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9"/>
  </p:notesMasterIdLst>
  <p:sldIdLst>
    <p:sldId id="373" r:id="rId2"/>
    <p:sldId id="608" r:id="rId3"/>
    <p:sldId id="609" r:id="rId4"/>
    <p:sldId id="626" r:id="rId5"/>
    <p:sldId id="624" r:id="rId6"/>
    <p:sldId id="611" r:id="rId7"/>
    <p:sldId id="612" r:id="rId8"/>
    <p:sldId id="625" r:id="rId9"/>
    <p:sldId id="616" r:id="rId10"/>
    <p:sldId id="600" r:id="rId11"/>
    <p:sldId id="613" r:id="rId12"/>
    <p:sldId id="614" r:id="rId13"/>
    <p:sldId id="615" r:id="rId14"/>
    <p:sldId id="643" r:id="rId15"/>
    <p:sldId id="644" r:id="rId16"/>
    <p:sldId id="598" r:id="rId17"/>
    <p:sldId id="599" r:id="rId18"/>
    <p:sldId id="601" r:id="rId19"/>
    <p:sldId id="617" r:id="rId20"/>
    <p:sldId id="618" r:id="rId21"/>
    <p:sldId id="620" r:id="rId22"/>
    <p:sldId id="606" r:id="rId23"/>
    <p:sldId id="607" r:id="rId24"/>
    <p:sldId id="602" r:id="rId25"/>
    <p:sldId id="623" r:id="rId26"/>
    <p:sldId id="627" r:id="rId27"/>
    <p:sldId id="621" r:id="rId28"/>
    <p:sldId id="628" r:id="rId29"/>
    <p:sldId id="629" r:id="rId30"/>
    <p:sldId id="646" r:id="rId31"/>
    <p:sldId id="645" r:id="rId32"/>
    <p:sldId id="641" r:id="rId33"/>
    <p:sldId id="640" r:id="rId34"/>
    <p:sldId id="648" r:id="rId35"/>
    <p:sldId id="635" r:id="rId36"/>
    <p:sldId id="637" r:id="rId37"/>
    <p:sldId id="630" r:id="rId3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Announcements" id="{FABD6A07-0B88-435A-B7B5-4AA7D2C9B9A7}">
          <p14:sldIdLst>
            <p14:sldId id="373"/>
          </p14:sldIdLst>
        </p14:section>
        <p14:section name="Review from last time" id="{9BC73075-6712-4F4C-B92D-6AE989248AD3}">
          <p14:sldIdLst>
            <p14:sldId id="608"/>
            <p14:sldId id="609"/>
            <p14:sldId id="626"/>
            <p14:sldId id="624"/>
            <p14:sldId id="611"/>
            <p14:sldId id="612"/>
            <p14:sldId id="625"/>
            <p14:sldId id="616"/>
            <p14:sldId id="600"/>
          </p14:sldIdLst>
        </p14:section>
        <p14:section name="Problems with nonce reuse" id="{988C8ED6-6BAB-45FD-A33D-027016A693C2}">
          <p14:sldIdLst>
            <p14:sldId id="613"/>
            <p14:sldId id="614"/>
            <p14:sldId id="615"/>
            <p14:sldId id="643"/>
            <p14:sldId id="644"/>
          </p14:sldIdLst>
        </p14:section>
        <p14:section name="Handling nonce reuse" id="{BD4F1564-B3FD-4A85-B252-2263D261F402}">
          <p14:sldIdLst>
            <p14:sldId id="598"/>
            <p14:sldId id="599"/>
            <p14:sldId id="601"/>
            <p14:sldId id="617"/>
            <p14:sldId id="618"/>
            <p14:sldId id="620"/>
          </p14:sldIdLst>
        </p14:section>
        <p14:section name="Mix-and-match AE" id="{BB5D1B14-84D3-4FB4-B067-27B7926EB06D}">
          <p14:sldIdLst>
            <p14:sldId id="606"/>
            <p14:sldId id="607"/>
            <p14:sldId id="602"/>
          </p14:sldIdLst>
        </p14:section>
        <p14:section name="The end?" id="{9B50CEA0-2D85-4E27-93A1-C756615ABEDC}">
          <p14:sldIdLst>
            <p14:sldId id="623"/>
            <p14:sldId id="627"/>
            <p14:sldId id="621"/>
          </p14:sldIdLst>
        </p14:section>
        <p14:section name="SHA-1 shattered" id="{99C95916-BF34-491F-8288-8E1FEEE7022E}">
          <p14:sldIdLst>
            <p14:sldId id="628"/>
            <p14:sldId id="629"/>
            <p14:sldId id="646"/>
            <p14:sldId id="645"/>
            <p14:sldId id="641"/>
            <p14:sldId id="640"/>
            <p14:sldId id="648"/>
            <p14:sldId id="635"/>
            <p14:sldId id="637"/>
            <p14:sldId id="630"/>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E0E0"/>
    <a:srgbClr val="DADADA"/>
    <a:srgbClr val="D8D8D8"/>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885" autoAdjust="0"/>
    <p:restoredTop sz="91456" autoAdjust="0"/>
  </p:normalViewPr>
  <p:slideViewPr>
    <p:cSldViewPr snapToGrid="0" snapToObjects="1">
      <p:cViewPr varScale="1">
        <p:scale>
          <a:sx n="68" d="100"/>
          <a:sy n="68" d="100"/>
        </p:scale>
        <p:origin x="736" y="64"/>
      </p:cViewPr>
      <p:guideLst>
        <p:guide orient="horz" pos="2160"/>
        <p:guide pos="3840"/>
      </p:guideLst>
    </p:cSldViewPr>
  </p:slideViewPr>
  <p:notesTextViewPr>
    <p:cViewPr>
      <p:scale>
        <a:sx n="100" d="100"/>
        <a:sy n="100" d="100"/>
      </p:scale>
      <p:origin x="0" y="0"/>
    </p:cViewPr>
  </p:notesTextViewPr>
  <p:sorterViewPr>
    <p:cViewPr varScale="1">
      <p:scale>
        <a:sx n="1" d="1"/>
        <a:sy n="1" d="1"/>
      </p:scale>
      <p:origin x="0" y="0"/>
    </p:cViewPr>
  </p:sorterViewPr>
  <p:notesViewPr>
    <p:cSldViewPr snapToGrid="0" snapToObjects="1">
      <p:cViewPr varScale="1">
        <p:scale>
          <a:sx n="72" d="100"/>
          <a:sy n="72" d="100"/>
        </p:scale>
        <p:origin x="2724" y="5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D443F56-CCEC-8C40-89E6-775CE190EC87}" type="datetimeFigureOut">
              <a:rPr lang="en-US" smtClean="0"/>
              <a:t>2/28/2017</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7A79C69-7037-BE4C-9719-0C264A566437}" type="slidenum">
              <a:rPr lang="en-US" smtClean="0"/>
              <a:t>‹#›</a:t>
            </a:fld>
            <a:endParaRPr lang="en-US"/>
          </a:p>
        </p:txBody>
      </p:sp>
    </p:spTree>
    <p:extLst>
      <p:ext uri="{BB962C8B-B14F-4D97-AF65-F5344CB8AC3E}">
        <p14:creationId xmlns:p14="http://schemas.microsoft.com/office/powerpoint/2010/main" val="35996805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PDF slides used in this lecture are reproduced</a:t>
            </a:r>
            <a:r>
              <a:rPr lang="en-US" baseline="0" dirty="0" smtClean="0"/>
              <a:t> </a:t>
            </a:r>
            <a:r>
              <a:rPr lang="en-US" dirty="0" smtClean="0"/>
              <a:t>from the presentations listed at the bottom of this page: http://keccak.noekeon.org/papers.html</a:t>
            </a:r>
          </a:p>
        </p:txBody>
      </p:sp>
      <p:sp>
        <p:nvSpPr>
          <p:cNvPr id="4" name="Slide Number Placeholder 3"/>
          <p:cNvSpPr>
            <a:spLocks noGrp="1"/>
          </p:cNvSpPr>
          <p:nvPr>
            <p:ph type="sldNum" sz="quarter" idx="10"/>
          </p:nvPr>
        </p:nvSpPr>
        <p:spPr/>
        <p:txBody>
          <a:bodyPr/>
          <a:lstStyle/>
          <a:p>
            <a:fld id="{97A79C69-7037-BE4C-9719-0C264A566437}" type="slidenum">
              <a:rPr lang="en-US" smtClean="0"/>
              <a:t>1</a:t>
            </a:fld>
            <a:endParaRPr lang="en-US"/>
          </a:p>
        </p:txBody>
      </p:sp>
    </p:spTree>
    <p:extLst>
      <p:ext uri="{BB962C8B-B14F-4D97-AF65-F5344CB8AC3E}">
        <p14:creationId xmlns:p14="http://schemas.microsoft.com/office/powerpoint/2010/main" val="37203093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97A79C69-7037-BE4C-9719-0C264A566437}" type="slidenum">
              <a:rPr lang="en-US" smtClean="0"/>
              <a:t>20</a:t>
            </a:fld>
            <a:endParaRPr lang="en-US"/>
          </a:p>
        </p:txBody>
      </p:sp>
    </p:spTree>
    <p:extLst>
      <p:ext uri="{BB962C8B-B14F-4D97-AF65-F5344CB8AC3E}">
        <p14:creationId xmlns:p14="http://schemas.microsoft.com/office/powerpoint/2010/main" val="706171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97A79C69-7037-BE4C-9719-0C264A566437}" type="slidenum">
              <a:rPr lang="en-US" smtClean="0"/>
              <a:t>21</a:t>
            </a:fld>
            <a:endParaRPr lang="en-US"/>
          </a:p>
        </p:txBody>
      </p:sp>
    </p:spTree>
    <p:extLst>
      <p:ext uri="{BB962C8B-B14F-4D97-AF65-F5344CB8AC3E}">
        <p14:creationId xmlns:p14="http://schemas.microsoft.com/office/powerpoint/2010/main" val="21202596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Papers: https://eprint.iacr.org/2015/102 and https://eprint.iacr.org/2017/168.pdf</a:t>
            </a:r>
            <a:endParaRPr lang="en-US" dirty="0"/>
          </a:p>
        </p:txBody>
      </p:sp>
      <p:sp>
        <p:nvSpPr>
          <p:cNvPr id="4" name="Slide Number Placeholder 3"/>
          <p:cNvSpPr>
            <a:spLocks noGrp="1"/>
          </p:cNvSpPr>
          <p:nvPr>
            <p:ph type="sldNum" sz="quarter" idx="10"/>
          </p:nvPr>
        </p:nvSpPr>
        <p:spPr/>
        <p:txBody>
          <a:bodyPr/>
          <a:lstStyle/>
          <a:p>
            <a:fld id="{97A79C69-7037-BE4C-9719-0C264A566437}" type="slidenum">
              <a:rPr lang="en-US" smtClean="0"/>
              <a:t>22</a:t>
            </a:fld>
            <a:endParaRPr lang="en-US"/>
          </a:p>
        </p:txBody>
      </p:sp>
    </p:spTree>
    <p:extLst>
      <p:ext uri="{BB962C8B-B14F-4D97-AF65-F5344CB8AC3E}">
        <p14:creationId xmlns:p14="http://schemas.microsoft.com/office/powerpoint/2010/main" val="22393325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http://web.cs.ucdavis.edu/~rogaway/ocb/performance/</a:t>
            </a:r>
            <a:endParaRPr lang="en-US" dirty="0"/>
          </a:p>
        </p:txBody>
      </p:sp>
      <p:sp>
        <p:nvSpPr>
          <p:cNvPr id="4" name="Slide Number Placeholder 3"/>
          <p:cNvSpPr>
            <a:spLocks noGrp="1"/>
          </p:cNvSpPr>
          <p:nvPr>
            <p:ph type="sldNum" sz="quarter" idx="10"/>
          </p:nvPr>
        </p:nvSpPr>
        <p:spPr/>
        <p:txBody>
          <a:bodyPr/>
          <a:lstStyle/>
          <a:p>
            <a:fld id="{97A79C69-7037-BE4C-9719-0C264A566437}" type="slidenum">
              <a:rPr lang="en-US" smtClean="0"/>
              <a:t>23</a:t>
            </a:fld>
            <a:endParaRPr lang="en-US"/>
          </a:p>
        </p:txBody>
      </p:sp>
    </p:spTree>
    <p:extLst>
      <p:ext uri="{BB962C8B-B14F-4D97-AF65-F5344CB8AC3E}">
        <p14:creationId xmlns:p14="http://schemas.microsoft.com/office/powerpoint/2010/main" val="41293113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Subtle change: now Dec has two inputs as well! Let’s leverage the fact that the nonce is public anyway.</a:t>
            </a:r>
            <a:endParaRPr lang="en-US" dirty="0"/>
          </a:p>
        </p:txBody>
      </p:sp>
      <p:sp>
        <p:nvSpPr>
          <p:cNvPr id="4" name="Slide Number Placeholder 3"/>
          <p:cNvSpPr>
            <a:spLocks noGrp="1"/>
          </p:cNvSpPr>
          <p:nvPr>
            <p:ph type="sldNum" sz="quarter" idx="10"/>
          </p:nvPr>
        </p:nvSpPr>
        <p:spPr/>
        <p:txBody>
          <a:bodyPr/>
          <a:lstStyle/>
          <a:p>
            <a:fld id="{97A79C69-7037-BE4C-9719-0C264A566437}" type="slidenum">
              <a:rPr lang="en-US" smtClean="0"/>
              <a:t>24</a:t>
            </a:fld>
            <a:endParaRPr lang="en-US"/>
          </a:p>
        </p:txBody>
      </p:sp>
    </p:spTree>
    <p:extLst>
      <p:ext uri="{BB962C8B-B14F-4D97-AF65-F5344CB8AC3E}">
        <p14:creationId xmlns:p14="http://schemas.microsoft.com/office/powerpoint/2010/main" val="22010614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97A79C69-7037-BE4C-9719-0C264A566437}" type="slidenum">
              <a:rPr lang="en-US" smtClean="0"/>
              <a:t>25</a:t>
            </a:fld>
            <a:endParaRPr lang="en-US"/>
          </a:p>
        </p:txBody>
      </p:sp>
    </p:spTree>
    <p:extLst>
      <p:ext uri="{BB962C8B-B14F-4D97-AF65-F5344CB8AC3E}">
        <p14:creationId xmlns:p14="http://schemas.microsoft.com/office/powerpoint/2010/main" val="17139646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A79C69-7037-BE4C-9719-0C264A566437}" type="slidenum">
              <a:rPr lang="en-US" smtClean="0"/>
              <a:t>26</a:t>
            </a:fld>
            <a:endParaRPr lang="en-US"/>
          </a:p>
        </p:txBody>
      </p:sp>
    </p:spTree>
    <p:extLst>
      <p:ext uri="{BB962C8B-B14F-4D97-AF65-F5344CB8AC3E}">
        <p14:creationId xmlns:p14="http://schemas.microsoft.com/office/powerpoint/2010/main" val="38693429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a:t>
            </a:r>
            <a:r>
              <a:rPr lang="en-US" baseline="0" dirty="0" smtClean="0"/>
              <a:t> bit output =&gt; find collision in 2^(N/2) time due to birthday bound</a:t>
            </a:r>
          </a:p>
        </p:txBody>
      </p:sp>
      <p:sp>
        <p:nvSpPr>
          <p:cNvPr id="4" name="Slide Number Placeholder 3"/>
          <p:cNvSpPr>
            <a:spLocks noGrp="1"/>
          </p:cNvSpPr>
          <p:nvPr>
            <p:ph type="sldNum" sz="quarter" idx="10"/>
          </p:nvPr>
        </p:nvSpPr>
        <p:spPr/>
        <p:txBody>
          <a:bodyPr/>
          <a:lstStyle/>
          <a:p>
            <a:fld id="{97A79C69-7037-BE4C-9719-0C264A566437}" type="slidenum">
              <a:rPr lang="en-US" smtClean="0"/>
              <a:t>28</a:t>
            </a:fld>
            <a:endParaRPr lang="en-US"/>
          </a:p>
        </p:txBody>
      </p:sp>
    </p:spTree>
    <p:extLst>
      <p:ext uri="{BB962C8B-B14F-4D97-AF65-F5344CB8AC3E}">
        <p14:creationId xmlns:p14="http://schemas.microsoft.com/office/powerpoint/2010/main" val="27017619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http://shattered.io/</a:t>
            </a:r>
            <a:endParaRPr lang="en-US" dirty="0"/>
          </a:p>
        </p:txBody>
      </p:sp>
      <p:sp>
        <p:nvSpPr>
          <p:cNvPr id="4" name="Slide Number Placeholder 3"/>
          <p:cNvSpPr>
            <a:spLocks noGrp="1"/>
          </p:cNvSpPr>
          <p:nvPr>
            <p:ph type="sldNum" sz="quarter" idx="10"/>
          </p:nvPr>
        </p:nvSpPr>
        <p:spPr/>
        <p:txBody>
          <a:bodyPr/>
          <a:lstStyle/>
          <a:p>
            <a:fld id="{97A79C69-7037-BE4C-9719-0C264A566437}" type="slidenum">
              <a:rPr lang="en-US" smtClean="0"/>
              <a:t>29</a:t>
            </a:fld>
            <a:endParaRPr lang="en-US"/>
          </a:p>
        </p:txBody>
      </p:sp>
    </p:spTree>
    <p:extLst>
      <p:ext uri="{BB962C8B-B14F-4D97-AF65-F5344CB8AC3E}">
        <p14:creationId xmlns:p14="http://schemas.microsoft.com/office/powerpoint/2010/main" val="20484707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Sources:</a:t>
            </a:r>
            <a:endParaRPr lang="en-US" baseline="0" dirty="0" smtClean="0"/>
          </a:p>
          <a:p>
            <a:pPr marL="171450" indent="-171450">
              <a:buFontTx/>
              <a:buChar char="-"/>
            </a:pPr>
            <a:r>
              <a:rPr lang="en-US" dirty="0" smtClean="0"/>
              <a:t>https://security.googleblog.com/2017/02/announcing-first-sha1-collision.html</a:t>
            </a:r>
          </a:p>
          <a:p>
            <a:pPr marL="171450" indent="-171450">
              <a:buFontTx/>
              <a:buChar char="-"/>
            </a:pPr>
            <a:r>
              <a:rPr lang="en-US" dirty="0" smtClean="0"/>
              <a:t>https://blockchain.info/charts/hash-rate?timespan=30days</a:t>
            </a:r>
            <a:endParaRPr lang="en-US" dirty="0"/>
          </a:p>
        </p:txBody>
      </p:sp>
      <p:sp>
        <p:nvSpPr>
          <p:cNvPr id="4" name="Slide Number Placeholder 3"/>
          <p:cNvSpPr>
            <a:spLocks noGrp="1"/>
          </p:cNvSpPr>
          <p:nvPr>
            <p:ph type="sldNum" sz="quarter" idx="10"/>
          </p:nvPr>
        </p:nvSpPr>
        <p:spPr/>
        <p:txBody>
          <a:bodyPr/>
          <a:lstStyle/>
          <a:p>
            <a:fld id="{97A79C69-7037-BE4C-9719-0C264A566437}" type="slidenum">
              <a:rPr lang="en-US" smtClean="0"/>
              <a:t>30</a:t>
            </a:fld>
            <a:endParaRPr lang="en-US"/>
          </a:p>
        </p:txBody>
      </p:sp>
    </p:spTree>
    <p:extLst>
      <p:ext uri="{BB962C8B-B14F-4D97-AF65-F5344CB8AC3E}">
        <p14:creationId xmlns:p14="http://schemas.microsoft.com/office/powerpoint/2010/main" val="17134110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97A79C69-7037-BE4C-9719-0C264A566437}" type="slidenum">
              <a:rPr lang="en-US" smtClean="0"/>
              <a:t>2</a:t>
            </a:fld>
            <a:endParaRPr lang="en-US"/>
          </a:p>
        </p:txBody>
      </p:sp>
    </p:spTree>
    <p:extLst>
      <p:ext uri="{BB962C8B-B14F-4D97-AF65-F5344CB8AC3E}">
        <p14:creationId xmlns:p14="http://schemas.microsoft.com/office/powerpoint/2010/main" val="407234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Paper: https://eprint.iacr.org/2015/102.pdf</a:t>
            </a:r>
            <a:endParaRPr lang="en-US" dirty="0"/>
          </a:p>
        </p:txBody>
      </p:sp>
      <p:sp>
        <p:nvSpPr>
          <p:cNvPr id="4" name="Slide Number Placeholder 3"/>
          <p:cNvSpPr>
            <a:spLocks noGrp="1"/>
          </p:cNvSpPr>
          <p:nvPr>
            <p:ph type="sldNum" sz="quarter" idx="10"/>
          </p:nvPr>
        </p:nvSpPr>
        <p:spPr/>
        <p:txBody>
          <a:bodyPr/>
          <a:lstStyle/>
          <a:p>
            <a:fld id="{97A79C69-7037-BE4C-9719-0C264A566437}" type="slidenum">
              <a:rPr lang="en-US" smtClean="0"/>
              <a:t>8</a:t>
            </a:fld>
            <a:endParaRPr lang="en-US"/>
          </a:p>
        </p:txBody>
      </p:sp>
    </p:spTree>
    <p:extLst>
      <p:ext uri="{BB962C8B-B14F-4D97-AF65-F5344CB8AC3E}">
        <p14:creationId xmlns:p14="http://schemas.microsoft.com/office/powerpoint/2010/main" val="5920124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Accessed via Google Chrome on 1/31/2017</a:t>
            </a:r>
            <a:endParaRPr lang="en-US" dirty="0"/>
          </a:p>
        </p:txBody>
      </p:sp>
      <p:sp>
        <p:nvSpPr>
          <p:cNvPr id="4" name="Slide Number Placeholder 3"/>
          <p:cNvSpPr>
            <a:spLocks noGrp="1"/>
          </p:cNvSpPr>
          <p:nvPr>
            <p:ph type="sldNum" sz="quarter" idx="10"/>
          </p:nvPr>
        </p:nvSpPr>
        <p:spPr/>
        <p:txBody>
          <a:bodyPr/>
          <a:lstStyle/>
          <a:p>
            <a:fld id="{97A79C69-7037-BE4C-9719-0C264A566437}" type="slidenum">
              <a:rPr lang="en-US" smtClean="0"/>
              <a:t>9</a:t>
            </a:fld>
            <a:endParaRPr lang="en-US"/>
          </a:p>
        </p:txBody>
      </p:sp>
    </p:spTree>
    <p:extLst>
      <p:ext uri="{BB962C8B-B14F-4D97-AF65-F5344CB8AC3E}">
        <p14:creationId xmlns:p14="http://schemas.microsoft.com/office/powerpoint/2010/main" val="41528919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Subtle change: now Dec has two inputs as well! Let’s leverage the fact that the nonce is public anyway.</a:t>
            </a:r>
            <a:endParaRPr lang="en-US" dirty="0"/>
          </a:p>
        </p:txBody>
      </p:sp>
      <p:sp>
        <p:nvSpPr>
          <p:cNvPr id="4" name="Slide Number Placeholder 3"/>
          <p:cNvSpPr>
            <a:spLocks noGrp="1"/>
          </p:cNvSpPr>
          <p:nvPr>
            <p:ph type="sldNum" sz="quarter" idx="10"/>
          </p:nvPr>
        </p:nvSpPr>
        <p:spPr/>
        <p:txBody>
          <a:bodyPr/>
          <a:lstStyle/>
          <a:p>
            <a:fld id="{97A79C69-7037-BE4C-9719-0C264A566437}" type="slidenum">
              <a:rPr lang="en-US" smtClean="0"/>
              <a:t>10</a:t>
            </a:fld>
            <a:endParaRPr lang="en-US"/>
          </a:p>
        </p:txBody>
      </p:sp>
    </p:spTree>
    <p:extLst>
      <p:ext uri="{BB962C8B-B14F-4D97-AF65-F5344CB8AC3E}">
        <p14:creationId xmlns:p14="http://schemas.microsoft.com/office/powerpoint/2010/main" val="8251764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https://eprint.iacr.org/2016/475.pdf</a:t>
            </a:r>
            <a:endParaRPr lang="en-US" dirty="0"/>
          </a:p>
        </p:txBody>
      </p:sp>
      <p:sp>
        <p:nvSpPr>
          <p:cNvPr id="4" name="Slide Number Placeholder 3"/>
          <p:cNvSpPr>
            <a:spLocks noGrp="1"/>
          </p:cNvSpPr>
          <p:nvPr>
            <p:ph type="sldNum" sz="quarter" idx="10"/>
          </p:nvPr>
        </p:nvSpPr>
        <p:spPr/>
        <p:txBody>
          <a:bodyPr/>
          <a:lstStyle/>
          <a:p>
            <a:fld id="{97A79C69-7037-BE4C-9719-0C264A566437}" type="slidenum">
              <a:rPr lang="en-US" smtClean="0"/>
              <a:t>12</a:t>
            </a:fld>
            <a:endParaRPr lang="en-US"/>
          </a:p>
        </p:txBody>
      </p:sp>
    </p:spTree>
    <p:extLst>
      <p:ext uri="{BB962C8B-B14F-4D97-AF65-F5344CB8AC3E}">
        <p14:creationId xmlns:p14="http://schemas.microsoft.com/office/powerpoint/2010/main" val="6458886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https://eprint.iacr.org/2016/475.pdf</a:t>
            </a:r>
            <a:endParaRPr lang="en-US" dirty="0"/>
          </a:p>
        </p:txBody>
      </p:sp>
      <p:sp>
        <p:nvSpPr>
          <p:cNvPr id="4" name="Slide Number Placeholder 3"/>
          <p:cNvSpPr>
            <a:spLocks noGrp="1"/>
          </p:cNvSpPr>
          <p:nvPr>
            <p:ph type="sldNum" sz="quarter" idx="10"/>
          </p:nvPr>
        </p:nvSpPr>
        <p:spPr/>
        <p:txBody>
          <a:bodyPr/>
          <a:lstStyle/>
          <a:p>
            <a:fld id="{97A79C69-7037-BE4C-9719-0C264A566437}" type="slidenum">
              <a:rPr lang="en-US" smtClean="0"/>
              <a:t>13</a:t>
            </a:fld>
            <a:endParaRPr lang="en-US"/>
          </a:p>
        </p:txBody>
      </p:sp>
    </p:spTree>
    <p:extLst>
      <p:ext uri="{BB962C8B-B14F-4D97-AF65-F5344CB8AC3E}">
        <p14:creationId xmlns:p14="http://schemas.microsoft.com/office/powerpoint/2010/main" val="3288982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When used in MRAE, encoding must distinguish N from A</a:t>
            </a:r>
          </a:p>
        </p:txBody>
      </p:sp>
      <p:sp>
        <p:nvSpPr>
          <p:cNvPr id="4" name="Slide Number Placeholder 3"/>
          <p:cNvSpPr>
            <a:spLocks noGrp="1"/>
          </p:cNvSpPr>
          <p:nvPr>
            <p:ph type="sldNum" sz="quarter" idx="10"/>
          </p:nvPr>
        </p:nvSpPr>
        <p:spPr/>
        <p:txBody>
          <a:bodyPr/>
          <a:lstStyle/>
          <a:p>
            <a:fld id="{97A79C69-7037-BE4C-9719-0C264A566437}" type="slidenum">
              <a:rPr lang="en-US" smtClean="0"/>
              <a:t>17</a:t>
            </a:fld>
            <a:endParaRPr lang="en-US"/>
          </a:p>
        </p:txBody>
      </p:sp>
    </p:spTree>
    <p:extLst>
      <p:ext uri="{BB962C8B-B14F-4D97-AF65-F5344CB8AC3E}">
        <p14:creationId xmlns:p14="http://schemas.microsoft.com/office/powerpoint/2010/main" val="32678993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97A79C69-7037-BE4C-9719-0C264A566437}" type="slidenum">
              <a:rPr lang="en-US" smtClean="0"/>
              <a:t>19</a:t>
            </a:fld>
            <a:endParaRPr lang="en-US"/>
          </a:p>
        </p:txBody>
      </p:sp>
    </p:spTree>
    <p:extLst>
      <p:ext uri="{BB962C8B-B14F-4D97-AF65-F5344CB8AC3E}">
        <p14:creationId xmlns:p14="http://schemas.microsoft.com/office/powerpoint/2010/main" val="33489323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280250"/>
            <a:ext cx="10363200" cy="1470025"/>
          </a:xfrm>
        </p:spPr>
        <p:txBody>
          <a:bodyPr>
            <a:normAutofit/>
          </a:bodyPr>
          <a:lstStyle>
            <a:lvl1pPr algn="ctr">
              <a:defRPr sz="3600"/>
            </a:lvl1pPr>
          </a:lstStyle>
          <a:p>
            <a:r>
              <a:rPr lang="en-US" dirty="0" smtClean="0"/>
              <a:t>Click to edit Master title style</a:t>
            </a:r>
            <a:endParaRPr lang="en-US" dirty="0"/>
          </a:p>
        </p:txBody>
      </p:sp>
      <p:sp>
        <p:nvSpPr>
          <p:cNvPr id="3" name="Subtitle 2"/>
          <p:cNvSpPr>
            <a:spLocks noGrp="1"/>
          </p:cNvSpPr>
          <p:nvPr>
            <p:ph type="subTitle" idx="1"/>
          </p:nvPr>
        </p:nvSpPr>
        <p:spPr>
          <a:xfrm>
            <a:off x="1828800" y="3161976"/>
            <a:ext cx="8534400" cy="1752600"/>
          </a:xfrm>
        </p:spPr>
        <p:txBody>
          <a:bodyPr>
            <a:normAutofit/>
          </a:bodyPr>
          <a:lstStyle>
            <a:lvl1pPr marL="0" indent="0" algn="ctr">
              <a:buNone/>
              <a:defRPr sz="28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756867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09600" y="1102109"/>
            <a:ext cx="10972800" cy="5258631"/>
          </a:xfrm>
        </p:spPr>
        <p:txBody>
          <a:bodyPr/>
          <a:lstStyle>
            <a:lvl1pPr>
              <a:defRPr>
                <a:latin typeface="Lato Semibold" panose="020F0502020204030203" pitchFamily="34" charset="0"/>
                <a:ea typeface="Lato Semibold" panose="020F0502020204030203" pitchFamily="34" charset="0"/>
                <a:cs typeface="Lato Semibold" panose="020F0502020204030203" pitchFamily="34" charset="0"/>
              </a:defRPr>
            </a:lvl1pPr>
            <a:lvl2pPr>
              <a:defRPr>
                <a:latin typeface="+mn-lt"/>
                <a:ea typeface="Lato Regular" panose="020F0502020204030203" pitchFamily="34" charset="0"/>
                <a:cs typeface="Lato Regular" panose="020F0502020204030203" pitchFamily="34" charset="0"/>
              </a:defRPr>
            </a:lvl2pPr>
            <a:lvl3pPr>
              <a:defRPr>
                <a:latin typeface="+mn-lt"/>
                <a:ea typeface="Lato Regular" panose="020F0502020204030203" pitchFamily="34" charset="0"/>
                <a:cs typeface="Lato Regular" panose="020F0502020204030203" pitchFamily="34" charset="0"/>
              </a:defRPr>
            </a:lvl3pPr>
            <a:lvl4pPr>
              <a:defRPr>
                <a:latin typeface="+mn-lt"/>
                <a:ea typeface="Lato Regular" panose="020F0502020204030203" pitchFamily="34" charset="0"/>
                <a:cs typeface="Lato Regular" panose="020F0502020204030203" pitchFamily="34" charset="0"/>
              </a:defRPr>
            </a:lvl4pPr>
            <a:lvl5pPr>
              <a:defRPr>
                <a:latin typeface="+mn-lt"/>
                <a:ea typeface="Lato Regular" panose="020F0502020204030203" pitchFamily="34" charset="0"/>
                <a:cs typeface="Lato Regular" panose="020F0502020204030203"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0" y="829202"/>
            <a:ext cx="12192000" cy="27432"/>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effectLst/>
            </a:endParaRPr>
          </a:p>
        </p:txBody>
      </p:sp>
    </p:spTree>
    <p:extLst>
      <p:ext uri="{BB962C8B-B14F-4D97-AF65-F5344CB8AC3E}">
        <p14:creationId xmlns:p14="http://schemas.microsoft.com/office/powerpoint/2010/main" val="42670861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2633077"/>
            <a:ext cx="10363200" cy="1362075"/>
          </a:xfrm>
        </p:spPr>
        <p:txBody>
          <a:bodyPr anchor="t"/>
          <a:lstStyle>
            <a:lvl1pPr algn="l">
              <a:defRPr sz="4000" b="1" cap="none"/>
            </a:lvl1pPr>
          </a:lstStyle>
          <a:p>
            <a:r>
              <a:rPr lang="en-US" dirty="0" smtClean="0"/>
              <a:t>Click to edit Master title style</a:t>
            </a:r>
            <a:endParaRPr lang="en-US" dirty="0"/>
          </a:p>
        </p:txBody>
      </p:sp>
      <p:sp>
        <p:nvSpPr>
          <p:cNvPr id="3" name="Text Placeholder 2"/>
          <p:cNvSpPr>
            <a:spLocks noGrp="1"/>
          </p:cNvSpPr>
          <p:nvPr>
            <p:ph type="body" idx="1"/>
          </p:nvPr>
        </p:nvSpPr>
        <p:spPr>
          <a:xfrm>
            <a:off x="963084" y="1132890"/>
            <a:ext cx="10363200" cy="1500187"/>
          </a:xfrm>
        </p:spPr>
        <p:txBody>
          <a:bodyPr anchor="b">
            <a:normAutofit/>
          </a:bodyPr>
          <a:lstStyle>
            <a:lvl1pPr marL="0" indent="0">
              <a:buNone/>
              <a:defRPr sz="2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16968368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102109"/>
            <a:ext cx="5384800" cy="5258631"/>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197600" y="1102109"/>
            <a:ext cx="5384800" cy="5258631"/>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Rectangle 7"/>
          <p:cNvSpPr/>
          <p:nvPr userDrawn="1"/>
        </p:nvSpPr>
        <p:spPr>
          <a:xfrm>
            <a:off x="0" y="829202"/>
            <a:ext cx="12192000" cy="27432"/>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effectLst/>
            </a:endParaRPr>
          </a:p>
        </p:txBody>
      </p:sp>
    </p:spTree>
    <p:extLst>
      <p:ext uri="{BB962C8B-B14F-4D97-AF65-F5344CB8AC3E}">
        <p14:creationId xmlns:p14="http://schemas.microsoft.com/office/powerpoint/2010/main" val="25262628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102108"/>
            <a:ext cx="5386917" cy="639762"/>
          </a:xfrm>
        </p:spPr>
        <p:txBody>
          <a:bodyPr anchor="b"/>
          <a:lstStyle>
            <a:lvl1pPr marL="0" indent="0">
              <a:buNone/>
              <a:defRPr sz="2400" b="0" i="0">
                <a:latin typeface="Lato Black"/>
                <a:cs typeface="Lato Black"/>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09600" y="1741871"/>
            <a:ext cx="5386917" cy="461886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6193368" y="1102108"/>
            <a:ext cx="5389033" cy="639762"/>
          </a:xfrm>
        </p:spPr>
        <p:txBody>
          <a:bodyPr anchor="b"/>
          <a:lstStyle>
            <a:lvl1pPr marL="0" indent="0">
              <a:buNone/>
              <a:defRPr sz="2400" b="0" i="0">
                <a:latin typeface="Lato Black"/>
                <a:cs typeface="Lato Black"/>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6193368" y="1741871"/>
            <a:ext cx="5389033" cy="461886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Rectangle 9"/>
          <p:cNvSpPr/>
          <p:nvPr userDrawn="1"/>
        </p:nvSpPr>
        <p:spPr>
          <a:xfrm>
            <a:off x="0" y="829202"/>
            <a:ext cx="12192000" cy="27432"/>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effectLst/>
            </a:endParaRPr>
          </a:p>
        </p:txBody>
      </p:sp>
    </p:spTree>
    <p:extLst>
      <p:ext uri="{BB962C8B-B14F-4D97-AF65-F5344CB8AC3E}">
        <p14:creationId xmlns:p14="http://schemas.microsoft.com/office/powerpoint/2010/main" val="12486177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Rectangle 5"/>
          <p:cNvSpPr/>
          <p:nvPr userDrawn="1"/>
        </p:nvSpPr>
        <p:spPr>
          <a:xfrm>
            <a:off x="0" y="829202"/>
            <a:ext cx="12192000" cy="27432"/>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effectLst/>
            </a:endParaRPr>
          </a:p>
        </p:txBody>
      </p:sp>
    </p:spTree>
    <p:extLst>
      <p:ext uri="{BB962C8B-B14F-4D97-AF65-F5344CB8AC3E}">
        <p14:creationId xmlns:p14="http://schemas.microsoft.com/office/powerpoint/2010/main" val="30228008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74935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146948"/>
            <a:ext cx="10972800" cy="545806"/>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09600" y="1102109"/>
            <a:ext cx="10972800" cy="5258631"/>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Oval 4"/>
          <p:cNvSpPr/>
          <p:nvPr userDrawn="1"/>
        </p:nvSpPr>
        <p:spPr>
          <a:xfrm>
            <a:off x="11700163" y="212338"/>
            <a:ext cx="365760" cy="365760"/>
          </a:xfrm>
          <a:prstGeom prst="ellipse">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fld id="{24CA3347-EB72-964C-BA9A-E32263F0C6F3}" type="slidenum">
              <a:rPr lang="en-US" sz="1600" b="0" i="0" smtClean="0">
                <a:solidFill>
                  <a:schemeClr val="tx1">
                    <a:lumMod val="75000"/>
                    <a:lumOff val="25000"/>
                  </a:schemeClr>
                </a:solidFill>
                <a:latin typeface="Lato Light"/>
                <a:cs typeface="Lato Light"/>
              </a:rPr>
              <a:pPr/>
              <a:t>‹#›</a:t>
            </a:fld>
            <a:endParaRPr lang="en-US" sz="1800" b="0" i="0" dirty="0">
              <a:solidFill>
                <a:schemeClr val="tx1">
                  <a:lumMod val="75000"/>
                  <a:lumOff val="25000"/>
                </a:schemeClr>
              </a:solidFill>
              <a:latin typeface="Lato Light"/>
              <a:cs typeface="Lato Light"/>
            </a:endParaRPr>
          </a:p>
        </p:txBody>
      </p:sp>
    </p:spTree>
    <p:extLst>
      <p:ext uri="{BB962C8B-B14F-4D97-AF65-F5344CB8AC3E}">
        <p14:creationId xmlns:p14="http://schemas.microsoft.com/office/powerpoint/2010/main" val="7853621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iming>
    <p:tnLst>
      <p:par>
        <p:cTn id="1" dur="indefinite" restart="never" nodeType="tmRoot"/>
      </p:par>
    </p:tnLst>
  </p:timing>
  <p:txStyles>
    <p:titleStyle>
      <a:lvl1pPr algn="l" defTabSz="457200" rtl="0" eaLnBrk="1" latinLnBrk="0" hangingPunct="1">
        <a:spcBef>
          <a:spcPct val="0"/>
        </a:spcBef>
        <a:buNone/>
        <a:defRPr sz="3200" b="0" i="0" kern="1200">
          <a:solidFill>
            <a:schemeClr val="tx1"/>
          </a:solidFill>
          <a:latin typeface="Lato Heavy"/>
          <a:ea typeface="+mj-ea"/>
          <a:cs typeface="Lato Heavy"/>
        </a:defRPr>
      </a:lvl1pPr>
    </p:titleStyle>
    <p:bodyStyle>
      <a:lvl1pPr marL="274320" indent="-274320" algn="l" defTabSz="457200" rtl="0" eaLnBrk="1" latinLnBrk="0" hangingPunct="1">
        <a:spcBef>
          <a:spcPts val="800"/>
        </a:spcBef>
        <a:buFont typeface="Arial"/>
        <a:buChar char="•"/>
        <a:defRPr sz="2400" b="0" i="0" kern="1200">
          <a:solidFill>
            <a:schemeClr val="tx1"/>
          </a:solidFill>
          <a:latin typeface="Lato Semibold"/>
          <a:ea typeface="+mn-ea"/>
          <a:cs typeface="Lato Semibold"/>
        </a:defRPr>
      </a:lvl1pPr>
      <a:lvl2pPr marL="667512" indent="-274320" algn="l" defTabSz="457200" rtl="0" eaLnBrk="1" latinLnBrk="0" hangingPunct="1">
        <a:spcBef>
          <a:spcPts val="600"/>
        </a:spcBef>
        <a:buFont typeface="Arial"/>
        <a:buChar char="–"/>
        <a:defRPr sz="2000" b="0" i="0" kern="1200">
          <a:solidFill>
            <a:schemeClr val="tx1"/>
          </a:solidFill>
          <a:latin typeface="Lato Medium"/>
          <a:ea typeface="+mn-ea"/>
          <a:cs typeface="Lato Medium"/>
        </a:defRPr>
      </a:lvl2pPr>
      <a:lvl3pPr marL="1143000" indent="-228600" algn="l" defTabSz="457200" rtl="0" eaLnBrk="1" latinLnBrk="0" hangingPunct="1">
        <a:spcBef>
          <a:spcPct val="20000"/>
        </a:spcBef>
        <a:buFont typeface="Arial"/>
        <a:buChar char="•"/>
        <a:defRPr sz="1800" b="0" i="0" kern="1200">
          <a:solidFill>
            <a:schemeClr val="tx1"/>
          </a:solidFill>
          <a:latin typeface="Lato Medium"/>
          <a:ea typeface="+mn-ea"/>
          <a:cs typeface="Lato Medium"/>
        </a:defRPr>
      </a:lvl3pPr>
      <a:lvl4pPr marL="1600200" indent="-228600" algn="l" defTabSz="457200" rtl="0" eaLnBrk="1" latinLnBrk="0" hangingPunct="1">
        <a:spcBef>
          <a:spcPct val="20000"/>
        </a:spcBef>
        <a:buFont typeface="Arial"/>
        <a:buChar char="–"/>
        <a:defRPr sz="1600" b="0" i="0" kern="1200">
          <a:solidFill>
            <a:schemeClr val="tx1"/>
          </a:solidFill>
          <a:latin typeface="Lato Medium"/>
          <a:ea typeface="+mn-ea"/>
          <a:cs typeface="Lato Medium"/>
        </a:defRPr>
      </a:lvl4pPr>
      <a:lvl5pPr marL="2057400" indent="-228600" algn="l" defTabSz="457200" rtl="0" eaLnBrk="1" latinLnBrk="0" hangingPunct="1">
        <a:spcBef>
          <a:spcPct val="20000"/>
        </a:spcBef>
        <a:buFont typeface="Arial"/>
        <a:buChar char="»"/>
        <a:defRPr sz="1600" b="0" i="0" kern="1200">
          <a:solidFill>
            <a:schemeClr val="tx1"/>
          </a:solidFill>
          <a:latin typeface="Lato Medium"/>
          <a:ea typeface="+mn-ea"/>
          <a:cs typeface="Lato Medium"/>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21.gif"/></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6.xml"/><Relationship Id="rId5" Type="http://schemas.openxmlformats.org/officeDocument/2006/relationships/image" Target="../media/image24.png"/><Relationship Id="rId4" Type="http://schemas.openxmlformats.org/officeDocument/2006/relationships/image" Target="../media/image2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32.png"/><Relationship Id="rId1" Type="http://schemas.openxmlformats.org/officeDocument/2006/relationships/slideLayout" Target="../slideLayouts/slideLayout4.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3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image" Target="../media/image40.png"/><Relationship Id="rId1" Type="http://schemas.openxmlformats.org/officeDocument/2006/relationships/slideLayout" Target="../slideLayouts/slideLayout6.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lumMod val="85000"/>
                    <a:lumOff val="15000"/>
                  </a:schemeClr>
                </a:solidFill>
              </a:rPr>
              <a:t>Lecture </a:t>
            </a:r>
            <a:r>
              <a:rPr lang="en-US" dirty="0" smtClean="0">
                <a:solidFill>
                  <a:schemeClr val="tx1">
                    <a:lumMod val="85000"/>
                    <a:lumOff val="15000"/>
                  </a:schemeClr>
                </a:solidFill>
              </a:rPr>
              <a:t>11: Symmetric crypto, the end?</a:t>
            </a:r>
            <a:endParaRPr lang="en-US" dirty="0"/>
          </a:p>
        </p:txBody>
      </p:sp>
      <p:sp>
        <p:nvSpPr>
          <p:cNvPr id="3" name="Content Placeholder 2"/>
          <p:cNvSpPr>
            <a:spLocks noGrp="1"/>
          </p:cNvSpPr>
          <p:nvPr>
            <p:ph idx="1"/>
          </p:nvPr>
        </p:nvSpPr>
        <p:spPr/>
        <p:txBody>
          <a:bodyPr>
            <a:normAutofit/>
          </a:bodyPr>
          <a:lstStyle/>
          <a:p>
            <a:pPr marL="0" indent="0">
              <a:buNone/>
            </a:pPr>
            <a:r>
              <a:rPr lang="en-US" sz="3200" dirty="0" smtClean="0"/>
              <a:t>Announcements</a:t>
            </a:r>
          </a:p>
          <a:p>
            <a:r>
              <a:rPr lang="en-US" sz="2800" dirty="0"/>
              <a:t>Problem Set </a:t>
            </a:r>
            <a:r>
              <a:rPr lang="en-US" sz="2800" dirty="0" smtClean="0"/>
              <a:t>3 </a:t>
            </a:r>
            <a:r>
              <a:rPr lang="en-US" sz="2800" dirty="0"/>
              <a:t>posted, </a:t>
            </a:r>
            <a:r>
              <a:rPr lang="en-US" sz="2800" dirty="0" smtClean="0"/>
              <a:t>due Thursday 3/2 at 9pm</a:t>
            </a:r>
          </a:p>
          <a:p>
            <a:r>
              <a:rPr lang="en-US" sz="2800" dirty="0" smtClean="0"/>
              <a:t>Start thinking about project ideas </a:t>
            </a:r>
            <a:r>
              <a:rPr lang="en-US" sz="2800" smtClean="0"/>
              <a:t>&amp; finding partners</a:t>
            </a:r>
            <a:endParaRPr lang="en-US" sz="2800" dirty="0" smtClean="0"/>
          </a:p>
        </p:txBody>
      </p:sp>
    </p:spTree>
    <p:extLst>
      <p:ext uri="{BB962C8B-B14F-4D97-AF65-F5344CB8AC3E}">
        <p14:creationId xmlns:p14="http://schemas.microsoft.com/office/powerpoint/2010/main" val="16847432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Security guarantees so far</a:t>
            </a:r>
            <a:endParaRPr lang="en-US" dirty="0"/>
          </a:p>
        </p:txBody>
      </p:sp>
      <p:sp>
        <p:nvSpPr>
          <p:cNvPr id="6" name="TextBox 5"/>
          <p:cNvSpPr txBox="1"/>
          <p:nvPr/>
        </p:nvSpPr>
        <p:spPr>
          <a:xfrm>
            <a:off x="689573" y="2542463"/>
            <a:ext cx="1656223" cy="461665"/>
          </a:xfrm>
          <a:prstGeom prst="rect">
            <a:avLst/>
          </a:prstGeom>
          <a:noFill/>
          <a:ln>
            <a:solidFill>
              <a:schemeClr val="tx1"/>
            </a:solidFill>
          </a:ln>
        </p:spPr>
        <p:txBody>
          <a:bodyPr wrap="none" rtlCol="0">
            <a:spAutoFit/>
          </a:bodyPr>
          <a:lstStyle/>
          <a:p>
            <a:r>
              <a:rPr lang="en-US" sz="2400" dirty="0" smtClean="0">
                <a:latin typeface="+mj-lt"/>
              </a:rPr>
              <a:t>IND$-CPA</a:t>
            </a:r>
            <a:endParaRPr lang="en-US" sz="2400" dirty="0">
              <a:latin typeface="+mj-lt"/>
            </a:endParaRPr>
          </a:p>
        </p:txBody>
      </p:sp>
      <p:sp>
        <p:nvSpPr>
          <p:cNvPr id="7" name="TextBox 6"/>
          <p:cNvSpPr txBox="1"/>
          <p:nvPr/>
        </p:nvSpPr>
        <p:spPr>
          <a:xfrm>
            <a:off x="2722221" y="2542462"/>
            <a:ext cx="1656223" cy="461665"/>
          </a:xfrm>
          <a:prstGeom prst="rect">
            <a:avLst/>
          </a:prstGeom>
          <a:noFill/>
          <a:ln>
            <a:solidFill>
              <a:schemeClr val="tx1"/>
            </a:solidFill>
          </a:ln>
        </p:spPr>
        <p:txBody>
          <a:bodyPr wrap="none" rtlCol="0">
            <a:spAutoFit/>
          </a:bodyPr>
          <a:lstStyle/>
          <a:p>
            <a:r>
              <a:rPr lang="en-US" sz="2400" dirty="0" smtClean="0">
                <a:latin typeface="+mj-lt"/>
              </a:rPr>
              <a:t>IND$-CCA</a:t>
            </a:r>
            <a:endParaRPr lang="en-US" sz="2400" dirty="0">
              <a:latin typeface="+mj-lt"/>
            </a:endParaRPr>
          </a:p>
        </p:txBody>
      </p:sp>
      <p:sp>
        <p:nvSpPr>
          <p:cNvPr id="8" name="TextBox 7"/>
          <p:cNvSpPr txBox="1"/>
          <p:nvPr/>
        </p:nvSpPr>
        <p:spPr>
          <a:xfrm>
            <a:off x="4754869" y="2542461"/>
            <a:ext cx="2366353" cy="461665"/>
          </a:xfrm>
          <a:prstGeom prst="rect">
            <a:avLst/>
          </a:prstGeom>
          <a:noFill/>
          <a:ln>
            <a:solidFill>
              <a:schemeClr val="tx1"/>
            </a:solidFill>
          </a:ln>
        </p:spPr>
        <p:txBody>
          <a:bodyPr wrap="none" rtlCol="0">
            <a:spAutoFit/>
          </a:bodyPr>
          <a:lstStyle/>
          <a:p>
            <a:r>
              <a:rPr lang="en-US" sz="2400" dirty="0" smtClean="0">
                <a:latin typeface="+mj-lt"/>
              </a:rPr>
              <a:t>Probabilistic AE</a:t>
            </a:r>
            <a:endParaRPr lang="en-US" sz="2400" dirty="0">
              <a:latin typeface="+mj-lt"/>
            </a:endParaRPr>
          </a:p>
        </p:txBody>
      </p:sp>
      <p:sp>
        <p:nvSpPr>
          <p:cNvPr id="9" name="TextBox 8"/>
          <p:cNvSpPr txBox="1"/>
          <p:nvPr/>
        </p:nvSpPr>
        <p:spPr>
          <a:xfrm>
            <a:off x="503259" y="1218113"/>
            <a:ext cx="2016899" cy="830997"/>
          </a:xfrm>
          <a:prstGeom prst="rect">
            <a:avLst/>
          </a:prstGeom>
          <a:noFill/>
          <a:ln>
            <a:solidFill>
              <a:schemeClr val="tx1"/>
            </a:solidFill>
          </a:ln>
        </p:spPr>
        <p:txBody>
          <a:bodyPr wrap="none" rtlCol="0">
            <a:spAutoFit/>
          </a:bodyPr>
          <a:lstStyle/>
          <a:p>
            <a:r>
              <a:rPr lang="en-US" sz="2400" dirty="0" smtClean="0">
                <a:latin typeface="+mj-lt"/>
              </a:rPr>
              <a:t>Nonce-based</a:t>
            </a:r>
          </a:p>
          <a:p>
            <a:r>
              <a:rPr lang="en-US" sz="2400" dirty="0" smtClean="0">
                <a:latin typeface="+mj-lt"/>
              </a:rPr>
              <a:t>IND$-CPA</a:t>
            </a:r>
            <a:endParaRPr lang="en-US" sz="2400" dirty="0">
              <a:latin typeface="+mj-lt"/>
            </a:endParaRPr>
          </a:p>
        </p:txBody>
      </p:sp>
      <p:sp>
        <p:nvSpPr>
          <p:cNvPr id="10" name="TextBox 9"/>
          <p:cNvSpPr txBox="1"/>
          <p:nvPr/>
        </p:nvSpPr>
        <p:spPr>
          <a:xfrm>
            <a:off x="4696360" y="1214647"/>
            <a:ext cx="2483372" cy="830997"/>
          </a:xfrm>
          <a:prstGeom prst="rect">
            <a:avLst/>
          </a:prstGeom>
          <a:noFill/>
          <a:ln>
            <a:solidFill>
              <a:schemeClr val="accent1"/>
            </a:solidFill>
          </a:ln>
        </p:spPr>
        <p:txBody>
          <a:bodyPr wrap="none" rtlCol="0">
            <a:spAutoFit/>
          </a:bodyPr>
          <a:lstStyle/>
          <a:p>
            <a:pPr algn="ctr"/>
            <a:r>
              <a:rPr lang="en-US" sz="2400" dirty="0" smtClean="0">
                <a:solidFill>
                  <a:schemeClr val="accent1"/>
                </a:solidFill>
                <a:latin typeface="+mj-lt"/>
              </a:rPr>
              <a:t>(Online)</a:t>
            </a:r>
            <a:br>
              <a:rPr lang="en-US" sz="2400" dirty="0" smtClean="0">
                <a:solidFill>
                  <a:schemeClr val="accent1"/>
                </a:solidFill>
                <a:latin typeface="+mj-lt"/>
              </a:rPr>
            </a:br>
            <a:r>
              <a:rPr lang="en-US" sz="2400" dirty="0" smtClean="0">
                <a:solidFill>
                  <a:schemeClr val="accent1"/>
                </a:solidFill>
                <a:latin typeface="+mj-lt"/>
              </a:rPr>
              <a:t>Nonce-based AE</a:t>
            </a:r>
            <a:endParaRPr lang="en-US" sz="2400" dirty="0">
              <a:solidFill>
                <a:schemeClr val="accent1"/>
              </a:solidFill>
              <a:latin typeface="+mj-lt"/>
            </a:endParaRPr>
          </a:p>
        </p:txBody>
      </p:sp>
      <p:cxnSp>
        <p:nvCxnSpPr>
          <p:cNvPr id="12" name="Straight Arrow Connector 11"/>
          <p:cNvCxnSpPr>
            <a:stCxn id="6" idx="3"/>
            <a:endCxn id="7" idx="1"/>
          </p:cNvCxnSpPr>
          <p:nvPr/>
        </p:nvCxnSpPr>
        <p:spPr>
          <a:xfrm flipV="1">
            <a:off x="2345796" y="2773295"/>
            <a:ext cx="376425" cy="1"/>
          </a:xfrm>
          <a:prstGeom prst="straightConnector1">
            <a:avLst/>
          </a:prstGeom>
          <a:ln w="31750">
            <a:solidFill>
              <a:schemeClr val="tx1">
                <a:lumMod val="65000"/>
                <a:lumOff val="35000"/>
              </a:schemeClr>
            </a:solidFill>
            <a:tailEnd type="triangle" w="med" len="lg"/>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a:stCxn id="7" idx="3"/>
            <a:endCxn id="8" idx="1"/>
          </p:cNvCxnSpPr>
          <p:nvPr/>
        </p:nvCxnSpPr>
        <p:spPr>
          <a:xfrm flipV="1">
            <a:off x="4378444" y="2773294"/>
            <a:ext cx="376425" cy="1"/>
          </a:xfrm>
          <a:prstGeom prst="straightConnector1">
            <a:avLst/>
          </a:prstGeom>
          <a:ln w="31750">
            <a:solidFill>
              <a:schemeClr val="tx1">
                <a:lumMod val="65000"/>
                <a:lumOff val="35000"/>
              </a:schemeClr>
            </a:solidFill>
            <a:tailEnd type="triangle" w="med" len="lg"/>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a:stCxn id="6" idx="0"/>
          </p:cNvCxnSpPr>
          <p:nvPr/>
        </p:nvCxnSpPr>
        <p:spPr>
          <a:xfrm flipH="1" flipV="1">
            <a:off x="1511709" y="2049110"/>
            <a:ext cx="5976" cy="493353"/>
          </a:xfrm>
          <a:prstGeom prst="straightConnector1">
            <a:avLst/>
          </a:prstGeom>
          <a:ln w="31750">
            <a:solidFill>
              <a:schemeClr val="tx1">
                <a:lumMod val="65000"/>
                <a:lumOff val="35000"/>
              </a:schemeClr>
            </a:solidFill>
            <a:tailEnd type="triangle" w="med" len="lg"/>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a:stCxn id="8" idx="0"/>
            <a:endCxn id="10" idx="2"/>
          </p:cNvCxnSpPr>
          <p:nvPr/>
        </p:nvCxnSpPr>
        <p:spPr>
          <a:xfrm flipV="1">
            <a:off x="5938046" y="2045644"/>
            <a:ext cx="0" cy="496817"/>
          </a:xfrm>
          <a:prstGeom prst="straightConnector1">
            <a:avLst/>
          </a:prstGeom>
          <a:ln w="31750">
            <a:solidFill>
              <a:schemeClr val="tx1">
                <a:lumMod val="65000"/>
                <a:lumOff val="35000"/>
              </a:schemeClr>
            </a:solidFill>
            <a:tailEnd type="triangle" w="med" len="lg"/>
          </a:ln>
        </p:spPr>
        <p:style>
          <a:lnRef idx="2">
            <a:schemeClr val="accent1"/>
          </a:lnRef>
          <a:fillRef idx="0">
            <a:schemeClr val="accent1"/>
          </a:fillRef>
          <a:effectRef idx="1">
            <a:schemeClr val="accent1"/>
          </a:effectRef>
          <a:fontRef idx="minor">
            <a:schemeClr val="tx1"/>
          </a:fontRef>
        </p:style>
      </p:cxnSp>
      <p:grpSp>
        <p:nvGrpSpPr>
          <p:cNvPr id="61" name="Group 60"/>
          <p:cNvGrpSpPr/>
          <p:nvPr/>
        </p:nvGrpSpPr>
        <p:grpSpPr>
          <a:xfrm>
            <a:off x="7556157" y="1077186"/>
            <a:ext cx="4335799" cy="2305847"/>
            <a:chOff x="4488108" y="4699194"/>
            <a:chExt cx="3470626" cy="1845734"/>
          </a:xfrm>
        </p:grpSpPr>
        <p:cxnSp>
          <p:nvCxnSpPr>
            <p:cNvPr id="64" name="Straight Connector 63"/>
            <p:cNvCxnSpPr/>
            <p:nvPr/>
          </p:nvCxnSpPr>
          <p:spPr>
            <a:xfrm>
              <a:off x="6606749" y="4699194"/>
              <a:ext cx="9659" cy="1845734"/>
            </a:xfrm>
            <a:prstGeom prst="line">
              <a:avLst/>
            </a:prstGeom>
            <a:ln>
              <a:solidFill>
                <a:schemeClr val="bg1">
                  <a:lumMod val="50000"/>
                </a:schemeClr>
              </a:solidFill>
              <a:prstDash val="dash"/>
            </a:ln>
          </p:spPr>
          <p:style>
            <a:lnRef idx="2">
              <a:schemeClr val="accent1"/>
            </a:lnRef>
            <a:fillRef idx="0">
              <a:schemeClr val="accent1"/>
            </a:fillRef>
            <a:effectRef idx="1">
              <a:schemeClr val="accent1"/>
            </a:effectRef>
            <a:fontRef idx="minor">
              <a:schemeClr val="tx1"/>
            </a:fontRef>
          </p:style>
        </p:cxnSp>
        <p:pic>
          <p:nvPicPr>
            <p:cNvPr id="66" name="Picture 6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10969" y="5005381"/>
              <a:ext cx="1210876" cy="1210876"/>
            </a:xfrm>
            <a:prstGeom prst="rect">
              <a:avLst/>
            </a:prstGeom>
          </p:spPr>
        </p:pic>
        <p:sp>
          <p:nvSpPr>
            <p:cNvPr id="67" name="Rectangle 66"/>
            <p:cNvSpPr/>
            <p:nvPr/>
          </p:nvSpPr>
          <p:spPr>
            <a:xfrm>
              <a:off x="7469942" y="4797019"/>
              <a:ext cx="488792" cy="497957"/>
            </a:xfrm>
            <a:prstGeom prst="rect">
              <a:avLst/>
            </a:prstGeom>
            <a:solidFill>
              <a:schemeClr val="accent6">
                <a:lumMod val="60000"/>
                <a:lumOff val="40000"/>
              </a:schemeClr>
            </a:solidFill>
            <a:ln>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i="1" dirty="0" smtClean="0">
                  <a:latin typeface="Lato Black"/>
                  <a:cs typeface="Lato Black"/>
                </a:rPr>
                <a:t>$</a:t>
              </a:r>
              <a:endParaRPr lang="en-US" sz="2800" i="1" baseline="-25000" dirty="0">
                <a:latin typeface="Lato Black"/>
                <a:cs typeface="Lato Black"/>
              </a:endParaRPr>
            </a:p>
          </p:txBody>
        </p:sp>
        <p:sp>
          <p:nvSpPr>
            <p:cNvPr id="68" name="Rectangle 67"/>
            <p:cNvSpPr/>
            <p:nvPr/>
          </p:nvSpPr>
          <p:spPr>
            <a:xfrm>
              <a:off x="4488108" y="4797019"/>
              <a:ext cx="1207898" cy="537620"/>
            </a:xfrm>
            <a:prstGeom prst="rect">
              <a:avLst/>
            </a:prstGeom>
            <a:solidFill>
              <a:schemeClr val="accent4">
                <a:lumMod val="60000"/>
                <a:lumOff val="40000"/>
              </a:schemeClr>
            </a:solidFill>
            <a:ln>
              <a:solidFill>
                <a:schemeClr val="accent4">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2800" dirty="0" err="1" smtClean="0">
                  <a:latin typeface="Lato Black"/>
                  <a:cs typeface="Lato Black"/>
                </a:rPr>
                <a:t>Enc</a:t>
              </a:r>
              <a:r>
                <a:rPr lang="en-US" sz="2800" baseline="-25000" dirty="0" smtClean="0">
                  <a:latin typeface="Lato Black"/>
                  <a:cs typeface="Lato Black"/>
                </a:rPr>
                <a:t>$</a:t>
              </a:r>
              <a:r>
                <a:rPr lang="en-US" sz="2800" dirty="0" smtClean="0">
                  <a:latin typeface="Lato Black"/>
                  <a:cs typeface="Lato Black"/>
                </a:rPr>
                <a:t>(-,-)</a:t>
              </a:r>
              <a:endParaRPr lang="en-US" sz="2800" i="1" baseline="-25000" dirty="0">
                <a:latin typeface="Lato Black"/>
                <a:cs typeface="Lato Black"/>
              </a:endParaRPr>
            </a:p>
          </p:txBody>
        </p:sp>
        <p:cxnSp>
          <p:nvCxnSpPr>
            <p:cNvPr id="69" name="Straight Arrow Connector 68"/>
            <p:cNvCxnSpPr>
              <a:stCxn id="68" idx="3"/>
            </p:cNvCxnSpPr>
            <p:nvPr/>
          </p:nvCxnSpPr>
          <p:spPr>
            <a:xfrm>
              <a:off x="5696006" y="5065829"/>
              <a:ext cx="421951" cy="219435"/>
            </a:xfrm>
            <a:prstGeom prst="straightConnector1">
              <a:avLst/>
            </a:prstGeom>
            <a:ln w="31750">
              <a:solidFill>
                <a:schemeClr val="tx1">
                  <a:lumMod val="50000"/>
                  <a:lumOff val="50000"/>
                </a:schemeClr>
              </a:solidFill>
              <a:headEnd type="triangle" w="med" len="lg"/>
              <a:tailEnd type="triangle" w="med" len="lg"/>
            </a:ln>
          </p:spPr>
          <p:style>
            <a:lnRef idx="2">
              <a:schemeClr val="accent1"/>
            </a:lnRef>
            <a:fillRef idx="0">
              <a:schemeClr val="accent1"/>
            </a:fillRef>
            <a:effectRef idx="1">
              <a:schemeClr val="accent1"/>
            </a:effectRef>
            <a:fontRef idx="minor">
              <a:schemeClr val="tx1"/>
            </a:fontRef>
          </p:style>
        </p:cxnSp>
        <p:sp>
          <p:nvSpPr>
            <p:cNvPr id="70" name="Rectangle 69"/>
            <p:cNvSpPr/>
            <p:nvPr/>
          </p:nvSpPr>
          <p:spPr>
            <a:xfrm>
              <a:off x="4496849" y="5905668"/>
              <a:ext cx="1207898" cy="537620"/>
            </a:xfrm>
            <a:prstGeom prst="rect">
              <a:avLst/>
            </a:prstGeom>
            <a:solidFill>
              <a:schemeClr val="accent5">
                <a:lumMod val="60000"/>
                <a:lumOff val="40000"/>
              </a:schemeClr>
            </a:solidFill>
            <a:ln>
              <a:solidFill>
                <a:schemeClr val="accent5">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latin typeface="Lato Black"/>
                  <a:cs typeface="Lato Black"/>
                </a:rPr>
                <a:t>Dec</a:t>
              </a:r>
              <a:r>
                <a:rPr lang="en-US" sz="2800" baseline="-25000" dirty="0" smtClean="0">
                  <a:latin typeface="Lato Black"/>
                  <a:cs typeface="Lato Black"/>
                </a:rPr>
                <a:t>$</a:t>
              </a:r>
              <a:r>
                <a:rPr lang="en-US" sz="2800" dirty="0" smtClean="0">
                  <a:latin typeface="Lato Black"/>
                  <a:cs typeface="Lato Black"/>
                </a:rPr>
                <a:t>(-,-)</a:t>
              </a:r>
              <a:endParaRPr lang="en-US" sz="2800" i="1" baseline="-25000" dirty="0">
                <a:latin typeface="Lato Black"/>
                <a:cs typeface="Lato Black"/>
              </a:endParaRPr>
            </a:p>
          </p:txBody>
        </p:sp>
        <p:sp>
          <p:nvSpPr>
            <p:cNvPr id="71" name="Rectangle 70"/>
            <p:cNvSpPr/>
            <p:nvPr/>
          </p:nvSpPr>
          <p:spPr>
            <a:xfrm>
              <a:off x="7469942" y="5925499"/>
              <a:ext cx="488792" cy="497957"/>
            </a:xfrm>
            <a:prstGeom prst="rect">
              <a:avLst/>
            </a:prstGeom>
            <a:solidFill>
              <a:schemeClr val="accent2">
                <a:lumMod val="60000"/>
                <a:lumOff val="40000"/>
              </a:schemeClr>
            </a:solidFill>
            <a:ln>
              <a:solidFill>
                <a:schemeClr val="accent2">
                  <a:lumMod val="50000"/>
                </a:schemeClr>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2800" i="1" dirty="0">
                  <a:latin typeface="Lato Black"/>
                  <a:cs typeface="Lato Black"/>
                </a:rPr>
                <a:t>┴</a:t>
              </a:r>
              <a:endParaRPr lang="en-US" sz="2800" i="1" baseline="30000" dirty="0">
                <a:latin typeface="Lato Black"/>
                <a:cs typeface="Lato Black"/>
              </a:endParaRPr>
            </a:p>
          </p:txBody>
        </p:sp>
        <p:cxnSp>
          <p:nvCxnSpPr>
            <p:cNvPr id="72" name="Straight Arrow Connector 71"/>
            <p:cNvCxnSpPr>
              <a:stCxn id="70" idx="3"/>
            </p:cNvCxnSpPr>
            <p:nvPr/>
          </p:nvCxnSpPr>
          <p:spPr>
            <a:xfrm flipV="1">
              <a:off x="5704747" y="6017042"/>
              <a:ext cx="491472" cy="157436"/>
            </a:xfrm>
            <a:prstGeom prst="straightConnector1">
              <a:avLst/>
            </a:prstGeom>
            <a:ln w="31750">
              <a:solidFill>
                <a:schemeClr val="tx1">
                  <a:lumMod val="50000"/>
                  <a:lumOff val="50000"/>
                </a:schemeClr>
              </a:solidFill>
              <a:headEnd type="triangle" w="med" len="lg"/>
              <a:tailEnd type="triangle" w="med" len="lg"/>
            </a:ln>
          </p:spPr>
          <p:style>
            <a:lnRef idx="2">
              <a:schemeClr val="accent1"/>
            </a:lnRef>
            <a:fillRef idx="0">
              <a:schemeClr val="accent1"/>
            </a:fillRef>
            <a:effectRef idx="1">
              <a:schemeClr val="accent1"/>
            </a:effectRef>
            <a:fontRef idx="minor">
              <a:schemeClr val="tx1"/>
            </a:fontRef>
          </p:style>
        </p:cxnSp>
        <p:cxnSp>
          <p:nvCxnSpPr>
            <p:cNvPr id="74" name="Straight Arrow Connector 73"/>
            <p:cNvCxnSpPr>
              <a:stCxn id="67" idx="1"/>
            </p:cNvCxnSpPr>
            <p:nvPr/>
          </p:nvCxnSpPr>
          <p:spPr>
            <a:xfrm flipH="1">
              <a:off x="7087914" y="5045997"/>
              <a:ext cx="382028" cy="239267"/>
            </a:xfrm>
            <a:prstGeom prst="straightConnector1">
              <a:avLst/>
            </a:prstGeom>
            <a:ln w="31750">
              <a:solidFill>
                <a:schemeClr val="tx1">
                  <a:lumMod val="50000"/>
                  <a:lumOff val="50000"/>
                </a:schemeClr>
              </a:solidFill>
              <a:headEnd type="triangle" w="med" len="lg"/>
              <a:tailEnd type="triangle" w="med" len="lg"/>
            </a:ln>
          </p:spPr>
          <p:style>
            <a:lnRef idx="2">
              <a:schemeClr val="accent1"/>
            </a:lnRef>
            <a:fillRef idx="0">
              <a:schemeClr val="accent1"/>
            </a:fillRef>
            <a:effectRef idx="1">
              <a:schemeClr val="accent1"/>
            </a:effectRef>
            <a:fontRef idx="minor">
              <a:schemeClr val="tx1"/>
            </a:fontRef>
          </p:style>
        </p:cxnSp>
        <p:cxnSp>
          <p:nvCxnSpPr>
            <p:cNvPr id="75" name="Straight Arrow Connector 74"/>
            <p:cNvCxnSpPr>
              <a:stCxn id="71" idx="1"/>
            </p:cNvCxnSpPr>
            <p:nvPr/>
          </p:nvCxnSpPr>
          <p:spPr>
            <a:xfrm flipH="1" flipV="1">
              <a:off x="7054035" y="6017042"/>
              <a:ext cx="415907" cy="157436"/>
            </a:xfrm>
            <a:prstGeom prst="straightConnector1">
              <a:avLst/>
            </a:prstGeom>
            <a:ln w="31750">
              <a:solidFill>
                <a:schemeClr val="tx1">
                  <a:lumMod val="50000"/>
                  <a:lumOff val="50000"/>
                </a:schemeClr>
              </a:solidFill>
              <a:headEnd type="triangle" w="med" len="lg"/>
              <a:tailEnd type="triangle" w="med" len="lg"/>
            </a:ln>
          </p:spPr>
          <p:style>
            <a:lnRef idx="2">
              <a:schemeClr val="accent1"/>
            </a:lnRef>
            <a:fillRef idx="0">
              <a:schemeClr val="accent1"/>
            </a:fillRef>
            <a:effectRef idx="1">
              <a:schemeClr val="accent1"/>
            </a:effectRef>
            <a:fontRef idx="minor">
              <a:schemeClr val="tx1"/>
            </a:fontRef>
          </p:style>
        </p:cxnSp>
      </p:grpSp>
      <p:sp>
        <p:nvSpPr>
          <p:cNvPr id="40" name="TextBox 39"/>
          <p:cNvSpPr txBox="1"/>
          <p:nvPr/>
        </p:nvSpPr>
        <p:spPr>
          <a:xfrm>
            <a:off x="9073201" y="1167252"/>
            <a:ext cx="716037" cy="400110"/>
          </a:xfrm>
          <a:prstGeom prst="rect">
            <a:avLst/>
          </a:prstGeom>
          <a:noFill/>
        </p:spPr>
        <p:txBody>
          <a:bodyPr wrap="square" rtlCol="0">
            <a:spAutoFit/>
          </a:bodyPr>
          <a:lstStyle/>
          <a:p>
            <a:r>
              <a:rPr lang="en-US" sz="2000" i="1"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P, N</a:t>
            </a:r>
            <a:endParaRPr lang="en-US" sz="2000" i="1" baseline="-25000" dirty="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endParaRPr>
          </a:p>
        </p:txBody>
      </p:sp>
      <p:sp>
        <p:nvSpPr>
          <p:cNvPr id="41" name="TextBox 40"/>
          <p:cNvSpPr txBox="1"/>
          <p:nvPr/>
        </p:nvSpPr>
        <p:spPr>
          <a:xfrm>
            <a:off x="9073201" y="1666288"/>
            <a:ext cx="419718" cy="400110"/>
          </a:xfrm>
          <a:prstGeom prst="rect">
            <a:avLst/>
          </a:prstGeom>
          <a:noFill/>
        </p:spPr>
        <p:txBody>
          <a:bodyPr wrap="square" rtlCol="0">
            <a:spAutoFit/>
          </a:bodyPr>
          <a:lstStyle/>
          <a:p>
            <a:r>
              <a:rPr lang="en-US" sz="2000" i="1"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C</a:t>
            </a:r>
            <a:endParaRPr lang="en-US" sz="2000" i="1" baseline="-25000" dirty="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endParaRPr>
          </a:p>
        </p:txBody>
      </p:sp>
    </p:spTree>
    <p:extLst>
      <p:ext uri="{BB962C8B-B14F-4D97-AF65-F5344CB8AC3E}">
        <p14:creationId xmlns:p14="http://schemas.microsoft.com/office/powerpoint/2010/main" val="12200601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GCM nonce reuse: destroys privacy</a:t>
            </a:r>
            <a:endParaRPr lang="en-US" dirty="0"/>
          </a:p>
        </p:txBody>
      </p:sp>
      <p:sp>
        <p:nvSpPr>
          <p:cNvPr id="6" name="Content Placeholder 5"/>
          <p:cNvSpPr>
            <a:spLocks noGrp="1"/>
          </p:cNvSpPr>
          <p:nvPr>
            <p:ph sz="half" idx="1"/>
          </p:nvPr>
        </p:nvSpPr>
        <p:spPr>
          <a:xfrm>
            <a:off x="609599" y="1102109"/>
            <a:ext cx="6874933" cy="5258631"/>
          </a:xfrm>
        </p:spPr>
        <p:txBody>
          <a:bodyPr/>
          <a:lstStyle/>
          <a:p>
            <a:r>
              <a:rPr lang="en-US" dirty="0" smtClean="0"/>
              <a:t>For privacy, GCM = CTR</a:t>
            </a:r>
          </a:p>
          <a:p>
            <a:r>
              <a:rPr lang="en-US" dirty="0" smtClean="0"/>
              <a:t>CTR mode w/ repeated </a:t>
            </a:r>
            <a:r>
              <a:rPr lang="en-US" dirty="0" err="1" smtClean="0"/>
              <a:t>nonces</a:t>
            </a:r>
            <a:r>
              <a:rPr lang="en-US" dirty="0" smtClean="0"/>
              <a:t> = two-time pad</a:t>
            </a:r>
          </a:p>
          <a:p>
            <a:r>
              <a:rPr lang="en-US" dirty="0" smtClean="0"/>
              <a:t>We broke privacy in Problem Set 1</a:t>
            </a:r>
          </a:p>
          <a:p>
            <a:endParaRPr lang="en-US" dirty="0"/>
          </a:p>
        </p:txBody>
      </p:sp>
      <p:pic>
        <p:nvPicPr>
          <p:cNvPr id="4" name="Picture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645400" y="1168401"/>
            <a:ext cx="3937000" cy="1650999"/>
          </a:xfrm>
          <a:prstGeom prst="rect">
            <a:avLst/>
          </a:prstGeom>
        </p:spPr>
      </p:pic>
      <p:grpSp>
        <p:nvGrpSpPr>
          <p:cNvPr id="14" name="Group 13"/>
          <p:cNvGrpSpPr/>
          <p:nvPr/>
        </p:nvGrpSpPr>
        <p:grpSpPr>
          <a:xfrm>
            <a:off x="7645400" y="3598334"/>
            <a:ext cx="3937000" cy="1707065"/>
            <a:chOff x="7645400" y="3598334"/>
            <a:chExt cx="3937000" cy="1707065"/>
          </a:xfrm>
        </p:grpSpPr>
        <p:pic>
          <p:nvPicPr>
            <p:cNvPr id="9" name="Picture 8"/>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645400" y="3598334"/>
              <a:ext cx="3937000" cy="1650999"/>
            </a:xfrm>
            <a:prstGeom prst="rect">
              <a:avLst/>
            </a:prstGeom>
          </p:spPr>
        </p:pic>
        <p:sp>
          <p:nvSpPr>
            <p:cNvPr id="10" name="TextBox 9"/>
            <p:cNvSpPr txBox="1"/>
            <p:nvPr/>
          </p:nvSpPr>
          <p:spPr>
            <a:xfrm>
              <a:off x="8119533" y="4487334"/>
              <a:ext cx="234360" cy="369332"/>
            </a:xfrm>
            <a:prstGeom prst="rect">
              <a:avLst/>
            </a:prstGeom>
            <a:noFill/>
          </p:spPr>
          <p:txBody>
            <a:bodyPr wrap="none" rtlCol="0">
              <a:spAutoFit/>
            </a:bodyPr>
            <a:lstStyle/>
            <a:p>
              <a:r>
                <a:rPr lang="en-US" dirty="0" smtClean="0"/>
                <a:t>’</a:t>
              </a:r>
              <a:endParaRPr lang="en-US" dirty="0"/>
            </a:p>
          </p:txBody>
        </p:sp>
        <p:sp>
          <p:nvSpPr>
            <p:cNvPr id="11" name="TextBox 10"/>
            <p:cNvSpPr txBox="1"/>
            <p:nvPr/>
          </p:nvSpPr>
          <p:spPr>
            <a:xfrm>
              <a:off x="10176933" y="4487334"/>
              <a:ext cx="234360" cy="369332"/>
            </a:xfrm>
            <a:prstGeom prst="rect">
              <a:avLst/>
            </a:prstGeom>
            <a:noFill/>
          </p:spPr>
          <p:txBody>
            <a:bodyPr wrap="none" rtlCol="0">
              <a:spAutoFit/>
            </a:bodyPr>
            <a:lstStyle/>
            <a:p>
              <a:r>
                <a:rPr lang="en-US" dirty="0" smtClean="0"/>
                <a:t>’</a:t>
              </a:r>
              <a:endParaRPr lang="en-US" dirty="0"/>
            </a:p>
          </p:txBody>
        </p:sp>
        <p:sp>
          <p:nvSpPr>
            <p:cNvPr id="12" name="TextBox 11"/>
            <p:cNvSpPr txBox="1"/>
            <p:nvPr/>
          </p:nvSpPr>
          <p:spPr>
            <a:xfrm>
              <a:off x="11074400" y="4936067"/>
              <a:ext cx="234360" cy="369332"/>
            </a:xfrm>
            <a:prstGeom prst="rect">
              <a:avLst/>
            </a:prstGeom>
            <a:noFill/>
          </p:spPr>
          <p:txBody>
            <a:bodyPr wrap="none" rtlCol="0">
              <a:spAutoFit/>
            </a:bodyPr>
            <a:lstStyle/>
            <a:p>
              <a:r>
                <a:rPr lang="en-US" dirty="0" smtClean="0"/>
                <a:t>’</a:t>
              </a:r>
              <a:endParaRPr lang="en-US" dirty="0"/>
            </a:p>
          </p:txBody>
        </p:sp>
        <p:sp>
          <p:nvSpPr>
            <p:cNvPr id="13" name="TextBox 12"/>
            <p:cNvSpPr txBox="1"/>
            <p:nvPr/>
          </p:nvSpPr>
          <p:spPr>
            <a:xfrm>
              <a:off x="9026819" y="4936067"/>
              <a:ext cx="234360" cy="369332"/>
            </a:xfrm>
            <a:prstGeom prst="rect">
              <a:avLst/>
            </a:prstGeom>
            <a:noFill/>
          </p:spPr>
          <p:txBody>
            <a:bodyPr wrap="none" rtlCol="0">
              <a:spAutoFit/>
            </a:bodyPr>
            <a:lstStyle/>
            <a:p>
              <a:r>
                <a:rPr lang="en-US" dirty="0" smtClean="0"/>
                <a:t>’</a:t>
              </a:r>
              <a:endParaRPr lang="en-US" dirty="0"/>
            </a:p>
          </p:txBody>
        </p:sp>
      </p:grpSp>
      <p:sp>
        <p:nvSpPr>
          <p:cNvPr id="17" name="TextBox 16"/>
          <p:cNvSpPr txBox="1"/>
          <p:nvPr/>
        </p:nvSpPr>
        <p:spPr>
          <a:xfrm>
            <a:off x="931329" y="2932693"/>
            <a:ext cx="5757333" cy="830997"/>
          </a:xfrm>
          <a:prstGeom prst="rect">
            <a:avLst/>
          </a:prstGeom>
          <a:noFill/>
        </p:spPr>
        <p:txBody>
          <a:bodyPr wrap="square" rtlCol="0">
            <a:spAutoFit/>
          </a:bodyPr>
          <a:lstStyle/>
          <a:p>
            <a:r>
              <a:rPr lang="en-US" sz="2400" dirty="0" smtClean="0">
                <a:latin typeface="Consolas" panose="020B0609020204030204" pitchFamily="49" charset="0"/>
              </a:rPr>
              <a:t>369f9e696bffa098d2bb383fb148bd90</a:t>
            </a:r>
          </a:p>
          <a:p>
            <a:r>
              <a:rPr lang="en-US" sz="2400" dirty="0" smtClean="0">
                <a:latin typeface="Consolas" panose="020B0609020204030204" pitchFamily="49" charset="0"/>
              </a:rPr>
              <a:t>23d7847f28e4b6cc86be386cb64ca281</a:t>
            </a:r>
            <a:endParaRPr lang="en-US" sz="2400" dirty="0">
              <a:latin typeface="Consolas" panose="020B0609020204030204" pitchFamily="49" charset="0"/>
            </a:endParaRPr>
          </a:p>
        </p:txBody>
      </p:sp>
      <p:sp>
        <p:nvSpPr>
          <p:cNvPr id="18" name="TextBox 17"/>
          <p:cNvSpPr txBox="1"/>
          <p:nvPr/>
        </p:nvSpPr>
        <p:spPr>
          <a:xfrm>
            <a:off x="2273296" y="4385101"/>
            <a:ext cx="2971800" cy="830997"/>
          </a:xfrm>
          <a:prstGeom prst="rect">
            <a:avLst/>
          </a:prstGeom>
          <a:noFill/>
        </p:spPr>
        <p:txBody>
          <a:bodyPr wrap="square" rtlCol="0">
            <a:spAutoFit/>
          </a:bodyPr>
          <a:lstStyle/>
          <a:p>
            <a:r>
              <a:rPr lang="en-US" sz="2400" dirty="0" smtClean="0">
                <a:latin typeface="Consolas" panose="020B0609020204030204" pitchFamily="49" charset="0"/>
              </a:rPr>
              <a:t>a secret message</a:t>
            </a:r>
          </a:p>
          <a:p>
            <a:r>
              <a:rPr lang="en-US" sz="2400" dirty="0" smtClean="0">
                <a:latin typeface="Consolas" panose="020B0609020204030204" pitchFamily="49" charset="0"/>
              </a:rPr>
              <a:t>this is the text</a:t>
            </a:r>
          </a:p>
        </p:txBody>
      </p:sp>
      <p:sp>
        <p:nvSpPr>
          <p:cNvPr id="19" name="Right Arrow 18"/>
          <p:cNvSpPr/>
          <p:nvPr/>
        </p:nvSpPr>
        <p:spPr>
          <a:xfrm rot="5400000">
            <a:off x="3482294" y="3850600"/>
            <a:ext cx="655399" cy="481579"/>
          </a:xfrm>
          <a:prstGeom prst="right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7892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4"/>
          <p:cNvPicPr>
            <a:picLocks noGrp="1" noChangeAspect="1"/>
          </p:cNvPicPr>
          <p:nvPr>
            <p:ph sz="half" idx="1"/>
          </p:nvPr>
        </p:nvPicPr>
        <p:blipFill>
          <a:blip r:embed="rId3" cstate="screen">
            <a:extLst>
              <a:ext uri="{28A0092B-C50C-407E-A947-70E740481C1C}">
                <a14:useLocalDpi xmlns:a14="http://schemas.microsoft.com/office/drawing/2010/main"/>
              </a:ext>
            </a:extLst>
          </a:blip>
          <a:stretch>
            <a:fillRect/>
          </a:stretch>
        </p:blipFill>
        <p:spPr>
          <a:xfrm>
            <a:off x="609600" y="1102109"/>
            <a:ext cx="6106126" cy="5258631"/>
          </a:xfrm>
          <a:prstGeom prst="rect">
            <a:avLst/>
          </a:prstGeom>
        </p:spPr>
      </p:pic>
      <p:sp>
        <p:nvSpPr>
          <p:cNvPr id="2" name="Title 1"/>
          <p:cNvSpPr>
            <a:spLocks noGrp="1"/>
          </p:cNvSpPr>
          <p:nvPr>
            <p:ph type="title"/>
          </p:nvPr>
        </p:nvSpPr>
        <p:spPr/>
        <p:txBody>
          <a:bodyPr/>
          <a:lstStyle/>
          <a:p>
            <a:r>
              <a:rPr lang="en-US" dirty="0" smtClean="0"/>
              <a:t>GCM nonce reuse: destroys authenticity</a:t>
            </a:r>
            <a:endParaRPr lang="en-US" dirty="0"/>
          </a:p>
        </p:txBody>
      </p:sp>
      <p:pic>
        <p:nvPicPr>
          <p:cNvPr id="4" name="Picture 3"/>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818945" y="1168401"/>
            <a:ext cx="5076722" cy="4394199"/>
          </a:xfrm>
          <a:prstGeom prst="rect">
            <a:avLst/>
          </a:prstGeom>
        </p:spPr>
      </p:pic>
      <p:cxnSp>
        <p:nvCxnSpPr>
          <p:cNvPr id="5" name="Straight Connector 4"/>
          <p:cNvCxnSpPr/>
          <p:nvPr/>
        </p:nvCxnSpPr>
        <p:spPr>
          <a:xfrm>
            <a:off x="6731001" y="2904065"/>
            <a:ext cx="5283200" cy="0"/>
          </a:xfrm>
          <a:prstGeom prst="line">
            <a:avLst/>
          </a:prstGeom>
          <a:ln w="28575">
            <a:prstDash val="sysDash"/>
          </a:ln>
        </p:spPr>
        <p:style>
          <a:lnRef idx="2">
            <a:schemeClr val="accent2"/>
          </a:lnRef>
          <a:fillRef idx="0">
            <a:schemeClr val="accent2"/>
          </a:fillRef>
          <a:effectRef idx="1">
            <a:schemeClr val="accent2"/>
          </a:effectRef>
          <a:fontRef idx="minor">
            <a:schemeClr val="tx1"/>
          </a:fontRef>
        </p:style>
      </p:cxnSp>
      <p:sp>
        <p:nvSpPr>
          <p:cNvPr id="3" name="Rounded Rectangle 2"/>
          <p:cNvSpPr/>
          <p:nvPr/>
        </p:nvSpPr>
        <p:spPr>
          <a:xfrm>
            <a:off x="1143000" y="5367867"/>
            <a:ext cx="4140200" cy="194733"/>
          </a:xfrm>
          <a:prstGeom prst="roundRect">
            <a:avLst/>
          </a:prstGeom>
          <a:noFill/>
          <a:ln w="285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Content Placeholder 4"/>
          <p:cNvPicPr>
            <a:picLocks noGrp="1" noChangeAspect="1"/>
          </p:cNvPicPr>
          <p:nvPr>
            <p:ph sz="half" idx="2"/>
          </p:nvPr>
        </p:nvPicPr>
        <p:blipFill rotWithShape="1">
          <a:blip r:embed="rId5" cstate="screen">
            <a:extLst>
              <a:ext uri="{28A0092B-C50C-407E-A947-70E740481C1C}">
                <a14:useLocalDpi xmlns:a14="http://schemas.microsoft.com/office/drawing/2010/main"/>
              </a:ext>
            </a:extLst>
          </a:blip>
          <a:srcRect/>
          <a:stretch/>
        </p:blipFill>
        <p:spPr>
          <a:xfrm>
            <a:off x="7577667" y="4512730"/>
            <a:ext cx="2311400" cy="254000"/>
          </a:xfrm>
          <a:prstGeom prst="rect">
            <a:avLst/>
          </a:prstGeom>
          <a:ln w="19050">
            <a:solidFill>
              <a:schemeClr val="accent2"/>
            </a:solidFill>
          </a:ln>
        </p:spPr>
      </p:pic>
      <p:cxnSp>
        <p:nvCxnSpPr>
          <p:cNvPr id="14" name="Curved Connector 13"/>
          <p:cNvCxnSpPr>
            <a:stCxn id="9" idx="1"/>
          </p:cNvCxnSpPr>
          <p:nvPr/>
        </p:nvCxnSpPr>
        <p:spPr>
          <a:xfrm rot="10800000" flipH="1">
            <a:off x="7577666" y="3617384"/>
            <a:ext cx="186267" cy="1022346"/>
          </a:xfrm>
          <a:prstGeom prst="curvedConnector3">
            <a:avLst>
              <a:gd name="adj1" fmla="val -90909"/>
            </a:avLst>
          </a:prstGeom>
          <a:ln>
            <a:tailEnd type="triangle"/>
          </a:ln>
        </p:spPr>
        <p:style>
          <a:lnRef idx="2">
            <a:schemeClr val="accent2"/>
          </a:lnRef>
          <a:fillRef idx="0">
            <a:schemeClr val="accent2"/>
          </a:fillRef>
          <a:effectRef idx="1">
            <a:schemeClr val="accent2"/>
          </a:effectRef>
          <a:fontRef idx="minor">
            <a:schemeClr val="tx1"/>
          </a:fontRef>
        </p:style>
      </p:cxnSp>
      <p:pic>
        <p:nvPicPr>
          <p:cNvPr id="16" name="Picture 15"/>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6468534" y="5785066"/>
            <a:ext cx="5545667" cy="575674"/>
          </a:xfrm>
          <a:prstGeom prst="rect">
            <a:avLst/>
          </a:prstGeom>
          <a:ln w="19050">
            <a:solidFill>
              <a:schemeClr val="accent2"/>
            </a:solidFill>
          </a:ln>
        </p:spPr>
      </p:pic>
      <p:cxnSp>
        <p:nvCxnSpPr>
          <p:cNvPr id="17" name="Curved Connector 16"/>
          <p:cNvCxnSpPr>
            <a:stCxn id="16" idx="3"/>
          </p:cNvCxnSpPr>
          <p:nvPr/>
        </p:nvCxnSpPr>
        <p:spPr>
          <a:xfrm flipH="1" flipV="1">
            <a:off x="11866035" y="5465233"/>
            <a:ext cx="148166" cy="607670"/>
          </a:xfrm>
          <a:prstGeom prst="curvedConnector4">
            <a:avLst>
              <a:gd name="adj1" fmla="val -80000"/>
              <a:gd name="adj2" fmla="val 97370"/>
            </a:avLst>
          </a:prstGeom>
          <a:ln>
            <a:tailEnd type="triangle"/>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4213021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4"/>
          <p:cNvPicPr>
            <a:picLocks noGrp="1" noChangeAspect="1"/>
          </p:cNvPicPr>
          <p:nvPr>
            <p:ph sz="half" idx="1"/>
          </p:nvPr>
        </p:nvPicPr>
        <p:blipFill>
          <a:blip r:embed="rId3" cstate="screen">
            <a:extLst>
              <a:ext uri="{28A0092B-C50C-407E-A947-70E740481C1C}">
                <a14:useLocalDpi xmlns:a14="http://schemas.microsoft.com/office/drawing/2010/main"/>
              </a:ext>
            </a:extLst>
          </a:blip>
          <a:stretch>
            <a:fillRect/>
          </a:stretch>
        </p:blipFill>
        <p:spPr>
          <a:xfrm>
            <a:off x="609600" y="1102109"/>
            <a:ext cx="6106126" cy="5258631"/>
          </a:xfrm>
          <a:prstGeom prst="rect">
            <a:avLst/>
          </a:prstGeom>
        </p:spPr>
      </p:pic>
      <p:sp>
        <p:nvSpPr>
          <p:cNvPr id="2" name="Title 1"/>
          <p:cNvSpPr>
            <a:spLocks noGrp="1"/>
          </p:cNvSpPr>
          <p:nvPr>
            <p:ph type="title"/>
          </p:nvPr>
        </p:nvSpPr>
        <p:spPr/>
        <p:txBody>
          <a:bodyPr/>
          <a:lstStyle/>
          <a:p>
            <a:r>
              <a:rPr lang="en-US" dirty="0" smtClean="0"/>
              <a:t>GCM nonce being chosen randomly: hurts authenticity</a:t>
            </a:r>
            <a:endParaRPr lang="en-US" dirty="0"/>
          </a:p>
        </p:txBody>
      </p:sp>
      <p:sp>
        <p:nvSpPr>
          <p:cNvPr id="3" name="Rounded Rectangle 2"/>
          <p:cNvSpPr/>
          <p:nvPr/>
        </p:nvSpPr>
        <p:spPr>
          <a:xfrm>
            <a:off x="922865" y="5759665"/>
            <a:ext cx="5442449" cy="601075"/>
          </a:xfrm>
          <a:prstGeom prst="roundRect">
            <a:avLst/>
          </a:prstGeom>
          <a:noFill/>
          <a:ln w="285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0" name="Group 9"/>
          <p:cNvGrpSpPr/>
          <p:nvPr/>
        </p:nvGrpSpPr>
        <p:grpSpPr>
          <a:xfrm>
            <a:off x="7092566" y="1102108"/>
            <a:ext cx="4822259" cy="5477218"/>
            <a:chOff x="7266737" y="1102108"/>
            <a:chExt cx="4822259" cy="5477218"/>
          </a:xfrm>
        </p:grpSpPr>
        <p:pic>
          <p:nvPicPr>
            <p:cNvPr id="7" name="Picture 6"/>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507468" y="1102108"/>
              <a:ext cx="2340796" cy="4747533"/>
            </a:xfrm>
            <a:prstGeom prst="rect">
              <a:avLst/>
            </a:prstGeom>
          </p:spPr>
        </p:pic>
        <p:pic>
          <p:nvPicPr>
            <p:cNvPr id="15" name="Picture 14"/>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7998995" y="6258995"/>
              <a:ext cx="3357742" cy="320331"/>
            </a:xfrm>
            <a:prstGeom prst="rect">
              <a:avLst/>
            </a:prstGeom>
          </p:spPr>
        </p:pic>
        <p:pic>
          <p:nvPicPr>
            <p:cNvPr id="18" name="Picture 17"/>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7266737" y="5849641"/>
              <a:ext cx="4822259" cy="347850"/>
            </a:xfrm>
            <a:prstGeom prst="rect">
              <a:avLst/>
            </a:prstGeom>
          </p:spPr>
        </p:pic>
      </p:grpSp>
    </p:spTree>
    <p:extLst>
      <p:ext uri="{BB962C8B-B14F-4D97-AF65-F5344CB8AC3E}">
        <p14:creationId xmlns:p14="http://schemas.microsoft.com/office/powerpoint/2010/main" val="2208858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spTree>
    <p:extLst>
      <p:ext uri="{BB962C8B-B14F-4D97-AF65-F5344CB8AC3E}">
        <p14:creationId xmlns:p14="http://schemas.microsoft.com/office/powerpoint/2010/main" val="33272952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Wait… why did we want </a:t>
            </a:r>
            <a:r>
              <a:rPr lang="en-US" dirty="0" err="1" smtClean="0"/>
              <a:t>nonces</a:t>
            </a:r>
            <a:r>
              <a:rPr lang="en-US" dirty="0" smtClean="0"/>
              <a:t> in the first place?</a:t>
            </a:r>
            <a:endParaRPr lang="en-US" dirty="0"/>
          </a:p>
        </p:txBody>
      </p:sp>
      <p:sp>
        <p:nvSpPr>
          <p:cNvPr id="6" name="Content Placeholder 5"/>
          <p:cNvSpPr>
            <a:spLocks noGrp="1"/>
          </p:cNvSpPr>
          <p:nvPr>
            <p:ph idx="1"/>
          </p:nvPr>
        </p:nvSpPr>
        <p:spPr/>
        <p:txBody>
          <a:bodyPr/>
          <a:lstStyle/>
          <a:p>
            <a:r>
              <a:rPr lang="en-US" dirty="0" smtClean="0"/>
              <a:t>Main purpose for introducing </a:t>
            </a:r>
            <a:r>
              <a:rPr lang="en-US" dirty="0" err="1" smtClean="0"/>
              <a:t>nonces</a:t>
            </a:r>
            <a:r>
              <a:rPr lang="en-US" dirty="0" smtClean="0"/>
              <a:t> was to hide </a:t>
            </a:r>
            <a:r>
              <a:rPr lang="en-US" i="1" dirty="0" smtClean="0"/>
              <a:t>frequency analysis</a:t>
            </a:r>
            <a:endParaRPr lang="en-US" dirty="0" smtClean="0"/>
          </a:p>
          <a:p>
            <a:pPr lvl="1"/>
            <a:r>
              <a:rPr lang="en-US" sz="2100" dirty="0" smtClean="0"/>
              <a:t>Don’t want to reveal to Mallory whether Alice is encrypting the same message twice</a:t>
            </a:r>
          </a:p>
          <a:p>
            <a:r>
              <a:rPr lang="en-US" dirty="0" smtClean="0"/>
              <a:t>But we’ve relied upon the nonce to protect much more than this!</a:t>
            </a:r>
          </a:p>
          <a:p>
            <a:pPr lvl="1"/>
            <a:r>
              <a:rPr lang="en-US" sz="2100" dirty="0" smtClean="0"/>
              <a:t>That is, repeating the nonce reveals much more info than this</a:t>
            </a:r>
          </a:p>
          <a:p>
            <a:r>
              <a:rPr lang="en-US" dirty="0" smtClean="0"/>
              <a:t>What if we make sure that nonce-reuse </a:t>
            </a:r>
            <a:r>
              <a:rPr lang="en-US" i="1" dirty="0" smtClean="0"/>
              <a:t>only</a:t>
            </a:r>
            <a:r>
              <a:rPr lang="en-US" dirty="0" smtClean="0"/>
              <a:t> reveals frequency analysis</a:t>
            </a:r>
          </a:p>
          <a:p>
            <a:pPr lvl="1"/>
            <a:r>
              <a:rPr lang="en-US" sz="2100" dirty="0" smtClean="0"/>
              <a:t>Put another way: uniqueness of the message itself should serve as a type of “nonce”</a:t>
            </a:r>
            <a:endParaRPr lang="en-US" sz="2100" dirty="0"/>
          </a:p>
        </p:txBody>
      </p:sp>
    </p:spTree>
    <p:extLst>
      <p:ext uri="{BB962C8B-B14F-4D97-AF65-F5344CB8AC3E}">
        <p14:creationId xmlns:p14="http://schemas.microsoft.com/office/powerpoint/2010/main" val="4115909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Misuse-resistant AE</a:t>
            </a:r>
            <a:endParaRPr lang="en-US" dirty="0"/>
          </a:p>
        </p:txBody>
      </p:sp>
      <p:sp>
        <p:nvSpPr>
          <p:cNvPr id="6" name="Content Placeholder 5"/>
          <p:cNvSpPr>
            <a:spLocks noGrp="1"/>
          </p:cNvSpPr>
          <p:nvPr>
            <p:ph idx="1"/>
          </p:nvPr>
        </p:nvSpPr>
        <p:spPr/>
        <p:txBody>
          <a:bodyPr/>
          <a:lstStyle/>
          <a:p>
            <a:r>
              <a:rPr lang="en-US" dirty="0" smtClean="0"/>
              <a:t>Novelty: </a:t>
            </a:r>
            <a:r>
              <a:rPr lang="en-US" dirty="0"/>
              <a:t>Repeating </a:t>
            </a:r>
            <a:r>
              <a:rPr lang="en-US" i="1" dirty="0"/>
              <a:t>N</a:t>
            </a:r>
            <a:r>
              <a:rPr lang="en-US" dirty="0"/>
              <a:t> </a:t>
            </a:r>
            <a:r>
              <a:rPr lang="en-US" dirty="0" smtClean="0"/>
              <a:t>has limited damage</a:t>
            </a:r>
          </a:p>
          <a:p>
            <a:pPr lvl="1"/>
            <a:r>
              <a:rPr lang="en-US" sz="2200" dirty="0" smtClean="0"/>
              <a:t>No impact to authenticity</a:t>
            </a:r>
          </a:p>
          <a:p>
            <a:pPr lvl="1"/>
            <a:r>
              <a:rPr lang="en-US" sz="2200" dirty="0" smtClean="0"/>
              <a:t>Privacy </a:t>
            </a:r>
            <a:r>
              <a:rPr lang="en-US" sz="2200" dirty="0"/>
              <a:t>damaged only to the extent that an adversary can detect </a:t>
            </a:r>
            <a:r>
              <a:rPr lang="en-US" sz="2200" dirty="0" smtClean="0"/>
              <a:t>repetitions</a:t>
            </a:r>
          </a:p>
          <a:p>
            <a:r>
              <a:rPr lang="en-US" dirty="0" smtClean="0"/>
              <a:t>Drawback: </a:t>
            </a:r>
            <a:r>
              <a:rPr lang="en-US" dirty="0"/>
              <a:t>Cannot be </a:t>
            </a:r>
            <a:r>
              <a:rPr lang="en-US" dirty="0" smtClean="0"/>
              <a:t>online</a:t>
            </a:r>
          </a:p>
          <a:p>
            <a:pPr lvl="1"/>
            <a:r>
              <a:rPr lang="en-US" sz="2200" dirty="0" smtClean="0"/>
              <a:t>Every </a:t>
            </a:r>
            <a:r>
              <a:rPr lang="en-US" sz="2200" dirty="0"/>
              <a:t>bit of </a:t>
            </a:r>
            <a:r>
              <a:rPr lang="en-US" sz="2200" i="1" dirty="0" smtClean="0"/>
              <a:t>C</a:t>
            </a:r>
            <a:r>
              <a:rPr lang="en-US" sz="2200" dirty="0" smtClean="0"/>
              <a:t> </a:t>
            </a:r>
            <a:r>
              <a:rPr lang="en-US" sz="2200" dirty="0"/>
              <a:t>must depend on every bit of </a:t>
            </a:r>
            <a:r>
              <a:rPr lang="en-US" sz="2200" i="1" dirty="0" smtClean="0"/>
              <a:t>P</a:t>
            </a:r>
            <a:endParaRPr lang="en-US" sz="2200" dirty="0"/>
          </a:p>
          <a:p>
            <a:pPr lvl="1"/>
            <a:r>
              <a:rPr lang="en-US" sz="2200" dirty="0" smtClean="0"/>
              <a:t>So, </a:t>
            </a:r>
            <a:r>
              <a:rPr lang="en-US" sz="2200" dirty="0"/>
              <a:t>cannot output </a:t>
            </a:r>
            <a:r>
              <a:rPr lang="en-US" sz="2200" dirty="0" smtClean="0"/>
              <a:t>first bit </a:t>
            </a:r>
            <a:r>
              <a:rPr lang="en-US" sz="2200" dirty="0"/>
              <a:t>of </a:t>
            </a:r>
            <a:r>
              <a:rPr lang="en-US" sz="2200" i="1" dirty="0" smtClean="0"/>
              <a:t>C</a:t>
            </a:r>
            <a:r>
              <a:rPr lang="en-US" sz="2200" dirty="0" smtClean="0"/>
              <a:t> </a:t>
            </a:r>
            <a:r>
              <a:rPr lang="en-US" sz="2200" dirty="0"/>
              <a:t>before reading last bit of </a:t>
            </a:r>
            <a:r>
              <a:rPr lang="en-US" sz="2200" i="1" dirty="0" smtClean="0"/>
              <a:t>P</a:t>
            </a:r>
            <a:endParaRPr lang="en-US" sz="2200" i="1" dirty="0"/>
          </a:p>
        </p:txBody>
      </p:sp>
    </p:spTree>
    <p:extLst>
      <p:ext uri="{BB962C8B-B14F-4D97-AF65-F5344CB8AC3E}">
        <p14:creationId xmlns:p14="http://schemas.microsoft.com/office/powerpoint/2010/main" val="1810423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Synthetic Initialization Vector (SIV)</a:t>
            </a:r>
            <a:endParaRPr lang="en-US" dirty="0"/>
          </a:p>
        </p:txBody>
      </p:sp>
      <p:sp>
        <p:nvSpPr>
          <p:cNvPr id="3" name="Content Placeholder 2"/>
          <p:cNvSpPr>
            <a:spLocks noGrp="1"/>
          </p:cNvSpPr>
          <p:nvPr>
            <p:ph idx="1"/>
          </p:nvPr>
        </p:nvSpPr>
        <p:spPr>
          <a:xfrm>
            <a:off x="609600" y="1102109"/>
            <a:ext cx="4756187" cy="5258631"/>
          </a:xfrm>
        </p:spPr>
        <p:txBody>
          <a:bodyPr>
            <a:normAutofit/>
          </a:bodyPr>
          <a:lstStyle/>
          <a:p>
            <a:r>
              <a:rPr lang="en-US" dirty="0" smtClean="0"/>
              <a:t>Designed by Rogaway and Shrimpton 2006</a:t>
            </a:r>
          </a:p>
          <a:p>
            <a:r>
              <a:rPr lang="en-US" dirty="0" smtClean="0"/>
              <a:t>Novelty</a:t>
            </a:r>
          </a:p>
          <a:p>
            <a:pPr lvl="1"/>
            <a:r>
              <a:rPr lang="en-US" sz="2200" dirty="0" smtClean="0"/>
              <a:t>Leverages structure of P, A to ensure uniqueness of CTR’s nonce</a:t>
            </a:r>
          </a:p>
          <a:p>
            <a:pPr lvl="1"/>
            <a:r>
              <a:rPr lang="en-US" sz="2200" dirty="0" smtClean="0"/>
              <a:t>Can be deterministic!</a:t>
            </a:r>
          </a:p>
          <a:p>
            <a:r>
              <a:rPr lang="en-US" dirty="0" smtClean="0"/>
              <a:t>Drawbacks</a:t>
            </a:r>
          </a:p>
          <a:p>
            <a:pPr lvl="1"/>
            <a:r>
              <a:rPr lang="en-US" sz="2200" dirty="0" smtClean="0"/>
              <a:t>2 passes, 2 </a:t>
            </a:r>
            <a:r>
              <a:rPr lang="en-US" sz="2200" dirty="0"/>
              <a:t>keys</a:t>
            </a:r>
          </a:p>
          <a:p>
            <a:pPr lvl="1"/>
            <a:r>
              <a:rPr lang="en-US" sz="2200" dirty="0" smtClean="0"/>
              <a:t>Must </a:t>
            </a:r>
            <a:r>
              <a:rPr lang="en-US" sz="2200" dirty="0"/>
              <a:t>decrypt, then verify</a:t>
            </a:r>
          </a:p>
          <a:p>
            <a:pPr lvl="1"/>
            <a:r>
              <a:rPr lang="en-US" sz="2200" dirty="0" smtClean="0"/>
              <a:t>Cannot </a:t>
            </a:r>
            <a:r>
              <a:rPr lang="en-US" sz="2200" dirty="0"/>
              <a:t>truncate </a:t>
            </a:r>
            <a:r>
              <a:rPr lang="en-US" sz="2200" dirty="0" smtClean="0"/>
              <a:t>tag</a:t>
            </a:r>
            <a:endParaRPr lang="en-US" sz="2200" dirty="0"/>
          </a:p>
        </p:txBody>
      </p:sp>
      <p:sp>
        <p:nvSpPr>
          <p:cNvPr id="23" name="Rectangle 22"/>
          <p:cNvSpPr/>
          <p:nvPr/>
        </p:nvSpPr>
        <p:spPr>
          <a:xfrm>
            <a:off x="5815356" y="2388909"/>
            <a:ext cx="1435099" cy="686405"/>
          </a:xfrm>
          <a:prstGeom prst="rect">
            <a:avLst/>
          </a:prstGeom>
          <a:solidFill>
            <a:schemeClr val="accent2">
              <a:lumMod val="60000"/>
              <a:lumOff val="40000"/>
            </a:schemeClr>
          </a:solidFill>
          <a:ln>
            <a:solidFill>
              <a:schemeClr val="accent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latin typeface="Lato Black"/>
                <a:cs typeface="Lato Black"/>
              </a:rPr>
              <a:t>MAC</a:t>
            </a:r>
            <a:endParaRPr lang="en-US" sz="2400" i="1" baseline="-25000" dirty="0">
              <a:latin typeface="Lato Black"/>
              <a:cs typeface="Lato Black"/>
            </a:endParaRPr>
          </a:p>
        </p:txBody>
      </p:sp>
      <p:sp>
        <p:nvSpPr>
          <p:cNvPr id="6" name="TextBox 5"/>
          <p:cNvSpPr txBox="1"/>
          <p:nvPr/>
        </p:nvSpPr>
        <p:spPr>
          <a:xfrm>
            <a:off x="5884198" y="1102113"/>
            <a:ext cx="540719" cy="589430"/>
          </a:xfrm>
          <a:prstGeom prst="rect">
            <a:avLst/>
          </a:prstGeom>
          <a:noFill/>
        </p:spPr>
        <p:txBody>
          <a:bodyPr wrap="none" rtlCol="0">
            <a:spAutoFit/>
          </a:bodyPr>
          <a:lstStyle/>
          <a:p>
            <a:pPr algn="ctr"/>
            <a:r>
              <a:rPr lang="en-US" sz="2400" dirty="0" smtClean="0">
                <a:latin typeface="+mj-lt"/>
              </a:rPr>
              <a:t>N</a:t>
            </a:r>
            <a:endParaRPr lang="en-US" sz="2400" dirty="0">
              <a:latin typeface="+mj-lt"/>
            </a:endParaRPr>
          </a:p>
        </p:txBody>
      </p:sp>
      <p:cxnSp>
        <p:nvCxnSpPr>
          <p:cNvPr id="7" name="Straight Arrow Connector 6"/>
          <p:cNvCxnSpPr>
            <a:stCxn id="6" idx="2"/>
          </p:cNvCxnSpPr>
          <p:nvPr/>
        </p:nvCxnSpPr>
        <p:spPr>
          <a:xfrm flipH="1">
            <a:off x="6154557" y="1691543"/>
            <a:ext cx="1" cy="697366"/>
          </a:xfrm>
          <a:prstGeom prst="straightConnector1">
            <a:avLst/>
          </a:prstGeom>
          <a:ln w="31750">
            <a:solidFill>
              <a:schemeClr val="tx1">
                <a:lumMod val="65000"/>
                <a:lumOff val="35000"/>
              </a:schemeClr>
            </a:solidFill>
            <a:tailEnd type="triangle" w="med" len="lg"/>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a:stCxn id="23" idx="2"/>
            <a:endCxn id="9" idx="0"/>
          </p:cNvCxnSpPr>
          <p:nvPr/>
        </p:nvCxnSpPr>
        <p:spPr>
          <a:xfrm>
            <a:off x="6532906" y="3075314"/>
            <a:ext cx="0" cy="728331"/>
          </a:xfrm>
          <a:prstGeom prst="straightConnector1">
            <a:avLst/>
          </a:prstGeom>
          <a:ln w="31750">
            <a:solidFill>
              <a:schemeClr val="tx1">
                <a:lumMod val="65000"/>
                <a:lumOff val="35000"/>
              </a:schemeClr>
            </a:solidFill>
            <a:tailEnd type="triangle" w="med" len="lg"/>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5970901" y="3803645"/>
            <a:ext cx="1124009" cy="589430"/>
          </a:xfrm>
          <a:prstGeom prst="rect">
            <a:avLst/>
          </a:prstGeom>
          <a:noFill/>
        </p:spPr>
        <p:txBody>
          <a:bodyPr wrap="none" rtlCol="0">
            <a:spAutoFit/>
          </a:bodyPr>
          <a:lstStyle/>
          <a:p>
            <a:r>
              <a:rPr lang="en-US" sz="2400" dirty="0" smtClean="0"/>
              <a:t>tag </a:t>
            </a:r>
            <a:r>
              <a:rPr lang="en-US" sz="2400" dirty="0" smtClean="0">
                <a:latin typeface="+mj-lt"/>
              </a:rPr>
              <a:t>T</a:t>
            </a:r>
            <a:endParaRPr lang="en-US" sz="2400" dirty="0">
              <a:latin typeface="+mj-lt"/>
            </a:endParaRPr>
          </a:p>
        </p:txBody>
      </p:sp>
      <p:sp>
        <p:nvSpPr>
          <p:cNvPr id="21" name="Rectangle 20"/>
          <p:cNvSpPr/>
          <p:nvPr/>
        </p:nvSpPr>
        <p:spPr>
          <a:xfrm>
            <a:off x="9011889" y="2388909"/>
            <a:ext cx="1435974" cy="686405"/>
          </a:xfrm>
          <a:prstGeom prst="rect">
            <a:avLst/>
          </a:prstGeom>
          <a:solidFill>
            <a:schemeClr val="accent4">
              <a:lumMod val="60000"/>
              <a:lumOff val="40000"/>
            </a:schemeClr>
          </a:solidFill>
          <a:ln>
            <a:solidFill>
              <a:schemeClr val="accent4">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latin typeface="Lato Black"/>
                <a:cs typeface="Lato Black"/>
              </a:rPr>
              <a:t>Nonce </a:t>
            </a:r>
            <a:r>
              <a:rPr lang="en-US" sz="2400" dirty="0" err="1" smtClean="0">
                <a:latin typeface="Lato Black"/>
                <a:cs typeface="Lato Black"/>
              </a:rPr>
              <a:t>Enc</a:t>
            </a:r>
            <a:endParaRPr lang="en-US" sz="2400" i="1" baseline="-25000" dirty="0">
              <a:latin typeface="Lato Black"/>
              <a:cs typeface="Lato Black"/>
            </a:endParaRPr>
          </a:p>
        </p:txBody>
      </p:sp>
      <p:cxnSp>
        <p:nvCxnSpPr>
          <p:cNvPr id="13" name="Straight Arrow Connector 12"/>
          <p:cNvCxnSpPr>
            <a:stCxn id="21" idx="2"/>
            <a:endCxn id="14" idx="0"/>
          </p:cNvCxnSpPr>
          <p:nvPr/>
        </p:nvCxnSpPr>
        <p:spPr>
          <a:xfrm>
            <a:off x="9729876" y="3075314"/>
            <a:ext cx="2731" cy="728331"/>
          </a:xfrm>
          <a:prstGeom prst="straightConnector1">
            <a:avLst/>
          </a:prstGeom>
          <a:ln w="31750">
            <a:solidFill>
              <a:schemeClr val="tx1">
                <a:lumMod val="65000"/>
                <a:lumOff val="35000"/>
              </a:schemeClr>
            </a:solidFill>
            <a:tailEnd type="triangle" w="med" len="lg"/>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8810720" y="3803645"/>
            <a:ext cx="1843774" cy="461665"/>
          </a:xfrm>
          <a:prstGeom prst="rect">
            <a:avLst/>
          </a:prstGeom>
          <a:noFill/>
        </p:spPr>
        <p:txBody>
          <a:bodyPr wrap="none" rtlCol="0">
            <a:spAutoFit/>
          </a:bodyPr>
          <a:lstStyle/>
          <a:p>
            <a:pPr algn="ctr"/>
            <a:r>
              <a:rPr lang="en-US" sz="2400" dirty="0" smtClean="0"/>
              <a:t>ciphertext </a:t>
            </a:r>
            <a:r>
              <a:rPr lang="en-US" sz="2400" dirty="0" smtClean="0">
                <a:latin typeface="+mj-lt"/>
              </a:rPr>
              <a:t>C</a:t>
            </a:r>
            <a:endParaRPr lang="en-US" sz="2400" dirty="0">
              <a:latin typeface="+mj-lt"/>
            </a:endParaRPr>
          </a:p>
        </p:txBody>
      </p:sp>
      <p:cxnSp>
        <p:nvCxnSpPr>
          <p:cNvPr id="16" name="Elbow Connector 15"/>
          <p:cNvCxnSpPr>
            <a:endCxn id="21" idx="1"/>
          </p:cNvCxnSpPr>
          <p:nvPr/>
        </p:nvCxnSpPr>
        <p:spPr>
          <a:xfrm flipV="1">
            <a:off x="6532905" y="2732112"/>
            <a:ext cx="2478984" cy="707367"/>
          </a:xfrm>
          <a:prstGeom prst="bentConnector3">
            <a:avLst>
              <a:gd name="adj1" fmla="val 50000"/>
            </a:avLst>
          </a:prstGeom>
          <a:ln w="31750">
            <a:solidFill>
              <a:schemeClr val="tx1">
                <a:lumMod val="65000"/>
                <a:lumOff val="35000"/>
              </a:schemeClr>
            </a:solidFill>
            <a:tailEnd type="triangle" w="med" len="lg"/>
          </a:ln>
        </p:spPr>
        <p:style>
          <a:lnRef idx="2">
            <a:schemeClr val="accent1"/>
          </a:lnRef>
          <a:fillRef idx="0">
            <a:schemeClr val="accent1"/>
          </a:fillRef>
          <a:effectRef idx="1">
            <a:schemeClr val="accent1"/>
          </a:effectRef>
          <a:fontRef idx="minor">
            <a:schemeClr val="tx1"/>
          </a:fontRef>
        </p:style>
      </p:cxnSp>
      <p:sp>
        <p:nvSpPr>
          <p:cNvPr id="39" name="TextBox 38"/>
          <p:cNvSpPr txBox="1"/>
          <p:nvPr/>
        </p:nvSpPr>
        <p:spPr>
          <a:xfrm>
            <a:off x="6287674" y="1102109"/>
            <a:ext cx="512068" cy="589430"/>
          </a:xfrm>
          <a:prstGeom prst="rect">
            <a:avLst/>
          </a:prstGeom>
          <a:noFill/>
        </p:spPr>
        <p:txBody>
          <a:bodyPr wrap="none" rtlCol="0">
            <a:spAutoFit/>
          </a:bodyPr>
          <a:lstStyle/>
          <a:p>
            <a:pPr algn="ctr"/>
            <a:r>
              <a:rPr lang="en-US" sz="2400" dirty="0" smtClean="0">
                <a:latin typeface="+mj-lt"/>
              </a:rPr>
              <a:t>A</a:t>
            </a:r>
            <a:endParaRPr lang="en-US" sz="2400" dirty="0">
              <a:latin typeface="+mj-lt"/>
            </a:endParaRPr>
          </a:p>
        </p:txBody>
      </p:sp>
      <p:cxnSp>
        <p:nvCxnSpPr>
          <p:cNvPr id="40" name="Straight Arrow Connector 39"/>
          <p:cNvCxnSpPr>
            <a:stCxn id="39" idx="2"/>
          </p:cNvCxnSpPr>
          <p:nvPr/>
        </p:nvCxnSpPr>
        <p:spPr>
          <a:xfrm>
            <a:off x="6543708" y="1691539"/>
            <a:ext cx="1" cy="697366"/>
          </a:xfrm>
          <a:prstGeom prst="straightConnector1">
            <a:avLst/>
          </a:prstGeom>
          <a:ln w="31750">
            <a:solidFill>
              <a:schemeClr val="tx1">
                <a:lumMod val="65000"/>
                <a:lumOff val="35000"/>
              </a:schemeClr>
            </a:solidFill>
            <a:tailEnd type="triangle" w="med" len="lg"/>
          </a:ln>
        </p:spPr>
        <p:style>
          <a:lnRef idx="2">
            <a:schemeClr val="accent1"/>
          </a:lnRef>
          <a:fillRef idx="0">
            <a:schemeClr val="accent1"/>
          </a:fillRef>
          <a:effectRef idx="1">
            <a:schemeClr val="accent1"/>
          </a:effectRef>
          <a:fontRef idx="minor">
            <a:schemeClr val="tx1"/>
          </a:fontRef>
        </p:style>
      </p:cxnSp>
      <p:sp>
        <p:nvSpPr>
          <p:cNvPr id="41" name="TextBox 40"/>
          <p:cNvSpPr txBox="1"/>
          <p:nvPr/>
        </p:nvSpPr>
        <p:spPr>
          <a:xfrm>
            <a:off x="6696007" y="1102110"/>
            <a:ext cx="481367" cy="589430"/>
          </a:xfrm>
          <a:prstGeom prst="rect">
            <a:avLst/>
          </a:prstGeom>
          <a:noFill/>
        </p:spPr>
        <p:txBody>
          <a:bodyPr wrap="none" rtlCol="0">
            <a:spAutoFit/>
          </a:bodyPr>
          <a:lstStyle/>
          <a:p>
            <a:pPr algn="ctr"/>
            <a:r>
              <a:rPr lang="en-US" sz="2400" dirty="0" smtClean="0">
                <a:latin typeface="+mj-lt"/>
              </a:rPr>
              <a:t>P</a:t>
            </a:r>
            <a:endParaRPr lang="en-US" sz="2400" dirty="0">
              <a:latin typeface="+mj-lt"/>
            </a:endParaRPr>
          </a:p>
        </p:txBody>
      </p:sp>
      <p:cxnSp>
        <p:nvCxnSpPr>
          <p:cNvPr id="47" name="Elbow Connector 46"/>
          <p:cNvCxnSpPr>
            <a:stCxn id="41" idx="2"/>
            <a:endCxn id="21" idx="0"/>
          </p:cNvCxnSpPr>
          <p:nvPr/>
        </p:nvCxnSpPr>
        <p:spPr>
          <a:xfrm rot="16200000" flipH="1">
            <a:off x="7984599" y="643631"/>
            <a:ext cx="697369" cy="2793185"/>
          </a:xfrm>
          <a:prstGeom prst="bentConnector3">
            <a:avLst>
              <a:gd name="adj1" fmla="val 50000"/>
            </a:avLst>
          </a:prstGeom>
          <a:ln w="31750">
            <a:solidFill>
              <a:schemeClr val="tx1">
                <a:lumMod val="65000"/>
                <a:lumOff val="35000"/>
              </a:schemeClr>
            </a:solidFill>
            <a:tailEnd type="triangle" w="med" len="lg"/>
          </a:ln>
        </p:spPr>
        <p:style>
          <a:lnRef idx="2">
            <a:schemeClr val="accent1"/>
          </a:lnRef>
          <a:fillRef idx="0">
            <a:schemeClr val="accent1"/>
          </a:fillRef>
          <a:effectRef idx="1">
            <a:schemeClr val="accent1"/>
          </a:effectRef>
          <a:fontRef idx="minor">
            <a:schemeClr val="tx1"/>
          </a:fontRef>
        </p:style>
      </p:cxnSp>
      <p:cxnSp>
        <p:nvCxnSpPr>
          <p:cNvPr id="66" name="Straight Arrow Connector 65"/>
          <p:cNvCxnSpPr/>
          <p:nvPr/>
        </p:nvCxnSpPr>
        <p:spPr>
          <a:xfrm>
            <a:off x="6935665" y="1693277"/>
            <a:ext cx="1" cy="697366"/>
          </a:xfrm>
          <a:prstGeom prst="straightConnector1">
            <a:avLst/>
          </a:prstGeom>
          <a:ln w="31750">
            <a:solidFill>
              <a:schemeClr val="tx1">
                <a:lumMod val="65000"/>
                <a:lumOff val="35000"/>
              </a:schemeClr>
            </a:solidFill>
            <a:tailEnd type="triangle" w="med" len="lg"/>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70500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childTnLst>
                                </p:cTn>
                              </p:par>
                              <p:par>
                                <p:cTn id="25" presetID="1" presetClass="exit"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7"/>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1" grpId="0" animBg="1"/>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Deterministic AE</a:t>
            </a:r>
            <a:endParaRPr lang="en-US" dirty="0"/>
          </a:p>
        </p:txBody>
      </p:sp>
      <p:sp>
        <p:nvSpPr>
          <p:cNvPr id="3" name="Content Placeholder 2"/>
          <p:cNvSpPr>
            <a:spLocks noGrp="1"/>
          </p:cNvSpPr>
          <p:nvPr>
            <p:ph idx="1"/>
          </p:nvPr>
        </p:nvSpPr>
        <p:spPr>
          <a:xfrm>
            <a:off x="6113342" y="1102109"/>
            <a:ext cx="5469057" cy="5258631"/>
          </a:xfrm>
        </p:spPr>
        <p:txBody>
          <a:bodyPr/>
          <a:lstStyle/>
          <a:p>
            <a:pPr marL="0" indent="0">
              <a:buNone/>
            </a:pPr>
            <a:r>
              <a:rPr lang="en-US" dirty="0" smtClean="0"/>
              <a:t>Leads </a:t>
            </a:r>
            <a:r>
              <a:rPr lang="en-US" dirty="0"/>
              <a:t>to:</a:t>
            </a:r>
          </a:p>
          <a:p>
            <a:pPr fontAlgn="ctr"/>
            <a:r>
              <a:rPr lang="en-US" dirty="0" smtClean="0"/>
              <a:t>Misuse-resistant AE by </a:t>
            </a:r>
            <a:r>
              <a:rPr lang="en-US" dirty="0"/>
              <a:t>replacing associated data A with (N, A)</a:t>
            </a:r>
          </a:p>
          <a:p>
            <a:pPr fontAlgn="ctr"/>
            <a:r>
              <a:rPr lang="en-US" dirty="0"/>
              <a:t>Key </a:t>
            </a:r>
            <a:r>
              <a:rPr lang="en-US" dirty="0" smtClean="0"/>
              <a:t>wrapping!</a:t>
            </a:r>
          </a:p>
          <a:p>
            <a:pPr lvl="1" fontAlgn="ctr"/>
            <a:r>
              <a:rPr lang="en-US" sz="2200" dirty="0" smtClean="0"/>
              <a:t>Adversary </a:t>
            </a:r>
            <a:r>
              <a:rPr lang="en-US" sz="2200" dirty="0"/>
              <a:t>cannot produce a valid </a:t>
            </a:r>
            <a:r>
              <a:rPr lang="en-US" sz="2200" i="1" dirty="0" smtClean="0"/>
              <a:t>C</a:t>
            </a:r>
            <a:r>
              <a:rPr lang="en-US" sz="2200" dirty="0" smtClean="0"/>
              <a:t> </a:t>
            </a:r>
            <a:r>
              <a:rPr lang="en-US" sz="2200" dirty="0"/>
              <a:t>without knowing </a:t>
            </a:r>
            <a:r>
              <a:rPr lang="en-US" sz="2200" i="1" dirty="0" smtClean="0"/>
              <a:t>K</a:t>
            </a:r>
            <a:endParaRPr lang="en-US" sz="2200" i="1" dirty="0"/>
          </a:p>
          <a:p>
            <a:pPr lvl="1" fontAlgn="ctr"/>
            <a:r>
              <a:rPr lang="en-US" sz="2200" dirty="0" smtClean="0"/>
              <a:t>Even </a:t>
            </a:r>
            <a:r>
              <a:rPr lang="en-US" sz="2200" i="1" dirty="0" smtClean="0"/>
              <a:t>C</a:t>
            </a:r>
            <a:r>
              <a:rPr lang="en-US" sz="2200" dirty="0" smtClean="0"/>
              <a:t> corresponding to a </a:t>
            </a:r>
            <a:r>
              <a:rPr lang="en-US" sz="2200" dirty="0"/>
              <a:t>message </a:t>
            </a:r>
            <a:r>
              <a:rPr lang="en-US" sz="2200" i="1" dirty="0" smtClean="0"/>
              <a:t>P</a:t>
            </a:r>
            <a:r>
              <a:rPr lang="en-US" sz="2200" dirty="0" smtClean="0"/>
              <a:t> that </a:t>
            </a:r>
            <a:r>
              <a:rPr lang="en-US" sz="2200" dirty="0"/>
              <a:t>depends on the key </a:t>
            </a:r>
            <a:r>
              <a:rPr lang="en-US" sz="2200" i="1" dirty="0" smtClean="0"/>
              <a:t>K</a:t>
            </a:r>
            <a:r>
              <a:rPr lang="en-US" sz="2200" dirty="0" smtClean="0"/>
              <a:t> somehow</a:t>
            </a:r>
          </a:p>
          <a:p>
            <a:pPr lvl="1" fontAlgn="ctr"/>
            <a:r>
              <a:rPr lang="en-US" sz="2200" dirty="0" smtClean="0"/>
              <a:t>(Will explore in more detail on Wed)</a:t>
            </a:r>
            <a:endParaRPr lang="en-US" sz="2200" dirty="0"/>
          </a:p>
        </p:txBody>
      </p:sp>
      <p:grpSp>
        <p:nvGrpSpPr>
          <p:cNvPr id="28" name="Group 27"/>
          <p:cNvGrpSpPr/>
          <p:nvPr/>
        </p:nvGrpSpPr>
        <p:grpSpPr>
          <a:xfrm>
            <a:off x="745065" y="1119043"/>
            <a:ext cx="4900451" cy="2750224"/>
            <a:chOff x="880533" y="1102109"/>
            <a:chExt cx="4900451" cy="2750224"/>
          </a:xfrm>
        </p:grpSpPr>
        <p:cxnSp>
          <p:nvCxnSpPr>
            <p:cNvPr id="5" name="Straight Connector 4"/>
            <p:cNvCxnSpPr/>
            <p:nvPr/>
          </p:nvCxnSpPr>
          <p:spPr>
            <a:xfrm>
              <a:off x="3825736" y="1102109"/>
              <a:ext cx="14392" cy="2750224"/>
            </a:xfrm>
            <a:prstGeom prst="line">
              <a:avLst/>
            </a:prstGeom>
            <a:ln>
              <a:solidFill>
                <a:schemeClr val="bg1">
                  <a:lumMod val="50000"/>
                </a:schemeClr>
              </a:solidFill>
              <a:prstDash val="dash"/>
            </a:ln>
          </p:spPr>
          <p:style>
            <a:lnRef idx="2">
              <a:schemeClr val="accent1"/>
            </a:lnRef>
            <a:fillRef idx="0">
              <a:schemeClr val="accent1"/>
            </a:fillRef>
            <a:effectRef idx="1">
              <a:schemeClr val="accent1"/>
            </a:effectRef>
            <a:fontRef idx="minor">
              <a:schemeClr val="tx1"/>
            </a:fontRef>
          </p:style>
        </p:cxnSp>
        <p:pic>
          <p:nvPicPr>
            <p:cNvPr id="6" name="Picture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937998" y="1558341"/>
              <a:ext cx="1804258" cy="1804258"/>
            </a:xfrm>
            <a:prstGeom prst="rect">
              <a:avLst/>
            </a:prstGeom>
          </p:spPr>
        </p:pic>
        <p:sp>
          <p:nvSpPr>
            <p:cNvPr id="7" name="Rectangle 6"/>
            <p:cNvSpPr/>
            <p:nvPr/>
          </p:nvSpPr>
          <p:spPr>
            <a:xfrm>
              <a:off x="5052663" y="1247873"/>
              <a:ext cx="728321" cy="741978"/>
            </a:xfrm>
            <a:prstGeom prst="rect">
              <a:avLst/>
            </a:prstGeom>
            <a:solidFill>
              <a:schemeClr val="accent6">
                <a:lumMod val="60000"/>
                <a:lumOff val="40000"/>
              </a:schemeClr>
            </a:solidFill>
            <a:ln>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i="1" dirty="0" smtClean="0">
                  <a:latin typeface="Lato Black"/>
                  <a:cs typeface="Lato Black"/>
                </a:rPr>
                <a:t>R</a:t>
              </a:r>
              <a:endParaRPr lang="en-US" sz="2800" i="1" baseline="-25000" dirty="0">
                <a:latin typeface="Lato Black"/>
                <a:cs typeface="Lato Black"/>
              </a:endParaRPr>
            </a:p>
          </p:txBody>
        </p:sp>
        <p:sp>
          <p:nvSpPr>
            <p:cNvPr id="8" name="Rectangle 7"/>
            <p:cNvSpPr/>
            <p:nvPr/>
          </p:nvSpPr>
          <p:spPr>
            <a:xfrm>
              <a:off x="880533" y="1247873"/>
              <a:ext cx="1528888" cy="801077"/>
            </a:xfrm>
            <a:prstGeom prst="rect">
              <a:avLst/>
            </a:prstGeom>
            <a:solidFill>
              <a:schemeClr val="accent4">
                <a:lumMod val="60000"/>
                <a:lumOff val="40000"/>
              </a:schemeClr>
            </a:solidFill>
            <a:ln>
              <a:solidFill>
                <a:schemeClr val="accent4">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err="1" smtClean="0">
                  <a:latin typeface="Lato Black"/>
                  <a:cs typeface="Lato Black"/>
                </a:rPr>
                <a:t>Enc</a:t>
              </a:r>
              <a:r>
                <a:rPr lang="en-US" sz="2800" baseline="-25000" dirty="0" smtClean="0">
                  <a:latin typeface="Lato Black"/>
                  <a:cs typeface="Lato Black"/>
                </a:rPr>
                <a:t>$</a:t>
              </a:r>
              <a:r>
                <a:rPr lang="en-US" sz="2800" dirty="0" smtClean="0">
                  <a:latin typeface="Lato Black"/>
                  <a:cs typeface="Lato Black"/>
                </a:rPr>
                <a:t>(-,-)</a:t>
              </a:r>
              <a:endParaRPr lang="en-US" sz="2800" i="1" baseline="-25000" dirty="0">
                <a:latin typeface="Lato Black"/>
                <a:cs typeface="Lato Black"/>
              </a:endParaRPr>
            </a:p>
          </p:txBody>
        </p:sp>
        <p:cxnSp>
          <p:nvCxnSpPr>
            <p:cNvPr id="9" name="Straight Arrow Connector 8"/>
            <p:cNvCxnSpPr/>
            <p:nvPr/>
          </p:nvCxnSpPr>
          <p:spPr>
            <a:xfrm>
              <a:off x="2392403" y="1467884"/>
              <a:ext cx="803236" cy="329236"/>
            </a:xfrm>
            <a:prstGeom prst="straightConnector1">
              <a:avLst/>
            </a:prstGeom>
            <a:ln w="31750">
              <a:solidFill>
                <a:schemeClr val="tx1">
                  <a:lumMod val="50000"/>
                  <a:lumOff val="50000"/>
                </a:schemeClr>
              </a:solidFill>
              <a:headEnd type="triangle" w="med" len="lg"/>
              <a:tailEnd type="none" w="med" len="lg"/>
            </a:ln>
          </p:spPr>
          <p:style>
            <a:lnRef idx="2">
              <a:schemeClr val="accent1"/>
            </a:lnRef>
            <a:fillRef idx="0">
              <a:schemeClr val="accent1"/>
            </a:fillRef>
            <a:effectRef idx="1">
              <a:schemeClr val="accent1"/>
            </a:effectRef>
            <a:fontRef idx="minor">
              <a:schemeClr val="tx1"/>
            </a:fontRef>
          </p:style>
        </p:cxnSp>
        <p:sp>
          <p:nvSpPr>
            <p:cNvPr id="10" name="Rectangle 9"/>
            <p:cNvSpPr/>
            <p:nvPr/>
          </p:nvSpPr>
          <p:spPr>
            <a:xfrm>
              <a:off x="893557" y="2899808"/>
              <a:ext cx="1528888" cy="801077"/>
            </a:xfrm>
            <a:prstGeom prst="rect">
              <a:avLst/>
            </a:prstGeom>
            <a:solidFill>
              <a:schemeClr val="accent5">
                <a:lumMod val="60000"/>
                <a:lumOff val="40000"/>
              </a:schemeClr>
            </a:solidFill>
            <a:ln>
              <a:solidFill>
                <a:schemeClr val="accent5">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latin typeface="Lato Black"/>
                  <a:cs typeface="Lato Black"/>
                </a:rPr>
                <a:t>Dec</a:t>
              </a:r>
              <a:r>
                <a:rPr lang="en-US" sz="2800" baseline="-25000" dirty="0" smtClean="0">
                  <a:latin typeface="Lato Black"/>
                  <a:cs typeface="Lato Black"/>
                </a:rPr>
                <a:t>$</a:t>
              </a:r>
              <a:r>
                <a:rPr lang="en-US" sz="2800" dirty="0" smtClean="0">
                  <a:latin typeface="Lato Black"/>
                  <a:cs typeface="Lato Black"/>
                </a:rPr>
                <a:t>(-,-)</a:t>
              </a:r>
              <a:endParaRPr lang="en-US" sz="2800" i="1" baseline="-25000" dirty="0">
                <a:latin typeface="Lato Black"/>
                <a:cs typeface="Lato Black"/>
              </a:endParaRPr>
            </a:p>
          </p:txBody>
        </p:sp>
        <p:sp>
          <p:nvSpPr>
            <p:cNvPr id="11" name="Rectangle 10"/>
            <p:cNvSpPr/>
            <p:nvPr/>
          </p:nvSpPr>
          <p:spPr>
            <a:xfrm>
              <a:off x="5052663" y="2929357"/>
              <a:ext cx="728321" cy="741978"/>
            </a:xfrm>
            <a:prstGeom prst="rect">
              <a:avLst/>
            </a:prstGeom>
            <a:solidFill>
              <a:schemeClr val="accent2">
                <a:lumMod val="60000"/>
                <a:lumOff val="40000"/>
              </a:schemeClr>
            </a:solidFill>
            <a:ln>
              <a:solidFill>
                <a:schemeClr val="accent2">
                  <a:lumMod val="50000"/>
                </a:schemeClr>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2800" i="1" dirty="0">
                  <a:latin typeface="Lato Black"/>
                  <a:cs typeface="Lato Black"/>
                </a:rPr>
                <a:t>┴</a:t>
              </a:r>
              <a:endParaRPr lang="en-US" sz="2800" i="1" baseline="30000" dirty="0">
                <a:latin typeface="Lato Black"/>
                <a:cs typeface="Lato Black"/>
              </a:endParaRPr>
            </a:p>
          </p:txBody>
        </p:sp>
        <p:cxnSp>
          <p:nvCxnSpPr>
            <p:cNvPr id="12" name="Straight Arrow Connector 11"/>
            <p:cNvCxnSpPr>
              <a:stCxn id="10" idx="3"/>
            </p:cNvCxnSpPr>
            <p:nvPr/>
          </p:nvCxnSpPr>
          <p:spPr>
            <a:xfrm flipV="1">
              <a:off x="2422445" y="3065761"/>
              <a:ext cx="732315" cy="234586"/>
            </a:xfrm>
            <a:prstGeom prst="straightConnector1">
              <a:avLst/>
            </a:prstGeom>
            <a:ln w="31750">
              <a:solidFill>
                <a:schemeClr val="tx1">
                  <a:lumMod val="50000"/>
                  <a:lumOff val="50000"/>
                </a:schemeClr>
              </a:solidFill>
              <a:headEnd type="triangle" w="med" len="lg"/>
              <a:tailEnd type="none" w="med" len="lg"/>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a:stCxn id="7" idx="1"/>
            </p:cNvCxnSpPr>
            <p:nvPr/>
          </p:nvCxnSpPr>
          <p:spPr>
            <a:xfrm flipH="1">
              <a:off x="4483424" y="1618861"/>
              <a:ext cx="569238" cy="356518"/>
            </a:xfrm>
            <a:prstGeom prst="straightConnector1">
              <a:avLst/>
            </a:prstGeom>
            <a:ln w="31750">
              <a:solidFill>
                <a:schemeClr val="tx1">
                  <a:lumMod val="50000"/>
                  <a:lumOff val="50000"/>
                </a:schemeClr>
              </a:solidFill>
              <a:headEnd type="triangle" w="med" len="lg"/>
              <a:tailEnd type="triangle" w="med" len="lg"/>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a:stCxn id="11" idx="1"/>
            </p:cNvCxnSpPr>
            <p:nvPr/>
          </p:nvCxnSpPr>
          <p:spPr>
            <a:xfrm flipH="1" flipV="1">
              <a:off x="4432943" y="3065760"/>
              <a:ext cx="619720" cy="234586"/>
            </a:xfrm>
            <a:prstGeom prst="straightConnector1">
              <a:avLst/>
            </a:prstGeom>
            <a:ln w="31750">
              <a:solidFill>
                <a:schemeClr val="tx1">
                  <a:lumMod val="50000"/>
                  <a:lumOff val="50000"/>
                </a:schemeClr>
              </a:solidFill>
              <a:headEnd type="triangle" w="med" len="lg"/>
              <a:tailEnd type="triangle" w="med" len="lg"/>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2646127" y="1162300"/>
              <a:ext cx="787982" cy="461665"/>
            </a:xfrm>
            <a:prstGeom prst="rect">
              <a:avLst/>
            </a:prstGeom>
            <a:noFill/>
          </p:spPr>
          <p:txBody>
            <a:bodyPr wrap="square" rtlCol="0">
              <a:spAutoFit/>
            </a:bodyPr>
            <a:lstStyle/>
            <a:p>
              <a:r>
                <a:rPr lang="en-US" sz="2400" i="1"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P</a:t>
              </a:r>
              <a:r>
                <a:rPr lang="en-US" sz="2400"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 </a:t>
              </a:r>
              <a:r>
                <a:rPr lang="en-US" sz="2400" i="1"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A</a:t>
              </a:r>
              <a:endParaRPr lang="en-US" sz="2400" i="1" baseline="-25000" dirty="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endParaRPr>
            </a:p>
          </p:txBody>
        </p:sp>
        <p:cxnSp>
          <p:nvCxnSpPr>
            <p:cNvPr id="16" name="Straight Arrow Connector 15"/>
            <p:cNvCxnSpPr/>
            <p:nvPr/>
          </p:nvCxnSpPr>
          <p:spPr>
            <a:xfrm>
              <a:off x="2435177" y="1819131"/>
              <a:ext cx="617892" cy="229819"/>
            </a:xfrm>
            <a:prstGeom prst="straightConnector1">
              <a:avLst/>
            </a:prstGeom>
            <a:ln w="31750">
              <a:solidFill>
                <a:schemeClr val="tx1">
                  <a:lumMod val="50000"/>
                  <a:lumOff val="50000"/>
                </a:schemeClr>
              </a:solidFill>
              <a:headEnd type="none" w="med" len="lg"/>
              <a:tailEnd type="triangle" w="med" len="lg"/>
            </a:ln>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2452031" y="1903725"/>
              <a:ext cx="397112" cy="461665"/>
            </a:xfrm>
            <a:prstGeom prst="rect">
              <a:avLst/>
            </a:prstGeom>
            <a:noFill/>
          </p:spPr>
          <p:txBody>
            <a:bodyPr wrap="square" rtlCol="0">
              <a:spAutoFit/>
            </a:bodyPr>
            <a:lstStyle/>
            <a:p>
              <a:r>
                <a:rPr lang="en-US" sz="2400" i="1"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C</a:t>
              </a:r>
              <a:endParaRPr lang="en-US" sz="2400" i="1" baseline="-25000" dirty="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endParaRPr>
            </a:p>
          </p:txBody>
        </p:sp>
        <p:sp>
          <p:nvSpPr>
            <p:cNvPr id="22" name="TextBox 21"/>
            <p:cNvSpPr txBox="1"/>
            <p:nvPr/>
          </p:nvSpPr>
          <p:spPr>
            <a:xfrm>
              <a:off x="2401210" y="2683704"/>
              <a:ext cx="787982" cy="461665"/>
            </a:xfrm>
            <a:prstGeom prst="rect">
              <a:avLst/>
            </a:prstGeom>
            <a:noFill/>
          </p:spPr>
          <p:txBody>
            <a:bodyPr wrap="square" rtlCol="0">
              <a:spAutoFit/>
            </a:bodyPr>
            <a:lstStyle/>
            <a:p>
              <a:r>
                <a:rPr lang="en-US" sz="2400" i="1"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C</a:t>
              </a:r>
              <a:r>
                <a:rPr lang="en-US" sz="2400"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 </a:t>
              </a:r>
              <a:r>
                <a:rPr lang="en-US" sz="2400" i="1"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A</a:t>
              </a:r>
              <a:endParaRPr lang="en-US" sz="2400" i="1" baseline="-25000" dirty="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endParaRPr>
            </a:p>
          </p:txBody>
        </p:sp>
        <p:cxnSp>
          <p:nvCxnSpPr>
            <p:cNvPr id="23" name="Straight Arrow Connector 22"/>
            <p:cNvCxnSpPr/>
            <p:nvPr/>
          </p:nvCxnSpPr>
          <p:spPr>
            <a:xfrm flipV="1">
              <a:off x="2412019" y="3245768"/>
              <a:ext cx="1074668" cy="345339"/>
            </a:xfrm>
            <a:prstGeom prst="straightConnector1">
              <a:avLst/>
            </a:prstGeom>
            <a:ln w="31750">
              <a:solidFill>
                <a:schemeClr val="tx1">
                  <a:lumMod val="50000"/>
                  <a:lumOff val="50000"/>
                </a:schemeClr>
              </a:solidFill>
              <a:headEnd type="none" w="med" len="lg"/>
              <a:tailEnd type="triangle" w="med" len="lg"/>
            </a:ln>
          </p:spPr>
          <p:style>
            <a:lnRef idx="2">
              <a:schemeClr val="accent1"/>
            </a:lnRef>
            <a:fillRef idx="0">
              <a:schemeClr val="accent1"/>
            </a:fillRef>
            <a:effectRef idx="1">
              <a:schemeClr val="accent1"/>
            </a:effectRef>
            <a:fontRef idx="minor">
              <a:schemeClr val="tx1"/>
            </a:fontRef>
          </p:style>
        </p:cxnSp>
        <p:sp>
          <p:nvSpPr>
            <p:cNvPr id="25" name="TextBox 24"/>
            <p:cNvSpPr txBox="1"/>
            <p:nvPr/>
          </p:nvSpPr>
          <p:spPr>
            <a:xfrm>
              <a:off x="2803067" y="3384610"/>
              <a:ext cx="346354" cy="461665"/>
            </a:xfrm>
            <a:prstGeom prst="rect">
              <a:avLst/>
            </a:prstGeom>
            <a:noFill/>
          </p:spPr>
          <p:txBody>
            <a:bodyPr wrap="square" rtlCol="0">
              <a:spAutoFit/>
            </a:bodyPr>
            <a:lstStyle/>
            <a:p>
              <a:r>
                <a:rPr lang="en-US" sz="2400" i="1"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P</a:t>
              </a:r>
              <a:endParaRPr lang="en-US" sz="2400" i="1" baseline="-25000" dirty="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endParaRPr>
            </a:p>
          </p:txBody>
        </p:sp>
      </p:grpSp>
    </p:spTree>
    <p:extLst>
      <p:ext uri="{BB962C8B-B14F-4D97-AF65-F5344CB8AC3E}">
        <p14:creationId xmlns:p14="http://schemas.microsoft.com/office/powerpoint/2010/main" val="1798688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Strength of Deterministic SIV</a:t>
            </a:r>
            <a:endParaRPr lang="en-US" dirty="0"/>
          </a:p>
        </p:txBody>
      </p:sp>
      <p:sp>
        <p:nvSpPr>
          <p:cNvPr id="3" name="Content Placeholder 2"/>
          <p:cNvSpPr>
            <a:spLocks noGrp="1"/>
          </p:cNvSpPr>
          <p:nvPr>
            <p:ph idx="1"/>
          </p:nvPr>
        </p:nvSpPr>
        <p:spPr>
          <a:xfrm>
            <a:off x="609600" y="1102109"/>
            <a:ext cx="5872590" cy="5258631"/>
          </a:xfrm>
        </p:spPr>
        <p:txBody>
          <a:bodyPr>
            <a:normAutofit/>
          </a:bodyPr>
          <a:lstStyle/>
          <a:p>
            <a:pPr marL="0" indent="0">
              <a:buNone/>
            </a:pPr>
            <a:r>
              <a:rPr lang="en-US" dirty="0" smtClean="0">
                <a:solidFill>
                  <a:schemeClr val="accent1"/>
                </a:solidFill>
                <a:latin typeface="+mj-lt"/>
              </a:rPr>
              <a:t>Thm.</a:t>
            </a:r>
            <a:r>
              <a:rPr lang="en-US" dirty="0" smtClean="0"/>
              <a:t> Suppose that the MAC is EU-CMA and </a:t>
            </a:r>
            <a:r>
              <a:rPr lang="en-US" dirty="0" err="1" smtClean="0"/>
              <a:t>Enc</a:t>
            </a:r>
            <a:r>
              <a:rPr lang="en-US" dirty="0" smtClean="0"/>
              <a:t> satisfies nonce-based IND$-CPA.</a:t>
            </a:r>
          </a:p>
          <a:p>
            <a:pPr marL="0" indent="0">
              <a:buNone/>
            </a:pPr>
            <a:r>
              <a:rPr lang="en-US" dirty="0" smtClean="0"/>
              <a:t>If </a:t>
            </a:r>
            <a:r>
              <a:rPr lang="en-US" dirty="0"/>
              <a:t>there exists an adversary running in time </a:t>
            </a:r>
            <a:r>
              <a:rPr lang="en-US" i="1" dirty="0" smtClean="0"/>
              <a:t>t</a:t>
            </a:r>
            <a:r>
              <a:rPr lang="en-US" dirty="0" smtClean="0"/>
              <a:t> </a:t>
            </a:r>
            <a:r>
              <a:rPr lang="en-US" dirty="0"/>
              <a:t>and making </a:t>
            </a:r>
            <a:r>
              <a:rPr lang="en-US" i="1" dirty="0"/>
              <a:t>q</a:t>
            </a:r>
            <a:r>
              <a:rPr lang="en-US" dirty="0"/>
              <a:t> queries that breaks the DAE with probability </a:t>
            </a:r>
            <a:r>
              <a:rPr lang="el-GR" dirty="0"/>
              <a:t>ε</a:t>
            </a:r>
            <a:r>
              <a:rPr lang="en-US" baseline="-25000" dirty="0" err="1"/>
              <a:t>dae</a:t>
            </a:r>
            <a:r>
              <a:rPr lang="en-US" dirty="0"/>
              <a:t>, then there exist </a:t>
            </a:r>
            <a:r>
              <a:rPr lang="en-US" dirty="0" smtClean="0"/>
              <a:t>adversaries breaking </a:t>
            </a:r>
            <a:r>
              <a:rPr lang="en-US" dirty="0"/>
              <a:t>the </a:t>
            </a:r>
            <a:r>
              <a:rPr lang="en-US" dirty="0" smtClean="0"/>
              <a:t>MAC and </a:t>
            </a:r>
            <a:r>
              <a:rPr lang="en-US" dirty="0" err="1" smtClean="0"/>
              <a:t>Enc</a:t>
            </a:r>
            <a:r>
              <a:rPr lang="en-US" dirty="0" smtClean="0"/>
              <a:t> games </a:t>
            </a:r>
            <a:r>
              <a:rPr lang="en-US" dirty="0"/>
              <a:t>making </a:t>
            </a:r>
            <a:r>
              <a:rPr lang="" dirty="0"/>
              <a:t>≤</a:t>
            </a:r>
            <a:r>
              <a:rPr lang="en-US" dirty="0"/>
              <a:t> q queries </a:t>
            </a:r>
            <a:r>
              <a:rPr lang="en-US" dirty="0" smtClean="0"/>
              <a:t>such that:</a:t>
            </a:r>
          </a:p>
          <a:p>
            <a:pPr marL="0" indent="0" algn="ctr">
              <a:buNone/>
            </a:pPr>
            <a:r>
              <a:rPr lang="el-GR" dirty="0" smtClean="0"/>
              <a:t>ε</a:t>
            </a:r>
            <a:r>
              <a:rPr lang="en-US" baseline="-25000" dirty="0" smtClean="0"/>
              <a:t>mac</a:t>
            </a:r>
            <a:r>
              <a:rPr lang="en-US" dirty="0" smtClean="0"/>
              <a:t> </a:t>
            </a:r>
            <a:r>
              <a:rPr lang="en-US" dirty="0"/>
              <a:t>+ </a:t>
            </a:r>
            <a:r>
              <a:rPr lang="el-GR" dirty="0" smtClean="0"/>
              <a:t>ε</a:t>
            </a:r>
            <a:r>
              <a:rPr lang="en-US" baseline="-25000" dirty="0" err="1" smtClean="0"/>
              <a:t>enc</a:t>
            </a:r>
            <a:r>
              <a:rPr lang="en-US" baseline="-25000" dirty="0" smtClean="0"/>
              <a:t> </a:t>
            </a:r>
            <a:r>
              <a:rPr lang="" dirty="0"/>
              <a:t>≥</a:t>
            </a:r>
            <a:r>
              <a:rPr lang="en-US" dirty="0"/>
              <a:t> </a:t>
            </a:r>
            <a:r>
              <a:rPr lang="el-GR" dirty="0"/>
              <a:t>ε</a:t>
            </a:r>
            <a:r>
              <a:rPr lang="en-US" baseline="-25000" dirty="0" err="1"/>
              <a:t>dae</a:t>
            </a:r>
            <a:r>
              <a:rPr lang="en-US" dirty="0"/>
              <a:t> - </a:t>
            </a:r>
            <a:r>
              <a:rPr lang="en-US" dirty="0" smtClean="0"/>
              <a:t>q/2</a:t>
            </a:r>
            <a:r>
              <a:rPr lang="en-US" baseline="30000" dirty="0" smtClean="0"/>
              <a:t>|T|</a:t>
            </a:r>
            <a:r>
              <a:rPr lang="en-US" dirty="0" smtClean="0"/>
              <a:t>.</a:t>
            </a:r>
          </a:p>
        </p:txBody>
      </p:sp>
      <p:sp>
        <p:nvSpPr>
          <p:cNvPr id="23" name="Rectangle 22"/>
          <p:cNvSpPr/>
          <p:nvPr/>
        </p:nvSpPr>
        <p:spPr>
          <a:xfrm>
            <a:off x="6738223" y="2388909"/>
            <a:ext cx="1435099" cy="686405"/>
          </a:xfrm>
          <a:prstGeom prst="rect">
            <a:avLst/>
          </a:prstGeom>
          <a:solidFill>
            <a:schemeClr val="accent2">
              <a:lumMod val="60000"/>
              <a:lumOff val="40000"/>
            </a:schemeClr>
          </a:solidFill>
          <a:ln>
            <a:solidFill>
              <a:schemeClr val="accent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latin typeface="Lato Black"/>
                <a:cs typeface="Lato Black"/>
              </a:rPr>
              <a:t>MAC</a:t>
            </a:r>
            <a:endParaRPr lang="en-US" sz="2400" i="1" baseline="-25000" dirty="0">
              <a:latin typeface="Lato Black"/>
              <a:cs typeface="Lato Black"/>
            </a:endParaRPr>
          </a:p>
        </p:txBody>
      </p:sp>
      <p:cxnSp>
        <p:nvCxnSpPr>
          <p:cNvPr id="8" name="Straight Arrow Connector 7"/>
          <p:cNvCxnSpPr>
            <a:stCxn id="23" idx="2"/>
            <a:endCxn id="9" idx="0"/>
          </p:cNvCxnSpPr>
          <p:nvPr/>
        </p:nvCxnSpPr>
        <p:spPr>
          <a:xfrm>
            <a:off x="7455773" y="3075314"/>
            <a:ext cx="0" cy="728331"/>
          </a:xfrm>
          <a:prstGeom prst="straightConnector1">
            <a:avLst/>
          </a:prstGeom>
          <a:ln w="31750">
            <a:solidFill>
              <a:schemeClr val="tx1">
                <a:lumMod val="65000"/>
                <a:lumOff val="35000"/>
              </a:schemeClr>
            </a:solidFill>
            <a:tailEnd type="triangle" w="med" len="lg"/>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6893768" y="3803645"/>
            <a:ext cx="1124009" cy="589430"/>
          </a:xfrm>
          <a:prstGeom prst="rect">
            <a:avLst/>
          </a:prstGeom>
          <a:noFill/>
        </p:spPr>
        <p:txBody>
          <a:bodyPr wrap="none" rtlCol="0">
            <a:spAutoFit/>
          </a:bodyPr>
          <a:lstStyle/>
          <a:p>
            <a:r>
              <a:rPr lang="en-US" sz="2400" dirty="0" smtClean="0"/>
              <a:t>tag </a:t>
            </a:r>
            <a:r>
              <a:rPr lang="en-US" sz="2400" dirty="0" smtClean="0">
                <a:latin typeface="+mj-lt"/>
              </a:rPr>
              <a:t>T</a:t>
            </a:r>
            <a:endParaRPr lang="en-US" sz="2400" dirty="0">
              <a:latin typeface="+mj-lt"/>
            </a:endParaRPr>
          </a:p>
        </p:txBody>
      </p:sp>
      <p:sp>
        <p:nvSpPr>
          <p:cNvPr id="21" name="Rectangle 20"/>
          <p:cNvSpPr/>
          <p:nvPr/>
        </p:nvSpPr>
        <p:spPr>
          <a:xfrm>
            <a:off x="9934756" y="2388909"/>
            <a:ext cx="1435974" cy="686405"/>
          </a:xfrm>
          <a:prstGeom prst="rect">
            <a:avLst/>
          </a:prstGeom>
          <a:solidFill>
            <a:schemeClr val="accent4">
              <a:lumMod val="60000"/>
              <a:lumOff val="40000"/>
            </a:schemeClr>
          </a:solidFill>
          <a:ln>
            <a:solidFill>
              <a:schemeClr val="accent4">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latin typeface="Lato Black"/>
                <a:cs typeface="Lato Black"/>
              </a:rPr>
              <a:t>Nonce </a:t>
            </a:r>
            <a:r>
              <a:rPr lang="en-US" sz="2400" dirty="0" err="1" smtClean="0">
                <a:latin typeface="Lato Black"/>
                <a:cs typeface="Lato Black"/>
              </a:rPr>
              <a:t>Enc</a:t>
            </a:r>
            <a:endParaRPr lang="en-US" sz="2400" i="1" baseline="-25000" dirty="0">
              <a:latin typeface="Lato Black"/>
              <a:cs typeface="Lato Black"/>
            </a:endParaRPr>
          </a:p>
        </p:txBody>
      </p:sp>
      <p:cxnSp>
        <p:nvCxnSpPr>
          <p:cNvPr id="13" name="Straight Arrow Connector 12"/>
          <p:cNvCxnSpPr>
            <a:stCxn id="21" idx="2"/>
            <a:endCxn id="14" idx="0"/>
          </p:cNvCxnSpPr>
          <p:nvPr/>
        </p:nvCxnSpPr>
        <p:spPr>
          <a:xfrm>
            <a:off x="10652743" y="3075314"/>
            <a:ext cx="2731" cy="728331"/>
          </a:xfrm>
          <a:prstGeom prst="straightConnector1">
            <a:avLst/>
          </a:prstGeom>
          <a:ln w="31750">
            <a:solidFill>
              <a:schemeClr val="tx1">
                <a:lumMod val="65000"/>
                <a:lumOff val="35000"/>
              </a:schemeClr>
            </a:solidFill>
            <a:tailEnd type="triangle" w="med" len="lg"/>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9733587" y="3803645"/>
            <a:ext cx="1843774" cy="461665"/>
          </a:xfrm>
          <a:prstGeom prst="rect">
            <a:avLst/>
          </a:prstGeom>
          <a:noFill/>
        </p:spPr>
        <p:txBody>
          <a:bodyPr wrap="none" rtlCol="0">
            <a:spAutoFit/>
          </a:bodyPr>
          <a:lstStyle/>
          <a:p>
            <a:pPr algn="ctr"/>
            <a:r>
              <a:rPr lang="en-US" sz="2400" dirty="0" smtClean="0"/>
              <a:t>ciphertext </a:t>
            </a:r>
            <a:r>
              <a:rPr lang="en-US" sz="2400" dirty="0" smtClean="0">
                <a:latin typeface="+mj-lt"/>
              </a:rPr>
              <a:t>C</a:t>
            </a:r>
            <a:endParaRPr lang="en-US" sz="2400" dirty="0">
              <a:latin typeface="+mj-lt"/>
            </a:endParaRPr>
          </a:p>
        </p:txBody>
      </p:sp>
      <p:cxnSp>
        <p:nvCxnSpPr>
          <p:cNvPr id="16" name="Elbow Connector 15"/>
          <p:cNvCxnSpPr>
            <a:endCxn id="21" idx="1"/>
          </p:cNvCxnSpPr>
          <p:nvPr/>
        </p:nvCxnSpPr>
        <p:spPr>
          <a:xfrm flipV="1">
            <a:off x="7455772" y="2732112"/>
            <a:ext cx="2478984" cy="707367"/>
          </a:xfrm>
          <a:prstGeom prst="bentConnector3">
            <a:avLst>
              <a:gd name="adj1" fmla="val 50000"/>
            </a:avLst>
          </a:prstGeom>
          <a:ln w="31750">
            <a:solidFill>
              <a:schemeClr val="tx1">
                <a:lumMod val="65000"/>
                <a:lumOff val="35000"/>
              </a:schemeClr>
            </a:solidFill>
            <a:tailEnd type="triangle" w="med" len="lg"/>
          </a:ln>
        </p:spPr>
        <p:style>
          <a:lnRef idx="2">
            <a:schemeClr val="accent1"/>
          </a:lnRef>
          <a:fillRef idx="0">
            <a:schemeClr val="accent1"/>
          </a:fillRef>
          <a:effectRef idx="1">
            <a:schemeClr val="accent1"/>
          </a:effectRef>
          <a:fontRef idx="minor">
            <a:schemeClr val="tx1"/>
          </a:fontRef>
        </p:style>
      </p:cxnSp>
      <p:sp>
        <p:nvSpPr>
          <p:cNvPr id="39" name="TextBox 38"/>
          <p:cNvSpPr txBox="1"/>
          <p:nvPr/>
        </p:nvSpPr>
        <p:spPr>
          <a:xfrm>
            <a:off x="7210541" y="1102109"/>
            <a:ext cx="512068" cy="589430"/>
          </a:xfrm>
          <a:prstGeom prst="rect">
            <a:avLst/>
          </a:prstGeom>
          <a:noFill/>
        </p:spPr>
        <p:txBody>
          <a:bodyPr wrap="none" rtlCol="0">
            <a:spAutoFit/>
          </a:bodyPr>
          <a:lstStyle/>
          <a:p>
            <a:pPr algn="ctr"/>
            <a:r>
              <a:rPr lang="en-US" sz="2400" dirty="0" smtClean="0">
                <a:latin typeface="+mj-lt"/>
              </a:rPr>
              <a:t>A</a:t>
            </a:r>
            <a:endParaRPr lang="en-US" sz="2400" dirty="0">
              <a:latin typeface="+mj-lt"/>
            </a:endParaRPr>
          </a:p>
        </p:txBody>
      </p:sp>
      <p:cxnSp>
        <p:nvCxnSpPr>
          <p:cNvPr id="40" name="Straight Arrow Connector 39"/>
          <p:cNvCxnSpPr>
            <a:stCxn id="39" idx="2"/>
          </p:cNvCxnSpPr>
          <p:nvPr/>
        </p:nvCxnSpPr>
        <p:spPr>
          <a:xfrm>
            <a:off x="7466575" y="1691539"/>
            <a:ext cx="1" cy="697366"/>
          </a:xfrm>
          <a:prstGeom prst="straightConnector1">
            <a:avLst/>
          </a:prstGeom>
          <a:ln w="31750">
            <a:solidFill>
              <a:schemeClr val="tx1">
                <a:lumMod val="65000"/>
                <a:lumOff val="35000"/>
              </a:schemeClr>
            </a:solidFill>
            <a:tailEnd type="triangle" w="med" len="lg"/>
          </a:ln>
        </p:spPr>
        <p:style>
          <a:lnRef idx="2">
            <a:schemeClr val="accent1"/>
          </a:lnRef>
          <a:fillRef idx="0">
            <a:schemeClr val="accent1"/>
          </a:fillRef>
          <a:effectRef idx="1">
            <a:schemeClr val="accent1"/>
          </a:effectRef>
          <a:fontRef idx="minor">
            <a:schemeClr val="tx1"/>
          </a:fontRef>
        </p:style>
      </p:cxnSp>
      <p:sp>
        <p:nvSpPr>
          <p:cNvPr id="41" name="TextBox 40"/>
          <p:cNvSpPr txBox="1"/>
          <p:nvPr/>
        </p:nvSpPr>
        <p:spPr>
          <a:xfrm>
            <a:off x="7618874" y="1102110"/>
            <a:ext cx="481367" cy="589430"/>
          </a:xfrm>
          <a:prstGeom prst="rect">
            <a:avLst/>
          </a:prstGeom>
          <a:noFill/>
        </p:spPr>
        <p:txBody>
          <a:bodyPr wrap="none" rtlCol="0">
            <a:spAutoFit/>
          </a:bodyPr>
          <a:lstStyle/>
          <a:p>
            <a:pPr algn="ctr"/>
            <a:r>
              <a:rPr lang="en-US" sz="2400" dirty="0" smtClean="0">
                <a:latin typeface="+mj-lt"/>
              </a:rPr>
              <a:t>P</a:t>
            </a:r>
            <a:endParaRPr lang="en-US" sz="2400" dirty="0">
              <a:latin typeface="+mj-lt"/>
            </a:endParaRPr>
          </a:p>
        </p:txBody>
      </p:sp>
      <p:cxnSp>
        <p:nvCxnSpPr>
          <p:cNvPr id="47" name="Elbow Connector 46"/>
          <p:cNvCxnSpPr>
            <a:stCxn id="41" idx="2"/>
            <a:endCxn id="21" idx="0"/>
          </p:cNvCxnSpPr>
          <p:nvPr/>
        </p:nvCxnSpPr>
        <p:spPr>
          <a:xfrm rot="16200000" flipH="1">
            <a:off x="8907466" y="643631"/>
            <a:ext cx="697369" cy="2793185"/>
          </a:xfrm>
          <a:prstGeom prst="bentConnector3">
            <a:avLst>
              <a:gd name="adj1" fmla="val 50000"/>
            </a:avLst>
          </a:prstGeom>
          <a:ln w="31750">
            <a:solidFill>
              <a:schemeClr val="tx1">
                <a:lumMod val="65000"/>
                <a:lumOff val="35000"/>
              </a:schemeClr>
            </a:solidFill>
            <a:tailEnd type="triangle" w="med" len="lg"/>
          </a:ln>
        </p:spPr>
        <p:style>
          <a:lnRef idx="2">
            <a:schemeClr val="accent1"/>
          </a:lnRef>
          <a:fillRef idx="0">
            <a:schemeClr val="accent1"/>
          </a:fillRef>
          <a:effectRef idx="1">
            <a:schemeClr val="accent1"/>
          </a:effectRef>
          <a:fontRef idx="minor">
            <a:schemeClr val="tx1"/>
          </a:fontRef>
        </p:style>
      </p:cxnSp>
      <p:cxnSp>
        <p:nvCxnSpPr>
          <p:cNvPr id="66" name="Straight Arrow Connector 65"/>
          <p:cNvCxnSpPr/>
          <p:nvPr/>
        </p:nvCxnSpPr>
        <p:spPr>
          <a:xfrm>
            <a:off x="7858532" y="1693277"/>
            <a:ext cx="1" cy="697366"/>
          </a:xfrm>
          <a:prstGeom prst="straightConnector1">
            <a:avLst/>
          </a:prstGeom>
          <a:ln w="31750">
            <a:solidFill>
              <a:schemeClr val="tx1">
                <a:lumMod val="65000"/>
                <a:lumOff val="35000"/>
              </a:schemeClr>
            </a:solidFill>
            <a:tailEnd type="triangle" w="med" len="lg"/>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962812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Authenticated encryption: privacy </a:t>
            </a:r>
            <a:r>
              <a:rPr lang="en-US" i="1" dirty="0" smtClean="0"/>
              <a:t>AND</a:t>
            </a:r>
            <a:r>
              <a:rPr lang="en-US" dirty="0" smtClean="0"/>
              <a:t> authenticity</a:t>
            </a:r>
            <a:endParaRPr lang="en-US" dirty="0"/>
          </a:p>
        </p:txBody>
      </p:sp>
      <p:sp>
        <p:nvSpPr>
          <p:cNvPr id="3" name="TextBox 2"/>
          <p:cNvSpPr txBox="1"/>
          <p:nvPr/>
        </p:nvSpPr>
        <p:spPr>
          <a:xfrm>
            <a:off x="609600" y="1577337"/>
            <a:ext cx="1937390" cy="523220"/>
          </a:xfrm>
          <a:prstGeom prst="rect">
            <a:avLst/>
          </a:prstGeom>
          <a:noFill/>
        </p:spPr>
        <p:txBody>
          <a:bodyPr wrap="none" lIns="0" rtlCol="0">
            <a:spAutoFit/>
          </a:bodyPr>
          <a:lstStyle/>
          <a:p>
            <a:r>
              <a:rPr lang="en-US" sz="2800" u="sng" dirty="0" smtClean="0">
                <a:solidFill>
                  <a:schemeClr val="accent2"/>
                </a:solidFill>
                <a:latin typeface="Lato Black" panose="020F0502020204030203" pitchFamily="34" charset="0"/>
                <a:ea typeface="Lato Black" panose="020F0502020204030203" pitchFamily="34" charset="0"/>
                <a:cs typeface="Lato Black" panose="020F0502020204030203" pitchFamily="34" charset="0"/>
              </a:rPr>
              <a:t>Math Tools</a:t>
            </a:r>
            <a:endParaRPr lang="en-US" sz="2800" u="sng" dirty="0">
              <a:solidFill>
                <a:schemeClr val="accent2"/>
              </a:solidFill>
              <a:latin typeface="Lato Black" panose="020F0502020204030203" pitchFamily="34" charset="0"/>
              <a:ea typeface="Lato Black" panose="020F0502020204030203" pitchFamily="34" charset="0"/>
              <a:cs typeface="Lato Black" panose="020F0502020204030203" pitchFamily="34" charset="0"/>
            </a:endParaRPr>
          </a:p>
        </p:txBody>
      </p:sp>
      <p:sp>
        <p:nvSpPr>
          <p:cNvPr id="4" name="TextBox 3"/>
          <p:cNvSpPr txBox="1"/>
          <p:nvPr/>
        </p:nvSpPr>
        <p:spPr>
          <a:xfrm>
            <a:off x="3579473" y="1577337"/>
            <a:ext cx="1737014" cy="523220"/>
          </a:xfrm>
          <a:prstGeom prst="rect">
            <a:avLst/>
          </a:prstGeom>
          <a:noFill/>
        </p:spPr>
        <p:txBody>
          <a:bodyPr wrap="none" lIns="0" rtlCol="0">
            <a:spAutoFit/>
          </a:bodyPr>
          <a:lstStyle/>
          <a:p>
            <a:r>
              <a:rPr lang="en-US" sz="2800" u="sng" dirty="0" smtClean="0">
                <a:solidFill>
                  <a:schemeClr val="accent3">
                    <a:lumMod val="75000"/>
                  </a:schemeClr>
                </a:solidFill>
                <a:latin typeface="Lato Black" panose="020F0502020204030203" pitchFamily="34" charset="0"/>
                <a:ea typeface="Lato Black" panose="020F0502020204030203" pitchFamily="34" charset="0"/>
                <a:cs typeface="Lato Black" panose="020F0502020204030203" pitchFamily="34" charset="0"/>
              </a:rPr>
              <a:t>Primitives</a:t>
            </a:r>
            <a:endParaRPr lang="en-US" sz="2800" u="sng" dirty="0">
              <a:solidFill>
                <a:schemeClr val="accent3">
                  <a:lumMod val="75000"/>
                </a:schemeClr>
              </a:solidFill>
              <a:latin typeface="Lato Black" panose="020F0502020204030203" pitchFamily="34" charset="0"/>
              <a:ea typeface="Lato Black" panose="020F0502020204030203" pitchFamily="34" charset="0"/>
              <a:cs typeface="Lato Black" panose="020F0502020204030203" pitchFamily="34" charset="0"/>
            </a:endParaRPr>
          </a:p>
        </p:txBody>
      </p:sp>
      <p:sp>
        <p:nvSpPr>
          <p:cNvPr id="5" name="TextBox 4"/>
          <p:cNvSpPr txBox="1"/>
          <p:nvPr/>
        </p:nvSpPr>
        <p:spPr>
          <a:xfrm>
            <a:off x="6166796" y="1577337"/>
            <a:ext cx="1882888" cy="523220"/>
          </a:xfrm>
          <a:prstGeom prst="rect">
            <a:avLst/>
          </a:prstGeom>
          <a:noFill/>
        </p:spPr>
        <p:txBody>
          <a:bodyPr wrap="none" lIns="0" rtlCol="0">
            <a:spAutoFit/>
          </a:bodyPr>
          <a:lstStyle/>
          <a:p>
            <a:r>
              <a:rPr lang="en-US" sz="2800" u="sng" dirty="0" smtClean="0">
                <a:solidFill>
                  <a:schemeClr val="accent1"/>
                </a:solidFill>
                <a:latin typeface="Lato Black" panose="020F0502020204030203" pitchFamily="34" charset="0"/>
                <a:ea typeface="Lato Black" panose="020F0502020204030203" pitchFamily="34" charset="0"/>
                <a:cs typeface="Lato Black" panose="020F0502020204030203" pitchFamily="34" charset="0"/>
              </a:rPr>
              <a:t>Algorithms</a:t>
            </a:r>
            <a:endParaRPr lang="en-US" sz="2800" u="sng" dirty="0">
              <a:solidFill>
                <a:schemeClr val="accent1"/>
              </a:solidFill>
              <a:latin typeface="Lato Black" panose="020F0502020204030203" pitchFamily="34" charset="0"/>
              <a:ea typeface="Lato Black" panose="020F0502020204030203" pitchFamily="34" charset="0"/>
              <a:cs typeface="Lato Black" panose="020F0502020204030203" pitchFamily="34" charset="0"/>
            </a:endParaRPr>
          </a:p>
        </p:txBody>
      </p:sp>
      <p:sp>
        <p:nvSpPr>
          <p:cNvPr id="6" name="TextBox 5"/>
          <p:cNvSpPr txBox="1"/>
          <p:nvPr/>
        </p:nvSpPr>
        <p:spPr>
          <a:xfrm>
            <a:off x="9296401" y="1577337"/>
            <a:ext cx="1647246" cy="523220"/>
          </a:xfrm>
          <a:prstGeom prst="rect">
            <a:avLst/>
          </a:prstGeom>
          <a:noFill/>
        </p:spPr>
        <p:txBody>
          <a:bodyPr wrap="none" lIns="0" rtlCol="0">
            <a:spAutoFit/>
          </a:bodyPr>
          <a:lstStyle/>
          <a:p>
            <a:r>
              <a:rPr lang="en-US" sz="2800" u="sng" dirty="0" smtClean="0">
                <a:solidFill>
                  <a:schemeClr val="accent4"/>
                </a:solidFill>
                <a:latin typeface="Lato Black" panose="020F0502020204030203" pitchFamily="34" charset="0"/>
                <a:ea typeface="Lato Black" panose="020F0502020204030203" pitchFamily="34" charset="0"/>
                <a:cs typeface="Lato Black" panose="020F0502020204030203" pitchFamily="34" charset="0"/>
              </a:rPr>
              <a:t>Protocols</a:t>
            </a:r>
            <a:endParaRPr lang="en-US" sz="2800" u="sng" dirty="0">
              <a:solidFill>
                <a:schemeClr val="accent4"/>
              </a:solidFill>
              <a:latin typeface="Lato Black" panose="020F0502020204030203" pitchFamily="34" charset="0"/>
              <a:ea typeface="Lato Black" panose="020F0502020204030203" pitchFamily="34" charset="0"/>
              <a:cs typeface="Lato Black" panose="020F0502020204030203" pitchFamily="34" charset="0"/>
            </a:endParaRPr>
          </a:p>
        </p:txBody>
      </p:sp>
      <p:sp>
        <p:nvSpPr>
          <p:cNvPr id="42" name="TextBox 41"/>
          <p:cNvSpPr txBox="1"/>
          <p:nvPr/>
        </p:nvSpPr>
        <p:spPr>
          <a:xfrm>
            <a:off x="6464955" y="6162724"/>
            <a:ext cx="2382383" cy="523220"/>
          </a:xfrm>
          <a:prstGeom prst="rect">
            <a:avLst/>
          </a:prstGeom>
          <a:noFill/>
        </p:spPr>
        <p:txBody>
          <a:bodyPr wrap="none" rtlCol="0">
            <a:spAutoFit/>
          </a:bodyPr>
          <a:lstStyle/>
          <a:p>
            <a:pPr algn="r"/>
            <a:r>
              <a:rPr lang="en-US" sz="2800" dirty="0" smtClean="0">
                <a:latin typeface="Lato Black" panose="020F0502020204030203" pitchFamily="34" charset="0"/>
                <a:ea typeface="Lato Black" panose="020F0502020204030203" pitchFamily="34" charset="0"/>
                <a:cs typeface="Lato Black" panose="020F0502020204030203" pitchFamily="34" charset="0"/>
              </a:rPr>
              <a:t>☏  </a:t>
            </a:r>
            <a:r>
              <a:rPr lang="en-US" sz="2800" dirty="0" err="1" smtClean="0">
                <a:latin typeface="Lato Black" panose="020F0502020204030203" pitchFamily="34" charset="0"/>
                <a:ea typeface="Lato Black" panose="020F0502020204030203" pitchFamily="34" charset="0"/>
                <a:cs typeface="Lato Black" panose="020F0502020204030203" pitchFamily="34" charset="0"/>
              </a:rPr>
              <a:t>Minicrypt</a:t>
            </a:r>
            <a:endParaRPr lang="en-US" sz="2800" dirty="0">
              <a:latin typeface="Lato Black" panose="020F0502020204030203" pitchFamily="34" charset="0"/>
              <a:ea typeface="Lato Black" panose="020F0502020204030203" pitchFamily="34" charset="0"/>
              <a:cs typeface="Lato Black" panose="020F0502020204030203" pitchFamily="34" charset="0"/>
            </a:endParaRPr>
          </a:p>
        </p:txBody>
      </p:sp>
      <p:sp>
        <p:nvSpPr>
          <p:cNvPr id="9" name="TextBox 8"/>
          <p:cNvSpPr txBox="1"/>
          <p:nvPr/>
        </p:nvSpPr>
        <p:spPr>
          <a:xfrm>
            <a:off x="609600" y="4635973"/>
            <a:ext cx="2002471" cy="830997"/>
          </a:xfrm>
          <a:prstGeom prst="rect">
            <a:avLst/>
          </a:prstGeom>
          <a:noFill/>
          <a:ln>
            <a:solidFill>
              <a:schemeClr val="accent2">
                <a:lumMod val="60000"/>
                <a:lumOff val="40000"/>
              </a:schemeClr>
            </a:solidFill>
          </a:ln>
        </p:spPr>
        <p:txBody>
          <a:bodyPr wrap="none" rtlCol="0">
            <a:spAutoFit/>
          </a:bodyPr>
          <a:lstStyle/>
          <a:p>
            <a:r>
              <a:rPr lang="en-US" sz="2400" dirty="0" smtClean="0">
                <a:solidFill>
                  <a:schemeClr val="accent2"/>
                </a:solidFill>
                <a:latin typeface="Lato Semibold" panose="020F0502020204030203" pitchFamily="34" charset="0"/>
                <a:ea typeface="Lato Semibold" panose="020F0502020204030203" pitchFamily="34" charset="0"/>
                <a:cs typeface="Lato Semibold" panose="020F0502020204030203" pitchFamily="34" charset="0"/>
              </a:rPr>
              <a:t>Random(</a:t>
            </a:r>
            <a:r>
              <a:rPr lang="en-US" sz="2400" dirty="0" err="1" smtClean="0">
                <a:solidFill>
                  <a:schemeClr val="accent2"/>
                </a:solidFill>
                <a:latin typeface="Lato Semibold" panose="020F0502020204030203" pitchFamily="34" charset="0"/>
                <a:ea typeface="Lato Semibold" panose="020F0502020204030203" pitchFamily="34" charset="0"/>
                <a:cs typeface="Lato Semibold" panose="020F0502020204030203" pitchFamily="34" charset="0"/>
              </a:rPr>
              <a:t>ish</a:t>
            </a:r>
            <a:r>
              <a:rPr lang="en-US" sz="2400" dirty="0" smtClean="0">
                <a:solidFill>
                  <a:schemeClr val="accent2"/>
                </a:solidFill>
                <a:latin typeface="Lato Semibold" panose="020F0502020204030203" pitchFamily="34" charset="0"/>
                <a:ea typeface="Lato Semibold" panose="020F0502020204030203" pitchFamily="34" charset="0"/>
                <a:cs typeface="Lato Semibold" panose="020F0502020204030203" pitchFamily="34" charset="0"/>
              </a:rPr>
              <a:t>)</a:t>
            </a:r>
            <a:br>
              <a:rPr lang="en-US" sz="2400" dirty="0" smtClean="0">
                <a:solidFill>
                  <a:schemeClr val="accent2"/>
                </a:solidFill>
                <a:latin typeface="Lato Semibold" panose="020F0502020204030203" pitchFamily="34" charset="0"/>
                <a:ea typeface="Lato Semibold" panose="020F0502020204030203" pitchFamily="34" charset="0"/>
                <a:cs typeface="Lato Semibold" panose="020F0502020204030203" pitchFamily="34" charset="0"/>
              </a:rPr>
            </a:br>
            <a:r>
              <a:rPr lang="en-US" sz="2400" dirty="0" smtClean="0">
                <a:solidFill>
                  <a:schemeClr val="accent2"/>
                </a:solidFill>
                <a:latin typeface="Lato Semibold" panose="020F0502020204030203" pitchFamily="34" charset="0"/>
                <a:ea typeface="Lato Semibold" panose="020F0502020204030203" pitchFamily="34" charset="0"/>
                <a:cs typeface="Lato Semibold" panose="020F0502020204030203" pitchFamily="34" charset="0"/>
              </a:rPr>
              <a:t>permutations</a:t>
            </a:r>
            <a:endParaRPr lang="en-US" sz="2400" dirty="0">
              <a:solidFill>
                <a:schemeClr val="accent2"/>
              </a:solidFill>
              <a:latin typeface="Lato Semibold" panose="020F0502020204030203" pitchFamily="34" charset="0"/>
              <a:ea typeface="Lato Semibold" panose="020F0502020204030203" pitchFamily="34" charset="0"/>
              <a:cs typeface="Lato Semibold" panose="020F0502020204030203" pitchFamily="34" charset="0"/>
            </a:endParaRPr>
          </a:p>
        </p:txBody>
      </p:sp>
      <p:sp>
        <p:nvSpPr>
          <p:cNvPr id="10" name="TextBox 9"/>
          <p:cNvSpPr txBox="1"/>
          <p:nvPr/>
        </p:nvSpPr>
        <p:spPr>
          <a:xfrm>
            <a:off x="3579473" y="5331727"/>
            <a:ext cx="1167307" cy="830997"/>
          </a:xfrm>
          <a:prstGeom prst="rect">
            <a:avLst/>
          </a:prstGeom>
          <a:noFill/>
          <a:ln>
            <a:solidFill>
              <a:schemeClr val="accent3"/>
            </a:solidFill>
          </a:ln>
        </p:spPr>
        <p:txBody>
          <a:bodyPr wrap="none" rtlCol="0">
            <a:spAutoFit/>
          </a:bodyPr>
          <a:lstStyle/>
          <a:p>
            <a:r>
              <a:rPr lang="en-US" sz="2400" dirty="0" smtClean="0">
                <a:solidFill>
                  <a:schemeClr val="accent3">
                    <a:lumMod val="75000"/>
                  </a:schemeClr>
                </a:solidFill>
                <a:latin typeface="Lato Semibold" panose="020F0502020204030203" pitchFamily="34" charset="0"/>
                <a:ea typeface="Lato Semibold" panose="020F0502020204030203" pitchFamily="34" charset="0"/>
                <a:cs typeface="Lato Semibold" panose="020F0502020204030203" pitchFamily="34" charset="0"/>
              </a:rPr>
              <a:t>Block</a:t>
            </a:r>
            <a:br>
              <a:rPr lang="en-US" sz="2400" dirty="0" smtClean="0">
                <a:solidFill>
                  <a:schemeClr val="accent3">
                    <a:lumMod val="75000"/>
                  </a:schemeClr>
                </a:solidFill>
                <a:latin typeface="Lato Semibold" panose="020F0502020204030203" pitchFamily="34" charset="0"/>
                <a:ea typeface="Lato Semibold" panose="020F0502020204030203" pitchFamily="34" charset="0"/>
                <a:cs typeface="Lato Semibold" panose="020F0502020204030203" pitchFamily="34" charset="0"/>
              </a:rPr>
            </a:br>
            <a:r>
              <a:rPr lang="en-US" sz="2400" dirty="0" smtClean="0">
                <a:solidFill>
                  <a:schemeClr val="accent3">
                    <a:lumMod val="75000"/>
                  </a:schemeClr>
                </a:solidFill>
                <a:latin typeface="Lato Semibold" panose="020F0502020204030203" pitchFamily="34" charset="0"/>
                <a:ea typeface="Lato Semibold" panose="020F0502020204030203" pitchFamily="34" charset="0"/>
                <a:cs typeface="Lato Semibold" panose="020F0502020204030203" pitchFamily="34" charset="0"/>
              </a:rPr>
              <a:t>ciphers</a:t>
            </a:r>
            <a:endParaRPr lang="en-US" sz="2400" dirty="0">
              <a:solidFill>
                <a:schemeClr val="accent3">
                  <a:lumMod val="75000"/>
                </a:schemeClr>
              </a:solidFill>
              <a:latin typeface="Lato Semibold" panose="020F0502020204030203" pitchFamily="34" charset="0"/>
              <a:ea typeface="Lato Semibold" panose="020F0502020204030203" pitchFamily="34" charset="0"/>
              <a:cs typeface="Lato Semibold" panose="020F0502020204030203" pitchFamily="34" charset="0"/>
            </a:endParaRPr>
          </a:p>
        </p:txBody>
      </p:sp>
      <p:sp>
        <p:nvSpPr>
          <p:cNvPr id="11" name="TextBox 10"/>
          <p:cNvSpPr txBox="1"/>
          <p:nvPr/>
        </p:nvSpPr>
        <p:spPr>
          <a:xfrm>
            <a:off x="3579473" y="3940218"/>
            <a:ext cx="1460656" cy="830997"/>
          </a:xfrm>
          <a:prstGeom prst="rect">
            <a:avLst/>
          </a:prstGeom>
          <a:noFill/>
          <a:ln>
            <a:solidFill>
              <a:schemeClr val="accent3"/>
            </a:solidFill>
          </a:ln>
        </p:spPr>
        <p:txBody>
          <a:bodyPr wrap="none" rtlCol="0">
            <a:spAutoFit/>
          </a:bodyPr>
          <a:lstStyle/>
          <a:p>
            <a:r>
              <a:rPr lang="en-US" sz="2400" dirty="0" smtClean="0">
                <a:solidFill>
                  <a:schemeClr val="accent3">
                    <a:lumMod val="75000"/>
                  </a:schemeClr>
                </a:solidFill>
                <a:latin typeface="Lato Semibold" panose="020F0502020204030203" pitchFamily="34" charset="0"/>
                <a:ea typeface="Lato Semibold" panose="020F0502020204030203" pitchFamily="34" charset="0"/>
                <a:cs typeface="Lato Semibold" panose="020F0502020204030203" pitchFamily="34" charset="0"/>
              </a:rPr>
              <a:t>Hash</a:t>
            </a:r>
            <a:br>
              <a:rPr lang="en-US" sz="2400" dirty="0" smtClean="0">
                <a:solidFill>
                  <a:schemeClr val="accent3">
                    <a:lumMod val="75000"/>
                  </a:schemeClr>
                </a:solidFill>
                <a:latin typeface="Lato Semibold" panose="020F0502020204030203" pitchFamily="34" charset="0"/>
                <a:ea typeface="Lato Semibold" panose="020F0502020204030203" pitchFamily="34" charset="0"/>
                <a:cs typeface="Lato Semibold" panose="020F0502020204030203" pitchFamily="34" charset="0"/>
              </a:rPr>
            </a:br>
            <a:r>
              <a:rPr lang="en-US" sz="2400" dirty="0" smtClean="0">
                <a:solidFill>
                  <a:schemeClr val="accent3">
                    <a:lumMod val="75000"/>
                  </a:schemeClr>
                </a:solidFill>
                <a:latin typeface="Lato Semibold" panose="020F0502020204030203" pitchFamily="34" charset="0"/>
                <a:ea typeface="Lato Semibold" panose="020F0502020204030203" pitchFamily="34" charset="0"/>
                <a:cs typeface="Lato Semibold" panose="020F0502020204030203" pitchFamily="34" charset="0"/>
              </a:rPr>
              <a:t>functions</a:t>
            </a:r>
            <a:endParaRPr lang="en-US" sz="2400" dirty="0">
              <a:solidFill>
                <a:schemeClr val="accent3">
                  <a:lumMod val="75000"/>
                </a:schemeClr>
              </a:solidFill>
              <a:latin typeface="Lato Semibold" panose="020F0502020204030203" pitchFamily="34" charset="0"/>
              <a:ea typeface="Lato Semibold" panose="020F0502020204030203" pitchFamily="34" charset="0"/>
              <a:cs typeface="Lato Semibold" panose="020F0502020204030203" pitchFamily="34" charset="0"/>
            </a:endParaRPr>
          </a:p>
        </p:txBody>
      </p:sp>
      <p:sp>
        <p:nvSpPr>
          <p:cNvPr id="15" name="TextBox 14"/>
          <p:cNvSpPr txBox="1"/>
          <p:nvPr/>
        </p:nvSpPr>
        <p:spPr>
          <a:xfrm>
            <a:off x="6166796" y="4635973"/>
            <a:ext cx="2281394" cy="830997"/>
          </a:xfrm>
          <a:prstGeom prst="rect">
            <a:avLst/>
          </a:prstGeom>
          <a:noFill/>
          <a:ln>
            <a:solidFill>
              <a:schemeClr val="accent1">
                <a:lumMod val="60000"/>
                <a:lumOff val="40000"/>
              </a:schemeClr>
            </a:solidFill>
          </a:ln>
        </p:spPr>
        <p:txBody>
          <a:bodyPr wrap="none" rtlCol="0">
            <a:spAutoFit/>
          </a:bodyPr>
          <a:lstStyle/>
          <a:p>
            <a:r>
              <a:rPr lang="en-US" sz="2400" dirty="0" smtClean="0">
                <a:solidFill>
                  <a:schemeClr val="accent1"/>
                </a:solidFill>
                <a:latin typeface="Lato Semibold" panose="020F0502020204030203" pitchFamily="34" charset="0"/>
                <a:ea typeface="Lato Semibold" panose="020F0502020204030203" pitchFamily="34" charset="0"/>
                <a:cs typeface="Lato Semibold" panose="020F0502020204030203" pitchFamily="34" charset="0"/>
              </a:rPr>
              <a:t>Protected</a:t>
            </a:r>
            <a:br>
              <a:rPr lang="en-US" sz="2400" dirty="0" smtClean="0">
                <a:solidFill>
                  <a:schemeClr val="accent1"/>
                </a:solidFill>
                <a:latin typeface="Lato Semibold" panose="020F0502020204030203" pitchFamily="34" charset="0"/>
                <a:ea typeface="Lato Semibold" panose="020F0502020204030203" pitchFamily="34" charset="0"/>
                <a:cs typeface="Lato Semibold" panose="020F0502020204030203" pitchFamily="34" charset="0"/>
              </a:rPr>
            </a:br>
            <a:r>
              <a:rPr lang="en-US" sz="2400" dirty="0" smtClean="0">
                <a:solidFill>
                  <a:schemeClr val="accent1"/>
                </a:solidFill>
                <a:latin typeface="Lato Semibold" panose="020F0502020204030203" pitchFamily="34" charset="0"/>
                <a:ea typeface="Lato Semibold" panose="020F0502020204030203" pitchFamily="34" charset="0"/>
                <a:cs typeface="Lato Semibold" panose="020F0502020204030203" pitchFamily="34" charset="0"/>
              </a:rPr>
              <a:t>communication</a:t>
            </a:r>
            <a:endParaRPr lang="en-US" sz="2400" dirty="0">
              <a:solidFill>
                <a:schemeClr val="accent1"/>
              </a:solidFill>
              <a:latin typeface="Lato Semibold" panose="020F0502020204030203" pitchFamily="34" charset="0"/>
              <a:ea typeface="Lato Semibold" panose="020F0502020204030203" pitchFamily="34" charset="0"/>
              <a:cs typeface="Lato Semibold" panose="020F0502020204030203" pitchFamily="34" charset="0"/>
            </a:endParaRPr>
          </a:p>
        </p:txBody>
      </p:sp>
      <p:cxnSp>
        <p:nvCxnSpPr>
          <p:cNvPr id="21" name="Straight Arrow Connector 20"/>
          <p:cNvCxnSpPr>
            <a:stCxn id="9" idx="3"/>
            <a:endCxn id="11" idx="1"/>
          </p:cNvCxnSpPr>
          <p:nvPr/>
        </p:nvCxnSpPr>
        <p:spPr>
          <a:xfrm flipV="1">
            <a:off x="2612071" y="4355717"/>
            <a:ext cx="967402" cy="695755"/>
          </a:xfrm>
          <a:prstGeom prst="straightConnector1">
            <a:avLst/>
          </a:prstGeom>
          <a:ln w="50800">
            <a:solidFill>
              <a:schemeClr val="accent6"/>
            </a:solidFill>
            <a:headEnd type="triangle" w="sm" len="lg"/>
            <a:tailEnd type="none" w="med" len="lg"/>
          </a:ln>
          <a:effectLst/>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a:stCxn id="9" idx="3"/>
            <a:endCxn id="10" idx="1"/>
          </p:cNvCxnSpPr>
          <p:nvPr/>
        </p:nvCxnSpPr>
        <p:spPr>
          <a:xfrm>
            <a:off x="2612071" y="5051472"/>
            <a:ext cx="967402" cy="695754"/>
          </a:xfrm>
          <a:prstGeom prst="straightConnector1">
            <a:avLst/>
          </a:prstGeom>
          <a:ln w="50800">
            <a:solidFill>
              <a:schemeClr val="accent6"/>
            </a:solidFill>
            <a:headEnd type="triangle" w="sm" len="lg"/>
            <a:tailEnd type="none" w="med" len="lg"/>
          </a:ln>
          <a:effectLst/>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a:stCxn id="11" idx="3"/>
            <a:endCxn id="15" idx="1"/>
          </p:cNvCxnSpPr>
          <p:nvPr/>
        </p:nvCxnSpPr>
        <p:spPr>
          <a:xfrm>
            <a:off x="5040129" y="4355717"/>
            <a:ext cx="1126667" cy="695755"/>
          </a:xfrm>
          <a:prstGeom prst="straightConnector1">
            <a:avLst/>
          </a:prstGeom>
          <a:ln w="50800">
            <a:solidFill>
              <a:schemeClr val="accent5"/>
            </a:solidFill>
            <a:headEnd type="triangle" w="sm" len="lg"/>
            <a:tailEnd type="none" w="med" len="lg"/>
          </a:ln>
          <a:effectLst/>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a:stCxn id="34" idx="3"/>
            <a:endCxn id="15" idx="2"/>
          </p:cNvCxnSpPr>
          <p:nvPr/>
        </p:nvCxnSpPr>
        <p:spPr>
          <a:xfrm flipV="1">
            <a:off x="6078913" y="5466970"/>
            <a:ext cx="1228580" cy="453411"/>
          </a:xfrm>
          <a:prstGeom prst="straightConnector1">
            <a:avLst/>
          </a:prstGeom>
          <a:ln w="50800">
            <a:solidFill>
              <a:schemeClr val="accent5"/>
            </a:solidFill>
            <a:headEnd type="triangle" w="sm" len="lg"/>
            <a:tailEnd type="none" w="med" len="lg"/>
          </a:ln>
          <a:effectLst/>
        </p:spPr>
        <p:style>
          <a:lnRef idx="2">
            <a:schemeClr val="accent1"/>
          </a:lnRef>
          <a:fillRef idx="0">
            <a:schemeClr val="accent1"/>
          </a:fillRef>
          <a:effectRef idx="1">
            <a:schemeClr val="accent1"/>
          </a:effectRef>
          <a:fontRef idx="minor">
            <a:schemeClr val="tx1"/>
          </a:fontRef>
        </p:style>
      </p:cxnSp>
      <p:grpSp>
        <p:nvGrpSpPr>
          <p:cNvPr id="81" name="Group 80"/>
          <p:cNvGrpSpPr/>
          <p:nvPr/>
        </p:nvGrpSpPr>
        <p:grpSpPr>
          <a:xfrm>
            <a:off x="609600" y="2548709"/>
            <a:ext cx="11409021" cy="4137235"/>
            <a:chOff x="609600" y="2548709"/>
            <a:chExt cx="11409021" cy="4137235"/>
          </a:xfrm>
        </p:grpSpPr>
        <p:sp>
          <p:nvSpPr>
            <p:cNvPr id="41" name="TextBox 40"/>
            <p:cNvSpPr txBox="1"/>
            <p:nvPr/>
          </p:nvSpPr>
          <p:spPr>
            <a:xfrm>
              <a:off x="9296401" y="6162724"/>
              <a:ext cx="2722220" cy="523220"/>
            </a:xfrm>
            <a:prstGeom prst="rect">
              <a:avLst/>
            </a:prstGeom>
            <a:noFill/>
          </p:spPr>
          <p:txBody>
            <a:bodyPr wrap="none" rtlCol="0">
              <a:spAutoFit/>
            </a:bodyPr>
            <a:lstStyle/>
            <a:p>
              <a:r>
                <a:rPr lang="en-US" sz="2800" dirty="0" err="1" smtClean="0">
                  <a:latin typeface="Lato Black" panose="020F0502020204030203" pitchFamily="34" charset="0"/>
                  <a:ea typeface="Lato Black" panose="020F0502020204030203" pitchFamily="34" charset="0"/>
                  <a:cs typeface="Lato Black" panose="020F0502020204030203" pitchFamily="34" charset="0"/>
                </a:rPr>
                <a:t>Cryptomania</a:t>
              </a:r>
              <a:r>
                <a:rPr lang="en-US" sz="2800" dirty="0" smtClean="0">
                  <a:latin typeface="Lato Black" panose="020F0502020204030203" pitchFamily="34" charset="0"/>
                  <a:ea typeface="Lato Black" panose="020F0502020204030203" pitchFamily="34" charset="0"/>
                  <a:cs typeface="Lato Black" panose="020F0502020204030203" pitchFamily="34" charset="0"/>
                </a:rPr>
                <a:t> </a:t>
              </a:r>
              <a:r>
                <a:rPr lang="en-US" sz="2800" dirty="0">
                  <a:latin typeface="Lato Black" panose="020F0502020204030203" pitchFamily="34" charset="0"/>
                  <a:ea typeface="Lato Black" panose="020F0502020204030203" pitchFamily="34" charset="0"/>
                  <a:cs typeface="Lato Black" panose="020F0502020204030203" pitchFamily="34" charset="0"/>
                </a:rPr>
                <a:t>✉</a:t>
              </a:r>
            </a:p>
          </p:txBody>
        </p:sp>
        <p:sp>
          <p:nvSpPr>
            <p:cNvPr id="8" name="TextBox 7"/>
            <p:cNvSpPr txBox="1"/>
            <p:nvPr/>
          </p:nvSpPr>
          <p:spPr>
            <a:xfrm>
              <a:off x="609600" y="2548709"/>
              <a:ext cx="1569660" cy="830997"/>
            </a:xfrm>
            <a:prstGeom prst="rect">
              <a:avLst/>
            </a:prstGeom>
            <a:noFill/>
            <a:ln>
              <a:solidFill>
                <a:schemeClr val="accent2">
                  <a:lumMod val="60000"/>
                  <a:lumOff val="40000"/>
                </a:schemeClr>
              </a:solidFill>
            </a:ln>
          </p:spPr>
          <p:txBody>
            <a:bodyPr wrap="none" rtlCol="0">
              <a:spAutoFit/>
            </a:bodyPr>
            <a:lstStyle/>
            <a:p>
              <a:r>
                <a:rPr lang="en-US" sz="2400" dirty="0" smtClean="0">
                  <a:solidFill>
                    <a:schemeClr val="accent2"/>
                  </a:solidFill>
                  <a:latin typeface="Lato Semibold" panose="020F0502020204030203" pitchFamily="34" charset="0"/>
                  <a:ea typeface="Lato Semibold" panose="020F0502020204030203" pitchFamily="34" charset="0"/>
                  <a:cs typeface="Lato Semibold" panose="020F0502020204030203" pitchFamily="34" charset="0"/>
                </a:rPr>
                <a:t>Modular</a:t>
              </a:r>
              <a:br>
                <a:rPr lang="en-US" sz="2400" dirty="0" smtClean="0">
                  <a:solidFill>
                    <a:schemeClr val="accent2"/>
                  </a:solidFill>
                  <a:latin typeface="Lato Semibold" panose="020F0502020204030203" pitchFamily="34" charset="0"/>
                  <a:ea typeface="Lato Semibold" panose="020F0502020204030203" pitchFamily="34" charset="0"/>
                  <a:cs typeface="Lato Semibold" panose="020F0502020204030203" pitchFamily="34" charset="0"/>
                </a:rPr>
              </a:br>
              <a:r>
                <a:rPr lang="en-US" sz="2400" dirty="0" smtClean="0">
                  <a:solidFill>
                    <a:schemeClr val="accent2"/>
                  </a:solidFill>
                  <a:latin typeface="Lato Semibold" panose="020F0502020204030203" pitchFamily="34" charset="0"/>
                  <a:ea typeface="Lato Semibold" panose="020F0502020204030203" pitchFamily="34" charset="0"/>
                  <a:cs typeface="Lato Semibold" panose="020F0502020204030203" pitchFamily="34" charset="0"/>
                </a:rPr>
                <a:t>arithmetic</a:t>
              </a:r>
              <a:endParaRPr lang="en-US" sz="2400" dirty="0">
                <a:solidFill>
                  <a:schemeClr val="accent2"/>
                </a:solidFill>
                <a:latin typeface="Lato Semibold" panose="020F0502020204030203" pitchFamily="34" charset="0"/>
                <a:ea typeface="Lato Semibold" panose="020F0502020204030203" pitchFamily="34" charset="0"/>
                <a:cs typeface="Lato Semibold" panose="020F0502020204030203" pitchFamily="34" charset="0"/>
              </a:endParaRPr>
            </a:p>
          </p:txBody>
        </p:sp>
        <p:sp>
          <p:nvSpPr>
            <p:cNvPr id="13" name="TextBox 12"/>
            <p:cNvSpPr txBox="1"/>
            <p:nvPr/>
          </p:nvSpPr>
          <p:spPr>
            <a:xfrm>
              <a:off x="9296401" y="3663219"/>
              <a:ext cx="1938351" cy="1200329"/>
            </a:xfrm>
            <a:prstGeom prst="rect">
              <a:avLst/>
            </a:prstGeom>
            <a:noFill/>
            <a:ln>
              <a:solidFill>
                <a:schemeClr val="accent4">
                  <a:lumMod val="60000"/>
                  <a:lumOff val="40000"/>
                </a:schemeClr>
              </a:solidFill>
            </a:ln>
          </p:spPr>
          <p:txBody>
            <a:bodyPr wrap="none" rtlCol="0">
              <a:spAutoFit/>
            </a:bodyPr>
            <a:lstStyle/>
            <a:p>
              <a:r>
                <a:rPr lang="en-US" sz="2400" dirty="0" smtClean="0">
                  <a:solidFill>
                    <a:schemeClr val="accent4"/>
                  </a:solidFill>
                  <a:latin typeface="Lato Semibold" panose="020F0502020204030203" pitchFamily="34" charset="0"/>
                  <a:ea typeface="Lato Semibold" panose="020F0502020204030203" pitchFamily="34" charset="0"/>
                  <a:cs typeface="Lato Semibold" panose="020F0502020204030203" pitchFamily="34" charset="0"/>
                </a:rPr>
                <a:t>TLS: internet</a:t>
              </a:r>
              <a:br>
                <a:rPr lang="en-US" sz="2400" dirty="0" smtClean="0">
                  <a:solidFill>
                    <a:schemeClr val="accent4"/>
                  </a:solidFill>
                  <a:latin typeface="Lato Semibold" panose="020F0502020204030203" pitchFamily="34" charset="0"/>
                  <a:ea typeface="Lato Semibold" panose="020F0502020204030203" pitchFamily="34" charset="0"/>
                  <a:cs typeface="Lato Semibold" panose="020F0502020204030203" pitchFamily="34" charset="0"/>
                </a:rPr>
              </a:br>
              <a:r>
                <a:rPr lang="en-US" sz="2400" dirty="0" smtClean="0">
                  <a:solidFill>
                    <a:schemeClr val="accent4"/>
                  </a:solidFill>
                  <a:latin typeface="Lato Semibold" panose="020F0502020204030203" pitchFamily="34" charset="0"/>
                  <a:ea typeface="Lato Semibold" panose="020F0502020204030203" pitchFamily="34" charset="0"/>
                  <a:cs typeface="Lato Semibold" panose="020F0502020204030203" pitchFamily="34" charset="0"/>
                </a:rPr>
                <a:t>PGP: email</a:t>
              </a:r>
            </a:p>
            <a:p>
              <a:r>
                <a:rPr lang="en-US" sz="2400" i="1" dirty="0">
                  <a:solidFill>
                    <a:schemeClr val="accent4"/>
                  </a:solidFill>
                  <a:latin typeface="Lato Semibold" panose="020F0502020204030203" pitchFamily="34" charset="0"/>
                  <a:ea typeface="Lato Semibold" panose="020F0502020204030203" pitchFamily="34" charset="0"/>
                  <a:cs typeface="Lato Semibold" panose="020F0502020204030203" pitchFamily="34" charset="0"/>
                </a:rPr>
                <a:t>(see CS 558</a:t>
              </a:r>
              <a:r>
                <a:rPr lang="en-US" sz="2400" i="1" dirty="0" smtClean="0">
                  <a:solidFill>
                    <a:schemeClr val="accent4"/>
                  </a:solidFill>
                  <a:latin typeface="Lato Semibold" panose="020F0502020204030203" pitchFamily="34" charset="0"/>
                  <a:ea typeface="Lato Semibold" panose="020F0502020204030203" pitchFamily="34" charset="0"/>
                  <a:cs typeface="Lato Semibold" panose="020F0502020204030203" pitchFamily="34" charset="0"/>
                </a:rPr>
                <a:t>)</a:t>
              </a:r>
              <a:endParaRPr lang="en-US" sz="2400" i="1" dirty="0">
                <a:solidFill>
                  <a:schemeClr val="accent4"/>
                </a:solidFill>
                <a:latin typeface="Lato Semibold" panose="020F0502020204030203" pitchFamily="34" charset="0"/>
                <a:ea typeface="Lato Semibold" panose="020F0502020204030203" pitchFamily="34" charset="0"/>
                <a:cs typeface="Lato Semibold" panose="020F0502020204030203" pitchFamily="34" charset="0"/>
              </a:endParaRPr>
            </a:p>
          </p:txBody>
        </p:sp>
        <p:sp>
          <p:nvSpPr>
            <p:cNvPr id="14" name="TextBox 13"/>
            <p:cNvSpPr txBox="1"/>
            <p:nvPr/>
          </p:nvSpPr>
          <p:spPr>
            <a:xfrm>
              <a:off x="9296401" y="2733375"/>
              <a:ext cx="2565126" cy="461665"/>
            </a:xfrm>
            <a:prstGeom prst="rect">
              <a:avLst/>
            </a:prstGeom>
            <a:noFill/>
            <a:ln>
              <a:solidFill>
                <a:schemeClr val="accent4">
                  <a:lumMod val="60000"/>
                  <a:lumOff val="40000"/>
                </a:schemeClr>
              </a:solidFill>
            </a:ln>
          </p:spPr>
          <p:txBody>
            <a:bodyPr wrap="none" rtlCol="0">
              <a:spAutoFit/>
            </a:bodyPr>
            <a:lstStyle/>
            <a:p>
              <a:r>
                <a:rPr lang="en-US" sz="2400" dirty="0" smtClean="0">
                  <a:solidFill>
                    <a:schemeClr val="accent4"/>
                  </a:solidFill>
                  <a:latin typeface="Lato Semibold" panose="020F0502020204030203" pitchFamily="34" charset="0"/>
                  <a:ea typeface="Lato Semibold" panose="020F0502020204030203" pitchFamily="34" charset="0"/>
                  <a:cs typeface="Lato Semibold" panose="020F0502020204030203" pitchFamily="34" charset="0"/>
                </a:rPr>
                <a:t>Signal: messaging</a:t>
              </a:r>
              <a:endParaRPr lang="en-US" sz="2400" dirty="0">
                <a:solidFill>
                  <a:schemeClr val="accent4"/>
                </a:solidFill>
                <a:latin typeface="Lato Semibold" panose="020F0502020204030203" pitchFamily="34" charset="0"/>
                <a:ea typeface="Lato Semibold" panose="020F0502020204030203" pitchFamily="34" charset="0"/>
                <a:cs typeface="Lato Semibold" panose="020F0502020204030203" pitchFamily="34" charset="0"/>
              </a:endParaRPr>
            </a:p>
          </p:txBody>
        </p:sp>
        <p:sp>
          <p:nvSpPr>
            <p:cNvPr id="16" name="TextBox 15"/>
            <p:cNvSpPr txBox="1"/>
            <p:nvPr/>
          </p:nvSpPr>
          <p:spPr>
            <a:xfrm>
              <a:off x="6166796" y="3429129"/>
              <a:ext cx="2680542" cy="461665"/>
            </a:xfrm>
            <a:prstGeom prst="rect">
              <a:avLst/>
            </a:prstGeom>
            <a:noFill/>
            <a:ln>
              <a:solidFill>
                <a:schemeClr val="accent1">
                  <a:lumMod val="60000"/>
                  <a:lumOff val="40000"/>
                </a:schemeClr>
              </a:solidFill>
            </a:ln>
          </p:spPr>
          <p:txBody>
            <a:bodyPr wrap="none" rtlCol="0">
              <a:spAutoFit/>
            </a:bodyPr>
            <a:lstStyle/>
            <a:p>
              <a:r>
                <a:rPr lang="en-US" sz="2400" dirty="0" smtClean="0">
                  <a:solidFill>
                    <a:schemeClr val="accent1"/>
                  </a:solidFill>
                  <a:latin typeface="Lato Semibold" panose="020F0502020204030203" pitchFamily="34" charset="0"/>
                  <a:ea typeface="Lato Semibold" panose="020F0502020204030203" pitchFamily="34" charset="0"/>
                  <a:cs typeface="Lato Semibold" panose="020F0502020204030203" pitchFamily="34" charset="0"/>
                </a:rPr>
                <a:t>Key encapsulation</a:t>
              </a:r>
              <a:endParaRPr lang="en-US" sz="2400" dirty="0">
                <a:solidFill>
                  <a:schemeClr val="accent1"/>
                </a:solidFill>
                <a:latin typeface="Lato Semibold" panose="020F0502020204030203" pitchFamily="34" charset="0"/>
                <a:ea typeface="Lato Semibold" panose="020F0502020204030203" pitchFamily="34" charset="0"/>
                <a:cs typeface="Lato Semibold" panose="020F0502020204030203" pitchFamily="34" charset="0"/>
              </a:endParaRPr>
            </a:p>
          </p:txBody>
        </p:sp>
        <p:sp>
          <p:nvSpPr>
            <p:cNvPr id="17" name="TextBox 16"/>
            <p:cNvSpPr txBox="1"/>
            <p:nvPr/>
          </p:nvSpPr>
          <p:spPr>
            <a:xfrm>
              <a:off x="6166796" y="2733375"/>
              <a:ext cx="2081019" cy="461665"/>
            </a:xfrm>
            <a:prstGeom prst="rect">
              <a:avLst/>
            </a:prstGeom>
            <a:noFill/>
            <a:ln>
              <a:solidFill>
                <a:schemeClr val="accent1">
                  <a:lumMod val="60000"/>
                  <a:lumOff val="40000"/>
                </a:schemeClr>
              </a:solidFill>
            </a:ln>
          </p:spPr>
          <p:txBody>
            <a:bodyPr wrap="none" rtlCol="0">
              <a:spAutoFit/>
            </a:bodyPr>
            <a:lstStyle/>
            <a:p>
              <a:r>
                <a:rPr lang="en-US" sz="2400" dirty="0" smtClean="0">
                  <a:solidFill>
                    <a:schemeClr val="accent1"/>
                  </a:solidFill>
                  <a:latin typeface="Lato Semibold" panose="020F0502020204030203" pitchFamily="34" charset="0"/>
                  <a:ea typeface="Lato Semibold" panose="020F0502020204030203" pitchFamily="34" charset="0"/>
                  <a:cs typeface="Lato Semibold" panose="020F0502020204030203" pitchFamily="34" charset="0"/>
                </a:rPr>
                <a:t>Key evolution</a:t>
              </a:r>
              <a:endParaRPr lang="en-US" sz="2400" dirty="0">
                <a:solidFill>
                  <a:schemeClr val="accent1"/>
                </a:solidFill>
                <a:latin typeface="Lato Semibold" panose="020F0502020204030203" pitchFamily="34" charset="0"/>
                <a:ea typeface="Lato Semibold" panose="020F0502020204030203" pitchFamily="34" charset="0"/>
                <a:cs typeface="Lato Semibold" panose="020F0502020204030203" pitchFamily="34" charset="0"/>
              </a:endParaRPr>
            </a:p>
          </p:txBody>
        </p:sp>
        <p:sp>
          <p:nvSpPr>
            <p:cNvPr id="18" name="TextBox 17"/>
            <p:cNvSpPr txBox="1"/>
            <p:nvPr/>
          </p:nvSpPr>
          <p:spPr>
            <a:xfrm>
              <a:off x="3579473" y="2548709"/>
              <a:ext cx="1503938" cy="830997"/>
            </a:xfrm>
            <a:prstGeom prst="rect">
              <a:avLst/>
            </a:prstGeom>
            <a:noFill/>
            <a:ln>
              <a:solidFill>
                <a:schemeClr val="accent3"/>
              </a:solidFill>
            </a:ln>
          </p:spPr>
          <p:txBody>
            <a:bodyPr wrap="none" rtlCol="0">
              <a:spAutoFit/>
            </a:bodyPr>
            <a:lstStyle/>
            <a:p>
              <a:r>
                <a:rPr lang="en-US" sz="2400" dirty="0" err="1" smtClean="0">
                  <a:solidFill>
                    <a:schemeClr val="accent3">
                      <a:lumMod val="75000"/>
                    </a:schemeClr>
                  </a:solidFill>
                  <a:latin typeface="Lato Semibold" panose="020F0502020204030203" pitchFamily="34" charset="0"/>
                  <a:ea typeface="Lato Semibold" panose="020F0502020204030203" pitchFamily="34" charset="0"/>
                  <a:cs typeface="Lato Semibold" panose="020F0502020204030203" pitchFamily="34" charset="0"/>
                </a:rPr>
                <a:t>Auth</a:t>
              </a:r>
              <a:r>
                <a:rPr lang="en-US" sz="2400" dirty="0" smtClean="0">
                  <a:solidFill>
                    <a:schemeClr val="accent3">
                      <a:lumMod val="75000"/>
                    </a:schemeClr>
                  </a:solidFill>
                  <a:latin typeface="Lato Semibold" panose="020F0502020204030203" pitchFamily="34" charset="0"/>
                  <a:ea typeface="Lato Semibold" panose="020F0502020204030203" pitchFamily="34" charset="0"/>
                  <a:cs typeface="Lato Semibold" panose="020F0502020204030203" pitchFamily="34" charset="0"/>
                </a:rPr>
                <a:t> key</a:t>
              </a:r>
              <a:br>
                <a:rPr lang="en-US" sz="2400" dirty="0" smtClean="0">
                  <a:solidFill>
                    <a:schemeClr val="accent3">
                      <a:lumMod val="75000"/>
                    </a:schemeClr>
                  </a:solidFill>
                  <a:latin typeface="Lato Semibold" panose="020F0502020204030203" pitchFamily="34" charset="0"/>
                  <a:ea typeface="Lato Semibold" panose="020F0502020204030203" pitchFamily="34" charset="0"/>
                  <a:cs typeface="Lato Semibold" panose="020F0502020204030203" pitchFamily="34" charset="0"/>
                </a:rPr>
              </a:br>
              <a:r>
                <a:rPr lang="en-US" sz="2400" dirty="0" smtClean="0">
                  <a:solidFill>
                    <a:schemeClr val="accent3">
                      <a:lumMod val="75000"/>
                    </a:schemeClr>
                  </a:solidFill>
                  <a:latin typeface="Lato Semibold" panose="020F0502020204030203" pitchFamily="34" charset="0"/>
                  <a:ea typeface="Lato Semibold" panose="020F0502020204030203" pitchFamily="34" charset="0"/>
                  <a:cs typeface="Lato Semibold" panose="020F0502020204030203" pitchFamily="34" charset="0"/>
                </a:rPr>
                <a:t>exchange</a:t>
              </a:r>
              <a:endParaRPr lang="en-US" sz="2400" dirty="0">
                <a:solidFill>
                  <a:schemeClr val="accent3">
                    <a:lumMod val="75000"/>
                  </a:schemeClr>
                </a:solidFill>
                <a:latin typeface="Lato Semibold" panose="020F0502020204030203" pitchFamily="34" charset="0"/>
                <a:ea typeface="Lato Semibold" panose="020F0502020204030203" pitchFamily="34" charset="0"/>
                <a:cs typeface="Lato Semibold" panose="020F0502020204030203" pitchFamily="34" charset="0"/>
              </a:endParaRPr>
            </a:p>
          </p:txBody>
        </p:sp>
        <p:cxnSp>
          <p:nvCxnSpPr>
            <p:cNvPr id="25" name="Straight Arrow Connector 24"/>
            <p:cNvCxnSpPr>
              <a:stCxn id="8" idx="3"/>
              <a:endCxn id="18" idx="1"/>
            </p:cNvCxnSpPr>
            <p:nvPr/>
          </p:nvCxnSpPr>
          <p:spPr>
            <a:xfrm>
              <a:off x="2179260" y="2964208"/>
              <a:ext cx="1400213" cy="0"/>
            </a:xfrm>
            <a:prstGeom prst="straightConnector1">
              <a:avLst/>
            </a:prstGeom>
            <a:ln w="50800">
              <a:solidFill>
                <a:schemeClr val="accent6"/>
              </a:solidFill>
              <a:headEnd type="triangle" w="sm" len="lg"/>
              <a:tailEnd type="none" w="med" len="lg"/>
            </a:ln>
            <a:effectLst/>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a:stCxn id="18" idx="3"/>
              <a:endCxn id="17" idx="1"/>
            </p:cNvCxnSpPr>
            <p:nvPr/>
          </p:nvCxnSpPr>
          <p:spPr>
            <a:xfrm>
              <a:off x="5083411" y="2964208"/>
              <a:ext cx="1083385" cy="0"/>
            </a:xfrm>
            <a:prstGeom prst="straightConnector1">
              <a:avLst/>
            </a:prstGeom>
            <a:ln w="50800">
              <a:solidFill>
                <a:schemeClr val="accent5"/>
              </a:solidFill>
              <a:headEnd type="triangle" w="sm" len="lg"/>
              <a:tailEnd type="none" w="med" len="lg"/>
            </a:ln>
            <a:effectLst/>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a:stCxn id="18" idx="3"/>
              <a:endCxn id="16" idx="1"/>
            </p:cNvCxnSpPr>
            <p:nvPr/>
          </p:nvCxnSpPr>
          <p:spPr>
            <a:xfrm>
              <a:off x="5083411" y="2964208"/>
              <a:ext cx="1083385" cy="695754"/>
            </a:xfrm>
            <a:prstGeom prst="straightConnector1">
              <a:avLst/>
            </a:prstGeom>
            <a:ln w="50800">
              <a:solidFill>
                <a:schemeClr val="accent5"/>
              </a:solidFill>
              <a:headEnd type="triangle" w="sm" len="lg"/>
              <a:tailEnd type="none" w="med" len="lg"/>
            </a:ln>
            <a:effectLst/>
          </p:spPr>
          <p:style>
            <a:lnRef idx="2">
              <a:schemeClr val="accent1"/>
            </a:lnRef>
            <a:fillRef idx="0">
              <a:schemeClr val="accent1"/>
            </a:fillRef>
            <a:effectRef idx="1">
              <a:schemeClr val="accent1"/>
            </a:effectRef>
            <a:fontRef idx="minor">
              <a:schemeClr val="tx1"/>
            </a:fontRef>
          </p:style>
        </p:cxnSp>
        <p:cxnSp>
          <p:nvCxnSpPr>
            <p:cNvPr id="44" name="Straight Arrow Connector 43"/>
            <p:cNvCxnSpPr>
              <a:stCxn id="11" idx="3"/>
              <a:endCxn id="16" idx="1"/>
            </p:cNvCxnSpPr>
            <p:nvPr/>
          </p:nvCxnSpPr>
          <p:spPr>
            <a:xfrm flipV="1">
              <a:off x="5040129" y="3659962"/>
              <a:ext cx="1126667" cy="695755"/>
            </a:xfrm>
            <a:prstGeom prst="straightConnector1">
              <a:avLst/>
            </a:prstGeom>
            <a:ln w="50800">
              <a:solidFill>
                <a:schemeClr val="accent5"/>
              </a:solidFill>
              <a:headEnd type="triangle" w="sm" len="lg"/>
              <a:tailEnd type="none" w="med" len="lg"/>
            </a:ln>
            <a:effectLst/>
          </p:spPr>
          <p:style>
            <a:lnRef idx="2">
              <a:schemeClr val="accent1"/>
            </a:lnRef>
            <a:fillRef idx="0">
              <a:schemeClr val="accent1"/>
            </a:fillRef>
            <a:effectRef idx="1">
              <a:schemeClr val="accent1"/>
            </a:effectRef>
            <a:fontRef idx="minor">
              <a:schemeClr val="tx1"/>
            </a:fontRef>
          </p:style>
        </p:cxnSp>
        <p:cxnSp>
          <p:nvCxnSpPr>
            <p:cNvPr id="55" name="Straight Arrow Connector 54"/>
            <p:cNvCxnSpPr>
              <a:stCxn id="17" idx="3"/>
              <a:endCxn id="14" idx="1"/>
            </p:cNvCxnSpPr>
            <p:nvPr/>
          </p:nvCxnSpPr>
          <p:spPr>
            <a:xfrm>
              <a:off x="8247815" y="2964208"/>
              <a:ext cx="1048586" cy="0"/>
            </a:xfrm>
            <a:prstGeom prst="straightConnector1">
              <a:avLst/>
            </a:prstGeom>
            <a:ln w="50800">
              <a:solidFill>
                <a:schemeClr val="accent4">
                  <a:lumMod val="60000"/>
                  <a:lumOff val="40000"/>
                </a:schemeClr>
              </a:solidFill>
              <a:headEnd type="triangle" w="sm" len="lg"/>
              <a:tailEnd type="none" w="med" len="lg"/>
            </a:ln>
            <a:effectLst/>
          </p:spPr>
          <p:style>
            <a:lnRef idx="2">
              <a:schemeClr val="accent1"/>
            </a:lnRef>
            <a:fillRef idx="0">
              <a:schemeClr val="accent1"/>
            </a:fillRef>
            <a:effectRef idx="1">
              <a:schemeClr val="accent1"/>
            </a:effectRef>
            <a:fontRef idx="minor">
              <a:schemeClr val="tx1"/>
            </a:fontRef>
          </p:style>
        </p:cxnSp>
        <p:cxnSp>
          <p:nvCxnSpPr>
            <p:cNvPr id="58" name="Straight Arrow Connector 57"/>
            <p:cNvCxnSpPr>
              <a:stCxn id="16" idx="3"/>
              <a:endCxn id="13" idx="1"/>
            </p:cNvCxnSpPr>
            <p:nvPr/>
          </p:nvCxnSpPr>
          <p:spPr>
            <a:xfrm>
              <a:off x="8847338" y="3659962"/>
              <a:ext cx="449063" cy="603422"/>
            </a:xfrm>
            <a:prstGeom prst="straightConnector1">
              <a:avLst/>
            </a:prstGeom>
            <a:ln w="50800">
              <a:solidFill>
                <a:schemeClr val="accent4">
                  <a:lumMod val="60000"/>
                  <a:lumOff val="40000"/>
                </a:schemeClr>
              </a:solidFill>
              <a:headEnd type="triangle" w="sm" len="lg"/>
              <a:tailEnd type="none" w="med" len="lg"/>
            </a:ln>
            <a:effectLst/>
          </p:spPr>
          <p:style>
            <a:lnRef idx="2">
              <a:schemeClr val="accent1"/>
            </a:lnRef>
            <a:fillRef idx="0">
              <a:schemeClr val="accent1"/>
            </a:fillRef>
            <a:effectRef idx="1">
              <a:schemeClr val="accent1"/>
            </a:effectRef>
            <a:fontRef idx="minor">
              <a:schemeClr val="tx1"/>
            </a:fontRef>
          </p:style>
        </p:cxnSp>
        <p:cxnSp>
          <p:nvCxnSpPr>
            <p:cNvPr id="67" name="Straight Arrow Connector 66"/>
            <p:cNvCxnSpPr>
              <a:stCxn id="15" idx="3"/>
              <a:endCxn id="13" idx="1"/>
            </p:cNvCxnSpPr>
            <p:nvPr/>
          </p:nvCxnSpPr>
          <p:spPr>
            <a:xfrm flipV="1">
              <a:off x="8448190" y="4263384"/>
              <a:ext cx="848211" cy="788088"/>
            </a:xfrm>
            <a:prstGeom prst="straightConnector1">
              <a:avLst/>
            </a:prstGeom>
            <a:ln w="50800">
              <a:solidFill>
                <a:schemeClr val="accent4">
                  <a:lumMod val="60000"/>
                  <a:lumOff val="40000"/>
                </a:schemeClr>
              </a:solidFill>
              <a:headEnd type="triangle" w="sm" len="lg"/>
              <a:tailEnd type="none" w="med" len="lg"/>
            </a:ln>
            <a:effectLst/>
          </p:spPr>
          <p:style>
            <a:lnRef idx="2">
              <a:schemeClr val="accent1"/>
            </a:lnRef>
            <a:fillRef idx="0">
              <a:schemeClr val="accent1"/>
            </a:fillRef>
            <a:effectRef idx="1">
              <a:schemeClr val="accent1"/>
            </a:effectRef>
            <a:fontRef idx="minor">
              <a:schemeClr val="tx1"/>
            </a:fontRef>
          </p:style>
        </p:cxnSp>
        <p:cxnSp>
          <p:nvCxnSpPr>
            <p:cNvPr id="70" name="Straight Arrow Connector 69"/>
            <p:cNvCxnSpPr>
              <a:endCxn id="14" idx="2"/>
            </p:cNvCxnSpPr>
            <p:nvPr/>
          </p:nvCxnSpPr>
          <p:spPr>
            <a:xfrm flipV="1">
              <a:off x="10578964" y="3195040"/>
              <a:ext cx="0" cy="468179"/>
            </a:xfrm>
            <a:prstGeom prst="straightConnector1">
              <a:avLst/>
            </a:prstGeom>
            <a:ln w="50800">
              <a:solidFill>
                <a:schemeClr val="accent4">
                  <a:lumMod val="60000"/>
                  <a:lumOff val="40000"/>
                </a:schemeClr>
              </a:solidFill>
              <a:headEnd type="triangle" w="sm" len="lg"/>
              <a:tailEnd type="none" w="med" len="lg"/>
            </a:ln>
            <a:effectLst/>
          </p:spPr>
          <p:style>
            <a:lnRef idx="2">
              <a:schemeClr val="accent1"/>
            </a:lnRef>
            <a:fillRef idx="0">
              <a:schemeClr val="accent1"/>
            </a:fillRef>
            <a:effectRef idx="1">
              <a:schemeClr val="accent1"/>
            </a:effectRef>
            <a:fontRef idx="minor">
              <a:schemeClr val="tx1"/>
            </a:fontRef>
          </p:style>
        </p:cxnSp>
      </p:grpSp>
      <p:sp>
        <p:nvSpPr>
          <p:cNvPr id="34" name="TextBox 33"/>
          <p:cNvSpPr txBox="1"/>
          <p:nvPr/>
        </p:nvSpPr>
        <p:spPr>
          <a:xfrm>
            <a:off x="5171292" y="5689548"/>
            <a:ext cx="907621" cy="461665"/>
          </a:xfrm>
          <a:prstGeom prst="rect">
            <a:avLst/>
          </a:prstGeom>
          <a:noFill/>
          <a:ln>
            <a:solidFill>
              <a:schemeClr val="accent3"/>
            </a:solidFill>
          </a:ln>
        </p:spPr>
        <p:txBody>
          <a:bodyPr wrap="none" rtlCol="0">
            <a:spAutoFit/>
          </a:bodyPr>
          <a:lstStyle/>
          <a:p>
            <a:r>
              <a:rPr lang="en-US" sz="2400" dirty="0" smtClean="0">
                <a:solidFill>
                  <a:schemeClr val="accent3">
                    <a:lumMod val="75000"/>
                  </a:schemeClr>
                </a:solidFill>
                <a:latin typeface="Lato Semibold" panose="020F0502020204030203" pitchFamily="34" charset="0"/>
                <a:ea typeface="Lato Semibold" panose="020F0502020204030203" pitchFamily="34" charset="0"/>
                <a:cs typeface="Lato Semibold" panose="020F0502020204030203" pitchFamily="34" charset="0"/>
              </a:rPr>
              <a:t>TBCs</a:t>
            </a:r>
            <a:endParaRPr lang="en-US" sz="2400" dirty="0">
              <a:solidFill>
                <a:schemeClr val="accent3">
                  <a:lumMod val="75000"/>
                </a:schemeClr>
              </a:solidFill>
              <a:latin typeface="Lato Semibold" panose="020F0502020204030203" pitchFamily="34" charset="0"/>
              <a:ea typeface="Lato Semibold" panose="020F0502020204030203" pitchFamily="34" charset="0"/>
              <a:cs typeface="Lato Semibold" panose="020F0502020204030203" pitchFamily="34" charset="0"/>
            </a:endParaRPr>
          </a:p>
        </p:txBody>
      </p:sp>
      <p:cxnSp>
        <p:nvCxnSpPr>
          <p:cNvPr id="37" name="Straight Arrow Connector 36"/>
          <p:cNvCxnSpPr>
            <a:endCxn id="34" idx="1"/>
          </p:cNvCxnSpPr>
          <p:nvPr/>
        </p:nvCxnSpPr>
        <p:spPr>
          <a:xfrm>
            <a:off x="4746780" y="5920380"/>
            <a:ext cx="424512" cy="1"/>
          </a:xfrm>
          <a:prstGeom prst="straightConnector1">
            <a:avLst/>
          </a:prstGeom>
          <a:ln w="50800">
            <a:solidFill>
              <a:schemeClr val="accent5"/>
            </a:solidFill>
            <a:headEnd type="triangle" w="sm" len="lg"/>
            <a:tailEnd type="none" w="med" len="lg"/>
          </a:ln>
          <a:effectLst/>
        </p:spPr>
        <p:style>
          <a:lnRef idx="2">
            <a:schemeClr val="accent1"/>
          </a:lnRef>
          <a:fillRef idx="0">
            <a:schemeClr val="accent1"/>
          </a:fillRef>
          <a:effectRef idx="1">
            <a:schemeClr val="accent1"/>
          </a:effectRef>
          <a:fontRef idx="minor">
            <a:schemeClr val="tx1"/>
          </a:fontRef>
        </p:style>
      </p:cxnSp>
      <p:sp>
        <p:nvSpPr>
          <p:cNvPr id="45" name="Freeform 44"/>
          <p:cNvSpPr/>
          <p:nvPr/>
        </p:nvSpPr>
        <p:spPr>
          <a:xfrm>
            <a:off x="0" y="832158"/>
            <a:ext cx="12192000" cy="6014809"/>
          </a:xfrm>
          <a:custGeom>
            <a:avLst/>
            <a:gdLst>
              <a:gd name="connsiteX0" fmla="*/ 7237322 w 12192000"/>
              <a:gd name="connsiteY0" fmla="*/ 3606943 h 6014809"/>
              <a:gd name="connsiteX1" fmla="*/ 5831750 w 12192000"/>
              <a:gd name="connsiteY1" fmla="*/ 3739171 h 6014809"/>
              <a:gd name="connsiteX2" fmla="*/ 3057208 w 12192000"/>
              <a:gd name="connsiteY2" fmla="*/ 5057538 h 6014809"/>
              <a:gd name="connsiteX3" fmla="*/ 6109845 w 12192000"/>
              <a:gd name="connsiteY3" fmla="*/ 5400443 h 6014809"/>
              <a:gd name="connsiteX4" fmla="*/ 8884386 w 12192000"/>
              <a:gd name="connsiteY4" fmla="*/ 4082077 h 6014809"/>
              <a:gd name="connsiteX5" fmla="*/ 7237322 w 12192000"/>
              <a:gd name="connsiteY5" fmla="*/ 3606943 h 6014809"/>
              <a:gd name="connsiteX6" fmla="*/ 0 w 12192000"/>
              <a:gd name="connsiteY6" fmla="*/ 0 h 6014809"/>
              <a:gd name="connsiteX7" fmla="*/ 12192000 w 12192000"/>
              <a:gd name="connsiteY7" fmla="*/ 0 h 6014809"/>
              <a:gd name="connsiteX8" fmla="*/ 12192000 w 12192000"/>
              <a:gd name="connsiteY8" fmla="*/ 6014809 h 6014809"/>
              <a:gd name="connsiteX9" fmla="*/ 0 w 12192000"/>
              <a:gd name="connsiteY9" fmla="*/ 6014809 h 6014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014809">
                <a:moveTo>
                  <a:pt x="7237322" y="3606943"/>
                </a:moveTo>
                <a:cubicBezTo>
                  <a:pt x="6813783" y="3612115"/>
                  <a:pt x="6334603" y="3654994"/>
                  <a:pt x="5831750" y="3739171"/>
                </a:cubicBezTo>
                <a:cubicBezTo>
                  <a:pt x="4222619" y="4008537"/>
                  <a:pt x="2980414" y="4598790"/>
                  <a:pt x="3057208" y="5057538"/>
                </a:cubicBezTo>
                <a:cubicBezTo>
                  <a:pt x="3134002" y="5516286"/>
                  <a:pt x="4500714" y="5669810"/>
                  <a:pt x="6109845" y="5400443"/>
                </a:cubicBezTo>
                <a:cubicBezTo>
                  <a:pt x="7718976" y="5131077"/>
                  <a:pt x="8961180" y="4540824"/>
                  <a:pt x="8884386" y="4082077"/>
                </a:cubicBezTo>
                <a:cubicBezTo>
                  <a:pt x="8831591" y="3766688"/>
                  <a:pt x="8169107" y="3595564"/>
                  <a:pt x="7237322" y="3606943"/>
                </a:cubicBezTo>
                <a:close/>
                <a:moveTo>
                  <a:pt x="0" y="0"/>
                </a:moveTo>
                <a:lnTo>
                  <a:pt x="12192000" y="0"/>
                </a:lnTo>
                <a:lnTo>
                  <a:pt x="12192000" y="6014809"/>
                </a:lnTo>
                <a:lnTo>
                  <a:pt x="0" y="6014809"/>
                </a:lnTo>
                <a:close/>
              </a:path>
            </a:pathLst>
          </a:custGeom>
          <a:solidFill>
            <a:schemeClr val="bg1">
              <a:lumMod val="50000"/>
              <a:alpha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292582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Proof sketch</a:t>
            </a:r>
            <a:endParaRPr lang="en-US" dirty="0"/>
          </a:p>
        </p:txBody>
      </p:sp>
      <p:sp>
        <p:nvSpPr>
          <p:cNvPr id="3" name="Content Placeholder 2"/>
          <p:cNvSpPr>
            <a:spLocks noGrp="1"/>
          </p:cNvSpPr>
          <p:nvPr>
            <p:ph idx="1"/>
          </p:nvPr>
        </p:nvSpPr>
        <p:spPr>
          <a:xfrm>
            <a:off x="609600" y="1102109"/>
            <a:ext cx="5735641" cy="5258631"/>
          </a:xfrm>
        </p:spPr>
        <p:txBody>
          <a:bodyPr>
            <a:normAutofit/>
          </a:bodyPr>
          <a:lstStyle/>
          <a:p>
            <a:pPr marL="457200" indent="-457200">
              <a:buFont typeface="+mj-lt"/>
              <a:buAutoNum type="arabicPeriod"/>
            </a:pPr>
            <a:r>
              <a:rPr lang="en-US" dirty="0" smtClean="0"/>
              <a:t>Replace MAC with truly random </a:t>
            </a:r>
            <a:r>
              <a:rPr lang="en-US" i="1" dirty="0" smtClean="0"/>
              <a:t>R</a:t>
            </a:r>
            <a:r>
              <a:rPr lang="en-US" dirty="0" smtClean="0"/>
              <a:t>’</a:t>
            </a:r>
          </a:p>
          <a:p>
            <a:pPr marL="822960" lvl="1"/>
            <a:r>
              <a:rPr lang="en-US" sz="2200" dirty="0" smtClean="0"/>
              <a:t>Let’s call modified scheme </a:t>
            </a:r>
            <a:r>
              <a:rPr lang="en-US" sz="2200" dirty="0" err="1" smtClean="0"/>
              <a:t>Enc</a:t>
            </a:r>
            <a:r>
              <a:rPr lang="en-US" sz="2200" dirty="0" smtClean="0"/>
              <a:t>’ / Dec’</a:t>
            </a:r>
          </a:p>
          <a:p>
            <a:pPr marL="822960" lvl="1"/>
            <a:r>
              <a:rPr lang="en-US" sz="2200" dirty="0" smtClean="0"/>
              <a:t>Attempt to distinguish from </a:t>
            </a:r>
            <a:r>
              <a:rPr lang="en-US" sz="2200" i="1" dirty="0" smtClean="0"/>
              <a:t>R</a:t>
            </a:r>
            <a:r>
              <a:rPr lang="en-US" sz="2200" dirty="0" smtClean="0"/>
              <a:t> </a:t>
            </a:r>
            <a:r>
              <a:rPr lang="en-US" sz="2200" dirty="0"/>
              <a:t>/ ┴</a:t>
            </a:r>
          </a:p>
          <a:p>
            <a:pPr marL="822960" lvl="1"/>
            <a:r>
              <a:rPr lang="en-US" sz="2200" dirty="0" smtClean="0"/>
              <a:t>Assume WLOG that our distinguisher stops successfully as soon as it makes a single Dec’ query that succeeds</a:t>
            </a:r>
          </a:p>
          <a:p>
            <a:pPr marL="822960" lvl="1"/>
            <a:r>
              <a:rPr lang="en-US" sz="2200" dirty="0" smtClean="0"/>
              <a:t>Hence, </a:t>
            </a:r>
            <a:r>
              <a:rPr lang="en-US" sz="2200" dirty="0" err="1" smtClean="0"/>
              <a:t>Enc</a:t>
            </a:r>
            <a:r>
              <a:rPr lang="en-US" sz="2200" dirty="0" smtClean="0"/>
              <a:t>’ queries are useless. Until Dec’ gives useful info, </a:t>
            </a:r>
            <a:r>
              <a:rPr lang="en-US" sz="2200" dirty="0" err="1" smtClean="0"/>
              <a:t>Enc</a:t>
            </a:r>
            <a:r>
              <a:rPr lang="en-US" sz="2200" dirty="0" smtClean="0"/>
              <a:t>’ only provides unrelated data.</a:t>
            </a:r>
          </a:p>
          <a:p>
            <a:pPr marL="822960" lvl="1"/>
            <a:r>
              <a:rPr lang="en-US" sz="2200" dirty="0" smtClean="0"/>
              <a:t>The probability of finding the correct tag on a new, </a:t>
            </a:r>
            <a:r>
              <a:rPr lang="en-US" sz="2200" dirty="0" err="1" smtClean="0"/>
              <a:t>unqueried</a:t>
            </a:r>
            <a:r>
              <a:rPr lang="en-US" sz="2200" dirty="0" smtClean="0"/>
              <a:t> (A, C) pair is simply </a:t>
            </a:r>
            <a:r>
              <a:rPr lang="en-US" sz="2200" dirty="0"/>
              <a:t>2</a:t>
            </a:r>
            <a:r>
              <a:rPr lang="en-US" sz="2200" baseline="30000" dirty="0"/>
              <a:t>|T</a:t>
            </a:r>
            <a:r>
              <a:rPr lang="en-US" sz="2200" baseline="30000" dirty="0" smtClean="0"/>
              <a:t>|</a:t>
            </a:r>
            <a:endParaRPr lang="en-US" sz="2200" dirty="0" smtClean="0"/>
          </a:p>
        </p:txBody>
      </p:sp>
      <p:sp>
        <p:nvSpPr>
          <p:cNvPr id="23" name="Rectangle 22"/>
          <p:cNvSpPr/>
          <p:nvPr/>
        </p:nvSpPr>
        <p:spPr>
          <a:xfrm>
            <a:off x="6738223" y="2388909"/>
            <a:ext cx="1435099" cy="686405"/>
          </a:xfrm>
          <a:prstGeom prst="rect">
            <a:avLst/>
          </a:prstGeom>
          <a:solidFill>
            <a:schemeClr val="accent2">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i="1" dirty="0" smtClean="0">
                <a:latin typeface="Lato Black"/>
                <a:cs typeface="Lato Black"/>
              </a:rPr>
              <a:t>R</a:t>
            </a:r>
            <a:r>
              <a:rPr lang="en-US" sz="2400" dirty="0" smtClean="0">
                <a:latin typeface="Lato Black"/>
                <a:cs typeface="Lato Black"/>
              </a:rPr>
              <a:t>’</a:t>
            </a:r>
            <a:endParaRPr lang="en-US" sz="2400" i="1" baseline="-25000" dirty="0">
              <a:latin typeface="Lato Black"/>
              <a:cs typeface="Lato Black"/>
            </a:endParaRPr>
          </a:p>
        </p:txBody>
      </p:sp>
      <p:cxnSp>
        <p:nvCxnSpPr>
          <p:cNvPr id="8" name="Straight Arrow Connector 7"/>
          <p:cNvCxnSpPr>
            <a:stCxn id="23" idx="2"/>
            <a:endCxn id="9" idx="0"/>
          </p:cNvCxnSpPr>
          <p:nvPr/>
        </p:nvCxnSpPr>
        <p:spPr>
          <a:xfrm>
            <a:off x="7455773" y="3075314"/>
            <a:ext cx="0" cy="728331"/>
          </a:xfrm>
          <a:prstGeom prst="straightConnector1">
            <a:avLst/>
          </a:prstGeom>
          <a:ln w="31750">
            <a:solidFill>
              <a:schemeClr val="tx1">
                <a:lumMod val="65000"/>
                <a:lumOff val="35000"/>
              </a:schemeClr>
            </a:solidFill>
            <a:tailEnd type="triangle" w="med" len="lg"/>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6893768" y="3803645"/>
            <a:ext cx="1124009" cy="589430"/>
          </a:xfrm>
          <a:prstGeom prst="rect">
            <a:avLst/>
          </a:prstGeom>
          <a:noFill/>
        </p:spPr>
        <p:txBody>
          <a:bodyPr wrap="none" rtlCol="0">
            <a:spAutoFit/>
          </a:bodyPr>
          <a:lstStyle/>
          <a:p>
            <a:r>
              <a:rPr lang="en-US" sz="2400" dirty="0" smtClean="0"/>
              <a:t>tag </a:t>
            </a:r>
            <a:r>
              <a:rPr lang="en-US" sz="2400" dirty="0" smtClean="0">
                <a:latin typeface="+mj-lt"/>
              </a:rPr>
              <a:t>T</a:t>
            </a:r>
            <a:endParaRPr lang="en-US" sz="2400" dirty="0">
              <a:latin typeface="+mj-lt"/>
            </a:endParaRPr>
          </a:p>
        </p:txBody>
      </p:sp>
      <p:sp>
        <p:nvSpPr>
          <p:cNvPr id="21" name="Rectangle 20"/>
          <p:cNvSpPr/>
          <p:nvPr/>
        </p:nvSpPr>
        <p:spPr>
          <a:xfrm>
            <a:off x="9934756" y="2388909"/>
            <a:ext cx="1435974" cy="686405"/>
          </a:xfrm>
          <a:prstGeom prst="rect">
            <a:avLst/>
          </a:prstGeom>
          <a:solidFill>
            <a:schemeClr val="accent4">
              <a:lumMod val="60000"/>
              <a:lumOff val="40000"/>
            </a:schemeClr>
          </a:solidFill>
          <a:ln>
            <a:solidFill>
              <a:schemeClr val="accent4">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latin typeface="Lato Black"/>
                <a:cs typeface="Lato Black"/>
              </a:rPr>
              <a:t>Nonce </a:t>
            </a:r>
            <a:r>
              <a:rPr lang="en-US" sz="2400" dirty="0" err="1" smtClean="0">
                <a:latin typeface="Lato Black"/>
                <a:cs typeface="Lato Black"/>
              </a:rPr>
              <a:t>Enc</a:t>
            </a:r>
            <a:endParaRPr lang="en-US" sz="2400" i="1" baseline="-25000" dirty="0">
              <a:latin typeface="Lato Black"/>
              <a:cs typeface="Lato Black"/>
            </a:endParaRPr>
          </a:p>
        </p:txBody>
      </p:sp>
      <p:cxnSp>
        <p:nvCxnSpPr>
          <p:cNvPr id="13" name="Straight Arrow Connector 12"/>
          <p:cNvCxnSpPr>
            <a:stCxn id="21" idx="2"/>
            <a:endCxn id="14" idx="0"/>
          </p:cNvCxnSpPr>
          <p:nvPr/>
        </p:nvCxnSpPr>
        <p:spPr>
          <a:xfrm>
            <a:off x="10652743" y="3075314"/>
            <a:ext cx="2731" cy="728331"/>
          </a:xfrm>
          <a:prstGeom prst="straightConnector1">
            <a:avLst/>
          </a:prstGeom>
          <a:ln w="31750">
            <a:solidFill>
              <a:schemeClr val="tx1">
                <a:lumMod val="65000"/>
                <a:lumOff val="35000"/>
              </a:schemeClr>
            </a:solidFill>
            <a:tailEnd type="triangle" w="med" len="lg"/>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9733587" y="3803645"/>
            <a:ext cx="1843774" cy="461665"/>
          </a:xfrm>
          <a:prstGeom prst="rect">
            <a:avLst/>
          </a:prstGeom>
          <a:noFill/>
        </p:spPr>
        <p:txBody>
          <a:bodyPr wrap="none" rtlCol="0">
            <a:spAutoFit/>
          </a:bodyPr>
          <a:lstStyle/>
          <a:p>
            <a:pPr algn="ctr"/>
            <a:r>
              <a:rPr lang="en-US" sz="2400" dirty="0" smtClean="0"/>
              <a:t>ciphertext </a:t>
            </a:r>
            <a:r>
              <a:rPr lang="en-US" sz="2400" dirty="0" smtClean="0">
                <a:latin typeface="+mj-lt"/>
              </a:rPr>
              <a:t>C</a:t>
            </a:r>
            <a:endParaRPr lang="en-US" sz="2400" dirty="0">
              <a:latin typeface="+mj-lt"/>
            </a:endParaRPr>
          </a:p>
        </p:txBody>
      </p:sp>
      <p:cxnSp>
        <p:nvCxnSpPr>
          <p:cNvPr id="16" name="Elbow Connector 15"/>
          <p:cNvCxnSpPr>
            <a:endCxn id="21" idx="1"/>
          </p:cNvCxnSpPr>
          <p:nvPr/>
        </p:nvCxnSpPr>
        <p:spPr>
          <a:xfrm flipV="1">
            <a:off x="7455772" y="2732112"/>
            <a:ext cx="2478984" cy="707367"/>
          </a:xfrm>
          <a:prstGeom prst="bentConnector3">
            <a:avLst>
              <a:gd name="adj1" fmla="val 50000"/>
            </a:avLst>
          </a:prstGeom>
          <a:ln w="31750">
            <a:solidFill>
              <a:schemeClr val="tx1">
                <a:lumMod val="65000"/>
                <a:lumOff val="35000"/>
              </a:schemeClr>
            </a:solidFill>
            <a:tailEnd type="triangle" w="med" len="lg"/>
          </a:ln>
        </p:spPr>
        <p:style>
          <a:lnRef idx="2">
            <a:schemeClr val="accent1"/>
          </a:lnRef>
          <a:fillRef idx="0">
            <a:schemeClr val="accent1"/>
          </a:fillRef>
          <a:effectRef idx="1">
            <a:schemeClr val="accent1"/>
          </a:effectRef>
          <a:fontRef idx="minor">
            <a:schemeClr val="tx1"/>
          </a:fontRef>
        </p:style>
      </p:cxnSp>
      <p:sp>
        <p:nvSpPr>
          <p:cNvPr id="39" name="TextBox 38"/>
          <p:cNvSpPr txBox="1"/>
          <p:nvPr/>
        </p:nvSpPr>
        <p:spPr>
          <a:xfrm>
            <a:off x="7210541" y="1102109"/>
            <a:ext cx="512068" cy="589430"/>
          </a:xfrm>
          <a:prstGeom prst="rect">
            <a:avLst/>
          </a:prstGeom>
          <a:noFill/>
        </p:spPr>
        <p:txBody>
          <a:bodyPr wrap="none" rtlCol="0">
            <a:spAutoFit/>
          </a:bodyPr>
          <a:lstStyle/>
          <a:p>
            <a:pPr algn="ctr"/>
            <a:r>
              <a:rPr lang="en-US" sz="2400" dirty="0" smtClean="0">
                <a:latin typeface="+mj-lt"/>
              </a:rPr>
              <a:t>A</a:t>
            </a:r>
            <a:endParaRPr lang="en-US" sz="2400" dirty="0">
              <a:latin typeface="+mj-lt"/>
            </a:endParaRPr>
          </a:p>
        </p:txBody>
      </p:sp>
      <p:cxnSp>
        <p:nvCxnSpPr>
          <p:cNvPr id="40" name="Straight Arrow Connector 39"/>
          <p:cNvCxnSpPr>
            <a:stCxn id="39" idx="2"/>
          </p:cNvCxnSpPr>
          <p:nvPr/>
        </p:nvCxnSpPr>
        <p:spPr>
          <a:xfrm>
            <a:off x="7466575" y="1691539"/>
            <a:ext cx="1" cy="697366"/>
          </a:xfrm>
          <a:prstGeom prst="straightConnector1">
            <a:avLst/>
          </a:prstGeom>
          <a:ln w="31750">
            <a:solidFill>
              <a:schemeClr val="tx1">
                <a:lumMod val="65000"/>
                <a:lumOff val="35000"/>
              </a:schemeClr>
            </a:solidFill>
            <a:tailEnd type="triangle" w="med" len="lg"/>
          </a:ln>
        </p:spPr>
        <p:style>
          <a:lnRef idx="2">
            <a:schemeClr val="accent1"/>
          </a:lnRef>
          <a:fillRef idx="0">
            <a:schemeClr val="accent1"/>
          </a:fillRef>
          <a:effectRef idx="1">
            <a:schemeClr val="accent1"/>
          </a:effectRef>
          <a:fontRef idx="minor">
            <a:schemeClr val="tx1"/>
          </a:fontRef>
        </p:style>
      </p:cxnSp>
      <p:sp>
        <p:nvSpPr>
          <p:cNvPr id="41" name="TextBox 40"/>
          <p:cNvSpPr txBox="1"/>
          <p:nvPr/>
        </p:nvSpPr>
        <p:spPr>
          <a:xfrm>
            <a:off x="7618874" y="1102110"/>
            <a:ext cx="481367" cy="589430"/>
          </a:xfrm>
          <a:prstGeom prst="rect">
            <a:avLst/>
          </a:prstGeom>
          <a:noFill/>
        </p:spPr>
        <p:txBody>
          <a:bodyPr wrap="none" rtlCol="0">
            <a:spAutoFit/>
          </a:bodyPr>
          <a:lstStyle/>
          <a:p>
            <a:pPr algn="ctr"/>
            <a:r>
              <a:rPr lang="en-US" sz="2400" dirty="0" smtClean="0">
                <a:latin typeface="+mj-lt"/>
              </a:rPr>
              <a:t>P</a:t>
            </a:r>
            <a:endParaRPr lang="en-US" sz="2400" dirty="0">
              <a:latin typeface="+mj-lt"/>
            </a:endParaRPr>
          </a:p>
        </p:txBody>
      </p:sp>
      <p:cxnSp>
        <p:nvCxnSpPr>
          <p:cNvPr id="47" name="Elbow Connector 46"/>
          <p:cNvCxnSpPr>
            <a:stCxn id="41" idx="2"/>
            <a:endCxn id="21" idx="0"/>
          </p:cNvCxnSpPr>
          <p:nvPr/>
        </p:nvCxnSpPr>
        <p:spPr>
          <a:xfrm rot="16200000" flipH="1">
            <a:off x="8907466" y="643631"/>
            <a:ext cx="697369" cy="2793185"/>
          </a:xfrm>
          <a:prstGeom prst="bentConnector3">
            <a:avLst>
              <a:gd name="adj1" fmla="val 50000"/>
            </a:avLst>
          </a:prstGeom>
          <a:ln w="31750">
            <a:solidFill>
              <a:schemeClr val="tx1">
                <a:lumMod val="65000"/>
                <a:lumOff val="35000"/>
              </a:schemeClr>
            </a:solidFill>
            <a:tailEnd type="triangle" w="med" len="lg"/>
          </a:ln>
        </p:spPr>
        <p:style>
          <a:lnRef idx="2">
            <a:schemeClr val="accent1"/>
          </a:lnRef>
          <a:fillRef idx="0">
            <a:schemeClr val="accent1"/>
          </a:fillRef>
          <a:effectRef idx="1">
            <a:schemeClr val="accent1"/>
          </a:effectRef>
          <a:fontRef idx="minor">
            <a:schemeClr val="tx1"/>
          </a:fontRef>
        </p:style>
      </p:cxnSp>
      <p:cxnSp>
        <p:nvCxnSpPr>
          <p:cNvPr id="66" name="Straight Arrow Connector 65"/>
          <p:cNvCxnSpPr/>
          <p:nvPr/>
        </p:nvCxnSpPr>
        <p:spPr>
          <a:xfrm>
            <a:off x="7858532" y="1693277"/>
            <a:ext cx="1" cy="697366"/>
          </a:xfrm>
          <a:prstGeom prst="straightConnector1">
            <a:avLst/>
          </a:prstGeom>
          <a:ln w="31750">
            <a:solidFill>
              <a:schemeClr val="tx1">
                <a:lumMod val="65000"/>
                <a:lumOff val="35000"/>
              </a:schemeClr>
            </a:solidFill>
            <a:tailEnd type="triangle" w="med" len="lg"/>
          </a:ln>
        </p:spPr>
        <p:style>
          <a:lnRef idx="2">
            <a:schemeClr val="accent1"/>
          </a:lnRef>
          <a:fillRef idx="0">
            <a:schemeClr val="accent1"/>
          </a:fillRef>
          <a:effectRef idx="1">
            <a:schemeClr val="accent1"/>
          </a:effectRef>
          <a:fontRef idx="minor">
            <a:schemeClr val="tx1"/>
          </a:fontRef>
        </p:style>
      </p:cxnSp>
      <p:grpSp>
        <p:nvGrpSpPr>
          <p:cNvPr id="17" name="Group 16"/>
          <p:cNvGrpSpPr/>
          <p:nvPr/>
        </p:nvGrpSpPr>
        <p:grpSpPr>
          <a:xfrm>
            <a:off x="7213339" y="4606052"/>
            <a:ext cx="3975833" cy="2251948"/>
            <a:chOff x="880533" y="1102109"/>
            <a:chExt cx="4900451" cy="2775660"/>
          </a:xfrm>
        </p:grpSpPr>
        <p:cxnSp>
          <p:nvCxnSpPr>
            <p:cNvPr id="18" name="Straight Connector 17"/>
            <p:cNvCxnSpPr/>
            <p:nvPr/>
          </p:nvCxnSpPr>
          <p:spPr>
            <a:xfrm>
              <a:off x="3825736" y="1102109"/>
              <a:ext cx="14392" cy="2750224"/>
            </a:xfrm>
            <a:prstGeom prst="line">
              <a:avLst/>
            </a:prstGeom>
            <a:ln>
              <a:solidFill>
                <a:schemeClr val="bg1">
                  <a:lumMod val="50000"/>
                </a:schemeClr>
              </a:solidFill>
              <a:prstDash val="dash"/>
            </a:ln>
          </p:spPr>
          <p:style>
            <a:lnRef idx="2">
              <a:schemeClr val="accent1"/>
            </a:lnRef>
            <a:fillRef idx="0">
              <a:schemeClr val="accent1"/>
            </a:fillRef>
            <a:effectRef idx="1">
              <a:schemeClr val="accent1"/>
            </a:effectRef>
            <a:fontRef idx="minor">
              <a:schemeClr val="tx1"/>
            </a:fontRef>
          </p:style>
        </p:cxnSp>
        <p:pic>
          <p:nvPicPr>
            <p:cNvPr id="19" name="Picture 1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37998" y="1558341"/>
              <a:ext cx="1804258" cy="1804258"/>
            </a:xfrm>
            <a:prstGeom prst="rect">
              <a:avLst/>
            </a:prstGeom>
          </p:spPr>
        </p:pic>
        <p:sp>
          <p:nvSpPr>
            <p:cNvPr id="20" name="Rectangle 19"/>
            <p:cNvSpPr/>
            <p:nvPr/>
          </p:nvSpPr>
          <p:spPr>
            <a:xfrm>
              <a:off x="5052663" y="1247873"/>
              <a:ext cx="728321" cy="741978"/>
            </a:xfrm>
            <a:prstGeom prst="rect">
              <a:avLst/>
            </a:prstGeom>
            <a:solidFill>
              <a:schemeClr val="accent6">
                <a:lumMod val="60000"/>
                <a:lumOff val="40000"/>
              </a:schemeClr>
            </a:solidFill>
            <a:ln>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i="1" dirty="0" smtClean="0">
                  <a:latin typeface="Lato Black"/>
                  <a:cs typeface="Lato Black"/>
                </a:rPr>
                <a:t>R</a:t>
              </a:r>
              <a:endParaRPr lang="en-US" sz="2400" i="1" baseline="-25000" dirty="0">
                <a:latin typeface="Lato Black"/>
                <a:cs typeface="Lato Black"/>
              </a:endParaRPr>
            </a:p>
          </p:txBody>
        </p:sp>
        <p:sp>
          <p:nvSpPr>
            <p:cNvPr id="22" name="Rectangle 21"/>
            <p:cNvSpPr/>
            <p:nvPr/>
          </p:nvSpPr>
          <p:spPr>
            <a:xfrm>
              <a:off x="880533" y="1247873"/>
              <a:ext cx="1528888" cy="801077"/>
            </a:xfrm>
            <a:prstGeom prst="rect">
              <a:avLst/>
            </a:prstGeom>
            <a:solidFill>
              <a:schemeClr val="accent4">
                <a:lumMod val="60000"/>
                <a:lumOff val="40000"/>
              </a:schemeClr>
            </a:solidFill>
            <a:ln>
              <a:solidFill>
                <a:schemeClr val="accent4">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dirty="0" err="1" smtClean="0">
                  <a:latin typeface="Lato Black"/>
                  <a:cs typeface="Lato Black"/>
                </a:rPr>
                <a:t>Enc</a:t>
              </a:r>
              <a:r>
                <a:rPr lang="en-US" sz="2200" baseline="-25000" dirty="0" smtClean="0">
                  <a:latin typeface="Lato Black"/>
                  <a:cs typeface="Lato Black"/>
                </a:rPr>
                <a:t>$</a:t>
              </a:r>
              <a:r>
                <a:rPr lang="en-US" sz="2200" dirty="0" smtClean="0">
                  <a:latin typeface="Lato Black"/>
                  <a:cs typeface="Lato Black"/>
                </a:rPr>
                <a:t>(-,-)</a:t>
              </a:r>
              <a:endParaRPr lang="en-US" sz="2200" i="1" baseline="-25000" dirty="0">
                <a:latin typeface="Lato Black"/>
                <a:cs typeface="Lato Black"/>
              </a:endParaRPr>
            </a:p>
          </p:txBody>
        </p:sp>
        <p:cxnSp>
          <p:nvCxnSpPr>
            <p:cNvPr id="24" name="Straight Arrow Connector 23"/>
            <p:cNvCxnSpPr/>
            <p:nvPr/>
          </p:nvCxnSpPr>
          <p:spPr>
            <a:xfrm>
              <a:off x="2392403" y="1467884"/>
              <a:ext cx="803236" cy="329236"/>
            </a:xfrm>
            <a:prstGeom prst="straightConnector1">
              <a:avLst/>
            </a:prstGeom>
            <a:ln w="31750">
              <a:solidFill>
                <a:schemeClr val="tx1">
                  <a:lumMod val="50000"/>
                  <a:lumOff val="50000"/>
                </a:schemeClr>
              </a:solidFill>
              <a:headEnd type="triangle" w="med" len="lg"/>
              <a:tailEnd type="none" w="med" len="lg"/>
            </a:ln>
          </p:spPr>
          <p:style>
            <a:lnRef idx="2">
              <a:schemeClr val="accent1"/>
            </a:lnRef>
            <a:fillRef idx="0">
              <a:schemeClr val="accent1"/>
            </a:fillRef>
            <a:effectRef idx="1">
              <a:schemeClr val="accent1"/>
            </a:effectRef>
            <a:fontRef idx="minor">
              <a:schemeClr val="tx1"/>
            </a:fontRef>
          </p:style>
        </p:cxnSp>
        <p:sp>
          <p:nvSpPr>
            <p:cNvPr id="25" name="Rectangle 24"/>
            <p:cNvSpPr/>
            <p:nvPr/>
          </p:nvSpPr>
          <p:spPr>
            <a:xfrm>
              <a:off x="893557" y="2899808"/>
              <a:ext cx="1528888" cy="801077"/>
            </a:xfrm>
            <a:prstGeom prst="rect">
              <a:avLst/>
            </a:prstGeom>
            <a:solidFill>
              <a:schemeClr val="accent5">
                <a:lumMod val="60000"/>
                <a:lumOff val="40000"/>
              </a:schemeClr>
            </a:solidFill>
            <a:ln>
              <a:solidFill>
                <a:schemeClr val="accent5">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dirty="0" smtClean="0">
                  <a:latin typeface="Lato Black"/>
                  <a:cs typeface="Lato Black"/>
                </a:rPr>
                <a:t>Dec</a:t>
              </a:r>
              <a:r>
                <a:rPr lang="en-US" sz="2200" baseline="-25000" dirty="0" smtClean="0">
                  <a:latin typeface="Lato Black"/>
                  <a:cs typeface="Lato Black"/>
                </a:rPr>
                <a:t>$</a:t>
              </a:r>
              <a:r>
                <a:rPr lang="en-US" sz="2200" dirty="0" smtClean="0">
                  <a:latin typeface="Lato Black"/>
                  <a:cs typeface="Lato Black"/>
                </a:rPr>
                <a:t>(-,-)</a:t>
              </a:r>
              <a:endParaRPr lang="en-US" sz="2200" i="1" baseline="-25000" dirty="0">
                <a:latin typeface="Lato Black"/>
                <a:cs typeface="Lato Black"/>
              </a:endParaRPr>
            </a:p>
          </p:txBody>
        </p:sp>
        <p:sp>
          <p:nvSpPr>
            <p:cNvPr id="26" name="Rectangle 25"/>
            <p:cNvSpPr/>
            <p:nvPr/>
          </p:nvSpPr>
          <p:spPr>
            <a:xfrm>
              <a:off x="5052663" y="2929357"/>
              <a:ext cx="728321" cy="741978"/>
            </a:xfrm>
            <a:prstGeom prst="rect">
              <a:avLst/>
            </a:prstGeom>
            <a:solidFill>
              <a:schemeClr val="accent2">
                <a:lumMod val="60000"/>
                <a:lumOff val="40000"/>
              </a:schemeClr>
            </a:solidFill>
            <a:ln>
              <a:solidFill>
                <a:schemeClr val="accent2">
                  <a:lumMod val="50000"/>
                </a:schemeClr>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2400" i="1" dirty="0">
                  <a:latin typeface="Lato Black"/>
                  <a:cs typeface="Lato Black"/>
                </a:rPr>
                <a:t>┴</a:t>
              </a:r>
              <a:endParaRPr lang="en-US" sz="2400" i="1" baseline="30000" dirty="0">
                <a:latin typeface="Lato Black"/>
                <a:cs typeface="Lato Black"/>
              </a:endParaRPr>
            </a:p>
          </p:txBody>
        </p:sp>
        <p:cxnSp>
          <p:nvCxnSpPr>
            <p:cNvPr id="27" name="Straight Arrow Connector 26"/>
            <p:cNvCxnSpPr>
              <a:stCxn id="25" idx="3"/>
            </p:cNvCxnSpPr>
            <p:nvPr/>
          </p:nvCxnSpPr>
          <p:spPr>
            <a:xfrm flipV="1">
              <a:off x="2422445" y="3065761"/>
              <a:ext cx="732315" cy="234586"/>
            </a:xfrm>
            <a:prstGeom prst="straightConnector1">
              <a:avLst/>
            </a:prstGeom>
            <a:ln w="31750">
              <a:solidFill>
                <a:schemeClr val="tx1">
                  <a:lumMod val="50000"/>
                  <a:lumOff val="50000"/>
                </a:schemeClr>
              </a:solidFill>
              <a:headEnd type="triangle" w="med" len="lg"/>
              <a:tailEnd type="none" w="med" len="lg"/>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a:stCxn id="20" idx="1"/>
            </p:cNvCxnSpPr>
            <p:nvPr/>
          </p:nvCxnSpPr>
          <p:spPr>
            <a:xfrm flipH="1">
              <a:off x="4483424" y="1618861"/>
              <a:ext cx="569238" cy="356518"/>
            </a:xfrm>
            <a:prstGeom prst="straightConnector1">
              <a:avLst/>
            </a:prstGeom>
            <a:ln w="31750">
              <a:solidFill>
                <a:schemeClr val="tx1">
                  <a:lumMod val="50000"/>
                  <a:lumOff val="50000"/>
                </a:schemeClr>
              </a:solidFill>
              <a:headEnd type="triangle" w="med" len="lg"/>
              <a:tailEnd type="triangle" w="med" len="lg"/>
            </a:ln>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a:stCxn id="26" idx="1"/>
            </p:cNvCxnSpPr>
            <p:nvPr/>
          </p:nvCxnSpPr>
          <p:spPr>
            <a:xfrm flipH="1" flipV="1">
              <a:off x="4432943" y="3065760"/>
              <a:ext cx="619720" cy="234586"/>
            </a:xfrm>
            <a:prstGeom prst="straightConnector1">
              <a:avLst/>
            </a:prstGeom>
            <a:ln w="31750">
              <a:solidFill>
                <a:schemeClr val="tx1">
                  <a:lumMod val="50000"/>
                  <a:lumOff val="50000"/>
                </a:schemeClr>
              </a:solidFill>
              <a:headEnd type="triangle" w="med" len="lg"/>
              <a:tailEnd type="triangle" w="med" len="lg"/>
            </a:ln>
          </p:spPr>
          <p:style>
            <a:lnRef idx="2">
              <a:schemeClr val="accent1"/>
            </a:lnRef>
            <a:fillRef idx="0">
              <a:schemeClr val="accent1"/>
            </a:fillRef>
            <a:effectRef idx="1">
              <a:schemeClr val="accent1"/>
            </a:effectRef>
            <a:fontRef idx="minor">
              <a:schemeClr val="tx1"/>
            </a:fontRef>
          </p:style>
        </p:cxnSp>
        <p:sp>
          <p:nvSpPr>
            <p:cNvPr id="30" name="TextBox 29"/>
            <p:cNvSpPr txBox="1"/>
            <p:nvPr/>
          </p:nvSpPr>
          <p:spPr>
            <a:xfrm>
              <a:off x="2646127" y="1162300"/>
              <a:ext cx="787981" cy="493159"/>
            </a:xfrm>
            <a:prstGeom prst="rect">
              <a:avLst/>
            </a:prstGeom>
            <a:noFill/>
          </p:spPr>
          <p:txBody>
            <a:bodyPr wrap="square" rtlCol="0">
              <a:spAutoFit/>
            </a:bodyPr>
            <a:lstStyle/>
            <a:p>
              <a:r>
                <a:rPr lang="en-US" sz="2000" i="1"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P</a:t>
              </a:r>
              <a:r>
                <a:rPr lang="en-US" sz="2000"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 </a:t>
              </a:r>
              <a:r>
                <a:rPr lang="en-US" sz="2000" i="1"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A</a:t>
              </a:r>
              <a:endParaRPr lang="en-US" sz="2000" i="1" baseline="-25000" dirty="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endParaRPr>
            </a:p>
          </p:txBody>
        </p:sp>
        <p:cxnSp>
          <p:nvCxnSpPr>
            <p:cNvPr id="31" name="Straight Arrow Connector 30"/>
            <p:cNvCxnSpPr/>
            <p:nvPr/>
          </p:nvCxnSpPr>
          <p:spPr>
            <a:xfrm>
              <a:off x="2435177" y="1819131"/>
              <a:ext cx="617892" cy="229819"/>
            </a:xfrm>
            <a:prstGeom prst="straightConnector1">
              <a:avLst/>
            </a:prstGeom>
            <a:ln w="31750">
              <a:solidFill>
                <a:schemeClr val="tx1">
                  <a:lumMod val="50000"/>
                  <a:lumOff val="50000"/>
                </a:schemeClr>
              </a:solidFill>
              <a:headEnd type="none" w="med" len="lg"/>
              <a:tailEnd type="triangle" w="med" len="lg"/>
            </a:ln>
          </p:spPr>
          <p:style>
            <a:lnRef idx="2">
              <a:schemeClr val="accent1"/>
            </a:lnRef>
            <a:fillRef idx="0">
              <a:schemeClr val="accent1"/>
            </a:fillRef>
            <a:effectRef idx="1">
              <a:schemeClr val="accent1"/>
            </a:effectRef>
            <a:fontRef idx="minor">
              <a:schemeClr val="tx1"/>
            </a:fontRef>
          </p:style>
        </p:cxnSp>
        <p:sp>
          <p:nvSpPr>
            <p:cNvPr id="32" name="TextBox 31"/>
            <p:cNvSpPr txBox="1"/>
            <p:nvPr/>
          </p:nvSpPr>
          <p:spPr>
            <a:xfrm>
              <a:off x="2452030" y="1903725"/>
              <a:ext cx="397112" cy="493159"/>
            </a:xfrm>
            <a:prstGeom prst="rect">
              <a:avLst/>
            </a:prstGeom>
            <a:noFill/>
          </p:spPr>
          <p:txBody>
            <a:bodyPr wrap="square" rtlCol="0">
              <a:spAutoFit/>
            </a:bodyPr>
            <a:lstStyle/>
            <a:p>
              <a:r>
                <a:rPr lang="en-US" sz="2000" i="1"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C</a:t>
              </a:r>
              <a:endParaRPr lang="en-US" sz="2000" i="1" baseline="-25000" dirty="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endParaRPr>
            </a:p>
          </p:txBody>
        </p:sp>
        <p:sp>
          <p:nvSpPr>
            <p:cNvPr id="33" name="TextBox 32"/>
            <p:cNvSpPr txBox="1"/>
            <p:nvPr/>
          </p:nvSpPr>
          <p:spPr>
            <a:xfrm>
              <a:off x="2401210" y="2683704"/>
              <a:ext cx="787981" cy="493159"/>
            </a:xfrm>
            <a:prstGeom prst="rect">
              <a:avLst/>
            </a:prstGeom>
            <a:noFill/>
          </p:spPr>
          <p:txBody>
            <a:bodyPr wrap="square" rtlCol="0">
              <a:spAutoFit/>
            </a:bodyPr>
            <a:lstStyle/>
            <a:p>
              <a:r>
                <a:rPr lang="en-US" sz="2000" i="1"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C</a:t>
              </a:r>
              <a:r>
                <a:rPr lang="en-US" sz="2000"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 </a:t>
              </a:r>
              <a:r>
                <a:rPr lang="en-US" sz="2000" i="1"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A</a:t>
              </a:r>
              <a:endParaRPr lang="en-US" sz="2000" i="1" baseline="-25000" dirty="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endParaRPr>
            </a:p>
          </p:txBody>
        </p:sp>
        <p:cxnSp>
          <p:nvCxnSpPr>
            <p:cNvPr id="34" name="Straight Arrow Connector 33"/>
            <p:cNvCxnSpPr/>
            <p:nvPr/>
          </p:nvCxnSpPr>
          <p:spPr>
            <a:xfrm flipV="1">
              <a:off x="2412019" y="3245768"/>
              <a:ext cx="1074668" cy="345339"/>
            </a:xfrm>
            <a:prstGeom prst="straightConnector1">
              <a:avLst/>
            </a:prstGeom>
            <a:ln w="31750">
              <a:solidFill>
                <a:schemeClr val="tx1">
                  <a:lumMod val="50000"/>
                  <a:lumOff val="50000"/>
                </a:schemeClr>
              </a:solidFill>
              <a:headEnd type="none" w="med" len="lg"/>
              <a:tailEnd type="triangle" w="med" len="lg"/>
            </a:ln>
          </p:spPr>
          <p:style>
            <a:lnRef idx="2">
              <a:schemeClr val="accent1"/>
            </a:lnRef>
            <a:fillRef idx="0">
              <a:schemeClr val="accent1"/>
            </a:fillRef>
            <a:effectRef idx="1">
              <a:schemeClr val="accent1"/>
            </a:effectRef>
            <a:fontRef idx="minor">
              <a:schemeClr val="tx1"/>
            </a:fontRef>
          </p:style>
        </p:cxnSp>
        <p:sp>
          <p:nvSpPr>
            <p:cNvPr id="35" name="TextBox 34"/>
            <p:cNvSpPr txBox="1"/>
            <p:nvPr/>
          </p:nvSpPr>
          <p:spPr>
            <a:xfrm>
              <a:off x="2803067" y="3384610"/>
              <a:ext cx="346354" cy="493159"/>
            </a:xfrm>
            <a:prstGeom prst="rect">
              <a:avLst/>
            </a:prstGeom>
            <a:noFill/>
          </p:spPr>
          <p:txBody>
            <a:bodyPr wrap="square" rtlCol="0">
              <a:spAutoFit/>
            </a:bodyPr>
            <a:lstStyle/>
            <a:p>
              <a:r>
                <a:rPr lang="en-US" sz="2000" i="1" dirty="0" smtClean="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rPr>
                <a:t>P</a:t>
              </a:r>
              <a:endParaRPr lang="en-US" sz="2000" i="1" baseline="-25000" dirty="0">
                <a:solidFill>
                  <a:schemeClr val="bg2">
                    <a:lumMod val="25000"/>
                  </a:schemeClr>
                </a:solidFill>
                <a:latin typeface="Lato Heavy" panose="020F0502020204030203" pitchFamily="34" charset="0"/>
                <a:ea typeface="Lato Heavy" panose="020F0502020204030203" pitchFamily="34" charset="0"/>
                <a:cs typeface="Lato Heavy" panose="020F0502020204030203" pitchFamily="34" charset="0"/>
              </a:endParaRPr>
            </a:p>
          </p:txBody>
        </p:sp>
      </p:grpSp>
    </p:spTree>
    <p:extLst>
      <p:ext uri="{BB962C8B-B14F-4D97-AF65-F5344CB8AC3E}">
        <p14:creationId xmlns:p14="http://schemas.microsoft.com/office/powerpoint/2010/main" val="4032038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Proof sketch</a:t>
            </a:r>
            <a:endParaRPr lang="en-US" dirty="0"/>
          </a:p>
        </p:txBody>
      </p:sp>
      <p:sp>
        <p:nvSpPr>
          <p:cNvPr id="3" name="Content Placeholder 2"/>
          <p:cNvSpPr>
            <a:spLocks noGrp="1"/>
          </p:cNvSpPr>
          <p:nvPr>
            <p:ph idx="1"/>
          </p:nvPr>
        </p:nvSpPr>
        <p:spPr>
          <a:xfrm>
            <a:off x="609600" y="1102109"/>
            <a:ext cx="5735641" cy="5258631"/>
          </a:xfrm>
        </p:spPr>
        <p:txBody>
          <a:bodyPr>
            <a:normAutofit/>
          </a:bodyPr>
          <a:lstStyle/>
          <a:p>
            <a:pPr marL="457200" indent="-457200">
              <a:buFont typeface="+mj-lt"/>
              <a:buAutoNum type="arabicPeriod"/>
            </a:pPr>
            <a:r>
              <a:rPr lang="en-US" dirty="0"/>
              <a:t>Replace MAC with truly random </a:t>
            </a:r>
            <a:r>
              <a:rPr lang="en-US" i="1" dirty="0"/>
              <a:t>R</a:t>
            </a:r>
            <a:r>
              <a:rPr lang="en-US" dirty="0"/>
              <a:t>’</a:t>
            </a:r>
          </a:p>
          <a:p>
            <a:pPr marL="457200" indent="-457200">
              <a:buFont typeface="+mj-lt"/>
              <a:buAutoNum type="arabicPeriod"/>
            </a:pPr>
            <a:r>
              <a:rPr lang="en-US" dirty="0" smtClean="0"/>
              <a:t>Bring </a:t>
            </a:r>
            <a:r>
              <a:rPr lang="en-US" dirty="0"/>
              <a:t>MAC back into the picture</a:t>
            </a:r>
          </a:p>
          <a:p>
            <a:pPr marL="822960" lvl="1"/>
            <a:r>
              <a:rPr lang="en-US" sz="2200" dirty="0"/>
              <a:t>We know forgeries are unlikely in </a:t>
            </a:r>
            <a:r>
              <a:rPr lang="en-US" sz="2200" dirty="0" err="1"/>
              <a:t>Enc</a:t>
            </a:r>
            <a:r>
              <a:rPr lang="en-US" sz="2200" dirty="0"/>
              <a:t>’</a:t>
            </a:r>
          </a:p>
          <a:p>
            <a:pPr marL="822960" lvl="1"/>
            <a:r>
              <a:rPr lang="en-US" sz="2200" dirty="0"/>
              <a:t>If forgeries can occur in the real </a:t>
            </a:r>
            <a:r>
              <a:rPr lang="en-US" sz="2200" dirty="0" err="1"/>
              <a:t>Enc</a:t>
            </a:r>
            <a:r>
              <a:rPr lang="en-US" sz="2200" dirty="0"/>
              <a:t>, use to distinguish</a:t>
            </a:r>
            <a:r>
              <a:rPr lang="en-US" sz="2200" dirty="0" smtClean="0"/>
              <a:t>!</a:t>
            </a:r>
            <a:endParaRPr lang="en-US" sz="2200" dirty="0"/>
          </a:p>
        </p:txBody>
      </p:sp>
      <p:sp>
        <p:nvSpPr>
          <p:cNvPr id="23" name="Rectangle 22"/>
          <p:cNvSpPr/>
          <p:nvPr/>
        </p:nvSpPr>
        <p:spPr>
          <a:xfrm>
            <a:off x="6738223" y="2388909"/>
            <a:ext cx="1435099" cy="686405"/>
          </a:xfrm>
          <a:prstGeom prst="rect">
            <a:avLst/>
          </a:prstGeom>
          <a:solidFill>
            <a:schemeClr val="accent2">
              <a:lumMod val="60000"/>
              <a:lumOff val="40000"/>
            </a:schemeClr>
          </a:solidFill>
          <a:ln>
            <a:solidFill>
              <a:schemeClr val="accent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latin typeface="Lato Black"/>
                <a:cs typeface="Lato Black"/>
              </a:rPr>
              <a:t>MAC</a:t>
            </a:r>
            <a:endParaRPr lang="en-US" sz="2400" baseline="-25000" dirty="0">
              <a:latin typeface="Lato Black"/>
              <a:cs typeface="Lato Black"/>
            </a:endParaRPr>
          </a:p>
        </p:txBody>
      </p:sp>
      <p:cxnSp>
        <p:nvCxnSpPr>
          <p:cNvPr id="8" name="Straight Arrow Connector 7"/>
          <p:cNvCxnSpPr>
            <a:stCxn id="23" idx="2"/>
            <a:endCxn id="9" idx="0"/>
          </p:cNvCxnSpPr>
          <p:nvPr/>
        </p:nvCxnSpPr>
        <p:spPr>
          <a:xfrm>
            <a:off x="7455773" y="3075314"/>
            <a:ext cx="0" cy="728331"/>
          </a:xfrm>
          <a:prstGeom prst="straightConnector1">
            <a:avLst/>
          </a:prstGeom>
          <a:ln w="31750">
            <a:solidFill>
              <a:schemeClr val="tx1">
                <a:lumMod val="65000"/>
                <a:lumOff val="35000"/>
              </a:schemeClr>
            </a:solidFill>
            <a:tailEnd type="triangle" w="med" len="lg"/>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6893768" y="3803645"/>
            <a:ext cx="1124009" cy="589430"/>
          </a:xfrm>
          <a:prstGeom prst="rect">
            <a:avLst/>
          </a:prstGeom>
          <a:noFill/>
        </p:spPr>
        <p:txBody>
          <a:bodyPr wrap="none" rtlCol="0">
            <a:spAutoFit/>
          </a:bodyPr>
          <a:lstStyle/>
          <a:p>
            <a:r>
              <a:rPr lang="en-US" sz="2400" dirty="0" smtClean="0"/>
              <a:t>tag </a:t>
            </a:r>
            <a:r>
              <a:rPr lang="en-US" sz="2400" dirty="0" smtClean="0">
                <a:latin typeface="+mj-lt"/>
              </a:rPr>
              <a:t>T</a:t>
            </a:r>
            <a:endParaRPr lang="en-US" sz="2400" dirty="0">
              <a:latin typeface="+mj-lt"/>
            </a:endParaRPr>
          </a:p>
        </p:txBody>
      </p:sp>
      <p:sp>
        <p:nvSpPr>
          <p:cNvPr id="21" name="Rectangle 20"/>
          <p:cNvSpPr/>
          <p:nvPr/>
        </p:nvSpPr>
        <p:spPr>
          <a:xfrm>
            <a:off x="9934756" y="2388909"/>
            <a:ext cx="1435974" cy="686405"/>
          </a:xfrm>
          <a:prstGeom prst="rect">
            <a:avLst/>
          </a:prstGeom>
          <a:solidFill>
            <a:schemeClr val="accent4">
              <a:lumMod val="60000"/>
              <a:lumOff val="40000"/>
            </a:schemeClr>
          </a:solidFill>
          <a:ln>
            <a:solidFill>
              <a:schemeClr val="accent4">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latin typeface="Lato Black"/>
                <a:cs typeface="Lato Black"/>
              </a:rPr>
              <a:t>Nonce </a:t>
            </a:r>
            <a:r>
              <a:rPr lang="en-US" sz="2400" dirty="0" err="1" smtClean="0">
                <a:latin typeface="Lato Black"/>
                <a:cs typeface="Lato Black"/>
              </a:rPr>
              <a:t>Enc</a:t>
            </a:r>
            <a:endParaRPr lang="en-US" sz="2400" i="1" baseline="-25000" dirty="0">
              <a:latin typeface="Lato Black"/>
              <a:cs typeface="Lato Black"/>
            </a:endParaRPr>
          </a:p>
        </p:txBody>
      </p:sp>
      <p:cxnSp>
        <p:nvCxnSpPr>
          <p:cNvPr id="13" name="Straight Arrow Connector 12"/>
          <p:cNvCxnSpPr>
            <a:stCxn id="21" idx="2"/>
            <a:endCxn id="14" idx="0"/>
          </p:cNvCxnSpPr>
          <p:nvPr/>
        </p:nvCxnSpPr>
        <p:spPr>
          <a:xfrm>
            <a:off x="10652743" y="3075314"/>
            <a:ext cx="2731" cy="728331"/>
          </a:xfrm>
          <a:prstGeom prst="straightConnector1">
            <a:avLst/>
          </a:prstGeom>
          <a:ln w="31750">
            <a:solidFill>
              <a:schemeClr val="tx1">
                <a:lumMod val="65000"/>
                <a:lumOff val="35000"/>
              </a:schemeClr>
            </a:solidFill>
            <a:tailEnd type="triangle" w="med" len="lg"/>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9733587" y="3803645"/>
            <a:ext cx="1843774" cy="461665"/>
          </a:xfrm>
          <a:prstGeom prst="rect">
            <a:avLst/>
          </a:prstGeom>
          <a:noFill/>
        </p:spPr>
        <p:txBody>
          <a:bodyPr wrap="none" rtlCol="0">
            <a:spAutoFit/>
          </a:bodyPr>
          <a:lstStyle/>
          <a:p>
            <a:pPr algn="ctr"/>
            <a:r>
              <a:rPr lang="en-US" sz="2400" dirty="0" smtClean="0"/>
              <a:t>ciphertext </a:t>
            </a:r>
            <a:r>
              <a:rPr lang="en-US" sz="2400" dirty="0" smtClean="0">
                <a:latin typeface="+mj-lt"/>
              </a:rPr>
              <a:t>C</a:t>
            </a:r>
            <a:endParaRPr lang="en-US" sz="2400" dirty="0">
              <a:latin typeface="+mj-lt"/>
            </a:endParaRPr>
          </a:p>
        </p:txBody>
      </p:sp>
      <p:cxnSp>
        <p:nvCxnSpPr>
          <p:cNvPr id="16" name="Elbow Connector 15"/>
          <p:cNvCxnSpPr>
            <a:endCxn id="21" idx="1"/>
          </p:cNvCxnSpPr>
          <p:nvPr/>
        </p:nvCxnSpPr>
        <p:spPr>
          <a:xfrm flipV="1">
            <a:off x="7455772" y="2732112"/>
            <a:ext cx="2478984" cy="707367"/>
          </a:xfrm>
          <a:prstGeom prst="bentConnector3">
            <a:avLst>
              <a:gd name="adj1" fmla="val 50000"/>
            </a:avLst>
          </a:prstGeom>
          <a:ln w="31750">
            <a:solidFill>
              <a:schemeClr val="tx1">
                <a:lumMod val="65000"/>
                <a:lumOff val="35000"/>
              </a:schemeClr>
            </a:solidFill>
            <a:tailEnd type="triangle" w="med" len="lg"/>
          </a:ln>
        </p:spPr>
        <p:style>
          <a:lnRef idx="2">
            <a:schemeClr val="accent1"/>
          </a:lnRef>
          <a:fillRef idx="0">
            <a:schemeClr val="accent1"/>
          </a:fillRef>
          <a:effectRef idx="1">
            <a:schemeClr val="accent1"/>
          </a:effectRef>
          <a:fontRef idx="minor">
            <a:schemeClr val="tx1"/>
          </a:fontRef>
        </p:style>
      </p:cxnSp>
      <p:sp>
        <p:nvSpPr>
          <p:cNvPr id="39" name="TextBox 38"/>
          <p:cNvSpPr txBox="1"/>
          <p:nvPr/>
        </p:nvSpPr>
        <p:spPr>
          <a:xfrm>
            <a:off x="7210541" y="1102109"/>
            <a:ext cx="512068" cy="589430"/>
          </a:xfrm>
          <a:prstGeom prst="rect">
            <a:avLst/>
          </a:prstGeom>
          <a:noFill/>
        </p:spPr>
        <p:txBody>
          <a:bodyPr wrap="none" rtlCol="0">
            <a:spAutoFit/>
          </a:bodyPr>
          <a:lstStyle/>
          <a:p>
            <a:pPr algn="ctr"/>
            <a:r>
              <a:rPr lang="en-US" sz="2400" dirty="0" smtClean="0">
                <a:latin typeface="+mj-lt"/>
              </a:rPr>
              <a:t>A</a:t>
            </a:r>
            <a:endParaRPr lang="en-US" sz="2400" dirty="0">
              <a:latin typeface="+mj-lt"/>
            </a:endParaRPr>
          </a:p>
        </p:txBody>
      </p:sp>
      <p:cxnSp>
        <p:nvCxnSpPr>
          <p:cNvPr id="40" name="Straight Arrow Connector 39"/>
          <p:cNvCxnSpPr>
            <a:stCxn id="39" idx="2"/>
          </p:cNvCxnSpPr>
          <p:nvPr/>
        </p:nvCxnSpPr>
        <p:spPr>
          <a:xfrm>
            <a:off x="7466575" y="1691539"/>
            <a:ext cx="1" cy="697366"/>
          </a:xfrm>
          <a:prstGeom prst="straightConnector1">
            <a:avLst/>
          </a:prstGeom>
          <a:ln w="31750">
            <a:solidFill>
              <a:schemeClr val="tx1">
                <a:lumMod val="65000"/>
                <a:lumOff val="35000"/>
              </a:schemeClr>
            </a:solidFill>
            <a:tailEnd type="triangle" w="med" len="lg"/>
          </a:ln>
        </p:spPr>
        <p:style>
          <a:lnRef idx="2">
            <a:schemeClr val="accent1"/>
          </a:lnRef>
          <a:fillRef idx="0">
            <a:schemeClr val="accent1"/>
          </a:fillRef>
          <a:effectRef idx="1">
            <a:schemeClr val="accent1"/>
          </a:effectRef>
          <a:fontRef idx="minor">
            <a:schemeClr val="tx1"/>
          </a:fontRef>
        </p:style>
      </p:cxnSp>
      <p:sp>
        <p:nvSpPr>
          <p:cNvPr id="41" name="TextBox 40"/>
          <p:cNvSpPr txBox="1"/>
          <p:nvPr/>
        </p:nvSpPr>
        <p:spPr>
          <a:xfrm>
            <a:off x="7618874" y="1102110"/>
            <a:ext cx="481367" cy="589430"/>
          </a:xfrm>
          <a:prstGeom prst="rect">
            <a:avLst/>
          </a:prstGeom>
          <a:noFill/>
        </p:spPr>
        <p:txBody>
          <a:bodyPr wrap="none" rtlCol="0">
            <a:spAutoFit/>
          </a:bodyPr>
          <a:lstStyle/>
          <a:p>
            <a:pPr algn="ctr"/>
            <a:r>
              <a:rPr lang="en-US" sz="2400" dirty="0" smtClean="0">
                <a:latin typeface="+mj-lt"/>
              </a:rPr>
              <a:t>P</a:t>
            </a:r>
            <a:endParaRPr lang="en-US" sz="2400" dirty="0">
              <a:latin typeface="+mj-lt"/>
            </a:endParaRPr>
          </a:p>
        </p:txBody>
      </p:sp>
      <p:cxnSp>
        <p:nvCxnSpPr>
          <p:cNvPr id="47" name="Elbow Connector 46"/>
          <p:cNvCxnSpPr>
            <a:stCxn id="41" idx="2"/>
            <a:endCxn id="21" idx="0"/>
          </p:cNvCxnSpPr>
          <p:nvPr/>
        </p:nvCxnSpPr>
        <p:spPr>
          <a:xfrm rot="16200000" flipH="1">
            <a:off x="8907466" y="643631"/>
            <a:ext cx="697369" cy="2793185"/>
          </a:xfrm>
          <a:prstGeom prst="bentConnector3">
            <a:avLst>
              <a:gd name="adj1" fmla="val 50000"/>
            </a:avLst>
          </a:prstGeom>
          <a:ln w="31750">
            <a:solidFill>
              <a:schemeClr val="tx1">
                <a:lumMod val="65000"/>
                <a:lumOff val="35000"/>
              </a:schemeClr>
            </a:solidFill>
            <a:tailEnd type="triangle" w="med" len="lg"/>
          </a:ln>
        </p:spPr>
        <p:style>
          <a:lnRef idx="2">
            <a:schemeClr val="accent1"/>
          </a:lnRef>
          <a:fillRef idx="0">
            <a:schemeClr val="accent1"/>
          </a:fillRef>
          <a:effectRef idx="1">
            <a:schemeClr val="accent1"/>
          </a:effectRef>
          <a:fontRef idx="minor">
            <a:schemeClr val="tx1"/>
          </a:fontRef>
        </p:style>
      </p:cxnSp>
      <p:cxnSp>
        <p:nvCxnSpPr>
          <p:cNvPr id="66" name="Straight Arrow Connector 65"/>
          <p:cNvCxnSpPr/>
          <p:nvPr/>
        </p:nvCxnSpPr>
        <p:spPr>
          <a:xfrm>
            <a:off x="7858532" y="1693277"/>
            <a:ext cx="1" cy="697366"/>
          </a:xfrm>
          <a:prstGeom prst="straightConnector1">
            <a:avLst/>
          </a:prstGeom>
          <a:ln w="31750">
            <a:solidFill>
              <a:schemeClr val="tx1">
                <a:lumMod val="65000"/>
                <a:lumOff val="35000"/>
              </a:schemeClr>
            </a:solidFill>
            <a:tailEnd type="triangle" w="med" len="lg"/>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60472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Combining GCM and SIV</a:t>
            </a:r>
            <a:endParaRPr lang="en-US" dirty="0"/>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9600" y="1102109"/>
            <a:ext cx="7230533" cy="1108197"/>
          </a:xfrm>
          <a:prstGeom prst="rect">
            <a:avLst/>
          </a:prstGeom>
          <a:ln>
            <a:solidFill>
              <a:schemeClr val="tx1"/>
            </a:solidFill>
          </a:ln>
        </p:spPr>
      </p:pic>
      <p:graphicFrame>
        <p:nvGraphicFramePr>
          <p:cNvPr id="5" name="Table 4"/>
          <p:cNvGraphicFramePr>
            <a:graphicFrameLocks noGrp="1"/>
          </p:cNvGraphicFramePr>
          <p:nvPr>
            <p:extLst>
              <p:ext uri="{D42A27DB-BD31-4B8C-83A1-F6EECF244321}">
                <p14:modId xmlns:p14="http://schemas.microsoft.com/office/powerpoint/2010/main" val="925204564"/>
              </p:ext>
            </p:extLst>
          </p:nvPr>
        </p:nvGraphicFramePr>
        <p:xfrm>
          <a:off x="7840132" y="1089398"/>
          <a:ext cx="3742267" cy="1120908"/>
        </p:xfrm>
        <a:graphic>
          <a:graphicData uri="http://schemas.openxmlformats.org/drawingml/2006/table">
            <a:tbl>
              <a:tblPr/>
              <a:tblGrid>
                <a:gridCol w="1532468"/>
                <a:gridCol w="2209799"/>
              </a:tblGrid>
              <a:tr h="560454">
                <a:tc>
                  <a:txBody>
                    <a:bodyPr/>
                    <a:lstStyle/>
                    <a:p>
                      <a:pPr marL="0" marR="0" fontAlgn="t">
                        <a:spcBef>
                          <a:spcPts val="0"/>
                        </a:spcBef>
                        <a:spcAft>
                          <a:spcPts val="0"/>
                        </a:spcAft>
                      </a:pPr>
                      <a:r>
                        <a:rPr lang="en-US" sz="2400" dirty="0">
                          <a:effectLst/>
                          <a:latin typeface="Lato Semibold" panose="020F0502020204030203" pitchFamily="34" charset="0"/>
                          <a:ea typeface="Lato Semibold" panose="020F0502020204030203" pitchFamily="34" charset="0"/>
                          <a:cs typeface="Lato Semibold" panose="020F0502020204030203" pitchFamily="34" charset="0"/>
                        </a:rPr>
                        <a:t>Haswell</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US" sz="2400" dirty="0">
                          <a:effectLst/>
                          <a:latin typeface="Lato Semibold" panose="020F0502020204030203" pitchFamily="34" charset="0"/>
                          <a:ea typeface="Lato Semibold" panose="020F0502020204030203" pitchFamily="34" charset="0"/>
                          <a:cs typeface="Lato Semibold" panose="020F0502020204030203" pitchFamily="34" charset="0"/>
                        </a:rPr>
                        <a:t>1.17 </a:t>
                      </a:r>
                      <a:r>
                        <a:rPr lang="en-US" sz="2400" dirty="0" smtClean="0">
                          <a:effectLst/>
                          <a:latin typeface="Lato Semibold" panose="020F0502020204030203" pitchFamily="34" charset="0"/>
                          <a:ea typeface="Lato Semibold" panose="020F0502020204030203" pitchFamily="34" charset="0"/>
                          <a:cs typeface="Lato Semibold" panose="020F0502020204030203" pitchFamily="34" charset="0"/>
                        </a:rPr>
                        <a:t>cycle/byte</a:t>
                      </a:r>
                      <a:endParaRPr lang="en-US" sz="2400" dirty="0">
                        <a:effectLst/>
                        <a:latin typeface="Lato Semibold" panose="020F0502020204030203" pitchFamily="34" charset="0"/>
                        <a:ea typeface="Lato Semibold" panose="020F0502020204030203" pitchFamily="34" charset="0"/>
                        <a:cs typeface="Lato Semibold" panose="020F0502020204030203" pitchFamily="34" charset="0"/>
                      </a:endParaRP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r>
              <a:tr h="560454">
                <a:tc>
                  <a:txBody>
                    <a:bodyPr/>
                    <a:lstStyle/>
                    <a:p>
                      <a:pPr marL="0" marR="0" fontAlgn="t">
                        <a:spcBef>
                          <a:spcPts val="0"/>
                        </a:spcBef>
                        <a:spcAft>
                          <a:spcPts val="0"/>
                        </a:spcAft>
                      </a:pPr>
                      <a:r>
                        <a:rPr lang="en-US" sz="2400" dirty="0">
                          <a:effectLst/>
                          <a:latin typeface="Lato Semibold" panose="020F0502020204030203" pitchFamily="34" charset="0"/>
                          <a:ea typeface="Lato Semibold" panose="020F0502020204030203" pitchFamily="34" charset="0"/>
                          <a:cs typeface="Lato Semibold" panose="020F0502020204030203" pitchFamily="34" charset="0"/>
                        </a:rPr>
                        <a:t>Broadwell</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US" sz="2400" dirty="0">
                          <a:effectLst/>
                          <a:latin typeface="Lato Semibold" panose="020F0502020204030203" pitchFamily="34" charset="0"/>
                          <a:ea typeface="Lato Semibold" panose="020F0502020204030203" pitchFamily="34" charset="0"/>
                          <a:cs typeface="Lato Semibold" panose="020F0502020204030203" pitchFamily="34" charset="0"/>
                        </a:rPr>
                        <a:t>0.92 </a:t>
                      </a:r>
                      <a:r>
                        <a:rPr lang="en-US" sz="2400" dirty="0" smtClean="0">
                          <a:effectLst/>
                          <a:latin typeface="Lato Semibold" panose="020F0502020204030203" pitchFamily="34" charset="0"/>
                          <a:ea typeface="Lato Semibold" panose="020F0502020204030203" pitchFamily="34" charset="0"/>
                          <a:cs typeface="Lato Semibold" panose="020F0502020204030203" pitchFamily="34" charset="0"/>
                        </a:rPr>
                        <a:t>cycle/byte</a:t>
                      </a:r>
                      <a:endParaRPr lang="en-US" sz="2400" dirty="0">
                        <a:effectLst/>
                        <a:latin typeface="Lato Semibold" panose="020F0502020204030203" pitchFamily="34" charset="0"/>
                        <a:ea typeface="Lato Semibold" panose="020F0502020204030203" pitchFamily="34" charset="0"/>
                        <a:cs typeface="Lato Semibold" panose="020F0502020204030203" pitchFamily="34" charset="0"/>
                      </a:endParaRP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r>
            </a:tbl>
          </a:graphicData>
        </a:graphic>
      </p:graphicFrame>
      <p:pic>
        <p:nvPicPr>
          <p:cNvPr id="6" name="Picture 5"/>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09600" y="2606951"/>
            <a:ext cx="6307667" cy="2142849"/>
          </a:xfrm>
          <a:prstGeom prst="rect">
            <a:avLst/>
          </a:prstGeom>
        </p:spPr>
      </p:pic>
      <p:pic>
        <p:nvPicPr>
          <p:cNvPr id="7" name="Picture 6"/>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09600" y="3107266"/>
            <a:ext cx="10972799" cy="3429001"/>
          </a:xfrm>
          <a:prstGeom prst="rect">
            <a:avLst/>
          </a:prstGeom>
        </p:spPr>
      </p:pic>
    </p:spTree>
    <p:extLst>
      <p:ext uri="{BB962C8B-B14F-4D97-AF65-F5344CB8AC3E}">
        <p14:creationId xmlns:p14="http://schemas.microsoft.com/office/powerpoint/2010/main" val="1911928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Performance vs message length</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81000" y="1930400"/>
            <a:ext cx="11430000" cy="381000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81000" y="1930400"/>
            <a:ext cx="11430000" cy="3810000"/>
          </a:xfrm>
          <a:prstGeom prst="rect">
            <a:avLst/>
          </a:prstGeom>
        </p:spPr>
      </p:pic>
      <p:sp>
        <p:nvSpPr>
          <p:cNvPr id="10" name="TextBox 9"/>
          <p:cNvSpPr txBox="1"/>
          <p:nvPr/>
        </p:nvSpPr>
        <p:spPr>
          <a:xfrm>
            <a:off x="4754927" y="5845201"/>
            <a:ext cx="2682145" cy="369332"/>
          </a:xfrm>
          <a:prstGeom prst="rect">
            <a:avLst/>
          </a:prstGeom>
          <a:noFill/>
        </p:spPr>
        <p:txBody>
          <a:bodyPr wrap="none" rtlCol="0">
            <a:spAutoFit/>
          </a:bodyPr>
          <a:lstStyle/>
          <a:p>
            <a:r>
              <a:rPr lang="en-US" dirty="0" smtClean="0"/>
              <a:t>Message length, in bytes</a:t>
            </a:r>
            <a:endParaRPr lang="en-US" dirty="0"/>
          </a:p>
        </p:txBody>
      </p:sp>
      <p:sp>
        <p:nvSpPr>
          <p:cNvPr id="11" name="TextBox 10"/>
          <p:cNvSpPr txBox="1"/>
          <p:nvPr/>
        </p:nvSpPr>
        <p:spPr>
          <a:xfrm>
            <a:off x="381000" y="1295737"/>
            <a:ext cx="1032655" cy="646331"/>
          </a:xfrm>
          <a:prstGeom prst="rect">
            <a:avLst/>
          </a:prstGeom>
          <a:noFill/>
        </p:spPr>
        <p:txBody>
          <a:bodyPr wrap="none" rtlCol="0">
            <a:spAutoFit/>
          </a:bodyPr>
          <a:lstStyle/>
          <a:p>
            <a:r>
              <a:rPr lang="en-US" dirty="0" smtClean="0"/>
              <a:t>Cycles</a:t>
            </a:r>
            <a:br>
              <a:rPr lang="en-US" dirty="0" smtClean="0"/>
            </a:br>
            <a:r>
              <a:rPr lang="en-US" dirty="0" smtClean="0"/>
              <a:t>per byte</a:t>
            </a:r>
            <a:endParaRPr lang="en-US" dirty="0"/>
          </a:p>
        </p:txBody>
      </p:sp>
    </p:spTree>
    <p:extLst>
      <p:ext uri="{BB962C8B-B14F-4D97-AF65-F5344CB8AC3E}">
        <p14:creationId xmlns:p14="http://schemas.microsoft.com/office/powerpoint/2010/main" val="1564811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Authenticated encryption: state of the art so far</a:t>
            </a:r>
            <a:endParaRPr lang="en-US" dirty="0"/>
          </a:p>
        </p:txBody>
      </p:sp>
      <p:sp>
        <p:nvSpPr>
          <p:cNvPr id="6" name="TextBox 5"/>
          <p:cNvSpPr txBox="1"/>
          <p:nvPr/>
        </p:nvSpPr>
        <p:spPr>
          <a:xfrm>
            <a:off x="689573" y="2898064"/>
            <a:ext cx="1656223" cy="461665"/>
          </a:xfrm>
          <a:prstGeom prst="rect">
            <a:avLst/>
          </a:prstGeom>
          <a:noFill/>
          <a:ln>
            <a:solidFill>
              <a:schemeClr val="tx1"/>
            </a:solidFill>
          </a:ln>
        </p:spPr>
        <p:txBody>
          <a:bodyPr wrap="none" rtlCol="0">
            <a:spAutoFit/>
          </a:bodyPr>
          <a:lstStyle/>
          <a:p>
            <a:r>
              <a:rPr lang="en-US" sz="2400" dirty="0" smtClean="0">
                <a:latin typeface="+mj-lt"/>
              </a:rPr>
              <a:t>IND$-CPA</a:t>
            </a:r>
            <a:endParaRPr lang="en-US" sz="2400" dirty="0">
              <a:latin typeface="+mj-lt"/>
            </a:endParaRPr>
          </a:p>
        </p:txBody>
      </p:sp>
      <p:sp>
        <p:nvSpPr>
          <p:cNvPr id="7" name="TextBox 6"/>
          <p:cNvSpPr txBox="1"/>
          <p:nvPr/>
        </p:nvSpPr>
        <p:spPr>
          <a:xfrm>
            <a:off x="2722221" y="2898063"/>
            <a:ext cx="1656223" cy="461665"/>
          </a:xfrm>
          <a:prstGeom prst="rect">
            <a:avLst/>
          </a:prstGeom>
          <a:noFill/>
          <a:ln>
            <a:solidFill>
              <a:schemeClr val="tx1"/>
            </a:solidFill>
          </a:ln>
        </p:spPr>
        <p:txBody>
          <a:bodyPr wrap="none" rtlCol="0">
            <a:spAutoFit/>
          </a:bodyPr>
          <a:lstStyle/>
          <a:p>
            <a:r>
              <a:rPr lang="en-US" sz="2400" dirty="0" smtClean="0">
                <a:latin typeface="+mj-lt"/>
              </a:rPr>
              <a:t>IND$-CCA</a:t>
            </a:r>
            <a:endParaRPr lang="en-US" sz="2400" dirty="0">
              <a:latin typeface="+mj-lt"/>
            </a:endParaRPr>
          </a:p>
        </p:txBody>
      </p:sp>
      <p:sp>
        <p:nvSpPr>
          <p:cNvPr id="8" name="TextBox 7"/>
          <p:cNvSpPr txBox="1"/>
          <p:nvPr/>
        </p:nvSpPr>
        <p:spPr>
          <a:xfrm>
            <a:off x="4754869" y="2898062"/>
            <a:ext cx="2816797" cy="461665"/>
          </a:xfrm>
          <a:prstGeom prst="rect">
            <a:avLst/>
          </a:prstGeom>
          <a:noFill/>
          <a:ln>
            <a:solidFill>
              <a:schemeClr val="tx1"/>
            </a:solidFill>
          </a:ln>
        </p:spPr>
        <p:txBody>
          <a:bodyPr wrap="none" rtlCol="0">
            <a:spAutoFit/>
          </a:bodyPr>
          <a:lstStyle/>
          <a:p>
            <a:r>
              <a:rPr lang="en-US" sz="2400" dirty="0" smtClean="0">
                <a:latin typeface="+mj-lt"/>
              </a:rPr>
              <a:t>Probabilistic AEAD</a:t>
            </a:r>
            <a:endParaRPr lang="en-US" sz="2400" dirty="0">
              <a:latin typeface="+mj-lt"/>
            </a:endParaRPr>
          </a:p>
        </p:txBody>
      </p:sp>
      <p:sp>
        <p:nvSpPr>
          <p:cNvPr id="9" name="TextBox 8"/>
          <p:cNvSpPr txBox="1"/>
          <p:nvPr/>
        </p:nvSpPr>
        <p:spPr>
          <a:xfrm>
            <a:off x="503259" y="1218113"/>
            <a:ext cx="2016899" cy="830997"/>
          </a:xfrm>
          <a:prstGeom prst="rect">
            <a:avLst/>
          </a:prstGeom>
          <a:noFill/>
          <a:ln>
            <a:solidFill>
              <a:schemeClr val="tx1"/>
            </a:solidFill>
          </a:ln>
        </p:spPr>
        <p:txBody>
          <a:bodyPr wrap="none" rtlCol="0">
            <a:spAutoFit/>
          </a:bodyPr>
          <a:lstStyle/>
          <a:p>
            <a:r>
              <a:rPr lang="en-US" sz="2400" dirty="0" smtClean="0">
                <a:latin typeface="+mj-lt"/>
              </a:rPr>
              <a:t>Nonce-based</a:t>
            </a:r>
          </a:p>
          <a:p>
            <a:r>
              <a:rPr lang="en-US" sz="2400" dirty="0" smtClean="0">
                <a:latin typeface="+mj-lt"/>
              </a:rPr>
              <a:t>IND$-CPA</a:t>
            </a:r>
            <a:endParaRPr lang="en-US" sz="2400" dirty="0">
              <a:latin typeface="+mj-lt"/>
            </a:endParaRPr>
          </a:p>
        </p:txBody>
      </p:sp>
      <p:sp>
        <p:nvSpPr>
          <p:cNvPr id="10" name="TextBox 9"/>
          <p:cNvSpPr txBox="1"/>
          <p:nvPr/>
        </p:nvSpPr>
        <p:spPr>
          <a:xfrm>
            <a:off x="3028145" y="1218113"/>
            <a:ext cx="2933816" cy="830997"/>
          </a:xfrm>
          <a:prstGeom prst="rect">
            <a:avLst/>
          </a:prstGeom>
          <a:noFill/>
          <a:ln>
            <a:solidFill>
              <a:schemeClr val="tx1"/>
            </a:solidFill>
          </a:ln>
        </p:spPr>
        <p:txBody>
          <a:bodyPr wrap="none" rtlCol="0">
            <a:spAutoFit/>
          </a:bodyPr>
          <a:lstStyle/>
          <a:p>
            <a:pPr algn="ctr"/>
            <a:r>
              <a:rPr lang="en-US" sz="2400" dirty="0" smtClean="0">
                <a:latin typeface="+mj-lt"/>
              </a:rPr>
              <a:t>(Potentially online)</a:t>
            </a:r>
            <a:br>
              <a:rPr lang="en-US" sz="2400" dirty="0" smtClean="0">
                <a:latin typeface="+mj-lt"/>
              </a:rPr>
            </a:br>
            <a:r>
              <a:rPr lang="en-US" sz="2400" dirty="0" smtClean="0">
                <a:latin typeface="+mj-lt"/>
              </a:rPr>
              <a:t>Nonce-based AEAD</a:t>
            </a:r>
            <a:endParaRPr lang="en-US" sz="2400" dirty="0">
              <a:latin typeface="+mj-lt"/>
            </a:endParaRPr>
          </a:p>
        </p:txBody>
      </p:sp>
      <p:cxnSp>
        <p:nvCxnSpPr>
          <p:cNvPr id="12" name="Straight Arrow Connector 11"/>
          <p:cNvCxnSpPr>
            <a:stCxn id="6" idx="3"/>
            <a:endCxn id="7" idx="1"/>
          </p:cNvCxnSpPr>
          <p:nvPr/>
        </p:nvCxnSpPr>
        <p:spPr>
          <a:xfrm flipV="1">
            <a:off x="2345796" y="3128896"/>
            <a:ext cx="376425" cy="1"/>
          </a:xfrm>
          <a:prstGeom prst="straightConnector1">
            <a:avLst/>
          </a:prstGeom>
          <a:ln w="31750">
            <a:solidFill>
              <a:schemeClr val="tx1">
                <a:lumMod val="65000"/>
                <a:lumOff val="35000"/>
              </a:schemeClr>
            </a:solidFill>
            <a:tailEnd type="triangle" w="med" len="lg"/>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a:stCxn id="7" idx="3"/>
            <a:endCxn id="8" idx="1"/>
          </p:cNvCxnSpPr>
          <p:nvPr/>
        </p:nvCxnSpPr>
        <p:spPr>
          <a:xfrm flipV="1">
            <a:off x="4378444" y="3128895"/>
            <a:ext cx="376425" cy="1"/>
          </a:xfrm>
          <a:prstGeom prst="straightConnector1">
            <a:avLst/>
          </a:prstGeom>
          <a:ln w="31750">
            <a:solidFill>
              <a:schemeClr val="tx1">
                <a:lumMod val="65000"/>
                <a:lumOff val="35000"/>
              </a:schemeClr>
            </a:solidFill>
            <a:tailEnd type="triangle" w="med" len="lg"/>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a:stCxn id="6" idx="0"/>
            <a:endCxn id="9" idx="2"/>
          </p:cNvCxnSpPr>
          <p:nvPr/>
        </p:nvCxnSpPr>
        <p:spPr>
          <a:xfrm flipH="1" flipV="1">
            <a:off x="1511709" y="2049110"/>
            <a:ext cx="5976" cy="848954"/>
          </a:xfrm>
          <a:prstGeom prst="straightConnector1">
            <a:avLst/>
          </a:prstGeom>
          <a:ln w="31750">
            <a:solidFill>
              <a:schemeClr val="tx1">
                <a:lumMod val="65000"/>
                <a:lumOff val="35000"/>
              </a:schemeClr>
            </a:solidFill>
            <a:tailEnd type="triangle" w="med" len="lg"/>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a:stCxn id="8" idx="0"/>
            <a:endCxn id="10" idx="2"/>
          </p:cNvCxnSpPr>
          <p:nvPr/>
        </p:nvCxnSpPr>
        <p:spPr>
          <a:xfrm flipH="1" flipV="1">
            <a:off x="4495053" y="2049110"/>
            <a:ext cx="1668215" cy="848952"/>
          </a:xfrm>
          <a:prstGeom prst="straightConnector1">
            <a:avLst/>
          </a:prstGeom>
          <a:ln w="31750">
            <a:solidFill>
              <a:schemeClr val="tx1">
                <a:lumMod val="65000"/>
                <a:lumOff val="35000"/>
              </a:schemeClr>
            </a:solidFill>
            <a:tailEnd type="triangle" w="med" len="lg"/>
          </a:ln>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6469948" y="1218113"/>
            <a:ext cx="2972288" cy="830997"/>
          </a:xfrm>
          <a:prstGeom prst="rect">
            <a:avLst/>
          </a:prstGeom>
          <a:noFill/>
          <a:ln>
            <a:solidFill>
              <a:schemeClr val="tx1"/>
            </a:solidFill>
          </a:ln>
        </p:spPr>
        <p:txBody>
          <a:bodyPr wrap="none" rtlCol="0">
            <a:spAutoFit/>
          </a:bodyPr>
          <a:lstStyle/>
          <a:p>
            <a:pPr algn="ctr"/>
            <a:r>
              <a:rPr lang="en-US" sz="2400" dirty="0" smtClean="0">
                <a:latin typeface="+mj-lt"/>
              </a:rPr>
              <a:t>Misuse-resistant /</a:t>
            </a:r>
          </a:p>
          <a:p>
            <a:pPr algn="ctr"/>
            <a:r>
              <a:rPr lang="en-US" sz="2400" dirty="0" smtClean="0">
                <a:latin typeface="+mj-lt"/>
              </a:rPr>
              <a:t>Deterministic AEAD</a:t>
            </a:r>
            <a:endParaRPr lang="en-US" sz="2400" dirty="0">
              <a:latin typeface="+mj-lt"/>
            </a:endParaRPr>
          </a:p>
        </p:txBody>
      </p:sp>
      <p:sp>
        <p:nvSpPr>
          <p:cNvPr id="27" name="TextBox 26"/>
          <p:cNvSpPr txBox="1"/>
          <p:nvPr/>
        </p:nvSpPr>
        <p:spPr>
          <a:xfrm>
            <a:off x="9950223" y="1402778"/>
            <a:ext cx="1632177" cy="461665"/>
          </a:xfrm>
          <a:prstGeom prst="rect">
            <a:avLst/>
          </a:prstGeom>
          <a:noFill/>
          <a:ln>
            <a:solidFill>
              <a:schemeClr val="tx1"/>
            </a:solidFill>
          </a:ln>
        </p:spPr>
        <p:txBody>
          <a:bodyPr wrap="square" rtlCol="0">
            <a:spAutoFit/>
          </a:bodyPr>
          <a:lstStyle/>
          <a:p>
            <a:pPr algn="ctr"/>
            <a:r>
              <a:rPr lang="en-US" sz="2400" dirty="0" smtClean="0">
                <a:latin typeface="+mj-lt"/>
              </a:rPr>
              <a:t>Robust AE</a:t>
            </a:r>
            <a:endParaRPr lang="en-US" sz="2400" dirty="0">
              <a:latin typeface="+mj-lt"/>
            </a:endParaRPr>
          </a:p>
        </p:txBody>
      </p:sp>
      <p:cxnSp>
        <p:nvCxnSpPr>
          <p:cNvPr id="29" name="Straight Arrow Connector 28"/>
          <p:cNvCxnSpPr>
            <a:stCxn id="9" idx="3"/>
            <a:endCxn id="10" idx="1"/>
          </p:cNvCxnSpPr>
          <p:nvPr/>
        </p:nvCxnSpPr>
        <p:spPr>
          <a:xfrm>
            <a:off x="2520158" y="1633612"/>
            <a:ext cx="507987" cy="0"/>
          </a:xfrm>
          <a:prstGeom prst="straightConnector1">
            <a:avLst/>
          </a:prstGeom>
          <a:ln w="31750">
            <a:solidFill>
              <a:schemeClr val="tx1">
                <a:lumMod val="65000"/>
                <a:lumOff val="35000"/>
              </a:schemeClr>
            </a:solidFill>
            <a:tailEnd type="triangle" w="med" len="lg"/>
          </a:ln>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a:stCxn id="10" idx="3"/>
            <a:endCxn id="26" idx="1"/>
          </p:cNvCxnSpPr>
          <p:nvPr/>
        </p:nvCxnSpPr>
        <p:spPr>
          <a:xfrm>
            <a:off x="5961961" y="1633612"/>
            <a:ext cx="507987" cy="0"/>
          </a:xfrm>
          <a:prstGeom prst="straightConnector1">
            <a:avLst/>
          </a:prstGeom>
          <a:ln w="31750">
            <a:solidFill>
              <a:schemeClr val="tx1">
                <a:lumMod val="65000"/>
                <a:lumOff val="35000"/>
              </a:schemeClr>
            </a:solidFill>
            <a:tailEnd type="triangle" w="med" len="lg"/>
          </a:ln>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a:stCxn id="26" idx="3"/>
            <a:endCxn id="27" idx="1"/>
          </p:cNvCxnSpPr>
          <p:nvPr/>
        </p:nvCxnSpPr>
        <p:spPr>
          <a:xfrm flipV="1">
            <a:off x="9442236" y="1633611"/>
            <a:ext cx="507987" cy="1"/>
          </a:xfrm>
          <a:prstGeom prst="straightConnector1">
            <a:avLst/>
          </a:prstGeom>
          <a:ln w="31750">
            <a:solidFill>
              <a:schemeClr val="tx1">
                <a:lumMod val="65000"/>
                <a:lumOff val="35000"/>
              </a:schemeClr>
            </a:solidFill>
            <a:tailEnd type="triangle" w="med" len="lg"/>
          </a:ln>
        </p:spPr>
        <p:style>
          <a:lnRef idx="2">
            <a:schemeClr val="accent1"/>
          </a:lnRef>
          <a:fillRef idx="0">
            <a:schemeClr val="accent1"/>
          </a:fillRef>
          <a:effectRef idx="1">
            <a:schemeClr val="accent1"/>
          </a:effectRef>
          <a:fontRef idx="minor">
            <a:schemeClr val="tx1"/>
          </a:fontRef>
        </p:style>
      </p:cxnSp>
      <p:sp>
        <p:nvSpPr>
          <p:cNvPr id="38" name="TextBox 37"/>
          <p:cNvSpPr txBox="1"/>
          <p:nvPr/>
        </p:nvSpPr>
        <p:spPr>
          <a:xfrm>
            <a:off x="11672135" y="1314795"/>
            <a:ext cx="425116" cy="461665"/>
          </a:xfrm>
          <a:prstGeom prst="rect">
            <a:avLst/>
          </a:prstGeom>
          <a:noFill/>
          <a:ln>
            <a:noFill/>
          </a:ln>
        </p:spPr>
        <p:txBody>
          <a:bodyPr wrap="none" rtlCol="0">
            <a:spAutoFit/>
          </a:bodyPr>
          <a:lstStyle/>
          <a:p>
            <a:r>
              <a:rPr lang="en-US" sz="2400" dirty="0" smtClean="0">
                <a:latin typeface="+mj-lt"/>
              </a:rPr>
              <a:t>…</a:t>
            </a:r>
            <a:endParaRPr lang="en-US" sz="2400" dirty="0">
              <a:latin typeface="+mj-lt"/>
            </a:endParaRPr>
          </a:p>
        </p:txBody>
      </p:sp>
      <p:sp>
        <p:nvSpPr>
          <p:cNvPr id="3" name="TextBox 2"/>
          <p:cNvSpPr txBox="1"/>
          <p:nvPr/>
        </p:nvSpPr>
        <p:spPr>
          <a:xfrm>
            <a:off x="511562" y="4242545"/>
            <a:ext cx="11168876" cy="769441"/>
          </a:xfrm>
          <a:prstGeom prst="rect">
            <a:avLst/>
          </a:prstGeom>
          <a:noFill/>
        </p:spPr>
        <p:txBody>
          <a:bodyPr wrap="square" rtlCol="0">
            <a:spAutoFit/>
          </a:bodyPr>
          <a:lstStyle/>
          <a:p>
            <a:r>
              <a:rPr lang="en-US" sz="2200" dirty="0" smtClean="0"/>
              <a:t>For more info, read about </a:t>
            </a:r>
            <a:r>
              <a:rPr lang="en-US" sz="2200" dirty="0"/>
              <a:t>the </a:t>
            </a:r>
            <a:r>
              <a:rPr lang="en-US" sz="2200" dirty="0" smtClean="0"/>
              <a:t>ongoing </a:t>
            </a:r>
            <a:r>
              <a:rPr lang="en-US" sz="2200" i="1" dirty="0" smtClean="0"/>
              <a:t>Competition </a:t>
            </a:r>
            <a:r>
              <a:rPr lang="en-US" sz="2200" i="1" dirty="0"/>
              <a:t>for Authenticated Encryption: Security, Applicability, and Robustness</a:t>
            </a:r>
            <a:r>
              <a:rPr lang="en-US" sz="2200" dirty="0"/>
              <a:t> (CAESAR) </a:t>
            </a:r>
            <a:r>
              <a:rPr lang="en-US" sz="2200" dirty="0" smtClean="0"/>
              <a:t>at https</a:t>
            </a:r>
            <a:r>
              <a:rPr lang="en-US" sz="2200" dirty="0"/>
              <a:t>://competitions.cr.yp.to/caesar.html</a:t>
            </a:r>
          </a:p>
        </p:txBody>
      </p:sp>
    </p:spTree>
    <p:extLst>
      <p:ext uri="{BB962C8B-B14F-4D97-AF65-F5344CB8AC3E}">
        <p14:creationId xmlns:p14="http://schemas.microsoft.com/office/powerpoint/2010/main" val="2044905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 of Part 1</a:t>
            </a:r>
            <a:endParaRPr lang="en-US" dirty="0"/>
          </a:p>
        </p:txBody>
      </p:sp>
      <p:sp>
        <p:nvSpPr>
          <p:cNvPr id="3" name="TextBox 2"/>
          <p:cNvSpPr txBox="1"/>
          <p:nvPr/>
        </p:nvSpPr>
        <p:spPr>
          <a:xfrm>
            <a:off x="609600" y="1577337"/>
            <a:ext cx="1937390" cy="523220"/>
          </a:xfrm>
          <a:prstGeom prst="rect">
            <a:avLst/>
          </a:prstGeom>
          <a:noFill/>
        </p:spPr>
        <p:txBody>
          <a:bodyPr wrap="none" lIns="0" rtlCol="0">
            <a:spAutoFit/>
          </a:bodyPr>
          <a:lstStyle/>
          <a:p>
            <a:r>
              <a:rPr lang="en-US" sz="2800" u="sng" dirty="0" smtClean="0">
                <a:solidFill>
                  <a:schemeClr val="accent2"/>
                </a:solidFill>
                <a:latin typeface="Lato Black" panose="020F0502020204030203" pitchFamily="34" charset="0"/>
                <a:ea typeface="Lato Black" panose="020F0502020204030203" pitchFamily="34" charset="0"/>
                <a:cs typeface="Lato Black" panose="020F0502020204030203" pitchFamily="34" charset="0"/>
              </a:rPr>
              <a:t>Math Tools</a:t>
            </a:r>
            <a:endParaRPr lang="en-US" sz="2800" u="sng" dirty="0">
              <a:solidFill>
                <a:schemeClr val="accent2"/>
              </a:solidFill>
              <a:latin typeface="Lato Black" panose="020F0502020204030203" pitchFamily="34" charset="0"/>
              <a:ea typeface="Lato Black" panose="020F0502020204030203" pitchFamily="34" charset="0"/>
              <a:cs typeface="Lato Black" panose="020F0502020204030203" pitchFamily="34" charset="0"/>
            </a:endParaRPr>
          </a:p>
        </p:txBody>
      </p:sp>
      <p:sp>
        <p:nvSpPr>
          <p:cNvPr id="4" name="TextBox 3"/>
          <p:cNvSpPr txBox="1"/>
          <p:nvPr/>
        </p:nvSpPr>
        <p:spPr>
          <a:xfrm>
            <a:off x="3579473" y="1577337"/>
            <a:ext cx="1737014" cy="523220"/>
          </a:xfrm>
          <a:prstGeom prst="rect">
            <a:avLst/>
          </a:prstGeom>
          <a:noFill/>
        </p:spPr>
        <p:txBody>
          <a:bodyPr wrap="none" lIns="0" rtlCol="0">
            <a:spAutoFit/>
          </a:bodyPr>
          <a:lstStyle/>
          <a:p>
            <a:r>
              <a:rPr lang="en-US" sz="2800" u="sng" dirty="0" smtClean="0">
                <a:solidFill>
                  <a:schemeClr val="accent3">
                    <a:lumMod val="75000"/>
                  </a:schemeClr>
                </a:solidFill>
                <a:latin typeface="Lato Black" panose="020F0502020204030203" pitchFamily="34" charset="0"/>
                <a:ea typeface="Lato Black" panose="020F0502020204030203" pitchFamily="34" charset="0"/>
                <a:cs typeface="Lato Black" panose="020F0502020204030203" pitchFamily="34" charset="0"/>
              </a:rPr>
              <a:t>Primitives</a:t>
            </a:r>
            <a:endParaRPr lang="en-US" sz="2800" u="sng" dirty="0">
              <a:solidFill>
                <a:schemeClr val="accent3">
                  <a:lumMod val="75000"/>
                </a:schemeClr>
              </a:solidFill>
              <a:latin typeface="Lato Black" panose="020F0502020204030203" pitchFamily="34" charset="0"/>
              <a:ea typeface="Lato Black" panose="020F0502020204030203" pitchFamily="34" charset="0"/>
              <a:cs typeface="Lato Black" panose="020F0502020204030203" pitchFamily="34" charset="0"/>
            </a:endParaRPr>
          </a:p>
        </p:txBody>
      </p:sp>
      <p:sp>
        <p:nvSpPr>
          <p:cNvPr id="5" name="TextBox 4"/>
          <p:cNvSpPr txBox="1"/>
          <p:nvPr/>
        </p:nvSpPr>
        <p:spPr>
          <a:xfrm>
            <a:off x="6166796" y="1577337"/>
            <a:ext cx="1882888" cy="523220"/>
          </a:xfrm>
          <a:prstGeom prst="rect">
            <a:avLst/>
          </a:prstGeom>
          <a:noFill/>
        </p:spPr>
        <p:txBody>
          <a:bodyPr wrap="none" lIns="0" rtlCol="0">
            <a:spAutoFit/>
          </a:bodyPr>
          <a:lstStyle/>
          <a:p>
            <a:r>
              <a:rPr lang="en-US" sz="2800" u="sng" dirty="0" smtClean="0">
                <a:solidFill>
                  <a:schemeClr val="accent1"/>
                </a:solidFill>
                <a:latin typeface="Lato Black" panose="020F0502020204030203" pitchFamily="34" charset="0"/>
                <a:ea typeface="Lato Black" panose="020F0502020204030203" pitchFamily="34" charset="0"/>
                <a:cs typeface="Lato Black" panose="020F0502020204030203" pitchFamily="34" charset="0"/>
              </a:rPr>
              <a:t>Algorithms</a:t>
            </a:r>
            <a:endParaRPr lang="en-US" sz="2800" u="sng" dirty="0">
              <a:solidFill>
                <a:schemeClr val="accent1"/>
              </a:solidFill>
              <a:latin typeface="Lato Black" panose="020F0502020204030203" pitchFamily="34" charset="0"/>
              <a:ea typeface="Lato Black" panose="020F0502020204030203" pitchFamily="34" charset="0"/>
              <a:cs typeface="Lato Black" panose="020F0502020204030203" pitchFamily="34" charset="0"/>
            </a:endParaRPr>
          </a:p>
        </p:txBody>
      </p:sp>
      <p:sp>
        <p:nvSpPr>
          <p:cNvPr id="6" name="TextBox 5"/>
          <p:cNvSpPr txBox="1"/>
          <p:nvPr/>
        </p:nvSpPr>
        <p:spPr>
          <a:xfrm>
            <a:off x="9296401" y="1577337"/>
            <a:ext cx="1647246" cy="523220"/>
          </a:xfrm>
          <a:prstGeom prst="rect">
            <a:avLst/>
          </a:prstGeom>
          <a:noFill/>
        </p:spPr>
        <p:txBody>
          <a:bodyPr wrap="none" lIns="0" rtlCol="0">
            <a:spAutoFit/>
          </a:bodyPr>
          <a:lstStyle/>
          <a:p>
            <a:r>
              <a:rPr lang="en-US" sz="2800" u="sng" dirty="0" smtClean="0">
                <a:solidFill>
                  <a:schemeClr val="accent4"/>
                </a:solidFill>
                <a:latin typeface="Lato Black" panose="020F0502020204030203" pitchFamily="34" charset="0"/>
                <a:ea typeface="Lato Black" panose="020F0502020204030203" pitchFamily="34" charset="0"/>
                <a:cs typeface="Lato Black" panose="020F0502020204030203" pitchFamily="34" charset="0"/>
              </a:rPr>
              <a:t>Protocols</a:t>
            </a:r>
            <a:endParaRPr lang="en-US" sz="2800" u="sng" dirty="0">
              <a:solidFill>
                <a:schemeClr val="accent4"/>
              </a:solidFill>
              <a:latin typeface="Lato Black" panose="020F0502020204030203" pitchFamily="34" charset="0"/>
              <a:ea typeface="Lato Black" panose="020F0502020204030203" pitchFamily="34" charset="0"/>
              <a:cs typeface="Lato Black" panose="020F0502020204030203" pitchFamily="34" charset="0"/>
            </a:endParaRPr>
          </a:p>
        </p:txBody>
      </p:sp>
      <p:grpSp>
        <p:nvGrpSpPr>
          <p:cNvPr id="80" name="Group 79"/>
          <p:cNvGrpSpPr/>
          <p:nvPr/>
        </p:nvGrpSpPr>
        <p:grpSpPr>
          <a:xfrm>
            <a:off x="-15498" y="3797085"/>
            <a:ext cx="9074257" cy="3076413"/>
            <a:chOff x="-15498" y="3797085"/>
            <a:chExt cx="9074257" cy="3076413"/>
          </a:xfrm>
        </p:grpSpPr>
        <p:sp>
          <p:nvSpPr>
            <p:cNvPr id="53" name="Freeform 52"/>
            <p:cNvSpPr/>
            <p:nvPr/>
          </p:nvSpPr>
          <p:spPr>
            <a:xfrm>
              <a:off x="-15498" y="3797085"/>
              <a:ext cx="9074257" cy="3076413"/>
            </a:xfrm>
            <a:custGeom>
              <a:avLst/>
              <a:gdLst>
                <a:gd name="connsiteX0" fmla="*/ 0 w 9074257"/>
                <a:gd name="connsiteY0" fmla="*/ 3076413 h 3076413"/>
                <a:gd name="connsiteX1" fmla="*/ 7749 w 9074257"/>
                <a:gd name="connsiteY1" fmla="*/ 0 h 3076413"/>
                <a:gd name="connsiteX2" fmla="*/ 5563891 w 9074257"/>
                <a:gd name="connsiteY2" fmla="*/ 15498 h 3076413"/>
                <a:gd name="connsiteX3" fmla="*/ 9074257 w 9074257"/>
                <a:gd name="connsiteY3" fmla="*/ 922149 h 3076413"/>
                <a:gd name="connsiteX4" fmla="*/ 9074257 w 9074257"/>
                <a:gd name="connsiteY4" fmla="*/ 3045417 h 3076413"/>
                <a:gd name="connsiteX5" fmla="*/ 0 w 9074257"/>
                <a:gd name="connsiteY5" fmla="*/ 3076413 h 3076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74257" h="3076413">
                  <a:moveTo>
                    <a:pt x="0" y="3076413"/>
                  </a:moveTo>
                  <a:lnTo>
                    <a:pt x="7749" y="0"/>
                  </a:lnTo>
                  <a:lnTo>
                    <a:pt x="5563891" y="15498"/>
                  </a:lnTo>
                  <a:lnTo>
                    <a:pt x="9074257" y="922149"/>
                  </a:lnTo>
                  <a:lnTo>
                    <a:pt x="9074257" y="3045417"/>
                  </a:lnTo>
                  <a:lnTo>
                    <a:pt x="0" y="3076413"/>
                  </a:lnTo>
                  <a:close/>
                </a:path>
              </a:pathLst>
            </a:custGeom>
            <a:solidFill>
              <a:schemeClr val="accent6">
                <a:lumMod val="20000"/>
                <a:lumOff val="80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TextBox 41"/>
            <p:cNvSpPr txBox="1"/>
            <p:nvPr/>
          </p:nvSpPr>
          <p:spPr>
            <a:xfrm>
              <a:off x="6464955" y="6162724"/>
              <a:ext cx="2382383" cy="523220"/>
            </a:xfrm>
            <a:prstGeom prst="rect">
              <a:avLst/>
            </a:prstGeom>
            <a:noFill/>
          </p:spPr>
          <p:txBody>
            <a:bodyPr wrap="none" rtlCol="0">
              <a:spAutoFit/>
            </a:bodyPr>
            <a:lstStyle/>
            <a:p>
              <a:pPr algn="r"/>
              <a:r>
                <a:rPr lang="en-US" sz="2800" dirty="0" smtClean="0">
                  <a:latin typeface="Lato Black" panose="020F0502020204030203" pitchFamily="34" charset="0"/>
                  <a:ea typeface="Lato Black" panose="020F0502020204030203" pitchFamily="34" charset="0"/>
                  <a:cs typeface="Lato Black" panose="020F0502020204030203" pitchFamily="34" charset="0"/>
                </a:rPr>
                <a:t>☏  </a:t>
              </a:r>
              <a:r>
                <a:rPr lang="en-US" sz="2800" dirty="0" err="1" smtClean="0">
                  <a:latin typeface="Lato Black" panose="020F0502020204030203" pitchFamily="34" charset="0"/>
                  <a:ea typeface="Lato Black" panose="020F0502020204030203" pitchFamily="34" charset="0"/>
                  <a:cs typeface="Lato Black" panose="020F0502020204030203" pitchFamily="34" charset="0"/>
                </a:rPr>
                <a:t>Minicrypt</a:t>
              </a:r>
              <a:endParaRPr lang="en-US" sz="2800" dirty="0">
                <a:latin typeface="Lato Black" panose="020F0502020204030203" pitchFamily="34" charset="0"/>
                <a:ea typeface="Lato Black" panose="020F0502020204030203" pitchFamily="34" charset="0"/>
                <a:cs typeface="Lato Black" panose="020F0502020204030203" pitchFamily="34" charset="0"/>
              </a:endParaRPr>
            </a:p>
          </p:txBody>
        </p:sp>
        <p:sp>
          <p:nvSpPr>
            <p:cNvPr id="9" name="TextBox 8"/>
            <p:cNvSpPr txBox="1"/>
            <p:nvPr/>
          </p:nvSpPr>
          <p:spPr>
            <a:xfrm>
              <a:off x="609600" y="4635973"/>
              <a:ext cx="2002471" cy="830997"/>
            </a:xfrm>
            <a:prstGeom prst="rect">
              <a:avLst/>
            </a:prstGeom>
            <a:noFill/>
            <a:ln>
              <a:solidFill>
                <a:schemeClr val="accent2">
                  <a:lumMod val="60000"/>
                  <a:lumOff val="40000"/>
                </a:schemeClr>
              </a:solidFill>
            </a:ln>
          </p:spPr>
          <p:txBody>
            <a:bodyPr wrap="none" rtlCol="0">
              <a:spAutoFit/>
            </a:bodyPr>
            <a:lstStyle/>
            <a:p>
              <a:r>
                <a:rPr lang="en-US" sz="2400" dirty="0" smtClean="0">
                  <a:solidFill>
                    <a:schemeClr val="accent2"/>
                  </a:solidFill>
                  <a:latin typeface="Lato Semibold" panose="020F0502020204030203" pitchFamily="34" charset="0"/>
                  <a:ea typeface="Lato Semibold" panose="020F0502020204030203" pitchFamily="34" charset="0"/>
                  <a:cs typeface="Lato Semibold" panose="020F0502020204030203" pitchFamily="34" charset="0"/>
                </a:rPr>
                <a:t>Random(</a:t>
              </a:r>
              <a:r>
                <a:rPr lang="en-US" sz="2400" dirty="0" err="1" smtClean="0">
                  <a:solidFill>
                    <a:schemeClr val="accent2"/>
                  </a:solidFill>
                  <a:latin typeface="Lato Semibold" panose="020F0502020204030203" pitchFamily="34" charset="0"/>
                  <a:ea typeface="Lato Semibold" panose="020F0502020204030203" pitchFamily="34" charset="0"/>
                  <a:cs typeface="Lato Semibold" panose="020F0502020204030203" pitchFamily="34" charset="0"/>
                </a:rPr>
                <a:t>ish</a:t>
              </a:r>
              <a:r>
                <a:rPr lang="en-US" sz="2400" dirty="0" smtClean="0">
                  <a:solidFill>
                    <a:schemeClr val="accent2"/>
                  </a:solidFill>
                  <a:latin typeface="Lato Semibold" panose="020F0502020204030203" pitchFamily="34" charset="0"/>
                  <a:ea typeface="Lato Semibold" panose="020F0502020204030203" pitchFamily="34" charset="0"/>
                  <a:cs typeface="Lato Semibold" panose="020F0502020204030203" pitchFamily="34" charset="0"/>
                </a:rPr>
                <a:t>)</a:t>
              </a:r>
              <a:br>
                <a:rPr lang="en-US" sz="2400" dirty="0" smtClean="0">
                  <a:solidFill>
                    <a:schemeClr val="accent2"/>
                  </a:solidFill>
                  <a:latin typeface="Lato Semibold" panose="020F0502020204030203" pitchFamily="34" charset="0"/>
                  <a:ea typeface="Lato Semibold" panose="020F0502020204030203" pitchFamily="34" charset="0"/>
                  <a:cs typeface="Lato Semibold" panose="020F0502020204030203" pitchFamily="34" charset="0"/>
                </a:rPr>
              </a:br>
              <a:r>
                <a:rPr lang="en-US" sz="2400" dirty="0" smtClean="0">
                  <a:solidFill>
                    <a:schemeClr val="accent2"/>
                  </a:solidFill>
                  <a:latin typeface="Lato Semibold" panose="020F0502020204030203" pitchFamily="34" charset="0"/>
                  <a:ea typeface="Lato Semibold" panose="020F0502020204030203" pitchFamily="34" charset="0"/>
                  <a:cs typeface="Lato Semibold" panose="020F0502020204030203" pitchFamily="34" charset="0"/>
                </a:rPr>
                <a:t>permutations</a:t>
              </a:r>
              <a:endParaRPr lang="en-US" sz="2400" dirty="0">
                <a:solidFill>
                  <a:schemeClr val="accent2"/>
                </a:solidFill>
                <a:latin typeface="Lato Semibold" panose="020F0502020204030203" pitchFamily="34" charset="0"/>
                <a:ea typeface="Lato Semibold" panose="020F0502020204030203" pitchFamily="34" charset="0"/>
                <a:cs typeface="Lato Semibold" panose="020F0502020204030203" pitchFamily="34" charset="0"/>
              </a:endParaRPr>
            </a:p>
          </p:txBody>
        </p:sp>
        <p:sp>
          <p:nvSpPr>
            <p:cNvPr id="10" name="TextBox 9"/>
            <p:cNvSpPr txBox="1"/>
            <p:nvPr/>
          </p:nvSpPr>
          <p:spPr>
            <a:xfrm>
              <a:off x="3579473" y="5331727"/>
              <a:ext cx="1167307" cy="830997"/>
            </a:xfrm>
            <a:prstGeom prst="rect">
              <a:avLst/>
            </a:prstGeom>
            <a:noFill/>
            <a:ln>
              <a:solidFill>
                <a:schemeClr val="accent3"/>
              </a:solidFill>
            </a:ln>
          </p:spPr>
          <p:txBody>
            <a:bodyPr wrap="none" rtlCol="0">
              <a:spAutoFit/>
            </a:bodyPr>
            <a:lstStyle/>
            <a:p>
              <a:r>
                <a:rPr lang="en-US" sz="2400" dirty="0" smtClean="0">
                  <a:solidFill>
                    <a:schemeClr val="accent3">
                      <a:lumMod val="75000"/>
                    </a:schemeClr>
                  </a:solidFill>
                  <a:latin typeface="Lato Semibold" panose="020F0502020204030203" pitchFamily="34" charset="0"/>
                  <a:ea typeface="Lato Semibold" panose="020F0502020204030203" pitchFamily="34" charset="0"/>
                  <a:cs typeface="Lato Semibold" panose="020F0502020204030203" pitchFamily="34" charset="0"/>
                </a:rPr>
                <a:t>Block</a:t>
              </a:r>
              <a:br>
                <a:rPr lang="en-US" sz="2400" dirty="0" smtClean="0">
                  <a:solidFill>
                    <a:schemeClr val="accent3">
                      <a:lumMod val="75000"/>
                    </a:schemeClr>
                  </a:solidFill>
                  <a:latin typeface="Lato Semibold" panose="020F0502020204030203" pitchFamily="34" charset="0"/>
                  <a:ea typeface="Lato Semibold" panose="020F0502020204030203" pitchFamily="34" charset="0"/>
                  <a:cs typeface="Lato Semibold" panose="020F0502020204030203" pitchFamily="34" charset="0"/>
                </a:rPr>
              </a:br>
              <a:r>
                <a:rPr lang="en-US" sz="2400" dirty="0" smtClean="0">
                  <a:solidFill>
                    <a:schemeClr val="accent3">
                      <a:lumMod val="75000"/>
                    </a:schemeClr>
                  </a:solidFill>
                  <a:latin typeface="Lato Semibold" panose="020F0502020204030203" pitchFamily="34" charset="0"/>
                  <a:ea typeface="Lato Semibold" panose="020F0502020204030203" pitchFamily="34" charset="0"/>
                  <a:cs typeface="Lato Semibold" panose="020F0502020204030203" pitchFamily="34" charset="0"/>
                </a:rPr>
                <a:t>ciphers</a:t>
              </a:r>
              <a:endParaRPr lang="en-US" sz="2400" dirty="0">
                <a:solidFill>
                  <a:schemeClr val="accent3">
                    <a:lumMod val="75000"/>
                  </a:schemeClr>
                </a:solidFill>
                <a:latin typeface="Lato Semibold" panose="020F0502020204030203" pitchFamily="34" charset="0"/>
                <a:ea typeface="Lato Semibold" panose="020F0502020204030203" pitchFamily="34" charset="0"/>
                <a:cs typeface="Lato Semibold" panose="020F0502020204030203" pitchFamily="34" charset="0"/>
              </a:endParaRPr>
            </a:p>
          </p:txBody>
        </p:sp>
        <p:sp>
          <p:nvSpPr>
            <p:cNvPr id="11" name="TextBox 10"/>
            <p:cNvSpPr txBox="1"/>
            <p:nvPr/>
          </p:nvSpPr>
          <p:spPr>
            <a:xfrm>
              <a:off x="3579473" y="3940218"/>
              <a:ext cx="1460656" cy="830997"/>
            </a:xfrm>
            <a:prstGeom prst="rect">
              <a:avLst/>
            </a:prstGeom>
            <a:noFill/>
            <a:ln>
              <a:solidFill>
                <a:schemeClr val="accent3"/>
              </a:solidFill>
            </a:ln>
          </p:spPr>
          <p:txBody>
            <a:bodyPr wrap="none" rtlCol="0">
              <a:spAutoFit/>
            </a:bodyPr>
            <a:lstStyle/>
            <a:p>
              <a:r>
                <a:rPr lang="en-US" sz="2400" dirty="0" smtClean="0">
                  <a:solidFill>
                    <a:schemeClr val="accent3">
                      <a:lumMod val="75000"/>
                    </a:schemeClr>
                  </a:solidFill>
                  <a:latin typeface="Lato Semibold" panose="020F0502020204030203" pitchFamily="34" charset="0"/>
                  <a:ea typeface="Lato Semibold" panose="020F0502020204030203" pitchFamily="34" charset="0"/>
                  <a:cs typeface="Lato Semibold" panose="020F0502020204030203" pitchFamily="34" charset="0"/>
                </a:rPr>
                <a:t>Hash</a:t>
              </a:r>
              <a:br>
                <a:rPr lang="en-US" sz="2400" dirty="0" smtClean="0">
                  <a:solidFill>
                    <a:schemeClr val="accent3">
                      <a:lumMod val="75000"/>
                    </a:schemeClr>
                  </a:solidFill>
                  <a:latin typeface="Lato Semibold" panose="020F0502020204030203" pitchFamily="34" charset="0"/>
                  <a:ea typeface="Lato Semibold" panose="020F0502020204030203" pitchFamily="34" charset="0"/>
                  <a:cs typeface="Lato Semibold" panose="020F0502020204030203" pitchFamily="34" charset="0"/>
                </a:rPr>
              </a:br>
              <a:r>
                <a:rPr lang="en-US" sz="2400" dirty="0" smtClean="0">
                  <a:solidFill>
                    <a:schemeClr val="accent3">
                      <a:lumMod val="75000"/>
                    </a:schemeClr>
                  </a:solidFill>
                  <a:latin typeface="Lato Semibold" panose="020F0502020204030203" pitchFamily="34" charset="0"/>
                  <a:ea typeface="Lato Semibold" panose="020F0502020204030203" pitchFamily="34" charset="0"/>
                  <a:cs typeface="Lato Semibold" panose="020F0502020204030203" pitchFamily="34" charset="0"/>
                </a:rPr>
                <a:t>functions</a:t>
              </a:r>
              <a:endParaRPr lang="en-US" sz="2400" dirty="0">
                <a:solidFill>
                  <a:schemeClr val="accent3">
                    <a:lumMod val="75000"/>
                  </a:schemeClr>
                </a:solidFill>
                <a:latin typeface="Lato Semibold" panose="020F0502020204030203" pitchFamily="34" charset="0"/>
                <a:ea typeface="Lato Semibold" panose="020F0502020204030203" pitchFamily="34" charset="0"/>
                <a:cs typeface="Lato Semibold" panose="020F0502020204030203" pitchFamily="34" charset="0"/>
              </a:endParaRPr>
            </a:p>
          </p:txBody>
        </p:sp>
        <p:sp>
          <p:nvSpPr>
            <p:cNvPr id="15" name="TextBox 14"/>
            <p:cNvSpPr txBox="1"/>
            <p:nvPr/>
          </p:nvSpPr>
          <p:spPr>
            <a:xfrm>
              <a:off x="6166796" y="4635973"/>
              <a:ext cx="2281394" cy="830997"/>
            </a:xfrm>
            <a:prstGeom prst="rect">
              <a:avLst/>
            </a:prstGeom>
            <a:noFill/>
            <a:ln>
              <a:solidFill>
                <a:schemeClr val="accent1">
                  <a:lumMod val="60000"/>
                  <a:lumOff val="40000"/>
                </a:schemeClr>
              </a:solidFill>
            </a:ln>
          </p:spPr>
          <p:txBody>
            <a:bodyPr wrap="none" rtlCol="0">
              <a:spAutoFit/>
            </a:bodyPr>
            <a:lstStyle/>
            <a:p>
              <a:r>
                <a:rPr lang="en-US" sz="2400" dirty="0" smtClean="0">
                  <a:solidFill>
                    <a:schemeClr val="accent1"/>
                  </a:solidFill>
                  <a:latin typeface="Lato Semibold" panose="020F0502020204030203" pitchFamily="34" charset="0"/>
                  <a:ea typeface="Lato Semibold" panose="020F0502020204030203" pitchFamily="34" charset="0"/>
                  <a:cs typeface="Lato Semibold" panose="020F0502020204030203" pitchFamily="34" charset="0"/>
                </a:rPr>
                <a:t>Protected</a:t>
              </a:r>
              <a:br>
                <a:rPr lang="en-US" sz="2400" dirty="0" smtClean="0">
                  <a:solidFill>
                    <a:schemeClr val="accent1"/>
                  </a:solidFill>
                  <a:latin typeface="Lato Semibold" panose="020F0502020204030203" pitchFamily="34" charset="0"/>
                  <a:ea typeface="Lato Semibold" panose="020F0502020204030203" pitchFamily="34" charset="0"/>
                  <a:cs typeface="Lato Semibold" panose="020F0502020204030203" pitchFamily="34" charset="0"/>
                </a:rPr>
              </a:br>
              <a:r>
                <a:rPr lang="en-US" sz="2400" dirty="0" smtClean="0">
                  <a:solidFill>
                    <a:schemeClr val="accent1"/>
                  </a:solidFill>
                  <a:latin typeface="Lato Semibold" panose="020F0502020204030203" pitchFamily="34" charset="0"/>
                  <a:ea typeface="Lato Semibold" panose="020F0502020204030203" pitchFamily="34" charset="0"/>
                  <a:cs typeface="Lato Semibold" panose="020F0502020204030203" pitchFamily="34" charset="0"/>
                </a:rPr>
                <a:t>communication</a:t>
              </a:r>
              <a:endParaRPr lang="en-US" sz="2400" dirty="0">
                <a:solidFill>
                  <a:schemeClr val="accent1"/>
                </a:solidFill>
                <a:latin typeface="Lato Semibold" panose="020F0502020204030203" pitchFamily="34" charset="0"/>
                <a:ea typeface="Lato Semibold" panose="020F0502020204030203" pitchFamily="34" charset="0"/>
                <a:cs typeface="Lato Semibold" panose="020F0502020204030203" pitchFamily="34" charset="0"/>
              </a:endParaRPr>
            </a:p>
          </p:txBody>
        </p:sp>
        <p:cxnSp>
          <p:nvCxnSpPr>
            <p:cNvPr id="21" name="Straight Arrow Connector 20"/>
            <p:cNvCxnSpPr>
              <a:stCxn id="9" idx="3"/>
              <a:endCxn id="11" idx="1"/>
            </p:cNvCxnSpPr>
            <p:nvPr/>
          </p:nvCxnSpPr>
          <p:spPr>
            <a:xfrm flipV="1">
              <a:off x="2612071" y="4355717"/>
              <a:ext cx="967402" cy="695755"/>
            </a:xfrm>
            <a:prstGeom prst="straightConnector1">
              <a:avLst/>
            </a:prstGeom>
            <a:ln w="50800">
              <a:solidFill>
                <a:schemeClr val="accent6"/>
              </a:solidFill>
              <a:headEnd type="triangle" w="sm" len="lg"/>
              <a:tailEnd type="none" w="med" len="lg"/>
            </a:ln>
            <a:effectLst/>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a:stCxn id="9" idx="3"/>
              <a:endCxn id="10" idx="1"/>
            </p:cNvCxnSpPr>
            <p:nvPr/>
          </p:nvCxnSpPr>
          <p:spPr>
            <a:xfrm>
              <a:off x="2612071" y="5051472"/>
              <a:ext cx="967402" cy="695754"/>
            </a:xfrm>
            <a:prstGeom prst="straightConnector1">
              <a:avLst/>
            </a:prstGeom>
            <a:ln w="50800">
              <a:solidFill>
                <a:schemeClr val="accent6"/>
              </a:solidFill>
              <a:headEnd type="triangle" w="sm" len="lg"/>
              <a:tailEnd type="none" w="med" len="lg"/>
            </a:ln>
            <a:effectLst/>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a:stCxn id="11" idx="3"/>
              <a:endCxn id="15" idx="1"/>
            </p:cNvCxnSpPr>
            <p:nvPr/>
          </p:nvCxnSpPr>
          <p:spPr>
            <a:xfrm>
              <a:off x="5040129" y="4355717"/>
              <a:ext cx="1126667" cy="695755"/>
            </a:xfrm>
            <a:prstGeom prst="straightConnector1">
              <a:avLst/>
            </a:prstGeom>
            <a:ln w="50800">
              <a:solidFill>
                <a:schemeClr val="accent5"/>
              </a:solidFill>
              <a:headEnd type="triangle" w="sm" len="lg"/>
              <a:tailEnd type="none" w="med" len="lg"/>
            </a:ln>
            <a:effectLst/>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a:stCxn id="10" idx="3"/>
              <a:endCxn id="15" idx="1"/>
            </p:cNvCxnSpPr>
            <p:nvPr/>
          </p:nvCxnSpPr>
          <p:spPr>
            <a:xfrm flipV="1">
              <a:off x="4746780" y="5051472"/>
              <a:ext cx="1420016" cy="695754"/>
            </a:xfrm>
            <a:prstGeom prst="straightConnector1">
              <a:avLst/>
            </a:prstGeom>
            <a:ln w="50800">
              <a:solidFill>
                <a:schemeClr val="accent5"/>
              </a:solidFill>
              <a:headEnd type="triangle" w="sm" len="lg"/>
              <a:tailEnd type="none" w="med" len="lg"/>
            </a:ln>
            <a:effectLst/>
          </p:spPr>
          <p:style>
            <a:lnRef idx="2">
              <a:schemeClr val="accent1"/>
            </a:lnRef>
            <a:fillRef idx="0">
              <a:schemeClr val="accent1"/>
            </a:fillRef>
            <a:effectRef idx="1">
              <a:schemeClr val="accent1"/>
            </a:effectRef>
            <a:fontRef idx="minor">
              <a:schemeClr val="tx1"/>
            </a:fontRef>
          </p:style>
        </p:cxnSp>
      </p:grpSp>
      <p:grpSp>
        <p:nvGrpSpPr>
          <p:cNvPr id="81" name="Group 80"/>
          <p:cNvGrpSpPr/>
          <p:nvPr/>
        </p:nvGrpSpPr>
        <p:grpSpPr>
          <a:xfrm>
            <a:off x="609600" y="2548709"/>
            <a:ext cx="11409021" cy="4137235"/>
            <a:chOff x="609600" y="2548709"/>
            <a:chExt cx="11409021" cy="4137235"/>
          </a:xfrm>
        </p:grpSpPr>
        <p:sp>
          <p:nvSpPr>
            <p:cNvPr id="41" name="TextBox 40"/>
            <p:cNvSpPr txBox="1"/>
            <p:nvPr/>
          </p:nvSpPr>
          <p:spPr>
            <a:xfrm>
              <a:off x="9296401" y="6162724"/>
              <a:ext cx="2722220" cy="523220"/>
            </a:xfrm>
            <a:prstGeom prst="rect">
              <a:avLst/>
            </a:prstGeom>
            <a:noFill/>
          </p:spPr>
          <p:txBody>
            <a:bodyPr wrap="none" rtlCol="0">
              <a:spAutoFit/>
            </a:bodyPr>
            <a:lstStyle/>
            <a:p>
              <a:r>
                <a:rPr lang="en-US" sz="2800" dirty="0" err="1" smtClean="0">
                  <a:latin typeface="Lato Black" panose="020F0502020204030203" pitchFamily="34" charset="0"/>
                  <a:ea typeface="Lato Black" panose="020F0502020204030203" pitchFamily="34" charset="0"/>
                  <a:cs typeface="Lato Black" panose="020F0502020204030203" pitchFamily="34" charset="0"/>
                </a:rPr>
                <a:t>Cryptomania</a:t>
              </a:r>
              <a:r>
                <a:rPr lang="en-US" sz="2800" dirty="0" smtClean="0">
                  <a:latin typeface="Lato Black" panose="020F0502020204030203" pitchFamily="34" charset="0"/>
                  <a:ea typeface="Lato Black" panose="020F0502020204030203" pitchFamily="34" charset="0"/>
                  <a:cs typeface="Lato Black" panose="020F0502020204030203" pitchFamily="34" charset="0"/>
                </a:rPr>
                <a:t> </a:t>
              </a:r>
              <a:r>
                <a:rPr lang="en-US" sz="2800" dirty="0">
                  <a:latin typeface="Lato Black" panose="020F0502020204030203" pitchFamily="34" charset="0"/>
                  <a:ea typeface="Lato Black" panose="020F0502020204030203" pitchFamily="34" charset="0"/>
                  <a:cs typeface="Lato Black" panose="020F0502020204030203" pitchFamily="34" charset="0"/>
                </a:rPr>
                <a:t>✉</a:t>
              </a:r>
            </a:p>
          </p:txBody>
        </p:sp>
        <p:sp>
          <p:nvSpPr>
            <p:cNvPr id="8" name="TextBox 7"/>
            <p:cNvSpPr txBox="1"/>
            <p:nvPr/>
          </p:nvSpPr>
          <p:spPr>
            <a:xfrm>
              <a:off x="609600" y="2548709"/>
              <a:ext cx="1569660" cy="830997"/>
            </a:xfrm>
            <a:prstGeom prst="rect">
              <a:avLst/>
            </a:prstGeom>
            <a:noFill/>
            <a:ln>
              <a:solidFill>
                <a:schemeClr val="accent2">
                  <a:lumMod val="60000"/>
                  <a:lumOff val="40000"/>
                </a:schemeClr>
              </a:solidFill>
            </a:ln>
          </p:spPr>
          <p:txBody>
            <a:bodyPr wrap="none" rtlCol="0">
              <a:spAutoFit/>
            </a:bodyPr>
            <a:lstStyle/>
            <a:p>
              <a:r>
                <a:rPr lang="en-US" sz="2400" dirty="0" smtClean="0">
                  <a:solidFill>
                    <a:schemeClr val="accent2"/>
                  </a:solidFill>
                  <a:latin typeface="Lato Semibold" panose="020F0502020204030203" pitchFamily="34" charset="0"/>
                  <a:ea typeface="Lato Semibold" panose="020F0502020204030203" pitchFamily="34" charset="0"/>
                  <a:cs typeface="Lato Semibold" panose="020F0502020204030203" pitchFamily="34" charset="0"/>
                </a:rPr>
                <a:t>Modular</a:t>
              </a:r>
              <a:br>
                <a:rPr lang="en-US" sz="2400" dirty="0" smtClean="0">
                  <a:solidFill>
                    <a:schemeClr val="accent2"/>
                  </a:solidFill>
                  <a:latin typeface="Lato Semibold" panose="020F0502020204030203" pitchFamily="34" charset="0"/>
                  <a:ea typeface="Lato Semibold" panose="020F0502020204030203" pitchFamily="34" charset="0"/>
                  <a:cs typeface="Lato Semibold" panose="020F0502020204030203" pitchFamily="34" charset="0"/>
                </a:rPr>
              </a:br>
              <a:r>
                <a:rPr lang="en-US" sz="2400" dirty="0" smtClean="0">
                  <a:solidFill>
                    <a:schemeClr val="accent2"/>
                  </a:solidFill>
                  <a:latin typeface="Lato Semibold" panose="020F0502020204030203" pitchFamily="34" charset="0"/>
                  <a:ea typeface="Lato Semibold" panose="020F0502020204030203" pitchFamily="34" charset="0"/>
                  <a:cs typeface="Lato Semibold" panose="020F0502020204030203" pitchFamily="34" charset="0"/>
                </a:rPr>
                <a:t>arithmetic</a:t>
              </a:r>
              <a:endParaRPr lang="en-US" sz="2400" dirty="0">
                <a:solidFill>
                  <a:schemeClr val="accent2"/>
                </a:solidFill>
                <a:latin typeface="Lato Semibold" panose="020F0502020204030203" pitchFamily="34" charset="0"/>
                <a:ea typeface="Lato Semibold" panose="020F0502020204030203" pitchFamily="34" charset="0"/>
                <a:cs typeface="Lato Semibold" panose="020F0502020204030203" pitchFamily="34" charset="0"/>
              </a:endParaRPr>
            </a:p>
          </p:txBody>
        </p:sp>
        <p:sp>
          <p:nvSpPr>
            <p:cNvPr id="13" name="TextBox 12"/>
            <p:cNvSpPr txBox="1"/>
            <p:nvPr/>
          </p:nvSpPr>
          <p:spPr>
            <a:xfrm>
              <a:off x="9296401" y="3663219"/>
              <a:ext cx="1938351" cy="1200329"/>
            </a:xfrm>
            <a:prstGeom prst="rect">
              <a:avLst/>
            </a:prstGeom>
            <a:noFill/>
            <a:ln>
              <a:solidFill>
                <a:schemeClr val="accent4">
                  <a:lumMod val="60000"/>
                  <a:lumOff val="40000"/>
                </a:schemeClr>
              </a:solidFill>
            </a:ln>
          </p:spPr>
          <p:txBody>
            <a:bodyPr wrap="none" rtlCol="0">
              <a:spAutoFit/>
            </a:bodyPr>
            <a:lstStyle/>
            <a:p>
              <a:r>
                <a:rPr lang="en-US" sz="2400" dirty="0" smtClean="0">
                  <a:solidFill>
                    <a:schemeClr val="accent4"/>
                  </a:solidFill>
                  <a:latin typeface="Lato Semibold" panose="020F0502020204030203" pitchFamily="34" charset="0"/>
                  <a:ea typeface="Lato Semibold" panose="020F0502020204030203" pitchFamily="34" charset="0"/>
                  <a:cs typeface="Lato Semibold" panose="020F0502020204030203" pitchFamily="34" charset="0"/>
                </a:rPr>
                <a:t>TLS: internet</a:t>
              </a:r>
              <a:br>
                <a:rPr lang="en-US" sz="2400" dirty="0" smtClean="0">
                  <a:solidFill>
                    <a:schemeClr val="accent4"/>
                  </a:solidFill>
                  <a:latin typeface="Lato Semibold" panose="020F0502020204030203" pitchFamily="34" charset="0"/>
                  <a:ea typeface="Lato Semibold" panose="020F0502020204030203" pitchFamily="34" charset="0"/>
                  <a:cs typeface="Lato Semibold" panose="020F0502020204030203" pitchFamily="34" charset="0"/>
                </a:rPr>
              </a:br>
              <a:r>
                <a:rPr lang="en-US" sz="2400" dirty="0" smtClean="0">
                  <a:solidFill>
                    <a:schemeClr val="accent4"/>
                  </a:solidFill>
                  <a:latin typeface="Lato Semibold" panose="020F0502020204030203" pitchFamily="34" charset="0"/>
                  <a:ea typeface="Lato Semibold" panose="020F0502020204030203" pitchFamily="34" charset="0"/>
                  <a:cs typeface="Lato Semibold" panose="020F0502020204030203" pitchFamily="34" charset="0"/>
                </a:rPr>
                <a:t>PGP: email</a:t>
              </a:r>
            </a:p>
            <a:p>
              <a:r>
                <a:rPr lang="en-US" sz="2400" i="1" dirty="0">
                  <a:solidFill>
                    <a:schemeClr val="accent4"/>
                  </a:solidFill>
                  <a:latin typeface="Lato Semibold" panose="020F0502020204030203" pitchFamily="34" charset="0"/>
                  <a:ea typeface="Lato Semibold" panose="020F0502020204030203" pitchFamily="34" charset="0"/>
                  <a:cs typeface="Lato Semibold" panose="020F0502020204030203" pitchFamily="34" charset="0"/>
                </a:rPr>
                <a:t>(see CS 558</a:t>
              </a:r>
              <a:r>
                <a:rPr lang="en-US" sz="2400" i="1" dirty="0" smtClean="0">
                  <a:solidFill>
                    <a:schemeClr val="accent4"/>
                  </a:solidFill>
                  <a:latin typeface="Lato Semibold" panose="020F0502020204030203" pitchFamily="34" charset="0"/>
                  <a:ea typeface="Lato Semibold" panose="020F0502020204030203" pitchFamily="34" charset="0"/>
                  <a:cs typeface="Lato Semibold" panose="020F0502020204030203" pitchFamily="34" charset="0"/>
                </a:rPr>
                <a:t>)</a:t>
              </a:r>
              <a:endParaRPr lang="en-US" sz="2400" i="1" dirty="0">
                <a:solidFill>
                  <a:schemeClr val="accent4"/>
                </a:solidFill>
                <a:latin typeface="Lato Semibold" panose="020F0502020204030203" pitchFamily="34" charset="0"/>
                <a:ea typeface="Lato Semibold" panose="020F0502020204030203" pitchFamily="34" charset="0"/>
                <a:cs typeface="Lato Semibold" panose="020F0502020204030203" pitchFamily="34" charset="0"/>
              </a:endParaRPr>
            </a:p>
          </p:txBody>
        </p:sp>
        <p:sp>
          <p:nvSpPr>
            <p:cNvPr id="14" name="TextBox 13"/>
            <p:cNvSpPr txBox="1"/>
            <p:nvPr/>
          </p:nvSpPr>
          <p:spPr>
            <a:xfrm>
              <a:off x="9296401" y="2733375"/>
              <a:ext cx="2565126" cy="461665"/>
            </a:xfrm>
            <a:prstGeom prst="rect">
              <a:avLst/>
            </a:prstGeom>
            <a:noFill/>
            <a:ln>
              <a:solidFill>
                <a:schemeClr val="accent4">
                  <a:lumMod val="60000"/>
                  <a:lumOff val="40000"/>
                </a:schemeClr>
              </a:solidFill>
            </a:ln>
          </p:spPr>
          <p:txBody>
            <a:bodyPr wrap="none" rtlCol="0">
              <a:spAutoFit/>
            </a:bodyPr>
            <a:lstStyle/>
            <a:p>
              <a:r>
                <a:rPr lang="en-US" sz="2400" dirty="0" smtClean="0">
                  <a:solidFill>
                    <a:schemeClr val="accent4"/>
                  </a:solidFill>
                  <a:latin typeface="Lato Semibold" panose="020F0502020204030203" pitchFamily="34" charset="0"/>
                  <a:ea typeface="Lato Semibold" panose="020F0502020204030203" pitchFamily="34" charset="0"/>
                  <a:cs typeface="Lato Semibold" panose="020F0502020204030203" pitchFamily="34" charset="0"/>
                </a:rPr>
                <a:t>Signal: messaging</a:t>
              </a:r>
              <a:endParaRPr lang="en-US" sz="2400" dirty="0">
                <a:solidFill>
                  <a:schemeClr val="accent4"/>
                </a:solidFill>
                <a:latin typeface="Lato Semibold" panose="020F0502020204030203" pitchFamily="34" charset="0"/>
                <a:ea typeface="Lato Semibold" panose="020F0502020204030203" pitchFamily="34" charset="0"/>
                <a:cs typeface="Lato Semibold" panose="020F0502020204030203" pitchFamily="34" charset="0"/>
              </a:endParaRPr>
            </a:p>
          </p:txBody>
        </p:sp>
        <p:sp>
          <p:nvSpPr>
            <p:cNvPr id="16" name="TextBox 15"/>
            <p:cNvSpPr txBox="1"/>
            <p:nvPr/>
          </p:nvSpPr>
          <p:spPr>
            <a:xfrm>
              <a:off x="6166796" y="3429129"/>
              <a:ext cx="2680542" cy="461665"/>
            </a:xfrm>
            <a:prstGeom prst="rect">
              <a:avLst/>
            </a:prstGeom>
            <a:noFill/>
            <a:ln>
              <a:solidFill>
                <a:schemeClr val="accent1">
                  <a:lumMod val="60000"/>
                  <a:lumOff val="40000"/>
                </a:schemeClr>
              </a:solidFill>
            </a:ln>
          </p:spPr>
          <p:txBody>
            <a:bodyPr wrap="none" rtlCol="0">
              <a:spAutoFit/>
            </a:bodyPr>
            <a:lstStyle/>
            <a:p>
              <a:r>
                <a:rPr lang="en-US" sz="2400" dirty="0" smtClean="0">
                  <a:solidFill>
                    <a:schemeClr val="accent1"/>
                  </a:solidFill>
                  <a:latin typeface="Lato Semibold" panose="020F0502020204030203" pitchFamily="34" charset="0"/>
                  <a:ea typeface="Lato Semibold" panose="020F0502020204030203" pitchFamily="34" charset="0"/>
                  <a:cs typeface="Lato Semibold" panose="020F0502020204030203" pitchFamily="34" charset="0"/>
                </a:rPr>
                <a:t>Key encapsulation</a:t>
              </a:r>
              <a:endParaRPr lang="en-US" sz="2400" dirty="0">
                <a:solidFill>
                  <a:schemeClr val="accent1"/>
                </a:solidFill>
                <a:latin typeface="Lato Semibold" panose="020F0502020204030203" pitchFamily="34" charset="0"/>
                <a:ea typeface="Lato Semibold" panose="020F0502020204030203" pitchFamily="34" charset="0"/>
                <a:cs typeface="Lato Semibold" panose="020F0502020204030203" pitchFamily="34" charset="0"/>
              </a:endParaRPr>
            </a:p>
          </p:txBody>
        </p:sp>
        <p:sp>
          <p:nvSpPr>
            <p:cNvPr id="17" name="TextBox 16"/>
            <p:cNvSpPr txBox="1"/>
            <p:nvPr/>
          </p:nvSpPr>
          <p:spPr>
            <a:xfrm>
              <a:off x="6166796" y="2733375"/>
              <a:ext cx="2081019" cy="461665"/>
            </a:xfrm>
            <a:prstGeom prst="rect">
              <a:avLst/>
            </a:prstGeom>
            <a:noFill/>
            <a:ln>
              <a:solidFill>
                <a:schemeClr val="accent1">
                  <a:lumMod val="60000"/>
                  <a:lumOff val="40000"/>
                </a:schemeClr>
              </a:solidFill>
            </a:ln>
          </p:spPr>
          <p:txBody>
            <a:bodyPr wrap="none" rtlCol="0">
              <a:spAutoFit/>
            </a:bodyPr>
            <a:lstStyle/>
            <a:p>
              <a:r>
                <a:rPr lang="en-US" sz="2400" dirty="0" smtClean="0">
                  <a:solidFill>
                    <a:schemeClr val="accent1"/>
                  </a:solidFill>
                  <a:latin typeface="Lato Semibold" panose="020F0502020204030203" pitchFamily="34" charset="0"/>
                  <a:ea typeface="Lato Semibold" panose="020F0502020204030203" pitchFamily="34" charset="0"/>
                  <a:cs typeface="Lato Semibold" panose="020F0502020204030203" pitchFamily="34" charset="0"/>
                </a:rPr>
                <a:t>Key evolution</a:t>
              </a:r>
              <a:endParaRPr lang="en-US" sz="2400" dirty="0">
                <a:solidFill>
                  <a:schemeClr val="accent1"/>
                </a:solidFill>
                <a:latin typeface="Lato Semibold" panose="020F0502020204030203" pitchFamily="34" charset="0"/>
                <a:ea typeface="Lato Semibold" panose="020F0502020204030203" pitchFamily="34" charset="0"/>
                <a:cs typeface="Lato Semibold" panose="020F0502020204030203" pitchFamily="34" charset="0"/>
              </a:endParaRPr>
            </a:p>
          </p:txBody>
        </p:sp>
        <p:sp>
          <p:nvSpPr>
            <p:cNvPr id="18" name="TextBox 17"/>
            <p:cNvSpPr txBox="1"/>
            <p:nvPr/>
          </p:nvSpPr>
          <p:spPr>
            <a:xfrm>
              <a:off x="3579473" y="2548709"/>
              <a:ext cx="1503938" cy="830997"/>
            </a:xfrm>
            <a:prstGeom prst="rect">
              <a:avLst/>
            </a:prstGeom>
            <a:noFill/>
            <a:ln>
              <a:solidFill>
                <a:schemeClr val="accent3"/>
              </a:solidFill>
            </a:ln>
          </p:spPr>
          <p:txBody>
            <a:bodyPr wrap="none" rtlCol="0">
              <a:spAutoFit/>
            </a:bodyPr>
            <a:lstStyle/>
            <a:p>
              <a:r>
                <a:rPr lang="en-US" sz="2400" dirty="0" err="1" smtClean="0">
                  <a:solidFill>
                    <a:schemeClr val="accent3">
                      <a:lumMod val="75000"/>
                    </a:schemeClr>
                  </a:solidFill>
                  <a:latin typeface="Lato Semibold" panose="020F0502020204030203" pitchFamily="34" charset="0"/>
                  <a:ea typeface="Lato Semibold" panose="020F0502020204030203" pitchFamily="34" charset="0"/>
                  <a:cs typeface="Lato Semibold" panose="020F0502020204030203" pitchFamily="34" charset="0"/>
                </a:rPr>
                <a:t>Auth</a:t>
              </a:r>
              <a:r>
                <a:rPr lang="en-US" sz="2400" dirty="0" smtClean="0">
                  <a:solidFill>
                    <a:schemeClr val="accent3">
                      <a:lumMod val="75000"/>
                    </a:schemeClr>
                  </a:solidFill>
                  <a:latin typeface="Lato Semibold" panose="020F0502020204030203" pitchFamily="34" charset="0"/>
                  <a:ea typeface="Lato Semibold" panose="020F0502020204030203" pitchFamily="34" charset="0"/>
                  <a:cs typeface="Lato Semibold" panose="020F0502020204030203" pitchFamily="34" charset="0"/>
                </a:rPr>
                <a:t> key</a:t>
              </a:r>
              <a:br>
                <a:rPr lang="en-US" sz="2400" dirty="0" smtClean="0">
                  <a:solidFill>
                    <a:schemeClr val="accent3">
                      <a:lumMod val="75000"/>
                    </a:schemeClr>
                  </a:solidFill>
                  <a:latin typeface="Lato Semibold" panose="020F0502020204030203" pitchFamily="34" charset="0"/>
                  <a:ea typeface="Lato Semibold" panose="020F0502020204030203" pitchFamily="34" charset="0"/>
                  <a:cs typeface="Lato Semibold" panose="020F0502020204030203" pitchFamily="34" charset="0"/>
                </a:rPr>
              </a:br>
              <a:r>
                <a:rPr lang="en-US" sz="2400" dirty="0" smtClean="0">
                  <a:solidFill>
                    <a:schemeClr val="accent3">
                      <a:lumMod val="75000"/>
                    </a:schemeClr>
                  </a:solidFill>
                  <a:latin typeface="Lato Semibold" panose="020F0502020204030203" pitchFamily="34" charset="0"/>
                  <a:ea typeface="Lato Semibold" panose="020F0502020204030203" pitchFamily="34" charset="0"/>
                  <a:cs typeface="Lato Semibold" panose="020F0502020204030203" pitchFamily="34" charset="0"/>
                </a:rPr>
                <a:t>exchange</a:t>
              </a:r>
              <a:endParaRPr lang="en-US" sz="2400" dirty="0">
                <a:solidFill>
                  <a:schemeClr val="accent3">
                    <a:lumMod val="75000"/>
                  </a:schemeClr>
                </a:solidFill>
                <a:latin typeface="Lato Semibold" panose="020F0502020204030203" pitchFamily="34" charset="0"/>
                <a:ea typeface="Lato Semibold" panose="020F0502020204030203" pitchFamily="34" charset="0"/>
                <a:cs typeface="Lato Semibold" panose="020F0502020204030203" pitchFamily="34" charset="0"/>
              </a:endParaRPr>
            </a:p>
          </p:txBody>
        </p:sp>
        <p:cxnSp>
          <p:nvCxnSpPr>
            <p:cNvPr id="25" name="Straight Arrow Connector 24"/>
            <p:cNvCxnSpPr>
              <a:stCxn id="8" idx="3"/>
              <a:endCxn id="18" idx="1"/>
            </p:cNvCxnSpPr>
            <p:nvPr/>
          </p:nvCxnSpPr>
          <p:spPr>
            <a:xfrm>
              <a:off x="2179260" y="2964208"/>
              <a:ext cx="1400213" cy="0"/>
            </a:xfrm>
            <a:prstGeom prst="straightConnector1">
              <a:avLst/>
            </a:prstGeom>
            <a:ln w="50800">
              <a:solidFill>
                <a:schemeClr val="accent6"/>
              </a:solidFill>
              <a:headEnd type="triangle" w="sm" len="lg"/>
              <a:tailEnd type="none" w="med" len="lg"/>
            </a:ln>
            <a:effectLst/>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a:stCxn id="18" idx="3"/>
              <a:endCxn id="17" idx="1"/>
            </p:cNvCxnSpPr>
            <p:nvPr/>
          </p:nvCxnSpPr>
          <p:spPr>
            <a:xfrm>
              <a:off x="5083411" y="2964208"/>
              <a:ext cx="1083385" cy="0"/>
            </a:xfrm>
            <a:prstGeom prst="straightConnector1">
              <a:avLst/>
            </a:prstGeom>
            <a:ln w="50800">
              <a:solidFill>
                <a:schemeClr val="accent5"/>
              </a:solidFill>
              <a:headEnd type="triangle" w="sm" len="lg"/>
              <a:tailEnd type="none" w="med" len="lg"/>
            </a:ln>
            <a:effectLst/>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a:stCxn id="18" idx="3"/>
              <a:endCxn id="16" idx="1"/>
            </p:cNvCxnSpPr>
            <p:nvPr/>
          </p:nvCxnSpPr>
          <p:spPr>
            <a:xfrm>
              <a:off x="5083411" y="2964208"/>
              <a:ext cx="1083385" cy="695754"/>
            </a:xfrm>
            <a:prstGeom prst="straightConnector1">
              <a:avLst/>
            </a:prstGeom>
            <a:ln w="50800">
              <a:solidFill>
                <a:schemeClr val="accent5"/>
              </a:solidFill>
              <a:headEnd type="triangle" w="sm" len="lg"/>
              <a:tailEnd type="none" w="med" len="lg"/>
            </a:ln>
            <a:effectLst/>
          </p:spPr>
          <p:style>
            <a:lnRef idx="2">
              <a:schemeClr val="accent1"/>
            </a:lnRef>
            <a:fillRef idx="0">
              <a:schemeClr val="accent1"/>
            </a:fillRef>
            <a:effectRef idx="1">
              <a:schemeClr val="accent1"/>
            </a:effectRef>
            <a:fontRef idx="minor">
              <a:schemeClr val="tx1"/>
            </a:fontRef>
          </p:style>
        </p:cxnSp>
        <p:cxnSp>
          <p:nvCxnSpPr>
            <p:cNvPr id="44" name="Straight Arrow Connector 43"/>
            <p:cNvCxnSpPr>
              <a:stCxn id="11" idx="3"/>
              <a:endCxn id="16" idx="1"/>
            </p:cNvCxnSpPr>
            <p:nvPr/>
          </p:nvCxnSpPr>
          <p:spPr>
            <a:xfrm flipV="1">
              <a:off x="5040129" y="3659962"/>
              <a:ext cx="1126667" cy="695755"/>
            </a:xfrm>
            <a:prstGeom prst="straightConnector1">
              <a:avLst/>
            </a:prstGeom>
            <a:ln w="50800">
              <a:solidFill>
                <a:schemeClr val="accent5"/>
              </a:solidFill>
              <a:headEnd type="triangle" w="sm" len="lg"/>
              <a:tailEnd type="none" w="med" len="lg"/>
            </a:ln>
            <a:effectLst/>
          </p:spPr>
          <p:style>
            <a:lnRef idx="2">
              <a:schemeClr val="accent1"/>
            </a:lnRef>
            <a:fillRef idx="0">
              <a:schemeClr val="accent1"/>
            </a:fillRef>
            <a:effectRef idx="1">
              <a:schemeClr val="accent1"/>
            </a:effectRef>
            <a:fontRef idx="minor">
              <a:schemeClr val="tx1"/>
            </a:fontRef>
          </p:style>
        </p:cxnSp>
        <p:cxnSp>
          <p:nvCxnSpPr>
            <p:cNvPr id="55" name="Straight Arrow Connector 54"/>
            <p:cNvCxnSpPr>
              <a:stCxn id="17" idx="3"/>
              <a:endCxn id="14" idx="1"/>
            </p:cNvCxnSpPr>
            <p:nvPr/>
          </p:nvCxnSpPr>
          <p:spPr>
            <a:xfrm>
              <a:off x="8247815" y="2964208"/>
              <a:ext cx="1048586" cy="0"/>
            </a:xfrm>
            <a:prstGeom prst="straightConnector1">
              <a:avLst/>
            </a:prstGeom>
            <a:ln w="50800">
              <a:solidFill>
                <a:schemeClr val="accent4">
                  <a:lumMod val="60000"/>
                  <a:lumOff val="40000"/>
                </a:schemeClr>
              </a:solidFill>
              <a:headEnd type="triangle" w="sm" len="lg"/>
              <a:tailEnd type="none" w="med" len="lg"/>
            </a:ln>
            <a:effectLst/>
          </p:spPr>
          <p:style>
            <a:lnRef idx="2">
              <a:schemeClr val="accent1"/>
            </a:lnRef>
            <a:fillRef idx="0">
              <a:schemeClr val="accent1"/>
            </a:fillRef>
            <a:effectRef idx="1">
              <a:schemeClr val="accent1"/>
            </a:effectRef>
            <a:fontRef idx="minor">
              <a:schemeClr val="tx1"/>
            </a:fontRef>
          </p:style>
        </p:cxnSp>
        <p:cxnSp>
          <p:nvCxnSpPr>
            <p:cNvPr id="58" name="Straight Arrow Connector 57"/>
            <p:cNvCxnSpPr>
              <a:stCxn id="16" idx="3"/>
              <a:endCxn id="13" idx="1"/>
            </p:cNvCxnSpPr>
            <p:nvPr/>
          </p:nvCxnSpPr>
          <p:spPr>
            <a:xfrm>
              <a:off x="8847338" y="3659962"/>
              <a:ext cx="449063" cy="603422"/>
            </a:xfrm>
            <a:prstGeom prst="straightConnector1">
              <a:avLst/>
            </a:prstGeom>
            <a:ln w="50800">
              <a:solidFill>
                <a:schemeClr val="accent4">
                  <a:lumMod val="60000"/>
                  <a:lumOff val="40000"/>
                </a:schemeClr>
              </a:solidFill>
              <a:headEnd type="triangle" w="sm" len="lg"/>
              <a:tailEnd type="none" w="med" len="lg"/>
            </a:ln>
            <a:effectLst/>
          </p:spPr>
          <p:style>
            <a:lnRef idx="2">
              <a:schemeClr val="accent1"/>
            </a:lnRef>
            <a:fillRef idx="0">
              <a:schemeClr val="accent1"/>
            </a:fillRef>
            <a:effectRef idx="1">
              <a:schemeClr val="accent1"/>
            </a:effectRef>
            <a:fontRef idx="minor">
              <a:schemeClr val="tx1"/>
            </a:fontRef>
          </p:style>
        </p:cxnSp>
        <p:cxnSp>
          <p:nvCxnSpPr>
            <p:cNvPr id="67" name="Straight Arrow Connector 66"/>
            <p:cNvCxnSpPr>
              <a:stCxn id="15" idx="3"/>
              <a:endCxn id="13" idx="1"/>
            </p:cNvCxnSpPr>
            <p:nvPr/>
          </p:nvCxnSpPr>
          <p:spPr>
            <a:xfrm flipV="1">
              <a:off x="8448190" y="4263384"/>
              <a:ext cx="848211" cy="788088"/>
            </a:xfrm>
            <a:prstGeom prst="straightConnector1">
              <a:avLst/>
            </a:prstGeom>
            <a:ln w="50800">
              <a:solidFill>
                <a:schemeClr val="accent4">
                  <a:lumMod val="60000"/>
                  <a:lumOff val="40000"/>
                </a:schemeClr>
              </a:solidFill>
              <a:headEnd type="triangle" w="sm" len="lg"/>
              <a:tailEnd type="none" w="med" len="lg"/>
            </a:ln>
            <a:effectLst/>
          </p:spPr>
          <p:style>
            <a:lnRef idx="2">
              <a:schemeClr val="accent1"/>
            </a:lnRef>
            <a:fillRef idx="0">
              <a:schemeClr val="accent1"/>
            </a:fillRef>
            <a:effectRef idx="1">
              <a:schemeClr val="accent1"/>
            </a:effectRef>
            <a:fontRef idx="minor">
              <a:schemeClr val="tx1"/>
            </a:fontRef>
          </p:style>
        </p:cxnSp>
        <p:cxnSp>
          <p:nvCxnSpPr>
            <p:cNvPr id="70" name="Straight Arrow Connector 69"/>
            <p:cNvCxnSpPr>
              <a:endCxn id="14" idx="2"/>
            </p:cNvCxnSpPr>
            <p:nvPr/>
          </p:nvCxnSpPr>
          <p:spPr>
            <a:xfrm flipV="1">
              <a:off x="10578964" y="3195040"/>
              <a:ext cx="0" cy="468179"/>
            </a:xfrm>
            <a:prstGeom prst="straightConnector1">
              <a:avLst/>
            </a:prstGeom>
            <a:ln w="50800">
              <a:solidFill>
                <a:schemeClr val="accent4">
                  <a:lumMod val="60000"/>
                  <a:lumOff val="40000"/>
                </a:schemeClr>
              </a:solidFill>
              <a:headEnd type="triangle" w="sm" len="lg"/>
              <a:tailEnd type="none" w="med" len="lg"/>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62138815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839200" y="1982492"/>
            <a:ext cx="2743200" cy="2743200"/>
          </a:xfrm>
          <a:prstGeom prst="rect">
            <a:avLst/>
          </a:prstGeom>
        </p:spPr>
      </p:pic>
      <p:sp>
        <p:nvSpPr>
          <p:cNvPr id="8" name="Right Arrow 7"/>
          <p:cNvSpPr/>
          <p:nvPr/>
        </p:nvSpPr>
        <p:spPr>
          <a:xfrm>
            <a:off x="3352799" y="2944679"/>
            <a:ext cx="5486401" cy="728420"/>
          </a:xfrm>
          <a:prstGeom prst="righ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grpSp>
        <p:nvGrpSpPr>
          <p:cNvPr id="12" name="Group 11"/>
          <p:cNvGrpSpPr/>
          <p:nvPr/>
        </p:nvGrpSpPr>
        <p:grpSpPr>
          <a:xfrm>
            <a:off x="3352799" y="2944678"/>
            <a:ext cx="5486401" cy="3688874"/>
            <a:chOff x="3352799" y="2944678"/>
            <a:chExt cx="5486401" cy="3688874"/>
          </a:xfrm>
        </p:grpSpPr>
        <p:sp>
          <p:nvSpPr>
            <p:cNvPr id="10" name="Right Arrow 9"/>
            <p:cNvSpPr/>
            <p:nvPr/>
          </p:nvSpPr>
          <p:spPr>
            <a:xfrm>
              <a:off x="3352799" y="2944678"/>
              <a:ext cx="5486401" cy="734877"/>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1" name="Right Arrow 10"/>
            <p:cNvSpPr/>
            <p:nvPr/>
          </p:nvSpPr>
          <p:spPr>
            <a:xfrm rot="16200000">
              <a:off x="5490559" y="3771539"/>
              <a:ext cx="1210882" cy="650929"/>
            </a:xfrm>
            <a:prstGeom prst="rightArrow">
              <a:avLst>
                <a:gd name="adj1" fmla="val 50000"/>
                <a:gd name="adj2" fmla="val 0"/>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pic>
          <p:nvPicPr>
            <p:cNvPr id="7" name="Picture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724399" y="3890352"/>
              <a:ext cx="2743200" cy="2743200"/>
            </a:xfrm>
            <a:prstGeom prst="rect">
              <a:avLst/>
            </a:prstGeom>
          </p:spPr>
        </p:pic>
      </p:grpSp>
      <p:sp>
        <p:nvSpPr>
          <p:cNvPr id="2" name="Title 1"/>
          <p:cNvSpPr>
            <a:spLocks noGrp="1"/>
          </p:cNvSpPr>
          <p:nvPr>
            <p:ph type="title"/>
          </p:nvPr>
        </p:nvSpPr>
        <p:spPr/>
        <p:txBody>
          <a:bodyPr/>
          <a:lstStyle/>
          <a:p>
            <a:r>
              <a:rPr lang="en-US" dirty="0"/>
              <a:t>End of Part 1</a:t>
            </a:r>
          </a:p>
        </p:txBody>
      </p:sp>
      <p:pic>
        <p:nvPicPr>
          <p:cNvPr id="4" name="Picture 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839200" y="1982492"/>
            <a:ext cx="2743200" cy="2743200"/>
          </a:xfrm>
          <a:prstGeom prst="rect">
            <a:avLst/>
          </a:prstGeom>
        </p:spPr>
      </p:pic>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9599" y="1982491"/>
            <a:ext cx="2743200" cy="2743200"/>
          </a:xfrm>
          <a:prstGeom prst="rect">
            <a:avLst/>
          </a:prstGeom>
        </p:spPr>
      </p:pic>
      <p:sp>
        <p:nvSpPr>
          <p:cNvPr id="9" name="TextBox 8"/>
          <p:cNvSpPr txBox="1"/>
          <p:nvPr/>
        </p:nvSpPr>
        <p:spPr>
          <a:xfrm>
            <a:off x="752335" y="4642313"/>
            <a:ext cx="2457724" cy="954107"/>
          </a:xfrm>
          <a:prstGeom prst="rect">
            <a:avLst/>
          </a:prstGeom>
          <a:noFill/>
        </p:spPr>
        <p:txBody>
          <a:bodyPr wrap="none" rtlCol="0">
            <a:spAutoFit/>
          </a:bodyPr>
          <a:lstStyle/>
          <a:p>
            <a:r>
              <a:rPr lang="en-US" sz="2800" dirty="0" smtClean="0">
                <a:latin typeface="Lato Medium" panose="020F0502020204030203" pitchFamily="34" charset="0"/>
                <a:ea typeface="Lato Medium" panose="020F0502020204030203" pitchFamily="34" charset="0"/>
                <a:cs typeface="Lato Medium" panose="020F0502020204030203" pitchFamily="34" charset="0"/>
              </a:rPr>
              <a:t>private &amp; </a:t>
            </a:r>
            <a:r>
              <a:rPr lang="en-US" sz="2800" dirty="0" err="1" smtClean="0">
                <a:latin typeface="Lato Medium" panose="020F0502020204030203" pitchFamily="34" charset="0"/>
                <a:ea typeface="Lato Medium" panose="020F0502020204030203" pitchFamily="34" charset="0"/>
                <a:cs typeface="Lato Medium" panose="020F0502020204030203" pitchFamily="34" charset="0"/>
              </a:rPr>
              <a:t>auth</a:t>
            </a:r>
            <a:endParaRPr lang="en-US" sz="2800" dirty="0" smtClean="0">
              <a:latin typeface="Lato Medium" panose="020F0502020204030203" pitchFamily="34" charset="0"/>
              <a:ea typeface="Lato Medium" panose="020F0502020204030203" pitchFamily="34" charset="0"/>
              <a:cs typeface="Lato Medium" panose="020F0502020204030203" pitchFamily="34" charset="0"/>
            </a:endParaRPr>
          </a:p>
          <a:p>
            <a:pPr algn="ctr"/>
            <a:r>
              <a:rPr lang="en-US" sz="2800" dirty="0" smtClean="0">
                <a:latin typeface="Lato Medium" panose="020F0502020204030203" pitchFamily="34" charset="0"/>
                <a:ea typeface="Lato Medium" panose="020F0502020204030203" pitchFamily="34" charset="0"/>
                <a:cs typeface="Lato Medium" panose="020F0502020204030203" pitchFamily="34" charset="0"/>
              </a:rPr>
              <a:t>message </a:t>
            </a:r>
            <a:r>
              <a:rPr lang="en-US" sz="2800" i="1" dirty="0" smtClean="0">
                <a:latin typeface="Lato Heavy" panose="020F0502020204030203" pitchFamily="34" charset="0"/>
                <a:ea typeface="Lato Heavy" panose="020F0502020204030203" pitchFamily="34" charset="0"/>
                <a:cs typeface="Lato Heavy" panose="020F0502020204030203" pitchFamily="34" charset="0"/>
              </a:rPr>
              <a:t>P</a:t>
            </a:r>
            <a:endParaRPr lang="en-US" sz="2800" i="1" dirty="0">
              <a:latin typeface="Lato Heavy" panose="020F0502020204030203" pitchFamily="34" charset="0"/>
              <a:ea typeface="Lato Heavy" panose="020F0502020204030203" pitchFamily="34" charset="0"/>
              <a:cs typeface="Lato Heavy" panose="020F0502020204030203" pitchFamily="34" charset="0"/>
            </a:endParaRPr>
          </a:p>
        </p:txBody>
      </p:sp>
      <p:sp>
        <p:nvSpPr>
          <p:cNvPr id="15" name="TextBox 14"/>
          <p:cNvSpPr txBox="1"/>
          <p:nvPr/>
        </p:nvSpPr>
        <p:spPr>
          <a:xfrm>
            <a:off x="7316344" y="5711666"/>
            <a:ext cx="684803" cy="523220"/>
          </a:xfrm>
          <a:prstGeom prst="rect">
            <a:avLst/>
          </a:prstGeom>
          <a:noFill/>
        </p:spPr>
        <p:txBody>
          <a:bodyPr wrap="none" rtlCol="0">
            <a:spAutoFit/>
          </a:bodyPr>
          <a:lstStyle/>
          <a:p>
            <a:pPr algn="ctr"/>
            <a:r>
              <a:rPr lang="en-US" sz="2800" dirty="0" smtClean="0">
                <a:latin typeface="Lato Heavy" panose="020F0502020204030203" pitchFamily="34" charset="0"/>
                <a:ea typeface="Lato Heavy" panose="020F0502020204030203" pitchFamily="34" charset="0"/>
                <a:cs typeface="Lato Heavy" panose="020F0502020204030203" pitchFamily="34" charset="0"/>
              </a:rPr>
              <a:t>???</a:t>
            </a:r>
            <a:endParaRPr lang="en-US" sz="2800" dirty="0">
              <a:latin typeface="Lato Heavy" panose="020F0502020204030203" pitchFamily="34" charset="0"/>
              <a:ea typeface="Lato Heavy" panose="020F0502020204030203" pitchFamily="34" charset="0"/>
              <a:cs typeface="Lato Heavy" panose="020F0502020204030203" pitchFamily="34" charset="0"/>
            </a:endParaRPr>
          </a:p>
        </p:txBody>
      </p:sp>
      <p:sp>
        <p:nvSpPr>
          <p:cNvPr id="21" name="TextBox 20"/>
          <p:cNvSpPr txBox="1"/>
          <p:nvPr/>
        </p:nvSpPr>
        <p:spPr>
          <a:xfrm>
            <a:off x="5452130" y="2206484"/>
            <a:ext cx="3025187" cy="954107"/>
          </a:xfrm>
          <a:prstGeom prst="rect">
            <a:avLst/>
          </a:prstGeom>
          <a:noFill/>
        </p:spPr>
        <p:txBody>
          <a:bodyPr wrap="none" rtlCol="0">
            <a:spAutoFit/>
          </a:bodyPr>
          <a:lstStyle/>
          <a:p>
            <a:r>
              <a:rPr lang="en-US" sz="2800" dirty="0">
                <a:solidFill>
                  <a:schemeClr val="accent1"/>
                </a:solidFill>
              </a:rPr>
              <a:t>☏ </a:t>
            </a:r>
            <a:r>
              <a:rPr lang="en-US" sz="2800" dirty="0" smtClean="0">
                <a:solidFill>
                  <a:schemeClr val="accent1"/>
                </a:solidFill>
              </a:rPr>
              <a:t> </a:t>
            </a:r>
            <a:r>
              <a:rPr lang="en-US" sz="2800" i="1" dirty="0" smtClean="0">
                <a:solidFill>
                  <a:schemeClr val="accent1"/>
                </a:solidFill>
                <a:latin typeface="Lato Medium" panose="020F0502020204030203" pitchFamily="34" charset="0"/>
                <a:ea typeface="Lato Medium" panose="020F0502020204030203" pitchFamily="34" charset="0"/>
                <a:cs typeface="Lato Medium" panose="020F0502020204030203" pitchFamily="34" charset="0"/>
              </a:rPr>
              <a:t>protected</a:t>
            </a:r>
          </a:p>
          <a:p>
            <a:r>
              <a:rPr lang="en-US" sz="2800" dirty="0" smtClean="0">
                <a:solidFill>
                  <a:schemeClr val="bg1"/>
                </a:solidFill>
              </a:rPr>
              <a:t>☏</a:t>
            </a:r>
            <a:r>
              <a:rPr lang="en-US" sz="2800" dirty="0" smtClean="0"/>
              <a:t>  </a:t>
            </a:r>
            <a:r>
              <a:rPr lang="en-US" sz="2800" i="1" dirty="0" smtClean="0">
                <a:solidFill>
                  <a:schemeClr val="accent1"/>
                </a:solidFill>
                <a:latin typeface="Lato Medium" panose="020F0502020204030203" pitchFamily="34" charset="0"/>
                <a:ea typeface="Lato Medium" panose="020F0502020204030203" pitchFamily="34" charset="0"/>
                <a:cs typeface="Lato Medium" panose="020F0502020204030203" pitchFamily="34" charset="0"/>
              </a:rPr>
              <a:t>communication</a:t>
            </a:r>
            <a:endParaRPr lang="en-US" sz="2800" i="1" dirty="0">
              <a:solidFill>
                <a:schemeClr val="accent1"/>
              </a:solidFill>
              <a:latin typeface="Lato Heavy" panose="020F0502020204030203" pitchFamily="34" charset="0"/>
              <a:ea typeface="Lato Heavy" panose="020F0502020204030203" pitchFamily="34" charset="0"/>
              <a:cs typeface="Lato Heavy" panose="020F0502020204030203" pitchFamily="34" charset="0"/>
            </a:endParaRPr>
          </a:p>
        </p:txBody>
      </p:sp>
      <p:grpSp>
        <p:nvGrpSpPr>
          <p:cNvPr id="3" name="Group 2"/>
          <p:cNvGrpSpPr/>
          <p:nvPr/>
        </p:nvGrpSpPr>
        <p:grpSpPr>
          <a:xfrm>
            <a:off x="1445634" y="1052765"/>
            <a:ext cx="9300728" cy="1056208"/>
            <a:chOff x="1445634" y="1052765"/>
            <a:chExt cx="9300728" cy="1056208"/>
          </a:xfrm>
        </p:grpSpPr>
        <p:sp>
          <p:nvSpPr>
            <p:cNvPr id="16" name="TextBox 15"/>
            <p:cNvSpPr txBox="1"/>
            <p:nvPr/>
          </p:nvSpPr>
          <p:spPr>
            <a:xfrm>
              <a:off x="1445634" y="1459271"/>
              <a:ext cx="1071127" cy="523220"/>
            </a:xfrm>
            <a:prstGeom prst="rect">
              <a:avLst/>
            </a:prstGeom>
            <a:noFill/>
          </p:spPr>
          <p:txBody>
            <a:bodyPr wrap="none" rtlCol="0">
              <a:spAutoFit/>
            </a:bodyPr>
            <a:lstStyle/>
            <a:p>
              <a:pPr algn="ctr"/>
              <a:r>
                <a:rPr lang="en-US" sz="2800" dirty="0" smtClean="0">
                  <a:latin typeface="Lato Medium" panose="020F0502020204030203" pitchFamily="34" charset="0"/>
                  <a:ea typeface="Lato Medium" panose="020F0502020204030203" pitchFamily="34" charset="0"/>
                  <a:cs typeface="Lato Medium" panose="020F0502020204030203" pitchFamily="34" charset="0"/>
                </a:rPr>
                <a:t>key </a:t>
              </a:r>
              <a:r>
                <a:rPr lang="en-US" sz="2800" i="1" dirty="0" smtClean="0">
                  <a:latin typeface="Lato Heavy" panose="020F0502020204030203" pitchFamily="34" charset="0"/>
                  <a:ea typeface="Lato Heavy" panose="020F0502020204030203" pitchFamily="34" charset="0"/>
                  <a:cs typeface="Lato Heavy" panose="020F0502020204030203" pitchFamily="34" charset="0"/>
                </a:rPr>
                <a:t>K</a:t>
              </a:r>
              <a:endParaRPr lang="en-US" sz="2800" i="1" dirty="0">
                <a:latin typeface="Lato Heavy" panose="020F0502020204030203" pitchFamily="34" charset="0"/>
                <a:ea typeface="Lato Heavy" panose="020F0502020204030203" pitchFamily="34" charset="0"/>
                <a:cs typeface="Lato Heavy" panose="020F0502020204030203" pitchFamily="34" charset="0"/>
              </a:endParaRPr>
            </a:p>
          </p:txBody>
        </p:sp>
        <p:sp>
          <p:nvSpPr>
            <p:cNvPr id="17" name="TextBox 16"/>
            <p:cNvSpPr txBox="1"/>
            <p:nvPr/>
          </p:nvSpPr>
          <p:spPr>
            <a:xfrm>
              <a:off x="9675235" y="1458797"/>
              <a:ext cx="1071127" cy="523220"/>
            </a:xfrm>
            <a:prstGeom prst="rect">
              <a:avLst/>
            </a:prstGeom>
            <a:noFill/>
          </p:spPr>
          <p:txBody>
            <a:bodyPr wrap="none" rtlCol="0">
              <a:spAutoFit/>
            </a:bodyPr>
            <a:lstStyle/>
            <a:p>
              <a:pPr algn="ctr"/>
              <a:r>
                <a:rPr lang="en-US" sz="2800" dirty="0" smtClean="0">
                  <a:latin typeface="Lato Medium" panose="020F0502020204030203" pitchFamily="34" charset="0"/>
                  <a:ea typeface="Lato Medium" panose="020F0502020204030203" pitchFamily="34" charset="0"/>
                  <a:cs typeface="Lato Medium" panose="020F0502020204030203" pitchFamily="34" charset="0"/>
                </a:rPr>
                <a:t>key </a:t>
              </a:r>
              <a:r>
                <a:rPr lang="en-US" sz="2800" i="1" dirty="0" smtClean="0">
                  <a:latin typeface="Lato Heavy" panose="020F0502020204030203" pitchFamily="34" charset="0"/>
                  <a:ea typeface="Lato Heavy" panose="020F0502020204030203" pitchFamily="34" charset="0"/>
                  <a:cs typeface="Lato Heavy" panose="020F0502020204030203" pitchFamily="34" charset="0"/>
                </a:rPr>
                <a:t>K</a:t>
              </a:r>
              <a:endParaRPr lang="en-US" sz="2800" i="1" dirty="0">
                <a:latin typeface="Lato Heavy" panose="020F0502020204030203" pitchFamily="34" charset="0"/>
                <a:ea typeface="Lato Heavy" panose="020F0502020204030203" pitchFamily="34" charset="0"/>
                <a:cs typeface="Lato Heavy" panose="020F0502020204030203" pitchFamily="34" charset="0"/>
              </a:endParaRPr>
            </a:p>
          </p:txBody>
        </p:sp>
        <p:sp>
          <p:nvSpPr>
            <p:cNvPr id="20" name="TextBox 19"/>
            <p:cNvSpPr txBox="1"/>
            <p:nvPr/>
          </p:nvSpPr>
          <p:spPr>
            <a:xfrm>
              <a:off x="5880873" y="1052765"/>
              <a:ext cx="3417923" cy="523220"/>
            </a:xfrm>
            <a:prstGeom prst="rect">
              <a:avLst/>
            </a:prstGeom>
            <a:noFill/>
          </p:spPr>
          <p:txBody>
            <a:bodyPr wrap="none" rtlCol="0">
              <a:spAutoFit/>
            </a:bodyPr>
            <a:lstStyle/>
            <a:p>
              <a:pPr algn="ctr"/>
              <a:r>
                <a:rPr lang="en-US" sz="2800" dirty="0" smtClean="0">
                  <a:solidFill>
                    <a:schemeClr val="accent1"/>
                  </a:solidFill>
                  <a:latin typeface="Lato Medium" panose="020F0502020204030203" pitchFamily="34" charset="0"/>
                  <a:ea typeface="Lato Medium" panose="020F0502020204030203" pitchFamily="34" charset="0"/>
                  <a:cs typeface="Lato Medium" panose="020F0502020204030203" pitchFamily="34" charset="0"/>
                </a:rPr>
                <a:t>✉  </a:t>
              </a:r>
              <a:r>
                <a:rPr lang="en-US" sz="2800" i="1" dirty="0" smtClean="0">
                  <a:solidFill>
                    <a:schemeClr val="accent1"/>
                  </a:solidFill>
                  <a:latin typeface="Lato Medium" panose="020F0502020204030203" pitchFamily="34" charset="0"/>
                  <a:ea typeface="Lato Medium" panose="020F0502020204030203" pitchFamily="34" charset="0"/>
                  <a:cs typeface="Lato Medium" panose="020F0502020204030203" pitchFamily="34" charset="0"/>
                </a:rPr>
                <a:t>key encapsulation</a:t>
              </a:r>
              <a:endParaRPr lang="en-US" sz="2800" i="1" dirty="0">
                <a:solidFill>
                  <a:schemeClr val="accent1"/>
                </a:solidFill>
                <a:latin typeface="Lato Heavy" panose="020F0502020204030203" pitchFamily="34" charset="0"/>
                <a:ea typeface="Lato Heavy" panose="020F0502020204030203" pitchFamily="34" charset="0"/>
                <a:cs typeface="Lato Heavy" panose="020F0502020204030203" pitchFamily="34" charset="0"/>
              </a:endParaRPr>
            </a:p>
          </p:txBody>
        </p:sp>
        <p:grpSp>
          <p:nvGrpSpPr>
            <p:cNvPr id="25" name="Group 24"/>
            <p:cNvGrpSpPr/>
            <p:nvPr/>
          </p:nvGrpSpPr>
          <p:grpSpPr>
            <a:xfrm>
              <a:off x="2537993" y="1377453"/>
              <a:ext cx="7137242" cy="731520"/>
              <a:chOff x="2537993" y="1377453"/>
              <a:chExt cx="7137242" cy="731520"/>
            </a:xfrm>
          </p:grpSpPr>
          <p:sp>
            <p:nvSpPr>
              <p:cNvPr id="18" name="Right Arrow 17"/>
              <p:cNvSpPr/>
              <p:nvPr/>
            </p:nvSpPr>
            <p:spPr>
              <a:xfrm>
                <a:off x="2537993" y="1377453"/>
                <a:ext cx="7137242" cy="731520"/>
              </a:xfrm>
              <a:prstGeom prst="righ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22" name="TextBox 21"/>
              <p:cNvSpPr txBox="1"/>
              <p:nvPr/>
            </p:nvSpPr>
            <p:spPr>
              <a:xfrm>
                <a:off x="3303937" y="1477893"/>
                <a:ext cx="1071127" cy="523220"/>
              </a:xfrm>
              <a:prstGeom prst="rect">
                <a:avLst/>
              </a:prstGeom>
              <a:noFill/>
            </p:spPr>
            <p:txBody>
              <a:bodyPr wrap="none" rtlCol="0">
                <a:spAutoFit/>
              </a:bodyPr>
              <a:lstStyle/>
              <a:p>
                <a:pPr algn="ctr"/>
                <a:r>
                  <a:rPr lang="en-US" sz="2800" dirty="0" smtClean="0">
                    <a:latin typeface="Lato Medium" panose="020F0502020204030203" pitchFamily="34" charset="0"/>
                    <a:ea typeface="Lato Medium" panose="020F0502020204030203" pitchFamily="34" charset="0"/>
                    <a:cs typeface="Lato Medium" panose="020F0502020204030203" pitchFamily="34" charset="0"/>
                  </a:rPr>
                  <a:t>key </a:t>
                </a:r>
                <a:r>
                  <a:rPr lang="en-US" sz="2800" i="1" dirty="0" smtClean="0">
                    <a:latin typeface="Lato Heavy" panose="020F0502020204030203" pitchFamily="34" charset="0"/>
                    <a:ea typeface="Lato Heavy" panose="020F0502020204030203" pitchFamily="34" charset="0"/>
                    <a:cs typeface="Lato Heavy" panose="020F0502020204030203" pitchFamily="34" charset="0"/>
                  </a:rPr>
                  <a:t>K</a:t>
                </a:r>
                <a:endParaRPr lang="en-US" sz="2800" i="1" dirty="0">
                  <a:latin typeface="Lato Heavy" panose="020F0502020204030203" pitchFamily="34" charset="0"/>
                  <a:ea typeface="Lato Heavy" panose="020F0502020204030203" pitchFamily="34" charset="0"/>
                  <a:cs typeface="Lato Heavy" panose="020F0502020204030203" pitchFamily="34" charset="0"/>
                </a:endParaRPr>
              </a:p>
            </p:txBody>
          </p:sp>
        </p:grpSp>
      </p:grpSp>
      <p:sp>
        <p:nvSpPr>
          <p:cNvPr id="28" name="TextBox 27"/>
          <p:cNvSpPr txBox="1"/>
          <p:nvPr/>
        </p:nvSpPr>
        <p:spPr>
          <a:xfrm>
            <a:off x="3303937" y="3048448"/>
            <a:ext cx="3417923" cy="523220"/>
          </a:xfrm>
          <a:prstGeom prst="rect">
            <a:avLst/>
          </a:prstGeom>
          <a:noFill/>
        </p:spPr>
        <p:txBody>
          <a:bodyPr wrap="none" rtlCol="0">
            <a:spAutoFit/>
          </a:bodyPr>
          <a:lstStyle/>
          <a:p>
            <a:r>
              <a:rPr lang="en-US" sz="2800" dirty="0" smtClean="0">
                <a:latin typeface="Lato Medium" panose="020F0502020204030203" pitchFamily="34" charset="0"/>
                <a:ea typeface="Lato Medium" panose="020F0502020204030203" pitchFamily="34" charset="0"/>
                <a:cs typeface="Lato Medium" panose="020F0502020204030203" pitchFamily="34" charset="0"/>
              </a:rPr>
              <a:t>encode </a:t>
            </a:r>
            <a:r>
              <a:rPr lang="en-US" sz="2800" i="1" dirty="0" smtClean="0">
                <a:latin typeface="Lato Heavy" panose="020F0502020204030203" pitchFamily="34" charset="0"/>
                <a:ea typeface="Lato Heavy" panose="020F0502020204030203" pitchFamily="34" charset="0"/>
                <a:cs typeface="Lato Heavy" panose="020F0502020204030203" pitchFamily="34" charset="0"/>
              </a:rPr>
              <a:t>C </a:t>
            </a:r>
            <a:r>
              <a:rPr lang="en-US" sz="2800" dirty="0" smtClean="0">
                <a:latin typeface="Lato Heavy" panose="020F0502020204030203" pitchFamily="34" charset="0"/>
                <a:ea typeface="Lato Heavy" panose="020F0502020204030203" pitchFamily="34" charset="0"/>
                <a:cs typeface="Lato Heavy" panose="020F0502020204030203" pitchFamily="34" charset="0"/>
              </a:rPr>
              <a:t>=</a:t>
            </a:r>
            <a:r>
              <a:rPr lang="en-US" sz="2800" i="1" dirty="0" smtClean="0">
                <a:latin typeface="Lato Heavy" panose="020F0502020204030203" pitchFamily="34" charset="0"/>
                <a:ea typeface="Lato Heavy" panose="020F0502020204030203" pitchFamily="34" charset="0"/>
                <a:cs typeface="Lato Heavy" panose="020F0502020204030203" pitchFamily="34" charset="0"/>
              </a:rPr>
              <a:t> </a:t>
            </a:r>
            <a:r>
              <a:rPr lang="en-US" sz="2800" dirty="0" err="1" smtClean="0">
                <a:latin typeface="Lato Heavy" panose="020F0502020204030203" pitchFamily="34" charset="0"/>
                <a:ea typeface="Lato Heavy" panose="020F0502020204030203" pitchFamily="34" charset="0"/>
                <a:cs typeface="Lato Heavy" panose="020F0502020204030203" pitchFamily="34" charset="0"/>
              </a:rPr>
              <a:t>Enc</a:t>
            </a:r>
            <a:r>
              <a:rPr lang="en-US" sz="2800" dirty="0" smtClean="0">
                <a:latin typeface="Lato Heavy" panose="020F0502020204030203" pitchFamily="34" charset="0"/>
                <a:ea typeface="Lato Heavy" panose="020F0502020204030203" pitchFamily="34" charset="0"/>
                <a:cs typeface="Lato Heavy" panose="020F0502020204030203" pitchFamily="34" charset="0"/>
              </a:rPr>
              <a:t>(</a:t>
            </a:r>
            <a:r>
              <a:rPr lang="en-US" sz="2800" i="1" dirty="0" smtClean="0">
                <a:latin typeface="Lato Heavy" panose="020F0502020204030203" pitchFamily="34" charset="0"/>
                <a:ea typeface="Lato Heavy" panose="020F0502020204030203" pitchFamily="34" charset="0"/>
                <a:cs typeface="Lato Heavy" panose="020F0502020204030203" pitchFamily="34" charset="0"/>
              </a:rPr>
              <a:t>K</a:t>
            </a:r>
            <a:r>
              <a:rPr lang="en-US" sz="2800" dirty="0" smtClean="0">
                <a:latin typeface="Lato Heavy" panose="020F0502020204030203" pitchFamily="34" charset="0"/>
                <a:ea typeface="Lato Heavy" panose="020F0502020204030203" pitchFamily="34" charset="0"/>
                <a:cs typeface="Lato Heavy" panose="020F0502020204030203" pitchFamily="34" charset="0"/>
              </a:rPr>
              <a:t>, </a:t>
            </a:r>
            <a:r>
              <a:rPr lang="en-US" sz="2800" i="1" dirty="0" smtClean="0">
                <a:latin typeface="Lato Heavy" panose="020F0502020204030203" pitchFamily="34" charset="0"/>
                <a:ea typeface="Lato Heavy" panose="020F0502020204030203" pitchFamily="34" charset="0"/>
                <a:cs typeface="Lato Heavy" panose="020F0502020204030203" pitchFamily="34" charset="0"/>
              </a:rPr>
              <a:t>P</a:t>
            </a:r>
            <a:r>
              <a:rPr lang="en-US" sz="2800" dirty="0" smtClean="0">
                <a:latin typeface="Lato Heavy" panose="020F0502020204030203" pitchFamily="34" charset="0"/>
                <a:ea typeface="Lato Heavy" panose="020F0502020204030203" pitchFamily="34" charset="0"/>
                <a:cs typeface="Lato Heavy" panose="020F0502020204030203" pitchFamily="34" charset="0"/>
              </a:rPr>
              <a:t>)</a:t>
            </a:r>
            <a:endParaRPr lang="en-US" sz="2800" dirty="0">
              <a:latin typeface="Lato Heavy" panose="020F0502020204030203" pitchFamily="34" charset="0"/>
              <a:ea typeface="Lato Heavy" panose="020F0502020204030203" pitchFamily="34" charset="0"/>
              <a:cs typeface="Lato Heavy" panose="020F0502020204030203" pitchFamily="34" charset="0"/>
            </a:endParaRPr>
          </a:p>
        </p:txBody>
      </p:sp>
      <p:sp>
        <p:nvSpPr>
          <p:cNvPr id="29" name="TextBox 28"/>
          <p:cNvSpPr txBox="1"/>
          <p:nvPr/>
        </p:nvSpPr>
        <p:spPr>
          <a:xfrm>
            <a:off x="8413671" y="4725691"/>
            <a:ext cx="3594254" cy="954107"/>
          </a:xfrm>
          <a:prstGeom prst="rect">
            <a:avLst/>
          </a:prstGeom>
          <a:noFill/>
        </p:spPr>
        <p:txBody>
          <a:bodyPr wrap="none" rtlCol="0">
            <a:spAutoFit/>
          </a:bodyPr>
          <a:lstStyle/>
          <a:p>
            <a:r>
              <a:rPr lang="en-US" sz="2800" dirty="0" smtClean="0">
                <a:latin typeface="Lato Medium" panose="020F0502020204030203" pitchFamily="34" charset="0"/>
                <a:ea typeface="Lato Medium" panose="020F0502020204030203" pitchFamily="34" charset="0"/>
                <a:cs typeface="Lato Medium" panose="020F0502020204030203" pitchFamily="34" charset="0"/>
              </a:rPr>
              <a:t>recover </a:t>
            </a:r>
            <a:r>
              <a:rPr lang="en-US" sz="2800" i="1" dirty="0" smtClean="0">
                <a:latin typeface="Lato Heavy" panose="020F0502020204030203" pitchFamily="34" charset="0"/>
                <a:ea typeface="Lato Heavy" panose="020F0502020204030203" pitchFamily="34" charset="0"/>
                <a:cs typeface="Lato Heavy" panose="020F0502020204030203" pitchFamily="34" charset="0"/>
              </a:rPr>
              <a:t>P </a:t>
            </a:r>
            <a:r>
              <a:rPr lang="en-US" sz="2800" dirty="0" smtClean="0">
                <a:latin typeface="Lato Heavy" panose="020F0502020204030203" pitchFamily="34" charset="0"/>
                <a:ea typeface="Lato Heavy" panose="020F0502020204030203" pitchFamily="34" charset="0"/>
                <a:cs typeface="Lato Heavy" panose="020F0502020204030203" pitchFamily="34" charset="0"/>
              </a:rPr>
              <a:t>=</a:t>
            </a:r>
            <a:r>
              <a:rPr lang="en-US" sz="2800" i="1" dirty="0" smtClean="0">
                <a:latin typeface="Lato Heavy" panose="020F0502020204030203" pitchFamily="34" charset="0"/>
                <a:ea typeface="Lato Heavy" panose="020F0502020204030203" pitchFamily="34" charset="0"/>
                <a:cs typeface="Lato Heavy" panose="020F0502020204030203" pitchFamily="34" charset="0"/>
              </a:rPr>
              <a:t> </a:t>
            </a:r>
            <a:r>
              <a:rPr lang="en-US" sz="2800" dirty="0" smtClean="0">
                <a:latin typeface="Lato Heavy" panose="020F0502020204030203" pitchFamily="34" charset="0"/>
                <a:ea typeface="Lato Heavy" panose="020F0502020204030203" pitchFamily="34" charset="0"/>
                <a:cs typeface="Lato Heavy" panose="020F0502020204030203" pitchFamily="34" charset="0"/>
              </a:rPr>
              <a:t>Dec(</a:t>
            </a:r>
            <a:r>
              <a:rPr lang="en-US" sz="2800" i="1" dirty="0" smtClean="0">
                <a:latin typeface="Lato Heavy" panose="020F0502020204030203" pitchFamily="34" charset="0"/>
                <a:ea typeface="Lato Heavy" panose="020F0502020204030203" pitchFamily="34" charset="0"/>
                <a:cs typeface="Lato Heavy" panose="020F0502020204030203" pitchFamily="34" charset="0"/>
              </a:rPr>
              <a:t>K, C</a:t>
            </a:r>
            <a:r>
              <a:rPr lang="en-US" sz="2800" dirty="0" smtClean="0">
                <a:latin typeface="Lato Heavy" panose="020F0502020204030203" pitchFamily="34" charset="0"/>
                <a:ea typeface="Lato Heavy" panose="020F0502020204030203" pitchFamily="34" charset="0"/>
                <a:cs typeface="Lato Heavy" panose="020F0502020204030203" pitchFamily="34" charset="0"/>
              </a:rPr>
              <a:t>)</a:t>
            </a:r>
            <a:r>
              <a:rPr lang="en-US" sz="2800" dirty="0" smtClean="0">
                <a:latin typeface="Lato Medium" panose="020F0502020204030203" pitchFamily="34" charset="0"/>
                <a:ea typeface="Lato Medium" panose="020F0502020204030203" pitchFamily="34" charset="0"/>
                <a:cs typeface="Lato Medium" panose="020F0502020204030203" pitchFamily="34" charset="0"/>
              </a:rPr>
              <a:t>,</a:t>
            </a:r>
          </a:p>
          <a:p>
            <a:pPr algn="ctr"/>
            <a:r>
              <a:rPr lang="en-US" sz="2800" dirty="0" smtClean="0">
                <a:latin typeface="Lato Medium" panose="020F0502020204030203" pitchFamily="34" charset="0"/>
                <a:ea typeface="Lato Medium" panose="020F0502020204030203" pitchFamily="34" charset="0"/>
                <a:cs typeface="Lato Medium" panose="020F0502020204030203" pitchFamily="34" charset="0"/>
              </a:rPr>
              <a:t>or receive error </a:t>
            </a:r>
            <a:r>
              <a:rPr lang="en-US" sz="2800" i="1" dirty="0" smtClean="0">
                <a:latin typeface="Lato Black"/>
                <a:cs typeface="Lato Black"/>
              </a:rPr>
              <a:t>┴</a:t>
            </a:r>
            <a:endParaRPr lang="en-US" sz="2800" i="1" baseline="30000" dirty="0">
              <a:latin typeface="Lato Black"/>
              <a:cs typeface="Lato Black"/>
            </a:endParaRPr>
          </a:p>
        </p:txBody>
      </p:sp>
      <p:sp>
        <p:nvSpPr>
          <p:cNvPr id="30" name="TextBox 29"/>
          <p:cNvSpPr txBox="1"/>
          <p:nvPr/>
        </p:nvSpPr>
        <p:spPr>
          <a:xfrm>
            <a:off x="4881436" y="2256702"/>
            <a:ext cx="715859" cy="830997"/>
          </a:xfrm>
          <a:prstGeom prst="rect">
            <a:avLst/>
          </a:prstGeom>
          <a:noFill/>
        </p:spPr>
        <p:txBody>
          <a:bodyPr wrap="square" rtlCol="0">
            <a:spAutoFit/>
          </a:bodyPr>
          <a:lstStyle/>
          <a:p>
            <a:pPr algn="ctr"/>
            <a:r>
              <a:rPr lang="en-US" sz="4800" dirty="0">
                <a:solidFill>
                  <a:srgbClr val="00B050"/>
                </a:solidFill>
                <a:latin typeface="+mj-lt"/>
              </a:rPr>
              <a:t>✔</a:t>
            </a:r>
          </a:p>
        </p:txBody>
      </p:sp>
    </p:spTree>
    <p:extLst>
      <p:ext uri="{BB962C8B-B14F-4D97-AF65-F5344CB8AC3E}">
        <p14:creationId xmlns:p14="http://schemas.microsoft.com/office/powerpoint/2010/main" val="3425427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Four parts to this course</a:t>
            </a:r>
            <a:endParaRPr lang="en-US" dirty="0"/>
          </a:p>
        </p:txBody>
      </p:sp>
      <p:sp>
        <p:nvSpPr>
          <p:cNvPr id="3" name="Content Placeholder 2"/>
          <p:cNvSpPr>
            <a:spLocks noGrp="1"/>
          </p:cNvSpPr>
          <p:nvPr>
            <p:ph idx="1"/>
          </p:nvPr>
        </p:nvSpPr>
        <p:spPr/>
        <p:txBody>
          <a:bodyPr>
            <a:normAutofit/>
          </a:bodyPr>
          <a:lstStyle/>
          <a:p>
            <a:pPr marL="457200" indent="-457200">
              <a:spcBef>
                <a:spcPts val="1200"/>
              </a:spcBef>
              <a:buFont typeface="+mj-lt"/>
              <a:buAutoNum type="arabicPeriod"/>
            </a:pPr>
            <a:r>
              <a:rPr lang="en-US" sz="2800" dirty="0" smtClean="0"/>
              <a:t>The power of random-looking permutations</a:t>
            </a:r>
          </a:p>
          <a:p>
            <a:pPr marL="457200" indent="-457200">
              <a:spcBef>
                <a:spcPts val="1200"/>
              </a:spcBef>
              <a:buFont typeface="+mj-lt"/>
              <a:buAutoNum type="arabicPeriod"/>
            </a:pPr>
            <a:r>
              <a:rPr lang="en-US" sz="2800" dirty="0" smtClean="0"/>
              <a:t>Cryptography meets systems: a love/hate story</a:t>
            </a:r>
          </a:p>
          <a:p>
            <a:pPr marL="457200" indent="-457200">
              <a:spcBef>
                <a:spcPts val="1200"/>
              </a:spcBef>
              <a:buFont typeface="+mj-lt"/>
              <a:buAutoNum type="arabicPeriod"/>
            </a:pPr>
            <a:r>
              <a:rPr lang="en-US" sz="2800" dirty="0" smtClean="0"/>
              <a:t>Structured forgetfulness: dropping keys before they can be stolen</a:t>
            </a:r>
          </a:p>
          <a:p>
            <a:pPr marL="457200" indent="-457200">
              <a:spcBef>
                <a:spcPts val="1200"/>
              </a:spcBef>
              <a:buFont typeface="+mj-lt"/>
              <a:buAutoNum type="arabicPeriod"/>
            </a:pPr>
            <a:r>
              <a:rPr lang="en-US" sz="2800" dirty="0" smtClean="0"/>
              <a:t>When reductions fail: dealing with the lowest layer</a:t>
            </a:r>
            <a:endParaRPr lang="en-US" sz="2800" dirty="0"/>
          </a:p>
        </p:txBody>
      </p:sp>
      <p:sp>
        <p:nvSpPr>
          <p:cNvPr id="4" name="TextBox 3"/>
          <p:cNvSpPr txBox="1"/>
          <p:nvPr/>
        </p:nvSpPr>
        <p:spPr>
          <a:xfrm>
            <a:off x="296375" y="1135240"/>
            <a:ext cx="431528" cy="461665"/>
          </a:xfrm>
          <a:prstGeom prst="rect">
            <a:avLst/>
          </a:prstGeom>
          <a:noFill/>
        </p:spPr>
        <p:txBody>
          <a:bodyPr wrap="none" rtlCol="0">
            <a:spAutoFit/>
          </a:bodyPr>
          <a:lstStyle/>
          <a:p>
            <a:r>
              <a:rPr lang="en-US" sz="2400" dirty="0">
                <a:solidFill>
                  <a:srgbClr val="00B050"/>
                </a:solidFill>
                <a:latin typeface="+mj-lt"/>
              </a:rPr>
              <a:t>✔</a:t>
            </a:r>
          </a:p>
        </p:txBody>
      </p:sp>
    </p:spTree>
    <p:extLst>
      <p:ext uri="{BB962C8B-B14F-4D97-AF65-F5344CB8AC3E}">
        <p14:creationId xmlns:p14="http://schemas.microsoft.com/office/powerpoint/2010/main" val="129108761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Recalling SHA-1</a:t>
            </a:r>
            <a:endParaRPr lang="en-US" dirty="0"/>
          </a:p>
        </p:txBody>
      </p:sp>
      <p:sp>
        <p:nvSpPr>
          <p:cNvPr id="8" name="Text Placeholder 7"/>
          <p:cNvSpPr>
            <a:spLocks noGrp="1"/>
          </p:cNvSpPr>
          <p:nvPr>
            <p:ph type="body" idx="1"/>
          </p:nvPr>
        </p:nvSpPr>
        <p:spPr/>
        <p:txBody>
          <a:bodyPr anchor="ctr">
            <a:noAutofit/>
          </a:bodyPr>
          <a:lstStyle/>
          <a:p>
            <a:r>
              <a:rPr lang="en-US" sz="2500" dirty="0" smtClean="0"/>
              <a:t>SHA-1 overview</a:t>
            </a:r>
            <a:endParaRPr lang="en-US" sz="2500" dirty="0"/>
          </a:p>
        </p:txBody>
      </p:sp>
      <p:sp>
        <p:nvSpPr>
          <p:cNvPr id="9" name="Content Placeholder 8"/>
          <p:cNvSpPr>
            <a:spLocks noGrp="1"/>
          </p:cNvSpPr>
          <p:nvPr>
            <p:ph sz="half" idx="2"/>
          </p:nvPr>
        </p:nvSpPr>
        <p:spPr/>
        <p:txBody>
          <a:bodyPr>
            <a:noAutofit/>
          </a:bodyPr>
          <a:lstStyle/>
          <a:p>
            <a:r>
              <a:rPr lang="en-US" dirty="0"/>
              <a:t>NSA-designed, NIST-approved</a:t>
            </a:r>
          </a:p>
          <a:p>
            <a:r>
              <a:rPr lang="en-US" dirty="0" smtClean="0"/>
              <a:t>SHA-1 has 160 bit output, so security should hold for ~2</a:t>
            </a:r>
            <a:r>
              <a:rPr lang="en-US" baseline="30000" dirty="0" smtClean="0"/>
              <a:t>80</a:t>
            </a:r>
            <a:r>
              <a:rPr lang="en-US" dirty="0" smtClean="0"/>
              <a:t> steps</a:t>
            </a:r>
            <a:endParaRPr lang="en-US" dirty="0"/>
          </a:p>
          <a:p>
            <a:r>
              <a:rPr lang="en-US" dirty="0"/>
              <a:t>Wang, Yin, Yu 2004: </a:t>
            </a:r>
            <a:r>
              <a:rPr lang="en-US" dirty="0" smtClean="0"/>
              <a:t>show algorithm that can find </a:t>
            </a:r>
            <a:r>
              <a:rPr lang="en-US" dirty="0"/>
              <a:t>collision in 2</a:t>
            </a:r>
            <a:r>
              <a:rPr lang="en-US" baseline="30000" dirty="0"/>
              <a:t>69</a:t>
            </a:r>
            <a:r>
              <a:rPr lang="en-US" dirty="0"/>
              <a:t> </a:t>
            </a:r>
            <a:r>
              <a:rPr lang="en-US" dirty="0" smtClean="0"/>
              <a:t>steps</a:t>
            </a:r>
          </a:p>
          <a:p>
            <a:r>
              <a:rPr lang="en-US" dirty="0"/>
              <a:t>Stevens, </a:t>
            </a:r>
            <a:r>
              <a:rPr lang="en-US" dirty="0" err="1"/>
              <a:t>Karpman</a:t>
            </a:r>
            <a:r>
              <a:rPr lang="en-US" dirty="0"/>
              <a:t>, </a:t>
            </a:r>
            <a:r>
              <a:rPr lang="en-US" dirty="0" err="1"/>
              <a:t>Peyrin</a:t>
            </a:r>
            <a:r>
              <a:rPr lang="en-US" dirty="0"/>
              <a:t> 2015: </a:t>
            </a:r>
            <a:r>
              <a:rPr lang="en-US" dirty="0" smtClean="0"/>
              <a:t>demonstrate </a:t>
            </a:r>
            <a:r>
              <a:rPr lang="en-US" dirty="0"/>
              <a:t>SHA-1 compression function attack in </a:t>
            </a:r>
            <a:r>
              <a:rPr lang="en-US" dirty="0" smtClean="0"/>
              <a:t>2</a:t>
            </a:r>
            <a:r>
              <a:rPr lang="en-US" baseline="30000" dirty="0" smtClean="0"/>
              <a:t>57 </a:t>
            </a:r>
            <a:r>
              <a:rPr lang="en-US" dirty="0" smtClean="0"/>
              <a:t>evaluations</a:t>
            </a:r>
          </a:p>
          <a:p>
            <a:pPr lvl="1"/>
            <a:r>
              <a:rPr lang="en-US" dirty="0" smtClean="0"/>
              <a:t>Attack used a cluster of 64 GPUs</a:t>
            </a:r>
            <a:endParaRPr lang="en-US" dirty="0"/>
          </a:p>
          <a:p>
            <a:pPr lvl="1"/>
            <a:r>
              <a:rPr lang="en-US" dirty="0"/>
              <a:t>Estimated cost to </a:t>
            </a:r>
            <a:r>
              <a:rPr lang="en-US" dirty="0" smtClean="0"/>
              <a:t>attack full </a:t>
            </a:r>
            <a:r>
              <a:rPr lang="en-US" dirty="0"/>
              <a:t>SHA-1: about $75-120k on Amazon </a:t>
            </a:r>
            <a:r>
              <a:rPr lang="en-US" dirty="0" smtClean="0"/>
              <a:t>EC2</a:t>
            </a:r>
          </a:p>
          <a:p>
            <a:pPr lvl="1"/>
            <a:r>
              <a:rPr lang="en-US" dirty="0" smtClean="0"/>
              <a:t>Stated that full collision is “</a:t>
            </a:r>
            <a:r>
              <a:rPr lang="en-US" dirty="0" err="1" smtClean="0"/>
              <a:t>SHAppening</a:t>
            </a:r>
            <a:r>
              <a:rPr lang="en-US" dirty="0" smtClean="0"/>
              <a:t>”</a:t>
            </a:r>
            <a:endParaRPr lang="en-US" dirty="0"/>
          </a:p>
          <a:p>
            <a:endParaRPr lang="en-US" dirty="0"/>
          </a:p>
        </p:txBody>
      </p:sp>
      <p:sp>
        <p:nvSpPr>
          <p:cNvPr id="10" name="Text Placeholder 9"/>
          <p:cNvSpPr>
            <a:spLocks noGrp="1"/>
          </p:cNvSpPr>
          <p:nvPr>
            <p:ph type="body" sz="quarter" idx="3"/>
          </p:nvPr>
        </p:nvSpPr>
        <p:spPr/>
        <p:txBody>
          <a:bodyPr anchor="ctr">
            <a:noAutofit/>
          </a:bodyPr>
          <a:lstStyle/>
          <a:p>
            <a:r>
              <a:rPr lang="en-US" sz="2500" dirty="0" err="1" smtClean="0"/>
              <a:t>Merkle-Damgard</a:t>
            </a:r>
            <a:r>
              <a:rPr lang="en-US" sz="2500" dirty="0" smtClean="0"/>
              <a:t> design</a:t>
            </a:r>
            <a:endParaRPr lang="en-US" sz="2500" dirty="0"/>
          </a:p>
        </p:txBody>
      </p:sp>
      <p:grpSp>
        <p:nvGrpSpPr>
          <p:cNvPr id="13" name="Group 12"/>
          <p:cNvGrpSpPr/>
          <p:nvPr/>
        </p:nvGrpSpPr>
        <p:grpSpPr>
          <a:xfrm>
            <a:off x="6193368" y="1741870"/>
            <a:ext cx="5653597" cy="1768539"/>
            <a:chOff x="547972" y="3892291"/>
            <a:chExt cx="5653597" cy="1768539"/>
          </a:xfrm>
        </p:grpSpPr>
        <p:sp>
          <p:nvSpPr>
            <p:cNvPr id="32" name="Snip Single Corner Rectangle 31"/>
            <p:cNvSpPr/>
            <p:nvPr/>
          </p:nvSpPr>
          <p:spPr>
            <a:xfrm>
              <a:off x="1451438" y="4325853"/>
              <a:ext cx="640080" cy="1334977"/>
            </a:xfrm>
            <a:prstGeom prst="snip1Rect">
              <a:avLst>
                <a:gd name="adj" fmla="val 50000"/>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400" dirty="0" smtClean="0">
                  <a:latin typeface="Lato Black" panose="020F0502020204030203" pitchFamily="34" charset="0"/>
                  <a:ea typeface="Lato Black" panose="020F0502020204030203" pitchFamily="34" charset="0"/>
                  <a:cs typeface="Lato Black" panose="020F0502020204030203" pitchFamily="34" charset="0"/>
                </a:rPr>
                <a:t>C</a:t>
              </a:r>
              <a:endParaRPr lang="en-US" sz="2400" dirty="0">
                <a:latin typeface="Lato Black" panose="020F0502020204030203" pitchFamily="34" charset="0"/>
                <a:ea typeface="Lato Black" panose="020F0502020204030203" pitchFamily="34" charset="0"/>
                <a:cs typeface="Lato Black" panose="020F0502020204030203" pitchFamily="34" charset="0"/>
              </a:endParaRPr>
            </a:p>
          </p:txBody>
        </p:sp>
        <p:sp>
          <p:nvSpPr>
            <p:cNvPr id="33" name="TextBox 32"/>
            <p:cNvSpPr txBox="1"/>
            <p:nvPr/>
          </p:nvSpPr>
          <p:spPr>
            <a:xfrm>
              <a:off x="547972" y="5097573"/>
              <a:ext cx="431528" cy="400110"/>
            </a:xfrm>
            <a:prstGeom prst="rect">
              <a:avLst/>
            </a:prstGeom>
            <a:noFill/>
          </p:spPr>
          <p:txBody>
            <a:bodyPr wrap="none" rtlCol="0">
              <a:spAutoFit/>
            </a:bodyPr>
            <a:lstStyle/>
            <a:p>
              <a:r>
                <a:rPr lang="en-US" sz="2000" i="1" dirty="0" smtClean="0">
                  <a:latin typeface="Lato Black" panose="020F0502020204030203" pitchFamily="34" charset="0"/>
                  <a:ea typeface="Lato Black" panose="020F0502020204030203" pitchFamily="34" charset="0"/>
                  <a:cs typeface="Lato Black" panose="020F0502020204030203" pitchFamily="34" charset="0"/>
                </a:rPr>
                <a:t>IV</a:t>
              </a:r>
              <a:endParaRPr lang="en-US" sz="2000" baseline="-25000" dirty="0">
                <a:latin typeface="Lato Black" panose="020F0502020204030203" pitchFamily="34" charset="0"/>
                <a:ea typeface="Lato Black" panose="020F0502020204030203" pitchFamily="34" charset="0"/>
                <a:cs typeface="Lato Black" panose="020F0502020204030203" pitchFamily="34" charset="0"/>
              </a:endParaRPr>
            </a:p>
          </p:txBody>
        </p:sp>
        <p:cxnSp>
          <p:nvCxnSpPr>
            <p:cNvPr id="34" name="Straight Arrow Connector 33"/>
            <p:cNvCxnSpPr/>
            <p:nvPr/>
          </p:nvCxnSpPr>
          <p:spPr>
            <a:xfrm>
              <a:off x="983374" y="5287732"/>
              <a:ext cx="468063" cy="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35" name="Elbow Connector 34"/>
            <p:cNvCxnSpPr>
              <a:stCxn id="37" idx="2"/>
            </p:cNvCxnSpPr>
            <p:nvPr/>
          </p:nvCxnSpPr>
          <p:spPr>
            <a:xfrm rot="16200000" flipH="1">
              <a:off x="1098903" y="4257540"/>
              <a:ext cx="349933" cy="419653"/>
            </a:xfrm>
            <a:prstGeom prst="bentConnector2">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p:nvPr/>
          </p:nvCxnSpPr>
          <p:spPr>
            <a:xfrm>
              <a:off x="2091518" y="5287732"/>
              <a:ext cx="734850" cy="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37" name="TextBox 36"/>
            <p:cNvSpPr txBox="1"/>
            <p:nvPr/>
          </p:nvSpPr>
          <p:spPr>
            <a:xfrm>
              <a:off x="807402" y="3892291"/>
              <a:ext cx="513282" cy="400110"/>
            </a:xfrm>
            <a:prstGeom prst="rect">
              <a:avLst/>
            </a:prstGeom>
            <a:noFill/>
          </p:spPr>
          <p:txBody>
            <a:bodyPr wrap="none" rtlCol="0">
              <a:spAutoFit/>
            </a:bodyPr>
            <a:lstStyle/>
            <a:p>
              <a:r>
                <a:rPr lang="en-US" sz="2000" i="1" dirty="0" smtClean="0">
                  <a:latin typeface="Lato Black" panose="020F0502020204030203" pitchFamily="34" charset="0"/>
                  <a:ea typeface="Lato Black" panose="020F0502020204030203" pitchFamily="34" charset="0"/>
                  <a:cs typeface="Lato Black" panose="020F0502020204030203" pitchFamily="34" charset="0"/>
                </a:rPr>
                <a:t>M</a:t>
              </a:r>
              <a:r>
                <a:rPr lang="en-US" sz="2000" baseline="-25000" dirty="0" smtClean="0">
                  <a:latin typeface="Lato Black" panose="020F0502020204030203" pitchFamily="34" charset="0"/>
                  <a:ea typeface="Lato Black" panose="020F0502020204030203" pitchFamily="34" charset="0"/>
                  <a:cs typeface="Lato Black" panose="020F0502020204030203" pitchFamily="34" charset="0"/>
                </a:rPr>
                <a:t>1</a:t>
              </a:r>
              <a:endParaRPr lang="en-US" sz="2000" baseline="-25000" dirty="0">
                <a:latin typeface="Lato Black" panose="020F0502020204030203" pitchFamily="34" charset="0"/>
                <a:ea typeface="Lato Black" panose="020F0502020204030203" pitchFamily="34" charset="0"/>
                <a:cs typeface="Lato Black" panose="020F0502020204030203" pitchFamily="34" charset="0"/>
              </a:endParaRPr>
            </a:p>
          </p:txBody>
        </p:sp>
        <p:sp>
          <p:nvSpPr>
            <p:cNvPr id="38" name="Snip Single Corner Rectangle 37"/>
            <p:cNvSpPr/>
            <p:nvPr/>
          </p:nvSpPr>
          <p:spPr>
            <a:xfrm>
              <a:off x="2826369" y="4325853"/>
              <a:ext cx="640080" cy="1334977"/>
            </a:xfrm>
            <a:prstGeom prst="snip1Rect">
              <a:avLst>
                <a:gd name="adj" fmla="val 50000"/>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400" dirty="0" smtClean="0">
                  <a:latin typeface="Lato Black" panose="020F0502020204030203" pitchFamily="34" charset="0"/>
                  <a:ea typeface="Lato Black" panose="020F0502020204030203" pitchFamily="34" charset="0"/>
                  <a:cs typeface="Lato Black" panose="020F0502020204030203" pitchFamily="34" charset="0"/>
                </a:rPr>
                <a:t>C</a:t>
              </a:r>
              <a:endParaRPr lang="en-US" sz="2400" dirty="0">
                <a:latin typeface="Lato Black" panose="020F0502020204030203" pitchFamily="34" charset="0"/>
                <a:ea typeface="Lato Black" panose="020F0502020204030203" pitchFamily="34" charset="0"/>
                <a:cs typeface="Lato Black" panose="020F0502020204030203" pitchFamily="34" charset="0"/>
              </a:endParaRPr>
            </a:p>
          </p:txBody>
        </p:sp>
        <p:sp>
          <p:nvSpPr>
            <p:cNvPr id="39" name="TextBox 38"/>
            <p:cNvSpPr txBox="1"/>
            <p:nvPr/>
          </p:nvSpPr>
          <p:spPr>
            <a:xfrm>
              <a:off x="2158770" y="3892291"/>
              <a:ext cx="534249" cy="400110"/>
            </a:xfrm>
            <a:prstGeom prst="rect">
              <a:avLst/>
            </a:prstGeom>
            <a:noFill/>
          </p:spPr>
          <p:txBody>
            <a:bodyPr wrap="square" rtlCol="0">
              <a:spAutoFit/>
            </a:bodyPr>
            <a:lstStyle/>
            <a:p>
              <a:r>
                <a:rPr lang="en-US" sz="2000" i="1" dirty="0" smtClean="0">
                  <a:latin typeface="Lato Black" panose="020F0502020204030203" pitchFamily="34" charset="0"/>
                  <a:ea typeface="Lato Black" panose="020F0502020204030203" pitchFamily="34" charset="0"/>
                  <a:cs typeface="Lato Black" panose="020F0502020204030203" pitchFamily="34" charset="0"/>
                </a:rPr>
                <a:t>M</a:t>
              </a:r>
              <a:r>
                <a:rPr lang="en-US" sz="2000" baseline="-25000" dirty="0" smtClean="0">
                  <a:latin typeface="Lato Black" panose="020F0502020204030203" pitchFamily="34" charset="0"/>
                  <a:ea typeface="Lato Black" panose="020F0502020204030203" pitchFamily="34" charset="0"/>
                  <a:cs typeface="Lato Black" panose="020F0502020204030203" pitchFamily="34" charset="0"/>
                </a:rPr>
                <a:t>2</a:t>
              </a:r>
              <a:endParaRPr lang="en-US" sz="2000" baseline="-25000" dirty="0">
                <a:latin typeface="Lato Black" panose="020F0502020204030203" pitchFamily="34" charset="0"/>
                <a:ea typeface="Lato Black" panose="020F0502020204030203" pitchFamily="34" charset="0"/>
                <a:cs typeface="Lato Black" panose="020F0502020204030203" pitchFamily="34" charset="0"/>
              </a:endParaRPr>
            </a:p>
          </p:txBody>
        </p:sp>
        <p:cxnSp>
          <p:nvCxnSpPr>
            <p:cNvPr id="40" name="Elbow Connector 39"/>
            <p:cNvCxnSpPr>
              <a:stCxn id="39" idx="2"/>
            </p:cNvCxnSpPr>
            <p:nvPr/>
          </p:nvCxnSpPr>
          <p:spPr>
            <a:xfrm rot="16200000" flipH="1">
              <a:off x="2448497" y="4269798"/>
              <a:ext cx="358146" cy="403351"/>
            </a:xfrm>
            <a:prstGeom prst="bentConnector2">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41" name="Snip Single Corner Rectangle 40"/>
            <p:cNvSpPr/>
            <p:nvPr/>
          </p:nvSpPr>
          <p:spPr>
            <a:xfrm>
              <a:off x="4293572" y="4325853"/>
              <a:ext cx="640080" cy="1334977"/>
            </a:xfrm>
            <a:prstGeom prst="snip1Rect">
              <a:avLst>
                <a:gd name="adj" fmla="val 50000"/>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400" dirty="0" smtClean="0">
                  <a:latin typeface="Lato Black" panose="020F0502020204030203" pitchFamily="34" charset="0"/>
                  <a:ea typeface="Lato Black" panose="020F0502020204030203" pitchFamily="34" charset="0"/>
                  <a:cs typeface="Lato Black" panose="020F0502020204030203" pitchFamily="34" charset="0"/>
                </a:rPr>
                <a:t>C</a:t>
              </a:r>
              <a:endParaRPr lang="en-US" sz="2400" dirty="0">
                <a:latin typeface="Lato Black" panose="020F0502020204030203" pitchFamily="34" charset="0"/>
                <a:ea typeface="Lato Black" panose="020F0502020204030203" pitchFamily="34" charset="0"/>
                <a:cs typeface="Lato Black" panose="020F0502020204030203" pitchFamily="34" charset="0"/>
              </a:endParaRPr>
            </a:p>
          </p:txBody>
        </p:sp>
        <p:cxnSp>
          <p:nvCxnSpPr>
            <p:cNvPr id="42" name="Straight Arrow Connector 41"/>
            <p:cNvCxnSpPr>
              <a:endCxn id="46" idx="1"/>
            </p:cNvCxnSpPr>
            <p:nvPr/>
          </p:nvCxnSpPr>
          <p:spPr>
            <a:xfrm>
              <a:off x="4933652" y="5271007"/>
              <a:ext cx="527009" cy="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43" name="Straight Arrow Connector 42"/>
            <p:cNvCxnSpPr/>
            <p:nvPr/>
          </p:nvCxnSpPr>
          <p:spPr>
            <a:xfrm>
              <a:off x="3479792" y="5287733"/>
              <a:ext cx="813780" cy="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44" name="TextBox 43"/>
            <p:cNvSpPr txBox="1"/>
            <p:nvPr/>
          </p:nvSpPr>
          <p:spPr>
            <a:xfrm>
              <a:off x="3595901" y="3892291"/>
              <a:ext cx="594873" cy="400110"/>
            </a:xfrm>
            <a:prstGeom prst="rect">
              <a:avLst/>
            </a:prstGeom>
            <a:noFill/>
          </p:spPr>
          <p:txBody>
            <a:bodyPr wrap="square" rtlCol="0">
              <a:spAutoFit/>
            </a:bodyPr>
            <a:lstStyle/>
            <a:p>
              <a:pPr algn="ctr"/>
              <a:r>
                <a:rPr lang="en-US" sz="2000" i="1" dirty="0" err="1" smtClean="0">
                  <a:latin typeface="Lato Black" panose="020F0502020204030203" pitchFamily="34" charset="0"/>
                  <a:ea typeface="Lato Black" panose="020F0502020204030203" pitchFamily="34" charset="0"/>
                  <a:cs typeface="Lato Black" panose="020F0502020204030203" pitchFamily="34" charset="0"/>
                </a:rPr>
                <a:t>M</a:t>
              </a:r>
              <a:r>
                <a:rPr lang="en-US" sz="2000" i="1" baseline="-25000" dirty="0" err="1" smtClean="0">
                  <a:latin typeface="Lato Black" panose="020F0502020204030203" pitchFamily="34" charset="0"/>
                  <a:ea typeface="Lato Black" panose="020F0502020204030203" pitchFamily="34" charset="0"/>
                  <a:cs typeface="Lato Black" panose="020F0502020204030203" pitchFamily="34" charset="0"/>
                </a:rPr>
                <a:t>n</a:t>
              </a:r>
              <a:endParaRPr lang="en-US" sz="2000" i="1" baseline="-25000" dirty="0">
                <a:latin typeface="Lato Black" panose="020F0502020204030203" pitchFamily="34" charset="0"/>
                <a:ea typeface="Lato Black" panose="020F0502020204030203" pitchFamily="34" charset="0"/>
                <a:cs typeface="Lato Black" panose="020F0502020204030203" pitchFamily="34" charset="0"/>
              </a:endParaRPr>
            </a:p>
          </p:txBody>
        </p:sp>
        <p:cxnSp>
          <p:nvCxnSpPr>
            <p:cNvPr id="45" name="Elbow Connector 44"/>
            <p:cNvCxnSpPr>
              <a:stCxn id="44" idx="2"/>
            </p:cNvCxnSpPr>
            <p:nvPr/>
          </p:nvCxnSpPr>
          <p:spPr>
            <a:xfrm rot="16200000" flipH="1">
              <a:off x="3919124" y="4266615"/>
              <a:ext cx="335316" cy="386888"/>
            </a:xfrm>
            <a:prstGeom prst="bentConnector2">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46" name="TextBox 45"/>
            <p:cNvSpPr txBox="1"/>
            <p:nvPr/>
          </p:nvSpPr>
          <p:spPr>
            <a:xfrm>
              <a:off x="5460661" y="5070952"/>
              <a:ext cx="740908" cy="400110"/>
            </a:xfrm>
            <a:prstGeom prst="rect">
              <a:avLst/>
            </a:prstGeom>
            <a:noFill/>
          </p:spPr>
          <p:txBody>
            <a:bodyPr wrap="none" rtlCol="0">
              <a:spAutoFit/>
            </a:bodyPr>
            <a:lstStyle/>
            <a:p>
              <a:r>
                <a:rPr lang="en-US" sz="2000" i="1" dirty="0" smtClean="0">
                  <a:latin typeface="Lato Black" panose="020F0502020204030203" pitchFamily="34" charset="0"/>
                  <a:ea typeface="Lato Black" panose="020F0502020204030203" pitchFamily="34" charset="0"/>
                  <a:cs typeface="Lato Black" panose="020F0502020204030203" pitchFamily="34" charset="0"/>
                </a:rPr>
                <a:t>H</a:t>
              </a:r>
              <a:r>
                <a:rPr lang="en-US" sz="2000" dirty="0" smtClean="0">
                  <a:latin typeface="Lato Black" panose="020F0502020204030203" pitchFamily="34" charset="0"/>
                  <a:ea typeface="Lato Black" panose="020F0502020204030203" pitchFamily="34" charset="0"/>
                  <a:cs typeface="Lato Black" panose="020F0502020204030203" pitchFamily="34" charset="0"/>
                </a:rPr>
                <a:t>(</a:t>
              </a:r>
              <a:r>
                <a:rPr lang="en-US" sz="2000" i="1" dirty="0" smtClean="0">
                  <a:latin typeface="Lato Black" panose="020F0502020204030203" pitchFamily="34" charset="0"/>
                  <a:ea typeface="Lato Black" panose="020F0502020204030203" pitchFamily="34" charset="0"/>
                  <a:cs typeface="Lato Black" panose="020F0502020204030203" pitchFamily="34" charset="0"/>
                </a:rPr>
                <a:t>M</a:t>
              </a:r>
              <a:r>
                <a:rPr lang="en-US" sz="2000" dirty="0" smtClean="0">
                  <a:latin typeface="Lato Black" panose="020F0502020204030203" pitchFamily="34" charset="0"/>
                  <a:ea typeface="Lato Black" panose="020F0502020204030203" pitchFamily="34" charset="0"/>
                  <a:cs typeface="Lato Black" panose="020F0502020204030203" pitchFamily="34" charset="0"/>
                </a:rPr>
                <a:t>)</a:t>
              </a:r>
              <a:endParaRPr lang="en-US" sz="2000" baseline="-25000" dirty="0">
                <a:latin typeface="Lato Black" panose="020F0502020204030203" pitchFamily="34" charset="0"/>
                <a:ea typeface="Lato Black" panose="020F0502020204030203" pitchFamily="34" charset="0"/>
                <a:cs typeface="Lato Black" panose="020F0502020204030203" pitchFamily="34" charset="0"/>
              </a:endParaRPr>
            </a:p>
          </p:txBody>
        </p:sp>
        <p:sp>
          <p:nvSpPr>
            <p:cNvPr id="47" name="TextBox 46"/>
            <p:cNvSpPr txBox="1"/>
            <p:nvPr/>
          </p:nvSpPr>
          <p:spPr>
            <a:xfrm>
              <a:off x="3459675" y="4250439"/>
              <a:ext cx="534249" cy="400110"/>
            </a:xfrm>
            <a:prstGeom prst="rect">
              <a:avLst/>
            </a:prstGeom>
            <a:noFill/>
          </p:spPr>
          <p:txBody>
            <a:bodyPr wrap="square" rtlCol="0">
              <a:spAutoFit/>
            </a:bodyPr>
            <a:lstStyle/>
            <a:p>
              <a:r>
                <a:rPr lang="en-US" sz="2000" i="1" dirty="0" smtClean="0">
                  <a:latin typeface="Lato Black" panose="020F0502020204030203" pitchFamily="34" charset="0"/>
                  <a:ea typeface="Lato Black" panose="020F0502020204030203" pitchFamily="34" charset="0"/>
                  <a:cs typeface="Lato Black" panose="020F0502020204030203" pitchFamily="34" charset="0"/>
                </a:rPr>
                <a:t>…</a:t>
              </a:r>
              <a:endParaRPr lang="en-US" sz="2000" i="1" baseline="-25000" dirty="0">
                <a:latin typeface="Lato Black" panose="020F0502020204030203" pitchFamily="34" charset="0"/>
                <a:ea typeface="Lato Black" panose="020F0502020204030203" pitchFamily="34" charset="0"/>
                <a:cs typeface="Lato Black" panose="020F0502020204030203" pitchFamily="34" charset="0"/>
              </a:endParaRPr>
            </a:p>
          </p:txBody>
        </p:sp>
      </p:grpSp>
      <p:pic>
        <p:nvPicPr>
          <p:cNvPr id="2" name="Picture 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193368" y="3943971"/>
            <a:ext cx="5273749" cy="2742230"/>
          </a:xfrm>
          <a:prstGeom prst="rect">
            <a:avLst/>
          </a:prstGeom>
        </p:spPr>
      </p:pic>
      <p:sp>
        <p:nvSpPr>
          <p:cNvPr id="5" name="TextBox 4"/>
          <p:cNvSpPr txBox="1"/>
          <p:nvPr/>
        </p:nvSpPr>
        <p:spPr>
          <a:xfrm>
            <a:off x="6554511" y="2822201"/>
            <a:ext cx="607859" cy="338554"/>
          </a:xfrm>
          <a:prstGeom prst="rect">
            <a:avLst/>
          </a:prstGeom>
          <a:noFill/>
        </p:spPr>
        <p:txBody>
          <a:bodyPr wrap="none" rtlCol="0">
            <a:spAutoFit/>
          </a:bodyPr>
          <a:lstStyle/>
          <a:p>
            <a:r>
              <a:rPr lang="en-US" sz="1600" dirty="0" smtClean="0"/>
              <a:t>20 B</a:t>
            </a:r>
            <a:endParaRPr lang="en-US" sz="1600" dirty="0"/>
          </a:p>
        </p:txBody>
      </p:sp>
      <p:sp>
        <p:nvSpPr>
          <p:cNvPr id="48" name="TextBox 47"/>
          <p:cNvSpPr txBox="1"/>
          <p:nvPr/>
        </p:nvSpPr>
        <p:spPr>
          <a:xfrm>
            <a:off x="6123509" y="2207910"/>
            <a:ext cx="607859" cy="338554"/>
          </a:xfrm>
          <a:prstGeom prst="rect">
            <a:avLst/>
          </a:prstGeom>
          <a:noFill/>
        </p:spPr>
        <p:txBody>
          <a:bodyPr wrap="none" rtlCol="0">
            <a:spAutoFit/>
          </a:bodyPr>
          <a:lstStyle/>
          <a:p>
            <a:r>
              <a:rPr lang="en-US" sz="1600" dirty="0" smtClean="0"/>
              <a:t>64 B</a:t>
            </a:r>
            <a:endParaRPr lang="en-US" sz="1600" dirty="0"/>
          </a:p>
        </p:txBody>
      </p:sp>
    </p:spTree>
    <p:extLst>
      <p:ext uri="{BB962C8B-B14F-4D97-AF65-F5344CB8AC3E}">
        <p14:creationId xmlns:p14="http://schemas.microsoft.com/office/powerpoint/2010/main" val="3635391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Last week: SHA-1 </a:t>
            </a:r>
            <a:r>
              <a:rPr lang="en-US" dirty="0" err="1" smtClean="0"/>
              <a:t>SHAttered</a:t>
            </a:r>
            <a:r>
              <a:rPr lang="en-US" dirty="0" smtClean="0"/>
              <a:t>!</a:t>
            </a:r>
            <a:endParaRPr lang="en-US" dirty="0"/>
          </a:p>
        </p:txBody>
      </p:sp>
      <p:sp>
        <p:nvSpPr>
          <p:cNvPr id="11" name="Content Placeholder 10"/>
          <p:cNvSpPr>
            <a:spLocks noGrp="1"/>
          </p:cNvSpPr>
          <p:nvPr>
            <p:ph sz="half" idx="2"/>
          </p:nvPr>
        </p:nvSpPr>
        <p:spPr>
          <a:xfrm>
            <a:off x="609600" y="2772461"/>
            <a:ext cx="4660605" cy="3588279"/>
          </a:xfrm>
        </p:spPr>
        <p:txBody>
          <a:bodyPr>
            <a:noAutofit/>
          </a:bodyPr>
          <a:lstStyle/>
          <a:p>
            <a:pPr>
              <a:spcBef>
                <a:spcPts val="400"/>
              </a:spcBef>
            </a:pPr>
            <a:r>
              <a:rPr lang="en-US" sz="2000" dirty="0" smtClean="0"/>
              <a:t>Effort to find the collision</a:t>
            </a:r>
          </a:p>
          <a:p>
            <a:pPr lvl="1">
              <a:spcBef>
                <a:spcPts val="400"/>
              </a:spcBef>
            </a:pPr>
            <a:r>
              <a:rPr lang="en-US" dirty="0" smtClean="0"/>
              <a:t>6500 CPU-years</a:t>
            </a:r>
          </a:p>
          <a:p>
            <a:pPr lvl="1">
              <a:spcBef>
                <a:spcPts val="400"/>
              </a:spcBef>
            </a:pPr>
            <a:r>
              <a:rPr lang="en-US" dirty="0" smtClean="0"/>
              <a:t>110 GPU-years</a:t>
            </a:r>
          </a:p>
          <a:p>
            <a:pPr>
              <a:spcBef>
                <a:spcPts val="400"/>
              </a:spcBef>
            </a:pPr>
            <a:r>
              <a:rPr lang="en-US" sz="2000" dirty="0" smtClean="0"/>
              <a:t># hashes: 9,223,372,036,854,775,808</a:t>
            </a:r>
            <a:endParaRPr lang="en-US" sz="2000" dirty="0"/>
          </a:p>
          <a:p>
            <a:pPr indent="0">
              <a:spcBef>
                <a:spcPts val="400"/>
              </a:spcBef>
              <a:buNone/>
            </a:pPr>
            <a:r>
              <a:rPr lang="en-US" sz="2000" dirty="0" smtClean="0"/>
              <a:t>≈ 9 quintillion = 9</a:t>
            </a:r>
            <a:r>
              <a:rPr lang="en-US" sz="2000" baseline="30000" dirty="0" smtClean="0"/>
              <a:t> </a:t>
            </a:r>
            <a:r>
              <a:rPr lang="en-US" sz="2000" dirty="0"/>
              <a:t>· </a:t>
            </a:r>
            <a:r>
              <a:rPr lang="en-US" sz="2000" dirty="0" smtClean="0"/>
              <a:t>(10</a:t>
            </a:r>
            <a:r>
              <a:rPr lang="en-US" sz="2000" baseline="30000" dirty="0" smtClean="0"/>
              <a:t>3</a:t>
            </a:r>
            <a:r>
              <a:rPr lang="en-US" sz="2000" dirty="0" smtClean="0"/>
              <a:t>)</a:t>
            </a:r>
            <a:r>
              <a:rPr lang="en-US" sz="2000" baseline="30000" dirty="0" smtClean="0"/>
              <a:t>6</a:t>
            </a:r>
            <a:endParaRPr lang="en-US" sz="2000" dirty="0"/>
          </a:p>
          <a:p>
            <a:pPr indent="0">
              <a:spcBef>
                <a:spcPts val="400"/>
              </a:spcBef>
              <a:buNone/>
            </a:pPr>
            <a:r>
              <a:rPr lang="en-US" sz="2000" dirty="0" smtClean="0"/>
              <a:t>≈ 2</a:t>
            </a:r>
            <a:r>
              <a:rPr lang="en-US" sz="2000" baseline="30000" dirty="0" smtClean="0"/>
              <a:t>3 </a:t>
            </a:r>
            <a:r>
              <a:rPr lang="en-US" sz="2000" dirty="0"/>
              <a:t>· </a:t>
            </a:r>
            <a:r>
              <a:rPr lang="en-US" sz="2000" dirty="0" smtClean="0"/>
              <a:t>2</a:t>
            </a:r>
            <a:r>
              <a:rPr lang="en-US" sz="2000" baseline="30000" dirty="0" smtClean="0"/>
              <a:t>60</a:t>
            </a:r>
            <a:r>
              <a:rPr lang="en-US" sz="2000" dirty="0"/>
              <a:t> </a:t>
            </a:r>
            <a:r>
              <a:rPr lang="en-US" sz="2000" dirty="0" smtClean="0"/>
              <a:t>= 2</a:t>
            </a:r>
            <a:r>
              <a:rPr lang="en-US" sz="2000" baseline="30000" dirty="0" smtClean="0"/>
              <a:t>63</a:t>
            </a:r>
          </a:p>
          <a:p>
            <a:pPr marL="0" indent="0">
              <a:spcBef>
                <a:spcPts val="400"/>
              </a:spcBef>
              <a:buNone/>
            </a:pPr>
            <a:r>
              <a:rPr lang="en-US" sz="2000" dirty="0" smtClean="0">
                <a:solidFill>
                  <a:prstClr val="black"/>
                </a:solidFill>
              </a:rPr>
              <a:t>(Actual effort, from paper: </a:t>
            </a:r>
            <a:r>
              <a:rPr lang="en-US" sz="2000" dirty="0" smtClean="0"/>
              <a:t>2</a:t>
            </a:r>
            <a:r>
              <a:rPr lang="en-US" sz="2000" baseline="30000" dirty="0" smtClean="0"/>
              <a:t>63.1</a:t>
            </a:r>
            <a:r>
              <a:rPr lang="en-US" sz="2000" dirty="0" smtClean="0">
                <a:solidFill>
                  <a:prstClr val="black"/>
                </a:solidFill>
              </a:rPr>
              <a:t>)</a:t>
            </a:r>
          </a:p>
          <a:p>
            <a:pPr marL="0" indent="0">
              <a:spcBef>
                <a:spcPts val="400"/>
              </a:spcBef>
              <a:buNone/>
            </a:pPr>
            <a:r>
              <a:rPr lang="en-US" sz="2000" dirty="0">
                <a:solidFill>
                  <a:prstClr val="black"/>
                </a:solidFill>
              </a:rPr>
              <a:t>“The </a:t>
            </a:r>
            <a:r>
              <a:rPr lang="en-US" sz="2000" dirty="0" err="1">
                <a:solidFill>
                  <a:prstClr val="black"/>
                </a:solidFill>
              </a:rPr>
              <a:t>SHAttered</a:t>
            </a:r>
            <a:r>
              <a:rPr lang="en-US" sz="2000" dirty="0">
                <a:solidFill>
                  <a:prstClr val="black"/>
                </a:solidFill>
              </a:rPr>
              <a:t> attack is </a:t>
            </a:r>
            <a:r>
              <a:rPr lang="en-US" sz="2000" dirty="0" smtClean="0">
                <a:solidFill>
                  <a:prstClr val="black"/>
                </a:solidFill>
              </a:rPr>
              <a:t>100,000 </a:t>
            </a:r>
            <a:r>
              <a:rPr lang="en-US" sz="2000" dirty="0">
                <a:solidFill>
                  <a:prstClr val="black"/>
                </a:solidFill>
              </a:rPr>
              <a:t>faster than the brute force attack that relies on the birthday </a:t>
            </a:r>
            <a:r>
              <a:rPr lang="en-US" sz="2000" dirty="0" smtClean="0">
                <a:solidFill>
                  <a:prstClr val="black"/>
                </a:solidFill>
              </a:rPr>
              <a:t>paradox”</a:t>
            </a:r>
            <a:endParaRPr lang="en-US" sz="2000" dirty="0">
              <a:solidFill>
                <a:prstClr val="black"/>
              </a:solidFill>
            </a:endParaRPr>
          </a:p>
        </p:txBody>
      </p:sp>
      <p:pic>
        <p:nvPicPr>
          <p:cNvPr id="12" name="Content Placeholder 11"/>
          <p:cNvPicPr>
            <a:picLocks noGrp="1" noChangeAspect="1"/>
          </p:cNvPicPr>
          <p:nvPr>
            <p:ph sz="half" idx="1"/>
          </p:nvPr>
        </p:nvPicPr>
        <p:blipFill rotWithShape="1">
          <a:blip r:embed="rId3" cstate="screen">
            <a:extLst>
              <a:ext uri="{28A0092B-C50C-407E-A947-70E740481C1C}">
                <a14:useLocalDpi xmlns:a14="http://schemas.microsoft.com/office/drawing/2010/main"/>
              </a:ext>
            </a:extLst>
          </a:blip>
          <a:srcRect/>
          <a:stretch/>
        </p:blipFill>
        <p:spPr>
          <a:xfrm>
            <a:off x="5684874" y="1104838"/>
            <a:ext cx="5897526" cy="5255902"/>
          </a:xfrm>
          <a:prstGeom prst="rect">
            <a:avLst/>
          </a:prstGeom>
        </p:spPr>
      </p:pic>
      <p:pic>
        <p:nvPicPr>
          <p:cNvPr id="14" name="Picture 13"/>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8277" y="1103199"/>
            <a:ext cx="5599530" cy="1520051"/>
          </a:xfrm>
          <a:prstGeom prst="rect">
            <a:avLst/>
          </a:prstGeom>
        </p:spPr>
      </p:pic>
    </p:spTree>
    <p:extLst>
      <p:ext uri="{BB962C8B-B14F-4D97-AF65-F5344CB8AC3E}">
        <p14:creationId xmlns:p14="http://schemas.microsoft.com/office/powerpoint/2010/main" val="2770774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4"/>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1">
                                            <p:txEl>
                                              <p:pRg st="5" end="5"/>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AE modes designed so far</a:t>
            </a:r>
            <a:endParaRPr lang="en-US" dirty="0"/>
          </a:p>
        </p:txBody>
      </p:sp>
      <p:sp>
        <p:nvSpPr>
          <p:cNvPr id="25" name="Content Placeholder 24"/>
          <p:cNvSpPr>
            <a:spLocks noGrp="1"/>
          </p:cNvSpPr>
          <p:nvPr>
            <p:ph idx="1"/>
          </p:nvPr>
        </p:nvSpPr>
        <p:spPr/>
        <p:txBody>
          <a:bodyPr>
            <a:normAutofit/>
          </a:bodyPr>
          <a:lstStyle/>
          <a:p>
            <a:pPr marL="457200" indent="-457200">
              <a:buFont typeface="+mj-lt"/>
              <a:buAutoNum type="arabicPeriod"/>
            </a:pPr>
            <a:r>
              <a:rPr lang="en-US" sz="2800" dirty="0" smtClean="0"/>
              <a:t>OCB: Offset Codebook Mode</a:t>
            </a:r>
          </a:p>
        </p:txBody>
      </p:sp>
      <p:pic>
        <p:nvPicPr>
          <p:cNvPr id="26" name="Picture 6" descr="Machine generated alternative text:&#10;EK &#10;CII] &#10;EK &#10;EK &#10;ztm — 11 &#10;Z[rn — 11 &#10;len &#10;EK &#10;C [ Trn] &#10;T &#10;Chccksum &#10;EK &#10;first -r bits &#10;1] "/>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672611" y="1855642"/>
            <a:ext cx="8846778" cy="39948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648087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Scale of computation</a:t>
            </a:r>
            <a:endParaRPr lang="en-US" dirty="0"/>
          </a:p>
        </p:txBody>
      </p:sp>
      <p:sp>
        <p:nvSpPr>
          <p:cNvPr id="3" name="Content Placeholder 2"/>
          <p:cNvSpPr>
            <a:spLocks noGrp="1"/>
          </p:cNvSpPr>
          <p:nvPr>
            <p:ph sz="half" idx="1"/>
          </p:nvPr>
        </p:nvSpPr>
        <p:spPr>
          <a:xfrm>
            <a:off x="609600" y="1102109"/>
            <a:ext cx="2762707" cy="5258631"/>
          </a:xfrm>
        </p:spPr>
        <p:txBody>
          <a:bodyPr/>
          <a:lstStyle/>
          <a:p>
            <a:pPr marL="0" indent="0">
              <a:buNone/>
            </a:pPr>
            <a:r>
              <a:rPr lang="en-US" dirty="0" smtClean="0"/>
              <a:t>“One </a:t>
            </a:r>
            <a:r>
              <a:rPr lang="en-US" dirty="0"/>
              <a:t>of the largest computations ever </a:t>
            </a:r>
            <a:r>
              <a:rPr lang="en-US" dirty="0" smtClean="0"/>
              <a:t>completed”</a:t>
            </a:r>
          </a:p>
          <a:p>
            <a:pPr marL="0" indent="0" algn="r">
              <a:buNone/>
            </a:pPr>
            <a:r>
              <a:rPr lang="en-US" dirty="0" smtClean="0"/>
              <a:t>– Google blog</a:t>
            </a:r>
            <a:endParaRPr lang="en-US" dirty="0"/>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a:ext>
            </a:extLst>
          </a:blip>
          <a:stretch>
            <a:fillRect/>
          </a:stretch>
        </p:blipFill>
        <p:spPr>
          <a:xfrm>
            <a:off x="3749091" y="1636117"/>
            <a:ext cx="7833310" cy="4406237"/>
          </a:xfrm>
        </p:spPr>
      </p:pic>
      <p:sp>
        <p:nvSpPr>
          <p:cNvPr id="6" name="Content Placeholder 2"/>
          <p:cNvSpPr txBox="1">
            <a:spLocks/>
          </p:cNvSpPr>
          <p:nvPr/>
        </p:nvSpPr>
        <p:spPr>
          <a:xfrm>
            <a:off x="3899002" y="1102109"/>
            <a:ext cx="7690714" cy="741321"/>
          </a:xfrm>
          <a:prstGeom prst="rect">
            <a:avLst/>
          </a:prstGeom>
        </p:spPr>
        <p:txBody>
          <a:bodyPr vert="horz" lIns="91440" tIns="45720" rIns="91440" bIns="45720" rtlCol="0">
            <a:normAutofit/>
          </a:bodyPr>
          <a:lstStyle>
            <a:lvl1pPr marL="274320" indent="-274320" algn="l" defTabSz="457200" rtl="0" eaLnBrk="1" latinLnBrk="0" hangingPunct="1">
              <a:spcBef>
                <a:spcPts val="800"/>
              </a:spcBef>
              <a:buFont typeface="Arial"/>
              <a:buChar char="•"/>
              <a:defRPr sz="2400" b="0" i="0" kern="1200">
                <a:solidFill>
                  <a:schemeClr val="tx1"/>
                </a:solidFill>
                <a:latin typeface="Lato Semibold"/>
                <a:ea typeface="+mn-ea"/>
                <a:cs typeface="Lato Semibold"/>
              </a:defRPr>
            </a:lvl1pPr>
            <a:lvl2pPr marL="667512" indent="-274320" algn="l" defTabSz="457200" rtl="0" eaLnBrk="1" latinLnBrk="0" hangingPunct="1">
              <a:spcBef>
                <a:spcPts val="600"/>
              </a:spcBef>
              <a:buFont typeface="Arial"/>
              <a:buChar char="–"/>
              <a:defRPr sz="2000" b="0" i="0" kern="1200">
                <a:solidFill>
                  <a:schemeClr val="tx1"/>
                </a:solidFill>
                <a:latin typeface="Lato Medium"/>
                <a:ea typeface="+mn-ea"/>
                <a:cs typeface="Lato Medium"/>
              </a:defRPr>
            </a:lvl2pPr>
            <a:lvl3pPr marL="1143000" indent="-228600" algn="l" defTabSz="457200" rtl="0" eaLnBrk="1" latinLnBrk="0" hangingPunct="1">
              <a:spcBef>
                <a:spcPct val="20000"/>
              </a:spcBef>
              <a:buFont typeface="Arial"/>
              <a:buChar char="•"/>
              <a:defRPr sz="1800" b="0" i="0" kern="1200">
                <a:solidFill>
                  <a:schemeClr val="tx1"/>
                </a:solidFill>
                <a:latin typeface="Lato Medium"/>
                <a:ea typeface="+mn-ea"/>
                <a:cs typeface="Lato Medium"/>
              </a:defRPr>
            </a:lvl3pPr>
            <a:lvl4pPr marL="1600200" indent="-228600" algn="l" defTabSz="457200" rtl="0" eaLnBrk="1" latinLnBrk="0" hangingPunct="1">
              <a:spcBef>
                <a:spcPct val="20000"/>
              </a:spcBef>
              <a:buFont typeface="Arial"/>
              <a:buChar char="–"/>
              <a:defRPr sz="1600" b="0" i="0" kern="1200">
                <a:solidFill>
                  <a:schemeClr val="tx1"/>
                </a:solidFill>
                <a:latin typeface="Lato Medium"/>
                <a:ea typeface="+mn-ea"/>
                <a:cs typeface="Lato Medium"/>
              </a:defRPr>
            </a:lvl4pPr>
            <a:lvl5pPr marL="2057400" indent="-228600" algn="l" defTabSz="457200" rtl="0" eaLnBrk="1" latinLnBrk="0" hangingPunct="1">
              <a:spcBef>
                <a:spcPct val="20000"/>
              </a:spcBef>
              <a:buFont typeface="Arial"/>
              <a:buChar char="»"/>
              <a:defRPr sz="1600" b="0" i="0" kern="1200">
                <a:solidFill>
                  <a:schemeClr val="tx1"/>
                </a:solidFill>
                <a:latin typeface="Lato Medium"/>
                <a:ea typeface="+mn-ea"/>
                <a:cs typeface="Lato Medium"/>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buFont typeface="Arial"/>
              <a:buNone/>
            </a:pPr>
            <a:r>
              <a:rPr lang="en-US" dirty="0" smtClean="0"/>
              <a:t>Bitcoin’s collective Double SHA-2 hash rate, Feb 2017</a:t>
            </a:r>
            <a:endParaRPr lang="en-US" dirty="0"/>
          </a:p>
        </p:txBody>
      </p:sp>
    </p:spTree>
    <p:extLst>
      <p:ext uri="{BB962C8B-B14F-4D97-AF65-F5344CB8AC3E}">
        <p14:creationId xmlns:p14="http://schemas.microsoft.com/office/powerpoint/2010/main" val="730039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Replicating the attack</a:t>
            </a:r>
            <a:endParaRPr lang="en-US" dirty="0"/>
          </a:p>
        </p:txBody>
      </p:sp>
      <p:sp>
        <p:nvSpPr>
          <p:cNvPr id="6" name="Content Placeholder 5"/>
          <p:cNvSpPr>
            <a:spLocks noGrp="1"/>
          </p:cNvSpPr>
          <p:nvPr>
            <p:ph idx="1"/>
          </p:nvPr>
        </p:nvSpPr>
        <p:spPr>
          <a:xfrm>
            <a:off x="609600" y="1102109"/>
            <a:ext cx="10972800" cy="1185061"/>
          </a:xfrm>
        </p:spPr>
        <p:txBody>
          <a:bodyPr>
            <a:normAutofit/>
          </a:bodyPr>
          <a:lstStyle/>
          <a:p>
            <a:r>
              <a:rPr lang="en-US" sz="2500" dirty="0"/>
              <a:t>F</a:t>
            </a:r>
            <a:r>
              <a:rPr lang="en-US" sz="2500" dirty="0" smtClean="0"/>
              <a:t>inding </a:t>
            </a:r>
            <a:r>
              <a:rPr lang="en-US" sz="2500" dirty="0"/>
              <a:t>your own message blocks that collide will take another 2</a:t>
            </a:r>
            <a:r>
              <a:rPr lang="en-US" sz="2500" baseline="30000" dirty="0"/>
              <a:t>63.1</a:t>
            </a:r>
            <a:r>
              <a:rPr lang="en-US" sz="2500" dirty="0" smtClean="0"/>
              <a:t> </a:t>
            </a:r>
            <a:r>
              <a:rPr lang="en-US" sz="2500" dirty="0"/>
              <a:t>effort</a:t>
            </a:r>
          </a:p>
          <a:p>
            <a:r>
              <a:rPr lang="en-US" sz="2500" dirty="0"/>
              <a:t>…Unless you exploit the length extension property of M-D</a:t>
            </a:r>
            <a:r>
              <a:rPr lang="en-US" sz="2500" dirty="0" smtClean="0"/>
              <a:t>!</a:t>
            </a:r>
            <a:endParaRPr lang="en-US" sz="2500" dirty="0"/>
          </a:p>
        </p:txBody>
      </p:sp>
      <p:sp>
        <p:nvSpPr>
          <p:cNvPr id="7" name="Content Placeholder 3"/>
          <p:cNvSpPr txBox="1">
            <a:spLocks/>
          </p:cNvSpPr>
          <p:nvPr/>
        </p:nvSpPr>
        <p:spPr>
          <a:xfrm>
            <a:off x="6197600" y="4542006"/>
            <a:ext cx="5384800" cy="641122"/>
          </a:xfrm>
          <a:prstGeom prst="rect">
            <a:avLst/>
          </a:prstGeom>
        </p:spPr>
        <p:txBody>
          <a:bodyPr anchor="b">
            <a:normAutofit/>
          </a:bodyPr>
          <a:lstStyle>
            <a:lvl1pPr marL="274320" indent="-274320" algn="l" defTabSz="457200" rtl="0" eaLnBrk="1" latinLnBrk="0" hangingPunct="1">
              <a:spcBef>
                <a:spcPts val="800"/>
              </a:spcBef>
              <a:buFont typeface="Arial"/>
              <a:buChar char="•"/>
              <a:defRPr sz="2400" b="0" i="0" kern="1200">
                <a:solidFill>
                  <a:schemeClr val="tx1"/>
                </a:solidFill>
                <a:latin typeface="Lato Semibold"/>
                <a:ea typeface="+mn-ea"/>
                <a:cs typeface="Lato Semibold"/>
              </a:defRPr>
            </a:lvl1pPr>
            <a:lvl2pPr marL="667512" indent="-274320" algn="l" defTabSz="457200" rtl="0" eaLnBrk="1" latinLnBrk="0" hangingPunct="1">
              <a:spcBef>
                <a:spcPts val="600"/>
              </a:spcBef>
              <a:buFont typeface="Arial"/>
              <a:buChar char="–"/>
              <a:defRPr sz="2000" b="0" i="0" kern="1200">
                <a:solidFill>
                  <a:schemeClr val="tx1"/>
                </a:solidFill>
                <a:latin typeface="Lato Medium"/>
                <a:ea typeface="+mn-ea"/>
                <a:cs typeface="Lato Medium"/>
              </a:defRPr>
            </a:lvl2pPr>
            <a:lvl3pPr marL="1143000" indent="-228600" algn="l" defTabSz="457200" rtl="0" eaLnBrk="1" latinLnBrk="0" hangingPunct="1">
              <a:spcBef>
                <a:spcPct val="20000"/>
              </a:spcBef>
              <a:buFont typeface="Arial"/>
              <a:buChar char="•"/>
              <a:defRPr sz="1800" b="0" i="0" kern="1200">
                <a:solidFill>
                  <a:schemeClr val="tx1"/>
                </a:solidFill>
                <a:latin typeface="Lato Medium"/>
                <a:ea typeface="+mn-ea"/>
                <a:cs typeface="Lato Medium"/>
              </a:defRPr>
            </a:lvl3pPr>
            <a:lvl4pPr marL="1600200" indent="-228600" algn="l" defTabSz="457200" rtl="0" eaLnBrk="1" latinLnBrk="0" hangingPunct="1">
              <a:spcBef>
                <a:spcPct val="20000"/>
              </a:spcBef>
              <a:buFont typeface="Arial"/>
              <a:buChar char="–"/>
              <a:defRPr sz="1600" b="0" i="0" kern="1200">
                <a:solidFill>
                  <a:schemeClr val="tx1"/>
                </a:solidFill>
                <a:latin typeface="Lato Medium"/>
                <a:ea typeface="+mn-ea"/>
                <a:cs typeface="Lato Medium"/>
              </a:defRPr>
            </a:lvl4pPr>
            <a:lvl5pPr marL="2057400" indent="-228600" algn="l" defTabSz="457200" rtl="0" eaLnBrk="1" latinLnBrk="0" hangingPunct="1">
              <a:spcBef>
                <a:spcPct val="20000"/>
              </a:spcBef>
              <a:buFont typeface="Arial"/>
              <a:buChar char="»"/>
              <a:defRPr sz="1600" b="0" i="0" kern="1200">
                <a:solidFill>
                  <a:schemeClr val="tx1"/>
                </a:solidFill>
                <a:latin typeface="Lato Medium"/>
                <a:ea typeface="+mn-ea"/>
                <a:cs typeface="Lato Medium"/>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2000" dirty="0" smtClean="0"/>
              <a:t>Source: https://alf.nu/SHA1</a:t>
            </a:r>
            <a:endParaRPr lang="en-US" sz="2000" dirty="0"/>
          </a:p>
        </p:txBody>
      </p:sp>
      <p:pic>
        <p:nvPicPr>
          <p:cNvPr id="8" name="Content Placeholder 4"/>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09600" y="2287170"/>
            <a:ext cx="5384800" cy="2895957"/>
          </a:xfrm>
          <a:prstGeom prst="rect">
            <a:avLst/>
          </a:prstGeom>
        </p:spPr>
      </p:pic>
      <p:pic>
        <p:nvPicPr>
          <p:cNvPr id="9" name="Picture 8"/>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197600" y="2287170"/>
            <a:ext cx="5384800" cy="2254835"/>
          </a:xfrm>
          <a:prstGeom prst="rect">
            <a:avLst/>
          </a:prstGeom>
        </p:spPr>
      </p:pic>
    </p:spTree>
    <p:extLst>
      <p:ext uri="{BB962C8B-B14F-4D97-AF65-F5344CB8AC3E}">
        <p14:creationId xmlns:p14="http://schemas.microsoft.com/office/powerpoint/2010/main" val="611274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SHA-1 PDF format trick</a:t>
            </a:r>
            <a:endParaRPr lang="en-US" dirty="0"/>
          </a:p>
        </p:txBody>
      </p:sp>
      <p:pic>
        <p:nvPicPr>
          <p:cNvPr id="8" name="Content Placeholder 7"/>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995987" y="1101725"/>
            <a:ext cx="10200025" cy="5259388"/>
          </a:xfrm>
        </p:spPr>
      </p:pic>
    </p:spTree>
    <p:extLst>
      <p:ext uri="{BB962C8B-B14F-4D97-AF65-F5344CB8AC3E}">
        <p14:creationId xmlns:p14="http://schemas.microsoft.com/office/powerpoint/2010/main" val="237909095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Formal comparison of attacks</a:t>
            </a:r>
            <a:endParaRPr lang="en-US" dirty="0"/>
          </a:p>
        </p:txBody>
      </p:sp>
      <p:sp>
        <p:nvSpPr>
          <p:cNvPr id="6" name="Text Placeholder 5"/>
          <p:cNvSpPr>
            <a:spLocks noGrp="1"/>
          </p:cNvSpPr>
          <p:nvPr>
            <p:ph type="body" idx="1"/>
          </p:nvPr>
        </p:nvSpPr>
        <p:spPr/>
        <p:txBody>
          <a:bodyPr/>
          <a:lstStyle/>
          <a:p>
            <a:r>
              <a:rPr lang="en-US" dirty="0" smtClean="0"/>
              <a:t>MD5: Chosen prefix attack</a:t>
            </a:r>
            <a:endParaRPr lang="en-US" dirty="0"/>
          </a:p>
        </p:txBody>
      </p:sp>
      <p:sp>
        <p:nvSpPr>
          <p:cNvPr id="7" name="Content Placeholder 6"/>
          <p:cNvSpPr>
            <a:spLocks noGrp="1"/>
          </p:cNvSpPr>
          <p:nvPr>
            <p:ph sz="half" idx="2"/>
          </p:nvPr>
        </p:nvSpPr>
        <p:spPr/>
        <p:txBody>
          <a:bodyPr/>
          <a:lstStyle/>
          <a:p>
            <a:pPr marL="0" indent="0">
              <a:buNone/>
            </a:pPr>
            <a:r>
              <a:rPr lang="en-US" dirty="0" smtClean="0"/>
              <a:t>Given </a:t>
            </a:r>
            <a:r>
              <a:rPr lang="en-US" i="1" dirty="0" smtClean="0"/>
              <a:t>any</a:t>
            </a:r>
            <a:r>
              <a:rPr lang="en-US" dirty="0" smtClean="0"/>
              <a:t> strings A and B, </a:t>
            </a:r>
            <a:r>
              <a:rPr lang="en-US" dirty="0" smtClean="0"/>
              <a:t>can find strings </a:t>
            </a:r>
            <a:r>
              <a:rPr lang="en-US" dirty="0" smtClean="0"/>
              <a:t>C and D such that:</a:t>
            </a:r>
          </a:p>
          <a:p>
            <a:pPr marL="0" indent="0">
              <a:buNone/>
            </a:pPr>
            <a:r>
              <a:rPr lang="en-US" dirty="0" smtClean="0"/>
              <a:t>MD5(A || C) = MD5(B || D)</a:t>
            </a:r>
            <a:endParaRPr lang="en-US" dirty="0"/>
          </a:p>
        </p:txBody>
      </p:sp>
      <p:sp>
        <p:nvSpPr>
          <p:cNvPr id="8" name="Text Placeholder 7"/>
          <p:cNvSpPr>
            <a:spLocks noGrp="1"/>
          </p:cNvSpPr>
          <p:nvPr>
            <p:ph type="body" sz="quarter" idx="3"/>
          </p:nvPr>
        </p:nvSpPr>
        <p:spPr/>
        <p:txBody>
          <a:bodyPr/>
          <a:lstStyle/>
          <a:p>
            <a:r>
              <a:rPr lang="en-US" dirty="0" smtClean="0"/>
              <a:t>SHA1: Identical prefix attack</a:t>
            </a:r>
            <a:endParaRPr lang="en-US" dirty="0"/>
          </a:p>
        </p:txBody>
      </p:sp>
      <p:sp>
        <p:nvSpPr>
          <p:cNvPr id="9" name="Content Placeholder 8"/>
          <p:cNvSpPr>
            <a:spLocks noGrp="1"/>
          </p:cNvSpPr>
          <p:nvPr>
            <p:ph sz="quarter" idx="4"/>
          </p:nvPr>
        </p:nvSpPr>
        <p:spPr/>
        <p:txBody>
          <a:bodyPr/>
          <a:lstStyle/>
          <a:p>
            <a:pPr marL="0" indent="0">
              <a:buNone/>
            </a:pPr>
            <a:r>
              <a:rPr lang="en-US" dirty="0" smtClean="0"/>
              <a:t>There </a:t>
            </a:r>
            <a:r>
              <a:rPr lang="en-US" i="1" dirty="0" smtClean="0"/>
              <a:t>exist</a:t>
            </a:r>
            <a:r>
              <a:rPr lang="en-US" dirty="0" smtClean="0"/>
              <a:t> specific strings A and B such that for all strings </a:t>
            </a:r>
            <a:r>
              <a:rPr lang="en-US" dirty="0" smtClean="0"/>
              <a:t>C:</a:t>
            </a:r>
            <a:endParaRPr lang="en-US" dirty="0" smtClean="0"/>
          </a:p>
          <a:p>
            <a:pPr marL="0" indent="0">
              <a:buNone/>
            </a:pPr>
            <a:r>
              <a:rPr lang="en-US" dirty="0" smtClean="0"/>
              <a:t>SHA1(A </a:t>
            </a:r>
            <a:r>
              <a:rPr lang="en-US" dirty="0" smtClean="0"/>
              <a:t>|| </a:t>
            </a:r>
            <a:r>
              <a:rPr lang="en-US" dirty="0" smtClean="0"/>
              <a:t>C) </a:t>
            </a:r>
            <a:r>
              <a:rPr lang="en-US" dirty="0" smtClean="0"/>
              <a:t>= </a:t>
            </a:r>
            <a:r>
              <a:rPr lang="en-US" dirty="0" smtClean="0"/>
              <a:t>SHA1(B </a:t>
            </a:r>
            <a:r>
              <a:rPr lang="en-US" dirty="0" smtClean="0"/>
              <a:t>|| </a:t>
            </a:r>
            <a:r>
              <a:rPr lang="en-US" dirty="0" smtClean="0"/>
              <a:t>C)</a:t>
            </a:r>
            <a:endParaRPr lang="en-US" dirty="0"/>
          </a:p>
        </p:txBody>
      </p:sp>
    </p:spTree>
    <p:extLst>
      <p:ext uri="{BB962C8B-B14F-4D97-AF65-F5344CB8AC3E}">
        <p14:creationId xmlns:p14="http://schemas.microsoft.com/office/powerpoint/2010/main" val="101723369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Reactions to the SHA-1 collision</a:t>
            </a:r>
          </a:p>
        </p:txBody>
      </p:sp>
      <p:pic>
        <p:nvPicPr>
          <p:cNvPr id="10" name="Picture 9"/>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197600" y="1102109"/>
            <a:ext cx="5386917" cy="4896327"/>
          </a:xfrm>
          <a:prstGeom prst="rect">
            <a:avLst/>
          </a:prstGeom>
        </p:spPr>
      </p:pic>
      <p:pic>
        <p:nvPicPr>
          <p:cNvPr id="11" name="Picture 10"/>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600" y="1094794"/>
            <a:ext cx="5384800" cy="1121256"/>
          </a:xfrm>
          <a:prstGeom prst="rect">
            <a:avLst/>
          </a:prstGeom>
        </p:spPr>
      </p:pic>
      <p:pic>
        <p:nvPicPr>
          <p:cNvPr id="12" name="Picture 11"/>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09600" y="5630169"/>
            <a:ext cx="5384801" cy="1037639"/>
          </a:xfrm>
          <a:prstGeom prst="rect">
            <a:avLst/>
          </a:prstGeom>
        </p:spPr>
      </p:pic>
      <p:pic>
        <p:nvPicPr>
          <p:cNvPr id="13" name="Picture 12"/>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09600" y="2298013"/>
            <a:ext cx="5384801" cy="1035539"/>
          </a:xfrm>
          <a:prstGeom prst="rect">
            <a:avLst/>
          </a:prstGeom>
        </p:spPr>
      </p:pic>
      <p:pic>
        <p:nvPicPr>
          <p:cNvPr id="14" name="Picture 13"/>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609600" y="3415515"/>
            <a:ext cx="5384801" cy="1030584"/>
          </a:xfrm>
          <a:prstGeom prst="rect">
            <a:avLst/>
          </a:prstGeom>
        </p:spPr>
      </p:pic>
      <p:pic>
        <p:nvPicPr>
          <p:cNvPr id="15" name="Picture 14"/>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609600" y="4528062"/>
            <a:ext cx="5384801" cy="1020142"/>
          </a:xfrm>
          <a:prstGeom prst="rect">
            <a:avLst/>
          </a:prstGeom>
        </p:spPr>
      </p:pic>
    </p:spTree>
    <p:extLst>
      <p:ext uri="{BB962C8B-B14F-4D97-AF65-F5344CB8AC3E}">
        <p14:creationId xmlns:p14="http://schemas.microsoft.com/office/powerpoint/2010/main" val="3046533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Hash function lifetimes: collision resistance</a:t>
            </a:r>
            <a:endParaRPr lang="en-US" dirty="0"/>
          </a:p>
        </p:txBody>
      </p:sp>
      <p:sp>
        <p:nvSpPr>
          <p:cNvPr id="8" name="Content Placeholder 7"/>
          <p:cNvSpPr>
            <a:spLocks noGrp="1"/>
          </p:cNvSpPr>
          <p:nvPr>
            <p:ph idx="1"/>
          </p:nvPr>
        </p:nvSpPr>
        <p:spPr>
          <a:xfrm>
            <a:off x="609600" y="5922282"/>
            <a:ext cx="10972800" cy="438457"/>
          </a:xfrm>
        </p:spPr>
        <p:txBody>
          <a:bodyPr>
            <a:normAutofit/>
          </a:bodyPr>
          <a:lstStyle/>
          <a:p>
            <a:pPr marL="0" indent="0" algn="ctr">
              <a:buNone/>
            </a:pPr>
            <a:r>
              <a:rPr lang="en-US" sz="1800" dirty="0">
                <a:latin typeface="+mn-lt"/>
              </a:rPr>
              <a:t>Source: https://</a:t>
            </a:r>
            <a:r>
              <a:rPr lang="en-US" sz="1800" dirty="0" smtClean="0">
                <a:latin typeface="+mn-lt"/>
              </a:rPr>
              <a:t>z.cash/blog/hash-functions.html and </a:t>
            </a:r>
            <a:r>
              <a:rPr lang="en-US" sz="1800" dirty="0"/>
              <a:t>http://</a:t>
            </a:r>
            <a:r>
              <a:rPr lang="en-US" sz="1800" dirty="0" smtClean="0"/>
              <a:t>valerieaurora.org/hash.html </a:t>
            </a:r>
            <a:endParaRPr lang="en-US" sz="1800" dirty="0">
              <a:latin typeface="+mn-lt"/>
            </a:endParaRPr>
          </a:p>
        </p:txBody>
      </p:sp>
      <p:pic>
        <p:nvPicPr>
          <p:cNvPr id="6" name="Content Placeholder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1310325"/>
            <a:ext cx="12192000" cy="4611958"/>
          </a:xfrm>
          <a:prstGeom prst="rect">
            <a:avLst/>
          </a:prstGeom>
        </p:spPr>
      </p:pic>
    </p:spTree>
    <p:extLst>
      <p:ext uri="{BB962C8B-B14F-4D97-AF65-F5344CB8AC3E}">
        <p14:creationId xmlns:p14="http://schemas.microsoft.com/office/powerpoint/2010/main" val="379194792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Hash function lifetimes: second preimage resistance</a:t>
            </a:r>
            <a:endParaRPr lang="en-US" dirty="0"/>
          </a:p>
        </p:txBody>
      </p:sp>
      <p:sp>
        <p:nvSpPr>
          <p:cNvPr id="8" name="Content Placeholder 7"/>
          <p:cNvSpPr>
            <a:spLocks noGrp="1"/>
          </p:cNvSpPr>
          <p:nvPr>
            <p:ph idx="1"/>
          </p:nvPr>
        </p:nvSpPr>
        <p:spPr>
          <a:xfrm>
            <a:off x="609600" y="5922282"/>
            <a:ext cx="10972800" cy="438457"/>
          </a:xfrm>
        </p:spPr>
        <p:txBody>
          <a:bodyPr>
            <a:normAutofit/>
          </a:bodyPr>
          <a:lstStyle/>
          <a:p>
            <a:pPr marL="0" indent="0" algn="ctr">
              <a:buNone/>
            </a:pPr>
            <a:r>
              <a:rPr lang="en-US" sz="1800" dirty="0">
                <a:latin typeface="+mn-lt"/>
              </a:rPr>
              <a:t>Source: https://</a:t>
            </a:r>
            <a:r>
              <a:rPr lang="en-US" sz="1800" dirty="0" smtClean="0">
                <a:latin typeface="+mn-lt"/>
              </a:rPr>
              <a:t>z.cash/blog/hash-functions.html and </a:t>
            </a:r>
            <a:r>
              <a:rPr lang="en-US" sz="1800" dirty="0"/>
              <a:t>http://</a:t>
            </a:r>
            <a:r>
              <a:rPr lang="en-US" sz="1800" dirty="0" smtClean="0"/>
              <a:t>valerieaurora.org/hash.html </a:t>
            </a:r>
            <a:endParaRPr lang="en-US" sz="1800" dirty="0">
              <a:latin typeface="+mn-lt"/>
            </a:endParaRPr>
          </a:p>
        </p:txBody>
      </p:sp>
      <p:pic>
        <p:nvPicPr>
          <p:cNvPr id="5" name="Content Placeholder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35458" y="1310325"/>
            <a:ext cx="10521085" cy="4611956"/>
          </a:xfrm>
          <a:prstGeom prst="rect">
            <a:avLst/>
          </a:prstGeom>
        </p:spPr>
      </p:pic>
    </p:spTree>
    <p:extLst>
      <p:ext uri="{BB962C8B-B14F-4D97-AF65-F5344CB8AC3E}">
        <p14:creationId xmlns:p14="http://schemas.microsoft.com/office/powerpoint/2010/main" val="164488950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What matters: theoretical flaw vs empirical attack</a:t>
            </a:r>
            <a:endParaRPr lang="en-US" dirty="0"/>
          </a:p>
        </p:txBody>
      </p:sp>
      <p:pic>
        <p:nvPicPr>
          <p:cNvPr id="6" name="Picture 5"/>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3288" y="1341639"/>
            <a:ext cx="5929424" cy="1196983"/>
          </a:xfrm>
          <a:prstGeom prst="rect">
            <a:avLst/>
          </a:prstGeom>
        </p:spPr>
      </p:pic>
      <p:pic>
        <p:nvPicPr>
          <p:cNvPr id="7" name="Picture 6"/>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179288" y="3855089"/>
            <a:ext cx="5929424" cy="749619"/>
          </a:xfrm>
          <a:prstGeom prst="rect">
            <a:avLst/>
          </a:prstGeom>
        </p:spPr>
      </p:pic>
      <p:pic>
        <p:nvPicPr>
          <p:cNvPr id="8" name="Picture 7"/>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3288" y="2847510"/>
            <a:ext cx="5929424" cy="739062"/>
          </a:xfrm>
          <a:prstGeom prst="rect">
            <a:avLst/>
          </a:prstGeom>
        </p:spPr>
      </p:pic>
      <p:pic>
        <p:nvPicPr>
          <p:cNvPr id="9" name="Picture 8"/>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83288" y="3855089"/>
            <a:ext cx="5929424" cy="734886"/>
          </a:xfrm>
          <a:prstGeom prst="rect">
            <a:avLst/>
          </a:prstGeom>
        </p:spPr>
      </p:pic>
      <p:pic>
        <p:nvPicPr>
          <p:cNvPr id="10" name="Picture 9"/>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6179288" y="1783602"/>
            <a:ext cx="5929424" cy="755020"/>
          </a:xfrm>
          <a:prstGeom prst="rect">
            <a:avLst/>
          </a:prstGeom>
        </p:spPr>
      </p:pic>
      <p:pic>
        <p:nvPicPr>
          <p:cNvPr id="11" name="Picture 10"/>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6179288" y="2847510"/>
            <a:ext cx="5929424" cy="749619"/>
          </a:xfrm>
          <a:prstGeom prst="rect">
            <a:avLst/>
          </a:prstGeom>
        </p:spPr>
      </p:pic>
    </p:spTree>
    <p:extLst>
      <p:ext uri="{BB962C8B-B14F-4D97-AF65-F5344CB8AC3E}">
        <p14:creationId xmlns:p14="http://schemas.microsoft.com/office/powerpoint/2010/main" val="736894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OCB’s licenses</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a:t>Taken from http://web.cs.ucdavis.edu/~</a:t>
            </a:r>
            <a:r>
              <a:rPr lang="en-US" dirty="0" smtClean="0"/>
              <a:t>rogaway/ocb/license.htm</a:t>
            </a:r>
            <a:endParaRPr lang="en-US" dirty="0"/>
          </a:p>
          <a:p>
            <a:pPr marL="457200" indent="-457200">
              <a:buFont typeface="+mj-lt"/>
              <a:buAutoNum type="arabicPeriod"/>
            </a:pPr>
            <a:r>
              <a:rPr lang="en-US" dirty="0" smtClean="0"/>
              <a:t>License </a:t>
            </a:r>
            <a:r>
              <a:rPr lang="en-US" dirty="0"/>
              <a:t>for Open-Source Software Implementations of OCB </a:t>
            </a:r>
            <a:r>
              <a:rPr lang="en-US" dirty="0" smtClean="0"/>
              <a:t>(1/9/13)</a:t>
            </a:r>
            <a:br>
              <a:rPr lang="en-US" dirty="0" smtClean="0"/>
            </a:br>
            <a:r>
              <a:rPr lang="en-US" sz="1900" dirty="0" smtClean="0">
                <a:latin typeface="+mn-lt"/>
              </a:rPr>
              <a:t>Under </a:t>
            </a:r>
            <a:r>
              <a:rPr lang="en-US" sz="1900" dirty="0">
                <a:latin typeface="+mn-lt"/>
              </a:rPr>
              <a:t>this license, you are authorized to make, use, and distribute open-source software implementations of OCB. This license terminates for you if you sue someone over their open-source software implementation of OCB claiming that you have a patent covering their implementation</a:t>
            </a:r>
            <a:r>
              <a:rPr lang="en-US" sz="1900" dirty="0" smtClean="0">
                <a:latin typeface="+mn-lt"/>
              </a:rPr>
              <a:t>.</a:t>
            </a:r>
            <a:endParaRPr lang="en-US" sz="1900" dirty="0">
              <a:latin typeface="+mn-lt"/>
            </a:endParaRPr>
          </a:p>
          <a:p>
            <a:pPr marL="457200" indent="-457200">
              <a:buFont typeface="+mj-lt"/>
              <a:buAutoNum type="arabicPeriod"/>
            </a:pPr>
            <a:r>
              <a:rPr lang="en-US" dirty="0" smtClean="0"/>
              <a:t>General </a:t>
            </a:r>
            <a:r>
              <a:rPr lang="en-US" dirty="0"/>
              <a:t>License for Non-Military Software Implementations OCB </a:t>
            </a:r>
            <a:r>
              <a:rPr lang="en-US" dirty="0" smtClean="0"/>
              <a:t>(1/10/13)</a:t>
            </a:r>
            <a:br>
              <a:rPr lang="en-US" dirty="0" smtClean="0"/>
            </a:br>
            <a:r>
              <a:rPr lang="en-US" sz="1900" dirty="0" smtClean="0">
                <a:latin typeface="+mn-lt"/>
              </a:rPr>
              <a:t>This </a:t>
            </a:r>
            <a:r>
              <a:rPr lang="en-US" sz="1900" dirty="0">
                <a:latin typeface="+mn-lt"/>
              </a:rPr>
              <a:t>license does not authorize any military use of OCB. Aside from military uses, you are authorized to make, use, and distribute (1) any software implementation of OCB and (2) non-software implementations of OCB for noncommercial or research purposes. You are required to include notice of this license to users of your work so that they are aware of the prohibition against military use. This license terminates for you if you sue someone over an implementation of OCB authorized by this license claiming that you have a patent covering their </a:t>
            </a:r>
            <a:r>
              <a:rPr lang="en-US" sz="1900" dirty="0" smtClean="0">
                <a:latin typeface="+mn-lt"/>
              </a:rPr>
              <a:t>implementation.</a:t>
            </a:r>
          </a:p>
          <a:p>
            <a:pPr marL="457200" indent="-457200">
              <a:buFont typeface="+mj-lt"/>
              <a:buAutoNum type="arabicPeriod"/>
            </a:pPr>
            <a:r>
              <a:rPr lang="en-US" dirty="0" smtClean="0"/>
              <a:t>Patent </a:t>
            </a:r>
            <a:r>
              <a:rPr lang="en-US" dirty="0"/>
              <a:t>License for OpenSSL </a:t>
            </a:r>
            <a:r>
              <a:rPr lang="en-US" dirty="0" smtClean="0"/>
              <a:t>(11/13/13)</a:t>
            </a:r>
            <a:br>
              <a:rPr lang="en-US" dirty="0" smtClean="0"/>
            </a:br>
            <a:r>
              <a:rPr lang="en-US" sz="1900" dirty="0" smtClean="0">
                <a:latin typeface="+mn-lt"/>
              </a:rPr>
              <a:t>This </a:t>
            </a:r>
            <a:r>
              <a:rPr lang="en-US" sz="1900" dirty="0">
                <a:latin typeface="+mn-lt"/>
              </a:rPr>
              <a:t>license was provided at the request of the OpenSSL Software Foundation to specifically authorize use of OCB in OpenSSL. </a:t>
            </a:r>
          </a:p>
        </p:txBody>
      </p:sp>
    </p:spTree>
    <p:extLst>
      <p:ext uri="{BB962C8B-B14F-4D97-AF65-F5344CB8AC3E}">
        <p14:creationId xmlns:p14="http://schemas.microsoft.com/office/powerpoint/2010/main" val="36798317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AE modes designed so far</a:t>
            </a:r>
          </a:p>
        </p:txBody>
      </p:sp>
      <p:sp>
        <p:nvSpPr>
          <p:cNvPr id="25" name="Content Placeholder 24"/>
          <p:cNvSpPr>
            <a:spLocks noGrp="1"/>
          </p:cNvSpPr>
          <p:nvPr>
            <p:ph idx="1"/>
          </p:nvPr>
        </p:nvSpPr>
        <p:spPr/>
        <p:txBody>
          <a:bodyPr>
            <a:normAutofit/>
          </a:bodyPr>
          <a:lstStyle/>
          <a:p>
            <a:pPr marL="457200" indent="-457200">
              <a:buFont typeface="+mj-lt"/>
              <a:buAutoNum type="arabicPeriod"/>
            </a:pPr>
            <a:r>
              <a:rPr lang="en-US" sz="2800" dirty="0" smtClean="0"/>
              <a:t>OCB: Offset Codebook Mode</a:t>
            </a:r>
          </a:p>
          <a:p>
            <a:pPr marL="457200" indent="-457200">
              <a:buFont typeface="+mj-lt"/>
              <a:buAutoNum type="arabicPeriod"/>
            </a:pPr>
            <a:r>
              <a:rPr lang="en-US" sz="2800" dirty="0" smtClean="0"/>
              <a:t>CCM: Counter with CBC-MAC</a:t>
            </a:r>
            <a:endParaRPr lang="en-US" sz="2800" dirty="0"/>
          </a:p>
        </p:txBody>
      </p:sp>
      <p:grpSp>
        <p:nvGrpSpPr>
          <p:cNvPr id="3" name="Group 2"/>
          <p:cNvGrpSpPr/>
          <p:nvPr/>
        </p:nvGrpSpPr>
        <p:grpSpPr>
          <a:xfrm>
            <a:off x="1187366" y="2532148"/>
            <a:ext cx="8597018" cy="2577613"/>
            <a:chOff x="1855320" y="1256266"/>
            <a:chExt cx="8597018" cy="2577613"/>
          </a:xfrm>
        </p:grpSpPr>
        <p:grpSp>
          <p:nvGrpSpPr>
            <p:cNvPr id="4" name="Group 3"/>
            <p:cNvGrpSpPr/>
            <p:nvPr/>
          </p:nvGrpSpPr>
          <p:grpSpPr>
            <a:xfrm>
              <a:off x="1855320" y="2264136"/>
              <a:ext cx="2202492" cy="537620"/>
              <a:chOff x="5096206" y="2257500"/>
              <a:chExt cx="2202492" cy="537620"/>
            </a:xfrm>
          </p:grpSpPr>
          <p:sp>
            <p:nvSpPr>
              <p:cNvPr id="22" name="Rectangle 21"/>
              <p:cNvSpPr/>
              <p:nvPr/>
            </p:nvSpPr>
            <p:spPr>
              <a:xfrm>
                <a:off x="5096206" y="2257500"/>
                <a:ext cx="2202492" cy="537620"/>
              </a:xfrm>
              <a:prstGeom prst="rect">
                <a:avLst/>
              </a:prstGeom>
              <a:solidFill>
                <a:schemeClr val="accent2">
                  <a:lumMod val="60000"/>
                  <a:lumOff val="40000"/>
                </a:schemeClr>
              </a:solidFill>
              <a:ln>
                <a:solidFill>
                  <a:schemeClr val="accent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2400" dirty="0" smtClean="0">
                    <a:latin typeface="Lato Black"/>
                    <a:cs typeface="Lato Black"/>
                  </a:rPr>
                  <a:t>CBC-MAC</a:t>
                </a:r>
                <a:endParaRPr lang="en-US" sz="2400" i="1" baseline="-25000" dirty="0">
                  <a:latin typeface="Lato Black"/>
                  <a:cs typeface="Lato Black"/>
                </a:endParaRPr>
              </a:p>
            </p:txBody>
          </p:sp>
          <p:sp>
            <p:nvSpPr>
              <p:cNvPr id="23" name="Rectangle 22"/>
              <p:cNvSpPr/>
              <p:nvPr/>
            </p:nvSpPr>
            <p:spPr>
              <a:xfrm>
                <a:off x="6687772" y="2279257"/>
                <a:ext cx="560730" cy="476108"/>
              </a:xfrm>
              <a:prstGeom prst="rect">
                <a:avLst/>
              </a:prstGeom>
              <a:solidFill>
                <a:schemeClr val="bg2">
                  <a:lumMod val="50000"/>
                </a:schemeClr>
              </a:solidFill>
              <a:ln>
                <a:solidFill>
                  <a:schemeClr val="bg2">
                    <a:lumMod val="1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latin typeface="Lato Black"/>
                    <a:cs typeface="Lato Black"/>
                  </a:rPr>
                  <a:t>B</a:t>
                </a:r>
                <a:r>
                  <a:rPr lang="en-US" sz="2400" i="1" baseline="-25000" dirty="0" smtClean="0">
                    <a:latin typeface="Lato Black"/>
                    <a:cs typeface="Lato Black"/>
                  </a:rPr>
                  <a:t>K</a:t>
                </a:r>
                <a:endParaRPr lang="en-US" sz="2400" i="1" baseline="-25000" dirty="0">
                  <a:latin typeface="Lato Black"/>
                  <a:cs typeface="Lato Black"/>
                </a:endParaRPr>
              </a:p>
            </p:txBody>
          </p:sp>
        </p:grpSp>
        <p:sp>
          <p:nvSpPr>
            <p:cNvPr id="5" name="TextBox 4"/>
            <p:cNvSpPr txBox="1"/>
            <p:nvPr/>
          </p:nvSpPr>
          <p:spPr>
            <a:xfrm>
              <a:off x="2394553" y="1256266"/>
              <a:ext cx="1124026" cy="461665"/>
            </a:xfrm>
            <a:prstGeom prst="rect">
              <a:avLst/>
            </a:prstGeom>
            <a:noFill/>
          </p:spPr>
          <p:txBody>
            <a:bodyPr wrap="none" rtlCol="0">
              <a:spAutoFit/>
            </a:bodyPr>
            <a:lstStyle/>
            <a:p>
              <a:pPr algn="ctr"/>
              <a:r>
                <a:rPr lang="en-US" sz="2400" dirty="0" smtClean="0">
                  <a:latin typeface="+mj-lt"/>
                </a:rPr>
                <a:t>P, A, N</a:t>
              </a:r>
              <a:endParaRPr lang="en-US" sz="2400" dirty="0">
                <a:latin typeface="+mj-lt"/>
              </a:endParaRPr>
            </a:p>
          </p:txBody>
        </p:sp>
        <p:cxnSp>
          <p:nvCxnSpPr>
            <p:cNvPr id="6" name="Straight Arrow Connector 5"/>
            <p:cNvCxnSpPr>
              <a:stCxn id="5" idx="2"/>
              <a:endCxn id="22" idx="0"/>
            </p:cNvCxnSpPr>
            <p:nvPr/>
          </p:nvCxnSpPr>
          <p:spPr>
            <a:xfrm>
              <a:off x="2956566" y="1717931"/>
              <a:ext cx="0" cy="546205"/>
            </a:xfrm>
            <a:prstGeom prst="straightConnector1">
              <a:avLst/>
            </a:prstGeom>
            <a:ln w="31750">
              <a:solidFill>
                <a:schemeClr val="tx1">
                  <a:lumMod val="65000"/>
                  <a:lumOff val="35000"/>
                </a:schemeClr>
              </a:solidFill>
              <a:tailEnd type="triangle" w="med" len="lg"/>
            </a:ln>
          </p:spPr>
          <p:style>
            <a:lnRef idx="2">
              <a:schemeClr val="accent1"/>
            </a:lnRef>
            <a:fillRef idx="0">
              <a:schemeClr val="accent1"/>
            </a:fillRef>
            <a:effectRef idx="1">
              <a:schemeClr val="accent1"/>
            </a:effectRef>
            <a:fontRef idx="minor">
              <a:schemeClr val="tx1"/>
            </a:fontRef>
          </p:style>
        </p:cxnSp>
        <p:cxnSp>
          <p:nvCxnSpPr>
            <p:cNvPr id="7" name="Straight Arrow Connector 6"/>
            <p:cNvCxnSpPr>
              <a:stCxn id="22" idx="2"/>
              <a:endCxn id="8" idx="0"/>
            </p:cNvCxnSpPr>
            <p:nvPr/>
          </p:nvCxnSpPr>
          <p:spPr>
            <a:xfrm>
              <a:off x="2956566" y="2801756"/>
              <a:ext cx="0" cy="570458"/>
            </a:xfrm>
            <a:prstGeom prst="straightConnector1">
              <a:avLst/>
            </a:prstGeom>
            <a:ln w="31750">
              <a:solidFill>
                <a:schemeClr val="tx1">
                  <a:lumMod val="65000"/>
                  <a:lumOff val="35000"/>
                </a:schemeClr>
              </a:solidFill>
              <a:tailEnd type="triangle" w="med" len="lg"/>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2516381" y="3372214"/>
              <a:ext cx="880369" cy="461665"/>
            </a:xfrm>
            <a:prstGeom prst="rect">
              <a:avLst/>
            </a:prstGeom>
            <a:noFill/>
          </p:spPr>
          <p:txBody>
            <a:bodyPr wrap="none" rtlCol="0">
              <a:spAutoFit/>
            </a:bodyPr>
            <a:lstStyle/>
            <a:p>
              <a:r>
                <a:rPr lang="en-US" sz="2400" dirty="0" smtClean="0"/>
                <a:t>tag </a:t>
              </a:r>
              <a:r>
                <a:rPr lang="en-US" sz="2400" dirty="0" smtClean="0">
                  <a:latin typeface="+mj-lt"/>
                </a:rPr>
                <a:t>T</a:t>
              </a:r>
              <a:endParaRPr lang="en-US" sz="2400" dirty="0">
                <a:latin typeface="+mj-lt"/>
              </a:endParaRPr>
            </a:p>
          </p:txBody>
        </p:sp>
        <p:grpSp>
          <p:nvGrpSpPr>
            <p:cNvPr id="9" name="Group 8"/>
            <p:cNvGrpSpPr/>
            <p:nvPr/>
          </p:nvGrpSpPr>
          <p:grpSpPr>
            <a:xfrm>
              <a:off x="5558058" y="2264136"/>
              <a:ext cx="1417950" cy="537620"/>
              <a:chOff x="5880748" y="2257500"/>
              <a:chExt cx="1417950" cy="537620"/>
            </a:xfrm>
          </p:grpSpPr>
          <p:sp>
            <p:nvSpPr>
              <p:cNvPr id="20" name="Rectangle 19"/>
              <p:cNvSpPr/>
              <p:nvPr/>
            </p:nvSpPr>
            <p:spPr>
              <a:xfrm>
                <a:off x="5880748" y="2257500"/>
                <a:ext cx="1417950" cy="537620"/>
              </a:xfrm>
              <a:prstGeom prst="rect">
                <a:avLst/>
              </a:prstGeom>
              <a:solidFill>
                <a:schemeClr val="accent4">
                  <a:lumMod val="60000"/>
                  <a:lumOff val="40000"/>
                </a:schemeClr>
              </a:solidFill>
              <a:ln>
                <a:solidFill>
                  <a:schemeClr val="accent4">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2400" dirty="0" smtClean="0">
                    <a:latin typeface="Lato Black"/>
                    <a:cs typeface="Lato Black"/>
                  </a:rPr>
                  <a:t>CTR</a:t>
                </a:r>
                <a:endParaRPr lang="en-US" sz="2400" i="1" baseline="-25000" dirty="0">
                  <a:latin typeface="Lato Black"/>
                  <a:cs typeface="Lato Black"/>
                </a:endParaRPr>
              </a:p>
            </p:txBody>
          </p:sp>
          <p:sp>
            <p:nvSpPr>
              <p:cNvPr id="21" name="Rectangle 20"/>
              <p:cNvSpPr/>
              <p:nvPr/>
            </p:nvSpPr>
            <p:spPr>
              <a:xfrm>
                <a:off x="6687772" y="2279257"/>
                <a:ext cx="560730" cy="476108"/>
              </a:xfrm>
              <a:prstGeom prst="rect">
                <a:avLst/>
              </a:prstGeom>
              <a:solidFill>
                <a:schemeClr val="bg2">
                  <a:lumMod val="50000"/>
                </a:schemeClr>
              </a:solidFill>
              <a:ln>
                <a:solidFill>
                  <a:schemeClr val="bg2">
                    <a:lumMod val="1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latin typeface="Lato Black"/>
                    <a:cs typeface="Lato Black"/>
                  </a:rPr>
                  <a:t>B</a:t>
                </a:r>
                <a:r>
                  <a:rPr lang="en-US" sz="2400" i="1" baseline="-25000" dirty="0" smtClean="0">
                    <a:latin typeface="Lato Black"/>
                    <a:cs typeface="Lato Black"/>
                  </a:rPr>
                  <a:t>K</a:t>
                </a:r>
                <a:endParaRPr lang="en-US" sz="2400" i="1" baseline="-25000" dirty="0">
                  <a:latin typeface="Lato Black"/>
                  <a:cs typeface="Lato Black"/>
                </a:endParaRPr>
              </a:p>
            </p:txBody>
          </p:sp>
        </p:grpSp>
        <p:sp>
          <p:nvSpPr>
            <p:cNvPr id="10" name="TextBox 9"/>
            <p:cNvSpPr txBox="1"/>
            <p:nvPr/>
          </p:nvSpPr>
          <p:spPr>
            <a:xfrm>
              <a:off x="5912610" y="1256266"/>
              <a:ext cx="708847" cy="461665"/>
            </a:xfrm>
            <a:prstGeom prst="rect">
              <a:avLst/>
            </a:prstGeom>
            <a:noFill/>
          </p:spPr>
          <p:txBody>
            <a:bodyPr wrap="none" rtlCol="0">
              <a:spAutoFit/>
            </a:bodyPr>
            <a:lstStyle/>
            <a:p>
              <a:pPr algn="ctr"/>
              <a:r>
                <a:rPr lang="en-US" sz="2400" dirty="0" smtClean="0">
                  <a:latin typeface="+mj-lt"/>
                </a:rPr>
                <a:t>T, P</a:t>
              </a:r>
              <a:endParaRPr lang="en-US" sz="2400" dirty="0">
                <a:latin typeface="+mj-lt"/>
              </a:endParaRPr>
            </a:p>
          </p:txBody>
        </p:sp>
        <p:cxnSp>
          <p:nvCxnSpPr>
            <p:cNvPr id="11" name="Straight Arrow Connector 10"/>
            <p:cNvCxnSpPr>
              <a:stCxn id="10" idx="2"/>
              <a:endCxn id="20" idx="0"/>
            </p:cNvCxnSpPr>
            <p:nvPr/>
          </p:nvCxnSpPr>
          <p:spPr>
            <a:xfrm flipH="1">
              <a:off x="6267033" y="1717931"/>
              <a:ext cx="1" cy="546205"/>
            </a:xfrm>
            <a:prstGeom prst="straightConnector1">
              <a:avLst/>
            </a:prstGeom>
            <a:ln w="31750">
              <a:solidFill>
                <a:schemeClr val="tx1">
                  <a:lumMod val="65000"/>
                  <a:lumOff val="35000"/>
                </a:schemeClr>
              </a:solidFill>
              <a:tailEnd type="triangle" w="med" len="lg"/>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a:stCxn id="20" idx="2"/>
              <a:endCxn id="13" idx="0"/>
            </p:cNvCxnSpPr>
            <p:nvPr/>
          </p:nvCxnSpPr>
          <p:spPr>
            <a:xfrm>
              <a:off x="6267033" y="2801756"/>
              <a:ext cx="1" cy="570458"/>
            </a:xfrm>
            <a:prstGeom prst="straightConnector1">
              <a:avLst/>
            </a:prstGeom>
            <a:ln w="31750">
              <a:solidFill>
                <a:schemeClr val="tx1">
                  <a:lumMod val="65000"/>
                  <a:lumOff val="35000"/>
                </a:schemeClr>
              </a:solidFill>
              <a:tailEnd type="triangle" w="med" len="lg"/>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5325109" y="3372214"/>
              <a:ext cx="1883849" cy="461665"/>
            </a:xfrm>
            <a:prstGeom prst="rect">
              <a:avLst/>
            </a:prstGeom>
            <a:noFill/>
          </p:spPr>
          <p:txBody>
            <a:bodyPr wrap="none" rtlCol="0">
              <a:spAutoFit/>
            </a:bodyPr>
            <a:lstStyle/>
            <a:p>
              <a:r>
                <a:rPr lang="en-US" sz="2400" dirty="0" smtClean="0"/>
                <a:t>ciphertext </a:t>
              </a:r>
              <a:r>
                <a:rPr lang="en-US" sz="2400" dirty="0" smtClean="0">
                  <a:latin typeface="+mj-lt"/>
                </a:rPr>
                <a:t>C</a:t>
              </a:r>
              <a:endParaRPr lang="en-US" sz="2400" dirty="0">
                <a:latin typeface="+mj-lt"/>
              </a:endParaRPr>
            </a:p>
          </p:txBody>
        </p:sp>
        <p:grpSp>
          <p:nvGrpSpPr>
            <p:cNvPr id="14" name="Group 13"/>
            <p:cNvGrpSpPr/>
            <p:nvPr/>
          </p:nvGrpSpPr>
          <p:grpSpPr>
            <a:xfrm>
              <a:off x="6976008" y="1322308"/>
              <a:ext cx="3476330" cy="1483743"/>
              <a:chOff x="6976008" y="1322308"/>
              <a:chExt cx="3476330" cy="1483743"/>
            </a:xfrm>
          </p:grpSpPr>
          <p:sp>
            <p:nvSpPr>
              <p:cNvPr id="16" name="TextBox 15"/>
              <p:cNvSpPr txBox="1"/>
              <p:nvPr/>
            </p:nvSpPr>
            <p:spPr>
              <a:xfrm>
                <a:off x="8830678" y="1322308"/>
                <a:ext cx="1287532" cy="461665"/>
              </a:xfrm>
              <a:prstGeom prst="rect">
                <a:avLst/>
              </a:prstGeom>
              <a:noFill/>
            </p:spPr>
            <p:txBody>
              <a:bodyPr wrap="none" rtlCol="0">
                <a:spAutoFit/>
              </a:bodyPr>
              <a:lstStyle/>
              <a:p>
                <a:pPr algn="ctr"/>
                <a:r>
                  <a:rPr lang="en-US" sz="2400" dirty="0" smtClean="0">
                    <a:latin typeface="+mj-lt"/>
                  </a:rPr>
                  <a:t>N, A, |P|</a:t>
                </a:r>
                <a:endParaRPr lang="en-US" sz="2400" dirty="0">
                  <a:latin typeface="+mj-lt"/>
                </a:endParaRPr>
              </a:p>
            </p:txBody>
          </p:sp>
          <p:cxnSp>
            <p:nvCxnSpPr>
              <p:cNvPr id="17" name="Straight Arrow Connector 16"/>
              <p:cNvCxnSpPr>
                <a:stCxn id="16" idx="2"/>
              </p:cNvCxnSpPr>
              <p:nvPr/>
            </p:nvCxnSpPr>
            <p:spPr>
              <a:xfrm>
                <a:off x="9474444" y="1783973"/>
                <a:ext cx="0" cy="474936"/>
              </a:xfrm>
              <a:prstGeom prst="straightConnector1">
                <a:avLst/>
              </a:prstGeom>
              <a:ln w="31750">
                <a:solidFill>
                  <a:schemeClr val="tx1">
                    <a:lumMod val="65000"/>
                    <a:lumOff val="35000"/>
                  </a:schemeClr>
                </a:solidFill>
                <a:tailEnd type="triangle" w="med" len="lg"/>
              </a:ln>
            </p:spPr>
            <p:style>
              <a:lnRef idx="2">
                <a:schemeClr val="accent1"/>
              </a:lnRef>
              <a:fillRef idx="0">
                <a:schemeClr val="accent1"/>
              </a:fillRef>
              <a:effectRef idx="1">
                <a:schemeClr val="accent1"/>
              </a:effectRef>
              <a:fontRef idx="minor">
                <a:schemeClr val="tx1"/>
              </a:fontRef>
            </p:style>
          </p:cxnSp>
          <p:sp>
            <p:nvSpPr>
              <p:cNvPr id="18" name="Rectangle 17"/>
              <p:cNvSpPr/>
              <p:nvPr/>
            </p:nvSpPr>
            <p:spPr>
              <a:xfrm>
                <a:off x="8476254" y="2268431"/>
                <a:ext cx="1976084" cy="537620"/>
              </a:xfrm>
              <a:prstGeom prst="rect">
                <a:avLst/>
              </a:prstGeom>
              <a:solidFill>
                <a:schemeClr val="bg1">
                  <a:lumMod val="75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chemeClr val="tx1">
                        <a:lumMod val="65000"/>
                        <a:lumOff val="35000"/>
                      </a:schemeClr>
                    </a:solidFill>
                    <a:latin typeface="Lato Black"/>
                    <a:cs typeface="Lato Black"/>
                  </a:rPr>
                  <a:t>Gen counter</a:t>
                </a:r>
                <a:endParaRPr lang="en-US" sz="2400" i="1" baseline="-25000" dirty="0">
                  <a:solidFill>
                    <a:schemeClr val="tx1">
                      <a:lumMod val="65000"/>
                      <a:lumOff val="35000"/>
                    </a:schemeClr>
                  </a:solidFill>
                  <a:latin typeface="Lato Black"/>
                  <a:cs typeface="Lato Black"/>
                </a:endParaRPr>
              </a:p>
            </p:txBody>
          </p:sp>
          <p:cxnSp>
            <p:nvCxnSpPr>
              <p:cNvPr id="19" name="Straight Arrow Connector 18"/>
              <p:cNvCxnSpPr>
                <a:stCxn id="18" idx="1"/>
                <a:endCxn id="20" idx="3"/>
              </p:cNvCxnSpPr>
              <p:nvPr/>
            </p:nvCxnSpPr>
            <p:spPr>
              <a:xfrm flipH="1" flipV="1">
                <a:off x="6976008" y="2532946"/>
                <a:ext cx="1500246" cy="4295"/>
              </a:xfrm>
              <a:prstGeom prst="straightConnector1">
                <a:avLst/>
              </a:prstGeom>
              <a:ln w="31750">
                <a:solidFill>
                  <a:schemeClr val="tx1">
                    <a:lumMod val="65000"/>
                    <a:lumOff val="35000"/>
                  </a:schemeClr>
                </a:solidFill>
                <a:tailEnd type="triangle" w="med" len="lg"/>
              </a:ln>
            </p:spPr>
            <p:style>
              <a:lnRef idx="2">
                <a:schemeClr val="accent1"/>
              </a:lnRef>
              <a:fillRef idx="0">
                <a:schemeClr val="accent1"/>
              </a:fillRef>
              <a:effectRef idx="1">
                <a:schemeClr val="accent1"/>
              </a:effectRef>
              <a:fontRef idx="minor">
                <a:schemeClr val="tx1"/>
              </a:fontRef>
            </p:style>
          </p:cxnSp>
        </p:grpSp>
        <p:cxnSp>
          <p:nvCxnSpPr>
            <p:cNvPr id="15" name="Elbow Connector 14"/>
            <p:cNvCxnSpPr>
              <a:endCxn id="10" idx="1"/>
            </p:cNvCxnSpPr>
            <p:nvPr/>
          </p:nvCxnSpPr>
          <p:spPr>
            <a:xfrm flipV="1">
              <a:off x="2956566" y="1487099"/>
              <a:ext cx="2956044" cy="1597738"/>
            </a:xfrm>
            <a:prstGeom prst="bentConnector3">
              <a:avLst>
                <a:gd name="adj1" fmla="val 63462"/>
              </a:avLst>
            </a:prstGeom>
            <a:ln w="31750">
              <a:solidFill>
                <a:schemeClr val="tx1">
                  <a:lumMod val="65000"/>
                  <a:lumOff val="35000"/>
                </a:schemeClr>
              </a:solidFill>
              <a:tailEnd type="triangle"/>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046059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AE modes designed so far</a:t>
            </a:r>
          </a:p>
        </p:txBody>
      </p:sp>
      <p:sp>
        <p:nvSpPr>
          <p:cNvPr id="25" name="Content Placeholder 24"/>
          <p:cNvSpPr>
            <a:spLocks noGrp="1"/>
          </p:cNvSpPr>
          <p:nvPr>
            <p:ph idx="1"/>
          </p:nvPr>
        </p:nvSpPr>
        <p:spPr/>
        <p:txBody>
          <a:bodyPr>
            <a:normAutofit/>
          </a:bodyPr>
          <a:lstStyle/>
          <a:p>
            <a:pPr marL="457200" indent="-457200">
              <a:buFont typeface="+mj-lt"/>
              <a:buAutoNum type="arabicPeriod"/>
            </a:pPr>
            <a:r>
              <a:rPr lang="en-US" sz="2800" dirty="0"/>
              <a:t>OCB: Offset Codebook Mode</a:t>
            </a:r>
          </a:p>
          <a:p>
            <a:pPr marL="457200" indent="-457200">
              <a:buFont typeface="+mj-lt"/>
              <a:buAutoNum type="arabicPeriod"/>
            </a:pPr>
            <a:r>
              <a:rPr lang="en-US" sz="2800" dirty="0" smtClean="0"/>
              <a:t>CCM: Counter with CBC-MAC</a:t>
            </a:r>
          </a:p>
          <a:p>
            <a:pPr marL="457200" indent="-457200">
              <a:buFont typeface="+mj-lt"/>
              <a:buAutoNum type="arabicPeriod"/>
            </a:pPr>
            <a:r>
              <a:rPr lang="en-US" sz="2800" dirty="0"/>
              <a:t>EAX: online authentication</a:t>
            </a:r>
          </a:p>
        </p:txBody>
      </p:sp>
      <p:pic>
        <p:nvPicPr>
          <p:cNvPr id="26" name="Picture 2" descr="Machine generated alternative text:&#10;омлсК &#10;CTRk &#10;ОМАСК &#10;ОМАСК "/>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745704" y="1101725"/>
            <a:ext cx="4762726" cy="5259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13857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AE modes designed so far</a:t>
            </a:r>
          </a:p>
        </p:txBody>
      </p:sp>
      <p:sp>
        <p:nvSpPr>
          <p:cNvPr id="25" name="Content Placeholder 24"/>
          <p:cNvSpPr>
            <a:spLocks noGrp="1"/>
          </p:cNvSpPr>
          <p:nvPr>
            <p:ph idx="1"/>
          </p:nvPr>
        </p:nvSpPr>
        <p:spPr/>
        <p:txBody>
          <a:bodyPr>
            <a:normAutofit/>
          </a:bodyPr>
          <a:lstStyle/>
          <a:p>
            <a:pPr marL="457200" indent="-457200">
              <a:buFont typeface="+mj-lt"/>
              <a:buAutoNum type="arabicPeriod"/>
            </a:pPr>
            <a:r>
              <a:rPr lang="en-US" sz="2800" dirty="0" smtClean="0"/>
              <a:t>OCB: </a:t>
            </a:r>
            <a:r>
              <a:rPr lang="en-US" sz="2800" dirty="0"/>
              <a:t>Offset Codebook Mode</a:t>
            </a:r>
          </a:p>
          <a:p>
            <a:pPr marL="457200" indent="-457200">
              <a:buFont typeface="+mj-lt"/>
              <a:buAutoNum type="arabicPeriod"/>
            </a:pPr>
            <a:r>
              <a:rPr lang="en-US" sz="2800" dirty="0" smtClean="0"/>
              <a:t>CCM: Counter with CBC-MAC</a:t>
            </a:r>
          </a:p>
          <a:p>
            <a:pPr marL="457200" indent="-457200">
              <a:buFont typeface="+mj-lt"/>
              <a:buAutoNum type="arabicPeriod"/>
            </a:pPr>
            <a:r>
              <a:rPr lang="en-US" sz="2800" dirty="0" smtClean="0"/>
              <a:t>EAX: online authentication</a:t>
            </a:r>
          </a:p>
          <a:p>
            <a:pPr marL="457200" indent="-457200">
              <a:buFont typeface="+mj-lt"/>
              <a:buAutoNum type="arabicPeriod"/>
            </a:pPr>
            <a:r>
              <a:rPr lang="en-US" sz="2800" dirty="0" smtClean="0"/>
              <a:t>GCM: Galois/counter mode</a:t>
            </a:r>
            <a:br>
              <a:rPr lang="en-US" sz="2800" dirty="0" smtClean="0"/>
            </a:br>
            <a:r>
              <a:rPr lang="en-US" sz="2800" dirty="0" smtClean="0"/>
              <a:t>Uses a non-block cipher </a:t>
            </a:r>
            <a:r>
              <a:rPr lang="en-US" sz="2800" dirty="0" err="1" smtClean="0"/>
              <a:t>auth</a:t>
            </a:r>
            <a:endParaRPr lang="en-US" sz="2800" dirty="0"/>
          </a:p>
        </p:txBody>
      </p:sp>
      <p:pic>
        <p:nvPicPr>
          <p:cNvPr id="3" name="Picture 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505678" y="1168401"/>
            <a:ext cx="5076722" cy="4394199"/>
          </a:xfrm>
          <a:prstGeom prst="rect">
            <a:avLst/>
          </a:prstGeom>
        </p:spPr>
      </p:pic>
      <p:cxnSp>
        <p:nvCxnSpPr>
          <p:cNvPr id="6" name="Straight Connector 5"/>
          <p:cNvCxnSpPr/>
          <p:nvPr/>
        </p:nvCxnSpPr>
        <p:spPr>
          <a:xfrm>
            <a:off x="6417734" y="2904065"/>
            <a:ext cx="5283200" cy="0"/>
          </a:xfrm>
          <a:prstGeom prst="line">
            <a:avLst/>
          </a:prstGeom>
          <a:ln w="28575">
            <a:prstDash val="sysDash"/>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1975861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Speed of GCM in hardware</a:t>
            </a:r>
            <a:endParaRPr lang="en-US" dirty="0"/>
          </a:p>
        </p:txBody>
      </p:sp>
      <p:pic>
        <p:nvPicPr>
          <p:cNvPr id="3074" name="Picture 2" descr="Machine generated alternative text:&#10;The performance order is reversed! &#10;AES-NI accelerate the encryption &#10;PCLMULQDQ GF(2128) stuff (w/o tables) &#10;o &#10;25 &#10;22.51 &#10;21.96 &#10;20 &#10;15 &#10;10 &#10;5 &#10;pre-AES NI &#10;9.46 &#10;9.46 &#10;6.16 &#10;2.47 &#10;Core i7-2600K &#10;S. Gueron. &#10;• AES-GCM &#10;• AES-SHAI &#10;. RC4-SHA1 &#10;8.97 &#10;5.59 &#10;2.42 &#10;Core i7-3770 &#10;RWC 2013 "/>
          <p:cNvPicPr>
            <a:picLocks noGrp="1" noChangeAspect="1" noChangeArrowheads="1"/>
          </p:cNvPicPr>
          <p:nvPr>
            <p:ph idx="1"/>
          </p:nvPr>
        </p:nvPicPr>
        <p:blipFill>
          <a:blip r:embed="rId3" cstate="screen">
            <a:extLst>
              <a:ext uri="{28A0092B-C50C-407E-A947-70E740481C1C}">
                <a14:useLocalDpi xmlns:a14="http://schemas.microsoft.com/office/drawing/2010/main"/>
              </a:ext>
            </a:extLst>
          </a:blip>
          <a:srcRect/>
          <a:stretch>
            <a:fillRect/>
          </a:stretch>
        </p:blipFill>
        <p:spPr bwMode="auto">
          <a:xfrm>
            <a:off x="609600" y="1101725"/>
            <a:ext cx="8741565" cy="5259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11386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GCM: widespread use in practice</a:t>
            </a:r>
            <a:endParaRPr lang="en-US" dirty="0"/>
          </a:p>
        </p:txBody>
      </p:sp>
      <p:sp>
        <p:nvSpPr>
          <p:cNvPr id="3" name="Text Placeholder 2"/>
          <p:cNvSpPr>
            <a:spLocks noGrp="1"/>
          </p:cNvSpPr>
          <p:nvPr>
            <p:ph type="body" idx="1"/>
          </p:nvPr>
        </p:nvSpPr>
        <p:spPr/>
        <p:txBody>
          <a:bodyPr/>
          <a:lstStyle/>
          <a:p>
            <a:r>
              <a:rPr lang="en-US" dirty="0" smtClean="0"/>
              <a:t>https://www.google.com</a:t>
            </a:r>
            <a:endParaRPr lang="en-US" dirty="0"/>
          </a:p>
        </p:txBody>
      </p:sp>
      <p:pic>
        <p:nvPicPr>
          <p:cNvPr id="7" name="Content Placeholder 6"/>
          <p:cNvPicPr>
            <a:picLocks noGrp="1" noChangeAspect="1"/>
          </p:cNvPicPr>
          <p:nvPr>
            <p:ph sz="half" idx="2"/>
          </p:nvPr>
        </p:nvPicPr>
        <p:blipFill rotWithShape="1">
          <a:blip r:embed="rId3" cstate="screen">
            <a:extLst>
              <a:ext uri="{28A0092B-C50C-407E-A947-70E740481C1C}">
                <a14:useLocalDpi xmlns:a14="http://schemas.microsoft.com/office/drawing/2010/main"/>
              </a:ext>
            </a:extLst>
          </a:blip>
          <a:srcRect/>
          <a:stretch/>
        </p:blipFill>
        <p:spPr>
          <a:xfrm>
            <a:off x="609600" y="1741871"/>
            <a:ext cx="5037667" cy="1584518"/>
          </a:xfrm>
          <a:prstGeom prst="rect">
            <a:avLst/>
          </a:prstGeom>
        </p:spPr>
      </p:pic>
      <p:sp>
        <p:nvSpPr>
          <p:cNvPr id="5" name="Text Placeholder 4"/>
          <p:cNvSpPr>
            <a:spLocks noGrp="1"/>
          </p:cNvSpPr>
          <p:nvPr>
            <p:ph type="body" sz="quarter" idx="3"/>
          </p:nvPr>
        </p:nvSpPr>
        <p:spPr/>
        <p:txBody>
          <a:bodyPr/>
          <a:lstStyle/>
          <a:p>
            <a:r>
              <a:rPr lang="en-US" dirty="0" smtClean="0"/>
              <a:t>https://www.bu.edu</a:t>
            </a:r>
            <a:endParaRPr lang="en-US" dirty="0"/>
          </a:p>
        </p:txBody>
      </p:sp>
      <p:pic>
        <p:nvPicPr>
          <p:cNvPr id="8" name="Content Placeholder 7"/>
          <p:cNvPicPr>
            <a:picLocks noGrp="1" noChangeAspect="1"/>
          </p:cNvPicPr>
          <p:nvPr>
            <p:ph sz="quarter" idx="4"/>
          </p:nvPr>
        </p:nvPicPr>
        <p:blipFill>
          <a:blip r:embed="rId4"/>
          <a:stretch>
            <a:fillRect/>
          </a:stretch>
        </p:blipFill>
        <p:spPr>
          <a:xfrm>
            <a:off x="6285705" y="1741870"/>
            <a:ext cx="5296695" cy="1332502"/>
          </a:xfrm>
          <a:prstGeom prst="rect">
            <a:avLst/>
          </a:prstGeom>
        </p:spPr>
      </p:pic>
    </p:spTree>
    <p:extLst>
      <p:ext uri="{BB962C8B-B14F-4D97-AF65-F5344CB8AC3E}">
        <p14:creationId xmlns:p14="http://schemas.microsoft.com/office/powerpoint/2010/main" val="308662779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to">
      <a:majorFont>
        <a:latin typeface="Lato Heavy"/>
        <a:ea typeface=""/>
        <a:cs typeface=""/>
      </a:majorFont>
      <a:minorFont>
        <a:latin typeface="Lat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15187</TotalTime>
  <Words>1449</Words>
  <Application>Microsoft Office PowerPoint</Application>
  <PresentationFormat>Widescreen</PresentationFormat>
  <Paragraphs>314</Paragraphs>
  <Slides>37</Slides>
  <Notes>19</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37</vt:i4>
      </vt:variant>
    </vt:vector>
  </HeadingPairs>
  <TitlesOfParts>
    <vt:vector size="48" baseType="lpstr">
      <vt:lpstr>Arial</vt:lpstr>
      <vt:lpstr>Calibri</vt:lpstr>
      <vt:lpstr>Consolas</vt:lpstr>
      <vt:lpstr>Lato</vt:lpstr>
      <vt:lpstr>Lato Black</vt:lpstr>
      <vt:lpstr>Lato Heavy</vt:lpstr>
      <vt:lpstr>Lato Light</vt:lpstr>
      <vt:lpstr>Lato Medium</vt:lpstr>
      <vt:lpstr>Lato Regular</vt:lpstr>
      <vt:lpstr>Lato Semibold</vt:lpstr>
      <vt:lpstr>Office Theme</vt:lpstr>
      <vt:lpstr>Lecture 11: Symmetric crypto, the end?</vt:lpstr>
      <vt:lpstr>Authenticated encryption: privacy AND authenticity</vt:lpstr>
      <vt:lpstr>AE modes designed so far</vt:lpstr>
      <vt:lpstr>OCB’s licenses</vt:lpstr>
      <vt:lpstr>AE modes designed so far</vt:lpstr>
      <vt:lpstr>AE modes designed so far</vt:lpstr>
      <vt:lpstr>AE modes designed so far</vt:lpstr>
      <vt:lpstr>Speed of GCM in hardware</vt:lpstr>
      <vt:lpstr>GCM: widespread use in practice</vt:lpstr>
      <vt:lpstr>Security guarantees so far</vt:lpstr>
      <vt:lpstr>GCM nonce reuse: destroys privacy</vt:lpstr>
      <vt:lpstr>GCM nonce reuse: destroys authenticity</vt:lpstr>
      <vt:lpstr>GCM nonce being chosen randomly: hurts authenticity</vt:lpstr>
      <vt:lpstr>PowerPoint Presentation</vt:lpstr>
      <vt:lpstr>Wait… why did we want nonces in the first place?</vt:lpstr>
      <vt:lpstr>Misuse-resistant AE</vt:lpstr>
      <vt:lpstr>Synthetic Initialization Vector (SIV)</vt:lpstr>
      <vt:lpstr>Deterministic AE</vt:lpstr>
      <vt:lpstr>Strength of Deterministic SIV</vt:lpstr>
      <vt:lpstr>Proof sketch</vt:lpstr>
      <vt:lpstr>Proof sketch</vt:lpstr>
      <vt:lpstr>Combining GCM and SIV</vt:lpstr>
      <vt:lpstr>Performance vs message length</vt:lpstr>
      <vt:lpstr>Authenticated encryption: state of the art so far</vt:lpstr>
      <vt:lpstr>End of Part 1</vt:lpstr>
      <vt:lpstr>End of Part 1</vt:lpstr>
      <vt:lpstr>Four parts to this course</vt:lpstr>
      <vt:lpstr>Recalling SHA-1</vt:lpstr>
      <vt:lpstr>Last week: SHA-1 SHAttered!</vt:lpstr>
      <vt:lpstr>Scale of computation</vt:lpstr>
      <vt:lpstr>Replicating the attack</vt:lpstr>
      <vt:lpstr>SHA-1 PDF format trick</vt:lpstr>
      <vt:lpstr>Formal comparison of attacks</vt:lpstr>
      <vt:lpstr>Reactions to the SHA-1 collision</vt:lpstr>
      <vt:lpstr>Hash function lifetimes: collision resistance</vt:lpstr>
      <vt:lpstr>Hash function lifetimes: second preimage resistance</vt:lpstr>
      <vt:lpstr>What matters: theoretical flaw vs empirical attack</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Mayank Varia</dc:creator>
  <cp:lastModifiedBy>Mayank Varia</cp:lastModifiedBy>
  <cp:revision>962</cp:revision>
  <dcterms:created xsi:type="dcterms:W3CDTF">2015-04-11T12:26:38Z</dcterms:created>
  <dcterms:modified xsi:type="dcterms:W3CDTF">2017-02-28T14:53:35Z</dcterms:modified>
</cp:coreProperties>
</file>