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374" r:id="rId3"/>
    <p:sldId id="375" r:id="rId4"/>
    <p:sldId id="376" r:id="rId5"/>
    <p:sldId id="350" r:id="rId6"/>
    <p:sldId id="349" r:id="rId7"/>
    <p:sldId id="356" r:id="rId8"/>
    <p:sldId id="358" r:id="rId9"/>
    <p:sldId id="357" r:id="rId10"/>
    <p:sldId id="359" r:id="rId11"/>
    <p:sldId id="360" r:id="rId12"/>
    <p:sldId id="361" r:id="rId13"/>
    <p:sldId id="362" r:id="rId14"/>
    <p:sldId id="363" r:id="rId15"/>
    <p:sldId id="365" r:id="rId16"/>
    <p:sldId id="364" r:id="rId17"/>
    <p:sldId id="366" r:id="rId18"/>
    <p:sldId id="355" r:id="rId19"/>
    <p:sldId id="367" r:id="rId20"/>
    <p:sldId id="368" r:id="rId21"/>
    <p:sldId id="377" r:id="rId22"/>
    <p:sldId id="378" r:id="rId23"/>
    <p:sldId id="379" r:id="rId24"/>
    <p:sldId id="369" r:id="rId25"/>
    <p:sldId id="371" r:id="rId26"/>
    <p:sldId id="370" r:id="rId27"/>
    <p:sldId id="372" r:id="rId28"/>
    <p:sldId id="3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3503" autoAdjust="0"/>
  </p:normalViewPr>
  <p:slideViewPr>
    <p:cSldViewPr snapToGrid="0" snapToObjects="1">
      <p:cViewPr varScale="1">
        <p:scale>
          <a:sx n="89" d="100"/>
          <a:sy n="89" d="100"/>
        </p:scale>
        <p:origin x="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PDF slides used in this lecture are reproduced</a:t>
            </a:r>
            <a:r>
              <a:rPr lang="en-US" baseline="0" dirty="0" smtClean="0"/>
              <a:t> </a:t>
            </a:r>
            <a:r>
              <a:rPr lang="en-US" dirty="0" smtClean="0"/>
              <a:t>from the presentations listed at the bottom of this page: http://keccak.noekeon.org/papers.html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http://csrc.nist.gov/publications/nistpubs/800-132/nist-sp800-132.pdf for details</a:t>
            </a:r>
            <a:r>
              <a:rPr lang="en-US" baseline="0" dirty="0" smtClean="0"/>
              <a:t> on PBKDF2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http://csrc.nist.gov/groups/ST/toolkit/documents/rng/HashBlockCipherDRBG.pdf for more details on DRBGs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0249"/>
            <a:ext cx="77724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19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0251"/>
            <a:ext cx="7772400" cy="1470025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19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5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110"/>
            <a:ext cx="82296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3078"/>
            <a:ext cx="7772400" cy="1362075"/>
          </a:xfrm>
        </p:spPr>
        <p:txBody>
          <a:bodyPr anchor="t"/>
          <a:lstStyle>
            <a:lvl1pPr algn="l">
              <a:defRPr sz="3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2891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03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110"/>
            <a:ext cx="4038600" cy="525863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110"/>
            <a:ext cx="4038600" cy="525863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5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08"/>
            <a:ext cx="4040188" cy="639762"/>
          </a:xfrm>
        </p:spPr>
        <p:txBody>
          <a:bodyPr anchor="b"/>
          <a:lstStyle>
            <a:lvl1pPr marL="0" indent="0">
              <a:buNone/>
              <a:defRPr sz="1800" b="0" i="0">
                <a:latin typeface="Lato Black"/>
                <a:cs typeface="Lato Black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1872"/>
            <a:ext cx="4040188" cy="46188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02108"/>
            <a:ext cx="4041775" cy="639762"/>
          </a:xfrm>
        </p:spPr>
        <p:txBody>
          <a:bodyPr anchor="b"/>
          <a:lstStyle>
            <a:lvl1pPr marL="0" indent="0">
              <a:buNone/>
              <a:defRPr sz="1800" b="0" i="0">
                <a:latin typeface="Lato Black"/>
                <a:cs typeface="Lato Black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1872"/>
            <a:ext cx="4041775" cy="46188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6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2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108"/>
            <a:ext cx="82296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3076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2889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2108"/>
            <a:ext cx="40386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2108"/>
            <a:ext cx="40386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08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1870"/>
            <a:ext cx="4040188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02108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1870"/>
            <a:ext cx="4041775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9144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623829" y="157444"/>
            <a:ext cx="365760" cy="365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bg1">
                    <a:lumMod val="9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b="0" i="0" dirty="0">
              <a:solidFill>
                <a:schemeClr val="bg1">
                  <a:lumMod val="9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6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1E15B-4F5E-2141-BE08-D9318530832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9190" y="1228063"/>
            <a:ext cx="364055" cy="365125"/>
          </a:xfrm>
          <a:prstGeom prst="rect">
            <a:avLst/>
          </a:prstGeom>
        </p:spPr>
        <p:txBody>
          <a:bodyPr/>
          <a:lstStyle/>
          <a:p>
            <a:fld id="{24CA3347-EB72-964C-BA9A-E32263F0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6948"/>
            <a:ext cx="82296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08"/>
            <a:ext cx="82296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6948"/>
            <a:ext cx="82296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110"/>
            <a:ext cx="82296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8775122" y="212338"/>
            <a:ext cx="27432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48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05740" indent="-205740" algn="l" defTabSz="342900" rtl="0" eaLnBrk="1" latinLnBrk="0" hangingPunct="1">
        <a:spcBef>
          <a:spcPts val="600"/>
        </a:spcBef>
        <a:buFont typeface="Arial"/>
        <a:buChar char="•"/>
        <a:defRPr sz="18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500634" indent="-205740" algn="l" defTabSz="342900" rtl="0" eaLnBrk="1" latinLnBrk="0" hangingPunct="1">
        <a:spcBef>
          <a:spcPts val="450"/>
        </a:spcBef>
        <a:buFont typeface="Arial"/>
        <a:buChar char="–"/>
        <a:defRPr sz="15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Protecting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Announcements</a:t>
            </a:r>
          </a:p>
          <a:p>
            <a:r>
              <a:rPr lang="en-US" sz="2100" dirty="0"/>
              <a:t>Problem Set </a:t>
            </a:r>
            <a:r>
              <a:rPr lang="en-US" sz="2100" dirty="0"/>
              <a:t>3 </a:t>
            </a:r>
            <a:r>
              <a:rPr lang="en-US" sz="2100" dirty="0"/>
              <a:t>posted, </a:t>
            </a:r>
            <a:r>
              <a:rPr lang="en-US" sz="2100" dirty="0"/>
              <a:t>due Thursday 3/2 at 9pm</a:t>
            </a:r>
          </a:p>
          <a:p>
            <a:r>
              <a:rPr lang="en-US" sz="2100" dirty="0" smtClean="0"/>
              <a:t>Have an enjoyable spring break!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91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operation: CBC mode?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6314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Ferguson (2006): Lacks diﬀusion </a:t>
            </a:r>
            <a:r>
              <a:rPr lang="en-US" sz="2100" dirty="0"/>
              <a:t>in the CBC decryption operation</a:t>
            </a:r>
            <a:r>
              <a:rPr lang="en-US" sz="2100" dirty="0" smtClean="0"/>
              <a:t>.</a:t>
            </a:r>
          </a:p>
          <a:p>
            <a:pPr marL="0" indent="0">
              <a:buNone/>
            </a:pPr>
            <a:r>
              <a:rPr lang="en-US" sz="2100" dirty="0" smtClean="0"/>
              <a:t>If </a:t>
            </a:r>
            <a:r>
              <a:rPr lang="en-US" sz="2100" dirty="0"/>
              <a:t>the attacker introduces a change ∆ in ciphertext block </a:t>
            </a:r>
            <a:r>
              <a:rPr lang="en-US" sz="2100" dirty="0" err="1"/>
              <a:t>i</a:t>
            </a:r>
            <a:r>
              <a:rPr lang="en-US" sz="2100" dirty="0"/>
              <a:t>, then plaintext block </a:t>
            </a:r>
            <a:r>
              <a:rPr lang="en-US" sz="2100" dirty="0" err="1"/>
              <a:t>i</a:t>
            </a:r>
            <a:r>
              <a:rPr lang="en-US" sz="2100" dirty="0"/>
              <a:t> is randomized, but plaintext block i+1 is changed by ∆. In other words, the attacker can ﬂip arbitrary bits in one block at the cost of randomizing the previous block.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1" y="1148590"/>
            <a:ext cx="6758778" cy="27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Attacker can: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Read contents of disk at any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Request disk to encrypt files of its choosing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Modify files/sectors on disk &amp; request their decryption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Think: persistent malware!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Consequences of threat model: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Encrypt each sector of the disk individually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two sectors should be processed identically </a:t>
            </a:r>
            <a:r>
              <a:rPr lang="" sz="2000" dirty="0" smtClean="0"/>
              <a:t>→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Tweakable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XEX mode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800598"/>
            <a:ext cx="8229600" cy="1679409"/>
          </a:xfrm>
        </p:spPr>
        <p:txBody>
          <a:bodyPr>
            <a:normAutofit/>
          </a:bodyPr>
          <a:lstStyle/>
          <a:p>
            <a:r>
              <a:rPr lang="en-US" dirty="0" smtClean="0"/>
              <a:t>TBC designed in 2004 by Philip Rogaway</a:t>
            </a:r>
          </a:p>
          <a:p>
            <a:r>
              <a:rPr lang="en-US" dirty="0"/>
              <a:t>Even-Mansour style with constantly-changing </a:t>
            </a:r>
            <a:r>
              <a:rPr lang="en-US" dirty="0" smtClean="0"/>
              <a:t>tweak</a:t>
            </a:r>
          </a:p>
          <a:p>
            <a:r>
              <a:rPr lang="en-US" dirty="0" smtClean="0"/>
              <a:t>Initial value </a:t>
            </a:r>
            <a:r>
              <a:rPr lang="en-US" dirty="0" err="1" smtClean="0"/>
              <a:t>i</a:t>
            </a:r>
            <a:r>
              <a:rPr lang="en-US" dirty="0" smtClean="0"/>
              <a:t> = sector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67"/>
            <a:ext cx="9144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XTS 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761"/>
            <a:ext cx="9144000" cy="43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wrapping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What if multiple users should read the disk?</a:t>
            </a:r>
          </a:p>
          <a:p>
            <a:pPr lvl="1"/>
            <a:r>
              <a:rPr lang="en-US" sz="1800" dirty="0" smtClean="0"/>
              <a:t>Different user accounts on the machine</a:t>
            </a:r>
          </a:p>
          <a:p>
            <a:pPr lvl="1"/>
            <a:r>
              <a:rPr lang="en-US" sz="1800" dirty="0" smtClean="0"/>
              <a:t>Recovery key stored by Microsoft or escrowed to Active Directory</a:t>
            </a:r>
          </a:p>
          <a:p>
            <a:r>
              <a:rPr lang="en-US" sz="2000" dirty="0" smtClean="0"/>
              <a:t>Don’t want to encrypt the entire drive several times!</a:t>
            </a:r>
          </a:p>
          <a:p>
            <a:r>
              <a:rPr lang="en-US" sz="2000" dirty="0" smtClean="0"/>
              <a:t>Key wrapping = protect one key under another</a:t>
            </a:r>
          </a:p>
          <a:p>
            <a:r>
              <a:rPr lang="en-US" sz="2000" dirty="0" smtClean="0"/>
              <a:t>Solved by standard encryption?</a:t>
            </a:r>
          </a:p>
          <a:p>
            <a:pPr fontAlgn="ctr"/>
            <a:r>
              <a:rPr lang="en-US" sz="2000" dirty="0"/>
              <a:t>Suppose we wish to wrap a key in itself</a:t>
            </a:r>
          </a:p>
          <a:p>
            <a:pPr lvl="1" fontAlgn="ctr"/>
            <a:r>
              <a:rPr lang="en-US" sz="1800" dirty="0" smtClean="0"/>
              <a:t>CPA security game guarantees </a:t>
            </a:r>
            <a:r>
              <a:rPr lang="en-US" sz="1800" dirty="0"/>
              <a:t>security against </a:t>
            </a:r>
            <a:r>
              <a:rPr lang="en-US" sz="1800" dirty="0" err="1" smtClean="0"/>
              <a:t>msg</a:t>
            </a:r>
            <a:r>
              <a:rPr lang="en-US" sz="1800" dirty="0" smtClean="0"/>
              <a:t> that </a:t>
            </a:r>
            <a:r>
              <a:rPr lang="en-US" sz="1800" dirty="0" smtClean="0"/>
              <a:t>Eve chooses</a:t>
            </a:r>
            <a:endParaRPr lang="en-US" sz="1800" dirty="0"/>
          </a:p>
          <a:p>
            <a:pPr lvl="1" fontAlgn="ctr"/>
            <a:r>
              <a:rPr lang="en-US" sz="1800" dirty="0" smtClean="0"/>
              <a:t>Eve doesn't </a:t>
            </a:r>
            <a:r>
              <a:rPr lang="en-US" sz="1800" dirty="0"/>
              <a:t>have </a:t>
            </a:r>
            <a:r>
              <a:rPr lang="en-US" sz="1800" dirty="0" smtClean="0"/>
              <a:t>key</a:t>
            </a:r>
            <a:r>
              <a:rPr lang="en-US" sz="1800" dirty="0" smtClean="0"/>
              <a:t>! So, game doesn’t provide security if </a:t>
            </a:r>
            <a:r>
              <a:rPr lang="en-US" sz="1800" dirty="0" err="1" smtClean="0"/>
              <a:t>msg</a:t>
            </a:r>
            <a:r>
              <a:rPr lang="en-US" sz="1800" dirty="0" smtClean="0"/>
              <a:t> = key</a:t>
            </a:r>
            <a:endParaRPr lang="en-US" sz="1800" dirty="0"/>
          </a:p>
          <a:p>
            <a:pPr lvl="1" fontAlgn="ctr"/>
            <a:r>
              <a:rPr lang="en-US" sz="1800" dirty="0" smtClean="0"/>
              <a:t>Counterexamples</a:t>
            </a:r>
            <a:r>
              <a:rPr lang="en-US" sz="1800" dirty="0"/>
              <a:t>: </a:t>
            </a:r>
            <a:r>
              <a:rPr lang="en-US" sz="1800" dirty="0" smtClean="0"/>
              <a:t>1-time </a:t>
            </a:r>
            <a:r>
              <a:rPr lang="en-US" sz="1800" dirty="0"/>
              <a:t>pad, </a:t>
            </a:r>
            <a:r>
              <a:rPr lang="en-US" sz="1800" dirty="0" smtClean="0"/>
              <a:t>CTR/CBC </a:t>
            </a:r>
            <a:r>
              <a:rPr lang="en-US" sz="1800" dirty="0"/>
              <a:t>mode on </a:t>
            </a:r>
            <a:r>
              <a:rPr lang="en-US" sz="1800" dirty="0" smtClean="0"/>
              <a:t>modified AES that has been “punctured” in a key-dependent location, like </a:t>
            </a:r>
            <a:r>
              <a:rPr lang="en-US" sz="1800" dirty="0" err="1" smtClean="0"/>
              <a:t>AES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(k</a:t>
            </a:r>
            <a:r>
              <a:rPr lang="en-US" sz="1800" dirty="0"/>
              <a:t>) = </a:t>
            </a:r>
            <a:r>
              <a:rPr lang="en-US" sz="1800" dirty="0" smtClean="0"/>
              <a:t>0 or k</a:t>
            </a:r>
            <a:endParaRPr lang="en-US" sz="1800" dirty="0"/>
          </a:p>
          <a:p>
            <a:pPr fontAlgn="ctr"/>
            <a:r>
              <a:rPr lang="en-US" sz="2000" dirty="0" smtClean="0"/>
              <a:t>Use caution when encrypting </a:t>
            </a:r>
            <a:r>
              <a:rPr lang="en-US" sz="2000" i="1" dirty="0" smtClean="0"/>
              <a:t>key-dependent messages</a:t>
            </a:r>
            <a:r>
              <a:rPr lang="en-US" sz="2000" dirty="0" smtClean="0"/>
              <a:t>!</a:t>
            </a:r>
            <a:endParaRPr lang="en-US" sz="2000" dirty="0"/>
          </a:p>
          <a:p>
            <a:pPr fontAlgn="ctr"/>
            <a:r>
              <a:rPr lang="en-US" sz="2000" dirty="0"/>
              <a:t>Key wrapping = deterministic authenticated </a:t>
            </a:r>
            <a:r>
              <a:rPr lang="en-US" sz="2000" dirty="0" smtClean="0"/>
              <a:t>encryption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tl;dr</a:t>
            </a:r>
            <a:r>
              <a:rPr lang="en-US" sz="2000" dirty="0" smtClean="0"/>
              <a:t>: use SIV mode, RFC 5297)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0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Platform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1080"/>
            <a:ext cx="3657600" cy="2426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/>
          <a:stretch/>
        </p:blipFill>
        <p:spPr>
          <a:xfrm>
            <a:off x="4670078" y="2921080"/>
            <a:ext cx="4131022" cy="3583579"/>
          </a:xfrm>
          <a:prstGeom prst="rect">
            <a:avLst/>
          </a:prstGeo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217021"/>
            <a:ext cx="6977743" cy="233124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Generate</a:t>
            </a:r>
            <a:r>
              <a:rPr lang="en-US" dirty="0" smtClean="0"/>
              <a:t> key rather than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storing</a:t>
            </a:r>
            <a:r>
              <a:rPr lang="en-US" dirty="0" smtClean="0"/>
              <a:t> it!</a:t>
            </a:r>
          </a:p>
          <a:p>
            <a:r>
              <a:rPr lang="en-US" dirty="0" smtClean="0"/>
              <a:t>User’s master password (PBKDF2)</a:t>
            </a:r>
          </a:p>
          <a:p>
            <a:r>
              <a:rPr lang="en-US" dirty="0" smtClean="0"/>
              <a:t>Machine’s state (“sealing”)</a:t>
            </a:r>
          </a:p>
        </p:txBody>
      </p:sp>
    </p:spTree>
    <p:extLst>
      <p:ext uri="{BB962C8B-B14F-4D97-AF65-F5344CB8AC3E}">
        <p14:creationId xmlns:p14="http://schemas.microsoft.com/office/powerpoint/2010/main" val="40822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of Apple’s iPhone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89714"/>
            <a:ext cx="8229600" cy="990600"/>
          </a:xfrm>
        </p:spPr>
        <p:txBody>
          <a:bodyPr/>
          <a:lstStyle/>
          <a:p>
            <a:r>
              <a:rPr lang="en-US" dirty="0" smtClean="0"/>
              <a:t>Full disk encryption in iOS 8 and 9</a:t>
            </a:r>
          </a:p>
          <a:p>
            <a:r>
              <a:rPr lang="en-US" dirty="0" smtClean="0"/>
              <a:t>TPM-like hardware protection of key material since 5s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6" y="1102108"/>
            <a:ext cx="8128707" cy="34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on Apple’s mobile devices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5" y="873654"/>
            <a:ext cx="2656703" cy="5959632"/>
          </a:xfrm>
        </p:spPr>
      </p:pic>
      <p:sp>
        <p:nvSpPr>
          <p:cNvPr id="6" name="Rounded Rectangle 5"/>
          <p:cNvSpPr/>
          <p:nvPr/>
        </p:nvSpPr>
        <p:spPr>
          <a:xfrm>
            <a:off x="3603167" y="5456260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Hardware AES-256 engine on RAM-disk path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3167" y="6272688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Unique AES-256 key for each device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3166" y="4620169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Secure place to store keys &amp; fingerprints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03165" y="2684434"/>
            <a:ext cx="486591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All OS components &amp; applications signed by Apple, verified at boot before loading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167" y="1625482"/>
            <a:ext cx="486591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Data for each application always encrypted</a:t>
            </a: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244528" y="6477000"/>
            <a:ext cx="3586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3244527" y="5660572"/>
            <a:ext cx="35864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3244527" y="4824481"/>
            <a:ext cx="3586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 flipV="1">
            <a:off x="3244527" y="3041978"/>
            <a:ext cx="35863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3244528" y="1829793"/>
            <a:ext cx="358639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931" t="42280" r="9369" b="53270"/>
          <a:stretch/>
        </p:blipFill>
        <p:spPr>
          <a:xfrm>
            <a:off x="3603165" y="4829763"/>
            <a:ext cx="4538898" cy="514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6931" t="47384" r="9369" b="48032"/>
          <a:stretch/>
        </p:blipFill>
        <p:spPr>
          <a:xfrm>
            <a:off x="3603167" y="5716113"/>
            <a:ext cx="4538898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Per-file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9657"/>
            <a:ext cx="8229600" cy="3661082"/>
          </a:xfrm>
        </p:spPr>
        <p:txBody>
          <a:bodyPr>
            <a:noAutofit/>
          </a:bodyPr>
          <a:lstStyle/>
          <a:p>
            <a:r>
              <a:rPr lang="en-US" dirty="0" smtClean="0"/>
              <a:t>Each file is encrypted with a its own key chosen by SE</a:t>
            </a:r>
          </a:p>
          <a:p>
            <a:r>
              <a:rPr lang="en-US" dirty="0" smtClean="0"/>
              <a:t>File encrypted with AES-XTS, </a:t>
            </a:r>
            <a:r>
              <a:rPr lang="en-US" dirty="0" err="1" smtClean="0"/>
              <a:t>keywrap</a:t>
            </a:r>
            <a:r>
              <a:rPr lang="en-US" dirty="0" smtClean="0"/>
              <a:t> goes in metadata</a:t>
            </a:r>
          </a:p>
          <a:p>
            <a:r>
              <a:rPr lang="en-US" dirty="0" smtClean="0"/>
              <a:t>Secure Enclave uses (NIST standard) CTR-DRBG</a:t>
            </a:r>
          </a:p>
          <a:p>
            <a:pPr lvl="1"/>
            <a:r>
              <a:rPr lang="en-US" dirty="0" smtClean="0"/>
              <a:t>Use hardware RNG </a:t>
            </a:r>
            <a:r>
              <a:rPr lang="en-US" dirty="0" smtClean="0"/>
              <a:t>(ring oscillator) to get a </a:t>
            </a:r>
            <a:r>
              <a:rPr lang="en-US" dirty="0" smtClean="0"/>
              <a:t>short random seed</a:t>
            </a:r>
          </a:p>
          <a:p>
            <a:pPr lvl="1"/>
            <a:r>
              <a:rPr lang="en-US" dirty="0" smtClean="0"/>
              <a:t>Then expand using counter mode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Picture from: John Kelsey (NIST),</a:t>
            </a:r>
            <a:br>
              <a:rPr lang="en-US" sz="1800" dirty="0" smtClean="0"/>
            </a:br>
            <a:r>
              <a:rPr lang="en-US" sz="1800" dirty="0">
                <a:noFill/>
              </a:rPr>
              <a:t>Picture from: </a:t>
            </a:r>
            <a:r>
              <a:rPr lang="en-US" sz="1800" dirty="0" smtClean="0"/>
              <a:t>Five DRBG algorithms based on</a:t>
            </a:r>
            <a:br>
              <a:rPr lang="en-US" sz="1800" dirty="0" smtClean="0"/>
            </a:br>
            <a:r>
              <a:rPr lang="en-US" sz="1800" dirty="0">
                <a:noFill/>
              </a:rPr>
              <a:t>Picture from: </a:t>
            </a:r>
            <a:r>
              <a:rPr lang="en-US" sz="1800" dirty="0" smtClean="0"/>
              <a:t>hash functions and block ciphers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4" y="1208315"/>
            <a:ext cx="4628973" cy="149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34484" r="73572" b="28075"/>
          <a:stretch/>
        </p:blipFill>
        <p:spPr>
          <a:xfrm>
            <a:off x="5713551" y="4800599"/>
            <a:ext cx="2973249" cy="18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01816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After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1st unlock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Wi-fi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password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phone is shut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own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unlocked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Safari </a:t>
                      </a:r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pwds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bookmarks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 after phone locks (w/o </a:t>
                      </a:r>
                      <a:r>
                        <a:rPr lang="en-US" sz="17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TouchID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reading assignment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315326"/>
              </p:ext>
            </p:extLst>
          </p:nvPr>
        </p:nvGraphicFramePr>
        <p:xfrm>
          <a:off x="-1" y="1218721"/>
          <a:ext cx="9144002" cy="220218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11073"/>
                <a:gridCol w="1200913"/>
                <a:gridCol w="1645920"/>
                <a:gridCol w="1926336"/>
                <a:gridCol w="3159760"/>
              </a:tblGrid>
              <a:tr h="5928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View of cryptography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Purpose </a:t>
                      </a:r>
                      <a:r>
                        <a:rPr lang="en-US" sz="1200" dirty="0"/>
                        <a:t>of crypto?</a:t>
                      </a:r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Objective?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 bless a crypto algorithm as secure based upon…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 the extreme version of this view: the other side is bogus because...</a:t>
                      </a:r>
                    </a:p>
                  </a:txBody>
                  <a:tcPr marL="31751" marR="31751" marT="31751" marB="31751"/>
                </a:tc>
              </a:tr>
              <a:tr h="769354">
                <a:tc>
                  <a:txBody>
                    <a:bodyPr/>
                    <a:lstStyle/>
                    <a:p>
                      <a:r>
                        <a:rPr lang="en-US" sz="1200" dirty="0"/>
                        <a:t>1. </a:t>
                      </a:r>
                      <a:r>
                        <a:rPr lang="en-US" sz="1200" dirty="0" smtClean="0"/>
                        <a:t>It</a:t>
                      </a:r>
                      <a:r>
                        <a:rPr lang="en-US" sz="1200" baseline="0" dirty="0" smtClean="0"/>
                        <a:t> i</a:t>
                      </a:r>
                      <a:r>
                        <a:rPr lang="en-US" sz="1200" dirty="0" smtClean="0"/>
                        <a:t>s an </a:t>
                      </a:r>
                      <a:r>
                        <a:rPr lang="en-US" sz="1200" i="1" dirty="0" smtClean="0"/>
                        <a:t>empirical </a:t>
                      </a:r>
                      <a:r>
                        <a:rPr lang="en-US" sz="1200" dirty="0"/>
                        <a:t>science </a:t>
                      </a:r>
                      <a:r>
                        <a:rPr lang="en-US" sz="1200" dirty="0" smtClean="0"/>
                        <a:t>(art</a:t>
                      </a:r>
                      <a:r>
                        <a:rPr lang="en-US" sz="1200" dirty="0"/>
                        <a:t>?)</a:t>
                      </a:r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Design </a:t>
                      </a:r>
                      <a:r>
                        <a:rPr lang="en-US" sz="1200" dirty="0"/>
                        <a:t>of secure </a:t>
                      </a:r>
                      <a:r>
                        <a:rPr lang="en-US" sz="1200" dirty="0" smtClean="0"/>
                        <a:t>applications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Build systems that won't be broken in the near future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Its resistance to </a:t>
                      </a:r>
                      <a:r>
                        <a:rPr lang="en-US" sz="1200" dirty="0" smtClean="0"/>
                        <a:t>cryptanalysis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Reduction proofs simply provide a flashlight to the </a:t>
                      </a:r>
                      <a:r>
                        <a:rPr lang="en-US" sz="1200" dirty="0" smtClean="0"/>
                        <a:t>adversary.</a:t>
                      </a:r>
                      <a:endParaRPr lang="en-US" sz="1200" dirty="0"/>
                    </a:p>
                    <a:p>
                      <a:r>
                        <a:rPr lang="en-US" sz="1200" dirty="0" smtClean="0"/>
                        <a:t>Also, </a:t>
                      </a:r>
                      <a:r>
                        <a:rPr lang="en-US" sz="1200" dirty="0"/>
                        <a:t>proofs are written by humans, and therefore often flawed anyway.</a:t>
                      </a:r>
                    </a:p>
                  </a:txBody>
                  <a:tcPr marL="31751" marR="31751" marT="31751" marB="31751"/>
                </a:tc>
              </a:tr>
              <a:tr h="769354">
                <a:tc>
                  <a:txBody>
                    <a:bodyPr/>
                    <a:lstStyle/>
                    <a:p>
                      <a:r>
                        <a:rPr lang="en-US" sz="1200" dirty="0"/>
                        <a:t>2. </a:t>
                      </a:r>
                      <a:r>
                        <a:rPr lang="en-US" sz="1200" dirty="0" smtClean="0"/>
                        <a:t>It is a </a:t>
                      </a:r>
                      <a:r>
                        <a:rPr lang="en-US" sz="1200" i="1" dirty="0" smtClean="0"/>
                        <a:t>mathematical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science</a:t>
                      </a:r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Applied </a:t>
                      </a:r>
                      <a:r>
                        <a:rPr lang="en-US" sz="1200" dirty="0"/>
                        <a:t>version of complexity </a:t>
                      </a:r>
                      <a:r>
                        <a:rPr lang="en-US" sz="1200" dirty="0" smtClean="0"/>
                        <a:t>theory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 the relationship between various hard problems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Reductions </a:t>
                      </a:r>
                      <a:r>
                        <a:rPr lang="en-US" sz="1200" dirty="0"/>
                        <a:t>from it to simpler building blocks that are better </a:t>
                      </a:r>
                      <a:r>
                        <a:rPr lang="en-US" sz="1200" dirty="0" smtClean="0"/>
                        <a:t>understood/analyzed</a:t>
                      </a:r>
                      <a:endParaRPr lang="en-US" sz="1200" dirty="0"/>
                    </a:p>
                  </a:txBody>
                  <a:tcPr marL="31751" marR="31751" marT="31751" marB="3175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Cryptanalysis </a:t>
                      </a:r>
                      <a:r>
                        <a:rPr lang="en-US" sz="1200" dirty="0" smtClean="0"/>
                        <a:t>simply </a:t>
                      </a:r>
                      <a:r>
                        <a:rPr lang="en-US" sz="1200" dirty="0"/>
                        <a:t>shows the best attacks we know today, which is an ever-moving target. </a:t>
                      </a:r>
                      <a:r>
                        <a:rPr lang="en-US" sz="1200" dirty="0" smtClean="0"/>
                        <a:t>Instead, </a:t>
                      </a:r>
                      <a:r>
                        <a:rPr lang="en-US" sz="1200" dirty="0"/>
                        <a:t>reductions </a:t>
                      </a:r>
                      <a:r>
                        <a:rPr lang="en-US" sz="1200" dirty="0" smtClean="0"/>
                        <a:t>stand </a:t>
                      </a:r>
                      <a:r>
                        <a:rPr lang="en-US" sz="1200" dirty="0"/>
                        <a:t>the test of time.</a:t>
                      </a:r>
                    </a:p>
                  </a:txBody>
                  <a:tcPr marL="31751" marR="31751" marT="31751" marB="31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45688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unlocked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Safari </a:t>
                      </a:r>
                      <a:r>
                        <a:rPr lang="en-US" sz="17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pwds</a:t>
                      </a:r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&amp; bookmarks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Symmetric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 after phone locks (w/o </a:t>
                      </a:r>
                      <a:r>
                        <a:rPr lang="en-US" sz="17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TouchID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07290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When locked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Mail attachments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Public-key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(Curve 25519)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Secure Enclave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(Not</a:t>
                      </a:r>
                      <a:r>
                        <a:rPr lang="en-US" sz="17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needed)</a:t>
                      </a:r>
                      <a:endParaRPr lang="en-US" sz="170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unlocked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Safari </a:t>
                      </a:r>
                      <a:r>
                        <a:rPr lang="en-US" sz="1700" dirty="0" err="1" smtClean="0"/>
                        <a:t>pwds</a:t>
                      </a:r>
                      <a:r>
                        <a:rPr lang="en-US" sz="1700" dirty="0" smtClean="0"/>
                        <a:t> &amp; bookmarks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r>
                        <a:rPr lang="en-US" sz="1700" baseline="0" dirty="0" smtClean="0"/>
                        <a:t>s after phone locks (w/o </a:t>
                      </a:r>
                      <a:r>
                        <a:rPr lang="en-US" sz="1700" baseline="0" dirty="0" err="1" smtClean="0"/>
                        <a:t>TouchID</a:t>
                      </a:r>
                      <a:r>
                        <a:rPr lang="en-US" sz="1700" baseline="0" dirty="0" smtClean="0"/>
                        <a:t>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classes of data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8336"/>
            <a:ext cx="8229600" cy="3672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Per-file key is wrapped with 1 of 4 “class keys” based on availability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78438"/>
              </p:ext>
            </p:extLst>
          </p:nvPr>
        </p:nvGraphicFramePr>
        <p:xfrm>
          <a:off x="457200" y="3292419"/>
          <a:ext cx="8327571" cy="3068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8930"/>
                <a:gridCol w="1447800"/>
                <a:gridCol w="1589314"/>
                <a:gridCol w="1404257"/>
                <a:gridCol w="2117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 used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storage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erased</a:t>
                      </a:r>
                      <a:endParaRPr lang="en-US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Always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SIM PIN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Effaceable</a:t>
                      </a:r>
                      <a:r>
                        <a:rPr lang="en-US" sz="1700" baseline="0" dirty="0" smtClean="0"/>
                        <a:t> Storage</a:t>
                      </a:r>
                      <a:endParaRPr lang="en-US" sz="1700" dirty="0" smtClean="0"/>
                    </a:p>
                    <a:p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user</a:t>
                      </a:r>
                      <a:r>
                        <a:rPr lang="en-US" sz="1700" baseline="0" dirty="0" smtClean="0"/>
                        <a:t> chooses “Erase all content and settings”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After</a:t>
                      </a:r>
                      <a:r>
                        <a:rPr lang="en-US" sz="1700" baseline="0" dirty="0" smtClean="0"/>
                        <a:t> 1st unlock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Wi-fi</a:t>
                      </a:r>
                      <a:r>
                        <a:rPr lang="en-US" sz="1700" baseline="0" dirty="0" smtClean="0"/>
                        <a:t> password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phone is shut</a:t>
                      </a:r>
                      <a:r>
                        <a:rPr lang="en-US" sz="1700" baseline="0" dirty="0" smtClean="0"/>
                        <a:t> d</a:t>
                      </a:r>
                      <a:r>
                        <a:rPr lang="en-US" sz="1700" dirty="0" smtClean="0"/>
                        <a:t>own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Mail attachments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Public-key</a:t>
                      </a:r>
                      <a:r>
                        <a:rPr lang="en-US" sz="1700" baseline="0" dirty="0" smtClean="0"/>
                        <a:t/>
                      </a:r>
                      <a:br>
                        <a:rPr lang="en-US" sz="1700" baseline="0" dirty="0" smtClean="0"/>
                      </a:br>
                      <a:r>
                        <a:rPr lang="en-US" sz="1700" baseline="0" dirty="0" smtClean="0"/>
                        <a:t>(Curve 25519)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(Not</a:t>
                      </a:r>
                      <a:r>
                        <a:rPr lang="en-US" sz="1700" baseline="0" dirty="0" smtClean="0"/>
                        <a:t> needed)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When unlocked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Safari </a:t>
                      </a:r>
                      <a:r>
                        <a:rPr lang="en-US" sz="1700" dirty="0" err="1" smtClean="0"/>
                        <a:t>pwds</a:t>
                      </a:r>
                      <a:r>
                        <a:rPr lang="en-US" sz="1700" dirty="0" smtClean="0"/>
                        <a:t> &amp; bookmarks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Symmetric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Secure Enclave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r>
                        <a:rPr lang="en-US" sz="1700" baseline="0" dirty="0" smtClean="0"/>
                        <a:t>s after phone locks (w/o </a:t>
                      </a:r>
                      <a:r>
                        <a:rPr lang="en-US" sz="1700" baseline="0" dirty="0" err="1" smtClean="0"/>
                        <a:t>TouchID</a:t>
                      </a:r>
                      <a:r>
                        <a:rPr lang="en-US" sz="1700" baseline="0" dirty="0" smtClean="0"/>
                        <a:t>)</a:t>
                      </a:r>
                      <a:endParaRPr lang="en-US" sz="17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511" y="1102108"/>
            <a:ext cx="4628973" cy="149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105" y="1577088"/>
            <a:ext cx="47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48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class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our mantra: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generate</a:t>
            </a:r>
            <a:r>
              <a:rPr lang="en-US" dirty="0" smtClean="0"/>
              <a:t> </a:t>
            </a:r>
            <a:r>
              <a:rPr lang="en-US" dirty="0"/>
              <a:t>key rather than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storing</a:t>
            </a:r>
            <a:r>
              <a:rPr lang="en-US" dirty="0"/>
              <a:t> it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Wrap sensitive class keys in a </a:t>
            </a:r>
            <a:r>
              <a:rPr lang="en-US" i="1" dirty="0" smtClean="0"/>
              <a:t>passcode key</a:t>
            </a:r>
            <a:r>
              <a:rPr lang="en-US" dirty="0" smtClean="0"/>
              <a:t> derived from:</a:t>
            </a:r>
          </a:p>
          <a:p>
            <a:pPr lvl="1"/>
            <a:r>
              <a:rPr lang="en-US" dirty="0" smtClean="0"/>
              <a:t>User’s PIN or password</a:t>
            </a:r>
          </a:p>
          <a:p>
            <a:pPr lvl="1"/>
            <a:r>
              <a:rPr lang="en-US" dirty="0" smtClean="0"/>
              <a:t>The unique AES-256 key fused into the chip at manufacture time</a:t>
            </a:r>
          </a:p>
          <a:p>
            <a:pPr lvl="2"/>
            <a:r>
              <a:rPr lang="en-US" dirty="0" smtClean="0"/>
              <a:t>Unknown outside the Secure </a:t>
            </a:r>
            <a:r>
              <a:rPr lang="en-US" dirty="0" smtClean="0"/>
              <a:t>Enclave, (ostensibly) even </a:t>
            </a:r>
            <a:r>
              <a:rPr lang="en-US" dirty="0" smtClean="0"/>
              <a:t>by </a:t>
            </a:r>
            <a:r>
              <a:rPr lang="en-US" dirty="0" smtClean="0"/>
              <a:t>Apple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Use 10,000 iterations of PBKDF2</a:t>
            </a:r>
          </a:p>
          <a:p>
            <a:pPr lvl="1"/>
            <a:r>
              <a:rPr lang="en-US" dirty="0" smtClean="0"/>
              <a:t>~80 </a:t>
            </a:r>
            <a:r>
              <a:rPr lang="en-US" dirty="0" err="1" smtClean="0"/>
              <a:t>ms</a:t>
            </a:r>
            <a:r>
              <a:rPr lang="en-US" dirty="0" smtClean="0"/>
              <a:t> per guess, so 5.5 </a:t>
            </a:r>
            <a:r>
              <a:rPr lang="en-US" dirty="0" err="1" smtClean="0"/>
              <a:t>yrs</a:t>
            </a:r>
            <a:r>
              <a:rPr lang="en-US" dirty="0" smtClean="0"/>
              <a:t> for 10</a:t>
            </a:r>
            <a:r>
              <a:rPr lang="en-US" baseline="30000" dirty="0" smtClean="0"/>
              <a:t>6</a:t>
            </a:r>
            <a:r>
              <a:rPr lang="en-US" dirty="0" smtClean="0"/>
              <a:t> tries</a:t>
            </a:r>
          </a:p>
          <a:p>
            <a:pPr lvl="1"/>
            <a:r>
              <a:rPr lang="en-US" dirty="0" smtClean="0"/>
              <a:t>Secure Enclave pauses between tries</a:t>
            </a:r>
          </a:p>
          <a:p>
            <a:pPr lvl="1"/>
            <a:r>
              <a:rPr lang="en-US" dirty="0" smtClean="0"/>
              <a:t>Phone can erase itself after 10 mistakes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Note: </a:t>
            </a:r>
            <a:r>
              <a:rPr lang="" dirty="0" smtClean="0"/>
              <a:t>∃ three other ways to derive class keys, enable iTunes &amp; iCloud backups + corporate device management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915" y="3553907"/>
            <a:ext cx="2862943" cy="17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20" y="1077684"/>
            <a:ext cx="8717343" cy="28085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28063" y="3305211"/>
            <a:ext cx="22098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(Safari data)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1920" y="3305211"/>
            <a:ext cx="1536138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(FK)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3305211"/>
            <a:ext cx="162188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PK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(CK)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0519" y="3868607"/>
            <a:ext cx="2775081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PK = PBKDF2(pin, </a:t>
            </a:r>
            <a:r>
              <a:rPr lang="en-US" sz="2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uid</a:t>
            </a:r>
            <a:r>
              <a:rPr lang="en-US" sz="2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0520" y="4365166"/>
            <a:ext cx="8566280" cy="2311956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When phone is locked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Without Touch ID: CK is deleted from Secure Enclave’s memory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With Touch ID: Form new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keywrap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Wrap</a:t>
            </a:r>
            <a:r>
              <a:rPr lang="en-US" sz="2000" baseline="-25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TouchID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(CK), then delete CK</a:t>
            </a:r>
          </a:p>
          <a:p>
            <a:pPr marL="0" indent="0">
              <a:buNone/>
            </a:pPr>
            <a:endParaRPr lang="en-US" sz="20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P.S.: CK is changed whenever the passcode is changed</a:t>
            </a:r>
            <a:b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000" dirty="0">
                <a:noFill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P.S.: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Memory used by Secure Enclave is itself encrypted w/ ephemeral key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And now for something completely different…</a:t>
            </a:r>
          </a:p>
          <a:p>
            <a:r>
              <a:rPr lang="en-US" dirty="0" smtClean="0"/>
              <a:t>Each </a:t>
            </a:r>
            <a:r>
              <a:rPr lang="en-US" dirty="0"/>
              <a:t>step of the startup process contains components </a:t>
            </a:r>
            <a:r>
              <a:rPr lang="en-US" dirty="0" smtClean="0"/>
              <a:t>cryptographically </a:t>
            </a:r>
            <a:r>
              <a:rPr lang="en-US" dirty="0"/>
              <a:t>signed by Apple to ensure </a:t>
            </a:r>
            <a:r>
              <a:rPr lang="en-US" dirty="0" smtClean="0"/>
              <a:t>integrity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/>
              <a:t>Enclave </a:t>
            </a:r>
            <a:r>
              <a:rPr lang="en-US" dirty="0" smtClean="0"/>
              <a:t>has a separate secure </a:t>
            </a:r>
            <a:r>
              <a:rPr lang="en-US" dirty="0"/>
              <a:t>boot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If any signature checks fail, device will not boot!</a:t>
            </a:r>
          </a:p>
          <a:p>
            <a:r>
              <a:rPr lang="en-US" dirty="0" smtClean="0"/>
              <a:t>Separately: iOS kernel also validates that all applications are signed by Apple before they’re allowed to execute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59973" y="2743198"/>
            <a:ext cx="1567543" cy="892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Boot ROM (on chip)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01258" y="2743198"/>
            <a:ext cx="1567543" cy="8926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Low-level bootloader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2543" y="2743198"/>
            <a:ext cx="1567543" cy="8926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iBoot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(next bootloader)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3829" y="2743198"/>
            <a:ext cx="1567543" cy="892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iOS kernel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427516" y="3189513"/>
            <a:ext cx="37374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4368802" y="3189513"/>
            <a:ext cx="37374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6310087" y="3189513"/>
            <a:ext cx="37374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over-the-air update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71" y="1480462"/>
            <a:ext cx="1679786" cy="3483427"/>
          </a:xfrm>
          <a:custGeom>
            <a:avLst/>
            <a:gdLst>
              <a:gd name="connsiteX0" fmla="*/ 328393 w 2362200"/>
              <a:gd name="connsiteY0" fmla="*/ 0 h 4898571"/>
              <a:gd name="connsiteX1" fmla="*/ 2033807 w 2362200"/>
              <a:gd name="connsiteY1" fmla="*/ 0 h 4898571"/>
              <a:gd name="connsiteX2" fmla="*/ 2362200 w 2362200"/>
              <a:gd name="connsiteY2" fmla="*/ 328393 h 4898571"/>
              <a:gd name="connsiteX3" fmla="*/ 2362200 w 2362200"/>
              <a:gd name="connsiteY3" fmla="*/ 4570178 h 4898571"/>
              <a:gd name="connsiteX4" fmla="*/ 2033807 w 2362200"/>
              <a:gd name="connsiteY4" fmla="*/ 4898571 h 4898571"/>
              <a:gd name="connsiteX5" fmla="*/ 328393 w 2362200"/>
              <a:gd name="connsiteY5" fmla="*/ 4898571 h 4898571"/>
              <a:gd name="connsiteX6" fmla="*/ 0 w 2362200"/>
              <a:gd name="connsiteY6" fmla="*/ 4570178 h 4898571"/>
              <a:gd name="connsiteX7" fmla="*/ 0 w 2362200"/>
              <a:gd name="connsiteY7" fmla="*/ 328393 h 4898571"/>
              <a:gd name="connsiteX8" fmla="*/ 328393 w 2362200"/>
              <a:gd name="connsiteY8" fmla="*/ 0 h 489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200" h="4898571">
                <a:moveTo>
                  <a:pt x="328393" y="0"/>
                </a:moveTo>
                <a:lnTo>
                  <a:pt x="2033807" y="0"/>
                </a:lnTo>
                <a:cubicBezTo>
                  <a:pt x="2215173" y="0"/>
                  <a:pt x="2362200" y="147027"/>
                  <a:pt x="2362200" y="328393"/>
                </a:cubicBezTo>
                <a:lnTo>
                  <a:pt x="2362200" y="4570178"/>
                </a:lnTo>
                <a:cubicBezTo>
                  <a:pt x="2362200" y="4751544"/>
                  <a:pt x="2215173" y="4898571"/>
                  <a:pt x="2033807" y="4898571"/>
                </a:cubicBezTo>
                <a:lnTo>
                  <a:pt x="328393" y="4898571"/>
                </a:lnTo>
                <a:cubicBezTo>
                  <a:pt x="147027" y="4898571"/>
                  <a:pt x="0" y="4751544"/>
                  <a:pt x="0" y="4570178"/>
                </a:cubicBezTo>
                <a:lnTo>
                  <a:pt x="0" y="328393"/>
                </a:lnTo>
                <a:cubicBezTo>
                  <a:pt x="0" y="147027"/>
                  <a:pt x="147027" y="0"/>
                  <a:pt x="328393" y="0"/>
                </a:cubicBezTo>
                <a:close/>
              </a:path>
            </a:pathLst>
          </a:cu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429251" y="2121260"/>
            <a:ext cx="3365778" cy="8104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Version of each component,</a:t>
            </a:r>
          </a:p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Nonce, Unique ECID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0757" y="2526499"/>
            <a:ext cx="352276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469643" y="3512612"/>
            <a:ext cx="3284993" cy="8104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Upgraded iOS components,</a:t>
            </a:r>
          </a:p>
          <a:p>
            <a:pPr marL="0" indent="0" algn="ctr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Sign(Data, Nonce, ECID)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350758" y="3898415"/>
            <a:ext cx="352276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1012372" y="5059991"/>
            <a:ext cx="7119257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Signature contains: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Nonce to connect the response to the initial request</a:t>
            </a:r>
          </a:p>
          <a:p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ECID to </a:t>
            </a:r>
            <a:r>
              <a:rPr lang="en-US" sz="20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personalize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response to this particular phone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Why? 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8" y="1484322"/>
            <a:ext cx="2824248" cy="34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FBI-Apple 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FBI </a:t>
            </a:r>
            <a:r>
              <a:rPr lang="en-US" dirty="0" smtClean="0"/>
              <a:t>wanted </a:t>
            </a:r>
            <a:r>
              <a:rPr lang="en-US" dirty="0" smtClean="0"/>
              <a:t>data on </a:t>
            </a:r>
            <a:r>
              <a:rPr lang="en-US" dirty="0" smtClean="0"/>
              <a:t>locked </a:t>
            </a:r>
            <a:r>
              <a:rPr lang="en-US" dirty="0" smtClean="0"/>
              <a:t>iPhone </a:t>
            </a:r>
            <a:r>
              <a:rPr lang="en-US" dirty="0" smtClean="0"/>
              <a:t>5c, </a:t>
            </a:r>
            <a:r>
              <a:rPr lang="en-US" dirty="0" smtClean="0"/>
              <a:t>don’t have the PIN</a:t>
            </a: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PK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 PBKDF2(pin, </a:t>
            </a:r>
            <a:r>
              <a:rPr lang="en-US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uid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), so to read the files they </a:t>
            </a:r>
            <a:r>
              <a:rPr lang="en-US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they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can:</a:t>
            </a:r>
          </a:p>
          <a:p>
            <a:pPr lvl="1"/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Pry open the phone to find the </a:t>
            </a:r>
            <a:r>
              <a:rPr lang="en-US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uid</a:t>
            </a: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lvl="1"/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Brute-force the pin on the phone itself</a:t>
            </a:r>
            <a:endParaRPr lang="en-US" dirty="0" smtClean="0"/>
          </a:p>
          <a:p>
            <a:r>
              <a:rPr lang="en-US" dirty="0" smtClean="0"/>
              <a:t>FBI wants Apple to modify its operating system to enable a brute-force search of the PINs:</a:t>
            </a:r>
          </a:p>
          <a:p>
            <a:pPr lvl="1"/>
            <a:r>
              <a:rPr lang="en-US" dirty="0" smtClean="0"/>
              <a:t>Allow PINs to be submitted via external interface, not by hand</a:t>
            </a:r>
          </a:p>
          <a:p>
            <a:pPr lvl="1"/>
            <a:r>
              <a:rPr lang="en-US" dirty="0" smtClean="0"/>
              <a:t>Remove the delay between incorrect guesses</a:t>
            </a:r>
          </a:p>
          <a:p>
            <a:pPr lvl="1"/>
            <a:r>
              <a:rPr lang="en-US" dirty="0" smtClean="0"/>
              <a:t>Remove the “poison pill” wiping of the phone after 10 misses</a:t>
            </a:r>
          </a:p>
          <a:p>
            <a:r>
              <a:rPr lang="en-US" dirty="0" smtClean="0"/>
              <a:t>FBI needs Apple to produce &amp; (crucially) sign this “</a:t>
            </a:r>
            <a:r>
              <a:rPr lang="en-US" dirty="0" err="1" smtClean="0"/>
              <a:t>GovtOS</a:t>
            </a:r>
            <a:r>
              <a:rPr lang="en-US" dirty="0" smtClean="0"/>
              <a:t>” update, or else the phone will reject it</a:t>
            </a:r>
          </a:p>
          <a:p>
            <a:r>
              <a:rPr lang="en-US" dirty="0" smtClean="0"/>
              <a:t>iPhone 5c doesn’t have a Secure Enclave, so delay is software-enforced rather than hardware-enforced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000" dirty="0"/>
              <a:t>The power of random-looking permutations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000" dirty="0"/>
              <a:t>Cryptography meets systems: a love/hate story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000" dirty="0"/>
              <a:t>Structured forgetfulness: dropping keys before they can be stolen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000" dirty="0"/>
              <a:t>When reductions fail: dealing with the lowest layer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7419" y="15242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ato Heavy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786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protections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76" y="987425"/>
            <a:ext cx="6104448" cy="5259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797" y="6300490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Handbook of Applied Cryptography, Table 1.1</a:t>
            </a:r>
          </a:p>
          <a:p>
            <a:r>
              <a:rPr lang="en-US" sz="1400" dirty="0">
                <a:noFill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1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http</a:t>
            </a:r>
            <a:r>
              <a:rPr lang="en-US" sz="1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://cacr.uwaterloo.ca/hac/about/chap1.pdf</a:t>
            </a:r>
          </a:p>
        </p:txBody>
      </p:sp>
    </p:spTree>
    <p:extLst>
      <p:ext uri="{BB962C8B-B14F-4D97-AF65-F5344CB8AC3E}">
        <p14:creationId xmlns:p14="http://schemas.microsoft.com/office/powerpoint/2010/main" val="22834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Objectives</a:t>
            </a:r>
          </a:p>
          <a:p>
            <a:r>
              <a:rPr lang="en-US" sz="2200" dirty="0" smtClean="0"/>
              <a:t>See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where</a:t>
            </a:r>
            <a:r>
              <a:rPr lang="en-US" sz="2200" dirty="0" smtClean="0"/>
              <a:t> </a:t>
            </a:r>
            <a:r>
              <a:rPr lang="en-US" sz="2200" dirty="0" smtClean="0"/>
              <a:t>and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</a:t>
            </a:r>
            <a:r>
              <a:rPr lang="en-US" sz="2200" dirty="0" smtClean="0"/>
              <a:t> symmetric crypto </a:t>
            </a:r>
            <a:r>
              <a:rPr lang="en-US" sz="2200" dirty="0" smtClean="0"/>
              <a:t>primitives</a:t>
            </a:r>
            <a:r>
              <a:rPr lang="en-US" sz="2200" dirty="0"/>
              <a:t> </a:t>
            </a:r>
            <a:r>
              <a:rPr lang="en-US" sz="2200" dirty="0" smtClean="0"/>
              <a:t>are used</a:t>
            </a:r>
          </a:p>
          <a:p>
            <a:r>
              <a:rPr lang="en-US" sz="2200" dirty="0" smtClean="0"/>
              <a:t>See </a:t>
            </a:r>
            <a:r>
              <a:rPr lang="en-US" sz="22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why</a:t>
            </a:r>
            <a:r>
              <a:rPr lang="en-US" sz="2200" dirty="0" smtClean="0"/>
              <a:t> </a:t>
            </a:r>
            <a:r>
              <a:rPr lang="en-US" sz="2200" dirty="0" smtClean="0"/>
              <a:t>they improve privacy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Products considered</a:t>
            </a:r>
            <a:endParaRPr lang="en-US" dirty="0"/>
          </a:p>
          <a:p>
            <a:pPr marL="521208"/>
            <a:r>
              <a:rPr lang="en-US" sz="2200" dirty="0" smtClean="0"/>
              <a:t>Microsoft </a:t>
            </a:r>
            <a:r>
              <a:rPr lang="en-US" sz="2200" dirty="0" err="1" smtClean="0"/>
              <a:t>Bitlocker</a:t>
            </a:r>
            <a:endParaRPr lang="en-US" sz="2200" dirty="0" smtClean="0"/>
          </a:p>
          <a:p>
            <a:pPr marL="521208"/>
            <a:r>
              <a:rPr lang="en-US" sz="2200" dirty="0" smtClean="0"/>
              <a:t>Apple </a:t>
            </a:r>
            <a:r>
              <a:rPr lang="en-US" sz="2200" dirty="0" smtClean="0"/>
              <a:t>iOS 8’s </a:t>
            </a:r>
            <a:r>
              <a:rPr lang="en-US" sz="2200" dirty="0" smtClean="0"/>
              <a:t>security protections</a:t>
            </a: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at rest protection on 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Data on a hard disk cannot be tampered with or exfiltrated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if the laptop is left unattended, lost, or stolen</a:t>
            </a:r>
          </a:p>
          <a:p>
            <a:r>
              <a:rPr lang="en-US" dirty="0" smtClean="0"/>
              <a:t>Several products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 err="1" smtClean="0"/>
              <a:t>Bitlocker</a:t>
            </a:r>
            <a:r>
              <a:rPr lang="en-US" dirty="0" smtClean="0"/>
              <a:t> (standard on Windows 8 &amp; 10)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FileVault</a:t>
            </a:r>
            <a:endParaRPr lang="en-US" dirty="0" smtClean="0"/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dm</a:t>
            </a:r>
            <a:r>
              <a:rPr lang="en-US" dirty="0" smtClean="0"/>
              <a:t>-crypt</a:t>
            </a:r>
          </a:p>
          <a:p>
            <a:pPr lvl="1"/>
            <a:r>
              <a:rPr lang="en-US" dirty="0" smtClean="0"/>
              <a:t>Third-party products like </a:t>
            </a:r>
            <a:r>
              <a:rPr lang="en-US" dirty="0" err="1" smtClean="0"/>
              <a:t>TrueCrypt</a:t>
            </a:r>
            <a:r>
              <a:rPr lang="en-US" dirty="0" smtClean="0"/>
              <a:t> and </a:t>
            </a:r>
            <a:r>
              <a:rPr lang="en-US" dirty="0" err="1" smtClean="0"/>
              <a:t>SecureDoc</a:t>
            </a:r>
            <a:r>
              <a:rPr lang="en-US" dirty="0"/>
              <a:t/>
            </a:r>
            <a:br>
              <a:rPr lang="en-US" dirty="0"/>
            </a:br>
            <a:r>
              <a:rPr lang="en-US" sz="1700" dirty="0" smtClean="0"/>
              <a:t>(https</a:t>
            </a:r>
            <a:r>
              <a:rPr lang="en-US" sz="1700" dirty="0"/>
              <a:t>://</a:t>
            </a:r>
            <a:r>
              <a:rPr lang="en-US" sz="1700" dirty="0" smtClean="0"/>
              <a:t>en.wikipedia.org/wiki/Comparison_of_disk_encryption_software)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5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at rest protection on laptops: 4 components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8496" y="1312775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Memory</a:t>
            </a:r>
          </a:p>
          <a:p>
            <a:pPr marL="914400" lvl="1"/>
            <a:r>
              <a:rPr lang="en-US" dirty="0" smtClean="0"/>
              <a:t>Ephemeral storage</a:t>
            </a:r>
          </a:p>
          <a:p>
            <a:pPr marL="914400" lvl="1"/>
            <a:r>
              <a:rPr lang="en-US" dirty="0" smtClean="0"/>
              <a:t>Erased upon shutdown*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8495" y="4179635"/>
            <a:ext cx="4101297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dirty="0"/>
              <a:t>Trusted Platform Module</a:t>
            </a:r>
          </a:p>
          <a:p>
            <a:pPr marL="914400" lvl="1"/>
            <a:r>
              <a:rPr lang="en-US" dirty="0"/>
              <a:t>Stores crypto keys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79635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/>
              <a:t>CPU</a:t>
            </a:r>
          </a:p>
          <a:p>
            <a:pPr marL="914400" lvl="1"/>
            <a:r>
              <a:rPr lang="en-US" dirty="0"/>
              <a:t>Performs crypto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12774"/>
            <a:ext cx="4101296" cy="1442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Disk</a:t>
            </a:r>
          </a:p>
          <a:p>
            <a:pPr marL="914400" lvl="1"/>
            <a:r>
              <a:rPr lang="en-US" dirty="0"/>
              <a:t>Long-term storage</a:t>
            </a:r>
          </a:p>
          <a:p>
            <a:pPr marL="914400" lvl="1"/>
            <a:r>
              <a:rPr lang="en-US" dirty="0"/>
              <a:t>Always encrypted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490" r="1358" b="3085"/>
          <a:stretch>
            <a:fillRect/>
          </a:stretch>
        </p:blipFill>
        <p:spPr>
          <a:xfrm rot="20086841">
            <a:off x="5170227" y="4922727"/>
            <a:ext cx="2877832" cy="1734724"/>
          </a:xfrm>
          <a:custGeom>
            <a:avLst/>
            <a:gdLst>
              <a:gd name="connsiteX0" fmla="*/ 2464951 w 2464951"/>
              <a:gd name="connsiteY0" fmla="*/ 814135 h 1485844"/>
              <a:gd name="connsiteX1" fmla="*/ 1561069 w 2464951"/>
              <a:gd name="connsiteY1" fmla="*/ 1485844 h 1485844"/>
              <a:gd name="connsiteX2" fmla="*/ 0 w 2464951"/>
              <a:gd name="connsiteY2" fmla="*/ 750617 h 1485844"/>
              <a:gd name="connsiteX3" fmla="*/ 147391 w 2464951"/>
              <a:gd name="connsiteY3" fmla="*/ 437669 h 1485844"/>
              <a:gd name="connsiteX4" fmla="*/ 736338 w 2464951"/>
              <a:gd name="connsiteY4" fmla="*/ 0 h 148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951" h="1485844">
                <a:moveTo>
                  <a:pt x="2464951" y="814135"/>
                </a:moveTo>
                <a:lnTo>
                  <a:pt x="1561069" y="1485844"/>
                </a:lnTo>
                <a:lnTo>
                  <a:pt x="0" y="750617"/>
                </a:lnTo>
                <a:lnTo>
                  <a:pt x="147391" y="437669"/>
                </a:lnTo>
                <a:lnTo>
                  <a:pt x="736338" y="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919" y="2592259"/>
            <a:ext cx="2542448" cy="1432072"/>
          </a:xfrm>
          <a:custGeom>
            <a:avLst/>
            <a:gdLst>
              <a:gd name="connsiteX0" fmla="*/ 261753 w 2542448"/>
              <a:gd name="connsiteY0" fmla="*/ 0 h 1432072"/>
              <a:gd name="connsiteX1" fmla="*/ 2542448 w 2542448"/>
              <a:gd name="connsiteY1" fmla="*/ 0 h 1432072"/>
              <a:gd name="connsiteX2" fmla="*/ 2542448 w 2542448"/>
              <a:gd name="connsiteY2" fmla="*/ 1432072 h 1432072"/>
              <a:gd name="connsiteX3" fmla="*/ 0 w 2542448"/>
              <a:gd name="connsiteY3" fmla="*/ 1432072 h 1432072"/>
              <a:gd name="connsiteX4" fmla="*/ 0 w 2542448"/>
              <a:gd name="connsiteY4" fmla="*/ 1257385 h 1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48" h="1432072">
                <a:moveTo>
                  <a:pt x="261753" y="0"/>
                </a:moveTo>
                <a:lnTo>
                  <a:pt x="2542448" y="0"/>
                </a:lnTo>
                <a:lnTo>
                  <a:pt x="2542448" y="1432072"/>
                </a:lnTo>
                <a:lnTo>
                  <a:pt x="0" y="1432072"/>
                </a:lnTo>
                <a:lnTo>
                  <a:pt x="0" y="1257385"/>
                </a:ln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1132" r="234" b="5722"/>
          <a:stretch>
            <a:fillRect/>
          </a:stretch>
        </p:blipFill>
        <p:spPr>
          <a:xfrm rot="21024473">
            <a:off x="1287617" y="4976033"/>
            <a:ext cx="2265133" cy="1826052"/>
          </a:xfrm>
          <a:custGeom>
            <a:avLst/>
            <a:gdLst>
              <a:gd name="connsiteX0" fmla="*/ 1060657 w 3703302"/>
              <a:gd name="connsiteY0" fmla="*/ 0 h 2985442"/>
              <a:gd name="connsiteX1" fmla="*/ 3703302 w 3703302"/>
              <a:gd name="connsiteY1" fmla="*/ 446597 h 2985442"/>
              <a:gd name="connsiteX2" fmla="*/ 2753823 w 3703302"/>
              <a:gd name="connsiteY2" fmla="*/ 2985442 h 2985442"/>
              <a:gd name="connsiteX3" fmla="*/ 2668538 w 3703302"/>
              <a:gd name="connsiteY3" fmla="*/ 2975772 h 2985442"/>
              <a:gd name="connsiteX4" fmla="*/ 0 w 3703302"/>
              <a:gd name="connsiteY4" fmla="*/ 2524801 h 2985442"/>
              <a:gd name="connsiteX5" fmla="*/ 100529 w 3703302"/>
              <a:gd name="connsiteY5" fmla="*/ 2255995 h 29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3302" h="2985442">
                <a:moveTo>
                  <a:pt x="1060657" y="0"/>
                </a:moveTo>
                <a:lnTo>
                  <a:pt x="3703302" y="446597"/>
                </a:lnTo>
                <a:lnTo>
                  <a:pt x="2753823" y="2985442"/>
                </a:lnTo>
                <a:lnTo>
                  <a:pt x="2668538" y="2975772"/>
                </a:lnTo>
                <a:lnTo>
                  <a:pt x="0" y="2524801"/>
                </a:lnTo>
                <a:lnTo>
                  <a:pt x="100529" y="2255995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3" y="2592259"/>
            <a:ext cx="1256780" cy="17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Attempt 1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70" y="2000249"/>
            <a:ext cx="2047875" cy="2857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90445" y="2000249"/>
            <a:ext cx="1297362" cy="1051065"/>
            <a:chOff x="6440556" y="2000249"/>
            <a:chExt cx="1297362" cy="1051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556" y="2422158"/>
              <a:ext cx="1297362" cy="629156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440556" y="2000249"/>
              <a:ext cx="1297362" cy="461665"/>
            </a:xfrm>
            <a:prstGeom prst="rect">
              <a:avLst/>
            </a:prstGeom>
          </p:spPr>
          <p:txBody>
            <a:bodyPr vert="horz" wrap="square" lIns="0" tIns="45720" rIns="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AES key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4690445" y="3665306"/>
            <a:ext cx="210538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(key, data)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302820" y="2231082"/>
            <a:ext cx="387625" cy="5222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349433" y="3051314"/>
            <a:ext cx="263209" cy="1689651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encryption: Attempt 2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23980" y="3266310"/>
            <a:ext cx="2542448" cy="1432072"/>
          </a:xfrm>
          <a:custGeom>
            <a:avLst/>
            <a:gdLst>
              <a:gd name="connsiteX0" fmla="*/ 261753 w 2542448"/>
              <a:gd name="connsiteY0" fmla="*/ 0 h 1432072"/>
              <a:gd name="connsiteX1" fmla="*/ 2542448 w 2542448"/>
              <a:gd name="connsiteY1" fmla="*/ 0 h 1432072"/>
              <a:gd name="connsiteX2" fmla="*/ 2542448 w 2542448"/>
              <a:gd name="connsiteY2" fmla="*/ 1432072 h 1432072"/>
              <a:gd name="connsiteX3" fmla="*/ 0 w 2542448"/>
              <a:gd name="connsiteY3" fmla="*/ 1432072 h 1432072"/>
              <a:gd name="connsiteX4" fmla="*/ 0 w 2542448"/>
              <a:gd name="connsiteY4" fmla="*/ 1257385 h 1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448" h="1432072">
                <a:moveTo>
                  <a:pt x="261753" y="0"/>
                </a:moveTo>
                <a:lnTo>
                  <a:pt x="2542448" y="0"/>
                </a:lnTo>
                <a:lnTo>
                  <a:pt x="2542448" y="1432072"/>
                </a:lnTo>
                <a:lnTo>
                  <a:pt x="0" y="1432072"/>
                </a:lnTo>
                <a:lnTo>
                  <a:pt x="0" y="1257385"/>
                </a:ln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" t="1132" r="234" b="5722"/>
          <a:stretch>
            <a:fillRect/>
          </a:stretch>
        </p:blipFill>
        <p:spPr>
          <a:xfrm rot="21024473">
            <a:off x="6248722" y="4718015"/>
            <a:ext cx="2265133" cy="1826052"/>
          </a:xfrm>
          <a:custGeom>
            <a:avLst/>
            <a:gdLst>
              <a:gd name="connsiteX0" fmla="*/ 1060657 w 3703302"/>
              <a:gd name="connsiteY0" fmla="*/ 0 h 2985442"/>
              <a:gd name="connsiteX1" fmla="*/ 3703302 w 3703302"/>
              <a:gd name="connsiteY1" fmla="*/ 446597 h 2985442"/>
              <a:gd name="connsiteX2" fmla="*/ 2753823 w 3703302"/>
              <a:gd name="connsiteY2" fmla="*/ 2985442 h 2985442"/>
              <a:gd name="connsiteX3" fmla="*/ 2668538 w 3703302"/>
              <a:gd name="connsiteY3" fmla="*/ 2975772 h 2985442"/>
              <a:gd name="connsiteX4" fmla="*/ 0 w 3703302"/>
              <a:gd name="connsiteY4" fmla="*/ 2524801 h 2985442"/>
              <a:gd name="connsiteX5" fmla="*/ 100529 w 3703302"/>
              <a:gd name="connsiteY5" fmla="*/ 2255995 h 298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3302" h="2985442">
                <a:moveTo>
                  <a:pt x="1060657" y="0"/>
                </a:moveTo>
                <a:lnTo>
                  <a:pt x="3703302" y="446597"/>
                </a:lnTo>
                <a:lnTo>
                  <a:pt x="2753823" y="2985442"/>
                </a:lnTo>
                <a:lnTo>
                  <a:pt x="2668538" y="2975772"/>
                </a:lnTo>
                <a:lnTo>
                  <a:pt x="0" y="2524801"/>
                </a:lnTo>
                <a:lnTo>
                  <a:pt x="100529" y="2255995"/>
                </a:ln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41684" y="2788775"/>
            <a:ext cx="2877832" cy="2460474"/>
            <a:chOff x="78609" y="3699840"/>
            <a:chExt cx="2877832" cy="246047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" t="1490" r="1358" b="3085"/>
            <a:stretch>
              <a:fillRect/>
            </a:stretch>
          </p:blipFill>
          <p:spPr>
            <a:xfrm rot="20086841">
              <a:off x="78609" y="4425590"/>
              <a:ext cx="2877832" cy="1734724"/>
            </a:xfrm>
            <a:custGeom>
              <a:avLst/>
              <a:gdLst>
                <a:gd name="connsiteX0" fmla="*/ 2464951 w 2464951"/>
                <a:gd name="connsiteY0" fmla="*/ 814135 h 1485844"/>
                <a:gd name="connsiteX1" fmla="*/ 1561069 w 2464951"/>
                <a:gd name="connsiteY1" fmla="*/ 1485844 h 1485844"/>
                <a:gd name="connsiteX2" fmla="*/ 0 w 2464951"/>
                <a:gd name="connsiteY2" fmla="*/ 750617 h 1485844"/>
                <a:gd name="connsiteX3" fmla="*/ 147391 w 2464951"/>
                <a:gd name="connsiteY3" fmla="*/ 437669 h 1485844"/>
                <a:gd name="connsiteX4" fmla="*/ 736338 w 2464951"/>
                <a:gd name="connsiteY4" fmla="*/ 0 h 14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51" h="1485844">
                  <a:moveTo>
                    <a:pt x="2464951" y="814135"/>
                  </a:moveTo>
                  <a:lnTo>
                    <a:pt x="1561069" y="1485844"/>
                  </a:lnTo>
                  <a:lnTo>
                    <a:pt x="0" y="750617"/>
                  </a:lnTo>
                  <a:lnTo>
                    <a:pt x="147391" y="437669"/>
                  </a:lnTo>
                  <a:lnTo>
                    <a:pt x="736338" y="0"/>
                  </a:lnTo>
                  <a:close/>
                </a:path>
              </a:pathLst>
            </a:custGeom>
          </p:spPr>
        </p:pic>
        <p:grpSp>
          <p:nvGrpSpPr>
            <p:cNvPr id="7" name="Group 6"/>
            <p:cNvGrpSpPr/>
            <p:nvPr/>
          </p:nvGrpSpPr>
          <p:grpSpPr>
            <a:xfrm>
              <a:off x="962683" y="3699840"/>
              <a:ext cx="1297362" cy="1051065"/>
              <a:chOff x="6440556" y="2000249"/>
              <a:chExt cx="1297362" cy="105106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556" y="2422158"/>
                <a:ext cx="1297362" cy="629156"/>
              </a:xfrm>
              <a:prstGeom prst="rect">
                <a:avLst/>
              </a:prstGeom>
            </p:spPr>
          </p:pic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40556" y="2000249"/>
                <a:ext cx="1297362" cy="461665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spAutoFit/>
              </a:bodyPr>
              <a:lstStyle>
                <a:lvl1pPr marL="274320" indent="-274320" algn="l" defTabSz="457200" rtl="0" eaLnBrk="1" latinLnBrk="0" hangingPunct="1">
                  <a:spcBef>
                    <a:spcPts val="8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Lato Semibold"/>
                    <a:ea typeface="+mn-ea"/>
                    <a:cs typeface="Lato Semibold"/>
                  </a:defRPr>
                </a:lvl1pPr>
                <a:lvl2pPr marL="667512" indent="-274320" algn="l" defTabSz="457200" rtl="0" eaLnBrk="1" latinLnBrk="0" hangingPunct="1">
                  <a:spcBef>
                    <a:spcPts val="6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600" b="0" i="0" kern="1200">
                    <a:solidFill>
                      <a:schemeClr val="tx1"/>
                    </a:solidFill>
                    <a:latin typeface="Lato Medium"/>
                    <a:ea typeface="+mn-ea"/>
                    <a:cs typeface="Lato Medium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AES key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44" y="1258117"/>
            <a:ext cx="2047875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32" y="3250440"/>
            <a:ext cx="1297362" cy="62915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223120" y="3525262"/>
            <a:ext cx="1356048" cy="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61" y="4904704"/>
            <a:ext cx="648681" cy="314578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3" idx="3"/>
            <a:endCxn id="24" idx="1"/>
          </p:cNvCxnSpPr>
          <p:nvPr/>
        </p:nvCxnSpPr>
        <p:spPr>
          <a:xfrm>
            <a:off x="4956594" y="3565018"/>
            <a:ext cx="1800167" cy="149697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6392505" y="3962468"/>
            <a:ext cx="210538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(key, data)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95204" y="5163625"/>
            <a:ext cx="80163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5096840" y="5394458"/>
            <a:ext cx="1522621" cy="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445198" y="4374438"/>
            <a:ext cx="0" cy="48057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16360" y="1155269"/>
            <a:ext cx="4960709" cy="131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Remaining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mode of operation to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How to protect TPM’s release of key?</a:t>
            </a:r>
          </a:p>
        </p:txBody>
      </p:sp>
    </p:spTree>
    <p:extLst>
      <p:ext uri="{BB962C8B-B14F-4D97-AF65-F5344CB8AC3E}">
        <p14:creationId xmlns:p14="http://schemas.microsoft.com/office/powerpoint/2010/main" val="31547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1583</Words>
  <Application>Microsoft Office PowerPoint</Application>
  <PresentationFormat>On-screen Show (4:3)</PresentationFormat>
  <Paragraphs>298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1_Office Theme</vt:lpstr>
      <vt:lpstr>Lecture 12: Protecting data at rest</vt:lpstr>
      <vt:lpstr>This week’s reading assignment</vt:lpstr>
      <vt:lpstr>Part 2</vt:lpstr>
      <vt:lpstr>Types of protections</vt:lpstr>
      <vt:lpstr>Today’s agenda</vt:lpstr>
      <vt:lpstr>Data at rest protection on laptops</vt:lpstr>
      <vt:lpstr>Data at rest protection on laptops: 4 components</vt:lpstr>
      <vt:lpstr>Disk encryption: Attempt 1</vt:lpstr>
      <vt:lpstr>Disk encryption: Attempt 2</vt:lpstr>
      <vt:lpstr>Mode of operation: CBC mode?</vt:lpstr>
      <vt:lpstr>Disk encryption: Threat model</vt:lpstr>
      <vt:lpstr>XEX mode</vt:lpstr>
      <vt:lpstr>XTS mode</vt:lpstr>
      <vt:lpstr>Key wrapping</vt:lpstr>
      <vt:lpstr>Trusted Platform Module</vt:lpstr>
      <vt:lpstr>Case study of Apple’s iPhone</vt:lpstr>
      <vt:lpstr>Crypto on Apple’s mobile devices</vt:lpstr>
      <vt:lpstr>Per-file encryption</vt:lpstr>
      <vt:lpstr>Four classes of data protection</vt:lpstr>
      <vt:lpstr>Four classes of data protection</vt:lpstr>
      <vt:lpstr>Four classes of data protection</vt:lpstr>
      <vt:lpstr>Four classes of data protection</vt:lpstr>
      <vt:lpstr>Deriving class keys</vt:lpstr>
      <vt:lpstr>Putting it all together</vt:lpstr>
      <vt:lpstr>Code signing</vt:lpstr>
      <vt:lpstr>iOS over-the-air update process</vt:lpstr>
      <vt:lpstr>FBI-Apple Case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383</cp:revision>
  <dcterms:created xsi:type="dcterms:W3CDTF">2015-04-11T12:26:38Z</dcterms:created>
  <dcterms:modified xsi:type="dcterms:W3CDTF">2017-03-01T17:17:17Z</dcterms:modified>
</cp:coreProperties>
</file>