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699" r:id="rId2"/>
    <p:sldId id="701" r:id="rId3"/>
    <p:sldId id="700" r:id="rId4"/>
    <p:sldId id="716" r:id="rId5"/>
    <p:sldId id="705" r:id="rId6"/>
    <p:sldId id="706" r:id="rId7"/>
    <p:sldId id="707" r:id="rId8"/>
    <p:sldId id="711" r:id="rId9"/>
    <p:sldId id="708" r:id="rId10"/>
    <p:sldId id="709" r:id="rId11"/>
    <p:sldId id="710" r:id="rId12"/>
    <p:sldId id="712" r:id="rId13"/>
    <p:sldId id="681" r:id="rId14"/>
    <p:sldId id="682" r:id="rId15"/>
    <p:sldId id="714" r:id="rId16"/>
    <p:sldId id="683" r:id="rId17"/>
    <p:sldId id="684" r:id="rId18"/>
    <p:sldId id="685" r:id="rId19"/>
    <p:sldId id="686" r:id="rId20"/>
    <p:sldId id="687" r:id="rId21"/>
    <p:sldId id="688" r:id="rId22"/>
    <p:sldId id="689" r:id="rId23"/>
    <p:sldId id="690" r:id="rId24"/>
    <p:sldId id="691" r:id="rId25"/>
    <p:sldId id="692" r:id="rId26"/>
    <p:sldId id="698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E0E0"/>
    <a:srgbClr val="DADADA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85" autoAdjust="0"/>
    <p:restoredTop sz="94308" autoAdjust="0"/>
  </p:normalViewPr>
  <p:slideViewPr>
    <p:cSldViewPr snapToGrid="0" snapToObjects="1">
      <p:cViewPr varScale="1">
        <p:scale>
          <a:sx n="121" d="100"/>
          <a:sy n="121" d="100"/>
        </p:scale>
        <p:origin x="372" y="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792"/>
    </p:cViewPr>
  </p:sorterViewPr>
  <p:notesViewPr>
    <p:cSldViewPr snapToGrid="0" snapToObjects="1">
      <p:cViewPr varScale="1">
        <p:scale>
          <a:sx n="72" d="100"/>
          <a:sy n="72" d="100"/>
        </p:scale>
        <p:origin x="2724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D3C704-7041-4F04-8644-79AB8F982D6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E649E9-F65E-4B05-9239-6638DBB122F7}">
      <dgm:prSet phldrT="[Text]"/>
      <dgm:spPr/>
      <dgm:t>
        <a:bodyPr/>
        <a:lstStyle/>
        <a:p>
          <a:r>
            <a:rPr lang="en-US" dirty="0" smtClean="0">
              <a:latin typeface="Lato Bold" panose="020F0502020204030203" pitchFamily="34" charset="0"/>
              <a:ea typeface="Lato Bold" panose="020F0502020204030203" pitchFamily="34" charset="0"/>
              <a:cs typeface="Lato Bold" panose="020F0502020204030203" pitchFamily="34" charset="0"/>
            </a:rPr>
            <a:t>Cryptology</a:t>
          </a:r>
          <a:endParaRPr lang="en-US" dirty="0">
            <a:latin typeface="Lato Bold" panose="020F0502020204030203" pitchFamily="34" charset="0"/>
            <a:ea typeface="Lato Bold" panose="020F0502020204030203" pitchFamily="34" charset="0"/>
            <a:cs typeface="Lato Bold" panose="020F0502020204030203" pitchFamily="34" charset="0"/>
          </a:endParaRPr>
        </a:p>
      </dgm:t>
    </dgm:pt>
    <dgm:pt modelId="{DF73E438-18FF-48DD-B414-A03D36B77405}" type="parTrans" cxnId="{87B03DFC-7C0F-4666-A76A-636B12741520}">
      <dgm:prSet/>
      <dgm:spPr/>
      <dgm:t>
        <a:bodyPr/>
        <a:lstStyle/>
        <a:p>
          <a:endParaRPr lang="en-US">
            <a:latin typeface="Lato Bold" panose="020F0502020204030203" pitchFamily="34" charset="0"/>
            <a:ea typeface="Lato Bold" panose="020F0502020204030203" pitchFamily="34" charset="0"/>
            <a:cs typeface="Lato Bold" panose="020F0502020204030203" pitchFamily="34" charset="0"/>
          </a:endParaRPr>
        </a:p>
      </dgm:t>
    </dgm:pt>
    <dgm:pt modelId="{C0BBBC5D-AD25-4144-82AE-148C3C8F80B1}" type="sibTrans" cxnId="{87B03DFC-7C0F-4666-A76A-636B12741520}">
      <dgm:prSet/>
      <dgm:spPr/>
      <dgm:t>
        <a:bodyPr/>
        <a:lstStyle/>
        <a:p>
          <a:endParaRPr lang="en-US">
            <a:latin typeface="Lato Bold" panose="020F0502020204030203" pitchFamily="34" charset="0"/>
            <a:ea typeface="Lato Bold" panose="020F0502020204030203" pitchFamily="34" charset="0"/>
            <a:cs typeface="Lato Bold" panose="020F0502020204030203" pitchFamily="34" charset="0"/>
          </a:endParaRPr>
        </a:p>
      </dgm:t>
    </dgm:pt>
    <dgm:pt modelId="{7934879C-07F6-4F7B-AA06-280CDCAF0400}">
      <dgm:prSet phldrT="[Text]"/>
      <dgm:spPr/>
      <dgm:t>
        <a:bodyPr/>
        <a:lstStyle/>
        <a:p>
          <a:r>
            <a:rPr lang="en-US" dirty="0" smtClean="0">
              <a:latin typeface="Lato Bold" panose="020F0502020204030203" pitchFamily="34" charset="0"/>
              <a:ea typeface="Lato Bold" panose="020F0502020204030203" pitchFamily="34" charset="0"/>
              <a:cs typeface="Lato Bold" panose="020F0502020204030203" pitchFamily="34" charset="0"/>
            </a:rPr>
            <a:t>Cryptography</a:t>
          </a:r>
          <a:endParaRPr lang="en-US" dirty="0">
            <a:latin typeface="Lato Bold" panose="020F0502020204030203" pitchFamily="34" charset="0"/>
            <a:ea typeface="Lato Bold" panose="020F0502020204030203" pitchFamily="34" charset="0"/>
            <a:cs typeface="Lato Bold" panose="020F0502020204030203" pitchFamily="34" charset="0"/>
          </a:endParaRPr>
        </a:p>
      </dgm:t>
    </dgm:pt>
    <dgm:pt modelId="{A4993440-4149-4FD8-A194-DDDDD1862873}" type="parTrans" cxnId="{EC543EAF-2C41-4B37-8F0E-220B706DAE1D}">
      <dgm:prSet/>
      <dgm:spPr/>
      <dgm:t>
        <a:bodyPr/>
        <a:lstStyle/>
        <a:p>
          <a:endParaRPr lang="en-US">
            <a:latin typeface="Lato Bold" panose="020F0502020204030203" pitchFamily="34" charset="0"/>
            <a:ea typeface="Lato Bold" panose="020F0502020204030203" pitchFamily="34" charset="0"/>
            <a:cs typeface="Lato Bold" panose="020F0502020204030203" pitchFamily="34" charset="0"/>
          </a:endParaRPr>
        </a:p>
      </dgm:t>
    </dgm:pt>
    <dgm:pt modelId="{0176982A-C892-4931-825A-BED9B4215C9B}" type="sibTrans" cxnId="{EC543EAF-2C41-4B37-8F0E-220B706DAE1D}">
      <dgm:prSet/>
      <dgm:spPr/>
      <dgm:t>
        <a:bodyPr/>
        <a:lstStyle/>
        <a:p>
          <a:endParaRPr lang="en-US">
            <a:latin typeface="Lato Bold" panose="020F0502020204030203" pitchFamily="34" charset="0"/>
            <a:ea typeface="Lato Bold" panose="020F0502020204030203" pitchFamily="34" charset="0"/>
            <a:cs typeface="Lato Bold" panose="020F0502020204030203" pitchFamily="34" charset="0"/>
          </a:endParaRPr>
        </a:p>
      </dgm:t>
    </dgm:pt>
    <dgm:pt modelId="{92012D53-9A18-4CC1-B7A8-70629796844B}">
      <dgm:prSet phldrT="[Text]"/>
      <dgm:spPr/>
      <dgm:t>
        <a:bodyPr/>
        <a:lstStyle/>
        <a:p>
          <a:r>
            <a:rPr lang="en-US" dirty="0" smtClean="0">
              <a:latin typeface="Lato Bold" panose="020F0502020204030203" pitchFamily="34" charset="0"/>
              <a:ea typeface="Lato Bold" panose="020F0502020204030203" pitchFamily="34" charset="0"/>
              <a:cs typeface="Lato Bold" panose="020F0502020204030203" pitchFamily="34" charset="0"/>
            </a:rPr>
            <a:t>Cryptanalysis</a:t>
          </a:r>
          <a:endParaRPr lang="en-US" dirty="0">
            <a:latin typeface="Lato Bold" panose="020F0502020204030203" pitchFamily="34" charset="0"/>
            <a:ea typeface="Lato Bold" panose="020F0502020204030203" pitchFamily="34" charset="0"/>
            <a:cs typeface="Lato Bold" panose="020F0502020204030203" pitchFamily="34" charset="0"/>
          </a:endParaRPr>
        </a:p>
      </dgm:t>
    </dgm:pt>
    <dgm:pt modelId="{BB895E73-089A-4E14-B384-3C2D4FA45B23}" type="parTrans" cxnId="{923882B6-281B-4A9A-8EB1-4A743585FFBD}">
      <dgm:prSet/>
      <dgm:spPr/>
      <dgm:t>
        <a:bodyPr/>
        <a:lstStyle/>
        <a:p>
          <a:endParaRPr lang="en-US">
            <a:latin typeface="Lato Bold" panose="020F0502020204030203" pitchFamily="34" charset="0"/>
            <a:ea typeface="Lato Bold" panose="020F0502020204030203" pitchFamily="34" charset="0"/>
            <a:cs typeface="Lato Bold" panose="020F0502020204030203" pitchFamily="34" charset="0"/>
          </a:endParaRPr>
        </a:p>
      </dgm:t>
    </dgm:pt>
    <dgm:pt modelId="{66D9E78C-ECC8-49D2-AEE6-BDE06E9E2C21}" type="sibTrans" cxnId="{923882B6-281B-4A9A-8EB1-4A743585FFBD}">
      <dgm:prSet/>
      <dgm:spPr/>
      <dgm:t>
        <a:bodyPr/>
        <a:lstStyle/>
        <a:p>
          <a:endParaRPr lang="en-US">
            <a:latin typeface="Lato Bold" panose="020F0502020204030203" pitchFamily="34" charset="0"/>
            <a:ea typeface="Lato Bold" panose="020F0502020204030203" pitchFamily="34" charset="0"/>
            <a:cs typeface="Lato Bold" panose="020F0502020204030203" pitchFamily="34" charset="0"/>
          </a:endParaRPr>
        </a:p>
      </dgm:t>
    </dgm:pt>
    <dgm:pt modelId="{2BA67C2C-D283-4711-A68B-1C1785430BED}">
      <dgm:prSet phldrT="[Text]"/>
      <dgm:spPr/>
      <dgm:t>
        <a:bodyPr/>
        <a:lstStyle/>
        <a:p>
          <a:r>
            <a:rPr lang="en-US" dirty="0" smtClean="0">
              <a:latin typeface="Lato Bold" panose="020F0502020204030203" pitchFamily="34" charset="0"/>
              <a:ea typeface="Lato Bold" panose="020F0502020204030203" pitchFamily="34" charset="0"/>
              <a:cs typeface="Lato Bold" panose="020F0502020204030203" pitchFamily="34" charset="0"/>
            </a:rPr>
            <a:t>Math of algorithm</a:t>
          </a:r>
          <a:endParaRPr lang="en-US" dirty="0">
            <a:latin typeface="Lato Bold" panose="020F0502020204030203" pitchFamily="34" charset="0"/>
            <a:ea typeface="Lato Bold" panose="020F0502020204030203" pitchFamily="34" charset="0"/>
            <a:cs typeface="Lato Bold" panose="020F0502020204030203" pitchFamily="34" charset="0"/>
          </a:endParaRPr>
        </a:p>
      </dgm:t>
    </dgm:pt>
    <dgm:pt modelId="{35CF2098-DEAF-40D9-8410-E9E9054EF334}" type="parTrans" cxnId="{9E1FF8D0-F2C6-4ABD-A254-B96F720BBE00}">
      <dgm:prSet/>
      <dgm:spPr/>
      <dgm:t>
        <a:bodyPr/>
        <a:lstStyle/>
        <a:p>
          <a:endParaRPr lang="en-US">
            <a:latin typeface="Lato Bold" panose="020F0502020204030203" pitchFamily="34" charset="0"/>
            <a:ea typeface="Lato Bold" panose="020F0502020204030203" pitchFamily="34" charset="0"/>
            <a:cs typeface="Lato Bold" panose="020F0502020204030203" pitchFamily="34" charset="0"/>
          </a:endParaRPr>
        </a:p>
      </dgm:t>
    </dgm:pt>
    <dgm:pt modelId="{9DADD86C-E92E-4698-85B2-62383D92B5D1}" type="sibTrans" cxnId="{9E1FF8D0-F2C6-4ABD-A254-B96F720BBE00}">
      <dgm:prSet/>
      <dgm:spPr/>
      <dgm:t>
        <a:bodyPr/>
        <a:lstStyle/>
        <a:p>
          <a:endParaRPr lang="en-US">
            <a:latin typeface="Lato Bold" panose="020F0502020204030203" pitchFamily="34" charset="0"/>
            <a:ea typeface="Lato Bold" panose="020F0502020204030203" pitchFamily="34" charset="0"/>
            <a:cs typeface="Lato Bold" panose="020F0502020204030203" pitchFamily="34" charset="0"/>
          </a:endParaRPr>
        </a:p>
      </dgm:t>
    </dgm:pt>
    <dgm:pt modelId="{0B74C70E-F2B4-4939-B6C6-63EA7DD1A4B5}">
      <dgm:prSet phldrT="[Text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latin typeface="Lato Bold" panose="020F0502020204030203" pitchFamily="34" charset="0"/>
              <a:ea typeface="Lato Bold" panose="020F0502020204030203" pitchFamily="34" charset="0"/>
              <a:cs typeface="Lato Bold" panose="020F0502020204030203" pitchFamily="34" charset="0"/>
            </a:rPr>
            <a:t>Physics of implementation</a:t>
          </a:r>
          <a:endParaRPr lang="en-US" dirty="0">
            <a:latin typeface="Lato Bold" panose="020F0502020204030203" pitchFamily="34" charset="0"/>
            <a:ea typeface="Lato Bold" panose="020F0502020204030203" pitchFamily="34" charset="0"/>
            <a:cs typeface="Lato Bold" panose="020F0502020204030203" pitchFamily="34" charset="0"/>
          </a:endParaRPr>
        </a:p>
      </dgm:t>
    </dgm:pt>
    <dgm:pt modelId="{FA619DA6-65C1-43FF-A991-075936C0B878}" type="parTrans" cxnId="{7486A0C4-8C28-4088-8425-0D123CE26714}">
      <dgm:prSet/>
      <dgm:spPr/>
      <dgm:t>
        <a:bodyPr/>
        <a:lstStyle/>
        <a:p>
          <a:endParaRPr lang="en-US">
            <a:latin typeface="Lato Bold" panose="020F0502020204030203" pitchFamily="34" charset="0"/>
            <a:ea typeface="Lato Bold" panose="020F0502020204030203" pitchFamily="34" charset="0"/>
            <a:cs typeface="Lato Bold" panose="020F0502020204030203" pitchFamily="34" charset="0"/>
          </a:endParaRPr>
        </a:p>
      </dgm:t>
    </dgm:pt>
    <dgm:pt modelId="{890E919B-9059-4B77-A261-BD0CEDDDA7C7}" type="sibTrans" cxnId="{7486A0C4-8C28-4088-8425-0D123CE26714}">
      <dgm:prSet/>
      <dgm:spPr/>
      <dgm:t>
        <a:bodyPr/>
        <a:lstStyle/>
        <a:p>
          <a:endParaRPr lang="en-US">
            <a:latin typeface="Lato Bold" panose="020F0502020204030203" pitchFamily="34" charset="0"/>
            <a:ea typeface="Lato Bold" panose="020F0502020204030203" pitchFamily="34" charset="0"/>
            <a:cs typeface="Lato Bold" panose="020F0502020204030203" pitchFamily="34" charset="0"/>
          </a:endParaRPr>
        </a:p>
      </dgm:t>
    </dgm:pt>
    <dgm:pt modelId="{ED025333-EED0-49EF-A24D-3110378B3259}" type="pres">
      <dgm:prSet presAssocID="{F8D3C704-7041-4F04-8644-79AB8F982D6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1C2003-9ABE-49FD-A54F-2F89708699F9}" type="pres">
      <dgm:prSet presAssocID="{0FE649E9-F65E-4B05-9239-6638DBB122F7}" presName="root1" presStyleCnt="0"/>
      <dgm:spPr/>
      <dgm:t>
        <a:bodyPr/>
        <a:lstStyle/>
        <a:p>
          <a:endParaRPr lang="en-US"/>
        </a:p>
      </dgm:t>
    </dgm:pt>
    <dgm:pt modelId="{4AFF5F93-1170-4638-8CB1-86CE95B96B58}" type="pres">
      <dgm:prSet presAssocID="{0FE649E9-F65E-4B05-9239-6638DBB122F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924DAC-5A28-4455-AF6C-770D194E8699}" type="pres">
      <dgm:prSet presAssocID="{0FE649E9-F65E-4B05-9239-6638DBB122F7}" presName="level2hierChild" presStyleCnt="0"/>
      <dgm:spPr/>
      <dgm:t>
        <a:bodyPr/>
        <a:lstStyle/>
        <a:p>
          <a:endParaRPr lang="en-US"/>
        </a:p>
      </dgm:t>
    </dgm:pt>
    <dgm:pt modelId="{5F401335-F7BB-450D-B2CC-1B0B6ED0F06E}" type="pres">
      <dgm:prSet presAssocID="{A4993440-4149-4FD8-A194-DDDDD1862873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580501CF-22D6-457A-A525-4381FB747DEE}" type="pres">
      <dgm:prSet presAssocID="{A4993440-4149-4FD8-A194-DDDDD1862873}" presName="connTx" presStyleLbl="parChTrans1D2" presStyleIdx="0" presStyleCnt="2"/>
      <dgm:spPr/>
      <dgm:t>
        <a:bodyPr/>
        <a:lstStyle/>
        <a:p>
          <a:endParaRPr lang="en-US"/>
        </a:p>
      </dgm:t>
    </dgm:pt>
    <dgm:pt modelId="{30F9EA82-0488-4716-9F9D-B83EEF2185C0}" type="pres">
      <dgm:prSet presAssocID="{7934879C-07F6-4F7B-AA06-280CDCAF0400}" presName="root2" presStyleCnt="0"/>
      <dgm:spPr/>
      <dgm:t>
        <a:bodyPr/>
        <a:lstStyle/>
        <a:p>
          <a:endParaRPr lang="en-US"/>
        </a:p>
      </dgm:t>
    </dgm:pt>
    <dgm:pt modelId="{96ACC91C-64F8-4C38-8505-9A27AF16CD2D}" type="pres">
      <dgm:prSet presAssocID="{7934879C-07F6-4F7B-AA06-280CDCAF0400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26161C-D909-46C6-A8F2-F99C95D05DE8}" type="pres">
      <dgm:prSet presAssocID="{7934879C-07F6-4F7B-AA06-280CDCAF0400}" presName="level3hierChild" presStyleCnt="0"/>
      <dgm:spPr/>
      <dgm:t>
        <a:bodyPr/>
        <a:lstStyle/>
        <a:p>
          <a:endParaRPr lang="en-US"/>
        </a:p>
      </dgm:t>
    </dgm:pt>
    <dgm:pt modelId="{CE797A43-2019-431E-91C7-2B32CF260A2B}" type="pres">
      <dgm:prSet presAssocID="{BB895E73-089A-4E14-B384-3C2D4FA45B23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D9E3FACF-0BC9-43B8-9A3A-1C9B80258D1B}" type="pres">
      <dgm:prSet presAssocID="{BB895E73-089A-4E14-B384-3C2D4FA45B23}" presName="connTx" presStyleLbl="parChTrans1D2" presStyleIdx="1" presStyleCnt="2"/>
      <dgm:spPr/>
      <dgm:t>
        <a:bodyPr/>
        <a:lstStyle/>
        <a:p>
          <a:endParaRPr lang="en-US"/>
        </a:p>
      </dgm:t>
    </dgm:pt>
    <dgm:pt modelId="{4A3B67DC-7155-43E3-8039-2A7105ED4DD4}" type="pres">
      <dgm:prSet presAssocID="{92012D53-9A18-4CC1-B7A8-70629796844B}" presName="root2" presStyleCnt="0"/>
      <dgm:spPr/>
      <dgm:t>
        <a:bodyPr/>
        <a:lstStyle/>
        <a:p>
          <a:endParaRPr lang="en-US"/>
        </a:p>
      </dgm:t>
    </dgm:pt>
    <dgm:pt modelId="{6B3288A8-B2F4-408F-B66B-87CBAF8A102E}" type="pres">
      <dgm:prSet presAssocID="{92012D53-9A18-4CC1-B7A8-70629796844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2A8CEA-6CD0-46E4-839C-0967237FDDB4}" type="pres">
      <dgm:prSet presAssocID="{92012D53-9A18-4CC1-B7A8-70629796844B}" presName="level3hierChild" presStyleCnt="0"/>
      <dgm:spPr/>
      <dgm:t>
        <a:bodyPr/>
        <a:lstStyle/>
        <a:p>
          <a:endParaRPr lang="en-US"/>
        </a:p>
      </dgm:t>
    </dgm:pt>
    <dgm:pt modelId="{D43765AF-5766-412D-BA9F-57893A1B85B1}" type="pres">
      <dgm:prSet presAssocID="{35CF2098-DEAF-40D9-8410-E9E9054EF334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FD491C31-AC6B-42C7-BE0E-E011B05D14E7}" type="pres">
      <dgm:prSet presAssocID="{35CF2098-DEAF-40D9-8410-E9E9054EF334}" presName="connTx" presStyleLbl="parChTrans1D3" presStyleIdx="0" presStyleCnt="2"/>
      <dgm:spPr/>
      <dgm:t>
        <a:bodyPr/>
        <a:lstStyle/>
        <a:p>
          <a:endParaRPr lang="en-US"/>
        </a:p>
      </dgm:t>
    </dgm:pt>
    <dgm:pt modelId="{4D652DC7-5B37-4FAF-8E51-E06251933090}" type="pres">
      <dgm:prSet presAssocID="{2BA67C2C-D283-4711-A68B-1C1785430BED}" presName="root2" presStyleCnt="0"/>
      <dgm:spPr/>
      <dgm:t>
        <a:bodyPr/>
        <a:lstStyle/>
        <a:p>
          <a:endParaRPr lang="en-US"/>
        </a:p>
      </dgm:t>
    </dgm:pt>
    <dgm:pt modelId="{C5FC181A-E1B0-4FEB-A983-6C611FAA28D6}" type="pres">
      <dgm:prSet presAssocID="{2BA67C2C-D283-4711-A68B-1C1785430BED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BB0DAF-C63E-43A1-8CD4-FFA48211C54F}" type="pres">
      <dgm:prSet presAssocID="{2BA67C2C-D283-4711-A68B-1C1785430BED}" presName="level3hierChild" presStyleCnt="0"/>
      <dgm:spPr/>
      <dgm:t>
        <a:bodyPr/>
        <a:lstStyle/>
        <a:p>
          <a:endParaRPr lang="en-US"/>
        </a:p>
      </dgm:t>
    </dgm:pt>
    <dgm:pt modelId="{6800183E-7235-4D51-8D2C-8A91C1E0E4DB}" type="pres">
      <dgm:prSet presAssocID="{FA619DA6-65C1-43FF-A991-075936C0B878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B47898FB-D00A-42B5-876E-CD138D70C152}" type="pres">
      <dgm:prSet presAssocID="{FA619DA6-65C1-43FF-A991-075936C0B878}" presName="connTx" presStyleLbl="parChTrans1D3" presStyleIdx="1" presStyleCnt="2"/>
      <dgm:spPr/>
      <dgm:t>
        <a:bodyPr/>
        <a:lstStyle/>
        <a:p>
          <a:endParaRPr lang="en-US"/>
        </a:p>
      </dgm:t>
    </dgm:pt>
    <dgm:pt modelId="{5C9016B5-3313-4654-8F6A-88ABAD011F44}" type="pres">
      <dgm:prSet presAssocID="{0B74C70E-F2B4-4939-B6C6-63EA7DD1A4B5}" presName="root2" presStyleCnt="0"/>
      <dgm:spPr/>
      <dgm:t>
        <a:bodyPr/>
        <a:lstStyle/>
        <a:p>
          <a:endParaRPr lang="en-US"/>
        </a:p>
      </dgm:t>
    </dgm:pt>
    <dgm:pt modelId="{825A365C-5C92-4C72-A53C-0094946FC409}" type="pres">
      <dgm:prSet presAssocID="{0B74C70E-F2B4-4939-B6C6-63EA7DD1A4B5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95D1CE-4382-48F0-B62F-6AFC74CE0E94}" type="pres">
      <dgm:prSet presAssocID="{0B74C70E-F2B4-4939-B6C6-63EA7DD1A4B5}" presName="level3hierChild" presStyleCnt="0"/>
      <dgm:spPr/>
      <dgm:t>
        <a:bodyPr/>
        <a:lstStyle/>
        <a:p>
          <a:endParaRPr lang="en-US"/>
        </a:p>
      </dgm:t>
    </dgm:pt>
  </dgm:ptLst>
  <dgm:cxnLst>
    <dgm:cxn modelId="{7486A0C4-8C28-4088-8425-0D123CE26714}" srcId="{92012D53-9A18-4CC1-B7A8-70629796844B}" destId="{0B74C70E-F2B4-4939-B6C6-63EA7DD1A4B5}" srcOrd="1" destOrd="0" parTransId="{FA619DA6-65C1-43FF-A991-075936C0B878}" sibTransId="{890E919B-9059-4B77-A261-BD0CEDDDA7C7}"/>
    <dgm:cxn modelId="{A94D6833-E077-48EA-A8EB-E21681BBCC74}" type="presOf" srcId="{2BA67C2C-D283-4711-A68B-1C1785430BED}" destId="{C5FC181A-E1B0-4FEB-A983-6C611FAA28D6}" srcOrd="0" destOrd="0" presId="urn:microsoft.com/office/officeart/2005/8/layout/hierarchy2"/>
    <dgm:cxn modelId="{EC543EAF-2C41-4B37-8F0E-220B706DAE1D}" srcId="{0FE649E9-F65E-4B05-9239-6638DBB122F7}" destId="{7934879C-07F6-4F7B-AA06-280CDCAF0400}" srcOrd="0" destOrd="0" parTransId="{A4993440-4149-4FD8-A194-DDDDD1862873}" sibTransId="{0176982A-C892-4931-825A-BED9B4215C9B}"/>
    <dgm:cxn modelId="{AB08428C-9D00-485B-8B60-57B777A83569}" type="presOf" srcId="{FA619DA6-65C1-43FF-A991-075936C0B878}" destId="{B47898FB-D00A-42B5-876E-CD138D70C152}" srcOrd="1" destOrd="0" presId="urn:microsoft.com/office/officeart/2005/8/layout/hierarchy2"/>
    <dgm:cxn modelId="{8B7BE059-7008-41D7-BF7E-D1042014F4AE}" type="presOf" srcId="{FA619DA6-65C1-43FF-A991-075936C0B878}" destId="{6800183E-7235-4D51-8D2C-8A91C1E0E4DB}" srcOrd="0" destOrd="0" presId="urn:microsoft.com/office/officeart/2005/8/layout/hierarchy2"/>
    <dgm:cxn modelId="{923882B6-281B-4A9A-8EB1-4A743585FFBD}" srcId="{0FE649E9-F65E-4B05-9239-6638DBB122F7}" destId="{92012D53-9A18-4CC1-B7A8-70629796844B}" srcOrd="1" destOrd="0" parTransId="{BB895E73-089A-4E14-B384-3C2D4FA45B23}" sibTransId="{66D9E78C-ECC8-49D2-AEE6-BDE06E9E2C21}"/>
    <dgm:cxn modelId="{83E5CA9F-5AC9-43A9-9C2C-C4FF15895E2B}" type="presOf" srcId="{0FE649E9-F65E-4B05-9239-6638DBB122F7}" destId="{4AFF5F93-1170-4638-8CB1-86CE95B96B58}" srcOrd="0" destOrd="0" presId="urn:microsoft.com/office/officeart/2005/8/layout/hierarchy2"/>
    <dgm:cxn modelId="{E663E719-5846-430C-9CB8-557925A3772B}" type="presOf" srcId="{A4993440-4149-4FD8-A194-DDDDD1862873}" destId="{580501CF-22D6-457A-A525-4381FB747DEE}" srcOrd="1" destOrd="0" presId="urn:microsoft.com/office/officeart/2005/8/layout/hierarchy2"/>
    <dgm:cxn modelId="{27858106-A724-43B7-8CE2-06FA8921007A}" type="presOf" srcId="{0B74C70E-F2B4-4939-B6C6-63EA7DD1A4B5}" destId="{825A365C-5C92-4C72-A53C-0094946FC409}" srcOrd="0" destOrd="0" presId="urn:microsoft.com/office/officeart/2005/8/layout/hierarchy2"/>
    <dgm:cxn modelId="{87B03DFC-7C0F-4666-A76A-636B12741520}" srcId="{F8D3C704-7041-4F04-8644-79AB8F982D63}" destId="{0FE649E9-F65E-4B05-9239-6638DBB122F7}" srcOrd="0" destOrd="0" parTransId="{DF73E438-18FF-48DD-B414-A03D36B77405}" sibTransId="{C0BBBC5D-AD25-4144-82AE-148C3C8F80B1}"/>
    <dgm:cxn modelId="{84EAEABB-2633-4503-9405-229DF431F512}" type="presOf" srcId="{35CF2098-DEAF-40D9-8410-E9E9054EF334}" destId="{FD491C31-AC6B-42C7-BE0E-E011B05D14E7}" srcOrd="1" destOrd="0" presId="urn:microsoft.com/office/officeart/2005/8/layout/hierarchy2"/>
    <dgm:cxn modelId="{C0149719-976C-41EC-996A-46EC95CFC616}" type="presOf" srcId="{35CF2098-DEAF-40D9-8410-E9E9054EF334}" destId="{D43765AF-5766-412D-BA9F-57893A1B85B1}" srcOrd="0" destOrd="0" presId="urn:microsoft.com/office/officeart/2005/8/layout/hierarchy2"/>
    <dgm:cxn modelId="{332D41B0-6DF7-4A02-9C37-82480D9B9E8F}" type="presOf" srcId="{A4993440-4149-4FD8-A194-DDDDD1862873}" destId="{5F401335-F7BB-450D-B2CC-1B0B6ED0F06E}" srcOrd="0" destOrd="0" presId="urn:microsoft.com/office/officeart/2005/8/layout/hierarchy2"/>
    <dgm:cxn modelId="{9E1FF8D0-F2C6-4ABD-A254-B96F720BBE00}" srcId="{92012D53-9A18-4CC1-B7A8-70629796844B}" destId="{2BA67C2C-D283-4711-A68B-1C1785430BED}" srcOrd="0" destOrd="0" parTransId="{35CF2098-DEAF-40D9-8410-E9E9054EF334}" sibTransId="{9DADD86C-E92E-4698-85B2-62383D92B5D1}"/>
    <dgm:cxn modelId="{210D9822-2589-49CF-9EF4-9F7497EF8DE7}" type="presOf" srcId="{92012D53-9A18-4CC1-B7A8-70629796844B}" destId="{6B3288A8-B2F4-408F-B66B-87CBAF8A102E}" srcOrd="0" destOrd="0" presId="urn:microsoft.com/office/officeart/2005/8/layout/hierarchy2"/>
    <dgm:cxn modelId="{DAD356CB-5D0F-4FBE-8C68-7130432F96BD}" type="presOf" srcId="{BB895E73-089A-4E14-B384-3C2D4FA45B23}" destId="{D9E3FACF-0BC9-43B8-9A3A-1C9B80258D1B}" srcOrd="1" destOrd="0" presId="urn:microsoft.com/office/officeart/2005/8/layout/hierarchy2"/>
    <dgm:cxn modelId="{A3B42E6D-2D36-4017-8ED0-DF9375F27099}" type="presOf" srcId="{BB895E73-089A-4E14-B384-3C2D4FA45B23}" destId="{CE797A43-2019-431E-91C7-2B32CF260A2B}" srcOrd="0" destOrd="0" presId="urn:microsoft.com/office/officeart/2005/8/layout/hierarchy2"/>
    <dgm:cxn modelId="{EE2B512B-5ED2-4A34-A1EB-4AD04E35F5DC}" type="presOf" srcId="{7934879C-07F6-4F7B-AA06-280CDCAF0400}" destId="{96ACC91C-64F8-4C38-8505-9A27AF16CD2D}" srcOrd="0" destOrd="0" presId="urn:microsoft.com/office/officeart/2005/8/layout/hierarchy2"/>
    <dgm:cxn modelId="{77E1726A-CBFB-4159-A94D-B2D33A59CD20}" type="presOf" srcId="{F8D3C704-7041-4F04-8644-79AB8F982D63}" destId="{ED025333-EED0-49EF-A24D-3110378B3259}" srcOrd="0" destOrd="0" presId="urn:microsoft.com/office/officeart/2005/8/layout/hierarchy2"/>
    <dgm:cxn modelId="{12E4770F-FF9B-48BB-AA7D-024E04CFC629}" type="presParOf" srcId="{ED025333-EED0-49EF-A24D-3110378B3259}" destId="{131C2003-9ABE-49FD-A54F-2F89708699F9}" srcOrd="0" destOrd="0" presId="urn:microsoft.com/office/officeart/2005/8/layout/hierarchy2"/>
    <dgm:cxn modelId="{E89409A9-7594-4A8A-B3FE-EE28546ED12B}" type="presParOf" srcId="{131C2003-9ABE-49FD-A54F-2F89708699F9}" destId="{4AFF5F93-1170-4638-8CB1-86CE95B96B58}" srcOrd="0" destOrd="0" presId="urn:microsoft.com/office/officeart/2005/8/layout/hierarchy2"/>
    <dgm:cxn modelId="{2DA71B97-A643-43EB-BA1D-30A365D62E43}" type="presParOf" srcId="{131C2003-9ABE-49FD-A54F-2F89708699F9}" destId="{DB924DAC-5A28-4455-AF6C-770D194E8699}" srcOrd="1" destOrd="0" presId="urn:microsoft.com/office/officeart/2005/8/layout/hierarchy2"/>
    <dgm:cxn modelId="{C7A7DD92-2E52-4970-BF84-25B5D2D6A8FE}" type="presParOf" srcId="{DB924DAC-5A28-4455-AF6C-770D194E8699}" destId="{5F401335-F7BB-450D-B2CC-1B0B6ED0F06E}" srcOrd="0" destOrd="0" presId="urn:microsoft.com/office/officeart/2005/8/layout/hierarchy2"/>
    <dgm:cxn modelId="{4E27B350-FBCF-4A09-92B3-6F9EB6616CE0}" type="presParOf" srcId="{5F401335-F7BB-450D-B2CC-1B0B6ED0F06E}" destId="{580501CF-22D6-457A-A525-4381FB747DEE}" srcOrd="0" destOrd="0" presId="urn:microsoft.com/office/officeart/2005/8/layout/hierarchy2"/>
    <dgm:cxn modelId="{431B510F-7935-4437-92D4-33D4F4C5EFB7}" type="presParOf" srcId="{DB924DAC-5A28-4455-AF6C-770D194E8699}" destId="{30F9EA82-0488-4716-9F9D-B83EEF2185C0}" srcOrd="1" destOrd="0" presId="urn:microsoft.com/office/officeart/2005/8/layout/hierarchy2"/>
    <dgm:cxn modelId="{51E90467-C730-4262-95C4-A7AF26834C6F}" type="presParOf" srcId="{30F9EA82-0488-4716-9F9D-B83EEF2185C0}" destId="{96ACC91C-64F8-4C38-8505-9A27AF16CD2D}" srcOrd="0" destOrd="0" presId="urn:microsoft.com/office/officeart/2005/8/layout/hierarchy2"/>
    <dgm:cxn modelId="{EDDA5879-3A41-4EFD-9183-F2D54EA0BF6B}" type="presParOf" srcId="{30F9EA82-0488-4716-9F9D-B83EEF2185C0}" destId="{9E26161C-D909-46C6-A8F2-F99C95D05DE8}" srcOrd="1" destOrd="0" presId="urn:microsoft.com/office/officeart/2005/8/layout/hierarchy2"/>
    <dgm:cxn modelId="{A1C776EF-DD82-4699-97F6-A05A072AB659}" type="presParOf" srcId="{DB924DAC-5A28-4455-AF6C-770D194E8699}" destId="{CE797A43-2019-431E-91C7-2B32CF260A2B}" srcOrd="2" destOrd="0" presId="urn:microsoft.com/office/officeart/2005/8/layout/hierarchy2"/>
    <dgm:cxn modelId="{2D3156D0-4D0B-4A7D-A174-8D13155989CB}" type="presParOf" srcId="{CE797A43-2019-431E-91C7-2B32CF260A2B}" destId="{D9E3FACF-0BC9-43B8-9A3A-1C9B80258D1B}" srcOrd="0" destOrd="0" presId="urn:microsoft.com/office/officeart/2005/8/layout/hierarchy2"/>
    <dgm:cxn modelId="{85EC7644-4213-4BB0-8A3A-E0CBE9F2F32E}" type="presParOf" srcId="{DB924DAC-5A28-4455-AF6C-770D194E8699}" destId="{4A3B67DC-7155-43E3-8039-2A7105ED4DD4}" srcOrd="3" destOrd="0" presId="urn:microsoft.com/office/officeart/2005/8/layout/hierarchy2"/>
    <dgm:cxn modelId="{823D33A4-D028-4807-AE1C-3FC6AFC8A22F}" type="presParOf" srcId="{4A3B67DC-7155-43E3-8039-2A7105ED4DD4}" destId="{6B3288A8-B2F4-408F-B66B-87CBAF8A102E}" srcOrd="0" destOrd="0" presId="urn:microsoft.com/office/officeart/2005/8/layout/hierarchy2"/>
    <dgm:cxn modelId="{9A00AA13-DE67-4D10-A396-AE3CCBE403B9}" type="presParOf" srcId="{4A3B67DC-7155-43E3-8039-2A7105ED4DD4}" destId="{4D2A8CEA-6CD0-46E4-839C-0967237FDDB4}" srcOrd="1" destOrd="0" presId="urn:microsoft.com/office/officeart/2005/8/layout/hierarchy2"/>
    <dgm:cxn modelId="{AB9198C8-FCE0-4379-B38F-1B917813C93B}" type="presParOf" srcId="{4D2A8CEA-6CD0-46E4-839C-0967237FDDB4}" destId="{D43765AF-5766-412D-BA9F-57893A1B85B1}" srcOrd="0" destOrd="0" presId="urn:microsoft.com/office/officeart/2005/8/layout/hierarchy2"/>
    <dgm:cxn modelId="{A3BE8541-58B3-4308-AEC0-5FB12986BFC7}" type="presParOf" srcId="{D43765AF-5766-412D-BA9F-57893A1B85B1}" destId="{FD491C31-AC6B-42C7-BE0E-E011B05D14E7}" srcOrd="0" destOrd="0" presId="urn:microsoft.com/office/officeart/2005/8/layout/hierarchy2"/>
    <dgm:cxn modelId="{FFB8B65E-52C9-46C2-8891-F4F3E4E10E46}" type="presParOf" srcId="{4D2A8CEA-6CD0-46E4-839C-0967237FDDB4}" destId="{4D652DC7-5B37-4FAF-8E51-E06251933090}" srcOrd="1" destOrd="0" presId="urn:microsoft.com/office/officeart/2005/8/layout/hierarchy2"/>
    <dgm:cxn modelId="{A1CFDA20-2172-4DED-92C5-E3B1363BB7EF}" type="presParOf" srcId="{4D652DC7-5B37-4FAF-8E51-E06251933090}" destId="{C5FC181A-E1B0-4FEB-A983-6C611FAA28D6}" srcOrd="0" destOrd="0" presId="urn:microsoft.com/office/officeart/2005/8/layout/hierarchy2"/>
    <dgm:cxn modelId="{394D5056-5A13-4F49-AA61-A584C5DD668D}" type="presParOf" srcId="{4D652DC7-5B37-4FAF-8E51-E06251933090}" destId="{18BB0DAF-C63E-43A1-8CD4-FFA48211C54F}" srcOrd="1" destOrd="0" presId="urn:microsoft.com/office/officeart/2005/8/layout/hierarchy2"/>
    <dgm:cxn modelId="{911BD942-1CF5-42DD-8853-3756E230A4AE}" type="presParOf" srcId="{4D2A8CEA-6CD0-46E4-839C-0967237FDDB4}" destId="{6800183E-7235-4D51-8D2C-8A91C1E0E4DB}" srcOrd="2" destOrd="0" presId="urn:microsoft.com/office/officeart/2005/8/layout/hierarchy2"/>
    <dgm:cxn modelId="{01DC08B7-7D98-40C7-8405-B95D4359BFD5}" type="presParOf" srcId="{6800183E-7235-4D51-8D2C-8A91C1E0E4DB}" destId="{B47898FB-D00A-42B5-876E-CD138D70C152}" srcOrd="0" destOrd="0" presId="urn:microsoft.com/office/officeart/2005/8/layout/hierarchy2"/>
    <dgm:cxn modelId="{BAA8C2A0-4A63-4AD1-A57D-7B3781ADF95B}" type="presParOf" srcId="{4D2A8CEA-6CD0-46E4-839C-0967237FDDB4}" destId="{5C9016B5-3313-4654-8F6A-88ABAD011F44}" srcOrd="3" destOrd="0" presId="urn:microsoft.com/office/officeart/2005/8/layout/hierarchy2"/>
    <dgm:cxn modelId="{2C0537CC-09CE-49A7-9588-727B0D4E76C4}" type="presParOf" srcId="{5C9016B5-3313-4654-8F6A-88ABAD011F44}" destId="{825A365C-5C92-4C72-A53C-0094946FC409}" srcOrd="0" destOrd="0" presId="urn:microsoft.com/office/officeart/2005/8/layout/hierarchy2"/>
    <dgm:cxn modelId="{ACD22C46-133A-48A9-AF5D-5CC5F5FE5880}" type="presParOf" srcId="{5C9016B5-3313-4654-8F6A-88ABAD011F44}" destId="{2895D1CE-4382-48F0-B62F-6AFC74CE0E9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FF5F93-1170-4638-8CB1-86CE95B96B58}">
      <dsp:nvSpPr>
        <dsp:cNvPr id="0" name=""/>
        <dsp:cNvSpPr/>
      </dsp:nvSpPr>
      <dsp:spPr>
        <a:xfrm>
          <a:off x="399" y="1707543"/>
          <a:ext cx="2131456" cy="10657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Lato Bold" panose="020F0502020204030203" pitchFamily="34" charset="0"/>
              <a:ea typeface="Lato Bold" panose="020F0502020204030203" pitchFamily="34" charset="0"/>
              <a:cs typeface="Lato Bold" panose="020F0502020204030203" pitchFamily="34" charset="0"/>
            </a:rPr>
            <a:t>Cryptology</a:t>
          </a:r>
          <a:endParaRPr lang="en-US" sz="2200" kern="1200" dirty="0">
            <a:latin typeface="Lato Bold" panose="020F0502020204030203" pitchFamily="34" charset="0"/>
            <a:ea typeface="Lato Bold" panose="020F0502020204030203" pitchFamily="34" charset="0"/>
            <a:cs typeface="Lato Bold" panose="020F0502020204030203" pitchFamily="34" charset="0"/>
          </a:endParaRPr>
        </a:p>
      </dsp:txBody>
      <dsp:txXfrm>
        <a:off x="31613" y="1738757"/>
        <a:ext cx="2069028" cy="1003300"/>
      </dsp:txXfrm>
    </dsp:sp>
    <dsp:sp modelId="{5F401335-F7BB-450D-B2CC-1B0B6ED0F06E}">
      <dsp:nvSpPr>
        <dsp:cNvPr id="0" name=""/>
        <dsp:cNvSpPr/>
      </dsp:nvSpPr>
      <dsp:spPr>
        <a:xfrm rot="19457599">
          <a:off x="2033167" y="1915179"/>
          <a:ext cx="1049958" cy="37661"/>
        </a:xfrm>
        <a:custGeom>
          <a:avLst/>
          <a:gdLst/>
          <a:ahLst/>
          <a:cxnLst/>
          <a:rect l="0" t="0" r="0" b="0"/>
          <a:pathLst>
            <a:path>
              <a:moveTo>
                <a:pt x="0" y="18830"/>
              </a:moveTo>
              <a:lnTo>
                <a:pt x="1049958" y="188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Lato Bold" panose="020F0502020204030203" pitchFamily="34" charset="0"/>
            <a:ea typeface="Lato Bold" panose="020F0502020204030203" pitchFamily="34" charset="0"/>
            <a:cs typeface="Lato Bold" panose="020F0502020204030203" pitchFamily="34" charset="0"/>
          </a:endParaRPr>
        </a:p>
      </dsp:txBody>
      <dsp:txXfrm>
        <a:off x="2531897" y="1907761"/>
        <a:ext cx="52497" cy="52497"/>
      </dsp:txXfrm>
    </dsp:sp>
    <dsp:sp modelId="{96ACC91C-64F8-4C38-8505-9A27AF16CD2D}">
      <dsp:nvSpPr>
        <dsp:cNvPr id="0" name=""/>
        <dsp:cNvSpPr/>
      </dsp:nvSpPr>
      <dsp:spPr>
        <a:xfrm>
          <a:off x="2984437" y="1094749"/>
          <a:ext cx="2131456" cy="10657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Lato Bold" panose="020F0502020204030203" pitchFamily="34" charset="0"/>
              <a:ea typeface="Lato Bold" panose="020F0502020204030203" pitchFamily="34" charset="0"/>
              <a:cs typeface="Lato Bold" panose="020F0502020204030203" pitchFamily="34" charset="0"/>
            </a:rPr>
            <a:t>Cryptography</a:t>
          </a:r>
          <a:endParaRPr lang="en-US" sz="2200" kern="1200" dirty="0">
            <a:latin typeface="Lato Bold" panose="020F0502020204030203" pitchFamily="34" charset="0"/>
            <a:ea typeface="Lato Bold" panose="020F0502020204030203" pitchFamily="34" charset="0"/>
            <a:cs typeface="Lato Bold" panose="020F0502020204030203" pitchFamily="34" charset="0"/>
          </a:endParaRPr>
        </a:p>
      </dsp:txBody>
      <dsp:txXfrm>
        <a:off x="3015651" y="1125963"/>
        <a:ext cx="2069028" cy="1003300"/>
      </dsp:txXfrm>
    </dsp:sp>
    <dsp:sp modelId="{CE797A43-2019-431E-91C7-2B32CF260A2B}">
      <dsp:nvSpPr>
        <dsp:cNvPr id="0" name=""/>
        <dsp:cNvSpPr/>
      </dsp:nvSpPr>
      <dsp:spPr>
        <a:xfrm rot="2142401">
          <a:off x="2033167" y="2527973"/>
          <a:ext cx="1049958" cy="37661"/>
        </a:xfrm>
        <a:custGeom>
          <a:avLst/>
          <a:gdLst/>
          <a:ahLst/>
          <a:cxnLst/>
          <a:rect l="0" t="0" r="0" b="0"/>
          <a:pathLst>
            <a:path>
              <a:moveTo>
                <a:pt x="0" y="18830"/>
              </a:moveTo>
              <a:lnTo>
                <a:pt x="1049958" y="188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Lato Bold" panose="020F0502020204030203" pitchFamily="34" charset="0"/>
            <a:ea typeface="Lato Bold" panose="020F0502020204030203" pitchFamily="34" charset="0"/>
            <a:cs typeface="Lato Bold" panose="020F0502020204030203" pitchFamily="34" charset="0"/>
          </a:endParaRPr>
        </a:p>
      </dsp:txBody>
      <dsp:txXfrm>
        <a:off x="2531897" y="2520555"/>
        <a:ext cx="52497" cy="52497"/>
      </dsp:txXfrm>
    </dsp:sp>
    <dsp:sp modelId="{6B3288A8-B2F4-408F-B66B-87CBAF8A102E}">
      <dsp:nvSpPr>
        <dsp:cNvPr id="0" name=""/>
        <dsp:cNvSpPr/>
      </dsp:nvSpPr>
      <dsp:spPr>
        <a:xfrm>
          <a:off x="2984437" y="2320336"/>
          <a:ext cx="2131456" cy="10657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Lato Bold" panose="020F0502020204030203" pitchFamily="34" charset="0"/>
              <a:ea typeface="Lato Bold" panose="020F0502020204030203" pitchFamily="34" charset="0"/>
              <a:cs typeface="Lato Bold" panose="020F0502020204030203" pitchFamily="34" charset="0"/>
            </a:rPr>
            <a:t>Cryptanalysis</a:t>
          </a:r>
          <a:endParaRPr lang="en-US" sz="2200" kern="1200" dirty="0">
            <a:latin typeface="Lato Bold" panose="020F0502020204030203" pitchFamily="34" charset="0"/>
            <a:ea typeface="Lato Bold" panose="020F0502020204030203" pitchFamily="34" charset="0"/>
            <a:cs typeface="Lato Bold" panose="020F0502020204030203" pitchFamily="34" charset="0"/>
          </a:endParaRPr>
        </a:p>
      </dsp:txBody>
      <dsp:txXfrm>
        <a:off x="3015651" y="2351550"/>
        <a:ext cx="2069028" cy="1003300"/>
      </dsp:txXfrm>
    </dsp:sp>
    <dsp:sp modelId="{D43765AF-5766-412D-BA9F-57893A1B85B1}">
      <dsp:nvSpPr>
        <dsp:cNvPr id="0" name=""/>
        <dsp:cNvSpPr/>
      </dsp:nvSpPr>
      <dsp:spPr>
        <a:xfrm rot="19457599">
          <a:off x="5017206" y="2527973"/>
          <a:ext cx="1049958" cy="37661"/>
        </a:xfrm>
        <a:custGeom>
          <a:avLst/>
          <a:gdLst/>
          <a:ahLst/>
          <a:cxnLst/>
          <a:rect l="0" t="0" r="0" b="0"/>
          <a:pathLst>
            <a:path>
              <a:moveTo>
                <a:pt x="0" y="18830"/>
              </a:moveTo>
              <a:lnTo>
                <a:pt x="1049958" y="188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Lato Bold" panose="020F0502020204030203" pitchFamily="34" charset="0"/>
            <a:ea typeface="Lato Bold" panose="020F0502020204030203" pitchFamily="34" charset="0"/>
            <a:cs typeface="Lato Bold" panose="020F0502020204030203" pitchFamily="34" charset="0"/>
          </a:endParaRPr>
        </a:p>
      </dsp:txBody>
      <dsp:txXfrm>
        <a:off x="5515936" y="2520555"/>
        <a:ext cx="52497" cy="52497"/>
      </dsp:txXfrm>
    </dsp:sp>
    <dsp:sp modelId="{C5FC181A-E1B0-4FEB-A983-6C611FAA28D6}">
      <dsp:nvSpPr>
        <dsp:cNvPr id="0" name=""/>
        <dsp:cNvSpPr/>
      </dsp:nvSpPr>
      <dsp:spPr>
        <a:xfrm>
          <a:off x="5968476" y="1707543"/>
          <a:ext cx="2131456" cy="10657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Lato Bold" panose="020F0502020204030203" pitchFamily="34" charset="0"/>
              <a:ea typeface="Lato Bold" panose="020F0502020204030203" pitchFamily="34" charset="0"/>
              <a:cs typeface="Lato Bold" panose="020F0502020204030203" pitchFamily="34" charset="0"/>
            </a:rPr>
            <a:t>Math of algorithm</a:t>
          </a:r>
          <a:endParaRPr lang="en-US" sz="2200" kern="1200" dirty="0">
            <a:latin typeface="Lato Bold" panose="020F0502020204030203" pitchFamily="34" charset="0"/>
            <a:ea typeface="Lato Bold" panose="020F0502020204030203" pitchFamily="34" charset="0"/>
            <a:cs typeface="Lato Bold" panose="020F0502020204030203" pitchFamily="34" charset="0"/>
          </a:endParaRPr>
        </a:p>
      </dsp:txBody>
      <dsp:txXfrm>
        <a:off x="5999690" y="1738757"/>
        <a:ext cx="2069028" cy="1003300"/>
      </dsp:txXfrm>
    </dsp:sp>
    <dsp:sp modelId="{6800183E-7235-4D51-8D2C-8A91C1E0E4DB}">
      <dsp:nvSpPr>
        <dsp:cNvPr id="0" name=""/>
        <dsp:cNvSpPr/>
      </dsp:nvSpPr>
      <dsp:spPr>
        <a:xfrm rot="2142401">
          <a:off x="5017206" y="3140767"/>
          <a:ext cx="1049958" cy="37661"/>
        </a:xfrm>
        <a:custGeom>
          <a:avLst/>
          <a:gdLst/>
          <a:ahLst/>
          <a:cxnLst/>
          <a:rect l="0" t="0" r="0" b="0"/>
          <a:pathLst>
            <a:path>
              <a:moveTo>
                <a:pt x="0" y="18830"/>
              </a:moveTo>
              <a:lnTo>
                <a:pt x="1049958" y="188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Lato Bold" panose="020F0502020204030203" pitchFamily="34" charset="0"/>
            <a:ea typeface="Lato Bold" panose="020F0502020204030203" pitchFamily="34" charset="0"/>
            <a:cs typeface="Lato Bold" panose="020F0502020204030203" pitchFamily="34" charset="0"/>
          </a:endParaRPr>
        </a:p>
      </dsp:txBody>
      <dsp:txXfrm>
        <a:off x="5515936" y="3133348"/>
        <a:ext cx="52497" cy="52497"/>
      </dsp:txXfrm>
    </dsp:sp>
    <dsp:sp modelId="{825A365C-5C92-4C72-A53C-0094946FC409}">
      <dsp:nvSpPr>
        <dsp:cNvPr id="0" name=""/>
        <dsp:cNvSpPr/>
      </dsp:nvSpPr>
      <dsp:spPr>
        <a:xfrm>
          <a:off x="5968476" y="2933130"/>
          <a:ext cx="2131456" cy="1065728"/>
        </a:xfrm>
        <a:prstGeom prst="roundRect">
          <a:avLst>
            <a:gd name="adj" fmla="val 10000"/>
          </a:avLst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Lato Bold" panose="020F0502020204030203" pitchFamily="34" charset="0"/>
              <a:ea typeface="Lato Bold" panose="020F0502020204030203" pitchFamily="34" charset="0"/>
              <a:cs typeface="Lato Bold" panose="020F0502020204030203" pitchFamily="34" charset="0"/>
            </a:rPr>
            <a:t>Physics of implementation</a:t>
          </a:r>
          <a:endParaRPr lang="en-US" sz="2200" kern="1200" dirty="0">
            <a:latin typeface="Lato Bold" panose="020F0502020204030203" pitchFamily="34" charset="0"/>
            <a:ea typeface="Lato Bold" panose="020F0502020204030203" pitchFamily="34" charset="0"/>
            <a:cs typeface="Lato Bold" panose="020F0502020204030203" pitchFamily="34" charset="0"/>
          </a:endParaRPr>
        </a:p>
      </dsp:txBody>
      <dsp:txXfrm>
        <a:off x="5999690" y="2964344"/>
        <a:ext cx="2069028" cy="10033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43F56-CCEC-8C40-89E6-775CE190EC87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79C69-7037-BE4C-9719-0C264A566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6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359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58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 taken from https://blog.cloudflare.com/padding-oracles-and-the-decline-of-cbc-mode-ciphersuites/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264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taken from http://www.cs.sjsu.edu/faculty/stamp/students/article.html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837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round structure provides a tunable security parameter.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Our hope is that AES with a randomly-chosen key </a:t>
            </a:r>
            <a:r>
              <a:rPr lang="en-US" smtClean="0"/>
              <a:t>is pseudorandom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27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See https://github.com/openssl/openssl/blob/master/crypto/aes/aes_core.c, lines</a:t>
            </a:r>
            <a:r>
              <a:rPr lang="en-US" baseline="0" dirty="0" smtClean="0"/>
              <a:t> 885-907 and 60-323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680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80250"/>
            <a:ext cx="10363200" cy="1470025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161976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867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02109"/>
            <a:ext cx="10972800" cy="5258631"/>
          </a:xfrm>
        </p:spPr>
        <p:txBody>
          <a:bodyPr/>
          <a:lstStyle>
            <a:lvl1pPr>
              <a:defRPr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  <a:lvl2pPr>
              <a:defRPr>
                <a:latin typeface="+mn-lt"/>
                <a:ea typeface="Lato Regular" panose="020F0502020204030203" pitchFamily="34" charset="0"/>
                <a:cs typeface="Lato Regular" panose="020F0502020204030203" pitchFamily="34" charset="0"/>
              </a:defRPr>
            </a:lvl2pPr>
            <a:lvl3pPr>
              <a:defRPr>
                <a:latin typeface="+mn-lt"/>
                <a:ea typeface="Lato Regular" panose="020F0502020204030203" pitchFamily="34" charset="0"/>
                <a:cs typeface="Lato Regular" panose="020F0502020204030203" pitchFamily="34" charset="0"/>
              </a:defRPr>
            </a:lvl3pPr>
            <a:lvl4pPr>
              <a:defRPr>
                <a:latin typeface="+mn-lt"/>
                <a:ea typeface="Lato Regular" panose="020F0502020204030203" pitchFamily="34" charset="0"/>
                <a:cs typeface="Lato Regular" panose="020F0502020204030203" pitchFamily="34" charset="0"/>
              </a:defRPr>
            </a:lvl4pPr>
            <a:lvl5pPr>
              <a:defRPr>
                <a:latin typeface="+mn-lt"/>
                <a:ea typeface="Lato Regular" panose="020F0502020204030203" pitchFamily="34" charset="0"/>
                <a:cs typeface="Lato Regular" panose="020F050202020403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829202"/>
            <a:ext cx="121920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67086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633077"/>
            <a:ext cx="103632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132890"/>
            <a:ext cx="103632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6836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02109"/>
            <a:ext cx="5384800" cy="5258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02109"/>
            <a:ext cx="5384800" cy="5258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829202"/>
            <a:ext cx="121920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26262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02108"/>
            <a:ext cx="5386917" cy="639762"/>
          </a:xfrm>
        </p:spPr>
        <p:txBody>
          <a:bodyPr anchor="b"/>
          <a:lstStyle>
            <a:lvl1pPr marL="0" indent="0">
              <a:buNone/>
              <a:defRPr sz="2400" b="0" i="0">
                <a:latin typeface="Lato Black"/>
                <a:cs typeface="Lato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741871"/>
            <a:ext cx="5386917" cy="46188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102108"/>
            <a:ext cx="5389033" cy="639762"/>
          </a:xfrm>
        </p:spPr>
        <p:txBody>
          <a:bodyPr anchor="b"/>
          <a:lstStyle>
            <a:lvl1pPr marL="0" indent="0">
              <a:buNone/>
              <a:defRPr sz="2400" b="0" i="0">
                <a:latin typeface="Lato Black"/>
                <a:cs typeface="Lato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741871"/>
            <a:ext cx="5389033" cy="46188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829202"/>
            <a:ext cx="121920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48617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829202"/>
            <a:ext cx="121920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2280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7493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46948"/>
            <a:ext cx="10972800" cy="5458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02109"/>
            <a:ext cx="10972800" cy="52586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Oval 4"/>
          <p:cNvSpPr/>
          <p:nvPr userDrawn="1"/>
        </p:nvSpPr>
        <p:spPr>
          <a:xfrm>
            <a:off x="11700163" y="212338"/>
            <a:ext cx="365760" cy="36576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fld id="{24CA3347-EB72-964C-BA9A-E32263F0C6F3}" type="slidenum">
              <a:rPr lang="en-US" sz="1600" b="0" i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Light"/>
                <a:cs typeface="Lato Light"/>
              </a:rPr>
              <a:pPr/>
              <a:t>‹#›</a:t>
            </a:fld>
            <a:endParaRPr lang="en-US" sz="1800" b="0" i="0" dirty="0">
              <a:solidFill>
                <a:schemeClr val="tx1">
                  <a:lumMod val="75000"/>
                  <a:lumOff val="25000"/>
                </a:schemeClr>
              </a:solidFill>
              <a:latin typeface="Lato Ligh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785362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tx1"/>
          </a:solidFill>
          <a:latin typeface="Lato Heavy"/>
          <a:ea typeface="+mj-ea"/>
          <a:cs typeface="Lato Heavy"/>
        </a:defRPr>
      </a:lvl1pPr>
    </p:titleStyle>
    <p:bodyStyle>
      <a:lvl1pPr marL="274320" indent="-274320" algn="l" defTabSz="457200" rtl="0" eaLnBrk="1" latinLnBrk="0" hangingPunct="1">
        <a:spcBef>
          <a:spcPts val="800"/>
        </a:spcBef>
        <a:buFont typeface="Arial"/>
        <a:buChar char="•"/>
        <a:defRPr sz="2400" b="0" i="0" kern="1200">
          <a:solidFill>
            <a:schemeClr val="tx1"/>
          </a:solidFill>
          <a:latin typeface="Lato Semibold"/>
          <a:ea typeface="+mn-ea"/>
          <a:cs typeface="Lato Semibold"/>
        </a:defRPr>
      </a:lvl1pPr>
      <a:lvl2pPr marL="667512" indent="-274320" algn="l" defTabSz="457200" rtl="0" eaLnBrk="1" latinLnBrk="0" hangingPunct="1">
        <a:spcBef>
          <a:spcPts val="600"/>
        </a:spcBef>
        <a:buFont typeface="Arial"/>
        <a:buChar char="–"/>
        <a:defRPr sz="2000" b="0" i="0" kern="1200">
          <a:solidFill>
            <a:schemeClr val="tx1"/>
          </a:solidFill>
          <a:latin typeface="Lato Medium"/>
          <a:ea typeface="+mn-ea"/>
          <a:cs typeface="Lato Medium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b="0" i="0" kern="1200">
          <a:solidFill>
            <a:schemeClr val="tx1"/>
          </a:solidFill>
          <a:latin typeface="Lato Medium"/>
          <a:ea typeface="+mn-ea"/>
          <a:cs typeface="Lato Medium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b="0" i="0" kern="1200">
          <a:solidFill>
            <a:schemeClr val="tx1"/>
          </a:solidFill>
          <a:latin typeface="Lato Medium"/>
          <a:ea typeface="+mn-ea"/>
          <a:cs typeface="Lato Medium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b="0" i="0" kern="1200">
          <a:solidFill>
            <a:schemeClr val="tx1"/>
          </a:solidFill>
          <a:latin typeface="Lato Medium"/>
          <a:ea typeface="+mn-ea"/>
          <a:cs typeface="Lato Medium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Lecture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15: Timing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Announcements</a:t>
            </a:r>
          </a:p>
          <a:p>
            <a:r>
              <a:rPr lang="en-US" sz="2800" dirty="0" smtClean="0"/>
              <a:t>Problem Set 4 due Friday 3/24</a:t>
            </a:r>
          </a:p>
          <a:p>
            <a:r>
              <a:rPr lang="en-US" sz="2800" dirty="0" smtClean="0"/>
              <a:t>This week’s reading assignment has been posted</a:t>
            </a:r>
          </a:p>
          <a:p>
            <a:r>
              <a:rPr lang="en-US" sz="2800" dirty="0" smtClean="0"/>
              <a:t>PSA: summer teaching opportunity + Wednesday seminar posted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3200" dirty="0" smtClean="0"/>
              <a:t>Upcoming schedule</a:t>
            </a:r>
            <a:endParaRPr lang="en-US" sz="3200" dirty="0"/>
          </a:p>
          <a:p>
            <a:r>
              <a:rPr lang="en-US" sz="2800" dirty="0" smtClean="0"/>
              <a:t>In-class test on Monday 4/3</a:t>
            </a:r>
          </a:p>
          <a:p>
            <a:r>
              <a:rPr lang="en-US" sz="2800" dirty="0" smtClean="0"/>
              <a:t>Form a project team this week + initial project idea by next week</a:t>
            </a:r>
          </a:p>
          <a:p>
            <a:r>
              <a:rPr lang="en-US" sz="2800" dirty="0" smtClean="0"/>
              <a:t>No reading assignment next week</a:t>
            </a:r>
          </a:p>
          <a:p>
            <a:r>
              <a:rPr lang="en-US" sz="2800" dirty="0" smtClean="0"/>
              <a:t>You have 3 weeks to complete each of the final two Problem Sets</a:t>
            </a:r>
          </a:p>
        </p:txBody>
      </p:sp>
    </p:spTree>
    <p:extLst>
      <p:ext uri="{BB962C8B-B14F-4D97-AF65-F5344CB8AC3E}">
        <p14:creationId xmlns:p14="http://schemas.microsoft.com/office/powerpoint/2010/main" val="119037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Reminder: single round of AES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726723" y="3454992"/>
            <a:ext cx="4000549" cy="5883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 err="1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ShiftRows</a:t>
            </a:r>
            <a:endParaRPr lang="en-US" sz="2400" b="1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726721" y="1102109"/>
            <a:ext cx="4000549" cy="58831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16 byte state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26723" y="4631432"/>
            <a:ext cx="4000545" cy="589268"/>
            <a:chOff x="4223006" y="4208172"/>
            <a:chExt cx="3108958" cy="457940"/>
          </a:xfrm>
        </p:grpSpPr>
        <p:sp>
          <p:nvSpPr>
            <p:cNvPr id="9" name="Rectangle 8"/>
            <p:cNvSpPr/>
            <p:nvPr/>
          </p:nvSpPr>
          <p:spPr bwMode="auto">
            <a:xfrm>
              <a:off x="4223006" y="4208912"/>
              <a:ext cx="1371600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400" b="1" dirty="0" err="1" smtClean="0"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MixColumns</a:t>
              </a:r>
              <a:endParaRPr lang="en-US" sz="2400" b="1" dirty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960364" y="4208172"/>
              <a:ext cx="1371600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400" b="1" dirty="0" err="1"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MixColumns</a:t>
              </a:r>
              <a:endParaRPr lang="en-US" sz="2400" b="1" dirty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625085" y="4250289"/>
              <a:ext cx="304800" cy="28702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400" dirty="0"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…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26726" y="2278550"/>
            <a:ext cx="4000545" cy="588316"/>
            <a:chOff x="4223006" y="4728544"/>
            <a:chExt cx="3108958" cy="457200"/>
          </a:xfrm>
        </p:grpSpPr>
        <p:sp>
          <p:nvSpPr>
            <p:cNvPr id="13" name="Rectangle 12"/>
            <p:cNvSpPr>
              <a:spLocks noChangeAspect="1"/>
            </p:cNvSpPr>
            <p:nvPr/>
          </p:nvSpPr>
          <p:spPr bwMode="auto">
            <a:xfrm>
              <a:off x="4223006" y="4728544"/>
              <a:ext cx="457200" cy="4572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 cap="flat" cmpd="sng" algn="ctr">
              <a:solidFill>
                <a:schemeClr val="accent3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S</a:t>
              </a:r>
            </a:p>
          </p:txBody>
        </p:sp>
        <p:sp>
          <p:nvSpPr>
            <p:cNvPr id="14" name="Rectangle 13"/>
            <p:cNvSpPr>
              <a:spLocks noChangeAspect="1"/>
            </p:cNvSpPr>
            <p:nvPr/>
          </p:nvSpPr>
          <p:spPr bwMode="auto">
            <a:xfrm>
              <a:off x="5137406" y="4728544"/>
              <a:ext cx="457200" cy="4572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 cap="flat" cmpd="sng" algn="ctr">
              <a:solidFill>
                <a:schemeClr val="accent3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S</a:t>
              </a:r>
            </a:p>
          </p:txBody>
        </p:sp>
        <p:sp>
          <p:nvSpPr>
            <p:cNvPr id="15" name="Rectangle 14"/>
            <p:cNvSpPr>
              <a:spLocks noChangeAspect="1"/>
            </p:cNvSpPr>
            <p:nvPr/>
          </p:nvSpPr>
          <p:spPr bwMode="auto">
            <a:xfrm>
              <a:off x="5960364" y="4728544"/>
              <a:ext cx="457200" cy="4572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 cap="flat" cmpd="sng" algn="ctr">
              <a:solidFill>
                <a:schemeClr val="accent3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S</a:t>
              </a:r>
            </a:p>
          </p:txBody>
        </p:sp>
        <p:sp>
          <p:nvSpPr>
            <p:cNvPr id="16" name="Rectangle 15"/>
            <p:cNvSpPr>
              <a:spLocks noChangeAspect="1"/>
            </p:cNvSpPr>
            <p:nvPr/>
          </p:nvSpPr>
          <p:spPr bwMode="auto">
            <a:xfrm>
              <a:off x="6874764" y="4728544"/>
              <a:ext cx="457200" cy="4572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 cap="flat" cmpd="sng" algn="ctr">
              <a:solidFill>
                <a:schemeClr val="accent3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S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756406" y="4764169"/>
              <a:ext cx="304800" cy="28702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400" dirty="0"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…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93764" y="4764169"/>
              <a:ext cx="304800" cy="28702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400" dirty="0"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…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014950" y="1694277"/>
            <a:ext cx="3414777" cy="588316"/>
            <a:chOff x="924613" y="2597564"/>
            <a:chExt cx="2653738" cy="457200"/>
          </a:xfrm>
        </p:grpSpPr>
        <p:cxnSp>
          <p:nvCxnSpPr>
            <p:cNvPr id="21" name="Straight Arrow Connector 20"/>
            <p:cNvCxnSpPr/>
            <p:nvPr/>
          </p:nvCxnSpPr>
          <p:spPr bwMode="auto">
            <a:xfrm>
              <a:off x="924613" y="2597564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>
              <a:off x="1847363" y="2597564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2666011" y="2597564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>
              <a:off x="3578351" y="2597564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</p:grpSp>
      <p:grpSp>
        <p:nvGrpSpPr>
          <p:cNvPr id="30" name="Group 29"/>
          <p:cNvGrpSpPr/>
          <p:nvPr/>
        </p:nvGrpSpPr>
        <p:grpSpPr>
          <a:xfrm>
            <a:off x="1014950" y="2870911"/>
            <a:ext cx="3414777" cy="588316"/>
            <a:chOff x="924613" y="2597564"/>
            <a:chExt cx="2653738" cy="457200"/>
          </a:xfrm>
        </p:grpSpPr>
        <p:cxnSp>
          <p:nvCxnSpPr>
            <p:cNvPr id="31" name="Straight Arrow Connector 30"/>
            <p:cNvCxnSpPr/>
            <p:nvPr/>
          </p:nvCxnSpPr>
          <p:spPr bwMode="auto">
            <a:xfrm>
              <a:off x="924613" y="2597564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>
              <a:off x="1847363" y="2597564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>
              <a:off x="2666011" y="2597564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>
              <a:off x="3578351" y="2597564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</p:grpSp>
      <p:grpSp>
        <p:nvGrpSpPr>
          <p:cNvPr id="35" name="Group 34"/>
          <p:cNvGrpSpPr/>
          <p:nvPr/>
        </p:nvGrpSpPr>
        <p:grpSpPr>
          <a:xfrm>
            <a:off x="1014950" y="4047542"/>
            <a:ext cx="3414777" cy="588316"/>
            <a:chOff x="924613" y="2597564"/>
            <a:chExt cx="2653738" cy="457200"/>
          </a:xfrm>
        </p:grpSpPr>
        <p:cxnSp>
          <p:nvCxnSpPr>
            <p:cNvPr id="36" name="Straight Arrow Connector 35"/>
            <p:cNvCxnSpPr/>
            <p:nvPr/>
          </p:nvCxnSpPr>
          <p:spPr bwMode="auto">
            <a:xfrm>
              <a:off x="924613" y="2597564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 bwMode="auto">
            <a:xfrm>
              <a:off x="1847363" y="2597564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>
              <a:off x="2666011" y="2597564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>
              <a:off x="3578351" y="2597564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</p:grpSp>
      <p:grpSp>
        <p:nvGrpSpPr>
          <p:cNvPr id="40" name="Group 39"/>
          <p:cNvGrpSpPr/>
          <p:nvPr/>
        </p:nvGrpSpPr>
        <p:grpSpPr>
          <a:xfrm>
            <a:off x="1014950" y="5224175"/>
            <a:ext cx="3414777" cy="588316"/>
            <a:chOff x="924613" y="2597564"/>
            <a:chExt cx="2653738" cy="457200"/>
          </a:xfrm>
        </p:grpSpPr>
        <p:cxnSp>
          <p:nvCxnSpPr>
            <p:cNvPr id="41" name="Straight Arrow Connector 40"/>
            <p:cNvCxnSpPr/>
            <p:nvPr/>
          </p:nvCxnSpPr>
          <p:spPr bwMode="auto">
            <a:xfrm>
              <a:off x="924613" y="2597564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42" name="Straight Arrow Connector 41"/>
            <p:cNvCxnSpPr/>
            <p:nvPr/>
          </p:nvCxnSpPr>
          <p:spPr bwMode="auto">
            <a:xfrm>
              <a:off x="1847363" y="2597564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>
              <a:off x="2666011" y="2597564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>
              <a:off x="3578351" y="2597564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</p:grpSp>
      <p:sp>
        <p:nvSpPr>
          <p:cNvPr id="49" name="TextBox 48"/>
          <p:cNvSpPr txBox="1"/>
          <p:nvPr/>
        </p:nvSpPr>
        <p:spPr>
          <a:xfrm>
            <a:off x="5397432" y="3602508"/>
            <a:ext cx="4401205" cy="1077218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>
              <a:spcBef>
                <a:spcPts val="2200"/>
              </a:spcBef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Lato Heavy"/>
                <a:cs typeface="Lato Heavy"/>
              </a:rPr>
              <a:t>❷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Lato Heavy"/>
                <a:cs typeface="Lato Heavy"/>
              </a:rPr>
              <a:t>ShiftRows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Lato Heavy"/>
              <a:cs typeface="Lato Heavy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Lato Heavy"/>
                <a:cs typeface="Lato Heavy"/>
              </a:rPr>
              <a:t>❶ </a:t>
            </a:r>
            <a:r>
              <a:rPr lang="en-US" sz="2800" dirty="0" smtClean="0">
                <a:latin typeface="Lato Medium"/>
                <a:cs typeface="Lato Medium"/>
              </a:rPr>
              <a:t>Byte-wise transposition</a:t>
            </a:r>
            <a:endParaRPr lang="en-US" sz="2800" dirty="0">
              <a:latin typeface="Lato Medium"/>
              <a:cs typeface="Lato Medium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4727275" y="3932173"/>
            <a:ext cx="670157" cy="0"/>
          </a:xfrm>
          <a:prstGeom prst="straightConnector1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  <a:prstDash val="sys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 bwMode="auto">
          <a:xfrm>
            <a:off x="726726" y="5812491"/>
            <a:ext cx="4000549" cy="588316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16 byte state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97431" y="1102110"/>
            <a:ext cx="6067075" cy="2232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38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Reminder: single round of AES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726723" y="3454992"/>
            <a:ext cx="4000549" cy="5883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 err="1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ShiftRows</a:t>
            </a:r>
            <a:endParaRPr lang="en-US" sz="2400" b="1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726721" y="1102109"/>
            <a:ext cx="4000549" cy="58831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16 byte state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26723" y="4631432"/>
            <a:ext cx="4000545" cy="589268"/>
            <a:chOff x="4223006" y="4208172"/>
            <a:chExt cx="3108958" cy="457940"/>
          </a:xfrm>
        </p:grpSpPr>
        <p:sp>
          <p:nvSpPr>
            <p:cNvPr id="9" name="Rectangle 8"/>
            <p:cNvSpPr/>
            <p:nvPr/>
          </p:nvSpPr>
          <p:spPr bwMode="auto">
            <a:xfrm>
              <a:off x="4223006" y="4208912"/>
              <a:ext cx="1371600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400" b="1" dirty="0" err="1" smtClean="0"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MixColumns</a:t>
              </a:r>
              <a:endParaRPr lang="en-US" sz="2400" b="1" dirty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960364" y="4208172"/>
              <a:ext cx="1371600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400" b="1" dirty="0" err="1"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MixColumns</a:t>
              </a:r>
              <a:endParaRPr lang="en-US" sz="2400" b="1" dirty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625085" y="4250289"/>
              <a:ext cx="304800" cy="28702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400" dirty="0"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…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26726" y="2278550"/>
            <a:ext cx="4000545" cy="588316"/>
            <a:chOff x="4223006" y="4728544"/>
            <a:chExt cx="3108958" cy="457200"/>
          </a:xfrm>
        </p:grpSpPr>
        <p:sp>
          <p:nvSpPr>
            <p:cNvPr id="13" name="Rectangle 12"/>
            <p:cNvSpPr>
              <a:spLocks noChangeAspect="1"/>
            </p:cNvSpPr>
            <p:nvPr/>
          </p:nvSpPr>
          <p:spPr bwMode="auto">
            <a:xfrm>
              <a:off x="4223006" y="4728544"/>
              <a:ext cx="457200" cy="4572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 cap="flat" cmpd="sng" algn="ctr">
              <a:solidFill>
                <a:schemeClr val="accent3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S</a:t>
              </a:r>
            </a:p>
          </p:txBody>
        </p:sp>
        <p:sp>
          <p:nvSpPr>
            <p:cNvPr id="14" name="Rectangle 13"/>
            <p:cNvSpPr>
              <a:spLocks noChangeAspect="1"/>
            </p:cNvSpPr>
            <p:nvPr/>
          </p:nvSpPr>
          <p:spPr bwMode="auto">
            <a:xfrm>
              <a:off x="5137406" y="4728544"/>
              <a:ext cx="457200" cy="4572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 cap="flat" cmpd="sng" algn="ctr">
              <a:solidFill>
                <a:schemeClr val="accent3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S</a:t>
              </a:r>
            </a:p>
          </p:txBody>
        </p:sp>
        <p:sp>
          <p:nvSpPr>
            <p:cNvPr id="15" name="Rectangle 14"/>
            <p:cNvSpPr>
              <a:spLocks noChangeAspect="1"/>
            </p:cNvSpPr>
            <p:nvPr/>
          </p:nvSpPr>
          <p:spPr bwMode="auto">
            <a:xfrm>
              <a:off x="5960364" y="4728544"/>
              <a:ext cx="457200" cy="4572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 cap="flat" cmpd="sng" algn="ctr">
              <a:solidFill>
                <a:schemeClr val="accent3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S</a:t>
              </a:r>
            </a:p>
          </p:txBody>
        </p:sp>
        <p:sp>
          <p:nvSpPr>
            <p:cNvPr id="16" name="Rectangle 15"/>
            <p:cNvSpPr>
              <a:spLocks noChangeAspect="1"/>
            </p:cNvSpPr>
            <p:nvPr/>
          </p:nvSpPr>
          <p:spPr bwMode="auto">
            <a:xfrm>
              <a:off x="6874764" y="4728544"/>
              <a:ext cx="457200" cy="4572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 cap="flat" cmpd="sng" algn="ctr">
              <a:solidFill>
                <a:schemeClr val="accent3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S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756406" y="4764169"/>
              <a:ext cx="304800" cy="28702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400" dirty="0"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…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93764" y="4764169"/>
              <a:ext cx="304800" cy="28702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400" dirty="0"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…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014950" y="1694277"/>
            <a:ext cx="3414777" cy="588316"/>
            <a:chOff x="924613" y="2597564"/>
            <a:chExt cx="2653738" cy="457200"/>
          </a:xfrm>
        </p:grpSpPr>
        <p:cxnSp>
          <p:nvCxnSpPr>
            <p:cNvPr id="21" name="Straight Arrow Connector 20"/>
            <p:cNvCxnSpPr/>
            <p:nvPr/>
          </p:nvCxnSpPr>
          <p:spPr bwMode="auto">
            <a:xfrm>
              <a:off x="924613" y="2597564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>
              <a:off x="1847363" y="2597564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2666011" y="2597564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>
              <a:off x="3578351" y="2597564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</p:grpSp>
      <p:grpSp>
        <p:nvGrpSpPr>
          <p:cNvPr id="30" name="Group 29"/>
          <p:cNvGrpSpPr/>
          <p:nvPr/>
        </p:nvGrpSpPr>
        <p:grpSpPr>
          <a:xfrm>
            <a:off x="1014950" y="2870911"/>
            <a:ext cx="3414777" cy="588316"/>
            <a:chOff x="924613" y="2597564"/>
            <a:chExt cx="2653738" cy="457200"/>
          </a:xfrm>
        </p:grpSpPr>
        <p:cxnSp>
          <p:nvCxnSpPr>
            <p:cNvPr id="31" name="Straight Arrow Connector 30"/>
            <p:cNvCxnSpPr/>
            <p:nvPr/>
          </p:nvCxnSpPr>
          <p:spPr bwMode="auto">
            <a:xfrm>
              <a:off x="924613" y="2597564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>
              <a:off x="1847363" y="2597564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>
              <a:off x="2666011" y="2597564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>
              <a:off x="3578351" y="2597564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</p:grpSp>
      <p:grpSp>
        <p:nvGrpSpPr>
          <p:cNvPr id="35" name="Group 34"/>
          <p:cNvGrpSpPr/>
          <p:nvPr/>
        </p:nvGrpSpPr>
        <p:grpSpPr>
          <a:xfrm>
            <a:off x="1014950" y="4047542"/>
            <a:ext cx="3414777" cy="588316"/>
            <a:chOff x="924613" y="2597564"/>
            <a:chExt cx="2653738" cy="457200"/>
          </a:xfrm>
        </p:grpSpPr>
        <p:cxnSp>
          <p:nvCxnSpPr>
            <p:cNvPr id="36" name="Straight Arrow Connector 35"/>
            <p:cNvCxnSpPr/>
            <p:nvPr/>
          </p:nvCxnSpPr>
          <p:spPr bwMode="auto">
            <a:xfrm>
              <a:off x="924613" y="2597564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 bwMode="auto">
            <a:xfrm>
              <a:off x="1847363" y="2597564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>
              <a:off x="2666011" y="2597564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>
              <a:off x="3578351" y="2597564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</p:grpSp>
      <p:grpSp>
        <p:nvGrpSpPr>
          <p:cNvPr id="40" name="Group 39"/>
          <p:cNvGrpSpPr/>
          <p:nvPr/>
        </p:nvGrpSpPr>
        <p:grpSpPr>
          <a:xfrm>
            <a:off x="1014950" y="5224175"/>
            <a:ext cx="3414777" cy="588316"/>
            <a:chOff x="924613" y="2597564"/>
            <a:chExt cx="2653738" cy="457200"/>
          </a:xfrm>
        </p:grpSpPr>
        <p:cxnSp>
          <p:nvCxnSpPr>
            <p:cNvPr id="41" name="Straight Arrow Connector 40"/>
            <p:cNvCxnSpPr/>
            <p:nvPr/>
          </p:nvCxnSpPr>
          <p:spPr bwMode="auto">
            <a:xfrm>
              <a:off x="924613" y="2597564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42" name="Straight Arrow Connector 41"/>
            <p:cNvCxnSpPr/>
            <p:nvPr/>
          </p:nvCxnSpPr>
          <p:spPr bwMode="auto">
            <a:xfrm>
              <a:off x="1847363" y="2597564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>
              <a:off x="2666011" y="2597564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>
              <a:off x="3578351" y="2597564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</p:grpSp>
      <p:sp>
        <p:nvSpPr>
          <p:cNvPr id="49" name="TextBox 48"/>
          <p:cNvSpPr txBox="1"/>
          <p:nvPr/>
        </p:nvSpPr>
        <p:spPr>
          <a:xfrm>
            <a:off x="5397432" y="4603163"/>
            <a:ext cx="5693225" cy="1077218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>
              <a:spcBef>
                <a:spcPts val="1400"/>
              </a:spcBef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Lato Heavy"/>
                <a:cs typeface="Lato Heavy"/>
              </a:rPr>
              <a:t>❸ </a:t>
            </a:r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Lato Heavy"/>
                <a:cs typeface="Lato Heavy"/>
              </a:rPr>
              <a:t>MixColumns</a:t>
            </a:r>
            <a:endParaRPr lang="en-US" sz="3200" dirty="0">
              <a:solidFill>
                <a:schemeClr val="accent6">
                  <a:lumMod val="50000"/>
                </a:schemeClr>
              </a:solidFill>
              <a:latin typeface="Lato Heavy"/>
              <a:cs typeface="Lato Heavy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Lato Heavy"/>
                <a:cs typeface="Lato Heavy"/>
              </a:rPr>
              <a:t>❶ </a:t>
            </a:r>
            <a:r>
              <a:rPr lang="en-US" sz="2800" dirty="0" smtClean="0">
                <a:latin typeface="Lato Medium"/>
                <a:cs typeface="Lato Medium"/>
              </a:rPr>
              <a:t>Matrix multiplication in GF(256)</a:t>
            </a:r>
            <a:endParaRPr lang="en-US" sz="2800" dirty="0">
              <a:latin typeface="Lato Medium"/>
              <a:cs typeface="Lato Medium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4727275" y="4932828"/>
            <a:ext cx="670157" cy="0"/>
          </a:xfrm>
          <a:prstGeom prst="straightConnector1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  <a:prstDash val="sys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 bwMode="auto">
          <a:xfrm>
            <a:off x="726726" y="5812491"/>
            <a:ext cx="4000549" cy="588316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16 byte state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97432" y="1102109"/>
            <a:ext cx="2436875" cy="17280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23384" y="2305490"/>
            <a:ext cx="2228093" cy="2189309"/>
          </a:xfrm>
          <a:prstGeom prst="rect">
            <a:avLst/>
          </a:prstGeom>
        </p:spPr>
      </p:pic>
      <p:cxnSp>
        <p:nvCxnSpPr>
          <p:cNvPr id="25" name="Curved Connector 24"/>
          <p:cNvCxnSpPr>
            <a:endCxn id="3" idx="3"/>
          </p:cNvCxnSpPr>
          <p:nvPr/>
        </p:nvCxnSpPr>
        <p:spPr>
          <a:xfrm rot="10800000">
            <a:off x="7834307" y="1966158"/>
            <a:ext cx="1421836" cy="312393"/>
          </a:xfrm>
          <a:prstGeom prst="curvedConnector3">
            <a:avLst>
              <a:gd name="adj1" fmla="val 250"/>
            </a:avLst>
          </a:prstGeom>
          <a:ln w="31750">
            <a:solidFill>
              <a:schemeClr val="bg1">
                <a:lumMod val="50000"/>
              </a:schemeClr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651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focus: Timing attacks on AES itself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Question: What </a:t>
            </a:r>
            <a:r>
              <a:rPr lang="en-US" dirty="0"/>
              <a:t>timing issue might occur with </a:t>
            </a:r>
            <a:r>
              <a:rPr lang="en-US" dirty="0" smtClean="0"/>
              <a:t>AES?</a:t>
            </a:r>
          </a:p>
          <a:p>
            <a:r>
              <a:rPr lang="en-US" dirty="0" smtClean="0"/>
              <a:t>Answer: S-box table lookups!</a:t>
            </a:r>
          </a:p>
          <a:p>
            <a:pPr lvl="1"/>
            <a:r>
              <a:rPr lang="en-US" sz="2200" dirty="0" smtClean="0"/>
              <a:t>Response of an array lookup depends upon whether the value is already in cache</a:t>
            </a:r>
          </a:p>
          <a:p>
            <a:pPr lvl="1"/>
            <a:r>
              <a:rPr lang="en-US" sz="2200" dirty="0" smtClean="0"/>
              <a:t>This, in turn, depends on whether you’ve already looked up this value in the past</a:t>
            </a:r>
          </a:p>
          <a:p>
            <a:r>
              <a:rPr lang="en-US" sz="2600" dirty="0" smtClean="0"/>
              <a:t>Side comment: table lookups aren’t required for the S-boxes</a:t>
            </a:r>
          </a:p>
          <a:p>
            <a:pPr lvl="1"/>
            <a:r>
              <a:rPr lang="en-US" sz="2200" dirty="0" smtClean="0"/>
              <a:t>We saw in PS3 how we can implement the </a:t>
            </a:r>
            <a:r>
              <a:rPr lang="en-US" sz="2200" dirty="0" err="1">
                <a:latin typeface="Consolas" panose="020B0609020204030204" pitchFamily="49" charset="0"/>
              </a:rPr>
              <a:t>xtime</a:t>
            </a:r>
            <a:r>
              <a:rPr lang="en-US" sz="2200" dirty="0"/>
              <a:t> </a:t>
            </a:r>
            <a:r>
              <a:rPr lang="en-US" sz="2200" dirty="0" smtClean="0"/>
              <a:t>function directly</a:t>
            </a:r>
          </a:p>
          <a:p>
            <a:pPr lvl="1"/>
            <a:r>
              <a:rPr lang="en-US" sz="2200" dirty="0" smtClean="0"/>
              <a:t>But, we also saw how </a:t>
            </a:r>
            <a:r>
              <a:rPr lang="en-US" sz="2200" dirty="0" err="1">
                <a:latin typeface="Consolas" panose="020B0609020204030204" pitchFamily="49" charset="0"/>
              </a:rPr>
              <a:t>xtime</a:t>
            </a:r>
            <a:r>
              <a:rPr lang="en-US" sz="2200" dirty="0"/>
              <a:t> </a:t>
            </a:r>
            <a:r>
              <a:rPr lang="en-US" sz="2200" dirty="0" smtClean="0"/>
              <a:t>itself is be </a:t>
            </a:r>
            <a:r>
              <a:rPr lang="en-US" sz="2200" dirty="0"/>
              <a:t>vulnerable to a timing attack</a:t>
            </a:r>
          </a:p>
          <a:p>
            <a:pPr lvl="1"/>
            <a:r>
              <a:rPr lang="en-US" sz="2200" dirty="0" smtClean="0"/>
              <a:t>For this reason, most software doesn’t “implement the math”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7419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6948"/>
            <a:ext cx="10972800" cy="5458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Let’s focus on one round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6885" y="3529830"/>
            <a:ext cx="4230695" cy="22876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Can easily learn </a:t>
            </a:r>
            <a:r>
              <a:rPr lang="en-US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key</a:t>
            </a:r>
            <a:r>
              <a:rPr lang="en-US" dirty="0" smtClean="0"/>
              <a:t> if</a:t>
            </a:r>
          </a:p>
          <a:p>
            <a:r>
              <a:rPr lang="en-US" sz="2200" dirty="0" smtClean="0"/>
              <a:t>We know the </a:t>
            </a:r>
            <a:r>
              <a:rPr lang="en-US" sz="22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plaintext</a:t>
            </a:r>
            <a:endParaRPr lang="en-US" sz="2200" dirty="0" smtClean="0"/>
          </a:p>
          <a:p>
            <a:pPr lvl="1"/>
            <a:r>
              <a:rPr lang="en-US" sz="1800" dirty="0" smtClean="0"/>
              <a:t>Note: don’t need to choose it</a:t>
            </a:r>
          </a:p>
          <a:p>
            <a:r>
              <a:rPr lang="en-US" sz="2200" dirty="0" smtClean="0"/>
              <a:t>We can learn either </a:t>
            </a:r>
            <a:r>
              <a:rPr lang="en-US" sz="22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x</a:t>
            </a:r>
            <a:r>
              <a:rPr lang="en-US" sz="2200" dirty="0" smtClean="0"/>
              <a:t> or </a:t>
            </a:r>
            <a:r>
              <a:rPr lang="en-US" sz="22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y</a:t>
            </a:r>
            <a:endParaRPr lang="en-US" sz="2200" dirty="0" smtClean="0"/>
          </a:p>
          <a:p>
            <a:pPr lvl="1"/>
            <a:r>
              <a:rPr lang="en-US" sz="1800" dirty="0"/>
              <a:t>N</a:t>
            </a:r>
            <a:r>
              <a:rPr lang="en-US" sz="1800" dirty="0" smtClean="0"/>
              <a:t>ote: they’re equivalent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609600" y="1245486"/>
            <a:ext cx="2115738" cy="215694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Lato Medium"/>
                <a:cs typeface="Lato Medium"/>
              </a:rPr>
              <a:t>First round of AES:</a:t>
            </a:r>
            <a:endParaRPr lang="en-US" sz="1400" dirty="0">
              <a:latin typeface="Lato Medium"/>
              <a:cs typeface="Lato Medium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54858" y="1648685"/>
            <a:ext cx="4242722" cy="1524133"/>
            <a:chOff x="2912944" y="1235788"/>
            <a:chExt cx="4242722" cy="1524133"/>
          </a:xfrm>
        </p:grpSpPr>
        <p:sp>
          <p:nvSpPr>
            <p:cNvPr id="20" name="Rectangle 19"/>
            <p:cNvSpPr/>
            <p:nvPr/>
          </p:nvSpPr>
          <p:spPr bwMode="auto">
            <a:xfrm>
              <a:off x="2912944" y="1676581"/>
              <a:ext cx="417622" cy="215694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 err="1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pt</a:t>
              </a:r>
              <a:endParaRPr lang="en-US" sz="1400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21" name="Oval 20"/>
            <p:cNvSpPr>
              <a:spLocks noChangeAspect="1"/>
            </p:cNvSpPr>
            <p:nvPr/>
          </p:nvSpPr>
          <p:spPr bwMode="auto">
            <a:xfrm>
              <a:off x="4010223" y="1592404"/>
              <a:ext cx="384048" cy="38404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 cap="flat" cmpd="sng" algn="ctr">
              <a:solidFill>
                <a:schemeClr val="accent4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latin typeface="Lato Heavy"/>
                  <a:cs typeface="Lato Heavy"/>
                </a:rPr>
                <a:t>+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850866" y="1621006"/>
              <a:ext cx="30480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>
                  <a:latin typeface="Lato Black"/>
                  <a:cs typeface="Lato Black"/>
                </a:rPr>
                <a:t>…</a:t>
              </a:r>
            </a:p>
          </p:txBody>
        </p:sp>
        <p:cxnSp>
          <p:nvCxnSpPr>
            <p:cNvPr id="23" name="Straight Arrow Connector 22"/>
            <p:cNvCxnSpPr>
              <a:stCxn id="20" idx="3"/>
              <a:endCxn id="21" idx="2"/>
            </p:cNvCxnSpPr>
            <p:nvPr/>
          </p:nvCxnSpPr>
          <p:spPr bwMode="auto">
            <a:xfrm>
              <a:off x="3330567" y="1784428"/>
              <a:ext cx="67965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25" name="Rectangle 24"/>
            <p:cNvSpPr/>
            <p:nvPr/>
          </p:nvSpPr>
          <p:spPr bwMode="auto">
            <a:xfrm>
              <a:off x="3638736" y="2482922"/>
              <a:ext cx="1133353" cy="276999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0" rIns="9144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key</a:t>
              </a:r>
              <a:endParaRPr lang="en-US" i="1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26" name="Straight Arrow Connector 25"/>
            <p:cNvCxnSpPr>
              <a:stCxn id="25" idx="0"/>
              <a:endCxn id="21" idx="4"/>
            </p:cNvCxnSpPr>
            <p:nvPr/>
          </p:nvCxnSpPr>
          <p:spPr bwMode="auto">
            <a:xfrm flipH="1" flipV="1">
              <a:off x="4202248" y="1976453"/>
              <a:ext cx="3165" cy="50646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28" name="Straight Arrow Connector 27"/>
            <p:cNvCxnSpPr>
              <a:stCxn id="21" idx="6"/>
            </p:cNvCxnSpPr>
            <p:nvPr/>
          </p:nvCxnSpPr>
          <p:spPr bwMode="auto">
            <a:xfrm>
              <a:off x="4394272" y="1784428"/>
              <a:ext cx="67965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6171207" y="1784428"/>
              <a:ext cx="685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30" name="Rectangle 29"/>
            <p:cNvSpPr/>
            <p:nvPr/>
          </p:nvSpPr>
          <p:spPr bwMode="auto">
            <a:xfrm>
              <a:off x="4551222" y="1465559"/>
              <a:ext cx="321193" cy="276999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0" rIns="9144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x</a:t>
              </a:r>
              <a:endParaRPr lang="en-US" i="1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6328160" y="1465559"/>
              <a:ext cx="321193" cy="276999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0" rIns="9144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y</a:t>
              </a:r>
              <a:endParaRPr lang="en-US" i="1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19" name="Rectangle 18"/>
            <p:cNvSpPr>
              <a:spLocks noChangeAspect="1"/>
            </p:cNvSpPr>
            <p:nvPr/>
          </p:nvSpPr>
          <p:spPr bwMode="auto">
            <a:xfrm>
              <a:off x="5073928" y="1235788"/>
              <a:ext cx="1097280" cy="109728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 cap="flat" cmpd="sng" algn="ctr">
              <a:solidFill>
                <a:schemeClr val="accent3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latin typeface="Lato Medium"/>
                  <a:cs typeface="Lato Medium"/>
                </a:rPr>
                <a:t>S-box</a:t>
              </a:r>
            </a:p>
          </p:txBody>
        </p:sp>
      </p:grpSp>
      <p:sp>
        <p:nvSpPr>
          <p:cNvPr id="37" name="Rectangle 36"/>
          <p:cNvSpPr/>
          <p:nvPr/>
        </p:nvSpPr>
        <p:spPr bwMode="auto">
          <a:xfrm>
            <a:off x="6690387" y="1245486"/>
            <a:ext cx="2115738" cy="215694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Lato Medium"/>
                <a:cs typeface="Lato Medium"/>
              </a:rPr>
              <a:t>Last </a:t>
            </a:r>
            <a:r>
              <a:rPr lang="en-US" dirty="0">
                <a:latin typeface="Lato Medium"/>
                <a:cs typeface="Lato Medium"/>
              </a:rPr>
              <a:t>round of AES:</a:t>
            </a:r>
            <a:endParaRPr lang="en-US" sz="1400" dirty="0">
              <a:latin typeface="Lato Medium"/>
              <a:cs typeface="Lato Medium"/>
            </a:endParaRPr>
          </a:p>
        </p:txBody>
      </p:sp>
      <p:sp>
        <p:nvSpPr>
          <p:cNvPr id="52" name="Content Placeholder 4"/>
          <p:cNvSpPr txBox="1">
            <a:spLocks/>
          </p:cNvSpPr>
          <p:nvPr/>
        </p:nvSpPr>
        <p:spPr>
          <a:xfrm>
            <a:off x="6690387" y="3532188"/>
            <a:ext cx="4892013" cy="16611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74320" indent="-274320" algn="l" defTabSz="457200" rtl="0" eaLnBrk="1" latinLnBrk="0" hangingPunct="1">
              <a:spcBef>
                <a:spcPts val="8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  <a:lvl2pPr marL="667512" indent="-274320" algn="l" defTabSz="457200" rtl="0" eaLnBrk="1" latinLnBrk="0" hangingPunct="1">
              <a:spcBef>
                <a:spcPts val="6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+mn-lt"/>
                <a:ea typeface="Lato Regular" panose="020F0502020204030203" pitchFamily="34" charset="0"/>
                <a:cs typeface="Lato Regular" panose="020F0502020204030203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Lato Regular" panose="020F0502020204030203" pitchFamily="34" charset="0"/>
                <a:cs typeface="Lato Regular" panose="020F0502020204030203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>
                <a:solidFill>
                  <a:schemeClr val="tx1"/>
                </a:solidFill>
                <a:latin typeface="+mn-lt"/>
                <a:ea typeface="Lato Regular" panose="020F0502020204030203" pitchFamily="34" charset="0"/>
                <a:cs typeface="Lato Regular" panose="020F0502020204030203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b="0" i="0" kern="1200">
                <a:solidFill>
                  <a:schemeClr val="tx1"/>
                </a:solidFill>
                <a:latin typeface="+mn-lt"/>
                <a:ea typeface="Lato Regular" panose="020F0502020204030203" pitchFamily="34" charset="0"/>
                <a:cs typeface="Lato Regular" panose="020F0502020204030203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Similar issue with last round, except</a:t>
            </a:r>
            <a:endParaRPr lang="en-US" dirty="0"/>
          </a:p>
          <a:p>
            <a:r>
              <a:rPr lang="en-US" sz="2200" dirty="0" smtClean="0"/>
              <a:t>We require known </a:t>
            </a:r>
            <a:r>
              <a:rPr lang="en-US" sz="22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ciphertext</a:t>
            </a:r>
            <a:r>
              <a:rPr lang="en-US" sz="2200" dirty="0" smtClean="0"/>
              <a:t> instead</a:t>
            </a:r>
            <a:endParaRPr lang="en-US" sz="2200" dirty="0"/>
          </a:p>
          <a:p>
            <a:r>
              <a:rPr lang="en-US" sz="2200" dirty="0" smtClean="0"/>
              <a:t>We learn the last round key instead</a:t>
            </a:r>
            <a:endParaRPr lang="en-US" sz="2200" dirty="0"/>
          </a:p>
          <a:p>
            <a:pPr lvl="1"/>
            <a:r>
              <a:rPr lang="en-US" sz="1900" dirty="0" smtClean="0"/>
              <a:t>Bijection with into first round key</a:t>
            </a:r>
            <a:endParaRPr lang="en-US" sz="19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6690387" y="1648685"/>
            <a:ext cx="4282413" cy="1524133"/>
            <a:chOff x="7411310" y="3882483"/>
            <a:chExt cx="4282413" cy="1524133"/>
          </a:xfrm>
        </p:grpSpPr>
        <p:sp>
          <p:nvSpPr>
            <p:cNvPr id="16" name="Rectangle 15"/>
            <p:cNvSpPr/>
            <p:nvPr/>
          </p:nvSpPr>
          <p:spPr bwMode="auto">
            <a:xfrm>
              <a:off x="11276101" y="4310730"/>
              <a:ext cx="417622" cy="215694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 err="1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ct</a:t>
              </a:r>
              <a:endParaRPr lang="en-US" sz="1400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17" name="Oval 16"/>
            <p:cNvSpPr>
              <a:spLocks noChangeAspect="1"/>
            </p:cNvSpPr>
            <p:nvPr/>
          </p:nvSpPr>
          <p:spPr bwMode="auto">
            <a:xfrm>
              <a:off x="10212395" y="4239099"/>
              <a:ext cx="384048" cy="38404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 cap="flat" cmpd="sng" algn="ctr">
              <a:solidFill>
                <a:schemeClr val="accent4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latin typeface="Lato Heavy"/>
                  <a:cs typeface="Lato Heavy"/>
                </a:rPr>
                <a:t>+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411310" y="4273775"/>
              <a:ext cx="30480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>
                  <a:latin typeface="Lato Black"/>
                  <a:cs typeface="Lato Black"/>
                </a:rPr>
                <a:t>…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9840908" y="5129617"/>
              <a:ext cx="1133353" cy="276999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0" rIns="9144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key</a:t>
              </a:r>
              <a:endParaRPr lang="en-US" i="1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33" name="Straight Arrow Connector 32"/>
            <p:cNvCxnSpPr>
              <a:stCxn id="27" idx="0"/>
              <a:endCxn id="17" idx="4"/>
            </p:cNvCxnSpPr>
            <p:nvPr/>
          </p:nvCxnSpPr>
          <p:spPr bwMode="auto">
            <a:xfrm flipH="1" flipV="1">
              <a:off x="10404420" y="4623148"/>
              <a:ext cx="3165" cy="50646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>
              <a:off x="10596444" y="4431123"/>
              <a:ext cx="67965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9526595" y="4431123"/>
              <a:ext cx="685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36" name="Rectangle 35"/>
            <p:cNvSpPr/>
            <p:nvPr/>
          </p:nvSpPr>
          <p:spPr bwMode="auto">
            <a:xfrm>
              <a:off x="7906610" y="4112254"/>
              <a:ext cx="321193" cy="276999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0" rIns="9144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x</a:t>
              </a:r>
              <a:endParaRPr lang="en-US" i="1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9683548" y="4112254"/>
              <a:ext cx="321193" cy="276999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0" rIns="9144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y</a:t>
              </a:r>
              <a:endParaRPr lang="en-US" i="1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39" name="Rectangle 38"/>
            <p:cNvSpPr>
              <a:spLocks noChangeAspect="1"/>
            </p:cNvSpPr>
            <p:nvPr/>
          </p:nvSpPr>
          <p:spPr bwMode="auto">
            <a:xfrm>
              <a:off x="8429316" y="3882483"/>
              <a:ext cx="1097280" cy="109728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 cap="flat" cmpd="sng" algn="ctr">
              <a:solidFill>
                <a:schemeClr val="accent3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latin typeface="Lato Medium"/>
                  <a:cs typeface="Lato Medium"/>
                </a:rPr>
                <a:t>S-box</a:t>
              </a:r>
            </a:p>
          </p:txBody>
        </p:sp>
        <p:cxnSp>
          <p:nvCxnSpPr>
            <p:cNvPr id="53" name="Straight Arrow Connector 52"/>
            <p:cNvCxnSpPr/>
            <p:nvPr/>
          </p:nvCxnSpPr>
          <p:spPr bwMode="auto">
            <a:xfrm>
              <a:off x="7743516" y="4431123"/>
              <a:ext cx="685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30992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Computers </a:t>
            </a:r>
            <a:r>
              <a:rPr lang="en-US" i="1" dirty="0" smtClean="0">
                <a:solidFill>
                  <a:srgbClr val="C00000"/>
                </a:solidFill>
              </a:rPr>
              <a:t>cache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recently-accessed data on the principle that if you wanted it before, you may want it again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The code of AES includes tables to represent the S-box (+ </a:t>
            </a:r>
            <a:r>
              <a:rPr lang="en-US" dirty="0" err="1" smtClean="0"/>
              <a:t>MixColumns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See </a:t>
            </a:r>
            <a:r>
              <a:rPr lang="en-US" sz="2100" dirty="0" smtClean="0">
                <a:latin typeface="Consolas" panose="020B0609020204030204" pitchFamily="49" charset="0"/>
              </a:rPr>
              <a:t>https</a:t>
            </a:r>
            <a:r>
              <a:rPr lang="en-US" sz="2100" dirty="0">
                <a:latin typeface="Consolas" panose="020B0609020204030204" pitchFamily="49" charset="0"/>
              </a:rPr>
              <a:t>://github.com/openssl/openssl/blob/master/crypto/aes/aes_core.c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439887" y="2198914"/>
            <a:ext cx="5312229" cy="1676402"/>
            <a:chOff x="1915886" y="2100941"/>
            <a:chExt cx="5312229" cy="1676402"/>
          </a:xfrm>
        </p:grpSpPr>
        <p:sp>
          <p:nvSpPr>
            <p:cNvPr id="8" name="Trapezoid 7"/>
            <p:cNvSpPr/>
            <p:nvPr/>
          </p:nvSpPr>
          <p:spPr>
            <a:xfrm rot="16200000">
              <a:off x="3722915" y="1458686"/>
              <a:ext cx="1676401" cy="2960911"/>
            </a:xfrm>
            <a:prstGeom prst="trapezoid">
              <a:avLst>
                <a:gd name="adj" fmla="val 32792"/>
              </a:avLst>
            </a:prstGeom>
            <a:gradFill>
              <a:gsLst>
                <a:gs pos="0">
                  <a:schemeClr val="dk1">
                    <a:tint val="100000"/>
                    <a:shade val="100000"/>
                    <a:satMod val="130000"/>
                    <a:alpha val="20000"/>
                  </a:schemeClr>
                </a:gs>
                <a:gs pos="100000">
                  <a:schemeClr val="dk1">
                    <a:tint val="50000"/>
                    <a:shade val="100000"/>
                    <a:satMod val="350000"/>
                    <a:alpha val="20000"/>
                  </a:schemeClr>
                </a:gs>
              </a:gsLst>
            </a:gradFill>
            <a:ln>
              <a:solidFill>
                <a:schemeClr val="dk1">
                  <a:shade val="95000"/>
                  <a:satMod val="105000"/>
                  <a:alpha val="35000"/>
                </a:schemeClr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1915886" y="2634342"/>
              <a:ext cx="1371600" cy="609601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CPU</a:t>
              </a:r>
            </a:p>
            <a:p>
              <a:pPr algn="ctr"/>
              <a:r>
                <a:rPr lang="en-US" dirty="0"/>
                <a:t>(bytes)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3886201" y="2481942"/>
              <a:ext cx="1371600" cy="914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Cache</a:t>
              </a:r>
              <a:br>
                <a:rPr lang="en-US" dirty="0"/>
              </a:br>
              <a:r>
                <a:rPr lang="en-US" dirty="0"/>
                <a:t>(KB to MB)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5856515" y="2100942"/>
              <a:ext cx="1371600" cy="1676401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RAM</a:t>
              </a:r>
              <a:br>
                <a:rPr lang="en-US" dirty="0"/>
              </a:br>
              <a:r>
                <a:rPr lang="en-US" dirty="0"/>
                <a:t>(GB)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9499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Relevant parts of the AES code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i="1" dirty="0" smtClean="0"/>
              <a:t>Initial setup</a:t>
            </a:r>
            <a:endParaRPr lang="en-US" i="1" dirty="0"/>
          </a:p>
          <a:p>
            <a:pPr marL="0" indent="0">
              <a:buNone/>
            </a:pPr>
            <a:r>
              <a:rPr lang="nl-NL" sz="1600" dirty="0" smtClean="0">
                <a:latin typeface="Consolas" panose="020B0609020204030204" pitchFamily="49" charset="0"/>
              </a:rPr>
              <a:t>s0 </a:t>
            </a:r>
            <a:r>
              <a:rPr lang="nl-NL" sz="1600" dirty="0">
                <a:latin typeface="Consolas" panose="020B0609020204030204" pitchFamily="49" charset="0"/>
              </a:rPr>
              <a:t>= GETU32(in     ) ^ rk[0</a:t>
            </a:r>
            <a:r>
              <a:rPr lang="nl-NL" sz="1600" dirty="0" smtClean="0">
                <a:latin typeface="Consolas" panose="020B0609020204030204" pitchFamily="49" charset="0"/>
              </a:rPr>
              <a:t>]; s1 </a:t>
            </a:r>
            <a:r>
              <a:rPr lang="nl-NL" sz="1600" dirty="0">
                <a:latin typeface="Consolas" panose="020B0609020204030204" pitchFamily="49" charset="0"/>
              </a:rPr>
              <a:t>= GETU32(in +  4) ^ rk[1];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nl-NL" sz="1600" dirty="0" smtClean="0">
                <a:latin typeface="Consolas" panose="020B0609020204030204" pitchFamily="49" charset="0"/>
              </a:rPr>
              <a:t>s2 </a:t>
            </a:r>
            <a:r>
              <a:rPr lang="nl-NL" sz="1600" dirty="0">
                <a:latin typeface="Consolas" panose="020B0609020204030204" pitchFamily="49" charset="0"/>
              </a:rPr>
              <a:t>= GETU32(in +  8) ^ rk[2</a:t>
            </a:r>
            <a:r>
              <a:rPr lang="nl-NL" sz="1600" dirty="0" smtClean="0">
                <a:latin typeface="Consolas" panose="020B0609020204030204" pitchFamily="49" charset="0"/>
              </a:rPr>
              <a:t>]; s3 </a:t>
            </a:r>
            <a:r>
              <a:rPr lang="nl-NL" sz="1600" dirty="0">
                <a:latin typeface="Consolas" panose="020B0609020204030204" pitchFamily="49" charset="0"/>
              </a:rPr>
              <a:t>= GETU32(in + 12) ^ rk[3</a:t>
            </a:r>
            <a:r>
              <a:rPr lang="nl-NL" sz="1600" dirty="0" smtClean="0">
                <a:latin typeface="Consolas" panose="020B0609020204030204" pitchFamily="49" charset="0"/>
              </a:rPr>
              <a:t>];</a:t>
            </a:r>
          </a:p>
          <a:p>
            <a:pPr marL="0" indent="0">
              <a:buNone/>
            </a:pPr>
            <a:r>
              <a:rPr lang="en-US" i="1" dirty="0" smtClean="0"/>
              <a:t>First round of AES</a:t>
            </a:r>
          </a:p>
          <a:p>
            <a:pPr marL="0" indent="0">
              <a:buNone/>
            </a:pPr>
            <a:r>
              <a:rPr lang="nl-NL" sz="1600" dirty="0">
                <a:latin typeface="Consolas" panose="020B0609020204030204" pitchFamily="49" charset="0"/>
              </a:rPr>
              <a:t>t0 = Te0[s0 &gt;&gt; 24] ^ Te1[(s1 &gt;&gt; 16) &amp; 0xff] ^ Te2[(s2 &gt;&gt;  8) &amp; 0xff] ^ Te3[s3 &amp; 0xff] ^ rk[4];</a:t>
            </a:r>
          </a:p>
          <a:p>
            <a:pPr marL="0" indent="0">
              <a:buNone/>
            </a:pPr>
            <a:r>
              <a:rPr lang="nl-NL" sz="1600" dirty="0">
                <a:latin typeface="Consolas" panose="020B0609020204030204" pitchFamily="49" charset="0"/>
              </a:rPr>
              <a:t>t1 = Te0[s1 &gt;&gt; 24] ^ Te1[(s2 &gt;&gt; 16) &amp; 0xff] ^ Te2[(s3 &gt;&gt;  8) &amp; 0xff] ^ Te3[s0 &amp; 0xff] ^ rk[5];</a:t>
            </a:r>
          </a:p>
          <a:p>
            <a:pPr marL="0" indent="0">
              <a:buNone/>
            </a:pPr>
            <a:r>
              <a:rPr lang="nl-NL" sz="1600" dirty="0">
                <a:latin typeface="Consolas" panose="020B0609020204030204" pitchFamily="49" charset="0"/>
              </a:rPr>
              <a:t>t2 = Te0[s2 &gt;&gt; 24] ^ Te1[(s3 &gt;&gt; 16) &amp; 0xff] ^ Te2[(s0 &gt;&gt;  8) &amp; 0xff] ^ Te3[s1 &amp; 0xff] ^ rk[6];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nl-NL" sz="1600" dirty="0">
                <a:latin typeface="Consolas" panose="020B0609020204030204" pitchFamily="49" charset="0"/>
              </a:rPr>
              <a:t>t3 = Te0[s3 &gt;&gt; 24] ^ Te1[(s0 &gt;&gt; 16) &amp; 0xff] ^ Te2[(s1 &gt;&gt;  8) &amp; 0xff] ^ Te3[s2 &amp; 0xff] ^ rk[7</a:t>
            </a:r>
            <a:r>
              <a:rPr lang="nl-NL" sz="1600" dirty="0" smtClean="0">
                <a:latin typeface="Consolas" panose="020B0609020204030204" pitchFamily="49" charset="0"/>
              </a:rPr>
              <a:t>];</a:t>
            </a: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Defining the constants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static </a:t>
            </a:r>
            <a:r>
              <a:rPr lang="en-US" sz="1600" dirty="0" err="1">
                <a:latin typeface="Consolas" panose="020B0609020204030204" pitchFamily="49" charset="0"/>
              </a:rPr>
              <a:t>const</a:t>
            </a:r>
            <a:r>
              <a:rPr lang="en-US" sz="1600" dirty="0">
                <a:latin typeface="Consolas" panose="020B0609020204030204" pitchFamily="49" charset="0"/>
              </a:rPr>
              <a:t> u32 Te0[256] = </a:t>
            </a:r>
            <a:r>
              <a:rPr lang="en-US" sz="1600" dirty="0" smtClean="0">
                <a:latin typeface="Consolas" panose="020B0609020204030204" pitchFamily="49" charset="0"/>
              </a:rPr>
              <a:t>{0xc66363a5U</a:t>
            </a:r>
            <a:r>
              <a:rPr lang="en-US" sz="1600" dirty="0">
                <a:latin typeface="Consolas" panose="020B0609020204030204" pitchFamily="49" charset="0"/>
              </a:rPr>
              <a:t>, 0xf87c7c84U, 0xee777799U, 0xf67b7b8dU, …}</a:t>
            </a:r>
          </a:p>
          <a:p>
            <a:pPr marL="0" indent="0">
              <a:buNone/>
            </a:pPr>
            <a:r>
              <a:rPr lang="nl-NL" sz="1600" dirty="0">
                <a:latin typeface="Consolas" panose="020B0609020204030204" pitchFamily="49" charset="0"/>
              </a:rPr>
              <a:t>static const u32 Te1[256] = </a:t>
            </a:r>
            <a:r>
              <a:rPr lang="nl-NL" sz="1600" dirty="0" smtClean="0">
                <a:latin typeface="Consolas" panose="020B0609020204030204" pitchFamily="49" charset="0"/>
              </a:rPr>
              <a:t>{0xa5c66363U</a:t>
            </a:r>
            <a:r>
              <a:rPr lang="nl-NL" sz="1600" dirty="0">
                <a:latin typeface="Consolas" panose="020B0609020204030204" pitchFamily="49" charset="0"/>
              </a:rPr>
              <a:t>, 0x84f87c7cU, 0x99ee7777U, 0x8df67b7bU, </a:t>
            </a:r>
            <a:r>
              <a:rPr lang="en-US" sz="1600" dirty="0">
                <a:latin typeface="Consolas" panose="020B0609020204030204" pitchFamily="49" charset="0"/>
              </a:rPr>
              <a:t>…</a:t>
            </a:r>
            <a:r>
              <a:rPr lang="en-US" sz="1600" dirty="0" smtClean="0">
                <a:latin typeface="Consolas" panose="020B0609020204030204" pitchFamily="49" charset="0"/>
              </a:rPr>
              <a:t>}</a:t>
            </a:r>
            <a:endParaRPr lang="en-US" sz="16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nl-NL" sz="1600" dirty="0">
                <a:latin typeface="Consolas" panose="020B0609020204030204" pitchFamily="49" charset="0"/>
              </a:rPr>
              <a:t>static const u32 Te2[256] = </a:t>
            </a:r>
            <a:r>
              <a:rPr lang="nl-NL" sz="1600" dirty="0" smtClean="0">
                <a:latin typeface="Consolas" panose="020B0609020204030204" pitchFamily="49" charset="0"/>
              </a:rPr>
              <a:t>{0x63a5c663U</a:t>
            </a:r>
            <a:r>
              <a:rPr lang="nl-NL" sz="1600" dirty="0">
                <a:latin typeface="Consolas" panose="020B0609020204030204" pitchFamily="49" charset="0"/>
              </a:rPr>
              <a:t>, 0x7c84f87cU, 0x7799ee77U, 0x7b8df67bU, </a:t>
            </a:r>
            <a:r>
              <a:rPr lang="en-US" sz="1600" dirty="0">
                <a:latin typeface="Consolas" panose="020B0609020204030204" pitchFamily="49" charset="0"/>
              </a:rPr>
              <a:t>…</a:t>
            </a:r>
            <a:r>
              <a:rPr lang="nl-NL" sz="1600" dirty="0" smtClean="0">
                <a:latin typeface="Consolas" panose="020B0609020204030204" pitchFamily="49" charset="0"/>
              </a:rPr>
              <a:t>}</a:t>
            </a:r>
            <a:endParaRPr lang="nl-NL" sz="1600" dirty="0">
              <a:latin typeface="Consolas" panose="020B0609020204030204" pitchFamily="49" charset="0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nl-NL" sz="1600" dirty="0">
                <a:latin typeface="Consolas" panose="020B0609020204030204" pitchFamily="49" charset="0"/>
              </a:rPr>
              <a:t>static const u32 Te3[256] = </a:t>
            </a:r>
            <a:r>
              <a:rPr lang="nl-NL" sz="1600" dirty="0" smtClean="0">
                <a:latin typeface="Consolas" panose="020B0609020204030204" pitchFamily="49" charset="0"/>
              </a:rPr>
              <a:t>{0x6363a5c6U</a:t>
            </a:r>
            <a:r>
              <a:rPr lang="nl-NL" sz="1600" dirty="0">
                <a:latin typeface="Consolas" panose="020B0609020204030204" pitchFamily="49" charset="0"/>
              </a:rPr>
              <a:t>, 0x7c7c84f8U, 0x777799eeU, 0x7b7b8df6U, </a:t>
            </a:r>
            <a:r>
              <a:rPr lang="en-US" sz="1600" dirty="0">
                <a:latin typeface="Consolas" panose="020B0609020204030204" pitchFamily="49" charset="0"/>
              </a:rPr>
              <a:t>…</a:t>
            </a:r>
            <a:r>
              <a:rPr lang="nl-NL" sz="1600" dirty="0" smtClean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237075" y="4562848"/>
            <a:ext cx="1704313" cy="19800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800"/>
              </a:spcBef>
            </a:pPr>
            <a:r>
              <a:rPr lang="en-US" sz="2400" i="1" dirty="0" smtClean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Hint</a:t>
            </a:r>
            <a:r>
              <a:rPr lang="en-US" sz="2400" dirty="0" smtClean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:</a:t>
            </a:r>
            <a:endParaRPr lang="nl-NL" sz="2400" dirty="0" smtClean="0"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  <a:p>
            <a:pPr>
              <a:spcBef>
                <a:spcPts val="800"/>
              </a:spcBef>
            </a:pPr>
            <a:r>
              <a:rPr lang="nl-NL" dirty="0" smtClean="0">
                <a:latin typeface="Consolas" panose="020B0609020204030204" pitchFamily="49" charset="0"/>
              </a:rPr>
              <a:t>S[00</a:t>
            </a:r>
            <a:r>
              <a:rPr lang="nl-NL" dirty="0">
                <a:latin typeface="Consolas" panose="020B0609020204030204" pitchFamily="49" charset="0"/>
              </a:rPr>
              <a:t>] = </a:t>
            </a:r>
            <a:r>
              <a:rPr lang="nl-NL" dirty="0" smtClean="0">
                <a:latin typeface="Consolas" panose="020B0609020204030204" pitchFamily="49" charset="0"/>
              </a:rPr>
              <a:t>0x63</a:t>
            </a:r>
          </a:p>
          <a:p>
            <a:pPr>
              <a:spcBef>
                <a:spcPts val="800"/>
              </a:spcBef>
            </a:pPr>
            <a:r>
              <a:rPr lang="nl-NL" dirty="0" smtClean="0">
                <a:latin typeface="Consolas" panose="020B0609020204030204" pitchFamily="49" charset="0"/>
              </a:rPr>
              <a:t>S[01</a:t>
            </a:r>
            <a:r>
              <a:rPr lang="nl-NL" dirty="0">
                <a:latin typeface="Consolas" panose="020B0609020204030204" pitchFamily="49" charset="0"/>
              </a:rPr>
              <a:t>] = </a:t>
            </a:r>
            <a:r>
              <a:rPr lang="nl-NL" dirty="0" smtClean="0">
                <a:latin typeface="Consolas" panose="020B0609020204030204" pitchFamily="49" charset="0"/>
              </a:rPr>
              <a:t>0x7c</a:t>
            </a:r>
          </a:p>
          <a:p>
            <a:pPr>
              <a:spcBef>
                <a:spcPts val="800"/>
              </a:spcBef>
            </a:pPr>
            <a:r>
              <a:rPr lang="nl-NL" dirty="0" smtClean="0">
                <a:latin typeface="Consolas" panose="020B0609020204030204" pitchFamily="49" charset="0"/>
              </a:rPr>
              <a:t>S[02</a:t>
            </a:r>
            <a:r>
              <a:rPr lang="nl-NL" dirty="0">
                <a:latin typeface="Consolas" panose="020B0609020204030204" pitchFamily="49" charset="0"/>
              </a:rPr>
              <a:t>] = </a:t>
            </a:r>
            <a:r>
              <a:rPr lang="nl-NL" dirty="0" smtClean="0">
                <a:latin typeface="Consolas" panose="020B0609020204030204" pitchFamily="49" charset="0"/>
              </a:rPr>
              <a:t>0x77</a:t>
            </a:r>
          </a:p>
          <a:p>
            <a:pPr>
              <a:spcBef>
                <a:spcPts val="800"/>
              </a:spcBef>
            </a:pPr>
            <a:r>
              <a:rPr lang="nl-NL" dirty="0" smtClean="0">
                <a:latin typeface="Consolas" panose="020B0609020204030204" pitchFamily="49" charset="0"/>
              </a:rPr>
              <a:t>S[03</a:t>
            </a:r>
            <a:r>
              <a:rPr lang="nl-NL" dirty="0">
                <a:latin typeface="Consolas" panose="020B0609020204030204" pitchFamily="49" charset="0"/>
              </a:rPr>
              <a:t>] = </a:t>
            </a:r>
            <a:r>
              <a:rPr lang="nl-NL" dirty="0" smtClean="0">
                <a:latin typeface="Consolas" panose="020B0609020204030204" pitchFamily="49" charset="0"/>
              </a:rPr>
              <a:t>0x7b</a:t>
            </a:r>
            <a:endParaRPr lang="nl-NL" dirty="0">
              <a:latin typeface="Consolas" panose="020B0609020204030204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10116206" y="4594378"/>
            <a:ext cx="10510" cy="192203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967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round table lookups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first round, AES code will query S-box on 16 </a:t>
            </a:r>
            <a:r>
              <a:rPr lang="en-US" dirty="0" smtClean="0"/>
              <a:t>values</a:t>
            </a:r>
          </a:p>
          <a:p>
            <a:pPr lvl="3"/>
            <a:endParaRPr lang="en-US" dirty="0" smtClean="0"/>
          </a:p>
          <a:p>
            <a:pPr marL="0" indent="0" algn="ctr">
              <a:buNone/>
            </a:pPr>
            <a:r>
              <a:rPr lang="en-US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x</a:t>
            </a:r>
            <a:r>
              <a:rPr lang="en-US" i="1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1</a:t>
            </a:r>
            <a:r>
              <a:rPr lang="en-US" dirty="0">
                <a:latin typeface="Lato Medium"/>
                <a:cs typeface="Lato Medium"/>
              </a:rPr>
              <a:t> = </a:t>
            </a:r>
            <a:r>
              <a:rPr lang="en-US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key</a:t>
            </a:r>
            <a:r>
              <a:rPr lang="en-US" i="1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1</a:t>
            </a:r>
            <a:r>
              <a:rPr lang="en-US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 </a:t>
            </a:r>
            <a:r>
              <a:rPr lang="en-US" dirty="0">
                <a:latin typeface="Lato Medium"/>
                <a:cs typeface="Lato Medium"/>
              </a:rPr>
              <a:t>⊕</a:t>
            </a:r>
            <a:r>
              <a:rPr lang="en-US" dirty="0"/>
              <a:t> </a:t>
            </a:r>
            <a:r>
              <a:rPr lang="en-US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pt</a:t>
            </a:r>
            <a:r>
              <a:rPr lang="en-US" i="1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1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x</a:t>
            </a:r>
            <a:r>
              <a:rPr lang="en-US" i="1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2</a:t>
            </a:r>
            <a:r>
              <a:rPr lang="en-US" dirty="0">
                <a:latin typeface="Lato Medium"/>
                <a:cs typeface="Lato Medium"/>
              </a:rPr>
              <a:t> = </a:t>
            </a:r>
            <a:r>
              <a:rPr lang="en-US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key</a:t>
            </a:r>
            <a:r>
              <a:rPr lang="en-US" i="1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2</a:t>
            </a:r>
            <a:r>
              <a:rPr lang="en-US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 </a:t>
            </a:r>
            <a:r>
              <a:rPr lang="en-US" dirty="0">
                <a:latin typeface="Lato Medium"/>
                <a:cs typeface="Lato Medium"/>
              </a:rPr>
              <a:t>⊕</a:t>
            </a:r>
            <a:r>
              <a:rPr lang="en-US" dirty="0"/>
              <a:t> </a:t>
            </a:r>
            <a:r>
              <a:rPr lang="en-US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pt</a:t>
            </a:r>
            <a:r>
              <a:rPr lang="en-US" i="1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2</a:t>
            </a:r>
            <a:br>
              <a:rPr lang="en-US" i="1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</a:br>
            <a:r>
              <a:rPr lang="en-US" dirty="0"/>
              <a:t>…</a:t>
            </a:r>
            <a:br>
              <a:rPr lang="en-US" dirty="0"/>
            </a:br>
            <a:r>
              <a:rPr lang="en-US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x</a:t>
            </a:r>
            <a:r>
              <a:rPr lang="en-US" i="1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16</a:t>
            </a:r>
            <a:r>
              <a:rPr lang="en-US" dirty="0">
                <a:latin typeface="Lato Medium"/>
                <a:cs typeface="Lato Medium"/>
              </a:rPr>
              <a:t> = </a:t>
            </a:r>
            <a:r>
              <a:rPr lang="en-US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key</a:t>
            </a:r>
            <a:r>
              <a:rPr lang="en-US" i="1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16</a:t>
            </a:r>
            <a:r>
              <a:rPr lang="en-US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 </a:t>
            </a:r>
            <a:r>
              <a:rPr lang="en-US" dirty="0">
                <a:latin typeface="Lato Medium"/>
                <a:cs typeface="Lato Medium"/>
              </a:rPr>
              <a:t>⊕</a:t>
            </a:r>
            <a:r>
              <a:rPr lang="en-US" dirty="0"/>
              <a:t> </a:t>
            </a:r>
            <a:r>
              <a:rPr lang="en-US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pt</a:t>
            </a:r>
            <a:r>
              <a:rPr lang="en-US" i="1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16</a:t>
            </a:r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Suppose </a:t>
            </a:r>
            <a:r>
              <a:rPr lang="en-US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x</a:t>
            </a:r>
            <a:r>
              <a:rPr lang="en-US" i="1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1</a:t>
            </a:r>
            <a:r>
              <a:rPr lang="en-US" dirty="0" smtClean="0"/>
              <a:t> and </a:t>
            </a:r>
            <a:r>
              <a:rPr lang="en-US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x</a:t>
            </a:r>
            <a:r>
              <a:rPr lang="en-US" i="1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2</a:t>
            </a:r>
            <a:r>
              <a:rPr lang="en-US" dirty="0" smtClean="0"/>
              <a:t> are identical</a:t>
            </a:r>
          </a:p>
          <a:p>
            <a:r>
              <a:rPr lang="en-US" dirty="0" smtClean="0"/>
              <a:t>Then the second </a:t>
            </a:r>
            <a:r>
              <a:rPr lang="en-US" dirty="0"/>
              <a:t>table lookup will be </a:t>
            </a:r>
            <a:r>
              <a:rPr lang="en-US" i="1" dirty="0">
                <a:solidFill>
                  <a:srgbClr val="C00000"/>
                </a:solidFill>
              </a:rPr>
              <a:t>faster</a:t>
            </a:r>
            <a:r>
              <a:rPr lang="en-US" dirty="0"/>
              <a:t> than the </a:t>
            </a:r>
            <a:r>
              <a:rPr lang="en-US" dirty="0" smtClean="0"/>
              <a:t>first!</a:t>
            </a:r>
          </a:p>
          <a:p>
            <a:r>
              <a:rPr lang="en-US" dirty="0" smtClean="0"/>
              <a:t>More generally, 1</a:t>
            </a:r>
            <a:r>
              <a:rPr lang="en-US" baseline="30000" dirty="0" smtClean="0"/>
              <a:t>st</a:t>
            </a:r>
            <a:r>
              <a:rPr lang="en-US" dirty="0" smtClean="0"/>
              <a:t> round running time ~ # of distinct intermediate values</a:t>
            </a:r>
          </a:p>
          <a:p>
            <a:r>
              <a:rPr lang="en-US" dirty="0" smtClean="0"/>
              <a:t>Can we use this to find the key?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659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 almost!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Let’s say we feed input plaintext with </a:t>
            </a:r>
            <a:r>
              <a:rPr lang="en-US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pt</a:t>
            </a:r>
            <a:r>
              <a:rPr lang="en-US" i="1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1</a:t>
            </a:r>
            <a:r>
              <a:rPr lang="en-US" dirty="0" smtClean="0"/>
              <a:t> = 01, </a:t>
            </a:r>
            <a:r>
              <a:rPr lang="en-US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pt</a:t>
            </a:r>
            <a:r>
              <a:rPr lang="en-US" i="1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2</a:t>
            </a:r>
            <a:r>
              <a:rPr lang="en-US" dirty="0" smtClean="0"/>
              <a:t> = 02</a:t>
            </a:r>
          </a:p>
          <a:p>
            <a:r>
              <a:rPr lang="en-US" dirty="0" smtClean="0"/>
              <a:t>Suppose I tell you that a cache hit occurs in the first two S-box lookups</a:t>
            </a:r>
          </a:p>
          <a:p>
            <a:r>
              <a:rPr lang="en-US" dirty="0" smtClean="0"/>
              <a:t>Then, you know:</a:t>
            </a:r>
          </a:p>
          <a:p>
            <a:pPr marL="0" indent="0" algn="ctr">
              <a:buNone/>
            </a:pPr>
            <a:r>
              <a:rPr lang="en-US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x</a:t>
            </a:r>
            <a:r>
              <a:rPr lang="en-US" i="1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1</a:t>
            </a:r>
            <a:r>
              <a:rPr lang="en-US" dirty="0" smtClean="0">
                <a:latin typeface="Lato Medium"/>
                <a:cs typeface="Lato Medium"/>
              </a:rPr>
              <a:t> = </a:t>
            </a:r>
            <a:r>
              <a:rPr lang="en-US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x</a:t>
            </a:r>
            <a:r>
              <a:rPr lang="en-US" i="1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2</a:t>
            </a:r>
            <a:endParaRPr lang="en-US" dirty="0" smtClean="0">
              <a:latin typeface="Lato Medium"/>
              <a:cs typeface="Lato Medium"/>
            </a:endParaRPr>
          </a:p>
          <a:p>
            <a:pPr marL="0" indent="0" algn="ctr">
              <a:buNone/>
            </a:pPr>
            <a:r>
              <a:rPr lang="en-US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key</a:t>
            </a:r>
            <a:r>
              <a:rPr lang="en-US" i="1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1</a:t>
            </a:r>
            <a:r>
              <a:rPr lang="en-US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 </a:t>
            </a:r>
            <a:r>
              <a:rPr lang="en-US" dirty="0" smtClean="0">
                <a:latin typeface="Lato Medium"/>
                <a:cs typeface="Lato Medium"/>
              </a:rPr>
              <a:t>⊕</a:t>
            </a:r>
            <a:r>
              <a:rPr lang="en-US" dirty="0" smtClean="0"/>
              <a:t> </a:t>
            </a:r>
            <a:r>
              <a:rPr lang="en-US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pt</a:t>
            </a:r>
            <a:r>
              <a:rPr lang="en-US" i="1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1</a:t>
            </a:r>
            <a:r>
              <a:rPr lang="en-US" dirty="0" smtClean="0">
                <a:latin typeface="Lato Medium"/>
                <a:cs typeface="Lato Medium"/>
              </a:rPr>
              <a:t> = </a:t>
            </a:r>
            <a:r>
              <a:rPr lang="en-US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key</a:t>
            </a:r>
            <a:r>
              <a:rPr lang="en-US" i="1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2</a:t>
            </a:r>
            <a:r>
              <a:rPr lang="en-US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 </a:t>
            </a:r>
            <a:r>
              <a:rPr lang="en-US" dirty="0" smtClean="0">
                <a:latin typeface="Lato Medium"/>
                <a:cs typeface="Lato Medium"/>
              </a:rPr>
              <a:t>⊕</a:t>
            </a:r>
            <a:r>
              <a:rPr lang="en-US" dirty="0" smtClean="0"/>
              <a:t> </a:t>
            </a:r>
            <a:r>
              <a:rPr lang="en-US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pt</a:t>
            </a:r>
            <a:r>
              <a:rPr lang="en-US" i="1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2</a:t>
            </a:r>
          </a:p>
          <a:p>
            <a:pPr marL="0" indent="0" algn="ctr">
              <a:buNone/>
            </a:pPr>
            <a:r>
              <a:rPr lang="en-US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     key</a:t>
            </a:r>
            <a:r>
              <a:rPr lang="en-US" i="1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1</a:t>
            </a:r>
            <a:r>
              <a:rPr lang="en-US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 </a:t>
            </a:r>
            <a:r>
              <a:rPr lang="en-US" dirty="0" smtClean="0">
                <a:latin typeface="Lato Medium"/>
                <a:cs typeface="Lato Medium"/>
              </a:rPr>
              <a:t>⊕</a:t>
            </a:r>
            <a:r>
              <a:rPr lang="en-US" dirty="0" smtClean="0"/>
              <a:t> </a:t>
            </a:r>
            <a:r>
              <a:rPr lang="en-US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key</a:t>
            </a:r>
            <a:r>
              <a:rPr lang="en-US" i="1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2</a:t>
            </a:r>
            <a:r>
              <a:rPr lang="en-US" dirty="0" smtClean="0">
                <a:latin typeface="Lato Medium"/>
                <a:cs typeface="Lato Medium"/>
              </a:rPr>
              <a:t> = </a:t>
            </a:r>
            <a:r>
              <a:rPr lang="en-US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pt</a:t>
            </a:r>
            <a:r>
              <a:rPr lang="en-US" i="1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1</a:t>
            </a:r>
            <a:r>
              <a:rPr lang="en-US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 </a:t>
            </a:r>
            <a:r>
              <a:rPr lang="en-US" dirty="0" smtClean="0">
                <a:latin typeface="Lato Medium"/>
                <a:cs typeface="Lato Medium"/>
              </a:rPr>
              <a:t>⊕</a:t>
            </a:r>
            <a:r>
              <a:rPr lang="en-US" dirty="0" smtClean="0"/>
              <a:t> </a:t>
            </a:r>
            <a:r>
              <a:rPr lang="en-US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pt</a:t>
            </a:r>
            <a:r>
              <a:rPr lang="en-US" i="1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2</a:t>
            </a:r>
            <a:r>
              <a:rPr lang="en-US" dirty="0" smtClean="0">
                <a:latin typeface="Lato Medium"/>
                <a:cs typeface="Lato Medium"/>
              </a:rPr>
              <a:t> = 03</a:t>
            </a:r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Unfortunately this doesn’t tell you </a:t>
            </a:r>
            <a:r>
              <a:rPr lang="en-US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key</a:t>
            </a:r>
            <a:r>
              <a:rPr lang="en-US" i="1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1</a:t>
            </a:r>
            <a:r>
              <a:rPr lang="en-US" dirty="0" smtClean="0"/>
              <a:t> or </a:t>
            </a:r>
            <a:r>
              <a:rPr lang="en-US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key</a:t>
            </a:r>
            <a:r>
              <a:rPr lang="en-US" i="1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2</a:t>
            </a:r>
            <a:r>
              <a:rPr lang="en-US" dirty="0" smtClean="0"/>
              <a:t> directly</a:t>
            </a:r>
          </a:p>
          <a:p>
            <a:r>
              <a:rPr lang="en-US" dirty="0" smtClean="0"/>
              <a:t>Good news: if all plaintext bytes cause collisions, you can also compute</a:t>
            </a:r>
            <a:br>
              <a:rPr lang="en-US" dirty="0" smtClean="0"/>
            </a:br>
            <a:r>
              <a:rPr lang="en-US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key</a:t>
            </a:r>
            <a:r>
              <a:rPr lang="en-US" i="1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1</a:t>
            </a:r>
            <a:r>
              <a:rPr lang="en-US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 </a:t>
            </a:r>
            <a:r>
              <a:rPr lang="en-US" dirty="0">
                <a:latin typeface="Lato Medium"/>
                <a:cs typeface="Lato Medium"/>
              </a:rPr>
              <a:t>⊕</a:t>
            </a:r>
            <a:r>
              <a:rPr lang="en-US" dirty="0"/>
              <a:t> </a:t>
            </a:r>
            <a:r>
              <a:rPr lang="en-US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key</a:t>
            </a:r>
            <a:r>
              <a:rPr lang="en-US" i="1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3</a:t>
            </a:r>
            <a:r>
              <a:rPr lang="en-US" dirty="0" smtClean="0"/>
              <a:t>, </a:t>
            </a:r>
            <a:r>
              <a:rPr lang="en-US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key</a:t>
            </a:r>
            <a:r>
              <a:rPr lang="en-US" i="1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1</a:t>
            </a:r>
            <a:r>
              <a:rPr lang="en-US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 </a:t>
            </a:r>
            <a:r>
              <a:rPr lang="en-US" dirty="0">
                <a:latin typeface="Lato Medium"/>
                <a:cs typeface="Lato Medium"/>
              </a:rPr>
              <a:t>⊕</a:t>
            </a:r>
            <a:r>
              <a:rPr lang="en-US" dirty="0"/>
              <a:t> </a:t>
            </a:r>
            <a:r>
              <a:rPr lang="en-US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key</a:t>
            </a:r>
            <a:r>
              <a:rPr lang="en-US" i="1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4</a:t>
            </a:r>
            <a:r>
              <a:rPr lang="en-US" dirty="0" smtClean="0"/>
              <a:t>, …, </a:t>
            </a:r>
            <a:r>
              <a:rPr lang="en-US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key</a:t>
            </a:r>
            <a:r>
              <a:rPr lang="en-US" i="1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1</a:t>
            </a:r>
            <a:r>
              <a:rPr lang="en-US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 </a:t>
            </a:r>
            <a:r>
              <a:rPr lang="en-US" dirty="0">
                <a:latin typeface="Lato Medium"/>
                <a:cs typeface="Lato Medium"/>
              </a:rPr>
              <a:t>⊕</a:t>
            </a:r>
            <a:r>
              <a:rPr lang="en-US" dirty="0"/>
              <a:t> </a:t>
            </a:r>
            <a:r>
              <a:rPr lang="en-US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key</a:t>
            </a:r>
            <a:r>
              <a:rPr lang="en-US" i="1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16</a:t>
            </a:r>
            <a:endParaRPr lang="en-US" dirty="0" smtClean="0"/>
          </a:p>
          <a:p>
            <a:r>
              <a:rPr lang="en-US" dirty="0" smtClean="0"/>
              <a:t>So, you can learn 120 of the 128 bits of key!</a:t>
            </a:r>
          </a:p>
          <a:p>
            <a:r>
              <a:rPr lang="en-US" dirty="0" smtClean="0"/>
              <a:t>Brute-force the rest if you have a (</a:t>
            </a:r>
            <a:r>
              <a:rPr lang="en-US" i="1" dirty="0" err="1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pt</a:t>
            </a:r>
            <a:r>
              <a:rPr lang="en-US" dirty="0" smtClean="0"/>
              <a:t>, </a:t>
            </a:r>
            <a:r>
              <a:rPr lang="en-US" i="1" dirty="0" err="1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ct</a:t>
            </a:r>
            <a:r>
              <a:rPr lang="en-US" dirty="0" smtClean="0"/>
              <a:t>) pair</a:t>
            </a:r>
          </a:p>
        </p:txBody>
      </p:sp>
    </p:spTree>
    <p:extLst>
      <p:ext uri="{BB962C8B-B14F-4D97-AF65-F5344CB8AC3E}">
        <p14:creationId xmlns:p14="http://schemas.microsoft.com/office/powerpoint/2010/main" val="306877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this attack more realistic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Simplifying assumptions we’ve made so far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200" dirty="0" smtClean="0"/>
              <a:t>Our plaintext causes many cache collisions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200" dirty="0" smtClean="0"/>
              <a:t>We can tell which pair of </a:t>
            </a:r>
            <a:r>
              <a:rPr lang="en-US" sz="2200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x</a:t>
            </a:r>
            <a:r>
              <a:rPr lang="en-US" sz="2200" dirty="0"/>
              <a:t>’s </a:t>
            </a:r>
            <a:r>
              <a:rPr lang="en-US" sz="2200" dirty="0" smtClean="0"/>
              <a:t>collide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200" dirty="0"/>
              <a:t>We can isolate the 1</a:t>
            </a:r>
            <a:r>
              <a:rPr lang="en-US" sz="2200" baseline="30000" dirty="0"/>
              <a:t>st</a:t>
            </a:r>
            <a:r>
              <a:rPr lang="en-US" sz="2200" dirty="0"/>
              <a:t> round’s running time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200" dirty="0" smtClean="0"/>
              <a:t>Our timing measurement is perfect, thus revealing exactly # of </a:t>
            </a:r>
            <a:r>
              <a:rPr lang="en-US" sz="2200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x</a:t>
            </a:r>
            <a:r>
              <a:rPr lang="en-US" sz="2200" dirty="0"/>
              <a:t>’s </a:t>
            </a:r>
            <a:r>
              <a:rPr lang="en-US" sz="2200" dirty="0" smtClean="0"/>
              <a:t>that are equal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Tactics to remove these assumptions</a:t>
            </a:r>
            <a:endParaRPr lang="en-US" dirty="0"/>
          </a:p>
          <a:p>
            <a:pPr marL="850392" lvl="1" indent="-457200">
              <a:buFont typeface="+mj-lt"/>
              <a:buAutoNum type="arabicPeriod"/>
            </a:pPr>
            <a:r>
              <a:rPr lang="en-US" sz="2200" dirty="0" smtClean="0"/>
              <a:t>Collect more </a:t>
            </a:r>
            <a:r>
              <a:rPr lang="en-US" sz="2200" i="1" dirty="0" err="1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pt</a:t>
            </a:r>
            <a:r>
              <a:rPr lang="en-US" sz="2200" dirty="0" smtClean="0"/>
              <a:t> samples				  (that is: gather stronger </a:t>
            </a:r>
            <a:r>
              <a:rPr lang="en-US" sz="2200" dirty="0" smtClean="0">
                <a:solidFill>
                  <a:schemeClr val="accent1"/>
                </a:solidFill>
              </a:rPr>
              <a:t>signal</a:t>
            </a:r>
            <a:r>
              <a:rPr lang="en-US" sz="2200" dirty="0" smtClean="0"/>
              <a:t> on the </a:t>
            </a:r>
            <a:r>
              <a:rPr lang="en-US" sz="22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key</a:t>
            </a:r>
            <a:r>
              <a:rPr lang="en-US" sz="2200" dirty="0" smtClean="0"/>
              <a:t>)</a:t>
            </a:r>
            <a:endParaRPr lang="en-US" sz="2200" i="1" dirty="0" smtClean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 marL="850392" lvl="1" indent="-457200">
              <a:buFont typeface="+mj-lt"/>
              <a:buAutoNum type="arabicPeriod"/>
            </a:pPr>
            <a:r>
              <a:rPr lang="en-US" sz="2200" dirty="0" smtClean="0"/>
              <a:t>Make guesses &amp; hope you’re right!	  (that is: overcome </a:t>
            </a:r>
            <a:r>
              <a:rPr lang="en-US" sz="2200" dirty="0" smtClean="0">
                <a:solidFill>
                  <a:schemeClr val="accent1"/>
                </a:solidFill>
              </a:rPr>
              <a:t>noise</a:t>
            </a:r>
            <a:r>
              <a:rPr lang="en-US" sz="2200" dirty="0" smtClean="0"/>
              <a:t>)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2200" dirty="0" smtClean="0"/>
              <a:t>Introspect the machine more carefully </a:t>
            </a:r>
            <a:r>
              <a:rPr lang="en-US" sz="2200" baseline="30000" dirty="0" smtClean="0"/>
              <a:t> </a:t>
            </a:r>
            <a:r>
              <a:rPr lang="en-US" sz="2200" dirty="0" smtClean="0"/>
              <a:t>(that is: gather more precise </a:t>
            </a:r>
            <a:r>
              <a:rPr lang="en-US" sz="2200" dirty="0" smtClean="0">
                <a:solidFill>
                  <a:schemeClr val="accent1"/>
                </a:solidFill>
              </a:rPr>
              <a:t>signal</a:t>
            </a:r>
            <a:r>
              <a:rPr lang="en-US" sz="2200" dirty="0" smtClean="0"/>
              <a:t>)</a:t>
            </a:r>
            <a:endParaRPr lang="en-US" sz="2200" i="1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410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Tactic 1: Collect more samples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</a:p>
          <a:p>
            <a:pPr lvl="1"/>
            <a:r>
              <a:rPr lang="en-US" sz="2200" dirty="0" smtClean="0"/>
              <a:t>Don’t assume a single “magical” </a:t>
            </a:r>
            <a:r>
              <a:rPr lang="en-US" sz="2200" i="1" dirty="0" err="1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pt</a:t>
            </a:r>
            <a:r>
              <a:rPr lang="en-US" sz="2200" dirty="0" smtClean="0"/>
              <a:t> with many collisions</a:t>
            </a:r>
          </a:p>
          <a:p>
            <a:pPr lvl="1"/>
            <a:r>
              <a:rPr lang="en-US" sz="2200" dirty="0" smtClean="0"/>
              <a:t>Instead, simply try many possible </a:t>
            </a:r>
            <a:r>
              <a:rPr lang="en-US" sz="22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pt</a:t>
            </a:r>
            <a:r>
              <a:rPr lang="en-US" sz="2200" dirty="0" smtClean="0"/>
              <a:t>s</a:t>
            </a:r>
          </a:p>
          <a:p>
            <a:r>
              <a:rPr lang="en-US" dirty="0" smtClean="0"/>
              <a:t>If </a:t>
            </a:r>
            <a:r>
              <a:rPr lang="en-US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pt</a:t>
            </a:r>
            <a:r>
              <a:rPr lang="en-US" dirty="0" smtClean="0"/>
              <a:t>s chosen randomly, probability that:</a:t>
            </a:r>
          </a:p>
          <a:p>
            <a:pPr lvl="1"/>
            <a:r>
              <a:rPr lang="en-US" sz="2200" dirty="0" smtClean="0"/>
              <a:t>A given pair of bytes (e.g., bytes 1 and 2) collide = 1/256</a:t>
            </a:r>
          </a:p>
          <a:p>
            <a:pPr lvl="1"/>
            <a:r>
              <a:rPr lang="en-US" sz="2200" dirty="0" smtClean="0"/>
              <a:t>Byte 1 collides with some </a:t>
            </a:r>
            <a:r>
              <a:rPr lang="en-US" sz="2200" dirty="0"/>
              <a:t>other byte </a:t>
            </a:r>
            <a:r>
              <a:rPr lang="en-US" sz="2200" dirty="0" smtClean="0"/>
              <a:t>≈ 1/16</a:t>
            </a:r>
          </a:p>
          <a:p>
            <a:pPr lvl="1"/>
            <a:r>
              <a:rPr lang="en-US" sz="2200" dirty="0" smtClean="0"/>
              <a:t>There exists a collision = 1 – (</a:t>
            </a:r>
            <a:r>
              <a:rPr lang="en-US" sz="2200" dirty="0"/>
              <a:t>256 choose 16)/(256</a:t>
            </a:r>
            <a:r>
              <a:rPr lang="en-US" sz="2200" baseline="30000" dirty="0"/>
              <a:t>16</a:t>
            </a:r>
            <a:r>
              <a:rPr lang="en-US" sz="2200" dirty="0"/>
              <a:t>) </a:t>
            </a:r>
            <a:r>
              <a:rPr lang="en-US" sz="2200" dirty="0" smtClean="0"/>
              <a:t>≈ 1 – 10</a:t>
            </a:r>
            <a:r>
              <a:rPr lang="en-US" sz="2200" baseline="30000" dirty="0" smtClean="0"/>
              <a:t>-14</a:t>
            </a:r>
            <a:endParaRPr lang="en-US" sz="2200" dirty="0" smtClean="0"/>
          </a:p>
          <a:p>
            <a:r>
              <a:rPr lang="en-US" dirty="0" smtClean="0"/>
              <a:t>Each collision yields a constraint on the </a:t>
            </a:r>
            <a:r>
              <a:rPr lang="en-US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key</a:t>
            </a:r>
            <a:endParaRPr lang="en-US" dirty="0" smtClean="0"/>
          </a:p>
          <a:p>
            <a:pPr lvl="1"/>
            <a:r>
              <a:rPr lang="en-US" sz="2200" dirty="0" smtClean="0"/>
              <a:t>Lowers its entropy by 8 bits</a:t>
            </a:r>
          </a:p>
          <a:p>
            <a:r>
              <a:rPr lang="en-US" dirty="0" smtClean="0"/>
              <a:t>Sample enough </a:t>
            </a:r>
            <a:r>
              <a:rPr lang="en-US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pt</a:t>
            </a:r>
            <a:r>
              <a:rPr lang="en-US" dirty="0" smtClean="0"/>
              <a:t>s until we observe 15 indep constraints</a:t>
            </a:r>
          </a:p>
          <a:p>
            <a:r>
              <a:rPr lang="en-US" dirty="0" smtClean="0"/>
              <a:t>We can “concentrate” the locations of constraints by fixing some byte values</a:t>
            </a:r>
          </a:p>
        </p:txBody>
      </p:sp>
    </p:spTree>
    <p:extLst>
      <p:ext uri="{BB962C8B-B14F-4D97-AF65-F5344CB8AC3E}">
        <p14:creationId xmlns:p14="http://schemas.microsoft.com/office/powerpoint/2010/main" val="1527417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2: Attacking </a:t>
            </a:r>
            <a:r>
              <a:rPr lang="en-US" dirty="0"/>
              <a:t>crypto implementations</a:t>
            </a:r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2045834" y="1396999"/>
          <a:ext cx="8100332" cy="5093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721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Tactic 2: Guess &amp;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if we don’t actually know which bytes of </a:t>
            </a:r>
            <a:r>
              <a:rPr lang="en-US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x</a:t>
            </a:r>
            <a:r>
              <a:rPr lang="en-US" dirty="0" smtClean="0"/>
              <a:t> collide?</a:t>
            </a:r>
          </a:p>
          <a:p>
            <a:r>
              <a:rPr lang="en-US" dirty="0" smtClean="0"/>
              <a:t>We know that Time(AES) is smaller when </a:t>
            </a:r>
            <a:r>
              <a:rPr lang="en-US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x</a:t>
            </a:r>
            <a:r>
              <a:rPr lang="en-US" i="1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1</a:t>
            </a:r>
            <a:r>
              <a:rPr lang="en-US" dirty="0">
                <a:latin typeface="Lato Medium"/>
                <a:cs typeface="Lato Medium"/>
              </a:rPr>
              <a:t> = </a:t>
            </a:r>
            <a:r>
              <a:rPr lang="en-US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x</a:t>
            </a:r>
            <a:r>
              <a:rPr lang="en-US" i="1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2</a:t>
            </a:r>
            <a:r>
              <a:rPr lang="en-US" dirty="0" smtClean="0"/>
              <a:t> than when they differ,</a:t>
            </a:r>
          </a:p>
          <a:p>
            <a:pPr lvl="1"/>
            <a:r>
              <a:rPr lang="en-US" sz="2200" dirty="0" smtClean="0"/>
              <a:t>i.e., when </a:t>
            </a:r>
            <a:r>
              <a:rPr lang="en-US" sz="2200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key</a:t>
            </a:r>
            <a:r>
              <a:rPr lang="en-US" sz="2200" i="1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1</a:t>
            </a:r>
            <a:r>
              <a:rPr lang="en-US" sz="2200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 </a:t>
            </a:r>
            <a:r>
              <a:rPr lang="en-US" sz="2200" dirty="0">
                <a:latin typeface="Lato Medium"/>
                <a:cs typeface="Lato Medium"/>
              </a:rPr>
              <a:t>⊕</a:t>
            </a:r>
            <a:r>
              <a:rPr lang="en-US" sz="2200" dirty="0"/>
              <a:t> </a:t>
            </a:r>
            <a:r>
              <a:rPr lang="en-US" sz="2200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key</a:t>
            </a:r>
            <a:r>
              <a:rPr lang="en-US" sz="2200" i="1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2</a:t>
            </a:r>
            <a:r>
              <a:rPr lang="en-US" sz="2200" dirty="0">
                <a:latin typeface="Lato Medium"/>
                <a:cs typeface="Lato Medium"/>
              </a:rPr>
              <a:t> = </a:t>
            </a:r>
            <a:r>
              <a:rPr lang="en-US" sz="2200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pt</a:t>
            </a:r>
            <a:r>
              <a:rPr lang="en-US" sz="2200" i="1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1</a:t>
            </a:r>
            <a:r>
              <a:rPr lang="en-US" sz="2200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 </a:t>
            </a:r>
            <a:r>
              <a:rPr lang="en-US" sz="2200" dirty="0">
                <a:latin typeface="Lato Medium"/>
                <a:cs typeface="Lato Medium"/>
              </a:rPr>
              <a:t>⊕</a:t>
            </a:r>
            <a:r>
              <a:rPr lang="en-US" sz="2200" dirty="0"/>
              <a:t> </a:t>
            </a:r>
            <a:r>
              <a:rPr lang="en-US" sz="22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pt</a:t>
            </a:r>
            <a:r>
              <a:rPr lang="en-US" sz="2200" i="1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2</a:t>
            </a:r>
            <a:endParaRPr lang="en-US" sz="2200" dirty="0" smtClean="0"/>
          </a:p>
          <a:p>
            <a:r>
              <a:rPr lang="en-US" dirty="0" smtClean="0"/>
              <a:t>Granted, the time depends on many other factors</a:t>
            </a:r>
          </a:p>
          <a:p>
            <a:pPr lvl="1"/>
            <a:r>
              <a:rPr lang="en-US" sz="2200" dirty="0" smtClean="0"/>
              <a:t>Other bytes in the same cache line</a:t>
            </a:r>
          </a:p>
          <a:p>
            <a:pPr lvl="1"/>
            <a:r>
              <a:rPr lang="en-US" sz="2200" dirty="0" smtClean="0"/>
              <a:t>Other bytes of the 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round (or last round for a </a:t>
            </a:r>
            <a:r>
              <a:rPr lang="en-US" sz="2200" dirty="0" err="1" smtClean="0"/>
              <a:t>ct</a:t>
            </a:r>
            <a:r>
              <a:rPr lang="en-US" sz="2200" dirty="0" smtClean="0"/>
              <a:t> attack)</a:t>
            </a:r>
          </a:p>
          <a:p>
            <a:pPr lvl="1"/>
            <a:r>
              <a:rPr lang="en-US" sz="2200" dirty="0" smtClean="0"/>
              <a:t>Other rounds</a:t>
            </a:r>
          </a:p>
          <a:p>
            <a:pPr lvl="1"/>
            <a:r>
              <a:rPr lang="en-US" sz="2200" dirty="0" smtClean="0"/>
              <a:t>Network latency (if you’re conducting this attack remotely)</a:t>
            </a:r>
          </a:p>
          <a:p>
            <a:r>
              <a:rPr lang="en-US" dirty="0" smtClean="0"/>
              <a:t>With enough samples, we can average over this noise!</a:t>
            </a:r>
          </a:p>
          <a:p>
            <a:pPr lvl="1"/>
            <a:r>
              <a:rPr lang="en-US" sz="2200" dirty="0" smtClean="0"/>
              <a:t>Note: also use this tactic when collecting timing samples from padding oracles</a:t>
            </a:r>
          </a:p>
          <a:p>
            <a:r>
              <a:rPr lang="en-US" dirty="0" smtClean="0"/>
              <a:t>Bin running times by </a:t>
            </a:r>
            <a:r>
              <a:rPr lang="en-US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pt</a:t>
            </a:r>
            <a:r>
              <a:rPr lang="en-US" i="1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1</a:t>
            </a:r>
            <a:r>
              <a:rPr lang="en-US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 </a:t>
            </a:r>
            <a:r>
              <a:rPr lang="en-US" dirty="0">
                <a:latin typeface="Lato Medium"/>
                <a:cs typeface="Lato Medium"/>
              </a:rPr>
              <a:t>⊕</a:t>
            </a:r>
            <a:r>
              <a:rPr lang="en-US" dirty="0"/>
              <a:t> </a:t>
            </a:r>
            <a:r>
              <a:rPr lang="en-US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pt</a:t>
            </a:r>
            <a:r>
              <a:rPr lang="en-US" i="1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2</a:t>
            </a:r>
            <a:r>
              <a:rPr lang="en-US" dirty="0" smtClean="0"/>
              <a:t>, see which is smallest</a:t>
            </a:r>
          </a:p>
        </p:txBody>
      </p:sp>
    </p:spTree>
    <p:extLst>
      <p:ext uri="{BB962C8B-B14F-4D97-AF65-F5344CB8AC3E}">
        <p14:creationId xmlns:p14="http://schemas.microsoft.com/office/powerpoint/2010/main" val="1867245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Tactic 2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Question: How can we handle AES-256? Its key is spread over 2 rounds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Answer: Once we know the 1</a:t>
            </a:r>
            <a:r>
              <a:rPr lang="en-US" baseline="30000" dirty="0" smtClean="0"/>
              <a:t>st</a:t>
            </a:r>
            <a:r>
              <a:rPr lang="en-US" dirty="0" smtClean="0"/>
              <a:t> round key, we can simply push forward and attack the 2</a:t>
            </a:r>
            <a:r>
              <a:rPr lang="en-US" baseline="30000" dirty="0" smtClean="0"/>
              <a:t>nd</a:t>
            </a:r>
            <a:r>
              <a:rPr lang="en-US" dirty="0" smtClean="0"/>
              <a:t> round in the same way!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Now we’ve modeled reality, in which nobody is kind enough to tell you fine-grained info about the cache</a:t>
            </a:r>
            <a:br>
              <a:rPr lang="en-US" dirty="0"/>
            </a:br>
            <a:r>
              <a:rPr lang="en-US" dirty="0"/>
              <a:t>… right</a:t>
            </a:r>
            <a:r>
              <a:rPr lang="en-US" dirty="0" smtClean="0"/>
              <a:t>?</a:t>
            </a:r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3143306" y="1774951"/>
            <a:ext cx="5905388" cy="1241262"/>
            <a:chOff x="3589283" y="1774951"/>
            <a:chExt cx="5905388" cy="1241262"/>
          </a:xfrm>
        </p:grpSpPr>
        <p:sp>
          <p:nvSpPr>
            <p:cNvPr id="8" name="Rectangle 7"/>
            <p:cNvSpPr/>
            <p:nvPr/>
          </p:nvSpPr>
          <p:spPr bwMode="auto">
            <a:xfrm>
              <a:off x="3589283" y="2242473"/>
              <a:ext cx="648242" cy="215694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91440" bIns="0" numCol="1" rtlCol="0" anchor="ctr" anchorCtr="0" compatLnSpc="1">
              <a:prstTxWarp prst="textNoShape">
                <a:avLst/>
              </a:prstTxWarp>
            </a:bodyPr>
            <a:lstStyle/>
            <a:p>
              <a:pPr algn="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latin typeface="Lato Semibold"/>
                  <a:cs typeface="Lato Semibold"/>
                </a:rPr>
                <a:t>Input</a:t>
              </a:r>
              <a:endParaRPr lang="en-US" sz="1400" dirty="0">
                <a:latin typeface="Lato Semibold"/>
                <a:cs typeface="Lato Semibold"/>
              </a:endParaRPr>
            </a:p>
          </p:txBody>
        </p:sp>
        <p:sp>
          <p:nvSpPr>
            <p:cNvPr id="10" name="Oval 9"/>
            <p:cNvSpPr>
              <a:spLocks noChangeAspect="1"/>
            </p:cNvSpPr>
            <p:nvPr/>
          </p:nvSpPr>
          <p:spPr bwMode="auto">
            <a:xfrm>
              <a:off x="4658098" y="2186812"/>
              <a:ext cx="320040" cy="3200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 cap="flat" cmpd="sng" algn="ctr">
              <a:solidFill>
                <a:schemeClr val="accent4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latin typeface="Lato Heavy"/>
                  <a:cs typeface="Lato Heavy"/>
                </a:rPr>
                <a:t>+</a:t>
              </a:r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 bwMode="auto">
            <a:xfrm>
              <a:off x="6949585" y="2186812"/>
              <a:ext cx="320040" cy="3200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 cap="flat" cmpd="sng" algn="ctr">
              <a:solidFill>
                <a:schemeClr val="accent4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latin typeface="Lato Heavy"/>
                  <a:cs typeface="Lato Heavy"/>
                </a:rPr>
                <a:t>+</a:t>
              </a:r>
            </a:p>
          </p:txBody>
        </p:sp>
        <p:cxnSp>
          <p:nvCxnSpPr>
            <p:cNvPr id="16" name="Straight Arrow Connector 15"/>
            <p:cNvCxnSpPr>
              <a:stCxn id="8" idx="3"/>
              <a:endCxn id="10" idx="2"/>
            </p:cNvCxnSpPr>
            <p:nvPr/>
          </p:nvCxnSpPr>
          <p:spPr bwMode="auto">
            <a:xfrm flipV="1">
              <a:off x="4237525" y="2346832"/>
              <a:ext cx="420573" cy="34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17" name="Straight Arrow Connector 16"/>
            <p:cNvCxnSpPr>
              <a:stCxn id="10" idx="6"/>
              <a:endCxn id="44" idx="1"/>
            </p:cNvCxnSpPr>
            <p:nvPr/>
          </p:nvCxnSpPr>
          <p:spPr bwMode="auto">
            <a:xfrm>
              <a:off x="4978138" y="2346832"/>
              <a:ext cx="42057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18" name="Straight Arrow Connector 17"/>
            <p:cNvCxnSpPr>
              <a:stCxn id="44" idx="3"/>
              <a:endCxn id="11" idx="2"/>
            </p:cNvCxnSpPr>
            <p:nvPr/>
          </p:nvCxnSpPr>
          <p:spPr bwMode="auto">
            <a:xfrm>
              <a:off x="6529011" y="2346832"/>
              <a:ext cx="42057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19" name="Straight Arrow Connector 18"/>
            <p:cNvCxnSpPr>
              <a:stCxn id="11" idx="6"/>
              <a:endCxn id="45" idx="1"/>
            </p:cNvCxnSpPr>
            <p:nvPr/>
          </p:nvCxnSpPr>
          <p:spPr bwMode="auto">
            <a:xfrm>
              <a:off x="7269625" y="2346832"/>
              <a:ext cx="420573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>
              <a:off x="8820498" y="2365017"/>
              <a:ext cx="42062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24" name="Rectangle 23"/>
            <p:cNvSpPr/>
            <p:nvPr/>
          </p:nvSpPr>
          <p:spPr bwMode="auto">
            <a:xfrm>
              <a:off x="4455640" y="2739214"/>
              <a:ext cx="731520" cy="276999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0" rIns="9144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latin typeface="Lato Semibold"/>
                  <a:cs typeface="Lato Semibold"/>
                </a:rPr>
                <a:t>key</a:t>
              </a:r>
              <a:r>
                <a:rPr lang="en-US" baseline="-25000" dirty="0" smtClean="0">
                  <a:latin typeface="Lato Semibold"/>
                  <a:cs typeface="Lato Semibold"/>
                </a:rPr>
                <a:t>0</a:t>
              </a:r>
              <a:endParaRPr lang="en-US" baseline="-25000" dirty="0">
                <a:latin typeface="Lato Semibold"/>
                <a:cs typeface="Lato Semibold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6743845" y="2739214"/>
              <a:ext cx="731520" cy="276999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0" rIns="9144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latin typeface="Lato Semibold"/>
                  <a:cs typeface="Lato Semibold"/>
                </a:rPr>
                <a:t>key</a:t>
              </a:r>
              <a:r>
                <a:rPr lang="en-US" baseline="-25000" dirty="0" smtClean="0">
                  <a:latin typeface="Lato Semibold"/>
                  <a:cs typeface="Lato Semibold"/>
                </a:rPr>
                <a:t>1</a:t>
              </a:r>
              <a:endParaRPr lang="en-US" baseline="-25000" dirty="0">
                <a:latin typeface="Lato Semibold"/>
                <a:cs typeface="Lato Semibold"/>
              </a:endParaRPr>
            </a:p>
          </p:txBody>
        </p:sp>
        <p:cxnSp>
          <p:nvCxnSpPr>
            <p:cNvPr id="29" name="Straight Arrow Connector 28"/>
            <p:cNvCxnSpPr>
              <a:stCxn id="24" idx="0"/>
              <a:endCxn id="10" idx="4"/>
            </p:cNvCxnSpPr>
            <p:nvPr/>
          </p:nvCxnSpPr>
          <p:spPr bwMode="auto">
            <a:xfrm flipH="1" flipV="1">
              <a:off x="4818118" y="2506852"/>
              <a:ext cx="0" cy="23236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30" name="Straight Arrow Connector 29"/>
            <p:cNvCxnSpPr>
              <a:stCxn id="28" idx="0"/>
              <a:endCxn id="11" idx="4"/>
            </p:cNvCxnSpPr>
            <p:nvPr/>
          </p:nvCxnSpPr>
          <p:spPr bwMode="auto">
            <a:xfrm flipV="1">
              <a:off x="7109605" y="2506852"/>
              <a:ext cx="0" cy="23236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44" name="Rectangle 43"/>
            <p:cNvSpPr/>
            <p:nvPr/>
          </p:nvSpPr>
          <p:spPr>
            <a:xfrm>
              <a:off x="5398712" y="1774951"/>
              <a:ext cx="1130299" cy="114376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9050" cmpd="sng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latin typeface="Lato Semibold"/>
                  <a:cs typeface="Lato Semibold"/>
                </a:rPr>
                <a:t>Round</a:t>
              </a:r>
              <a:r>
                <a:rPr lang="en-US" sz="2000" baseline="-25000" dirty="0">
                  <a:solidFill>
                    <a:schemeClr val="tx1"/>
                  </a:solidFill>
                  <a:latin typeface="Lato Semibold"/>
                  <a:cs typeface="Lato Semibold"/>
                </a:rPr>
                <a:t>1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690198" y="1774951"/>
              <a:ext cx="1130300" cy="114376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9050" cmpd="sng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latin typeface="Lato Semibold"/>
                  <a:cs typeface="Lato Semibold"/>
                </a:rPr>
                <a:t>Round</a:t>
              </a:r>
              <a:r>
                <a:rPr lang="en-US" sz="2000" baseline="-25000" dirty="0" smtClean="0">
                  <a:solidFill>
                    <a:schemeClr val="tx1"/>
                  </a:solidFill>
                  <a:latin typeface="Lato Semibold"/>
                  <a:cs typeface="Lato Semibold"/>
                </a:rPr>
                <a:t>2</a:t>
              </a:r>
              <a:endParaRPr lang="en-US" sz="2000" baseline="-25000" dirty="0">
                <a:solidFill>
                  <a:schemeClr val="tx1"/>
                </a:solidFill>
                <a:latin typeface="Lato Semibold"/>
                <a:cs typeface="Lato Semibold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189871" y="2209388"/>
              <a:ext cx="30480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dirty="0">
                  <a:latin typeface="Lato Black"/>
                  <a:cs typeface="Lato Black"/>
                </a:rPr>
                <a:t>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3011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Tactic 3: Inspect the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Timing information may be viewable remotely (e.g., observe response times to TLS packets over the internet)</a:t>
            </a:r>
          </a:p>
          <a:p>
            <a:r>
              <a:rPr lang="en-US" dirty="0" smtClean="0"/>
              <a:t>But what if you have closer proximity to your target?</a:t>
            </a:r>
          </a:p>
          <a:p>
            <a:r>
              <a:rPr lang="en-US" dirty="0" smtClean="0"/>
              <a:t>Let’s say you are on the same machine as your target</a:t>
            </a:r>
          </a:p>
          <a:p>
            <a:pPr lvl="1"/>
            <a:r>
              <a:rPr lang="en-US" sz="2200" dirty="0" smtClean="0"/>
              <a:t>Co-located VMs on the cloud</a:t>
            </a:r>
          </a:p>
          <a:p>
            <a:pPr lvl="1"/>
            <a:r>
              <a:rPr lang="en-US" sz="2200" dirty="0" smtClean="0"/>
              <a:t>Unprivileged user on a multi-tenant </a:t>
            </a:r>
            <a:r>
              <a:rPr lang="en-US" sz="2200" dirty="0"/>
              <a:t>Unix </a:t>
            </a:r>
            <a:r>
              <a:rPr lang="en-US" sz="2200" dirty="0" smtClean="0"/>
              <a:t>machine with full-disk encryption</a:t>
            </a:r>
          </a:p>
          <a:p>
            <a:r>
              <a:rPr lang="en-US" dirty="0" smtClean="0"/>
              <a:t>Rather than merely </a:t>
            </a:r>
            <a:r>
              <a:rPr lang="en-US" i="1" dirty="0" smtClean="0">
                <a:solidFill>
                  <a:schemeClr val="accent1"/>
                </a:solidFill>
              </a:rPr>
              <a:t>passively</a:t>
            </a:r>
            <a:r>
              <a:rPr lang="en-US" i="1" dirty="0" smtClean="0"/>
              <a:t> </a:t>
            </a:r>
            <a:r>
              <a:rPr lang="en-US" dirty="0" smtClean="0"/>
              <a:t>viewing the time, you can now </a:t>
            </a:r>
            <a:r>
              <a:rPr lang="en-US" i="1" dirty="0" smtClean="0">
                <a:solidFill>
                  <a:srgbClr val="C00000"/>
                </a:solidFill>
              </a:rPr>
              <a:t>actively</a:t>
            </a:r>
            <a:r>
              <a:rPr lang="en-US" i="1" dirty="0" smtClean="0"/>
              <a:t> </a:t>
            </a:r>
            <a:r>
              <a:rPr lang="en-US" dirty="0" smtClean="0"/>
              <a:t>change the state of the cache!</a:t>
            </a:r>
          </a:p>
          <a:p>
            <a:r>
              <a:rPr lang="en-US" dirty="0" smtClean="0"/>
              <a:t>Idea originally from </a:t>
            </a:r>
            <a:r>
              <a:rPr lang="en-US" dirty="0" err="1" smtClean="0"/>
              <a:t>Osvik</a:t>
            </a:r>
            <a:r>
              <a:rPr lang="en-US" dirty="0" smtClean="0"/>
              <a:t>, Shamir, Tromer 2006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180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cache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There’s a mapping between locations in memory &amp; cache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If you control a large region of memory (~size of cache), you can fill in the cache with your own contents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35217" y="1732384"/>
            <a:ext cx="3721566" cy="2730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789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 + Probe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Algorithm</a:t>
            </a:r>
            <a:r>
              <a:rPr lang="en-US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: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Fill the cache with a large array </a:t>
            </a:r>
            <a:r>
              <a:rPr lang="en-US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A</a:t>
            </a:r>
            <a:r>
              <a:rPr lang="en-US" dirty="0" smtClean="0"/>
              <a:t> that you control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Trigger an AES encryption (or wait for one to occur)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Re-read your array </a:t>
            </a:r>
            <a:r>
              <a:rPr lang="en-US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A</a:t>
            </a:r>
            <a:r>
              <a:rPr lang="en-US" dirty="0" smtClean="0"/>
              <a:t> and record the time to retrieve each byte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Upshot</a:t>
            </a:r>
            <a:r>
              <a:rPr lang="en-US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:</a:t>
            </a:r>
            <a:r>
              <a:rPr lang="en-US" dirty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 </a:t>
            </a:r>
            <a:r>
              <a:rPr lang="en-US" dirty="0" smtClean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AES evicted one line of your cache</a:t>
            </a:r>
            <a:endParaRPr lang="en-US" dirty="0"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  <a:p>
            <a:pPr marL="0" indent="0">
              <a:buNone/>
            </a:pPr>
            <a:r>
              <a:rPr lang="en-US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Strength</a:t>
            </a:r>
            <a:r>
              <a:rPr lang="en-US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:</a:t>
            </a:r>
            <a:r>
              <a:rPr lang="en-US" dirty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 Find key </a:t>
            </a:r>
            <a:r>
              <a:rPr lang="en-US" dirty="0" smtClean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byte with ~800 </a:t>
            </a:r>
            <a:r>
              <a:rPr lang="en-US" dirty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samples over </a:t>
            </a:r>
            <a:r>
              <a:rPr lang="en-US" dirty="0" smtClean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65ms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932"/>
          <a:stretch/>
        </p:blipFill>
        <p:spPr>
          <a:xfrm>
            <a:off x="2371635" y="4362226"/>
            <a:ext cx="7448729" cy="19597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0318" b="996"/>
          <a:stretch/>
        </p:blipFill>
        <p:spPr>
          <a:xfrm>
            <a:off x="9722069" y="1317571"/>
            <a:ext cx="2082203" cy="1704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319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Evict +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Algorithm</a:t>
            </a:r>
            <a:r>
              <a:rPr lang="en-US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: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Trigger an AES </a:t>
            </a:r>
            <a:r>
              <a:rPr lang="en-US" dirty="0" err="1" smtClean="0"/>
              <a:t>enc</a:t>
            </a:r>
            <a:r>
              <a:rPr lang="en-US" dirty="0" smtClean="0"/>
              <a:t>/</a:t>
            </a:r>
            <a:r>
              <a:rPr lang="en-US" dirty="0" err="1" smtClean="0"/>
              <a:t>dec</a:t>
            </a:r>
            <a:r>
              <a:rPr lang="en-US" dirty="0" smtClean="0"/>
              <a:t> with known </a:t>
            </a:r>
            <a:r>
              <a:rPr lang="en-US" i="1" dirty="0" err="1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pt</a:t>
            </a:r>
            <a:r>
              <a:rPr lang="en-US" dirty="0" smtClean="0"/>
              <a:t>/</a:t>
            </a:r>
            <a:r>
              <a:rPr lang="en-US" i="1" dirty="0" err="1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ct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Read a few bytes of your array </a:t>
            </a:r>
            <a:r>
              <a:rPr lang="en-US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A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Trigger another AES </a:t>
            </a:r>
            <a:r>
              <a:rPr lang="en-US" dirty="0" err="1" smtClean="0"/>
              <a:t>enc</a:t>
            </a:r>
            <a:r>
              <a:rPr lang="en-US" dirty="0" smtClean="0"/>
              <a:t>/</a:t>
            </a:r>
            <a:r>
              <a:rPr lang="en-US" dirty="0" err="1" smtClean="0"/>
              <a:t>dec</a:t>
            </a:r>
            <a:r>
              <a:rPr lang="en-US" dirty="0" smtClean="0"/>
              <a:t> with the same </a:t>
            </a:r>
            <a:r>
              <a:rPr lang="en-US" i="1" dirty="0" err="1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pt</a:t>
            </a:r>
            <a:r>
              <a:rPr lang="en-US" dirty="0" smtClean="0"/>
              <a:t>/</a:t>
            </a:r>
            <a:r>
              <a:rPr lang="en-US" i="1" dirty="0" err="1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ct</a:t>
            </a:r>
            <a:endParaRPr lang="en-US" i="1" dirty="0" smtClean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 marL="0" indent="0">
              <a:spcBef>
                <a:spcPts val="2400"/>
              </a:spcBef>
              <a:buNone/>
            </a:pPr>
            <a:r>
              <a:rPr lang="en-US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Upshot</a:t>
            </a:r>
            <a:r>
              <a:rPr lang="en-US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:</a:t>
            </a:r>
            <a:r>
              <a:rPr lang="en-US" dirty="0" smtClean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 2</a:t>
            </a:r>
            <a:r>
              <a:rPr lang="en-US" baseline="30000" dirty="0" smtClean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nd</a:t>
            </a:r>
            <a:r>
              <a:rPr lang="en-US" dirty="0" smtClean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 AES is slower </a:t>
            </a:r>
            <a:r>
              <a:rPr lang="en-US" dirty="0" err="1" smtClean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iff</a:t>
            </a:r>
            <a:r>
              <a:rPr lang="en-US" dirty="0" smtClean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 you evicted the right </a:t>
            </a:r>
            <a:r>
              <a:rPr lang="en-US" dirty="0" err="1" smtClean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cacheline</a:t>
            </a:r>
            <a:endParaRPr lang="en-US" dirty="0" smtClean="0"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  <a:p>
            <a:pPr marL="0" indent="0">
              <a:buNone/>
            </a:pPr>
            <a:r>
              <a:rPr lang="en-US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Strength</a:t>
            </a:r>
            <a:r>
              <a:rPr lang="en-US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:</a:t>
            </a:r>
            <a:r>
              <a:rPr lang="en-US" dirty="0" smtClean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 Find key byte with ~50k samples over ~30s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362" r="51074" b="996"/>
          <a:stretch/>
        </p:blipFill>
        <p:spPr>
          <a:xfrm>
            <a:off x="8124496" y="1102109"/>
            <a:ext cx="2233448" cy="1704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337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Conclusion: Timing attacks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Ciphers can be vulnerable to timing attacks, just as modes can</a:t>
            </a:r>
          </a:p>
          <a:p>
            <a:r>
              <a:rPr lang="en-US" dirty="0" smtClean="0"/>
              <a:t>Compare requirements</a:t>
            </a:r>
          </a:p>
          <a:p>
            <a:pPr lvl="1"/>
            <a:r>
              <a:rPr lang="en-US" sz="2200" dirty="0" smtClean="0"/>
              <a:t>Timing attacks: </a:t>
            </a:r>
            <a:r>
              <a:rPr lang="en-US" sz="2200" i="1" dirty="0" smtClean="0"/>
              <a:t>known</a:t>
            </a:r>
            <a:r>
              <a:rPr lang="en-US" sz="2200" dirty="0" smtClean="0"/>
              <a:t> PT or CT, plus running time</a:t>
            </a:r>
          </a:p>
          <a:p>
            <a:pPr lvl="1"/>
            <a:r>
              <a:rPr lang="en-US" sz="2200" dirty="0" smtClean="0"/>
              <a:t>IND-CPA/CCA definitions: </a:t>
            </a:r>
            <a:r>
              <a:rPr lang="en-US" sz="2200" i="1" dirty="0" smtClean="0"/>
              <a:t>chosen</a:t>
            </a:r>
            <a:r>
              <a:rPr lang="en-US" sz="2200" dirty="0" smtClean="0"/>
              <a:t> PT/CT, known CT/PT, no running time</a:t>
            </a:r>
          </a:p>
          <a:p>
            <a:r>
              <a:rPr lang="en-US" sz="2600" smtClean="0"/>
              <a:t>Challenging, </a:t>
            </a:r>
            <a:r>
              <a:rPr lang="en-US" sz="2600" dirty="0" smtClean="0"/>
              <a:t>but possible, to design ciphers to avoid timing attacks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2637549"/>
              </p:ext>
            </p:extLst>
          </p:nvPr>
        </p:nvGraphicFramePr>
        <p:xfrm>
          <a:off x="609600" y="3559535"/>
          <a:ext cx="10972800" cy="32105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282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64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 err="1">
                          <a:effectLst/>
                        </a:rPr>
                        <a:t>Rijndael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effectLst/>
                        </a:rPr>
                        <a:t>Keccak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effectLst/>
                        </a:rPr>
                        <a:t>Operations used</a:t>
                      </a:r>
                      <a:endParaRPr lang="en-US" sz="2400" i="1" dirty="0">
                        <a:effectLst/>
                        <a:latin typeface="+mn-lt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365760" lvl="1" indent="-28575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effectLst/>
                        </a:rPr>
                        <a:t>Table </a:t>
                      </a:r>
                      <a:r>
                        <a:rPr lang="en-US" sz="2000" dirty="0">
                          <a:effectLst/>
                        </a:rPr>
                        <a:t>lookups</a:t>
                      </a:r>
                    </a:p>
                    <a:p>
                      <a:pPr marL="365760" lvl="1" indent="-28575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effectLst/>
                        </a:rPr>
                        <a:t>Bitwise operations: AND, XOR</a:t>
                      </a:r>
                      <a:endParaRPr lang="en-US" sz="2000" dirty="0">
                        <a:effectLst/>
                        <a:latin typeface="+mn-lt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365760" lvl="1" indent="-28575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effectLst/>
                        </a:rPr>
                        <a:t>Bitwise ops: </a:t>
                      </a:r>
                      <a:r>
                        <a:rPr lang="en-US" sz="2000" dirty="0">
                          <a:effectLst/>
                        </a:rPr>
                        <a:t>AND, XOR, NOT</a:t>
                      </a:r>
                    </a:p>
                    <a:p>
                      <a:pPr marL="365760" lvl="1" indent="-28575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effectLst/>
                        </a:rPr>
                        <a:t>Rotations</a:t>
                      </a:r>
                      <a:endParaRPr lang="en-US" sz="2000" dirty="0">
                        <a:effectLst/>
                        <a:latin typeface="+mn-lt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effectLst/>
                        </a:rPr>
                        <a:t>Operations conspicuously absent</a:t>
                      </a:r>
                      <a:endParaRPr lang="en-US" sz="2400" i="1" dirty="0">
                        <a:effectLst/>
                        <a:latin typeface="+mn-lt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365760" lvl="1" indent="-28575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effectLst/>
                        </a:rPr>
                        <a:t>Ops </a:t>
                      </a:r>
                      <a:r>
                        <a:rPr lang="en-US" sz="2000" dirty="0">
                          <a:effectLst/>
                        </a:rPr>
                        <a:t>that depend on register size: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</a:rPr>
                        <a:t>cyclic rotations, modular arithmetic</a:t>
                      </a:r>
                    </a:p>
                    <a:p>
                      <a:pPr marL="365760" lvl="1" indent="-28575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effectLst/>
                        </a:rPr>
                        <a:t>Complicated S-box design</a:t>
                      </a:r>
                      <a:r>
                        <a:rPr lang="en-US" sz="2000" dirty="0" smtClean="0">
                          <a:effectLst/>
                        </a:rPr>
                        <a:t>:</a:t>
                      </a:r>
                      <a:br>
                        <a:rPr lang="en-US" sz="2000" dirty="0" smtClean="0">
                          <a:effectLst/>
                        </a:rPr>
                      </a:br>
                      <a:r>
                        <a:rPr lang="en-US" sz="2000" dirty="0" smtClean="0">
                          <a:effectLst/>
                        </a:rPr>
                        <a:t>big S-box,</a:t>
                      </a:r>
                      <a:r>
                        <a:rPr lang="en-US" sz="2000" baseline="0" dirty="0" smtClean="0">
                          <a:effectLst/>
                        </a:rPr>
                        <a:t> </a:t>
                      </a:r>
                      <a:r>
                        <a:rPr lang="en-US" sz="2000" dirty="0" smtClean="0">
                          <a:effectLst/>
                        </a:rPr>
                        <a:t>many </a:t>
                      </a:r>
                      <a:r>
                        <a:rPr lang="en-US" sz="2000" dirty="0">
                          <a:effectLst/>
                        </a:rPr>
                        <a:t>different S-boxes</a:t>
                      </a:r>
                      <a:endParaRPr lang="en-US" sz="2000" dirty="0">
                        <a:effectLst/>
                        <a:latin typeface="+mn-lt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365760" lvl="1" indent="-28575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effectLst/>
                        </a:rPr>
                        <a:t>Table </a:t>
                      </a:r>
                      <a:r>
                        <a:rPr lang="en-US" sz="2000" dirty="0">
                          <a:effectLst/>
                        </a:rPr>
                        <a:t>lookups</a:t>
                      </a:r>
                    </a:p>
                    <a:p>
                      <a:pPr marL="365760" lvl="1" indent="-28575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effectLst/>
                        </a:rPr>
                        <a:t>Modular </a:t>
                      </a:r>
                      <a:r>
                        <a:rPr lang="en-US" sz="2000" dirty="0" smtClean="0">
                          <a:effectLst/>
                        </a:rPr>
                        <a:t>addition</a:t>
                      </a:r>
                      <a:endParaRPr lang="en-US" sz="2000" dirty="0">
                        <a:effectLst/>
                        <a:latin typeface="+mn-lt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effectLst/>
                        </a:rPr>
                        <a:t>Why?</a:t>
                      </a:r>
                      <a:endParaRPr lang="en-US" sz="2400" i="1" dirty="0">
                        <a:effectLst/>
                        <a:latin typeface="+mn-lt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Generality: simple implementations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</a:rPr>
                        <a:t>across many computing platforms</a:t>
                      </a:r>
                      <a:endParaRPr lang="en-US" sz="2000" dirty="0">
                        <a:effectLst/>
                        <a:latin typeface="+mn-lt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Side-channel </a:t>
                      </a:r>
                      <a:r>
                        <a:rPr lang="en-US" sz="2000" dirty="0" smtClean="0">
                          <a:effectLst/>
                        </a:rPr>
                        <a:t>resistance</a:t>
                      </a:r>
                      <a:br>
                        <a:rPr lang="en-US" sz="2000" dirty="0" smtClean="0">
                          <a:effectLst/>
                        </a:rPr>
                      </a:br>
                      <a:r>
                        <a:rPr lang="en-US" sz="2000" dirty="0" smtClean="0">
                          <a:effectLst/>
                        </a:rPr>
                        <a:t>(Part 2 of this course)</a:t>
                      </a:r>
                      <a:endParaRPr lang="en-US" sz="2000" dirty="0">
                        <a:effectLst/>
                        <a:latin typeface="+mn-lt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540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dirty="0" smtClean="0"/>
              <a:t>Week </a:t>
            </a:r>
            <a:r>
              <a:rPr lang="en-US" sz="2900" dirty="0"/>
              <a:t>8 reading: </a:t>
            </a:r>
            <a:r>
              <a:rPr lang="en-US" sz="2900" i="1" dirty="0"/>
              <a:t>Systematic Classification of Side-Channel </a:t>
            </a:r>
            <a:r>
              <a:rPr lang="en-US" sz="2900" i="1" dirty="0" smtClean="0"/>
              <a:t>Attacks</a:t>
            </a:r>
            <a:endParaRPr lang="en-US" sz="29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03133" y="1102109"/>
            <a:ext cx="6585735" cy="5726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8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6948"/>
            <a:ext cx="10972800" cy="545806"/>
          </a:xfrm>
        </p:spPr>
        <p:txBody>
          <a:bodyPr/>
          <a:lstStyle/>
          <a:p>
            <a:r>
              <a:rPr lang="en-US" dirty="0" smtClean="0"/>
              <a:t>Last time: Padding oracle attacks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29"/>
          <a:stretch/>
        </p:blipFill>
        <p:spPr>
          <a:xfrm>
            <a:off x="4363278" y="1102108"/>
            <a:ext cx="7219122" cy="510448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790484" y="2869518"/>
            <a:ext cx="2451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77196" y="4304963"/>
            <a:ext cx="2807937" cy="9791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102109"/>
            <a:ext cx="6559942" cy="52586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Attack procedure</a:t>
            </a:r>
          </a:p>
          <a:p>
            <a:r>
              <a:rPr lang="en-US" dirty="0" smtClean="0"/>
              <a:t>Send 256 CTs to Bob,</a:t>
            </a:r>
            <a:br>
              <a:rPr lang="en-US" dirty="0" smtClean="0"/>
            </a:br>
            <a:r>
              <a:rPr lang="en-US" dirty="0" smtClean="0"/>
              <a:t>one for each value of </a:t>
            </a:r>
            <a:r>
              <a:rPr lang="en-US" dirty="0">
                <a:solidFill>
                  <a:schemeClr val="accent2"/>
                </a:solidFill>
              </a:rPr>
              <a:t>c</a:t>
            </a:r>
            <a:endParaRPr lang="en-US" i="1" dirty="0" smtClean="0"/>
          </a:p>
          <a:p>
            <a:r>
              <a:rPr lang="en-US" dirty="0" smtClean="0"/>
              <a:t>Wait for error messages</a:t>
            </a:r>
          </a:p>
          <a:p>
            <a:pPr lvl="1"/>
            <a:r>
              <a:rPr lang="en-US" sz="2200" dirty="0" smtClean="0"/>
              <a:t>255 of the failures will be due to bad padding</a:t>
            </a:r>
          </a:p>
          <a:p>
            <a:pPr lvl="1"/>
            <a:r>
              <a:rPr lang="en-US" sz="2200" dirty="0" smtClean="0"/>
              <a:t>1 failures will have valid pad, bad MAC</a:t>
            </a:r>
          </a:p>
          <a:p>
            <a:r>
              <a:rPr lang="en-US" dirty="0" smtClean="0"/>
              <a:t>Compute the final byte of </a:t>
            </a:r>
            <a:r>
              <a:rPr lang="en-US" i="1" dirty="0" smtClean="0"/>
              <a:t>P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accent6"/>
                </a:solidFill>
              </a:rPr>
              <a:t>a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solidFill>
                  <a:schemeClr val="accent2"/>
                </a:solidFill>
              </a:rPr>
              <a:t>c</a:t>
            </a:r>
            <a:r>
              <a:rPr lang="en-US" dirty="0"/>
              <a:t> ⊕ </a:t>
            </a:r>
            <a:r>
              <a:rPr lang="en-US" dirty="0" smtClean="0"/>
              <a:t>0x01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End of Monday’s lecture:</a:t>
            </a:r>
            <a:br>
              <a:rPr lang="en-US" dirty="0" smtClean="0"/>
            </a:br>
            <a:r>
              <a:rPr lang="en-US" dirty="0" smtClean="0"/>
              <a:t>Even if we obscure the error code itself, attacker can distinguish the two possible errors based on their different </a:t>
            </a:r>
            <a:r>
              <a:rPr lang="en-US" dirty="0" smtClean="0">
                <a:solidFill>
                  <a:schemeClr val="accent1"/>
                </a:solidFill>
              </a:rPr>
              <a:t>running times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39967" y="4834991"/>
            <a:ext cx="458459" cy="246221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0x01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639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Today: </a:t>
            </a:r>
            <a:r>
              <a:rPr lang="en-US" i="1" dirty="0" smtClean="0"/>
              <a:t>Timing</a:t>
            </a:r>
            <a:r>
              <a:rPr lang="en-US" dirty="0" smtClean="0"/>
              <a:t> </a:t>
            </a:r>
            <a:r>
              <a:rPr lang="en-US" dirty="0"/>
              <a:t>side </a:t>
            </a:r>
            <a:r>
              <a:rPr lang="en-US" dirty="0" smtClean="0"/>
              <a:t>channels on ciphers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Issue: </a:t>
            </a:r>
            <a:r>
              <a:rPr lang="en-US" dirty="0"/>
              <a:t>running time of a cipher might be key-dependent</a:t>
            </a:r>
          </a:p>
          <a:p>
            <a:r>
              <a:rPr lang="en-US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Example:</a:t>
            </a:r>
            <a:r>
              <a:rPr lang="en-US" dirty="0" smtClean="0"/>
              <a:t> RSA’s square-and-multiply to compute C</a:t>
            </a:r>
            <a:r>
              <a:rPr lang="en-US" baseline="30000" dirty="0" smtClean="0"/>
              <a:t>d</a:t>
            </a:r>
            <a:r>
              <a:rPr lang="en-US" dirty="0" smtClean="0"/>
              <a:t> mod N</a:t>
            </a:r>
          </a:p>
          <a:p>
            <a:r>
              <a:rPr lang="en-US" sz="2600" dirty="0" smtClean="0"/>
              <a:t>Will show how this algorithm works by example: </a:t>
            </a:r>
            <a:r>
              <a:rPr lang="en-US" sz="2600" dirty="0"/>
              <a:t>computing </a:t>
            </a:r>
            <a:r>
              <a:rPr lang="en-US" sz="2600" dirty="0" smtClean="0"/>
              <a:t>5</a:t>
            </a:r>
            <a:r>
              <a:rPr lang="en-US" sz="2600" baseline="30000" dirty="0" smtClean="0"/>
              <a:t>20</a:t>
            </a:r>
            <a:r>
              <a:rPr lang="en-US" sz="2600" dirty="0" smtClean="0"/>
              <a:t> </a:t>
            </a:r>
            <a:r>
              <a:rPr lang="en-US" sz="2600" dirty="0"/>
              <a:t>mod </a:t>
            </a:r>
            <a:r>
              <a:rPr lang="en-US" sz="2600" dirty="0" smtClean="0"/>
              <a:t>33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609601" y="2941068"/>
            <a:ext cx="3993930" cy="639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457200" rtl="0" eaLnBrk="1" latinLnBrk="0" hangingPunct="1">
              <a:spcBef>
                <a:spcPts val="8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  <a:lvl2pPr marL="667512" indent="-274320" algn="l" defTabSz="457200" rtl="0" eaLnBrk="1" latinLnBrk="0" hangingPunct="1">
              <a:spcBef>
                <a:spcPts val="6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+mn-lt"/>
                <a:ea typeface="Lato Regular" panose="020F0502020204030203" pitchFamily="34" charset="0"/>
                <a:cs typeface="Lato Regular" panose="020F0502020204030203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Lato Regular" panose="020F0502020204030203" pitchFamily="34" charset="0"/>
                <a:cs typeface="Lato Regular" panose="020F0502020204030203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>
                <a:solidFill>
                  <a:schemeClr val="tx1"/>
                </a:solidFill>
                <a:latin typeface="+mn-lt"/>
                <a:ea typeface="Lato Regular" panose="020F0502020204030203" pitchFamily="34" charset="0"/>
                <a:cs typeface="Lato Regular" panose="020F0502020204030203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b="0" i="0" kern="1200">
                <a:solidFill>
                  <a:schemeClr val="tx1"/>
                </a:solidFill>
                <a:latin typeface="+mn-lt"/>
                <a:ea typeface="Lato Regular" panose="020F0502020204030203" pitchFamily="34" charset="0"/>
                <a:cs typeface="Lato Regular" panose="020F0502020204030203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u="sng" dirty="0" smtClean="0">
                <a:latin typeface="+mj-lt"/>
              </a:rPr>
              <a:t>Binary expand: 20 = 10100</a:t>
            </a:r>
            <a:endParaRPr lang="en-US" u="sng" dirty="0">
              <a:latin typeface="+mj-lt"/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609600" y="3580831"/>
            <a:ext cx="3769359" cy="2769169"/>
          </a:xfrm>
          <a:prstGeom prst="rect">
            <a:avLst/>
          </a:prstGeom>
        </p:spPr>
        <p:txBody>
          <a:bodyPr/>
          <a:lstStyle>
            <a:lvl1pPr marL="274320" indent="-274320" algn="l" defTabSz="457200" rtl="0" eaLnBrk="1" latinLnBrk="0" hangingPunct="1">
              <a:spcBef>
                <a:spcPts val="8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Lato Semibold"/>
                <a:ea typeface="+mn-ea"/>
                <a:cs typeface="Lato Semibold"/>
              </a:defRPr>
            </a:lvl1pPr>
            <a:lvl2pPr marL="667512" indent="-274320" algn="l" defTabSz="457200" rtl="0" eaLnBrk="1" latinLnBrk="0" hangingPunct="1">
              <a:spcBef>
                <a:spcPts val="6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Lato Medium"/>
                <a:ea typeface="+mn-ea"/>
                <a:cs typeface="Lato Medium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Lato Medium"/>
                <a:ea typeface="+mn-ea"/>
                <a:cs typeface="Lato Medium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>
                <a:solidFill>
                  <a:schemeClr val="tx1"/>
                </a:solidFill>
                <a:latin typeface="Lato Medium"/>
                <a:ea typeface="+mn-ea"/>
                <a:cs typeface="Lato Medium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b="0" i="0" kern="1200">
                <a:solidFill>
                  <a:schemeClr val="tx1"/>
                </a:solidFill>
                <a:latin typeface="Lato Medium"/>
                <a:ea typeface="+mn-ea"/>
                <a:cs typeface="Lato Medium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457200" algn="l"/>
                <a:tab pos="1554480" algn="l"/>
              </a:tabLst>
            </a:pPr>
            <a:r>
              <a:rPr lang="en-US" dirty="0" smtClean="0"/>
              <a:t>1	= </a:t>
            </a:r>
            <a:r>
              <a:rPr lang="en-US" dirty="0"/>
              <a:t>0 · </a:t>
            </a:r>
            <a:r>
              <a:rPr lang="en-US" dirty="0" smtClean="0"/>
              <a:t>2	+ 1</a:t>
            </a:r>
          </a:p>
          <a:p>
            <a:pPr marL="0" indent="0">
              <a:buNone/>
              <a:tabLst>
                <a:tab pos="457200" algn="l"/>
                <a:tab pos="1554480" algn="l"/>
              </a:tabLst>
            </a:pPr>
            <a:r>
              <a:rPr lang="en-US" dirty="0" smtClean="0"/>
              <a:t>2	= 1 </a:t>
            </a:r>
            <a:r>
              <a:rPr lang="en-US" dirty="0"/>
              <a:t>·</a:t>
            </a:r>
            <a:r>
              <a:rPr lang="en-US" dirty="0" smtClean="0"/>
              <a:t> 2	+ 0</a:t>
            </a:r>
          </a:p>
          <a:p>
            <a:pPr marL="0" indent="0">
              <a:buNone/>
              <a:tabLst>
                <a:tab pos="457200" algn="l"/>
                <a:tab pos="1554480" algn="l"/>
              </a:tabLst>
            </a:pPr>
            <a:r>
              <a:rPr lang="en-US" dirty="0" smtClean="0"/>
              <a:t>5	= 2 </a:t>
            </a:r>
            <a:r>
              <a:rPr lang="en-US" dirty="0"/>
              <a:t>·</a:t>
            </a:r>
            <a:r>
              <a:rPr lang="en-US" dirty="0" smtClean="0"/>
              <a:t> 2	+ 1</a:t>
            </a:r>
          </a:p>
          <a:p>
            <a:pPr marL="0" indent="0">
              <a:buNone/>
              <a:tabLst>
                <a:tab pos="457200" algn="l"/>
                <a:tab pos="1554480" algn="l"/>
              </a:tabLst>
            </a:pPr>
            <a:r>
              <a:rPr lang="en-US" dirty="0" smtClean="0"/>
              <a:t>10	= 5 </a:t>
            </a:r>
            <a:r>
              <a:rPr lang="en-US" dirty="0"/>
              <a:t>·</a:t>
            </a:r>
            <a:r>
              <a:rPr lang="en-US" dirty="0" smtClean="0"/>
              <a:t> 2	+ 0</a:t>
            </a:r>
          </a:p>
          <a:p>
            <a:pPr marL="0" indent="0">
              <a:buNone/>
              <a:tabLst>
                <a:tab pos="457200" algn="l"/>
                <a:tab pos="1554480" algn="l"/>
              </a:tabLst>
            </a:pPr>
            <a:r>
              <a:rPr lang="en-US" dirty="0" smtClean="0"/>
              <a:t>20	= 10 </a:t>
            </a:r>
            <a:r>
              <a:rPr lang="en-US" dirty="0"/>
              <a:t>·</a:t>
            </a:r>
            <a:r>
              <a:rPr lang="en-US" dirty="0" smtClean="0"/>
              <a:t> 2	+ 0</a:t>
            </a:r>
            <a:endParaRPr lang="en-US" dirty="0"/>
          </a:p>
        </p:txBody>
      </p:sp>
      <p:sp>
        <p:nvSpPr>
          <p:cNvPr id="10" name="Text Placeholder 4"/>
          <p:cNvSpPr txBox="1">
            <a:spLocks/>
          </p:cNvSpPr>
          <p:nvPr/>
        </p:nvSpPr>
        <p:spPr>
          <a:xfrm>
            <a:off x="4740166" y="2941068"/>
            <a:ext cx="6842235" cy="639762"/>
          </a:xfrm>
          <a:prstGeom prst="rect">
            <a:avLst/>
          </a:prstGeom>
        </p:spPr>
        <p:txBody>
          <a:bodyPr/>
          <a:lstStyle>
            <a:lvl1pPr marL="274320" indent="-274320" algn="l" defTabSz="457200" rtl="0" eaLnBrk="1" latinLnBrk="0" hangingPunct="1">
              <a:spcBef>
                <a:spcPts val="8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Lato Semibold"/>
                <a:ea typeface="+mn-ea"/>
                <a:cs typeface="Lato Semibold"/>
              </a:defRPr>
            </a:lvl1pPr>
            <a:lvl2pPr marL="667512" indent="-274320" algn="l" defTabSz="457200" rtl="0" eaLnBrk="1" latinLnBrk="0" hangingPunct="1">
              <a:spcBef>
                <a:spcPts val="6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Lato Medium"/>
                <a:ea typeface="+mn-ea"/>
                <a:cs typeface="Lato Medium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Lato Medium"/>
                <a:ea typeface="+mn-ea"/>
                <a:cs typeface="Lato Medium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>
                <a:solidFill>
                  <a:schemeClr val="tx1"/>
                </a:solidFill>
                <a:latin typeface="Lato Medium"/>
                <a:ea typeface="+mn-ea"/>
                <a:cs typeface="Lato Medium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b="0" i="0" kern="1200">
                <a:solidFill>
                  <a:schemeClr val="tx1"/>
                </a:solidFill>
                <a:latin typeface="Lato Medium"/>
                <a:ea typeface="+mn-ea"/>
                <a:cs typeface="Lato Medium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u="sng" dirty="0" smtClean="0">
                <a:latin typeface="+mj-lt"/>
              </a:rPr>
              <a:t>Corresponding modular arithmetic</a:t>
            </a:r>
            <a:endParaRPr lang="en-US" u="sng" dirty="0">
              <a:latin typeface="+mj-lt"/>
            </a:endParaRPr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4740166" y="3580831"/>
            <a:ext cx="6842235" cy="2769169"/>
          </a:xfrm>
          <a:prstGeom prst="rect">
            <a:avLst/>
          </a:prstGeom>
        </p:spPr>
        <p:txBody>
          <a:bodyPr/>
          <a:lstStyle>
            <a:lvl1pPr marL="274320" indent="-274320" algn="l" defTabSz="457200" rtl="0" eaLnBrk="1" latinLnBrk="0" hangingPunct="1">
              <a:spcBef>
                <a:spcPts val="8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Lato Semibold"/>
                <a:ea typeface="+mn-ea"/>
                <a:cs typeface="Lato Semibold"/>
              </a:defRPr>
            </a:lvl1pPr>
            <a:lvl2pPr marL="667512" indent="-274320" algn="l" defTabSz="457200" rtl="0" eaLnBrk="1" latinLnBrk="0" hangingPunct="1">
              <a:spcBef>
                <a:spcPts val="6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Lato Medium"/>
                <a:ea typeface="+mn-ea"/>
                <a:cs typeface="Lato Medium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Lato Medium"/>
                <a:ea typeface="+mn-ea"/>
                <a:cs typeface="Lato Medium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>
                <a:solidFill>
                  <a:schemeClr val="tx1"/>
                </a:solidFill>
                <a:latin typeface="Lato Medium"/>
                <a:ea typeface="+mn-ea"/>
                <a:cs typeface="Lato Medium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b="0" i="0" kern="1200">
                <a:solidFill>
                  <a:schemeClr val="tx1"/>
                </a:solidFill>
                <a:latin typeface="Lato Medium"/>
                <a:ea typeface="+mn-ea"/>
                <a:cs typeface="Lato Medium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dirty="0" smtClean="0"/>
              <a:t>5</a:t>
            </a:r>
            <a:r>
              <a:rPr lang="da-DK" baseline="30000" dirty="0" smtClean="0"/>
              <a:t>1</a:t>
            </a:r>
            <a:r>
              <a:rPr lang="da-DK" dirty="0" smtClean="0"/>
              <a:t>	= (5</a:t>
            </a:r>
            <a:r>
              <a:rPr lang="da-DK" baseline="30000" dirty="0" smtClean="0"/>
              <a:t>0</a:t>
            </a:r>
            <a:r>
              <a:rPr lang="da-DK" dirty="0" smtClean="0"/>
              <a:t>)</a:t>
            </a:r>
            <a:r>
              <a:rPr lang="da-DK" baseline="30000" dirty="0" smtClean="0"/>
              <a:t>2</a:t>
            </a:r>
            <a:r>
              <a:rPr lang="da-DK" dirty="0" smtClean="0"/>
              <a:t> </a:t>
            </a:r>
            <a:r>
              <a:rPr lang="en-US" dirty="0"/>
              <a:t>·</a:t>
            </a:r>
            <a:r>
              <a:rPr lang="da-DK" dirty="0" smtClean="0"/>
              <a:t> 5</a:t>
            </a:r>
            <a:r>
              <a:rPr lang="da-DK" baseline="30000" dirty="0" smtClean="0"/>
              <a:t>1</a:t>
            </a:r>
            <a:r>
              <a:rPr lang="da-DK" dirty="0" smtClean="0"/>
              <a:t>	   = 1 </a:t>
            </a:r>
            <a:r>
              <a:rPr lang="en-US" dirty="0"/>
              <a:t>· </a:t>
            </a:r>
            <a:r>
              <a:rPr lang="da-DK" dirty="0" smtClean="0"/>
              <a:t>5	  = 5	mod 33</a:t>
            </a:r>
          </a:p>
          <a:p>
            <a:pPr marL="0" indent="0">
              <a:buFont typeface="Arial"/>
              <a:buNone/>
            </a:pPr>
            <a:r>
              <a:rPr lang="da-DK" dirty="0" smtClean="0"/>
              <a:t>5</a:t>
            </a:r>
            <a:r>
              <a:rPr lang="da-DK" baseline="30000" dirty="0" smtClean="0"/>
              <a:t>2</a:t>
            </a:r>
            <a:r>
              <a:rPr lang="da-DK" dirty="0" smtClean="0"/>
              <a:t>	= (5</a:t>
            </a:r>
            <a:r>
              <a:rPr lang="da-DK" baseline="30000" dirty="0" smtClean="0"/>
              <a:t>1</a:t>
            </a:r>
            <a:r>
              <a:rPr lang="da-DK" dirty="0" smtClean="0"/>
              <a:t>)</a:t>
            </a:r>
            <a:r>
              <a:rPr lang="da-DK" baseline="30000" dirty="0" smtClean="0"/>
              <a:t>2</a:t>
            </a:r>
            <a:r>
              <a:rPr lang="da-DK" dirty="0" smtClean="0"/>
              <a:t>		   = 5</a:t>
            </a:r>
            <a:r>
              <a:rPr lang="da-DK" baseline="30000" dirty="0" smtClean="0"/>
              <a:t>2</a:t>
            </a:r>
            <a:r>
              <a:rPr lang="da-DK" dirty="0" smtClean="0"/>
              <a:t>		  = 25	mod 33</a:t>
            </a:r>
          </a:p>
          <a:p>
            <a:pPr marL="0" indent="0">
              <a:buNone/>
            </a:pPr>
            <a:r>
              <a:rPr lang="da-DK" dirty="0" smtClean="0"/>
              <a:t>5</a:t>
            </a:r>
            <a:r>
              <a:rPr lang="da-DK" baseline="30000" dirty="0" smtClean="0"/>
              <a:t>5</a:t>
            </a:r>
            <a:r>
              <a:rPr lang="da-DK" dirty="0" smtClean="0"/>
              <a:t>	= (5</a:t>
            </a:r>
            <a:r>
              <a:rPr lang="da-DK" baseline="30000" dirty="0" smtClean="0"/>
              <a:t>2</a:t>
            </a:r>
            <a:r>
              <a:rPr lang="da-DK" dirty="0" smtClean="0"/>
              <a:t>)</a:t>
            </a:r>
            <a:r>
              <a:rPr lang="da-DK" baseline="30000" dirty="0" smtClean="0"/>
              <a:t>2</a:t>
            </a:r>
            <a:r>
              <a:rPr lang="da-DK" dirty="0" smtClean="0"/>
              <a:t> </a:t>
            </a:r>
            <a:r>
              <a:rPr lang="en-US" dirty="0"/>
              <a:t>·</a:t>
            </a:r>
            <a:r>
              <a:rPr lang="da-DK" dirty="0" smtClean="0"/>
              <a:t> 5</a:t>
            </a:r>
            <a:r>
              <a:rPr lang="da-DK" baseline="30000" dirty="0" smtClean="0"/>
              <a:t>1</a:t>
            </a:r>
            <a:r>
              <a:rPr lang="da-DK" dirty="0" smtClean="0"/>
              <a:t>	   = 25</a:t>
            </a:r>
            <a:r>
              <a:rPr lang="da-DK" baseline="30000" dirty="0" smtClean="0"/>
              <a:t>2</a:t>
            </a:r>
            <a:r>
              <a:rPr lang="da-DK" dirty="0" smtClean="0"/>
              <a:t> </a:t>
            </a:r>
            <a:r>
              <a:rPr lang="en-US" dirty="0"/>
              <a:t>·</a:t>
            </a:r>
            <a:r>
              <a:rPr lang="da-DK" dirty="0" smtClean="0"/>
              <a:t> 5	  = 23	mod 33</a:t>
            </a:r>
          </a:p>
          <a:p>
            <a:pPr marL="0" indent="0">
              <a:buFont typeface="Arial"/>
              <a:buNone/>
            </a:pPr>
            <a:r>
              <a:rPr lang="da-DK" dirty="0" smtClean="0"/>
              <a:t>5</a:t>
            </a:r>
            <a:r>
              <a:rPr lang="da-DK" baseline="30000" dirty="0" smtClean="0"/>
              <a:t>10</a:t>
            </a:r>
            <a:r>
              <a:rPr lang="da-DK" dirty="0" smtClean="0"/>
              <a:t>	= (5</a:t>
            </a:r>
            <a:r>
              <a:rPr lang="da-DK" baseline="30000" dirty="0" smtClean="0"/>
              <a:t>5</a:t>
            </a:r>
            <a:r>
              <a:rPr lang="da-DK" dirty="0" smtClean="0"/>
              <a:t>)</a:t>
            </a:r>
            <a:r>
              <a:rPr lang="da-DK" baseline="30000" dirty="0" smtClean="0"/>
              <a:t>2</a:t>
            </a:r>
            <a:r>
              <a:rPr lang="da-DK" dirty="0" smtClean="0"/>
              <a:t>		   = 23</a:t>
            </a:r>
            <a:r>
              <a:rPr lang="da-DK" baseline="30000" dirty="0" smtClean="0"/>
              <a:t>2</a:t>
            </a:r>
            <a:r>
              <a:rPr lang="da-DK" dirty="0" smtClean="0"/>
              <a:t>	  = 1	mod 33</a:t>
            </a:r>
          </a:p>
          <a:p>
            <a:pPr marL="0" indent="0">
              <a:buFont typeface="Arial"/>
              <a:buNone/>
            </a:pPr>
            <a:r>
              <a:rPr lang="da-DK" dirty="0" smtClean="0"/>
              <a:t>5</a:t>
            </a:r>
            <a:r>
              <a:rPr lang="da-DK" baseline="30000" dirty="0" smtClean="0"/>
              <a:t>20</a:t>
            </a:r>
            <a:r>
              <a:rPr lang="da-DK" dirty="0" smtClean="0"/>
              <a:t>	= (5</a:t>
            </a:r>
            <a:r>
              <a:rPr lang="da-DK" baseline="30000" dirty="0" smtClean="0"/>
              <a:t>10</a:t>
            </a:r>
            <a:r>
              <a:rPr lang="da-DK" dirty="0" smtClean="0"/>
              <a:t>)</a:t>
            </a:r>
            <a:r>
              <a:rPr lang="da-DK" baseline="30000" dirty="0" smtClean="0"/>
              <a:t>2</a:t>
            </a:r>
            <a:r>
              <a:rPr lang="da-DK" dirty="0" smtClean="0"/>
              <a:t>	   = 1</a:t>
            </a:r>
            <a:r>
              <a:rPr lang="da-DK" baseline="30000" dirty="0" smtClean="0"/>
              <a:t>2</a:t>
            </a:r>
            <a:r>
              <a:rPr lang="da-DK" dirty="0" smtClean="0"/>
              <a:t>		  = 1	mod 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003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Codifying a square-and-multiply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Generalizing the technique:</a:t>
            </a:r>
          </a:p>
          <a:p>
            <a:r>
              <a:rPr lang="en-US" dirty="0"/>
              <a:t>C</a:t>
            </a:r>
            <a:r>
              <a:rPr lang="en-US" dirty="0" smtClean="0"/>
              <a:t>onstruct the exponent in binary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Square &amp; multiply from left to right</a:t>
            </a:r>
            <a:endParaRPr lang="en-US" dirty="0"/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</a:rPr>
              <a:t>x = </a:t>
            </a:r>
            <a:r>
              <a:rPr lang="en-US" sz="2200" i="1" dirty="0">
                <a:latin typeface="Consolas" panose="020B0609020204030204" pitchFamily="49" charset="0"/>
              </a:rPr>
              <a:t>C</a:t>
            </a:r>
          </a:p>
          <a:p>
            <a:pPr marL="0" indent="0">
              <a:buNone/>
            </a:pPr>
            <a:r>
              <a:rPr lang="en-US" sz="2200" b="1" dirty="0" smtClean="0">
                <a:latin typeface="Consolas" panose="020B0609020204030204" pitchFamily="49" charset="0"/>
              </a:rPr>
              <a:t>for</a:t>
            </a:r>
            <a:r>
              <a:rPr lang="en-US" sz="2200" dirty="0" smtClean="0">
                <a:latin typeface="Consolas" panose="020B0609020204030204" pitchFamily="49" charset="0"/>
              </a:rPr>
              <a:t> </a:t>
            </a:r>
            <a:r>
              <a:rPr lang="en-US" sz="2200" dirty="0">
                <a:latin typeface="Consolas" panose="020B0609020204030204" pitchFamily="49" charset="0"/>
              </a:rPr>
              <a:t>j = 1 to n</a:t>
            </a:r>
          </a:p>
          <a:p>
            <a:pPr marL="0" indent="0">
              <a:buNone/>
            </a:pPr>
            <a:r>
              <a:rPr lang="en-US" sz="2200" dirty="0" smtClean="0">
                <a:latin typeface="Consolas" panose="020B0609020204030204" pitchFamily="49" charset="0"/>
              </a:rPr>
              <a:t>    </a:t>
            </a:r>
            <a:r>
              <a:rPr lang="en-US" sz="2200" dirty="0">
                <a:latin typeface="Consolas" panose="020B0609020204030204" pitchFamily="49" charset="0"/>
              </a:rPr>
              <a:t>x = mod(x2, N)</a:t>
            </a:r>
          </a:p>
          <a:p>
            <a:pPr marL="0" indent="0">
              <a:buNone/>
            </a:pPr>
            <a:r>
              <a:rPr lang="en-US" sz="2200" dirty="0" smtClean="0">
                <a:latin typeface="Consolas" panose="020B0609020204030204" pitchFamily="49" charset="0"/>
              </a:rPr>
              <a:t>    </a:t>
            </a:r>
            <a:r>
              <a:rPr lang="en-US" sz="2200" dirty="0">
                <a:latin typeface="Consolas" panose="020B0609020204030204" pitchFamily="49" charset="0"/>
              </a:rPr>
              <a:t>if </a:t>
            </a:r>
            <a:r>
              <a:rPr lang="en-US" sz="2200" dirty="0" err="1">
                <a:latin typeface="Consolas" panose="020B0609020204030204" pitchFamily="49" charset="0"/>
              </a:rPr>
              <a:t>d</a:t>
            </a:r>
            <a:r>
              <a:rPr lang="en-US" sz="2200" baseline="-25000" dirty="0" err="1">
                <a:latin typeface="Consolas" panose="020B0609020204030204" pitchFamily="49" charset="0"/>
              </a:rPr>
              <a:t>j</a:t>
            </a:r>
            <a:r>
              <a:rPr lang="en-US" sz="2200" dirty="0">
                <a:latin typeface="Consolas" panose="020B0609020204030204" pitchFamily="49" charset="0"/>
              </a:rPr>
              <a:t> == 1 then</a:t>
            </a:r>
          </a:p>
          <a:p>
            <a:pPr marL="0" indent="0">
              <a:buNone/>
            </a:pPr>
            <a:r>
              <a:rPr lang="en-US" sz="2200" dirty="0" smtClean="0">
                <a:latin typeface="Consolas" panose="020B0609020204030204" pitchFamily="49" charset="0"/>
              </a:rPr>
              <a:t>       </a:t>
            </a:r>
            <a:r>
              <a:rPr lang="en-US" sz="2200" dirty="0">
                <a:latin typeface="Consolas" panose="020B0609020204030204" pitchFamily="49" charset="0"/>
              </a:rPr>
              <a:t>x = mod(</a:t>
            </a:r>
            <a:r>
              <a:rPr lang="en-US" sz="2200" dirty="0" err="1">
                <a:latin typeface="Consolas" panose="020B0609020204030204" pitchFamily="49" charset="0"/>
              </a:rPr>
              <a:t>xC</a:t>
            </a:r>
            <a:r>
              <a:rPr lang="en-US" sz="2200" dirty="0">
                <a:latin typeface="Consolas" panose="020B0609020204030204" pitchFamily="49" charset="0"/>
              </a:rPr>
              <a:t>, N) </a:t>
            </a:r>
          </a:p>
          <a:p>
            <a:pPr marL="0" indent="0">
              <a:buNone/>
            </a:pPr>
            <a:r>
              <a:rPr lang="en-US" sz="2200" dirty="0" smtClean="0">
                <a:latin typeface="Consolas" panose="020B0609020204030204" pitchFamily="49" charset="0"/>
              </a:rPr>
              <a:t>    </a:t>
            </a:r>
            <a:r>
              <a:rPr lang="en-US" sz="2200" dirty="0">
                <a:latin typeface="Consolas" panose="020B0609020204030204" pitchFamily="49" charset="0"/>
              </a:rPr>
              <a:t>end if</a:t>
            </a:r>
          </a:p>
          <a:p>
            <a:pPr marL="0" indent="0">
              <a:buNone/>
            </a:pPr>
            <a:r>
              <a:rPr lang="en-US" sz="2200" dirty="0" smtClean="0">
                <a:latin typeface="Consolas" panose="020B0609020204030204" pitchFamily="49" charset="0"/>
              </a:rPr>
              <a:t>next </a:t>
            </a:r>
            <a:r>
              <a:rPr lang="en-US" sz="2200" dirty="0">
                <a:latin typeface="Consolas" panose="020B0609020204030204" pitchFamily="49" charset="0"/>
              </a:rPr>
              <a:t>j</a:t>
            </a:r>
          </a:p>
          <a:p>
            <a:pPr marL="0" indent="0">
              <a:buNone/>
            </a:pPr>
            <a:r>
              <a:rPr lang="en-US" sz="2200" dirty="0" smtClean="0">
                <a:latin typeface="Consolas" panose="020B0609020204030204" pitchFamily="49" charset="0"/>
              </a:rPr>
              <a:t>return x</a:t>
            </a:r>
            <a:endParaRPr lang="en-US" sz="2200" dirty="0">
              <a:latin typeface="Consolas" panose="020B06090202040302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Why the technique is vulnerable:</a:t>
            </a:r>
          </a:p>
          <a:p>
            <a:r>
              <a:rPr lang="en-US" dirty="0" smtClean="0"/>
              <a:t>Square operations always occur</a:t>
            </a:r>
          </a:p>
          <a:p>
            <a:r>
              <a:rPr lang="en-US" dirty="0" smtClean="0"/>
              <a:t>But multiply operations are dependent upon the secret </a:t>
            </a:r>
            <a:r>
              <a:rPr lang="en-US" i="1" dirty="0" smtClean="0"/>
              <a:t>d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382141" y="3355982"/>
            <a:ext cx="5015717" cy="1194921"/>
            <a:chOff x="3019219" y="1185285"/>
            <a:chExt cx="5015717" cy="1194921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19219" y="1185285"/>
              <a:ext cx="5015717" cy="1194921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3740593" y="1800070"/>
              <a:ext cx="39292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>
                      <a:lumMod val="85000"/>
                    </a:schemeClr>
                  </a:solidFill>
                  <a:latin typeface="Lato Black"/>
                  <a:cs typeface="Lato Black"/>
                </a:rPr>
                <a:t>0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435504" y="1800070"/>
              <a:ext cx="39292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>
                      <a:lumMod val="85000"/>
                    </a:schemeClr>
                  </a:solidFill>
                  <a:latin typeface="Lato Black"/>
                  <a:cs typeface="Lato Black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66608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focus: Timing attacks on AES itself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Question: What </a:t>
            </a:r>
            <a:r>
              <a:rPr lang="en-US" dirty="0"/>
              <a:t>timing issue might occur with </a:t>
            </a:r>
            <a:r>
              <a:rPr lang="en-US" dirty="0" smtClean="0"/>
              <a:t>AES?</a:t>
            </a:r>
          </a:p>
          <a:p>
            <a:r>
              <a:rPr lang="en-US" dirty="0" smtClean="0"/>
              <a:t>Before answering this question, a quick reminder about how AES works…</a:t>
            </a:r>
          </a:p>
        </p:txBody>
      </p:sp>
    </p:spTree>
    <p:extLst>
      <p:ext uri="{BB962C8B-B14F-4D97-AF65-F5344CB8AC3E}">
        <p14:creationId xmlns:p14="http://schemas.microsoft.com/office/powerpoint/2010/main" val="317545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Reminder: AES’ iterated round design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781983" y="2952696"/>
            <a:ext cx="3308195" cy="34080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Lato Heavy"/>
                <a:cs typeface="Lato Heavy"/>
              </a:rPr>
              <a:t>Key schedule</a:t>
            </a:r>
          </a:p>
          <a:p>
            <a:r>
              <a:rPr lang="en-US" sz="2000" dirty="0">
                <a:latin typeface="Lato Medium"/>
                <a:cs typeface="Lato Medium"/>
              </a:rPr>
              <a:t>Key alternating structure</a:t>
            </a:r>
          </a:p>
          <a:p>
            <a:r>
              <a:rPr lang="en-US" sz="2000" dirty="0">
                <a:latin typeface="Lato Medium"/>
                <a:cs typeface="Lato Medium"/>
              </a:rPr>
              <a:t>128, 192, or 256 bit key</a:t>
            </a:r>
          </a:p>
          <a:p>
            <a:r>
              <a:rPr lang="en-US" sz="2000" dirty="0">
                <a:latin typeface="Lato Medium"/>
                <a:cs typeface="Lato Medium"/>
              </a:rPr>
              <a:t>Invertible key </a:t>
            </a:r>
            <a:r>
              <a:rPr lang="en-US" sz="2000" dirty="0" smtClean="0">
                <a:latin typeface="Lato Medium"/>
                <a:cs typeface="Lato Medium"/>
              </a:rPr>
              <a:t>schedule</a:t>
            </a:r>
            <a:endParaRPr lang="en-US" sz="2000" dirty="0">
              <a:latin typeface="Lato Medium"/>
              <a:cs typeface="Lato Medium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424723" y="2952696"/>
            <a:ext cx="4291980" cy="34080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Lato Heavy"/>
                <a:cs typeface="Lato Heavy"/>
              </a:rPr>
              <a:t>Round structure</a:t>
            </a:r>
          </a:p>
          <a:p>
            <a:r>
              <a:rPr lang="en-US" sz="2000" dirty="0">
                <a:latin typeface="Lato Medium"/>
                <a:cs typeface="Lato Medium"/>
              </a:rPr>
              <a:t>Iterates over 10 to 14 </a:t>
            </a:r>
            <a:r>
              <a:rPr lang="en-US" sz="2000" dirty="0" smtClean="0">
                <a:latin typeface="Lato Medium"/>
                <a:cs typeface="Lato Medium"/>
              </a:rPr>
              <a:t>rounds</a:t>
            </a:r>
          </a:p>
          <a:p>
            <a:pPr lvl="1"/>
            <a:r>
              <a:rPr lang="en-US" sz="1800" dirty="0" smtClean="0"/>
              <a:t>Tunable security</a:t>
            </a:r>
            <a:endParaRPr lang="en-US" sz="1800" dirty="0"/>
          </a:p>
          <a:p>
            <a:r>
              <a:rPr lang="en-US" sz="2000" dirty="0">
                <a:latin typeface="Lato Medium"/>
                <a:cs typeface="Lato Medium"/>
              </a:rPr>
              <a:t>3 invertible operations per round</a:t>
            </a:r>
          </a:p>
          <a:p>
            <a:pPr lvl="1"/>
            <a:r>
              <a:rPr lang="en-US" dirty="0"/>
              <a:t>Final round is slightly different</a:t>
            </a:r>
          </a:p>
          <a:p>
            <a:r>
              <a:rPr lang="en-US" sz="2000" dirty="0">
                <a:latin typeface="Lato Medium"/>
                <a:cs typeface="Lato Medium"/>
              </a:rPr>
              <a:t>Only </a:t>
            </a:r>
            <a:r>
              <a:rPr lang="en-US" sz="2000" dirty="0" smtClean="0">
                <a:latin typeface="Lato Medium"/>
                <a:cs typeface="Lato Medium"/>
              </a:rPr>
              <a:t>S-box </a:t>
            </a:r>
            <a:r>
              <a:rPr lang="en-US" sz="2000" dirty="0">
                <a:latin typeface="Lato Medium"/>
                <a:cs typeface="Lato Medium"/>
              </a:rPr>
              <a:t>is </a:t>
            </a:r>
            <a:r>
              <a:rPr lang="en-US" sz="2000" dirty="0" smtClean="0">
                <a:latin typeface="Lato Medium"/>
                <a:cs typeface="Lato Medium"/>
              </a:rPr>
              <a:t>nonlinear</a:t>
            </a:r>
            <a:endParaRPr lang="en-US" sz="2000" dirty="0">
              <a:latin typeface="Lato Medium"/>
              <a:cs typeface="Lato Medium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985308" y="1369468"/>
            <a:ext cx="1130300" cy="1143762"/>
            <a:chOff x="3276600" y="5029200"/>
            <a:chExt cx="1130300" cy="1143762"/>
          </a:xfrm>
        </p:grpSpPr>
        <p:sp>
          <p:nvSpPr>
            <p:cNvPr id="9" name="Rectangle 8"/>
            <p:cNvSpPr/>
            <p:nvPr/>
          </p:nvSpPr>
          <p:spPr bwMode="auto">
            <a:xfrm>
              <a:off x="3276600" y="5791962"/>
              <a:ext cx="1130300" cy="381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500" dirty="0" err="1">
                  <a:latin typeface="Lato Semibold"/>
                  <a:cs typeface="Lato Semibold"/>
                </a:rPr>
                <a:t>MixColumns</a:t>
              </a:r>
              <a:endParaRPr lang="en-US" sz="1500" dirty="0">
                <a:latin typeface="Lato Semibold"/>
                <a:cs typeface="Lato Semibold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276600" y="5029200"/>
              <a:ext cx="1130300" cy="3810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 cap="flat" cmpd="sng" algn="ctr">
              <a:solidFill>
                <a:schemeClr val="accent3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00" dirty="0">
                  <a:latin typeface="Lato Semibold"/>
                  <a:cs typeface="Lato Semibold"/>
                </a:rPr>
                <a:t>S-box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276600" y="5410581"/>
              <a:ext cx="1130300" cy="381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500" dirty="0" err="1">
                  <a:latin typeface="Lato Semibold"/>
                  <a:cs typeface="Lato Semibold"/>
                </a:rPr>
                <a:t>ShiftRows</a:t>
              </a:r>
              <a:endParaRPr lang="en-US" sz="1500" dirty="0">
                <a:latin typeface="Lato Semibold"/>
                <a:cs typeface="Lato Semibold"/>
              </a:endParaRPr>
            </a:p>
          </p:txBody>
        </p:sp>
      </p:grpSp>
      <p:sp>
        <p:nvSpPr>
          <p:cNvPr id="12" name="Rectangle 11"/>
          <p:cNvSpPr/>
          <p:nvPr/>
        </p:nvSpPr>
        <p:spPr bwMode="auto">
          <a:xfrm>
            <a:off x="1219202" y="1836990"/>
            <a:ext cx="1047257" cy="215694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Lato Semibold"/>
                <a:cs typeface="Lato Semibold"/>
              </a:rPr>
              <a:t>Input</a:t>
            </a:r>
            <a:endParaRPr lang="en-US" sz="1400" dirty="0">
              <a:latin typeface="Lato Semibold"/>
              <a:cs typeface="Lato Semibold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9185037" y="1836990"/>
            <a:ext cx="1178164" cy="208718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Lato Semibold"/>
                <a:cs typeface="Lato Semibold"/>
              </a:rPr>
              <a:t>output</a:t>
            </a:r>
            <a:endParaRPr lang="en-US" sz="1400" dirty="0">
              <a:latin typeface="Lato Semibold"/>
              <a:cs typeface="Lato Semibold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 bwMode="auto">
          <a:xfrm>
            <a:off x="2465863" y="1781329"/>
            <a:ext cx="320040" cy="3200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solidFill>
              <a:schemeClr val="accent4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ato Heavy"/>
                <a:cs typeface="Lato Heavy"/>
              </a:rPr>
              <a:t>+</a:t>
            </a:r>
          </a:p>
        </p:txBody>
      </p:sp>
      <p:sp>
        <p:nvSpPr>
          <p:cNvPr id="15" name="Oval 14"/>
          <p:cNvSpPr>
            <a:spLocks noChangeAspect="1"/>
          </p:cNvSpPr>
          <p:nvPr/>
        </p:nvSpPr>
        <p:spPr bwMode="auto">
          <a:xfrm>
            <a:off x="4315012" y="1781329"/>
            <a:ext cx="320040" cy="3200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solidFill>
              <a:schemeClr val="accent4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ato Heavy"/>
                <a:cs typeface="Lato Heavy"/>
              </a:rPr>
              <a:t>+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30205" y="1776321"/>
            <a:ext cx="304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>
                <a:latin typeface="Lato Black"/>
                <a:cs typeface="Lato Black"/>
              </a:rPr>
              <a:t>…</a:t>
            </a:r>
          </a:p>
        </p:txBody>
      </p:sp>
      <p:sp>
        <p:nvSpPr>
          <p:cNvPr id="17" name="Oval 16"/>
          <p:cNvSpPr>
            <a:spLocks noChangeAspect="1"/>
          </p:cNvSpPr>
          <p:nvPr/>
        </p:nvSpPr>
        <p:spPr bwMode="auto">
          <a:xfrm>
            <a:off x="4930158" y="1781329"/>
            <a:ext cx="320040" cy="3200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solidFill>
              <a:schemeClr val="accent4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ato Heavy"/>
                <a:cs typeface="Lato Heavy"/>
              </a:rPr>
              <a:t>+</a:t>
            </a:r>
          </a:p>
        </p:txBody>
      </p:sp>
      <p:sp>
        <p:nvSpPr>
          <p:cNvPr id="18" name="Oval 17"/>
          <p:cNvSpPr>
            <a:spLocks noChangeAspect="1"/>
          </p:cNvSpPr>
          <p:nvPr/>
        </p:nvSpPr>
        <p:spPr bwMode="auto">
          <a:xfrm>
            <a:off x="6794162" y="1781329"/>
            <a:ext cx="320040" cy="3200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solidFill>
              <a:schemeClr val="accent4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ato Heavy"/>
                <a:cs typeface="Lato Heavy"/>
              </a:rPr>
              <a:t>+</a:t>
            </a:r>
          </a:p>
        </p:txBody>
      </p:sp>
      <p:sp>
        <p:nvSpPr>
          <p:cNvPr id="19" name="Oval 18"/>
          <p:cNvSpPr>
            <a:spLocks noChangeAspect="1"/>
          </p:cNvSpPr>
          <p:nvPr/>
        </p:nvSpPr>
        <p:spPr bwMode="auto">
          <a:xfrm>
            <a:off x="8658166" y="1781329"/>
            <a:ext cx="320040" cy="3200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solidFill>
              <a:schemeClr val="accent4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ato Heavy"/>
                <a:cs typeface="Lato Heavy"/>
              </a:rPr>
              <a:t>+</a:t>
            </a:r>
          </a:p>
        </p:txBody>
      </p:sp>
      <p:cxnSp>
        <p:nvCxnSpPr>
          <p:cNvPr id="20" name="Straight Arrow Connector 19"/>
          <p:cNvCxnSpPr>
            <a:stCxn id="12" idx="3"/>
            <a:endCxn id="14" idx="2"/>
          </p:cNvCxnSpPr>
          <p:nvPr/>
        </p:nvCxnSpPr>
        <p:spPr bwMode="auto">
          <a:xfrm flipV="1">
            <a:off x="2266459" y="1941349"/>
            <a:ext cx="199405" cy="34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1" name="Straight Arrow Connector 20"/>
          <p:cNvCxnSpPr>
            <a:stCxn id="14" idx="6"/>
            <a:endCxn id="11" idx="1"/>
          </p:cNvCxnSpPr>
          <p:nvPr/>
        </p:nvCxnSpPr>
        <p:spPr bwMode="auto">
          <a:xfrm>
            <a:off x="2785904" y="1941349"/>
            <a:ext cx="19940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2" name="Straight Arrow Connector 21"/>
          <p:cNvCxnSpPr>
            <a:stCxn id="11" idx="3"/>
            <a:endCxn id="15" idx="2"/>
          </p:cNvCxnSpPr>
          <p:nvPr/>
        </p:nvCxnSpPr>
        <p:spPr bwMode="auto">
          <a:xfrm>
            <a:off x="4115608" y="1941349"/>
            <a:ext cx="19940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3" name="Straight Arrow Connector 22"/>
          <p:cNvCxnSpPr>
            <a:stCxn id="17" idx="6"/>
          </p:cNvCxnSpPr>
          <p:nvPr/>
        </p:nvCxnSpPr>
        <p:spPr bwMode="auto">
          <a:xfrm>
            <a:off x="5250198" y="1941349"/>
            <a:ext cx="20683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4" name="Straight Arrow Connector 23"/>
          <p:cNvCxnSpPr>
            <a:endCxn id="18" idx="2"/>
          </p:cNvCxnSpPr>
          <p:nvPr/>
        </p:nvCxnSpPr>
        <p:spPr bwMode="auto">
          <a:xfrm>
            <a:off x="6587330" y="1941349"/>
            <a:ext cx="20683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5" name="Straight Arrow Connector 24"/>
          <p:cNvCxnSpPr>
            <a:stCxn id="18" idx="6"/>
          </p:cNvCxnSpPr>
          <p:nvPr/>
        </p:nvCxnSpPr>
        <p:spPr bwMode="auto">
          <a:xfrm>
            <a:off x="7114202" y="1941349"/>
            <a:ext cx="20683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6" name="Straight Arrow Connector 25"/>
          <p:cNvCxnSpPr>
            <a:endCxn id="19" idx="2"/>
          </p:cNvCxnSpPr>
          <p:nvPr/>
        </p:nvCxnSpPr>
        <p:spPr bwMode="auto">
          <a:xfrm>
            <a:off x="8451334" y="1941349"/>
            <a:ext cx="20683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7" name="Straight Arrow Connector 26"/>
          <p:cNvCxnSpPr>
            <a:stCxn id="19" idx="6"/>
            <a:endCxn id="13" idx="1"/>
          </p:cNvCxnSpPr>
          <p:nvPr/>
        </p:nvCxnSpPr>
        <p:spPr bwMode="auto">
          <a:xfrm>
            <a:off x="8978207" y="1941349"/>
            <a:ext cx="2068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28" name="Rectangle 27"/>
          <p:cNvSpPr/>
          <p:nvPr/>
        </p:nvSpPr>
        <p:spPr bwMode="auto">
          <a:xfrm>
            <a:off x="2253788" y="2333731"/>
            <a:ext cx="731520" cy="276999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Lato Semibold"/>
                <a:cs typeface="Lato Semibold"/>
              </a:rPr>
              <a:t>key</a:t>
            </a:r>
            <a:r>
              <a:rPr lang="en-US" baseline="-25000" dirty="0" smtClean="0">
                <a:latin typeface="Lato Semibold"/>
                <a:cs typeface="Lato Semibold"/>
              </a:rPr>
              <a:t>0</a:t>
            </a:r>
            <a:endParaRPr lang="en-US" baseline="-25000" dirty="0">
              <a:latin typeface="Lato Semibold"/>
              <a:cs typeface="Lato Semibold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725510" y="2333731"/>
            <a:ext cx="731520" cy="276999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Lato Semibold"/>
                <a:cs typeface="Lato Semibold"/>
              </a:rPr>
              <a:t>key</a:t>
            </a:r>
            <a:r>
              <a:rPr lang="en-US" baseline="-25000" dirty="0" smtClean="0">
                <a:latin typeface="Lato Semibold"/>
                <a:cs typeface="Lato Semibold"/>
              </a:rPr>
              <a:t>8</a:t>
            </a:r>
            <a:endParaRPr lang="en-US" baseline="-25000" dirty="0">
              <a:latin typeface="Lato Semibold"/>
              <a:cs typeface="Lato Semibold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587330" y="2333731"/>
            <a:ext cx="731520" cy="276999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Lato Semibold"/>
                <a:cs typeface="Lato Semibold"/>
              </a:rPr>
              <a:t>key</a:t>
            </a:r>
            <a:r>
              <a:rPr lang="en-US" baseline="-25000" dirty="0">
                <a:latin typeface="Lato Semibold"/>
                <a:cs typeface="Lato Semibold"/>
              </a:rPr>
              <a:t>9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8451333" y="2333731"/>
            <a:ext cx="731520" cy="276999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Lato Semibold"/>
                <a:cs typeface="Lato Semibold"/>
              </a:rPr>
              <a:t>key</a:t>
            </a:r>
            <a:r>
              <a:rPr lang="en-US" baseline="-25000" dirty="0" smtClean="0">
                <a:latin typeface="Lato Semibold"/>
                <a:cs typeface="Lato Semibold"/>
              </a:rPr>
              <a:t>10</a:t>
            </a:r>
            <a:endParaRPr lang="en-US" baseline="-25000" dirty="0">
              <a:latin typeface="Lato Semibold"/>
              <a:cs typeface="Lato Semibold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115607" y="2333731"/>
            <a:ext cx="731520" cy="276999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Lato Semibold"/>
                <a:cs typeface="Lato Semibold"/>
              </a:rPr>
              <a:t>key</a:t>
            </a:r>
            <a:r>
              <a:rPr lang="en-US" baseline="-25000" dirty="0" smtClean="0">
                <a:latin typeface="Lato Semibold"/>
                <a:cs typeface="Lato Semibold"/>
              </a:rPr>
              <a:t>1</a:t>
            </a:r>
            <a:endParaRPr lang="en-US" baseline="-25000" dirty="0">
              <a:latin typeface="Lato Semibold"/>
              <a:cs typeface="Lato Semibold"/>
            </a:endParaRPr>
          </a:p>
        </p:txBody>
      </p:sp>
      <p:cxnSp>
        <p:nvCxnSpPr>
          <p:cNvPr id="33" name="Straight Arrow Connector 32"/>
          <p:cNvCxnSpPr>
            <a:endCxn id="14" idx="4"/>
          </p:cNvCxnSpPr>
          <p:nvPr/>
        </p:nvCxnSpPr>
        <p:spPr bwMode="auto">
          <a:xfrm flipH="1" flipV="1">
            <a:off x="2625883" y="2101370"/>
            <a:ext cx="0" cy="23236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34" name="Straight Arrow Connector 33"/>
          <p:cNvCxnSpPr>
            <a:stCxn id="32" idx="0"/>
            <a:endCxn id="15" idx="4"/>
          </p:cNvCxnSpPr>
          <p:nvPr/>
        </p:nvCxnSpPr>
        <p:spPr bwMode="auto">
          <a:xfrm flipH="1" flipV="1">
            <a:off x="4475031" y="2101370"/>
            <a:ext cx="0" cy="23236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35" name="Straight Arrow Connector 34"/>
          <p:cNvCxnSpPr>
            <a:stCxn id="29" idx="0"/>
            <a:endCxn id="17" idx="4"/>
          </p:cNvCxnSpPr>
          <p:nvPr/>
        </p:nvCxnSpPr>
        <p:spPr bwMode="auto">
          <a:xfrm flipH="1" flipV="1">
            <a:off x="5090178" y="2101370"/>
            <a:ext cx="0" cy="23236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36" name="Straight Arrow Connector 35"/>
          <p:cNvCxnSpPr>
            <a:endCxn id="18" idx="4"/>
          </p:cNvCxnSpPr>
          <p:nvPr/>
        </p:nvCxnSpPr>
        <p:spPr bwMode="auto">
          <a:xfrm flipH="1" flipV="1">
            <a:off x="6954182" y="2101370"/>
            <a:ext cx="0" cy="23236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37" name="Straight Arrow Connector 36"/>
          <p:cNvCxnSpPr>
            <a:endCxn id="19" idx="4"/>
          </p:cNvCxnSpPr>
          <p:nvPr/>
        </p:nvCxnSpPr>
        <p:spPr bwMode="auto">
          <a:xfrm flipH="1" flipV="1">
            <a:off x="8818186" y="2101370"/>
            <a:ext cx="0" cy="23236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grpSp>
        <p:nvGrpSpPr>
          <p:cNvPr id="38" name="Group 37"/>
          <p:cNvGrpSpPr/>
          <p:nvPr/>
        </p:nvGrpSpPr>
        <p:grpSpPr>
          <a:xfrm>
            <a:off x="5457030" y="1369468"/>
            <a:ext cx="1130300" cy="1143762"/>
            <a:chOff x="3276600" y="5029200"/>
            <a:chExt cx="1130300" cy="1143762"/>
          </a:xfrm>
        </p:grpSpPr>
        <p:sp>
          <p:nvSpPr>
            <p:cNvPr id="39" name="Rectangle 38"/>
            <p:cNvSpPr/>
            <p:nvPr/>
          </p:nvSpPr>
          <p:spPr bwMode="auto">
            <a:xfrm>
              <a:off x="3276600" y="5791962"/>
              <a:ext cx="1130300" cy="381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500" dirty="0" err="1">
                  <a:latin typeface="Lato Semibold"/>
                  <a:cs typeface="Lato Semibold"/>
                </a:rPr>
                <a:t>MixColumns</a:t>
              </a:r>
              <a:endParaRPr lang="en-US" sz="1500" dirty="0">
                <a:latin typeface="Lato Semibold"/>
                <a:cs typeface="Lato Semibold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3276600" y="5029200"/>
              <a:ext cx="1130300" cy="3810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 cap="flat" cmpd="sng" algn="ctr">
              <a:solidFill>
                <a:schemeClr val="accent3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00" dirty="0">
                  <a:latin typeface="Lato Semibold"/>
                  <a:cs typeface="Lato Semibold"/>
                </a:rPr>
                <a:t>S-box</a:t>
              </a: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3276600" y="5410581"/>
              <a:ext cx="1130300" cy="381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500" dirty="0" err="1">
                  <a:latin typeface="Lato Semibold"/>
                  <a:cs typeface="Lato Semibold"/>
                </a:rPr>
                <a:t>ShiftRows</a:t>
              </a:r>
              <a:endParaRPr lang="en-US" sz="1500" dirty="0">
                <a:latin typeface="Lato Semibold"/>
                <a:cs typeface="Lato Semibold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7321034" y="1369469"/>
            <a:ext cx="1130300" cy="762381"/>
            <a:chOff x="3276600" y="5029200"/>
            <a:chExt cx="1130300" cy="762381"/>
          </a:xfrm>
        </p:grpSpPr>
        <p:sp>
          <p:nvSpPr>
            <p:cNvPr id="43" name="Rectangle 42"/>
            <p:cNvSpPr/>
            <p:nvPr/>
          </p:nvSpPr>
          <p:spPr bwMode="auto">
            <a:xfrm>
              <a:off x="3276600" y="5029200"/>
              <a:ext cx="1130300" cy="3810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 cap="flat" cmpd="sng" algn="ctr">
              <a:solidFill>
                <a:schemeClr val="accent3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500" dirty="0">
                  <a:latin typeface="Lato Semibold"/>
                  <a:cs typeface="Lato Semibold"/>
                </a:rPr>
                <a:t>S-box</a:t>
              </a: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3276600" y="5410581"/>
              <a:ext cx="1130300" cy="381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500" dirty="0" err="1">
                  <a:latin typeface="Lato Semibold"/>
                  <a:cs typeface="Lato Semibold"/>
                </a:rPr>
                <a:t>ShiftRows</a:t>
              </a:r>
              <a:endParaRPr lang="en-US" sz="1500" dirty="0">
                <a:latin typeface="Lato Semibold"/>
                <a:cs typeface="Lato Semibold"/>
              </a:endParaRPr>
            </a:p>
          </p:txBody>
        </p:sp>
      </p:grpSp>
      <p:sp>
        <p:nvSpPr>
          <p:cNvPr id="45" name="Rectangle 44"/>
          <p:cNvSpPr/>
          <p:nvPr/>
        </p:nvSpPr>
        <p:spPr>
          <a:xfrm>
            <a:off x="5457030" y="1369468"/>
            <a:ext cx="1130300" cy="1143762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 cmpd="sng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Lato Semibold"/>
                <a:cs typeface="Lato Semibold"/>
              </a:rPr>
              <a:t>Round</a:t>
            </a:r>
            <a:r>
              <a:rPr lang="en-US" sz="2000" baseline="-25000" dirty="0">
                <a:solidFill>
                  <a:schemeClr val="tx1"/>
                </a:solidFill>
                <a:latin typeface="Lato Semibold"/>
                <a:cs typeface="Lato Semibold"/>
              </a:rPr>
              <a:t>9</a:t>
            </a:r>
          </a:p>
        </p:txBody>
      </p:sp>
      <p:sp>
        <p:nvSpPr>
          <p:cNvPr id="46" name="Rectangle 45"/>
          <p:cNvSpPr/>
          <p:nvPr/>
        </p:nvSpPr>
        <p:spPr>
          <a:xfrm>
            <a:off x="7318851" y="1369469"/>
            <a:ext cx="1130299" cy="1140273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 cmpd="sng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Lato Semibold"/>
                <a:cs typeface="Lato Semibold"/>
              </a:rPr>
              <a:t>Round</a:t>
            </a:r>
            <a:r>
              <a:rPr lang="en-US" sz="2000" baseline="-25000" dirty="0">
                <a:solidFill>
                  <a:schemeClr val="tx1"/>
                </a:solidFill>
                <a:latin typeface="Lato Semibold"/>
                <a:cs typeface="Lato Semibold"/>
              </a:rPr>
              <a:t>10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985310" y="1369468"/>
            <a:ext cx="1130299" cy="1143762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 cmpd="sng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Lato Semibold"/>
                <a:cs typeface="Lato Semibold"/>
              </a:rPr>
              <a:t>Round</a:t>
            </a:r>
            <a:r>
              <a:rPr lang="en-US" sz="2000" baseline="-25000" dirty="0">
                <a:solidFill>
                  <a:schemeClr val="tx1"/>
                </a:solidFill>
                <a:latin typeface="Lato Semibold"/>
                <a:cs typeface="Lato Semibold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1676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Reminder: </a:t>
            </a:r>
            <a:r>
              <a:rPr lang="en-US" dirty="0" smtClean="0"/>
              <a:t>single round of AES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726723" y="3454992"/>
            <a:ext cx="4000549" cy="5883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 err="1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ShiftRows</a:t>
            </a:r>
            <a:endParaRPr lang="en-US" sz="2400" b="1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726721" y="1102109"/>
            <a:ext cx="4000549" cy="58831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16 byte state</a:t>
            </a:r>
            <a:endParaRPr lang="en-US" sz="2400" b="1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26723" y="4631432"/>
            <a:ext cx="4000545" cy="589268"/>
            <a:chOff x="4223006" y="4208172"/>
            <a:chExt cx="3108958" cy="457940"/>
          </a:xfrm>
        </p:grpSpPr>
        <p:sp>
          <p:nvSpPr>
            <p:cNvPr id="9" name="Rectangle 8"/>
            <p:cNvSpPr/>
            <p:nvPr/>
          </p:nvSpPr>
          <p:spPr bwMode="auto">
            <a:xfrm>
              <a:off x="4223006" y="4208912"/>
              <a:ext cx="1371600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400" b="1" dirty="0" err="1"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MixColumns</a:t>
              </a:r>
              <a:endParaRPr lang="en-US" sz="2400" b="1" dirty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960364" y="4208172"/>
              <a:ext cx="1371600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400" b="1" dirty="0" err="1"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MixColumns</a:t>
              </a:r>
              <a:endParaRPr lang="en-US" sz="2400" b="1" dirty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625085" y="4250289"/>
              <a:ext cx="304800" cy="28702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400" dirty="0"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…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26726" y="2278550"/>
            <a:ext cx="4000545" cy="588316"/>
            <a:chOff x="4223006" y="4728544"/>
            <a:chExt cx="3108958" cy="457200"/>
          </a:xfrm>
        </p:grpSpPr>
        <p:sp>
          <p:nvSpPr>
            <p:cNvPr id="13" name="Rectangle 12"/>
            <p:cNvSpPr>
              <a:spLocks noChangeAspect="1"/>
            </p:cNvSpPr>
            <p:nvPr/>
          </p:nvSpPr>
          <p:spPr bwMode="auto">
            <a:xfrm>
              <a:off x="4223006" y="4728544"/>
              <a:ext cx="457200" cy="4572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 cap="flat" cmpd="sng" algn="ctr">
              <a:solidFill>
                <a:schemeClr val="accent3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S</a:t>
              </a:r>
            </a:p>
          </p:txBody>
        </p:sp>
        <p:sp>
          <p:nvSpPr>
            <p:cNvPr id="14" name="Rectangle 13"/>
            <p:cNvSpPr>
              <a:spLocks noChangeAspect="1"/>
            </p:cNvSpPr>
            <p:nvPr/>
          </p:nvSpPr>
          <p:spPr bwMode="auto">
            <a:xfrm>
              <a:off x="5137406" y="4728544"/>
              <a:ext cx="457200" cy="4572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 cap="flat" cmpd="sng" algn="ctr">
              <a:solidFill>
                <a:schemeClr val="accent3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S</a:t>
              </a:r>
            </a:p>
          </p:txBody>
        </p:sp>
        <p:sp>
          <p:nvSpPr>
            <p:cNvPr id="15" name="Rectangle 14"/>
            <p:cNvSpPr>
              <a:spLocks noChangeAspect="1"/>
            </p:cNvSpPr>
            <p:nvPr/>
          </p:nvSpPr>
          <p:spPr bwMode="auto">
            <a:xfrm>
              <a:off x="5960364" y="4728544"/>
              <a:ext cx="457200" cy="4572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 cap="flat" cmpd="sng" algn="ctr">
              <a:solidFill>
                <a:schemeClr val="accent3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S</a:t>
              </a:r>
            </a:p>
          </p:txBody>
        </p:sp>
        <p:sp>
          <p:nvSpPr>
            <p:cNvPr id="16" name="Rectangle 15"/>
            <p:cNvSpPr>
              <a:spLocks noChangeAspect="1"/>
            </p:cNvSpPr>
            <p:nvPr/>
          </p:nvSpPr>
          <p:spPr bwMode="auto">
            <a:xfrm>
              <a:off x="6874764" y="4728544"/>
              <a:ext cx="457200" cy="4572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 cap="flat" cmpd="sng" algn="ctr">
              <a:solidFill>
                <a:schemeClr val="accent3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S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756406" y="4764169"/>
              <a:ext cx="304800" cy="28702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400" dirty="0"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…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93764" y="4764169"/>
              <a:ext cx="304800" cy="28702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400" dirty="0">
                  <a:latin typeface="Lato Medium" panose="020F0502020204030203" pitchFamily="34" charset="0"/>
                  <a:ea typeface="Lato Medium" panose="020F0502020204030203" pitchFamily="34" charset="0"/>
                  <a:cs typeface="Lato Medium" panose="020F0502020204030203" pitchFamily="34" charset="0"/>
                </a:rPr>
                <a:t>…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014950" y="1694277"/>
            <a:ext cx="3414777" cy="588316"/>
            <a:chOff x="924613" y="2597564"/>
            <a:chExt cx="2653738" cy="457200"/>
          </a:xfrm>
        </p:grpSpPr>
        <p:cxnSp>
          <p:nvCxnSpPr>
            <p:cNvPr id="21" name="Straight Arrow Connector 20"/>
            <p:cNvCxnSpPr/>
            <p:nvPr/>
          </p:nvCxnSpPr>
          <p:spPr bwMode="auto">
            <a:xfrm>
              <a:off x="924613" y="2597564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>
              <a:off x="1847363" y="2597564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2666011" y="2597564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>
              <a:off x="3578351" y="2597564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</p:grpSp>
      <p:grpSp>
        <p:nvGrpSpPr>
          <p:cNvPr id="30" name="Group 29"/>
          <p:cNvGrpSpPr/>
          <p:nvPr/>
        </p:nvGrpSpPr>
        <p:grpSpPr>
          <a:xfrm>
            <a:off x="1014950" y="2870911"/>
            <a:ext cx="3414777" cy="588316"/>
            <a:chOff x="924613" y="2597564"/>
            <a:chExt cx="2653738" cy="457200"/>
          </a:xfrm>
        </p:grpSpPr>
        <p:cxnSp>
          <p:nvCxnSpPr>
            <p:cNvPr id="31" name="Straight Arrow Connector 30"/>
            <p:cNvCxnSpPr/>
            <p:nvPr/>
          </p:nvCxnSpPr>
          <p:spPr bwMode="auto">
            <a:xfrm>
              <a:off x="924613" y="2597564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>
              <a:off x="1847363" y="2597564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>
              <a:off x="2666011" y="2597564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>
              <a:off x="3578351" y="2597564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</p:grpSp>
      <p:grpSp>
        <p:nvGrpSpPr>
          <p:cNvPr id="35" name="Group 34"/>
          <p:cNvGrpSpPr/>
          <p:nvPr/>
        </p:nvGrpSpPr>
        <p:grpSpPr>
          <a:xfrm>
            <a:off x="1014950" y="4047542"/>
            <a:ext cx="3414777" cy="588316"/>
            <a:chOff x="924613" y="2597564"/>
            <a:chExt cx="2653738" cy="457200"/>
          </a:xfrm>
        </p:grpSpPr>
        <p:cxnSp>
          <p:nvCxnSpPr>
            <p:cNvPr id="36" name="Straight Arrow Connector 35"/>
            <p:cNvCxnSpPr/>
            <p:nvPr/>
          </p:nvCxnSpPr>
          <p:spPr bwMode="auto">
            <a:xfrm>
              <a:off x="924613" y="2597564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 bwMode="auto">
            <a:xfrm>
              <a:off x="1847363" y="2597564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>
              <a:off x="2666011" y="2597564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>
              <a:off x="3578351" y="2597564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</p:grpSp>
      <p:grpSp>
        <p:nvGrpSpPr>
          <p:cNvPr id="40" name="Group 39"/>
          <p:cNvGrpSpPr/>
          <p:nvPr/>
        </p:nvGrpSpPr>
        <p:grpSpPr>
          <a:xfrm>
            <a:off x="1014950" y="5224175"/>
            <a:ext cx="3414777" cy="588316"/>
            <a:chOff x="924613" y="2597564"/>
            <a:chExt cx="2653738" cy="457200"/>
          </a:xfrm>
        </p:grpSpPr>
        <p:cxnSp>
          <p:nvCxnSpPr>
            <p:cNvPr id="41" name="Straight Arrow Connector 40"/>
            <p:cNvCxnSpPr/>
            <p:nvPr/>
          </p:nvCxnSpPr>
          <p:spPr bwMode="auto">
            <a:xfrm>
              <a:off x="924613" y="2597564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42" name="Straight Arrow Connector 41"/>
            <p:cNvCxnSpPr/>
            <p:nvPr/>
          </p:nvCxnSpPr>
          <p:spPr bwMode="auto">
            <a:xfrm>
              <a:off x="1847363" y="2597564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>
              <a:off x="2666011" y="2597564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>
              <a:off x="3578351" y="2597564"/>
              <a:ext cx="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</p:grpSp>
      <p:sp>
        <p:nvSpPr>
          <p:cNvPr id="49" name="TextBox 48"/>
          <p:cNvSpPr txBox="1"/>
          <p:nvPr/>
        </p:nvSpPr>
        <p:spPr>
          <a:xfrm>
            <a:off x="5397432" y="1102109"/>
            <a:ext cx="5824030" cy="1077218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3200" dirty="0">
                <a:solidFill>
                  <a:schemeClr val="accent3">
                    <a:lumMod val="50000"/>
                  </a:schemeClr>
                </a:solidFill>
                <a:latin typeface="Lato Heavy"/>
                <a:cs typeface="Lato Heavy"/>
              </a:rPr>
              <a:t>❶ </a:t>
            </a:r>
            <a:r>
              <a:rPr lang="en-US" sz="3200" dirty="0" err="1" smtClean="0">
                <a:solidFill>
                  <a:schemeClr val="accent3">
                    <a:lumMod val="50000"/>
                  </a:schemeClr>
                </a:solidFill>
                <a:latin typeface="Lato Heavy"/>
                <a:cs typeface="Lato Heavy"/>
              </a:rPr>
              <a:t>SubBytes</a:t>
            </a:r>
            <a:endParaRPr lang="en-US" sz="3200" dirty="0">
              <a:solidFill>
                <a:schemeClr val="accent3">
                  <a:lumMod val="50000"/>
                </a:schemeClr>
              </a:solidFill>
              <a:latin typeface="Lato Heavy"/>
              <a:cs typeface="Lato Heavy"/>
            </a:endParaRPr>
          </a:p>
          <a:p>
            <a:r>
              <a:rPr lang="en-US" sz="3200" dirty="0">
                <a:solidFill>
                  <a:schemeClr val="bg1"/>
                </a:solidFill>
                <a:latin typeface="Lato Heavy"/>
                <a:cs typeface="Lato Heavy"/>
              </a:rPr>
              <a:t>❶ </a:t>
            </a:r>
            <a:r>
              <a:rPr lang="en-US" sz="2800" dirty="0" smtClean="0">
                <a:latin typeface="Lato Medium"/>
                <a:cs typeface="Lato Medium"/>
              </a:rPr>
              <a:t>Table lookup, one byte at a time</a:t>
            </a:r>
            <a:endParaRPr lang="en-US" sz="2800" dirty="0">
              <a:latin typeface="Lato Medium"/>
              <a:cs typeface="Lato Medium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4727275" y="2572535"/>
            <a:ext cx="670157" cy="0"/>
          </a:xfrm>
          <a:prstGeom prst="straightConnector1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  <a:prstDash val="sys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 bwMode="auto">
          <a:xfrm>
            <a:off x="726726" y="5812491"/>
            <a:ext cx="4000549" cy="588316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16 byte state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97430" y="2117772"/>
            <a:ext cx="5583996" cy="4659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56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to">
      <a:majorFont>
        <a:latin typeface="Lato Heavy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16086</TotalTime>
  <Words>1772</Words>
  <Application>Microsoft Office PowerPoint</Application>
  <PresentationFormat>Widescreen</PresentationFormat>
  <Paragraphs>352</Paragraphs>
  <Slides>26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8" baseType="lpstr">
      <vt:lpstr>Arial</vt:lpstr>
      <vt:lpstr>Calibri</vt:lpstr>
      <vt:lpstr>Consolas</vt:lpstr>
      <vt:lpstr>Lato</vt:lpstr>
      <vt:lpstr>Lato Black</vt:lpstr>
      <vt:lpstr>Lato Bold</vt:lpstr>
      <vt:lpstr>Lato Heavy</vt:lpstr>
      <vt:lpstr>Lato Light</vt:lpstr>
      <vt:lpstr>Lato Medium</vt:lpstr>
      <vt:lpstr>Lato Regular</vt:lpstr>
      <vt:lpstr>Lato Semibold</vt:lpstr>
      <vt:lpstr>Office Theme</vt:lpstr>
      <vt:lpstr>Lecture 15: Timing attacks</vt:lpstr>
      <vt:lpstr>Part 2: Attacking crypto implementations</vt:lpstr>
      <vt:lpstr>Week 8 reading: Systematic Classification of Side-Channel Attacks</vt:lpstr>
      <vt:lpstr>Last time: Padding oracle attacks</vt:lpstr>
      <vt:lpstr>Today: Timing side channels on ciphers</vt:lpstr>
      <vt:lpstr>Codifying a square-and-multiply algorithm</vt:lpstr>
      <vt:lpstr>Our focus: Timing attacks on AES itself</vt:lpstr>
      <vt:lpstr>Reminder: AES’ iterated round design</vt:lpstr>
      <vt:lpstr>Reminder: single round of AES</vt:lpstr>
      <vt:lpstr>Reminder: single round of AES</vt:lpstr>
      <vt:lpstr>Reminder: single round of AES</vt:lpstr>
      <vt:lpstr>Our focus: Timing attacks on AES itself</vt:lpstr>
      <vt:lpstr>Let’s focus on one round</vt:lpstr>
      <vt:lpstr>Computer architecture</vt:lpstr>
      <vt:lpstr>Relevant parts of the AES code</vt:lpstr>
      <vt:lpstr>First round table lookups</vt:lpstr>
      <vt:lpstr>Answer: almost!</vt:lpstr>
      <vt:lpstr>Making this attack more realistic</vt:lpstr>
      <vt:lpstr>Tactic 1: Collect more samples</vt:lpstr>
      <vt:lpstr>Tactic 2: Guess &amp; check</vt:lpstr>
      <vt:lpstr>Tactic 2 (continued)</vt:lpstr>
      <vt:lpstr>Tactic 3: Inspect the machine</vt:lpstr>
      <vt:lpstr>How the cache works</vt:lpstr>
      <vt:lpstr>Prime + Probe</vt:lpstr>
      <vt:lpstr>Evict + Time</vt:lpstr>
      <vt:lpstr>Conclusion: Timing attacks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Mayank Varia</dc:creator>
  <cp:lastModifiedBy>Mayank Varia</cp:lastModifiedBy>
  <cp:revision>1061</cp:revision>
  <dcterms:created xsi:type="dcterms:W3CDTF">2015-04-11T12:26:38Z</dcterms:created>
  <dcterms:modified xsi:type="dcterms:W3CDTF">2017-03-20T18:23:37Z</dcterms:modified>
</cp:coreProperties>
</file>