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700" r:id="rId2"/>
    <p:sldId id="741" r:id="rId3"/>
    <p:sldId id="701" r:id="rId4"/>
    <p:sldId id="713" r:id="rId5"/>
    <p:sldId id="702" r:id="rId6"/>
    <p:sldId id="703" r:id="rId7"/>
    <p:sldId id="704" r:id="rId8"/>
    <p:sldId id="705" r:id="rId9"/>
    <p:sldId id="716" r:id="rId10"/>
    <p:sldId id="706" r:id="rId11"/>
    <p:sldId id="707" r:id="rId12"/>
    <p:sldId id="714" r:id="rId13"/>
    <p:sldId id="715" r:id="rId14"/>
    <p:sldId id="708" r:id="rId15"/>
    <p:sldId id="709" r:id="rId16"/>
    <p:sldId id="711" r:id="rId17"/>
    <p:sldId id="712" r:id="rId18"/>
    <p:sldId id="718" r:id="rId19"/>
    <p:sldId id="717" r:id="rId20"/>
    <p:sldId id="720" r:id="rId21"/>
    <p:sldId id="721" r:id="rId22"/>
    <p:sldId id="722" r:id="rId23"/>
    <p:sldId id="723" r:id="rId24"/>
    <p:sldId id="724" r:id="rId25"/>
    <p:sldId id="725" r:id="rId26"/>
    <p:sldId id="726" r:id="rId27"/>
    <p:sldId id="728" r:id="rId28"/>
    <p:sldId id="729" r:id="rId29"/>
    <p:sldId id="730" r:id="rId30"/>
    <p:sldId id="731" r:id="rId31"/>
    <p:sldId id="732" r:id="rId32"/>
    <p:sldId id="73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ckground" id="{816373DE-D057-44B6-98A3-65B1B20F9A16}">
          <p14:sldIdLst>
            <p14:sldId id="700"/>
            <p14:sldId id="741"/>
            <p14:sldId id="701"/>
            <p14:sldId id="713"/>
            <p14:sldId id="702"/>
            <p14:sldId id="703"/>
            <p14:sldId id="704"/>
            <p14:sldId id="705"/>
          </p14:sldIdLst>
        </p14:section>
        <p14:section name="Public signatures" id="{F7A047C8-742F-49A1-94DC-F1446103E6E2}">
          <p14:sldIdLst>
            <p14:sldId id="716"/>
            <p14:sldId id="706"/>
            <p14:sldId id="707"/>
            <p14:sldId id="714"/>
            <p14:sldId id="715"/>
          </p14:sldIdLst>
        </p14:section>
        <p14:section name="Forward secrecy" id="{9CF733DF-04A4-4F79-B23F-689BC7D513A4}">
          <p14:sldIdLst>
            <p14:sldId id="708"/>
            <p14:sldId id="709"/>
            <p14:sldId id="711"/>
            <p14:sldId id="712"/>
          </p14:sldIdLst>
        </p14:section>
        <p14:section name="Needham-Schroeder" id="{3EB1D2D6-DA08-4E0D-B57D-33D3612B84D2}">
          <p14:sldIdLst>
            <p14:sldId id="718"/>
            <p14:sldId id="717"/>
            <p14:sldId id="720"/>
            <p14:sldId id="721"/>
            <p14:sldId id="722"/>
            <p14:sldId id="723"/>
            <p14:sldId id="724"/>
            <p14:sldId id="725"/>
            <p14:sldId id="726"/>
            <p14:sldId id="728"/>
            <p14:sldId id="729"/>
            <p14:sldId id="730"/>
            <p14:sldId id="731"/>
            <p14:sldId id="732"/>
            <p14:sldId id="7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DADADA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5" autoAdjust="0"/>
    <p:restoredTop sz="93885" autoAdjust="0"/>
  </p:normalViewPr>
  <p:slideViewPr>
    <p:cSldViewPr snapToGrid="0" snapToObjects="1">
      <p:cViewPr varScale="1">
        <p:scale>
          <a:sx n="63" d="100"/>
          <a:sy n="63" d="100"/>
        </p:scale>
        <p:origin x="72" y="13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92"/>
    </p:cViewPr>
  </p:sorterViewPr>
  <p:notesViewPr>
    <p:cSldViewPr snapToGrid="0" snapToObjects="1">
      <p:cViewPr varScale="1">
        <p:scale>
          <a:sx n="72" d="100"/>
          <a:sy n="72" d="100"/>
        </p:scale>
        <p:origin x="2724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43F56-CCEC-8C40-89E6-775CE190EC87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79C69-7037-BE4C-9719-0C264A566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4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 http://www.jbonneau.com/doc/UDBFPGS15-IEEESP-secure_messaging_sok.pdf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Upshot: time matters!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8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from Smart’s </a:t>
            </a:r>
            <a:r>
              <a:rPr lang="en-US" i="1" baseline="0" dirty="0" smtClean="0"/>
              <a:t>Cryptography Made Simple</a:t>
            </a:r>
            <a:r>
              <a:rPr lang="en-US" i="0" baseline="0" dirty="0" smtClean="0"/>
              <a:t>, p. 384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75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begin by using only symmetric key protocols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4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21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55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92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12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85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4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4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70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570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87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63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345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80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00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Remember: Bob could simply be a future version of Alice (think:</a:t>
            </a:r>
            <a:r>
              <a:rPr lang="en-US" baseline="0" dirty="0" smtClean="0"/>
              <a:t> full disk encryption)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Icons from https://www.iconfinder.com/iconsets/user-pictures</a:t>
            </a:r>
          </a:p>
          <a:p>
            <a:endParaRPr lang="en-US" dirty="0" smtClean="0"/>
          </a:p>
          <a:p>
            <a:r>
              <a:rPr lang="en-US" dirty="0" smtClean="0"/>
              <a:t>Analogy: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Envelopes sent through the US Postal</a:t>
            </a:r>
            <a:r>
              <a:rPr lang="en-US" baseline="0" dirty="0" smtClean="0"/>
              <a:t> System have pretty good privacy rules but long latency.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Telephones enable real-time communication but range widely in privacy, from “none” to Secure Terminal Equipment</a:t>
            </a:r>
            <a:r>
              <a:rPr lang="en-US" baseline="0" dirty="0" smtClean="0"/>
              <a:t> (https://en.wikipedia.org/wiki/Secure_Terminal_Equipment).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30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Citation for terminology: Russell </a:t>
            </a:r>
            <a:r>
              <a:rPr lang="en-US" sz="1200" dirty="0" err="1" smtClean="0"/>
              <a:t>Impagliazzo</a:t>
            </a:r>
            <a:r>
              <a:rPr lang="en-US" sz="1200" dirty="0" smtClean="0"/>
              <a:t>. </a:t>
            </a:r>
            <a:r>
              <a:rPr lang="en-US" sz="1200" i="1" dirty="0" smtClean="0"/>
              <a:t>A Personal View of Average-Case Complexity</a:t>
            </a:r>
            <a:r>
              <a:rPr lang="en-US" sz="12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30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Comments: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There is a lot more to crypto overall than just this picture/course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Modular arithmetic -&gt; more generally, any finite group in which the discrete</a:t>
            </a:r>
            <a:r>
              <a:rPr lang="en-US" baseline="0" dirty="0" smtClean="0"/>
              <a:t> logarithm</a:t>
            </a:r>
            <a:r>
              <a:rPr lang="en-US" dirty="0" smtClean="0"/>
              <a:t> problem is hard (+ details…)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“AE” here is overloaded, we will later go into ~10 different definitions of security here &amp; construct them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78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cannot reduce EU-CMA to a</a:t>
            </a:r>
            <a:r>
              <a:rPr lang="en-US" baseline="0" dirty="0" smtClean="0"/>
              <a:t> </a:t>
            </a:r>
            <a:r>
              <a:rPr lang="en-US" dirty="0" smtClean="0"/>
              <a:t>game of an indistinguishability</a:t>
            </a:r>
            <a:r>
              <a:rPr lang="en-US" baseline="0" dirty="0" smtClean="0"/>
              <a:t> style like the encryption ones were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11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more details on the </a:t>
            </a:r>
            <a:r>
              <a:rPr lang="en-US" dirty="0" err="1" smtClean="0"/>
              <a:t>iMessage</a:t>
            </a:r>
            <a:r>
              <a:rPr lang="en-US" dirty="0" smtClean="0"/>
              <a:t> attack:</a:t>
            </a:r>
            <a:r>
              <a:rPr lang="en-US" baseline="0" dirty="0" smtClean="0"/>
              <a:t> https://isi.jhu.edu/~mgreen/imessage.pdf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80250"/>
            <a:ext cx="103632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61976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6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10972800" cy="5258631"/>
          </a:xfrm>
        </p:spPr>
        <p:txBody>
          <a:bodyPr/>
          <a:lstStyle>
            <a:lvl1pPr>
              <a:defRPr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708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633077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132890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83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626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8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1871"/>
            <a:ext cx="5386917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2108"/>
            <a:ext cx="5389033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1871"/>
            <a:ext cx="5389033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861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280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49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9"/>
            <a:ext cx="10972800" cy="525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1700163" y="212338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pPr/>
              <a:t>‹#›</a:t>
            </a:fld>
            <a:endParaRPr lang="en-US" sz="1800" b="0" i="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8536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Lato Heavy"/>
          <a:ea typeface="+mj-ea"/>
          <a:cs typeface="Lato Heavy"/>
        </a:defRPr>
      </a:lvl1pPr>
    </p:titleStyle>
    <p:bodyStyle>
      <a:lvl1pPr marL="274320" indent="-274320" algn="l" defTabSz="457200" rtl="0" eaLnBrk="1" latinLnBrk="0" hangingPunct="1">
        <a:spcBef>
          <a:spcPts val="800"/>
        </a:spcBef>
        <a:buFont typeface="Arial"/>
        <a:buChar char="•"/>
        <a:defRPr sz="2400" b="0" i="0" kern="1200">
          <a:solidFill>
            <a:schemeClr val="tx1"/>
          </a:solidFill>
          <a:latin typeface="Lato Semibold"/>
          <a:ea typeface="+mn-ea"/>
          <a:cs typeface="Lato Semibold"/>
        </a:defRPr>
      </a:lvl1pPr>
      <a:lvl2pPr marL="667512" indent="-274320" algn="l" defTabSz="457200" rtl="0" eaLnBrk="1" latinLnBrk="0" hangingPunct="1">
        <a:spcBef>
          <a:spcPts val="600"/>
        </a:spcBef>
        <a:buFont typeface="Arial"/>
        <a:buChar char="–"/>
        <a:defRPr sz="2000" b="0" i="0" kern="1200">
          <a:solidFill>
            <a:schemeClr val="tx1"/>
          </a:solidFill>
          <a:latin typeface="Lato Medium"/>
          <a:ea typeface="+mn-ea"/>
          <a:cs typeface="Lato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Lato Medium"/>
          <a:ea typeface="+mn-ea"/>
          <a:cs typeface="Lato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Lecture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17: Public-key crypto &amp; the importance of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Announcements</a:t>
            </a:r>
          </a:p>
          <a:p>
            <a:r>
              <a:rPr lang="en-US" sz="2800" dirty="0" smtClean="0"/>
              <a:t>PS5 to be posted by this Wed, due </a:t>
            </a:r>
            <a:r>
              <a:rPr lang="en-US" sz="2800" dirty="0" smtClean="0">
                <a:solidFill>
                  <a:schemeClr val="accent1"/>
                </a:solidFill>
              </a:rPr>
              <a:t>three</a:t>
            </a:r>
            <a:r>
              <a:rPr lang="en-US" sz="2800" dirty="0" smtClean="0"/>
              <a:t> weeks from now</a:t>
            </a:r>
          </a:p>
          <a:p>
            <a:r>
              <a:rPr lang="en-US" sz="2800" dirty="0" smtClean="0"/>
              <a:t>No required reading this week, but there is an optional reading posted that might refresh Part 1 for you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3200" dirty="0" smtClean="0"/>
              <a:t>Schedule</a:t>
            </a:r>
          </a:p>
          <a:p>
            <a:r>
              <a:rPr lang="en-US" sz="2800" dirty="0" smtClean="0"/>
              <a:t>In-class </a:t>
            </a:r>
            <a:r>
              <a:rPr lang="en-US" sz="2800" dirty="0"/>
              <a:t>test on </a:t>
            </a:r>
            <a:r>
              <a:rPr lang="en-US" sz="2800" dirty="0">
                <a:solidFill>
                  <a:schemeClr val="accent1"/>
                </a:solidFill>
              </a:rPr>
              <a:t>Mon, April 3 </a:t>
            </a:r>
            <a:r>
              <a:rPr lang="en-US" sz="2800" dirty="0"/>
              <a:t>on Parts 1 + 2 of the course</a:t>
            </a:r>
          </a:p>
          <a:p>
            <a:r>
              <a:rPr lang="en-US" sz="2800" dirty="0" smtClean="0"/>
              <a:t>Office hours: this week </a:t>
            </a:r>
            <a:r>
              <a:rPr lang="en-US" sz="2800" dirty="0" err="1" smtClean="0"/>
              <a:t>Tu</a:t>
            </a:r>
            <a:r>
              <a:rPr lang="en-US" sz="2800" dirty="0"/>
              <a:t> </a:t>
            </a:r>
            <a:r>
              <a:rPr lang="en-US" sz="2800" dirty="0" smtClean="0"/>
              <a:t>12-2 and </a:t>
            </a:r>
            <a:r>
              <a:rPr lang="en-US" sz="2800" dirty="0" err="1" smtClean="0">
                <a:solidFill>
                  <a:schemeClr val="accent1"/>
                </a:solidFill>
              </a:rPr>
              <a:t>Th</a:t>
            </a:r>
            <a:r>
              <a:rPr lang="en-US" sz="2800" dirty="0" smtClean="0">
                <a:solidFill>
                  <a:schemeClr val="accent1"/>
                </a:solidFill>
              </a:rPr>
              <a:t> 10-12</a:t>
            </a:r>
            <a:r>
              <a:rPr lang="en-US" sz="2800" dirty="0" smtClean="0"/>
              <a:t>, none next week</a:t>
            </a:r>
          </a:p>
          <a:p>
            <a:r>
              <a:rPr lang="en-US" sz="2800" dirty="0" smtClean="0"/>
              <a:t>Form an initial project idea by the end of this week</a:t>
            </a:r>
          </a:p>
        </p:txBody>
      </p:sp>
    </p:spTree>
    <p:extLst>
      <p:ext uri="{BB962C8B-B14F-4D97-AF65-F5344CB8AC3E}">
        <p14:creationId xmlns:p14="http://schemas.microsoft.com/office/powerpoint/2010/main" val="20334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80153" y="1098319"/>
            <a:ext cx="94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key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endParaRPr lang="en-US" sz="2400" i="1" dirty="0">
              <a:solidFill>
                <a:schemeClr val="accent3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0950" y="1098319"/>
            <a:ext cx="20136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secret key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SK</a:t>
            </a:r>
            <a:endParaRPr lang="en-US" sz="2400" i="1" dirty="0">
              <a:solidFill>
                <a:schemeClr val="accent6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26395" y="1965619"/>
            <a:ext cx="1885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validate</a:t>
            </a:r>
            <a:b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sz="24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 </a:t>
            </a:r>
            <a:r>
              <a:rPr lang="en-US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=</a:t>
            </a:r>
            <a:r>
              <a:rPr lang="en-US" sz="24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MAC</a:t>
            </a:r>
            <a:r>
              <a:rPr lang="en-US" sz="2400" i="1" baseline="-25000" dirty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(</a:t>
            </a:r>
            <a:r>
              <a:rPr lang="en-US" sz="24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</a:t>
            </a:r>
            <a:r>
              <a:rPr lang="en-US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26395" y="1965619"/>
            <a:ext cx="201850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check</a:t>
            </a:r>
            <a:b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sz="2400" dirty="0" err="1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Verify</a:t>
            </a:r>
            <a:r>
              <a:rPr lang="en-US" sz="2400" i="1" baseline="-25000" dirty="0" err="1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PK</a:t>
            </a:r>
            <a:r>
              <a:rPr lang="en-US" sz="2400" i="1" baseline="-25000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4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(</a:t>
            </a:r>
            <a:r>
              <a:rPr lang="en-US" sz="24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A, </a:t>
            </a:r>
            <a:r>
              <a:rPr lang="el-GR" sz="24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σ</a:t>
            </a:r>
            <a:r>
              <a:rPr lang="en-US" sz="24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)</a:t>
            </a:r>
            <a:endParaRPr lang="en-US" sz="24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16929" y="1098319"/>
            <a:ext cx="94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key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endParaRPr lang="en-US" sz="2400" i="1" dirty="0">
              <a:solidFill>
                <a:schemeClr val="accent3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16929" y="1098319"/>
            <a:ext cx="201689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public key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PK</a:t>
            </a:r>
            <a:endParaRPr lang="en-US" sz="2400" i="1" dirty="0">
              <a:solidFill>
                <a:schemeClr val="accent3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build a </a:t>
            </a:r>
            <a:r>
              <a:rPr lang="en-US" i="1" dirty="0" smtClean="0"/>
              <a:t>public</a:t>
            </a:r>
            <a:r>
              <a:rPr lang="en-US" dirty="0" smtClean="0"/>
              <a:t> method to authenticate message origin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600" y="3949535"/>
            <a:ext cx="10972800" cy="2908465"/>
          </a:xfrm>
        </p:spPr>
        <p:txBody>
          <a:bodyPr>
            <a:normAutofit/>
          </a:bodyPr>
          <a:lstStyle/>
          <a:p>
            <a:r>
              <a:rPr lang="en-US" dirty="0" smtClean="0"/>
              <a:t>In the symmetric case, Alice &amp; Bob have a key that nobody else has</a:t>
            </a:r>
          </a:p>
          <a:p>
            <a:pPr lvl="1"/>
            <a:r>
              <a:rPr lang="en-US" sz="2200" dirty="0" smtClean="0"/>
              <a:t>As a result, Bob knows Alice sent A </a:t>
            </a:r>
            <a:r>
              <a:rPr lang="en-US" sz="2200" i="1" dirty="0" smtClean="0"/>
              <a:t>and</a:t>
            </a:r>
            <a:r>
              <a:rPr lang="en-US" sz="2200" dirty="0" smtClean="0"/>
              <a:t> that the message was intended for him</a:t>
            </a:r>
          </a:p>
          <a:p>
            <a:pPr lvl="1"/>
            <a:r>
              <a:rPr lang="en-US" sz="2200" dirty="0" smtClean="0"/>
              <a:t>Tag is also deniable because either Alice or Bob could have made it</a:t>
            </a:r>
          </a:p>
          <a:p>
            <a:r>
              <a:rPr lang="en-US" dirty="0"/>
              <a:t>In </a:t>
            </a:r>
            <a:r>
              <a:rPr lang="en-US" dirty="0" smtClean="0"/>
              <a:t>the public </a:t>
            </a:r>
            <a:r>
              <a:rPr lang="en-US" dirty="0"/>
              <a:t>case, Alice </a:t>
            </a:r>
            <a:r>
              <a:rPr lang="en-US" dirty="0" smtClean="0"/>
              <a:t>has a secret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SK</a:t>
            </a:r>
            <a:r>
              <a:rPr lang="en-US" dirty="0" smtClean="0"/>
              <a:t> and </a:t>
            </a:r>
            <a:r>
              <a:rPr lang="en-US" i="1" dirty="0" smtClean="0"/>
              <a:t>everyone</a:t>
            </a:r>
            <a:r>
              <a:rPr lang="en-US" dirty="0" smtClean="0"/>
              <a:t> knows corresponding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PK</a:t>
            </a:r>
          </a:p>
          <a:p>
            <a:pPr lvl="1"/>
            <a:r>
              <a:rPr lang="en-US" sz="2200" dirty="0" smtClean="0"/>
              <a:t>So, anyone in the world can verify that Alice wrote that message (to somebody…)</a:t>
            </a:r>
          </a:p>
          <a:p>
            <a:pPr lvl="1"/>
            <a:r>
              <a:rPr lang="en-US" sz="2200" dirty="0" smtClean="0"/>
              <a:t>Also, asymmetry leads to non-deniability: Bob can’t make </a:t>
            </a:r>
            <a:r>
              <a:rPr lang="el-GR" sz="22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σ</a:t>
            </a:r>
            <a:r>
              <a:rPr lang="en-US" sz="2200" dirty="0" smtClean="0"/>
              <a:t> anymore</a:t>
            </a:r>
            <a:endParaRPr lang="en-US" sz="2200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824816" y="1188565"/>
            <a:ext cx="3764753" cy="2664664"/>
            <a:chOff x="3352799" y="1801997"/>
            <a:chExt cx="5486401" cy="3883235"/>
          </a:xfrm>
        </p:grpSpPr>
        <p:sp>
          <p:nvSpPr>
            <p:cNvPr id="16" name="Right Arrow 15"/>
            <p:cNvSpPr/>
            <p:nvPr/>
          </p:nvSpPr>
          <p:spPr>
            <a:xfrm>
              <a:off x="3352799" y="1801997"/>
              <a:ext cx="5486401" cy="1877557"/>
            </a:xfrm>
            <a:prstGeom prst="rightArrow">
              <a:avLst>
                <a:gd name="adj1" fmla="val 63826"/>
                <a:gd name="adj2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send </a:t>
              </a:r>
              <a:r>
                <a:rPr lang="en-US" sz="2400" i="1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A </a:t>
              </a:r>
              <a:r>
                <a:rPr lang="en-US" sz="2400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along with</a:t>
              </a:r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/>
              </a:r>
              <a:b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</a:br>
              <a:r>
                <a:rPr lang="en-US" sz="2400" i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signature</a:t>
              </a:r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 </a:t>
              </a:r>
              <a:r>
                <a:rPr lang="en-US" sz="2400" i="1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T </a:t>
              </a:r>
              <a:r>
                <a:rPr lang="en-US" sz="24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=</a:t>
              </a:r>
              <a:r>
                <a:rPr lang="en-US" sz="2400" i="1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 </a:t>
              </a:r>
              <a:r>
                <a:rPr lang="en-US" sz="24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MAC</a:t>
              </a:r>
              <a:r>
                <a:rPr lang="en-US" sz="2400" i="1" baseline="-25000" dirty="0">
                  <a:solidFill>
                    <a:schemeClr val="accent3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4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(</a:t>
              </a:r>
              <a:r>
                <a:rPr lang="en-US" sz="2400" i="1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A</a:t>
              </a:r>
              <a:r>
                <a:rPr lang="en-US" sz="2400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)</a:t>
              </a:r>
              <a:endParaRPr lang="en-US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 rot="5400000">
              <a:off x="5530610" y="3449190"/>
              <a:ext cx="1130777" cy="948585"/>
            </a:xfrm>
            <a:prstGeom prst="rightArrow">
              <a:avLst>
                <a:gd name="adj1" fmla="val 50000"/>
                <a:gd name="adj2" fmla="val 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695" y="3686389"/>
              <a:ext cx="1998842" cy="199884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914383" y="1965619"/>
            <a:ext cx="1149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auth</a:t>
            </a:r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/>
            </a:r>
            <a:b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sz="2400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msg</a:t>
            </a:r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24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</a:t>
            </a:r>
            <a:endParaRPr lang="en-US" sz="2400" i="1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1179" y="2573245"/>
            <a:ext cx="14959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forge?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(make</a:t>
            </a:r>
            <a:b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valid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)</a:t>
            </a:r>
            <a:endParaRPr lang="en-US" sz="2400" dirty="0">
              <a:solidFill>
                <a:schemeClr val="accent2">
                  <a:lumMod val="75000"/>
                </a:schemeClr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824816" y="1188565"/>
            <a:ext cx="3764753" cy="2664664"/>
            <a:chOff x="3352799" y="1801997"/>
            <a:chExt cx="5486401" cy="3883235"/>
          </a:xfrm>
        </p:grpSpPr>
        <p:sp>
          <p:nvSpPr>
            <p:cNvPr id="23" name="Right Arrow 22"/>
            <p:cNvSpPr/>
            <p:nvPr/>
          </p:nvSpPr>
          <p:spPr>
            <a:xfrm>
              <a:off x="3352799" y="1801997"/>
              <a:ext cx="5486401" cy="1877557"/>
            </a:xfrm>
            <a:prstGeom prst="rightArrow">
              <a:avLst>
                <a:gd name="adj1" fmla="val 63826"/>
                <a:gd name="adj2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send </a:t>
              </a:r>
              <a:r>
                <a:rPr lang="en-US" sz="2400" i="1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A </a:t>
              </a:r>
              <a:r>
                <a:rPr lang="en-US" sz="2400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along with</a:t>
              </a:r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/>
              </a:r>
              <a:b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</a:br>
              <a:r>
                <a:rPr lang="en-US" sz="2400" i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signature</a:t>
              </a:r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 </a:t>
              </a:r>
              <a:r>
                <a:rPr lang="el-GR" sz="2400" i="1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σ</a:t>
              </a:r>
              <a:r>
                <a:rPr lang="en-US" sz="24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 </a:t>
              </a:r>
              <a:r>
                <a:rPr lang="en-US" sz="24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=</a:t>
              </a:r>
              <a:r>
                <a:rPr lang="en-US" sz="2400" i="1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 </a:t>
              </a:r>
              <a:r>
                <a:rPr lang="en-US" sz="2400" dirty="0" err="1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Sign</a:t>
              </a:r>
              <a:r>
                <a:rPr lang="en-US" sz="2400" i="1" baseline="-25000" dirty="0" err="1" smtClean="0">
                  <a:solidFill>
                    <a:schemeClr val="accent6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SK</a:t>
              </a:r>
              <a:r>
                <a:rPr lang="en-US" sz="2400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(</a:t>
              </a:r>
              <a:r>
                <a:rPr lang="en-US" sz="24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A</a:t>
              </a:r>
              <a:r>
                <a:rPr lang="en-US" sz="2400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)</a:t>
              </a:r>
              <a:endParaRPr lang="en-US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 rot="5400000">
              <a:off x="5530610" y="3449190"/>
              <a:ext cx="1130777" cy="948585"/>
            </a:xfrm>
            <a:prstGeom prst="rightArrow">
              <a:avLst>
                <a:gd name="adj1" fmla="val 50000"/>
                <a:gd name="adj2" fmla="val 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695" y="3686389"/>
              <a:ext cx="1998842" cy="1998843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40" y="1204678"/>
            <a:ext cx="1379204" cy="1379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451" y="1215198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2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for public-key signatures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600" y="3378461"/>
            <a:ext cx="10972800" cy="619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EU-CMA security similar to before: Alice baits Mallory into producing a forgery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14383" y="1965619"/>
            <a:ext cx="1149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auth</a:t>
            </a:r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/>
            </a:r>
            <a:b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sz="2400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msg</a:t>
            </a:r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24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</a:t>
            </a:r>
            <a:endParaRPr lang="en-US" sz="2400" i="1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0950" y="1098319"/>
            <a:ext cx="20136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secret key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SK</a:t>
            </a:r>
            <a:endParaRPr lang="en-US" sz="2400" i="1" dirty="0">
              <a:solidFill>
                <a:schemeClr val="accent6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824816" y="1188565"/>
            <a:ext cx="3764753" cy="1288374"/>
          </a:xfrm>
          <a:prstGeom prst="rightArrow">
            <a:avLst>
              <a:gd name="adj1" fmla="val 63826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send </a:t>
            </a:r>
            <a:r>
              <a:rPr lang="en-US" sz="24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 </a:t>
            </a:r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along with</a:t>
            </a:r>
            <a:r>
              <a:rPr lang="en-US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/>
            </a:r>
            <a:br>
              <a:rPr lang="en-US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sz="2400" i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signature</a:t>
            </a:r>
            <a:r>
              <a:rPr lang="en-US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l-GR" sz="24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σ</a:t>
            </a:r>
            <a:r>
              <a:rPr lang="en-US" sz="24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=</a:t>
            </a:r>
            <a:r>
              <a:rPr lang="en-US" sz="24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Sign</a:t>
            </a:r>
            <a:r>
              <a:rPr lang="en-US" sz="2400" i="1" baseline="-25000" dirty="0" err="1" smtClean="0">
                <a:solidFill>
                  <a:schemeClr val="accent6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SK</a:t>
            </a:r>
            <a:r>
              <a:rPr lang="en-US" sz="24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(</a:t>
            </a:r>
            <a:r>
              <a:rPr lang="en-US" sz="24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</a:t>
            </a:r>
            <a:r>
              <a:rPr lang="en-US" sz="24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)</a:t>
            </a:r>
            <a:endParaRPr lang="en-US" sz="24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16929" y="1098319"/>
            <a:ext cx="201689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public key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PK</a:t>
            </a:r>
            <a:endParaRPr lang="en-US" sz="2400" i="1" dirty="0">
              <a:solidFill>
                <a:schemeClr val="accent3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6395" y="1965619"/>
            <a:ext cx="201850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check</a:t>
            </a:r>
            <a:b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sz="2400" dirty="0" err="1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Verify</a:t>
            </a:r>
            <a:r>
              <a:rPr lang="en-US" sz="2400" i="1" baseline="-25000" dirty="0" err="1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PK</a:t>
            </a:r>
            <a:r>
              <a:rPr lang="en-US" sz="2400" i="1" baseline="-25000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4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(</a:t>
            </a:r>
            <a:r>
              <a:rPr lang="en-US" sz="24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A, </a:t>
            </a:r>
            <a:r>
              <a:rPr lang="el-GR" sz="24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σ</a:t>
            </a:r>
            <a:r>
              <a:rPr lang="en-US" sz="24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)</a:t>
            </a:r>
            <a:endParaRPr lang="en-US" sz="24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40" y="1204678"/>
            <a:ext cx="1379204" cy="1379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451" y="1215198"/>
            <a:ext cx="1371600" cy="13716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609600" y="3201610"/>
            <a:ext cx="10972800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247" y="4454195"/>
            <a:ext cx="1371600" cy="13716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81" y="4446591"/>
            <a:ext cx="1379204" cy="137920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9914" y="4784026"/>
            <a:ext cx="2311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❶ choose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SK</a:t>
            </a:r>
            <a:r>
              <a:rPr lang="en-US" sz="2400" dirty="0" smtClean="0"/>
              <a:t>,</a:t>
            </a:r>
            <a:br>
              <a:rPr lang="en-US" sz="2400" dirty="0" smtClean="0"/>
            </a:br>
            <a:r>
              <a:rPr lang="en-US" sz="2400" dirty="0" smtClean="0"/>
              <a:t>give Mallory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PK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3602385" y="4432688"/>
            <a:ext cx="1931862" cy="467939"/>
            <a:chOff x="8125230" y="2968803"/>
            <a:chExt cx="1931862" cy="467939"/>
          </a:xfrm>
        </p:grpSpPr>
        <p:cxnSp>
          <p:nvCxnSpPr>
            <p:cNvPr id="54" name="Straight Arrow Connector 53"/>
            <p:cNvCxnSpPr/>
            <p:nvPr/>
          </p:nvCxnSpPr>
          <p:spPr>
            <a:xfrm flipH="1" flipV="1">
              <a:off x="8125230" y="3436742"/>
              <a:ext cx="1931862" cy="0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w="lg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8188510" y="2968803"/>
              <a:ext cx="1805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❷ </a:t>
              </a:r>
              <a:r>
                <a:rPr lang="en-US" sz="2400" dirty="0" smtClean="0"/>
                <a:t>submit </a:t>
              </a:r>
              <a:r>
                <a:rPr lang="en-US" sz="2400" i="1" dirty="0" smtClean="0">
                  <a:latin typeface="+mj-lt"/>
                </a:rPr>
                <a:t>A</a:t>
              </a:r>
              <a:endParaRPr lang="en-US" sz="2400" i="1" baseline="30000" dirty="0">
                <a:solidFill>
                  <a:prstClr val="black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665665" y="5080077"/>
            <a:ext cx="1931862" cy="461665"/>
            <a:chOff x="8188510" y="3485560"/>
            <a:chExt cx="1931862" cy="461665"/>
          </a:xfrm>
        </p:grpSpPr>
        <p:cxnSp>
          <p:nvCxnSpPr>
            <p:cNvPr id="57" name="Straight Arrow Connector 56"/>
            <p:cNvCxnSpPr/>
            <p:nvPr/>
          </p:nvCxnSpPr>
          <p:spPr>
            <a:xfrm flipV="1">
              <a:off x="8188510" y="3947225"/>
              <a:ext cx="1931862" cy="0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w="lg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8447356" y="3485560"/>
              <a:ext cx="13189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receive </a:t>
              </a:r>
              <a:r>
                <a:rPr lang="el-GR" sz="2400" i="1" dirty="0">
                  <a:latin typeface="+mj-lt"/>
                </a:rPr>
                <a:t>σ</a:t>
              </a:r>
              <a:endParaRPr lang="en-US" sz="2400" i="1" baseline="30000" dirty="0">
                <a:solidFill>
                  <a:prstClr val="black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9979041" y="4454195"/>
            <a:ext cx="2128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Mallory wins if </a:t>
            </a:r>
          </a:p>
          <a:p>
            <a:pPr marL="365760" indent="-365760">
              <a:buAutoNum type="arabicPeriod"/>
            </a:pPr>
            <a:r>
              <a:rPr lang="en-US" sz="2400" dirty="0" smtClean="0"/>
              <a:t>Valid forgery</a:t>
            </a:r>
          </a:p>
          <a:p>
            <a:pPr marL="365760" indent="-365760">
              <a:buAutoNum type="arabicPeriod"/>
            </a:pPr>
            <a:r>
              <a:rPr lang="en-US" sz="2400" dirty="0" smtClean="0"/>
              <a:t>It’s new</a:t>
            </a:r>
            <a:endParaRPr lang="en-US" sz="2400" dirty="0"/>
          </a:p>
        </p:txBody>
      </p:sp>
      <p:sp>
        <p:nvSpPr>
          <p:cNvPr id="60" name="Curved Right Arrow 59"/>
          <p:cNvSpPr/>
          <p:nvPr/>
        </p:nvSpPr>
        <p:spPr>
          <a:xfrm rot="10800000">
            <a:off x="5238611" y="4949758"/>
            <a:ext cx="263996" cy="499533"/>
          </a:xfrm>
          <a:prstGeom prst="curv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02829" y="4900627"/>
            <a:ext cx="2396545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400" dirty="0"/>
              <a:t>❸ </a:t>
            </a:r>
            <a:r>
              <a:rPr lang="en-US" sz="2400" dirty="0" smtClean="0"/>
              <a:t>output(</a:t>
            </a:r>
            <a:r>
              <a:rPr lang="en-US" sz="2400" i="1" dirty="0" smtClean="0">
                <a:latin typeface="+mj-lt"/>
              </a:rPr>
              <a:t>A*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l-GR" sz="2400" i="1" dirty="0" smtClean="0"/>
              <a:t>σ</a:t>
            </a:r>
            <a:r>
              <a:rPr lang="en-US" sz="2400" i="1" dirty="0" smtClean="0">
                <a:solidFill>
                  <a:prstClr val="black"/>
                </a:solidFill>
                <a:latin typeface="Lato Heavy"/>
              </a:rPr>
              <a:t>*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  <a:r>
              <a:rPr lang="en-US" sz="2400" i="1" dirty="0" smtClean="0">
                <a:latin typeface="+mj-lt"/>
              </a:rPr>
              <a:t> </a:t>
            </a:r>
            <a:endParaRPr lang="en-US" sz="2400" i="1" baseline="30000" dirty="0">
              <a:solidFill>
                <a:prstClr val="black"/>
              </a:solidFill>
              <a:latin typeface="+mj-lt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cxnSp>
        <p:nvCxnSpPr>
          <p:cNvPr id="63" name="Straight Arrow Connector 62"/>
          <p:cNvCxnSpPr>
            <a:stCxn id="50" idx="3"/>
            <a:endCxn id="62" idx="1"/>
          </p:cNvCxnSpPr>
          <p:nvPr/>
        </p:nvCxnSpPr>
        <p:spPr>
          <a:xfrm flipV="1">
            <a:off x="6905847" y="5131460"/>
            <a:ext cx="496982" cy="8535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headEnd w="lg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403572" y="4025659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Alice</a:t>
            </a:r>
            <a:endParaRPr lang="en-US" sz="2400" i="1" u="sng" baseline="30000" dirty="0">
              <a:solidFill>
                <a:prstClr val="black"/>
              </a:solidFill>
              <a:latin typeface="+mj-lt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537362" y="4019576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Mallory</a:t>
            </a:r>
            <a:endParaRPr lang="en-US" sz="2400" i="1" u="sng" baseline="30000" dirty="0">
              <a:solidFill>
                <a:prstClr val="black"/>
              </a:solidFill>
              <a:latin typeface="+mj-lt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77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9" grpId="0"/>
      <p:bldP spid="60" grpId="0" animBg="1"/>
      <p:bldP spid="62" grpId="0"/>
      <p:bldP spid="64" grpId="0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symmetric encryption + public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symmetric case, we learned that </a:t>
            </a:r>
            <a:r>
              <a:rPr lang="en-US" dirty="0" err="1" smtClean="0"/>
              <a:t>Enc</a:t>
            </a:r>
            <a:r>
              <a:rPr lang="en-US" dirty="0" smtClean="0"/>
              <a:t>-then-MAC is the best option</a:t>
            </a:r>
          </a:p>
          <a:p>
            <a:pPr lvl="1"/>
            <a:r>
              <a:rPr lang="en-US" sz="2200" dirty="0" smtClean="0"/>
              <a:t>Intuition: Never expose the decryption key to an invalid message</a:t>
            </a:r>
          </a:p>
          <a:p>
            <a:r>
              <a:rPr lang="en-US" dirty="0" smtClean="0"/>
              <a:t>Does this technique work as well with public key signatures?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136533" y="2993937"/>
            <a:ext cx="7918935" cy="2964200"/>
            <a:chOff x="2136533" y="3483028"/>
            <a:chExt cx="7918935" cy="2964200"/>
          </a:xfrm>
        </p:grpSpPr>
        <p:sp>
          <p:nvSpPr>
            <p:cNvPr id="4" name="TextBox 3"/>
            <p:cNvSpPr txBox="1"/>
            <p:nvPr/>
          </p:nvSpPr>
          <p:spPr>
            <a:xfrm>
              <a:off x="4054919" y="3624477"/>
              <a:ext cx="40897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/>
                <a:t>PublicSign</a:t>
              </a:r>
              <a:r>
                <a:rPr lang="en-US" sz="2400" baseline="-25000" dirty="0" err="1" smtClean="0"/>
                <a:t>A</a:t>
              </a:r>
              <a:r>
                <a:rPr lang="en-US" sz="2400" dirty="0" smtClean="0"/>
                <a:t>( SymEnc</a:t>
              </a:r>
              <a:r>
                <a:rPr lang="en-US" sz="2400" baseline="-25000" dirty="0" smtClean="0"/>
                <a:t>AB</a:t>
              </a:r>
              <a:r>
                <a:rPr lang="en-US" sz="2400" dirty="0" smtClean="0"/>
                <a:t>(P) )</a:t>
              </a:r>
              <a:endParaRPr lang="en-US" sz="24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868" y="3490632"/>
              <a:ext cx="1371600" cy="1371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03" y="5075628"/>
              <a:ext cx="1371600" cy="1371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533" y="3483028"/>
              <a:ext cx="1379204" cy="1379204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>
              <a:stCxn id="8" idx="3"/>
              <a:endCxn id="6" idx="1"/>
            </p:cNvCxnSpPr>
            <p:nvPr/>
          </p:nvCxnSpPr>
          <p:spPr>
            <a:xfrm>
              <a:off x="3515737" y="4172630"/>
              <a:ext cx="5168131" cy="3802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endCxn id="7" idx="0"/>
            </p:cNvCxnSpPr>
            <p:nvPr/>
          </p:nvCxnSpPr>
          <p:spPr>
            <a:xfrm>
              <a:off x="6099802" y="4176432"/>
              <a:ext cx="1" cy="899196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519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symmetric encryption + public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symmetric case, we learned that </a:t>
            </a:r>
            <a:r>
              <a:rPr lang="en-US" dirty="0" err="1" smtClean="0"/>
              <a:t>Enc</a:t>
            </a:r>
            <a:r>
              <a:rPr lang="en-US" dirty="0" smtClean="0"/>
              <a:t>-then-MAC is the best option</a:t>
            </a:r>
          </a:p>
          <a:p>
            <a:pPr lvl="1"/>
            <a:r>
              <a:rPr lang="en-US" sz="2200" dirty="0" smtClean="0"/>
              <a:t>Intuition: Never expose the decryption key to an invalid message</a:t>
            </a:r>
          </a:p>
          <a:p>
            <a:r>
              <a:rPr lang="en-US" dirty="0"/>
              <a:t>Does this technique work as well with public key signatures?</a:t>
            </a:r>
          </a:p>
          <a:p>
            <a:r>
              <a:rPr lang="en-US" dirty="0" smtClean="0"/>
              <a:t>No! Issue: Mallory can receive </a:t>
            </a:r>
            <a:r>
              <a:rPr lang="en-US" dirty="0" err="1" smtClean="0"/>
              <a:t>ciphertexts</a:t>
            </a:r>
            <a:r>
              <a:rPr lang="en-US" dirty="0" smtClean="0"/>
              <a:t> from Alice, claim them as her own!</a:t>
            </a:r>
          </a:p>
          <a:p>
            <a:r>
              <a:rPr lang="en-US" dirty="0" smtClean="0"/>
              <a:t>Can lead to an oracle attack, as occurs with Apple’s </a:t>
            </a:r>
            <a:r>
              <a:rPr lang="en-US" dirty="0" err="1" smtClean="0"/>
              <a:t>iMessage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857153" y="5657089"/>
            <a:ext cx="3146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 C = </a:t>
            </a:r>
            <a:r>
              <a:rPr lang="en-US" sz="2400" dirty="0" err="1"/>
              <a:t>SymEnc</a:t>
            </a:r>
            <a:r>
              <a:rPr lang="en-US" sz="2400" baseline="-25000" dirty="0" err="1"/>
              <a:t>AM</a:t>
            </a:r>
            <a:r>
              <a:rPr lang="en-US" sz="2400" dirty="0"/>
              <a:t>(P)</a:t>
            </a:r>
            <a:endParaRPr lang="en-US" sz="2400" dirty="0" smtClean="0"/>
          </a:p>
          <a:p>
            <a:r>
              <a:rPr lang="en-US" sz="2400" dirty="0" smtClean="0"/>
              <a:t>Send </a:t>
            </a:r>
            <a:r>
              <a:rPr lang="en-US" sz="2400" dirty="0" err="1" smtClean="0"/>
              <a:t>PublicSign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( C 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868" y="3767068"/>
            <a:ext cx="13716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03" y="5352064"/>
            <a:ext cx="13716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33" y="3759464"/>
            <a:ext cx="1379204" cy="1379204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8" idx="3"/>
            <a:endCxn id="7" idx="1"/>
          </p:cNvCxnSpPr>
          <p:nvPr/>
        </p:nvCxnSpPr>
        <p:spPr>
          <a:xfrm>
            <a:off x="3515737" y="4449066"/>
            <a:ext cx="1898266" cy="1588798"/>
          </a:xfrm>
          <a:prstGeom prst="straightConnector1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5818386" y="3585871"/>
            <a:ext cx="5189240" cy="2441517"/>
            <a:chOff x="5818386" y="3309435"/>
            <a:chExt cx="5189240" cy="2441517"/>
          </a:xfrm>
        </p:grpSpPr>
        <p:cxnSp>
          <p:nvCxnSpPr>
            <p:cNvPr id="10" name="Straight Arrow Connector 9"/>
            <p:cNvCxnSpPr>
              <a:endCxn id="6" idx="1"/>
            </p:cNvCxnSpPr>
            <p:nvPr/>
          </p:nvCxnSpPr>
          <p:spPr>
            <a:xfrm>
              <a:off x="6099802" y="4452868"/>
              <a:ext cx="2584066" cy="0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731709" y="4919955"/>
              <a:ext cx="32759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Will decrypt C using the symmetric key K</a:t>
              </a:r>
              <a:r>
                <a:rPr lang="en-US" sz="2400" baseline="-25000" dirty="0" smtClean="0"/>
                <a:t>AB</a:t>
              </a:r>
              <a:r>
                <a:rPr lang="en-US" sz="2400" dirty="0" smtClean="0"/>
                <a:t>!</a:t>
              </a:r>
              <a:endParaRPr lang="en-US" sz="24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099802" y="4176432"/>
              <a:ext cx="1" cy="899196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headEnd type="none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818386" y="3309435"/>
              <a:ext cx="31468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Pretend to be Alice,</a:t>
              </a:r>
            </a:p>
            <a:p>
              <a:r>
                <a:rPr lang="en-US" sz="2400" dirty="0" smtClean="0"/>
                <a:t>send </a:t>
              </a:r>
              <a:r>
                <a:rPr lang="en-US" sz="2400" dirty="0" err="1" smtClean="0"/>
                <a:t>PublicSign</a:t>
              </a:r>
              <a:r>
                <a:rPr lang="en-US" sz="2400" baseline="-25000" dirty="0" err="1" smtClean="0"/>
                <a:t>A</a:t>
              </a:r>
              <a:r>
                <a:rPr lang="en-US" sz="2400" dirty="0" smtClean="0"/>
                <a:t>( C 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03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build public-key encryption too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Public key signatures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5300283"/>
            <a:ext cx="5386917" cy="1557717"/>
          </a:xfrm>
        </p:spPr>
        <p:txBody>
          <a:bodyPr/>
          <a:lstStyle/>
          <a:p>
            <a:r>
              <a:rPr lang="en-US" dirty="0" smtClean="0"/>
              <a:t>Only Alice can generate signatures</a:t>
            </a:r>
          </a:p>
          <a:p>
            <a:r>
              <a:rPr lang="en-US" dirty="0" smtClean="0"/>
              <a:t>Anybody can verify</a:t>
            </a:r>
          </a:p>
          <a:p>
            <a:r>
              <a:rPr lang="en-US" dirty="0" smtClean="0"/>
              <a:t>Security guarantee: EU-CMA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5300283"/>
            <a:ext cx="5389033" cy="1557717"/>
          </a:xfrm>
        </p:spPr>
        <p:txBody>
          <a:bodyPr/>
          <a:lstStyle/>
          <a:p>
            <a:r>
              <a:rPr lang="en-US" dirty="0" smtClean="0"/>
              <a:t>Anybody can send </a:t>
            </a:r>
            <a:r>
              <a:rPr lang="en-US" dirty="0" err="1" smtClean="0"/>
              <a:t>ciphertexts</a:t>
            </a:r>
            <a:endParaRPr lang="en-US" dirty="0" smtClean="0"/>
          </a:p>
          <a:p>
            <a:r>
              <a:rPr lang="en-US" dirty="0" smtClean="0"/>
              <a:t>Only Bob can decrypt + read</a:t>
            </a:r>
          </a:p>
          <a:p>
            <a:r>
              <a:rPr lang="en-US" dirty="0" smtClean="0"/>
              <a:t>Security guarantee: CPA or CCA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70523" y="1741870"/>
            <a:ext cx="4865070" cy="3436539"/>
            <a:chOff x="650761" y="2491225"/>
            <a:chExt cx="4865070" cy="34365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4231" y="2971168"/>
              <a:ext cx="1371600" cy="1371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298" y="4556164"/>
              <a:ext cx="1371600" cy="13716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761" y="2971168"/>
              <a:ext cx="1379204" cy="1379204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>
              <a:stCxn id="9" idx="3"/>
              <a:endCxn id="7" idx="1"/>
            </p:cNvCxnSpPr>
            <p:nvPr/>
          </p:nvCxnSpPr>
          <p:spPr>
            <a:xfrm flipV="1">
              <a:off x="2029965" y="3656968"/>
              <a:ext cx="2114266" cy="3802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8" idx="0"/>
            </p:cNvCxnSpPr>
            <p:nvPr/>
          </p:nvCxnSpPr>
          <p:spPr>
            <a:xfrm flipH="1">
              <a:off x="3087098" y="3656968"/>
              <a:ext cx="0" cy="899196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796" y="2491226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128" y="2491225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6455349" y="1741870"/>
            <a:ext cx="4865070" cy="3436539"/>
            <a:chOff x="6449552" y="2693527"/>
            <a:chExt cx="4865070" cy="343653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3022" y="3173470"/>
              <a:ext cx="1371600" cy="13716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089" y="4758466"/>
              <a:ext cx="1371600" cy="13716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552" y="3173470"/>
              <a:ext cx="1379204" cy="1379204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>
              <a:stCxn id="18" idx="3"/>
              <a:endCxn id="16" idx="1"/>
            </p:cNvCxnSpPr>
            <p:nvPr/>
          </p:nvCxnSpPr>
          <p:spPr>
            <a:xfrm flipV="1">
              <a:off x="7828756" y="3859270"/>
              <a:ext cx="2114266" cy="3802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7" idx="0"/>
            </p:cNvCxnSpPr>
            <p:nvPr/>
          </p:nvCxnSpPr>
          <p:spPr>
            <a:xfrm flipH="1">
              <a:off x="8885889" y="3859270"/>
              <a:ext cx="0" cy="899196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919" y="2693527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0682" y="2693528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2491572" y="2531373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Authenticated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33477" y="2531373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Private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5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don’t: consequence of losing control of          is too high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Public key signatures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5300283"/>
            <a:ext cx="5386917" cy="1060457"/>
          </a:xfrm>
        </p:spPr>
        <p:txBody>
          <a:bodyPr/>
          <a:lstStyle/>
          <a:p>
            <a:r>
              <a:rPr lang="en-US" dirty="0"/>
              <a:t>Problem: Eve </a:t>
            </a:r>
            <a:r>
              <a:rPr lang="en-US" dirty="0" smtClean="0"/>
              <a:t>forges </a:t>
            </a:r>
            <a:r>
              <a:rPr lang="en-US" dirty="0" err="1" smtClean="0"/>
              <a:t>msgs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i="1" dirty="0"/>
              <a:t>future</a:t>
            </a:r>
          </a:p>
          <a:p>
            <a:r>
              <a:rPr lang="en-US" dirty="0"/>
              <a:t>Response: Alice can </a:t>
            </a:r>
            <a:r>
              <a:rPr lang="en-US" i="1" dirty="0"/>
              <a:t>revoke</a:t>
            </a:r>
            <a:r>
              <a:rPr lang="en-US" dirty="0"/>
              <a:t> her key</a:t>
            </a: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5300283"/>
            <a:ext cx="5389033" cy="1060457"/>
          </a:xfrm>
        </p:spPr>
        <p:txBody>
          <a:bodyPr>
            <a:normAutofit/>
          </a:bodyPr>
          <a:lstStyle/>
          <a:p>
            <a:r>
              <a:rPr lang="en-US" dirty="0" smtClean="0"/>
              <a:t>Problem: </a:t>
            </a:r>
            <a:r>
              <a:rPr lang="en-US" dirty="0"/>
              <a:t>Eve </a:t>
            </a:r>
            <a:r>
              <a:rPr lang="en-US" dirty="0" smtClean="0"/>
              <a:t>reads </a:t>
            </a:r>
            <a:r>
              <a:rPr lang="en-US" dirty="0" err="1"/>
              <a:t>msgs</a:t>
            </a:r>
            <a:r>
              <a:rPr lang="en-US" dirty="0"/>
              <a:t> from </a:t>
            </a:r>
            <a:r>
              <a:rPr lang="en-US" i="1" dirty="0"/>
              <a:t>past</a:t>
            </a:r>
          </a:p>
          <a:p>
            <a:r>
              <a:rPr lang="en-US" dirty="0"/>
              <a:t>Response: ???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70523" y="1741870"/>
            <a:ext cx="4865070" cy="3436539"/>
            <a:chOff x="650761" y="2491225"/>
            <a:chExt cx="4865070" cy="34365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4231" y="2971168"/>
              <a:ext cx="1371600" cy="1371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298" y="4556164"/>
              <a:ext cx="1371600" cy="13716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761" y="2971168"/>
              <a:ext cx="1379204" cy="1379204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>
              <a:stCxn id="9" idx="3"/>
              <a:endCxn id="7" idx="1"/>
            </p:cNvCxnSpPr>
            <p:nvPr/>
          </p:nvCxnSpPr>
          <p:spPr>
            <a:xfrm flipV="1">
              <a:off x="2029965" y="3656968"/>
              <a:ext cx="2114266" cy="3802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8" idx="0"/>
            </p:cNvCxnSpPr>
            <p:nvPr/>
          </p:nvCxnSpPr>
          <p:spPr>
            <a:xfrm flipH="1">
              <a:off x="3087098" y="3656968"/>
              <a:ext cx="0" cy="899196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796" y="2491226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128" y="2491225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6455349" y="1741870"/>
            <a:ext cx="4865070" cy="3436539"/>
            <a:chOff x="6449552" y="2693527"/>
            <a:chExt cx="4865070" cy="343653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3022" y="3173470"/>
              <a:ext cx="1371600" cy="13716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089" y="4758466"/>
              <a:ext cx="1371600" cy="13716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552" y="3173470"/>
              <a:ext cx="1379204" cy="1379204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>
              <a:stCxn id="18" idx="3"/>
              <a:endCxn id="16" idx="1"/>
            </p:cNvCxnSpPr>
            <p:nvPr/>
          </p:nvCxnSpPr>
          <p:spPr>
            <a:xfrm flipV="1">
              <a:off x="7828756" y="3859270"/>
              <a:ext cx="2114266" cy="3802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7" idx="0"/>
            </p:cNvCxnSpPr>
            <p:nvPr/>
          </p:nvCxnSpPr>
          <p:spPr>
            <a:xfrm flipH="1">
              <a:off x="8885889" y="3859270"/>
              <a:ext cx="0" cy="899196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919" y="2693527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0682" y="2693528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2491572" y="2531373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Authenticated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33477" y="2531373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Private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9" name="Picture 4" descr="http://www.iconsdb.com/icons/preview/green/key-xxl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101" y="93452"/>
            <a:ext cx="726469" cy="72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64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forward secrecy (PFS)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</a:t>
            </a:r>
            <a:r>
              <a:rPr lang="en-US" i="1" dirty="0" smtClean="0"/>
              <a:t>past </a:t>
            </a:r>
            <a:r>
              <a:rPr lang="en-US" dirty="0" smtClean="0"/>
              <a:t>messages remain private if long-term </a:t>
            </a:r>
            <a:r>
              <a:rPr lang="en-US" dirty="0"/>
              <a:t>secrets are </a:t>
            </a:r>
            <a:r>
              <a:rPr lang="en-US" dirty="0" smtClean="0"/>
              <a:t>exposed </a:t>
            </a:r>
            <a:r>
              <a:rPr lang="en-US" i="1" dirty="0" smtClean="0"/>
              <a:t>later</a:t>
            </a:r>
            <a:endParaRPr lang="en-US" i="1" dirty="0"/>
          </a:p>
          <a:p>
            <a:r>
              <a:rPr lang="en-US" dirty="0" smtClean="0"/>
              <a:t>Term </a:t>
            </a:r>
            <a:r>
              <a:rPr lang="en-US" dirty="0"/>
              <a:t>coined by Christoph </a:t>
            </a:r>
            <a:r>
              <a:rPr lang="en-US" dirty="0" smtClean="0"/>
              <a:t>Gunther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85"/>
          <a:stretch/>
        </p:blipFill>
        <p:spPr>
          <a:xfrm>
            <a:off x="1846707" y="2196103"/>
            <a:ext cx="8498586" cy="41646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46706" y="4196316"/>
            <a:ext cx="8498587" cy="2261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6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methods to achieve privacy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i="1" dirty="0"/>
              <a:t>Key encapsulation mechanism</a:t>
            </a:r>
            <a:r>
              <a:rPr lang="en-US" dirty="0"/>
              <a:t>: If you must use public key encryption, then only use it to encrypt a symmetric key that you will use from now onward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Authenticated </a:t>
            </a:r>
            <a:r>
              <a:rPr lang="en-US" i="1" dirty="0"/>
              <a:t>key </a:t>
            </a:r>
            <a:r>
              <a:rPr lang="en-US" i="1" dirty="0" smtClean="0"/>
              <a:t>exchange</a:t>
            </a:r>
            <a:r>
              <a:rPr lang="en-US" dirty="0" smtClean="0"/>
              <a:t>: Negotiate new </a:t>
            </a:r>
            <a:r>
              <a:rPr lang="en-US" i="1" dirty="0" smtClean="0"/>
              <a:t>ephemeral </a:t>
            </a:r>
            <a:r>
              <a:rPr lang="en-US" dirty="0" smtClean="0"/>
              <a:t>key for each session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457200" indent="0">
              <a:buNone/>
            </a:pPr>
            <a:r>
              <a:rPr lang="en-US" dirty="0" smtClean="0"/>
              <a:t>Next time we will design a key exchange protocol that uses </a:t>
            </a:r>
            <a:r>
              <a:rPr lang="en-US" dirty="0" err="1" smtClean="0"/>
              <a:t>cryptomania</a:t>
            </a:r>
            <a:r>
              <a:rPr lang="en-US" dirty="0" smtClean="0"/>
              <a:t> primitives. For today, let’s restrict our attention to </a:t>
            </a:r>
            <a:r>
              <a:rPr lang="en-US" dirty="0" err="1" smtClean="0"/>
              <a:t>minicrypt</a:t>
            </a:r>
            <a:r>
              <a:rPr lang="en-US" dirty="0" smtClean="0"/>
              <a:t> primitives.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2292202" y="2505976"/>
            <a:ext cx="7607596" cy="1600184"/>
            <a:chOff x="2292202" y="2505976"/>
            <a:chExt cx="7607596" cy="160018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2202" y="2505976"/>
              <a:ext cx="7607596" cy="1190829"/>
            </a:xfrm>
            <a:prstGeom prst="rect">
              <a:avLst/>
            </a:prstGeom>
          </p:spPr>
        </p:pic>
        <p:pic>
          <p:nvPicPr>
            <p:cNvPr id="9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927" y="3379691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3466" y="3379691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615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Needham–Schroeder </a:t>
            </a:r>
            <a:r>
              <a:rPr lang="en-US" b="1" dirty="0" smtClean="0"/>
              <a:t>protocol for key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Objective: Alice and Bob want a shared symmetric key.</a:t>
            </a:r>
          </a:p>
          <a:p>
            <a:pPr marL="0" indent="0">
              <a:buNone/>
            </a:pPr>
            <a:r>
              <a:rPr lang="en-US" dirty="0" smtClean="0"/>
              <a:t>Rely upon a common, trusted server to mediate their connection.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868" y="2122583"/>
            <a:ext cx="13716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33" y="2114979"/>
            <a:ext cx="1379204" cy="1379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950" y="4829410"/>
            <a:ext cx="1434975" cy="17679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209115">
            <a:off x="2670326" y="4174584"/>
            <a:ext cx="3119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Shared symmetric key </a:t>
            </a:r>
            <a:r>
              <a:rPr lang="en-US" sz="2000" dirty="0" smtClean="0">
                <a:latin typeface="+mj-lt"/>
              </a:rPr>
              <a:t>K</a:t>
            </a:r>
            <a:r>
              <a:rPr lang="en-US" sz="2000" baseline="-25000" dirty="0" smtClean="0">
                <a:latin typeface="+mj-lt"/>
              </a:rPr>
              <a:t>AS</a:t>
            </a:r>
            <a:endParaRPr lang="en-US" sz="2000" baseline="-25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 rot="19248392">
            <a:off x="6227017" y="4128747"/>
            <a:ext cx="3119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Shared symmetric key </a:t>
            </a:r>
            <a:r>
              <a:rPr lang="en-US" sz="2000" dirty="0" smtClean="0">
                <a:latin typeface="+mj-lt"/>
              </a:rPr>
              <a:t>K</a:t>
            </a:r>
            <a:r>
              <a:rPr lang="en-US" sz="2000" baseline="-25000" dirty="0" smtClean="0">
                <a:latin typeface="+mj-lt"/>
              </a:rPr>
              <a:t>BS</a:t>
            </a:r>
            <a:endParaRPr lang="en-US" sz="2000" baseline="-250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1676" y="2258917"/>
            <a:ext cx="5516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Want to make a new shared symmetric key </a:t>
            </a:r>
            <a:r>
              <a:rPr lang="en-US" sz="2000" dirty="0" smtClean="0">
                <a:latin typeface="+mj-lt"/>
              </a:rPr>
              <a:t>K</a:t>
            </a:r>
            <a:r>
              <a:rPr lang="en-US" sz="2000" baseline="-25000" dirty="0" smtClean="0">
                <a:latin typeface="+mj-lt"/>
              </a:rPr>
              <a:t>AB</a:t>
            </a:r>
            <a:endParaRPr lang="en-US" sz="2000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371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Needham–Schroeder: take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Key idea: Let the trusted server choose </a:t>
            </a:r>
            <a:r>
              <a:rPr lang="en-US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endParaRPr lang="en-US" baseline="-25000" dirty="0">
              <a:solidFill>
                <a:prstClr val="black"/>
              </a:solidFill>
              <a:latin typeface="Lato Heavy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868" y="2122583"/>
            <a:ext cx="13716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33" y="2114979"/>
            <a:ext cx="1379204" cy="1379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950" y="4829410"/>
            <a:ext cx="1434975" cy="176793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345712" y="3317358"/>
            <a:ext cx="2105246" cy="1644502"/>
          </a:xfrm>
          <a:prstGeom prst="straightConnector1">
            <a:avLst/>
          </a:prstGeom>
          <a:ln w="50800">
            <a:headEnd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60621" y="3088429"/>
            <a:ext cx="2118237" cy="1644502"/>
          </a:xfrm>
          <a:prstGeom prst="straightConnector1">
            <a:avLst/>
          </a:prstGeom>
          <a:ln w="50800"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46267" y="4000785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1: A, B</a:t>
            </a:r>
            <a:endParaRPr lang="en-US" sz="2800" baseline="-25000" dirty="0">
              <a:solidFill>
                <a:prstClr val="black"/>
              </a:solidFill>
              <a:latin typeface="Lato Heavy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69679" y="3285969"/>
            <a:ext cx="115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2: </a:t>
            </a:r>
            <a:r>
              <a:rPr lang="en-US" sz="2800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endParaRPr lang="en-US" sz="2800" baseline="-25000" dirty="0">
              <a:solidFill>
                <a:prstClr val="black"/>
              </a:solidFill>
              <a:latin typeface="Lato Heavy"/>
            </a:endParaRPr>
          </a:p>
        </p:txBody>
      </p:sp>
      <p:cxnSp>
        <p:nvCxnSpPr>
          <p:cNvPr id="22" name="Straight Arrow Connector 21"/>
          <p:cNvCxnSpPr>
            <a:stCxn id="4" idx="1"/>
            <a:endCxn id="5" idx="3"/>
          </p:cNvCxnSpPr>
          <p:nvPr/>
        </p:nvCxnSpPr>
        <p:spPr>
          <a:xfrm flipH="1" flipV="1">
            <a:off x="3515737" y="2804581"/>
            <a:ext cx="5168131" cy="3802"/>
          </a:xfrm>
          <a:prstGeom prst="straightConnector1">
            <a:avLst/>
          </a:prstGeom>
          <a:ln w="50800"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80522" y="2255360"/>
            <a:ext cx="115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3: </a:t>
            </a:r>
            <a:r>
              <a:rPr lang="en-US" sz="2800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endParaRPr lang="en-US" sz="2800" baseline="-25000" dirty="0">
              <a:solidFill>
                <a:prstClr val="black"/>
              </a:solidFill>
              <a:latin typeface="Lato Heavy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66785" y="3692007"/>
            <a:ext cx="4312489" cy="29053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800"/>
              </a:spcAft>
            </a:pPr>
            <a:r>
              <a:rPr lang="en-US" sz="28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Problems?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Alice doesn’t know if </a:t>
            </a:r>
            <a:r>
              <a:rPr lang="en-US" sz="2400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sz="2400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sz="24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came from trusted server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Bob doesn’t know this either (even if Alice did)</a:t>
            </a:r>
            <a:endParaRPr lang="en-US" sz="28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191" y="307824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8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 smtClean="0"/>
              <a:t>Week </a:t>
            </a:r>
            <a:r>
              <a:rPr lang="en-US" sz="2900" dirty="0"/>
              <a:t>8 reading: </a:t>
            </a:r>
            <a:r>
              <a:rPr lang="en-US" sz="2900" i="1" dirty="0"/>
              <a:t>Systematic Classification of Side-Channel </a:t>
            </a:r>
            <a:r>
              <a:rPr lang="en-US" sz="2900" i="1" dirty="0" smtClean="0"/>
              <a:t>Attacks</a:t>
            </a:r>
            <a:endParaRPr lang="en-US" sz="29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3133" y="1102109"/>
            <a:ext cx="6585735" cy="57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Needham–Schroeder: take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Key idea: Authenticate messages from the trusted server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868" y="2122583"/>
            <a:ext cx="13716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33" y="2114979"/>
            <a:ext cx="1379204" cy="1379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950" y="4829410"/>
            <a:ext cx="1434975" cy="176793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345712" y="3317358"/>
            <a:ext cx="2105246" cy="1644502"/>
          </a:xfrm>
          <a:prstGeom prst="straightConnector1">
            <a:avLst/>
          </a:prstGeom>
          <a:ln w="50800">
            <a:headEnd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60621" y="3088429"/>
            <a:ext cx="2118237" cy="1644502"/>
          </a:xfrm>
          <a:prstGeom prst="straightConnector1">
            <a:avLst/>
          </a:prstGeom>
          <a:ln w="50800"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46267" y="4000785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1: A, B</a:t>
            </a:r>
            <a:endParaRPr lang="en-US" sz="2800" baseline="-25000" dirty="0">
              <a:solidFill>
                <a:prstClr val="black"/>
              </a:solidFill>
              <a:latin typeface="Lato Heavy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69679" y="3285969"/>
            <a:ext cx="2930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2: {</a:t>
            </a:r>
            <a:r>
              <a:rPr lang="en-US" sz="2800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AS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>
                <a:solidFill>
                  <a:prstClr val="black"/>
                </a:solidFill>
              </a:rPr>
              <a:t>{</a:t>
            </a:r>
            <a:r>
              <a:rPr lang="en-US" sz="2800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BS</a:t>
            </a:r>
            <a:endParaRPr lang="en-US" sz="2800" baseline="-25000" dirty="0">
              <a:solidFill>
                <a:prstClr val="black"/>
              </a:solidFill>
              <a:latin typeface="Lato Heavy"/>
            </a:endParaRPr>
          </a:p>
        </p:txBody>
      </p:sp>
      <p:cxnSp>
        <p:nvCxnSpPr>
          <p:cNvPr id="22" name="Straight Arrow Connector 21"/>
          <p:cNvCxnSpPr>
            <a:stCxn id="4" idx="1"/>
            <a:endCxn id="5" idx="3"/>
          </p:cNvCxnSpPr>
          <p:nvPr/>
        </p:nvCxnSpPr>
        <p:spPr>
          <a:xfrm flipH="1" flipV="1">
            <a:off x="3515737" y="2804581"/>
            <a:ext cx="5168131" cy="3802"/>
          </a:xfrm>
          <a:prstGeom prst="straightConnector1">
            <a:avLst/>
          </a:prstGeom>
          <a:ln w="50800"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80522" y="2255360"/>
            <a:ext cx="2073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3: A, {</a:t>
            </a:r>
            <a:r>
              <a:rPr lang="en-US" sz="2800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BS</a:t>
            </a:r>
            <a:endParaRPr lang="en-US" sz="2800" baseline="-25000" dirty="0">
              <a:solidFill>
                <a:prstClr val="black"/>
              </a:solidFill>
              <a:latin typeface="Lato Heavy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217169" y="3484742"/>
            <a:ext cx="3755634" cy="707886"/>
            <a:chOff x="2530544" y="4151161"/>
            <a:chExt cx="3755634" cy="707886"/>
          </a:xfrm>
        </p:grpSpPr>
        <p:sp>
          <p:nvSpPr>
            <p:cNvPr id="16" name="TextBox 15"/>
            <p:cNvSpPr txBox="1"/>
            <p:nvPr/>
          </p:nvSpPr>
          <p:spPr>
            <a:xfrm>
              <a:off x="3014244" y="4151161"/>
              <a:ext cx="32719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</a:rPr>
                <a:t>Notation: Protect message contents using this key</a:t>
              </a:r>
              <a:endParaRPr lang="en-US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2530544" y="4353831"/>
              <a:ext cx="4837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266785" y="4360201"/>
            <a:ext cx="4312489" cy="22371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800"/>
              </a:spcAft>
            </a:pPr>
            <a:r>
              <a:rPr lang="en-US" sz="28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Two Problems</a:t>
            </a:r>
            <a:endParaRPr lang="en-US" sz="32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Bob doesn’t know who he should communicate with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Server creates messages intended for other parties</a:t>
            </a:r>
            <a:endParaRPr lang="en-US" sz="2800" dirty="0" smtClean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39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1 in more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Issue: Mallory can con Bob into produce messages that weren’t intended for Alice, and then forward them along anyway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868" y="2122583"/>
            <a:ext cx="13716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33" y="2114979"/>
            <a:ext cx="1379204" cy="1379204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stCxn id="19" idx="1"/>
            <a:endCxn id="5" idx="3"/>
          </p:cNvCxnSpPr>
          <p:nvPr/>
        </p:nvCxnSpPr>
        <p:spPr>
          <a:xfrm flipH="1" flipV="1">
            <a:off x="3515737" y="2804581"/>
            <a:ext cx="1898265" cy="3802"/>
          </a:xfrm>
          <a:prstGeom prst="straightConnector1">
            <a:avLst/>
          </a:prstGeom>
          <a:ln w="50800"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423127" y="2225630"/>
            <a:ext cx="2073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3: A, {</a:t>
            </a:r>
            <a:r>
              <a:rPr lang="en-US" sz="2800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BS</a:t>
            </a:r>
            <a:endParaRPr lang="en-US" sz="2800" baseline="-25000" dirty="0">
              <a:solidFill>
                <a:prstClr val="black"/>
              </a:solidFill>
              <a:latin typeface="Lato Heavy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02" y="2122583"/>
            <a:ext cx="1371600" cy="1371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664015" y="2225630"/>
            <a:ext cx="2162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3: M, {</a:t>
            </a:r>
            <a:r>
              <a:rPr lang="en-US" sz="2800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BS</a:t>
            </a:r>
            <a:endParaRPr lang="en-US" sz="2800" baseline="-25000" dirty="0">
              <a:solidFill>
                <a:prstClr val="black"/>
              </a:solidFill>
              <a:latin typeface="Lato Heavy"/>
            </a:endParaRPr>
          </a:p>
        </p:txBody>
      </p:sp>
      <p:cxnSp>
        <p:nvCxnSpPr>
          <p:cNvPr id="23" name="Straight Arrow Connector 22"/>
          <p:cNvCxnSpPr>
            <a:stCxn id="4" idx="1"/>
          </p:cNvCxnSpPr>
          <p:nvPr/>
        </p:nvCxnSpPr>
        <p:spPr>
          <a:xfrm flipH="1" flipV="1">
            <a:off x="6785602" y="2802275"/>
            <a:ext cx="1898266" cy="6108"/>
          </a:xfrm>
          <a:prstGeom prst="straightConnector1">
            <a:avLst/>
          </a:prstGeom>
          <a:ln w="50800"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796268" y="3118462"/>
            <a:ext cx="1898266" cy="6108"/>
          </a:xfrm>
          <a:prstGeom prst="straightConnector1">
            <a:avLst/>
          </a:prstGeom>
          <a:ln w="50800"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73532" y="3208204"/>
            <a:ext cx="2294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{I hate you}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endParaRPr lang="en-US" sz="2800" baseline="-25000" dirty="0">
              <a:solidFill>
                <a:prstClr val="black"/>
              </a:solidFill>
              <a:latin typeface="Lato Heavy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536083" y="3093195"/>
            <a:ext cx="1898266" cy="6108"/>
          </a:xfrm>
          <a:prstGeom prst="straightConnector1">
            <a:avLst/>
          </a:prstGeom>
          <a:ln w="50800"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13347" y="3182937"/>
            <a:ext cx="2294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{I hate you}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endParaRPr lang="en-US" sz="2800" baseline="-25000" dirty="0">
              <a:solidFill>
                <a:prstClr val="black"/>
              </a:solidFill>
              <a:latin typeface="Lato Heavy"/>
            </a:endParaRPr>
          </a:p>
        </p:txBody>
      </p:sp>
    </p:spTree>
    <p:extLst>
      <p:ext uri="{BB962C8B-B14F-4D97-AF65-F5344CB8AC3E}">
        <p14:creationId xmlns:p14="http://schemas.microsoft.com/office/powerpoint/2010/main" val="171119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6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2 in more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Because the server signs messages intended for </a:t>
            </a:r>
            <a:r>
              <a:rPr lang="en-US" i="1" dirty="0" smtClean="0"/>
              <a:t>other</a:t>
            </a:r>
            <a:r>
              <a:rPr lang="en-US" dirty="0" smtClean="0"/>
              <a:t> parties, Mallory can use this capability to emulate the actions of the trusted server!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868" y="2122583"/>
            <a:ext cx="13716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33" y="2114979"/>
            <a:ext cx="1379204" cy="1379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950" y="4829410"/>
            <a:ext cx="1434975" cy="1767937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936169" y="5099506"/>
            <a:ext cx="3437655" cy="528368"/>
            <a:chOff x="1936169" y="5099506"/>
            <a:chExt cx="3437655" cy="528368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936169" y="5622726"/>
              <a:ext cx="3437655" cy="5148"/>
            </a:xfrm>
            <a:prstGeom prst="straightConnector1">
              <a:avLst/>
            </a:prstGeom>
            <a:ln w="50800">
              <a:headEnd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217706" y="5099506"/>
              <a:ext cx="13981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</a:rPr>
                <a:t>1’: M, A</a:t>
              </a:r>
              <a:endParaRPr lang="en-US" sz="2800" baseline="-25000" dirty="0">
                <a:solidFill>
                  <a:prstClr val="black"/>
                </a:solidFill>
                <a:latin typeface="Lato Heavy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279005" y="6004703"/>
            <a:ext cx="3201517" cy="588373"/>
            <a:chOff x="2279005" y="6004703"/>
            <a:chExt cx="3201517" cy="588373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2495107" y="6004703"/>
              <a:ext cx="2854489" cy="0"/>
            </a:xfrm>
            <a:prstGeom prst="straightConnector1">
              <a:avLst/>
            </a:prstGeom>
            <a:ln w="50800">
              <a:headEnd type="triangle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279005" y="6069856"/>
              <a:ext cx="32015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</a:rPr>
                <a:t>2’: {</a:t>
              </a:r>
              <a:r>
                <a:rPr lang="en-US" sz="2800" dirty="0" smtClean="0">
                  <a:solidFill>
                    <a:prstClr val="black"/>
                  </a:solidFill>
                  <a:latin typeface="Lato Heavy"/>
                </a:rPr>
                <a:t>K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Lato Heavy"/>
                </a:rPr>
                <a:t>MA</a:t>
              </a:r>
              <a:r>
                <a:rPr lang="en-US" sz="2800" dirty="0" smtClean="0">
                  <a:solidFill>
                    <a:prstClr val="black"/>
                  </a:solidFill>
                </a:rPr>
                <a:t>}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Lato Heavy"/>
                </a:rPr>
                <a:t>MS</a:t>
              </a:r>
              <a:r>
                <a:rPr lang="en-US" sz="2800" dirty="0" smtClean="0">
                  <a:solidFill>
                    <a:prstClr val="black"/>
                  </a:solidFill>
                </a:rPr>
                <a:t>, </a:t>
              </a:r>
              <a:r>
                <a:rPr lang="en-US" sz="2800" dirty="0">
                  <a:solidFill>
                    <a:prstClr val="black"/>
                  </a:solidFill>
                </a:rPr>
                <a:t>{</a:t>
              </a:r>
              <a:r>
                <a:rPr lang="en-US" sz="2800" dirty="0" smtClean="0">
                  <a:solidFill>
                    <a:prstClr val="black"/>
                  </a:solidFill>
                  <a:latin typeface="Lato Heavy"/>
                </a:rPr>
                <a:t>K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Lato Heavy"/>
                </a:rPr>
                <a:t>MA</a:t>
              </a:r>
              <a:r>
                <a:rPr lang="en-US" sz="2800" dirty="0" smtClean="0">
                  <a:solidFill>
                    <a:prstClr val="black"/>
                  </a:solidFill>
                </a:rPr>
                <a:t>}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Lato Heavy"/>
                </a:rPr>
                <a:t>AS</a:t>
              </a:r>
              <a:endParaRPr lang="en-US" sz="2800" baseline="-25000" dirty="0">
                <a:solidFill>
                  <a:prstClr val="black"/>
                </a:solidFill>
                <a:latin typeface="Lato Heavy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515737" y="2237103"/>
            <a:ext cx="5168131" cy="571280"/>
            <a:chOff x="3515737" y="2237103"/>
            <a:chExt cx="5168131" cy="571280"/>
          </a:xfrm>
        </p:grpSpPr>
        <p:cxnSp>
          <p:nvCxnSpPr>
            <p:cNvPr id="22" name="Straight Arrow Connector 21"/>
            <p:cNvCxnSpPr>
              <a:stCxn id="4" idx="1"/>
              <a:endCxn id="5" idx="3"/>
            </p:cNvCxnSpPr>
            <p:nvPr/>
          </p:nvCxnSpPr>
          <p:spPr>
            <a:xfrm flipH="1" flipV="1">
              <a:off x="3515737" y="2804581"/>
              <a:ext cx="5168131" cy="3802"/>
            </a:xfrm>
            <a:prstGeom prst="straightConnector1">
              <a:avLst/>
            </a:prstGeom>
            <a:ln w="50800">
              <a:headEnd type="triangle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989006" y="2237103"/>
              <a:ext cx="22108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</a:rPr>
                <a:t>3: A, {</a:t>
              </a:r>
              <a:r>
                <a:rPr lang="en-US" sz="2800" dirty="0" smtClean="0">
                  <a:solidFill>
                    <a:prstClr val="black"/>
                  </a:solidFill>
                  <a:latin typeface="Lato Heavy"/>
                </a:rPr>
                <a:t>K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Lato Heavy"/>
                </a:rPr>
                <a:t>MA</a:t>
              </a:r>
              <a:r>
                <a:rPr lang="en-US" sz="2800" dirty="0" smtClean="0">
                  <a:solidFill>
                    <a:prstClr val="black"/>
                  </a:solidFill>
                </a:rPr>
                <a:t>}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Lato Heavy"/>
                </a:rPr>
                <a:t>MS</a:t>
              </a:r>
              <a:endParaRPr lang="en-US" sz="2800" baseline="-25000" dirty="0">
                <a:solidFill>
                  <a:prstClr val="black"/>
                </a:solidFill>
                <a:latin typeface="Lato Heavy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53" y="4934985"/>
            <a:ext cx="1371600" cy="1371600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2353340" y="3317358"/>
            <a:ext cx="3020388" cy="1830455"/>
            <a:chOff x="2353340" y="3317358"/>
            <a:chExt cx="3020388" cy="1830455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3345712" y="3317358"/>
              <a:ext cx="843516" cy="758456"/>
            </a:xfrm>
            <a:prstGeom prst="straightConnector1">
              <a:avLst/>
            </a:prstGeom>
            <a:ln w="50800">
              <a:headEnd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150316" y="3694453"/>
              <a:ext cx="12234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</a:rPr>
                <a:t>1: A, B</a:t>
              </a:r>
              <a:endParaRPr lang="en-US" sz="2800" baseline="-25000" dirty="0">
                <a:solidFill>
                  <a:prstClr val="black"/>
                </a:solidFill>
                <a:latin typeface="Lato Heavy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2353340" y="4085879"/>
              <a:ext cx="1821712" cy="1061934"/>
            </a:xfrm>
            <a:prstGeom prst="straightConnector1">
              <a:avLst/>
            </a:prstGeom>
            <a:ln w="50800">
              <a:headEnd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29784" y="3239386"/>
            <a:ext cx="1949221" cy="1695599"/>
            <a:chOff x="329784" y="3239386"/>
            <a:chExt cx="1949221" cy="1695599"/>
          </a:xfrm>
        </p:grpSpPr>
        <p:cxnSp>
          <p:nvCxnSpPr>
            <p:cNvPr id="35" name="Straight Arrow Connector 34"/>
            <p:cNvCxnSpPr>
              <a:endCxn id="19" idx="0"/>
            </p:cNvCxnSpPr>
            <p:nvPr/>
          </p:nvCxnSpPr>
          <p:spPr>
            <a:xfrm flipH="1">
              <a:off x="1913653" y="3239386"/>
              <a:ext cx="365352" cy="1695599"/>
            </a:xfrm>
            <a:prstGeom prst="straightConnector1">
              <a:avLst/>
            </a:prstGeom>
            <a:ln w="50800">
              <a:headEnd type="triangle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29784" y="3356485"/>
              <a:ext cx="181652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</a:rPr>
                <a:t>2: {</a:t>
              </a:r>
              <a:r>
                <a:rPr lang="en-US" sz="2800" dirty="0" smtClean="0">
                  <a:solidFill>
                    <a:prstClr val="black"/>
                  </a:solidFill>
                  <a:latin typeface="Lato Heavy"/>
                </a:rPr>
                <a:t>K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Lato Heavy"/>
                </a:rPr>
                <a:t>MA</a:t>
              </a:r>
              <a:r>
                <a:rPr lang="en-US" sz="2800" dirty="0" smtClean="0">
                  <a:solidFill>
                    <a:prstClr val="black"/>
                  </a:solidFill>
                </a:rPr>
                <a:t>}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Lato Heavy"/>
                </a:rPr>
                <a:t>AS</a:t>
              </a:r>
              <a:r>
                <a:rPr lang="en-US" sz="2800" dirty="0" smtClean="0">
                  <a:solidFill>
                    <a:prstClr val="black"/>
                  </a:solidFill>
                </a:rPr>
                <a:t>,</a:t>
              </a:r>
            </a:p>
            <a:p>
              <a:pPr lvl="0"/>
              <a:r>
                <a:rPr lang="en-US" sz="2800" dirty="0" smtClean="0">
                  <a:solidFill>
                    <a:schemeClr val="bg1"/>
                  </a:solidFill>
                </a:rPr>
                <a:t>2: </a:t>
              </a:r>
              <a:r>
                <a:rPr lang="en-US" sz="2800" dirty="0" smtClean="0">
                  <a:solidFill>
                    <a:prstClr val="black"/>
                  </a:solidFill>
                </a:rPr>
                <a:t>{</a:t>
              </a:r>
              <a:r>
                <a:rPr lang="en-US" sz="2800" dirty="0" smtClean="0">
                  <a:solidFill>
                    <a:prstClr val="black"/>
                  </a:solidFill>
                  <a:latin typeface="Lato Heavy"/>
                </a:rPr>
                <a:t>K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Lato Heavy"/>
                </a:rPr>
                <a:t>MA</a:t>
              </a:r>
              <a:r>
                <a:rPr lang="en-US" sz="2800" dirty="0" smtClean="0">
                  <a:solidFill>
                    <a:prstClr val="black"/>
                  </a:solidFill>
                </a:rPr>
                <a:t>}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Lato Heavy"/>
                </a:rPr>
                <a:t>MS</a:t>
              </a:r>
              <a:endParaRPr lang="en-US" sz="2800" baseline="-25000" dirty="0">
                <a:solidFill>
                  <a:prstClr val="black"/>
                </a:solidFill>
                <a:latin typeface="Lato Heavy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0063072" y="2546773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???</a:t>
            </a:r>
            <a:endParaRPr lang="en-US" sz="2800" baseline="-25000" dirty="0">
              <a:solidFill>
                <a:prstClr val="black"/>
              </a:solidFill>
              <a:latin typeface="Lato Heavy"/>
            </a:endParaRPr>
          </a:p>
        </p:txBody>
      </p:sp>
    </p:spTree>
    <p:extLst>
      <p:ext uri="{BB962C8B-B14F-4D97-AF65-F5344CB8AC3E}">
        <p14:creationId xmlns:p14="http://schemas.microsoft.com/office/powerpoint/2010/main" val="334563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Needham–Schroeder: take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Both problems were due to the fact that people misinterpreted some of the server’s responses as intended for other participants. So, have server be explicit.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868" y="2122583"/>
            <a:ext cx="13716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33" y="2114979"/>
            <a:ext cx="1379204" cy="1379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950" y="4829410"/>
            <a:ext cx="1434975" cy="176793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345712" y="3317358"/>
            <a:ext cx="2105246" cy="1644502"/>
          </a:xfrm>
          <a:prstGeom prst="straightConnector1">
            <a:avLst/>
          </a:prstGeom>
          <a:ln w="50800">
            <a:headEnd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60621" y="3088429"/>
            <a:ext cx="2118237" cy="1644502"/>
          </a:xfrm>
          <a:prstGeom prst="straightConnector1">
            <a:avLst/>
          </a:prstGeom>
          <a:ln w="50800"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46267" y="4000785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1: A, B</a:t>
            </a:r>
            <a:endParaRPr lang="en-US" sz="2800" baseline="-25000" dirty="0">
              <a:solidFill>
                <a:prstClr val="black"/>
              </a:solidFill>
              <a:latin typeface="Lato Heavy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69679" y="3285969"/>
            <a:ext cx="374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2: {</a:t>
            </a:r>
            <a:r>
              <a:rPr lang="en-US" sz="2800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, B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AS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>
                <a:solidFill>
                  <a:prstClr val="black"/>
                </a:solidFill>
              </a:rPr>
              <a:t>{</a:t>
            </a:r>
            <a:r>
              <a:rPr lang="en-US" sz="2800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, A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BS</a:t>
            </a:r>
            <a:endParaRPr lang="en-US" sz="2800" baseline="-25000" dirty="0">
              <a:solidFill>
                <a:prstClr val="black"/>
              </a:solidFill>
              <a:latin typeface="Lato Heavy"/>
            </a:endParaRPr>
          </a:p>
        </p:txBody>
      </p:sp>
      <p:cxnSp>
        <p:nvCxnSpPr>
          <p:cNvPr id="22" name="Straight Arrow Connector 21"/>
          <p:cNvCxnSpPr>
            <a:stCxn id="4" idx="1"/>
            <a:endCxn id="5" idx="3"/>
          </p:cNvCxnSpPr>
          <p:nvPr/>
        </p:nvCxnSpPr>
        <p:spPr>
          <a:xfrm flipH="1" flipV="1">
            <a:off x="3515737" y="2804581"/>
            <a:ext cx="5168131" cy="3802"/>
          </a:xfrm>
          <a:prstGeom prst="straightConnector1">
            <a:avLst/>
          </a:prstGeom>
          <a:ln w="50800"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96453" y="2255360"/>
            <a:ext cx="2489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3: A, {</a:t>
            </a:r>
            <a:r>
              <a:rPr lang="en-US" sz="2800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, A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BS</a:t>
            </a:r>
            <a:endParaRPr lang="en-US" sz="2800" baseline="-25000" dirty="0">
              <a:solidFill>
                <a:prstClr val="black"/>
              </a:solidFill>
              <a:latin typeface="Lato Heavy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66785" y="4360201"/>
            <a:ext cx="4312489" cy="22371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800"/>
              </a:spcAft>
            </a:pPr>
            <a:r>
              <a:rPr lang="en-US" sz="28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Problem: freshness</a:t>
            </a:r>
          </a:p>
          <a:p>
            <a:pPr>
              <a:spcAft>
                <a:spcPts val="800"/>
              </a:spcAft>
            </a:pPr>
            <a:r>
              <a:rPr lang="en-US" sz="24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Mallory can always repeat message #2 from before. This would defeat forward secrecy.</a:t>
            </a:r>
            <a:endParaRPr lang="en-US" sz="2800" dirty="0" smtClean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5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Needham–Schroeder: take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 </a:t>
            </a:r>
            <a:r>
              <a:rPr lang="en-US" dirty="0" err="1" smtClean="0"/>
              <a:t>nonces</a:t>
            </a:r>
            <a:r>
              <a:rPr lang="en-US" dirty="0" smtClean="0"/>
              <a:t> to ensure uniqueness messages 2 and 3 without maintaining state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868" y="2122583"/>
            <a:ext cx="13716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33" y="2114979"/>
            <a:ext cx="1379204" cy="1379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950" y="4829410"/>
            <a:ext cx="1434975" cy="176793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345712" y="3317358"/>
            <a:ext cx="2105246" cy="1644502"/>
          </a:xfrm>
          <a:prstGeom prst="straightConnector1">
            <a:avLst/>
          </a:prstGeom>
          <a:ln w="50800">
            <a:headEnd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60621" y="3088429"/>
            <a:ext cx="2118237" cy="1644502"/>
          </a:xfrm>
          <a:prstGeom prst="straightConnector1">
            <a:avLst/>
          </a:prstGeom>
          <a:ln w="50800"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65782" y="3966411"/>
            <a:ext cx="1832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1: A, B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, N</a:t>
            </a:r>
            <a:r>
              <a:rPr lang="en-US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en-US" sz="2800" baseline="-25000" dirty="0">
              <a:solidFill>
                <a:schemeClr val="accent6">
                  <a:lumMod val="75000"/>
                </a:schemeClr>
              </a:solidFill>
              <a:latin typeface="Lato Heavy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69678" y="3285969"/>
            <a:ext cx="45049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2: </a:t>
            </a:r>
            <a:r>
              <a:rPr lang="en-US" sz="3000" dirty="0" smtClean="0">
                <a:solidFill>
                  <a:prstClr val="black"/>
                </a:solidFill>
              </a:rPr>
              <a:t>{</a:t>
            </a:r>
            <a:r>
              <a:rPr lang="en-US" sz="3000" baseline="-25000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800" dirty="0"/>
              <a:t>, </a:t>
            </a:r>
            <a:r>
              <a:rPr lang="en-US" sz="2800" dirty="0" smtClean="0"/>
              <a:t>B, </a:t>
            </a:r>
            <a:r>
              <a:rPr lang="en-US" sz="2800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prstClr val="black"/>
                </a:solidFill>
              </a:rPr>
              <a:t>{</a:t>
            </a:r>
            <a:r>
              <a:rPr lang="en-US" sz="2800" dirty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sz="2800" baseline="-25000" dirty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sz="2800" dirty="0"/>
              <a:t>, </a:t>
            </a:r>
            <a:r>
              <a:rPr lang="en-US" sz="2800" dirty="0" smtClean="0"/>
              <a:t>A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BS</a:t>
            </a:r>
            <a:r>
              <a:rPr lang="en-US" sz="2800" baseline="-25000" dirty="0">
                <a:solidFill>
                  <a:prstClr val="black"/>
                </a:solidFill>
                <a:latin typeface="Lato Heavy"/>
              </a:rPr>
              <a:t> </a:t>
            </a:r>
            <a:r>
              <a:rPr lang="en-US" sz="3000" dirty="0" smtClean="0">
                <a:solidFill>
                  <a:prstClr val="black"/>
                </a:solidFill>
              </a:rPr>
              <a:t>}</a:t>
            </a:r>
            <a:r>
              <a:rPr lang="en-US" sz="3000" baseline="-25000" dirty="0" smtClean="0">
                <a:solidFill>
                  <a:prstClr val="black"/>
                </a:solidFill>
                <a:latin typeface="Lato Heavy"/>
              </a:rPr>
              <a:t>AS</a:t>
            </a:r>
            <a:endParaRPr lang="en-US" sz="3000" baseline="-25000" dirty="0">
              <a:solidFill>
                <a:prstClr val="black"/>
              </a:solidFill>
              <a:latin typeface="Lato Heavy"/>
            </a:endParaRPr>
          </a:p>
        </p:txBody>
      </p:sp>
      <p:cxnSp>
        <p:nvCxnSpPr>
          <p:cNvPr id="22" name="Straight Arrow Connector 21"/>
          <p:cNvCxnSpPr>
            <a:stCxn id="4" idx="1"/>
            <a:endCxn id="5" idx="3"/>
          </p:cNvCxnSpPr>
          <p:nvPr/>
        </p:nvCxnSpPr>
        <p:spPr>
          <a:xfrm flipH="1" flipV="1">
            <a:off x="3515737" y="2804581"/>
            <a:ext cx="5168131" cy="3802"/>
          </a:xfrm>
          <a:prstGeom prst="straightConnector1">
            <a:avLst/>
          </a:prstGeom>
          <a:ln w="50800"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96453" y="2255360"/>
            <a:ext cx="2489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3: A, {</a:t>
            </a:r>
            <a:r>
              <a:rPr lang="en-US" sz="2800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, A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BS</a:t>
            </a:r>
            <a:endParaRPr lang="en-US" sz="2800" baseline="-25000" dirty="0">
              <a:solidFill>
                <a:prstClr val="black"/>
              </a:solidFill>
              <a:latin typeface="Lato Heavy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95362" y="4362388"/>
            <a:ext cx="3387038" cy="22371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800"/>
              </a:spcAft>
            </a:pPr>
            <a:r>
              <a:rPr lang="en-US" sz="28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Two Problems</a:t>
            </a:r>
            <a:endParaRPr lang="en-US" sz="32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Bob doesn’t know key is fresh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Alice doesn’t know if Bob received the key</a:t>
            </a:r>
            <a:endParaRPr lang="en-US" sz="2800" dirty="0" smtClean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8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Needham–Schroeder: take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Key idea: Have Alice and Bob immediately use their newly-received keys to make sure that they both have them and that they agree upon their freshness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868" y="2122583"/>
            <a:ext cx="13716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33" y="2114979"/>
            <a:ext cx="1379204" cy="1379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8" y="2122583"/>
            <a:ext cx="1434975" cy="176793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443660" y="2645263"/>
            <a:ext cx="645361" cy="0"/>
          </a:xfrm>
          <a:prstGeom prst="straightConnector1">
            <a:avLst/>
          </a:prstGeom>
          <a:ln w="50800">
            <a:headEnd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579455" y="3187935"/>
            <a:ext cx="557078" cy="0"/>
          </a:xfrm>
          <a:prstGeom prst="straightConnector1">
            <a:avLst/>
          </a:prstGeom>
          <a:ln w="50800"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00783" y="2162450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1: …</a:t>
            </a:r>
            <a:endParaRPr lang="en-US" sz="2800" baseline="-25000" dirty="0">
              <a:solidFill>
                <a:schemeClr val="accent6">
                  <a:lumMod val="75000"/>
                </a:schemeClr>
              </a:solidFill>
              <a:latin typeface="Lato Heavy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31943" y="3167572"/>
            <a:ext cx="8686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2: </a:t>
            </a:r>
            <a:r>
              <a:rPr lang="en-US" sz="3000" dirty="0" smtClean="0">
                <a:solidFill>
                  <a:prstClr val="black"/>
                </a:solidFill>
              </a:rPr>
              <a:t>…</a:t>
            </a:r>
            <a:endParaRPr lang="en-US" sz="3000" baseline="-25000" dirty="0">
              <a:solidFill>
                <a:prstClr val="black"/>
              </a:solidFill>
              <a:latin typeface="Lato Heavy"/>
            </a:endParaRPr>
          </a:p>
        </p:txBody>
      </p:sp>
      <p:cxnSp>
        <p:nvCxnSpPr>
          <p:cNvPr id="22" name="Straight Arrow Connector 21"/>
          <p:cNvCxnSpPr>
            <a:stCxn id="4" idx="1"/>
            <a:endCxn id="5" idx="3"/>
          </p:cNvCxnSpPr>
          <p:nvPr/>
        </p:nvCxnSpPr>
        <p:spPr>
          <a:xfrm flipH="1" flipV="1">
            <a:off x="3515737" y="2804581"/>
            <a:ext cx="5168131" cy="3802"/>
          </a:xfrm>
          <a:prstGeom prst="straightConnector1">
            <a:avLst/>
          </a:prstGeom>
          <a:ln w="50800"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03508" y="3573637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5: </a:t>
            </a:r>
            <a:r>
              <a:rPr lang="en-US" sz="2800" dirty="0">
                <a:solidFill>
                  <a:prstClr val="black"/>
                </a:solidFill>
              </a:rPr>
              <a:t>{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2800" baseline="-25000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800" dirty="0">
                <a:solidFill>
                  <a:prstClr val="black"/>
                </a:solidFill>
              </a:rPr>
              <a:t>}</a:t>
            </a:r>
            <a:r>
              <a:rPr lang="en-US" sz="2800" baseline="-25000" dirty="0">
                <a:solidFill>
                  <a:prstClr val="black"/>
                </a:solidFill>
                <a:latin typeface="Lato Heavy"/>
              </a:rPr>
              <a:t>AB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4362388"/>
            <a:ext cx="10972800" cy="22371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800"/>
              </a:spcAft>
            </a:pPr>
            <a:r>
              <a:rPr lang="en-US" sz="28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Problem?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Anybody can produce message 5, since it equals message 4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We need Alice to do something that </a:t>
            </a:r>
            <a:r>
              <a:rPr lang="en-US" sz="24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depends</a:t>
            </a:r>
            <a:r>
              <a:rPr lang="en-US" sz="24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on the nonce but doesn’t </a:t>
            </a:r>
            <a:r>
              <a:rPr lang="en-US" sz="24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equal</a:t>
            </a:r>
            <a:r>
              <a:rPr lang="en-US" sz="24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it</a:t>
            </a:r>
            <a:endParaRPr lang="en-US" sz="2800" dirty="0" smtClean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515737" y="3432061"/>
            <a:ext cx="5168131" cy="3802"/>
          </a:xfrm>
          <a:prstGeom prst="straightConnector1">
            <a:avLst/>
          </a:prstGeom>
          <a:ln w="50800">
            <a:headEnd type="none"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515737" y="4117861"/>
            <a:ext cx="5168131" cy="3802"/>
          </a:xfrm>
          <a:prstGeom prst="straightConnector1">
            <a:avLst/>
          </a:prstGeom>
          <a:ln w="50800"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03508" y="2926907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4: {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endParaRPr lang="en-US" sz="2800" baseline="-25000" dirty="0">
              <a:solidFill>
                <a:prstClr val="black"/>
              </a:solidFill>
              <a:latin typeface="Lato Heavy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3508" y="2280176"/>
            <a:ext cx="2489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3: A, {</a:t>
            </a:r>
            <a:r>
              <a:rPr lang="en-US" sz="2800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sz="2800" dirty="0" smtClean="0"/>
              <a:t>, A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BS</a:t>
            </a:r>
            <a:endParaRPr lang="en-US" sz="2800" baseline="-25000" dirty="0">
              <a:solidFill>
                <a:prstClr val="black"/>
              </a:solidFill>
              <a:latin typeface="Lato Heavy"/>
            </a:endParaRPr>
          </a:p>
        </p:txBody>
      </p:sp>
    </p:spTree>
    <p:extLst>
      <p:ext uri="{BB962C8B-B14F-4D97-AF65-F5344CB8AC3E}">
        <p14:creationId xmlns:p14="http://schemas.microsoft.com/office/powerpoint/2010/main" val="300071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Needham–Schroeder: take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Key idea: Alice sends a simple </a:t>
            </a:r>
            <a:r>
              <a:rPr lang="en-US" i="1" dirty="0" smtClean="0"/>
              <a:t>function</a:t>
            </a:r>
            <a:r>
              <a:rPr lang="en-US" dirty="0" smtClean="0"/>
              <a:t> of the nonce </a:t>
            </a:r>
            <a:r>
              <a:rPr lang="en-US" dirty="0"/>
              <a:t>N</a:t>
            </a:r>
            <a:r>
              <a:rPr lang="en-US" baseline="-25000" dirty="0"/>
              <a:t>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868" y="2122583"/>
            <a:ext cx="13716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33" y="2114979"/>
            <a:ext cx="1379204" cy="1379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8" y="2122583"/>
            <a:ext cx="1434975" cy="176793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443660" y="2645263"/>
            <a:ext cx="645361" cy="0"/>
          </a:xfrm>
          <a:prstGeom prst="straightConnector1">
            <a:avLst/>
          </a:prstGeom>
          <a:ln w="50800">
            <a:headEnd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579455" y="3187935"/>
            <a:ext cx="557078" cy="0"/>
          </a:xfrm>
          <a:prstGeom prst="straightConnector1">
            <a:avLst/>
          </a:prstGeom>
          <a:ln w="50800"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00783" y="2162450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1: …</a:t>
            </a:r>
            <a:endParaRPr lang="en-US" sz="2800" baseline="-25000" dirty="0">
              <a:solidFill>
                <a:schemeClr val="accent6">
                  <a:lumMod val="75000"/>
                </a:schemeClr>
              </a:solidFill>
              <a:latin typeface="Lato Heavy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31943" y="3167572"/>
            <a:ext cx="8686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2: </a:t>
            </a:r>
            <a:r>
              <a:rPr lang="en-US" sz="3000" dirty="0" smtClean="0">
                <a:solidFill>
                  <a:prstClr val="black"/>
                </a:solidFill>
              </a:rPr>
              <a:t>…</a:t>
            </a:r>
            <a:endParaRPr lang="en-US" sz="3000" baseline="-25000" dirty="0">
              <a:solidFill>
                <a:prstClr val="black"/>
              </a:solidFill>
              <a:latin typeface="Lato Heavy"/>
            </a:endParaRPr>
          </a:p>
        </p:txBody>
      </p:sp>
      <p:cxnSp>
        <p:nvCxnSpPr>
          <p:cNvPr id="22" name="Straight Arrow Connector 21"/>
          <p:cNvCxnSpPr>
            <a:stCxn id="4" idx="1"/>
            <a:endCxn id="5" idx="3"/>
          </p:cNvCxnSpPr>
          <p:nvPr/>
        </p:nvCxnSpPr>
        <p:spPr>
          <a:xfrm flipH="1" flipV="1">
            <a:off x="3515737" y="2804581"/>
            <a:ext cx="5168131" cy="3802"/>
          </a:xfrm>
          <a:prstGeom prst="straightConnector1">
            <a:avLst/>
          </a:prstGeom>
          <a:ln w="50800"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03508" y="3573637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5: </a:t>
            </a:r>
            <a:r>
              <a:rPr lang="en-US" sz="2800" dirty="0">
                <a:solidFill>
                  <a:prstClr val="black"/>
                </a:solidFill>
              </a:rPr>
              <a:t>{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B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- 1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endParaRPr lang="en-US" sz="2800" baseline="-25000" dirty="0">
              <a:solidFill>
                <a:prstClr val="black"/>
              </a:solidFill>
              <a:latin typeface="Lato Heavy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515737" y="3432061"/>
            <a:ext cx="5168131" cy="3802"/>
          </a:xfrm>
          <a:prstGeom prst="straightConnector1">
            <a:avLst/>
          </a:prstGeom>
          <a:ln w="50800">
            <a:headEnd type="none"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515737" y="4117861"/>
            <a:ext cx="5168131" cy="3802"/>
          </a:xfrm>
          <a:prstGeom prst="straightConnector1">
            <a:avLst/>
          </a:prstGeom>
          <a:ln w="50800"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03508" y="2926907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4: {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B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endParaRPr lang="en-US" sz="2800" baseline="-25000" dirty="0">
              <a:solidFill>
                <a:prstClr val="black"/>
              </a:solidFill>
              <a:latin typeface="Lato Heavy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3508" y="2280176"/>
            <a:ext cx="2489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3: A, {</a:t>
            </a:r>
            <a:r>
              <a:rPr lang="en-US" sz="2800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sz="2800" dirty="0" smtClean="0"/>
              <a:t>, A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BS</a:t>
            </a:r>
            <a:endParaRPr lang="en-US" sz="2800" baseline="-25000" dirty="0">
              <a:solidFill>
                <a:prstClr val="black"/>
              </a:solidFill>
              <a:latin typeface="Lato Heavy"/>
            </a:endParaRPr>
          </a:p>
        </p:txBody>
      </p:sp>
    </p:spTree>
    <p:extLst>
      <p:ext uri="{BB962C8B-B14F-4D97-AF65-F5344CB8AC3E}">
        <p14:creationId xmlns:p14="http://schemas.microsoft.com/office/powerpoint/2010/main" val="42684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Full Needham–Schroeder </a:t>
            </a:r>
            <a:r>
              <a:rPr lang="en-US" b="1" dirty="0" smtClean="0"/>
              <a:t>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060375"/>
            <a:ext cx="10972800" cy="230036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Whew, we finally reproduced the full protocol</a:t>
            </a:r>
          </a:p>
          <a:p>
            <a:r>
              <a:rPr lang="en-US" sz="2800" dirty="0" smtClean="0"/>
              <a:t>Needham and </a:t>
            </a:r>
            <a:r>
              <a:rPr lang="en-US" sz="2800" dirty="0" err="1" smtClean="0"/>
              <a:t>Schoeder</a:t>
            </a:r>
            <a:r>
              <a:rPr lang="en-US" sz="2800" dirty="0" smtClean="0"/>
              <a:t> constructed this in 1978</a:t>
            </a:r>
          </a:p>
          <a:p>
            <a:r>
              <a:rPr lang="en-US" sz="2800" dirty="0" smtClean="0"/>
              <a:t>It has no remaining problems… right?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5" y="1858789"/>
            <a:ext cx="1434975" cy="176793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571421" y="2516638"/>
            <a:ext cx="4504963" cy="0"/>
          </a:xfrm>
          <a:prstGeom prst="straightConnector1">
            <a:avLst/>
          </a:prstGeom>
          <a:ln w="50800">
            <a:headEnd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579455" y="3187935"/>
            <a:ext cx="4629959" cy="0"/>
          </a:xfrm>
          <a:prstGeom prst="straightConnector1">
            <a:avLst/>
          </a:prstGeom>
          <a:ln w="50800"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68725" y="2871444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5: </a:t>
            </a:r>
            <a:r>
              <a:rPr lang="en-US" sz="2800" dirty="0">
                <a:solidFill>
                  <a:prstClr val="black"/>
                </a:solidFill>
              </a:rPr>
              <a:t>{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B</a:t>
            </a:r>
            <a:r>
              <a:rPr lang="en-US" sz="2800" dirty="0" smtClean="0"/>
              <a:t> - 1}</a:t>
            </a:r>
            <a:r>
              <a:rPr lang="en-US" sz="2800" baseline="-25000" dirty="0" smtClean="0">
                <a:latin typeface="Lato Heavy"/>
              </a:rPr>
              <a:t>AB</a:t>
            </a:r>
            <a:endParaRPr lang="en-US" sz="2800" baseline="-25000" dirty="0">
              <a:latin typeface="Lato Heavy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449869" y="2102388"/>
            <a:ext cx="2970028" cy="1317082"/>
            <a:chOff x="5302006" y="1996068"/>
            <a:chExt cx="5168131" cy="1317082"/>
          </a:xfrm>
        </p:grpSpPr>
        <p:cxnSp>
          <p:nvCxnSpPr>
            <p:cNvPr id="22" name="Straight Arrow Connector 21"/>
            <p:cNvCxnSpPr/>
            <p:nvPr/>
          </p:nvCxnSpPr>
          <p:spPr>
            <a:xfrm flipH="1" flipV="1">
              <a:off x="5302006" y="1996068"/>
              <a:ext cx="5168131" cy="3802"/>
            </a:xfrm>
            <a:prstGeom prst="straightConnector1">
              <a:avLst/>
            </a:prstGeom>
            <a:ln w="50800">
              <a:headEnd type="triangle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5302006" y="2623548"/>
              <a:ext cx="5168131" cy="3802"/>
            </a:xfrm>
            <a:prstGeom prst="straightConnector1">
              <a:avLst/>
            </a:prstGeom>
            <a:ln w="50800">
              <a:headEnd type="non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5302006" y="3309348"/>
              <a:ext cx="5168131" cy="3802"/>
            </a:xfrm>
            <a:prstGeom prst="straightConnector1">
              <a:avLst/>
            </a:prstGeom>
            <a:ln w="50800">
              <a:headEnd type="triangle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7668725" y="2224714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4: {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B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endParaRPr lang="en-US" sz="2800" baseline="-25000" dirty="0">
              <a:solidFill>
                <a:prstClr val="black"/>
              </a:solidFill>
              <a:latin typeface="Lato Heavy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68725" y="1577983"/>
            <a:ext cx="2489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3: A, {</a:t>
            </a:r>
            <a:r>
              <a:rPr lang="en-US" sz="2800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sz="2800" dirty="0" smtClean="0"/>
              <a:t>, A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BS</a:t>
            </a:r>
            <a:endParaRPr lang="en-US" sz="2800" baseline="-25000" dirty="0">
              <a:solidFill>
                <a:prstClr val="black"/>
              </a:solidFill>
              <a:latin typeface="Lato Heavy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70" y="2017112"/>
            <a:ext cx="1379204" cy="13792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592" y="2065097"/>
            <a:ext cx="1371600" cy="13716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71420" y="1954633"/>
            <a:ext cx="1832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1: A, </a:t>
            </a:r>
            <a:r>
              <a:rPr lang="en-US" sz="2800" dirty="0" smtClean="0"/>
              <a:t>B, N</a:t>
            </a:r>
            <a:r>
              <a:rPr lang="en-US" sz="2800" baseline="-25000" dirty="0" smtClean="0"/>
              <a:t>A</a:t>
            </a:r>
            <a:endParaRPr lang="en-US" sz="2800" baseline="-25000" dirty="0">
              <a:latin typeface="Lato Heavy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71420" y="2602049"/>
            <a:ext cx="45049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2: </a:t>
            </a:r>
            <a:r>
              <a:rPr lang="en-US" sz="3000" dirty="0" smtClean="0"/>
              <a:t>{</a:t>
            </a:r>
            <a:r>
              <a:rPr lang="en-US" sz="3000" baseline="-25000" dirty="0" smtClean="0"/>
              <a:t> 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A</a:t>
            </a:r>
            <a:r>
              <a:rPr lang="en-US" sz="2800" dirty="0"/>
              <a:t>, </a:t>
            </a:r>
            <a:r>
              <a:rPr lang="en-US" sz="2800" dirty="0" smtClean="0"/>
              <a:t>B, </a:t>
            </a:r>
            <a:r>
              <a:rPr lang="en-US" sz="2800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prstClr val="black"/>
                </a:solidFill>
              </a:rPr>
              <a:t>{</a:t>
            </a:r>
            <a:r>
              <a:rPr lang="en-US" sz="2800" dirty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sz="2800" baseline="-25000" dirty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sz="2800" dirty="0"/>
              <a:t>, </a:t>
            </a:r>
            <a:r>
              <a:rPr lang="en-US" sz="2800" dirty="0" smtClean="0"/>
              <a:t>A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BS</a:t>
            </a:r>
            <a:r>
              <a:rPr lang="en-US" sz="2800" baseline="-25000" dirty="0">
                <a:solidFill>
                  <a:prstClr val="black"/>
                </a:solidFill>
                <a:latin typeface="Lato Heavy"/>
              </a:rPr>
              <a:t> </a:t>
            </a:r>
            <a:r>
              <a:rPr lang="en-US" sz="3000" dirty="0" smtClean="0">
                <a:solidFill>
                  <a:prstClr val="black"/>
                </a:solidFill>
              </a:rPr>
              <a:t>}</a:t>
            </a:r>
            <a:r>
              <a:rPr lang="en-US" sz="3000" baseline="-25000" dirty="0" smtClean="0">
                <a:solidFill>
                  <a:prstClr val="black"/>
                </a:solidFill>
                <a:latin typeface="Lato Heavy"/>
              </a:rPr>
              <a:t>AS</a:t>
            </a:r>
            <a:endParaRPr lang="en-US" sz="3000" baseline="-25000" dirty="0">
              <a:solidFill>
                <a:prstClr val="black"/>
              </a:solidFill>
              <a:latin typeface="Lato Heavy"/>
            </a:endParaRPr>
          </a:p>
        </p:txBody>
      </p:sp>
    </p:spTree>
    <p:extLst>
      <p:ext uri="{BB962C8B-B14F-4D97-AF65-F5344CB8AC3E}">
        <p14:creationId xmlns:p14="http://schemas.microsoft.com/office/powerpoint/2010/main" val="280690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Full Needham–Schroeder </a:t>
            </a:r>
            <a:r>
              <a:rPr lang="en-US" b="1" dirty="0" smtClean="0"/>
              <a:t>protocol (1978)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060375"/>
            <a:ext cx="10972800" cy="2300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Whew, we finally reproduced the full protocol</a:t>
            </a:r>
          </a:p>
          <a:p>
            <a:pPr marL="0" indent="0">
              <a:buNone/>
            </a:pPr>
            <a:r>
              <a:rPr lang="en-US" sz="2800" dirty="0" smtClean="0"/>
              <a:t>It has no remaining problems… right?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5" y="1858789"/>
            <a:ext cx="1434975" cy="176793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571421" y="2516638"/>
            <a:ext cx="4504963" cy="0"/>
          </a:xfrm>
          <a:prstGeom prst="straightConnector1">
            <a:avLst/>
          </a:prstGeom>
          <a:ln w="50800">
            <a:headEnd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579455" y="3187935"/>
            <a:ext cx="4629959" cy="0"/>
          </a:xfrm>
          <a:prstGeom prst="straightConnector1">
            <a:avLst/>
          </a:prstGeom>
          <a:ln w="50800"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68725" y="2871444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5: </a:t>
            </a:r>
            <a:r>
              <a:rPr lang="en-US" sz="2800" dirty="0">
                <a:solidFill>
                  <a:prstClr val="black"/>
                </a:solidFill>
              </a:rPr>
              <a:t>{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B</a:t>
            </a:r>
            <a:r>
              <a:rPr lang="en-US" sz="2800" dirty="0" smtClean="0"/>
              <a:t> - 1}</a:t>
            </a:r>
            <a:r>
              <a:rPr lang="en-US" sz="2800" baseline="-25000" dirty="0" smtClean="0">
                <a:latin typeface="Lato Heavy"/>
              </a:rPr>
              <a:t>AB</a:t>
            </a:r>
            <a:endParaRPr lang="en-US" sz="2800" baseline="-25000" dirty="0">
              <a:latin typeface="Lato Heavy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449869" y="2102388"/>
            <a:ext cx="2970028" cy="1317082"/>
            <a:chOff x="5302006" y="1996068"/>
            <a:chExt cx="5168131" cy="1317082"/>
          </a:xfrm>
        </p:grpSpPr>
        <p:cxnSp>
          <p:nvCxnSpPr>
            <p:cNvPr id="22" name="Straight Arrow Connector 21"/>
            <p:cNvCxnSpPr/>
            <p:nvPr/>
          </p:nvCxnSpPr>
          <p:spPr>
            <a:xfrm flipH="1" flipV="1">
              <a:off x="5302006" y="1996068"/>
              <a:ext cx="5168131" cy="3802"/>
            </a:xfrm>
            <a:prstGeom prst="straightConnector1">
              <a:avLst/>
            </a:prstGeom>
            <a:ln w="50800">
              <a:headEnd type="triangle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5302006" y="2623548"/>
              <a:ext cx="5168131" cy="3802"/>
            </a:xfrm>
            <a:prstGeom prst="straightConnector1">
              <a:avLst/>
            </a:prstGeom>
            <a:ln w="50800">
              <a:headEnd type="non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5302006" y="3309348"/>
              <a:ext cx="5168131" cy="3802"/>
            </a:xfrm>
            <a:prstGeom prst="straightConnector1">
              <a:avLst/>
            </a:prstGeom>
            <a:ln w="50800">
              <a:headEnd type="triangle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7668725" y="2224714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4: {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B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endParaRPr lang="en-US" sz="2800" baseline="-25000" dirty="0">
              <a:solidFill>
                <a:prstClr val="black"/>
              </a:solidFill>
              <a:latin typeface="Lato Heavy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68725" y="1577983"/>
            <a:ext cx="2489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3: A, {</a:t>
            </a:r>
            <a:r>
              <a:rPr lang="en-US" sz="2800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sz="2800" dirty="0" smtClean="0"/>
              <a:t>, A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BS</a:t>
            </a:r>
            <a:endParaRPr lang="en-US" sz="2800" baseline="-25000" dirty="0">
              <a:solidFill>
                <a:prstClr val="black"/>
              </a:solidFill>
              <a:latin typeface="Lato Heavy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70" y="2017112"/>
            <a:ext cx="1379204" cy="13792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592" y="2065097"/>
            <a:ext cx="1371600" cy="13716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71420" y="1954633"/>
            <a:ext cx="1832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1: A, </a:t>
            </a:r>
            <a:r>
              <a:rPr lang="en-US" sz="2800" dirty="0" smtClean="0"/>
              <a:t>B, N</a:t>
            </a:r>
            <a:r>
              <a:rPr lang="en-US" sz="2800" baseline="-25000" dirty="0" smtClean="0"/>
              <a:t>A</a:t>
            </a:r>
            <a:endParaRPr lang="en-US" sz="2800" baseline="-25000" dirty="0">
              <a:latin typeface="Lato Heavy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71420" y="2602049"/>
            <a:ext cx="45049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2: </a:t>
            </a:r>
            <a:r>
              <a:rPr lang="en-US" sz="3000" dirty="0" smtClean="0"/>
              <a:t>{</a:t>
            </a:r>
            <a:r>
              <a:rPr lang="en-US" sz="3000" baseline="-25000" dirty="0" smtClean="0"/>
              <a:t> 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A</a:t>
            </a:r>
            <a:r>
              <a:rPr lang="en-US" sz="2800" dirty="0"/>
              <a:t>, </a:t>
            </a:r>
            <a:r>
              <a:rPr lang="en-US" sz="2800" dirty="0" smtClean="0"/>
              <a:t>B, </a:t>
            </a:r>
            <a:r>
              <a:rPr lang="en-US" sz="2800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prstClr val="black"/>
                </a:solidFill>
              </a:rPr>
              <a:t>{</a:t>
            </a:r>
            <a:r>
              <a:rPr lang="en-US" sz="2800" dirty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sz="2800" baseline="-25000" dirty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sz="2800" dirty="0"/>
              <a:t>, </a:t>
            </a:r>
            <a:r>
              <a:rPr lang="en-US" sz="2800" dirty="0" smtClean="0"/>
              <a:t>A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BS</a:t>
            </a:r>
            <a:r>
              <a:rPr lang="en-US" sz="2800" baseline="-25000" dirty="0">
                <a:solidFill>
                  <a:prstClr val="black"/>
                </a:solidFill>
                <a:latin typeface="Lato Heavy"/>
              </a:rPr>
              <a:t> </a:t>
            </a:r>
            <a:r>
              <a:rPr lang="en-US" sz="3000" dirty="0" smtClean="0">
                <a:solidFill>
                  <a:prstClr val="black"/>
                </a:solidFill>
              </a:rPr>
              <a:t>}</a:t>
            </a:r>
            <a:r>
              <a:rPr lang="en-US" sz="3000" baseline="-25000" dirty="0" smtClean="0">
                <a:solidFill>
                  <a:prstClr val="black"/>
                </a:solidFill>
                <a:latin typeface="Lato Heavy"/>
              </a:rPr>
              <a:t>AS</a:t>
            </a:r>
            <a:endParaRPr lang="en-US" sz="3000" baseline="-25000" dirty="0">
              <a:solidFill>
                <a:prstClr val="black"/>
              </a:solidFill>
              <a:latin typeface="Lato Heavy"/>
            </a:endParaRPr>
          </a:p>
        </p:txBody>
      </p:sp>
    </p:spTree>
    <p:extLst>
      <p:ext uri="{BB962C8B-B14F-4D97-AF65-F5344CB8AC3E}">
        <p14:creationId xmlns:p14="http://schemas.microsoft.com/office/powerpoint/2010/main" val="263594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Denning and Sacco (1981)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060375"/>
            <a:ext cx="10972800" cy="230036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Problem: Bob’s involvement begins in step 4; he has no idea if the first three steps of the protocol occurred recently before then</a:t>
            </a:r>
          </a:p>
          <a:p>
            <a:r>
              <a:rPr lang="en-US" sz="2800" dirty="0" smtClean="0"/>
              <a:t>If Mallory has compromised key </a:t>
            </a:r>
            <a:r>
              <a:rPr lang="en-US" sz="2800" dirty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sz="2800" baseline="-25000" dirty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sz="2800" dirty="0" smtClean="0"/>
              <a:t> when it was used in the past, she can replay message #3 to start a “new” Needham-</a:t>
            </a:r>
            <a:r>
              <a:rPr lang="en-US" sz="2800" dirty="0" err="1" smtClean="0"/>
              <a:t>Schoeder</a:t>
            </a:r>
            <a:r>
              <a:rPr lang="en-US" sz="2800" dirty="0" smtClean="0"/>
              <a:t> instance with Bob that he will think is fresh when it isn’t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5" y="1858789"/>
            <a:ext cx="1434975" cy="176793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571421" y="2516638"/>
            <a:ext cx="4504963" cy="0"/>
          </a:xfrm>
          <a:prstGeom prst="straightConnector1">
            <a:avLst/>
          </a:prstGeom>
          <a:ln w="50800">
            <a:headEnd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579455" y="3187935"/>
            <a:ext cx="4629959" cy="0"/>
          </a:xfrm>
          <a:prstGeom prst="straightConnector1">
            <a:avLst/>
          </a:prstGeom>
          <a:ln w="50800"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68725" y="2871444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5: </a:t>
            </a:r>
            <a:r>
              <a:rPr lang="en-US" sz="2800" dirty="0">
                <a:solidFill>
                  <a:prstClr val="black"/>
                </a:solidFill>
              </a:rPr>
              <a:t>{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B</a:t>
            </a:r>
            <a:r>
              <a:rPr lang="en-US" sz="2800" dirty="0" smtClean="0"/>
              <a:t> - 1}</a:t>
            </a:r>
            <a:r>
              <a:rPr lang="en-US" sz="2800" baseline="-25000" dirty="0" smtClean="0">
                <a:latin typeface="Lato Heavy"/>
              </a:rPr>
              <a:t>AB</a:t>
            </a:r>
            <a:endParaRPr lang="en-US" sz="2800" baseline="-25000" dirty="0">
              <a:latin typeface="Lato Heavy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449869" y="2102388"/>
            <a:ext cx="2970028" cy="1317082"/>
            <a:chOff x="5302006" y="1996068"/>
            <a:chExt cx="5168131" cy="1317082"/>
          </a:xfrm>
        </p:grpSpPr>
        <p:cxnSp>
          <p:nvCxnSpPr>
            <p:cNvPr id="22" name="Straight Arrow Connector 21"/>
            <p:cNvCxnSpPr/>
            <p:nvPr/>
          </p:nvCxnSpPr>
          <p:spPr>
            <a:xfrm flipH="1" flipV="1">
              <a:off x="5302006" y="1996068"/>
              <a:ext cx="5168131" cy="3802"/>
            </a:xfrm>
            <a:prstGeom prst="straightConnector1">
              <a:avLst/>
            </a:prstGeom>
            <a:ln w="50800">
              <a:headEnd type="triangle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5302006" y="2623548"/>
              <a:ext cx="5168131" cy="3802"/>
            </a:xfrm>
            <a:prstGeom prst="straightConnector1">
              <a:avLst/>
            </a:prstGeom>
            <a:ln w="50800">
              <a:headEnd type="non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5302006" y="3309348"/>
              <a:ext cx="5168131" cy="3802"/>
            </a:xfrm>
            <a:prstGeom prst="straightConnector1">
              <a:avLst/>
            </a:prstGeom>
            <a:ln w="50800">
              <a:headEnd type="triangle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7668725" y="2224714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4: {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B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endParaRPr lang="en-US" sz="2800" baseline="-25000" dirty="0">
              <a:solidFill>
                <a:prstClr val="black"/>
              </a:solidFill>
              <a:latin typeface="Lato Heavy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68725" y="1577983"/>
            <a:ext cx="2489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3: A, {</a:t>
            </a:r>
            <a:r>
              <a:rPr lang="en-US" sz="2800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sz="2800" dirty="0" smtClean="0"/>
              <a:t>, A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BS</a:t>
            </a:r>
            <a:endParaRPr lang="en-US" sz="2800" baseline="-25000" dirty="0">
              <a:solidFill>
                <a:prstClr val="black"/>
              </a:solidFill>
              <a:latin typeface="Lato Heavy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70" y="2017112"/>
            <a:ext cx="1379204" cy="13792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592" y="2065097"/>
            <a:ext cx="1371600" cy="13716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71420" y="1954633"/>
            <a:ext cx="1832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1: A, </a:t>
            </a:r>
            <a:r>
              <a:rPr lang="en-US" sz="2800" dirty="0" smtClean="0"/>
              <a:t>B, N</a:t>
            </a:r>
            <a:r>
              <a:rPr lang="en-US" sz="2800" baseline="-25000" dirty="0" smtClean="0"/>
              <a:t>A</a:t>
            </a:r>
            <a:endParaRPr lang="en-US" sz="2800" baseline="-25000" dirty="0">
              <a:latin typeface="Lato Heavy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71420" y="2602049"/>
            <a:ext cx="45049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2: </a:t>
            </a:r>
            <a:r>
              <a:rPr lang="en-US" sz="3000" dirty="0" smtClean="0"/>
              <a:t>{</a:t>
            </a:r>
            <a:r>
              <a:rPr lang="en-US" sz="3000" baseline="-25000" dirty="0" smtClean="0"/>
              <a:t> 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A</a:t>
            </a:r>
            <a:r>
              <a:rPr lang="en-US" sz="2800" dirty="0"/>
              <a:t>, </a:t>
            </a:r>
            <a:r>
              <a:rPr lang="en-US" sz="2800" dirty="0" smtClean="0"/>
              <a:t>B, </a:t>
            </a:r>
            <a:r>
              <a:rPr lang="en-US" sz="2800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prstClr val="black"/>
                </a:solidFill>
              </a:rPr>
              <a:t>{</a:t>
            </a:r>
            <a:r>
              <a:rPr lang="en-US" sz="2800" dirty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sz="2800" baseline="-25000" dirty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sz="2800" dirty="0"/>
              <a:t>, </a:t>
            </a:r>
            <a:r>
              <a:rPr lang="en-US" sz="2800" dirty="0" smtClean="0"/>
              <a:t>A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BS</a:t>
            </a:r>
            <a:r>
              <a:rPr lang="en-US" sz="2800" baseline="-25000" dirty="0">
                <a:solidFill>
                  <a:prstClr val="black"/>
                </a:solidFill>
                <a:latin typeface="Lato Heavy"/>
              </a:rPr>
              <a:t> </a:t>
            </a:r>
            <a:r>
              <a:rPr lang="en-US" sz="3000" dirty="0" smtClean="0">
                <a:solidFill>
                  <a:prstClr val="black"/>
                </a:solidFill>
              </a:rPr>
              <a:t>}</a:t>
            </a:r>
            <a:r>
              <a:rPr lang="en-US" sz="3000" baseline="-25000" dirty="0" smtClean="0">
                <a:solidFill>
                  <a:prstClr val="black"/>
                </a:solidFill>
                <a:latin typeface="Lato Heavy"/>
              </a:rPr>
              <a:t>AS</a:t>
            </a:r>
            <a:endParaRPr lang="en-US" sz="3000" baseline="-25000" dirty="0">
              <a:solidFill>
                <a:prstClr val="black"/>
              </a:solidFill>
              <a:latin typeface="Lato Heavy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57174" y="2224714"/>
            <a:ext cx="3155418" cy="1402012"/>
          </a:xfrm>
          <a:prstGeom prst="rect">
            <a:avLst/>
          </a:prstGeom>
          <a:noFill/>
          <a:ln w="317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6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Start of Part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900"/>
              </a:spcBef>
              <a:buFont typeface="+mj-lt"/>
              <a:buAutoNum type="arabicPeriod"/>
            </a:pPr>
            <a:r>
              <a:rPr lang="en-US" sz="2800" dirty="0"/>
              <a:t>The power of random-looking permutations</a:t>
            </a:r>
          </a:p>
          <a:p>
            <a:pPr marL="342900" indent="-342900">
              <a:spcBef>
                <a:spcPts val="900"/>
              </a:spcBef>
              <a:buFont typeface="+mj-lt"/>
              <a:buAutoNum type="arabicPeriod"/>
            </a:pPr>
            <a:r>
              <a:rPr lang="en-US" sz="2800" dirty="0"/>
              <a:t>Cryptography meets systems: a love/hate story</a:t>
            </a:r>
          </a:p>
          <a:p>
            <a:pPr marL="342900" indent="-342900">
              <a:spcBef>
                <a:spcPts val="900"/>
              </a:spcBef>
              <a:buFont typeface="+mj-lt"/>
              <a:buAutoNum type="arabicPeriod"/>
            </a:pPr>
            <a:r>
              <a:rPr lang="en-US" sz="2800" dirty="0"/>
              <a:t>Structured forgetfulness: dropping keys before they can be stolen</a:t>
            </a:r>
          </a:p>
          <a:p>
            <a:pPr marL="342900" indent="-342900">
              <a:spcBef>
                <a:spcPts val="900"/>
              </a:spcBef>
              <a:buFont typeface="+mj-lt"/>
              <a:buAutoNum type="arabicPeriod"/>
            </a:pPr>
            <a:r>
              <a:rPr lang="en-US" sz="2800" dirty="0"/>
              <a:t>When reductions fail: dealing with the lowest layer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507" y="217708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Lato Heavy"/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66036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Key idea: Get Bob involved early in the protocol so he also knows it is fresh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966430" y="3704483"/>
            <a:ext cx="3169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3: A, {</a:t>
            </a:r>
            <a:r>
              <a:rPr lang="en-US" sz="2800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sz="2800" dirty="0" smtClean="0"/>
              <a:t>, 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, N</a:t>
            </a:r>
            <a:r>
              <a:rPr lang="en-US" sz="2800" baseline="-25000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’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BS</a:t>
            </a:r>
            <a:endParaRPr lang="en-US" sz="2800" baseline="-25000" dirty="0">
              <a:solidFill>
                <a:prstClr val="black"/>
              </a:solidFill>
              <a:latin typeface="Lato Heavy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Denning and Sacco’s fix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5" y="2617235"/>
            <a:ext cx="1434975" cy="176793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500541" y="3253820"/>
            <a:ext cx="5205059" cy="0"/>
          </a:xfrm>
          <a:prstGeom prst="straightConnector1">
            <a:avLst/>
          </a:prstGeom>
          <a:ln w="50800">
            <a:headEnd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579456" y="3914493"/>
            <a:ext cx="5246646" cy="31888"/>
          </a:xfrm>
          <a:prstGeom prst="straightConnector1">
            <a:avLst/>
          </a:prstGeom>
          <a:ln w="50800"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966430" y="4997944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5: </a:t>
            </a:r>
            <a:r>
              <a:rPr lang="en-US" sz="2800" dirty="0">
                <a:solidFill>
                  <a:prstClr val="black"/>
                </a:solidFill>
              </a:rPr>
              <a:t>{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B</a:t>
            </a:r>
            <a:r>
              <a:rPr lang="en-US" sz="2800" dirty="0" smtClean="0"/>
              <a:t> - 1}</a:t>
            </a:r>
            <a:r>
              <a:rPr lang="en-US" sz="2800" baseline="-25000" dirty="0" smtClean="0">
                <a:latin typeface="Lato Heavy"/>
              </a:rPr>
              <a:t>AB</a:t>
            </a:r>
            <a:endParaRPr lang="en-US" sz="2800" baseline="-25000" dirty="0">
              <a:latin typeface="Lato Heavy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7747574" y="4228888"/>
            <a:ext cx="2970028" cy="3802"/>
          </a:xfrm>
          <a:prstGeom prst="straightConnector1">
            <a:avLst/>
          </a:prstGeom>
          <a:ln w="50800"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747574" y="4856368"/>
            <a:ext cx="2970028" cy="3802"/>
          </a:xfrm>
          <a:prstGeom prst="straightConnector1">
            <a:avLst/>
          </a:prstGeom>
          <a:ln w="50800">
            <a:headEnd type="none"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747574" y="5542168"/>
            <a:ext cx="2970028" cy="3802"/>
          </a:xfrm>
          <a:prstGeom prst="straightConnector1">
            <a:avLst/>
          </a:prstGeom>
          <a:ln w="50800"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66430" y="4351214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4: {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B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endParaRPr lang="en-US" sz="2800" baseline="-25000" dirty="0">
              <a:solidFill>
                <a:prstClr val="black"/>
              </a:solidFill>
              <a:latin typeface="Lato Heavy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40" y="2775558"/>
            <a:ext cx="1379204" cy="13792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297" y="2823543"/>
            <a:ext cx="1371600" cy="13716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385272" y="2704047"/>
            <a:ext cx="3433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1: A, </a:t>
            </a:r>
            <a:r>
              <a:rPr lang="en-US" sz="2800" dirty="0" smtClean="0"/>
              <a:t>B, N</a:t>
            </a:r>
            <a:r>
              <a:rPr lang="en-US" sz="2800" baseline="-25000" dirty="0" smtClean="0"/>
              <a:t>A</a:t>
            </a:r>
            <a:r>
              <a:rPr lang="en-US" sz="2800" dirty="0" smtClean="0"/>
              <a:t>,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{A, N</a:t>
            </a:r>
            <a:r>
              <a:rPr lang="en-US" sz="2800" baseline="-25000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’}</a:t>
            </a:r>
            <a:r>
              <a:rPr lang="en-US" sz="2800" baseline="-25000" dirty="0" smtClean="0">
                <a:solidFill>
                  <a:schemeClr val="accent6">
                    <a:lumMod val="75000"/>
                  </a:schemeClr>
                </a:solidFill>
                <a:latin typeface="Lato Heavy"/>
              </a:rPr>
              <a:t>BS</a:t>
            </a:r>
            <a:endParaRPr lang="en-US" sz="2800" baseline="-25000" dirty="0">
              <a:solidFill>
                <a:schemeClr val="accent6">
                  <a:lumMod val="75000"/>
                </a:schemeClr>
              </a:solidFill>
              <a:latin typeface="Lato Heavy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5729" y="3360495"/>
            <a:ext cx="50712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2: </a:t>
            </a:r>
            <a:r>
              <a:rPr lang="en-US" sz="3000" dirty="0" smtClean="0"/>
              <a:t>{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A</a:t>
            </a:r>
            <a:r>
              <a:rPr lang="en-US" sz="2800" dirty="0"/>
              <a:t>, </a:t>
            </a:r>
            <a:r>
              <a:rPr lang="en-US" sz="2800" dirty="0" smtClean="0"/>
              <a:t>B, </a:t>
            </a:r>
            <a:r>
              <a:rPr lang="en-US" sz="2800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prstClr val="black"/>
                </a:solidFill>
              </a:rPr>
              <a:t>{</a:t>
            </a:r>
            <a:r>
              <a:rPr lang="en-US" sz="2800" dirty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sz="2800" baseline="-25000" dirty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sz="2800" dirty="0"/>
              <a:t>, </a:t>
            </a:r>
            <a:r>
              <a:rPr lang="en-US" sz="2800" dirty="0" smtClean="0"/>
              <a:t>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, N</a:t>
            </a:r>
            <a:r>
              <a:rPr lang="en-US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  <a:r>
              <a:rPr lang="en-US" sz="2800" baseline="-25000" dirty="0" smtClean="0">
                <a:solidFill>
                  <a:prstClr val="black"/>
                </a:solidFill>
                <a:latin typeface="Lato Heavy"/>
              </a:rPr>
              <a:t>BS</a:t>
            </a:r>
            <a:r>
              <a:rPr lang="en-US" sz="3000" dirty="0" smtClean="0">
                <a:solidFill>
                  <a:prstClr val="black"/>
                </a:solidFill>
              </a:rPr>
              <a:t>}</a:t>
            </a:r>
            <a:r>
              <a:rPr lang="en-US" sz="3000" baseline="-25000" dirty="0" smtClean="0">
                <a:solidFill>
                  <a:prstClr val="black"/>
                </a:solidFill>
                <a:latin typeface="Lato Heavy"/>
              </a:rPr>
              <a:t>AS</a:t>
            </a:r>
            <a:endParaRPr lang="en-US" sz="3000" baseline="-25000" dirty="0">
              <a:solidFill>
                <a:prstClr val="black"/>
              </a:solidFill>
              <a:latin typeface="Lato Heavy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66430" y="1841747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-1: A</a:t>
            </a:r>
            <a:endParaRPr lang="en-US" sz="2800" baseline="-25000" dirty="0">
              <a:solidFill>
                <a:schemeClr val="accent6">
                  <a:lumMod val="75000"/>
                </a:schemeClr>
              </a:solidFill>
              <a:latin typeface="Lato Heavy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7747574" y="2366152"/>
            <a:ext cx="2970028" cy="3802"/>
          </a:xfrm>
          <a:prstGeom prst="straightConnector1">
            <a:avLst/>
          </a:prstGeom>
          <a:ln w="50800"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7747574" y="2920109"/>
            <a:ext cx="2970028" cy="3802"/>
          </a:xfrm>
          <a:prstGeom prst="straightConnector1">
            <a:avLst/>
          </a:prstGeom>
          <a:ln w="50800">
            <a:headEnd type="none"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966430" y="2407867"/>
            <a:ext cx="2002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0: {A, N</a:t>
            </a:r>
            <a:r>
              <a:rPr lang="en-US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’}</a:t>
            </a:r>
            <a:r>
              <a:rPr lang="en-US" sz="2800" baseline="-25000" dirty="0" smtClean="0">
                <a:solidFill>
                  <a:schemeClr val="accent6">
                    <a:lumMod val="75000"/>
                  </a:schemeClr>
                </a:solidFill>
                <a:latin typeface="Lato Heavy"/>
              </a:rPr>
              <a:t>BS</a:t>
            </a:r>
            <a:endParaRPr lang="en-US" sz="2800" baseline="-25000" dirty="0">
              <a:solidFill>
                <a:schemeClr val="accent6">
                  <a:lumMod val="75000"/>
                </a:schemeClr>
              </a:solidFill>
              <a:latin typeface="Lato Heavy"/>
            </a:endParaRPr>
          </a:p>
        </p:txBody>
      </p:sp>
    </p:spTree>
    <p:extLst>
      <p:ext uri="{BB962C8B-B14F-4D97-AF65-F5344CB8AC3E}">
        <p14:creationId xmlns:p14="http://schemas.microsoft.com/office/powerpoint/2010/main" val="134604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also a public key version of </a:t>
            </a:r>
            <a:r>
              <a:rPr lang="en-US" b="1" dirty="0" smtClean="0"/>
              <a:t>Needham–Schroeder</a:t>
            </a:r>
          </a:p>
          <a:p>
            <a:pPr lvl="1"/>
            <a:r>
              <a:rPr lang="en-US" sz="2200" dirty="0" smtClean="0"/>
              <a:t>Allows Alice and Bob to learn each other’s public keys from a trusted intermediary</a:t>
            </a:r>
          </a:p>
          <a:p>
            <a:pPr lvl="1"/>
            <a:r>
              <a:rPr lang="en-US" sz="2200" dirty="0" smtClean="0"/>
              <a:t>It has an even more subtle flaw that was noticed by Gavin Lowe in 1995</a:t>
            </a:r>
          </a:p>
          <a:p>
            <a:r>
              <a:rPr lang="en-US" dirty="0" smtClean="0"/>
              <a:t>Needham-Schroeder forms the basis of the </a:t>
            </a:r>
            <a:r>
              <a:rPr lang="en-US" i="1" dirty="0" smtClean="0"/>
              <a:t>Kerberos </a:t>
            </a:r>
            <a:r>
              <a:rPr lang="en-US" dirty="0" smtClean="0"/>
              <a:t>ticketing protocol that permits Alice and Bob also to prove their identity to each other</a:t>
            </a:r>
          </a:p>
          <a:p>
            <a:pPr lvl="1"/>
            <a:r>
              <a:rPr lang="en-US" sz="2200" dirty="0" smtClean="0"/>
              <a:t>See next week’s reading assignment!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2947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Wednesday: construct separately</a:t>
            </a:r>
          </a:p>
          <a:p>
            <a:r>
              <a:rPr lang="en-US" dirty="0" smtClean="0"/>
              <a:t>Public key signatures</a:t>
            </a:r>
          </a:p>
          <a:p>
            <a:r>
              <a:rPr lang="en-US" dirty="0" smtClean="0"/>
              <a:t>Public mechanism for exchanging keys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Next Wednesday: guest lecture by Prof. Ran Canetti on connecting the two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Week of 4/10: put everything together to build the Signal messaging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1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new ideas to study in Part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500" i="1" dirty="0" smtClean="0"/>
              <a:t>Public authentication</a:t>
            </a:r>
            <a:r>
              <a:rPr lang="en-US" sz="2500" dirty="0" smtClean="0"/>
              <a:t>: signing a message so anybody knows you created it</a:t>
            </a:r>
          </a:p>
          <a:p>
            <a:pPr>
              <a:spcBef>
                <a:spcPts val="1200"/>
              </a:spcBef>
            </a:pPr>
            <a:r>
              <a:rPr lang="en-US" sz="2500" i="1" dirty="0" smtClean="0"/>
              <a:t>Key negotiation and exchange</a:t>
            </a:r>
            <a:r>
              <a:rPr lang="en-US" sz="2500" dirty="0" smtClean="0"/>
              <a:t>: how to create a shared key over the internet</a:t>
            </a:r>
          </a:p>
          <a:p>
            <a:pPr>
              <a:spcBef>
                <a:spcPts val="1200"/>
              </a:spcBef>
            </a:pPr>
            <a:r>
              <a:rPr lang="en-US" sz="2500" i="1" dirty="0" smtClean="0"/>
              <a:t>Forward secrecy</a:t>
            </a:r>
            <a:r>
              <a:rPr lang="en-US" sz="2500" dirty="0" smtClean="0"/>
              <a:t>: protecting privacy + integrity of messages from the past against key compromises in the future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5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500" dirty="0" smtClean="0"/>
              <a:t>Today, we begin our exploration into these three concepts individually.</a:t>
            </a:r>
            <a:br>
              <a:rPr lang="en-US" sz="2500" dirty="0" smtClean="0"/>
            </a:br>
            <a:r>
              <a:rPr lang="en-US" sz="2500" dirty="0" smtClean="0"/>
              <a:t>Later in the unit, we will put them together to design a strong message transmission system: the Signal messaging protocol.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36273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Focus of this course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650894" y="903070"/>
            <a:ext cx="438364" cy="2405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57793"/>
              </p:ext>
            </p:extLst>
          </p:nvPr>
        </p:nvGraphicFramePr>
        <p:xfrm>
          <a:off x="769188" y="3881692"/>
          <a:ext cx="10653624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7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…at endpoints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…in transit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Authenticity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Identity verification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Bob knows Alice sent </a:t>
                      </a:r>
                      <a:r>
                        <a:rPr lang="en-US" sz="2400" i="1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C</a:t>
                      </a:r>
                      <a:endParaRPr lang="en-US" sz="2400" dirty="0" smtClean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Binding</a:t>
                      </a:r>
                    </a:p>
                    <a:p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Eve cannot alter </a:t>
                      </a:r>
                      <a:r>
                        <a:rPr lang="en-US" sz="2400" i="1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M</a:t>
                      </a:r>
                      <a:endParaRPr lang="en-US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Privacy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Deniability </a:t>
                      </a:r>
                      <a:r>
                        <a:rPr lang="en-US" sz="3200" i="1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(optional)</a:t>
                      </a:r>
                    </a:p>
                    <a:p>
                      <a:r>
                        <a:rPr lang="en-US" sz="2400" i="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Bob can’t prove Alice said </a:t>
                      </a:r>
                      <a:r>
                        <a:rPr lang="en-US" sz="2400" i="1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M</a:t>
                      </a:r>
                      <a:endParaRPr lang="en-US" sz="2400" i="1" dirty="0">
                        <a:latin typeface="Lato Heavy" panose="020F0502020204030203" pitchFamily="34" charset="0"/>
                        <a:ea typeface="Lato Heavy" panose="020F0502020204030203" pitchFamily="34" charset="0"/>
                        <a:cs typeface="Lato Heavy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Confidentiality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Eve cannot learn </a:t>
                      </a:r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M</a:t>
                      </a:r>
                      <a:endParaRPr lang="en-US" sz="3200" dirty="0">
                        <a:solidFill>
                          <a:schemeClr val="tx1"/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769188" y="960073"/>
            <a:ext cx="4668839" cy="2717438"/>
            <a:chOff x="7313154" y="774338"/>
            <a:chExt cx="4668839" cy="2717438"/>
          </a:xfrm>
        </p:grpSpPr>
        <p:sp>
          <p:nvSpPr>
            <p:cNvPr id="6" name="Right Arrow 5"/>
            <p:cNvSpPr/>
            <p:nvPr/>
          </p:nvSpPr>
          <p:spPr>
            <a:xfrm>
              <a:off x="8733052" y="1582392"/>
              <a:ext cx="1829043" cy="380377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937624" y="1865463"/>
              <a:ext cx="1419898" cy="1626313"/>
              <a:chOff x="8272879" y="2023538"/>
              <a:chExt cx="1419898" cy="1626313"/>
            </a:xfrm>
          </p:grpSpPr>
          <p:sp>
            <p:nvSpPr>
              <p:cNvPr id="7" name="Right Arrow 6"/>
              <p:cNvSpPr/>
              <p:nvPr/>
            </p:nvSpPr>
            <p:spPr>
              <a:xfrm rot="16200000">
                <a:off x="8669448" y="2168455"/>
                <a:ext cx="626760" cy="336925"/>
              </a:xfrm>
              <a:prstGeom prst="rightArrow">
                <a:avLst>
                  <a:gd name="adj1" fmla="val 50000"/>
                  <a:gd name="adj2" fmla="val 0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2879" y="2229954"/>
                <a:ext cx="1419898" cy="1419897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095" y="1084359"/>
              <a:ext cx="1419898" cy="141989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154" y="1084358"/>
              <a:ext cx="1419898" cy="1419897"/>
            </a:xfrm>
            <a:prstGeom prst="rect">
              <a:avLst/>
            </a:prstGeom>
          </p:spPr>
        </p:pic>
        <p:pic>
          <p:nvPicPr>
            <p:cNvPr id="1028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868" y="774338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09" y="774338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5932967" y="1074622"/>
            <a:ext cx="59979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Note that Authenticated Encryption meets all four goals!</a:t>
            </a:r>
          </a:p>
          <a:p>
            <a:endParaRPr lang="en-US" sz="3200" dirty="0"/>
          </a:p>
          <a:p>
            <a:r>
              <a:rPr lang="en-US" sz="3200" dirty="0" smtClean="0"/>
              <a:t>So… are we all safe now?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312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3352799" y="2944678"/>
            <a:ext cx="5486401" cy="3688874"/>
            <a:chOff x="3352799" y="2944678"/>
            <a:chExt cx="5486401" cy="3688874"/>
          </a:xfrm>
        </p:grpSpPr>
        <p:sp>
          <p:nvSpPr>
            <p:cNvPr id="32" name="Right Arrow 31"/>
            <p:cNvSpPr/>
            <p:nvPr/>
          </p:nvSpPr>
          <p:spPr>
            <a:xfrm>
              <a:off x="3352799" y="2944678"/>
              <a:ext cx="5486401" cy="734877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/>
            <p:cNvSpPr/>
            <p:nvPr/>
          </p:nvSpPr>
          <p:spPr>
            <a:xfrm rot="16200000">
              <a:off x="5490559" y="3771539"/>
              <a:ext cx="1210882" cy="650929"/>
            </a:xfrm>
            <a:prstGeom prst="rightArrow">
              <a:avLst>
                <a:gd name="adj1" fmla="val 50000"/>
                <a:gd name="adj2" fmla="val 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399" y="3890352"/>
              <a:ext cx="2743200" cy="27432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Secure </a:t>
            </a:r>
            <a:r>
              <a:rPr lang="en-US" dirty="0" smtClean="0"/>
              <a:t>communication in presence of an adversary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982491"/>
            <a:ext cx="274320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7596" y="4642313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message 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</a:t>
            </a:r>
            <a:endParaRPr lang="en-US" sz="2800" i="1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6344" y="5711666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???</a:t>
            </a:r>
            <a:endParaRPr lang="en-US" sz="2800" dirty="0">
              <a:solidFill>
                <a:srgbClr val="C00000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5634" y="1459271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key 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endParaRPr lang="en-US" sz="2800" i="1" dirty="0">
              <a:solidFill>
                <a:schemeClr val="accent3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75235" y="1458797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key 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endParaRPr lang="en-US" sz="2800" i="1" dirty="0">
              <a:solidFill>
                <a:schemeClr val="accent3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80873" y="1052765"/>
            <a:ext cx="3417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✉  </a:t>
            </a:r>
            <a:r>
              <a:rPr lang="en-US" sz="2800" i="1" dirty="0" smtClean="0">
                <a:solidFill>
                  <a:schemeClr val="accent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key encapsulation</a:t>
            </a:r>
            <a:endParaRPr lang="en-US" sz="2800" i="1" dirty="0">
              <a:solidFill>
                <a:schemeClr val="accent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52130" y="2206484"/>
            <a:ext cx="30251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☏ 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i="1" dirty="0" smtClean="0">
                <a:solidFill>
                  <a:schemeClr val="accent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protected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☏</a:t>
            </a:r>
            <a:r>
              <a:rPr lang="en-US" sz="2800" dirty="0" smtClean="0"/>
              <a:t>  </a:t>
            </a:r>
            <a:r>
              <a:rPr lang="en-US" sz="2800" i="1" dirty="0" smtClean="0">
                <a:solidFill>
                  <a:schemeClr val="accent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communication</a:t>
            </a:r>
            <a:endParaRPr lang="en-US" sz="2800" i="1" dirty="0">
              <a:solidFill>
                <a:schemeClr val="accent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537993" y="1377453"/>
            <a:ext cx="7137242" cy="731520"/>
            <a:chOff x="2537993" y="1377453"/>
            <a:chExt cx="7137242" cy="731520"/>
          </a:xfrm>
        </p:grpSpPr>
        <p:sp>
          <p:nvSpPr>
            <p:cNvPr id="18" name="Right Arrow 17"/>
            <p:cNvSpPr/>
            <p:nvPr/>
          </p:nvSpPr>
          <p:spPr>
            <a:xfrm>
              <a:off x="2537993" y="1377453"/>
              <a:ext cx="7137242" cy="73152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03937" y="1477893"/>
              <a:ext cx="10711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key </a:t>
              </a:r>
              <a:r>
                <a:rPr lang="en-US" sz="2800" i="1" dirty="0" smtClean="0">
                  <a:solidFill>
                    <a:schemeClr val="accent3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endParaRPr lang="en-US" sz="2800" i="1" dirty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332" y="2206484"/>
            <a:ext cx="1102097" cy="90923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303937" y="3048448"/>
            <a:ext cx="3148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encode 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 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=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E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(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)</a:t>
            </a:r>
            <a:endParaRPr lang="en-US" sz="28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03165" y="4756579"/>
            <a:ext cx="3190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decode 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 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=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D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(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, C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)</a:t>
            </a:r>
            <a:endParaRPr lang="en-US" sz="28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98249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Venezia_acqua_alta_notte_2005_modificata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8" r="7860"/>
          <a:stretch/>
        </p:blipFill>
        <p:spPr>
          <a:xfrm>
            <a:off x="6059299" y="846138"/>
            <a:ext cx="6132701" cy="6011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</p:spPr>
        <p:txBody>
          <a:bodyPr/>
          <a:lstStyle/>
          <a:p>
            <a:r>
              <a:rPr lang="en-US" dirty="0"/>
              <a:t>Review: Complexity </a:t>
            </a:r>
            <a:r>
              <a:rPr lang="en-US" dirty="0" smtClean="0"/>
              <a:t>theoretic view of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89315"/>
            <a:ext cx="5289401" cy="1979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latin typeface="Lato Black"/>
                <a:cs typeface="Lato Black"/>
              </a:rPr>
              <a:t>Cryptomania</a:t>
            </a:r>
            <a:r>
              <a:rPr lang="en-US" sz="3200" dirty="0" smtClean="0">
                <a:latin typeface="Lato Black"/>
                <a:cs typeface="Lato Black"/>
              </a:rPr>
              <a:t> </a:t>
            </a:r>
            <a:r>
              <a:rPr lang="en-US" sz="32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(</a:t>
            </a:r>
            <a:r>
              <a:rPr lang="en-US" sz="3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✉</a:t>
            </a:r>
            <a:r>
              <a:rPr lang="en-US" sz="32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) </a:t>
            </a:r>
            <a:r>
              <a:rPr lang="en-US" sz="3200" dirty="0" smtClean="0">
                <a:latin typeface="Lato Black"/>
                <a:cs typeface="Lato Black"/>
              </a:rPr>
              <a:t>= elegant</a:t>
            </a:r>
          </a:p>
          <a:p>
            <a:r>
              <a:rPr lang="en-US" sz="28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Millisecond</a:t>
            </a:r>
            <a:r>
              <a:rPr lang="en-US" sz="28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speed</a:t>
            </a:r>
          </a:p>
          <a:p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Built from </a:t>
            </a:r>
            <a:r>
              <a:rPr lang="en-US" sz="28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modular arithmetic</a:t>
            </a:r>
          </a:p>
        </p:txBody>
      </p:sp>
      <p:cxnSp>
        <p:nvCxnSpPr>
          <p:cNvPr id="6" name="Straight Connector 5"/>
          <p:cNvCxnSpPr>
            <a:endCxn id="5" idx="1"/>
          </p:cNvCxnSpPr>
          <p:nvPr/>
        </p:nvCxnSpPr>
        <p:spPr bwMode="auto">
          <a:xfrm>
            <a:off x="0" y="3852069"/>
            <a:ext cx="605929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609600" y="4115564"/>
            <a:ext cx="5178330" cy="2387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err="1" smtClean="0">
                <a:latin typeface="Lato Black"/>
                <a:cs typeface="Lato Black"/>
              </a:rPr>
              <a:t>Minicrypt</a:t>
            </a:r>
            <a:r>
              <a:rPr lang="en-US" sz="3200" dirty="0" smtClean="0">
                <a:latin typeface="Lato Black"/>
                <a:cs typeface="Lato Black"/>
              </a:rPr>
              <a:t> </a:t>
            </a:r>
            <a:r>
              <a:rPr lang="en-US" sz="32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(</a:t>
            </a:r>
            <a:r>
              <a:rPr lang="en-US" sz="3200" dirty="0"/>
              <a:t>☏</a:t>
            </a:r>
            <a:r>
              <a:rPr lang="en-US" sz="32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) </a:t>
            </a:r>
            <a:r>
              <a:rPr lang="en-US" sz="3200" dirty="0" smtClean="0">
                <a:latin typeface="Lato Black"/>
                <a:cs typeface="Lato Black"/>
              </a:rPr>
              <a:t>= </a:t>
            </a:r>
            <a:r>
              <a:rPr lang="en-US" sz="3200" dirty="0">
                <a:latin typeface="Lato Black"/>
                <a:cs typeface="Lato Black"/>
              </a:rPr>
              <a:t>utilitarian</a:t>
            </a:r>
          </a:p>
          <a:p>
            <a:r>
              <a:rPr lang="en-US" sz="28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Nanosecond</a:t>
            </a:r>
            <a:r>
              <a:rPr lang="en-US" sz="28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speed</a:t>
            </a:r>
          </a:p>
          <a:p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Built from </a:t>
            </a:r>
            <a:r>
              <a:rPr lang="en-US" sz="28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random-looking permutations</a:t>
            </a:r>
            <a:endParaRPr lang="en-US" sz="2800" dirty="0" smtClean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3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Cryptographic tools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577337"/>
            <a:ext cx="1937390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Math Tools</a:t>
            </a:r>
            <a:endParaRPr lang="en-US" sz="2800" u="sng" dirty="0">
              <a:solidFill>
                <a:schemeClr val="accent2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9473" y="1577337"/>
            <a:ext cx="1737014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3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Primitives</a:t>
            </a:r>
            <a:endParaRPr lang="en-US" sz="2800" u="sng" dirty="0">
              <a:solidFill>
                <a:schemeClr val="accent3">
                  <a:lumMod val="7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6796" y="1577337"/>
            <a:ext cx="1882888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Algorithms</a:t>
            </a:r>
            <a:endParaRPr lang="en-US" sz="2800" u="sng" dirty="0">
              <a:solidFill>
                <a:schemeClr val="accent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6401" y="1577337"/>
            <a:ext cx="1647246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Protocols</a:t>
            </a:r>
            <a:endParaRPr lang="en-US" sz="2800" u="sng" dirty="0">
              <a:solidFill>
                <a:schemeClr val="accent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15498" y="3797085"/>
            <a:ext cx="9074257" cy="3076413"/>
            <a:chOff x="-15498" y="3797085"/>
            <a:chExt cx="9074257" cy="3076413"/>
          </a:xfrm>
          <a:solidFill>
            <a:schemeClr val="bg1">
              <a:lumMod val="85000"/>
            </a:schemeClr>
          </a:solidFill>
        </p:grpSpPr>
        <p:sp>
          <p:nvSpPr>
            <p:cNvPr id="53" name="Freeform 52"/>
            <p:cNvSpPr/>
            <p:nvPr/>
          </p:nvSpPr>
          <p:spPr>
            <a:xfrm>
              <a:off x="-15498" y="3797085"/>
              <a:ext cx="9074257" cy="3076413"/>
            </a:xfrm>
            <a:custGeom>
              <a:avLst/>
              <a:gdLst>
                <a:gd name="connsiteX0" fmla="*/ 0 w 9074257"/>
                <a:gd name="connsiteY0" fmla="*/ 3076413 h 3076413"/>
                <a:gd name="connsiteX1" fmla="*/ 7749 w 9074257"/>
                <a:gd name="connsiteY1" fmla="*/ 0 h 3076413"/>
                <a:gd name="connsiteX2" fmla="*/ 5563891 w 9074257"/>
                <a:gd name="connsiteY2" fmla="*/ 15498 h 3076413"/>
                <a:gd name="connsiteX3" fmla="*/ 9074257 w 9074257"/>
                <a:gd name="connsiteY3" fmla="*/ 922149 h 3076413"/>
                <a:gd name="connsiteX4" fmla="*/ 9074257 w 9074257"/>
                <a:gd name="connsiteY4" fmla="*/ 3045417 h 3076413"/>
                <a:gd name="connsiteX5" fmla="*/ 0 w 9074257"/>
                <a:gd name="connsiteY5" fmla="*/ 3076413 h 307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74257" h="3076413">
                  <a:moveTo>
                    <a:pt x="0" y="3076413"/>
                  </a:moveTo>
                  <a:lnTo>
                    <a:pt x="7749" y="0"/>
                  </a:lnTo>
                  <a:lnTo>
                    <a:pt x="5563891" y="15498"/>
                  </a:lnTo>
                  <a:lnTo>
                    <a:pt x="9074257" y="922149"/>
                  </a:lnTo>
                  <a:lnTo>
                    <a:pt x="9074257" y="3045417"/>
                  </a:lnTo>
                  <a:lnTo>
                    <a:pt x="0" y="3076413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464955" y="6162724"/>
              <a:ext cx="2382383" cy="523220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☏  </a:t>
              </a:r>
              <a:r>
                <a:rPr lang="en-US" sz="2800" dirty="0" err="1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Minicrypt</a:t>
              </a:r>
              <a:endParaRPr lang="en-US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" y="4635973"/>
              <a:ext cx="2002471" cy="830997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Random(</a:t>
              </a:r>
              <a:r>
                <a:rPr lang="en-US" sz="2400" dirty="0" err="1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ish</a:t>
              </a: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)</a:t>
              </a:r>
              <a:b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permutations</a:t>
              </a:r>
              <a:endParaRPr lang="en-US" sz="2400" dirty="0">
                <a:solidFill>
                  <a:schemeClr val="accent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9473" y="5331727"/>
              <a:ext cx="1167307" cy="830997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Block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ciphers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79473" y="3940218"/>
              <a:ext cx="1460656" cy="830997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Hash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functions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66796" y="4635973"/>
              <a:ext cx="2281394" cy="830997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Protected</a:t>
              </a:r>
              <a:b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communication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cxnSp>
          <p:nvCxnSpPr>
            <p:cNvPr id="21" name="Straight Arrow Connector 20"/>
            <p:cNvCxnSpPr>
              <a:stCxn id="9" idx="3"/>
              <a:endCxn id="11" idx="1"/>
            </p:cNvCxnSpPr>
            <p:nvPr/>
          </p:nvCxnSpPr>
          <p:spPr>
            <a:xfrm flipV="1">
              <a:off x="2612071" y="4355717"/>
              <a:ext cx="967402" cy="695755"/>
            </a:xfrm>
            <a:prstGeom prst="straightConnector1">
              <a:avLst/>
            </a:prstGeom>
            <a:grpFill/>
            <a:ln w="50800">
              <a:solidFill>
                <a:schemeClr val="tx1">
                  <a:lumMod val="50000"/>
                  <a:lumOff val="5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3"/>
              <a:endCxn id="10" idx="1"/>
            </p:cNvCxnSpPr>
            <p:nvPr/>
          </p:nvCxnSpPr>
          <p:spPr>
            <a:xfrm>
              <a:off x="2612071" y="5051472"/>
              <a:ext cx="967402" cy="695754"/>
            </a:xfrm>
            <a:prstGeom prst="straightConnector1">
              <a:avLst/>
            </a:prstGeom>
            <a:grpFill/>
            <a:ln w="50800">
              <a:solidFill>
                <a:schemeClr val="tx1">
                  <a:lumMod val="50000"/>
                  <a:lumOff val="5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1" idx="3"/>
              <a:endCxn id="15" idx="1"/>
            </p:cNvCxnSpPr>
            <p:nvPr/>
          </p:nvCxnSpPr>
          <p:spPr>
            <a:xfrm>
              <a:off x="5040129" y="4355717"/>
              <a:ext cx="1126667" cy="695755"/>
            </a:xfrm>
            <a:prstGeom prst="straightConnector1">
              <a:avLst/>
            </a:prstGeom>
            <a:grpFill/>
            <a:ln w="50800">
              <a:solidFill>
                <a:schemeClr val="tx1">
                  <a:lumMod val="50000"/>
                  <a:lumOff val="5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0" idx="3"/>
              <a:endCxn id="15" idx="1"/>
            </p:cNvCxnSpPr>
            <p:nvPr/>
          </p:nvCxnSpPr>
          <p:spPr>
            <a:xfrm flipV="1">
              <a:off x="4746780" y="5051472"/>
              <a:ext cx="1420016" cy="695754"/>
            </a:xfrm>
            <a:prstGeom prst="straightConnector1">
              <a:avLst/>
            </a:prstGeom>
            <a:grpFill/>
            <a:ln w="50800">
              <a:solidFill>
                <a:schemeClr val="tx1">
                  <a:lumMod val="50000"/>
                  <a:lumOff val="5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609600" y="2548709"/>
            <a:ext cx="11409021" cy="4137235"/>
            <a:chOff x="609600" y="2548709"/>
            <a:chExt cx="11409021" cy="4137235"/>
          </a:xfrm>
        </p:grpSpPr>
        <p:sp>
          <p:nvSpPr>
            <p:cNvPr id="41" name="TextBox 40"/>
            <p:cNvSpPr txBox="1"/>
            <p:nvPr/>
          </p:nvSpPr>
          <p:spPr>
            <a:xfrm>
              <a:off x="9296401" y="6162724"/>
              <a:ext cx="27222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Cryptomania</a:t>
              </a:r>
              <a:r>
                <a:rPr lang="en-US" sz="28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</a:t>
              </a:r>
              <a:r>
                <a:rPr lang="en-US" sz="28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✉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548709"/>
              <a:ext cx="1569660" cy="830997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Modular</a:t>
              </a:r>
              <a:b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arithmetic</a:t>
              </a:r>
              <a:endParaRPr lang="en-US" sz="2400" dirty="0">
                <a:solidFill>
                  <a:schemeClr val="accent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96401" y="3663219"/>
              <a:ext cx="1938351" cy="1200329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TLS: internet</a:t>
              </a:r>
              <a:b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PGP: email</a:t>
              </a:r>
            </a:p>
            <a:p>
              <a:r>
                <a:rPr lang="en-US" sz="2400" i="1" dirty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(see CS 558</a:t>
              </a:r>
              <a:r>
                <a:rPr lang="en-US" sz="2400" i="1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)</a:t>
              </a:r>
              <a:endParaRPr lang="en-US" sz="2400" i="1" dirty="0">
                <a:solidFill>
                  <a:schemeClr val="accent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96401" y="2733375"/>
              <a:ext cx="2565126" cy="461665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Signal: messaging</a:t>
              </a:r>
              <a:endParaRPr lang="en-US" sz="2400" dirty="0">
                <a:solidFill>
                  <a:schemeClr val="accent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66796" y="3429129"/>
              <a:ext cx="2680542" cy="461665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Key encapsulation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66796" y="2733375"/>
              <a:ext cx="2081019" cy="461665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Key evolution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79473" y="2548709"/>
              <a:ext cx="1503938" cy="83099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Auth</a:t>
              </a: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 key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exchange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cxnSp>
          <p:nvCxnSpPr>
            <p:cNvPr id="25" name="Straight Arrow Connector 24"/>
            <p:cNvCxnSpPr>
              <a:stCxn id="8" idx="3"/>
              <a:endCxn id="18" idx="1"/>
            </p:cNvCxnSpPr>
            <p:nvPr/>
          </p:nvCxnSpPr>
          <p:spPr>
            <a:xfrm>
              <a:off x="2179260" y="2964208"/>
              <a:ext cx="1400213" cy="0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8" idx="3"/>
              <a:endCxn id="17" idx="1"/>
            </p:cNvCxnSpPr>
            <p:nvPr/>
          </p:nvCxnSpPr>
          <p:spPr>
            <a:xfrm>
              <a:off x="5083411" y="2964208"/>
              <a:ext cx="1083385" cy="0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8" idx="3"/>
              <a:endCxn id="16" idx="1"/>
            </p:cNvCxnSpPr>
            <p:nvPr/>
          </p:nvCxnSpPr>
          <p:spPr>
            <a:xfrm>
              <a:off x="5083411" y="2964208"/>
              <a:ext cx="1083385" cy="695754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1" idx="3"/>
              <a:endCxn id="16" idx="1"/>
            </p:cNvCxnSpPr>
            <p:nvPr/>
          </p:nvCxnSpPr>
          <p:spPr>
            <a:xfrm flipV="1">
              <a:off x="5040129" y="3659962"/>
              <a:ext cx="1126667" cy="695755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17" idx="3"/>
              <a:endCxn id="14" idx="1"/>
            </p:cNvCxnSpPr>
            <p:nvPr/>
          </p:nvCxnSpPr>
          <p:spPr>
            <a:xfrm>
              <a:off x="8247815" y="2964208"/>
              <a:ext cx="1048586" cy="0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16" idx="3"/>
              <a:endCxn id="13" idx="1"/>
            </p:cNvCxnSpPr>
            <p:nvPr/>
          </p:nvCxnSpPr>
          <p:spPr>
            <a:xfrm>
              <a:off x="8847338" y="3659962"/>
              <a:ext cx="449063" cy="603422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15" idx="3"/>
              <a:endCxn id="13" idx="1"/>
            </p:cNvCxnSpPr>
            <p:nvPr/>
          </p:nvCxnSpPr>
          <p:spPr>
            <a:xfrm flipV="1">
              <a:off x="8448190" y="4263384"/>
              <a:ext cx="848211" cy="788088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14" idx="2"/>
            </p:cNvCxnSpPr>
            <p:nvPr/>
          </p:nvCxnSpPr>
          <p:spPr>
            <a:xfrm flipV="1">
              <a:off x="10578964" y="3195040"/>
              <a:ext cx="0" cy="468179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77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Message authentication code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sz="2200" dirty="0" err="1">
                <a:solidFill>
                  <a:srgbClr val="4F81BD"/>
                </a:solidFill>
                <a:latin typeface="Lato Heavy"/>
              </a:rPr>
              <a:t>KeyGen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: randomly choose 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key </a:t>
            </a:r>
            <a:r>
              <a:rPr lang="en-US" sz="2200" i="1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K 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of 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length </a:t>
            </a:r>
            <a:r>
              <a:rPr lang="en-US" sz="2200" i="1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λ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as before, e.g. uniform in 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{0,1}</a:t>
            </a:r>
            <a:r>
              <a:rPr lang="en-US" sz="2200" i="1" baseline="300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λ</a:t>
            </a:r>
            <a:endParaRPr lang="en-US" sz="2200" baseline="30000" dirty="0">
              <a:solidFill>
                <a:prstClr val="black"/>
              </a:solidFill>
              <a:latin typeface="Lato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US" sz="2200" dirty="0" smtClean="0">
                <a:solidFill>
                  <a:srgbClr val="4F81BD"/>
                </a:solidFill>
                <a:latin typeface="Lato Heavy"/>
                <a:ea typeface="Lato Regular" panose="020F0502020204030203" pitchFamily="34" charset="0"/>
                <a:cs typeface="Lato Regular" panose="020F0502020204030203" pitchFamily="34" charset="0"/>
              </a:rPr>
              <a:t>MAC</a:t>
            </a:r>
            <a:r>
              <a:rPr lang="en-US" sz="2200" i="1" baseline="-250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200" i="1" baseline="300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(</a:t>
            </a:r>
            <a:r>
              <a:rPr lang="en-US" sz="22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</a:t>
            </a:r>
            <a:r>
              <a:rPr lang="" sz="2200" dirty="0">
                <a:solidFill>
                  <a:prstClr val="black"/>
                </a:solidFill>
                <a:latin typeface="Lato"/>
              </a:rPr>
              <a:t> ∈ 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{</a:t>
            </a:r>
            <a:r>
              <a:rPr lang="en-US" sz="2200" dirty="0" smtClean="0">
                <a:solidFill>
                  <a:prstClr val="black"/>
                </a:solidFill>
                <a:latin typeface="Lato"/>
              </a:rPr>
              <a:t>0,1}</a:t>
            </a:r>
            <a:r>
              <a:rPr lang="en-US" sz="2200" i="1" baseline="300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el-GR" sz="2200" i="1" baseline="30000" dirty="0" smtClean="0">
                <a:solidFill>
                  <a:prstClr val="black"/>
                </a:solidFill>
                <a:latin typeface="Lato"/>
              </a:rPr>
              <a:t>α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) → tag </a:t>
            </a:r>
            <a:r>
              <a:rPr lang="en-US" sz="22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</a:t>
            </a:r>
            <a:r>
              <a:rPr lang="" sz="22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" sz="2200" dirty="0">
                <a:solidFill>
                  <a:prstClr val="black"/>
                </a:solidFill>
                <a:latin typeface="Lato"/>
              </a:rPr>
              <a:t>∈ 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{</a:t>
            </a:r>
            <a:r>
              <a:rPr lang="en-US" sz="2200" dirty="0" smtClean="0">
                <a:solidFill>
                  <a:prstClr val="black"/>
                </a:solidFill>
                <a:latin typeface="Lato"/>
              </a:rPr>
              <a:t>0,1}</a:t>
            </a:r>
            <a:r>
              <a:rPr lang="en-US" sz="2200" baseline="300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el-GR" sz="2200" baseline="30000" dirty="0" smtClean="0">
                <a:latin typeface="+mn-lt"/>
              </a:rPr>
              <a:t>τ</a:t>
            </a:r>
            <a:endParaRPr lang="en-US" sz="2200" baseline="30000" dirty="0" smtClean="0">
              <a:solidFill>
                <a:prstClr val="black"/>
              </a:solidFill>
              <a:latin typeface="+mn-lt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 lvl="1"/>
            <a:r>
              <a:rPr lang="en-US" sz="1900" dirty="0" smtClean="0">
                <a:solidFill>
                  <a:prstClr val="black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Usually deterministic</a:t>
            </a:r>
            <a:br>
              <a:rPr lang="en-US" sz="1900" dirty="0" smtClean="0">
                <a:solidFill>
                  <a:prstClr val="black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</a:br>
            <a:r>
              <a:rPr lang="en-US" sz="1900" dirty="0" smtClean="0">
                <a:solidFill>
                  <a:prstClr val="black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(but can be random)</a:t>
            </a:r>
          </a:p>
          <a:p>
            <a:pPr lvl="1"/>
            <a:r>
              <a:rPr lang="en-US" sz="1900" dirty="0" smtClean="0">
                <a:solidFill>
                  <a:prstClr val="black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Would prefer short tags: </a:t>
            </a:r>
            <a:r>
              <a:rPr lang="el-GR" sz="1900" dirty="0" smtClean="0">
                <a:latin typeface="+mn-lt"/>
              </a:rPr>
              <a:t>τ </a:t>
            </a:r>
            <a:r>
              <a:rPr lang="en-US" sz="1900" dirty="0" smtClean="0">
                <a:latin typeface="+mn-lt"/>
              </a:rPr>
              <a:t>&lt; </a:t>
            </a:r>
            <a:r>
              <a:rPr lang="el-GR" sz="1900" i="1" dirty="0">
                <a:solidFill>
                  <a:prstClr val="black"/>
                </a:solidFill>
                <a:latin typeface="+mn-lt"/>
              </a:rPr>
              <a:t>α</a:t>
            </a:r>
            <a:endParaRPr lang="en-US" sz="1900" dirty="0" smtClean="0">
              <a:solidFill>
                <a:prstClr val="black"/>
              </a:solidFill>
              <a:latin typeface="+mn-lt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200" dirty="0" err="1" smtClean="0">
                <a:solidFill>
                  <a:srgbClr val="4F81BD"/>
                </a:solidFill>
                <a:latin typeface="Lato Heavy"/>
                <a:ea typeface="Lato Regular" panose="020F0502020204030203" pitchFamily="34" charset="0"/>
                <a:cs typeface="Lato Regular" panose="020F0502020204030203" pitchFamily="34" charset="0"/>
              </a:rPr>
              <a:t>Verify</a:t>
            </a:r>
            <a:r>
              <a:rPr lang="en-US" sz="2200" i="1" baseline="-25000" dirty="0" err="1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200" i="1" baseline="300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(</a:t>
            </a:r>
            <a:r>
              <a:rPr lang="en-US" sz="22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</a:t>
            </a:r>
            <a:r>
              <a:rPr lang="" sz="22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" sz="2200" dirty="0">
                <a:solidFill>
                  <a:prstClr val="black"/>
                </a:solidFill>
                <a:latin typeface="Lato"/>
              </a:rPr>
              <a:t>∈ 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{0,1}</a:t>
            </a:r>
            <a:r>
              <a:rPr lang="en-US" sz="2200" i="1" baseline="30000" dirty="0">
                <a:solidFill>
                  <a:prstClr val="black"/>
                </a:solidFill>
                <a:latin typeface="Lato"/>
              </a:rPr>
              <a:t> </a:t>
            </a:r>
            <a:r>
              <a:rPr lang="el-GR" sz="2200" baseline="30000" dirty="0" smtClean="0"/>
              <a:t>τ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) 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→ </a:t>
            </a:r>
            <a:r>
              <a:rPr lang="en-US" sz="22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yes</a:t>
            </a:r>
            <a:r>
              <a:rPr lang="en-US" sz="2200" dirty="0" smtClean="0">
                <a:latin typeface="+mn-lt"/>
                <a:ea typeface="Lato Heavy" panose="020F0502020204030203" pitchFamily="34" charset="0"/>
                <a:cs typeface="Lato Heavy" panose="020F0502020204030203" pitchFamily="34" charset="0"/>
              </a:rPr>
              <a:t>/</a:t>
            </a:r>
            <a:r>
              <a:rPr lang="en-US" sz="22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no</a:t>
            </a:r>
            <a:endParaRPr lang="en-US" sz="2200" i="1" baseline="30000" dirty="0">
              <a:solidFill>
                <a:prstClr val="black"/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 lvl="1"/>
            <a:r>
              <a:rPr lang="en-US" sz="19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If deterministic, Verify = re-compute MAC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Security game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+mn-lt"/>
              </a:rPr>
              <a:t>Even after viewing many (</a:t>
            </a:r>
            <a:r>
              <a:rPr lang="en-US" sz="2200" i="1" dirty="0" smtClean="0">
                <a:latin typeface="+mj-lt"/>
              </a:rPr>
              <a:t>A</a:t>
            </a:r>
            <a:r>
              <a:rPr lang="en-US" sz="2200" dirty="0" smtClean="0">
                <a:latin typeface="+mn-lt"/>
              </a:rPr>
              <a:t>, </a:t>
            </a:r>
            <a:r>
              <a:rPr lang="en-US" sz="2200" i="1" dirty="0" smtClean="0">
                <a:latin typeface="+mj-lt"/>
              </a:rPr>
              <a:t>T</a:t>
            </a:r>
            <a:r>
              <a:rPr lang="en-US" sz="2200" dirty="0" smtClean="0">
                <a:latin typeface="+mn-lt"/>
              </a:rPr>
              <a:t>) pairs, Mallory cannot create a new one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102" y="3119975"/>
            <a:ext cx="1371600" cy="13716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36" y="3112371"/>
            <a:ext cx="1379204" cy="1379204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560582" y="3501001"/>
            <a:ext cx="1566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❶ choose</a:t>
            </a:r>
            <a:br>
              <a:rPr lang="en-US" sz="2400" dirty="0" smtClean="0"/>
            </a:br>
            <a:r>
              <a:rPr lang="en-US" sz="2400" i="1" dirty="0" smtClean="0">
                <a:solidFill>
                  <a:prstClr val="black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K </a:t>
            </a:r>
            <a:r>
              <a:rPr lang="en-US" sz="2400" i="1" dirty="0">
                <a:solidFill>
                  <a:prstClr val="black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← </a:t>
            </a:r>
            <a:r>
              <a:rPr lang="en-US" sz="2400" dirty="0" smtClean="0">
                <a:solidFill>
                  <a:prstClr val="black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{0,1}</a:t>
            </a:r>
            <a:r>
              <a:rPr lang="en-US" sz="2400" i="1" baseline="30000" dirty="0" smtClean="0">
                <a:solidFill>
                  <a:prstClr val="black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λ</a:t>
            </a:r>
            <a:endParaRPr lang="en-US" sz="2400" baseline="30000" dirty="0">
              <a:solidFill>
                <a:prstClr val="black"/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8506240" y="3098468"/>
            <a:ext cx="1931862" cy="467939"/>
            <a:chOff x="8125230" y="2968803"/>
            <a:chExt cx="1931862" cy="467939"/>
          </a:xfrm>
        </p:grpSpPr>
        <p:cxnSp>
          <p:nvCxnSpPr>
            <p:cNvPr id="81" name="Straight Arrow Connector 80"/>
            <p:cNvCxnSpPr/>
            <p:nvPr/>
          </p:nvCxnSpPr>
          <p:spPr>
            <a:xfrm flipH="1" flipV="1">
              <a:off x="8125230" y="3436742"/>
              <a:ext cx="1931862" cy="0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w="lg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8188510" y="2968803"/>
              <a:ext cx="1805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❷ </a:t>
              </a:r>
              <a:r>
                <a:rPr lang="en-US" sz="2400" dirty="0" smtClean="0"/>
                <a:t>submit </a:t>
              </a:r>
              <a:r>
                <a:rPr lang="en-US" sz="2400" i="1" dirty="0" smtClean="0">
                  <a:latin typeface="+mj-lt"/>
                </a:rPr>
                <a:t>A</a:t>
              </a:r>
              <a:endParaRPr lang="en-US" sz="2400" i="1" baseline="30000" dirty="0">
                <a:solidFill>
                  <a:prstClr val="black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8569520" y="3745857"/>
            <a:ext cx="1931862" cy="461665"/>
            <a:chOff x="8188510" y="3485560"/>
            <a:chExt cx="1931862" cy="461665"/>
          </a:xfrm>
        </p:grpSpPr>
        <p:cxnSp>
          <p:nvCxnSpPr>
            <p:cNvPr id="84" name="Straight Arrow Connector 83"/>
            <p:cNvCxnSpPr/>
            <p:nvPr/>
          </p:nvCxnSpPr>
          <p:spPr>
            <a:xfrm flipV="1">
              <a:off x="8188510" y="3947225"/>
              <a:ext cx="1931862" cy="0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w="lg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8447356" y="3485560"/>
              <a:ext cx="14141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receive </a:t>
              </a:r>
              <a:r>
                <a:rPr lang="en-US" sz="2400" i="1" dirty="0" smtClean="0">
                  <a:latin typeface="+mj-lt"/>
                </a:rPr>
                <a:t>T</a:t>
              </a:r>
              <a:endParaRPr lang="en-US" sz="2400" i="1" baseline="30000" dirty="0">
                <a:solidFill>
                  <a:prstClr val="black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6703542" y="5030089"/>
            <a:ext cx="3047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Mallory wins if </a:t>
            </a:r>
          </a:p>
          <a:p>
            <a:pPr marL="365760" indent="-365760">
              <a:buAutoNum type="arabicPeriod"/>
            </a:pPr>
            <a:r>
              <a:rPr lang="en-US" sz="2400" dirty="0" smtClean="0"/>
              <a:t>It’s a valid forgery</a:t>
            </a:r>
          </a:p>
          <a:p>
            <a:pPr marL="365760" indent="-365760">
              <a:buAutoNum type="arabicPeriod"/>
            </a:pPr>
            <a:r>
              <a:rPr lang="en-US" sz="2400" dirty="0" smtClean="0"/>
              <a:t>It’s new</a:t>
            </a:r>
            <a:endParaRPr lang="en-US" sz="2400" dirty="0"/>
          </a:p>
        </p:txBody>
      </p:sp>
      <p:sp>
        <p:nvSpPr>
          <p:cNvPr id="87" name="Curved Right Arrow 86"/>
          <p:cNvSpPr/>
          <p:nvPr/>
        </p:nvSpPr>
        <p:spPr>
          <a:xfrm rot="10800000">
            <a:off x="10142466" y="3615538"/>
            <a:ext cx="263996" cy="499533"/>
          </a:xfrm>
          <a:prstGeom prst="curv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10308295" y="4491575"/>
            <a:ext cx="1631214" cy="1363428"/>
            <a:chOff x="9927285" y="4457709"/>
            <a:chExt cx="1631214" cy="1363428"/>
          </a:xfrm>
        </p:grpSpPr>
        <p:sp>
          <p:nvSpPr>
            <p:cNvPr id="89" name="TextBox 88"/>
            <p:cNvSpPr txBox="1"/>
            <p:nvPr/>
          </p:nvSpPr>
          <p:spPr>
            <a:xfrm>
              <a:off x="9927285" y="4990140"/>
              <a:ext cx="16312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❸ </a:t>
              </a:r>
              <a:r>
                <a:rPr lang="en-US" sz="2400" dirty="0" smtClean="0"/>
                <a:t>output</a:t>
              </a:r>
              <a:br>
                <a:rPr lang="en-US" sz="2400" dirty="0" smtClean="0"/>
              </a:br>
              <a:r>
                <a:rPr lang="en-US" sz="2400" dirty="0" smtClean="0"/>
                <a:t>(</a:t>
              </a:r>
              <a:r>
                <a:rPr lang="en-US" sz="2400" i="1" dirty="0" smtClean="0">
                  <a:latin typeface="+mj-lt"/>
                </a:rPr>
                <a:t>A*</a:t>
              </a:r>
              <a:r>
                <a:rPr lang="en-US" sz="2400" dirty="0" smtClean="0"/>
                <a:t>,</a:t>
              </a:r>
              <a:r>
                <a:rPr lang="en-US" sz="2400" dirty="0" smtClean="0">
                  <a:solidFill>
                    <a:prstClr val="black"/>
                  </a:solidFill>
                </a:rPr>
                <a:t> </a:t>
              </a:r>
              <a:r>
                <a:rPr lang="en-US" sz="2400" i="1" dirty="0" smtClean="0">
                  <a:solidFill>
                    <a:prstClr val="black"/>
                  </a:solidFill>
                  <a:latin typeface="Lato Heavy"/>
                </a:rPr>
                <a:t>T*</a:t>
              </a:r>
              <a:r>
                <a:rPr lang="en-US" sz="2400" dirty="0" smtClean="0">
                  <a:solidFill>
                    <a:prstClr val="black"/>
                  </a:solidFill>
                </a:rPr>
                <a:t>)</a:t>
              </a:r>
              <a:r>
                <a:rPr lang="en-US" sz="2400" i="1" dirty="0" smtClean="0">
                  <a:latin typeface="+mj-lt"/>
                </a:rPr>
                <a:t> </a:t>
              </a:r>
              <a:endParaRPr lang="en-US" sz="2400" i="1" baseline="30000" dirty="0">
                <a:solidFill>
                  <a:prstClr val="black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cxnSp>
          <p:nvCxnSpPr>
            <p:cNvPr id="90" name="Straight Arrow Connector 89"/>
            <p:cNvCxnSpPr>
              <a:stCxn id="77" idx="2"/>
              <a:endCxn id="89" idx="0"/>
            </p:cNvCxnSpPr>
            <p:nvPr/>
          </p:nvCxnSpPr>
          <p:spPr>
            <a:xfrm>
              <a:off x="10734425" y="4457709"/>
              <a:ext cx="8467" cy="532431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w="lg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/>
          <p:cNvSpPr txBox="1"/>
          <p:nvPr/>
        </p:nvSpPr>
        <p:spPr>
          <a:xfrm>
            <a:off x="7392483" y="2691439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Alice</a:t>
            </a:r>
            <a:endParaRPr lang="en-US" sz="2400" i="1" u="sng" baseline="30000" dirty="0">
              <a:solidFill>
                <a:prstClr val="black"/>
              </a:solidFill>
              <a:latin typeface="+mj-lt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0526273" y="2685356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Mallory</a:t>
            </a:r>
            <a:endParaRPr lang="en-US" sz="2400" i="1" u="sng" baseline="30000" dirty="0">
              <a:solidFill>
                <a:prstClr val="black"/>
              </a:solidFill>
              <a:latin typeface="+mj-lt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06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6" grpId="0"/>
      <p:bldP spid="87" grpId="0" animBg="1"/>
      <p:bldP spid="91" grpId="0"/>
      <p:bldP spid="9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to">
      <a:majorFont>
        <a:latin typeface="Lato Heav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18290</TotalTime>
  <Words>2097</Words>
  <Application>Microsoft Office PowerPoint</Application>
  <PresentationFormat>Widescreen</PresentationFormat>
  <Paragraphs>335</Paragraphs>
  <Slides>32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Lato</vt:lpstr>
      <vt:lpstr>Lato Black</vt:lpstr>
      <vt:lpstr>Lato Heavy</vt:lpstr>
      <vt:lpstr>Lato Light</vt:lpstr>
      <vt:lpstr>Lato Medium</vt:lpstr>
      <vt:lpstr>Lato Regular</vt:lpstr>
      <vt:lpstr>Lato Semibold</vt:lpstr>
      <vt:lpstr>Office Theme</vt:lpstr>
      <vt:lpstr>Lecture 17: Public-key crypto &amp; the importance of time</vt:lpstr>
      <vt:lpstr>Week 8 reading: Systematic Classification of Side-Channel Attacks</vt:lpstr>
      <vt:lpstr>Today: Start of Part 3</vt:lpstr>
      <vt:lpstr>Three new ideas to study in Part 3</vt:lpstr>
      <vt:lpstr>Review: Focus of this course</vt:lpstr>
      <vt:lpstr>Review: Secure communication in presence of an adversary</vt:lpstr>
      <vt:lpstr>Review: Complexity theoretic view of cryptography</vt:lpstr>
      <vt:lpstr>Review: Cryptographic tools</vt:lpstr>
      <vt:lpstr>Review: Message authentication code</vt:lpstr>
      <vt:lpstr>Let’s build a public method to authenticate message origin</vt:lpstr>
      <vt:lpstr>Security for public-key signatures</vt:lpstr>
      <vt:lpstr>Combining symmetric encryption + public signatures</vt:lpstr>
      <vt:lpstr>Combining symmetric encryption + public signatures</vt:lpstr>
      <vt:lpstr>Can build public-key encryption too</vt:lpstr>
      <vt:lpstr>But don’t: consequence of losing control of          is too high</vt:lpstr>
      <vt:lpstr>Perfect forward secrecy (PFS)</vt:lpstr>
      <vt:lpstr>Alternative methods to achieve privacy</vt:lpstr>
      <vt:lpstr>Needham–Schroeder protocol for key transport</vt:lpstr>
      <vt:lpstr>Needham–Schroeder: take 1</vt:lpstr>
      <vt:lpstr>Needham–Schroeder: take 2</vt:lpstr>
      <vt:lpstr>Problem 1 in more detail</vt:lpstr>
      <vt:lpstr>Problem 2 in more detail</vt:lpstr>
      <vt:lpstr>Needham–Schroeder: take 3</vt:lpstr>
      <vt:lpstr>Needham–Schroeder: take 4</vt:lpstr>
      <vt:lpstr>Needham–Schroeder: take 5</vt:lpstr>
      <vt:lpstr>Needham–Schroeder: take 6</vt:lpstr>
      <vt:lpstr>Full Needham–Schroeder protocol</vt:lpstr>
      <vt:lpstr>Full Needham–Schroeder protocol (1978)</vt:lpstr>
      <vt:lpstr>Denning and Sacco (1981)</vt:lpstr>
      <vt:lpstr>Denning and Sacco’s fix</vt:lpstr>
      <vt:lpstr>Related work</vt:lpstr>
      <vt:lpstr>Path forward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Mayank Varia</dc:creator>
  <cp:lastModifiedBy>Mayank Varia</cp:lastModifiedBy>
  <cp:revision>1174</cp:revision>
  <dcterms:created xsi:type="dcterms:W3CDTF">2015-04-11T12:26:38Z</dcterms:created>
  <dcterms:modified xsi:type="dcterms:W3CDTF">2017-03-27T20:57:26Z</dcterms:modified>
</cp:coreProperties>
</file>