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700" r:id="rId2"/>
    <p:sldId id="743" r:id="rId3"/>
    <p:sldId id="762" r:id="rId4"/>
    <p:sldId id="748" r:id="rId5"/>
    <p:sldId id="763" r:id="rId6"/>
    <p:sldId id="741" r:id="rId7"/>
    <p:sldId id="751" r:id="rId8"/>
    <p:sldId id="753" r:id="rId9"/>
    <p:sldId id="745" r:id="rId10"/>
    <p:sldId id="750" r:id="rId11"/>
    <p:sldId id="747" r:id="rId12"/>
    <p:sldId id="749" r:id="rId13"/>
    <p:sldId id="757" r:id="rId14"/>
    <p:sldId id="756" r:id="rId15"/>
    <p:sldId id="744" r:id="rId16"/>
    <p:sldId id="760" r:id="rId17"/>
    <p:sldId id="758" r:id="rId18"/>
    <p:sldId id="7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16373DE-D057-44B6-98A3-65B1B20F9A16}">
          <p14:sldIdLst>
            <p14:sldId id="700"/>
            <p14:sldId id="743"/>
            <p14:sldId id="762"/>
            <p14:sldId id="748"/>
            <p14:sldId id="763"/>
            <p14:sldId id="741"/>
          </p14:sldIdLst>
        </p14:section>
        <p14:section name="Key exchange" id="{C528C3BF-2E29-4CC3-941C-0318B9D420C4}">
          <p14:sldIdLst>
            <p14:sldId id="751"/>
            <p14:sldId id="753"/>
            <p14:sldId id="745"/>
            <p14:sldId id="750"/>
            <p14:sldId id="747"/>
            <p14:sldId id="749"/>
            <p14:sldId id="757"/>
            <p14:sldId id="756"/>
          </p14:sldIdLst>
        </p14:section>
        <p14:section name="Digital signatures" id="{A3109C46-762E-49EC-9B83-F6BF79B549CD}">
          <p14:sldIdLst>
            <p14:sldId id="744"/>
            <p14:sldId id="760"/>
          </p14:sldIdLst>
        </p14:section>
        <p14:section name="Public key crypto in TLS" id="{E296CEEB-549D-4687-A7C2-F4B768EC42D4}">
          <p14:sldIdLst>
            <p14:sldId id="758"/>
            <p14:sldId id="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3885" autoAdjust="0"/>
  </p:normalViewPr>
  <p:slideViewPr>
    <p:cSldViewPr snapToGrid="0" snapToObjects="1">
      <p:cViewPr varScale="1">
        <p:scale>
          <a:sx n="121" d="100"/>
          <a:sy n="121" d="100"/>
        </p:scale>
        <p:origin x="372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</a:t>
            </a:r>
            <a:r>
              <a:rPr lang="en-US" dirty="0" smtClean="0"/>
              <a:t>from https://</a:t>
            </a:r>
            <a:r>
              <a:rPr lang="en-US" dirty="0" smtClean="0"/>
              <a:t>www.iconfinder.com/iconsets/user-pictures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Citation for terminology: Russell </a:t>
            </a:r>
            <a:r>
              <a:rPr lang="en-US" sz="1200" dirty="0" err="1" smtClean="0"/>
              <a:t>Impagliazzo</a:t>
            </a:r>
            <a:r>
              <a:rPr lang="en-US" sz="1200" dirty="0" smtClean="0"/>
              <a:t>. </a:t>
            </a:r>
            <a:r>
              <a:rPr lang="en-US" sz="1200" i="1" dirty="0" smtClean="0"/>
              <a:t>A Personal View of Average-Case Complexity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GCHQ = </a:t>
            </a:r>
            <a:r>
              <a:rPr lang="en-US" dirty="0" smtClean="0"/>
              <a:t>Government</a:t>
            </a:r>
            <a:r>
              <a:rPr lang="en-US" baseline="0" dirty="0" smtClean="0"/>
              <a:t> </a:t>
            </a:r>
            <a:r>
              <a:rPr lang="en-US" dirty="0" smtClean="0"/>
              <a:t>Communications Headquarters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Notation: [q] = {1, 2, …, q}</a:t>
            </a:r>
          </a:p>
          <a:p>
            <a:r>
              <a:rPr lang="en-US" dirty="0" smtClean="0"/>
              <a:t>DDH</a:t>
            </a:r>
            <a:r>
              <a:rPr lang="en-US" baseline="0" dirty="0" smtClean="0"/>
              <a:t> problem: each of the two choices of c are chosen ½ of the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9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https://upload.wikimedia.org/wikipedia/commons/thumb/c/c1/ECClines.svg/680px-ECClines.svg.png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3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9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 sz="210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180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18: Authentication and key exchange, separately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PS5 to be posted </a:t>
            </a:r>
            <a:r>
              <a:rPr lang="en-US" sz="2800" dirty="0" smtClean="0"/>
              <a:t>today, due Thurs, April 13</a:t>
            </a:r>
            <a:endParaRPr lang="en-US" sz="2800" dirty="0" smtClean="0"/>
          </a:p>
          <a:p>
            <a:r>
              <a:rPr lang="en-US" sz="2800" dirty="0" smtClean="0"/>
              <a:t>No required reading this week, but there is </a:t>
            </a:r>
            <a:r>
              <a:rPr lang="en-US" sz="2800" dirty="0" smtClean="0"/>
              <a:t>reading next week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200" dirty="0" smtClean="0"/>
              <a:t>Schedule</a:t>
            </a:r>
          </a:p>
          <a:p>
            <a:r>
              <a:rPr lang="en-US" sz="2800" dirty="0" smtClean="0"/>
              <a:t>In-class </a:t>
            </a:r>
            <a:r>
              <a:rPr lang="en-US" sz="2800" dirty="0"/>
              <a:t>test on Mon, April 3 on Parts 1 + 2 of the course</a:t>
            </a:r>
          </a:p>
          <a:p>
            <a:r>
              <a:rPr lang="en-US" sz="2800" dirty="0" smtClean="0"/>
              <a:t>Office hours: this week </a:t>
            </a:r>
            <a:r>
              <a:rPr lang="en-US" sz="2800" dirty="0" err="1" smtClean="0"/>
              <a:t>Tu</a:t>
            </a:r>
            <a:r>
              <a:rPr lang="en-US" sz="2800" dirty="0"/>
              <a:t> </a:t>
            </a:r>
            <a:r>
              <a:rPr lang="en-US" sz="2800" dirty="0" smtClean="0"/>
              <a:t>12-2 and </a:t>
            </a:r>
            <a:r>
              <a:rPr lang="en-US" sz="2800" dirty="0" err="1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9-11</a:t>
            </a:r>
            <a:r>
              <a:rPr lang="en-US" sz="2800" dirty="0" smtClean="0"/>
              <a:t>, </a:t>
            </a:r>
            <a:r>
              <a:rPr lang="en-US" sz="2800" dirty="0" smtClean="0"/>
              <a:t>none next week</a:t>
            </a:r>
          </a:p>
          <a:p>
            <a:r>
              <a:rPr lang="en-US" sz="2800" dirty="0" smtClean="0"/>
              <a:t>Form an initial project idea by the end of this week</a:t>
            </a:r>
          </a:p>
        </p:txBody>
      </p:sp>
    </p:spTree>
    <p:extLst>
      <p:ext uri="{BB962C8B-B14F-4D97-AF65-F5344CB8AC3E}">
        <p14:creationId xmlns:p14="http://schemas.microsoft.com/office/powerpoint/2010/main" val="20334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is cyclic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dirty="0" smtClean="0"/>
              <a:t>The group </a:t>
            </a:r>
            <a:r>
              <a:rPr lang="en-US" sz="2600" dirty="0"/>
              <a:t>F</a:t>
            </a:r>
            <a:r>
              <a:rPr lang="en-US" sz="2600" baseline="-25000" dirty="0"/>
              <a:t>p</a:t>
            </a:r>
            <a:r>
              <a:rPr lang="en-US" sz="2600" baseline="30000" dirty="0"/>
              <a:t>×</a:t>
            </a:r>
            <a:r>
              <a:rPr lang="en-US" sz="2600" dirty="0" smtClean="0"/>
              <a:t> = </a:t>
            </a:r>
            <a:r>
              <a:rPr lang="en-US" sz="2600" dirty="0"/>
              <a:t>{1, 2, …, p-1</a:t>
            </a:r>
            <a:r>
              <a:rPr lang="en-US" sz="2600" dirty="0" smtClean="0"/>
              <a:t>} is </a:t>
            </a:r>
            <a:r>
              <a:rPr lang="en-US" sz="2600" i="1" dirty="0" smtClean="0"/>
              <a:t>cyclic</a:t>
            </a:r>
            <a:r>
              <a:rPr lang="en-US" sz="2600" dirty="0" smtClean="0"/>
              <a:t> under multiplication. That is: there exists some element g ∈ </a:t>
            </a:r>
            <a:r>
              <a:rPr lang="en-US" sz="2600" dirty="0"/>
              <a:t>F</a:t>
            </a:r>
            <a:r>
              <a:rPr lang="en-US" sz="2600" baseline="-25000" dirty="0"/>
              <a:t>p</a:t>
            </a:r>
            <a:r>
              <a:rPr lang="en-US" sz="2600" baseline="30000" dirty="0"/>
              <a:t>×</a:t>
            </a:r>
            <a:r>
              <a:rPr lang="en-US" sz="2600" dirty="0" smtClean="0"/>
              <a:t> such that {g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, g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, g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,</a:t>
            </a:r>
            <a:r>
              <a:rPr lang="en-US" sz="2600" dirty="0"/>
              <a:t> </a:t>
            </a:r>
            <a:r>
              <a:rPr lang="en-US" sz="2600" dirty="0" smtClean="0"/>
              <a:t>g</a:t>
            </a:r>
            <a:r>
              <a:rPr lang="en-US" sz="2600" baseline="30000" dirty="0" smtClean="0"/>
              <a:t>4</a:t>
            </a:r>
            <a:r>
              <a:rPr lang="en-US" sz="2600" dirty="0" smtClean="0"/>
              <a:t>, …, g</a:t>
            </a:r>
            <a:r>
              <a:rPr lang="en-US" sz="2600" baseline="30000" dirty="0" smtClean="0"/>
              <a:t>p-2</a:t>
            </a:r>
            <a:r>
              <a:rPr lang="en-US" sz="2600" dirty="0" smtClean="0"/>
              <a:t>, g</a:t>
            </a:r>
            <a:r>
              <a:rPr lang="en-US" sz="2600" baseline="30000" dirty="0" smtClean="0"/>
              <a:t>p-1</a:t>
            </a:r>
            <a:r>
              <a:rPr lang="en-US" sz="2600" dirty="0" smtClean="0"/>
              <a:t>} = </a:t>
            </a:r>
            <a:r>
              <a:rPr lang="en-US" sz="2600" dirty="0"/>
              <a:t>F</a:t>
            </a:r>
            <a:r>
              <a:rPr lang="en-US" sz="2600" baseline="-25000" dirty="0"/>
              <a:t>p</a:t>
            </a:r>
            <a:r>
              <a:rPr lang="en-US" sz="2600" baseline="30000" dirty="0"/>
              <a:t>×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Example: 3 is a generator for the group F</a:t>
            </a:r>
            <a:r>
              <a:rPr lang="en-US" sz="2600" baseline="-25000" dirty="0" smtClean="0"/>
              <a:t>7</a:t>
            </a:r>
            <a:r>
              <a:rPr lang="en-US" sz="2600" baseline="30000" dirty="0" smtClean="0"/>
              <a:t>×</a:t>
            </a:r>
            <a:endParaRPr lang="en-US" sz="2600" dirty="0" smtClean="0"/>
          </a:p>
          <a:p>
            <a:pPr>
              <a:spcAft>
                <a:spcPts val="1800"/>
              </a:spcAft>
            </a:pPr>
            <a:r>
              <a:rPr lang="en-US" dirty="0" smtClean="0">
                <a:latin typeface="+mn-lt"/>
              </a:rPr>
              <a:t>{3, 3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3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3</a:t>
            </a:r>
            <a:r>
              <a:rPr lang="en-US" baseline="30000" dirty="0" smtClean="0">
                <a:latin typeface="+mn-lt"/>
              </a:rPr>
              <a:t>4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3</a:t>
            </a:r>
            <a:r>
              <a:rPr lang="en-US" baseline="30000" dirty="0" smtClean="0">
                <a:latin typeface="+mn-lt"/>
              </a:rPr>
              <a:t>5</a:t>
            </a:r>
            <a:r>
              <a:rPr lang="en-US" dirty="0" smtClean="0">
                <a:latin typeface="+mn-lt"/>
              </a:rPr>
              <a:t>, 3</a:t>
            </a:r>
            <a:r>
              <a:rPr lang="en-US" baseline="30000" dirty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}  = {3, 2, 6, 4, 5, 1} mod 7</a:t>
            </a:r>
          </a:p>
          <a:p>
            <a:pPr marL="0" indent="0">
              <a:buNone/>
            </a:pPr>
            <a:r>
              <a:rPr lang="en-US" sz="2600" dirty="0" smtClean="0"/>
              <a:t>Implications: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It must be the case that g</a:t>
            </a:r>
            <a:r>
              <a:rPr lang="en-US" baseline="30000" dirty="0" smtClean="0">
                <a:latin typeface="+mn-lt"/>
              </a:rPr>
              <a:t>p-1</a:t>
            </a:r>
            <a:r>
              <a:rPr lang="en-US" dirty="0" smtClean="0">
                <a:latin typeface="+mn-lt"/>
              </a:rPr>
              <a:t> = 1 mod p (why?), this is </a:t>
            </a:r>
            <a:r>
              <a:rPr lang="en-US" i="1" dirty="0" smtClean="0">
                <a:latin typeface="+mn-lt"/>
              </a:rPr>
              <a:t>Fermat’s little theorem</a:t>
            </a:r>
            <a:endParaRPr lang="en-US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We can explicitly compute inverses: </a:t>
            </a:r>
            <a:r>
              <a:rPr lang="en-US" dirty="0">
                <a:latin typeface="+mn-lt"/>
              </a:rPr>
              <a:t>x</a:t>
            </a:r>
            <a:r>
              <a:rPr lang="en-US" baseline="30000" dirty="0">
                <a:latin typeface="+mn-lt"/>
              </a:rPr>
              <a:t>-1</a:t>
            </a:r>
            <a:r>
              <a:rPr lang="en-US" dirty="0">
                <a:latin typeface="+mn-lt"/>
              </a:rPr>
              <a:t> = x</a:t>
            </a:r>
            <a:r>
              <a:rPr lang="en-US" baseline="30000" dirty="0">
                <a:latin typeface="+mn-lt"/>
              </a:rPr>
              <a:t>p-2</a:t>
            </a:r>
            <a:r>
              <a:rPr lang="en-US" dirty="0">
                <a:latin typeface="+mn-lt"/>
              </a:rPr>
              <a:t> mod 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We can build a group of prime order…</a:t>
            </a:r>
          </a:p>
        </p:txBody>
      </p:sp>
    </p:spTree>
    <p:extLst>
      <p:ext uri="{BB962C8B-B14F-4D97-AF65-F5344CB8AC3E}">
        <p14:creationId xmlns:p14="http://schemas.microsoft.com/office/powerpoint/2010/main" val="37346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prime-order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On its own, F</a:t>
            </a:r>
            <a:r>
              <a:rPr lang="en-US" sz="2600" baseline="-25000" dirty="0"/>
              <a:t>p</a:t>
            </a:r>
            <a:r>
              <a:rPr lang="en-US" sz="2600" baseline="30000" dirty="0"/>
              <a:t>×</a:t>
            </a:r>
            <a:r>
              <a:rPr lang="en-US" sz="2600" dirty="0" smtClean="0"/>
              <a:t> </a:t>
            </a:r>
            <a:r>
              <a:rPr lang="en-US" sz="2600" dirty="0"/>
              <a:t>isn’t a group of prime </a:t>
            </a:r>
            <a:r>
              <a:rPr lang="en-US" sz="2600" dirty="0" smtClean="0"/>
              <a:t>order: |</a:t>
            </a:r>
            <a:r>
              <a:rPr lang="en-US" sz="2600" baseline="30000" dirty="0"/>
              <a:t> </a:t>
            </a:r>
            <a:r>
              <a:rPr lang="en-US" sz="2600" dirty="0" smtClean="0"/>
              <a:t>F</a:t>
            </a:r>
            <a:r>
              <a:rPr lang="en-US" sz="2600" baseline="-25000" dirty="0" smtClean="0"/>
              <a:t>p</a:t>
            </a:r>
            <a:r>
              <a:rPr lang="en-US" sz="2600" baseline="30000" dirty="0"/>
              <a:t>× </a:t>
            </a:r>
            <a:r>
              <a:rPr lang="en-US" sz="2600" dirty="0" smtClean="0"/>
              <a:t>| </a:t>
            </a:r>
            <a:r>
              <a:rPr lang="en-US" sz="2600" dirty="0"/>
              <a:t>= p – 1 is even</a:t>
            </a:r>
          </a:p>
          <a:p>
            <a:r>
              <a:rPr lang="en-US" sz="2600" dirty="0"/>
              <a:t>We call p a </a:t>
            </a:r>
            <a:r>
              <a:rPr lang="en-US" sz="2600" i="1" dirty="0"/>
              <a:t>safe prime</a:t>
            </a:r>
            <a:r>
              <a:rPr lang="en-US" sz="2600" dirty="0"/>
              <a:t> if p = 2q + 1 for another prime q</a:t>
            </a:r>
          </a:p>
          <a:p>
            <a:r>
              <a:rPr lang="en-US" sz="2600" dirty="0" smtClean="0"/>
              <a:t>Let’s grab the ‘even half’ of </a:t>
            </a:r>
            <a:r>
              <a:rPr lang="en-US" sz="2600" dirty="0"/>
              <a:t>F</a:t>
            </a:r>
            <a:r>
              <a:rPr lang="en-US" sz="2600" baseline="-25000" dirty="0"/>
              <a:t>p</a:t>
            </a:r>
            <a:r>
              <a:rPr lang="en-US" sz="2600" baseline="30000" dirty="0" smtClean="0"/>
              <a:t>×</a:t>
            </a:r>
            <a:r>
              <a:rPr lang="en-US" sz="2600" dirty="0" smtClean="0"/>
              <a:t>: {g</a:t>
            </a:r>
            <a:r>
              <a:rPr lang="en-US" sz="2600" baseline="30000" dirty="0" smtClean="0"/>
              <a:t>1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accent1"/>
                </a:solidFill>
              </a:rPr>
              <a:t>g</a:t>
            </a:r>
            <a:r>
              <a:rPr lang="en-US" sz="2600" baseline="30000" dirty="0">
                <a:solidFill>
                  <a:schemeClr val="accent1"/>
                </a:solidFill>
              </a:rPr>
              <a:t>2</a:t>
            </a:r>
            <a:r>
              <a:rPr lang="en-US" sz="2600" dirty="0"/>
              <a:t>, g</a:t>
            </a:r>
            <a:r>
              <a:rPr lang="en-US" sz="2600" baseline="30000" dirty="0"/>
              <a:t>3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accent1"/>
                </a:solidFill>
              </a:rPr>
              <a:t>g</a:t>
            </a:r>
            <a:r>
              <a:rPr lang="en-US" sz="2600" baseline="30000" dirty="0">
                <a:solidFill>
                  <a:schemeClr val="accent1"/>
                </a:solidFill>
              </a:rPr>
              <a:t>4</a:t>
            </a:r>
            <a:r>
              <a:rPr lang="en-US" sz="2600" dirty="0"/>
              <a:t>, </a:t>
            </a:r>
            <a:r>
              <a:rPr lang="en-US" sz="2600" dirty="0" smtClean="0"/>
              <a:t>g</a:t>
            </a:r>
            <a:r>
              <a:rPr lang="en-US" sz="2600" baseline="30000" dirty="0" smtClean="0"/>
              <a:t>5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1"/>
                </a:solidFill>
              </a:rPr>
              <a:t>g</a:t>
            </a:r>
            <a:r>
              <a:rPr lang="en-US" sz="2600" baseline="30000" dirty="0" smtClean="0">
                <a:solidFill>
                  <a:schemeClr val="accent1"/>
                </a:solidFill>
              </a:rPr>
              <a:t>6</a:t>
            </a:r>
            <a:r>
              <a:rPr lang="en-US" sz="2600" dirty="0" smtClean="0"/>
              <a:t>, …, g</a:t>
            </a:r>
            <a:r>
              <a:rPr lang="en-US" sz="2600" baseline="30000" dirty="0" smtClean="0"/>
              <a:t>2q-1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1"/>
                </a:solidFill>
              </a:rPr>
              <a:t>g</a:t>
            </a:r>
            <a:r>
              <a:rPr lang="en-US" sz="2600" baseline="30000" dirty="0" smtClean="0">
                <a:solidFill>
                  <a:schemeClr val="accent1"/>
                </a:solidFill>
              </a:rPr>
              <a:t>2q</a:t>
            </a:r>
            <a:r>
              <a:rPr lang="en-US" sz="2600" dirty="0" smtClean="0"/>
              <a:t>}</a:t>
            </a:r>
          </a:p>
          <a:p>
            <a:r>
              <a:rPr lang="en-US" sz="2600" dirty="0" smtClean="0"/>
              <a:t>I claim that the blue elements comprise a group of order q</a:t>
            </a:r>
          </a:p>
          <a:p>
            <a:pPr lvl="1"/>
            <a:r>
              <a:rPr lang="en-US" sz="2400" dirty="0" smtClean="0"/>
              <a:t>Why closed?</a:t>
            </a:r>
            <a:endParaRPr lang="en-US" sz="2400" dirty="0"/>
          </a:p>
          <a:p>
            <a:pPr lvl="1"/>
            <a:r>
              <a:rPr lang="en-US" sz="2400" dirty="0" smtClean="0"/>
              <a:t>Why associative and commutative?</a:t>
            </a:r>
          </a:p>
          <a:p>
            <a:pPr lvl="1"/>
            <a:r>
              <a:rPr lang="en-US" sz="2400" dirty="0" smtClean="0"/>
              <a:t>Why do we have an identity and inverses?</a:t>
            </a:r>
          </a:p>
          <a:p>
            <a:r>
              <a:rPr lang="en-US" sz="2600" dirty="0" smtClean="0"/>
              <a:t>Specifically, the set of blue elements </a:t>
            </a:r>
            <a:r>
              <a:rPr lang="en-US" sz="2600" dirty="0" err="1" smtClean="0"/>
              <a:t>G</a:t>
            </a:r>
            <a:r>
              <a:rPr lang="en-US" sz="2600" baseline="-25000" dirty="0" err="1" smtClean="0"/>
              <a:t>q</a:t>
            </a:r>
            <a:r>
              <a:rPr lang="en-US" sz="2600" dirty="0" smtClean="0"/>
              <a:t> = </a:t>
            </a:r>
            <a:r>
              <a:rPr lang="en-US" sz="2600" i="1" dirty="0" smtClean="0"/>
              <a:t>quadratic residues</a:t>
            </a:r>
            <a:r>
              <a:rPr lang="en-US" sz="2600" dirty="0" smtClean="0"/>
              <a:t> of </a:t>
            </a:r>
            <a:r>
              <a:rPr lang="en-US" sz="2600" dirty="0"/>
              <a:t>F</a:t>
            </a:r>
            <a:r>
              <a:rPr lang="en-US" sz="2600" baseline="-25000" dirty="0"/>
              <a:t>p</a:t>
            </a:r>
            <a:r>
              <a:rPr lang="en-US" sz="2600" baseline="30000" dirty="0" smtClean="0"/>
              <a:t>×</a:t>
            </a:r>
          </a:p>
          <a:p>
            <a:r>
              <a:rPr lang="en-US" sz="2600" dirty="0" smtClean="0"/>
              <a:t>Claim: </a:t>
            </a:r>
            <a:r>
              <a:rPr lang="en-US" sz="2600" dirty="0" err="1" smtClean="0"/>
              <a:t>Diffie</a:t>
            </a:r>
            <a:r>
              <a:rPr lang="en-US" sz="2600" dirty="0" smtClean="0"/>
              <a:t>-Hellman problems are difficult to solve in </a:t>
            </a:r>
            <a:r>
              <a:rPr lang="en-US" sz="2600" dirty="0" err="1" smtClean="0"/>
              <a:t>G</a:t>
            </a:r>
            <a:r>
              <a:rPr lang="en-US" sz="2600" baseline="-25000" dirty="0" err="1" smtClean="0"/>
              <a:t>q</a:t>
            </a:r>
            <a:r>
              <a:rPr lang="en-US" sz="2600" dirty="0" smtClean="0"/>
              <a:t>!</a:t>
            </a:r>
            <a:endParaRPr lang="en-US" sz="26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3022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in (some!) finite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696353" cy="5258631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dirty="0" smtClean="0"/>
              <a:t>Let G = finite group of prime order q</a:t>
            </a:r>
          </a:p>
          <a:p>
            <a:pPr marL="0" indent="0">
              <a:spcBef>
                <a:spcPts val="400"/>
              </a:spcBef>
              <a:spcAft>
                <a:spcPts val="1800"/>
              </a:spcAft>
              <a:buNone/>
            </a:pPr>
            <a:r>
              <a:rPr lang="en-US" dirty="0" smtClean="0"/>
              <a:t>Let g = publicly-specified generator of G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Discrete logarithm problem (DL):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n-lt"/>
              </a:rPr>
              <a:t>Challenger chooses h </a:t>
            </a:r>
            <a:r>
              <a:rPr lang="x-IV_mathan" dirty="0" smtClean="0">
                <a:latin typeface="+mn-lt"/>
              </a:rPr>
              <a:t>← G uniformly at random</a:t>
            </a:r>
            <a:br>
              <a:rPr lang="x-IV_mathan" dirty="0" smtClean="0">
                <a:latin typeface="+mn-lt"/>
              </a:rPr>
            </a:br>
            <a:r>
              <a:rPr lang="x-IV_mathan" dirty="0" smtClean="0">
                <a:latin typeface="+mn-lt"/>
              </a:rPr>
              <a:t>Goal: find the exponent a </a:t>
            </a:r>
            <a:r>
              <a:rPr lang="en-US" dirty="0" smtClean="0">
                <a:latin typeface="+mn-lt"/>
              </a:rPr>
              <a:t>∈ {1, 2, …, q} such that g</a:t>
            </a:r>
            <a:r>
              <a:rPr lang="en-US" baseline="30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= 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Computational </a:t>
            </a:r>
            <a:r>
              <a:rPr lang="en-US" dirty="0" err="1" smtClean="0">
                <a:latin typeface="+mj-lt"/>
              </a:rPr>
              <a:t>Diffie</a:t>
            </a:r>
            <a:r>
              <a:rPr lang="en-US" dirty="0" smtClean="0">
                <a:latin typeface="+mj-lt"/>
              </a:rPr>
              <a:t>-Hellman problem (CDH):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n-lt"/>
              </a:rPr>
              <a:t>Challenger chooses </a:t>
            </a:r>
            <a:r>
              <a:rPr lang="x-IV_mathan" dirty="0" smtClean="0">
                <a:latin typeface="+mn-lt"/>
              </a:rPr>
              <a:t>a, b </a:t>
            </a:r>
            <a:r>
              <a:rPr lang="x-IV_mathan" dirty="0">
                <a:latin typeface="+mn-lt"/>
              </a:rPr>
              <a:t>←</a:t>
            </a:r>
            <a:r>
              <a:rPr lang="en-US" dirty="0" smtClean="0">
                <a:latin typeface="+mn-lt"/>
              </a:rPr>
              <a:t> [q] </a:t>
            </a:r>
            <a:r>
              <a:rPr lang="x-IV_mathan" dirty="0" smtClean="0">
                <a:latin typeface="+mn-lt"/>
              </a:rPr>
              <a:t>uniformly and computes h = </a:t>
            </a:r>
            <a:r>
              <a:rPr lang="en-US" dirty="0">
                <a:latin typeface="+mn-lt"/>
              </a:rPr>
              <a:t>g</a:t>
            </a:r>
            <a:r>
              <a:rPr lang="en-US" baseline="30000" dirty="0">
                <a:latin typeface="+mn-lt"/>
              </a:rPr>
              <a:t>a</a:t>
            </a:r>
            <a:r>
              <a:rPr lang="x-IV_mathan" dirty="0" smtClean="0">
                <a:latin typeface="+mn-lt"/>
              </a:rPr>
              <a:t>, j = 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b</a:t>
            </a:r>
            <a:r>
              <a:rPr lang="x-IV_mathan" dirty="0" smtClean="0">
                <a:latin typeface="+mn-lt"/>
              </a:rPr>
              <a:t/>
            </a:r>
            <a:br>
              <a:rPr lang="x-IV_mathan" dirty="0" smtClean="0">
                <a:latin typeface="+mn-lt"/>
              </a:rPr>
            </a:br>
            <a:r>
              <a:rPr lang="x-IV_mathan" dirty="0" smtClean="0">
                <a:latin typeface="+mn-lt"/>
              </a:rPr>
              <a:t>Goal: given &lt;g, </a:t>
            </a:r>
            <a:r>
              <a:rPr lang="en-US" dirty="0" smtClean="0">
                <a:latin typeface="+mn-lt"/>
              </a:rPr>
              <a:t>h</a:t>
            </a:r>
            <a:r>
              <a:rPr lang="x-IV_mathan" dirty="0" smtClean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j</a:t>
            </a:r>
            <a:r>
              <a:rPr lang="x-IV_mathan" dirty="0" smtClean="0">
                <a:latin typeface="+mn-lt"/>
              </a:rPr>
              <a:t>&gt;, difficult to compute </a:t>
            </a:r>
            <a:r>
              <a:rPr lang="en-US" dirty="0" smtClean="0">
                <a:latin typeface="+mn-lt"/>
              </a:rPr>
              <a:t>g</a:t>
            </a:r>
            <a:r>
              <a:rPr lang="en-US" baseline="30000" dirty="0" smtClean="0">
                <a:latin typeface="+mn-lt"/>
              </a:rPr>
              <a:t>ab</a:t>
            </a:r>
            <a:endParaRPr lang="en-US" dirty="0" smtClean="0">
              <a:latin typeface="+mn-lt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Decisional </a:t>
            </a:r>
            <a:r>
              <a:rPr lang="en-US" dirty="0" err="1" smtClean="0">
                <a:latin typeface="+mj-lt"/>
              </a:rPr>
              <a:t>Diffie</a:t>
            </a:r>
            <a:r>
              <a:rPr lang="en-US" dirty="0" smtClean="0">
                <a:latin typeface="+mj-lt"/>
              </a:rPr>
              <a:t>-Hellman problem (DDH):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n-lt"/>
              </a:rPr>
              <a:t>Challenger chooses </a:t>
            </a:r>
            <a:r>
              <a:rPr lang="x-IV_mathan" dirty="0">
                <a:latin typeface="+mn-lt"/>
              </a:rPr>
              <a:t>a, b ←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[q] </a:t>
            </a:r>
            <a:r>
              <a:rPr lang="x-IV_mathan" dirty="0" smtClean="0">
                <a:latin typeface="+mn-lt"/>
              </a:rPr>
              <a:t>uniformly, and picks c = ab or uniform</a:t>
            </a:r>
            <a:br>
              <a:rPr lang="x-IV_mathan" dirty="0" smtClean="0">
                <a:latin typeface="+mn-lt"/>
              </a:rPr>
            </a:br>
            <a:r>
              <a:rPr lang="x-IV_mathan" dirty="0" smtClean="0">
                <a:latin typeface="+mn-lt"/>
              </a:rPr>
              <a:t>Goal: given </a:t>
            </a:r>
            <a:r>
              <a:rPr lang="x-IV_mathan" dirty="0">
                <a:latin typeface="+mn-lt"/>
              </a:rPr>
              <a:t>&lt;g, </a:t>
            </a:r>
            <a:r>
              <a:rPr lang="en-US" dirty="0">
                <a:latin typeface="+mn-lt"/>
              </a:rPr>
              <a:t>g</a:t>
            </a:r>
            <a:r>
              <a:rPr lang="en-US" baseline="30000" dirty="0">
                <a:latin typeface="+mn-lt"/>
              </a:rPr>
              <a:t>a</a:t>
            </a:r>
            <a:r>
              <a:rPr lang="x-IV_mathan" dirty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b</a:t>
            </a:r>
            <a:r>
              <a:rPr lang="x-IV_mathan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c</a:t>
            </a:r>
            <a:r>
              <a:rPr lang="x-IV_mathan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, determine whether c = ab or not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1305953" y="2126512"/>
            <a:ext cx="765544" cy="408290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Easier to 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option: Elliptic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elliptic curve</a:t>
            </a:r>
            <a:r>
              <a:rPr lang="en-US" dirty="0" smtClean="0"/>
              <a:t> = a cubic equation y</a:t>
            </a:r>
            <a:r>
              <a:rPr lang="en-US" baseline="30000" dirty="0" smtClean="0"/>
              <a:t>2</a:t>
            </a:r>
            <a:r>
              <a:rPr lang="en-US" dirty="0" smtClean="0"/>
              <a:t> = x</a:t>
            </a:r>
            <a:r>
              <a:rPr lang="en-US" baseline="30000" dirty="0" smtClean="0"/>
              <a:t>3</a:t>
            </a:r>
            <a:r>
              <a:rPr lang="en-US" dirty="0" smtClean="0"/>
              <a:t> + ax + b</a:t>
            </a:r>
          </a:p>
          <a:p>
            <a:r>
              <a:rPr lang="en-US" dirty="0" smtClean="0"/>
              <a:t>Consider the set of points on this curve</a:t>
            </a:r>
          </a:p>
          <a:p>
            <a:r>
              <a:rPr lang="en-US" dirty="0" smtClean="0"/>
              <a:t>We can ‘multiply’ points using the rule P</a:t>
            </a:r>
            <a:r>
              <a:rPr lang="en-US" baseline="-25000" dirty="0" smtClean="0"/>
              <a:t> </a:t>
            </a:r>
            <a:r>
              <a:rPr lang="en-US" dirty="0" smtClean="0"/>
              <a:t>·</a:t>
            </a:r>
            <a:r>
              <a:rPr lang="en-US" baseline="-25000" dirty="0" smtClean="0"/>
              <a:t> </a:t>
            </a:r>
            <a:r>
              <a:rPr lang="en-US" dirty="0" smtClean="0"/>
              <a:t>Q</a:t>
            </a:r>
            <a:r>
              <a:rPr lang="en-US" baseline="-25000" dirty="0" smtClean="0"/>
              <a:t> </a:t>
            </a:r>
            <a:r>
              <a:rPr lang="en-US" dirty="0" smtClean="0"/>
              <a:t>·</a:t>
            </a:r>
            <a:r>
              <a:rPr lang="en-US" baseline="-25000" dirty="0" smtClean="0"/>
              <a:t> </a:t>
            </a:r>
            <a:r>
              <a:rPr lang="en-US" dirty="0" smtClean="0"/>
              <a:t>R = 1</a:t>
            </a:r>
          </a:p>
          <a:p>
            <a:r>
              <a:rPr lang="en-US" dirty="0" smtClean="0"/>
              <a:t>Also difficult to break the </a:t>
            </a:r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br>
              <a:rPr lang="en-US" dirty="0" smtClean="0"/>
            </a:br>
            <a:r>
              <a:rPr lang="en-US" dirty="0" smtClean="0"/>
              <a:t>in elliptic curve groups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9" b="17350"/>
          <a:stretch/>
        </p:blipFill>
        <p:spPr>
          <a:xfrm>
            <a:off x="9019822" y="1102109"/>
            <a:ext cx="2562578" cy="26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4408915"/>
            <a:ext cx="5386917" cy="19518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Shared secret = g</a:t>
            </a:r>
            <a:r>
              <a:rPr lang="en-US" baseline="30000" dirty="0" smtClean="0">
                <a:latin typeface="+mn-lt"/>
              </a:rPr>
              <a:t>ab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/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Correctness</a:t>
            </a:r>
            <a:r>
              <a:rPr lang="en-US" dirty="0" smtClean="0">
                <a:latin typeface="+mn-lt"/>
              </a:rPr>
              <a:t>: commutativity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</a:t>
            </a:r>
            <a:r>
              <a:rPr lang="en-US" baseline="30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= (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)</a:t>
            </a:r>
            <a:r>
              <a:rPr lang="en-US" baseline="30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= g</a:t>
            </a:r>
            <a:r>
              <a:rPr lang="en-US" baseline="30000" dirty="0" smtClean="0">
                <a:latin typeface="+mn-lt"/>
              </a:rPr>
              <a:t>ab</a:t>
            </a:r>
            <a:r>
              <a:rPr lang="en-US" dirty="0" smtClean="0">
                <a:latin typeface="+mn-lt"/>
              </a:rPr>
              <a:t> = (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)</a:t>
            </a:r>
            <a:r>
              <a:rPr lang="en-US" baseline="30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= B</a:t>
            </a:r>
            <a:r>
              <a:rPr lang="en-US" baseline="30000" dirty="0" smtClean="0">
                <a:latin typeface="+mn-lt"/>
              </a:rPr>
              <a:t>a</a:t>
            </a:r>
          </a:p>
          <a:p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Security</a:t>
            </a:r>
            <a:r>
              <a:rPr lang="en-US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to learn the key, a passive </a:t>
            </a:r>
            <a:r>
              <a:rPr lang="en-US" dirty="0">
                <a:latin typeface="+mn-lt"/>
              </a:rPr>
              <a:t>Eve </a:t>
            </a:r>
            <a:r>
              <a:rPr lang="en-US" dirty="0" smtClean="0">
                <a:latin typeface="+mn-lt"/>
              </a:rPr>
              <a:t>must break CDH problem</a:t>
            </a:r>
          </a:p>
          <a:p>
            <a:pPr lvl="1"/>
            <a:r>
              <a:rPr lang="en-US" sz="2100" dirty="0" smtClean="0">
                <a:latin typeface="+mn-lt"/>
              </a:rPr>
              <a:t>Knows g, g</a:t>
            </a:r>
            <a:r>
              <a:rPr lang="en-US" sz="2100" baseline="30000" dirty="0" smtClean="0">
                <a:latin typeface="+mn-lt"/>
              </a:rPr>
              <a:t>a</a:t>
            </a:r>
            <a:r>
              <a:rPr lang="en-US" sz="2100" dirty="0" smtClean="0">
                <a:latin typeface="+mn-lt"/>
              </a:rPr>
              <a:t>, </a:t>
            </a:r>
            <a:r>
              <a:rPr lang="en-US" sz="2100" dirty="0" err="1" smtClean="0">
                <a:latin typeface="+mn-lt"/>
              </a:rPr>
              <a:t>g</a:t>
            </a:r>
            <a:r>
              <a:rPr lang="en-US" sz="2100" baseline="30000" dirty="0" err="1" smtClean="0">
                <a:latin typeface="+mn-lt"/>
              </a:rPr>
              <a:t>b</a:t>
            </a:r>
            <a:endParaRPr lang="en-US" sz="2100" dirty="0" smtClean="0">
              <a:latin typeface="+mn-lt"/>
            </a:endParaRPr>
          </a:p>
          <a:p>
            <a:pPr lvl="1"/>
            <a:r>
              <a:rPr lang="en-US" sz="2100" dirty="0" smtClean="0">
                <a:latin typeface="+mn-lt"/>
              </a:rPr>
              <a:t>Wants to find g</a:t>
            </a:r>
            <a:r>
              <a:rPr lang="en-US" sz="2100" baseline="30000" dirty="0" smtClean="0">
                <a:latin typeface="+mn-lt"/>
              </a:rPr>
              <a:t>ab</a:t>
            </a:r>
            <a:endParaRPr lang="en-US" sz="2100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Forward secrecy</a:t>
            </a:r>
            <a:r>
              <a:rPr lang="en-US" dirty="0">
                <a:latin typeface="+mn-lt"/>
              </a:rPr>
              <a:t>: Choices of a, b are </a:t>
            </a:r>
            <a:r>
              <a:rPr lang="en-US" i="1" dirty="0" smtClean="0">
                <a:latin typeface="+mn-lt"/>
              </a:rPr>
              <a:t>ephemeral</a:t>
            </a:r>
            <a:r>
              <a:rPr lang="en-US" dirty="0" smtClean="0">
                <a:latin typeface="+mn-lt"/>
              </a:rPr>
              <a:t>, can </a:t>
            </a:r>
            <a:r>
              <a:rPr lang="en-US" dirty="0">
                <a:latin typeface="+mn-lt"/>
              </a:rPr>
              <a:t>delete </a:t>
            </a:r>
            <a:r>
              <a:rPr lang="en-US" dirty="0" smtClean="0">
                <a:latin typeface="+mn-lt"/>
              </a:rPr>
              <a:t>when done</a:t>
            </a:r>
          </a:p>
          <a:p>
            <a:r>
              <a:rPr lang="en-US" dirty="0" smtClean="0">
                <a:latin typeface="+mn-lt"/>
              </a:rPr>
              <a:t>Active attacker can cause problems!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8632"/>
            <a:ext cx="1333522" cy="1333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55" y="2408632"/>
            <a:ext cx="1333522" cy="1333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741871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</a:t>
            </a:r>
            <a:r>
              <a:rPr lang="en-US" sz="2000" dirty="0"/>
              <a:t>a ← </a:t>
            </a:r>
            <a:r>
              <a:rPr lang="en-US" sz="2000" dirty="0" smtClean="0"/>
              <a:t>[q]</a:t>
            </a:r>
          </a:p>
          <a:p>
            <a:r>
              <a:rPr lang="en-US" sz="2000" dirty="0" smtClean="0"/>
              <a:t>Compute A = g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2281" y="1741871"/>
            <a:ext cx="196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b </a:t>
            </a:r>
            <a:r>
              <a:rPr lang="en-US" sz="2000" dirty="0"/>
              <a:t>← </a:t>
            </a:r>
            <a:r>
              <a:rPr lang="en-US" sz="2000" dirty="0" smtClean="0"/>
              <a:t>[q]</a:t>
            </a:r>
          </a:p>
          <a:p>
            <a:r>
              <a:rPr lang="en-US" sz="2000" dirty="0" smtClean="0"/>
              <a:t>Compute B = </a:t>
            </a:r>
            <a:r>
              <a:rPr lang="en-US" sz="2000" dirty="0" err="1" smtClean="0"/>
              <a:t>g</a:t>
            </a:r>
            <a:r>
              <a:rPr lang="en-US" sz="2000" baseline="30000" dirty="0" err="1" smtClean="0"/>
              <a:t>b</a:t>
            </a:r>
            <a:endParaRPr lang="en-US" sz="2000" baseline="30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02372" y="2482675"/>
            <a:ext cx="1960180" cy="461665"/>
            <a:chOff x="1902372" y="2482675"/>
            <a:chExt cx="1960180" cy="46166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02372" y="2875050"/>
              <a:ext cx="196018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79711" y="2482675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</a:t>
              </a:r>
              <a:endParaRPr lang="en-US" sz="2400" baseline="30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2372" y="2936965"/>
            <a:ext cx="1960180" cy="461665"/>
            <a:chOff x="1902372" y="2936965"/>
            <a:chExt cx="1960180" cy="46166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902372" y="3314666"/>
              <a:ext cx="196018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86020" y="2936965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B</a:t>
              </a:r>
              <a:endParaRPr lang="en-US" sz="2400" baseline="30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3840" y="5033800"/>
            <a:ext cx="5392677" cy="1335024"/>
            <a:chOff x="6189724" y="4980598"/>
            <a:chExt cx="5392677" cy="13350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372" y="4980598"/>
              <a:ext cx="1335024" cy="133502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8879" y="4980598"/>
              <a:ext cx="1333522" cy="133352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724" y="4982100"/>
              <a:ext cx="1333522" cy="1333522"/>
            </a:xfrm>
            <a:prstGeom prst="rect">
              <a:avLst/>
            </a:prstGeom>
          </p:spPr>
        </p:pic>
        <p:sp>
          <p:nvSpPr>
            <p:cNvPr id="28" name="Left-Right Arrow 27"/>
            <p:cNvSpPr/>
            <p:nvPr/>
          </p:nvSpPr>
          <p:spPr>
            <a:xfrm>
              <a:off x="7455186" y="5456859"/>
              <a:ext cx="838891" cy="3810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-Right Arrow 28"/>
            <p:cNvSpPr/>
            <p:nvPr/>
          </p:nvSpPr>
          <p:spPr>
            <a:xfrm>
              <a:off x="9482692" y="5456859"/>
              <a:ext cx="838891" cy="3810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33998" y="5014701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k</a:t>
              </a:r>
              <a:r>
                <a:rPr lang="en-US" sz="2400" baseline="-25000" dirty="0" smtClean="0"/>
                <a:t>AM</a:t>
              </a:r>
              <a:endParaRPr lang="en-US" sz="24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571407" y="5014701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MB</a:t>
              </a:r>
              <a:endParaRPr lang="en-US" sz="2400" baseline="-25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25132" y="3699686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B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97270" y="3699686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A</a:t>
            </a:r>
            <a:r>
              <a:rPr lang="en-US" sz="2000" baseline="30000" dirty="0" smtClean="0"/>
              <a:t>b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1827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80153" y="1098319"/>
            <a:ext cx="94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950" y="1098319"/>
            <a:ext cx="20136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secret key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SK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6395" y="1965619"/>
            <a:ext cx="18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validate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MAC</a:t>
            </a:r>
            <a:r>
              <a:rPr lang="en-US" sz="2400" i="1" baseline="-25000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26395" y="1965619"/>
            <a:ext cx="20185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check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Verify</a:t>
            </a:r>
            <a:r>
              <a:rPr lang="en-US" sz="2400" i="1" baseline="-25000" dirty="0" err="1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r>
              <a:rPr lang="en-US" sz="2400" i="1" baseline="-250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A, </a:t>
            </a:r>
            <a:r>
              <a:rPr lang="el-GR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929" y="1098319"/>
            <a:ext cx="94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929" y="1098319"/>
            <a:ext cx="2016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public 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Public key signatures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3949535"/>
            <a:ext cx="10972800" cy="2908465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the public </a:t>
            </a:r>
            <a:r>
              <a:rPr lang="en-US" dirty="0"/>
              <a:t>case, Alice </a:t>
            </a:r>
            <a:r>
              <a:rPr lang="en-US" dirty="0" smtClean="0"/>
              <a:t>has a secret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SK</a:t>
            </a:r>
            <a:r>
              <a:rPr lang="en-US" dirty="0" smtClean="0"/>
              <a:t> and </a:t>
            </a:r>
            <a:r>
              <a:rPr lang="en-US" i="1" dirty="0" smtClean="0"/>
              <a:t>everyone</a:t>
            </a:r>
            <a:r>
              <a:rPr lang="en-US" dirty="0" smtClean="0"/>
              <a:t> knows corresponding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PK</a:t>
            </a:r>
          </a:p>
          <a:p>
            <a:pPr lvl="1"/>
            <a:r>
              <a:rPr lang="en-US" sz="2200" dirty="0" smtClean="0"/>
              <a:t>So, anyone in the world can verify that Alice wrote that message (to somebody…)</a:t>
            </a:r>
          </a:p>
          <a:p>
            <a:pPr lvl="1"/>
            <a:r>
              <a:rPr lang="en-US" sz="2200" dirty="0" smtClean="0"/>
              <a:t>Also, asymmetry leads to non-deniability: Bob can’t make </a:t>
            </a:r>
            <a:r>
              <a:rPr lang="el-GR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200" dirty="0" smtClean="0"/>
              <a:t> </a:t>
            </a:r>
            <a:r>
              <a:rPr lang="en-US" sz="2200" dirty="0" smtClean="0"/>
              <a:t>anymore</a:t>
            </a:r>
          </a:p>
          <a:p>
            <a:r>
              <a:rPr lang="en-US" sz="2600" dirty="0" smtClean="0"/>
              <a:t>The EU-CMA security game is defined just as in the symmetric case</a:t>
            </a:r>
          </a:p>
          <a:p>
            <a:r>
              <a:rPr lang="en-US" sz="2600" dirty="0" smtClean="0"/>
              <a:t>Claim: Can build signatures schemes </a:t>
            </a:r>
            <a:r>
              <a:rPr lang="en-US" sz="2600" dirty="0" smtClean="0"/>
              <a:t>using </a:t>
            </a:r>
            <a:r>
              <a:rPr lang="en-US" sz="2600" dirty="0" smtClean="0"/>
              <a:t>groups in which DH is hard!</a:t>
            </a:r>
            <a:endParaRPr lang="en-US" sz="2600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24816" y="1188565"/>
            <a:ext cx="3764753" cy="2664664"/>
            <a:chOff x="3352799" y="1801997"/>
            <a:chExt cx="5486401" cy="3883235"/>
          </a:xfrm>
        </p:grpSpPr>
        <p:sp>
          <p:nvSpPr>
            <p:cNvPr id="16" name="Right Arrow 15"/>
            <p:cNvSpPr/>
            <p:nvPr/>
          </p:nvSpPr>
          <p:spPr>
            <a:xfrm>
              <a:off x="3352799" y="1801997"/>
              <a:ext cx="5486401" cy="1877557"/>
            </a:xfrm>
            <a:prstGeom prst="rightArrow">
              <a:avLst>
                <a:gd name="adj1" fmla="val 63826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send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 </a:t>
              </a:r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along with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/>
              </a:r>
              <a:b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i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signature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MAC</a:t>
              </a:r>
              <a:r>
                <a:rPr lang="en-US" sz="2400" i="1" baseline="-25000" dirty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)</a:t>
              </a:r>
              <a:endPara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5530610" y="3449190"/>
              <a:ext cx="1130777" cy="948585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95" y="3686389"/>
              <a:ext cx="1998842" cy="199884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14383" y="1965619"/>
            <a:ext cx="114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msg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endParaRPr lang="en-US" sz="24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179" y="2573245"/>
            <a:ext cx="1495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forge?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(make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valid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24816" y="1188565"/>
            <a:ext cx="3764753" cy="2664664"/>
            <a:chOff x="3352799" y="1801997"/>
            <a:chExt cx="5486401" cy="3883235"/>
          </a:xfrm>
        </p:grpSpPr>
        <p:sp>
          <p:nvSpPr>
            <p:cNvPr id="23" name="Right Arrow 22"/>
            <p:cNvSpPr/>
            <p:nvPr/>
          </p:nvSpPr>
          <p:spPr>
            <a:xfrm>
              <a:off x="3352799" y="1801997"/>
              <a:ext cx="5486401" cy="1877557"/>
            </a:xfrm>
            <a:prstGeom prst="rightArrow">
              <a:avLst>
                <a:gd name="adj1" fmla="val 63826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send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 </a:t>
              </a:r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along with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/>
              </a:r>
              <a:b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i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signature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l-GR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σ</a:t>
              </a:r>
              <a:r>
                <a:rPr lang="en-US" sz="24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 err="1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Sign</a:t>
              </a:r>
              <a:r>
                <a:rPr lang="en-US" sz="2400" i="1" baseline="-25000" dirty="0" err="1" smtClean="0">
                  <a:solidFill>
                    <a:schemeClr val="accent6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SK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</a:t>
              </a:r>
              <a:r>
                <a:rPr lang="en-US" sz="24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)</a:t>
              </a:r>
              <a:endPara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5530610" y="3449190"/>
              <a:ext cx="1130777" cy="948585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95" y="3686389"/>
              <a:ext cx="1998842" cy="199884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40" y="1204678"/>
            <a:ext cx="1379204" cy="1379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51" y="121519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r>
              <a:rPr lang="x-IV_mathan" dirty="0" smtClean="0"/>
              <a:t>→ (EC)DSA → Schnorr signatures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KeyGen</a:t>
            </a:r>
            <a:r>
              <a:rPr lang="en-US" dirty="0" smtClean="0"/>
              <a:t>:</a:t>
            </a:r>
          </a:p>
          <a:p>
            <a:r>
              <a:rPr lang="en-US" sz="2000" dirty="0" smtClean="0">
                <a:latin typeface="+mn-lt"/>
              </a:rPr>
              <a:t>Sample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 </a:t>
            </a:r>
            <a:r>
              <a:rPr lang="x-IV_mathan" sz="2000" dirty="0" smtClean="0">
                <a:latin typeface="+mn-lt"/>
              </a:rPr>
              <a:t>← [q]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Compute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 = g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Sign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/>
              <a:t>(M):</a:t>
            </a:r>
          </a:p>
          <a:p>
            <a:r>
              <a:rPr lang="en-US" sz="2000" dirty="0" smtClean="0">
                <a:latin typeface="+mn-lt"/>
              </a:rPr>
              <a:t>Choose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 </a:t>
            </a:r>
            <a:r>
              <a:rPr lang="x-IV_mathan" sz="2000" dirty="0">
                <a:latin typeface="+mn-lt"/>
              </a:rPr>
              <a:t>← [q</a:t>
            </a:r>
            <a:r>
              <a:rPr lang="x-IV_mathan" sz="2000" dirty="0" smtClean="0">
                <a:latin typeface="+mn-lt"/>
              </a:rPr>
              <a:t>], computes </a:t>
            </a:r>
            <a:r>
              <a:rPr lang="x-IV_mathan" sz="2000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x-IV_mathan" sz="2000" dirty="0" smtClean="0">
                <a:latin typeface="+mn-lt"/>
              </a:rPr>
              <a:t> = </a:t>
            </a:r>
            <a:r>
              <a:rPr lang="" sz="2000" dirty="0">
                <a:latin typeface="+mn-lt"/>
              </a:rPr>
              <a:t>g</a:t>
            </a:r>
            <a:r>
              <a:rPr lang="" sz="2000" baseline="30000" dirty="0">
                <a:solidFill>
                  <a:schemeClr val="accent2"/>
                </a:solidFill>
                <a:latin typeface="+mn-lt"/>
              </a:rPr>
              <a:t>r</a:t>
            </a:r>
            <a:endParaRPr lang="x-IV_mathan" sz="2000" dirty="0" smtClean="0">
              <a:solidFill>
                <a:schemeClr val="accent2"/>
              </a:solidFill>
              <a:latin typeface="+mn-lt"/>
            </a:endParaRPr>
          </a:p>
          <a:p>
            <a:r>
              <a:rPr lang="" sz="2000" dirty="0" smtClean="0">
                <a:latin typeface="+mn-lt"/>
              </a:rPr>
              <a:t>Let </a:t>
            </a:r>
            <a:r>
              <a:rPr lang="" sz="2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" sz="2000" dirty="0" smtClean="0">
                <a:latin typeface="+mn-lt"/>
              </a:rPr>
              <a:t> = H(M || </a:t>
            </a:r>
            <a:r>
              <a:rPr lang="" sz="2000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" sz="2000" dirty="0" smtClean="0">
                <a:latin typeface="+mn-lt"/>
              </a:rPr>
              <a:t>) and </a:t>
            </a:r>
            <a:r>
              <a:rPr lang="el-GR" sz="2000" dirty="0" smtClean="0">
                <a:solidFill>
                  <a:schemeClr val="accent1"/>
                </a:solidFill>
                <a:latin typeface="+mn-lt"/>
              </a:rPr>
              <a:t>σ</a:t>
            </a:r>
            <a:r>
              <a:rPr lang="en-US" sz="2000" dirty="0" smtClean="0">
                <a:latin typeface="+mn-lt"/>
              </a:rPr>
              <a:t> = r </a:t>
            </a:r>
            <a:r>
              <a:rPr lang="en-US" sz="2000" dirty="0">
                <a:latin typeface="+mn-lt"/>
              </a:rPr>
              <a:t>–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2000" baseline="-25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·</a:t>
            </a:r>
            <a:r>
              <a:rPr lang="en-US" sz="2000" baseline="-25000" dirty="0">
                <a:latin typeface="+mn-lt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t</a:t>
            </a:r>
          </a:p>
          <a:p>
            <a:r>
              <a:rPr lang="en-US" sz="2000" dirty="0" smtClean="0">
                <a:latin typeface="+mn-lt"/>
              </a:rPr>
              <a:t>Output (</a:t>
            </a:r>
            <a:r>
              <a:rPr lang="el-GR" sz="2000" dirty="0" smtClean="0">
                <a:solidFill>
                  <a:schemeClr val="accent1"/>
                </a:solidFill>
                <a:latin typeface="+mn-lt"/>
              </a:rPr>
              <a:t>σ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 err="1" smtClean="0"/>
              <a:t>Verify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dirty="0" smtClean="0"/>
              <a:t>(M, (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el-GR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)):</a:t>
            </a:r>
          </a:p>
          <a:p>
            <a:pPr lvl="0"/>
            <a:r>
              <a:rPr lang="en-US" sz="2000" dirty="0" smtClean="0">
                <a:latin typeface="+mn-lt"/>
              </a:rPr>
              <a:t>Compute R’ =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</a:t>
            </a:r>
            <a:r>
              <a:rPr lang="en-US" sz="2000" baseline="30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baseline="-25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Lato"/>
              </a:rPr>
              <a:t>·</a:t>
            </a:r>
            <a:r>
              <a:rPr lang="en-US" sz="2000" baseline="-25000" dirty="0">
                <a:solidFill>
                  <a:prstClr val="black"/>
                </a:solidFill>
                <a:latin typeface="Lato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Lato"/>
              </a:rPr>
              <a:t>g</a:t>
            </a:r>
            <a:r>
              <a:rPr lang="el-GR" sz="2000" baseline="30000" dirty="0">
                <a:solidFill>
                  <a:schemeClr val="accent1"/>
                </a:solidFill>
                <a:latin typeface="Lato"/>
              </a:rPr>
              <a:t>σ</a:t>
            </a:r>
            <a:endParaRPr lang="en-US" sz="2000" baseline="30000" dirty="0">
              <a:solidFill>
                <a:schemeClr val="accent1"/>
              </a:solidFill>
              <a:latin typeface="Lato"/>
            </a:endParaRPr>
          </a:p>
          <a:p>
            <a:r>
              <a:rPr lang="en-US" sz="2000" dirty="0" smtClean="0">
                <a:latin typeface="+mn-lt"/>
              </a:rPr>
              <a:t>Check if t’ = H(M || R’) equals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Correctness follows from linearity</a:t>
            </a:r>
          </a:p>
          <a:p>
            <a:pPr lvl="1"/>
            <a:r>
              <a:rPr lang="el-GR" dirty="0">
                <a:latin typeface="+mn-lt"/>
              </a:rPr>
              <a:t>σ</a:t>
            </a:r>
            <a:r>
              <a:rPr lang="en-US" dirty="0">
                <a:latin typeface="+mn-lt"/>
              </a:rPr>
              <a:t> = r – s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·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t, so r = </a:t>
            </a:r>
            <a:r>
              <a:rPr lang="el-GR" dirty="0" smtClean="0">
                <a:latin typeface="+mn-lt"/>
              </a:rPr>
              <a:t>σ</a:t>
            </a:r>
            <a:r>
              <a:rPr lang="en-US" dirty="0" smtClean="0">
                <a:latin typeface="+mn-lt"/>
              </a:rPr>
              <a:t> + s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·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</a:t>
            </a:r>
          </a:p>
          <a:p>
            <a:pPr lvl="1"/>
            <a:r>
              <a:rPr lang="en-US" dirty="0" smtClean="0">
                <a:latin typeface="+mn-lt"/>
              </a:rPr>
              <a:t>Now consider all of this in the exponent</a:t>
            </a:r>
          </a:p>
          <a:p>
            <a:pPr lvl="1"/>
            <a:r>
              <a:rPr lang="en-US" dirty="0">
                <a:latin typeface="+mn-lt"/>
              </a:rPr>
              <a:t>R’ =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</a:t>
            </a:r>
            <a:r>
              <a:rPr lang="en-US" baseline="30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·</a:t>
            </a:r>
            <a:r>
              <a:rPr lang="en-US" baseline="-25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g</a:t>
            </a:r>
            <a:r>
              <a:rPr lang="el-GR" baseline="30000" dirty="0" smtClean="0">
                <a:solidFill>
                  <a:schemeClr val="accent1"/>
                </a:solidFill>
                <a:latin typeface="+mn-lt"/>
              </a:rPr>
              <a:t>σ</a:t>
            </a:r>
            <a:r>
              <a:rPr lang="en-US" dirty="0">
                <a:latin typeface="+mn-lt"/>
              </a:rPr>
              <a:t> = 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30000" dirty="0" err="1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+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g</a:t>
            </a:r>
            <a:r>
              <a:rPr lang="el-GR" baseline="30000" dirty="0" smtClean="0">
                <a:solidFill>
                  <a:schemeClr val="accent1"/>
                </a:solidFill>
                <a:latin typeface="+mn-lt"/>
              </a:rPr>
              <a:t>σ</a:t>
            </a:r>
            <a:r>
              <a:rPr lang="en-US" dirty="0">
                <a:latin typeface="+mn-lt"/>
              </a:rPr>
              <a:t> = </a:t>
            </a:r>
            <a:r>
              <a:rPr lang="en-US" dirty="0" smtClean="0">
                <a:latin typeface="+mn-lt"/>
              </a:rPr>
              <a:t>g</a:t>
            </a:r>
            <a:r>
              <a:rPr lang="en-US" baseline="30000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=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R</a:t>
            </a:r>
          </a:p>
          <a:p>
            <a:r>
              <a:rPr lang="en-US" dirty="0" smtClean="0"/>
              <a:t>Informal security argument</a:t>
            </a:r>
          </a:p>
          <a:p>
            <a:pPr lvl="1"/>
            <a:r>
              <a:rPr lang="en-US" dirty="0" smtClean="0">
                <a:latin typeface="+mn-lt"/>
              </a:rPr>
              <a:t>Suppose Mallory forges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solidFill>
                  <a:schemeClr val="accent1"/>
                </a:solidFill>
                <a:latin typeface="+mn-lt"/>
              </a:rPr>
              <a:t>σ</a:t>
            </a:r>
            <a:r>
              <a:rPr lang="el-GR" dirty="0">
                <a:latin typeface="+mn-lt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)</a:t>
            </a:r>
          </a:p>
          <a:p>
            <a:pPr lvl="1"/>
            <a:r>
              <a:rPr lang="en-US" dirty="0" smtClean="0">
                <a:latin typeface="+mn-lt"/>
              </a:rPr>
              <a:t>t uniquely identifies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due to hash H</a:t>
            </a:r>
          </a:p>
          <a:p>
            <a:pPr lvl="1"/>
            <a:r>
              <a:rPr lang="el-GR" dirty="0" smtClean="0">
                <a:latin typeface="+mn-lt"/>
              </a:rPr>
              <a:t>σ</a:t>
            </a:r>
            <a:r>
              <a:rPr lang="en-US" dirty="0" smtClean="0">
                <a:latin typeface="+mn-lt"/>
              </a:rPr>
              <a:t> uniquely identifies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= </a:t>
            </a:r>
            <a:r>
              <a:rPr lang="el-GR" dirty="0">
                <a:latin typeface="+mn-lt"/>
              </a:rPr>
              <a:t>σ</a:t>
            </a:r>
            <a:r>
              <a:rPr lang="en-US" dirty="0">
                <a:latin typeface="+mn-lt"/>
              </a:rPr>
              <a:t> + s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·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</a:t>
            </a:r>
          </a:p>
          <a:p>
            <a:pPr lvl="1"/>
            <a:r>
              <a:rPr lang="en-US" dirty="0" smtClean="0">
                <a:latin typeface="+mn-lt"/>
              </a:rPr>
              <a:t>Enforcing </a:t>
            </a:r>
            <a:r>
              <a:rPr lang="x-IV_mathan" dirty="0">
                <a:solidFill>
                  <a:schemeClr val="accent2"/>
                </a:solidFill>
                <a:latin typeface="+mn-lt"/>
              </a:rPr>
              <a:t>R</a:t>
            </a:r>
            <a:r>
              <a:rPr lang="x-IV_mathan" dirty="0">
                <a:latin typeface="+mn-lt"/>
              </a:rPr>
              <a:t> = </a:t>
            </a:r>
            <a:r>
              <a:rPr lang="" dirty="0">
                <a:latin typeface="+mn-lt"/>
              </a:rPr>
              <a:t>g</a:t>
            </a:r>
            <a:r>
              <a:rPr lang="" baseline="30000" dirty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requires breaking DL</a:t>
            </a:r>
          </a:p>
          <a:p>
            <a:r>
              <a:rPr lang="en-US" dirty="0"/>
              <a:t>Big concern: nonce reuse</a:t>
            </a:r>
          </a:p>
          <a:p>
            <a:pPr lvl="1"/>
            <a:r>
              <a:rPr lang="el-GR" sz="1800" dirty="0" smtClean="0">
                <a:solidFill>
                  <a:schemeClr val="accent1"/>
                </a:solidFill>
              </a:rPr>
              <a:t>σ</a:t>
            </a:r>
            <a:r>
              <a:rPr lang="en-US" sz="18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/>
              <a:t>= </a:t>
            </a:r>
            <a:r>
              <a:rPr lang="en-US" sz="1800" dirty="0">
                <a:solidFill>
                  <a:schemeClr val="accent2"/>
                </a:solidFill>
              </a:rPr>
              <a:t>r</a:t>
            </a:r>
            <a:r>
              <a:rPr lang="en-US" sz="1800" dirty="0"/>
              <a:t> –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800" baseline="-25000" dirty="0"/>
              <a:t> </a:t>
            </a:r>
            <a:r>
              <a:rPr lang="en-US" sz="1800" dirty="0"/>
              <a:t>·</a:t>
            </a:r>
            <a:r>
              <a:rPr lang="en-US" sz="1800" baseline="-25000" dirty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t</a:t>
            </a:r>
            <a:r>
              <a:rPr lang="en-US" sz="1800" baseline="-25000" dirty="0" smtClean="0">
                <a:solidFill>
                  <a:schemeClr val="accent1"/>
                </a:solidFill>
              </a:rPr>
              <a:t>1</a:t>
            </a:r>
          </a:p>
          <a:p>
            <a:pPr lvl="1"/>
            <a:r>
              <a:rPr lang="el-GR" sz="1800" dirty="0" smtClean="0">
                <a:solidFill>
                  <a:schemeClr val="accent1"/>
                </a:solidFill>
              </a:rPr>
              <a:t>σ</a:t>
            </a:r>
            <a:r>
              <a:rPr lang="en-US" sz="1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/>
              <a:t>= </a:t>
            </a:r>
            <a:r>
              <a:rPr lang="en-US" sz="1800" dirty="0">
                <a:solidFill>
                  <a:schemeClr val="accent2"/>
                </a:solidFill>
              </a:rPr>
              <a:t>r</a:t>
            </a:r>
            <a:r>
              <a:rPr lang="en-US" sz="1800" dirty="0"/>
              <a:t> –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800" baseline="-25000" dirty="0"/>
              <a:t> </a:t>
            </a:r>
            <a:r>
              <a:rPr lang="en-US" sz="1800" dirty="0"/>
              <a:t>·</a:t>
            </a:r>
            <a:r>
              <a:rPr lang="en-US" sz="1800" baseline="-25000" dirty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t</a:t>
            </a:r>
            <a:r>
              <a:rPr lang="en-US" sz="1800" baseline="-25000" dirty="0" smtClean="0">
                <a:solidFill>
                  <a:schemeClr val="accent1"/>
                </a:solidFill>
              </a:rPr>
              <a:t>2</a:t>
            </a:r>
            <a:endParaRPr lang="en-US" baseline="-250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66041" y="2933622"/>
            <a:ext cx="4367413" cy="584775"/>
            <a:chOff x="1566041" y="2933622"/>
            <a:chExt cx="4367413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2780350" y="2933622"/>
              <a:ext cx="3153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</a:rPr>
                <a:t>Remember: signatures don’t </a:t>
              </a:r>
              <a:r>
                <a:rPr lang="en-US" sz="1600" i="1" dirty="0" smtClean="0">
                  <a:solidFill>
                    <a:schemeClr val="accent4">
                      <a:lumMod val="75000"/>
                    </a:schemeClr>
                  </a:solidFill>
                </a:rPr>
                <a:t>need</a:t>
              </a:r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</a:rPr>
                <a:t> to be randomized, but this one is</a:t>
              </a:r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 flipV="1">
              <a:off x="1566041" y="3116317"/>
              <a:ext cx="1277372" cy="109692"/>
            </a:xfrm>
            <a:prstGeom prst="bentConnector3">
              <a:avLst>
                <a:gd name="adj1" fmla="val 220"/>
              </a:avLst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133600" y="4683914"/>
            <a:ext cx="2873480" cy="338554"/>
            <a:chOff x="2133600" y="4683914"/>
            <a:chExt cx="2873480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3706724" y="4683914"/>
              <a:ext cx="1300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</a:rPr>
                <a:t>size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</a:rPr>
                <a:t>= 2 </a:t>
              </a:r>
              <a:r>
                <a:rPr lang="en-US" sz="1600" dirty="0" err="1">
                  <a:solidFill>
                    <a:schemeClr val="accent4">
                      <a:lumMod val="75000"/>
                    </a:schemeClr>
                  </a:solidFill>
                </a:rPr>
                <a:t>lg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</a:rPr>
                <a:t>(q)</a:t>
              </a:r>
            </a:p>
          </p:txBody>
        </p:sp>
        <p:cxnSp>
          <p:nvCxnSpPr>
            <p:cNvPr id="15" name="Elbow Connector 14"/>
            <p:cNvCxnSpPr/>
            <p:nvPr/>
          </p:nvCxnSpPr>
          <p:spPr>
            <a:xfrm>
              <a:off x="2133600" y="4787462"/>
              <a:ext cx="1624213" cy="97260"/>
            </a:xfrm>
            <a:prstGeom prst="bentConnector3">
              <a:avLst>
                <a:gd name="adj1" fmla="val 497"/>
              </a:avLst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8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https://www.google.com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Chrome: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Firefox: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349" t="40104" r="824" b="49946"/>
          <a:stretch/>
        </p:blipFill>
        <p:spPr>
          <a:xfrm>
            <a:off x="2204482" y="1158314"/>
            <a:ext cx="6201035" cy="1892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49" t="71162" r="6279" b="21853"/>
          <a:stretch/>
        </p:blipFill>
        <p:spPr>
          <a:xfrm>
            <a:off x="2204482" y="3460293"/>
            <a:ext cx="9377917" cy="6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BU’s login 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Chrome: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Firefox: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31" t="68462" r="18076" b="24279"/>
          <a:stretch/>
        </p:blipFill>
        <p:spPr>
          <a:xfrm>
            <a:off x="2204482" y="3460292"/>
            <a:ext cx="9377917" cy="804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8510" t="48018" r="1128" b="43569"/>
          <a:stretch/>
        </p:blipFill>
        <p:spPr>
          <a:xfrm>
            <a:off x="2204482" y="1102108"/>
            <a:ext cx="6439267" cy="16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ideas </a:t>
            </a:r>
            <a:r>
              <a:rPr lang="en-US" dirty="0" smtClean="0"/>
              <a:t>to study in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500" i="1" dirty="0" smtClean="0"/>
              <a:t>Public authentication</a:t>
            </a:r>
            <a:r>
              <a:rPr lang="en-US" sz="2500" dirty="0" smtClean="0"/>
              <a:t>: signing a message so anybody knows you created it</a:t>
            </a:r>
          </a:p>
          <a:p>
            <a:pPr>
              <a:spcBef>
                <a:spcPts val="1200"/>
              </a:spcBef>
            </a:pPr>
            <a:r>
              <a:rPr lang="en-US" sz="2500" i="1" dirty="0" smtClean="0"/>
              <a:t>Key negotiation and exchange</a:t>
            </a:r>
            <a:r>
              <a:rPr lang="en-US" sz="2500" dirty="0" smtClean="0"/>
              <a:t>: how to create a shared key over the internet</a:t>
            </a:r>
          </a:p>
          <a:p>
            <a:pPr>
              <a:spcBef>
                <a:spcPts val="1200"/>
              </a:spcBef>
            </a:pPr>
            <a:r>
              <a:rPr lang="en-US" sz="2500" i="1" dirty="0" smtClean="0"/>
              <a:t>Forward secrecy</a:t>
            </a:r>
            <a:r>
              <a:rPr lang="en-US" sz="2500" dirty="0" smtClean="0"/>
              <a:t>: protecting privacy + integrity of messages from the past against key compromises in the </a:t>
            </a:r>
            <a:r>
              <a:rPr lang="en-US" sz="2500" dirty="0" smtClean="0"/>
              <a:t>future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4249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key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300284"/>
            <a:ext cx="5386917" cy="1557716"/>
          </a:xfrm>
        </p:spPr>
        <p:txBody>
          <a:bodyPr>
            <a:normAutofit/>
          </a:bodyPr>
          <a:lstStyle/>
          <a:p>
            <a:r>
              <a:rPr lang="en-US" dirty="0" smtClean="0"/>
              <a:t>Only Alice can generate signatures</a:t>
            </a:r>
          </a:p>
          <a:p>
            <a:r>
              <a:rPr lang="en-US" dirty="0" smtClean="0"/>
              <a:t>Anybody can </a:t>
            </a:r>
            <a:r>
              <a:rPr lang="en-US" dirty="0" smtClean="0"/>
              <a:t>verify</a:t>
            </a:r>
          </a:p>
          <a:p>
            <a:r>
              <a:rPr lang="en-US" dirty="0" smtClean="0"/>
              <a:t>Lost key = </a:t>
            </a:r>
            <a:r>
              <a:rPr lang="en-US" dirty="0"/>
              <a:t>Eve forges </a:t>
            </a:r>
            <a:r>
              <a:rPr lang="en-US" dirty="0" err="1" smtClean="0"/>
              <a:t>msgs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i="1" dirty="0" smtClean="0"/>
              <a:t>future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4"/>
            <a:ext cx="5389033" cy="1557716"/>
          </a:xfrm>
        </p:spPr>
        <p:txBody>
          <a:bodyPr>
            <a:normAutofit/>
          </a:bodyPr>
          <a:lstStyle/>
          <a:p>
            <a:r>
              <a:rPr lang="en-US" dirty="0" smtClean="0"/>
              <a:t>Anybody can send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r>
              <a:rPr lang="en-US" dirty="0" smtClean="0"/>
              <a:t>Only Bob can decrypt + </a:t>
            </a:r>
            <a:r>
              <a:rPr lang="en-US" dirty="0" smtClean="0"/>
              <a:t>read</a:t>
            </a:r>
          </a:p>
          <a:p>
            <a:r>
              <a:rPr lang="en-US" dirty="0" smtClean="0"/>
              <a:t>Lost key = </a:t>
            </a:r>
            <a:r>
              <a:rPr lang="en-US" dirty="0"/>
              <a:t>Eve reads </a:t>
            </a:r>
            <a:r>
              <a:rPr lang="en-US" dirty="0" err="1"/>
              <a:t>msgs</a:t>
            </a:r>
            <a:r>
              <a:rPr lang="en-US" dirty="0"/>
              <a:t> from </a:t>
            </a:r>
            <a:r>
              <a:rPr lang="en-US" i="1" dirty="0" smtClean="0"/>
              <a:t>past</a:t>
            </a:r>
            <a:endParaRPr lang="en-US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0523" y="1741870"/>
            <a:ext cx="4865070" cy="3436539"/>
            <a:chOff x="650761" y="2491225"/>
            <a:chExt cx="4865070" cy="34365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31" y="297116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98" y="4556164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2971168"/>
              <a:ext cx="1379204" cy="13792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9" idx="3"/>
              <a:endCxn id="7" idx="1"/>
            </p:cNvCxnSpPr>
            <p:nvPr/>
          </p:nvCxnSpPr>
          <p:spPr>
            <a:xfrm flipV="1">
              <a:off x="2029965" y="3656968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3087098" y="3656968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96" y="2491226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8" y="2491225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491572" y="25313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Authenticated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352799" y="2944678"/>
            <a:ext cx="5486401" cy="3688874"/>
            <a:chOff x="3352799" y="2944678"/>
            <a:chExt cx="5486401" cy="3688874"/>
          </a:xfrm>
        </p:grpSpPr>
        <p:sp>
          <p:nvSpPr>
            <p:cNvPr id="32" name="Right Arrow 31"/>
            <p:cNvSpPr/>
            <p:nvPr/>
          </p:nvSpPr>
          <p:spPr>
            <a:xfrm>
              <a:off x="3352799" y="2944678"/>
              <a:ext cx="5486401" cy="7348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5490559" y="3771539"/>
              <a:ext cx="1210882" cy="650929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3890352"/>
              <a:ext cx="2743200" cy="2743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Secure </a:t>
            </a:r>
            <a:r>
              <a:rPr lang="en-US" dirty="0" smtClean="0"/>
              <a:t>communication in presence of an adversary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82491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596" y="4642313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message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endParaRPr lang="en-US" sz="28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344" y="571166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???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5634" y="145927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5235" y="145879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9923" y="1035572"/>
            <a:ext cx="511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✉ 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authenticated key exchange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4803" y="2601808"/>
            <a:ext cx="4522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☏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authenticated encryption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37993" y="1377453"/>
            <a:ext cx="7137242" cy="731520"/>
            <a:chOff x="2537993" y="1377453"/>
            <a:chExt cx="7137242" cy="731520"/>
          </a:xfrm>
        </p:grpSpPr>
        <p:sp>
          <p:nvSpPr>
            <p:cNvPr id="18" name="Right Arrow 17"/>
            <p:cNvSpPr/>
            <p:nvPr/>
          </p:nvSpPr>
          <p:spPr>
            <a:xfrm>
              <a:off x="2537993" y="1377453"/>
              <a:ext cx="7137242" cy="731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03937" y="1477893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key </a:t>
              </a:r>
              <a:r>
                <a:rPr lang="en-US" sz="2800" i="1" dirty="0" smtClean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800" i="1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3937" y="3048448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E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3165" y="4756579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D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C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8249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enezia_acqua_alta_notte_2005_modificata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r="7860"/>
          <a:stretch/>
        </p:blipFill>
        <p:spPr>
          <a:xfrm>
            <a:off x="6059299" y="846138"/>
            <a:ext cx="6132701" cy="601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/>
              <a:t>Review: Complexity </a:t>
            </a:r>
            <a:r>
              <a:rPr lang="en-US" dirty="0" smtClean="0"/>
              <a:t>theoretic view of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9315"/>
            <a:ext cx="5289401" cy="19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Lato Black"/>
                <a:cs typeface="Lato Black"/>
              </a:rPr>
              <a:t>Cryptomania</a:t>
            </a:r>
            <a:r>
              <a:rPr lang="en-US" sz="3200" dirty="0" smtClean="0">
                <a:latin typeface="Lato Black"/>
                <a:cs typeface="Lato Black"/>
              </a:rPr>
              <a:t> 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✉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</a:t>
            </a:r>
            <a:r>
              <a:rPr lang="en-US" sz="3200" dirty="0" smtClean="0">
                <a:latin typeface="Lato Black"/>
                <a:cs typeface="Lato Black"/>
              </a:rPr>
              <a:t>= elegant</a:t>
            </a:r>
          </a:p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Millisecond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speed</a:t>
            </a:r>
          </a:p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Built from 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modular arithmetic</a:t>
            </a:r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 bwMode="auto">
          <a:xfrm>
            <a:off x="0" y="3852069"/>
            <a:ext cx="60592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4115564"/>
            <a:ext cx="5178330" cy="238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 smtClean="0">
                <a:latin typeface="Lato Black"/>
                <a:cs typeface="Lato Black"/>
              </a:rPr>
              <a:t>Minicrypt</a:t>
            </a:r>
            <a:r>
              <a:rPr lang="en-US" sz="3200" dirty="0" smtClean="0">
                <a:latin typeface="Lato Black"/>
                <a:cs typeface="Lato Black"/>
              </a:rPr>
              <a:t> 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sz="3200" dirty="0"/>
              <a:t>☏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</a:t>
            </a:r>
            <a:r>
              <a:rPr lang="en-US" sz="3200" dirty="0" smtClean="0">
                <a:latin typeface="Lato Black"/>
                <a:cs typeface="Lato Black"/>
              </a:rPr>
              <a:t>= </a:t>
            </a:r>
            <a:r>
              <a:rPr lang="en-US" sz="3200" dirty="0">
                <a:latin typeface="Lato Black"/>
                <a:cs typeface="Lato Black"/>
              </a:rPr>
              <a:t>utilitarian</a:t>
            </a:r>
          </a:p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Nanosecond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speed</a:t>
            </a:r>
          </a:p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Built from 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random-looking permutations</a:t>
            </a:r>
            <a:endParaRPr lang="en-US" sz="28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cryptography: a partial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1970: Key exchange by </a:t>
            </a:r>
            <a:r>
              <a:rPr lang="en-US" dirty="0"/>
              <a:t>James Ellis, Clifford Cocks and Graham </a:t>
            </a:r>
            <a:r>
              <a:rPr lang="en-US" dirty="0" smtClean="0"/>
              <a:t>Williamson</a:t>
            </a:r>
          </a:p>
          <a:p>
            <a:r>
              <a:rPr lang="en-US" dirty="0" smtClean="0"/>
              <a:t>1973: Public key encryption </a:t>
            </a:r>
            <a:r>
              <a:rPr lang="en-US" dirty="0"/>
              <a:t>by </a:t>
            </a:r>
            <a:r>
              <a:rPr lang="en-US" dirty="0" smtClean="0"/>
              <a:t>Clifford </a:t>
            </a:r>
            <a:r>
              <a:rPr lang="en-US" dirty="0"/>
              <a:t>Cocks</a:t>
            </a:r>
            <a:endParaRPr lang="en-US" dirty="0" smtClean="0"/>
          </a:p>
          <a:p>
            <a:r>
              <a:rPr lang="en-US" dirty="0" smtClean="0"/>
              <a:t>1976: Key exchange by Whitﬁeld </a:t>
            </a:r>
            <a:r>
              <a:rPr lang="en-US" dirty="0" err="1"/>
              <a:t>Difﬁe</a:t>
            </a:r>
            <a:r>
              <a:rPr lang="en-US" dirty="0"/>
              <a:t>, Martin Hellman and Ralph </a:t>
            </a:r>
            <a:r>
              <a:rPr lang="en-US" dirty="0" err="1" smtClean="0"/>
              <a:t>Merkle</a:t>
            </a:r>
            <a:endParaRPr lang="en-US" dirty="0" smtClean="0"/>
          </a:p>
          <a:p>
            <a:r>
              <a:rPr lang="en-US" dirty="0" smtClean="0"/>
              <a:t>1977: Public key encryption by Ron Rivest, </a:t>
            </a:r>
            <a:r>
              <a:rPr lang="en-US" dirty="0" err="1" smtClean="0"/>
              <a:t>Adi</a:t>
            </a:r>
            <a:r>
              <a:rPr lang="en-US" dirty="0" smtClean="0"/>
              <a:t> Shamir, and Leonard </a:t>
            </a:r>
            <a:r>
              <a:rPr lang="en-US" dirty="0" err="1" smtClean="0"/>
              <a:t>Adleman</a:t>
            </a:r>
            <a:endParaRPr lang="en-US" dirty="0" smtClean="0"/>
          </a:p>
          <a:p>
            <a:r>
              <a:rPr lang="en-US" dirty="0" smtClean="0"/>
              <a:t>1984-85</a:t>
            </a:r>
            <a:r>
              <a:rPr lang="en-US" dirty="0"/>
              <a:t>: </a:t>
            </a:r>
            <a:r>
              <a:rPr lang="en-US" dirty="0" err="1" smtClean="0"/>
              <a:t>Taher</a:t>
            </a:r>
            <a:r>
              <a:rPr lang="en-US" dirty="0" smtClean="0"/>
              <a:t> </a:t>
            </a:r>
            <a:r>
              <a:rPr lang="en-US" dirty="0" err="1" smtClean="0"/>
              <a:t>ElGamal</a:t>
            </a:r>
            <a:r>
              <a:rPr lang="en-US" dirty="0" smtClean="0"/>
              <a:t> builds public</a:t>
            </a:r>
            <a:br>
              <a:rPr lang="en-US" dirty="0" smtClean="0"/>
            </a:br>
            <a:r>
              <a:rPr lang="en-US" dirty="0" smtClean="0"/>
              <a:t>key crypto in the </a:t>
            </a:r>
            <a:r>
              <a:rPr lang="en-US" dirty="0" err="1" smtClean="0"/>
              <a:t>Diffie</a:t>
            </a:r>
            <a:r>
              <a:rPr lang="en-US" dirty="0" smtClean="0"/>
              <a:t>-Hellman style</a:t>
            </a:r>
          </a:p>
          <a:p>
            <a:r>
              <a:rPr lang="en-US" dirty="0" smtClean="0"/>
              <a:t>Early 90s: Improved signature schemes</a:t>
            </a:r>
          </a:p>
          <a:p>
            <a:r>
              <a:rPr lang="en-US" dirty="0" smtClean="0"/>
              <a:t>Late 90s: UK’s GCHQ reveals…</a:t>
            </a:r>
          </a:p>
          <a:p>
            <a:r>
              <a:rPr lang="en-US" dirty="0" smtClean="0"/>
              <a:t>2000s: Authenticated key exchange</a:t>
            </a:r>
            <a:br>
              <a:rPr lang="en-US" dirty="0" smtClean="0"/>
            </a:br>
            <a:r>
              <a:rPr lang="en-US" dirty="0" smtClean="0"/>
              <a:t>by Ran Canetti &amp; Hugo Krawczyk,</a:t>
            </a:r>
            <a:br>
              <a:rPr lang="en-US" dirty="0" smtClean="0"/>
            </a:br>
            <a:r>
              <a:rPr lang="en-US" dirty="0" smtClean="0"/>
              <a:t>with follow-on works by others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8"/>
          <a:stretch/>
        </p:blipFill>
        <p:spPr>
          <a:xfrm>
            <a:off x="6370009" y="2989754"/>
            <a:ext cx="5212391" cy="37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from algebra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Abelian group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Abelian group</a:t>
            </a:r>
            <a:r>
              <a:rPr lang="en-US" dirty="0"/>
              <a:t> = a set G together with mathematical operation </a:t>
            </a:r>
            <a:r>
              <a:rPr lang="en-US" dirty="0"/>
              <a:t>·</a:t>
            </a:r>
            <a:r>
              <a:rPr lang="en-US" dirty="0" smtClean="0"/>
              <a:t> </a:t>
            </a:r>
            <a:r>
              <a:rPr lang="en-US" dirty="0"/>
              <a:t>that is</a:t>
            </a:r>
          </a:p>
          <a:p>
            <a:r>
              <a:rPr lang="en-US" dirty="0">
                <a:solidFill>
                  <a:schemeClr val="accent1"/>
                </a:solidFill>
                <a:latin typeface="+mn-lt"/>
              </a:rPr>
              <a:t>Closed</a:t>
            </a:r>
            <a:r>
              <a:rPr lang="en-US" dirty="0">
                <a:latin typeface="+mn-lt"/>
              </a:rPr>
              <a:t>: </a:t>
            </a:r>
            <a:r>
              <a:rPr lang="x-IV_mathan" dirty="0" smtClean="0">
                <a:latin typeface="+mn-lt"/>
              </a:rPr>
              <a:t>∀a, b </a:t>
            </a:r>
            <a:r>
              <a:rPr lang="x-IV_mathan" dirty="0">
                <a:latin typeface="+mn-lt"/>
              </a:rPr>
              <a:t>∈ </a:t>
            </a:r>
            <a:r>
              <a:rPr lang="x-IV_mathan" dirty="0" smtClean="0">
                <a:latin typeface="+mn-lt"/>
              </a:rPr>
              <a:t>G ⇒ a </a:t>
            </a:r>
            <a:r>
              <a:rPr lang="en-US" dirty="0">
                <a:latin typeface="+mn-lt"/>
              </a:rPr>
              <a:t>·</a:t>
            </a:r>
            <a:r>
              <a:rPr lang="en-US" dirty="0" smtClean="0">
                <a:latin typeface="+mn-lt"/>
              </a:rPr>
              <a:t> b</a:t>
            </a:r>
            <a:r>
              <a:rPr lang="x-IV_mathan" dirty="0">
                <a:latin typeface="+mn-lt"/>
              </a:rPr>
              <a:t> ∈ G</a:t>
            </a:r>
            <a:endParaRPr lang="en-US" dirty="0">
              <a:latin typeface="+mn-lt"/>
            </a:endParaRPr>
          </a:p>
          <a:p>
            <a:r>
              <a:rPr lang="en-US" dirty="0">
                <a:solidFill>
                  <a:schemeClr val="accent1"/>
                </a:solidFill>
                <a:latin typeface="+mn-lt"/>
              </a:rPr>
              <a:t>Associative</a:t>
            </a:r>
            <a:r>
              <a:rPr lang="en-US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·</a:t>
            </a:r>
            <a:r>
              <a:rPr lang="en-US" dirty="0" smtClean="0">
                <a:latin typeface="+mn-lt"/>
              </a:rPr>
              <a:t> (b </a:t>
            </a:r>
            <a:r>
              <a:rPr lang="en-US" dirty="0">
                <a:latin typeface="+mn-lt"/>
              </a:rPr>
              <a:t>·</a:t>
            </a:r>
            <a:r>
              <a:rPr lang="en-US" dirty="0" smtClean="0">
                <a:latin typeface="+mn-lt"/>
              </a:rPr>
              <a:t> c) = (a </a:t>
            </a:r>
            <a:r>
              <a:rPr lang="en-US" dirty="0">
                <a:latin typeface="+mn-lt"/>
              </a:rPr>
              <a:t>·</a:t>
            </a:r>
            <a:r>
              <a:rPr lang="en-US" dirty="0" smtClean="0">
                <a:latin typeface="+mn-lt"/>
              </a:rPr>
              <a:t> b) </a:t>
            </a:r>
            <a:r>
              <a:rPr lang="en-US" dirty="0">
                <a:latin typeface="+mn-lt"/>
              </a:rPr>
              <a:t>·</a:t>
            </a:r>
            <a:r>
              <a:rPr lang="en-US" dirty="0" smtClean="0">
                <a:latin typeface="+mn-lt"/>
              </a:rPr>
              <a:t> c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Commutative</a:t>
            </a:r>
            <a:r>
              <a:rPr lang="en-US" dirty="0" smtClean="0">
                <a:latin typeface="+mn-lt"/>
              </a:rPr>
              <a:t>: a </a:t>
            </a:r>
            <a:r>
              <a:rPr lang="en-US" dirty="0">
                <a:latin typeface="+mn-lt"/>
              </a:rPr>
              <a:t>·</a:t>
            </a:r>
            <a:r>
              <a:rPr lang="en-US" dirty="0" smtClean="0">
                <a:latin typeface="+mn-lt"/>
              </a:rPr>
              <a:t> b = b </a:t>
            </a:r>
            <a:r>
              <a:rPr lang="en-US" dirty="0">
                <a:latin typeface="+mn-lt"/>
              </a:rPr>
              <a:t>·</a:t>
            </a:r>
            <a:r>
              <a:rPr lang="en-US" dirty="0" smtClean="0">
                <a:latin typeface="+mn-lt"/>
              </a:rPr>
              <a:t> a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Identity</a:t>
            </a:r>
            <a:r>
              <a:rPr lang="en-US" dirty="0" smtClean="0">
                <a:latin typeface="+mn-lt"/>
              </a:rPr>
              <a:t>: </a:t>
            </a:r>
            <a:r>
              <a:rPr lang="x-IV_mathan" dirty="0" smtClean="0">
                <a:latin typeface="+mn-lt"/>
              </a:rPr>
              <a:t>∃ a special element</a:t>
            </a:r>
            <a:br>
              <a:rPr lang="x-IV_mathan" dirty="0" smtClean="0">
                <a:latin typeface="+mn-lt"/>
              </a:rPr>
            </a:br>
            <a:r>
              <a:rPr lang="x-IV_mathan" dirty="0" smtClean="0">
                <a:latin typeface="+mn-lt"/>
              </a:rPr>
              <a:t>i ∈ G such that</a:t>
            </a:r>
            <a:r>
              <a:rPr lang="en-US" dirty="0">
                <a:latin typeface="+mn-lt"/>
              </a:rPr>
              <a:t> </a:t>
            </a:r>
            <a:r>
              <a:rPr lang="x-IV_mathan" dirty="0">
                <a:latin typeface="+mn-lt"/>
              </a:rPr>
              <a:t>∀</a:t>
            </a:r>
            <a:r>
              <a:rPr lang="x-IV_mathan" dirty="0" smtClean="0">
                <a:latin typeface="+mn-lt"/>
              </a:rPr>
              <a:t>a, i </a:t>
            </a:r>
            <a:r>
              <a:rPr lang="en-US" dirty="0" smtClean="0">
                <a:latin typeface="+mn-lt"/>
              </a:rPr>
              <a:t>· a = a ·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= a</a:t>
            </a:r>
            <a:endParaRPr lang="x-IV_mathan" dirty="0" smtClean="0">
              <a:latin typeface="+mn-lt"/>
            </a:endParaRPr>
          </a:p>
          <a:p>
            <a:r>
              <a:rPr lang="" dirty="0" smtClean="0">
                <a:solidFill>
                  <a:schemeClr val="accent1"/>
                </a:solidFill>
                <a:latin typeface="+mn-lt"/>
              </a:rPr>
              <a:t>Inverses</a:t>
            </a:r>
            <a:r>
              <a:rPr lang="" dirty="0" smtClean="0">
                <a:latin typeface="+mn-lt"/>
              </a:rPr>
              <a:t>: </a:t>
            </a:r>
            <a:r>
              <a:rPr lang="x-IV_mathan" dirty="0" smtClean="0">
                <a:latin typeface="+mn-lt"/>
              </a:rPr>
              <a:t>∀a ∈ G, ∃b ∈ G</a:t>
            </a:r>
            <a:br>
              <a:rPr lang="x-IV_mathan" dirty="0" smtClean="0">
                <a:latin typeface="+mn-lt"/>
              </a:rPr>
            </a:br>
            <a:r>
              <a:rPr lang="x-IV_mathan" dirty="0" smtClean="0">
                <a:latin typeface="+mn-lt"/>
              </a:rPr>
              <a:t>such that </a:t>
            </a:r>
            <a:r>
              <a:rPr lang="en-US" dirty="0" smtClean="0">
                <a:latin typeface="+mn-lt"/>
              </a:rPr>
              <a:t>a · b = </a:t>
            </a:r>
            <a:r>
              <a:rPr lang="en-US" dirty="0" err="1" smtClean="0">
                <a:latin typeface="+mn-lt"/>
              </a:rPr>
              <a:t>i</a:t>
            </a:r>
            <a:endParaRPr lang="en-US" dirty="0" smtClean="0">
              <a:latin typeface="+mn-lt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latin typeface="+mn-lt"/>
              </a:rPr>
              <a:t>Named </a:t>
            </a:r>
            <a:r>
              <a:rPr lang="en-US" dirty="0">
                <a:latin typeface="+mn-lt"/>
              </a:rPr>
              <a:t>after Niels Henrik </a:t>
            </a:r>
            <a:r>
              <a:rPr lang="en-US" dirty="0" smtClean="0">
                <a:latin typeface="+mn-lt"/>
              </a:rPr>
              <a:t>Abel</a:t>
            </a: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Galois field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Galois field F = GF(n) contains a set together </a:t>
            </a:r>
            <a:r>
              <a:rPr lang="en-US" dirty="0"/>
              <a:t>with </a:t>
            </a:r>
            <a:r>
              <a:rPr lang="en-US" dirty="0" smtClean="0"/>
              <a:t>two ops +, </a:t>
            </a:r>
            <a:r>
              <a:rPr lang="en-US" dirty="0"/>
              <a:t>× </a:t>
            </a:r>
            <a:r>
              <a:rPr lang="en-US" dirty="0" smtClean="0"/>
              <a:t>such that 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Finite</a:t>
            </a:r>
            <a:r>
              <a:rPr lang="en-US" dirty="0" smtClean="0">
                <a:latin typeface="+mn-lt"/>
              </a:rPr>
              <a:t>: |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F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| = n for some integer n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&lt;F, +&gt; </a:t>
            </a:r>
            <a:r>
              <a:rPr lang="en-US" dirty="0" smtClean="0">
                <a:latin typeface="+mn-lt"/>
              </a:rPr>
              <a:t>is an Abelian group with additive identity element ‘0’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&lt;F \ {0}, ×&gt; </a:t>
            </a:r>
            <a:r>
              <a:rPr lang="en-US" dirty="0" smtClean="0">
                <a:latin typeface="+mn-lt"/>
              </a:rPr>
              <a:t>is also an Abelian group with multiplicative identity ‘1’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Distributive</a:t>
            </a:r>
            <a:r>
              <a:rPr lang="en-US" dirty="0" smtClean="0">
                <a:latin typeface="+mn-lt"/>
              </a:rPr>
              <a:t>: </a:t>
            </a:r>
            <a:r>
              <a:rPr lang="x-IV_mathan" dirty="0">
                <a:latin typeface="+mn-lt"/>
              </a:rPr>
              <a:t>∀a, </a:t>
            </a:r>
            <a:r>
              <a:rPr lang="x-IV_mathan" dirty="0" smtClean="0">
                <a:latin typeface="+mn-lt"/>
              </a:rPr>
              <a:t>b, c </a:t>
            </a:r>
            <a:r>
              <a:rPr lang="x-IV_mathan" dirty="0">
                <a:latin typeface="+mn-lt"/>
              </a:rPr>
              <a:t>∈ </a:t>
            </a:r>
            <a:r>
              <a:rPr lang="x-IV_mathan" dirty="0" smtClean="0">
                <a:latin typeface="+mn-lt"/>
              </a:rPr>
              <a:t>F,</a:t>
            </a:r>
            <a:br>
              <a:rPr lang="x-IV_mathan" dirty="0" smtClean="0">
                <a:latin typeface="+mn-lt"/>
              </a:rPr>
            </a:br>
            <a:r>
              <a:rPr lang="x-IV_mathan" dirty="0" smtClean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× (b + c) = a × b + a × c</a:t>
            </a:r>
            <a:endParaRPr lang="en-US" dirty="0">
              <a:latin typeface="+mn-lt"/>
            </a:endParaRPr>
          </a:p>
          <a:p>
            <a:pPr marL="0" indent="0">
              <a:spcBef>
                <a:spcPts val="3200"/>
              </a:spcBef>
              <a:buNone/>
            </a:pPr>
            <a:r>
              <a:rPr lang="en-US" dirty="0">
                <a:latin typeface="+mn-lt"/>
              </a:rPr>
              <a:t>Named after </a:t>
            </a:r>
            <a:r>
              <a:rPr lang="en-US" dirty="0" err="1">
                <a:latin typeface="+mn-lt"/>
              </a:rPr>
              <a:t>Évariste</a:t>
            </a:r>
            <a:r>
              <a:rPr lang="en-US" dirty="0">
                <a:latin typeface="+mn-lt"/>
              </a:rPr>
              <a:t> Galois</a:t>
            </a:r>
            <a:endParaRPr lang="en-US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88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seen groups and fields before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Abelian group &lt;G, ·&gt;</a:t>
            </a:r>
          </a:p>
          <a:p>
            <a:r>
              <a:rPr lang="en-US" dirty="0" smtClean="0">
                <a:latin typeface="+mn-lt"/>
              </a:rPr>
              <a:t>Closed</a:t>
            </a:r>
          </a:p>
          <a:p>
            <a:r>
              <a:rPr lang="en-US" dirty="0" smtClean="0">
                <a:latin typeface="+mn-lt"/>
              </a:rPr>
              <a:t>Associative</a:t>
            </a:r>
          </a:p>
          <a:p>
            <a:r>
              <a:rPr lang="en-US" dirty="0" smtClean="0">
                <a:latin typeface="+mn-lt"/>
              </a:rPr>
              <a:t>Commutative</a:t>
            </a:r>
          </a:p>
          <a:p>
            <a:r>
              <a:rPr lang="en-US" dirty="0" smtClean="0">
                <a:latin typeface="+mn-lt"/>
              </a:rPr>
              <a:t>Identity</a:t>
            </a:r>
          </a:p>
          <a:p>
            <a:r>
              <a:rPr lang="en-US" dirty="0" smtClean="0">
                <a:latin typeface="+mn-lt"/>
              </a:rPr>
              <a:t>Inverses</a:t>
            </a:r>
          </a:p>
          <a:p>
            <a:pPr marL="0" indent="0">
              <a:buNone/>
            </a:pPr>
            <a:r>
              <a:rPr lang="en-US" sz="2600" dirty="0" smtClean="0"/>
              <a:t>Galois </a:t>
            </a:r>
            <a:r>
              <a:rPr lang="en-US" sz="2600" dirty="0"/>
              <a:t>field </a:t>
            </a:r>
            <a:r>
              <a:rPr lang="en-US" sz="2600" dirty="0" smtClean="0"/>
              <a:t>&lt;F, +, ×&gt;</a:t>
            </a:r>
          </a:p>
          <a:p>
            <a:r>
              <a:rPr lang="en-US" dirty="0" smtClean="0">
                <a:latin typeface="+mn-lt"/>
              </a:rPr>
              <a:t>Finite</a:t>
            </a:r>
          </a:p>
          <a:p>
            <a:r>
              <a:rPr lang="en-US" dirty="0" smtClean="0">
                <a:latin typeface="+mn-lt"/>
              </a:rPr>
              <a:t>&lt;F</a:t>
            </a:r>
            <a:r>
              <a:rPr lang="en-US" dirty="0">
                <a:latin typeface="+mn-lt"/>
              </a:rPr>
              <a:t>, +&gt; is </a:t>
            </a:r>
            <a:r>
              <a:rPr lang="en-US" dirty="0" smtClean="0">
                <a:latin typeface="+mn-lt"/>
              </a:rPr>
              <a:t>group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&lt;F \ {0}, ×&gt; </a:t>
            </a:r>
            <a:r>
              <a:rPr lang="en-US" dirty="0" smtClean="0">
                <a:latin typeface="+mn-lt"/>
              </a:rPr>
              <a:t>is group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Distributive</a:t>
            </a:r>
            <a:endParaRPr lang="en-US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smtClean="0"/>
              <a:t>Non-)</a:t>
            </a:r>
            <a:r>
              <a:rPr lang="en-US" sz="2600" dirty="0"/>
              <a:t>examples</a:t>
            </a:r>
            <a:r>
              <a:rPr lang="en-US" sz="2600" dirty="0" smtClean="0"/>
              <a:t>:</a:t>
            </a:r>
          </a:p>
          <a:p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&lt;</a:t>
            </a:r>
            <a:r>
              <a:rPr lang="en-US" dirty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N, </a:t>
            </a:r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+&gt;</a:t>
            </a:r>
          </a:p>
          <a:p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&lt;</a:t>
            </a:r>
            <a:r>
              <a:rPr lang="en-US" dirty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Z, </a:t>
            </a:r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+&gt;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&lt;2Z</a:t>
            </a:r>
            <a:r>
              <a:rPr lang="en-US" dirty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+&gt;</a:t>
            </a:r>
            <a:endParaRPr lang="en-US" dirty="0" smtClean="0">
              <a:latin typeface="+mn-lt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&lt;</a:t>
            </a:r>
            <a:r>
              <a:rPr lang="en-US" dirty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Z, </a:t>
            </a:r>
            <a:r>
              <a:rPr lang="en-US" dirty="0" smtClean="0">
                <a:latin typeface="+mn-lt"/>
              </a:rPr>
              <a:t>×</a:t>
            </a:r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&gt;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&lt;Z,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+, </a:t>
            </a:r>
            <a:r>
              <a:rPr lang="en-US" dirty="0" smtClean="0">
                <a:solidFill>
                  <a:prstClr val="black"/>
                </a:solidFill>
                <a:latin typeface="Lato"/>
              </a:rPr>
              <a:t>×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&gt;</a:t>
            </a:r>
            <a:endParaRPr lang="en-US" dirty="0" smtClean="0">
              <a:latin typeface="+mn-lt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&lt;</a:t>
            </a:r>
            <a:r>
              <a:rPr lang="en-US" dirty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Q, +, </a:t>
            </a:r>
            <a:r>
              <a:rPr lang="en-US" dirty="0" smtClean="0">
                <a:latin typeface="+mn-lt"/>
              </a:rPr>
              <a:t>×</a:t>
            </a:r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&gt;</a:t>
            </a:r>
          </a:p>
          <a:p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2 </a:t>
            </a:r>
            <a:r>
              <a:rPr lang="en-US" dirty="0">
                <a:solidFill>
                  <a:prstClr val="black"/>
                </a:solidFill>
                <a:latin typeface="Lato"/>
              </a:rPr>
              <a:t>×</a:t>
            </a:r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 2 </a:t>
            </a:r>
            <a:r>
              <a:rPr lang="en-US" dirty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matrices over </a:t>
            </a:r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Z</a:t>
            </a:r>
          </a:p>
          <a:p>
            <a:r>
              <a:rPr lang="en-US" dirty="0" smtClean="0">
                <a:latin typeface="+mn-lt"/>
                <a:ea typeface="Gentium Plus" panose="02000503060000020004" pitchFamily="2" charset="0"/>
                <a:cs typeface="Gentium Plus" panose="02000503060000020004" pitchFamily="2" charset="0"/>
              </a:rPr>
              <a:t>restriction to det = 1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&lt;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Z/</a:t>
            </a:r>
            <a:r>
              <a:rPr lang="en-US" dirty="0" err="1" smtClean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pZ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, +, </a:t>
            </a:r>
            <a:r>
              <a:rPr lang="en-US" dirty="0" smtClean="0">
                <a:solidFill>
                  <a:prstClr val="black"/>
                </a:solidFill>
                <a:latin typeface="Lato"/>
              </a:rPr>
              <a:t>×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Gentium Plus" panose="02000503060000020004" pitchFamily="2" charset="0"/>
                <a:cs typeface="Gentium Plus" panose="02000503060000020004" pitchFamily="2" charset="0"/>
              </a:rPr>
              <a:t>&gt;</a:t>
            </a:r>
            <a:endParaRPr lang="en-US" dirty="0" smtClean="0">
              <a:latin typeface="+mn-lt"/>
              <a:ea typeface="Gentium Plus" panose="02000503060000020004" pitchFamily="2" charset="0"/>
              <a:cs typeface="Gentium Plus" panose="02000503060000020004" pitchFamily="2" charset="0"/>
            </a:endParaRPr>
          </a:p>
          <a:p>
            <a:endParaRPr lang="en-US" dirty="0">
              <a:latin typeface="+mn-lt"/>
              <a:ea typeface="Gentium Plus" panose="02000503060000020004" pitchFamily="2" charset="0"/>
              <a:cs typeface="Gentium Plus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formed via 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Let p be any prime number</a:t>
            </a:r>
          </a:p>
          <a:p>
            <a:r>
              <a:rPr lang="en-US" sz="2600" dirty="0" smtClean="0"/>
              <a:t>Galois field F</a:t>
            </a:r>
            <a:r>
              <a:rPr lang="en-US" sz="2600" baseline="-25000" dirty="0" smtClean="0"/>
              <a:t>p</a:t>
            </a:r>
            <a:r>
              <a:rPr lang="en-US" sz="2600" dirty="0" smtClean="0"/>
              <a:t> = {0, 1, 2, …, p-1} has p elements, with </a:t>
            </a:r>
            <a:r>
              <a:rPr lang="en-US" sz="2600" dirty="0"/>
              <a:t>+, × </a:t>
            </a:r>
            <a:r>
              <a:rPr lang="en-US" sz="2600" dirty="0" smtClean="0"/>
              <a:t>done mod p</a:t>
            </a:r>
          </a:p>
          <a:p>
            <a:r>
              <a:rPr lang="en-US" sz="2600" dirty="0" smtClean="0"/>
              <a:t>Given some a </a:t>
            </a:r>
            <a:r>
              <a:rPr lang="en-US" sz="2600" dirty="0"/>
              <a:t>∈ </a:t>
            </a:r>
            <a:r>
              <a:rPr lang="en-US" sz="2600" dirty="0" smtClean="0"/>
              <a:t>F</a:t>
            </a:r>
            <a:r>
              <a:rPr lang="en-US" sz="2600" baseline="-25000" dirty="0" smtClean="0"/>
              <a:t>p</a:t>
            </a:r>
            <a:r>
              <a:rPr lang="en-US" sz="2600" dirty="0" smtClean="0"/>
              <a:t>, its </a:t>
            </a:r>
            <a:r>
              <a:rPr lang="en-US" sz="2600" i="1" dirty="0" smtClean="0"/>
              <a:t>inverse</a:t>
            </a:r>
            <a:r>
              <a:rPr lang="en-US" sz="2600" dirty="0" smtClean="0"/>
              <a:t> is an element b </a:t>
            </a:r>
            <a:r>
              <a:rPr lang="en-US" sz="2600" dirty="0"/>
              <a:t>such that </a:t>
            </a:r>
            <a:r>
              <a:rPr lang="en-US" sz="2600" dirty="0" smtClean="0"/>
              <a:t>a · b = 1 mod p</a:t>
            </a:r>
          </a:p>
          <a:p>
            <a:pPr lvl="1"/>
            <a:r>
              <a:rPr lang="en-US" sz="2400" dirty="0" smtClean="0"/>
              <a:t>Example: compute 3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mod 5</a:t>
            </a:r>
          </a:p>
          <a:p>
            <a:pPr lvl="1"/>
            <a:r>
              <a:rPr lang="en-US" sz="2400" dirty="0" smtClean="0"/>
              <a:t>Answer: 2, because </a:t>
            </a:r>
            <a:r>
              <a:rPr lang="en-US" sz="2400" dirty="0"/>
              <a:t>2 </a:t>
            </a:r>
            <a:r>
              <a:rPr lang="en-US" sz="2400" dirty="0" smtClean="0"/>
              <a:t>· 3 = 6 = 1 mod 5</a:t>
            </a:r>
          </a:p>
          <a:p>
            <a:r>
              <a:rPr lang="en-US" sz="2600" dirty="0" smtClean="0"/>
              <a:t>In general, all elements of </a:t>
            </a:r>
            <a:r>
              <a:rPr lang="en-US" sz="2600" dirty="0"/>
              <a:t>F</a:t>
            </a:r>
            <a:r>
              <a:rPr lang="en-US" sz="2600" baseline="-25000" dirty="0"/>
              <a:t>p</a:t>
            </a:r>
            <a:r>
              <a:rPr lang="en-US" sz="2600" dirty="0" smtClean="0"/>
              <a:t> besides 0 are invertible</a:t>
            </a:r>
          </a:p>
          <a:p>
            <a:r>
              <a:rPr lang="en-US" sz="2600" dirty="0" smtClean="0"/>
              <a:t>The notation F</a:t>
            </a:r>
            <a:r>
              <a:rPr lang="en-US" sz="2600" baseline="-25000" dirty="0" smtClean="0"/>
              <a:t>p</a:t>
            </a:r>
            <a:r>
              <a:rPr lang="en-US" sz="2800" baseline="30000" dirty="0" smtClean="0"/>
              <a:t>×</a:t>
            </a:r>
            <a:r>
              <a:rPr lang="en-US" sz="2600" dirty="0" smtClean="0"/>
              <a:t> = {set of all invertible elements of </a:t>
            </a:r>
            <a:r>
              <a:rPr lang="en-US" sz="2600" dirty="0"/>
              <a:t>F</a:t>
            </a:r>
            <a:r>
              <a:rPr lang="en-US" sz="2600" baseline="-25000" dirty="0"/>
              <a:t>p</a:t>
            </a:r>
            <a:r>
              <a:rPr lang="en-US" sz="2600" dirty="0" smtClean="0"/>
              <a:t>} = {1, 2, …, p-1}</a:t>
            </a:r>
          </a:p>
          <a:p>
            <a:r>
              <a:rPr lang="en-US" sz="2700" dirty="0" smtClean="0"/>
              <a:t>Note that </a:t>
            </a:r>
            <a:r>
              <a:rPr lang="en-US" sz="2700" dirty="0"/>
              <a:t>F</a:t>
            </a:r>
            <a:r>
              <a:rPr lang="en-US" sz="2700" baseline="-25000" dirty="0"/>
              <a:t>p</a:t>
            </a:r>
            <a:r>
              <a:rPr lang="en-US" sz="2700" baseline="30000" dirty="0"/>
              <a:t>×</a:t>
            </a:r>
            <a:r>
              <a:rPr lang="en-US" sz="2700" dirty="0" smtClean="0"/>
              <a:t> is closed under </a:t>
            </a:r>
            <a:r>
              <a:rPr lang="en-US" sz="2700" dirty="0"/>
              <a:t>×</a:t>
            </a:r>
            <a:r>
              <a:rPr lang="en-US" sz="2700" dirty="0" smtClean="0"/>
              <a:t> but is </a:t>
            </a:r>
            <a:r>
              <a:rPr lang="en-US" sz="2700" i="1" dirty="0" smtClean="0"/>
              <a:t>not</a:t>
            </a:r>
            <a:r>
              <a:rPr lang="en-US" sz="2700" dirty="0" smtClean="0"/>
              <a:t> closed under </a:t>
            </a:r>
            <a:r>
              <a:rPr lang="en-US" sz="2700" dirty="0"/>
              <a:t>+</a:t>
            </a:r>
            <a:r>
              <a:rPr lang="en-US" sz="2700" dirty="0" smtClean="0"/>
              <a:t> anymore</a:t>
            </a:r>
          </a:p>
          <a:p>
            <a:pPr lvl="1"/>
            <a:r>
              <a:rPr lang="en-US" sz="2400" dirty="0" smtClean="0"/>
              <a:t>So, it’s “merely” a multiplicative group</a:t>
            </a:r>
          </a:p>
        </p:txBody>
      </p:sp>
    </p:spTree>
    <p:extLst>
      <p:ext uri="{BB962C8B-B14F-4D97-AF65-F5344CB8AC3E}">
        <p14:creationId xmlns:p14="http://schemas.microsoft.com/office/powerpoint/2010/main" val="2269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19270</TotalTime>
  <Words>1428</Words>
  <Application>Microsoft Office PowerPoint</Application>
  <PresentationFormat>Widescreen</PresentationFormat>
  <Paragraphs>221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Gentium Plus</vt:lpstr>
      <vt:lpstr>Lato</vt:lpstr>
      <vt:lpstr>Lato Black</vt:lpstr>
      <vt:lpstr>Lato Heavy</vt:lpstr>
      <vt:lpstr>Lato Light</vt:lpstr>
      <vt:lpstr>Lato Medium</vt:lpstr>
      <vt:lpstr>Lato Regular</vt:lpstr>
      <vt:lpstr>Lato Semibold</vt:lpstr>
      <vt:lpstr>Office Theme</vt:lpstr>
      <vt:lpstr>Lecture 18: Authentication and key exchange, separately</vt:lpstr>
      <vt:lpstr>Three ideas to study in Part 3</vt:lpstr>
      <vt:lpstr>Public key cryptography</vt:lpstr>
      <vt:lpstr>Review: Secure communication in presence of an adversary</vt:lpstr>
      <vt:lpstr>Review: Complexity theoretic view of cryptography</vt:lpstr>
      <vt:lpstr>Public key cryptography: a partial timeline</vt:lpstr>
      <vt:lpstr>Definitions from algebra</vt:lpstr>
      <vt:lpstr>You’ve seen groups and fields before</vt:lpstr>
      <vt:lpstr>Fields formed via modular arithmetic</vt:lpstr>
      <vt:lpstr>Modular arithmetic is cyclic</vt:lpstr>
      <vt:lpstr>Constructing a prime-order group</vt:lpstr>
      <vt:lpstr>Hard problems in (some!) finite groups</vt:lpstr>
      <vt:lpstr>Another option: Elliptic curves</vt:lpstr>
      <vt:lpstr>Diffie-Hellman key exchange</vt:lpstr>
      <vt:lpstr>Review: Public key signatures</vt:lpstr>
      <vt:lpstr>ElGamal → (EC)DSA → Schnorr signatures</vt:lpstr>
      <vt:lpstr>https://www.google.com</vt:lpstr>
      <vt:lpstr>BU’s login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1239</cp:revision>
  <dcterms:created xsi:type="dcterms:W3CDTF">2015-04-11T12:26:38Z</dcterms:created>
  <dcterms:modified xsi:type="dcterms:W3CDTF">2017-03-29T18:17:15Z</dcterms:modified>
</cp:coreProperties>
</file>