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748" r:id="rId2"/>
    <p:sldId id="750" r:id="rId3"/>
    <p:sldId id="742" r:id="rId4"/>
    <p:sldId id="743" r:id="rId5"/>
    <p:sldId id="744" r:id="rId6"/>
    <p:sldId id="751" r:id="rId7"/>
    <p:sldId id="733" r:id="rId8"/>
    <p:sldId id="734" r:id="rId9"/>
    <p:sldId id="736" r:id="rId10"/>
    <p:sldId id="738" r:id="rId11"/>
    <p:sldId id="74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hods overview" id="{78A050C2-821F-43AE-AC16-0E2B4E748C7C}">
          <p14:sldIdLst>
            <p14:sldId id="748"/>
            <p14:sldId id="750"/>
            <p14:sldId id="742"/>
            <p14:sldId id="743"/>
            <p14:sldId id="744"/>
            <p14:sldId id="751"/>
          </p14:sldIdLst>
        </p14:section>
        <p14:section name="Key evolution" id="{5F0763D5-3036-4142-95F6-75E5E87FD32B}">
          <p14:sldIdLst>
            <p14:sldId id="733"/>
            <p14:sldId id="734"/>
            <p14:sldId id="736"/>
            <p14:sldId id="738"/>
            <p14:sldId id="7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ADADA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85" autoAdjust="0"/>
    <p:restoredTop sz="93885" autoAdjust="0"/>
  </p:normalViewPr>
  <p:slideViewPr>
    <p:cSldViewPr snapToGrid="0" snapToObjects="1">
      <p:cViewPr varScale="1">
        <p:scale>
          <a:sx n="90" d="100"/>
          <a:sy n="90" d="100"/>
        </p:scale>
        <p:origin x="30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72" d="100"/>
          <a:sy n="72" d="100"/>
        </p:scale>
        <p:origin x="2724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43F56-CCEC-8C40-89E6-775CE190EC87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79C69-7037-BE4C-9719-0C264A566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9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42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Requirements from the week 10 reading assignment http://web.mit.edu/Kerberos/www/dialogue.html</a:t>
            </a:r>
          </a:p>
          <a:p>
            <a:r>
              <a:rPr lang="en-US" dirty="0" smtClean="0"/>
              <a:t>Figure from Wikipedia:</a:t>
            </a:r>
            <a:r>
              <a:rPr lang="en-US" baseline="0" dirty="0" smtClean="0"/>
              <a:t> https://en.wikipedia.org/wiki/Kerberos_(protocol)#/media/File:Kerberos.svg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80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Along with each message, Alice can provide the relevant</a:t>
            </a:r>
            <a:r>
              <a:rPr lang="en-US" baseline="0" dirty="0" smtClean="0"/>
              <a:t> pieces of the </a:t>
            </a:r>
            <a:r>
              <a:rPr lang="en-US" baseline="0" dirty="0" err="1" smtClean="0"/>
              <a:t>Merkle</a:t>
            </a:r>
            <a:r>
              <a:rPr lang="en-US" baseline="0" dirty="0" smtClean="0"/>
              <a:t> tree to permit Bob to verify that the leaf node is a piece of the tree.</a:t>
            </a:r>
          </a:p>
          <a:p>
            <a:r>
              <a:rPr lang="en-US" baseline="0" dirty="0" smtClean="0"/>
              <a:t>While Bob saves space in storing a compact secret key, he does require more running time: specifically, </a:t>
            </a:r>
            <a:r>
              <a:rPr lang="en-US" baseline="0" dirty="0" err="1" smtClean="0"/>
              <a:t>lg</a:t>
            </a:r>
            <a:r>
              <a:rPr lang="en-US" baseline="0" dirty="0" smtClean="0"/>
              <a:t>(# keys) hash computations.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1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more information, see eprint.iacr.org/2001/059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194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just one of many dynamic group keying schemes. See http://waset.org/publications/11804 for more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79C69-7037-BE4C-9719-0C264A5664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22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280250"/>
            <a:ext cx="103632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61976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67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02109"/>
            <a:ext cx="10972800" cy="5258631"/>
          </a:xfrm>
        </p:spPr>
        <p:txBody>
          <a:bodyPr/>
          <a:lstStyle>
            <a:lvl1pPr>
              <a:defRPr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>
              <a:defRPr sz="2100"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2pPr>
            <a:lvl3pPr>
              <a:defRPr sz="1800"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3pPr>
            <a:lvl4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4pPr>
            <a:lvl5pPr>
              <a:defRPr>
                <a:latin typeface="+mn-lt"/>
                <a:ea typeface="Lato Regular" panose="020F0502020204030203" pitchFamily="34" charset="0"/>
                <a:cs typeface="Lato Regular" panose="020F050202020403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7086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633077"/>
            <a:ext cx="103632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132890"/>
            <a:ext cx="103632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6836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02109"/>
            <a:ext cx="5384800" cy="5258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26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8"/>
            <a:ext cx="5386917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741871"/>
            <a:ext cx="5386917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02108"/>
            <a:ext cx="5389033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Lato Black"/>
                <a:cs typeface="Lato Black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4861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829202"/>
            <a:ext cx="12192000" cy="2743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2800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7493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46948"/>
            <a:ext cx="10972800" cy="5458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102109"/>
            <a:ext cx="10972800" cy="52586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Oval 4"/>
          <p:cNvSpPr/>
          <p:nvPr userDrawn="1"/>
        </p:nvSpPr>
        <p:spPr>
          <a:xfrm>
            <a:off x="11700163" y="212338"/>
            <a:ext cx="365760" cy="36576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fld id="{24CA3347-EB72-964C-BA9A-E32263F0C6F3}" type="slidenum">
              <a:rPr lang="en-US" sz="1600" b="0" i="0" smtClean="0">
                <a:solidFill>
                  <a:schemeClr val="tx1">
                    <a:lumMod val="75000"/>
                    <a:lumOff val="25000"/>
                  </a:schemeClr>
                </a:solidFill>
                <a:latin typeface="Lato Light"/>
                <a:cs typeface="Lato Light"/>
              </a:rPr>
              <a:pPr/>
              <a:t>‹#›</a:t>
            </a:fld>
            <a:endParaRPr lang="en-US" sz="1800" b="0" i="0" dirty="0">
              <a:solidFill>
                <a:schemeClr val="tx1">
                  <a:lumMod val="75000"/>
                  <a:lumOff val="25000"/>
                </a:schemeClr>
              </a:solidFill>
              <a:latin typeface="Lato Light"/>
              <a:cs typeface="La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8536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tx1"/>
          </a:solidFill>
          <a:latin typeface="Lato Heavy"/>
          <a:ea typeface="+mj-ea"/>
          <a:cs typeface="Lato Heavy"/>
        </a:defRPr>
      </a:lvl1pPr>
    </p:titleStyle>
    <p:bodyStyle>
      <a:lvl1pPr marL="274320" indent="-274320" algn="l" defTabSz="457200" rtl="0" eaLnBrk="1" latinLnBrk="0" hangingPunct="1">
        <a:spcBef>
          <a:spcPts val="800"/>
        </a:spcBef>
        <a:buFont typeface="Arial"/>
        <a:buChar char="•"/>
        <a:defRPr sz="2400" b="0" i="0" kern="1200">
          <a:solidFill>
            <a:schemeClr val="tx1"/>
          </a:solidFill>
          <a:latin typeface="Lato Semibold"/>
          <a:ea typeface="+mn-ea"/>
          <a:cs typeface="Lato Semibold"/>
        </a:defRPr>
      </a:lvl1pPr>
      <a:lvl2pPr marL="667512" indent="-274320" algn="l" defTabSz="457200" rtl="0" eaLnBrk="1" latinLnBrk="0" hangingPunct="1">
        <a:spcBef>
          <a:spcPts val="600"/>
        </a:spcBef>
        <a:buFont typeface="Arial"/>
        <a:buChar char="–"/>
        <a:defRPr sz="2000" b="0" i="0" kern="1200">
          <a:solidFill>
            <a:schemeClr val="tx1"/>
          </a:solidFill>
          <a:latin typeface="Lato Medium"/>
          <a:ea typeface="+mn-ea"/>
          <a:cs typeface="Lato Medium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chemeClr val="tx1"/>
          </a:solidFill>
          <a:latin typeface="Lato Medium"/>
          <a:ea typeface="+mn-ea"/>
          <a:cs typeface="Lato Medium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Lato Medium"/>
          <a:ea typeface="+mn-ea"/>
          <a:cs typeface="Lato Medium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Lecture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21: Kerberos and key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Announcements</a:t>
            </a:r>
          </a:p>
          <a:p>
            <a:r>
              <a:rPr lang="en-US" sz="2800" dirty="0" smtClean="0"/>
              <a:t>Problem Set 5 due Thurs, April 13</a:t>
            </a:r>
          </a:p>
          <a:p>
            <a:r>
              <a:rPr lang="en-US" sz="2800" dirty="0" smtClean="0"/>
              <a:t>No required reading this week (focus on PS5 + your project!)</a:t>
            </a:r>
          </a:p>
          <a:p>
            <a:r>
              <a:rPr lang="en-US" sz="2800" dirty="0" smtClean="0"/>
              <a:t>Tests: will grade this week, plus note 1 student hasn’t taken it yet</a:t>
            </a:r>
          </a:p>
        </p:txBody>
      </p:sp>
    </p:spTree>
    <p:extLst>
      <p:ext uri="{BB962C8B-B14F-4D97-AF65-F5344CB8AC3E}">
        <p14:creationId xmlns:p14="http://schemas.microsoft.com/office/powerpoint/2010/main" val="233842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group keying (</a:t>
            </a:r>
            <a:r>
              <a:rPr lang="en-US" dirty="0" err="1" smtClean="0"/>
              <a:t>Naor</a:t>
            </a:r>
            <a:r>
              <a:rPr lang="en-US" dirty="0" smtClean="0"/>
              <a:t>, </a:t>
            </a:r>
            <a:r>
              <a:rPr lang="en-US" dirty="0" err="1" smtClean="0"/>
              <a:t>Naor</a:t>
            </a:r>
            <a:r>
              <a:rPr lang="en-US" dirty="0" smtClean="0"/>
              <a:t>, </a:t>
            </a:r>
            <a:r>
              <a:rPr lang="en-US" dirty="0" err="1" smtClean="0"/>
              <a:t>Lotspiech</a:t>
            </a:r>
            <a:r>
              <a:rPr lang="en-US" dirty="0" smtClean="0"/>
              <a:t> 2001)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“tree of keys” primitive is incredibly useful! Let’s do something else with it.</a:t>
            </a:r>
            <a:endParaRPr lang="en-US" dirty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0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             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             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             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3</a:t>
            </a:r>
            <a:endParaRPr lang="en-US" dirty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01</a:t>
            </a:r>
            <a:r>
              <a:rPr lang="en-US" dirty="0" smtClean="0"/>
              <a:t> 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0</a:t>
            </a:r>
            <a:r>
              <a:rPr lang="en-US" dirty="0" smtClean="0"/>
              <a:t>, </a:t>
            </a:r>
            <a:r>
              <a:rPr lang="en-US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>
                <a:solidFill>
                  <a:prstClr val="black"/>
                </a:solidFill>
                <a:latin typeface="Lato Heavy"/>
              </a:rPr>
              <a:t>1</a:t>
            </a:r>
            <a:r>
              <a:rPr lang="en-US" dirty="0" smtClean="0"/>
              <a:t>)            h</a:t>
            </a:r>
            <a:r>
              <a:rPr lang="en-US" baseline="-25000" dirty="0" smtClean="0"/>
              <a:t>23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3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h 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dirty="0"/>
              <a:t>h</a:t>
            </a:r>
            <a:r>
              <a:rPr lang="en-US" baseline="-25000" dirty="0"/>
              <a:t>01</a:t>
            </a:r>
            <a:r>
              <a:rPr lang="en-US" dirty="0" smtClean="0"/>
              <a:t>, h</a:t>
            </a:r>
            <a:r>
              <a:rPr lang="en-US" baseline="-25000" dirty="0" smtClean="0"/>
              <a:t>23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far we have built dynamic keys that can be used by a static group of people.</a:t>
            </a:r>
          </a:p>
          <a:p>
            <a:pPr marL="0" indent="0">
              <a:buNone/>
            </a:pPr>
            <a:r>
              <a:rPr lang="en-US" smtClean="0"/>
              <a:t>This tree </a:t>
            </a:r>
            <a:r>
              <a:rPr lang="en-US" dirty="0" smtClean="0"/>
              <a:t>construction also permits sending messages to a </a:t>
            </a:r>
            <a:r>
              <a:rPr lang="en-US" i="1" dirty="0" smtClean="0"/>
              <a:t>dynamic</a:t>
            </a:r>
            <a:r>
              <a:rPr lang="en-US" dirty="0" smtClean="0"/>
              <a:t> group!</a:t>
            </a:r>
          </a:p>
          <a:p>
            <a:r>
              <a:rPr lang="en-US" sz="2200" dirty="0" smtClean="0">
                <a:latin typeface="+mn-lt"/>
              </a:rPr>
              <a:t>Each person gets a distinct </a:t>
            </a:r>
            <a:r>
              <a:rPr lang="en-US" sz="2200" i="1" dirty="0" smtClean="0">
                <a:latin typeface="+mn-lt"/>
              </a:rPr>
              <a:t>set</a:t>
            </a:r>
            <a:r>
              <a:rPr lang="en-US" sz="2200" dirty="0" smtClean="0">
                <a:latin typeface="+mn-lt"/>
              </a:rPr>
              <a:t> of keys, specifically all keys from that leaf to the root</a:t>
            </a:r>
          </a:p>
          <a:p>
            <a:r>
              <a:rPr lang="en-US" sz="2200" dirty="0" smtClean="0">
                <a:latin typeface="+mn-lt"/>
              </a:rPr>
              <a:t>We can send </a:t>
            </a:r>
            <a:r>
              <a:rPr lang="en-US" sz="2200" dirty="0" err="1" smtClean="0">
                <a:latin typeface="+mn-lt"/>
              </a:rPr>
              <a:t>AuthEnc</a:t>
            </a:r>
            <a:r>
              <a:rPr lang="en-US" sz="2200" dirty="0" smtClean="0">
                <a:latin typeface="+mn-lt"/>
              </a:rPr>
              <a:t> messages to the whole group simply by using the key </a:t>
            </a:r>
            <a:r>
              <a:rPr lang="en-US" sz="2200" dirty="0" smtClean="0">
                <a:latin typeface="+mj-lt"/>
              </a:rPr>
              <a:t>h</a:t>
            </a:r>
          </a:p>
          <a:p>
            <a:r>
              <a:rPr lang="en-US" sz="2200" dirty="0" smtClean="0">
                <a:latin typeface="+mn-lt"/>
              </a:rPr>
              <a:t>Furthermore, we can kick people out of the group! Use covering set of “good” parties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756837" y="1623237"/>
            <a:ext cx="446568" cy="38277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63878" y="1626781"/>
            <a:ext cx="446568" cy="38277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570919" y="1626781"/>
            <a:ext cx="446568" cy="38277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977960" y="1623237"/>
            <a:ext cx="446568" cy="38277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0" y="2367516"/>
            <a:ext cx="2062717" cy="439478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82316" y="2367516"/>
            <a:ext cx="2062717" cy="439478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64641" y="3130753"/>
            <a:ext cx="2062717" cy="43947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endCxn id="4" idx="2"/>
          </p:cNvCxnSpPr>
          <p:nvPr/>
        </p:nvCxnSpPr>
        <p:spPr>
          <a:xfrm flipV="1">
            <a:off x="3980121" y="2006009"/>
            <a:ext cx="0" cy="361507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2"/>
          </p:cNvCxnSpPr>
          <p:nvPr/>
        </p:nvCxnSpPr>
        <p:spPr>
          <a:xfrm flipV="1">
            <a:off x="5387162" y="2009553"/>
            <a:ext cx="0" cy="357963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6" idx="2"/>
          </p:cNvCxnSpPr>
          <p:nvPr/>
        </p:nvCxnSpPr>
        <p:spPr>
          <a:xfrm flipV="1">
            <a:off x="6794203" y="2009553"/>
            <a:ext cx="0" cy="357963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7" idx="2"/>
          </p:cNvCxnSpPr>
          <p:nvPr/>
        </p:nvCxnSpPr>
        <p:spPr>
          <a:xfrm flipV="1">
            <a:off x="8201244" y="2006009"/>
            <a:ext cx="0" cy="361507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8" idx="2"/>
          </p:cNvCxnSpPr>
          <p:nvPr/>
        </p:nvCxnSpPr>
        <p:spPr>
          <a:xfrm flipH="1" flipV="1">
            <a:off x="4688959" y="2806994"/>
            <a:ext cx="1031358" cy="323759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endCxn id="9" idx="2"/>
          </p:cNvCxnSpPr>
          <p:nvPr/>
        </p:nvCxnSpPr>
        <p:spPr>
          <a:xfrm flipV="1">
            <a:off x="6482316" y="2806994"/>
            <a:ext cx="1031359" cy="323759"/>
          </a:xfrm>
          <a:prstGeom prst="straightConnector1">
            <a:avLst/>
          </a:prstGeom>
          <a:ln w="31750">
            <a:solidFill>
              <a:schemeClr val="tx1">
                <a:lumMod val="50000"/>
                <a:lumOff val="50000"/>
              </a:schemeClr>
            </a:solidFill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87996" y="1596148"/>
            <a:ext cx="457200" cy="4572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94133" y="1596148"/>
            <a:ext cx="457200" cy="4572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00270" y="1596148"/>
            <a:ext cx="457200" cy="4572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06408" y="1596148"/>
            <a:ext cx="457200" cy="45720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3657600" y="2367516"/>
            <a:ext cx="2062717" cy="439478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064641" y="3130753"/>
            <a:ext cx="2062717" cy="439478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56837" y="1623237"/>
            <a:ext cx="446568" cy="382772"/>
          </a:xfrm>
          <a:prstGeom prst="rect">
            <a:avLst/>
          </a:prstGeom>
          <a:noFill/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657600" y="2367516"/>
            <a:ext cx="2062717" cy="439478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570919" y="1626781"/>
            <a:ext cx="446568" cy="382772"/>
          </a:xfrm>
          <a:prstGeom prst="rect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7559394" y="1623237"/>
            <a:ext cx="893135" cy="386316"/>
          </a:xfrm>
          <a:prstGeom prst="mathMultiply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2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3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group keying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3085" y="1102109"/>
            <a:ext cx="10505831" cy="525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Three ideas to study in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500" i="1" dirty="0" smtClean="0"/>
              <a:t>Public authentication</a:t>
            </a:r>
            <a:r>
              <a:rPr lang="en-US" sz="2500" dirty="0" smtClean="0"/>
              <a:t>: signing a message so anybody knows you created it</a:t>
            </a:r>
          </a:p>
          <a:p>
            <a:pPr>
              <a:spcBef>
                <a:spcPts val="1200"/>
              </a:spcBef>
            </a:pPr>
            <a:r>
              <a:rPr lang="en-US" sz="2500" i="1" dirty="0" smtClean="0"/>
              <a:t>Key negotiation and exchange</a:t>
            </a:r>
            <a:r>
              <a:rPr lang="en-US" sz="2500" dirty="0" smtClean="0"/>
              <a:t>: how to create a shared key over the internet</a:t>
            </a:r>
          </a:p>
          <a:p>
            <a:pPr>
              <a:spcBef>
                <a:spcPts val="1200"/>
              </a:spcBef>
            </a:pPr>
            <a:r>
              <a:rPr lang="en-US" sz="2500" i="1" dirty="0" smtClean="0"/>
              <a:t>Forward secrecy</a:t>
            </a:r>
            <a:r>
              <a:rPr lang="en-US" sz="2500" dirty="0" smtClean="0"/>
              <a:t>: protecting privacy + integrity of messages from the past against key compromises in the future</a:t>
            </a:r>
          </a:p>
        </p:txBody>
      </p:sp>
    </p:spTree>
    <p:extLst>
      <p:ext uri="{BB962C8B-B14F-4D97-AF65-F5344CB8AC3E}">
        <p14:creationId xmlns:p14="http://schemas.microsoft.com/office/powerpoint/2010/main" val="335530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distribution = initial agreement + subsequent evolution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9100763"/>
              </p:ext>
            </p:extLst>
          </p:nvPr>
        </p:nvGraphicFramePr>
        <p:xfrm>
          <a:off x="609600" y="1101725"/>
          <a:ext cx="10972800" cy="20421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97935">
                  <a:extLst>
                    <a:ext uri="{9D8B030D-6E8A-4147-A177-3AD203B41FA5}">
                      <a16:colId xmlns:a16="http://schemas.microsoft.com/office/drawing/2014/main" val="3863212138"/>
                    </a:ext>
                  </a:extLst>
                </a:gridCol>
                <a:gridCol w="1726507">
                  <a:extLst>
                    <a:ext uri="{9D8B030D-6E8A-4147-A177-3AD203B41FA5}">
                      <a16:colId xmlns:a16="http://schemas.microsoft.com/office/drawing/2014/main" val="4230008037"/>
                    </a:ext>
                  </a:extLst>
                </a:gridCol>
                <a:gridCol w="8048358">
                  <a:extLst>
                    <a:ext uri="{9D8B030D-6E8A-4147-A177-3AD203B41FA5}">
                      <a16:colId xmlns:a16="http://schemas.microsoft.com/office/drawing/2014/main" val="2467964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Trusted server?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Crypto used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Method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116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Asymmetric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(Authenticated) </a:t>
                      </a:r>
                      <a:r>
                        <a:rPr lang="en-US" sz="2200" dirty="0" err="1" smtClean="0"/>
                        <a:t>Diffie</a:t>
                      </a:r>
                      <a:r>
                        <a:rPr lang="en-US" sz="2200" dirty="0" smtClean="0"/>
                        <a:t>-Hellman key exchange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264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Yes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Symmetric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Needham-Schroeder,</a:t>
                      </a:r>
                      <a:r>
                        <a:rPr lang="en-US" sz="2200" baseline="0" dirty="0" smtClean="0"/>
                        <a:t> which is the basis of the Kerberos system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1256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No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Symmetric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Key evolution, once you have a single shared symmetric key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143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02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</a:t>
            </a:r>
            <a:r>
              <a:rPr lang="en-US" dirty="0" err="1" smtClean="0"/>
              <a:t>Diffie</a:t>
            </a:r>
            <a:r>
              <a:rPr lang="en-US" dirty="0" smtClean="0"/>
              <a:t>-Hellman key exchange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Protocol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9600" y="4408915"/>
            <a:ext cx="5386917" cy="19518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+mn-lt"/>
              </a:rPr>
              <a:t>Shared secret = g</a:t>
            </a:r>
            <a:r>
              <a:rPr lang="en-US" baseline="30000" dirty="0" smtClean="0">
                <a:latin typeface="+mn-lt"/>
              </a:rPr>
              <a:t>ab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93368" y="1741871"/>
            <a:ext cx="5389033" cy="4618869"/>
          </a:xfrm>
        </p:spPr>
        <p:txBody>
          <a:bodyPr/>
          <a:lstStyle/>
          <a:p>
            <a:r>
              <a:rPr lang="en-US" dirty="0" smtClean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Correctness</a:t>
            </a:r>
            <a:r>
              <a:rPr lang="en-US" dirty="0" smtClean="0">
                <a:latin typeface="+mn-lt"/>
              </a:rPr>
              <a:t>: commutativity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A</a:t>
            </a:r>
            <a:r>
              <a:rPr lang="en-US" baseline="30000" dirty="0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 = (</a:t>
            </a:r>
            <a:r>
              <a:rPr lang="en-US" dirty="0" err="1" smtClean="0">
                <a:latin typeface="+mn-lt"/>
              </a:rPr>
              <a:t>g</a:t>
            </a:r>
            <a:r>
              <a:rPr lang="en-US" baseline="30000" dirty="0" err="1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)</a:t>
            </a:r>
            <a:r>
              <a:rPr lang="en-US" baseline="30000" dirty="0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 = g</a:t>
            </a:r>
            <a:r>
              <a:rPr lang="en-US" baseline="30000" dirty="0" smtClean="0">
                <a:latin typeface="+mn-lt"/>
              </a:rPr>
              <a:t>ab</a:t>
            </a:r>
            <a:r>
              <a:rPr lang="en-US" dirty="0" smtClean="0">
                <a:latin typeface="+mn-lt"/>
              </a:rPr>
              <a:t> = (</a:t>
            </a:r>
            <a:r>
              <a:rPr lang="en-US" dirty="0" err="1" smtClean="0">
                <a:latin typeface="+mn-lt"/>
              </a:rPr>
              <a:t>g</a:t>
            </a:r>
            <a:r>
              <a:rPr lang="en-US" baseline="30000" dirty="0" err="1" smtClean="0">
                <a:latin typeface="+mn-lt"/>
              </a:rPr>
              <a:t>b</a:t>
            </a:r>
            <a:r>
              <a:rPr lang="en-US" dirty="0" smtClean="0">
                <a:latin typeface="+mn-lt"/>
              </a:rPr>
              <a:t>)</a:t>
            </a:r>
            <a:r>
              <a:rPr lang="en-US" baseline="30000" dirty="0" smtClean="0">
                <a:latin typeface="+mn-lt"/>
              </a:rPr>
              <a:t>a</a:t>
            </a:r>
            <a:r>
              <a:rPr lang="en-US" dirty="0" smtClean="0">
                <a:latin typeface="+mn-lt"/>
              </a:rPr>
              <a:t> = B</a:t>
            </a:r>
            <a:r>
              <a:rPr lang="en-US" baseline="30000" dirty="0" smtClean="0">
                <a:latin typeface="+mn-lt"/>
              </a:rPr>
              <a:t>a</a:t>
            </a:r>
          </a:p>
          <a:p>
            <a:r>
              <a:rPr lang="en-US" dirty="0"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rPr>
              <a:t>Security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to learn the key, a passive </a:t>
            </a:r>
            <a:r>
              <a:rPr lang="en-US" dirty="0">
                <a:latin typeface="+mn-lt"/>
              </a:rPr>
              <a:t>Eve </a:t>
            </a:r>
            <a:r>
              <a:rPr lang="en-US" dirty="0" smtClean="0">
                <a:latin typeface="+mn-lt"/>
              </a:rPr>
              <a:t>must break CDH problem</a:t>
            </a:r>
          </a:p>
          <a:p>
            <a:pPr lvl="1"/>
            <a:r>
              <a:rPr lang="en-US" sz="2100" dirty="0" smtClean="0">
                <a:latin typeface="+mn-lt"/>
              </a:rPr>
              <a:t>Knows g, g</a:t>
            </a:r>
            <a:r>
              <a:rPr lang="en-US" sz="2100" baseline="30000" dirty="0" smtClean="0">
                <a:latin typeface="+mn-lt"/>
              </a:rPr>
              <a:t>a</a:t>
            </a:r>
            <a:r>
              <a:rPr lang="en-US" sz="2100" dirty="0" smtClean="0">
                <a:latin typeface="+mn-lt"/>
              </a:rPr>
              <a:t>, </a:t>
            </a:r>
            <a:r>
              <a:rPr lang="en-US" sz="2100" dirty="0" err="1" smtClean="0">
                <a:latin typeface="+mn-lt"/>
              </a:rPr>
              <a:t>g</a:t>
            </a:r>
            <a:r>
              <a:rPr lang="en-US" sz="2100" baseline="30000" dirty="0" err="1" smtClean="0">
                <a:latin typeface="+mn-lt"/>
              </a:rPr>
              <a:t>b</a:t>
            </a:r>
            <a:endParaRPr lang="en-US" sz="2100" dirty="0" smtClean="0">
              <a:latin typeface="+mn-lt"/>
            </a:endParaRPr>
          </a:p>
          <a:p>
            <a:pPr lvl="1"/>
            <a:r>
              <a:rPr lang="en-US" sz="2100" dirty="0" smtClean="0">
                <a:latin typeface="+mn-lt"/>
              </a:rPr>
              <a:t>Wants to find g</a:t>
            </a:r>
            <a:r>
              <a:rPr lang="en-US" sz="2100" baseline="30000" dirty="0" smtClean="0">
                <a:latin typeface="+mn-lt"/>
              </a:rPr>
              <a:t>ab</a:t>
            </a:r>
            <a:endParaRPr lang="en-US" sz="2100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Forward secrecy</a:t>
            </a:r>
            <a:r>
              <a:rPr lang="en-US" dirty="0">
                <a:latin typeface="+mn-lt"/>
              </a:rPr>
              <a:t>: Choices of a, b are </a:t>
            </a:r>
            <a:r>
              <a:rPr lang="en-US" i="1" dirty="0" smtClean="0">
                <a:latin typeface="+mn-lt"/>
              </a:rPr>
              <a:t>ephemeral</a:t>
            </a:r>
            <a:r>
              <a:rPr lang="en-US" dirty="0" smtClean="0">
                <a:latin typeface="+mn-lt"/>
              </a:rPr>
              <a:t>, can </a:t>
            </a:r>
            <a:r>
              <a:rPr lang="en-US" dirty="0">
                <a:latin typeface="+mn-lt"/>
              </a:rPr>
              <a:t>delete </a:t>
            </a:r>
            <a:r>
              <a:rPr lang="en-US" dirty="0" smtClean="0">
                <a:latin typeface="+mn-lt"/>
              </a:rPr>
              <a:t>when done</a:t>
            </a:r>
          </a:p>
          <a:p>
            <a:r>
              <a:rPr lang="en-US" dirty="0" smtClean="0">
                <a:latin typeface="+mn-lt"/>
              </a:rPr>
              <a:t>Active attacker can cause problems!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2408632"/>
            <a:ext cx="1333522" cy="133352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9355" y="2408632"/>
            <a:ext cx="1333522" cy="133352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9600" y="1741871"/>
            <a:ext cx="19639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Choose </a:t>
            </a:r>
            <a:r>
              <a:rPr lang="en-US" sz="2000" dirty="0"/>
              <a:t>a ← </a:t>
            </a:r>
            <a:r>
              <a:rPr lang="en-US" sz="2000" dirty="0" smtClean="0"/>
              <a:t>[q]</a:t>
            </a:r>
          </a:p>
          <a:p>
            <a:r>
              <a:rPr lang="en-US" sz="2000" dirty="0" smtClean="0"/>
              <a:t>Compute A = g</a:t>
            </a:r>
            <a:r>
              <a:rPr lang="en-US" sz="2000" baseline="30000" dirty="0" smtClean="0"/>
              <a:t>a</a:t>
            </a:r>
            <a:endParaRPr lang="en-US" sz="20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582281" y="1741871"/>
            <a:ext cx="1967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Choose b </a:t>
            </a:r>
            <a:r>
              <a:rPr lang="en-US" sz="2000" dirty="0"/>
              <a:t>← </a:t>
            </a:r>
            <a:r>
              <a:rPr lang="en-US" sz="2000" dirty="0" smtClean="0"/>
              <a:t>[q]</a:t>
            </a:r>
          </a:p>
          <a:p>
            <a:r>
              <a:rPr lang="en-US" sz="2000" dirty="0" smtClean="0"/>
              <a:t>Compute B = </a:t>
            </a:r>
            <a:r>
              <a:rPr lang="en-US" sz="2000" dirty="0" err="1" smtClean="0"/>
              <a:t>g</a:t>
            </a:r>
            <a:r>
              <a:rPr lang="en-US" sz="2000" baseline="30000" dirty="0" err="1" smtClean="0"/>
              <a:t>b</a:t>
            </a:r>
            <a:endParaRPr lang="en-US" sz="2000" baseline="30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902372" y="2482675"/>
            <a:ext cx="1960180" cy="461665"/>
            <a:chOff x="1902372" y="2482675"/>
            <a:chExt cx="1960180" cy="46166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902372" y="2875050"/>
              <a:ext cx="196018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2679711" y="2482675"/>
              <a:ext cx="39305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A</a:t>
              </a:r>
              <a:endParaRPr lang="en-US" sz="2400" baseline="300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902372" y="2936965"/>
            <a:ext cx="1960180" cy="461665"/>
            <a:chOff x="1902372" y="2936965"/>
            <a:chExt cx="1960180" cy="461665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1902372" y="3314666"/>
              <a:ext cx="1960180" cy="0"/>
            </a:xfrm>
            <a:prstGeom prst="line">
              <a:avLst/>
            </a:prstGeom>
            <a:ln w="38100">
              <a:solidFill>
                <a:schemeClr val="tx1">
                  <a:lumMod val="65000"/>
                  <a:lumOff val="35000"/>
                </a:schemeClr>
              </a:solidFill>
              <a:tailEnd type="triangl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686020" y="2936965"/>
              <a:ext cx="3834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B</a:t>
              </a:r>
              <a:endParaRPr lang="en-US" sz="2400" baseline="30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03840" y="5033800"/>
            <a:ext cx="5392677" cy="1335024"/>
            <a:chOff x="6189724" y="4980598"/>
            <a:chExt cx="5392677" cy="1335024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220372" y="4980598"/>
              <a:ext cx="1335024" cy="1335024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248879" y="4980598"/>
              <a:ext cx="1333522" cy="1333522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189724" y="4982100"/>
              <a:ext cx="1333522" cy="1333522"/>
            </a:xfrm>
            <a:prstGeom prst="rect">
              <a:avLst/>
            </a:prstGeom>
          </p:spPr>
        </p:pic>
        <p:sp>
          <p:nvSpPr>
            <p:cNvPr id="28" name="Left-Right Arrow 27"/>
            <p:cNvSpPr/>
            <p:nvPr/>
          </p:nvSpPr>
          <p:spPr>
            <a:xfrm>
              <a:off x="7455186" y="5456859"/>
              <a:ext cx="838891" cy="38100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Left-Right Arrow 28"/>
            <p:cNvSpPr/>
            <p:nvPr/>
          </p:nvSpPr>
          <p:spPr>
            <a:xfrm>
              <a:off x="9482692" y="5456859"/>
              <a:ext cx="838891" cy="381000"/>
            </a:xfrm>
            <a:prstGeom prst="left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533998" y="5014701"/>
              <a:ext cx="6719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smtClean="0"/>
                <a:t>k</a:t>
              </a:r>
              <a:r>
                <a:rPr lang="en-US" sz="2400" baseline="-25000" dirty="0" smtClean="0"/>
                <a:t>AM</a:t>
              </a:r>
              <a:endParaRPr lang="en-US" sz="2400" baseline="-250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571407" y="5014701"/>
              <a:ext cx="6655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 err="1" smtClean="0"/>
                <a:t>k</a:t>
              </a:r>
              <a:r>
                <a:rPr lang="en-US" sz="2400" baseline="-25000" dirty="0" err="1" smtClean="0"/>
                <a:t>MB</a:t>
              </a:r>
              <a:endParaRPr lang="en-US" sz="2400" baseline="-25000" dirty="0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25132" y="3699686"/>
            <a:ext cx="1317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Output B</a:t>
            </a:r>
            <a:r>
              <a:rPr lang="en-US" sz="2000" baseline="30000" dirty="0" smtClean="0"/>
              <a:t>a</a:t>
            </a:r>
            <a:endParaRPr lang="en-US" sz="2000" baseline="30000" dirty="0"/>
          </a:p>
        </p:txBody>
      </p:sp>
      <p:sp>
        <p:nvSpPr>
          <p:cNvPr id="34" name="TextBox 33"/>
          <p:cNvSpPr txBox="1"/>
          <p:nvPr/>
        </p:nvSpPr>
        <p:spPr>
          <a:xfrm>
            <a:off x="3897270" y="3699686"/>
            <a:ext cx="1337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Output A</a:t>
            </a:r>
            <a:r>
              <a:rPr lang="en-US" sz="2000" baseline="30000" dirty="0" smtClean="0"/>
              <a:t>b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34175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Review: Needham-Schroeder, with Denning and Sacco’s fix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966430" y="3704483"/>
            <a:ext cx="3169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/>
              <a:t>3: A, {</a:t>
            </a:r>
            <a:r>
              <a:rPr lang="en-US" sz="2800" dirty="0" smtClean="0">
                <a:latin typeface="Lato Heavy"/>
              </a:rPr>
              <a:t>K</a:t>
            </a:r>
            <a:r>
              <a:rPr lang="en-US" sz="2800" baseline="-25000" dirty="0" smtClean="0">
                <a:latin typeface="Lato Heavy"/>
              </a:rPr>
              <a:t>AB</a:t>
            </a:r>
            <a:r>
              <a:rPr lang="en-US" sz="2800" dirty="0" smtClean="0"/>
              <a:t>, A</a:t>
            </a:r>
            <a:r>
              <a:rPr lang="en-US" sz="2800" dirty="0"/>
              <a:t>, N</a:t>
            </a:r>
            <a:r>
              <a:rPr lang="en-US" sz="2800" baseline="-25000" dirty="0"/>
              <a:t>B</a:t>
            </a:r>
            <a:r>
              <a:rPr lang="en-US" sz="2800" dirty="0"/>
              <a:t>’</a:t>
            </a:r>
            <a:r>
              <a:rPr lang="en-US" sz="2800" dirty="0" smtClean="0"/>
              <a:t>}</a:t>
            </a:r>
            <a:r>
              <a:rPr lang="en-US" sz="2800" baseline="-25000" dirty="0" smtClean="0">
                <a:latin typeface="Lato Heavy"/>
              </a:rPr>
              <a:t>BS</a:t>
            </a:r>
            <a:endParaRPr lang="en-US" sz="2800" baseline="-25000" dirty="0">
              <a:latin typeface="Lato Heavy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445" y="2617235"/>
            <a:ext cx="1434975" cy="1767937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H="1">
            <a:off x="1500541" y="3253820"/>
            <a:ext cx="5205059" cy="0"/>
          </a:xfrm>
          <a:prstGeom prst="straightConnector1">
            <a:avLst/>
          </a:prstGeom>
          <a:ln w="50800">
            <a:headEnd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579456" y="3914493"/>
            <a:ext cx="5246646" cy="31888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66430" y="4997944"/>
            <a:ext cx="2069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5: </a:t>
            </a:r>
            <a:r>
              <a:rPr lang="en-US" sz="2800" dirty="0">
                <a:solidFill>
                  <a:prstClr val="black"/>
                </a:solidFill>
              </a:rPr>
              <a:t>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 - 1}</a:t>
            </a:r>
            <a:r>
              <a:rPr lang="en-US" sz="2800" baseline="-25000" dirty="0" smtClean="0">
                <a:latin typeface="Lato Heavy"/>
              </a:rPr>
              <a:t>AB</a:t>
            </a:r>
            <a:endParaRPr lang="en-US" sz="2800" baseline="-25000" dirty="0">
              <a:latin typeface="Lato Heavy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 flipV="1">
            <a:off x="7747574" y="4228888"/>
            <a:ext cx="2970028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747574" y="4856368"/>
            <a:ext cx="2970028" cy="3802"/>
          </a:xfrm>
          <a:prstGeom prst="straightConnector1">
            <a:avLst/>
          </a:prstGeom>
          <a:ln w="50800"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7747574" y="5542168"/>
            <a:ext cx="2970028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966430" y="4351214"/>
            <a:ext cx="1545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>
                <a:solidFill>
                  <a:prstClr val="black"/>
                </a:solidFill>
              </a:rPr>
              <a:t>4: 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B</a:t>
            </a:r>
            <a:r>
              <a:rPr lang="en-US" sz="2800" dirty="0" smtClean="0">
                <a:solidFill>
                  <a:prstClr val="black"/>
                </a:solidFill>
              </a:rPr>
              <a:t>}</a:t>
            </a:r>
            <a:r>
              <a:rPr lang="en-US" sz="2800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endParaRPr lang="en-US" sz="2800" baseline="-25000" dirty="0">
              <a:solidFill>
                <a:prstClr val="black"/>
              </a:solidFill>
              <a:latin typeface="Lato Heavy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5040" y="2775558"/>
            <a:ext cx="1379204" cy="137920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10297" y="2823543"/>
            <a:ext cx="1371600" cy="13716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385272" y="2704047"/>
            <a:ext cx="3433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1: A, B, N</a:t>
            </a:r>
            <a:r>
              <a:rPr lang="en-US" sz="2800" baseline="-25000" dirty="0" smtClean="0"/>
              <a:t>A</a:t>
            </a:r>
            <a:r>
              <a:rPr lang="en-US" sz="2800" dirty="0" smtClean="0"/>
              <a:t>, </a:t>
            </a:r>
            <a:r>
              <a:rPr lang="en-US" sz="2800" dirty="0"/>
              <a:t>{A, N</a:t>
            </a:r>
            <a:r>
              <a:rPr lang="en-US" sz="2800" baseline="-25000" dirty="0"/>
              <a:t>B</a:t>
            </a:r>
            <a:r>
              <a:rPr lang="en-US" sz="2800" dirty="0"/>
              <a:t>’}</a:t>
            </a:r>
            <a:r>
              <a:rPr lang="en-US" sz="2800" baseline="-25000" dirty="0" smtClean="0">
                <a:latin typeface="Lato Heavy"/>
              </a:rPr>
              <a:t>BS</a:t>
            </a:r>
            <a:endParaRPr lang="en-US" sz="2800" baseline="-25000" dirty="0">
              <a:latin typeface="Lato Heavy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45729" y="3360495"/>
            <a:ext cx="507127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2: </a:t>
            </a:r>
            <a:r>
              <a:rPr lang="en-US" sz="3000" dirty="0" smtClean="0"/>
              <a:t>{</a:t>
            </a:r>
            <a:r>
              <a:rPr lang="en-US" sz="2800" dirty="0" smtClean="0"/>
              <a:t>N</a:t>
            </a:r>
            <a:r>
              <a:rPr lang="en-US" sz="2800" baseline="-25000" dirty="0" smtClean="0"/>
              <a:t>A</a:t>
            </a:r>
            <a:r>
              <a:rPr lang="en-US" sz="2800" dirty="0"/>
              <a:t>, </a:t>
            </a:r>
            <a:r>
              <a:rPr lang="en-US" sz="2800" dirty="0" smtClean="0"/>
              <a:t>B, </a:t>
            </a:r>
            <a:r>
              <a:rPr lang="en-US" sz="2800" dirty="0" smtClean="0">
                <a:latin typeface="Lato Heavy"/>
              </a:rPr>
              <a:t>K</a:t>
            </a:r>
            <a:r>
              <a:rPr lang="en-US" sz="2800" baseline="-25000" dirty="0" smtClean="0">
                <a:latin typeface="Lato Heavy"/>
              </a:rPr>
              <a:t>AB</a:t>
            </a:r>
            <a:r>
              <a:rPr lang="en-US" sz="2800" dirty="0" smtClean="0"/>
              <a:t>, {</a:t>
            </a:r>
            <a:r>
              <a:rPr lang="en-US" sz="2800" dirty="0">
                <a:latin typeface="Lato Heavy"/>
              </a:rPr>
              <a:t>K</a:t>
            </a:r>
            <a:r>
              <a:rPr lang="en-US" sz="2800" baseline="-25000" dirty="0">
                <a:latin typeface="Lato Heavy"/>
              </a:rPr>
              <a:t>AB</a:t>
            </a:r>
            <a:r>
              <a:rPr lang="en-US" sz="2800" dirty="0"/>
              <a:t>, </a:t>
            </a:r>
            <a:r>
              <a:rPr lang="en-US" sz="2800" dirty="0" smtClean="0"/>
              <a:t>A, N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’}</a:t>
            </a:r>
            <a:r>
              <a:rPr lang="en-US" sz="2800" baseline="-25000" dirty="0" smtClean="0">
                <a:latin typeface="Lato Heavy"/>
              </a:rPr>
              <a:t>BS</a:t>
            </a:r>
            <a:r>
              <a:rPr lang="en-US" sz="3000" dirty="0" smtClean="0"/>
              <a:t>}</a:t>
            </a:r>
            <a:r>
              <a:rPr lang="en-US" sz="3000" baseline="-25000" dirty="0" smtClean="0">
                <a:latin typeface="Lato Heavy"/>
              </a:rPr>
              <a:t>AS</a:t>
            </a:r>
            <a:endParaRPr lang="en-US" sz="3000" baseline="-25000" dirty="0">
              <a:latin typeface="Lato Heavy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966430" y="1841747"/>
            <a:ext cx="950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/>
              <a:t>-1: A</a:t>
            </a:r>
            <a:endParaRPr lang="en-US" sz="2800" baseline="-25000" dirty="0">
              <a:latin typeface="Lato Heavy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H="1" flipV="1">
            <a:off x="7747574" y="2366152"/>
            <a:ext cx="2970028" cy="3802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 flipV="1">
            <a:off x="7747574" y="2920109"/>
            <a:ext cx="2970028" cy="3802"/>
          </a:xfrm>
          <a:prstGeom prst="straightConnector1">
            <a:avLst/>
          </a:prstGeom>
          <a:ln w="50800"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966430" y="2407867"/>
            <a:ext cx="2002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800" dirty="0" smtClean="0"/>
              <a:t>0: {A, N</a:t>
            </a:r>
            <a:r>
              <a:rPr lang="en-US" sz="2800" baseline="-25000" dirty="0" smtClean="0"/>
              <a:t>B</a:t>
            </a:r>
            <a:r>
              <a:rPr lang="en-US" sz="2800" dirty="0" smtClean="0"/>
              <a:t>’}</a:t>
            </a:r>
            <a:r>
              <a:rPr lang="en-US" sz="2800" baseline="-25000" dirty="0" smtClean="0">
                <a:latin typeface="Lato Heavy"/>
              </a:rPr>
              <a:t>BS</a:t>
            </a:r>
            <a:endParaRPr lang="en-US" sz="2800" baseline="-25000" dirty="0">
              <a:latin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395001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10 reading: Kerberos authentication system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197600" y="1102109"/>
            <a:ext cx="5384800" cy="5258631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Requirements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Users only enter passwords once, at the beginning of each session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network itself is untrusted: passwords and authentication tokens need protection in transit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 service must be able to prove that the person </a:t>
            </a:r>
            <a:r>
              <a:rPr lang="en-US" i="1" dirty="0" smtClean="0"/>
              <a:t>using </a:t>
            </a:r>
            <a:r>
              <a:rPr lang="en-US" dirty="0" smtClean="0"/>
              <a:t>a ticket == the person to whom it was </a:t>
            </a:r>
            <a:r>
              <a:rPr lang="en-US" i="1" dirty="0" smtClean="0"/>
              <a:t>issued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Clients must authenticate services before sending sensitive info to them (</a:t>
            </a:r>
            <a:r>
              <a:rPr lang="en-US" i="1" dirty="0" smtClean="0"/>
              <a:t>mutual authentication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" y="1102109"/>
            <a:ext cx="5384800" cy="4244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345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Question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en-US" dirty="0" smtClean="0"/>
              <a:t> Once Alice and Bob negotiate a shared symmetric key 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dirty="0" smtClean="0"/>
              <a:t> for authentication and/or encryption, must they re-execute another (expensive) key negotiation protocol each time they want to update the key?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Recall the algorithms for a MAC</a:t>
            </a:r>
          </a:p>
          <a:p>
            <a:pPr lvl="0"/>
            <a:r>
              <a:rPr lang="en-US" sz="2200" dirty="0" err="1">
                <a:solidFill>
                  <a:srgbClr val="4F81BD"/>
                </a:solidFill>
                <a:latin typeface="Lato Heavy"/>
              </a:rPr>
              <a:t>KeyGen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: randomly choose key </a:t>
            </a:r>
            <a:r>
              <a:rPr lang="en-US" sz="2200" i="1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K 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of length </a:t>
            </a:r>
            <a:r>
              <a:rPr lang="en-US" sz="2200" i="1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λ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as before, e.g. uniform in {0,1}</a:t>
            </a:r>
            <a:r>
              <a:rPr lang="en-US" sz="2200" i="1" baseline="30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λ</a:t>
            </a:r>
            <a:endParaRPr lang="en-US" sz="2200" baseline="30000" dirty="0">
              <a:solidFill>
                <a:prstClr val="black"/>
              </a:solidFill>
              <a:latin typeface="Lato"/>
              <a:ea typeface="Lato Regular" panose="020F0502020204030203" pitchFamily="34" charset="0"/>
              <a:cs typeface="Lato Regular" panose="020F0502020204030203" pitchFamily="34" charset="0"/>
            </a:endParaRPr>
          </a:p>
          <a:p>
            <a:pPr lvl="0">
              <a:spcBef>
                <a:spcPts val="1200"/>
              </a:spcBef>
            </a:pPr>
            <a:r>
              <a:rPr lang="en-US" sz="2200" dirty="0">
                <a:solidFill>
                  <a:srgbClr val="4F81BD"/>
                </a:solidFill>
                <a:latin typeface="Lato Heavy"/>
                <a:ea typeface="Lato Regular" panose="020F0502020204030203" pitchFamily="34" charset="0"/>
                <a:cs typeface="Lato Regular" panose="020F0502020204030203" pitchFamily="34" charset="0"/>
              </a:rPr>
              <a:t>MAC</a:t>
            </a:r>
            <a:r>
              <a:rPr lang="en-US" sz="2200" i="1" baseline="-25000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sz="2200" i="1" baseline="30000" dirty="0">
                <a:solidFill>
                  <a:prstClr val="black"/>
                </a:solidFill>
                <a:latin typeface="Lato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</a:t>
            </a:r>
            <a:r>
              <a:rPr lang="en-US" sz="22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A</a:t>
            </a:r>
            <a:r>
              <a:rPr lang="" sz="2200" dirty="0">
                <a:solidFill>
                  <a:prstClr val="black"/>
                </a:solidFill>
                <a:latin typeface="Lato"/>
              </a:rPr>
              <a:t> ∈ 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{0,1}</a:t>
            </a:r>
            <a:r>
              <a:rPr lang="en-US" sz="2200" i="1" baseline="30000" dirty="0">
                <a:solidFill>
                  <a:prstClr val="black"/>
                </a:solidFill>
                <a:latin typeface="Lato"/>
              </a:rPr>
              <a:t> </a:t>
            </a:r>
            <a:r>
              <a:rPr lang="el-GR" sz="2200" i="1" baseline="30000" dirty="0">
                <a:solidFill>
                  <a:prstClr val="black"/>
                </a:solidFill>
                <a:latin typeface="Lato"/>
              </a:rPr>
              <a:t>α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 → tag </a:t>
            </a:r>
            <a:r>
              <a:rPr lang="en-US" sz="22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r>
              <a:rPr lang="" sz="2200" dirty="0">
                <a:solidFill>
                  <a:prstClr val="black"/>
                </a:solidFill>
                <a:latin typeface="Lato"/>
              </a:rPr>
              <a:t> ∈ 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{0,1}</a:t>
            </a:r>
            <a:r>
              <a:rPr lang="en-US" sz="2200" baseline="30000" dirty="0">
                <a:solidFill>
                  <a:prstClr val="black"/>
                </a:solidFill>
                <a:latin typeface="Lato"/>
              </a:rPr>
              <a:t> </a:t>
            </a:r>
            <a:r>
              <a:rPr lang="el-GR" sz="2200" baseline="30000" dirty="0" smtClean="0"/>
              <a:t>τ</a:t>
            </a:r>
            <a:endParaRPr lang="en-US" sz="1900" dirty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200" dirty="0" err="1">
                <a:solidFill>
                  <a:srgbClr val="4F81BD"/>
                </a:solidFill>
                <a:latin typeface="Lato Heavy"/>
                <a:ea typeface="Lato Regular" panose="020F0502020204030203" pitchFamily="34" charset="0"/>
                <a:cs typeface="Lato Regular" panose="020F0502020204030203" pitchFamily="34" charset="0"/>
              </a:rPr>
              <a:t>Verify</a:t>
            </a:r>
            <a:r>
              <a:rPr lang="en-US" sz="2200" i="1" baseline="-25000" dirty="0" err="1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sz="2200" i="1" baseline="30000" dirty="0">
                <a:solidFill>
                  <a:prstClr val="black"/>
                </a:solidFill>
                <a:latin typeface="Lato"/>
              </a:rPr>
              <a:t> 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</a:t>
            </a:r>
            <a:r>
              <a:rPr lang="en-US" sz="2200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</a:t>
            </a:r>
            <a:r>
              <a:rPr lang="" sz="2200" dirty="0">
                <a:solidFill>
                  <a:prstClr val="black"/>
                </a:solidFill>
                <a:latin typeface="Lato"/>
              </a:rPr>
              <a:t> ∈ </a:t>
            </a:r>
            <a:r>
              <a:rPr lang="en-US" sz="2200" dirty="0">
                <a:solidFill>
                  <a:prstClr val="black"/>
                </a:solidFill>
                <a:latin typeface="Lato"/>
              </a:rPr>
              <a:t>{0,1}</a:t>
            </a:r>
            <a:r>
              <a:rPr lang="en-US" sz="2200" i="1" baseline="30000" dirty="0">
                <a:solidFill>
                  <a:prstClr val="black"/>
                </a:solidFill>
                <a:latin typeface="Lato"/>
              </a:rPr>
              <a:t> </a:t>
            </a:r>
            <a:r>
              <a:rPr lang="el-GR" sz="2200" baseline="30000" dirty="0"/>
              <a:t>τ</a:t>
            </a:r>
            <a:r>
              <a:rPr lang="en-US" sz="22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 → 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yes</a:t>
            </a:r>
            <a:r>
              <a:rPr lang="en-US" sz="2200" dirty="0" smtClean="0">
                <a:ea typeface="Lato Heavy" panose="020F0502020204030203" pitchFamily="34" charset="0"/>
                <a:cs typeface="Lato Heavy" panose="020F0502020204030203" pitchFamily="34" charset="0"/>
              </a:rPr>
              <a:t>/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no</a:t>
            </a:r>
            <a:r>
              <a:rPr lang="en-US" sz="2200" dirty="0" smtClean="0">
                <a:solidFill>
                  <a:prstClr val="black"/>
                </a:solidFill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+mn-lt"/>
                <a:ea typeface="Gentium Plus" panose="02000503060000020004" pitchFamily="2" charset="0"/>
                <a:cs typeface="Gentium Plus" panose="02000503060000020004" pitchFamily="2" charset="0"/>
              </a:rPr>
              <a:t>(If </a:t>
            </a:r>
            <a:r>
              <a:rPr lang="en-US" sz="2200" dirty="0">
                <a:solidFill>
                  <a:prstClr val="black"/>
                </a:solidFill>
                <a:latin typeface="+mn-lt"/>
                <a:ea typeface="Gentium Plus" panose="02000503060000020004" pitchFamily="2" charset="0"/>
                <a:cs typeface="Gentium Plus" panose="02000503060000020004" pitchFamily="2" charset="0"/>
              </a:rPr>
              <a:t>deterministic, Verify = re-compute </a:t>
            </a:r>
            <a:r>
              <a:rPr lang="en-US" sz="2200" dirty="0" smtClean="0">
                <a:solidFill>
                  <a:prstClr val="black"/>
                </a:solidFill>
                <a:latin typeface="+mn-lt"/>
                <a:ea typeface="Gentium Plus" panose="02000503060000020004" pitchFamily="2" charset="0"/>
                <a:cs typeface="Gentium Plus" panose="02000503060000020004" pitchFamily="2" charset="0"/>
              </a:rPr>
              <a:t>MAC)</a:t>
            </a:r>
          </a:p>
          <a:p>
            <a:pPr>
              <a:spcBef>
                <a:spcPts val="1200"/>
              </a:spcBef>
            </a:pPr>
            <a:r>
              <a:rPr lang="en-US" sz="2200" dirty="0" err="1" smtClean="0">
                <a:solidFill>
                  <a:srgbClr val="4F81BD"/>
                </a:solidFill>
                <a:latin typeface="Lato Heavy"/>
                <a:ea typeface="Lato Regular" panose="020F0502020204030203" pitchFamily="34" charset="0"/>
                <a:cs typeface="Lato Regular" panose="020F0502020204030203" pitchFamily="34" charset="0"/>
              </a:rPr>
              <a:t>KeyUpdate</a:t>
            </a:r>
            <a:r>
              <a:rPr lang="en-US" sz="2200" i="1" baseline="30000" dirty="0">
                <a:solidFill>
                  <a:prstClr val="black"/>
                </a:solidFill>
                <a:latin typeface="Lato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</a:t>
            </a:r>
            <a:r>
              <a:rPr lang="en-US" sz="2200" baseline="-25000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sz="2200" i="1" baseline="-25000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 → </a:t>
            </a:r>
            <a:r>
              <a:rPr lang="en-US" sz="2200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K’</a:t>
            </a:r>
            <a:r>
              <a:rPr lang="en-US" sz="2200" dirty="0" smtClean="0">
                <a:latin typeface="+mn-lt"/>
                <a:ea typeface="Lato Heavy" panose="020F0502020204030203" pitchFamily="34" charset="0"/>
                <a:cs typeface="Lato Heavy" panose="020F0502020204030203" pitchFamily="34" charset="0"/>
              </a:rPr>
              <a:t> such that</a:t>
            </a:r>
          </a:p>
          <a:p>
            <a:pPr lvl="1"/>
            <a:r>
              <a:rPr lang="en-US" dirty="0" smtClean="0">
                <a:ea typeface="Lato Heavy" panose="020F0502020204030203" pitchFamily="34" charset="0"/>
                <a:cs typeface="Lato Heavy" panose="020F0502020204030203" pitchFamily="34" charset="0"/>
              </a:rPr>
              <a:t>Alice and Bob agree to use from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K’ </a:t>
            </a:r>
            <a:r>
              <a:rPr lang="en-US" dirty="0" smtClean="0">
                <a:ea typeface="Lato Heavy" panose="020F0502020204030203" pitchFamily="34" charset="0"/>
                <a:cs typeface="Lato Heavy" panose="020F0502020204030203" pitchFamily="34" charset="0"/>
              </a:rPr>
              <a:t>now onward</a:t>
            </a:r>
          </a:p>
          <a:p>
            <a:pPr lvl="1"/>
            <a:r>
              <a:rPr lang="en-US" dirty="0" smtClean="0">
                <a:solidFill>
                  <a:prstClr val="black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Cannot </a:t>
            </a:r>
            <a:r>
              <a:rPr lang="en-US" smtClean="0">
                <a:solidFill>
                  <a:prstClr val="black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compute </a:t>
            </a:r>
            <a:r>
              <a:rPr lang="en-US" i="1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smtClean="0">
                <a:solidFill>
                  <a:prstClr val="black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from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r>
              <a:rPr lang="en-US" dirty="0" smtClean="0">
                <a:solidFill>
                  <a:prstClr val="black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. So, even if </a:t>
            </a:r>
            <a:r>
              <a:rPr lang="en-US" i="1" dirty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</a:t>
            </a:r>
            <a:r>
              <a:rPr lang="en-US" i="1" dirty="0" smtClean="0"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’</a:t>
            </a:r>
            <a:r>
              <a:rPr lang="en-US" dirty="0" smtClean="0">
                <a:solidFill>
                  <a:prstClr val="black"/>
                </a:solidFill>
                <a:ea typeface="Lato Heavy" panose="020F0502020204030203" pitchFamily="34" charset="0"/>
                <a:cs typeface="Lato Heavy" panose="020F0502020204030203" pitchFamily="34" charset="0"/>
              </a:rPr>
              <a:t> is revealed to Mallory, prior uses are safe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62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evolution via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Idea: Once we have a single shared key </a:t>
            </a:r>
            <a:r>
              <a:rPr lang="en-US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dirty="0" smtClean="0"/>
              <a:t>, expand using a chain of hash </a:t>
            </a:r>
            <a:r>
              <a:rPr lang="en-US" dirty="0" err="1" smtClean="0"/>
              <a:t>funcs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→ </a:t>
            </a:r>
            <a:r>
              <a:rPr lang="en-US" i="1" dirty="0" smtClean="0">
                <a:solidFill>
                  <a:schemeClr val="accent1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H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</a:t>
            </a:r>
            <a:r>
              <a:rPr lang="en-US" baseline="-25000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baseline="-25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 → </a:t>
            </a:r>
            <a:r>
              <a:rPr lang="en-US" i="1" dirty="0" smtClean="0">
                <a:solidFill>
                  <a:schemeClr val="accent1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H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</a:t>
            </a:r>
            <a:r>
              <a:rPr lang="en-US" baseline="-25000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i="1" dirty="0" smtClean="0">
                <a:solidFill>
                  <a:schemeClr val="accent1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H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</a:t>
            </a:r>
            <a:r>
              <a:rPr lang="en-US" baseline="-25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baseline="-25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</a:t>
            </a:r>
            <a:r>
              <a:rPr lang="en-US" baseline="-25000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→ </a:t>
            </a:r>
            <a:r>
              <a:rPr lang="en-US" i="1" dirty="0">
                <a:solidFill>
                  <a:schemeClr val="accent1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H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</a:t>
            </a:r>
            <a:r>
              <a:rPr lang="en-US" baseline="-25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i="1" dirty="0" smtClean="0">
                <a:solidFill>
                  <a:schemeClr val="accent1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H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</a:t>
            </a:r>
            <a:r>
              <a:rPr lang="en-US" baseline="-25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i="1" dirty="0">
                <a:solidFill>
                  <a:schemeClr val="accent1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H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(</a:t>
            </a:r>
            <a:r>
              <a:rPr lang="en-US" baseline="-25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>
                <a:solidFill>
                  <a:prstClr val="black"/>
                </a:solidFill>
                <a:latin typeface="Lato Heavy"/>
              </a:rPr>
              <a:t>AB</a:t>
            </a:r>
            <a:r>
              <a:rPr lang="en-US" baseline="-25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</a:t>
            </a:r>
            <a:r>
              <a:rPr lang="en-US" baseline="-25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</a:t>
            </a:r>
            <a:r>
              <a:rPr lang="en-US" baseline="-25000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)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→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Algorithm:</a:t>
            </a:r>
          </a:p>
          <a:p>
            <a:r>
              <a:rPr lang="en-US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Alice &amp; Bob use N-S to generate </a:t>
            </a:r>
            <a:r>
              <a:rPr lang="en-US" dirty="0">
                <a:solidFill>
                  <a:prstClr val="black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K</a:t>
            </a:r>
            <a:r>
              <a:rPr lang="en-US" baseline="-25000" dirty="0">
                <a:solidFill>
                  <a:prstClr val="black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AB</a:t>
            </a:r>
            <a:endParaRPr lang="en-US" dirty="0" smtClean="0"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r>
              <a:rPr lang="en-US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They begin by using </a:t>
            </a:r>
            <a:r>
              <a:rPr lang="en-US" dirty="0">
                <a:solidFill>
                  <a:prstClr val="black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K</a:t>
            </a:r>
            <a:r>
              <a:rPr lang="en-US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= </a:t>
            </a:r>
            <a:r>
              <a:rPr lang="en-US" dirty="0" smtClean="0">
                <a:solidFill>
                  <a:prstClr val="black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AB</a:t>
            </a:r>
            <a:r>
              <a:rPr lang="en-US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as their</a:t>
            </a:r>
            <a:br>
              <a:rPr lang="en-US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en-US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shared key for (say) authenticated </a:t>
            </a:r>
            <a:r>
              <a:rPr lang="en-US" dirty="0" err="1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enc</a:t>
            </a:r>
            <a:endParaRPr lang="en-US" dirty="0" smtClean="0">
              <a:latin typeface="Lato Medium" panose="020F0502020204030203" pitchFamily="34" charset="0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r>
              <a:rPr lang="en-US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After some time has passed, they can</a:t>
            </a:r>
            <a:br>
              <a:rPr lang="en-US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en-US" i="1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evolve</a:t>
            </a:r>
            <a:r>
              <a:rPr lang="en-US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dirty="0" smtClean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their key by updating </a:t>
            </a:r>
            <a:r>
              <a:rPr lang="en-US" dirty="0" smtClean="0">
                <a:solidFill>
                  <a:prstClr val="black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K</a:t>
            </a:r>
            <a:r>
              <a:rPr lang="en-US" dirty="0"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← </a:t>
            </a:r>
            <a:r>
              <a:rPr lang="en-US" i="1" dirty="0">
                <a:solidFill>
                  <a:schemeClr val="accent1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H</a:t>
            </a:r>
            <a:r>
              <a:rPr lang="en-US" dirty="0">
                <a:solidFill>
                  <a:prstClr val="blac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(</a:t>
            </a:r>
            <a:r>
              <a:rPr lang="en-US" baseline="-25000" dirty="0">
                <a:solidFill>
                  <a:prstClr val="blac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)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Here, “time” can denote actual wall-clock time or a message counter</a:t>
            </a:r>
          </a:p>
          <a:p>
            <a:pPr lvl="1"/>
            <a:r>
              <a:rPr lang="en-US" sz="2200" dirty="0" smtClean="0">
                <a:solidFill>
                  <a:prstClr val="black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Alice </a:t>
            </a:r>
            <a:r>
              <a:rPr lang="en-US" sz="2200" dirty="0">
                <a:solidFill>
                  <a:prstClr val="black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and Bob </a:t>
            </a:r>
            <a:r>
              <a:rPr lang="en-US" sz="2200" dirty="0" smtClean="0">
                <a:solidFill>
                  <a:prstClr val="black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must stay </a:t>
            </a:r>
            <a:r>
              <a:rPr lang="en-US" sz="2200" dirty="0">
                <a:solidFill>
                  <a:prstClr val="black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in </a:t>
            </a:r>
            <a:r>
              <a:rPr lang="en-US" sz="2200" dirty="0" smtClean="0">
                <a:solidFill>
                  <a:prstClr val="black"/>
                </a:solidFill>
                <a:ea typeface="Lato Medium" panose="020F0502020204030203" pitchFamily="34" charset="0"/>
                <a:cs typeface="Lato Medium" panose="020F0502020204030203" pitchFamily="34" charset="0"/>
              </a:rPr>
              <a:t>sync, or else the chain dies &amp; they’ll need to redo N-S</a:t>
            </a:r>
          </a:p>
          <a:p>
            <a:r>
              <a:rPr lang="en-US" dirty="0" smtClean="0">
                <a:solidFill>
                  <a:prstClr val="blac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Crucially, they ensure that old values of </a:t>
            </a:r>
            <a:r>
              <a:rPr lang="en-US" dirty="0">
                <a:solidFill>
                  <a:prstClr val="black"/>
                </a:solidFill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K</a:t>
            </a:r>
            <a:r>
              <a:rPr lang="en-US" dirty="0" smtClean="0">
                <a:solidFill>
                  <a:prstClr val="blac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 are deleted from their system!</a:t>
            </a:r>
            <a:br>
              <a:rPr lang="en-US" dirty="0" smtClean="0">
                <a:solidFill>
                  <a:prstClr val="blac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After all, Mallory cannot steal something that isn’t around to be stolen</a:t>
            </a:r>
            <a:br>
              <a:rPr lang="en-US" dirty="0" smtClean="0">
                <a:solidFill>
                  <a:prstClr val="blac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Lato Medium" panose="020F0502020204030203" pitchFamily="34" charset="0"/>
                <a:ea typeface="Lato Medium" panose="020F0502020204030203" pitchFamily="34" charset="0"/>
                <a:cs typeface="Lato Medium" panose="020F0502020204030203" pitchFamily="34" charset="0"/>
              </a:rPr>
              <a:t>(and isn’t being computed over anymore, so no side channels about it leak).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600207" y="3126510"/>
            <a:ext cx="2806053" cy="0"/>
          </a:xfrm>
          <a:prstGeom prst="straightConnector1">
            <a:avLst/>
          </a:prstGeom>
          <a:ln w="50800">
            <a:headEnd type="none" w="med" len="lg"/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8092567" y="2650569"/>
            <a:ext cx="199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AuthEnc</a:t>
            </a:r>
            <a:r>
              <a:rPr lang="en-US" sz="2400" i="1" baseline="-25000" dirty="0" smtClean="0">
                <a:solidFill>
                  <a:prstClr val="black"/>
                </a:solidFill>
                <a:latin typeface="+mj-lt"/>
              </a:rPr>
              <a:t>K</a:t>
            </a:r>
            <a:r>
              <a:rPr lang="en-US" sz="2400" dirty="0" smtClean="0">
                <a:solidFill>
                  <a:prstClr val="black"/>
                </a:solidFill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+mj-lt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</a:rPr>
              <a:t>1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baseline="-25000" dirty="0">
              <a:solidFill>
                <a:prstClr val="black"/>
              </a:solidFill>
              <a:latin typeface="Lato Heavy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7981507" y="3812310"/>
            <a:ext cx="2601433" cy="0"/>
          </a:xfrm>
          <a:prstGeom prst="straightConnector1">
            <a:avLst/>
          </a:prstGeom>
          <a:ln w="50800">
            <a:headEnd type="triangle" w="med" len="lg"/>
            <a:tailEnd type="non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92567" y="3336369"/>
            <a:ext cx="219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err="1" smtClean="0">
                <a:solidFill>
                  <a:prstClr val="black"/>
                </a:solidFill>
              </a:rPr>
              <a:t>AuthEnc</a:t>
            </a:r>
            <a:r>
              <a:rPr lang="en-US" sz="2400" i="1" baseline="-25000" dirty="0" err="1" smtClean="0">
                <a:solidFill>
                  <a:schemeClr val="accent1"/>
                </a:solidFill>
              </a:rPr>
              <a:t>H</a:t>
            </a:r>
            <a:r>
              <a:rPr lang="en-US" sz="2400" baseline="-25000" dirty="0" smtClean="0">
                <a:solidFill>
                  <a:prstClr val="black"/>
                </a:solidFill>
                <a:latin typeface="+mj-lt"/>
              </a:rPr>
              <a:t>(</a:t>
            </a:r>
            <a:r>
              <a:rPr lang="en-US" sz="2400" i="1" baseline="-25000" dirty="0" smtClean="0">
                <a:solidFill>
                  <a:prstClr val="black"/>
                </a:solidFill>
                <a:latin typeface="+mj-lt"/>
              </a:rPr>
              <a:t>K</a:t>
            </a:r>
            <a:r>
              <a:rPr lang="en-US" sz="2400" baseline="-25000" dirty="0" smtClean="0">
                <a:solidFill>
                  <a:prstClr val="black"/>
                </a:solidFill>
                <a:latin typeface="+mj-lt"/>
              </a:rPr>
              <a:t>)</a:t>
            </a:r>
            <a:r>
              <a:rPr lang="en-US" sz="2400" dirty="0" smtClean="0">
                <a:solidFill>
                  <a:prstClr val="black"/>
                </a:solidFill>
              </a:rPr>
              <a:t>(</a:t>
            </a:r>
            <a:r>
              <a:rPr lang="en-US" sz="2400" i="1" dirty="0" smtClean="0">
                <a:solidFill>
                  <a:prstClr val="black"/>
                </a:solidFill>
                <a:latin typeface="+mj-lt"/>
              </a:rPr>
              <a:t>P</a:t>
            </a:r>
            <a:r>
              <a:rPr lang="en-US" sz="2400" baseline="-25000" dirty="0" smtClean="0">
                <a:solidFill>
                  <a:prstClr val="black"/>
                </a:solidFill>
              </a:rPr>
              <a:t>2</a:t>
            </a:r>
            <a:r>
              <a:rPr lang="en-US" sz="2400" dirty="0" smtClean="0">
                <a:solidFill>
                  <a:prstClr val="black"/>
                </a:solidFill>
              </a:rPr>
              <a:t>)</a:t>
            </a:r>
            <a:endParaRPr lang="en-US" sz="2400" baseline="-25000" dirty="0">
              <a:solidFill>
                <a:prstClr val="black"/>
              </a:solidFill>
              <a:latin typeface="Lato Heavy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3363" y="2773341"/>
            <a:ext cx="1379204" cy="137920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08530" y="2780945"/>
            <a:ext cx="1371600" cy="13716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8884450" y="3745724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2400" dirty="0" smtClean="0">
                <a:solidFill>
                  <a:prstClr val="black"/>
                </a:solidFill>
              </a:rPr>
              <a:t>…</a:t>
            </a:r>
            <a:endParaRPr lang="en-US" sz="2400" baseline="-25000" dirty="0">
              <a:solidFill>
                <a:prstClr val="black"/>
              </a:solidFill>
              <a:latin typeface="Lato Heavy"/>
            </a:endParaRPr>
          </a:p>
        </p:txBody>
      </p:sp>
    </p:spTree>
    <p:extLst>
      <p:ext uri="{BB962C8B-B14F-4D97-AF65-F5344CB8AC3E}">
        <p14:creationId xmlns:p14="http://schemas.microsoft.com/office/powerpoint/2010/main" val="2974656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Tradeoff: space vs computing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Let’s consider our chain of keys more generically, and let’s try to save space</a:t>
            </a:r>
            <a:endParaRPr lang="en-US" dirty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0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    →</a:t>
            </a:r>
            <a:r>
              <a:rPr lang="en-US" dirty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   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1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    →     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2</a:t>
            </a:r>
            <a:r>
              <a:rPr lang="en-US" dirty="0" smtClean="0">
                <a:solidFill>
                  <a:prstClr val="black"/>
                </a:solidFill>
                <a:latin typeface="Lato"/>
                <a:ea typeface="Lato Regular" panose="020F0502020204030203" pitchFamily="34" charset="0"/>
                <a:cs typeface="Lato Regular" panose="020F0502020204030203" pitchFamily="34" charset="0"/>
              </a:rPr>
              <a:t>     →     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3</a:t>
            </a:r>
            <a:endParaRPr lang="en-US" dirty="0"/>
          </a:p>
          <a:p>
            <a:pPr marL="0" indent="0" algn="ctr">
              <a:spcAft>
                <a:spcPts val="2400"/>
              </a:spcAft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01</a:t>
            </a:r>
            <a:r>
              <a:rPr lang="en-US" dirty="0" smtClean="0"/>
              <a:t> 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0</a:t>
            </a:r>
            <a:r>
              <a:rPr lang="en-US" dirty="0" smtClean="0"/>
              <a:t>, </a:t>
            </a:r>
            <a:r>
              <a:rPr lang="en-US" dirty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>
                <a:solidFill>
                  <a:prstClr val="black"/>
                </a:solidFill>
                <a:latin typeface="Lato Heavy"/>
              </a:rPr>
              <a:t>1</a:t>
            </a:r>
            <a:r>
              <a:rPr lang="en-US" dirty="0" smtClean="0"/>
              <a:t>)            h</a:t>
            </a:r>
            <a:r>
              <a:rPr lang="en-US" baseline="-25000" dirty="0" smtClean="0"/>
              <a:t>23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baseline="-25000" dirty="0" smtClean="0">
                <a:solidFill>
                  <a:prstClr val="black"/>
                </a:solidFill>
                <a:latin typeface="Lato Heavy"/>
              </a:rPr>
              <a:t>3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r>
              <a:rPr lang="en-US" dirty="0" smtClean="0"/>
              <a:t>h = </a:t>
            </a:r>
            <a:r>
              <a:rPr lang="en-US" i="1" dirty="0" smtClean="0"/>
              <a:t>H</a:t>
            </a:r>
            <a:r>
              <a:rPr lang="en-US" dirty="0" smtClean="0"/>
              <a:t>(</a:t>
            </a:r>
            <a:r>
              <a:rPr lang="en-US" dirty="0"/>
              <a:t>h</a:t>
            </a:r>
            <a:r>
              <a:rPr lang="en-US" baseline="-25000" dirty="0"/>
              <a:t>01</a:t>
            </a:r>
            <a:r>
              <a:rPr lang="en-US" dirty="0" smtClean="0"/>
              <a:t>, h</a:t>
            </a:r>
            <a:r>
              <a:rPr lang="en-US" baseline="-25000" dirty="0" smtClean="0"/>
              <a:t>23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Suppose that:</a:t>
            </a:r>
          </a:p>
          <a:p>
            <a:r>
              <a:rPr lang="en-US" sz="2200" dirty="0" smtClean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Message flow is unidirectional, from Alice to Bob</a:t>
            </a:r>
          </a:p>
          <a:p>
            <a:r>
              <a:rPr lang="en-US" sz="2200" dirty="0" smtClean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We are only concerned with authenticity (i.e., a MAC), but not encryption</a:t>
            </a:r>
          </a:p>
          <a:p>
            <a:pPr marL="0" indent="0">
              <a:buNone/>
            </a:pPr>
            <a:r>
              <a:rPr lang="en-US" dirty="0" smtClean="0"/>
              <a:t>Then we can simplify life for Bob: he need only store the root of a </a:t>
            </a:r>
            <a:r>
              <a:rPr lang="en-US" i="1" dirty="0" err="1" smtClean="0">
                <a:solidFill>
                  <a:schemeClr val="accent1"/>
                </a:solidFill>
              </a:rPr>
              <a:t>Merkle</a:t>
            </a:r>
            <a:r>
              <a:rPr lang="en-US" i="1" dirty="0" smtClean="0">
                <a:solidFill>
                  <a:schemeClr val="accent1"/>
                </a:solidFill>
              </a:rPr>
              <a:t> tree</a:t>
            </a:r>
            <a:endParaRPr lang="en-US" dirty="0"/>
          </a:p>
          <a:p>
            <a:r>
              <a:rPr lang="en-US" sz="2200" dirty="0" smtClean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Alice still needs to remember all keys </a:t>
            </a:r>
            <a:r>
              <a:rPr lang="en-US" sz="22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200" baseline="-25000" dirty="0" smtClean="0">
                <a:solidFill>
                  <a:prstClr val="black"/>
                </a:solidFill>
                <a:latin typeface="Lato Heavy"/>
              </a:rPr>
              <a:t>i</a:t>
            </a:r>
            <a:r>
              <a:rPr lang="en-US" sz="2200" dirty="0" smtClean="0">
                <a:solidFill>
                  <a:prstClr val="black"/>
                </a:solidFill>
                <a:latin typeface="Lato"/>
                <a:ea typeface="Lato Medium" panose="020F0502020204030203" pitchFamily="34" charset="0"/>
                <a:cs typeface="Lato Medium" panose="020F0502020204030203" pitchFamily="34" charset="0"/>
              </a:rPr>
              <a:t> (at least, until she uses + deletes them)</a:t>
            </a:r>
            <a:endParaRPr lang="en-US" sz="2200" dirty="0" smtClean="0">
              <a:latin typeface="+mn-lt"/>
              <a:ea typeface="Lato Medium" panose="020F0502020204030203" pitchFamily="34" charset="0"/>
              <a:cs typeface="Lato Medium" panose="020F0502020204030203" pitchFamily="34" charset="0"/>
            </a:endParaRPr>
          </a:p>
          <a:p>
            <a:r>
              <a:rPr lang="en-US" sz="2200" dirty="0" smtClean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She can convince Bob of </a:t>
            </a:r>
            <a:r>
              <a:rPr lang="en-US" sz="2200" dirty="0" smtClean="0">
                <a:solidFill>
                  <a:prstClr val="black"/>
                </a:solidFill>
                <a:latin typeface="Lato Heavy"/>
              </a:rPr>
              <a:t>K</a:t>
            </a:r>
            <a:r>
              <a:rPr lang="en-US" sz="2200" baseline="-25000" dirty="0" smtClean="0">
                <a:solidFill>
                  <a:prstClr val="black"/>
                </a:solidFill>
                <a:latin typeface="Lato Heavy"/>
              </a:rPr>
              <a:t>i</a:t>
            </a:r>
            <a:r>
              <a:rPr lang="en-US" sz="2200" dirty="0" smtClean="0">
                <a:latin typeface="+mn-lt"/>
                <a:ea typeface="Lato Medium" panose="020F0502020204030203" pitchFamily="34" charset="0"/>
                <a:cs typeface="Lato Medium" panose="020F0502020204030203" pitchFamily="34" charset="0"/>
              </a:rPr>
              <a:t>’s veracity by providing pieces that “chain” back to root </a:t>
            </a:r>
            <a:r>
              <a:rPr lang="en-US" sz="2200" dirty="0" smtClean="0">
                <a:latin typeface="+mj-lt"/>
                <a:ea typeface="Lato Medium" panose="020F0502020204030203" pitchFamily="34" charset="0"/>
                <a:cs typeface="Lato Medium" panose="020F0502020204030203" pitchFamily="34" charset="0"/>
              </a:rPr>
              <a:t>h</a:t>
            </a:r>
            <a:endParaRPr lang="en-US" sz="2200" dirty="0">
              <a:latin typeface="+mj-lt"/>
              <a:ea typeface="Lato Medium" panose="020F0502020204030203" pitchFamily="34" charset="0"/>
              <a:cs typeface="Lato Medium" panose="020F0502020204030203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3657600" y="1623237"/>
            <a:ext cx="4887433" cy="1946994"/>
            <a:chOff x="3657600" y="1623237"/>
            <a:chExt cx="4887433" cy="1946994"/>
          </a:xfrm>
        </p:grpSpPr>
        <p:sp>
          <p:nvSpPr>
            <p:cNvPr id="4" name="Rectangle 3"/>
            <p:cNvSpPr/>
            <p:nvPr/>
          </p:nvSpPr>
          <p:spPr>
            <a:xfrm>
              <a:off x="3756837" y="1623237"/>
              <a:ext cx="446568" cy="382772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163878" y="1626781"/>
              <a:ext cx="446568" cy="382772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570919" y="1626781"/>
              <a:ext cx="446568" cy="382772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977960" y="1623237"/>
              <a:ext cx="446568" cy="382772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657600" y="2367516"/>
              <a:ext cx="2062717" cy="439478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6482316" y="2367516"/>
              <a:ext cx="2062717" cy="439478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064641" y="3130753"/>
              <a:ext cx="2062717" cy="439478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endCxn id="4" idx="2"/>
            </p:cNvCxnSpPr>
            <p:nvPr/>
          </p:nvCxnSpPr>
          <p:spPr>
            <a:xfrm flipV="1">
              <a:off x="3980121" y="2006009"/>
              <a:ext cx="0" cy="361507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endCxn id="5" idx="2"/>
            </p:cNvCxnSpPr>
            <p:nvPr/>
          </p:nvCxnSpPr>
          <p:spPr>
            <a:xfrm flipV="1">
              <a:off x="5387162" y="2009553"/>
              <a:ext cx="0" cy="357963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6" idx="2"/>
            </p:cNvCxnSpPr>
            <p:nvPr/>
          </p:nvCxnSpPr>
          <p:spPr>
            <a:xfrm flipV="1">
              <a:off x="6794203" y="2009553"/>
              <a:ext cx="0" cy="357963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endCxn id="7" idx="2"/>
            </p:cNvCxnSpPr>
            <p:nvPr/>
          </p:nvCxnSpPr>
          <p:spPr>
            <a:xfrm flipV="1">
              <a:off x="8201244" y="2006009"/>
              <a:ext cx="0" cy="361507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endCxn id="8" idx="2"/>
            </p:cNvCxnSpPr>
            <p:nvPr/>
          </p:nvCxnSpPr>
          <p:spPr>
            <a:xfrm flipH="1" flipV="1">
              <a:off x="4688959" y="2806994"/>
              <a:ext cx="1031358" cy="323759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endCxn id="9" idx="2"/>
            </p:cNvCxnSpPr>
            <p:nvPr/>
          </p:nvCxnSpPr>
          <p:spPr>
            <a:xfrm flipV="1">
              <a:off x="6482316" y="2806994"/>
              <a:ext cx="1031359" cy="323759"/>
            </a:xfrm>
            <a:prstGeom prst="straightConnector1">
              <a:avLst/>
            </a:prstGeom>
            <a:ln w="31750">
              <a:solidFill>
                <a:schemeClr val="tx1">
                  <a:lumMod val="50000"/>
                  <a:lumOff val="50000"/>
                </a:schemeClr>
              </a:solidFill>
              <a:headEnd type="triangle" w="med" len="lg"/>
              <a:tailEnd type="none" w="med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70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to">
      <a:majorFont>
        <a:latin typeface="Lato Heavy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19343</TotalTime>
  <Words>918</Words>
  <Application>Microsoft Office PowerPoint</Application>
  <PresentationFormat>Widescreen</PresentationFormat>
  <Paragraphs>114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Gentium Plus</vt:lpstr>
      <vt:lpstr>Lato</vt:lpstr>
      <vt:lpstr>Lato Black</vt:lpstr>
      <vt:lpstr>Lato Heavy</vt:lpstr>
      <vt:lpstr>Lato Light</vt:lpstr>
      <vt:lpstr>Lato Medium</vt:lpstr>
      <vt:lpstr>Lato Regular</vt:lpstr>
      <vt:lpstr>Lato Semibold</vt:lpstr>
      <vt:lpstr>Office Theme</vt:lpstr>
      <vt:lpstr>Lecture 21: Kerberos and key evolution</vt:lpstr>
      <vt:lpstr>Review: Three ideas to study in Part 3</vt:lpstr>
      <vt:lpstr>Key distribution = initial agreement + subsequent evolution</vt:lpstr>
      <vt:lpstr>Review: Diffie-Hellman key exchange</vt:lpstr>
      <vt:lpstr>Review: Needham-Schroeder, with Denning and Sacco’s fix</vt:lpstr>
      <vt:lpstr>Week 10 reading: Kerberos authentication system</vt:lpstr>
      <vt:lpstr>Key evolution</vt:lpstr>
      <vt:lpstr>Key evolution via hash functions</vt:lpstr>
      <vt:lpstr>Tradeoff: space vs computing time</vt:lpstr>
      <vt:lpstr>Dynamic group keying (Naor, Naor, Lotspiech 2001)</vt:lpstr>
      <vt:lpstr>Dynamic group keying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Mayank Varia</dc:creator>
  <cp:lastModifiedBy>Mayank Varia</cp:lastModifiedBy>
  <cp:revision>1259</cp:revision>
  <dcterms:created xsi:type="dcterms:W3CDTF">2015-04-11T12:26:38Z</dcterms:created>
  <dcterms:modified xsi:type="dcterms:W3CDTF">2017-04-12T16:05:54Z</dcterms:modified>
</cp:coreProperties>
</file>