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748" r:id="rId2"/>
    <p:sldId id="755" r:id="rId3"/>
    <p:sldId id="752" r:id="rId4"/>
    <p:sldId id="753" r:id="rId5"/>
    <p:sldId id="754" r:id="rId6"/>
    <p:sldId id="760" r:id="rId7"/>
    <p:sldId id="756" r:id="rId8"/>
    <p:sldId id="757" r:id="rId9"/>
    <p:sldId id="734" r:id="rId10"/>
    <p:sldId id="759" r:id="rId11"/>
    <p:sldId id="758" r:id="rId12"/>
    <p:sldId id="761" r:id="rId13"/>
    <p:sldId id="762" r:id="rId14"/>
    <p:sldId id="768" r:id="rId15"/>
    <p:sldId id="763" r:id="rId16"/>
    <p:sldId id="770" r:id="rId17"/>
    <p:sldId id="769" r:id="rId18"/>
    <p:sldId id="771" r:id="rId19"/>
    <p:sldId id="764" r:id="rId20"/>
    <p:sldId id="765" r:id="rId21"/>
    <p:sldId id="766" r:id="rId22"/>
    <p:sldId id="767" r:id="rId23"/>
    <p:sldId id="772" r:id="rId24"/>
    <p:sldId id="773" r:id="rId25"/>
    <p:sldId id="774" r:id="rId26"/>
    <p:sldId id="751" r:id="rId27"/>
    <p:sldId id="746" r:id="rId28"/>
    <p:sldId id="74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+ test" id="{78A050C2-821F-43AE-AC16-0E2B4E748C7C}">
          <p14:sldIdLst>
            <p14:sldId id="748"/>
            <p14:sldId id="755"/>
          </p14:sldIdLst>
        </p14:section>
        <p14:section name="Deniability in public key setting" id="{68574755-8B14-493B-AB98-8DA7099D1AD3}">
          <p14:sldIdLst>
            <p14:sldId id="752"/>
            <p14:sldId id="753"/>
            <p14:sldId id="754"/>
            <p14:sldId id="760"/>
            <p14:sldId id="756"/>
            <p14:sldId id="757"/>
          </p14:sldIdLst>
        </p14:section>
        <p14:section name="Two ratchets" id="{7E565F2A-D683-4A0F-8687-E76CB46C508E}">
          <p14:sldIdLst>
            <p14:sldId id="734"/>
            <p14:sldId id="759"/>
            <p14:sldId id="758"/>
            <p14:sldId id="761"/>
            <p14:sldId id="762"/>
            <p14:sldId id="768"/>
          </p14:sldIdLst>
        </p14:section>
        <p14:section name="Connecting them" id="{DA6DF091-A931-43F6-9E09-16B87D585952}">
          <p14:sldIdLst>
            <p14:sldId id="763"/>
            <p14:sldId id="770"/>
            <p14:sldId id="769"/>
            <p14:sldId id="771"/>
            <p14:sldId id="764"/>
            <p14:sldId id="765"/>
            <p14:sldId id="766"/>
            <p14:sldId id="767"/>
          </p14:sldIdLst>
        </p14:section>
        <p14:section name="Long-term identity" id="{0C599DF6-A5C1-41F5-B071-32C03A06847C}">
          <p14:sldIdLst>
            <p14:sldId id="772"/>
            <p14:sldId id="773"/>
            <p14:sldId id="774"/>
          </p14:sldIdLst>
        </p14:section>
        <p14:section name="Week 10 reading" id="{5F856148-9371-43D2-8EDF-4CD9BFC007B2}">
          <p14:sldIdLst>
            <p14:sldId id="751"/>
            <p14:sldId id="746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0310" autoAdjust="0"/>
  </p:normalViewPr>
  <p:slideViewPr>
    <p:cSldViewPr snapToGrid="0" snapToObjects="1">
      <p:cViewPr varScale="1">
        <p:scale>
          <a:sx n="86" d="100"/>
          <a:sy n="86" d="100"/>
        </p:scale>
        <p:origin x="464" y="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https://whispersystems.org/docs/specifications/doubleratchet/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47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https://whispersystems.org/docs/specifications/doubleratchet/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https://whispersystems.org/docs/specifications/doubleratchet/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https://whispersystems.org/blog/safety-number-updates/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https://twitter.com/sdrapkin/status/738419956371628033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dirty="0" smtClean="0"/>
              <a:t>more details: https://whispersystems.org/docs/specifications/x3dh/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7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 from the week 10 reading assignment http://web.mit.edu/Kerberos/www/dialogue.html</a:t>
            </a:r>
          </a:p>
          <a:p>
            <a:r>
              <a:rPr lang="en-US" dirty="0" smtClean="0"/>
              <a:t>Figure from Wikipedia:</a:t>
            </a:r>
            <a:r>
              <a:rPr lang="en-US" baseline="0" dirty="0" smtClean="0"/>
              <a:t> https://en.wikipedia.org/wiki/Kerberos_(protocol)#/media/File:Kerberos.svg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Phillip </a:t>
            </a:r>
            <a:r>
              <a:rPr lang="en-US" dirty="0" err="1" smtClean="0"/>
              <a:t>Rogaway’s</a:t>
            </a:r>
            <a:r>
              <a:rPr lang="en-US" dirty="0" smtClean="0"/>
              <a:t> Eurocrypt 2009 essay, available at http://web.cs.ucdavis.edu/~rogaway/papers/cc.pdf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Phillip </a:t>
            </a:r>
            <a:r>
              <a:rPr lang="en-US" dirty="0" err="1" smtClean="0"/>
              <a:t>Rogaway’s</a:t>
            </a:r>
            <a:r>
              <a:rPr lang="en-US" dirty="0" smtClean="0"/>
              <a:t> Eurocrypt 2009 essay, available at http://web.cs.ucdavis.edu/~rogaway/papers/cc.pdf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http://</a:t>
            </a:r>
            <a:r>
              <a:rPr lang="en-US" dirty="0" smtClean="0"/>
              <a:t>www.jbonneau.com/doc/UDBFPGS15-IEEESP-secure_messaging_sok.pdf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https://whispersystems.org/docs/specifications/doubleratchet</a:t>
            </a:r>
          </a:p>
          <a:p>
            <a:r>
              <a:rPr lang="en-US" dirty="0" smtClean="0"/>
              <a:t>https://www.realworldcrypto.com/rwc2017/program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https://whispersystems.org/docs/specifications/doubleratchet/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https://whispersystems.org/docs/specifications/doubleratchet/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 sz="21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18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22: Key ratcheting &amp; the Signal messaging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Problem Set 5 due </a:t>
            </a:r>
            <a:r>
              <a:rPr lang="en-US" sz="2800" dirty="0" smtClean="0"/>
              <a:t>tomorrow (Thurs</a:t>
            </a:r>
            <a:r>
              <a:rPr lang="en-US" sz="2800" dirty="0" smtClean="0"/>
              <a:t>, April </a:t>
            </a:r>
            <a:r>
              <a:rPr lang="en-US" sz="2800" dirty="0" smtClean="0"/>
              <a:t>13)</a:t>
            </a:r>
            <a:endParaRPr lang="en-US" sz="2800" dirty="0" smtClean="0"/>
          </a:p>
          <a:p>
            <a:r>
              <a:rPr lang="en-US" sz="2800" dirty="0" smtClean="0"/>
              <a:t>Tests returned in class today</a:t>
            </a:r>
          </a:p>
          <a:p>
            <a:r>
              <a:rPr lang="en-US" sz="2800" dirty="0" smtClean="0"/>
              <a:t>No class on Monday, April 17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84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evolution ⇒ </a:t>
            </a:r>
            <a:r>
              <a:rPr lang="en-US" dirty="0" smtClean="0"/>
              <a:t>forward secrecy! Can do at two levels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5982" y="1250193"/>
            <a:ext cx="4939886" cy="2357925"/>
            <a:chOff x="609600" y="1741871"/>
            <a:chExt cx="4939886" cy="2357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2408632"/>
              <a:ext cx="1333522" cy="1333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355" y="2408632"/>
              <a:ext cx="1333522" cy="13335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1741871"/>
              <a:ext cx="19639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/>
                <a:t>a ← </a:t>
              </a:r>
              <a:r>
                <a:rPr lang="en-US" sz="2000" dirty="0" smtClean="0"/>
                <a:t>[q]</a:t>
              </a:r>
            </a:p>
            <a:p>
              <a:r>
                <a:rPr lang="en-US" sz="2000" dirty="0" smtClean="0"/>
                <a:t>Compute A = g</a:t>
              </a:r>
              <a:r>
                <a:rPr lang="en-US" sz="2000" baseline="30000" dirty="0" smtClean="0"/>
                <a:t>a</a:t>
              </a:r>
              <a:endParaRPr lang="en-US" sz="2000" baseline="30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2281" y="1741871"/>
              <a:ext cx="1967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b </a:t>
              </a:r>
              <a:r>
                <a:rPr lang="en-US" sz="2000" dirty="0"/>
                <a:t>← </a:t>
              </a:r>
              <a:r>
                <a:rPr lang="en-US" sz="2000" dirty="0" smtClean="0"/>
                <a:t>[q]</a:t>
              </a:r>
            </a:p>
            <a:p>
              <a:r>
                <a:rPr lang="en-US" sz="2000" dirty="0" smtClean="0"/>
                <a:t>Compute B = </a:t>
              </a:r>
              <a:r>
                <a:rPr lang="en-US" sz="2000" dirty="0" err="1" smtClean="0"/>
                <a:t>g</a:t>
              </a:r>
              <a:r>
                <a:rPr lang="en-US" sz="2000" baseline="30000" dirty="0" err="1" smtClean="0"/>
                <a:t>b</a:t>
              </a:r>
              <a:endParaRPr lang="en-US" sz="2000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2372" y="2482675"/>
              <a:ext cx="1960180" cy="461665"/>
              <a:chOff x="1902372" y="2482675"/>
              <a:chExt cx="1960180" cy="46166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902372" y="2875050"/>
                <a:ext cx="1960180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679711" y="2482675"/>
                <a:ext cx="393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baseline="30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02372" y="2936965"/>
              <a:ext cx="1960180" cy="461665"/>
              <a:chOff x="1902372" y="2936965"/>
              <a:chExt cx="1960180" cy="46166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1902372" y="3314666"/>
                <a:ext cx="1960180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686020" y="2936965"/>
                <a:ext cx="383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B</a:t>
                </a:r>
                <a:endParaRPr lang="en-US" sz="2400" baseline="30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25132" y="3699686"/>
              <a:ext cx="1317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Output B</a:t>
              </a:r>
              <a:r>
                <a:rPr lang="en-US" sz="2000" baseline="30000" dirty="0" smtClean="0"/>
                <a:t>a</a:t>
              </a:r>
              <a:endParaRPr lang="en-US" sz="2000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97270" y="3699686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Output A</a:t>
              </a:r>
              <a:r>
                <a:rPr lang="en-US" sz="2000" baseline="30000" dirty="0" smtClean="0"/>
                <a:t>b</a:t>
              </a:r>
              <a:endParaRPr lang="en-US" sz="2000" baseline="30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43422" y="1378984"/>
            <a:ext cx="2214016" cy="2087230"/>
            <a:chOff x="3643422" y="1378984"/>
            <a:chExt cx="2214016" cy="2087230"/>
          </a:xfrm>
        </p:grpSpPr>
        <p:sp>
          <p:nvSpPr>
            <p:cNvPr id="16" name="TextBox 15"/>
            <p:cNvSpPr txBox="1"/>
            <p:nvPr/>
          </p:nvSpPr>
          <p:spPr>
            <a:xfrm>
              <a:off x="3643422" y="2007100"/>
              <a:ext cx="1545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Evolve public key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5189006" y="1378984"/>
              <a:ext cx="668432" cy="2087230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70450" y="3635494"/>
            <a:ext cx="4801725" cy="975911"/>
            <a:chOff x="5970450" y="3635494"/>
            <a:chExt cx="4801725" cy="975911"/>
          </a:xfrm>
        </p:grpSpPr>
        <p:sp>
          <p:nvSpPr>
            <p:cNvPr id="19" name="Down Arrow 18"/>
            <p:cNvSpPr/>
            <p:nvPr/>
          </p:nvSpPr>
          <p:spPr>
            <a:xfrm>
              <a:off x="6599748" y="3635495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799503" y="3635494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0450" y="4211295"/>
              <a:ext cx="1600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Hash(B</a:t>
              </a:r>
              <a:r>
                <a:rPr lang="en-US" sz="2000" baseline="30000" dirty="0" smtClean="0"/>
                <a:t>a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2821" y="4211295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Hash(A</a:t>
              </a:r>
              <a:r>
                <a:rPr lang="en-US" sz="2000" baseline="30000" dirty="0" smtClean="0"/>
                <a:t>b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43422" y="4702347"/>
            <a:ext cx="2214016" cy="1097055"/>
            <a:chOff x="3643422" y="4702347"/>
            <a:chExt cx="2214016" cy="1097055"/>
          </a:xfrm>
        </p:grpSpPr>
        <p:sp>
          <p:nvSpPr>
            <p:cNvPr id="18" name="TextBox 17"/>
            <p:cNvSpPr txBox="1"/>
            <p:nvPr/>
          </p:nvSpPr>
          <p:spPr>
            <a:xfrm>
              <a:off x="3643422" y="4835375"/>
              <a:ext cx="1573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Evolve </a:t>
              </a:r>
              <a:r>
                <a:rPr lang="en-US" sz="2400" dirty="0" err="1" smtClean="0"/>
                <a:t>symm</a:t>
              </a:r>
              <a:r>
                <a:rPr lang="en-US" sz="2400" dirty="0" smtClean="0"/>
                <a:t> key</a:t>
              </a:r>
              <a:endParaRPr lang="en-US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189006" y="4702347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55333" y="4665217"/>
            <a:ext cx="4966767" cy="1556820"/>
            <a:chOff x="6713363" y="2650569"/>
            <a:chExt cx="4966767" cy="155682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7600207" y="3126510"/>
              <a:ext cx="2806053" cy="0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92567" y="2650569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AuthEnc</a:t>
              </a:r>
              <a:r>
                <a:rPr lang="en-US" sz="2400" i="1" baseline="-25000" dirty="0" smtClean="0">
                  <a:solidFill>
                    <a:prstClr val="black"/>
                  </a:solidFill>
                  <a:latin typeface="+mj-lt"/>
                </a:rPr>
                <a:t>K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981507" y="3812310"/>
              <a:ext cx="2601433" cy="0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092567" y="3336369"/>
              <a:ext cx="1997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prstClr val="black"/>
                  </a:solidFill>
                </a:rPr>
                <a:t>AuthEnc</a:t>
              </a:r>
              <a:r>
                <a:rPr lang="en-US" sz="2400" i="1" baseline="-25000" dirty="0" err="1" smtClean="0">
                  <a:solidFill>
                    <a:prstClr val="black"/>
                  </a:solidFill>
                  <a:latin typeface="+mj-lt"/>
                </a:rPr>
                <a:t>K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3363" y="2773341"/>
              <a:ext cx="1379204" cy="137920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8530" y="2780945"/>
              <a:ext cx="1371600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884450" y="3745724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r="490" b="1114"/>
          <a:stretch/>
        </p:blipFill>
        <p:spPr>
          <a:xfrm>
            <a:off x="40314" y="2971125"/>
            <a:ext cx="5434833" cy="17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Axolotl protocol, aka Signal protocol, aka double ratchet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85"/>
          <a:stretch/>
        </p:blipFill>
        <p:spPr>
          <a:xfrm>
            <a:off x="609600" y="1014846"/>
            <a:ext cx="5245394" cy="55702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0968" y="1879651"/>
            <a:ext cx="6472547" cy="2643314"/>
            <a:chOff x="5487085" y="1597153"/>
            <a:chExt cx="6472547" cy="2643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085" y="1976619"/>
              <a:ext cx="6472547" cy="22638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29438" y="1597153"/>
              <a:ext cx="3587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World Crypto 2017 program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1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ratchet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2109"/>
            <a:ext cx="6664566" cy="525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Remember the “chain of </a:t>
            </a:r>
            <a:r>
              <a:rPr lang="en-US" dirty="0" smtClean="0"/>
              <a:t>hash functions” idea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K1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=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K2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=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K1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dirty="0" smtClean="0"/>
              <a:t>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Constraints</a:t>
            </a:r>
          </a:p>
          <a:p>
            <a:r>
              <a:rPr lang="en-US" sz="21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Precondition: Alice &amp; Bob have 1 shared secret </a:t>
            </a:r>
            <a:r>
              <a:rPr lang="en-US" sz="2100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endParaRPr lang="en-US" sz="2100" dirty="0" smtClean="0"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21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Postcondition</a:t>
            </a:r>
            <a:r>
              <a:rPr lang="en-US" sz="21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: Alice derives a new key per message sent to Bob, each </a:t>
            </a:r>
            <a:r>
              <a:rPr lang="en-US" sz="21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</a:t>
            </a:r>
            <a:r>
              <a:rPr lang="en-US" sz="21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</a:t>
            </a:r>
            <a:r>
              <a:rPr lang="en-US" sz="21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key is</a:t>
            </a:r>
            <a:r>
              <a:rPr lang="en-US" sz="21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used once + tossed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Signal’s ratcheting is more complex, uses HMAC to derive per-message key and next chain key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Questions</a:t>
            </a:r>
            <a:endParaRPr lang="en-US" dirty="0">
              <a:solidFill>
                <a:prstClr val="black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2100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Engineering: </a:t>
            </a:r>
            <a:r>
              <a:rPr lang="en-US" sz="21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to handle out of order messages?</a:t>
            </a:r>
          </a:p>
          <a:p>
            <a:r>
              <a:rPr lang="en-US" sz="2100" dirty="0" smtClean="0">
                <a:solidFill>
                  <a:schemeClr val="accent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Concern:</a:t>
            </a:r>
            <a:r>
              <a:rPr lang="en-US" sz="21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initial </a:t>
            </a:r>
            <a:r>
              <a:rPr lang="en-US" sz="21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sz="21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is lost, whole chain is insecure</a:t>
            </a:r>
            <a:endParaRPr lang="en-US" sz="2100" dirty="0">
              <a:solidFill>
                <a:prstClr val="black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Opportunity:</a:t>
            </a:r>
            <a:r>
              <a:rPr lang="en-US" sz="21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If the “constant” has some entropy as well</a:t>
            </a:r>
            <a:r>
              <a:rPr lang="en-US" sz="2100" dirty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then ∃ </a:t>
            </a:r>
            <a:r>
              <a:rPr lang="en-US" sz="21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potential for </a:t>
            </a:r>
            <a:r>
              <a:rPr lang="en-US" sz="2100" i="1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post-compromise secrecy</a:t>
            </a:r>
            <a:endParaRPr lang="en-US" dirty="0" smtClean="0">
              <a:solidFill>
                <a:prstClr val="black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8130" r="16514" b="8505"/>
          <a:stretch/>
        </p:blipFill>
        <p:spPr>
          <a:xfrm>
            <a:off x="8066049" y="3028308"/>
            <a:ext cx="3910361" cy="36129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09643" y="1102109"/>
            <a:ext cx="4966767" cy="1556820"/>
            <a:chOff x="7009643" y="1102109"/>
            <a:chExt cx="4966767" cy="155682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896487" y="1578050"/>
              <a:ext cx="2806053" cy="0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8847" y="1102109"/>
              <a:ext cx="2058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AuthEnc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+mj-lt"/>
                </a:rPr>
                <a:t>K1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1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8847" y="1787909"/>
              <a:ext cx="2058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AuthEnc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+mj-lt"/>
                </a:rPr>
                <a:t>K2</a:t>
              </a:r>
              <a:r>
                <a:rPr lang="en-US" sz="2400" dirty="0" smtClean="0">
                  <a:solidFill>
                    <a:prstClr val="black"/>
                  </a:solidFill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+mj-lt"/>
                </a:rPr>
                <a:t>P</a:t>
              </a:r>
              <a:r>
                <a:rPr lang="en-US" sz="24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4810" y="1232485"/>
              <a:ext cx="1371600" cy="1371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180730" y="2197264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896487" y="2250839"/>
              <a:ext cx="2806053" cy="0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643" y="1224881"/>
              <a:ext cx="1379204" cy="1379204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stCxn id="3" idx="1"/>
            <a:endCxn id="3" idx="3"/>
          </p:cNvCxnSpPr>
          <p:nvPr/>
        </p:nvCxnSpPr>
        <p:spPr>
          <a:xfrm>
            <a:off x="609601" y="3731425"/>
            <a:ext cx="666456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66049" y="4965940"/>
            <a:ext cx="3910361" cy="1675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75786" y="5426927"/>
            <a:ext cx="10972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5786" y="4221407"/>
            <a:ext cx="10972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6226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Diffie</a:t>
            </a:r>
            <a:r>
              <a:rPr lang="en-US" dirty="0" smtClean="0"/>
              <a:t>-Hellman key exchange is incredibly well-suited to ratcheting/evolution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5696" y="2079082"/>
            <a:ext cx="6793054" cy="467765"/>
            <a:chOff x="685696" y="2079082"/>
            <a:chExt cx="6793054" cy="467765"/>
          </a:xfrm>
        </p:grpSpPr>
        <p:sp>
          <p:nvSpPr>
            <p:cNvPr id="10" name="TextBox 9"/>
            <p:cNvSpPr txBox="1"/>
            <p:nvPr/>
          </p:nvSpPr>
          <p:spPr>
            <a:xfrm>
              <a:off x="685696" y="2146737"/>
              <a:ext cx="2068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 smtClean="0"/>
                <a:t>a1 </a:t>
              </a:r>
              <a:r>
                <a:rPr lang="en-US" sz="2000" dirty="0"/>
                <a:t>← </a:t>
              </a:r>
              <a:r>
                <a:rPr lang="en-US" sz="2000" dirty="0" smtClean="0"/>
                <a:t>[q</a:t>
              </a:r>
              <a:r>
                <a:rPr lang="en-US" sz="2000" dirty="0" smtClean="0"/>
                <a:t>]</a:t>
              </a:r>
              <a:endParaRPr lang="en-US" sz="2000" dirty="0" smtClean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53599" y="2079082"/>
              <a:ext cx="2725151" cy="461665"/>
              <a:chOff x="1902372" y="2441605"/>
              <a:chExt cx="3092249" cy="46166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902372" y="2875050"/>
                <a:ext cx="309224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902372" y="2441605"/>
                <a:ext cx="3092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A1 </a:t>
                </a:r>
                <a:r>
                  <a:rPr lang="en-US" sz="2400" dirty="0" smtClean="0"/>
                  <a:t>= g</a:t>
                </a:r>
                <a:r>
                  <a:rPr lang="en-US" sz="2400" baseline="30000" dirty="0" smtClean="0"/>
                  <a:t>a1</a:t>
                </a:r>
                <a:endParaRPr lang="en-US" sz="2400" baseline="30000" dirty="0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78" y="1925924"/>
            <a:ext cx="2227190" cy="2227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6092" y="4201660"/>
            <a:ext cx="6792659" cy="469219"/>
            <a:chOff x="686092" y="4201660"/>
            <a:chExt cx="6792659" cy="469219"/>
          </a:xfrm>
        </p:grpSpPr>
        <p:grpSp>
          <p:nvGrpSpPr>
            <p:cNvPr id="22" name="Group 21"/>
            <p:cNvGrpSpPr/>
            <p:nvPr/>
          </p:nvGrpSpPr>
          <p:grpSpPr>
            <a:xfrm>
              <a:off x="4753600" y="4201660"/>
              <a:ext cx="2725151" cy="461665"/>
              <a:chOff x="1902372" y="2444343"/>
              <a:chExt cx="3092249" cy="46166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902372" y="2875050"/>
                <a:ext cx="309224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902372" y="2444343"/>
                <a:ext cx="30922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A2 = g</a:t>
                </a:r>
                <a:r>
                  <a:rPr lang="en-US" sz="2400" baseline="30000" dirty="0" smtClean="0"/>
                  <a:t>a2</a:t>
                </a:r>
                <a:endParaRPr lang="en-US" sz="2400" baseline="300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86092" y="4270769"/>
              <a:ext cx="2068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 smtClean="0"/>
                <a:t>a2 </a:t>
              </a:r>
              <a:r>
                <a:rPr lang="en-US" sz="2000" dirty="0"/>
                <a:t>← </a:t>
              </a:r>
              <a:r>
                <a:rPr lang="en-US" sz="2000" dirty="0" smtClean="0"/>
                <a:t>[q</a:t>
              </a:r>
              <a:r>
                <a:rPr lang="en-US" sz="2000" dirty="0" smtClean="0"/>
                <a:t>]</a:t>
              </a:r>
              <a:endParaRPr lang="en-US" sz="2000" dirty="0" smtClean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71916" y="4903468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>
                <a:solidFill>
                  <a:schemeClr val="accent2"/>
                </a:solidFill>
                <a:latin typeface="+mj-lt"/>
              </a:rPr>
              <a:t>a2</a:t>
            </a:r>
            <a:r>
              <a:rPr lang="en-US" sz="2200" baseline="30000" dirty="0"/>
              <a:t> · </a:t>
            </a:r>
            <a:r>
              <a:rPr lang="en-US" sz="2200" baseline="30000" dirty="0" smtClean="0"/>
              <a:t>b1</a:t>
            </a:r>
            <a:endParaRPr lang="en-US" sz="22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71916" y="5546004"/>
            <a:ext cx="6869977" cy="499327"/>
            <a:chOff x="4771916" y="5546004"/>
            <a:chExt cx="6869977" cy="499327"/>
          </a:xfrm>
        </p:grpSpPr>
        <p:sp>
          <p:nvSpPr>
            <p:cNvPr id="11" name="TextBox 10"/>
            <p:cNvSpPr txBox="1"/>
            <p:nvPr/>
          </p:nvSpPr>
          <p:spPr>
            <a:xfrm>
              <a:off x="9557668" y="5645221"/>
              <a:ext cx="2084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 smtClean="0"/>
                <a:t>b2 </a:t>
              </a:r>
              <a:r>
                <a:rPr lang="en-US" sz="2000" dirty="0"/>
                <a:t>← </a:t>
              </a:r>
              <a:r>
                <a:rPr lang="en-US" sz="2000" dirty="0" smtClean="0"/>
                <a:t>[q</a:t>
              </a:r>
              <a:r>
                <a:rPr lang="en-US" sz="2000" dirty="0" smtClean="0"/>
                <a:t>]</a:t>
              </a:r>
              <a:endParaRPr lang="en-US" sz="2000" dirty="0" smtClean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771916" y="5546004"/>
              <a:ext cx="2703825" cy="461665"/>
              <a:chOff x="1874323" y="2868525"/>
              <a:chExt cx="1996637" cy="46166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1874323" y="3314666"/>
                <a:ext cx="198822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910782" y="2868525"/>
                <a:ext cx="1960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B2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g</a:t>
                </a:r>
                <a:r>
                  <a:rPr lang="en-US" sz="2400" baseline="30000" dirty="0" smtClean="0"/>
                  <a:t>b2</a:t>
                </a:r>
                <a:endParaRPr lang="en-US" sz="2400" baseline="30000" dirty="0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5106" y="6159110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>
                <a:solidFill>
                  <a:schemeClr val="tx1"/>
                </a:solidFill>
              </a:rPr>
              <a:t>a2</a:t>
            </a:r>
            <a:r>
              <a:rPr lang="en-US" sz="2200" baseline="30000" dirty="0"/>
              <a:t> · </a:t>
            </a:r>
            <a:r>
              <a:rPr lang="en-US" sz="2200" baseline="30000" dirty="0" smtClean="0">
                <a:solidFill>
                  <a:schemeClr val="accent2"/>
                </a:solidFill>
                <a:latin typeface="+mj-lt"/>
              </a:rPr>
              <a:t>b2</a:t>
            </a:r>
            <a:endParaRPr lang="en-US" sz="22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53599" y="2795139"/>
            <a:ext cx="6934703" cy="461665"/>
            <a:chOff x="4753599" y="2795139"/>
            <a:chExt cx="6934703" cy="461665"/>
          </a:xfrm>
        </p:grpSpPr>
        <p:grpSp>
          <p:nvGrpSpPr>
            <p:cNvPr id="13" name="Group 12"/>
            <p:cNvGrpSpPr/>
            <p:nvPr/>
          </p:nvGrpSpPr>
          <p:grpSpPr>
            <a:xfrm>
              <a:off x="4753599" y="2795139"/>
              <a:ext cx="2716879" cy="461665"/>
              <a:chOff x="1864683" y="2871256"/>
              <a:chExt cx="2006277" cy="4616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1864683" y="3314666"/>
                <a:ext cx="1997869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874925" y="2871256"/>
                <a:ext cx="1996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B1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g</a:t>
                </a:r>
                <a:r>
                  <a:rPr lang="en-US" sz="2400" baseline="30000" dirty="0" smtClean="0"/>
                  <a:t>b</a:t>
                </a:r>
                <a:r>
                  <a:rPr lang="en-US" sz="2400" baseline="30000" dirty="0"/>
                  <a:t>1</a:t>
                </a:r>
                <a:endParaRPr lang="en-US" sz="2400" baseline="300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9604077" y="2840696"/>
              <a:ext cx="2084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Choose </a:t>
              </a:r>
              <a:r>
                <a:rPr lang="en-US" sz="2000" dirty="0" smtClean="0"/>
                <a:t>b1 </a:t>
              </a:r>
              <a:r>
                <a:rPr lang="en-US" sz="2000" dirty="0"/>
                <a:t>← </a:t>
              </a:r>
              <a:r>
                <a:rPr lang="en-US" sz="2000" dirty="0" smtClean="0"/>
                <a:t>[q</a:t>
              </a:r>
              <a:r>
                <a:rPr lang="en-US" sz="2000" dirty="0" smtClean="0"/>
                <a:t>]</a:t>
              </a:r>
              <a:endParaRPr lang="en-US" sz="2000" dirty="0" smtClean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87" y="1930224"/>
            <a:ext cx="2227190" cy="22271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53600" y="3583259"/>
            <a:ext cx="2676292" cy="401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Shared secret g</a:t>
            </a:r>
            <a:r>
              <a:rPr lang="en-US" sz="2200" baseline="30000" dirty="0" smtClean="0"/>
              <a:t>a1 · b1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64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ratchet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When a message is sent or received, a </a:t>
            </a:r>
            <a:r>
              <a:rPr lang="en-US" i="1" dirty="0" smtClean="0">
                <a:solidFill>
                  <a:schemeClr val="accent1"/>
                </a:solidFill>
              </a:rPr>
              <a:t>symmetric </a:t>
            </a:r>
            <a:r>
              <a:rPr lang="en-US" i="1" dirty="0">
                <a:solidFill>
                  <a:schemeClr val="accent1"/>
                </a:solidFill>
              </a:rPr>
              <a:t>ratchet</a:t>
            </a:r>
            <a:r>
              <a:rPr lang="en-US" dirty="0"/>
              <a:t> step is applied to the sending or receiving chain to derive the message </a:t>
            </a:r>
            <a:r>
              <a:rPr lang="en-US" dirty="0" smtClean="0"/>
              <a:t>key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a new ratchet public key is received, a </a:t>
            </a:r>
            <a:r>
              <a:rPr lang="en-US" i="1" dirty="0" smtClean="0">
                <a:solidFill>
                  <a:schemeClr val="accent1"/>
                </a:solidFill>
              </a:rPr>
              <a:t>public </a:t>
            </a:r>
            <a:r>
              <a:rPr lang="en-US" i="1" dirty="0">
                <a:solidFill>
                  <a:schemeClr val="accent1"/>
                </a:solidFill>
              </a:rPr>
              <a:t>ratchet </a:t>
            </a:r>
            <a:r>
              <a:rPr lang="en-US" dirty="0"/>
              <a:t>step is performed prior to the symmetric-key ratchet to replace the chain </a:t>
            </a:r>
            <a:r>
              <a:rPr lang="en-US" dirty="0" smtClean="0"/>
              <a:t>keys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Now we just need to connect the ratchets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24833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 seeds symmetric ratchets (one per direction)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53414"/>
          <a:stretch/>
        </p:blipFill>
        <p:spPr>
          <a:xfrm>
            <a:off x="2914650" y="1152526"/>
            <a:ext cx="6362700" cy="2438168"/>
          </a:xfrm>
        </p:spPr>
      </p:pic>
      <p:sp>
        <p:nvSpPr>
          <p:cNvPr id="6" name="Rectangle 5"/>
          <p:cNvSpPr/>
          <p:nvPr/>
        </p:nvSpPr>
        <p:spPr>
          <a:xfrm>
            <a:off x="5181600" y="3129776"/>
            <a:ext cx="4200293" cy="639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2449" y="2118732"/>
            <a:ext cx="3233853" cy="1315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 seeds symmetric ratchets (one per direction)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53661"/>
          <a:stretch/>
        </p:blipFill>
        <p:spPr>
          <a:xfrm>
            <a:off x="2914650" y="1152526"/>
            <a:ext cx="6362700" cy="2422628"/>
          </a:xfrm>
        </p:spPr>
      </p:pic>
    </p:spTree>
    <p:extLst>
      <p:ext uri="{BB962C8B-B14F-4D97-AF65-F5344CB8AC3E}">
        <p14:creationId xmlns:p14="http://schemas.microsoft.com/office/powerpoint/2010/main" val="9154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 seeds symmetric ratchets (one per direction)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30184"/>
          <a:stretch/>
        </p:blipFill>
        <p:spPr>
          <a:xfrm>
            <a:off x="2914650" y="1152526"/>
            <a:ext cx="6362700" cy="3895260"/>
          </a:xfrm>
        </p:spPr>
      </p:pic>
      <p:sp>
        <p:nvSpPr>
          <p:cNvPr id="5" name="Rectangle 4"/>
          <p:cNvSpPr/>
          <p:nvPr/>
        </p:nvSpPr>
        <p:spPr>
          <a:xfrm>
            <a:off x="2698596" y="3572778"/>
            <a:ext cx="3567293" cy="1475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99102" y="4462682"/>
            <a:ext cx="2111298" cy="585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ratchet seeds symmetric ratchets (one per direction)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6361"/>
          <a:stretch/>
        </p:blipFill>
        <p:spPr>
          <a:xfrm>
            <a:off x="2914650" y="1152525"/>
            <a:ext cx="6362700" cy="5389563"/>
          </a:xfrm>
        </p:spPr>
      </p:pic>
    </p:spTree>
    <p:extLst>
      <p:ext uri="{BB962C8B-B14F-4D97-AF65-F5344CB8AC3E}">
        <p14:creationId xmlns:p14="http://schemas.microsoft.com/office/powerpoint/2010/main" val="19410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</a:t>
            </a:r>
            <a:r>
              <a:rPr lang="en-US" i="1" dirty="0" smtClean="0"/>
              <a:t>third </a:t>
            </a:r>
            <a:r>
              <a:rPr lang="en-US" dirty="0" smtClean="0"/>
              <a:t>chain to achieve post-compromise secrecy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b="5182"/>
          <a:stretch/>
        </p:blipFill>
        <p:spPr>
          <a:xfrm>
            <a:off x="2513013" y="1135063"/>
            <a:ext cx="7165975" cy="5478462"/>
          </a:xfrm>
        </p:spPr>
      </p:pic>
    </p:spTree>
    <p:extLst>
      <p:ext uri="{BB962C8B-B14F-4D97-AF65-F5344CB8AC3E}">
        <p14:creationId xmlns:p14="http://schemas.microsoft.com/office/powerpoint/2010/main" val="25161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problems thrown out</a:t>
            </a:r>
          </a:p>
          <a:p>
            <a:pPr lvl="1"/>
            <a:r>
              <a:rPr lang="en-US" dirty="0" smtClean="0"/>
              <a:t>13: self-referential</a:t>
            </a:r>
          </a:p>
          <a:p>
            <a:pPr lvl="1"/>
            <a:r>
              <a:rPr lang="en-US" dirty="0" smtClean="0"/>
              <a:t>33: semantically = CPA</a:t>
            </a:r>
          </a:p>
          <a:p>
            <a:r>
              <a:rPr lang="en-US" dirty="0" smtClean="0"/>
              <a:t>Curve scale shown to the right</a:t>
            </a:r>
          </a:p>
          <a:p>
            <a:pPr lvl="1"/>
            <a:r>
              <a:rPr lang="en-US" dirty="0" smtClean="0"/>
              <a:t>Curved = Raw/3 + 46.67</a:t>
            </a:r>
          </a:p>
          <a:p>
            <a:r>
              <a:rPr lang="en-US" dirty="0" smtClean="0"/>
              <a:t>Average curved score = 87</a:t>
            </a:r>
          </a:p>
          <a:p>
            <a:r>
              <a:rPr lang="en-US" dirty="0" smtClean="0"/>
              <a:t>Graded tasks still upcoming</a:t>
            </a:r>
          </a:p>
          <a:p>
            <a:pPr lvl="1"/>
            <a:r>
              <a:rPr lang="en-US" dirty="0" smtClean="0"/>
              <a:t>2 Problem Sets (lowest 2 are discarded!)</a:t>
            </a:r>
          </a:p>
          <a:p>
            <a:pPr lvl="1"/>
            <a:r>
              <a:rPr lang="en-US" dirty="0" smtClean="0"/>
              <a:t>Final Project: paper, presentation, code</a:t>
            </a:r>
          </a:p>
          <a:p>
            <a:pPr lvl="1"/>
            <a:r>
              <a:rPr lang="en-US" dirty="0" smtClean="0"/>
              <a:t>Participation in class + reading assignments</a:t>
            </a:r>
          </a:p>
          <a:p>
            <a:r>
              <a:rPr lang="en-US" dirty="0" smtClean="0"/>
              <a:t>Note: please don’t discuss the test publicly on Piazza yet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03206"/>
              </p:ext>
            </p:extLst>
          </p:nvPr>
        </p:nvGraphicFramePr>
        <p:xfrm>
          <a:off x="5449228" y="1124411"/>
          <a:ext cx="2360428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0214">
                  <a:extLst>
                    <a:ext uri="{9D8B030D-6E8A-4147-A177-3AD203B41FA5}">
                      <a16:colId xmlns:a16="http://schemas.microsoft.com/office/drawing/2014/main" val="3405566875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744809246"/>
                    </a:ext>
                  </a:extLst>
                </a:gridCol>
              </a:tblGrid>
              <a:tr h="19328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Raw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Curved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5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4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62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1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59299"/>
                  </a:ext>
                </a:extLst>
              </a:tr>
              <a:tr h="28249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1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4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Alice’s full state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367626"/>
            <a:ext cx="10972800" cy="299311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Alice has been initialized </a:t>
            </a:r>
            <a:r>
              <a:rPr lang="en-US" sz="2800" dirty="0" smtClean="0"/>
              <a:t>with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Bob's </a:t>
            </a:r>
            <a:r>
              <a:rPr lang="en-US" dirty="0">
                <a:latin typeface="+mn-lt"/>
              </a:rPr>
              <a:t>ratchet public </a:t>
            </a:r>
            <a:r>
              <a:rPr lang="en-US" dirty="0" smtClean="0">
                <a:latin typeface="+mn-lt"/>
              </a:rPr>
              <a:t>key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shared </a:t>
            </a:r>
            <a:r>
              <a:rPr lang="en-US" dirty="0">
                <a:latin typeface="+mn-lt"/>
              </a:rPr>
              <a:t>secret which is the initial root </a:t>
            </a:r>
            <a:r>
              <a:rPr lang="en-US" dirty="0" smtClean="0">
                <a:latin typeface="+mn-lt"/>
              </a:rPr>
              <a:t>key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From this info, Alice derives</a:t>
            </a:r>
            <a:endParaRPr lang="en-US" sz="2800" dirty="0"/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A new root key, whose “constant” </a:t>
            </a:r>
            <a:r>
              <a:rPr lang="en-US" i="1" dirty="0" smtClean="0">
                <a:latin typeface="+mn-lt"/>
              </a:rPr>
              <a:t>depends</a:t>
            </a:r>
            <a:r>
              <a:rPr lang="en-US" dirty="0" smtClean="0">
                <a:latin typeface="+mn-lt"/>
              </a:rPr>
              <a:t> on the public ratchet</a:t>
            </a:r>
            <a:endParaRPr lang="en-US" dirty="0">
              <a:latin typeface="+mn-lt"/>
            </a:endParaRP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latin typeface="+mn-lt"/>
              </a:rPr>
              <a:t>The first sending key chain</a:t>
            </a:r>
            <a:endParaRPr lang="en-US" dirty="0">
              <a:latin typeface="+mn-lt"/>
            </a:endParaRP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7626"/>
            <a:ext cx="7657142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Alice’s full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8059"/>
            <a:ext cx="10972800" cy="24726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Alice </a:t>
            </a:r>
            <a:r>
              <a:rPr lang="en-US" sz="2800" dirty="0" smtClean="0">
                <a:solidFill>
                  <a:prstClr val="black"/>
                </a:solidFill>
              </a:rPr>
              <a:t>sends her first message by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Lato"/>
              </a:rPr>
              <a:t>Ratcheting the sending key</a:t>
            </a:r>
            <a:endParaRPr lang="en-US" dirty="0">
              <a:solidFill>
                <a:prstClr val="black"/>
              </a:solidFill>
              <a:latin typeface="Lato"/>
            </a:endParaRPr>
          </a:p>
          <a:p>
            <a:pPr marL="457200" lvl="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Lato"/>
              </a:rPr>
              <a:t>Using the resulting </a:t>
            </a:r>
            <a:r>
              <a:rPr lang="en-US" i="1" dirty="0" smtClean="0">
                <a:solidFill>
                  <a:prstClr val="black"/>
                </a:solidFill>
                <a:latin typeface="Lato"/>
              </a:rPr>
              <a:t>single use </a:t>
            </a:r>
            <a:r>
              <a:rPr lang="en-US" dirty="0" smtClean="0">
                <a:solidFill>
                  <a:prstClr val="black"/>
                </a:solidFill>
                <a:latin typeface="Lato"/>
              </a:rPr>
              <a:t>message key to protect her new message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Engineering question: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+mn-lt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ow can Alice send message if Bob isn’t online to send a public ratchet?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7626"/>
            <a:ext cx="7657142" cy="33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Alice’s full state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03940" y="1102109"/>
            <a:ext cx="3278459" cy="5258631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Suppose Bob sends a message next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Lato"/>
              </a:rPr>
              <a:t>Alice now has the other half of the key pair necessary to start a receiving chain</a:t>
            </a:r>
          </a:p>
          <a:p>
            <a:pPr marL="457200" lvl="0" indent="-4572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Lato"/>
              </a:rPr>
              <a:t>Alice can perform a public ratchet, and thus make a new sending chain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7626"/>
            <a:ext cx="7571428" cy="52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utopia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long-term </a:t>
            </a:r>
            <a:r>
              <a:rPr lang="en-US" dirty="0"/>
              <a:t>keys ⇒ </a:t>
            </a:r>
            <a:r>
              <a:rPr lang="en-US" dirty="0" smtClean="0"/>
              <a:t>great forward secrecy</a:t>
            </a:r>
          </a:p>
          <a:p>
            <a:r>
              <a:rPr lang="en-US" sz="2100" i="1" dirty="0" smtClean="0"/>
              <a:t>Message key </a:t>
            </a:r>
            <a:r>
              <a:rPr lang="en-US" sz="2100" dirty="0" smtClean="0"/>
              <a:t>used to </a:t>
            </a:r>
            <a:r>
              <a:rPr lang="en-US" sz="2100" dirty="0" err="1" smtClean="0"/>
              <a:t>AuthEnc</a:t>
            </a:r>
            <a:r>
              <a:rPr lang="en-US" sz="2100" dirty="0" smtClean="0"/>
              <a:t> a message is used once and tossed</a:t>
            </a:r>
          </a:p>
          <a:p>
            <a:r>
              <a:rPr lang="en-US" sz="2100" i="1" dirty="0" smtClean="0"/>
              <a:t>Chain key</a:t>
            </a:r>
            <a:r>
              <a:rPr lang="en-US" sz="2100" dirty="0" smtClean="0"/>
              <a:t> used to construct </a:t>
            </a:r>
            <a:r>
              <a:rPr lang="en-US" sz="2100" dirty="0" err="1" smtClean="0"/>
              <a:t>msg</a:t>
            </a:r>
            <a:r>
              <a:rPr lang="en-US" sz="2100" dirty="0" smtClean="0"/>
              <a:t> key is refreshed in each public ratchet</a:t>
            </a:r>
          </a:p>
          <a:p>
            <a:r>
              <a:rPr lang="en-US" sz="2100" i="1" dirty="0" err="1" smtClean="0"/>
              <a:t>Diffie</a:t>
            </a:r>
            <a:r>
              <a:rPr lang="en-US" sz="2100" i="1" dirty="0" smtClean="0"/>
              <a:t>-Hellman</a:t>
            </a:r>
            <a:r>
              <a:rPr lang="en-US" sz="2100" dirty="0" smtClean="0"/>
              <a:t> key pairs chosen ephemerally in each public ratchet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Wait, actually is this a utopia or a dystopia?</a:t>
            </a:r>
          </a:p>
          <a:p>
            <a:pPr marL="0" indent="0">
              <a:buNone/>
            </a:pPr>
            <a:r>
              <a:rPr lang="en-US" dirty="0" smtClean="0"/>
              <a:t>If you don’t have </a:t>
            </a:r>
            <a:r>
              <a:rPr lang="en-US" i="1" dirty="0" smtClean="0"/>
              <a:t>any</a:t>
            </a:r>
            <a:r>
              <a:rPr lang="en-US" dirty="0" smtClean="0"/>
              <a:t> long-term state, then who are you?!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7"/>
          <a:stretch/>
        </p:blipFill>
        <p:spPr>
          <a:xfrm>
            <a:off x="9359060" y="1828611"/>
            <a:ext cx="2832940" cy="50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 more involved </a:t>
            </a:r>
            <a:r>
              <a:rPr lang="en-US" i="1" dirty="0" smtClean="0"/>
              <a:t>Triple-DH protocol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76" y="1102109"/>
            <a:ext cx="9334848" cy="52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https://www.securemessagingapps.com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20" t="20304" r="7033" b="46106"/>
          <a:stretch/>
        </p:blipFill>
        <p:spPr>
          <a:xfrm>
            <a:off x="609600" y="1395249"/>
            <a:ext cx="10972800" cy="29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 reading: Kerberos authentication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Requirements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Users only enter passwords once, at the beginning of each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network itself is untrusted: passwords and authentication tokens need protection in transit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service must be able to prove that the person </a:t>
            </a:r>
            <a:r>
              <a:rPr lang="en-US" i="1" dirty="0" smtClean="0"/>
              <a:t>using </a:t>
            </a:r>
            <a:r>
              <a:rPr lang="en-US" dirty="0" smtClean="0"/>
              <a:t>a ticket == the person to whom it was </a:t>
            </a:r>
            <a:r>
              <a:rPr lang="en-US" i="1" dirty="0" smtClean="0"/>
              <a:t>issued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Clients must authenticate services before sending sensitive info to them (</a:t>
            </a:r>
            <a:r>
              <a:rPr lang="en-US" i="1" dirty="0" smtClean="0"/>
              <a:t>mutual authentication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102109"/>
            <a:ext cx="5384800" cy="42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Rogaway on Kerberos and the theory vs practice divide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102108"/>
            <a:ext cx="10972799" cy="3942600"/>
            <a:chOff x="609598" y="1102109"/>
            <a:chExt cx="9428923" cy="33878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8" y="1102109"/>
              <a:ext cx="9428923" cy="19550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8" y="3322992"/>
              <a:ext cx="9428923" cy="116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6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Rogaway on Kerberos and the theory vs practice divide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1102109"/>
            <a:ext cx="10972800" cy="41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Focus of this course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188" y="960073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430536" y="1074622"/>
            <a:ext cx="51518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Authenticated </a:t>
            </a:r>
            <a:r>
              <a:rPr lang="en-US" sz="3200" dirty="0" smtClean="0"/>
              <a:t>Encryption meets all four goals</a:t>
            </a:r>
            <a:r>
              <a:rPr lang="en-US" sz="3200" dirty="0" smtClean="0"/>
              <a:t>!</a:t>
            </a:r>
            <a:endParaRPr lang="en-US" sz="3200" dirty="0"/>
          </a:p>
          <a:p>
            <a:pPr>
              <a:spcBef>
                <a:spcPts val="1800"/>
              </a:spcBef>
            </a:pPr>
            <a:r>
              <a:rPr lang="en-US" sz="3200" dirty="0" smtClean="0"/>
              <a:t>Well, as long as Alice &amp; Bob already have a shared key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2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public key primitives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557717"/>
          </a:xfrm>
        </p:spPr>
        <p:txBody>
          <a:bodyPr/>
          <a:lstStyle/>
          <a:p>
            <a:r>
              <a:rPr lang="en-US" dirty="0" smtClean="0"/>
              <a:t>Only Alice can generate signatures</a:t>
            </a:r>
          </a:p>
          <a:p>
            <a:r>
              <a:rPr lang="en-US" dirty="0" smtClean="0"/>
              <a:t>Anybody can verify</a:t>
            </a:r>
          </a:p>
          <a:p>
            <a:r>
              <a:rPr lang="en-US" dirty="0" smtClean="0"/>
              <a:t>Security guarantee: EU-CMA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557717"/>
          </a:xfrm>
        </p:spPr>
        <p:txBody>
          <a:bodyPr/>
          <a:lstStyle/>
          <a:p>
            <a:r>
              <a:rPr lang="en-US" dirty="0" smtClean="0"/>
              <a:t>Anybody can send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Only Bob can decrypt + read</a:t>
            </a:r>
          </a:p>
          <a:p>
            <a:r>
              <a:rPr lang="en-US" dirty="0" smtClean="0"/>
              <a:t>Security guarantee: CPA or CCA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in a public key setting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5038"/>
              </p:ext>
            </p:extLst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188" y="960073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932967" y="1074622"/>
            <a:ext cx="599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Week 10 reading: Just use</a:t>
            </a:r>
            <a:br>
              <a:rPr lang="en-US" sz="3200" dirty="0" smtClean="0"/>
            </a:br>
            <a:r>
              <a:rPr lang="en-US" sz="3200" dirty="0" smtClean="0"/>
              <a:t>Sign-then-Encrypt-then-Sign?</a:t>
            </a:r>
            <a:endParaRPr lang="en-US" sz="3200" dirty="0"/>
          </a:p>
        </p:txBody>
      </p:sp>
      <p:sp>
        <p:nvSpPr>
          <p:cNvPr id="4" name="Rectangular Callout 3"/>
          <p:cNvSpPr/>
          <p:nvPr/>
        </p:nvSpPr>
        <p:spPr>
          <a:xfrm>
            <a:off x="3272069" y="3188024"/>
            <a:ext cx="4496787" cy="2117793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Forward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secrecy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protecting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privacy + integrity of messages from the past against key compromises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7368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forward and backward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Forward secrecy = </a:t>
            </a:r>
            <a:r>
              <a:rPr lang="en-US" i="1" dirty="0" smtClean="0"/>
              <a:t>past </a:t>
            </a:r>
            <a:r>
              <a:rPr lang="en-US" dirty="0" smtClean="0"/>
              <a:t>messages remain private if </a:t>
            </a:r>
            <a:r>
              <a:rPr lang="en-US" dirty="0" smtClean="0"/>
              <a:t>secret state is exposed </a:t>
            </a:r>
            <a:r>
              <a:rPr lang="en-US" i="1" dirty="0" smtClean="0"/>
              <a:t>later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5"/>
          <a:stretch/>
        </p:blipFill>
        <p:spPr>
          <a:xfrm>
            <a:off x="1846707" y="2196103"/>
            <a:ext cx="8498586" cy="41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PGP: Why Johnny can’t get forward secrecy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1304260"/>
            <a:ext cx="6172420" cy="3351494"/>
            <a:chOff x="0" y="1317405"/>
            <a:chExt cx="6987583" cy="37941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1761" b="22901"/>
            <a:stretch/>
          </p:blipFill>
          <p:spPr>
            <a:xfrm>
              <a:off x="0" y="2433747"/>
              <a:ext cx="6987583" cy="26777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066" b="88371"/>
            <a:stretch/>
          </p:blipFill>
          <p:spPr>
            <a:xfrm>
              <a:off x="0" y="1317405"/>
              <a:ext cx="6987583" cy="111634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7924"/>
          <a:stretch/>
        </p:blipFill>
        <p:spPr>
          <a:xfrm>
            <a:off x="6019580" y="1304260"/>
            <a:ext cx="6172420" cy="20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deniability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9206" y="1250193"/>
            <a:ext cx="10266662" cy="2357925"/>
            <a:chOff x="769206" y="1250193"/>
            <a:chExt cx="10266662" cy="2357925"/>
          </a:xfrm>
        </p:grpSpPr>
        <p:grpSp>
          <p:nvGrpSpPr>
            <p:cNvPr id="3" name="Group 2"/>
            <p:cNvGrpSpPr/>
            <p:nvPr/>
          </p:nvGrpSpPr>
          <p:grpSpPr>
            <a:xfrm>
              <a:off x="6095982" y="1250193"/>
              <a:ext cx="4939886" cy="2357925"/>
              <a:chOff x="609600" y="1741871"/>
              <a:chExt cx="4939886" cy="23579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" y="2408632"/>
                <a:ext cx="1333522" cy="133352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355" y="2408632"/>
                <a:ext cx="1333522" cy="133352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9600" y="1741871"/>
                <a:ext cx="1963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Choose </a:t>
                </a:r>
                <a:r>
                  <a:rPr lang="en-US" sz="2000" dirty="0"/>
                  <a:t>a ← </a:t>
                </a:r>
                <a:r>
                  <a:rPr lang="en-US" sz="2000" dirty="0" smtClean="0"/>
                  <a:t>[q]</a:t>
                </a:r>
              </a:p>
              <a:p>
                <a:r>
                  <a:rPr lang="en-US" sz="2000" dirty="0" smtClean="0"/>
                  <a:t>Compute A = g</a:t>
                </a:r>
                <a:r>
                  <a:rPr lang="en-US" sz="2000" baseline="30000" dirty="0" smtClean="0"/>
                  <a:t>a</a:t>
                </a:r>
                <a:endParaRPr lang="en-US" sz="2000" baseline="30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82281" y="1741871"/>
                <a:ext cx="19672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Choose b </a:t>
                </a:r>
                <a:r>
                  <a:rPr lang="en-US" sz="2000" dirty="0"/>
                  <a:t>← </a:t>
                </a:r>
                <a:r>
                  <a:rPr lang="en-US" sz="2000" dirty="0" smtClean="0"/>
                  <a:t>[q]</a:t>
                </a:r>
              </a:p>
              <a:p>
                <a:r>
                  <a:rPr lang="en-US" sz="2000" dirty="0" smtClean="0"/>
                  <a:t>Compute B = </a:t>
                </a:r>
                <a:r>
                  <a:rPr lang="en-US" sz="2000" dirty="0" err="1" smtClean="0"/>
                  <a:t>g</a:t>
                </a:r>
                <a:r>
                  <a:rPr lang="en-US" sz="2000" baseline="30000" dirty="0" err="1" smtClean="0"/>
                  <a:t>b</a:t>
                </a:r>
                <a:endParaRPr lang="en-US" sz="2000" baseline="300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902372" y="2482675"/>
                <a:ext cx="1960180" cy="461665"/>
                <a:chOff x="1902372" y="2482675"/>
                <a:chExt cx="1960180" cy="461665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902372" y="2875050"/>
                  <a:ext cx="196018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2679711" y="2482675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A</a:t>
                  </a:r>
                  <a:endParaRPr lang="en-US" sz="2400" baseline="30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902372" y="2936965"/>
                <a:ext cx="1960180" cy="461665"/>
                <a:chOff x="1902372" y="2936965"/>
                <a:chExt cx="1960180" cy="46166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1902372" y="3314666"/>
                  <a:ext cx="196018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med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2686020" y="2936965"/>
                  <a:ext cx="3834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B</a:t>
                  </a:r>
                  <a:endParaRPr lang="en-US" sz="2400" baseline="30000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25132" y="3699686"/>
                <a:ext cx="1317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Output B</a:t>
                </a:r>
                <a:r>
                  <a:rPr lang="en-US" sz="2000" baseline="30000" dirty="0" smtClean="0"/>
                  <a:t>a</a:t>
                </a:r>
                <a:endParaRPr lang="en-US" sz="2000" baseline="30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97270" y="3699686"/>
                <a:ext cx="1337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Output A</a:t>
                </a:r>
                <a:r>
                  <a:rPr lang="en-US" sz="2000" baseline="30000" dirty="0" smtClean="0"/>
                  <a:t>b</a:t>
                </a:r>
                <a:endParaRPr lang="en-US" sz="2000" baseline="300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9206" y="2059824"/>
              <a:ext cx="44198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1. </a:t>
              </a:r>
              <a:r>
                <a:rPr lang="en-US" sz="2400" dirty="0" err="1" smtClean="0"/>
                <a:t>Diffie</a:t>
              </a:r>
              <a:r>
                <a:rPr lang="en-US" sz="2400" dirty="0" smtClean="0"/>
                <a:t>-Hellman key exchange</a:t>
              </a:r>
            </a:p>
            <a:p>
              <a:r>
                <a:rPr lang="en-US" dirty="0" smtClean="0"/>
                <a:t>      (* But use the authenticated version)</a:t>
              </a:r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5189006" y="1378984"/>
              <a:ext cx="668432" cy="2087230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9206" y="3535753"/>
            <a:ext cx="10002969" cy="1097055"/>
            <a:chOff x="769206" y="3535753"/>
            <a:chExt cx="10002969" cy="1097055"/>
          </a:xfrm>
        </p:grpSpPr>
        <p:sp>
          <p:nvSpPr>
            <p:cNvPr id="17" name="TextBox 16"/>
            <p:cNvSpPr txBox="1"/>
            <p:nvPr/>
          </p:nvSpPr>
          <p:spPr>
            <a:xfrm>
              <a:off x="769206" y="3876901"/>
              <a:ext cx="3685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2. Derive a symmetric key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99748" y="3635495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799503" y="3635494"/>
              <a:ext cx="325990" cy="50327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70450" y="4211295"/>
              <a:ext cx="1600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Hash(B</a:t>
              </a:r>
              <a:r>
                <a:rPr lang="en-US" sz="2000" baseline="30000" dirty="0" smtClean="0"/>
                <a:t>a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52821" y="4211295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 </a:t>
              </a:r>
              <a:r>
                <a:rPr lang="en-US" sz="2000" dirty="0"/>
                <a:t>= </a:t>
              </a:r>
              <a:r>
                <a:rPr lang="en-US" sz="2000" dirty="0" smtClean="0"/>
                <a:t>Hash(A</a:t>
              </a:r>
              <a:r>
                <a:rPr lang="en-US" sz="2000" baseline="30000" dirty="0" smtClean="0"/>
                <a:t>b</a:t>
              </a:r>
              <a:r>
                <a:rPr lang="en-US" sz="2000" dirty="0" smtClean="0"/>
                <a:t>)</a:t>
              </a:r>
              <a:endParaRPr lang="en-US" sz="2000" baseline="30000" dirty="0"/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5181240" y="3535753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2629" y="4665217"/>
            <a:ext cx="10149471" cy="1556820"/>
            <a:chOff x="772629" y="4665217"/>
            <a:chExt cx="10149471" cy="1556820"/>
          </a:xfrm>
        </p:grpSpPr>
        <p:sp>
          <p:nvSpPr>
            <p:cNvPr id="18" name="TextBox 17"/>
            <p:cNvSpPr txBox="1"/>
            <p:nvPr/>
          </p:nvSpPr>
          <p:spPr>
            <a:xfrm>
              <a:off x="772629" y="5024796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3. Use authenticated encryption</a:t>
              </a:r>
              <a:endParaRPr lang="en-US" dirty="0"/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5189006" y="4702347"/>
              <a:ext cx="668432" cy="1097055"/>
            </a:xfrm>
            <a:prstGeom prst="leftBrace">
              <a:avLst>
                <a:gd name="adj1" fmla="val 29542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955333" y="4665217"/>
              <a:ext cx="4966767" cy="1556820"/>
              <a:chOff x="6713363" y="2650569"/>
              <a:chExt cx="4966767" cy="155682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7600207" y="3126510"/>
                <a:ext cx="2806053" cy="0"/>
              </a:xfrm>
              <a:prstGeom prst="straightConnector1">
                <a:avLst/>
              </a:prstGeom>
              <a:ln w="50800">
                <a:headEnd type="non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092567" y="2650569"/>
                <a:ext cx="1999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AuthEnc</a:t>
                </a:r>
                <a:r>
                  <a:rPr lang="en-US" sz="2400" i="1" baseline="-25000" dirty="0" smtClean="0">
                    <a:solidFill>
                      <a:prstClr val="black"/>
                    </a:solidFill>
                    <a:latin typeface="+mj-lt"/>
                  </a:rPr>
                  <a:t>K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+mj-lt"/>
                  </a:rPr>
                  <a:t>P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7981507" y="3812310"/>
                <a:ext cx="2601433" cy="0"/>
              </a:xfrm>
              <a:prstGeom prst="straightConnector1">
                <a:avLst/>
              </a:prstGeom>
              <a:ln w="50800">
                <a:headEnd type="triangle" w="med" len="lg"/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8092567" y="3336369"/>
                <a:ext cx="1997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err="1" smtClean="0">
                    <a:solidFill>
                      <a:prstClr val="black"/>
                    </a:solidFill>
                  </a:rPr>
                  <a:t>AuthEnc</a:t>
                </a:r>
                <a:r>
                  <a:rPr lang="en-US" sz="2400" i="1" baseline="-25000" dirty="0" err="1" smtClean="0">
                    <a:solidFill>
                      <a:prstClr val="black"/>
                    </a:solidFill>
                    <a:latin typeface="+mj-lt"/>
                  </a:rPr>
                  <a:t>K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+mj-lt"/>
                  </a:rPr>
                  <a:t>P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3363" y="2773341"/>
                <a:ext cx="1379204" cy="137920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8530" y="2780945"/>
                <a:ext cx="1371600" cy="1371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884450" y="3745724"/>
                <a:ext cx="41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baseline="-25000" dirty="0">
                  <a:solidFill>
                    <a:prstClr val="black"/>
                  </a:solidFill>
                  <a:latin typeface="Lato Heavy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850065" y="6252776"/>
            <a:ext cx="7974845" cy="5351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how can we get forward secrecy too?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Key </a:t>
            </a:r>
            <a:r>
              <a:rPr lang="en-US" dirty="0" smtClean="0"/>
              <a:t>evolution via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Idea: Once we have a single shared key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dirty="0" smtClean="0"/>
              <a:t>, expand using a chain of hash </a:t>
            </a:r>
            <a:r>
              <a:rPr lang="en-US" dirty="0" err="1" smtClean="0"/>
              <a:t>funcs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→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i="1" dirty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baseline="-25000" dirty="0">
                <a:solidFill>
                  <a:prstClr val="black"/>
                </a:solidFill>
                <a:latin typeface="Lato Heavy"/>
              </a:rPr>
              <a:t>AB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baseline="-25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Algorithm:</a:t>
            </a: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Alice &amp; Bob generate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AB</a:t>
            </a:r>
            <a:endParaRPr lang="en-US" dirty="0" smtClean="0">
              <a:latin typeface="+mj-lt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They begin by using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AB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as their</a:t>
            </a:r>
            <a:b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shared key for (say) authenticated enc</a:t>
            </a:r>
          </a:p>
          <a:p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After some time has passed, they can</a:t>
            </a:r>
            <a:b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evolve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their key by updating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← </a:t>
            </a:r>
            <a:r>
              <a:rPr lang="en-US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baseline="-250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Here, “time” can denote actual wall-clock time or a message counter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Alice and Bob must stay in sync, or else the chain dies &amp; they’ll need to redo N-S</a:t>
            </a:r>
          </a:p>
          <a:p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Crucially, they ensure that old values of </a:t>
            </a:r>
            <a:r>
              <a:rPr lang="en-US" dirty="0" smtClean="0">
                <a:solidFill>
                  <a:prstClr val="black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are deleted from their system!</a:t>
            </a:r>
            <a:b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After all, Mallory cannot steal something that isn’t around to be stolen</a:t>
            </a:r>
            <a:b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(and isn’t being computed over anymore, so no side channels about it leak).</a:t>
            </a:r>
            <a:endParaRPr lang="en-US" dirty="0" smtClean="0">
              <a:solidFill>
                <a:prstClr val="black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00207" y="3126510"/>
            <a:ext cx="2806053" cy="0"/>
          </a:xfrm>
          <a:prstGeom prst="straightConnector1">
            <a:avLst/>
          </a:prstGeom>
          <a:ln w="50800">
            <a:headEnd type="non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92567" y="2650569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AuthEnc</a:t>
            </a:r>
            <a:r>
              <a:rPr lang="en-US" sz="2400" i="1" baseline="-25000" dirty="0" smtClean="0">
                <a:solidFill>
                  <a:prstClr val="black"/>
                </a:solidFill>
                <a:latin typeface="+mj-lt"/>
              </a:rPr>
              <a:t>K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81507" y="3812310"/>
            <a:ext cx="2601433" cy="0"/>
          </a:xfrm>
          <a:prstGeom prst="straightConnector1">
            <a:avLst/>
          </a:prstGeom>
          <a:ln w="50800">
            <a:headEnd type="triangle" w="med" len="lg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2567" y="3336369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</a:rPr>
              <a:t>AuthEnc</a:t>
            </a:r>
            <a:r>
              <a:rPr lang="en-US" sz="2400" i="1" baseline="-25000" dirty="0" err="1" smtClean="0">
                <a:solidFill>
                  <a:schemeClr val="accent1"/>
                </a:solidFill>
              </a:rPr>
              <a:t>H</a:t>
            </a:r>
            <a:r>
              <a:rPr lang="en-US" sz="2400" baseline="-250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en-US" sz="2400" i="1" baseline="-25000" dirty="0" smtClean="0">
                <a:solidFill>
                  <a:prstClr val="black"/>
                </a:solidFill>
                <a:latin typeface="+mj-lt"/>
              </a:rPr>
              <a:t>K</a:t>
            </a:r>
            <a:r>
              <a:rPr lang="en-US" sz="2400" baseline="-25000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+mj-lt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63" y="2773341"/>
            <a:ext cx="1379204" cy="1379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530" y="2780945"/>
            <a:ext cx="1371600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84450" y="374572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baseline="-25000" dirty="0">
              <a:solidFill>
                <a:prstClr val="black"/>
              </a:solidFill>
              <a:latin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29746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19589</TotalTime>
  <Words>1248</Words>
  <Application>Microsoft Office PowerPoint</Application>
  <PresentationFormat>Widescreen</PresentationFormat>
  <Paragraphs>229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22: Key ratcheting &amp; the Signal messaging protocol</vt:lpstr>
      <vt:lpstr>Test grading</vt:lpstr>
      <vt:lpstr>Review: Focus of this course</vt:lpstr>
      <vt:lpstr>Review: public key primitives</vt:lpstr>
      <vt:lpstr>Goals in a public key setting</vt:lpstr>
      <vt:lpstr>Review: forward and backward secrecy</vt:lpstr>
      <vt:lpstr>PGP: Why Johnny can’t get forward secrecy</vt:lpstr>
      <vt:lpstr>Dealing with deniability</vt:lpstr>
      <vt:lpstr>Review: Key evolution via hash functions</vt:lpstr>
      <vt:lpstr>Key evolution ⇒ forward secrecy! Can do at two levels</vt:lpstr>
      <vt:lpstr>Axolotl protocol, aka Signal protocol, aka double ratchet</vt:lpstr>
      <vt:lpstr>Symmetric ratchet</vt:lpstr>
      <vt:lpstr>Public ratchet</vt:lpstr>
      <vt:lpstr>Double ratchet rules</vt:lpstr>
      <vt:lpstr>Public ratchet seeds symmetric ratchets (one per direction)</vt:lpstr>
      <vt:lpstr>Public ratchet seeds symmetric ratchets (one per direction)</vt:lpstr>
      <vt:lpstr>Public ratchet seeds symmetric ratchets (one per direction)</vt:lpstr>
      <vt:lpstr>Public ratchet seeds symmetric ratchets (one per direction)</vt:lpstr>
      <vt:lpstr>Add a third chain to achieve post-compromise secrecy</vt:lpstr>
      <vt:lpstr>Alice’s full state</vt:lpstr>
      <vt:lpstr>Alice’s full state</vt:lpstr>
      <vt:lpstr>Alice’s full state</vt:lpstr>
      <vt:lpstr>Ephemeral utopia</vt:lpstr>
      <vt:lpstr>Solution: a more involved Triple-DH protocol</vt:lpstr>
      <vt:lpstr>https://www.securemessagingapps.com</vt:lpstr>
      <vt:lpstr>Week 10 reading: Kerberos authentication system</vt:lpstr>
      <vt:lpstr>Rogaway on Kerberos and the theory vs practice divide</vt:lpstr>
      <vt:lpstr>Rogaway on Kerberos and the theory vs practice divide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1311</cp:revision>
  <dcterms:created xsi:type="dcterms:W3CDTF">2015-04-11T12:26:38Z</dcterms:created>
  <dcterms:modified xsi:type="dcterms:W3CDTF">2017-04-12T16:07:44Z</dcterms:modified>
</cp:coreProperties>
</file>