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74" r:id="rId2"/>
    <p:sldId id="410" r:id="rId3"/>
    <p:sldId id="412" r:id="rId4"/>
    <p:sldId id="396" r:id="rId5"/>
    <p:sldId id="399" r:id="rId6"/>
    <p:sldId id="397" r:id="rId7"/>
    <p:sldId id="398" r:id="rId8"/>
    <p:sldId id="377" r:id="rId9"/>
    <p:sldId id="409" r:id="rId10"/>
    <p:sldId id="401" r:id="rId11"/>
    <p:sldId id="413" r:id="rId12"/>
    <p:sldId id="383" r:id="rId13"/>
    <p:sldId id="384" r:id="rId14"/>
    <p:sldId id="403" r:id="rId15"/>
    <p:sldId id="378" r:id="rId16"/>
    <p:sldId id="379" r:id="rId17"/>
    <p:sldId id="380" r:id="rId18"/>
    <p:sldId id="381" r:id="rId19"/>
    <p:sldId id="382" r:id="rId20"/>
    <p:sldId id="404" r:id="rId21"/>
    <p:sldId id="386" r:id="rId22"/>
    <p:sldId id="387" r:id="rId23"/>
    <p:sldId id="388" r:id="rId24"/>
    <p:sldId id="389" r:id="rId25"/>
    <p:sldId id="390" r:id="rId26"/>
    <p:sldId id="391" r:id="rId27"/>
    <p:sldId id="392" r:id="rId28"/>
    <p:sldId id="405" r:id="rId29"/>
    <p:sldId id="40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3503" autoAdjust="0"/>
  </p:normalViewPr>
  <p:slideViewPr>
    <p:cSldViewPr snapToGrid="0" snapToObjects="1">
      <p:cViewPr varScale="1">
        <p:scale>
          <a:sx n="90" d="100"/>
          <a:sy n="90" d="100"/>
        </p:scale>
        <p:origin x="988" y="60"/>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12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4/19/2017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95066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19</a:t>
            </a:fld>
            <a:endParaRPr lang="en-US"/>
          </a:p>
        </p:txBody>
      </p:sp>
    </p:spTree>
    <p:extLst>
      <p:ext uri="{BB962C8B-B14F-4D97-AF65-F5344CB8AC3E}">
        <p14:creationId xmlns:p14="http://schemas.microsoft.com/office/powerpoint/2010/main" val="173762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89958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https://en.wikipedia.org/wiki/RC4</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47848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23</a:t>
            </a:fld>
            <a:endParaRPr lang="en-US"/>
          </a:p>
        </p:txBody>
      </p:sp>
    </p:spTree>
    <p:extLst>
      <p:ext uri="{BB962C8B-B14F-4D97-AF65-F5344CB8AC3E}">
        <p14:creationId xmlns:p14="http://schemas.microsoft.com/office/powerpoint/2010/main" val="6215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237880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25</a:t>
            </a:fld>
            <a:endParaRPr lang="en-US"/>
          </a:p>
        </p:txBody>
      </p:sp>
    </p:spTree>
    <p:extLst>
      <p:ext uri="{BB962C8B-B14F-4D97-AF65-F5344CB8AC3E}">
        <p14:creationId xmlns:p14="http://schemas.microsoft.com/office/powerpoint/2010/main" val="177278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26</a:t>
            </a:fld>
            <a:endParaRPr lang="en-US"/>
          </a:p>
        </p:txBody>
      </p:sp>
    </p:spTree>
    <p:extLst>
      <p:ext uri="{BB962C8B-B14F-4D97-AF65-F5344CB8AC3E}">
        <p14:creationId xmlns:p14="http://schemas.microsoft.com/office/powerpoint/2010/main" val="164198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27</a:t>
            </a:fld>
            <a:endParaRPr lang="en-US"/>
          </a:p>
        </p:txBody>
      </p:sp>
    </p:spTree>
    <p:extLst>
      <p:ext uri="{BB962C8B-B14F-4D97-AF65-F5344CB8AC3E}">
        <p14:creationId xmlns:p14="http://schemas.microsoft.com/office/powerpoint/2010/main" val="374740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28</a:t>
            </a:fld>
            <a:endParaRPr lang="en-US"/>
          </a:p>
        </p:txBody>
      </p:sp>
    </p:spTree>
    <p:extLst>
      <p:ext uri="{BB962C8B-B14F-4D97-AF65-F5344CB8AC3E}">
        <p14:creationId xmlns:p14="http://schemas.microsoft.com/office/powerpoint/2010/main" val="638519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a:t>
            </a:r>
            <a:r>
              <a:rPr lang="en-US" baseline="0" dirty="0" smtClean="0"/>
              <a:t> from https://blog.cr.yp.to/20140205-entropy.html</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29</a:t>
            </a:fld>
            <a:endParaRPr lang="en-US"/>
          </a:p>
        </p:txBody>
      </p:sp>
    </p:spTree>
    <p:extLst>
      <p:ext uri="{BB962C8B-B14F-4D97-AF65-F5344CB8AC3E}">
        <p14:creationId xmlns:p14="http://schemas.microsoft.com/office/powerpoint/2010/main" val="34540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Citation for terminology: Russell </a:t>
            </a:r>
            <a:r>
              <a:rPr lang="en-US" sz="1200" dirty="0" err="1" smtClean="0"/>
              <a:t>Impagliazzo</a:t>
            </a:r>
            <a:r>
              <a:rPr lang="en-US" sz="1200" dirty="0" smtClean="0"/>
              <a:t>. </a:t>
            </a:r>
            <a:r>
              <a:rPr lang="en-US" sz="1200" i="1" dirty="0" smtClean="0"/>
              <a:t>A Personal View of Average-Case Complexity</a:t>
            </a:r>
            <a:r>
              <a:rPr lang="en-US" sz="1200" dirty="0" smtClean="0"/>
              <a:t>.</a:t>
            </a:r>
          </a:p>
        </p:txBody>
      </p:sp>
      <p:sp>
        <p:nvSpPr>
          <p:cNvPr id="4" name="Slide Number Placeholder 3"/>
          <p:cNvSpPr>
            <a:spLocks noGrp="1"/>
          </p:cNvSpPr>
          <p:nvPr>
            <p:ph type="sldNum" sz="quarter" idx="10"/>
          </p:nvPr>
        </p:nvSpPr>
        <p:spPr/>
        <p:txBody>
          <a:bodyPr/>
          <a:lstStyle/>
          <a:p>
            <a:fld id="{97A79C69-7037-BE4C-9719-0C264A566437}" type="slidenum">
              <a:rPr lang="en-US" smtClean="0"/>
              <a:t>5</a:t>
            </a:fld>
            <a:endParaRPr lang="en-US"/>
          </a:p>
        </p:txBody>
      </p:sp>
    </p:spTree>
    <p:extLst>
      <p:ext uri="{BB962C8B-B14F-4D97-AF65-F5344CB8AC3E}">
        <p14:creationId xmlns:p14="http://schemas.microsoft.com/office/powerpoint/2010/main" val="245301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233271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171707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details on the </a:t>
            </a:r>
            <a:r>
              <a:rPr lang="en-US" dirty="0" err="1" smtClean="0"/>
              <a:t>Debian</a:t>
            </a:r>
            <a:r>
              <a:rPr lang="en-US" dirty="0" smtClean="0"/>
              <a:t> issue, see</a:t>
            </a:r>
          </a:p>
          <a:p>
            <a:pPr marL="171450" indent="-171450">
              <a:buFontTx/>
              <a:buChar char="-"/>
            </a:pPr>
            <a:r>
              <a:rPr lang="en-US" dirty="0" smtClean="0"/>
              <a:t>https://rt.openssl.org/Ticket/Display.html?id=521&amp;user=guest&amp;pass=guest</a:t>
            </a:r>
          </a:p>
          <a:p>
            <a:pPr marL="171450" indent="-171450">
              <a:buFontTx/>
              <a:buChar char="-"/>
            </a:pPr>
            <a:r>
              <a:rPr lang="en-US" dirty="0" smtClean="0"/>
              <a:t>http://taint.org/2008/05/13/153959a.html</a:t>
            </a:r>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300974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162684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accomplish</a:t>
            </a:r>
          </a:p>
          <a:p>
            <a:pPr marL="171450" indent="-171450">
              <a:buFontTx/>
              <a:buChar char="-"/>
            </a:pPr>
            <a:r>
              <a:rPr lang="en-US" baseline="0" dirty="0" smtClean="0"/>
              <a:t>Resilience: have multiple sources + smart ways to combine them (cf. </a:t>
            </a:r>
            <a:r>
              <a:rPr lang="en-US" baseline="0" dirty="0" err="1" smtClean="0"/>
              <a:t>xor</a:t>
            </a:r>
            <a:r>
              <a:rPr lang="en-US" baseline="0" dirty="0" smtClean="0"/>
              <a:t>)</a:t>
            </a:r>
          </a:p>
          <a:p>
            <a:pPr marL="171450" indent="-171450">
              <a:buFontTx/>
              <a:buChar char="-"/>
            </a:pPr>
            <a:r>
              <a:rPr lang="en-US" dirty="0" smtClean="0"/>
              <a:t>FS/BS: re-seed the PRG periodically with new TRG data</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309463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329013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http://spectrum.ieee.org/computing/hardware/behind-intels-new-randomnumber-generator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18</a:t>
            </a:fld>
            <a:endParaRPr lang="en-US"/>
          </a:p>
        </p:txBody>
      </p:sp>
    </p:spTree>
    <p:extLst>
      <p:ext uri="{BB962C8B-B14F-4D97-AF65-F5344CB8AC3E}">
        <p14:creationId xmlns:p14="http://schemas.microsoft.com/office/powerpoint/2010/main" val="56505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0249"/>
            <a:ext cx="77724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61976"/>
            <a:ext cx="64008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1E15B-4F5E-2141-BE08-D9318530832B}" type="datetimeFigureOut">
              <a:rPr lang="en-US" smtClean="0"/>
              <a:t>4/19/2017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079190" y="1228063"/>
            <a:ext cx="364055" cy="365125"/>
          </a:xfrm>
          <a:prstGeom prst="rect">
            <a:avLst/>
          </a:prstGeom>
        </p:spPr>
        <p:txBody>
          <a:bodyPr/>
          <a:lstStyle/>
          <a:p>
            <a:fld id="{24CA3347-EB72-964C-BA9A-E32263F0C6F3}" type="slidenum">
              <a:rPr lang="en-US" smtClean="0"/>
              <a:t>‹#›</a:t>
            </a:fld>
            <a:endParaRPr lang="en-US"/>
          </a:p>
        </p:txBody>
      </p:sp>
    </p:spTree>
    <p:extLst>
      <p:ext uri="{BB962C8B-B14F-4D97-AF65-F5344CB8AC3E}">
        <p14:creationId xmlns:p14="http://schemas.microsoft.com/office/powerpoint/2010/main" val="26305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1E15B-4F5E-2141-BE08-D9318530832B}" type="datetimeFigureOut">
              <a:rPr lang="en-US" smtClean="0"/>
              <a:t>4/19/2017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079190" y="1228063"/>
            <a:ext cx="364055" cy="365125"/>
          </a:xfrm>
          <a:prstGeom prst="rect">
            <a:avLst/>
          </a:prstGeom>
        </p:spPr>
        <p:txBody>
          <a:bodyPr/>
          <a:lstStyle/>
          <a:p>
            <a:fld id="{24CA3347-EB72-964C-BA9A-E32263F0C6F3}" type="slidenum">
              <a:rPr lang="en-US" smtClean="0"/>
              <a:t>‹#›</a:t>
            </a:fld>
            <a:endParaRPr lang="en-US"/>
          </a:p>
        </p:txBody>
      </p:sp>
    </p:spTree>
    <p:extLst>
      <p:ext uri="{BB962C8B-B14F-4D97-AF65-F5344CB8AC3E}">
        <p14:creationId xmlns:p14="http://schemas.microsoft.com/office/powerpoint/2010/main" val="37611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02108"/>
            <a:ext cx="8229600" cy="5258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 name="Oval 7"/>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33076"/>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132889"/>
            <a:ext cx="77724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Oval 8"/>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1696836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2108"/>
            <a:ext cx="40386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02108"/>
            <a:ext cx="40386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Oval 10"/>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02108"/>
            <a:ext cx="4040188"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41870"/>
            <a:ext cx="4040188"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02108"/>
            <a:ext cx="4041775"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41870"/>
            <a:ext cx="4041775"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6" name="Oval 15"/>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9" name="Oval 8"/>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Oval 6"/>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2217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85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51E15B-4F5E-2141-BE08-D9318530832B}" type="datetimeFigureOut">
              <a:rPr lang="en-US" smtClean="0"/>
              <a:t>4/19/2017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79190" y="1228063"/>
            <a:ext cx="364055" cy="365125"/>
          </a:xfrm>
          <a:prstGeom prst="rect">
            <a:avLst/>
          </a:prstGeom>
        </p:spPr>
        <p:txBody>
          <a:bodyPr/>
          <a:lstStyle/>
          <a:p>
            <a:fld id="{24CA3347-EB72-964C-BA9A-E32263F0C6F3}" type="slidenum">
              <a:rPr lang="en-US" smtClean="0"/>
              <a:t>‹#›</a:t>
            </a:fld>
            <a:endParaRPr lang="en-US"/>
          </a:p>
        </p:txBody>
      </p:sp>
    </p:spTree>
    <p:extLst>
      <p:ext uri="{BB962C8B-B14F-4D97-AF65-F5344CB8AC3E}">
        <p14:creationId xmlns:p14="http://schemas.microsoft.com/office/powerpoint/2010/main" val="199417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6948"/>
            <a:ext cx="8229600" cy="54580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2108"/>
            <a:ext cx="82296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23</a:t>
            </a:r>
            <a:r>
              <a:rPr lang="en-US" smtClean="0">
                <a:solidFill>
                  <a:schemeClr val="tx1">
                    <a:lumMod val="85000"/>
                    <a:lumOff val="15000"/>
                  </a:schemeClr>
                </a:solidFill>
              </a:rPr>
              <a:t>: Randomness</a:t>
            </a:r>
            <a:endParaRPr lang="en-US" dirty="0"/>
          </a:p>
        </p:txBody>
      </p:sp>
      <p:sp>
        <p:nvSpPr>
          <p:cNvPr id="3" name="Content Placeholder 2"/>
          <p:cNvSpPr>
            <a:spLocks noGrp="1"/>
          </p:cNvSpPr>
          <p:nvPr>
            <p:ph idx="1"/>
          </p:nvPr>
        </p:nvSpPr>
        <p:spPr/>
        <p:txBody>
          <a:bodyPr>
            <a:normAutofit/>
          </a:bodyPr>
          <a:lstStyle/>
          <a:p>
            <a:pPr marL="0" indent="0">
              <a:buNone/>
            </a:pPr>
            <a:r>
              <a:rPr lang="en-US" dirty="0"/>
              <a:t>Announcements</a:t>
            </a:r>
          </a:p>
          <a:p>
            <a:r>
              <a:rPr lang="en-US" sz="2100" dirty="0" smtClean="0"/>
              <a:t>If you have not yet received your test, see me at the end of class</a:t>
            </a:r>
          </a:p>
          <a:p>
            <a:r>
              <a:rPr lang="en-US" sz="2100" dirty="0" smtClean="0"/>
              <a:t>Move Friday office hours to 1-3pm?</a:t>
            </a:r>
          </a:p>
          <a:p>
            <a:r>
              <a:rPr lang="en-US" sz="2100" dirty="0"/>
              <a:t>Problem Set 6 to be posted later today</a:t>
            </a:r>
          </a:p>
          <a:p>
            <a:r>
              <a:rPr lang="en-US" sz="2100" dirty="0" smtClean="0"/>
              <a:t>Continue working on your final projects!</a:t>
            </a:r>
            <a:endParaRPr lang="en-US" sz="2100" dirty="0" smtClean="0"/>
          </a:p>
        </p:txBody>
      </p:sp>
    </p:spTree>
    <p:extLst>
      <p:ext uri="{BB962C8B-B14F-4D97-AF65-F5344CB8AC3E}">
        <p14:creationId xmlns:p14="http://schemas.microsoft.com/office/powerpoint/2010/main" val="2691780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RSA keys</a:t>
            </a:r>
            <a:endParaRPr lang="en-US" dirty="0"/>
          </a:p>
        </p:txBody>
      </p:sp>
      <p:pic>
        <p:nvPicPr>
          <p:cNvPr id="4" name="Content Placeholder 3"/>
          <p:cNvPicPr>
            <a:picLocks noGrp="1" noChangeAspect="1"/>
          </p:cNvPicPr>
          <p:nvPr>
            <p:ph idx="1"/>
          </p:nvPr>
        </p:nvPicPr>
        <p:blipFill>
          <a:blip r:embed="rId2"/>
          <a:stretch>
            <a:fillRect/>
          </a:stretch>
        </p:blipFill>
        <p:spPr>
          <a:xfrm>
            <a:off x="457200" y="1277676"/>
            <a:ext cx="8229600" cy="4907486"/>
          </a:xfrm>
          <a:prstGeom prst="rect">
            <a:avLst/>
          </a:prstGeom>
        </p:spPr>
      </p:pic>
    </p:spTree>
    <p:extLst>
      <p:ext uri="{BB962C8B-B14F-4D97-AF65-F5344CB8AC3E}">
        <p14:creationId xmlns:p14="http://schemas.microsoft.com/office/powerpoint/2010/main" val="2178515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RSA keys</a:t>
            </a:r>
            <a:endParaRPr lang="en-US" dirty="0"/>
          </a:p>
        </p:txBody>
      </p:sp>
      <p:pic>
        <p:nvPicPr>
          <p:cNvPr id="4" name="Content Placeholder 3"/>
          <p:cNvPicPr>
            <a:picLocks noGrp="1" noChangeAspect="1"/>
          </p:cNvPicPr>
          <p:nvPr>
            <p:ph idx="1"/>
          </p:nvPr>
        </p:nvPicPr>
        <p:blipFill rotWithShape="1">
          <a:blip r:embed="rId2"/>
          <a:srcRect t="57054" b="23808"/>
          <a:stretch/>
        </p:blipFill>
        <p:spPr>
          <a:xfrm>
            <a:off x="457200" y="1277676"/>
            <a:ext cx="8229600" cy="939212"/>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8166" y="2379630"/>
            <a:ext cx="3527669" cy="4323699"/>
          </a:xfrm>
          <a:prstGeom prst="rect">
            <a:avLst/>
          </a:prstGeom>
        </p:spPr>
      </p:pic>
    </p:spTree>
    <p:extLst>
      <p:ext uri="{BB962C8B-B14F-4D97-AF65-F5344CB8AC3E}">
        <p14:creationId xmlns:p14="http://schemas.microsoft.com/office/powerpoint/2010/main" val="19823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a:t>
            </a:r>
            <a:r>
              <a:rPr lang="en-US" dirty="0" smtClean="0"/>
              <a:t>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a:t>
            </a:r>
            <a:r>
              <a:rPr lang="en-US" sz="2000" dirty="0" smtClean="0">
                <a:latin typeface="Lato Black" panose="020F0502020204030203" pitchFamily="34" charset="0"/>
                <a:ea typeface="Lato Black" panose="020F0502020204030203" pitchFamily="34" charset="0"/>
                <a:cs typeface="Lato Black" panose="020F0502020204030203" pitchFamily="34" charset="0"/>
              </a:rPr>
              <a:t>True randomness</a:t>
            </a:r>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3. </a:t>
            </a:r>
            <a:r>
              <a:rPr lang="en-US" sz="2000" dirty="0" smtClean="0">
                <a:latin typeface="Lato Black" panose="020F0502020204030203" pitchFamily="34" charset="0"/>
                <a:ea typeface="Lato Black" panose="020F0502020204030203" pitchFamily="34" charset="0"/>
                <a:cs typeface="Lato Black" panose="020F0502020204030203" pitchFamily="34" charset="0"/>
              </a:rPr>
              <a:t>Expansion via </a:t>
            </a:r>
            <a:r>
              <a:rPr lang="en-US" sz="2000" dirty="0" err="1" smtClean="0">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0327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Performance: Be fast enough that people will use it</a:t>
            </a:r>
          </a:p>
          <a:p>
            <a:pPr marL="457200" indent="-457200">
              <a:buFont typeface="+mj-lt"/>
              <a:buAutoNum type="arabicPeriod"/>
            </a:pPr>
            <a:r>
              <a:rPr lang="en-US" dirty="0" smtClean="0"/>
              <a:t>Hard fail: </a:t>
            </a:r>
            <a:r>
              <a:rPr lang="en-US" dirty="0" smtClean="0"/>
              <a:t>Only expand once the system has been adequately </a:t>
            </a:r>
            <a:r>
              <a:rPr lang="en-US" dirty="0" smtClean="0"/>
              <a:t>seeded </a:t>
            </a:r>
            <a:r>
              <a:rPr lang="en-US" dirty="0" smtClean="0"/>
              <a:t>with true entropy</a:t>
            </a:r>
            <a:endParaRPr lang="en-US" dirty="0" smtClean="0"/>
          </a:p>
          <a:p>
            <a:pPr marL="457200" indent="-457200">
              <a:buFont typeface="+mj-lt"/>
              <a:buAutoNum type="arabicPeriod"/>
            </a:pPr>
            <a:r>
              <a:rPr lang="en-US" dirty="0" smtClean="0"/>
              <a:t>Resilience: Adversary can’t predict future </a:t>
            </a:r>
            <a:r>
              <a:rPr lang="en-US" dirty="0" smtClean="0"/>
              <a:t>outputs</a:t>
            </a:r>
            <a:r>
              <a:rPr lang="en-US" dirty="0" smtClean="0"/>
              <a:t>, even if she can influence the </a:t>
            </a:r>
            <a:r>
              <a:rPr lang="en-US" dirty="0" smtClean="0"/>
              <a:t>source of true randomness</a:t>
            </a:r>
            <a:endParaRPr lang="en-US" dirty="0" smtClean="0"/>
          </a:p>
          <a:p>
            <a:pPr marL="457200" indent="-457200">
              <a:buFont typeface="+mj-lt"/>
              <a:buAutoNum type="arabicPeriod"/>
            </a:pPr>
            <a:r>
              <a:rPr lang="en-US" dirty="0" smtClean="0"/>
              <a:t>Forward (backward) secrecy: </a:t>
            </a:r>
            <a:r>
              <a:rPr lang="en-US" dirty="0" err="1" smtClean="0"/>
              <a:t>Adv</a:t>
            </a:r>
            <a:r>
              <a:rPr lang="en-US" dirty="0" smtClean="0"/>
              <a:t> cannot predict past (future) PRG outputs even if she knows seed + state</a:t>
            </a:r>
            <a:endParaRPr lang="en-US" dirty="0"/>
          </a:p>
        </p:txBody>
      </p:sp>
      <p:pic>
        <p:nvPicPr>
          <p:cNvPr id="4" name="Picture 3"/>
          <p:cNvPicPr>
            <a:picLocks noChangeAspect="1"/>
          </p:cNvPicPr>
          <p:nvPr/>
        </p:nvPicPr>
        <p:blipFill rotWithShape="1">
          <a:blip r:embed="rId3"/>
          <a:srcRect r="192"/>
          <a:stretch/>
        </p:blipFill>
        <p:spPr>
          <a:xfrm>
            <a:off x="1989026" y="4257682"/>
            <a:ext cx="5156053" cy="2267314"/>
          </a:xfrm>
          <a:prstGeom prst="rect">
            <a:avLst/>
          </a:prstGeom>
        </p:spPr>
      </p:pic>
    </p:spTree>
    <p:extLst>
      <p:ext uri="{BB962C8B-B14F-4D97-AF65-F5344CB8AC3E}">
        <p14:creationId xmlns:p14="http://schemas.microsoft.com/office/powerpoint/2010/main" val="301583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a:t>
            </a:r>
            <a:r>
              <a:rPr lang="en-US" dirty="0" smtClean="0"/>
              <a:t>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1. </a:t>
            </a:r>
            <a:r>
              <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True randomness</a:t>
            </a:r>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356529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of </a:t>
            </a:r>
            <a:r>
              <a:rPr lang="en-US" dirty="0" smtClean="0"/>
              <a:t>entropy that computers capture</a:t>
            </a:r>
            <a:endParaRPr lang="en-US" dirty="0"/>
          </a:p>
        </p:txBody>
      </p:sp>
      <p:sp>
        <p:nvSpPr>
          <p:cNvPr id="3" name="Content Placeholder 2"/>
          <p:cNvSpPr>
            <a:spLocks noGrp="1"/>
          </p:cNvSpPr>
          <p:nvPr>
            <p:ph sz="half" idx="1"/>
          </p:nvPr>
        </p:nvSpPr>
        <p:spPr/>
        <p:txBody>
          <a:bodyPr>
            <a:normAutofit/>
          </a:bodyPr>
          <a:lstStyle/>
          <a:p>
            <a:r>
              <a:rPr lang="en-US" dirty="0"/>
              <a:t>Physics</a:t>
            </a:r>
          </a:p>
          <a:p>
            <a:pPr lvl="1"/>
            <a:r>
              <a:rPr lang="en-US" dirty="0"/>
              <a:t>EM radiation</a:t>
            </a:r>
          </a:p>
          <a:p>
            <a:pPr lvl="1"/>
            <a:r>
              <a:rPr lang="en-US" dirty="0"/>
              <a:t>Temperature</a:t>
            </a:r>
          </a:p>
          <a:p>
            <a:pPr marL="0" indent="0">
              <a:buNone/>
            </a:pPr>
            <a:endParaRPr lang="en-US" dirty="0"/>
          </a:p>
          <a:p>
            <a:r>
              <a:rPr lang="en-US" dirty="0" smtClean="0"/>
              <a:t>Human</a:t>
            </a:r>
          </a:p>
          <a:p>
            <a:pPr lvl="1"/>
            <a:r>
              <a:rPr lang="en-US" dirty="0" smtClean="0"/>
              <a:t>Keystroke timings</a:t>
            </a:r>
          </a:p>
          <a:p>
            <a:pPr lvl="1"/>
            <a:r>
              <a:rPr lang="en-US" dirty="0" smtClean="0"/>
              <a:t>Mouse movements</a:t>
            </a:r>
          </a:p>
          <a:p>
            <a:endParaRPr lang="en-US" dirty="0" smtClean="0"/>
          </a:p>
          <a:p>
            <a:r>
              <a:rPr lang="en-US" dirty="0"/>
              <a:t>Logical gates</a:t>
            </a:r>
          </a:p>
          <a:p>
            <a:pPr lvl="1"/>
            <a:r>
              <a:rPr lang="en-US" dirty="0" smtClean="0"/>
              <a:t>Clock drift</a:t>
            </a:r>
            <a:endParaRPr lang="en-US" dirty="0"/>
          </a:p>
          <a:p>
            <a:pPr lvl="1"/>
            <a:r>
              <a:rPr lang="en-US" dirty="0" smtClean="0"/>
              <a:t>Thermal noise</a:t>
            </a:r>
          </a:p>
          <a:p>
            <a:pPr marL="0" indent="0">
              <a:buNone/>
            </a:pPr>
            <a:endParaRPr lang="en-US" dirty="0"/>
          </a:p>
          <a:p>
            <a:pPr lvl="1"/>
            <a:endParaRPr lang="en-US" dirty="0"/>
          </a:p>
        </p:txBody>
      </p:sp>
      <p:sp>
        <p:nvSpPr>
          <p:cNvPr id="4" name="Content Placeholder 3"/>
          <p:cNvSpPr>
            <a:spLocks noGrp="1"/>
          </p:cNvSpPr>
          <p:nvPr>
            <p:ph sz="half" idx="2"/>
          </p:nvPr>
        </p:nvSpPr>
        <p:spPr/>
        <p:txBody>
          <a:bodyPr>
            <a:normAutofit/>
          </a:bodyPr>
          <a:lstStyle/>
          <a:p>
            <a:r>
              <a:rPr lang="en-US" dirty="0" smtClean="0"/>
              <a:t>Smartphone </a:t>
            </a:r>
            <a:r>
              <a:rPr lang="en-US" dirty="0"/>
              <a:t>sensors</a:t>
            </a:r>
          </a:p>
          <a:p>
            <a:pPr lvl="1"/>
            <a:r>
              <a:rPr lang="en-US" dirty="0"/>
              <a:t>Microphone</a:t>
            </a:r>
          </a:p>
          <a:p>
            <a:pPr lvl="1"/>
            <a:r>
              <a:rPr lang="en-US" dirty="0"/>
              <a:t>Camera</a:t>
            </a:r>
          </a:p>
          <a:p>
            <a:pPr lvl="1"/>
            <a:r>
              <a:rPr lang="en-US" dirty="0"/>
              <a:t>Gyroscope</a:t>
            </a:r>
          </a:p>
          <a:p>
            <a:pPr lvl="1"/>
            <a:r>
              <a:rPr lang="en-US" dirty="0"/>
              <a:t>GPS/wiki/Bluetooth signals</a:t>
            </a:r>
          </a:p>
          <a:p>
            <a:endParaRPr lang="en-US" dirty="0" smtClean="0"/>
          </a:p>
          <a:p>
            <a:r>
              <a:rPr lang="en-US" dirty="0" smtClean="0"/>
              <a:t>Quantum mechanics</a:t>
            </a:r>
          </a:p>
          <a:p>
            <a:pPr lvl="1"/>
            <a:r>
              <a:rPr lang="en-US" dirty="0"/>
              <a:t>Beam splitters &amp; Polarization filters</a:t>
            </a:r>
          </a:p>
          <a:p>
            <a:pPr lvl="1"/>
            <a:r>
              <a:rPr lang="en-US" dirty="0" smtClean="0"/>
              <a:t>Tunneling</a:t>
            </a:r>
          </a:p>
          <a:p>
            <a:pPr lvl="1"/>
            <a:r>
              <a:rPr lang="en-US" dirty="0" smtClean="0"/>
              <a:t>Entanglement</a:t>
            </a:r>
          </a:p>
        </p:txBody>
      </p:sp>
    </p:spTree>
    <p:extLst>
      <p:ext uri="{BB962C8B-B14F-4D97-AF65-F5344CB8AC3E}">
        <p14:creationId xmlns:p14="http://schemas.microsoft.com/office/powerpoint/2010/main" val="30242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500"/>
                                        <p:tgtEl>
                                          <p:spTgt spid="4">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500"/>
                                        <p:tgtEl>
                                          <p:spTgt spid="4">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500"/>
                                        <p:tgtEl>
                                          <p:spTgt spid="4">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500"/>
                                        <p:tgtEl>
                                          <p:spTgt spid="4">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fade">
                                      <p:cBhvr>
                                        <p:cTn id="6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random.org</a:t>
            </a:r>
            <a:endParaRPr lang="en-US" dirty="0"/>
          </a:p>
        </p:txBody>
      </p:sp>
      <p:sp>
        <p:nvSpPr>
          <p:cNvPr id="3" name="Content Placeholder 2"/>
          <p:cNvSpPr>
            <a:spLocks noGrp="1"/>
          </p:cNvSpPr>
          <p:nvPr>
            <p:ph sz="half" idx="1"/>
          </p:nvPr>
        </p:nvSpPr>
        <p:spPr/>
        <p:txBody>
          <a:bodyPr>
            <a:normAutofit/>
          </a:bodyPr>
          <a:lstStyle/>
          <a:p>
            <a:r>
              <a:rPr lang="en-US" dirty="0"/>
              <a:t>Physics</a:t>
            </a:r>
          </a:p>
          <a:p>
            <a:pPr lvl="1"/>
            <a:r>
              <a:rPr lang="en-US" dirty="0">
                <a:solidFill>
                  <a:srgbClr val="C00000"/>
                </a:solidFill>
              </a:rPr>
              <a:t>EM radiation</a:t>
            </a:r>
          </a:p>
          <a:p>
            <a:pPr lvl="1"/>
            <a:r>
              <a:rPr lang="en-US" dirty="0" smtClean="0"/>
              <a:t>Temperature</a:t>
            </a:r>
            <a:endParaRPr lang="en-US" dirty="0"/>
          </a:p>
          <a:p>
            <a:pPr lvl="1"/>
            <a:endParaRPr lang="en-US" dirty="0"/>
          </a:p>
        </p:txBody>
      </p:sp>
      <p:pic>
        <p:nvPicPr>
          <p:cNvPr id="6" name="Picture 4" descr="https://www.random.org/history/rdo-v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1" y="1102108"/>
            <a:ext cx="5715000" cy="542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0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oscillators</a:t>
            </a:r>
            <a:endParaRPr lang="en-US" dirty="0"/>
          </a:p>
        </p:txBody>
      </p:sp>
      <p:sp>
        <p:nvSpPr>
          <p:cNvPr id="3" name="Content Placeholder 2"/>
          <p:cNvSpPr>
            <a:spLocks noGrp="1"/>
          </p:cNvSpPr>
          <p:nvPr>
            <p:ph sz="half" idx="1"/>
          </p:nvPr>
        </p:nvSpPr>
        <p:spPr/>
        <p:txBody>
          <a:bodyPr>
            <a:normAutofit/>
          </a:bodyPr>
          <a:lstStyle/>
          <a:p>
            <a:r>
              <a:rPr lang="en-US" dirty="0" smtClean="0"/>
              <a:t>Logical </a:t>
            </a:r>
            <a:r>
              <a:rPr lang="en-US" dirty="0"/>
              <a:t>gates</a:t>
            </a:r>
          </a:p>
          <a:p>
            <a:pPr lvl="1"/>
            <a:r>
              <a:rPr lang="en-US" dirty="0" smtClean="0">
                <a:solidFill>
                  <a:srgbClr val="C00000"/>
                </a:solidFill>
              </a:rPr>
              <a:t>Clock drift</a:t>
            </a:r>
            <a:endParaRPr lang="en-US" dirty="0">
              <a:solidFill>
                <a:srgbClr val="C00000"/>
              </a:solidFill>
            </a:endParaRPr>
          </a:p>
          <a:p>
            <a:pPr lvl="1"/>
            <a:r>
              <a:rPr lang="en-US" dirty="0" smtClean="0"/>
              <a:t>Thermal noise</a:t>
            </a:r>
          </a:p>
          <a:p>
            <a:pPr marL="0" indent="0">
              <a:buNone/>
            </a:pPr>
            <a:endParaRPr lang="en-US" dirty="0"/>
          </a:p>
          <a:p>
            <a:pPr lvl="1"/>
            <a:endParaRPr lang="en-US" dirty="0"/>
          </a:p>
        </p:txBody>
      </p:sp>
      <p:pic>
        <p:nvPicPr>
          <p:cNvPr id="6" name="Picture 2" descr="https://upload.wikimedia.org/wikipedia/commons/thumb/f/f7/Ring_oscillator_%283-stage%29.svg/1280px-Ring_oscillator_%283-stage%29.sv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64354" y="1102108"/>
            <a:ext cx="5422446" cy="13556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12297" y="3007107"/>
            <a:ext cx="8319407" cy="2198356"/>
            <a:chOff x="412296" y="3322069"/>
            <a:chExt cx="8319407" cy="2198356"/>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296" y="3731423"/>
              <a:ext cx="8319407" cy="1789002"/>
            </a:xfrm>
            <a:prstGeom prst="rect">
              <a:avLst/>
            </a:prstGeom>
          </p:spPr>
        </p:pic>
        <p:sp>
          <p:nvSpPr>
            <p:cNvPr id="9" name="TextBox 8"/>
            <p:cNvSpPr txBox="1"/>
            <p:nvPr/>
          </p:nvSpPr>
          <p:spPr>
            <a:xfrm>
              <a:off x="412296" y="3322069"/>
              <a:ext cx="2852057" cy="400110"/>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Apple’s Secure Enclave</a:t>
              </a:r>
              <a:endParaRPr lang="en-US" sz="2000" dirty="0">
                <a:latin typeface="Lato Black" panose="020F0502020204030203" pitchFamily="34" charset="0"/>
                <a:ea typeface="Lato Black" panose="020F0502020204030203" pitchFamily="34" charset="0"/>
                <a:cs typeface="Lato Black" panose="020F0502020204030203" pitchFamily="34" charset="0"/>
              </a:endParaRPr>
            </a:p>
          </p:txBody>
        </p:sp>
      </p:grpSp>
    </p:spTree>
    <p:extLst>
      <p:ext uri="{BB962C8B-B14F-4D97-AF65-F5344CB8AC3E}">
        <p14:creationId xmlns:p14="http://schemas.microsoft.com/office/powerpoint/2010/main" val="3467423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Intel’s hardware RNG</a:t>
            </a:r>
            <a:endParaRPr lang="en-US" dirty="0"/>
          </a:p>
        </p:txBody>
      </p:sp>
      <p:sp>
        <p:nvSpPr>
          <p:cNvPr id="3" name="Content Placeholder 2"/>
          <p:cNvSpPr>
            <a:spLocks noGrp="1"/>
          </p:cNvSpPr>
          <p:nvPr>
            <p:ph sz="half" idx="1"/>
          </p:nvPr>
        </p:nvSpPr>
        <p:spPr>
          <a:xfrm>
            <a:off x="457200" y="1102108"/>
            <a:ext cx="2865474" cy="5258631"/>
          </a:xfrm>
        </p:spPr>
        <p:txBody>
          <a:bodyPr>
            <a:normAutofit fontScale="92500"/>
          </a:bodyPr>
          <a:lstStyle/>
          <a:p>
            <a:r>
              <a:rPr lang="en-US" dirty="0" smtClean="0"/>
              <a:t>Logical </a:t>
            </a:r>
            <a:r>
              <a:rPr lang="en-US" dirty="0"/>
              <a:t>gates</a:t>
            </a:r>
          </a:p>
          <a:p>
            <a:pPr lvl="1"/>
            <a:r>
              <a:rPr lang="en-US" dirty="0" smtClean="0"/>
              <a:t>Clock drift</a:t>
            </a:r>
            <a:endParaRPr lang="en-US" dirty="0"/>
          </a:p>
          <a:p>
            <a:pPr lvl="1"/>
            <a:r>
              <a:rPr lang="en-US" dirty="0" smtClean="0">
                <a:solidFill>
                  <a:srgbClr val="C00000"/>
                </a:solidFill>
              </a:rPr>
              <a:t>Thermal </a:t>
            </a:r>
            <a:r>
              <a:rPr lang="en-US" dirty="0" smtClean="0">
                <a:solidFill>
                  <a:srgbClr val="C00000"/>
                </a:solidFill>
              </a:rPr>
              <a:t>noise</a:t>
            </a:r>
          </a:p>
          <a:p>
            <a:pPr marL="393192" lvl="1" indent="0">
              <a:buNone/>
            </a:pPr>
            <a:endParaRPr lang="en-US" dirty="0" smtClean="0">
              <a:solidFill>
                <a:srgbClr val="C00000"/>
              </a:solidFill>
            </a:endParaRPr>
          </a:p>
          <a:p>
            <a:pPr marL="0" lvl="1" indent="0">
              <a:buNone/>
            </a:pPr>
            <a:r>
              <a:rPr lang="en-US" sz="1700" dirty="0">
                <a:latin typeface="Lato" panose="020F0502020204030203" pitchFamily="34" charset="0"/>
                <a:ea typeface="Lato" panose="020F0502020204030203" pitchFamily="34" charset="0"/>
                <a:cs typeface="Lato" panose="020F0502020204030203" pitchFamily="34" charset="0"/>
              </a:rPr>
              <a:t>Ironically, the solution </a:t>
            </a:r>
            <a:r>
              <a:rPr lang="en-US" sz="1700" dirty="0" smtClean="0">
                <a:latin typeface="Lato" panose="020F0502020204030203" pitchFamily="34" charset="0"/>
                <a:ea typeface="Lato" panose="020F0502020204030203" pitchFamily="34" charset="0"/>
                <a:cs typeface="Lato" panose="020F0502020204030203" pitchFamily="34" charset="0"/>
              </a:rPr>
              <a:t>[Intel] came </a:t>
            </a:r>
            <a:r>
              <a:rPr lang="en-US" sz="1700" dirty="0">
                <a:latin typeface="Lato" panose="020F0502020204030203" pitchFamily="34" charset="0"/>
                <a:ea typeface="Lato" panose="020F0502020204030203" pitchFamily="34" charset="0"/>
                <a:cs typeface="Lato" panose="020F0502020204030203" pitchFamily="34" charset="0"/>
              </a:rPr>
              <a:t>up with breaks a cardinal rule of digital design: that a circuit should be in a well-defined state, outputting only logical 0s or logical 1s. A digital circuit element can, of course, spend short periods switching between these two possible states. But it should never remain teetering, uncertain of which way to go. That would introduce delays and could even produce system </a:t>
            </a:r>
            <a:r>
              <a:rPr lang="en-US" sz="1700" dirty="0" smtClean="0">
                <a:latin typeface="Lato" panose="020F0502020204030203" pitchFamily="34" charset="0"/>
                <a:ea typeface="Lato" panose="020F0502020204030203" pitchFamily="34" charset="0"/>
                <a:cs typeface="Lato" panose="020F0502020204030203" pitchFamily="34" charset="0"/>
              </a:rPr>
              <a:t>failures</a:t>
            </a:r>
            <a:r>
              <a:rPr lang="en-US" sz="1700" dirty="0">
                <a:latin typeface="Lato" panose="020F0502020204030203" pitchFamily="34" charset="0"/>
                <a:ea typeface="Lato" panose="020F0502020204030203" pitchFamily="34" charset="0"/>
                <a:cs typeface="Lato" panose="020F0502020204030203" pitchFamily="34" charset="0"/>
              </a:rPr>
              <a:t>.</a:t>
            </a:r>
            <a:endParaRPr lang="en-US" sz="1700" dirty="0" smtClean="0">
              <a:latin typeface="Lato" panose="020F0502020204030203" pitchFamily="34" charset="0"/>
              <a:ea typeface="Lato" panose="020F0502020204030203" pitchFamily="34" charset="0"/>
              <a:cs typeface="Lato" panose="020F050202020403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949" y="1102108"/>
            <a:ext cx="5689526" cy="20014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949" y="3308945"/>
            <a:ext cx="5689526" cy="1403416"/>
          </a:xfrm>
          <a:prstGeom prst="rect">
            <a:avLst/>
          </a:prstGeom>
        </p:spPr>
      </p:pic>
    </p:spTree>
    <p:extLst>
      <p:ext uri="{BB962C8B-B14F-4D97-AF65-F5344CB8AC3E}">
        <p14:creationId xmlns:p14="http://schemas.microsoft.com/office/powerpoint/2010/main" val="15542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photons</a:t>
            </a:r>
            <a:endParaRPr lang="en-US" dirty="0"/>
          </a:p>
        </p:txBody>
      </p:sp>
      <p:sp>
        <p:nvSpPr>
          <p:cNvPr id="3" name="Content Placeholder 2"/>
          <p:cNvSpPr>
            <a:spLocks noGrp="1"/>
          </p:cNvSpPr>
          <p:nvPr>
            <p:ph sz="half" idx="1"/>
          </p:nvPr>
        </p:nvSpPr>
        <p:spPr/>
        <p:txBody>
          <a:bodyPr/>
          <a:lstStyle/>
          <a:p>
            <a:r>
              <a:rPr lang="en-US" dirty="0"/>
              <a:t>Quantum mechanics</a:t>
            </a:r>
          </a:p>
          <a:p>
            <a:pPr lvl="1"/>
            <a:r>
              <a:rPr lang="en-US" dirty="0">
                <a:solidFill>
                  <a:srgbClr val="C00000"/>
                </a:solidFill>
              </a:rPr>
              <a:t>Beam splitters &amp; Polarization filters</a:t>
            </a:r>
          </a:p>
          <a:p>
            <a:pPr lvl="1"/>
            <a:r>
              <a:rPr lang="en-US" dirty="0"/>
              <a:t>Tunneling</a:t>
            </a:r>
          </a:p>
          <a:p>
            <a:pPr lvl="1"/>
            <a:r>
              <a:rPr lang="en-US" dirty="0" smtClean="0"/>
              <a:t>Entanglement</a:t>
            </a:r>
            <a:endParaRPr lang="en-US" dirty="0"/>
          </a:p>
        </p:txBody>
      </p:sp>
      <p:pic>
        <p:nvPicPr>
          <p:cNvPr id="7" name="Picture 2" descr="https://upload.wikimedia.org/wikipedia/commons/1/1f/Beamsplitter-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2774" y="1102108"/>
            <a:ext cx="4044026" cy="304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6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teams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9857708"/>
              </p:ext>
            </p:extLst>
          </p:nvPr>
        </p:nvGraphicFramePr>
        <p:xfrm>
          <a:off x="457200" y="1101725"/>
          <a:ext cx="8229600" cy="3210560"/>
        </p:xfrm>
        <a:graphic>
          <a:graphicData uri="http://schemas.openxmlformats.org/drawingml/2006/table">
            <a:tbl>
              <a:tblPr firstRow="1" bandRow="1">
                <a:tableStyleId>{7E9639D4-E3E2-4D34-9284-5A2195B3D0D7}</a:tableStyleId>
              </a:tblPr>
              <a:tblGrid>
                <a:gridCol w="3434316">
                  <a:extLst>
                    <a:ext uri="{9D8B030D-6E8A-4147-A177-3AD203B41FA5}">
                      <a16:colId xmlns:a16="http://schemas.microsoft.com/office/drawing/2014/main" val="2279159137"/>
                    </a:ext>
                  </a:extLst>
                </a:gridCol>
                <a:gridCol w="4795284">
                  <a:extLst>
                    <a:ext uri="{9D8B030D-6E8A-4147-A177-3AD203B41FA5}">
                      <a16:colId xmlns:a16="http://schemas.microsoft.com/office/drawing/2014/main" val="3509302033"/>
                    </a:ext>
                  </a:extLst>
                </a:gridCol>
              </a:tblGrid>
              <a:tr h="370840">
                <a:tc>
                  <a:txBody>
                    <a:bodyPr/>
                    <a:lstStyle/>
                    <a:p>
                      <a:pPr rtl="0" fontAlgn="t">
                        <a:spcBef>
                          <a:spcPts val="0"/>
                        </a:spcBef>
                        <a:spcAft>
                          <a:spcPts val="0"/>
                        </a:spcAft>
                      </a:pPr>
                      <a:r>
                        <a:rPr lang="en-US" sz="1800" u="none" strike="noStrike" dirty="0">
                          <a:effectLst/>
                          <a:latin typeface="Lato" panose="020F0502020204030203" pitchFamily="34" charset="0"/>
                          <a:ea typeface="Lato" panose="020F0502020204030203" pitchFamily="34" charset="0"/>
                          <a:cs typeface="Lato" panose="020F0502020204030203" pitchFamily="34" charset="0"/>
                        </a:rPr>
                        <a:t>Title</a:t>
                      </a:r>
                      <a:endParaRPr lang="en-US" sz="1800" dirty="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Team members</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3730369293"/>
                  </a:ext>
                </a:extLst>
              </a:tr>
              <a:tr h="370840">
                <a:tc>
                  <a:txBody>
                    <a:bodyPr/>
                    <a:lstStyle/>
                    <a:p>
                      <a:pPr rtl="0" fontAlgn="t">
                        <a:spcBef>
                          <a:spcPts val="0"/>
                        </a:spcBef>
                        <a:spcAft>
                          <a:spcPts val="0"/>
                        </a:spcAft>
                      </a:pPr>
                      <a:r>
                        <a:rPr lang="en-US" sz="1800" u="none" strike="noStrike" dirty="0">
                          <a:effectLst/>
                          <a:latin typeface="Lato" panose="020F0502020204030203" pitchFamily="34" charset="0"/>
                          <a:ea typeface="Lato" panose="020F0502020204030203" pitchFamily="34" charset="0"/>
                          <a:cs typeface="Lato" panose="020F0502020204030203" pitchFamily="34" charset="0"/>
                        </a:rPr>
                        <a:t>TBD</a:t>
                      </a:r>
                      <a:endParaRPr lang="en-US" sz="1800" dirty="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Sarah Scheffler, Frederick Jansen, Aditi Dass</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2539660223"/>
                  </a:ext>
                </a:extLst>
              </a:tr>
              <a:tr h="370840">
                <a:tc>
                  <a:txBody>
                    <a:bodyPr/>
                    <a:lstStyle/>
                    <a:p>
                      <a:pPr rtl="0" fontAlgn="t">
                        <a:spcBef>
                          <a:spcPts val="0"/>
                        </a:spcBef>
                        <a:spcAft>
                          <a:spcPts val="0"/>
                        </a:spcAft>
                      </a:pPr>
                      <a:r>
                        <a:rPr lang="en-US" sz="1800" u="none" strike="noStrike" dirty="0">
                          <a:effectLst/>
                          <a:latin typeface="Lato" panose="020F0502020204030203" pitchFamily="34" charset="0"/>
                          <a:ea typeface="Lato" panose="020F0502020204030203" pitchFamily="34" charset="0"/>
                          <a:cs typeface="Lato" panose="020F0502020204030203" pitchFamily="34" charset="0"/>
                        </a:rPr>
                        <a:t>The Republic</a:t>
                      </a:r>
                      <a:endParaRPr lang="en-US" sz="1800" dirty="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Satoe Sakuma, Jennifer Tsui, Nicholas Louie</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629486769"/>
                  </a:ext>
                </a:extLst>
              </a:tr>
              <a:tr h="370840">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Crypto for Normal People</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it-IT" sz="1800" u="none" strike="noStrike">
                          <a:effectLst/>
                          <a:latin typeface="Lato" panose="020F0502020204030203" pitchFamily="34" charset="0"/>
                          <a:ea typeface="Lato" panose="020F0502020204030203" pitchFamily="34" charset="0"/>
                          <a:cs typeface="Lato" panose="020F0502020204030203" pitchFamily="34" charset="0"/>
                        </a:rPr>
                        <a:t>Selina Gerosa and Mike Magnione</a:t>
                      </a:r>
                      <a:endParaRPr lang="it-IT"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550124424"/>
                  </a:ext>
                </a:extLst>
              </a:tr>
              <a:tr h="370840">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Power Use side channel attack</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Lucas Arruda and Adam Pearson</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107430991"/>
                  </a:ext>
                </a:extLst>
              </a:tr>
              <a:tr h="370840">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Obfuscation of message length</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Clayton Ezzell and Ned Geeslin</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3779373369"/>
                  </a:ext>
                </a:extLst>
              </a:tr>
              <a:tr h="370840">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Schnorr + Bitcoin</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Josh Mosbey and Leen AlShenibr</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3878485060"/>
                  </a:ext>
                </a:extLst>
              </a:tr>
              <a:tr h="370840">
                <a:tc>
                  <a:txBody>
                    <a:bodyPr/>
                    <a:lstStyle/>
                    <a:p>
                      <a:pPr rtl="0" fontAlgn="t">
                        <a:spcBef>
                          <a:spcPts val="0"/>
                        </a:spcBef>
                        <a:spcAft>
                          <a:spcPts val="0"/>
                        </a:spcAft>
                      </a:pPr>
                      <a:r>
                        <a:rPr lang="en-US" sz="1800" u="none" strike="noStrike">
                          <a:effectLst/>
                          <a:latin typeface="Lato" panose="020F0502020204030203" pitchFamily="34" charset="0"/>
                          <a:ea typeface="Lato" panose="020F0502020204030203" pitchFamily="34" charset="0"/>
                          <a:cs typeface="Lato" panose="020F0502020204030203" pitchFamily="34" charset="0"/>
                        </a:rPr>
                        <a:t>Scanning for Bad Crypto Online </a:t>
                      </a:r>
                      <a:endParaRPr lang="en-US" sz="180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tc>
                  <a:txBody>
                    <a:bodyPr/>
                    <a:lstStyle/>
                    <a:p>
                      <a:pPr rtl="0" fontAlgn="t">
                        <a:spcBef>
                          <a:spcPts val="0"/>
                        </a:spcBef>
                        <a:spcAft>
                          <a:spcPts val="0"/>
                        </a:spcAft>
                      </a:pPr>
                      <a:r>
                        <a:rPr lang="en-US" sz="1800" u="none" strike="noStrike" dirty="0" err="1">
                          <a:effectLst/>
                          <a:latin typeface="Lato" panose="020F0502020204030203" pitchFamily="34" charset="0"/>
                          <a:ea typeface="Lato" panose="020F0502020204030203" pitchFamily="34" charset="0"/>
                          <a:cs typeface="Lato" panose="020F0502020204030203" pitchFamily="34" charset="0"/>
                        </a:rPr>
                        <a:t>Konstantino</a:t>
                      </a:r>
                      <a:r>
                        <a:rPr lang="en-US" sz="1800" u="none" strike="noStrike" dirty="0">
                          <a:effectLst/>
                          <a:latin typeface="Lato" panose="020F0502020204030203" pitchFamily="34" charset="0"/>
                          <a:ea typeface="Lato" panose="020F0502020204030203" pitchFamily="34" charset="0"/>
                          <a:cs typeface="Lato" panose="020F0502020204030203" pitchFamily="34" charset="0"/>
                        </a:rPr>
                        <a:t> </a:t>
                      </a:r>
                      <a:r>
                        <a:rPr lang="en-US" sz="1800" u="none" strike="noStrike" dirty="0" err="1">
                          <a:effectLst/>
                          <a:latin typeface="Lato" panose="020F0502020204030203" pitchFamily="34" charset="0"/>
                          <a:ea typeface="Lato" panose="020F0502020204030203" pitchFamily="34" charset="0"/>
                          <a:cs typeface="Lato" panose="020F0502020204030203" pitchFamily="34" charset="0"/>
                        </a:rPr>
                        <a:t>Sparakis</a:t>
                      </a:r>
                      <a:endParaRPr lang="en-US" sz="1800" dirty="0">
                        <a:effectLst/>
                        <a:latin typeface="Lato" panose="020F0502020204030203" pitchFamily="34" charset="0"/>
                        <a:ea typeface="Lato" panose="020F0502020204030203" pitchFamily="34" charset="0"/>
                        <a:cs typeface="Lato" panose="020F0502020204030203" pitchFamily="34" charset="0"/>
                      </a:endParaRPr>
                    </a:p>
                  </a:txBody>
                  <a:tcPr marL="63500" marR="63500" marT="63500" marB="63500"/>
                </a:tc>
                <a:extLst>
                  <a:ext uri="{0D108BD9-81ED-4DB2-BD59-A6C34878D82A}">
                    <a16:rowId xmlns:a16="http://schemas.microsoft.com/office/drawing/2014/main" val="2253050735"/>
                  </a:ext>
                </a:extLst>
              </a:tr>
            </a:tbl>
          </a:graphicData>
        </a:graphic>
      </p:graphicFrame>
    </p:spTree>
    <p:extLst>
      <p:ext uri="{BB962C8B-B14F-4D97-AF65-F5344CB8AC3E}">
        <p14:creationId xmlns:p14="http://schemas.microsoft.com/office/powerpoint/2010/main" val="35741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a:t>
            </a:r>
            <a:r>
              <a:rPr lang="en-US" dirty="0" smtClean="0"/>
              <a:t>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a:t>
            </a:r>
            <a:r>
              <a:rPr lang="en-US" sz="2000" dirty="0" smtClean="0">
                <a:latin typeface="Lato Black" panose="020F0502020204030203" pitchFamily="34" charset="0"/>
                <a:ea typeface="Lato Black" panose="020F0502020204030203" pitchFamily="34" charset="0"/>
                <a:cs typeface="Lato Black" panose="020F0502020204030203" pitchFamily="34" charset="0"/>
              </a:rPr>
              <a:t>True randomness</a:t>
            </a:r>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405273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a:t>
            </a:r>
            <a:r>
              <a:rPr lang="en-US" dirty="0" smtClean="0"/>
              <a:t>PRG</a:t>
            </a:r>
            <a:endParaRPr lang="en-US" dirty="0"/>
          </a:p>
        </p:txBody>
      </p:sp>
      <p:sp>
        <p:nvSpPr>
          <p:cNvPr id="4" name="Content Placeholder 3"/>
          <p:cNvSpPr>
            <a:spLocks noGrp="1"/>
          </p:cNvSpPr>
          <p:nvPr>
            <p:ph idx="1"/>
          </p:nvPr>
        </p:nvSpPr>
        <p:spPr/>
        <p:txBody>
          <a:bodyPr/>
          <a:lstStyle/>
          <a:p>
            <a:pPr marL="457200" indent="-457200">
              <a:spcAft>
                <a:spcPts val="24000"/>
              </a:spcAft>
              <a:buFont typeface="+mj-lt"/>
              <a:buAutoNum type="arabicPeriod"/>
            </a:pPr>
            <a:r>
              <a:rPr lang="en-US" dirty="0" smtClean="0"/>
              <a:t>Use counter mode with a block </a:t>
            </a:r>
            <a:r>
              <a:rPr lang="en-US" dirty="0" smtClean="0"/>
              <a:t>cipher</a:t>
            </a:r>
          </a:p>
        </p:txBody>
      </p:sp>
      <p:pic>
        <p:nvPicPr>
          <p:cNvPr id="6" name="Picture 2" descr="CTR encryption 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217" y="1922240"/>
            <a:ext cx="6276258" cy="25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a:t>
            </a:r>
            <a:r>
              <a:rPr lang="en-US" dirty="0" smtClean="0"/>
              <a:t>PRG</a:t>
            </a:r>
            <a:endParaRPr lang="en-US" dirty="0"/>
          </a:p>
        </p:txBody>
      </p:sp>
      <p:sp>
        <p:nvSpPr>
          <p:cNvPr id="4" name="Content Placeholder 3"/>
          <p:cNvSpPr>
            <a:spLocks noGrp="1"/>
          </p:cNvSpPr>
          <p:nvPr>
            <p:ph idx="1"/>
          </p:nvPr>
        </p:nvSpPr>
        <p:spPr/>
        <p:txBody>
          <a:bodyPr/>
          <a:lstStyle/>
          <a:p>
            <a:pPr marL="457200" indent="-457200">
              <a:buFont typeface="+mj-lt"/>
              <a:buAutoNum type="arabicPeriod" startAt="2"/>
            </a:pPr>
            <a:r>
              <a:rPr lang="en-US" dirty="0"/>
              <a:t>Build a dedicated stream cipher</a:t>
            </a:r>
          </a:p>
        </p:txBody>
      </p:sp>
      <p:sp>
        <p:nvSpPr>
          <p:cNvPr id="5" name="TextBox 4"/>
          <p:cNvSpPr txBox="1"/>
          <p:nvPr/>
        </p:nvSpPr>
        <p:spPr>
          <a:xfrm>
            <a:off x="457200" y="3555479"/>
            <a:ext cx="3945118" cy="3139321"/>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Key scheduling</a:t>
            </a:r>
          </a:p>
          <a:p>
            <a:endParaRPr lang="en-US" dirty="0"/>
          </a:p>
          <a:p>
            <a:r>
              <a:rPr lang="en-US" dirty="0" smtClean="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for</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err="1" smtClean="0">
                <a:latin typeface="Lato Medium" panose="020F0502020204030203" pitchFamily="34" charset="0"/>
                <a:ea typeface="Lato Medium" panose="020F0502020204030203" pitchFamily="34" charset="0"/>
                <a:cs typeface="Lato Medium" panose="020F0502020204030203" pitchFamily="34" charset="0"/>
              </a:rPr>
              <a:t>i</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Medium" panose="020F0502020204030203" pitchFamily="34" charset="0"/>
                <a:ea typeface="Lato Medium" panose="020F0502020204030203" pitchFamily="34" charset="0"/>
                <a:cs typeface="Lato Medium" panose="020F0502020204030203" pitchFamily="34" charset="0"/>
              </a:rPr>
              <a:t>from 0 to 255</a:t>
            </a:r>
          </a:p>
          <a:p>
            <a:r>
              <a:rPr lang="en-US" dirty="0">
                <a:latin typeface="Lato Medium" panose="020F0502020204030203" pitchFamily="34" charset="0"/>
                <a:ea typeface="Lato Medium" panose="020F0502020204030203" pitchFamily="34" charset="0"/>
                <a:cs typeface="Lato Medium" panose="020F0502020204030203" pitchFamily="34" charset="0"/>
              </a:rPr>
              <a:t>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a:t>
            </a:r>
            <a:r>
              <a:rPr lang="en-US" dirty="0" err="1">
                <a:latin typeface="Lato Medium" panose="020F0502020204030203" pitchFamily="34" charset="0"/>
                <a:ea typeface="Lato Medium" panose="020F0502020204030203" pitchFamily="34" charset="0"/>
                <a:cs typeface="Lato Medium" panose="020F0502020204030203" pitchFamily="34" charset="0"/>
              </a:rPr>
              <a:t>i</a:t>
            </a:r>
            <a:endParaRPr lang="en-US" dirty="0">
              <a:latin typeface="Lato Medium" panose="020F0502020204030203" pitchFamily="34" charset="0"/>
              <a:ea typeface="Lato Medium" panose="020F0502020204030203" pitchFamily="34" charset="0"/>
              <a:cs typeface="Lato Medium" panose="020F0502020204030203" pitchFamily="34" charset="0"/>
            </a:endParaRPr>
          </a:p>
          <a:p>
            <a:r>
              <a:rPr lang="en-US" dirty="0" err="1" smtClean="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endfor</a:t>
            </a:r>
            <a:endParaRPr lang="en-US" dirty="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j := 0</a:t>
            </a:r>
          </a:p>
          <a:p>
            <a:r>
              <a:rPr lang="en-US" dirty="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for</a:t>
            </a:r>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err="1" smtClean="0">
                <a:latin typeface="Lato Medium" panose="020F0502020204030203" pitchFamily="34" charset="0"/>
                <a:ea typeface="Lato Medium" panose="020F0502020204030203" pitchFamily="34" charset="0"/>
                <a:cs typeface="Lato Medium" panose="020F0502020204030203" pitchFamily="34" charset="0"/>
              </a:rPr>
              <a:t>i</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Medium" panose="020F0502020204030203" pitchFamily="34" charset="0"/>
                <a:ea typeface="Lato Medium" panose="020F0502020204030203" pitchFamily="34" charset="0"/>
                <a:cs typeface="Lato Medium" panose="020F0502020204030203" pitchFamily="34" charset="0"/>
              </a:rPr>
              <a:t>from 0 to 255</a:t>
            </a:r>
          </a:p>
          <a:p>
            <a:r>
              <a:rPr lang="en-US" dirty="0">
                <a:latin typeface="Lato Medium" panose="020F0502020204030203" pitchFamily="34" charset="0"/>
                <a:ea typeface="Lato Medium" panose="020F0502020204030203" pitchFamily="34" charset="0"/>
                <a:cs typeface="Lato Medium" panose="020F0502020204030203" pitchFamily="34" charset="0"/>
              </a:rPr>
              <a:t>    j := (j +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key[</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mod </a:t>
            </a:r>
            <a:r>
              <a:rPr lang="en-US" dirty="0" err="1">
                <a:latin typeface="Lato Medium" panose="020F0502020204030203" pitchFamily="34" charset="0"/>
                <a:ea typeface="Lato Medium" panose="020F0502020204030203" pitchFamily="34" charset="0"/>
                <a:cs typeface="Lato Medium" panose="020F0502020204030203" pitchFamily="34" charset="0"/>
              </a:rPr>
              <a:t>keylength</a:t>
            </a:r>
            <a:r>
              <a:rPr lang="en-US" dirty="0" smtClean="0">
                <a:latin typeface="Lato Medium" panose="020F0502020204030203" pitchFamily="34" charset="0"/>
                <a:ea typeface="Lato Medium" panose="020F0502020204030203" pitchFamily="34" charset="0"/>
                <a:cs typeface="Lato Medium" panose="020F0502020204030203" pitchFamily="34" charset="0"/>
              </a:rPr>
              <a:t>])</a:t>
            </a:r>
            <a:br>
              <a:rPr lang="en-US" dirty="0" smtClean="0">
                <a:latin typeface="Lato Medium" panose="020F0502020204030203" pitchFamily="34" charset="0"/>
                <a:ea typeface="Lato Medium" panose="020F0502020204030203" pitchFamily="34" charset="0"/>
                <a:cs typeface="Lato Medium" panose="020F0502020204030203" pitchFamily="34" charset="0"/>
              </a:rPr>
            </a:br>
            <a:r>
              <a:rPr lang="en-US" dirty="0" smtClean="0">
                <a:latin typeface="Lato Medium" panose="020F0502020204030203" pitchFamily="34" charset="0"/>
                <a:ea typeface="Lato Medium" panose="020F0502020204030203" pitchFamily="34" charset="0"/>
                <a:cs typeface="Lato Medium" panose="020F0502020204030203" pitchFamily="34" charset="0"/>
              </a:rPr>
              <a:t>        mod </a:t>
            </a:r>
            <a:r>
              <a:rPr lang="en-US" dirty="0">
                <a:latin typeface="Lato Medium" panose="020F0502020204030203" pitchFamily="34" charset="0"/>
                <a:ea typeface="Lato Medium" panose="020F0502020204030203" pitchFamily="34" charset="0"/>
                <a:cs typeface="Lato Medium" panose="020F0502020204030203" pitchFamily="34" charset="0"/>
              </a:rPr>
              <a:t>256</a:t>
            </a:r>
          </a:p>
          <a:p>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swap</a:t>
            </a:r>
            <a:r>
              <a:rPr lang="en-US" dirty="0" smtClean="0">
                <a:latin typeface="Lato Medium" panose="020F0502020204030203" pitchFamily="34" charset="0"/>
                <a:ea typeface="Lato Medium" panose="020F0502020204030203" pitchFamily="34" charset="0"/>
                <a:cs typeface="Lato Medium" panose="020F0502020204030203" pitchFamily="34" charset="0"/>
              </a:rPr>
              <a:t> values </a:t>
            </a:r>
            <a:r>
              <a:rPr lang="en-US" dirty="0">
                <a:latin typeface="Lato Medium" panose="020F0502020204030203" pitchFamily="34" charset="0"/>
                <a:ea typeface="Lato Medium" panose="020F0502020204030203" pitchFamily="34" charset="0"/>
                <a:cs typeface="Lato Medium" panose="020F0502020204030203" pitchFamily="34" charset="0"/>
              </a:rPr>
              <a:t>of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and S[j]</a:t>
            </a:r>
          </a:p>
          <a:p>
            <a:r>
              <a:rPr lang="en-US" dirty="0" err="1">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endfor</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TextBox 6"/>
          <p:cNvSpPr txBox="1"/>
          <p:nvPr/>
        </p:nvSpPr>
        <p:spPr>
          <a:xfrm>
            <a:off x="5363850" y="3555479"/>
            <a:ext cx="3195687" cy="3139321"/>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Pseudorandom generation</a:t>
            </a:r>
          </a:p>
          <a:p>
            <a:endParaRPr lang="en-US" dirty="0"/>
          </a:p>
          <a:p>
            <a:r>
              <a:rPr lang="en-US" dirty="0" err="1" smtClean="0">
                <a:latin typeface="Lato Medium" panose="020F0502020204030203" pitchFamily="34" charset="0"/>
                <a:ea typeface="Lato Medium" panose="020F0502020204030203" pitchFamily="34" charset="0"/>
                <a:cs typeface="Lato Medium" panose="020F0502020204030203" pitchFamily="34" charset="0"/>
              </a:rPr>
              <a:t>i</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Medium" panose="020F0502020204030203" pitchFamily="34" charset="0"/>
                <a:ea typeface="Lato Medium" panose="020F0502020204030203" pitchFamily="34" charset="0"/>
                <a:cs typeface="Lato Medium" panose="020F0502020204030203" pitchFamily="34" charset="0"/>
              </a:rPr>
              <a:t>:= 0</a:t>
            </a:r>
          </a:p>
          <a:p>
            <a:r>
              <a:rPr lang="en-US" dirty="0">
                <a:latin typeface="Lato Medium" panose="020F0502020204030203" pitchFamily="34" charset="0"/>
                <a:ea typeface="Lato Medium" panose="020F0502020204030203" pitchFamily="34" charset="0"/>
                <a:cs typeface="Lato Medium" panose="020F0502020204030203" pitchFamily="34" charset="0"/>
              </a:rPr>
              <a:t>j := 0</a:t>
            </a:r>
          </a:p>
          <a:p>
            <a:r>
              <a:rPr lang="en-US" dirty="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while</a:t>
            </a:r>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err="1">
                <a:latin typeface="Lato Medium" panose="020F0502020204030203" pitchFamily="34" charset="0"/>
                <a:ea typeface="Lato Medium" panose="020F0502020204030203" pitchFamily="34" charset="0"/>
                <a:cs typeface="Lato Medium" panose="020F0502020204030203" pitchFamily="34" charset="0"/>
              </a:rPr>
              <a:t>GeneratingOutput</a:t>
            </a:r>
            <a:r>
              <a:rPr lang="en-US" dirty="0">
                <a:latin typeface="Lato Medium" panose="020F0502020204030203" pitchFamily="34" charset="0"/>
                <a:ea typeface="Lato Medium" panose="020F0502020204030203" pitchFamily="34" charset="0"/>
                <a:cs typeface="Lato Medium" panose="020F0502020204030203" pitchFamily="34" charset="0"/>
              </a:rPr>
              <a:t>:</a:t>
            </a:r>
          </a:p>
          <a:p>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+ 1) mod 256</a:t>
            </a:r>
          </a:p>
          <a:p>
            <a:r>
              <a:rPr lang="en-US" dirty="0">
                <a:latin typeface="Lato Medium" panose="020F0502020204030203" pitchFamily="34" charset="0"/>
                <a:ea typeface="Lato Medium" panose="020F0502020204030203" pitchFamily="34" charset="0"/>
                <a:cs typeface="Lato Medium" panose="020F0502020204030203" pitchFamily="34" charset="0"/>
              </a:rPr>
              <a:t>    j := (j +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mod 256</a:t>
            </a:r>
          </a:p>
          <a:p>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swap</a:t>
            </a:r>
            <a:r>
              <a:rPr lang="en-US" dirty="0" smtClean="0">
                <a:latin typeface="Lato Medium" panose="020F0502020204030203" pitchFamily="34" charset="0"/>
                <a:ea typeface="Lato Medium" panose="020F0502020204030203" pitchFamily="34" charset="0"/>
                <a:cs typeface="Lato Medium" panose="020F0502020204030203" pitchFamily="34" charset="0"/>
              </a:rPr>
              <a:t> values </a:t>
            </a:r>
            <a:r>
              <a:rPr lang="en-US" dirty="0">
                <a:latin typeface="Lato Medium" panose="020F0502020204030203" pitchFamily="34" charset="0"/>
                <a:ea typeface="Lato Medium" panose="020F0502020204030203" pitchFamily="34" charset="0"/>
                <a:cs typeface="Lato Medium" panose="020F0502020204030203" pitchFamily="34" charset="0"/>
              </a:rPr>
              <a:t>of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and S[j]</a:t>
            </a:r>
          </a:p>
          <a:p>
            <a:r>
              <a:rPr lang="en-US" dirty="0">
                <a:latin typeface="Lato Medium" panose="020F0502020204030203" pitchFamily="34" charset="0"/>
                <a:ea typeface="Lato Medium" panose="020F0502020204030203" pitchFamily="34" charset="0"/>
                <a:cs typeface="Lato Medium" panose="020F0502020204030203" pitchFamily="34" charset="0"/>
              </a:rPr>
              <a:t>    K := S[(S[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S[j]) mod 256]</a:t>
            </a:r>
          </a:p>
          <a:p>
            <a:r>
              <a:rPr lang="en-US" dirty="0">
                <a:latin typeface="Lato Medium" panose="020F0502020204030203" pitchFamily="34" charset="0"/>
                <a:ea typeface="Lato Medium" panose="020F0502020204030203" pitchFamily="34" charset="0"/>
                <a:cs typeface="Lato Medium" panose="020F0502020204030203" pitchFamily="34" charset="0"/>
              </a:rPr>
              <a:t>    output K</a:t>
            </a:r>
          </a:p>
          <a:p>
            <a:r>
              <a:rPr lang="en-US" dirty="0" err="1" smtClean="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endwhile</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9219" name="Picture 3" descr="https://upload.wikimedia.org/wikipedia/commons/thumb/e/e9/RC4.svg/1280px-RC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466" y="1166524"/>
            <a:ext cx="4567254" cy="204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0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NIST-standardized DRBGs</a:t>
            </a:r>
            <a:endParaRPr lang="en-US" dirty="0"/>
          </a:p>
        </p:txBody>
      </p:sp>
      <p:sp>
        <p:nvSpPr>
          <p:cNvPr id="5" name="Content Placeholder 4"/>
          <p:cNvSpPr>
            <a:spLocks noGrp="1"/>
          </p:cNvSpPr>
          <p:nvPr>
            <p:ph sz="half" idx="1"/>
          </p:nvPr>
        </p:nvSpPr>
        <p:spPr>
          <a:xfrm>
            <a:off x="457200" y="1102108"/>
            <a:ext cx="4038600" cy="5258631"/>
          </a:xfrm>
        </p:spPr>
        <p:txBody>
          <a:bodyPr/>
          <a:lstStyle/>
          <a:p>
            <a:pPr marL="457200" indent="-457200">
              <a:buFont typeface="+mj-lt"/>
              <a:buAutoNum type="arabicPeriod"/>
            </a:pPr>
            <a:r>
              <a:rPr lang="en-US" dirty="0" err="1" smtClean="0"/>
              <a:t>Hash_DRBG</a:t>
            </a:r>
            <a:endParaRPr lang="en-US" dirty="0"/>
          </a:p>
        </p:txBody>
      </p:sp>
      <p:pic>
        <p:nvPicPr>
          <p:cNvPr id="9" name="Content Placeholder 8"/>
          <p:cNvPicPr>
            <a:picLocks noGrp="1" noChangeAspect="1"/>
          </p:cNvPicPr>
          <p:nvPr>
            <p:ph sz="half" idx="2"/>
          </p:nvPr>
        </p:nvPicPr>
        <p:blipFill rotWithShape="1">
          <a:blip r:embed="rId3"/>
          <a:srcRect l="7873" t="1301" r="4163" b="1893"/>
          <a:stretch/>
        </p:blipFill>
        <p:spPr>
          <a:xfrm>
            <a:off x="5251228" y="1101725"/>
            <a:ext cx="2832543" cy="5259388"/>
          </a:xfrm>
          <a:prstGeom prst="rect">
            <a:avLst/>
          </a:prstGeom>
        </p:spPr>
      </p:pic>
      <p:sp>
        <p:nvSpPr>
          <p:cNvPr id="10" name="TextBox 9"/>
          <p:cNvSpPr txBox="1"/>
          <p:nvPr/>
        </p:nvSpPr>
        <p:spPr>
          <a:xfrm>
            <a:off x="457200" y="4329414"/>
            <a:ext cx="4038600" cy="2031325"/>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Source</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NIST </a:t>
            </a:r>
            <a:r>
              <a:rPr lang="en-US" dirty="0" smtClean="0">
                <a:latin typeface="Lato Medium" panose="020F0502020204030203" pitchFamily="34" charset="0"/>
                <a:ea typeface="Lato Medium" panose="020F0502020204030203" pitchFamily="34" charset="0"/>
                <a:cs typeface="Lato Medium" panose="020F0502020204030203" pitchFamily="34" charset="0"/>
              </a:rPr>
              <a:t>Special Publication 800-90A</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smtClean="0">
                <a:latin typeface="Lato Medium" panose="020F0502020204030203" pitchFamily="34" charset="0"/>
                <a:ea typeface="Lato Medium" panose="020F0502020204030203" pitchFamily="34" charset="0"/>
                <a:cs typeface="Lato Medium" panose="020F0502020204030203" pitchFamily="34" charset="0"/>
              </a:rPr>
              <a:t>Recommendation </a:t>
            </a:r>
            <a:r>
              <a:rPr lang="en-US" dirty="0">
                <a:latin typeface="Lato Medium" panose="020F0502020204030203" pitchFamily="34" charset="0"/>
                <a:ea typeface="Lato Medium" panose="020F0502020204030203" pitchFamily="34" charset="0"/>
                <a:cs typeface="Lato Medium" panose="020F0502020204030203" pitchFamily="34" charset="0"/>
              </a:rPr>
              <a:t>for Random Number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Generation </a:t>
            </a:r>
            <a:r>
              <a:rPr lang="en-US" dirty="0">
                <a:latin typeface="Lato Medium" panose="020F0502020204030203" pitchFamily="34" charset="0"/>
                <a:ea typeface="Lato Medium" panose="020F0502020204030203" pitchFamily="34" charset="0"/>
                <a:cs typeface="Lato Medium" panose="020F0502020204030203" pitchFamily="34" charset="0"/>
              </a:rPr>
              <a:t>Using Deterministic </a:t>
            </a:r>
            <a:r>
              <a:rPr lang="en-US" dirty="0" smtClean="0">
                <a:latin typeface="Lato Medium" panose="020F0502020204030203" pitchFamily="34" charset="0"/>
                <a:ea typeface="Lato Medium" panose="020F0502020204030203" pitchFamily="34" charset="0"/>
                <a:cs typeface="Lato Medium" panose="020F0502020204030203" pitchFamily="34" charset="0"/>
              </a:rPr>
              <a:t>Random </a:t>
            </a:r>
            <a:r>
              <a:rPr lang="en-US" dirty="0">
                <a:latin typeface="Lato Medium" panose="020F0502020204030203" pitchFamily="34" charset="0"/>
                <a:ea typeface="Lato Medium" panose="020F0502020204030203" pitchFamily="34" charset="0"/>
                <a:cs typeface="Lato Medium" panose="020F0502020204030203" pitchFamily="34" charset="0"/>
              </a:rPr>
              <a:t>Bit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Generators</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97859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smtClean="0"/>
              <a:t>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endParaRPr lang="en-US" dirty="0"/>
          </a:p>
        </p:txBody>
      </p:sp>
      <p:pic>
        <p:nvPicPr>
          <p:cNvPr id="7" name="Content Placeholder 6"/>
          <p:cNvPicPr>
            <a:picLocks noGrp="1" noChangeAspect="1"/>
          </p:cNvPicPr>
          <p:nvPr>
            <p:ph sz="half" idx="2"/>
          </p:nvPr>
        </p:nvPicPr>
        <p:blipFill rotWithShape="1">
          <a:blip r:embed="rId3"/>
          <a:srcRect l="2044" t="2340" r="1307" b="1876"/>
          <a:stretch/>
        </p:blipFill>
        <p:spPr>
          <a:xfrm>
            <a:off x="4675313" y="1101725"/>
            <a:ext cx="3984374" cy="5259388"/>
          </a:xfrm>
          <a:prstGeom prst="rect">
            <a:avLst/>
          </a:prstGeom>
        </p:spPr>
      </p:pic>
      <p:sp>
        <p:nvSpPr>
          <p:cNvPr id="8" name="TextBox 7"/>
          <p:cNvSpPr txBox="1"/>
          <p:nvPr/>
        </p:nvSpPr>
        <p:spPr>
          <a:xfrm>
            <a:off x="457200" y="4329414"/>
            <a:ext cx="4038600" cy="2031325"/>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Source</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NIST </a:t>
            </a:r>
            <a:r>
              <a:rPr lang="en-US" dirty="0" smtClean="0">
                <a:latin typeface="Lato Medium" panose="020F0502020204030203" pitchFamily="34" charset="0"/>
                <a:ea typeface="Lato Medium" panose="020F0502020204030203" pitchFamily="34" charset="0"/>
                <a:cs typeface="Lato Medium" panose="020F0502020204030203" pitchFamily="34" charset="0"/>
              </a:rPr>
              <a:t>Special Publication 800-90A</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smtClean="0">
                <a:latin typeface="Lato Medium" panose="020F0502020204030203" pitchFamily="34" charset="0"/>
                <a:ea typeface="Lato Medium" panose="020F0502020204030203" pitchFamily="34" charset="0"/>
                <a:cs typeface="Lato Medium" panose="020F0502020204030203" pitchFamily="34" charset="0"/>
              </a:rPr>
              <a:t>Recommendation </a:t>
            </a:r>
            <a:r>
              <a:rPr lang="en-US" dirty="0">
                <a:latin typeface="Lato Medium" panose="020F0502020204030203" pitchFamily="34" charset="0"/>
                <a:ea typeface="Lato Medium" panose="020F0502020204030203" pitchFamily="34" charset="0"/>
                <a:cs typeface="Lato Medium" panose="020F0502020204030203" pitchFamily="34" charset="0"/>
              </a:rPr>
              <a:t>for Random Number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Generation </a:t>
            </a:r>
            <a:r>
              <a:rPr lang="en-US" dirty="0">
                <a:latin typeface="Lato Medium" panose="020F0502020204030203" pitchFamily="34" charset="0"/>
                <a:ea typeface="Lato Medium" panose="020F0502020204030203" pitchFamily="34" charset="0"/>
                <a:cs typeface="Lato Medium" panose="020F0502020204030203" pitchFamily="34" charset="0"/>
              </a:rPr>
              <a:t>Using Deterministic </a:t>
            </a:r>
            <a:r>
              <a:rPr lang="en-US" dirty="0" smtClean="0">
                <a:latin typeface="Lato Medium" panose="020F0502020204030203" pitchFamily="34" charset="0"/>
                <a:ea typeface="Lato Medium" panose="020F0502020204030203" pitchFamily="34" charset="0"/>
                <a:cs typeface="Lato Medium" panose="020F0502020204030203" pitchFamily="34" charset="0"/>
              </a:rPr>
              <a:t>Random </a:t>
            </a:r>
            <a:r>
              <a:rPr lang="en-US" dirty="0">
                <a:latin typeface="Lato Medium" panose="020F0502020204030203" pitchFamily="34" charset="0"/>
                <a:ea typeface="Lato Medium" panose="020F0502020204030203" pitchFamily="34" charset="0"/>
                <a:cs typeface="Lato Medium" panose="020F0502020204030203" pitchFamily="34" charset="0"/>
              </a:rPr>
              <a:t>Bit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Generators</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253075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smtClean="0"/>
              <a:t>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r>
              <a:rPr lang="en-US" dirty="0" smtClean="0"/>
              <a:t>CTR_DRBG</a:t>
            </a:r>
          </a:p>
          <a:p>
            <a:pPr marL="457200" indent="-457200">
              <a:buFont typeface="+mj-lt"/>
              <a:buAutoNum type="arabicPeriod"/>
            </a:pPr>
            <a:endParaRPr lang="en-US" dirty="0"/>
          </a:p>
        </p:txBody>
      </p:sp>
      <p:pic>
        <p:nvPicPr>
          <p:cNvPr id="6" name="Content Placeholder 5"/>
          <p:cNvPicPr>
            <a:picLocks noGrp="1" noChangeAspect="1"/>
          </p:cNvPicPr>
          <p:nvPr>
            <p:ph sz="half" idx="2"/>
          </p:nvPr>
        </p:nvPicPr>
        <p:blipFill>
          <a:blip r:embed="rId3"/>
          <a:stretch>
            <a:fillRect/>
          </a:stretch>
        </p:blipFill>
        <p:spPr>
          <a:xfrm>
            <a:off x="5077730" y="1101725"/>
            <a:ext cx="3179539" cy="5259388"/>
          </a:xfrm>
          <a:prstGeom prst="rect">
            <a:avLst/>
          </a:prstGeom>
        </p:spPr>
      </p:pic>
      <p:sp>
        <p:nvSpPr>
          <p:cNvPr id="8" name="TextBox 7"/>
          <p:cNvSpPr txBox="1"/>
          <p:nvPr/>
        </p:nvSpPr>
        <p:spPr>
          <a:xfrm>
            <a:off x="457200" y="4329414"/>
            <a:ext cx="4038600" cy="2031325"/>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Source</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NIST </a:t>
            </a:r>
            <a:r>
              <a:rPr lang="en-US" dirty="0" smtClean="0">
                <a:latin typeface="Lato Medium" panose="020F0502020204030203" pitchFamily="34" charset="0"/>
                <a:ea typeface="Lato Medium" panose="020F0502020204030203" pitchFamily="34" charset="0"/>
                <a:cs typeface="Lato Medium" panose="020F0502020204030203" pitchFamily="34" charset="0"/>
              </a:rPr>
              <a:t>Special Publication 800-90A</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smtClean="0">
                <a:latin typeface="Lato Medium" panose="020F0502020204030203" pitchFamily="34" charset="0"/>
                <a:ea typeface="Lato Medium" panose="020F0502020204030203" pitchFamily="34" charset="0"/>
                <a:cs typeface="Lato Medium" panose="020F0502020204030203" pitchFamily="34" charset="0"/>
              </a:rPr>
              <a:t>Recommendation </a:t>
            </a:r>
            <a:r>
              <a:rPr lang="en-US" dirty="0">
                <a:latin typeface="Lato Medium" panose="020F0502020204030203" pitchFamily="34" charset="0"/>
                <a:ea typeface="Lato Medium" panose="020F0502020204030203" pitchFamily="34" charset="0"/>
                <a:cs typeface="Lato Medium" panose="020F0502020204030203" pitchFamily="34" charset="0"/>
              </a:rPr>
              <a:t>for Random Number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Generation </a:t>
            </a:r>
            <a:r>
              <a:rPr lang="en-US" dirty="0">
                <a:latin typeface="Lato Medium" panose="020F0502020204030203" pitchFamily="34" charset="0"/>
                <a:ea typeface="Lato Medium" panose="020F0502020204030203" pitchFamily="34" charset="0"/>
                <a:cs typeface="Lato Medium" panose="020F0502020204030203" pitchFamily="34" charset="0"/>
              </a:rPr>
              <a:t>Using Deterministic </a:t>
            </a:r>
            <a:r>
              <a:rPr lang="en-US" dirty="0" smtClean="0">
                <a:latin typeface="Lato Medium" panose="020F0502020204030203" pitchFamily="34" charset="0"/>
                <a:ea typeface="Lato Medium" panose="020F0502020204030203" pitchFamily="34" charset="0"/>
                <a:cs typeface="Lato Medium" panose="020F0502020204030203" pitchFamily="34" charset="0"/>
              </a:rPr>
              <a:t>Random </a:t>
            </a:r>
            <a:r>
              <a:rPr lang="en-US" dirty="0">
                <a:latin typeface="Lato Medium" panose="020F0502020204030203" pitchFamily="34" charset="0"/>
                <a:ea typeface="Lato Medium" panose="020F0502020204030203" pitchFamily="34" charset="0"/>
                <a:cs typeface="Lato Medium" panose="020F0502020204030203" pitchFamily="34" charset="0"/>
              </a:rPr>
              <a:t>Bit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Generators</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281794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smtClean="0"/>
              <a:t>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r>
              <a:rPr lang="en-US" dirty="0" smtClean="0"/>
              <a:t>CTR_DRBG</a:t>
            </a:r>
          </a:p>
          <a:p>
            <a:pPr marL="457200" indent="-457200">
              <a:buFont typeface="+mj-lt"/>
              <a:buAutoNum type="arabicPeriod"/>
            </a:pPr>
            <a:r>
              <a:rPr lang="en-US" dirty="0" smtClean="0"/>
              <a:t>Dual_EC_DRBG</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12290" name="Picture 2" descr="https://4.bp.blogspot.com/-BwDuQcMgAU0/UjhTTSYeX1I/AAAAAAAAAf4/SoRVTE6Sm0k/s1600/Dual_EC_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386587"/>
            <a:ext cx="8229600" cy="2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16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a:t>Four</a:t>
            </a:r>
            <a:r>
              <a:rPr lang="en-US" dirty="0"/>
              <a:t> </a:t>
            </a:r>
            <a:r>
              <a:rPr lang="en-US" dirty="0" smtClean="0"/>
              <a:t>Three 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r>
              <a:rPr lang="en-US" dirty="0" smtClean="0"/>
              <a:t>CTR_DRBG</a:t>
            </a:r>
          </a:p>
          <a:p>
            <a:pPr marL="457200" indent="-457200">
              <a:buFont typeface="+mj-lt"/>
              <a:buAutoNum type="arabicPeriod"/>
            </a:pPr>
            <a:r>
              <a:rPr lang="en-US" strike="sngStrike" dirty="0" smtClean="0"/>
              <a:t>Dual_EC_DRBG</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12290" name="Picture 2" descr="https://4.bp.blogspot.com/-BwDuQcMgAU0/UjhTTSYeX1I/AAAAAAAAAf4/SoRVTE6Sm0k/s1600/Dual_EC_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386587"/>
            <a:ext cx="8229600" cy="2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45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a:t>
            </a:r>
            <a:r>
              <a:rPr lang="en-US" dirty="0" smtClean="0"/>
              <a:t>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a:t>
            </a:r>
            <a:r>
              <a:rPr lang="en-US" sz="2000" dirty="0" smtClean="0">
                <a:latin typeface="Lato Black" panose="020F0502020204030203" pitchFamily="34" charset="0"/>
                <a:ea typeface="Lato Black" panose="020F0502020204030203" pitchFamily="34" charset="0"/>
                <a:cs typeface="Lato Black" panose="020F0502020204030203" pitchFamily="34" charset="0"/>
              </a:rPr>
              <a:t>True randomness</a:t>
            </a:r>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949639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Hashing as an extractor</a:t>
            </a:r>
            <a:endParaRPr lang="en-US" dirty="0"/>
          </a:p>
        </p:txBody>
      </p:sp>
      <p:sp>
        <p:nvSpPr>
          <p:cNvPr id="3" name="Content Placeholder 2"/>
          <p:cNvSpPr>
            <a:spLocks noGrp="1"/>
          </p:cNvSpPr>
          <p:nvPr>
            <p:ph idx="1"/>
          </p:nvPr>
        </p:nvSpPr>
        <p:spPr/>
        <p:txBody>
          <a:bodyPr>
            <a:normAutofit fontScale="92500"/>
          </a:bodyPr>
          <a:lstStyle/>
          <a:p>
            <a:r>
              <a:rPr lang="en-US" dirty="0" smtClean="0"/>
              <a:t>Let’s begin by taking a hash function H as an extractor</a:t>
            </a:r>
          </a:p>
          <a:p>
            <a:r>
              <a:rPr lang="en-US" dirty="0" smtClean="0"/>
              <a:t>Extractors operate on the principle that including more entropy </a:t>
            </a:r>
            <a:r>
              <a:rPr lang="en-US" dirty="0"/>
              <a:t>sources can't hurt: </a:t>
            </a:r>
            <a:r>
              <a:rPr lang="en-US" dirty="0" smtClean="0"/>
              <a:t>H(</a:t>
            </a:r>
            <a:r>
              <a:rPr lang="en-US" dirty="0" err="1" smtClean="0"/>
              <a:t>x,y,z</a:t>
            </a:r>
            <a:r>
              <a:rPr lang="en-US" dirty="0"/>
              <a:t>) is at least as good a random number as H(</a:t>
            </a:r>
            <a:r>
              <a:rPr lang="en-US" dirty="0" err="1"/>
              <a:t>x,y</a:t>
            </a:r>
            <a:r>
              <a:rPr lang="en-US" dirty="0"/>
              <a:t>), no matter how awful z </a:t>
            </a:r>
            <a:r>
              <a:rPr lang="en-US" dirty="0" smtClean="0"/>
              <a:t>is</a:t>
            </a:r>
          </a:p>
          <a:p>
            <a:r>
              <a:rPr lang="en-US" dirty="0" smtClean="0"/>
              <a:t>Concern is with poor sources that are </a:t>
            </a:r>
            <a:r>
              <a:rPr lang="en-US" i="1" dirty="0" smtClean="0"/>
              <a:t>adaptively</a:t>
            </a:r>
            <a:r>
              <a:rPr lang="en-US" dirty="0" smtClean="0"/>
              <a:t> chosen</a:t>
            </a:r>
          </a:p>
          <a:p>
            <a:r>
              <a:rPr lang="en-US" dirty="0" smtClean="0"/>
              <a:t>Example</a:t>
            </a:r>
          </a:p>
          <a:p>
            <a:pPr marL="822960" lvl="1" indent="-365760">
              <a:buFont typeface="+mj-lt"/>
              <a:buAutoNum type="arabicPeriod"/>
            </a:pPr>
            <a:r>
              <a:rPr lang="en-US" dirty="0"/>
              <a:t>Generate a random </a:t>
            </a:r>
            <a:r>
              <a:rPr lang="en-US" dirty="0" smtClean="0"/>
              <a:t>z</a:t>
            </a:r>
            <a:endParaRPr lang="en-US" dirty="0"/>
          </a:p>
          <a:p>
            <a:pPr marL="822960" lvl="1" indent="-365760">
              <a:buFont typeface="+mj-lt"/>
              <a:buAutoNum type="arabicPeriod"/>
            </a:pPr>
            <a:r>
              <a:rPr lang="en-US" dirty="0"/>
              <a:t>Try computing </a:t>
            </a:r>
            <a:r>
              <a:rPr lang="en-US" dirty="0" smtClean="0"/>
              <a:t>H(</a:t>
            </a:r>
            <a:r>
              <a:rPr lang="en-US" dirty="0" err="1" smtClean="0"/>
              <a:t>x,y,z</a:t>
            </a:r>
            <a:r>
              <a:rPr lang="en-US" dirty="0" smtClean="0"/>
              <a:t>)</a:t>
            </a:r>
            <a:endParaRPr lang="en-US" dirty="0"/>
          </a:p>
          <a:p>
            <a:pPr marL="822960" lvl="1" indent="-365760">
              <a:buFont typeface="+mj-lt"/>
              <a:buAutoNum type="arabicPeriod"/>
            </a:pPr>
            <a:r>
              <a:rPr lang="en-US" dirty="0"/>
              <a:t>If </a:t>
            </a:r>
            <a:r>
              <a:rPr lang="en-US" dirty="0" smtClean="0"/>
              <a:t>H(</a:t>
            </a:r>
            <a:r>
              <a:rPr lang="en-US" dirty="0" err="1" smtClean="0"/>
              <a:t>x,y,z</a:t>
            </a:r>
            <a:r>
              <a:rPr lang="en-US" dirty="0" smtClean="0"/>
              <a:t>) </a:t>
            </a:r>
            <a:r>
              <a:rPr lang="en-US" dirty="0"/>
              <a:t>doesn't start with bits 0000, go back to step </a:t>
            </a:r>
            <a:r>
              <a:rPr lang="en-US" dirty="0" smtClean="0"/>
              <a:t>1</a:t>
            </a:r>
            <a:endParaRPr lang="en-US" dirty="0"/>
          </a:p>
          <a:p>
            <a:pPr marL="822960" lvl="1" indent="-365760">
              <a:buFont typeface="+mj-lt"/>
              <a:buAutoNum type="arabicPeriod"/>
            </a:pPr>
            <a:r>
              <a:rPr lang="en-US" dirty="0" smtClean="0"/>
              <a:t>Else, output this value of z</a:t>
            </a:r>
            <a:endParaRPr lang="en-US" dirty="0"/>
          </a:p>
          <a:p>
            <a:r>
              <a:rPr lang="en-US" dirty="0" smtClean="0"/>
              <a:t>Attack </a:t>
            </a:r>
            <a:r>
              <a:rPr lang="en-US" dirty="0"/>
              <a:t>forces H(</a:t>
            </a:r>
            <a:r>
              <a:rPr lang="en-US" dirty="0" err="1"/>
              <a:t>x,y,z</a:t>
            </a:r>
            <a:r>
              <a:rPr lang="en-US" dirty="0"/>
              <a:t>) to </a:t>
            </a:r>
            <a:r>
              <a:rPr lang="en-US" dirty="0" smtClean="0"/>
              <a:t>start with four known bits of </a:t>
            </a:r>
            <a:r>
              <a:rPr lang="en-US" dirty="0"/>
              <a:t>0000, even if x and y were perfectly </a:t>
            </a:r>
            <a:r>
              <a:rPr lang="en-US" dirty="0" smtClean="0"/>
              <a:t>random</a:t>
            </a:r>
          </a:p>
          <a:p>
            <a:r>
              <a:rPr lang="en-US" dirty="0" smtClean="0"/>
              <a:t>Also, attack is fast</a:t>
            </a:r>
            <a:r>
              <a:rPr lang="en-US" dirty="0"/>
              <a:t>, taking </a:t>
            </a:r>
            <a:r>
              <a:rPr lang="en-US" dirty="0" smtClean="0"/>
              <a:t>16 </a:t>
            </a:r>
            <a:r>
              <a:rPr lang="en-US" dirty="0"/>
              <a:t>computations of H on average</a:t>
            </a:r>
          </a:p>
        </p:txBody>
      </p:sp>
    </p:spTree>
    <p:extLst>
      <p:ext uri="{BB962C8B-B14F-4D97-AF65-F5344CB8AC3E}">
        <p14:creationId xmlns:p14="http://schemas.microsoft.com/office/powerpoint/2010/main" val="4428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grading</a:t>
            </a:r>
            <a:endParaRPr lang="en-US" dirty="0"/>
          </a:p>
        </p:txBody>
      </p:sp>
      <p:sp>
        <p:nvSpPr>
          <p:cNvPr id="3" name="Content Placeholder 2"/>
          <p:cNvSpPr>
            <a:spLocks noGrp="1"/>
          </p:cNvSpPr>
          <p:nvPr>
            <p:ph idx="1"/>
          </p:nvPr>
        </p:nvSpPr>
        <p:spPr/>
        <p:txBody>
          <a:bodyPr/>
          <a:lstStyle/>
          <a:p>
            <a:r>
              <a:rPr lang="en-US" dirty="0" smtClean="0"/>
              <a:t>Two deliverables: Written report and presentation</a:t>
            </a:r>
          </a:p>
          <a:p>
            <a:pPr lvl="1"/>
            <a:r>
              <a:rPr lang="en-US" dirty="0" smtClean="0"/>
              <a:t>Feel free to include other deliverables, like code, as appropriate</a:t>
            </a:r>
          </a:p>
          <a:p>
            <a:r>
              <a:rPr lang="en-US" dirty="0" smtClean="0"/>
              <a:t>Common rubric: report counts 2x presentation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Remember to cite all sources used!</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77352725"/>
              </p:ext>
            </p:extLst>
          </p:nvPr>
        </p:nvGraphicFramePr>
        <p:xfrm>
          <a:off x="457200" y="2670035"/>
          <a:ext cx="8229600" cy="2479040"/>
        </p:xfrm>
        <a:graphic>
          <a:graphicData uri="http://schemas.openxmlformats.org/drawingml/2006/table">
            <a:tbl>
              <a:tblPr firstRow="1" bandRow="1">
                <a:tableStyleId>{073A0DAA-6AF3-43AB-8588-CEC1D06C72B9}</a:tableStyleId>
              </a:tblPr>
              <a:tblGrid>
                <a:gridCol w="707065">
                  <a:extLst>
                    <a:ext uri="{9D8B030D-6E8A-4147-A177-3AD203B41FA5}">
                      <a16:colId xmlns:a16="http://schemas.microsoft.com/office/drawing/2014/main" val="2931851645"/>
                    </a:ext>
                  </a:extLst>
                </a:gridCol>
                <a:gridCol w="7522535">
                  <a:extLst>
                    <a:ext uri="{9D8B030D-6E8A-4147-A177-3AD203B41FA5}">
                      <a16:colId xmlns:a16="http://schemas.microsoft.com/office/drawing/2014/main" val="4040848975"/>
                    </a:ext>
                  </a:extLst>
                </a:gridCol>
              </a:tblGrid>
              <a:tr h="370840">
                <a:tc>
                  <a:txBody>
                    <a:bodyPr/>
                    <a:lstStyle/>
                    <a:p>
                      <a:r>
                        <a:rPr lang="en-US" dirty="0" smtClean="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smtClean="0">
                          <a:latin typeface="Lato" panose="020F0502020204030203" pitchFamily="34" charset="0"/>
                          <a:ea typeface="Lato" panose="020F0502020204030203" pitchFamily="34" charset="0"/>
                          <a:cs typeface="Lato" panose="020F0502020204030203" pitchFamily="34" charset="0"/>
                        </a:rPr>
                        <a:t>Criterion</a:t>
                      </a:r>
                      <a:endParaRPr lang="en-US"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508395300"/>
                  </a:ext>
                </a:extLst>
              </a:tr>
              <a:tr h="370840">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30</a:t>
                      </a:r>
                      <a:endParaRPr lang="en-US"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Description of what you built: problem you are trying to solve, summary of the architecture you built to solve it (include diagrams, how-</a:t>
                      </a:r>
                      <a:r>
                        <a:rPr lang="en-US" sz="1600" dirty="0" err="1" smtClean="0">
                          <a:latin typeface="Lato" panose="020F0502020204030203" pitchFamily="34" charset="0"/>
                          <a:ea typeface="Lato" panose="020F0502020204030203" pitchFamily="34" charset="0"/>
                          <a:cs typeface="Lato" panose="020F0502020204030203" pitchFamily="34" charset="0"/>
                        </a:rPr>
                        <a:t>tos</a:t>
                      </a:r>
                      <a:r>
                        <a:rPr lang="en-US" sz="1600" dirty="0" smtClean="0">
                          <a:latin typeface="Lato" panose="020F0502020204030203" pitchFamily="34" charset="0"/>
                          <a:ea typeface="Lato" panose="020F0502020204030203" pitchFamily="34" charset="0"/>
                          <a:cs typeface="Lato" panose="020F0502020204030203" pitchFamily="34" charset="0"/>
                        </a:rPr>
                        <a:t>, … as appropriate)</a:t>
                      </a:r>
                      <a:endParaRPr lang="en-US" sz="16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60511959"/>
                  </a:ext>
                </a:extLst>
              </a:tr>
              <a:tr h="370840">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30</a:t>
                      </a:r>
                      <a:endParaRPr lang="en-US"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Explanation of decisions: why you followed this design, what unique features you have and why they relate</a:t>
                      </a:r>
                      <a:r>
                        <a:rPr lang="en-US" sz="1600" baseline="0" dirty="0" smtClean="0">
                          <a:latin typeface="Lato" panose="020F0502020204030203" pitchFamily="34" charset="0"/>
                          <a:ea typeface="Lato" panose="020F0502020204030203" pitchFamily="34" charset="0"/>
                          <a:cs typeface="Lato" panose="020F0502020204030203" pitchFamily="34" charset="0"/>
                        </a:rPr>
                        <a:t> to your problem, </a:t>
                      </a:r>
                      <a:r>
                        <a:rPr lang="en-US" sz="1600" baseline="0" dirty="0" err="1" smtClean="0">
                          <a:latin typeface="Lato" panose="020F0502020204030203" pitchFamily="34" charset="0"/>
                          <a:ea typeface="Lato" panose="020F0502020204030203" pitchFamily="34" charset="0"/>
                          <a:cs typeface="Lato" panose="020F0502020204030203" pitchFamily="34" charset="0"/>
                        </a:rPr>
                        <a:t>etc</a:t>
                      </a:r>
                      <a:endParaRPr lang="en-US" sz="16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982709688"/>
                  </a:ext>
                </a:extLst>
              </a:tr>
              <a:tr h="370840">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30</a:t>
                      </a:r>
                      <a:endParaRPr lang="en-US"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Security</a:t>
                      </a:r>
                      <a:r>
                        <a:rPr lang="en-US" sz="1600" baseline="0" dirty="0" smtClean="0">
                          <a:latin typeface="Lato" panose="020F0502020204030203" pitchFamily="34" charset="0"/>
                          <a:ea typeface="Lato" panose="020F0502020204030203" pitchFamily="34" charset="0"/>
                          <a:cs typeface="Lato" panose="020F0502020204030203" pitchFamily="34" charset="0"/>
                        </a:rPr>
                        <a:t> analysis</a:t>
                      </a:r>
                      <a:r>
                        <a:rPr lang="en-US" sz="1600" dirty="0" smtClean="0">
                          <a:latin typeface="Lato" panose="020F0502020204030203" pitchFamily="34" charset="0"/>
                          <a:ea typeface="Lato" panose="020F0502020204030203" pitchFamily="34" charset="0"/>
                          <a:cs typeface="Lato" panose="020F0502020204030203" pitchFamily="34" charset="0"/>
                        </a:rPr>
                        <a:t>: reductions, cryptanalysis, or anything else that gives you reason to believe that your project is “good” at solving the target problem</a:t>
                      </a:r>
                      <a:endParaRPr lang="en-US" sz="16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348000912"/>
                  </a:ext>
                </a:extLst>
              </a:tr>
              <a:tr h="370840">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10</a:t>
                      </a:r>
                      <a:endParaRPr lang="en-US"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600" dirty="0" smtClean="0">
                          <a:latin typeface="Lato" panose="020F0502020204030203" pitchFamily="34" charset="0"/>
                          <a:ea typeface="Lato" panose="020F0502020204030203" pitchFamily="34" charset="0"/>
                          <a:cs typeface="Lato" panose="020F0502020204030203" pitchFamily="34" charset="0"/>
                        </a:rPr>
                        <a:t>Quality</a:t>
                      </a:r>
                      <a:r>
                        <a:rPr lang="en-US" sz="1600" baseline="0" dirty="0" smtClean="0">
                          <a:latin typeface="Lato" panose="020F0502020204030203" pitchFamily="34" charset="0"/>
                          <a:ea typeface="Lato" panose="020F0502020204030203" pitchFamily="34" charset="0"/>
                          <a:cs typeface="Lato" panose="020F0502020204030203" pitchFamily="34" charset="0"/>
                        </a:rPr>
                        <a:t> and clarity of writing/presentation</a:t>
                      </a:r>
                      <a:endParaRPr lang="en-US" sz="16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598397332"/>
                  </a:ext>
                </a:extLst>
              </a:tr>
            </a:tbl>
          </a:graphicData>
        </a:graphic>
      </p:graphicFrame>
    </p:spTree>
    <p:extLst>
      <p:ext uri="{BB962C8B-B14F-4D97-AF65-F5344CB8AC3E}">
        <p14:creationId xmlns:p14="http://schemas.microsoft.com/office/powerpoint/2010/main" val="748155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Start of Part </a:t>
            </a:r>
            <a:r>
              <a:rPr lang="en-US" dirty="0" smtClean="0"/>
              <a:t>4</a:t>
            </a:r>
            <a:endParaRPr lang="en-US" dirty="0"/>
          </a:p>
        </p:txBody>
      </p:sp>
      <p:sp>
        <p:nvSpPr>
          <p:cNvPr id="3" name="Content Placeholder 2"/>
          <p:cNvSpPr>
            <a:spLocks noGrp="1"/>
          </p:cNvSpPr>
          <p:nvPr>
            <p:ph idx="1"/>
          </p:nvPr>
        </p:nvSpPr>
        <p:spPr/>
        <p:txBody>
          <a:bodyPr>
            <a:normAutofit/>
          </a:bodyPr>
          <a:lstStyle/>
          <a:p>
            <a:pPr marL="257175" indent="-257175">
              <a:spcBef>
                <a:spcPts val="675"/>
              </a:spcBef>
              <a:buFont typeface="+mj-lt"/>
              <a:buAutoNum type="arabicPeriod"/>
            </a:pPr>
            <a:r>
              <a:rPr lang="en-US" sz="2100" dirty="0"/>
              <a:t>The power of random-looking permutations</a:t>
            </a:r>
          </a:p>
          <a:p>
            <a:pPr marL="257175" indent="-257175">
              <a:spcBef>
                <a:spcPts val="675"/>
              </a:spcBef>
              <a:buFont typeface="+mj-lt"/>
              <a:buAutoNum type="arabicPeriod"/>
            </a:pPr>
            <a:r>
              <a:rPr lang="en-US" sz="2100" dirty="0"/>
              <a:t>Cryptography meets systems: a love/hate story</a:t>
            </a:r>
          </a:p>
          <a:p>
            <a:pPr marL="257175" indent="-257175">
              <a:spcBef>
                <a:spcPts val="675"/>
              </a:spcBef>
              <a:buFont typeface="+mj-lt"/>
              <a:buAutoNum type="arabicPeriod"/>
            </a:pPr>
            <a:r>
              <a:rPr lang="en-US" sz="2100" dirty="0"/>
              <a:t>Structured forgetfulness: dropping keys before they can be stolen</a:t>
            </a:r>
          </a:p>
          <a:p>
            <a:pPr marL="257175" indent="-257175">
              <a:spcBef>
                <a:spcPts val="675"/>
              </a:spcBef>
              <a:buFont typeface="+mj-lt"/>
              <a:buAutoNum type="arabicPeriod"/>
            </a:pPr>
            <a:r>
              <a:rPr lang="en-US" sz="2100" dirty="0"/>
              <a:t>When reductions fail: dealing with the lowest layer</a:t>
            </a:r>
          </a:p>
        </p:txBody>
      </p:sp>
      <p:sp>
        <p:nvSpPr>
          <p:cNvPr id="4" name="TextBox 3"/>
          <p:cNvSpPr txBox="1"/>
          <p:nvPr/>
        </p:nvSpPr>
        <p:spPr>
          <a:xfrm>
            <a:off x="130880" y="2334122"/>
            <a:ext cx="453970" cy="415498"/>
          </a:xfrm>
          <a:prstGeom prst="rect">
            <a:avLst/>
          </a:prstGeom>
          <a:noFill/>
        </p:spPr>
        <p:txBody>
          <a:bodyPr wrap="none" rtlCol="0">
            <a:spAutoFit/>
          </a:bodyPr>
          <a:lstStyle/>
          <a:p>
            <a:r>
              <a:rPr lang="en-US" sz="2100" dirty="0">
                <a:solidFill>
                  <a:srgbClr val="00B050"/>
                </a:solidFill>
                <a:latin typeface="Lato Heavy"/>
              </a:rPr>
              <a:t>→</a:t>
            </a:r>
          </a:p>
        </p:txBody>
      </p:sp>
    </p:spTree>
    <p:extLst>
      <p:ext uri="{BB962C8B-B14F-4D97-AF65-F5344CB8AC3E}">
        <p14:creationId xmlns:p14="http://schemas.microsoft.com/office/powerpoint/2010/main" val="1843123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theoretic view of cryptography</a:t>
            </a:r>
            <a:endParaRPr lang="en-US" dirty="0"/>
          </a:p>
        </p:txBody>
      </p:sp>
      <p:sp>
        <p:nvSpPr>
          <p:cNvPr id="3" name="Content Placeholder 2"/>
          <p:cNvSpPr>
            <a:spLocks noGrp="1"/>
          </p:cNvSpPr>
          <p:nvPr>
            <p:ph idx="1"/>
          </p:nvPr>
        </p:nvSpPr>
        <p:spPr>
          <a:xfrm>
            <a:off x="457200" y="1102109"/>
            <a:ext cx="2537144" cy="2165632"/>
          </a:xfrm>
        </p:spPr>
        <p:txBody>
          <a:bodyPr>
            <a:normAutofit/>
          </a:bodyPr>
          <a:lstStyle/>
          <a:p>
            <a:pPr marL="0" indent="0">
              <a:buNone/>
            </a:pPr>
            <a:r>
              <a:rPr lang="en-US" dirty="0" err="1">
                <a:latin typeface="Lato Black"/>
                <a:cs typeface="Lato Black"/>
              </a:rPr>
              <a:t>Cryptomania</a:t>
            </a:r>
            <a:r>
              <a:rPr lang="en-US" dirty="0">
                <a:latin typeface="Lato Black"/>
                <a:cs typeface="Lato Black"/>
              </a:rPr>
              <a:t> </a:t>
            </a:r>
            <a:r>
              <a:rPr lang="en-US" dirty="0">
                <a:latin typeface="Lato Medium" panose="020F0502020204030203" pitchFamily="34" charset="0"/>
                <a:ea typeface="Lato Medium" panose="020F0502020204030203" pitchFamily="34" charset="0"/>
                <a:cs typeface="Lato Medium" panose="020F0502020204030203" pitchFamily="34" charset="0"/>
              </a:rPr>
              <a:t>(</a:t>
            </a:r>
            <a:r>
              <a:rPr lang="en-US" dirty="0">
                <a:latin typeface="Lato Medium" panose="020F0502020204030203" pitchFamily="34" charset="0"/>
                <a:ea typeface="Lato Medium" panose="020F0502020204030203" pitchFamily="34" charset="0"/>
                <a:cs typeface="Lato Medium" panose="020F0502020204030203" pitchFamily="34" charset="0"/>
              </a:rPr>
              <a:t>✉</a:t>
            </a:r>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Black"/>
                <a:cs typeface="Lato Black"/>
              </a:rPr>
              <a:t>= </a:t>
            </a:r>
            <a:r>
              <a:rPr lang="en-US" dirty="0" smtClean="0">
                <a:latin typeface="Lato Black"/>
                <a:cs typeface="Lato Black"/>
              </a:rPr>
              <a:t>elegant</a:t>
            </a:r>
            <a:endParaRPr lang="en-US" dirty="0">
              <a:latin typeface="Lato Black"/>
              <a:cs typeface="Lato Black"/>
            </a:endParaRPr>
          </a:p>
        </p:txBody>
      </p:sp>
      <p:pic>
        <p:nvPicPr>
          <p:cNvPr id="5" name="Content Placeholder 4" descr="Venezia_acqua_alta_notte_2005_modificata.jpg"/>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3648" r="7860"/>
          <a:stretch/>
        </p:blipFill>
        <p:spPr>
          <a:xfrm>
            <a:off x="2994344" y="829340"/>
            <a:ext cx="6149657" cy="6028660"/>
          </a:xfrm>
          <a:prstGeom prst="rect">
            <a:avLst/>
          </a:prstGeom>
        </p:spPr>
      </p:pic>
      <p:cxnSp>
        <p:nvCxnSpPr>
          <p:cNvPr id="6" name="Straight Connector 5"/>
          <p:cNvCxnSpPr>
            <a:endCxn id="5" idx="3"/>
          </p:cNvCxnSpPr>
          <p:nvPr/>
        </p:nvCxnSpPr>
        <p:spPr bwMode="auto">
          <a:xfrm>
            <a:off x="1" y="3746302"/>
            <a:ext cx="9144000" cy="0"/>
          </a:xfrm>
          <a:prstGeom prst="line">
            <a:avLst/>
          </a:prstGeom>
          <a:solidFill>
            <a:schemeClr val="accent1"/>
          </a:solidFill>
          <a:ln w="38100" cap="flat" cmpd="sng" algn="ctr">
            <a:solidFill>
              <a:schemeClr val="accent3"/>
            </a:solidFill>
            <a:prstDash val="solid"/>
            <a:round/>
            <a:headEnd type="none" w="sm" len="sm"/>
            <a:tailEnd type="none" w="sm" len="sm"/>
          </a:ln>
          <a:effectLst/>
        </p:spPr>
      </p:cxnSp>
      <p:sp>
        <p:nvSpPr>
          <p:cNvPr id="12" name="Content Placeholder 2"/>
          <p:cNvSpPr txBox="1">
            <a:spLocks/>
          </p:cNvSpPr>
          <p:nvPr/>
        </p:nvSpPr>
        <p:spPr>
          <a:xfrm>
            <a:off x="457200" y="3943924"/>
            <a:ext cx="2399414" cy="1790978"/>
          </a:xfrm>
          <a:prstGeom prst="rect">
            <a:avLst/>
          </a:prstGeom>
        </p:spPr>
        <p:txBody>
          <a:bodyPr vert="horz" lIns="68580" tIns="34290" rIns="68580" bIns="34290" rtlCol="0">
            <a:normAutofit/>
          </a:bodyPr>
          <a:lstStyle>
            <a:lvl1pPr marL="342900" indent="-34290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742950" indent="-28575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dirty="0" err="1">
                <a:latin typeface="Lato Black"/>
                <a:cs typeface="Lato Black"/>
              </a:rPr>
              <a:t>Minicrypt</a:t>
            </a:r>
            <a:r>
              <a:rPr lang="en-US" dirty="0">
                <a:latin typeface="Lato Black"/>
                <a:cs typeface="Lato Black"/>
              </a:rPr>
              <a:t> </a:t>
            </a:r>
            <a:r>
              <a:rPr lang="en-US" dirty="0">
                <a:latin typeface="Lato Medium" panose="020F0502020204030203" pitchFamily="34" charset="0"/>
                <a:ea typeface="Lato Medium" panose="020F0502020204030203" pitchFamily="34" charset="0"/>
                <a:cs typeface="Lato Medium" panose="020F0502020204030203" pitchFamily="34" charset="0"/>
              </a:rPr>
              <a:t>(</a:t>
            </a:r>
            <a:r>
              <a:rPr lang="en-US" dirty="0"/>
              <a:t>☏</a:t>
            </a:r>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smtClean="0">
                <a:latin typeface="Lato Black"/>
                <a:cs typeface="Lato Black"/>
              </a:rPr>
              <a:t>= utilitarian</a:t>
            </a:r>
            <a:endParaRPr lang="en-US" dirty="0">
              <a:latin typeface="Lato Black"/>
              <a:cs typeface="Lato Black"/>
            </a:endParaRPr>
          </a:p>
        </p:txBody>
      </p:sp>
    </p:spTree>
    <p:extLst>
      <p:ext uri="{BB962C8B-B14F-4D97-AF65-F5344CB8AC3E}">
        <p14:creationId xmlns:p14="http://schemas.microsoft.com/office/powerpoint/2010/main" val="1287893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art versus science?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71181"/>
              </p:ext>
            </p:extLst>
          </p:nvPr>
        </p:nvGraphicFramePr>
        <p:xfrm>
          <a:off x="-1" y="1218721"/>
          <a:ext cx="9144002" cy="3299466"/>
        </p:xfrm>
        <a:graphic>
          <a:graphicData uri="http://schemas.openxmlformats.org/drawingml/2006/table">
            <a:tbl>
              <a:tblPr firstRow="1">
                <a:tableStyleId>{9D7B26C5-4107-4FEC-AEDC-1716B250A1EF}</a:tableStyleId>
              </a:tblPr>
              <a:tblGrid>
                <a:gridCol w="1297173">
                  <a:extLst>
                    <a:ext uri="{9D8B030D-6E8A-4147-A177-3AD203B41FA5}">
                      <a16:colId xmlns:a16="http://schemas.microsoft.com/office/drawing/2014/main" val="20000"/>
                    </a:ext>
                  </a:extLst>
                </a:gridCol>
                <a:gridCol w="1197935">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13098">
                  <a:extLst>
                    <a:ext uri="{9D8B030D-6E8A-4147-A177-3AD203B41FA5}">
                      <a16:colId xmlns:a16="http://schemas.microsoft.com/office/drawing/2014/main" val="20003"/>
                    </a:ext>
                  </a:extLst>
                </a:gridCol>
                <a:gridCol w="3111796">
                  <a:extLst>
                    <a:ext uri="{9D8B030D-6E8A-4147-A177-3AD203B41FA5}">
                      <a16:colId xmlns:a16="http://schemas.microsoft.com/office/drawing/2014/main" val="20004"/>
                    </a:ext>
                  </a:extLst>
                </a:gridCol>
              </a:tblGrid>
              <a:tr h="592891">
                <a:tc>
                  <a:txBody>
                    <a:bodyPr/>
                    <a:lstStyle/>
                    <a:p>
                      <a:r>
                        <a:rPr lang="en-US" sz="1700" dirty="0" smtClean="0"/>
                        <a:t>View of cryptography</a:t>
                      </a:r>
                      <a:endParaRPr lang="en-US" sz="1700" dirty="0"/>
                    </a:p>
                  </a:txBody>
                  <a:tcPr marL="31751" marR="31751" marT="31751" marB="31751"/>
                </a:tc>
                <a:tc>
                  <a:txBody>
                    <a:bodyPr/>
                    <a:lstStyle/>
                    <a:p>
                      <a:r>
                        <a:rPr lang="en-US" sz="1700" dirty="0" smtClean="0"/>
                        <a:t>Purpose </a:t>
                      </a:r>
                      <a:r>
                        <a:rPr lang="en-US" sz="1700" dirty="0"/>
                        <a:t>of crypto?</a:t>
                      </a:r>
                    </a:p>
                  </a:txBody>
                  <a:tcPr marL="31751" marR="31751" marT="31751" marB="31751"/>
                </a:tc>
                <a:tc>
                  <a:txBody>
                    <a:bodyPr/>
                    <a:lstStyle/>
                    <a:p>
                      <a:r>
                        <a:rPr lang="en-US" sz="1700" dirty="0" smtClean="0"/>
                        <a:t>Objective?</a:t>
                      </a:r>
                      <a:endParaRPr lang="en-US" sz="1700" dirty="0"/>
                    </a:p>
                  </a:txBody>
                  <a:tcPr marL="31751" marR="31751" marT="31751" marB="31751"/>
                </a:tc>
                <a:tc>
                  <a:txBody>
                    <a:bodyPr/>
                    <a:lstStyle/>
                    <a:p>
                      <a:r>
                        <a:rPr lang="en-US" sz="1700" dirty="0" smtClean="0"/>
                        <a:t>You bless a crypto algorithm as secure based upon…</a:t>
                      </a:r>
                      <a:endParaRPr lang="en-US" sz="1700" dirty="0"/>
                    </a:p>
                  </a:txBody>
                  <a:tcPr marL="31751" marR="31751" marT="31751" marB="31751"/>
                </a:tc>
                <a:tc>
                  <a:txBody>
                    <a:bodyPr/>
                    <a:lstStyle/>
                    <a:p>
                      <a:r>
                        <a:rPr lang="en-US" sz="1700" dirty="0"/>
                        <a:t>In the extreme version of this view: the other side is bogus because...</a:t>
                      </a:r>
                    </a:p>
                  </a:txBody>
                  <a:tcPr marL="31751" marR="31751" marT="31751" marB="31751"/>
                </a:tc>
                <a:extLst>
                  <a:ext uri="{0D108BD9-81ED-4DB2-BD59-A6C34878D82A}">
                    <a16:rowId xmlns:a16="http://schemas.microsoft.com/office/drawing/2014/main" val="10000"/>
                  </a:ext>
                </a:extLst>
              </a:tr>
              <a:tr h="769354">
                <a:tc>
                  <a:txBody>
                    <a:bodyPr/>
                    <a:lstStyle/>
                    <a:p>
                      <a:r>
                        <a:rPr lang="en-US" sz="1700" dirty="0"/>
                        <a:t>1. </a:t>
                      </a:r>
                      <a:r>
                        <a:rPr lang="en-US" sz="1700" dirty="0" smtClean="0"/>
                        <a:t>It</a:t>
                      </a:r>
                      <a:r>
                        <a:rPr lang="en-US" sz="1700" baseline="0" dirty="0" smtClean="0"/>
                        <a:t> i</a:t>
                      </a:r>
                      <a:r>
                        <a:rPr lang="en-US" sz="1700" dirty="0" smtClean="0"/>
                        <a:t>s an </a:t>
                      </a:r>
                      <a:r>
                        <a:rPr lang="en-US" sz="1700" i="1" dirty="0" smtClean="0"/>
                        <a:t>empirical </a:t>
                      </a:r>
                      <a:r>
                        <a:rPr lang="en-US" sz="1700" dirty="0"/>
                        <a:t>science </a:t>
                      </a:r>
                      <a:r>
                        <a:rPr lang="en-US" sz="1700" dirty="0" smtClean="0"/>
                        <a:t>(art</a:t>
                      </a:r>
                      <a:r>
                        <a:rPr lang="en-US" sz="1700" dirty="0"/>
                        <a:t>?)</a:t>
                      </a:r>
                    </a:p>
                  </a:txBody>
                  <a:tcPr marL="31751" marR="31751" marT="31751" marB="31751"/>
                </a:tc>
                <a:tc>
                  <a:txBody>
                    <a:bodyPr/>
                    <a:lstStyle/>
                    <a:p>
                      <a:r>
                        <a:rPr lang="en-US" sz="1700" dirty="0" smtClean="0"/>
                        <a:t>Design </a:t>
                      </a:r>
                      <a:r>
                        <a:rPr lang="en-US" sz="1700" dirty="0"/>
                        <a:t>of secure </a:t>
                      </a:r>
                      <a:r>
                        <a:rPr lang="en-US" sz="1700" dirty="0" smtClean="0"/>
                        <a:t>applications</a:t>
                      </a:r>
                      <a:r>
                        <a:rPr lang="en-US" sz="1700" dirty="0"/>
                        <a:t/>
                      </a:r>
                      <a:br>
                        <a:rPr lang="en-US" sz="1700" dirty="0"/>
                      </a:br>
                      <a:endParaRPr lang="en-US" sz="1700" dirty="0"/>
                    </a:p>
                  </a:txBody>
                  <a:tcPr marL="31751" marR="31751" marT="31751" marB="31751"/>
                </a:tc>
                <a:tc>
                  <a:txBody>
                    <a:bodyPr/>
                    <a:lstStyle/>
                    <a:p>
                      <a:r>
                        <a:rPr lang="en-US" sz="1700" dirty="0" smtClean="0"/>
                        <a:t>Build systems that won't be broken in the near future</a:t>
                      </a:r>
                      <a:endParaRPr lang="en-US" sz="1700" dirty="0"/>
                    </a:p>
                  </a:txBody>
                  <a:tcPr marL="31751" marR="31751" marT="31751" marB="31751"/>
                </a:tc>
                <a:tc>
                  <a:txBody>
                    <a:bodyPr/>
                    <a:lstStyle/>
                    <a:p>
                      <a:r>
                        <a:rPr lang="en-US" sz="1700" dirty="0"/>
                        <a:t>Its resistance to </a:t>
                      </a:r>
                      <a:r>
                        <a:rPr lang="en-US" sz="1700" dirty="0" smtClean="0"/>
                        <a:t>cryptanalysis</a:t>
                      </a:r>
                      <a:endParaRPr lang="en-US" sz="1700" dirty="0"/>
                    </a:p>
                  </a:txBody>
                  <a:tcPr marL="31751" marR="31751" marT="31751" marB="31751"/>
                </a:tc>
                <a:tc>
                  <a:txBody>
                    <a:bodyPr/>
                    <a:lstStyle/>
                    <a:p>
                      <a:r>
                        <a:rPr lang="en-US" sz="1700" dirty="0"/>
                        <a:t>Reduction proofs simply provide a flashlight to the </a:t>
                      </a:r>
                      <a:r>
                        <a:rPr lang="en-US" sz="1700" dirty="0" smtClean="0"/>
                        <a:t>adversary.</a:t>
                      </a:r>
                      <a:endParaRPr lang="en-US" sz="1700" dirty="0"/>
                    </a:p>
                    <a:p>
                      <a:r>
                        <a:rPr lang="en-US" sz="1700" dirty="0" smtClean="0"/>
                        <a:t>Also, </a:t>
                      </a:r>
                      <a:r>
                        <a:rPr lang="en-US" sz="1700" dirty="0"/>
                        <a:t>proofs are written by humans, and therefore often flawed anyway.</a:t>
                      </a:r>
                    </a:p>
                  </a:txBody>
                  <a:tcPr marL="31751" marR="31751" marT="31751" marB="31751"/>
                </a:tc>
                <a:extLst>
                  <a:ext uri="{0D108BD9-81ED-4DB2-BD59-A6C34878D82A}">
                    <a16:rowId xmlns:a16="http://schemas.microsoft.com/office/drawing/2014/main" val="10001"/>
                  </a:ext>
                </a:extLst>
              </a:tr>
              <a:tr h="769354">
                <a:tc>
                  <a:txBody>
                    <a:bodyPr/>
                    <a:lstStyle/>
                    <a:p>
                      <a:r>
                        <a:rPr lang="en-US" sz="1700" dirty="0"/>
                        <a:t>2. </a:t>
                      </a:r>
                      <a:r>
                        <a:rPr lang="en-US" sz="1700" dirty="0" smtClean="0"/>
                        <a:t>It is a </a:t>
                      </a:r>
                      <a:r>
                        <a:rPr lang="en-US" sz="1700" i="1" dirty="0" smtClean="0"/>
                        <a:t>mathematical</a:t>
                      </a:r>
                      <a:r>
                        <a:rPr lang="en-US" sz="1700" dirty="0" smtClean="0"/>
                        <a:t> </a:t>
                      </a:r>
                      <a:r>
                        <a:rPr lang="en-US" sz="1700" dirty="0"/>
                        <a:t>science</a:t>
                      </a:r>
                    </a:p>
                  </a:txBody>
                  <a:tcPr marL="31751" marR="31751" marT="31751" marB="31751"/>
                </a:tc>
                <a:tc>
                  <a:txBody>
                    <a:bodyPr/>
                    <a:lstStyle/>
                    <a:p>
                      <a:r>
                        <a:rPr lang="en-US" sz="1700" dirty="0" smtClean="0"/>
                        <a:t>Applied </a:t>
                      </a:r>
                      <a:r>
                        <a:rPr lang="en-US" sz="1700" dirty="0"/>
                        <a:t>version of complexity </a:t>
                      </a:r>
                      <a:r>
                        <a:rPr lang="en-US" sz="1700" dirty="0" smtClean="0"/>
                        <a:t>theory</a:t>
                      </a:r>
                      <a:endParaRPr lang="en-US" sz="1700" dirty="0"/>
                    </a:p>
                  </a:txBody>
                  <a:tcPr marL="31751" marR="31751" marT="31751" marB="31751"/>
                </a:tc>
                <a:tc>
                  <a:txBody>
                    <a:bodyPr/>
                    <a:lstStyle/>
                    <a:p>
                      <a:r>
                        <a:rPr lang="en-US" sz="1700" dirty="0" smtClean="0"/>
                        <a:t>Understand the relationship between various hard problems</a:t>
                      </a:r>
                      <a:endParaRPr lang="en-US" sz="1700" dirty="0"/>
                    </a:p>
                  </a:txBody>
                  <a:tcPr marL="31751" marR="31751" marT="31751" marB="31751"/>
                </a:tc>
                <a:tc>
                  <a:txBody>
                    <a:bodyPr/>
                    <a:lstStyle/>
                    <a:p>
                      <a:r>
                        <a:rPr lang="en-US" sz="1700" dirty="0" smtClean="0"/>
                        <a:t>Reductions </a:t>
                      </a:r>
                      <a:r>
                        <a:rPr lang="en-US" sz="1700" dirty="0"/>
                        <a:t>from it to simpler building blocks that are better </a:t>
                      </a:r>
                      <a:r>
                        <a:rPr lang="en-US" sz="1700" dirty="0" smtClean="0"/>
                        <a:t>understood/analyzed</a:t>
                      </a:r>
                      <a:endParaRPr lang="en-US" sz="1700" dirty="0"/>
                    </a:p>
                  </a:txBody>
                  <a:tcPr marL="31751" marR="31751" marT="31751" marB="31751"/>
                </a:tc>
                <a:tc>
                  <a:txBody>
                    <a:bodyPr/>
                    <a:lstStyle/>
                    <a:p>
                      <a:r>
                        <a:rPr lang="en-US" sz="1700" dirty="0"/>
                        <a:t>Cryptanalysis </a:t>
                      </a:r>
                      <a:r>
                        <a:rPr lang="en-US" sz="1700" dirty="0" smtClean="0"/>
                        <a:t>simply </a:t>
                      </a:r>
                      <a:r>
                        <a:rPr lang="en-US" sz="1700" dirty="0"/>
                        <a:t>shows the best attacks we know today, which is an ever-moving target. </a:t>
                      </a:r>
                      <a:r>
                        <a:rPr lang="en-US" sz="1700" dirty="0" smtClean="0"/>
                        <a:t>Instead, </a:t>
                      </a:r>
                      <a:r>
                        <a:rPr lang="en-US" sz="1700" dirty="0"/>
                        <a:t>reductions </a:t>
                      </a:r>
                      <a:r>
                        <a:rPr lang="en-US" sz="1700" dirty="0" smtClean="0"/>
                        <a:t>stand </a:t>
                      </a:r>
                      <a:r>
                        <a:rPr lang="en-US" sz="1700" dirty="0"/>
                        <a:t>the test of time.</a:t>
                      </a:r>
                    </a:p>
                  </a:txBody>
                  <a:tcPr marL="31751" marR="31751" marT="31751" marB="3175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962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roadmap</a:t>
            </a:r>
            <a:endParaRPr lang="en-US" dirty="0"/>
          </a:p>
        </p:txBody>
      </p:sp>
      <p:sp>
        <p:nvSpPr>
          <p:cNvPr id="3" name="TextBox 2"/>
          <p:cNvSpPr txBox="1"/>
          <p:nvPr/>
        </p:nvSpPr>
        <p:spPr>
          <a:xfrm>
            <a:off x="457201" y="1281804"/>
            <a:ext cx="1478931" cy="415498"/>
          </a:xfrm>
          <a:prstGeom prst="rect">
            <a:avLst/>
          </a:prstGeom>
          <a:noFill/>
        </p:spPr>
        <p:txBody>
          <a:bodyPr wrap="none" lIns="0" rtlCol="0">
            <a:spAutoFit/>
          </a:bodyPr>
          <a:lstStyle/>
          <a:p>
            <a:r>
              <a:rPr lang="en-US" sz="21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1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2684605" y="1281804"/>
            <a:ext cx="1328249" cy="415498"/>
          </a:xfrm>
          <a:prstGeom prst="rect">
            <a:avLst/>
          </a:prstGeom>
          <a:noFill/>
        </p:spPr>
        <p:txBody>
          <a:bodyPr wrap="none" lIns="0" rtlCol="0">
            <a:spAutoFit/>
          </a:bodyPr>
          <a:lstStyle/>
          <a:p>
            <a:r>
              <a:rPr lang="en-US" sz="21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1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4625097" y="1281804"/>
            <a:ext cx="1437253" cy="415498"/>
          </a:xfrm>
          <a:prstGeom prst="rect">
            <a:avLst/>
          </a:prstGeom>
          <a:noFill/>
        </p:spPr>
        <p:txBody>
          <a:bodyPr wrap="none" lIns="0" rtlCol="0">
            <a:spAutoFit/>
          </a:bodyPr>
          <a:lstStyle/>
          <a:p>
            <a:r>
              <a:rPr lang="en-US" sz="21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1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6972301" y="1281804"/>
            <a:ext cx="1264129" cy="415498"/>
          </a:xfrm>
          <a:prstGeom prst="rect">
            <a:avLst/>
          </a:prstGeom>
          <a:noFill/>
        </p:spPr>
        <p:txBody>
          <a:bodyPr wrap="none" lIns="0" rtlCol="0">
            <a:spAutoFit/>
          </a:bodyPr>
          <a:lstStyle/>
          <a:p>
            <a:r>
              <a:rPr lang="en-US" sz="21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1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11623" y="2946615"/>
            <a:ext cx="6805693" cy="2307310"/>
            <a:chOff x="-15498" y="3797085"/>
            <a:chExt cx="9074257" cy="3076413"/>
          </a:xfrm>
        </p:grpSpPr>
        <p:sp>
          <p:nvSpPr>
            <p:cNvPr id="53" name="Freeform 52"/>
            <p:cNvSpPr/>
            <p:nvPr/>
          </p:nvSpPr>
          <p:spPr>
            <a:xfrm>
              <a:off x="-15498" y="3797085"/>
              <a:ext cx="9074257" cy="3076413"/>
            </a:xfrm>
            <a:custGeom>
              <a:avLst/>
              <a:gdLst>
                <a:gd name="connsiteX0" fmla="*/ 0 w 9074257"/>
                <a:gd name="connsiteY0" fmla="*/ 3076413 h 3076413"/>
                <a:gd name="connsiteX1" fmla="*/ 7749 w 9074257"/>
                <a:gd name="connsiteY1" fmla="*/ 0 h 3076413"/>
                <a:gd name="connsiteX2" fmla="*/ 5563891 w 9074257"/>
                <a:gd name="connsiteY2" fmla="*/ 15498 h 3076413"/>
                <a:gd name="connsiteX3" fmla="*/ 9074257 w 9074257"/>
                <a:gd name="connsiteY3" fmla="*/ 922149 h 3076413"/>
                <a:gd name="connsiteX4" fmla="*/ 9074257 w 9074257"/>
                <a:gd name="connsiteY4" fmla="*/ 3045417 h 3076413"/>
                <a:gd name="connsiteX5" fmla="*/ 0 w 9074257"/>
                <a:gd name="connsiteY5" fmla="*/ 3076413 h 30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4257" h="3076413">
                  <a:moveTo>
                    <a:pt x="0" y="3076413"/>
                  </a:moveTo>
                  <a:lnTo>
                    <a:pt x="7749" y="0"/>
                  </a:lnTo>
                  <a:lnTo>
                    <a:pt x="5563891" y="15498"/>
                  </a:lnTo>
                  <a:lnTo>
                    <a:pt x="9074257" y="922149"/>
                  </a:lnTo>
                  <a:lnTo>
                    <a:pt x="9074257" y="3045417"/>
                  </a:lnTo>
                  <a:lnTo>
                    <a:pt x="0" y="3076413"/>
                  </a:lnTo>
                  <a:close/>
                </a:path>
              </a:pathLst>
            </a:cu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TextBox 41"/>
            <p:cNvSpPr txBox="1"/>
            <p:nvPr/>
          </p:nvSpPr>
          <p:spPr>
            <a:xfrm>
              <a:off x="6483016" y="6162723"/>
              <a:ext cx="2364323" cy="553997"/>
            </a:xfrm>
            <a:prstGeom prst="rect">
              <a:avLst/>
            </a:prstGeom>
            <a:noFill/>
          </p:spPr>
          <p:txBody>
            <a:bodyPr wrap="none" rtlCol="0">
              <a:spAutoFit/>
            </a:bodyPr>
            <a:lstStyle/>
            <a:p>
              <a:pPr algn="r"/>
              <a:r>
                <a:rPr lang="en-US" sz="2100" dirty="0">
                  <a:latin typeface="Lato Black" panose="020F0502020204030203" pitchFamily="34" charset="0"/>
                  <a:ea typeface="Lato Black" panose="020F0502020204030203" pitchFamily="34" charset="0"/>
                  <a:cs typeface="Lato Black" panose="020F0502020204030203" pitchFamily="34" charset="0"/>
                </a:rPr>
                <a:t>☏  </a:t>
              </a:r>
              <a:r>
                <a:rPr lang="en-US" sz="2100" dirty="0" err="1">
                  <a:latin typeface="Lato Black" panose="020F0502020204030203" pitchFamily="34" charset="0"/>
                  <a:ea typeface="Lato Black" panose="020F0502020204030203" pitchFamily="34" charset="0"/>
                  <a:cs typeface="Lato Black" panose="020F0502020204030203" pitchFamily="34" charset="0"/>
                </a:rPr>
                <a:t>Minicrypt</a:t>
              </a:r>
              <a:endParaRPr lang="en-US" sz="21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1" y="4635973"/>
              <a:ext cx="2065096" cy="861775"/>
            </a:xfrm>
            <a:prstGeom prst="rect">
              <a:avLst/>
            </a:prstGeom>
            <a:noFill/>
            <a:ln>
              <a:solidFill>
                <a:schemeClr val="accent2">
                  <a:lumMod val="60000"/>
                  <a:lumOff val="40000"/>
                </a:schemeClr>
              </a:solidFill>
            </a:ln>
          </p:spPr>
          <p:txBody>
            <a:bodyPr wrap="none" rtlCol="0">
              <a:spAutoFit/>
            </a:bodyPr>
            <a:lstStyle/>
            <a:p>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dirty="0" err="1">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8"/>
              <a:ext cx="1227260" cy="861775"/>
            </a:xfrm>
            <a:prstGeom prst="rect">
              <a:avLst/>
            </a:prstGeom>
            <a:noFill/>
            <a:ln>
              <a:solidFill>
                <a:schemeClr val="accent3"/>
              </a:solidFill>
            </a:ln>
          </p:spPr>
          <p:txBody>
            <a:bodyPr wrap="none" rtlCol="0">
              <a:spAutoFit/>
            </a:bodyPr>
            <a:lstStyle/>
            <a:p>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522212" cy="861775"/>
            </a:xfrm>
            <a:prstGeom prst="rect">
              <a:avLst/>
            </a:prstGeom>
            <a:noFill/>
            <a:ln>
              <a:solidFill>
                <a:schemeClr val="accent3"/>
              </a:solidFill>
            </a:ln>
          </p:spPr>
          <p:txBody>
            <a:bodyPr wrap="none" rtlCol="0">
              <a:spAutoFit/>
            </a:bodyPr>
            <a:lstStyle/>
            <a:p>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345087" cy="861775"/>
            </a:xfrm>
            <a:prstGeom prst="rect">
              <a:avLst/>
            </a:prstGeom>
            <a:noFill/>
            <a:ln>
              <a:solidFill>
                <a:schemeClr val="accent1">
                  <a:lumMod val="60000"/>
                  <a:lumOff val="40000"/>
                </a:schemeClr>
              </a:solidFill>
            </a:ln>
          </p:spPr>
          <p:txBody>
            <a:bodyPr wrap="none" rtlCol="0">
              <a:spAutoFit/>
            </a:bodyPr>
            <a:lstStyle/>
            <a:p>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457200" y="2010333"/>
            <a:ext cx="8604134" cy="3126009"/>
            <a:chOff x="609600" y="2548709"/>
            <a:chExt cx="11472178" cy="4168011"/>
          </a:xfrm>
        </p:grpSpPr>
        <p:sp>
          <p:nvSpPr>
            <p:cNvPr id="41" name="TextBox 40"/>
            <p:cNvSpPr txBox="1"/>
            <p:nvPr/>
          </p:nvSpPr>
          <p:spPr>
            <a:xfrm>
              <a:off x="9296401" y="6162723"/>
              <a:ext cx="2785377" cy="553997"/>
            </a:xfrm>
            <a:prstGeom prst="rect">
              <a:avLst/>
            </a:prstGeom>
            <a:noFill/>
          </p:spPr>
          <p:txBody>
            <a:bodyPr wrap="none" rtlCol="0">
              <a:spAutoFit/>
            </a:bodyPr>
            <a:lstStyle/>
            <a:p>
              <a:r>
                <a:rPr lang="en-US" sz="2100" dirty="0" err="1">
                  <a:latin typeface="Lato Black" panose="020F0502020204030203" pitchFamily="34" charset="0"/>
                  <a:ea typeface="Lato Black" panose="020F0502020204030203" pitchFamily="34" charset="0"/>
                  <a:cs typeface="Lato Black" panose="020F0502020204030203" pitchFamily="34" charset="0"/>
                </a:rPr>
                <a:t>Cryptomania</a:t>
              </a:r>
              <a:r>
                <a:rPr lang="en-US" sz="2100" dirty="0">
                  <a:latin typeface="Lato Black" panose="020F0502020204030203" pitchFamily="34" charset="0"/>
                  <a:ea typeface="Lato Black" panose="020F0502020204030203" pitchFamily="34" charset="0"/>
                  <a:cs typeface="Lato Black" panose="020F0502020204030203" pitchFamily="34" charset="0"/>
                </a:rPr>
                <a:t> </a:t>
              </a:r>
              <a:r>
                <a:rPr lang="en-US" sz="21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633353" cy="861774"/>
            </a:xfrm>
            <a:prstGeom prst="rect">
              <a:avLst/>
            </a:prstGeom>
            <a:noFill/>
            <a:ln>
              <a:solidFill>
                <a:schemeClr val="accent2">
                  <a:lumMod val="60000"/>
                  <a:lumOff val="40000"/>
                </a:schemeClr>
              </a:solidFill>
            </a:ln>
          </p:spPr>
          <p:txBody>
            <a:bodyPr wrap="none" rtlCol="0">
              <a:spAutoFit/>
            </a:bodyPr>
            <a:lstStyle/>
            <a:p>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2000976" cy="1231106"/>
            </a:xfrm>
            <a:prstGeom prst="rect">
              <a:avLst/>
            </a:prstGeom>
            <a:noFill/>
            <a:ln>
              <a:solidFill>
                <a:schemeClr val="accent4">
                  <a:lumMod val="60000"/>
                  <a:lumOff val="40000"/>
                </a:schemeClr>
              </a:solidFill>
            </a:ln>
          </p:spPr>
          <p:txBody>
            <a:bodyPr wrap="none" rtlCol="0">
              <a:spAutoFit/>
            </a:bodyPr>
            <a:lstStyle/>
            <a:p>
              <a: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6"/>
              <a:ext cx="2629353" cy="492443"/>
            </a:xfrm>
            <a:prstGeom prst="rect">
              <a:avLst/>
            </a:prstGeom>
            <a:noFill/>
            <a:ln>
              <a:solidFill>
                <a:schemeClr val="accent4">
                  <a:lumMod val="60000"/>
                  <a:lumOff val="40000"/>
                </a:schemeClr>
              </a:solidFill>
            </a:ln>
          </p:spPr>
          <p:txBody>
            <a:bodyPr wrap="none" rtlCol="0">
              <a:spAutoFit/>
            </a:bodyPr>
            <a:lstStyle/>
            <a:p>
              <a: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738356" cy="492443"/>
            </a:xfrm>
            <a:prstGeom prst="rect">
              <a:avLst/>
            </a:prstGeom>
            <a:noFill/>
            <a:ln>
              <a:solidFill>
                <a:schemeClr val="accent1">
                  <a:lumMod val="60000"/>
                  <a:lumOff val="40000"/>
                </a:schemeClr>
              </a:solidFill>
            </a:ln>
          </p:spPr>
          <p:txBody>
            <a:bodyPr wrap="none" rtlCol="0">
              <a:spAutoFit/>
            </a:bodyPr>
            <a:lstStyle/>
            <a:p>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6"/>
              <a:ext cx="2137765" cy="492443"/>
            </a:xfrm>
            <a:prstGeom prst="rect">
              <a:avLst/>
            </a:prstGeom>
            <a:noFill/>
            <a:ln>
              <a:solidFill>
                <a:schemeClr val="accent1">
                  <a:lumMod val="60000"/>
                  <a:lumOff val="40000"/>
                </a:schemeClr>
              </a:solidFill>
            </a:ln>
          </p:spPr>
          <p:txBody>
            <a:bodyPr wrap="none" rtlCol="0">
              <a:spAutoFit/>
            </a:bodyPr>
            <a:lstStyle/>
            <a:p>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39311" cy="861774"/>
            </a:xfrm>
            <a:prstGeom prst="rect">
              <a:avLst/>
            </a:prstGeom>
            <a:noFill/>
            <a:ln>
              <a:solidFill>
                <a:schemeClr val="accent3"/>
              </a:solidFill>
            </a:ln>
          </p:spPr>
          <p:txBody>
            <a:bodyPr wrap="none" rtlCol="0">
              <a:spAutoFit/>
            </a:bodyPr>
            <a:lstStyle/>
            <a:p>
              <a:r>
                <a:rPr lang="en-US" dirty="0" err="1">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113263" y="3578059"/>
            <a:ext cx="399468" cy="646331"/>
          </a:xfrm>
          <a:prstGeom prst="rect">
            <a:avLst/>
          </a:prstGeom>
          <a:noFill/>
        </p:spPr>
        <p:txBody>
          <a:bodyPr wrap="none" rtlCol="0">
            <a:spAutoFit/>
          </a:bodyPr>
          <a:lstStyle/>
          <a:p>
            <a:r>
              <a:rPr lang="en-US" sz="3600" dirty="0">
                <a:solidFill>
                  <a:schemeClr val="accent2"/>
                </a:solidFill>
                <a:latin typeface="Lato Heavy" panose="020F0502020204030203" pitchFamily="34" charset="0"/>
                <a:ea typeface="Lato Heavy" panose="020F0502020204030203" pitchFamily="34" charset="0"/>
                <a:cs typeface="Lato Heavy" panose="020F0502020204030203" pitchFamily="34" charset="0"/>
              </a:rPr>
              <a:t>?</a:t>
            </a:r>
            <a:endParaRPr lang="en-US" sz="3600" dirty="0">
              <a:solidFill>
                <a:schemeClr val="accent2"/>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6" name="TextBox 35"/>
          <p:cNvSpPr txBox="1"/>
          <p:nvPr/>
        </p:nvSpPr>
        <p:spPr>
          <a:xfrm>
            <a:off x="457201" y="4806716"/>
            <a:ext cx="1954381" cy="369332"/>
          </a:xfrm>
          <a:prstGeom prst="rect">
            <a:avLst/>
          </a:prstGeom>
          <a:noFill/>
          <a:ln>
            <a:solidFill>
              <a:schemeClr val="accent2">
                <a:lumMod val="60000"/>
                <a:lumOff val="40000"/>
              </a:schemeClr>
            </a:solidFill>
          </a:ln>
        </p:spPr>
        <p:txBody>
          <a:bodyPr wrap="none" rtlCol="0">
            <a:spAutoFit/>
          </a:bodyPr>
          <a:lstStyle/>
          <a:p>
            <a:r>
              <a:rPr lang="en-US"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True randomness</a:t>
            </a:r>
            <a:endPar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37" name="Straight Arrow Connector 36"/>
          <p:cNvCxnSpPr/>
          <p:nvPr/>
        </p:nvCxnSpPr>
        <p:spPr>
          <a:xfrm flipV="1">
            <a:off x="2411582" y="4233451"/>
            <a:ext cx="3500120" cy="86418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51368" y="5691963"/>
            <a:ext cx="7641265" cy="5032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Focus for today: How to build random number generators</a:t>
            </a:r>
            <a:endParaRPr lang="en-US" sz="2400" dirty="0"/>
          </a:p>
        </p:txBody>
      </p:sp>
    </p:spTree>
    <p:extLst>
      <p:ext uri="{BB962C8B-B14F-4D97-AF65-F5344CB8AC3E}">
        <p14:creationId xmlns:p14="http://schemas.microsoft.com/office/powerpoint/2010/main" val="10248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a:t>
            </a:r>
            <a:r>
              <a:rPr lang="en-US" dirty="0" smtClean="0"/>
              <a:t>randomness leads </a:t>
            </a:r>
            <a:r>
              <a:rPr lang="en-US" dirty="0" smtClean="0"/>
              <a:t>to</a:t>
            </a:r>
            <a:endParaRPr lang="en-US" dirty="0"/>
          </a:p>
        </p:txBody>
      </p:sp>
      <p:sp>
        <p:nvSpPr>
          <p:cNvPr id="3" name="Content Placeholder 2"/>
          <p:cNvSpPr>
            <a:spLocks noGrp="1"/>
          </p:cNvSpPr>
          <p:nvPr>
            <p:ph idx="1"/>
          </p:nvPr>
        </p:nvSpPr>
        <p:spPr/>
        <p:txBody>
          <a:bodyPr/>
          <a:lstStyle/>
          <a:p>
            <a:pPr>
              <a:spcAft>
                <a:spcPts val="18000"/>
              </a:spcAft>
            </a:pPr>
            <a:r>
              <a:rPr lang="en-US" dirty="0" smtClean="0"/>
              <a:t>Lottery fraud</a:t>
            </a:r>
          </a:p>
          <a:p>
            <a:r>
              <a:rPr lang="en-US" dirty="0" smtClean="0"/>
              <a:t>Weak SSL keys for 2 years on </a:t>
            </a:r>
            <a:r>
              <a:rPr lang="en-US" dirty="0" err="1" smtClean="0"/>
              <a:t>Debian</a:t>
            </a:r>
            <a:r>
              <a:rPr lang="en-US" dirty="0" smtClean="0"/>
              <a:t> </a:t>
            </a:r>
            <a:r>
              <a:rPr lang="en-US" dirty="0" smtClean="0"/>
              <a:t>machines</a:t>
            </a:r>
          </a:p>
          <a:p>
            <a:r>
              <a:rPr lang="en-US" dirty="0" smtClean="0"/>
              <a:t>Weak RSA keys in the wild</a:t>
            </a:r>
            <a:endParaRPr lang="en-US" dirty="0"/>
          </a:p>
        </p:txBody>
      </p:sp>
      <p:pic>
        <p:nvPicPr>
          <p:cNvPr id="4" name="Picture 3"/>
          <p:cNvPicPr>
            <a:picLocks noChangeAspect="1"/>
          </p:cNvPicPr>
          <p:nvPr/>
        </p:nvPicPr>
        <p:blipFill rotWithShape="1">
          <a:blip r:embed="rId3"/>
          <a:srcRect l="2099" t="8894" r="2099" b="5632"/>
          <a:stretch/>
        </p:blipFill>
        <p:spPr>
          <a:xfrm>
            <a:off x="834272" y="1712120"/>
            <a:ext cx="6159867" cy="1934503"/>
          </a:xfrm>
          <a:prstGeom prst="rect">
            <a:avLst/>
          </a:prstGeom>
        </p:spPr>
      </p:pic>
      <p:grpSp>
        <p:nvGrpSpPr>
          <p:cNvPr id="5" name="Group 4"/>
          <p:cNvGrpSpPr/>
          <p:nvPr/>
        </p:nvGrpSpPr>
        <p:grpSpPr>
          <a:xfrm>
            <a:off x="4750980" y="4435518"/>
            <a:ext cx="3810000" cy="1740933"/>
            <a:chOff x="2666999" y="4678054"/>
            <a:chExt cx="3810000" cy="1740933"/>
          </a:xfrm>
        </p:grpSpPr>
        <p:pic>
          <p:nvPicPr>
            <p:cNvPr id="14340" name="Picture 4" descr="https://imgs.xkcd.com/comics/random_numb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9" y="4678054"/>
              <a:ext cx="3810000" cy="1371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1229" y="6049655"/>
              <a:ext cx="2446256" cy="369332"/>
            </a:xfrm>
            <a:prstGeom prst="rect">
              <a:avLst/>
            </a:prstGeom>
            <a:noFill/>
          </p:spPr>
          <p:txBody>
            <a:bodyPr wrap="square" rtlCol="0">
              <a:spAutoFit/>
            </a:bodyPr>
            <a:lstStyle/>
            <a:p>
              <a:pPr algn="ctr"/>
              <a:r>
                <a:rPr lang="en-US" dirty="0" smtClean="0">
                  <a:latin typeface="Lato Light" panose="020F0502020204030203" pitchFamily="34" charset="0"/>
                  <a:ea typeface="Lato Light" panose="020F0502020204030203" pitchFamily="34" charset="0"/>
                  <a:cs typeface="Lato Light" panose="020F0502020204030203" pitchFamily="34" charset="0"/>
                </a:rPr>
                <a:t>Source: xkcd.com/221</a:t>
              </a: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8" name="Content Placeholder 5"/>
          <p:cNvPicPr>
            <a:picLocks noChangeAspect="1"/>
          </p:cNvPicPr>
          <p:nvPr/>
        </p:nvPicPr>
        <p:blipFill>
          <a:blip r:embed="rId5"/>
          <a:stretch>
            <a:fillRect/>
          </a:stretch>
        </p:blipFill>
        <p:spPr>
          <a:xfrm>
            <a:off x="6994139" y="1041421"/>
            <a:ext cx="2149861" cy="2605202"/>
          </a:xfrm>
          <a:prstGeom prst="rect">
            <a:avLst/>
          </a:prstGeom>
        </p:spPr>
      </p:pic>
    </p:spTree>
    <p:extLst>
      <p:ext uri="{BB962C8B-B14F-4D97-AF65-F5344CB8AC3E}">
        <p14:creationId xmlns:p14="http://schemas.microsoft.com/office/powerpoint/2010/main" val="407602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randomness in </a:t>
            </a:r>
            <a:r>
              <a:rPr lang="en-US" dirty="0" err="1" smtClean="0"/>
              <a:t>Debian</a:t>
            </a:r>
            <a:endParaRPr lang="en-US" dirty="0"/>
          </a:p>
        </p:txBody>
      </p:sp>
      <p:sp>
        <p:nvSpPr>
          <p:cNvPr id="6" name="Text Placeholder 5"/>
          <p:cNvSpPr>
            <a:spLocks noGrp="1"/>
          </p:cNvSpPr>
          <p:nvPr>
            <p:ph type="body" idx="1"/>
          </p:nvPr>
        </p:nvSpPr>
        <p:spPr/>
        <p:txBody>
          <a:bodyPr>
            <a:normAutofit/>
          </a:bodyPr>
          <a:lstStyle/>
          <a:p>
            <a:r>
              <a:rPr lang="en-US" sz="2100" dirty="0" smtClean="0"/>
              <a:t>Bug forum discussion, 2003</a:t>
            </a:r>
            <a:endParaRPr lang="en-US" sz="2100" dirty="0"/>
          </a:p>
        </p:txBody>
      </p:sp>
      <p:sp>
        <p:nvSpPr>
          <p:cNvPr id="7" name="Content Placeholder 6"/>
          <p:cNvSpPr>
            <a:spLocks noGrp="1"/>
          </p:cNvSpPr>
          <p:nvPr>
            <p:ph sz="half" idx="2"/>
          </p:nvPr>
        </p:nvSpPr>
        <p:spPr/>
        <p:txBody>
          <a:bodyPr>
            <a:noAutofit/>
          </a:bodyPr>
          <a:lstStyle/>
          <a:p>
            <a:pPr marL="0" indent="0">
              <a:buNone/>
            </a:pPr>
            <a:r>
              <a:rPr lang="en-US" sz="1500" dirty="0">
                <a:latin typeface="Lato" panose="020F0502020204030203" pitchFamily="34" charset="0"/>
                <a:ea typeface="Lato" panose="020F0502020204030203" pitchFamily="34" charset="0"/>
                <a:cs typeface="Lato" panose="020F0502020204030203" pitchFamily="34" charset="0"/>
              </a:rPr>
              <a:t>I'm using </a:t>
            </a:r>
            <a:r>
              <a:rPr lang="en-US" sz="1500" dirty="0" err="1">
                <a:latin typeface="Lato" panose="020F0502020204030203" pitchFamily="34" charset="0"/>
                <a:ea typeface="Lato" panose="020F0502020204030203" pitchFamily="34" charset="0"/>
                <a:cs typeface="Lato" panose="020F0502020204030203" pitchFamily="34" charset="0"/>
              </a:rPr>
              <a:t>Valgrind</a:t>
            </a:r>
            <a:r>
              <a:rPr lang="en-US" sz="1500" dirty="0">
                <a:latin typeface="Lato" panose="020F0502020204030203" pitchFamily="34" charset="0"/>
                <a:ea typeface="Lato" panose="020F0502020204030203" pitchFamily="34" charset="0"/>
                <a:cs typeface="Lato" panose="020F0502020204030203" pitchFamily="34" charset="0"/>
              </a:rPr>
              <a:t> to debug a program that uses the </a:t>
            </a:r>
            <a:r>
              <a:rPr lang="en-US" sz="1500" dirty="0" smtClean="0">
                <a:latin typeface="Lato" panose="020F0502020204030203" pitchFamily="34" charset="0"/>
                <a:ea typeface="Lato" panose="020F0502020204030203" pitchFamily="34" charset="0"/>
                <a:cs typeface="Lato" panose="020F0502020204030203" pitchFamily="34" charset="0"/>
              </a:rPr>
              <a:t>OpenSSL libraries</a:t>
            </a:r>
            <a:r>
              <a:rPr lang="en-US" sz="1500" dirty="0">
                <a:latin typeface="Lato" panose="020F0502020204030203" pitchFamily="34" charset="0"/>
                <a:ea typeface="Lato" panose="020F0502020204030203" pitchFamily="34" charset="0"/>
                <a:cs typeface="Lato" panose="020F0502020204030203" pitchFamily="34" charset="0"/>
              </a:rPr>
              <a:t>, and got warnings about uninitialized data in </a:t>
            </a:r>
            <a:r>
              <a:rPr lang="en-US" sz="1500" dirty="0" smtClean="0">
                <a:latin typeface="Lato" panose="020F0502020204030203" pitchFamily="34" charset="0"/>
                <a:ea typeface="Lato" panose="020F0502020204030203" pitchFamily="34" charset="0"/>
                <a:cs typeface="Lato" panose="020F0502020204030203" pitchFamily="34" charset="0"/>
              </a:rPr>
              <a:t>the function </a:t>
            </a:r>
            <a:r>
              <a:rPr lang="en-US" sz="1500" dirty="0">
                <a:latin typeface="Lato" panose="020F0502020204030203" pitchFamily="34" charset="0"/>
                <a:ea typeface="Lato" panose="020F0502020204030203" pitchFamily="34" charset="0"/>
                <a:cs typeface="Lato" panose="020F0502020204030203" pitchFamily="34" charset="0"/>
              </a:rPr>
              <a:t>RSA_padding_add_PKCS1_type_2(), on the line </a:t>
            </a:r>
            <a:r>
              <a:rPr lang="en-US" sz="1500" dirty="0" smtClean="0">
                <a:latin typeface="Lato" panose="020F0502020204030203" pitchFamily="34" charset="0"/>
                <a:ea typeface="Lato" panose="020F0502020204030203" pitchFamily="34" charset="0"/>
                <a:cs typeface="Lato" panose="020F0502020204030203" pitchFamily="34" charset="0"/>
              </a:rPr>
              <a:t>with "} </a:t>
            </a:r>
            <a:r>
              <a:rPr lang="en-US" sz="1500" dirty="0">
                <a:latin typeface="Lato" panose="020F0502020204030203" pitchFamily="34" charset="0"/>
                <a:ea typeface="Lato" panose="020F0502020204030203" pitchFamily="34" charset="0"/>
                <a:cs typeface="Lato" panose="020F0502020204030203" pitchFamily="34" charset="0"/>
              </a:rPr>
              <a:t>while (*p == '\0');" (line 171 in version 0.9.7a). </a:t>
            </a:r>
            <a:r>
              <a:rPr lang="en-US" sz="1500" dirty="0" smtClean="0">
                <a:latin typeface="Lato" panose="020F0502020204030203" pitchFamily="34" charset="0"/>
                <a:ea typeface="Lato" panose="020F0502020204030203" pitchFamily="34" charset="0"/>
                <a:cs typeface="Lato" panose="020F0502020204030203" pitchFamily="34" charset="0"/>
              </a:rPr>
              <a:t>The following </a:t>
            </a:r>
            <a:r>
              <a:rPr lang="en-US" sz="1500" dirty="0">
                <a:latin typeface="Lato" panose="020F0502020204030203" pitchFamily="34" charset="0"/>
                <a:ea typeface="Lato" panose="020F0502020204030203" pitchFamily="34" charset="0"/>
                <a:cs typeface="Lato" panose="020F0502020204030203" pitchFamily="34" charset="0"/>
              </a:rPr>
              <a:t>patch ensures that the data is always </a:t>
            </a:r>
            <a:r>
              <a:rPr lang="en-US" sz="1500" dirty="0" smtClean="0">
                <a:latin typeface="Lato" panose="020F0502020204030203" pitchFamily="34" charset="0"/>
                <a:ea typeface="Lato" panose="020F0502020204030203" pitchFamily="34" charset="0"/>
                <a:cs typeface="Lato" panose="020F0502020204030203" pitchFamily="34" charset="0"/>
              </a:rPr>
              <a:t>modified, something </a:t>
            </a:r>
            <a:r>
              <a:rPr lang="en-US" sz="1500" dirty="0">
                <a:latin typeface="Lato" panose="020F0502020204030203" pitchFamily="34" charset="0"/>
                <a:ea typeface="Lato" panose="020F0502020204030203" pitchFamily="34" charset="0"/>
                <a:cs typeface="Lato" panose="020F0502020204030203" pitchFamily="34" charset="0"/>
              </a:rPr>
              <a:t>that the bytes() method obviously fails to do</a:t>
            </a:r>
            <a:r>
              <a:rPr lang="en-US" sz="1500" dirty="0" smtClean="0">
                <a:latin typeface="Lato" panose="020F0502020204030203" pitchFamily="34" charset="0"/>
                <a:ea typeface="Lato" panose="020F0502020204030203" pitchFamily="34" charset="0"/>
                <a:cs typeface="Lato" panose="020F0502020204030203" pitchFamily="34" charset="0"/>
              </a:rPr>
              <a:t>.</a:t>
            </a:r>
          </a:p>
          <a:p>
            <a:pPr marL="0" indent="0">
              <a:buNone/>
            </a:pPr>
            <a:r>
              <a:rPr lang="en-US" sz="1300" dirty="0" smtClean="0">
                <a:latin typeface="Consolas" panose="020B0609020204030204" pitchFamily="49" charset="0"/>
              </a:rPr>
              <a:t>--- openssl-0.9.7a/crypto/rand/</a:t>
            </a:r>
            <a:r>
              <a:rPr lang="en-US" sz="1300" dirty="0" err="1" smtClean="0">
                <a:latin typeface="Consolas" panose="020B0609020204030204" pitchFamily="49" charset="0"/>
              </a:rPr>
              <a:t>rand_lib.c</a:t>
            </a:r>
            <a:r>
              <a:rPr lang="en-US" sz="1300" dirty="0" smtClean="0">
                <a:latin typeface="Consolas" panose="020B0609020204030204" pitchFamily="49" charset="0"/>
              </a:rPr>
              <a:t> Thu Jan 30 2003</a:t>
            </a:r>
          </a:p>
          <a:p>
            <a:pPr marL="0" indent="0">
              <a:buNone/>
            </a:pPr>
            <a:r>
              <a:rPr lang="en-US" sz="1300" dirty="0" smtClean="0">
                <a:latin typeface="Consolas" panose="020B0609020204030204" pitchFamily="49" charset="0"/>
              </a:rPr>
              <a:t>+++ </a:t>
            </a:r>
            <a:r>
              <a:rPr lang="en-US" sz="1300" dirty="0">
                <a:latin typeface="Consolas" panose="020B0609020204030204" pitchFamily="49" charset="0"/>
              </a:rPr>
              <a:t>openssl-0.9.7a-safe/crypto/rand/</a:t>
            </a:r>
            <a:r>
              <a:rPr lang="en-US" sz="1300" dirty="0" err="1">
                <a:latin typeface="Consolas" panose="020B0609020204030204" pitchFamily="49" charset="0"/>
              </a:rPr>
              <a:t>rand_lib.c</a:t>
            </a:r>
            <a:r>
              <a:rPr lang="en-US" sz="1300" dirty="0">
                <a:latin typeface="Consolas" panose="020B0609020204030204" pitchFamily="49" charset="0"/>
              </a:rPr>
              <a:t> Wed Feb 26 </a:t>
            </a:r>
            <a:r>
              <a:rPr lang="en-US" sz="1300" dirty="0" smtClean="0">
                <a:latin typeface="Consolas" panose="020B0609020204030204" pitchFamily="49" charset="0"/>
              </a:rPr>
              <a:t>2003</a:t>
            </a:r>
            <a:endParaRPr lang="en-US" sz="1300" dirty="0">
              <a:latin typeface="Consolas" panose="020B0609020204030204" pitchFamily="49" charset="0"/>
            </a:endParaRPr>
          </a:p>
          <a:p>
            <a:pPr marL="0" indent="0">
              <a:buNone/>
            </a:pPr>
            <a:r>
              <a:rPr lang="en-US" sz="1300" dirty="0">
                <a:latin typeface="Consolas" panose="020B0609020204030204" pitchFamily="49" charset="0"/>
              </a:rPr>
              <a:t>@@ -154,6 +154,7 @@</a:t>
            </a:r>
          </a:p>
          <a:p>
            <a:pPr marL="0" indent="0">
              <a:buNone/>
            </a:pPr>
            <a:r>
              <a:rPr lang="en-US" sz="1300" dirty="0" err="1">
                <a:latin typeface="Consolas" panose="020B0609020204030204" pitchFamily="49" charset="0"/>
              </a:rPr>
              <a:t>int</a:t>
            </a:r>
            <a:r>
              <a:rPr lang="en-US" sz="1300" dirty="0">
                <a:latin typeface="Consolas" panose="020B0609020204030204" pitchFamily="49" charset="0"/>
              </a:rPr>
              <a:t> </a:t>
            </a:r>
            <a:r>
              <a:rPr lang="en-US" sz="1300" dirty="0" err="1">
                <a:latin typeface="Consolas" panose="020B0609020204030204" pitchFamily="49" charset="0"/>
              </a:rPr>
              <a:t>RAND_bytes</a:t>
            </a:r>
            <a:r>
              <a:rPr lang="en-US" sz="1300" dirty="0">
                <a:latin typeface="Consolas" panose="020B0609020204030204" pitchFamily="49" charset="0"/>
              </a:rPr>
              <a:t>(unsigned char *</a:t>
            </a:r>
            <a:r>
              <a:rPr lang="en-US" sz="1300" dirty="0" err="1">
                <a:latin typeface="Consolas" panose="020B0609020204030204" pitchFamily="49" charset="0"/>
              </a:rPr>
              <a:t>buf</a:t>
            </a:r>
            <a:r>
              <a:rPr lang="en-US" sz="1300" dirty="0">
                <a:latin typeface="Consolas" panose="020B0609020204030204" pitchFamily="49" charset="0"/>
              </a:rPr>
              <a:t>, </a:t>
            </a:r>
            <a:r>
              <a:rPr lang="en-US" sz="1300" dirty="0" err="1">
                <a:latin typeface="Consolas" panose="020B0609020204030204" pitchFamily="49" charset="0"/>
              </a:rPr>
              <a:t>int</a:t>
            </a:r>
            <a:r>
              <a:rPr lang="en-US" sz="1300" dirty="0">
                <a:latin typeface="Consolas" panose="020B0609020204030204" pitchFamily="49" charset="0"/>
              </a:rPr>
              <a:t> </a:t>
            </a:r>
            <a:r>
              <a:rPr lang="en-US" sz="1300" dirty="0" err="1">
                <a:latin typeface="Consolas" panose="020B0609020204030204" pitchFamily="49" charset="0"/>
              </a:rPr>
              <a:t>num</a:t>
            </a:r>
            <a:r>
              <a:rPr lang="en-US" sz="1300" dirty="0">
                <a:latin typeface="Consolas" panose="020B0609020204030204" pitchFamily="49" charset="0"/>
              </a:rPr>
              <a:t>)</a:t>
            </a:r>
          </a:p>
          <a:p>
            <a:pPr marL="0" indent="0">
              <a:buNone/>
            </a:pPr>
            <a:r>
              <a:rPr lang="en-US" sz="1300" dirty="0">
                <a:latin typeface="Consolas" panose="020B0609020204030204" pitchFamily="49" charset="0"/>
              </a:rPr>
              <a:t>{</a:t>
            </a:r>
          </a:p>
          <a:p>
            <a:pPr marL="0" indent="0">
              <a:buNone/>
            </a:pPr>
            <a:r>
              <a:rPr lang="en-US" sz="1300" dirty="0" smtClean="0">
                <a:latin typeface="Consolas" panose="020B0609020204030204" pitchFamily="49" charset="0"/>
              </a:rPr>
              <a:t>[new code here]</a:t>
            </a:r>
            <a:endParaRPr lang="en-US" sz="1300" dirty="0">
              <a:latin typeface="Consolas" panose="020B0609020204030204" pitchFamily="49" charset="0"/>
            </a:endParaRPr>
          </a:p>
        </p:txBody>
      </p:sp>
      <p:sp>
        <p:nvSpPr>
          <p:cNvPr id="8" name="Text Placeholder 7"/>
          <p:cNvSpPr>
            <a:spLocks noGrp="1"/>
          </p:cNvSpPr>
          <p:nvPr>
            <p:ph type="body" sz="quarter" idx="3"/>
          </p:nvPr>
        </p:nvSpPr>
        <p:spPr/>
        <p:txBody>
          <a:bodyPr>
            <a:normAutofit/>
          </a:bodyPr>
          <a:lstStyle/>
          <a:p>
            <a:r>
              <a:rPr lang="en-US" sz="2100" dirty="0" err="1" smtClean="0"/>
              <a:t>Debian</a:t>
            </a:r>
            <a:r>
              <a:rPr lang="en-US" sz="2100" dirty="0" smtClean="0"/>
              <a:t> security advisory, 2008</a:t>
            </a:r>
            <a:endParaRPr lang="en-US" sz="2100" dirty="0"/>
          </a:p>
        </p:txBody>
      </p:sp>
      <p:sp>
        <p:nvSpPr>
          <p:cNvPr id="9" name="Content Placeholder 8"/>
          <p:cNvSpPr>
            <a:spLocks noGrp="1"/>
          </p:cNvSpPr>
          <p:nvPr>
            <p:ph sz="quarter" idx="4"/>
          </p:nvPr>
        </p:nvSpPr>
        <p:spPr/>
        <p:txBody>
          <a:bodyPr>
            <a:noAutofit/>
          </a:bodyPr>
          <a:lstStyle/>
          <a:p>
            <a:pPr marL="0" indent="0">
              <a:buNone/>
            </a:pPr>
            <a:r>
              <a:rPr lang="en-US" sz="1550" dirty="0">
                <a:latin typeface="Lato" panose="020F0502020204030203" pitchFamily="34" charset="0"/>
                <a:ea typeface="Lato" panose="020F0502020204030203" pitchFamily="34" charset="0"/>
                <a:cs typeface="Lato" panose="020F0502020204030203" pitchFamily="34" charset="0"/>
              </a:rPr>
              <a:t>Luciano Bello discovered that the random number generator in </a:t>
            </a:r>
            <a:r>
              <a:rPr lang="en-US" sz="1550" dirty="0" err="1">
                <a:latin typeface="Lato" panose="020F0502020204030203" pitchFamily="34" charset="0"/>
                <a:ea typeface="Lato" panose="020F0502020204030203" pitchFamily="34" charset="0"/>
                <a:cs typeface="Lato" panose="020F0502020204030203" pitchFamily="34" charset="0"/>
              </a:rPr>
              <a:t>Debian's</a:t>
            </a:r>
            <a:r>
              <a:rPr lang="en-US" sz="1550" dirty="0">
                <a:latin typeface="Lato" panose="020F0502020204030203" pitchFamily="34" charset="0"/>
                <a:ea typeface="Lato" panose="020F0502020204030203" pitchFamily="34" charset="0"/>
                <a:cs typeface="Lato" panose="020F0502020204030203" pitchFamily="34" charset="0"/>
              </a:rPr>
              <a:t> </a:t>
            </a:r>
            <a:r>
              <a:rPr lang="en-US" sz="1550" dirty="0" err="1">
                <a:latin typeface="Lato" panose="020F0502020204030203" pitchFamily="34" charset="0"/>
                <a:ea typeface="Lato" panose="020F0502020204030203" pitchFamily="34" charset="0"/>
                <a:cs typeface="Lato" panose="020F0502020204030203" pitchFamily="34" charset="0"/>
              </a:rPr>
              <a:t>openssl</a:t>
            </a:r>
            <a:r>
              <a:rPr lang="en-US" sz="1550" dirty="0">
                <a:latin typeface="Lato" panose="020F0502020204030203" pitchFamily="34" charset="0"/>
                <a:ea typeface="Lato" panose="020F0502020204030203" pitchFamily="34" charset="0"/>
                <a:cs typeface="Lato" panose="020F0502020204030203" pitchFamily="34" charset="0"/>
              </a:rPr>
              <a:t> package is predictable. This is caused by an incorrect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-specific change to the </a:t>
            </a:r>
            <a:r>
              <a:rPr lang="en-US" sz="1550" dirty="0" err="1">
                <a:latin typeface="Lato" panose="020F0502020204030203" pitchFamily="34" charset="0"/>
                <a:ea typeface="Lato" panose="020F0502020204030203" pitchFamily="34" charset="0"/>
                <a:cs typeface="Lato" panose="020F0502020204030203" pitchFamily="34" charset="0"/>
              </a:rPr>
              <a:t>openssl</a:t>
            </a:r>
            <a:r>
              <a:rPr lang="en-US" sz="1550" dirty="0">
                <a:latin typeface="Lato" panose="020F0502020204030203" pitchFamily="34" charset="0"/>
                <a:ea typeface="Lato" panose="020F0502020204030203" pitchFamily="34" charset="0"/>
                <a:cs typeface="Lato" panose="020F0502020204030203" pitchFamily="34" charset="0"/>
              </a:rPr>
              <a:t> </a:t>
            </a:r>
            <a:r>
              <a:rPr lang="en-US" sz="1550" dirty="0" smtClean="0">
                <a:latin typeface="Lato" panose="020F0502020204030203" pitchFamily="34" charset="0"/>
                <a:ea typeface="Lato" panose="020F0502020204030203" pitchFamily="34" charset="0"/>
                <a:cs typeface="Lato" panose="020F0502020204030203" pitchFamily="34" charset="0"/>
              </a:rPr>
              <a:t>package. </a:t>
            </a:r>
            <a:r>
              <a:rPr lang="en-US" sz="1550" dirty="0">
                <a:latin typeface="Lato" panose="020F0502020204030203" pitchFamily="34" charset="0"/>
                <a:ea typeface="Lato" panose="020F0502020204030203" pitchFamily="34" charset="0"/>
                <a:cs typeface="Lato" panose="020F0502020204030203" pitchFamily="34" charset="0"/>
              </a:rPr>
              <a:t>As a result, cryptographic key material may be guessable</a:t>
            </a:r>
            <a:r>
              <a:rPr lang="en-US" sz="1550" dirty="0" smtClean="0">
                <a:latin typeface="Lato" panose="020F0502020204030203" pitchFamily="34" charset="0"/>
                <a:ea typeface="Lato" panose="020F0502020204030203" pitchFamily="34" charset="0"/>
                <a:cs typeface="Lato" panose="020F0502020204030203" pitchFamily="34" charset="0"/>
              </a:rPr>
              <a:t>.</a:t>
            </a:r>
            <a:endParaRPr lang="en-US" sz="155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550" dirty="0">
                <a:latin typeface="Lato" panose="020F0502020204030203" pitchFamily="34" charset="0"/>
                <a:ea typeface="Lato" panose="020F0502020204030203" pitchFamily="34" charset="0"/>
                <a:cs typeface="Lato" panose="020F0502020204030203" pitchFamily="34" charset="0"/>
              </a:rPr>
              <a:t>This is a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-specific vulnerability which does not affect other operating systems which are not based on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 However, other systems can be indirectly affected if weak keys are imported into them</a:t>
            </a:r>
            <a:r>
              <a:rPr lang="en-US" sz="1550" dirty="0" smtClean="0">
                <a:latin typeface="Lato" panose="020F0502020204030203" pitchFamily="34" charset="0"/>
                <a:ea typeface="Lato" panose="020F0502020204030203" pitchFamily="34" charset="0"/>
                <a:cs typeface="Lato" panose="020F0502020204030203" pitchFamily="34" charset="0"/>
              </a:rPr>
              <a:t>.</a:t>
            </a:r>
            <a:endParaRPr lang="en-US" sz="155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550" dirty="0">
                <a:latin typeface="Lato" panose="020F0502020204030203" pitchFamily="34" charset="0"/>
                <a:ea typeface="Lato" panose="020F0502020204030203" pitchFamily="34" charset="0"/>
                <a:cs typeface="Lato" panose="020F0502020204030203" pitchFamily="34" charset="0"/>
              </a:rPr>
              <a:t>It is strongly recommended that all cryptographic key material which has been generated by OpenSSL versions starting with 0.9.8c-1 on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 systems is recreated from scratch. Furthermore, all DSA keys ever used on affected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 systems for signing or authentication purposes should be considered </a:t>
            </a:r>
            <a:r>
              <a:rPr lang="en-US" sz="1550" dirty="0" smtClean="0">
                <a:latin typeface="Lato" panose="020F0502020204030203" pitchFamily="34" charset="0"/>
                <a:ea typeface="Lato" panose="020F0502020204030203" pitchFamily="34" charset="0"/>
                <a:cs typeface="Lato" panose="020F0502020204030203" pitchFamily="34" charset="0"/>
              </a:rPr>
              <a:t>compromised.</a:t>
            </a:r>
            <a:endParaRPr lang="en-US" sz="15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266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6922</TotalTime>
  <Words>1654</Words>
  <Application>Microsoft Office PowerPoint</Application>
  <PresentationFormat>On-screen Show (4:3)</PresentationFormat>
  <Paragraphs>311</Paragraphs>
  <Slides>29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Consolas</vt:lpstr>
      <vt:lpstr>Lato</vt:lpstr>
      <vt:lpstr>Lato Black</vt:lpstr>
      <vt:lpstr>Lato Heavy</vt:lpstr>
      <vt:lpstr>Lato Light</vt:lpstr>
      <vt:lpstr>Lato Medium</vt:lpstr>
      <vt:lpstr>Lato Semibold</vt:lpstr>
      <vt:lpstr>Office Theme</vt:lpstr>
      <vt:lpstr>Lecture 23: Randomness</vt:lpstr>
      <vt:lpstr>Final project teams</vt:lpstr>
      <vt:lpstr>Final project grading</vt:lpstr>
      <vt:lpstr>Today: Start of Part 4</vt:lpstr>
      <vt:lpstr>Complexity theoretic view of cryptography</vt:lpstr>
      <vt:lpstr>Crypto: art versus science?</vt:lpstr>
      <vt:lpstr>Course roadmap</vt:lpstr>
      <vt:lpstr>Bad randomness leads to</vt:lpstr>
      <vt:lpstr>Bad randomness in Debian</vt:lpstr>
      <vt:lpstr>Weak RSA keys</vt:lpstr>
      <vt:lpstr>Weak RSA keys</vt:lpstr>
      <vt:lpstr>Generating randomness: Three step process</vt:lpstr>
      <vt:lpstr>Security requirements</vt:lpstr>
      <vt:lpstr>Generating randomness: Three step process</vt:lpstr>
      <vt:lpstr>(Some) sources of entropy that computers capture</vt:lpstr>
      <vt:lpstr>random.org</vt:lpstr>
      <vt:lpstr>Ring oscillators</vt:lpstr>
      <vt:lpstr>Intel’s hardware RNG</vt:lpstr>
      <vt:lpstr>Measuring photons</vt:lpstr>
      <vt:lpstr>Generating randomness: Three step process</vt:lpstr>
      <vt:lpstr>How to build a PRG</vt:lpstr>
      <vt:lpstr>How to build a PRG</vt:lpstr>
      <vt:lpstr>Four NIST-standardized DRBGs</vt:lpstr>
      <vt:lpstr>Four NIST-standardized DRBGs</vt:lpstr>
      <vt:lpstr>Four NIST-standardized DRBGs</vt:lpstr>
      <vt:lpstr>Four NIST-standardized DRBGs</vt:lpstr>
      <vt:lpstr>Four Three NIST-standardized DRBGs</vt:lpstr>
      <vt:lpstr>Generating randomness: Three step process</vt:lpstr>
      <vt:lpstr>Hashing as an extractor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419</cp:revision>
  <dcterms:created xsi:type="dcterms:W3CDTF">2015-04-11T12:26:38Z</dcterms:created>
  <dcterms:modified xsi:type="dcterms:W3CDTF">2017-04-19T16:21:13Z</dcterms:modified>
</cp:coreProperties>
</file>