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748" r:id="rId2"/>
    <p:sldId id="761" r:id="rId3"/>
    <p:sldId id="754" r:id="rId4"/>
    <p:sldId id="751" r:id="rId5"/>
    <p:sldId id="753" r:id="rId6"/>
    <p:sldId id="755" r:id="rId7"/>
    <p:sldId id="756" r:id="rId8"/>
    <p:sldId id="757" r:id="rId9"/>
    <p:sldId id="752" r:id="rId10"/>
    <p:sldId id="762" r:id="rId11"/>
    <p:sldId id="759" r:id="rId12"/>
    <p:sldId id="763" r:id="rId13"/>
    <p:sldId id="764" r:id="rId14"/>
    <p:sldId id="765" r:id="rId15"/>
    <p:sldId id="767" r:id="rId16"/>
    <p:sldId id="768" r:id="rId17"/>
    <p:sldId id="770" r:id="rId18"/>
    <p:sldId id="7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DADADA"/>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5" autoAdjust="0"/>
    <p:restoredTop sz="90310" autoAdjust="0"/>
  </p:normalViewPr>
  <p:slideViewPr>
    <p:cSldViewPr snapToGrid="0" snapToObjects="1">
      <p:cViewPr varScale="1">
        <p:scale>
          <a:sx n="80" d="100"/>
          <a:sy n="80" d="100"/>
        </p:scale>
        <p:origin x="56" y="15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72" d="100"/>
          <a:sy n="72" d="100"/>
        </p:scale>
        <p:origin x="272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3C704-7041-4F04-8644-79AB8F982D6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FE649E9-F65E-4B05-9239-6638DBB122F7}">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latin typeface="Lato Bold" panose="020F0502020204030203" pitchFamily="34" charset="0"/>
              <a:ea typeface="Lato Bold" panose="020F0502020204030203" pitchFamily="34" charset="0"/>
              <a:cs typeface="Lato Bold" panose="020F0502020204030203" pitchFamily="34" charset="0"/>
            </a:rPr>
            <a:t>Cryptology</a:t>
          </a:r>
          <a:endParaRPr lang="en-US" dirty="0">
            <a:latin typeface="Lato Bold" panose="020F0502020204030203" pitchFamily="34" charset="0"/>
            <a:ea typeface="Lato Bold" panose="020F0502020204030203" pitchFamily="34" charset="0"/>
            <a:cs typeface="Lato Bold" panose="020F0502020204030203" pitchFamily="34" charset="0"/>
          </a:endParaRPr>
        </a:p>
      </dgm:t>
    </dgm:pt>
    <dgm:pt modelId="{DF73E438-18FF-48DD-B414-A03D36B77405}" type="parTrans" cxnId="{87B03DFC-7C0F-4666-A76A-636B12741520}">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C0BBBC5D-AD25-4144-82AE-148C3C8F80B1}" type="sibTrans" cxnId="{87B03DFC-7C0F-4666-A76A-636B12741520}">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7934879C-07F6-4F7B-AA06-280CDCAF0400}">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latin typeface="Lato Bold" panose="020F0502020204030203" pitchFamily="34" charset="0"/>
              <a:ea typeface="Lato Bold" panose="020F0502020204030203" pitchFamily="34" charset="0"/>
              <a:cs typeface="Lato Bold" panose="020F0502020204030203" pitchFamily="34" charset="0"/>
            </a:rPr>
            <a:t>Cryptography</a:t>
          </a:r>
          <a:endParaRPr lang="en-US" dirty="0">
            <a:latin typeface="Lato Bold" panose="020F0502020204030203" pitchFamily="34" charset="0"/>
            <a:ea typeface="Lato Bold" panose="020F0502020204030203" pitchFamily="34" charset="0"/>
            <a:cs typeface="Lato Bold" panose="020F0502020204030203" pitchFamily="34" charset="0"/>
          </a:endParaRPr>
        </a:p>
      </dgm:t>
    </dgm:pt>
    <dgm:pt modelId="{A4993440-4149-4FD8-A194-DDDDD1862873}" type="parTrans" cxnId="{EC543EAF-2C41-4B37-8F0E-220B706DAE1D}">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0176982A-C892-4931-825A-BED9B4215C9B}" type="sibTrans" cxnId="{EC543EAF-2C41-4B37-8F0E-220B706DAE1D}">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92012D53-9A18-4CC1-B7A8-70629796844B}">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latin typeface="Lato Bold" panose="020F0502020204030203" pitchFamily="34" charset="0"/>
              <a:ea typeface="Lato Bold" panose="020F0502020204030203" pitchFamily="34" charset="0"/>
              <a:cs typeface="Lato Bold" panose="020F0502020204030203" pitchFamily="34" charset="0"/>
            </a:rPr>
            <a:t>Cryptanalysis</a:t>
          </a:r>
          <a:endParaRPr lang="en-US" dirty="0">
            <a:latin typeface="Lato Bold" panose="020F0502020204030203" pitchFamily="34" charset="0"/>
            <a:ea typeface="Lato Bold" panose="020F0502020204030203" pitchFamily="34" charset="0"/>
            <a:cs typeface="Lato Bold" panose="020F0502020204030203" pitchFamily="34" charset="0"/>
          </a:endParaRPr>
        </a:p>
      </dgm:t>
    </dgm:pt>
    <dgm:pt modelId="{BB895E73-089A-4E14-B384-3C2D4FA45B23}" type="parTrans" cxnId="{923882B6-281B-4A9A-8EB1-4A743585FFBD}">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66D9E78C-ECC8-49D2-AEE6-BDE06E9E2C21}" type="sibTrans" cxnId="{923882B6-281B-4A9A-8EB1-4A743585FFBD}">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2BA67C2C-D283-4711-A68B-1C1785430BED}">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latin typeface="Lato Bold" panose="020F0502020204030203" pitchFamily="34" charset="0"/>
              <a:ea typeface="Lato Bold" panose="020F0502020204030203" pitchFamily="34" charset="0"/>
              <a:cs typeface="Lato Bold" panose="020F0502020204030203" pitchFamily="34" charset="0"/>
            </a:rPr>
            <a:t>Math of algorithm</a:t>
          </a:r>
          <a:endParaRPr lang="en-US" dirty="0">
            <a:latin typeface="Lato Bold" panose="020F0502020204030203" pitchFamily="34" charset="0"/>
            <a:ea typeface="Lato Bold" panose="020F0502020204030203" pitchFamily="34" charset="0"/>
            <a:cs typeface="Lato Bold" panose="020F0502020204030203" pitchFamily="34" charset="0"/>
          </a:endParaRPr>
        </a:p>
      </dgm:t>
    </dgm:pt>
    <dgm:pt modelId="{35CF2098-DEAF-40D9-8410-E9E9054EF334}" type="parTrans" cxnId="{9E1FF8D0-F2C6-4ABD-A254-B96F720BBE00}">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9DADD86C-E92E-4698-85B2-62383D92B5D1}" type="sibTrans" cxnId="{9E1FF8D0-F2C6-4ABD-A254-B96F720BBE00}">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0B74C70E-F2B4-4939-B6C6-63EA7DD1A4B5}">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dirty="0" smtClean="0">
              <a:latin typeface="Lato Bold" panose="020F0502020204030203" pitchFamily="34" charset="0"/>
              <a:ea typeface="Lato Bold" panose="020F0502020204030203" pitchFamily="34" charset="0"/>
              <a:cs typeface="Lato Bold" panose="020F0502020204030203" pitchFamily="34" charset="0"/>
            </a:rPr>
            <a:t>Physics of implementation</a:t>
          </a:r>
          <a:endParaRPr lang="en-US" dirty="0">
            <a:latin typeface="Lato Bold" panose="020F0502020204030203" pitchFamily="34" charset="0"/>
            <a:ea typeface="Lato Bold" panose="020F0502020204030203" pitchFamily="34" charset="0"/>
            <a:cs typeface="Lato Bold" panose="020F0502020204030203" pitchFamily="34" charset="0"/>
          </a:endParaRPr>
        </a:p>
      </dgm:t>
    </dgm:pt>
    <dgm:pt modelId="{FA619DA6-65C1-43FF-A991-075936C0B878}" type="parTrans" cxnId="{7486A0C4-8C28-4088-8425-0D123CE26714}">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890E919B-9059-4B77-A261-BD0CEDDDA7C7}" type="sibTrans" cxnId="{7486A0C4-8C28-4088-8425-0D123CE26714}">
      <dgm:prSet/>
      <dgm:spPr/>
      <dgm:t>
        <a:bodyPr/>
        <a:lstStyle/>
        <a:p>
          <a:endParaRPr lang="en-US">
            <a:latin typeface="Lato Bold" panose="020F0502020204030203" pitchFamily="34" charset="0"/>
            <a:ea typeface="Lato Bold" panose="020F0502020204030203" pitchFamily="34" charset="0"/>
            <a:cs typeface="Lato Bold" panose="020F0502020204030203" pitchFamily="34" charset="0"/>
          </a:endParaRPr>
        </a:p>
      </dgm:t>
    </dgm:pt>
    <dgm:pt modelId="{ED025333-EED0-49EF-A24D-3110378B3259}" type="pres">
      <dgm:prSet presAssocID="{F8D3C704-7041-4F04-8644-79AB8F982D63}" presName="diagram" presStyleCnt="0">
        <dgm:presLayoutVars>
          <dgm:chPref val="1"/>
          <dgm:dir/>
          <dgm:animOne val="branch"/>
          <dgm:animLvl val="lvl"/>
          <dgm:resizeHandles val="exact"/>
        </dgm:presLayoutVars>
      </dgm:prSet>
      <dgm:spPr/>
      <dgm:t>
        <a:bodyPr/>
        <a:lstStyle/>
        <a:p>
          <a:endParaRPr lang="en-US"/>
        </a:p>
      </dgm:t>
    </dgm:pt>
    <dgm:pt modelId="{131C2003-9ABE-49FD-A54F-2F89708699F9}" type="pres">
      <dgm:prSet presAssocID="{0FE649E9-F65E-4B05-9239-6638DBB122F7}" presName="root1" presStyleCnt="0"/>
      <dgm:spPr/>
      <dgm:t>
        <a:bodyPr/>
        <a:lstStyle/>
        <a:p>
          <a:endParaRPr lang="en-US"/>
        </a:p>
      </dgm:t>
    </dgm:pt>
    <dgm:pt modelId="{4AFF5F93-1170-4638-8CB1-86CE95B96B58}" type="pres">
      <dgm:prSet presAssocID="{0FE649E9-F65E-4B05-9239-6638DBB122F7}" presName="LevelOneTextNode" presStyleLbl="node0" presStyleIdx="0" presStyleCnt="1">
        <dgm:presLayoutVars>
          <dgm:chPref val="3"/>
        </dgm:presLayoutVars>
      </dgm:prSet>
      <dgm:spPr/>
      <dgm:t>
        <a:bodyPr/>
        <a:lstStyle/>
        <a:p>
          <a:endParaRPr lang="en-US"/>
        </a:p>
      </dgm:t>
    </dgm:pt>
    <dgm:pt modelId="{DB924DAC-5A28-4455-AF6C-770D194E8699}" type="pres">
      <dgm:prSet presAssocID="{0FE649E9-F65E-4B05-9239-6638DBB122F7}" presName="level2hierChild" presStyleCnt="0"/>
      <dgm:spPr/>
      <dgm:t>
        <a:bodyPr/>
        <a:lstStyle/>
        <a:p>
          <a:endParaRPr lang="en-US"/>
        </a:p>
      </dgm:t>
    </dgm:pt>
    <dgm:pt modelId="{5F401335-F7BB-450D-B2CC-1B0B6ED0F06E}" type="pres">
      <dgm:prSet presAssocID="{A4993440-4149-4FD8-A194-DDDDD1862873}" presName="conn2-1" presStyleLbl="parChTrans1D2" presStyleIdx="0" presStyleCnt="2"/>
      <dgm:spPr/>
      <dgm:t>
        <a:bodyPr/>
        <a:lstStyle/>
        <a:p>
          <a:endParaRPr lang="en-US"/>
        </a:p>
      </dgm:t>
    </dgm:pt>
    <dgm:pt modelId="{580501CF-22D6-457A-A525-4381FB747DEE}" type="pres">
      <dgm:prSet presAssocID="{A4993440-4149-4FD8-A194-DDDDD1862873}" presName="connTx" presStyleLbl="parChTrans1D2" presStyleIdx="0" presStyleCnt="2"/>
      <dgm:spPr/>
      <dgm:t>
        <a:bodyPr/>
        <a:lstStyle/>
        <a:p>
          <a:endParaRPr lang="en-US"/>
        </a:p>
      </dgm:t>
    </dgm:pt>
    <dgm:pt modelId="{30F9EA82-0488-4716-9F9D-B83EEF2185C0}" type="pres">
      <dgm:prSet presAssocID="{7934879C-07F6-4F7B-AA06-280CDCAF0400}" presName="root2" presStyleCnt="0"/>
      <dgm:spPr/>
      <dgm:t>
        <a:bodyPr/>
        <a:lstStyle/>
        <a:p>
          <a:endParaRPr lang="en-US"/>
        </a:p>
      </dgm:t>
    </dgm:pt>
    <dgm:pt modelId="{96ACC91C-64F8-4C38-8505-9A27AF16CD2D}" type="pres">
      <dgm:prSet presAssocID="{7934879C-07F6-4F7B-AA06-280CDCAF0400}" presName="LevelTwoTextNode" presStyleLbl="node2" presStyleIdx="0" presStyleCnt="2">
        <dgm:presLayoutVars>
          <dgm:chPref val="3"/>
        </dgm:presLayoutVars>
      </dgm:prSet>
      <dgm:spPr/>
      <dgm:t>
        <a:bodyPr/>
        <a:lstStyle/>
        <a:p>
          <a:endParaRPr lang="en-US"/>
        </a:p>
      </dgm:t>
    </dgm:pt>
    <dgm:pt modelId="{9E26161C-D909-46C6-A8F2-F99C95D05DE8}" type="pres">
      <dgm:prSet presAssocID="{7934879C-07F6-4F7B-AA06-280CDCAF0400}" presName="level3hierChild" presStyleCnt="0"/>
      <dgm:spPr/>
      <dgm:t>
        <a:bodyPr/>
        <a:lstStyle/>
        <a:p>
          <a:endParaRPr lang="en-US"/>
        </a:p>
      </dgm:t>
    </dgm:pt>
    <dgm:pt modelId="{CE797A43-2019-431E-91C7-2B32CF260A2B}" type="pres">
      <dgm:prSet presAssocID="{BB895E73-089A-4E14-B384-3C2D4FA45B23}" presName="conn2-1" presStyleLbl="parChTrans1D2" presStyleIdx="1" presStyleCnt="2"/>
      <dgm:spPr/>
      <dgm:t>
        <a:bodyPr/>
        <a:lstStyle/>
        <a:p>
          <a:endParaRPr lang="en-US"/>
        </a:p>
      </dgm:t>
    </dgm:pt>
    <dgm:pt modelId="{D9E3FACF-0BC9-43B8-9A3A-1C9B80258D1B}" type="pres">
      <dgm:prSet presAssocID="{BB895E73-089A-4E14-B384-3C2D4FA45B23}" presName="connTx" presStyleLbl="parChTrans1D2" presStyleIdx="1" presStyleCnt="2"/>
      <dgm:spPr/>
      <dgm:t>
        <a:bodyPr/>
        <a:lstStyle/>
        <a:p>
          <a:endParaRPr lang="en-US"/>
        </a:p>
      </dgm:t>
    </dgm:pt>
    <dgm:pt modelId="{4A3B67DC-7155-43E3-8039-2A7105ED4DD4}" type="pres">
      <dgm:prSet presAssocID="{92012D53-9A18-4CC1-B7A8-70629796844B}" presName="root2" presStyleCnt="0"/>
      <dgm:spPr/>
      <dgm:t>
        <a:bodyPr/>
        <a:lstStyle/>
        <a:p>
          <a:endParaRPr lang="en-US"/>
        </a:p>
      </dgm:t>
    </dgm:pt>
    <dgm:pt modelId="{6B3288A8-B2F4-408F-B66B-87CBAF8A102E}" type="pres">
      <dgm:prSet presAssocID="{92012D53-9A18-4CC1-B7A8-70629796844B}" presName="LevelTwoTextNode" presStyleLbl="node2" presStyleIdx="1" presStyleCnt="2">
        <dgm:presLayoutVars>
          <dgm:chPref val="3"/>
        </dgm:presLayoutVars>
      </dgm:prSet>
      <dgm:spPr/>
      <dgm:t>
        <a:bodyPr/>
        <a:lstStyle/>
        <a:p>
          <a:endParaRPr lang="en-US"/>
        </a:p>
      </dgm:t>
    </dgm:pt>
    <dgm:pt modelId="{4D2A8CEA-6CD0-46E4-839C-0967237FDDB4}" type="pres">
      <dgm:prSet presAssocID="{92012D53-9A18-4CC1-B7A8-70629796844B}" presName="level3hierChild" presStyleCnt="0"/>
      <dgm:spPr/>
      <dgm:t>
        <a:bodyPr/>
        <a:lstStyle/>
        <a:p>
          <a:endParaRPr lang="en-US"/>
        </a:p>
      </dgm:t>
    </dgm:pt>
    <dgm:pt modelId="{D43765AF-5766-412D-BA9F-57893A1B85B1}" type="pres">
      <dgm:prSet presAssocID="{35CF2098-DEAF-40D9-8410-E9E9054EF334}" presName="conn2-1" presStyleLbl="parChTrans1D3" presStyleIdx="0" presStyleCnt="2"/>
      <dgm:spPr/>
      <dgm:t>
        <a:bodyPr/>
        <a:lstStyle/>
        <a:p>
          <a:endParaRPr lang="en-US"/>
        </a:p>
      </dgm:t>
    </dgm:pt>
    <dgm:pt modelId="{FD491C31-AC6B-42C7-BE0E-E011B05D14E7}" type="pres">
      <dgm:prSet presAssocID="{35CF2098-DEAF-40D9-8410-E9E9054EF334}" presName="connTx" presStyleLbl="parChTrans1D3" presStyleIdx="0" presStyleCnt="2"/>
      <dgm:spPr/>
      <dgm:t>
        <a:bodyPr/>
        <a:lstStyle/>
        <a:p>
          <a:endParaRPr lang="en-US"/>
        </a:p>
      </dgm:t>
    </dgm:pt>
    <dgm:pt modelId="{4D652DC7-5B37-4FAF-8E51-E06251933090}" type="pres">
      <dgm:prSet presAssocID="{2BA67C2C-D283-4711-A68B-1C1785430BED}" presName="root2" presStyleCnt="0"/>
      <dgm:spPr/>
      <dgm:t>
        <a:bodyPr/>
        <a:lstStyle/>
        <a:p>
          <a:endParaRPr lang="en-US"/>
        </a:p>
      </dgm:t>
    </dgm:pt>
    <dgm:pt modelId="{C5FC181A-E1B0-4FEB-A983-6C611FAA28D6}" type="pres">
      <dgm:prSet presAssocID="{2BA67C2C-D283-4711-A68B-1C1785430BED}" presName="LevelTwoTextNode" presStyleLbl="node3" presStyleIdx="0" presStyleCnt="2">
        <dgm:presLayoutVars>
          <dgm:chPref val="3"/>
        </dgm:presLayoutVars>
      </dgm:prSet>
      <dgm:spPr/>
      <dgm:t>
        <a:bodyPr/>
        <a:lstStyle/>
        <a:p>
          <a:endParaRPr lang="en-US"/>
        </a:p>
      </dgm:t>
    </dgm:pt>
    <dgm:pt modelId="{18BB0DAF-C63E-43A1-8CD4-FFA48211C54F}" type="pres">
      <dgm:prSet presAssocID="{2BA67C2C-D283-4711-A68B-1C1785430BED}" presName="level3hierChild" presStyleCnt="0"/>
      <dgm:spPr/>
      <dgm:t>
        <a:bodyPr/>
        <a:lstStyle/>
        <a:p>
          <a:endParaRPr lang="en-US"/>
        </a:p>
      </dgm:t>
    </dgm:pt>
    <dgm:pt modelId="{6800183E-7235-4D51-8D2C-8A91C1E0E4DB}" type="pres">
      <dgm:prSet presAssocID="{FA619DA6-65C1-43FF-A991-075936C0B878}" presName="conn2-1" presStyleLbl="parChTrans1D3" presStyleIdx="1" presStyleCnt="2"/>
      <dgm:spPr/>
      <dgm:t>
        <a:bodyPr/>
        <a:lstStyle/>
        <a:p>
          <a:endParaRPr lang="en-US"/>
        </a:p>
      </dgm:t>
    </dgm:pt>
    <dgm:pt modelId="{B47898FB-D00A-42B5-876E-CD138D70C152}" type="pres">
      <dgm:prSet presAssocID="{FA619DA6-65C1-43FF-A991-075936C0B878}" presName="connTx" presStyleLbl="parChTrans1D3" presStyleIdx="1" presStyleCnt="2"/>
      <dgm:spPr/>
      <dgm:t>
        <a:bodyPr/>
        <a:lstStyle/>
        <a:p>
          <a:endParaRPr lang="en-US"/>
        </a:p>
      </dgm:t>
    </dgm:pt>
    <dgm:pt modelId="{5C9016B5-3313-4654-8F6A-88ABAD011F44}" type="pres">
      <dgm:prSet presAssocID="{0B74C70E-F2B4-4939-B6C6-63EA7DD1A4B5}" presName="root2" presStyleCnt="0"/>
      <dgm:spPr/>
      <dgm:t>
        <a:bodyPr/>
        <a:lstStyle/>
        <a:p>
          <a:endParaRPr lang="en-US"/>
        </a:p>
      </dgm:t>
    </dgm:pt>
    <dgm:pt modelId="{825A365C-5C92-4C72-A53C-0094946FC409}" type="pres">
      <dgm:prSet presAssocID="{0B74C70E-F2B4-4939-B6C6-63EA7DD1A4B5}" presName="LevelTwoTextNode" presStyleLbl="node3" presStyleIdx="1" presStyleCnt="2">
        <dgm:presLayoutVars>
          <dgm:chPref val="3"/>
        </dgm:presLayoutVars>
      </dgm:prSet>
      <dgm:spPr/>
      <dgm:t>
        <a:bodyPr/>
        <a:lstStyle/>
        <a:p>
          <a:endParaRPr lang="en-US"/>
        </a:p>
      </dgm:t>
    </dgm:pt>
    <dgm:pt modelId="{2895D1CE-4382-48F0-B62F-6AFC74CE0E94}" type="pres">
      <dgm:prSet presAssocID="{0B74C70E-F2B4-4939-B6C6-63EA7DD1A4B5}" presName="level3hierChild" presStyleCnt="0"/>
      <dgm:spPr/>
      <dgm:t>
        <a:bodyPr/>
        <a:lstStyle/>
        <a:p>
          <a:endParaRPr lang="en-US"/>
        </a:p>
      </dgm:t>
    </dgm:pt>
  </dgm:ptLst>
  <dgm:cxnLst>
    <dgm:cxn modelId="{7486A0C4-8C28-4088-8425-0D123CE26714}" srcId="{92012D53-9A18-4CC1-B7A8-70629796844B}" destId="{0B74C70E-F2B4-4939-B6C6-63EA7DD1A4B5}" srcOrd="1" destOrd="0" parTransId="{FA619DA6-65C1-43FF-A991-075936C0B878}" sibTransId="{890E919B-9059-4B77-A261-BD0CEDDDA7C7}"/>
    <dgm:cxn modelId="{A94D6833-E077-48EA-A8EB-E21681BBCC74}" type="presOf" srcId="{2BA67C2C-D283-4711-A68B-1C1785430BED}" destId="{C5FC181A-E1B0-4FEB-A983-6C611FAA28D6}" srcOrd="0" destOrd="0" presId="urn:microsoft.com/office/officeart/2005/8/layout/hierarchy2"/>
    <dgm:cxn modelId="{EC543EAF-2C41-4B37-8F0E-220B706DAE1D}" srcId="{0FE649E9-F65E-4B05-9239-6638DBB122F7}" destId="{7934879C-07F6-4F7B-AA06-280CDCAF0400}" srcOrd="0" destOrd="0" parTransId="{A4993440-4149-4FD8-A194-DDDDD1862873}" sibTransId="{0176982A-C892-4931-825A-BED9B4215C9B}"/>
    <dgm:cxn modelId="{AB08428C-9D00-485B-8B60-57B777A83569}" type="presOf" srcId="{FA619DA6-65C1-43FF-A991-075936C0B878}" destId="{B47898FB-D00A-42B5-876E-CD138D70C152}" srcOrd="1" destOrd="0" presId="urn:microsoft.com/office/officeart/2005/8/layout/hierarchy2"/>
    <dgm:cxn modelId="{8B7BE059-7008-41D7-BF7E-D1042014F4AE}" type="presOf" srcId="{FA619DA6-65C1-43FF-A991-075936C0B878}" destId="{6800183E-7235-4D51-8D2C-8A91C1E0E4DB}" srcOrd="0" destOrd="0" presId="urn:microsoft.com/office/officeart/2005/8/layout/hierarchy2"/>
    <dgm:cxn modelId="{923882B6-281B-4A9A-8EB1-4A743585FFBD}" srcId="{0FE649E9-F65E-4B05-9239-6638DBB122F7}" destId="{92012D53-9A18-4CC1-B7A8-70629796844B}" srcOrd="1" destOrd="0" parTransId="{BB895E73-089A-4E14-B384-3C2D4FA45B23}" sibTransId="{66D9E78C-ECC8-49D2-AEE6-BDE06E9E2C21}"/>
    <dgm:cxn modelId="{83E5CA9F-5AC9-43A9-9C2C-C4FF15895E2B}" type="presOf" srcId="{0FE649E9-F65E-4B05-9239-6638DBB122F7}" destId="{4AFF5F93-1170-4638-8CB1-86CE95B96B58}" srcOrd="0" destOrd="0" presId="urn:microsoft.com/office/officeart/2005/8/layout/hierarchy2"/>
    <dgm:cxn modelId="{E663E719-5846-430C-9CB8-557925A3772B}" type="presOf" srcId="{A4993440-4149-4FD8-A194-DDDDD1862873}" destId="{580501CF-22D6-457A-A525-4381FB747DEE}" srcOrd="1" destOrd="0" presId="urn:microsoft.com/office/officeart/2005/8/layout/hierarchy2"/>
    <dgm:cxn modelId="{27858106-A724-43B7-8CE2-06FA8921007A}" type="presOf" srcId="{0B74C70E-F2B4-4939-B6C6-63EA7DD1A4B5}" destId="{825A365C-5C92-4C72-A53C-0094946FC409}" srcOrd="0" destOrd="0" presId="urn:microsoft.com/office/officeart/2005/8/layout/hierarchy2"/>
    <dgm:cxn modelId="{87B03DFC-7C0F-4666-A76A-636B12741520}" srcId="{F8D3C704-7041-4F04-8644-79AB8F982D63}" destId="{0FE649E9-F65E-4B05-9239-6638DBB122F7}" srcOrd="0" destOrd="0" parTransId="{DF73E438-18FF-48DD-B414-A03D36B77405}" sibTransId="{C0BBBC5D-AD25-4144-82AE-148C3C8F80B1}"/>
    <dgm:cxn modelId="{84EAEABB-2633-4503-9405-229DF431F512}" type="presOf" srcId="{35CF2098-DEAF-40D9-8410-E9E9054EF334}" destId="{FD491C31-AC6B-42C7-BE0E-E011B05D14E7}" srcOrd="1" destOrd="0" presId="urn:microsoft.com/office/officeart/2005/8/layout/hierarchy2"/>
    <dgm:cxn modelId="{C0149719-976C-41EC-996A-46EC95CFC616}" type="presOf" srcId="{35CF2098-DEAF-40D9-8410-E9E9054EF334}" destId="{D43765AF-5766-412D-BA9F-57893A1B85B1}" srcOrd="0" destOrd="0" presId="urn:microsoft.com/office/officeart/2005/8/layout/hierarchy2"/>
    <dgm:cxn modelId="{332D41B0-6DF7-4A02-9C37-82480D9B9E8F}" type="presOf" srcId="{A4993440-4149-4FD8-A194-DDDDD1862873}" destId="{5F401335-F7BB-450D-B2CC-1B0B6ED0F06E}" srcOrd="0" destOrd="0" presId="urn:microsoft.com/office/officeart/2005/8/layout/hierarchy2"/>
    <dgm:cxn modelId="{9E1FF8D0-F2C6-4ABD-A254-B96F720BBE00}" srcId="{92012D53-9A18-4CC1-B7A8-70629796844B}" destId="{2BA67C2C-D283-4711-A68B-1C1785430BED}" srcOrd="0" destOrd="0" parTransId="{35CF2098-DEAF-40D9-8410-E9E9054EF334}" sibTransId="{9DADD86C-E92E-4698-85B2-62383D92B5D1}"/>
    <dgm:cxn modelId="{210D9822-2589-49CF-9EF4-9F7497EF8DE7}" type="presOf" srcId="{92012D53-9A18-4CC1-B7A8-70629796844B}" destId="{6B3288A8-B2F4-408F-B66B-87CBAF8A102E}" srcOrd="0" destOrd="0" presId="urn:microsoft.com/office/officeart/2005/8/layout/hierarchy2"/>
    <dgm:cxn modelId="{DAD356CB-5D0F-4FBE-8C68-7130432F96BD}" type="presOf" srcId="{BB895E73-089A-4E14-B384-3C2D4FA45B23}" destId="{D9E3FACF-0BC9-43B8-9A3A-1C9B80258D1B}" srcOrd="1" destOrd="0" presId="urn:microsoft.com/office/officeart/2005/8/layout/hierarchy2"/>
    <dgm:cxn modelId="{A3B42E6D-2D36-4017-8ED0-DF9375F27099}" type="presOf" srcId="{BB895E73-089A-4E14-B384-3C2D4FA45B23}" destId="{CE797A43-2019-431E-91C7-2B32CF260A2B}" srcOrd="0" destOrd="0" presId="urn:microsoft.com/office/officeart/2005/8/layout/hierarchy2"/>
    <dgm:cxn modelId="{EE2B512B-5ED2-4A34-A1EB-4AD04E35F5DC}" type="presOf" srcId="{7934879C-07F6-4F7B-AA06-280CDCAF0400}" destId="{96ACC91C-64F8-4C38-8505-9A27AF16CD2D}" srcOrd="0" destOrd="0" presId="urn:microsoft.com/office/officeart/2005/8/layout/hierarchy2"/>
    <dgm:cxn modelId="{77E1726A-CBFB-4159-A94D-B2D33A59CD20}" type="presOf" srcId="{F8D3C704-7041-4F04-8644-79AB8F982D63}" destId="{ED025333-EED0-49EF-A24D-3110378B3259}" srcOrd="0" destOrd="0" presId="urn:microsoft.com/office/officeart/2005/8/layout/hierarchy2"/>
    <dgm:cxn modelId="{12E4770F-FF9B-48BB-AA7D-024E04CFC629}" type="presParOf" srcId="{ED025333-EED0-49EF-A24D-3110378B3259}" destId="{131C2003-9ABE-49FD-A54F-2F89708699F9}" srcOrd="0" destOrd="0" presId="urn:microsoft.com/office/officeart/2005/8/layout/hierarchy2"/>
    <dgm:cxn modelId="{E89409A9-7594-4A8A-B3FE-EE28546ED12B}" type="presParOf" srcId="{131C2003-9ABE-49FD-A54F-2F89708699F9}" destId="{4AFF5F93-1170-4638-8CB1-86CE95B96B58}" srcOrd="0" destOrd="0" presId="urn:microsoft.com/office/officeart/2005/8/layout/hierarchy2"/>
    <dgm:cxn modelId="{2DA71B97-A643-43EB-BA1D-30A365D62E43}" type="presParOf" srcId="{131C2003-9ABE-49FD-A54F-2F89708699F9}" destId="{DB924DAC-5A28-4455-AF6C-770D194E8699}" srcOrd="1" destOrd="0" presId="urn:microsoft.com/office/officeart/2005/8/layout/hierarchy2"/>
    <dgm:cxn modelId="{C7A7DD92-2E52-4970-BF84-25B5D2D6A8FE}" type="presParOf" srcId="{DB924DAC-5A28-4455-AF6C-770D194E8699}" destId="{5F401335-F7BB-450D-B2CC-1B0B6ED0F06E}" srcOrd="0" destOrd="0" presId="urn:microsoft.com/office/officeart/2005/8/layout/hierarchy2"/>
    <dgm:cxn modelId="{4E27B350-FBCF-4A09-92B3-6F9EB6616CE0}" type="presParOf" srcId="{5F401335-F7BB-450D-B2CC-1B0B6ED0F06E}" destId="{580501CF-22D6-457A-A525-4381FB747DEE}" srcOrd="0" destOrd="0" presId="urn:microsoft.com/office/officeart/2005/8/layout/hierarchy2"/>
    <dgm:cxn modelId="{431B510F-7935-4437-92D4-33D4F4C5EFB7}" type="presParOf" srcId="{DB924DAC-5A28-4455-AF6C-770D194E8699}" destId="{30F9EA82-0488-4716-9F9D-B83EEF2185C0}" srcOrd="1" destOrd="0" presId="urn:microsoft.com/office/officeart/2005/8/layout/hierarchy2"/>
    <dgm:cxn modelId="{51E90467-C730-4262-95C4-A7AF26834C6F}" type="presParOf" srcId="{30F9EA82-0488-4716-9F9D-B83EEF2185C0}" destId="{96ACC91C-64F8-4C38-8505-9A27AF16CD2D}" srcOrd="0" destOrd="0" presId="urn:microsoft.com/office/officeart/2005/8/layout/hierarchy2"/>
    <dgm:cxn modelId="{EDDA5879-3A41-4EFD-9183-F2D54EA0BF6B}" type="presParOf" srcId="{30F9EA82-0488-4716-9F9D-B83EEF2185C0}" destId="{9E26161C-D909-46C6-A8F2-F99C95D05DE8}" srcOrd="1" destOrd="0" presId="urn:microsoft.com/office/officeart/2005/8/layout/hierarchy2"/>
    <dgm:cxn modelId="{A1C776EF-DD82-4699-97F6-A05A072AB659}" type="presParOf" srcId="{DB924DAC-5A28-4455-AF6C-770D194E8699}" destId="{CE797A43-2019-431E-91C7-2B32CF260A2B}" srcOrd="2" destOrd="0" presId="urn:microsoft.com/office/officeart/2005/8/layout/hierarchy2"/>
    <dgm:cxn modelId="{2D3156D0-4D0B-4A7D-A174-8D13155989CB}" type="presParOf" srcId="{CE797A43-2019-431E-91C7-2B32CF260A2B}" destId="{D9E3FACF-0BC9-43B8-9A3A-1C9B80258D1B}" srcOrd="0" destOrd="0" presId="urn:microsoft.com/office/officeart/2005/8/layout/hierarchy2"/>
    <dgm:cxn modelId="{85EC7644-4213-4BB0-8A3A-E0CBE9F2F32E}" type="presParOf" srcId="{DB924DAC-5A28-4455-AF6C-770D194E8699}" destId="{4A3B67DC-7155-43E3-8039-2A7105ED4DD4}" srcOrd="3" destOrd="0" presId="urn:microsoft.com/office/officeart/2005/8/layout/hierarchy2"/>
    <dgm:cxn modelId="{823D33A4-D028-4807-AE1C-3FC6AFC8A22F}" type="presParOf" srcId="{4A3B67DC-7155-43E3-8039-2A7105ED4DD4}" destId="{6B3288A8-B2F4-408F-B66B-87CBAF8A102E}" srcOrd="0" destOrd="0" presId="urn:microsoft.com/office/officeart/2005/8/layout/hierarchy2"/>
    <dgm:cxn modelId="{9A00AA13-DE67-4D10-A396-AE3CCBE403B9}" type="presParOf" srcId="{4A3B67DC-7155-43E3-8039-2A7105ED4DD4}" destId="{4D2A8CEA-6CD0-46E4-839C-0967237FDDB4}" srcOrd="1" destOrd="0" presId="urn:microsoft.com/office/officeart/2005/8/layout/hierarchy2"/>
    <dgm:cxn modelId="{AB9198C8-FCE0-4379-B38F-1B917813C93B}" type="presParOf" srcId="{4D2A8CEA-6CD0-46E4-839C-0967237FDDB4}" destId="{D43765AF-5766-412D-BA9F-57893A1B85B1}" srcOrd="0" destOrd="0" presId="urn:microsoft.com/office/officeart/2005/8/layout/hierarchy2"/>
    <dgm:cxn modelId="{A3BE8541-58B3-4308-AEC0-5FB12986BFC7}" type="presParOf" srcId="{D43765AF-5766-412D-BA9F-57893A1B85B1}" destId="{FD491C31-AC6B-42C7-BE0E-E011B05D14E7}" srcOrd="0" destOrd="0" presId="urn:microsoft.com/office/officeart/2005/8/layout/hierarchy2"/>
    <dgm:cxn modelId="{FFB8B65E-52C9-46C2-8891-F4F3E4E10E46}" type="presParOf" srcId="{4D2A8CEA-6CD0-46E4-839C-0967237FDDB4}" destId="{4D652DC7-5B37-4FAF-8E51-E06251933090}" srcOrd="1" destOrd="0" presId="urn:microsoft.com/office/officeart/2005/8/layout/hierarchy2"/>
    <dgm:cxn modelId="{A1CFDA20-2172-4DED-92C5-E3B1363BB7EF}" type="presParOf" srcId="{4D652DC7-5B37-4FAF-8E51-E06251933090}" destId="{C5FC181A-E1B0-4FEB-A983-6C611FAA28D6}" srcOrd="0" destOrd="0" presId="urn:microsoft.com/office/officeart/2005/8/layout/hierarchy2"/>
    <dgm:cxn modelId="{394D5056-5A13-4F49-AA61-A584C5DD668D}" type="presParOf" srcId="{4D652DC7-5B37-4FAF-8E51-E06251933090}" destId="{18BB0DAF-C63E-43A1-8CD4-FFA48211C54F}" srcOrd="1" destOrd="0" presId="urn:microsoft.com/office/officeart/2005/8/layout/hierarchy2"/>
    <dgm:cxn modelId="{911BD942-1CF5-42DD-8853-3756E230A4AE}" type="presParOf" srcId="{4D2A8CEA-6CD0-46E4-839C-0967237FDDB4}" destId="{6800183E-7235-4D51-8D2C-8A91C1E0E4DB}" srcOrd="2" destOrd="0" presId="urn:microsoft.com/office/officeart/2005/8/layout/hierarchy2"/>
    <dgm:cxn modelId="{01DC08B7-7D98-40C7-8405-B95D4359BFD5}" type="presParOf" srcId="{6800183E-7235-4D51-8D2C-8A91C1E0E4DB}" destId="{B47898FB-D00A-42B5-876E-CD138D70C152}" srcOrd="0" destOrd="0" presId="urn:microsoft.com/office/officeart/2005/8/layout/hierarchy2"/>
    <dgm:cxn modelId="{BAA8C2A0-4A63-4AD1-A57D-7B3781ADF95B}" type="presParOf" srcId="{4D2A8CEA-6CD0-46E4-839C-0967237FDDB4}" destId="{5C9016B5-3313-4654-8F6A-88ABAD011F44}" srcOrd="3" destOrd="0" presId="urn:microsoft.com/office/officeart/2005/8/layout/hierarchy2"/>
    <dgm:cxn modelId="{2C0537CC-09CE-49A7-9588-727B0D4E76C4}" type="presParOf" srcId="{5C9016B5-3313-4654-8F6A-88ABAD011F44}" destId="{825A365C-5C92-4C72-A53C-0094946FC409}" srcOrd="0" destOrd="0" presId="urn:microsoft.com/office/officeart/2005/8/layout/hierarchy2"/>
    <dgm:cxn modelId="{ACD22C46-133A-48A9-AF5D-5CC5F5FE5880}" type="presParOf" srcId="{5C9016B5-3313-4654-8F6A-88ABAD011F44}" destId="{2895D1CE-4382-48F0-B62F-6AFC74CE0E9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F5F93-1170-4638-8CB1-86CE95B96B58}">
      <dsp:nvSpPr>
        <dsp:cNvPr id="0" name=""/>
        <dsp:cNvSpPr/>
      </dsp:nvSpPr>
      <dsp:spPr>
        <a:xfrm>
          <a:off x="399" y="1707543"/>
          <a:ext cx="2131456" cy="106572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latin typeface="Lato Bold" panose="020F0502020204030203" pitchFamily="34" charset="0"/>
              <a:ea typeface="Lato Bold" panose="020F0502020204030203" pitchFamily="34" charset="0"/>
              <a:cs typeface="Lato Bold" panose="020F0502020204030203" pitchFamily="34" charset="0"/>
            </a:rPr>
            <a:t>Cryptology</a:t>
          </a:r>
          <a:endParaRPr lang="en-US" sz="2200" kern="1200" dirty="0">
            <a:latin typeface="Lato Bold" panose="020F0502020204030203" pitchFamily="34" charset="0"/>
            <a:ea typeface="Lato Bold" panose="020F0502020204030203" pitchFamily="34" charset="0"/>
            <a:cs typeface="Lato Bold" panose="020F0502020204030203" pitchFamily="34" charset="0"/>
          </a:endParaRPr>
        </a:p>
      </dsp:txBody>
      <dsp:txXfrm>
        <a:off x="31613" y="1738757"/>
        <a:ext cx="2069028" cy="1003300"/>
      </dsp:txXfrm>
    </dsp:sp>
    <dsp:sp modelId="{5F401335-F7BB-450D-B2CC-1B0B6ED0F06E}">
      <dsp:nvSpPr>
        <dsp:cNvPr id="0" name=""/>
        <dsp:cNvSpPr/>
      </dsp:nvSpPr>
      <dsp:spPr>
        <a:xfrm rot="19457599">
          <a:off x="2033167" y="1915179"/>
          <a:ext cx="1049958" cy="37661"/>
        </a:xfrm>
        <a:custGeom>
          <a:avLst/>
          <a:gdLst/>
          <a:ahLst/>
          <a:cxnLst/>
          <a:rect l="0" t="0" r="0" b="0"/>
          <a:pathLst>
            <a:path>
              <a:moveTo>
                <a:pt x="0" y="18830"/>
              </a:moveTo>
              <a:lnTo>
                <a:pt x="1049958" y="188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Lato Bold" panose="020F0502020204030203" pitchFamily="34" charset="0"/>
            <a:ea typeface="Lato Bold" panose="020F0502020204030203" pitchFamily="34" charset="0"/>
            <a:cs typeface="Lato Bold" panose="020F0502020204030203" pitchFamily="34" charset="0"/>
          </a:endParaRPr>
        </a:p>
      </dsp:txBody>
      <dsp:txXfrm>
        <a:off x="2531897" y="1907761"/>
        <a:ext cx="52497" cy="52497"/>
      </dsp:txXfrm>
    </dsp:sp>
    <dsp:sp modelId="{96ACC91C-64F8-4C38-8505-9A27AF16CD2D}">
      <dsp:nvSpPr>
        <dsp:cNvPr id="0" name=""/>
        <dsp:cNvSpPr/>
      </dsp:nvSpPr>
      <dsp:spPr>
        <a:xfrm>
          <a:off x="2984437" y="1094749"/>
          <a:ext cx="2131456" cy="106572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latin typeface="Lato Bold" panose="020F0502020204030203" pitchFamily="34" charset="0"/>
              <a:ea typeface="Lato Bold" panose="020F0502020204030203" pitchFamily="34" charset="0"/>
              <a:cs typeface="Lato Bold" panose="020F0502020204030203" pitchFamily="34" charset="0"/>
            </a:rPr>
            <a:t>Cryptography</a:t>
          </a:r>
          <a:endParaRPr lang="en-US" sz="2200" kern="1200" dirty="0">
            <a:latin typeface="Lato Bold" panose="020F0502020204030203" pitchFamily="34" charset="0"/>
            <a:ea typeface="Lato Bold" panose="020F0502020204030203" pitchFamily="34" charset="0"/>
            <a:cs typeface="Lato Bold" panose="020F0502020204030203" pitchFamily="34" charset="0"/>
          </a:endParaRPr>
        </a:p>
      </dsp:txBody>
      <dsp:txXfrm>
        <a:off x="3015651" y="1125963"/>
        <a:ext cx="2069028" cy="1003300"/>
      </dsp:txXfrm>
    </dsp:sp>
    <dsp:sp modelId="{CE797A43-2019-431E-91C7-2B32CF260A2B}">
      <dsp:nvSpPr>
        <dsp:cNvPr id="0" name=""/>
        <dsp:cNvSpPr/>
      </dsp:nvSpPr>
      <dsp:spPr>
        <a:xfrm rot="2142401">
          <a:off x="2033167" y="2527973"/>
          <a:ext cx="1049958" cy="37661"/>
        </a:xfrm>
        <a:custGeom>
          <a:avLst/>
          <a:gdLst/>
          <a:ahLst/>
          <a:cxnLst/>
          <a:rect l="0" t="0" r="0" b="0"/>
          <a:pathLst>
            <a:path>
              <a:moveTo>
                <a:pt x="0" y="18830"/>
              </a:moveTo>
              <a:lnTo>
                <a:pt x="1049958" y="188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Lato Bold" panose="020F0502020204030203" pitchFamily="34" charset="0"/>
            <a:ea typeface="Lato Bold" panose="020F0502020204030203" pitchFamily="34" charset="0"/>
            <a:cs typeface="Lato Bold" panose="020F0502020204030203" pitchFamily="34" charset="0"/>
          </a:endParaRPr>
        </a:p>
      </dsp:txBody>
      <dsp:txXfrm>
        <a:off x="2531897" y="2520555"/>
        <a:ext cx="52497" cy="52497"/>
      </dsp:txXfrm>
    </dsp:sp>
    <dsp:sp modelId="{6B3288A8-B2F4-408F-B66B-87CBAF8A102E}">
      <dsp:nvSpPr>
        <dsp:cNvPr id="0" name=""/>
        <dsp:cNvSpPr/>
      </dsp:nvSpPr>
      <dsp:spPr>
        <a:xfrm>
          <a:off x="2984437" y="2320336"/>
          <a:ext cx="2131456" cy="106572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latin typeface="Lato Bold" panose="020F0502020204030203" pitchFamily="34" charset="0"/>
              <a:ea typeface="Lato Bold" panose="020F0502020204030203" pitchFamily="34" charset="0"/>
              <a:cs typeface="Lato Bold" panose="020F0502020204030203" pitchFamily="34" charset="0"/>
            </a:rPr>
            <a:t>Cryptanalysis</a:t>
          </a:r>
          <a:endParaRPr lang="en-US" sz="2200" kern="1200" dirty="0">
            <a:latin typeface="Lato Bold" panose="020F0502020204030203" pitchFamily="34" charset="0"/>
            <a:ea typeface="Lato Bold" panose="020F0502020204030203" pitchFamily="34" charset="0"/>
            <a:cs typeface="Lato Bold" panose="020F0502020204030203" pitchFamily="34" charset="0"/>
          </a:endParaRPr>
        </a:p>
      </dsp:txBody>
      <dsp:txXfrm>
        <a:off x="3015651" y="2351550"/>
        <a:ext cx="2069028" cy="1003300"/>
      </dsp:txXfrm>
    </dsp:sp>
    <dsp:sp modelId="{D43765AF-5766-412D-BA9F-57893A1B85B1}">
      <dsp:nvSpPr>
        <dsp:cNvPr id="0" name=""/>
        <dsp:cNvSpPr/>
      </dsp:nvSpPr>
      <dsp:spPr>
        <a:xfrm rot="19457599">
          <a:off x="5017206" y="2527973"/>
          <a:ext cx="1049958" cy="37661"/>
        </a:xfrm>
        <a:custGeom>
          <a:avLst/>
          <a:gdLst/>
          <a:ahLst/>
          <a:cxnLst/>
          <a:rect l="0" t="0" r="0" b="0"/>
          <a:pathLst>
            <a:path>
              <a:moveTo>
                <a:pt x="0" y="18830"/>
              </a:moveTo>
              <a:lnTo>
                <a:pt x="1049958" y="188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Lato Bold" panose="020F0502020204030203" pitchFamily="34" charset="0"/>
            <a:ea typeface="Lato Bold" panose="020F0502020204030203" pitchFamily="34" charset="0"/>
            <a:cs typeface="Lato Bold" panose="020F0502020204030203" pitchFamily="34" charset="0"/>
          </a:endParaRPr>
        </a:p>
      </dsp:txBody>
      <dsp:txXfrm>
        <a:off x="5515936" y="2520555"/>
        <a:ext cx="52497" cy="52497"/>
      </dsp:txXfrm>
    </dsp:sp>
    <dsp:sp modelId="{C5FC181A-E1B0-4FEB-A983-6C611FAA28D6}">
      <dsp:nvSpPr>
        <dsp:cNvPr id="0" name=""/>
        <dsp:cNvSpPr/>
      </dsp:nvSpPr>
      <dsp:spPr>
        <a:xfrm>
          <a:off x="5968476" y="1707543"/>
          <a:ext cx="2131456" cy="1065728"/>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latin typeface="Lato Bold" panose="020F0502020204030203" pitchFamily="34" charset="0"/>
              <a:ea typeface="Lato Bold" panose="020F0502020204030203" pitchFamily="34" charset="0"/>
              <a:cs typeface="Lato Bold" panose="020F0502020204030203" pitchFamily="34" charset="0"/>
            </a:rPr>
            <a:t>Math of algorithm</a:t>
          </a:r>
          <a:endParaRPr lang="en-US" sz="2200" kern="1200" dirty="0">
            <a:latin typeface="Lato Bold" panose="020F0502020204030203" pitchFamily="34" charset="0"/>
            <a:ea typeface="Lato Bold" panose="020F0502020204030203" pitchFamily="34" charset="0"/>
            <a:cs typeface="Lato Bold" panose="020F0502020204030203" pitchFamily="34" charset="0"/>
          </a:endParaRPr>
        </a:p>
      </dsp:txBody>
      <dsp:txXfrm>
        <a:off x="5999690" y="1738757"/>
        <a:ext cx="2069028" cy="1003300"/>
      </dsp:txXfrm>
    </dsp:sp>
    <dsp:sp modelId="{6800183E-7235-4D51-8D2C-8A91C1E0E4DB}">
      <dsp:nvSpPr>
        <dsp:cNvPr id="0" name=""/>
        <dsp:cNvSpPr/>
      </dsp:nvSpPr>
      <dsp:spPr>
        <a:xfrm rot="2142401">
          <a:off x="5017206" y="3140767"/>
          <a:ext cx="1049958" cy="37661"/>
        </a:xfrm>
        <a:custGeom>
          <a:avLst/>
          <a:gdLst/>
          <a:ahLst/>
          <a:cxnLst/>
          <a:rect l="0" t="0" r="0" b="0"/>
          <a:pathLst>
            <a:path>
              <a:moveTo>
                <a:pt x="0" y="18830"/>
              </a:moveTo>
              <a:lnTo>
                <a:pt x="1049958" y="188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Lato Bold" panose="020F0502020204030203" pitchFamily="34" charset="0"/>
            <a:ea typeface="Lato Bold" panose="020F0502020204030203" pitchFamily="34" charset="0"/>
            <a:cs typeface="Lato Bold" panose="020F0502020204030203" pitchFamily="34" charset="0"/>
          </a:endParaRPr>
        </a:p>
      </dsp:txBody>
      <dsp:txXfrm>
        <a:off x="5515936" y="3133348"/>
        <a:ext cx="52497" cy="52497"/>
      </dsp:txXfrm>
    </dsp:sp>
    <dsp:sp modelId="{825A365C-5C92-4C72-A53C-0094946FC409}">
      <dsp:nvSpPr>
        <dsp:cNvPr id="0" name=""/>
        <dsp:cNvSpPr/>
      </dsp:nvSpPr>
      <dsp:spPr>
        <a:xfrm>
          <a:off x="5968476" y="2933130"/>
          <a:ext cx="2131456" cy="106572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latin typeface="Lato Bold" panose="020F0502020204030203" pitchFamily="34" charset="0"/>
              <a:ea typeface="Lato Bold" panose="020F0502020204030203" pitchFamily="34" charset="0"/>
              <a:cs typeface="Lato Bold" panose="020F0502020204030203" pitchFamily="34" charset="0"/>
            </a:rPr>
            <a:t>Physics of implementation</a:t>
          </a:r>
          <a:endParaRPr lang="en-US" sz="2200" kern="1200" dirty="0">
            <a:latin typeface="Lato Bold" panose="020F0502020204030203" pitchFamily="34" charset="0"/>
            <a:ea typeface="Lato Bold" panose="020F0502020204030203" pitchFamily="34" charset="0"/>
            <a:cs typeface="Lato Bold" panose="020F0502020204030203" pitchFamily="34" charset="0"/>
          </a:endParaRPr>
        </a:p>
      </dsp:txBody>
      <dsp:txXfrm>
        <a:off x="5999690" y="2964344"/>
        <a:ext cx="2069028" cy="100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43F56-CCEC-8C40-89E6-775CE190EC87}" type="datetimeFigureOut">
              <a:rPr lang="en-US" smtClean="0"/>
              <a:t>4/24/2017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79C69-7037-BE4C-9719-0C264A566437}" type="slidenum">
              <a:rPr lang="en-US" smtClean="0"/>
              <a:t>‹#›</a:t>
            </a:fld>
            <a:endParaRPr lang="en-US"/>
          </a:p>
        </p:txBody>
      </p:sp>
    </p:spTree>
    <p:extLst>
      <p:ext uri="{BB962C8B-B14F-4D97-AF65-F5344CB8AC3E}">
        <p14:creationId xmlns:p14="http://schemas.microsoft.com/office/powerpoint/2010/main" val="3599680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97A79C69-7037-BE4C-9719-0C264A566437}" type="slidenum">
              <a:rPr lang="en-US" smtClean="0"/>
              <a:t>1</a:t>
            </a:fld>
            <a:endParaRPr lang="en-US"/>
          </a:p>
        </p:txBody>
      </p:sp>
    </p:spTree>
    <p:extLst>
      <p:ext uri="{BB962C8B-B14F-4D97-AF65-F5344CB8AC3E}">
        <p14:creationId xmlns:p14="http://schemas.microsoft.com/office/powerpoint/2010/main" val="88989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latin typeface="Lato Semibold" panose="020F0502020204030203" pitchFamily="34" charset="0"/>
                <a:ea typeface="Lato Semibold" panose="020F0502020204030203" pitchFamily="34" charset="0"/>
                <a:cs typeface="Lato Semibold" panose="020F0502020204030203" pitchFamily="34" charset="0"/>
              </a:rPr>
              <a:t>First</a:t>
            </a:r>
          </a:p>
        </p:txBody>
      </p:sp>
      <p:sp>
        <p:nvSpPr>
          <p:cNvPr id="4" name="Slide Number Placeholder 3"/>
          <p:cNvSpPr>
            <a:spLocks noGrp="1"/>
          </p:cNvSpPr>
          <p:nvPr>
            <p:ph type="sldNum" sz="quarter" idx="10"/>
          </p:nvPr>
        </p:nvSpPr>
        <p:spPr/>
        <p:txBody>
          <a:bodyPr/>
          <a:lstStyle/>
          <a:p>
            <a:fld id="{97A79C69-7037-BE4C-9719-0C264A566437}" type="slidenum">
              <a:rPr lang="en-US" smtClean="0"/>
              <a:t>17</a:t>
            </a:fld>
            <a:endParaRPr lang="en-US"/>
          </a:p>
        </p:txBody>
      </p:sp>
    </p:spTree>
    <p:extLst>
      <p:ext uri="{BB962C8B-B14F-4D97-AF65-F5344CB8AC3E}">
        <p14:creationId xmlns:p14="http://schemas.microsoft.com/office/powerpoint/2010/main" val="140739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7A79C69-7037-BE4C-9719-0C264A566437}" type="slidenum">
              <a:rPr lang="en-US" smtClean="0"/>
              <a:t>4</a:t>
            </a:fld>
            <a:endParaRPr lang="en-US"/>
          </a:p>
        </p:txBody>
      </p:sp>
    </p:spTree>
    <p:extLst>
      <p:ext uri="{BB962C8B-B14F-4D97-AF65-F5344CB8AC3E}">
        <p14:creationId xmlns:p14="http://schemas.microsoft.com/office/powerpoint/2010/main" val="199086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I’m only showing the (non-strong)</a:t>
            </a:r>
            <a:r>
              <a:rPr lang="en-US" baseline="0" dirty="0" smtClean="0"/>
              <a:t> </a:t>
            </a:r>
            <a:r>
              <a:rPr lang="en-US" baseline="0" dirty="0" err="1" smtClean="0"/>
              <a:t>pseudorandomness</a:t>
            </a:r>
            <a:r>
              <a:rPr lang="en-US" baseline="0" dirty="0" smtClean="0"/>
              <a:t> picture here. I omit the full picture of strong </a:t>
            </a:r>
            <a:r>
              <a:rPr lang="en-US" baseline="0" dirty="0" err="1" smtClean="0"/>
              <a:t>pseudorandomness</a:t>
            </a:r>
            <a:r>
              <a:rPr lang="en-US" baseline="0" dirty="0" smtClean="0"/>
              <a:t> because it is rather busy. See the hidden slide at the end of the presentation.</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6</a:t>
            </a:fld>
            <a:endParaRPr lang="en-US"/>
          </a:p>
        </p:txBody>
      </p:sp>
    </p:spTree>
    <p:extLst>
      <p:ext uri="{BB962C8B-B14F-4D97-AF65-F5344CB8AC3E}">
        <p14:creationId xmlns:p14="http://schemas.microsoft.com/office/powerpoint/2010/main" val="31364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Minor detail: the different rounds need to have different round keys in order to thwart a “slide attack”</a:t>
            </a:r>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7</a:t>
            </a:fld>
            <a:endParaRPr lang="en-US"/>
          </a:p>
        </p:txBody>
      </p:sp>
    </p:spTree>
    <p:extLst>
      <p:ext uri="{BB962C8B-B14F-4D97-AF65-F5344CB8AC3E}">
        <p14:creationId xmlns:p14="http://schemas.microsoft.com/office/powerpoint/2010/main" val="4066621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79C69-7037-BE4C-9719-0C264A566437}" type="slidenum">
              <a:rPr lang="en-US" smtClean="0"/>
              <a:t>8</a:t>
            </a:fld>
            <a:endParaRPr lang="en-US"/>
          </a:p>
        </p:txBody>
      </p:sp>
    </p:spTree>
    <p:extLst>
      <p:ext uri="{BB962C8B-B14F-4D97-AF65-F5344CB8AC3E}">
        <p14:creationId xmlns:p14="http://schemas.microsoft.com/office/powerpoint/2010/main" val="2896041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latin typeface="Lato Semibold" panose="020F0502020204030203" pitchFamily="34" charset="0"/>
                <a:ea typeface="Lato Semibold" panose="020F0502020204030203" pitchFamily="34" charset="0"/>
                <a:cs typeface="Lato Semibold" panose="020F0502020204030203" pitchFamily="34" charset="0"/>
              </a:rPr>
              <a:t>First</a:t>
            </a:r>
          </a:p>
        </p:txBody>
      </p:sp>
      <p:sp>
        <p:nvSpPr>
          <p:cNvPr id="4" name="Slide Number Placeholder 3"/>
          <p:cNvSpPr>
            <a:spLocks noGrp="1"/>
          </p:cNvSpPr>
          <p:nvPr>
            <p:ph type="sldNum" sz="quarter" idx="10"/>
          </p:nvPr>
        </p:nvSpPr>
        <p:spPr/>
        <p:txBody>
          <a:bodyPr/>
          <a:lstStyle/>
          <a:p>
            <a:fld id="{97A79C69-7037-BE4C-9719-0C264A566437}" type="slidenum">
              <a:rPr lang="en-US" smtClean="0"/>
              <a:t>13</a:t>
            </a:fld>
            <a:endParaRPr lang="en-US"/>
          </a:p>
        </p:txBody>
      </p:sp>
    </p:spTree>
    <p:extLst>
      <p:ext uri="{BB962C8B-B14F-4D97-AF65-F5344CB8AC3E}">
        <p14:creationId xmlns:p14="http://schemas.microsoft.com/office/powerpoint/2010/main" val="137570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4" name="Slide Number Placeholder 3"/>
          <p:cNvSpPr>
            <a:spLocks noGrp="1"/>
          </p:cNvSpPr>
          <p:nvPr>
            <p:ph type="sldNum" sz="quarter" idx="10"/>
          </p:nvPr>
        </p:nvSpPr>
        <p:spPr/>
        <p:txBody>
          <a:bodyPr/>
          <a:lstStyle/>
          <a:p>
            <a:fld id="{97A79C69-7037-BE4C-9719-0C264A566437}" type="slidenum">
              <a:rPr lang="en-US" smtClean="0"/>
              <a:t>14</a:t>
            </a:fld>
            <a:endParaRPr lang="en-US"/>
          </a:p>
        </p:txBody>
      </p:sp>
    </p:spTree>
    <p:extLst>
      <p:ext uri="{BB962C8B-B14F-4D97-AF65-F5344CB8AC3E}">
        <p14:creationId xmlns:p14="http://schemas.microsoft.com/office/powerpoint/2010/main" val="562913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latin typeface="Lato Semibold" panose="020F0502020204030203" pitchFamily="34" charset="0"/>
                <a:ea typeface="Lato Semibold" panose="020F0502020204030203" pitchFamily="34" charset="0"/>
                <a:cs typeface="Lato Semibold" panose="020F0502020204030203" pitchFamily="34" charset="0"/>
              </a:rPr>
              <a:t>First</a:t>
            </a:r>
          </a:p>
        </p:txBody>
      </p:sp>
      <p:sp>
        <p:nvSpPr>
          <p:cNvPr id="4" name="Slide Number Placeholder 3"/>
          <p:cNvSpPr>
            <a:spLocks noGrp="1"/>
          </p:cNvSpPr>
          <p:nvPr>
            <p:ph type="sldNum" sz="quarter" idx="10"/>
          </p:nvPr>
        </p:nvSpPr>
        <p:spPr/>
        <p:txBody>
          <a:bodyPr/>
          <a:lstStyle/>
          <a:p>
            <a:fld id="{97A79C69-7037-BE4C-9719-0C264A566437}" type="slidenum">
              <a:rPr lang="en-US" smtClean="0"/>
              <a:t>15</a:t>
            </a:fld>
            <a:endParaRPr lang="en-US"/>
          </a:p>
        </p:txBody>
      </p:sp>
    </p:spTree>
    <p:extLst>
      <p:ext uri="{BB962C8B-B14F-4D97-AF65-F5344CB8AC3E}">
        <p14:creationId xmlns:p14="http://schemas.microsoft.com/office/powerpoint/2010/main" val="4058547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latin typeface="Lato Semibold" panose="020F0502020204030203" pitchFamily="34" charset="0"/>
                <a:ea typeface="Lato Semibold" panose="020F0502020204030203" pitchFamily="34" charset="0"/>
                <a:cs typeface="Lato Semibold" panose="020F0502020204030203" pitchFamily="34" charset="0"/>
              </a:rPr>
              <a:t>First</a:t>
            </a:r>
          </a:p>
        </p:txBody>
      </p:sp>
      <p:sp>
        <p:nvSpPr>
          <p:cNvPr id="4" name="Slide Number Placeholder 3"/>
          <p:cNvSpPr>
            <a:spLocks noGrp="1"/>
          </p:cNvSpPr>
          <p:nvPr>
            <p:ph type="sldNum" sz="quarter" idx="10"/>
          </p:nvPr>
        </p:nvSpPr>
        <p:spPr/>
        <p:txBody>
          <a:bodyPr/>
          <a:lstStyle/>
          <a:p>
            <a:fld id="{97A79C69-7037-BE4C-9719-0C264A566437}" type="slidenum">
              <a:rPr lang="en-US" smtClean="0"/>
              <a:t>16</a:t>
            </a:fld>
            <a:endParaRPr lang="en-US"/>
          </a:p>
        </p:txBody>
      </p:sp>
    </p:spTree>
    <p:extLst>
      <p:ext uri="{BB962C8B-B14F-4D97-AF65-F5344CB8AC3E}">
        <p14:creationId xmlns:p14="http://schemas.microsoft.com/office/powerpoint/2010/main" val="68140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80250"/>
            <a:ext cx="10363200" cy="1470025"/>
          </a:xfrm>
        </p:spPr>
        <p:txBody>
          <a:bodyPr>
            <a:normAutofit/>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161976"/>
            <a:ext cx="8534400" cy="1752600"/>
          </a:xfrm>
        </p:spPr>
        <p:txBody>
          <a:bodyPr>
            <a:normAutofit/>
          </a:bodyPr>
          <a:lstStyle>
            <a:lvl1pPr marL="0" indent="0" algn="ctr">
              <a:buNone/>
              <a:defRPr sz="28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75686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09600" y="1102109"/>
            <a:ext cx="10972800" cy="5258631"/>
          </a:xfrm>
        </p:spPr>
        <p:txBody>
          <a:bodyPr/>
          <a:lstStyle>
            <a:lvl1pPr>
              <a:defRPr>
                <a:latin typeface="Lato Semibold" panose="020F0502020204030203" pitchFamily="34" charset="0"/>
                <a:ea typeface="Lato Semibold" panose="020F0502020204030203" pitchFamily="34" charset="0"/>
                <a:cs typeface="Lato Semibold" panose="020F0502020204030203" pitchFamily="34" charset="0"/>
              </a:defRPr>
            </a:lvl1pPr>
            <a:lvl2pPr>
              <a:defRPr sz="2100">
                <a:latin typeface="+mn-lt"/>
                <a:ea typeface="Lato Regular" panose="020F0502020204030203" pitchFamily="34" charset="0"/>
                <a:cs typeface="Lato Regular" panose="020F0502020204030203" pitchFamily="34" charset="0"/>
              </a:defRPr>
            </a:lvl2pPr>
            <a:lvl3pPr>
              <a:defRPr sz="1800">
                <a:latin typeface="+mn-lt"/>
                <a:ea typeface="Lato Regular" panose="020F0502020204030203" pitchFamily="34" charset="0"/>
                <a:cs typeface="Lato Regular" panose="020F0502020204030203" pitchFamily="34" charset="0"/>
              </a:defRPr>
            </a:lvl3pPr>
            <a:lvl4pPr>
              <a:defRPr>
                <a:latin typeface="+mn-lt"/>
                <a:ea typeface="Lato Regular" panose="020F0502020204030203" pitchFamily="34" charset="0"/>
                <a:cs typeface="Lato Regular" panose="020F0502020204030203" pitchFamily="34" charset="0"/>
              </a:defRPr>
            </a:lvl4pPr>
            <a:lvl5pPr>
              <a:defRPr>
                <a:latin typeface="+mn-lt"/>
                <a:ea typeface="Lato Regular" panose="020F0502020204030203" pitchFamily="34" charset="0"/>
                <a:cs typeface="Lato Regular" panose="020F050202020403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42670861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633077"/>
            <a:ext cx="10363200" cy="1362075"/>
          </a:xfrm>
        </p:spPr>
        <p:txBody>
          <a:bodyPr anchor="t"/>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1132890"/>
            <a:ext cx="10363200" cy="1500187"/>
          </a:xfrm>
        </p:spPr>
        <p:txBody>
          <a:bodyPr anchor="b">
            <a:normAutofit/>
          </a:bodyPr>
          <a:lstStyle>
            <a:lvl1pPr marL="0" indent="0">
              <a:buNone/>
              <a:defRPr sz="2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696836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02109"/>
            <a:ext cx="5384800" cy="5258631"/>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102109"/>
            <a:ext cx="5384800" cy="5258631"/>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252626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102108"/>
            <a:ext cx="5386917" cy="639762"/>
          </a:xfrm>
        </p:spPr>
        <p:txBody>
          <a:bodyPr anchor="b"/>
          <a:lstStyle>
            <a:lvl1pPr marL="0" indent="0">
              <a:buNone/>
              <a:defRPr sz="2400" b="0" i="0">
                <a:latin typeface="Lato Black"/>
                <a:cs typeface="Lato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1741871"/>
            <a:ext cx="5386917" cy="4618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3368" y="1102108"/>
            <a:ext cx="5389033" cy="639762"/>
          </a:xfrm>
        </p:spPr>
        <p:txBody>
          <a:bodyPr anchor="b"/>
          <a:lstStyle>
            <a:lvl1pPr marL="0" indent="0">
              <a:buNone/>
              <a:defRPr sz="2400" b="0" i="0">
                <a:latin typeface="Lato Black"/>
                <a:cs typeface="Lato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1741871"/>
            <a:ext cx="5389033" cy="4618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124861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0" y="829202"/>
            <a:ext cx="12192000" cy="27432"/>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Tree>
    <p:extLst>
      <p:ext uri="{BB962C8B-B14F-4D97-AF65-F5344CB8AC3E}">
        <p14:creationId xmlns:p14="http://schemas.microsoft.com/office/powerpoint/2010/main" val="302280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7493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46948"/>
            <a:ext cx="10972800" cy="54580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102109"/>
            <a:ext cx="10972800" cy="525863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Oval 4"/>
          <p:cNvSpPr/>
          <p:nvPr userDrawn="1"/>
        </p:nvSpPr>
        <p:spPr>
          <a:xfrm>
            <a:off x="11700163" y="212338"/>
            <a:ext cx="365760" cy="365760"/>
          </a:xfrm>
          <a:prstGeom prst="ellipse">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fld id="{24CA3347-EB72-964C-BA9A-E32263F0C6F3}" type="slidenum">
              <a:rPr lang="en-US" sz="1600" b="0" i="0" smtClean="0">
                <a:solidFill>
                  <a:schemeClr val="tx1">
                    <a:lumMod val="75000"/>
                    <a:lumOff val="25000"/>
                  </a:schemeClr>
                </a:solidFill>
                <a:latin typeface="Lato Light"/>
                <a:cs typeface="Lato Light"/>
              </a:rPr>
              <a:pPr/>
              <a:t>‹#›</a:t>
            </a:fld>
            <a:endParaRPr lang="en-US" sz="1800" b="0" i="0" dirty="0">
              <a:solidFill>
                <a:schemeClr val="tx1">
                  <a:lumMod val="75000"/>
                  <a:lumOff val="25000"/>
                </a:schemeClr>
              </a:solidFill>
              <a:latin typeface="Lato Light"/>
              <a:cs typeface="Lato Light"/>
            </a:endParaRPr>
          </a:p>
        </p:txBody>
      </p:sp>
    </p:spTree>
    <p:extLst>
      <p:ext uri="{BB962C8B-B14F-4D97-AF65-F5344CB8AC3E}">
        <p14:creationId xmlns:p14="http://schemas.microsoft.com/office/powerpoint/2010/main" val="785362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457200" rtl="0" eaLnBrk="1" latinLnBrk="0" hangingPunct="1">
        <a:spcBef>
          <a:spcPct val="0"/>
        </a:spcBef>
        <a:buNone/>
        <a:defRPr sz="3200" b="0" i="0" kern="1200">
          <a:solidFill>
            <a:schemeClr val="tx1"/>
          </a:solidFill>
          <a:latin typeface="Lato Heavy"/>
          <a:ea typeface="+mj-ea"/>
          <a:cs typeface="Lato Heavy"/>
        </a:defRPr>
      </a:lvl1pPr>
    </p:titleStyle>
    <p:bodyStyle>
      <a:lvl1pPr marL="274320" indent="-27432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667512" indent="-27432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Lecture </a:t>
            </a:r>
            <a:r>
              <a:rPr lang="en-US" dirty="0" smtClean="0">
                <a:solidFill>
                  <a:schemeClr val="tx1">
                    <a:lumMod val="85000"/>
                    <a:lumOff val="15000"/>
                  </a:schemeClr>
                </a:solidFill>
              </a:rPr>
              <a:t>24: Differential cryptanalysis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Announcements</a:t>
            </a:r>
          </a:p>
          <a:p>
            <a:r>
              <a:rPr lang="en-US" sz="2800" dirty="0" smtClean="0"/>
              <a:t>Final reading assignment due Monday 5/1</a:t>
            </a:r>
          </a:p>
          <a:p>
            <a:r>
              <a:rPr lang="en-US" sz="2800" dirty="0" smtClean="0"/>
              <a:t>Problem Set 6 due Tuesday 5/2</a:t>
            </a:r>
            <a:endParaRPr lang="en-US" sz="2800" dirty="0"/>
          </a:p>
          <a:p>
            <a:r>
              <a:rPr lang="en-US" sz="2800" dirty="0" smtClean="0"/>
              <a:t>Final project report </a:t>
            </a:r>
            <a:r>
              <a:rPr lang="en-US" sz="2800" smtClean="0"/>
              <a:t>due Wednesday 5/3</a:t>
            </a:r>
            <a:endParaRPr lang="en-US" sz="2800" dirty="0" smtClean="0"/>
          </a:p>
        </p:txBody>
      </p:sp>
    </p:spTree>
    <p:extLst>
      <p:ext uri="{BB962C8B-B14F-4D97-AF65-F5344CB8AC3E}">
        <p14:creationId xmlns:p14="http://schemas.microsoft.com/office/powerpoint/2010/main" val="2338426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t>
            </a:r>
            <a:r>
              <a:rPr lang="en-US" dirty="0" smtClean="0">
                <a:latin typeface="Lato Black" panose="020F0502020204030203" pitchFamily="34" charset="0"/>
                <a:ea typeface="Lato Black" panose="020F0502020204030203" pitchFamily="34" charset="0"/>
                <a:cs typeface="Lato Black" panose="020F0502020204030203" pitchFamily="34" charset="0"/>
              </a:rPr>
              <a:t>S</a:t>
            </a:r>
            <a:r>
              <a:rPr lang="en-US" dirty="0" smtClean="0"/>
              <a:t> is still ‘too linear’?</a:t>
            </a:r>
            <a:endParaRPr lang="en-US" dirty="0"/>
          </a:p>
        </p:txBody>
      </p:sp>
      <p:sp>
        <p:nvSpPr>
          <p:cNvPr id="5" name="Text Placeholder 4"/>
          <p:cNvSpPr>
            <a:spLocks noGrp="1"/>
          </p:cNvSpPr>
          <p:nvPr>
            <p:ph type="body" idx="1"/>
          </p:nvPr>
        </p:nvSpPr>
        <p:spPr/>
        <p:txBody>
          <a:bodyPr/>
          <a:lstStyle/>
          <a:p>
            <a:r>
              <a:rPr lang="en-US" dirty="0" smtClean="0"/>
              <a:t>Linear cryptanalysis</a:t>
            </a:r>
            <a:endParaRPr lang="en-US" dirty="0"/>
          </a:p>
        </p:txBody>
      </p:sp>
      <p:sp>
        <p:nvSpPr>
          <p:cNvPr id="6" name="Content Placeholder 5"/>
          <p:cNvSpPr>
            <a:spLocks noGrp="1"/>
          </p:cNvSpPr>
          <p:nvPr>
            <p:ph sz="half" idx="2"/>
          </p:nvPr>
        </p:nvSpPr>
        <p:spPr/>
        <p:txBody>
          <a:bodyPr/>
          <a:lstStyle/>
          <a:p>
            <a:pPr marL="0" indent="0">
              <a:buNone/>
            </a:pPr>
            <a:r>
              <a:rPr lang="en-US" dirty="0" smtClean="0"/>
              <a:t>Exploits the fact that S may behave ‘similarly’ to a linear function</a:t>
            </a:r>
          </a:p>
          <a:p>
            <a:pPr marL="0" indent="0">
              <a:buNone/>
            </a:pPr>
            <a:endParaRPr lang="en-US" dirty="0"/>
          </a:p>
          <a:p>
            <a:pPr marL="0" indent="0">
              <a:buNone/>
            </a:pPr>
            <a:r>
              <a:rPr lang="en-US" dirty="0" smtClean="0"/>
              <a:t>Will explore on Wednesday</a:t>
            </a:r>
          </a:p>
        </p:txBody>
      </p:sp>
      <p:sp>
        <p:nvSpPr>
          <p:cNvPr id="7" name="Text Placeholder 6"/>
          <p:cNvSpPr>
            <a:spLocks noGrp="1"/>
          </p:cNvSpPr>
          <p:nvPr>
            <p:ph type="body" sz="quarter" idx="3"/>
          </p:nvPr>
        </p:nvSpPr>
        <p:spPr/>
        <p:txBody>
          <a:bodyPr/>
          <a:lstStyle/>
          <a:p>
            <a:r>
              <a:rPr lang="en-US" dirty="0" smtClean="0"/>
              <a:t>Differential cryptanalysis</a:t>
            </a:r>
            <a:endParaRPr lang="en-US" dirty="0"/>
          </a:p>
        </p:txBody>
      </p:sp>
      <p:sp>
        <p:nvSpPr>
          <p:cNvPr id="8" name="Content Placeholder 7"/>
          <p:cNvSpPr>
            <a:spLocks noGrp="1"/>
          </p:cNvSpPr>
          <p:nvPr>
            <p:ph sz="quarter" idx="4"/>
          </p:nvPr>
        </p:nvSpPr>
        <p:spPr/>
        <p:txBody>
          <a:bodyPr/>
          <a:lstStyle/>
          <a:p>
            <a:pPr marL="0" indent="0">
              <a:buNone/>
            </a:pPr>
            <a:r>
              <a:rPr lang="en-US" dirty="0" smtClean="0"/>
              <a:t>Exploits the fact that </a:t>
            </a:r>
            <a:r>
              <a:rPr lang="en-US" i="1" dirty="0" smtClean="0"/>
              <a:t>differences</a:t>
            </a:r>
            <a:r>
              <a:rPr lang="en-US" dirty="0" smtClean="0"/>
              <a:t> in inputs + outputs may be correlated</a:t>
            </a:r>
          </a:p>
          <a:p>
            <a:pPr marL="0" indent="0">
              <a:buNone/>
            </a:pPr>
            <a:endParaRPr lang="en-US" dirty="0"/>
          </a:p>
          <a:p>
            <a:pPr marL="0" indent="0">
              <a:buNone/>
            </a:pPr>
            <a:r>
              <a:rPr lang="en-US" dirty="0" smtClean="0">
                <a:solidFill>
                  <a:schemeClr val="accent2">
                    <a:lumMod val="75000"/>
                  </a:schemeClr>
                </a:solidFill>
              </a:rPr>
              <a:t>Our focus today</a:t>
            </a:r>
            <a:endParaRPr lang="en-US" dirty="0">
              <a:solidFill>
                <a:schemeClr val="accent2">
                  <a:lumMod val="75000"/>
                </a:schemeClr>
              </a:solidFill>
            </a:endParaRPr>
          </a:p>
        </p:txBody>
      </p:sp>
    </p:spTree>
    <p:extLst>
      <p:ext uri="{BB962C8B-B14F-4D97-AF65-F5344CB8AC3E}">
        <p14:creationId xmlns:p14="http://schemas.microsoft.com/office/powerpoint/2010/main" val="7783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first differential cryptanalysis</a:t>
            </a:r>
            <a:endParaRPr lang="en-US" dirty="0"/>
          </a:p>
        </p:txBody>
      </p:sp>
      <p:sp>
        <p:nvSpPr>
          <p:cNvPr id="3" name="Content Placeholder 2"/>
          <p:cNvSpPr>
            <a:spLocks noGrp="1"/>
          </p:cNvSpPr>
          <p:nvPr>
            <p:ph sz="half" idx="1"/>
          </p:nvPr>
        </p:nvSpPr>
        <p:spPr>
          <a:xfrm>
            <a:off x="609599" y="1102109"/>
            <a:ext cx="6124719" cy="5258631"/>
          </a:xfrm>
        </p:spPr>
        <p:txBody>
          <a:bodyPr/>
          <a:lstStyle/>
          <a:p>
            <a:pPr marL="0" indent="0">
              <a:buNone/>
            </a:pPr>
            <a:r>
              <a:rPr lang="en-US" sz="2800" dirty="0" smtClean="0"/>
              <a:t>Consider a one-time pad</a:t>
            </a:r>
          </a:p>
          <a:p>
            <a:r>
              <a:rPr lang="en-US" dirty="0" smtClean="0"/>
              <a:t>Claude Shannon (and others) showed that it is ‘perfectly hiding’</a:t>
            </a:r>
          </a:p>
          <a:p>
            <a:r>
              <a:rPr lang="en-US" dirty="0" smtClean="0"/>
              <a:t>Concretely: if you don’t know K, then it is impossible to correlate X and Y</a:t>
            </a:r>
          </a:p>
          <a:p>
            <a:pPr marL="0" indent="0">
              <a:buNone/>
            </a:pPr>
            <a:r>
              <a:rPr lang="en-US" sz="2800" dirty="0" smtClean="0"/>
              <a:t>What about a two-time pad?</a:t>
            </a:r>
          </a:p>
          <a:p>
            <a:r>
              <a:rPr lang="en-US" dirty="0" smtClean="0"/>
              <a:t>Confusion disappears!</a:t>
            </a:r>
            <a:endParaRPr lang="en-US" dirty="0"/>
          </a:p>
          <a:p>
            <a:r>
              <a:rPr lang="en-US" dirty="0"/>
              <a:t>Concretely: </a:t>
            </a:r>
            <a:r>
              <a:rPr lang="en-US" dirty="0" smtClean="0"/>
              <a:t>even without knowing K</a:t>
            </a:r>
            <a:r>
              <a:rPr lang="en-US" dirty="0"/>
              <a:t>, </a:t>
            </a:r>
            <a:r>
              <a:rPr lang="en-US" dirty="0" smtClean="0"/>
              <a:t>we can say for sure that </a:t>
            </a:r>
            <a:r>
              <a:rPr lang="el-GR" dirty="0" smtClean="0"/>
              <a:t>Δ</a:t>
            </a:r>
            <a:r>
              <a:rPr lang="en-US" dirty="0" smtClean="0"/>
              <a:t>X = </a:t>
            </a:r>
            <a:r>
              <a:rPr lang="el-GR" dirty="0" smtClean="0"/>
              <a:t>Δ</a:t>
            </a:r>
            <a:r>
              <a:rPr lang="en-US" dirty="0" smtClean="0"/>
              <a:t>Y</a:t>
            </a:r>
          </a:p>
          <a:p>
            <a:pPr lvl="1"/>
            <a:r>
              <a:rPr lang="el-GR" dirty="0" smtClean="0"/>
              <a:t>Δ</a:t>
            </a:r>
            <a:r>
              <a:rPr lang="en-US" dirty="0" smtClean="0"/>
              <a:t>X </a:t>
            </a:r>
            <a:r>
              <a:rPr lang="en-US" dirty="0"/>
              <a:t>= </a:t>
            </a:r>
            <a:r>
              <a:rPr lang="en-US" dirty="0" smtClean="0"/>
              <a:t>X ⊕ X’</a:t>
            </a:r>
          </a:p>
          <a:p>
            <a:pPr lvl="1"/>
            <a:r>
              <a:rPr lang="el-GR" dirty="0" smtClean="0"/>
              <a:t>Δ</a:t>
            </a:r>
            <a:r>
              <a:rPr lang="en-US" dirty="0" smtClean="0"/>
              <a:t>Y </a:t>
            </a:r>
            <a:r>
              <a:rPr lang="en-US" dirty="0"/>
              <a:t>= </a:t>
            </a:r>
            <a:r>
              <a:rPr lang="en-US" dirty="0" smtClean="0"/>
              <a:t>Y </a:t>
            </a:r>
            <a:r>
              <a:rPr lang="en-US" dirty="0"/>
              <a:t>⊕ </a:t>
            </a:r>
            <a:r>
              <a:rPr lang="en-US" dirty="0" smtClean="0"/>
              <a:t>Y’</a:t>
            </a:r>
            <a:endParaRPr lang="en-US" dirty="0"/>
          </a:p>
          <a:p>
            <a:endParaRPr lang="en-US" dirty="0"/>
          </a:p>
        </p:txBody>
      </p:sp>
      <p:grpSp>
        <p:nvGrpSpPr>
          <p:cNvPr id="43" name="Group 42"/>
          <p:cNvGrpSpPr/>
          <p:nvPr/>
        </p:nvGrpSpPr>
        <p:grpSpPr>
          <a:xfrm>
            <a:off x="7234887" y="948343"/>
            <a:ext cx="2758858" cy="1562581"/>
            <a:chOff x="7234887" y="948343"/>
            <a:chExt cx="2758858" cy="1562581"/>
          </a:xfrm>
        </p:grpSpPr>
        <p:sp>
          <p:nvSpPr>
            <p:cNvPr id="5" name="TextBox 4"/>
            <p:cNvSpPr txBox="1"/>
            <p:nvPr/>
          </p:nvSpPr>
          <p:spPr>
            <a:xfrm>
              <a:off x="7234887"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6" name="TextBox 5"/>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7" name="TextBox 6"/>
            <p:cNvSpPr txBox="1"/>
            <p:nvPr/>
          </p:nvSpPr>
          <p:spPr>
            <a:xfrm>
              <a:off x="9493177" y="1981719"/>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8" name="Straight Arrow Connector 7"/>
            <p:cNvCxnSpPr>
              <a:stCxn id="5" idx="3"/>
              <a:endCxn id="7" idx="1"/>
            </p:cNvCxnSpPr>
            <p:nvPr/>
          </p:nvCxnSpPr>
          <p:spPr>
            <a:xfrm flipV="1">
              <a:off x="7735455" y="2243329"/>
              <a:ext cx="1757722" cy="5985"/>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a:off x="8439166" y="2110176"/>
              <a:ext cx="262287" cy="266307"/>
              <a:chOff x="4242642" y="3498800"/>
              <a:chExt cx="228600" cy="228600"/>
            </a:xfrm>
          </p:grpSpPr>
          <p:sp>
            <p:nvSpPr>
              <p:cNvPr id="12" name="Oval 1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13" name="Straight Arrow Connector 12"/>
              <p:cNvCxnSpPr>
                <a:stCxn id="12" idx="0"/>
                <a:endCxn id="1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17" name="Straight Arrow Connector 16"/>
            <p:cNvCxnSpPr>
              <a:stCxn id="6" idx="2"/>
              <a:endCxn id="1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42" name="Group 41"/>
          <p:cNvGrpSpPr/>
          <p:nvPr/>
        </p:nvGrpSpPr>
        <p:grpSpPr>
          <a:xfrm>
            <a:off x="7234887" y="4246450"/>
            <a:ext cx="2758858" cy="1557197"/>
            <a:chOff x="7234887" y="4246450"/>
            <a:chExt cx="2758858" cy="1557197"/>
          </a:xfrm>
        </p:grpSpPr>
        <p:sp>
          <p:nvSpPr>
            <p:cNvPr id="21" name="TextBox 20"/>
            <p:cNvSpPr txBox="1"/>
            <p:nvPr/>
          </p:nvSpPr>
          <p:spPr>
            <a:xfrm>
              <a:off x="7234887" y="4252435"/>
              <a:ext cx="500568" cy="523220"/>
            </a:xfrm>
            <a:prstGeom prst="rect">
              <a:avLst/>
            </a:prstGeom>
            <a:noFill/>
          </p:spPr>
          <p:txBody>
            <a:bodyPr wrap="square" lIns="0" rIns="0"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22" name="TextBox 21"/>
            <p:cNvSpPr txBox="1"/>
            <p:nvPr/>
          </p:nvSpPr>
          <p:spPr>
            <a:xfrm>
              <a:off x="8216252" y="5280427"/>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23" name="TextBox 22"/>
            <p:cNvSpPr txBox="1"/>
            <p:nvPr/>
          </p:nvSpPr>
          <p:spPr>
            <a:xfrm>
              <a:off x="9493177" y="424645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24" name="Straight Arrow Connector 23"/>
            <p:cNvCxnSpPr>
              <a:stCxn id="21" idx="3"/>
              <a:endCxn id="23" idx="1"/>
            </p:cNvCxnSpPr>
            <p:nvPr/>
          </p:nvCxnSpPr>
          <p:spPr>
            <a:xfrm flipV="1">
              <a:off x="7735455" y="4508060"/>
              <a:ext cx="1757722" cy="5985"/>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25" name="Group 24"/>
            <p:cNvGrpSpPr/>
            <p:nvPr/>
          </p:nvGrpSpPr>
          <p:grpSpPr>
            <a:xfrm>
              <a:off x="8439166" y="4374907"/>
              <a:ext cx="262287" cy="266307"/>
              <a:chOff x="4242642" y="3498800"/>
              <a:chExt cx="228600" cy="228600"/>
            </a:xfrm>
          </p:grpSpPr>
          <p:sp>
            <p:nvSpPr>
              <p:cNvPr id="26" name="Oval 25"/>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27" name="Straight Arrow Connector 26"/>
              <p:cNvCxnSpPr>
                <a:stCxn id="26" idx="0"/>
                <a:endCxn id="26"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28" name="Straight Arrow Connector 27"/>
            <p:cNvCxnSpPr>
              <a:stCxn id="22" idx="0"/>
              <a:endCxn id="26" idx="4"/>
            </p:cNvCxnSpPr>
            <p:nvPr/>
          </p:nvCxnSpPr>
          <p:spPr>
            <a:xfrm flipV="1">
              <a:off x="8570310" y="4641214"/>
              <a:ext cx="0" cy="6392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44" name="Group 43"/>
          <p:cNvGrpSpPr/>
          <p:nvPr/>
        </p:nvGrpSpPr>
        <p:grpSpPr>
          <a:xfrm>
            <a:off x="7103269" y="2504939"/>
            <a:ext cx="3022094" cy="1747496"/>
            <a:chOff x="7103269" y="2504939"/>
            <a:chExt cx="3022094" cy="1747496"/>
          </a:xfrm>
        </p:grpSpPr>
        <p:cxnSp>
          <p:nvCxnSpPr>
            <p:cNvPr id="38" name="Straight Connector 37"/>
            <p:cNvCxnSpPr>
              <a:stCxn id="21" idx="0"/>
              <a:endCxn id="5" idx="2"/>
            </p:cNvCxnSpPr>
            <p:nvPr/>
          </p:nvCxnSpPr>
          <p:spPr>
            <a:xfrm flipV="1">
              <a:off x="7485171" y="2510924"/>
              <a:ext cx="0" cy="1741511"/>
            </a:xfrm>
            <a:prstGeom prst="line">
              <a:avLst/>
            </a:prstGeom>
            <a:ln w="25400">
              <a:prstDash val="sysDot"/>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23" idx="0"/>
              <a:endCxn id="7" idx="2"/>
            </p:cNvCxnSpPr>
            <p:nvPr/>
          </p:nvCxnSpPr>
          <p:spPr>
            <a:xfrm flipV="1">
              <a:off x="9743461" y="2504939"/>
              <a:ext cx="0" cy="1741511"/>
            </a:xfrm>
            <a:prstGeom prst="line">
              <a:avLst/>
            </a:prstGeom>
            <a:ln w="25400">
              <a:prstDash val="sysDot"/>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7103269" y="3128162"/>
              <a:ext cx="763804" cy="523220"/>
            </a:xfrm>
            <a:prstGeom prst="rect">
              <a:avLst/>
            </a:prstGeom>
            <a:solidFill>
              <a:schemeClr val="bg1"/>
            </a:solidFill>
          </p:spPr>
          <p:txBody>
            <a:bodyPr wrap="square"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32" name="TextBox 31"/>
            <p:cNvSpPr txBox="1"/>
            <p:nvPr/>
          </p:nvSpPr>
          <p:spPr>
            <a:xfrm>
              <a:off x="9361559" y="3128162"/>
              <a:ext cx="763804" cy="523220"/>
            </a:xfrm>
            <a:prstGeom prst="rect">
              <a:avLst/>
            </a:prstGeom>
            <a:solidFill>
              <a:schemeClr val="bg1"/>
            </a:solidFill>
          </p:spPr>
          <p:txBody>
            <a:bodyPr wrap="square"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grpSp>
    </p:spTree>
    <p:extLst>
      <p:ext uri="{BB962C8B-B14F-4D97-AF65-F5344CB8AC3E}">
        <p14:creationId xmlns:p14="http://schemas.microsoft.com/office/powerpoint/2010/main" val="257888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TOY Cipher</a:t>
            </a:r>
            <a:endParaRPr lang="en-US" dirty="0"/>
          </a:p>
        </p:txBody>
      </p:sp>
      <p:sp>
        <p:nvSpPr>
          <p:cNvPr id="3" name="Content Placeholder 2"/>
          <p:cNvSpPr>
            <a:spLocks noGrp="1"/>
          </p:cNvSpPr>
          <p:nvPr>
            <p:ph sz="half" idx="1"/>
          </p:nvPr>
        </p:nvSpPr>
        <p:spPr/>
        <p:txBody>
          <a:bodyPr>
            <a:noAutofit/>
          </a:bodyPr>
          <a:lstStyle/>
          <a:p>
            <a:pPr marL="0" indent="0">
              <a:buNone/>
            </a:pPr>
            <a:r>
              <a:rPr lang="en-US" dirty="0" smtClean="0"/>
              <a:t>TOY cipher design = an S-box sandwiched by one-time pads</a:t>
            </a:r>
          </a:p>
          <a:p>
            <a:pPr marL="0" indent="0">
              <a:buNone/>
            </a:pPr>
            <a:endParaRPr lang="en-US" dirty="0" smtClean="0"/>
          </a:p>
          <a:p>
            <a:pPr marL="0" indent="0">
              <a:buNone/>
            </a:pPr>
            <a:r>
              <a:rPr lang="en-US" dirty="0" smtClean="0"/>
              <a:t>Concrete sizes</a:t>
            </a:r>
          </a:p>
          <a:p>
            <a:r>
              <a:rPr lang="en-US" sz="2200" dirty="0" smtClean="0">
                <a:latin typeface="+mn-lt"/>
              </a:rPr>
              <a:t>4-bit input X and output Y</a:t>
            </a:r>
          </a:p>
          <a:p>
            <a:r>
              <a:rPr lang="en-US" sz="2200" dirty="0" smtClean="0">
                <a:latin typeface="+mn-lt"/>
              </a:rPr>
              <a:t>8-bit total key</a:t>
            </a:r>
          </a:p>
          <a:p>
            <a:r>
              <a:rPr lang="en-US" sz="2200" dirty="0" smtClean="0">
                <a:latin typeface="+mn-lt"/>
              </a:rPr>
              <a:t>S-box has 2</a:t>
            </a:r>
            <a:r>
              <a:rPr lang="en-US" sz="2200" baseline="30000" dirty="0" smtClean="0">
                <a:latin typeface="+mn-lt"/>
              </a:rPr>
              <a:t>4</a:t>
            </a:r>
            <a:r>
              <a:rPr lang="en-US" sz="2200" dirty="0" smtClean="0">
                <a:latin typeface="+mn-lt"/>
              </a:rPr>
              <a:t> = 16 total inputs/outputs</a:t>
            </a:r>
          </a:p>
          <a:p>
            <a:pPr marL="0" indent="0">
              <a:buNone/>
            </a:pPr>
            <a:endParaRPr lang="en-US" dirty="0" smtClean="0"/>
          </a:p>
          <a:p>
            <a:pPr marL="0" indent="0">
              <a:buNone/>
            </a:pPr>
            <a:r>
              <a:rPr lang="en-US" dirty="0" smtClean="0"/>
              <a:t>Hope: can’t break TOY faster than a brute-force search of 256 keys</a:t>
            </a:r>
          </a:p>
          <a:p>
            <a:pPr marL="0" indent="0">
              <a:buNone/>
            </a:pPr>
            <a:endParaRPr lang="en-US" dirty="0"/>
          </a:p>
          <a:p>
            <a:pPr marL="0" indent="0">
              <a:buNone/>
            </a:pPr>
            <a:r>
              <a:rPr lang="en-US" dirty="0" smtClean="0"/>
              <a:t>Sadly, this hope is false</a:t>
            </a:r>
            <a:endParaRPr lang="en-US" dirty="0"/>
          </a:p>
        </p:txBody>
      </p:sp>
      <p:sp>
        <p:nvSpPr>
          <p:cNvPr id="6" name="TextBox 5"/>
          <p:cNvSpPr txBox="1"/>
          <p:nvPr/>
        </p:nvSpPr>
        <p:spPr>
          <a:xfrm>
            <a:off x="7234887"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11515160"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9" name="Straight Arrow Connector 8"/>
          <p:cNvCxnSpPr>
            <a:stCxn id="6" idx="3"/>
            <a:endCxn id="8" idx="1"/>
          </p:cNvCxnSpPr>
          <p:nvPr/>
        </p:nvCxnSpPr>
        <p:spPr>
          <a:xfrm>
            <a:off x="7735455" y="2249314"/>
            <a:ext cx="3779705"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8179244" y="948343"/>
            <a:ext cx="708116" cy="1428140"/>
            <a:chOff x="8216252" y="948343"/>
            <a:chExt cx="708116" cy="1428140"/>
          </a:xfrm>
        </p:grpSpPr>
        <p:sp>
          <p:nvSpPr>
            <p:cNvPr id="7" name="TextBox 6"/>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10" name="Group 9"/>
            <p:cNvGrpSpPr/>
            <p:nvPr/>
          </p:nvGrpSpPr>
          <p:grpSpPr>
            <a:xfrm>
              <a:off x="8439166" y="2110176"/>
              <a:ext cx="262287" cy="266307"/>
              <a:chOff x="4242642" y="3498800"/>
              <a:chExt cx="228600" cy="228600"/>
            </a:xfrm>
          </p:grpSpPr>
          <p:sp>
            <p:nvSpPr>
              <p:cNvPr id="12" name="Oval 1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13" name="Straight Arrow Connector 12"/>
              <p:cNvCxnSpPr>
                <a:stCxn id="12" idx="0"/>
                <a:endCxn id="1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11" name="Straight Arrow Connector 10"/>
            <p:cNvCxnSpPr>
              <a:stCxn id="7" idx="2"/>
              <a:endCxn id="1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16" name="Rectangle 15"/>
          <p:cNvSpPr>
            <a:spLocks noChangeAspect="1"/>
          </p:cNvSpPr>
          <p:nvPr/>
        </p:nvSpPr>
        <p:spPr bwMode="auto">
          <a:xfrm>
            <a:off x="9331149"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18" name="Group 17"/>
          <p:cNvGrpSpPr/>
          <p:nvPr/>
        </p:nvGrpSpPr>
        <p:grpSpPr>
          <a:xfrm>
            <a:off x="10363254" y="948343"/>
            <a:ext cx="708116" cy="1428140"/>
            <a:chOff x="8216252" y="948343"/>
            <a:chExt cx="708116" cy="1428140"/>
          </a:xfrm>
        </p:grpSpPr>
        <p:sp>
          <p:nvSpPr>
            <p:cNvPr id="19" name="TextBox 18"/>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20" name="Group 19"/>
            <p:cNvGrpSpPr/>
            <p:nvPr/>
          </p:nvGrpSpPr>
          <p:grpSpPr>
            <a:xfrm>
              <a:off x="8439166" y="2110176"/>
              <a:ext cx="262287" cy="266307"/>
              <a:chOff x="4242642" y="3498800"/>
              <a:chExt cx="228600" cy="228600"/>
            </a:xfrm>
          </p:grpSpPr>
          <p:sp>
            <p:nvSpPr>
              <p:cNvPr id="22" name="Oval 2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23" name="Straight Arrow Connector 22"/>
              <p:cNvCxnSpPr>
                <a:stCxn id="22" idx="0"/>
                <a:endCxn id="2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9" idx="2"/>
              <a:endCxn id="2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5802" y="3024029"/>
            <a:ext cx="5366197" cy="824361"/>
          </a:xfrm>
          <a:prstGeom prst="rect">
            <a:avLst/>
          </a:prstGeom>
        </p:spPr>
      </p:pic>
      <p:sp>
        <p:nvSpPr>
          <p:cNvPr id="25" name="Freeform 24"/>
          <p:cNvSpPr/>
          <p:nvPr/>
        </p:nvSpPr>
        <p:spPr>
          <a:xfrm>
            <a:off x="9144000" y="2543577"/>
            <a:ext cx="482958" cy="489398"/>
          </a:xfrm>
          <a:custGeom>
            <a:avLst/>
            <a:gdLst>
              <a:gd name="connsiteX0" fmla="*/ 482958 w 482958"/>
              <a:gd name="connsiteY0" fmla="*/ 0 h 489398"/>
              <a:gd name="connsiteX1" fmla="*/ 354169 w 482958"/>
              <a:gd name="connsiteY1" fmla="*/ 251138 h 489398"/>
              <a:gd name="connsiteX2" fmla="*/ 122349 w 482958"/>
              <a:gd name="connsiteY2" fmla="*/ 167426 h 489398"/>
              <a:gd name="connsiteX3" fmla="*/ 0 w 482958"/>
              <a:gd name="connsiteY3" fmla="*/ 489398 h 489398"/>
            </a:gdLst>
            <a:ahLst/>
            <a:cxnLst>
              <a:cxn ang="0">
                <a:pos x="connsiteX0" y="connsiteY0"/>
              </a:cxn>
              <a:cxn ang="0">
                <a:pos x="connsiteX1" y="connsiteY1"/>
              </a:cxn>
              <a:cxn ang="0">
                <a:pos x="connsiteX2" y="connsiteY2"/>
              </a:cxn>
              <a:cxn ang="0">
                <a:pos x="connsiteX3" y="connsiteY3"/>
              </a:cxn>
            </a:cxnLst>
            <a:rect l="l" t="t" r="r" b="b"/>
            <a:pathLst>
              <a:path w="482958" h="489398">
                <a:moveTo>
                  <a:pt x="482958" y="0"/>
                </a:moveTo>
                <a:cubicBezTo>
                  <a:pt x="448614" y="111617"/>
                  <a:pt x="414270" y="223234"/>
                  <a:pt x="354169" y="251138"/>
                </a:cubicBezTo>
                <a:cubicBezTo>
                  <a:pt x="294068" y="279042"/>
                  <a:pt x="181377" y="127716"/>
                  <a:pt x="122349" y="167426"/>
                </a:cubicBezTo>
                <a:cubicBezTo>
                  <a:pt x="63321" y="207136"/>
                  <a:pt x="31660" y="348267"/>
                  <a:pt x="0" y="489398"/>
                </a:cubicBezTo>
              </a:path>
            </a:pathLst>
          </a:custGeom>
          <a:noFill/>
          <a:ln w="22225">
            <a:solidFill>
              <a:schemeClr val="accent3"/>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69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cryptanalysis of TOY</a:t>
            </a:r>
            <a:endParaRPr lang="en-US" dirty="0"/>
          </a:p>
        </p:txBody>
      </p:sp>
      <p:sp>
        <p:nvSpPr>
          <p:cNvPr id="3" name="Content Placeholder 2"/>
          <p:cNvSpPr>
            <a:spLocks noGrp="1"/>
          </p:cNvSpPr>
          <p:nvPr>
            <p:ph sz="half" idx="1"/>
          </p:nvPr>
        </p:nvSpPr>
        <p:spPr>
          <a:xfrm>
            <a:off x="609600" y="1102109"/>
            <a:ext cx="5827440" cy="5258631"/>
          </a:xfrm>
        </p:spPr>
        <p:txBody>
          <a:bodyPr>
            <a:noAutofit/>
          </a:bodyPr>
          <a:lstStyle/>
          <a:p>
            <a:r>
              <a:rPr lang="en-US" dirty="0" smtClean="0">
                <a:latin typeface="Lato Semibold" panose="020F0502020204030203" pitchFamily="34" charset="0"/>
                <a:ea typeface="Lato Semibold" panose="020F0502020204030203" pitchFamily="34" charset="0"/>
                <a:cs typeface="Lato Semibold" panose="020F0502020204030203" pitchFamily="34" charset="0"/>
              </a:rPr>
              <a:t>Consider two input/output pairs</a:t>
            </a:r>
          </a:p>
          <a:p>
            <a:r>
              <a:rPr lang="en-US" dirty="0" smtClean="0">
                <a:latin typeface="Lato Semibold" panose="020F0502020204030203" pitchFamily="34" charset="0"/>
                <a:ea typeface="Lato Semibold" panose="020F0502020204030203" pitchFamily="34" charset="0"/>
                <a:cs typeface="Lato Semibold" panose="020F0502020204030203" pitchFamily="34" charset="0"/>
              </a:rPr>
              <a:t>What do we know about differences?</a:t>
            </a:r>
          </a:p>
          <a:p>
            <a:r>
              <a:rPr lang="el-GR" dirty="0">
                <a:latin typeface="Lato Semibold" panose="020F0502020204030203" pitchFamily="34" charset="0"/>
                <a:ea typeface="Lato Semibold" panose="020F0502020204030203" pitchFamily="34" charset="0"/>
                <a:cs typeface="Lato Semibold" panose="020F0502020204030203" pitchFamily="34" charset="0"/>
              </a:rPr>
              <a:t>Δ</a:t>
            </a:r>
            <a:r>
              <a:rPr lang="en-US" dirty="0">
                <a:latin typeface="Lato Semibold" panose="020F0502020204030203" pitchFamily="34" charset="0"/>
                <a:ea typeface="Lato Semibold" panose="020F0502020204030203" pitchFamily="34" charset="0"/>
                <a:cs typeface="Lato Semibold" panose="020F0502020204030203" pitchFamily="34" charset="0"/>
              </a:rPr>
              <a:t>X = </a:t>
            </a:r>
            <a:r>
              <a:rPr lang="el-GR" dirty="0" smtClean="0">
                <a:latin typeface="Lato Semibold" panose="020F0502020204030203" pitchFamily="34" charset="0"/>
                <a:ea typeface="Lato Semibold" panose="020F0502020204030203" pitchFamily="34" charset="0"/>
                <a:cs typeface="Lato Semibold" panose="020F0502020204030203" pitchFamily="34" charset="0"/>
              </a:rPr>
              <a:t>Δ</a:t>
            </a:r>
            <a:r>
              <a:rPr lang="en-US" dirty="0" smtClean="0">
                <a:latin typeface="Lato Semibold" panose="020F0502020204030203" pitchFamily="34" charset="0"/>
                <a:ea typeface="Lato Semibold" panose="020F0502020204030203" pitchFamily="34" charset="0"/>
                <a:cs typeface="Lato Semibold" panose="020F0502020204030203" pitchFamily="34" charset="0"/>
              </a:rPr>
              <a:t>I and </a:t>
            </a:r>
            <a:r>
              <a:rPr lang="el-GR" dirty="0" smtClean="0">
                <a:latin typeface="Lato Semibold" panose="020F0502020204030203" pitchFamily="34" charset="0"/>
                <a:ea typeface="Lato Semibold" panose="020F0502020204030203" pitchFamily="34" charset="0"/>
                <a:cs typeface="Lato Semibold" panose="020F0502020204030203" pitchFamily="34" charset="0"/>
              </a:rPr>
              <a:t>Δ</a:t>
            </a:r>
            <a:r>
              <a:rPr lang="en-US" dirty="0" smtClean="0">
                <a:latin typeface="Lato Semibold" panose="020F0502020204030203" pitchFamily="34" charset="0"/>
                <a:ea typeface="Lato Semibold" panose="020F0502020204030203" pitchFamily="34" charset="0"/>
                <a:cs typeface="Lato Semibold" panose="020F0502020204030203" pitchFamily="34" charset="0"/>
              </a:rPr>
              <a:t>J </a:t>
            </a:r>
            <a:r>
              <a:rPr lang="en-US" dirty="0">
                <a:latin typeface="Lato Semibold" panose="020F0502020204030203" pitchFamily="34" charset="0"/>
                <a:ea typeface="Lato Semibold" panose="020F0502020204030203" pitchFamily="34" charset="0"/>
                <a:cs typeface="Lato Semibold" panose="020F0502020204030203" pitchFamily="34" charset="0"/>
              </a:rPr>
              <a:t>= </a:t>
            </a:r>
            <a:r>
              <a:rPr lang="el-GR" dirty="0" smtClean="0">
                <a:latin typeface="Lato Semibold" panose="020F0502020204030203" pitchFamily="34" charset="0"/>
                <a:ea typeface="Lato Semibold" panose="020F0502020204030203" pitchFamily="34" charset="0"/>
                <a:cs typeface="Lato Semibold" panose="020F0502020204030203" pitchFamily="34" charset="0"/>
              </a:rPr>
              <a:t>Δ</a:t>
            </a:r>
            <a:r>
              <a:rPr lang="en-US" dirty="0" smtClean="0">
                <a:latin typeface="Lato Semibold" panose="020F0502020204030203" pitchFamily="34" charset="0"/>
                <a:ea typeface="Lato Semibold" panose="020F0502020204030203" pitchFamily="34" charset="0"/>
                <a:cs typeface="Lato Semibold" panose="020F0502020204030203" pitchFamily="34" charset="0"/>
              </a:rPr>
              <a:t>Y, indep of key</a:t>
            </a:r>
          </a:p>
          <a:p>
            <a:r>
              <a:rPr lang="en-US" dirty="0" smtClean="0">
                <a:latin typeface="Lato Semibold" panose="020F0502020204030203" pitchFamily="34" charset="0"/>
                <a:ea typeface="Lato Semibold" panose="020F0502020204030203" pitchFamily="34" charset="0"/>
                <a:cs typeface="Lato Semibold" panose="020F0502020204030203" pitchFamily="34" charset="0"/>
              </a:rPr>
              <a:t>This </a:t>
            </a:r>
            <a:r>
              <a:rPr lang="en-US" dirty="0">
                <a:latin typeface="Lato Semibold" panose="020F0502020204030203" pitchFamily="34" charset="0"/>
                <a:ea typeface="Lato Semibold" panose="020F0502020204030203" pitchFamily="34" charset="0"/>
                <a:cs typeface="Lato Semibold" panose="020F0502020204030203" pitchFamily="34" charset="0"/>
              </a:rPr>
              <a:t>doesn’t </a:t>
            </a:r>
            <a:r>
              <a:rPr lang="en-US" dirty="0" smtClean="0">
                <a:latin typeface="Lato Semibold" panose="020F0502020204030203" pitchFamily="34" charset="0"/>
                <a:ea typeface="Lato Semibold" panose="020F0502020204030203" pitchFamily="34" charset="0"/>
                <a:cs typeface="Lato Semibold" panose="020F0502020204030203" pitchFamily="34" charset="0"/>
              </a:rPr>
              <a:t>directly relate </a:t>
            </a:r>
            <a:r>
              <a:rPr lang="en-US" dirty="0">
                <a:latin typeface="Lato Semibold" panose="020F0502020204030203" pitchFamily="34" charset="0"/>
                <a:ea typeface="Lato Semibold" panose="020F0502020204030203" pitchFamily="34" charset="0"/>
                <a:cs typeface="Lato Semibold" panose="020F0502020204030203" pitchFamily="34" charset="0"/>
              </a:rPr>
              <a:t>ΔX and ΔY… </a:t>
            </a:r>
            <a:r>
              <a:rPr lang="en-US" dirty="0" smtClean="0">
                <a:latin typeface="Lato Semibold" panose="020F0502020204030203" pitchFamily="34" charset="0"/>
                <a:ea typeface="Lato Semibold" panose="020F0502020204030203" pitchFamily="34" charset="0"/>
                <a:cs typeface="Lato Semibold" panose="020F0502020204030203" pitchFamily="34" charset="0"/>
              </a:rPr>
              <a:t>but, at least we learned that it suffices to connect ΔI </a:t>
            </a:r>
            <a:r>
              <a:rPr lang="en-US" dirty="0">
                <a:latin typeface="Lato Semibold" panose="020F0502020204030203" pitchFamily="34" charset="0"/>
                <a:ea typeface="Lato Semibold" panose="020F0502020204030203" pitchFamily="34" charset="0"/>
                <a:cs typeface="Lato Semibold" panose="020F0502020204030203" pitchFamily="34" charset="0"/>
              </a:rPr>
              <a:t>with </a:t>
            </a:r>
            <a:r>
              <a:rPr lang="en-US" dirty="0" smtClean="0">
                <a:latin typeface="Lato Semibold" panose="020F0502020204030203" pitchFamily="34" charset="0"/>
                <a:ea typeface="Lato Semibold" panose="020F0502020204030203" pitchFamily="34" charset="0"/>
                <a:cs typeface="Lato Semibold" panose="020F0502020204030203" pitchFamily="34" charset="0"/>
              </a:rPr>
              <a:t>ΔJ</a:t>
            </a:r>
          </a:p>
          <a:p>
            <a:r>
              <a:rPr lang="en-US" dirty="0" smtClean="0">
                <a:latin typeface="Lato Semibold" panose="020F0502020204030203" pitchFamily="34" charset="0"/>
                <a:ea typeface="Lato Semibold" panose="020F0502020204030203" pitchFamily="34" charset="0"/>
                <a:cs typeface="Lato Semibold" panose="020F0502020204030203" pitchFamily="34" charset="0"/>
              </a:rPr>
              <a:t>One more observation:</a:t>
            </a:r>
            <a:br>
              <a:rPr lang="en-US" dirty="0" smtClean="0">
                <a:latin typeface="Lato Semibold" panose="020F0502020204030203" pitchFamily="34" charset="0"/>
                <a:ea typeface="Lato Semibold" panose="020F0502020204030203" pitchFamily="34" charset="0"/>
                <a:cs typeface="Lato Semibold" panose="020F0502020204030203" pitchFamily="34" charset="0"/>
              </a:rPr>
            </a:br>
            <a:r>
              <a:rPr lang="el-GR" dirty="0" smtClean="0">
                <a:latin typeface="Lato Semibold" panose="020F0502020204030203" pitchFamily="34" charset="0"/>
                <a:ea typeface="Lato Semibold" panose="020F0502020204030203" pitchFamily="34" charset="0"/>
                <a:cs typeface="Lato Semibold" panose="020F0502020204030203" pitchFamily="34" charset="0"/>
              </a:rPr>
              <a:t>Δ</a:t>
            </a:r>
            <a:r>
              <a:rPr lang="en-US" dirty="0" smtClean="0">
                <a:latin typeface="Lato Semibold" panose="020F0502020204030203" pitchFamily="34" charset="0"/>
                <a:ea typeface="Lato Semibold" panose="020F0502020204030203" pitchFamily="34" charset="0"/>
                <a:cs typeface="Lato Semibold" panose="020F0502020204030203" pitchFamily="34" charset="0"/>
              </a:rPr>
              <a:t>J = J ⊕ J’ = S[I] </a:t>
            </a:r>
            <a:r>
              <a:rPr lang="en-US" dirty="0" smtClean="0"/>
              <a:t>⊕ S[I’]</a:t>
            </a:r>
            <a:endParaRPr lang="en-US" dirty="0">
              <a:latin typeface="Lato Semibold" panose="020F0502020204030203" pitchFamily="34" charset="0"/>
              <a:ea typeface="Lato Semibold" panose="020F0502020204030203" pitchFamily="34" charset="0"/>
              <a:cs typeface="Lato Semibold" panose="020F0502020204030203" pitchFamily="34" charset="0"/>
            </a:endParaRPr>
          </a:p>
          <a:p>
            <a:r>
              <a:rPr lang="en-US" dirty="0" smtClean="0">
                <a:latin typeface="Lato Semibold" panose="020F0502020204030203" pitchFamily="34" charset="0"/>
                <a:ea typeface="Lato Semibold" panose="020F0502020204030203" pitchFamily="34" charset="0"/>
                <a:cs typeface="Lato Semibold" panose="020F0502020204030203" pitchFamily="34" charset="0"/>
              </a:rPr>
              <a:t>Our plan: try all pairs I, I’ that differ by </a:t>
            </a:r>
            <a:r>
              <a:rPr lang="el-GR" dirty="0" smtClean="0">
                <a:latin typeface="Lato Semibold" panose="020F0502020204030203" pitchFamily="34" charset="0"/>
                <a:ea typeface="Lato Semibold" panose="020F0502020204030203" pitchFamily="34" charset="0"/>
                <a:cs typeface="Lato Semibold" panose="020F0502020204030203" pitchFamily="34" charset="0"/>
              </a:rPr>
              <a:t>Δ</a:t>
            </a:r>
            <a:r>
              <a:rPr lang="en-US" dirty="0" smtClean="0">
                <a:latin typeface="Lato Semibold" panose="020F0502020204030203" pitchFamily="34" charset="0"/>
                <a:ea typeface="Lato Semibold" panose="020F0502020204030203" pitchFamily="34" charset="0"/>
                <a:cs typeface="Lato Semibold" panose="020F0502020204030203" pitchFamily="34" charset="0"/>
              </a:rPr>
              <a:t>I, see which yields a difference of </a:t>
            </a:r>
            <a:r>
              <a:rPr lang="el-GR" dirty="0" smtClean="0">
                <a:latin typeface="Lato Semibold" panose="020F0502020204030203" pitchFamily="34" charset="0"/>
                <a:ea typeface="Lato Semibold" panose="020F0502020204030203" pitchFamily="34" charset="0"/>
                <a:cs typeface="Lato Semibold" panose="020F0502020204030203" pitchFamily="34" charset="0"/>
              </a:rPr>
              <a:t>Δ</a:t>
            </a:r>
            <a:r>
              <a:rPr lang="en-US" dirty="0" smtClean="0">
                <a:latin typeface="Lato Semibold" panose="020F0502020204030203" pitchFamily="34" charset="0"/>
                <a:ea typeface="Lato Semibold" panose="020F0502020204030203" pitchFamily="34" charset="0"/>
                <a:cs typeface="Lato Semibold" panose="020F0502020204030203" pitchFamily="34" charset="0"/>
              </a:rPr>
              <a:t>J on the other side of the S-box</a:t>
            </a:r>
          </a:p>
        </p:txBody>
      </p:sp>
      <p:sp>
        <p:nvSpPr>
          <p:cNvPr id="6" name="TextBox 5"/>
          <p:cNvSpPr txBox="1"/>
          <p:nvPr/>
        </p:nvSpPr>
        <p:spPr>
          <a:xfrm>
            <a:off x="7234887"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11515160"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9" name="Straight Arrow Connector 8"/>
          <p:cNvCxnSpPr>
            <a:stCxn id="6" idx="3"/>
            <a:endCxn id="8" idx="1"/>
          </p:cNvCxnSpPr>
          <p:nvPr/>
        </p:nvCxnSpPr>
        <p:spPr>
          <a:xfrm>
            <a:off x="7735455" y="2249314"/>
            <a:ext cx="3779705"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8179244" y="948343"/>
            <a:ext cx="708116" cy="1428140"/>
            <a:chOff x="8216252" y="948343"/>
            <a:chExt cx="708116" cy="1428140"/>
          </a:xfrm>
        </p:grpSpPr>
        <p:sp>
          <p:nvSpPr>
            <p:cNvPr id="7" name="TextBox 6"/>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10" name="Group 9"/>
            <p:cNvGrpSpPr/>
            <p:nvPr/>
          </p:nvGrpSpPr>
          <p:grpSpPr>
            <a:xfrm>
              <a:off x="8439166" y="2110176"/>
              <a:ext cx="262287" cy="266307"/>
              <a:chOff x="4242642" y="3498800"/>
              <a:chExt cx="228600" cy="228600"/>
            </a:xfrm>
          </p:grpSpPr>
          <p:sp>
            <p:nvSpPr>
              <p:cNvPr id="12" name="Oval 1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13" name="Straight Arrow Connector 12"/>
              <p:cNvCxnSpPr>
                <a:stCxn id="12" idx="0"/>
                <a:endCxn id="1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11" name="Straight Arrow Connector 10"/>
            <p:cNvCxnSpPr>
              <a:stCxn id="7" idx="2"/>
              <a:endCxn id="1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16" name="Rectangle 15"/>
          <p:cNvSpPr>
            <a:spLocks noChangeAspect="1"/>
          </p:cNvSpPr>
          <p:nvPr/>
        </p:nvSpPr>
        <p:spPr bwMode="auto">
          <a:xfrm>
            <a:off x="9331149"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18" name="Group 17"/>
          <p:cNvGrpSpPr/>
          <p:nvPr/>
        </p:nvGrpSpPr>
        <p:grpSpPr>
          <a:xfrm>
            <a:off x="10363254" y="948343"/>
            <a:ext cx="708116" cy="1428140"/>
            <a:chOff x="8216252" y="948343"/>
            <a:chExt cx="708116" cy="1428140"/>
          </a:xfrm>
        </p:grpSpPr>
        <p:sp>
          <p:nvSpPr>
            <p:cNvPr id="19" name="TextBox 18"/>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20" name="Group 19"/>
            <p:cNvGrpSpPr/>
            <p:nvPr/>
          </p:nvGrpSpPr>
          <p:grpSpPr>
            <a:xfrm>
              <a:off x="8439166" y="2110176"/>
              <a:ext cx="262287" cy="266307"/>
              <a:chOff x="4242642" y="3498800"/>
              <a:chExt cx="228600" cy="228600"/>
            </a:xfrm>
          </p:grpSpPr>
          <p:sp>
            <p:nvSpPr>
              <p:cNvPr id="22" name="Oval 2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23" name="Straight Arrow Connector 22"/>
              <p:cNvCxnSpPr>
                <a:stCxn id="22" idx="0"/>
                <a:endCxn id="2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9" idx="2"/>
              <a:endCxn id="2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8681942"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46" name="TextBox 45"/>
          <p:cNvSpPr txBox="1"/>
          <p:nvPr/>
        </p:nvSpPr>
        <p:spPr>
          <a:xfrm>
            <a:off x="10032032"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J</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49" name="Group 48"/>
          <p:cNvGrpSpPr/>
          <p:nvPr/>
        </p:nvGrpSpPr>
        <p:grpSpPr>
          <a:xfrm>
            <a:off x="7234887" y="3621392"/>
            <a:ext cx="4780841" cy="1821664"/>
            <a:chOff x="7234887" y="3621392"/>
            <a:chExt cx="4780841" cy="1821664"/>
          </a:xfrm>
        </p:grpSpPr>
        <p:sp>
          <p:nvSpPr>
            <p:cNvPr id="26" name="TextBox 25"/>
            <p:cNvSpPr txBox="1"/>
            <p:nvPr/>
          </p:nvSpPr>
          <p:spPr>
            <a:xfrm>
              <a:off x="7234887" y="3831471"/>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27" name="TextBox 26"/>
            <p:cNvSpPr txBox="1"/>
            <p:nvPr/>
          </p:nvSpPr>
          <p:spPr>
            <a:xfrm>
              <a:off x="11515160" y="3831471"/>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28" name="Straight Arrow Connector 27"/>
            <p:cNvCxnSpPr>
              <a:stCxn id="26" idx="3"/>
              <a:endCxn id="27" idx="1"/>
            </p:cNvCxnSpPr>
            <p:nvPr/>
          </p:nvCxnSpPr>
          <p:spPr>
            <a:xfrm>
              <a:off x="7735455" y="4093081"/>
              <a:ext cx="3779705"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8179244" y="4919836"/>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31" name="Group 30"/>
            <p:cNvGrpSpPr/>
            <p:nvPr/>
          </p:nvGrpSpPr>
          <p:grpSpPr>
            <a:xfrm>
              <a:off x="8402158" y="3953943"/>
              <a:ext cx="262287" cy="266307"/>
              <a:chOff x="4242642" y="3498800"/>
              <a:chExt cx="228600" cy="228600"/>
            </a:xfrm>
          </p:grpSpPr>
          <p:sp>
            <p:nvSpPr>
              <p:cNvPr id="33" name="Oval 32"/>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34" name="Straight Arrow Connector 33"/>
              <p:cNvCxnSpPr>
                <a:stCxn id="33" idx="0"/>
                <a:endCxn id="33"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32" name="Straight Arrow Connector 31"/>
            <p:cNvCxnSpPr>
              <a:stCxn id="30" idx="0"/>
              <a:endCxn id="33" idx="4"/>
            </p:cNvCxnSpPr>
            <p:nvPr/>
          </p:nvCxnSpPr>
          <p:spPr>
            <a:xfrm flipV="1">
              <a:off x="8533302" y="4220250"/>
              <a:ext cx="0" cy="699586"/>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a:spLocks noChangeAspect="1"/>
            </p:cNvSpPr>
            <p:nvPr/>
          </p:nvSpPr>
          <p:spPr bwMode="auto">
            <a:xfrm>
              <a:off x="9331149" y="3798923"/>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37" name="TextBox 36"/>
            <p:cNvSpPr txBox="1"/>
            <p:nvPr/>
          </p:nvSpPr>
          <p:spPr>
            <a:xfrm>
              <a:off x="10363254" y="4919836"/>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38" name="Group 37"/>
            <p:cNvGrpSpPr/>
            <p:nvPr/>
          </p:nvGrpSpPr>
          <p:grpSpPr>
            <a:xfrm>
              <a:off x="10586168" y="3953943"/>
              <a:ext cx="262287" cy="266307"/>
              <a:chOff x="4242642" y="3498800"/>
              <a:chExt cx="228600" cy="228600"/>
            </a:xfrm>
          </p:grpSpPr>
          <p:sp>
            <p:nvSpPr>
              <p:cNvPr id="40" name="Oval 39"/>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41" name="Straight Arrow Connector 40"/>
              <p:cNvCxnSpPr>
                <a:stCxn id="40" idx="0"/>
                <a:endCxn id="40"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39" name="Straight Arrow Connector 38"/>
            <p:cNvCxnSpPr>
              <a:stCxn id="37" idx="0"/>
              <a:endCxn id="40" idx="4"/>
            </p:cNvCxnSpPr>
            <p:nvPr/>
          </p:nvCxnSpPr>
          <p:spPr>
            <a:xfrm flipV="1">
              <a:off x="10717312" y="4220250"/>
              <a:ext cx="0" cy="699586"/>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8700001" y="3621392"/>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48" name="TextBox 47"/>
            <p:cNvSpPr txBox="1"/>
            <p:nvPr/>
          </p:nvSpPr>
          <p:spPr>
            <a:xfrm>
              <a:off x="10050091" y="3621392"/>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J’</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cxnSp>
        <p:nvCxnSpPr>
          <p:cNvPr id="51" name="Straight Connector 50"/>
          <p:cNvCxnSpPr>
            <a:stCxn id="26" idx="0"/>
            <a:endCxn id="6" idx="2"/>
          </p:cNvCxnSpPr>
          <p:nvPr/>
        </p:nvCxnSpPr>
        <p:spPr>
          <a:xfrm flipV="1">
            <a:off x="7485171" y="2510924"/>
            <a:ext cx="0" cy="1320547"/>
          </a:xfrm>
          <a:prstGeom prst="line">
            <a:avLst/>
          </a:prstGeom>
          <a:ln w="25400">
            <a:prstDash val="sysDot"/>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477527" y="2908812"/>
            <a:ext cx="1454699"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X </a:t>
            </a: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 </a:t>
            </a: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57" name="Straight Connector 56"/>
          <p:cNvCxnSpPr>
            <a:stCxn id="47" idx="0"/>
            <a:endCxn id="45" idx="2"/>
          </p:cNvCxnSpPr>
          <p:nvPr/>
        </p:nvCxnSpPr>
        <p:spPr>
          <a:xfrm flipH="1" flipV="1">
            <a:off x="8932226" y="2722180"/>
            <a:ext cx="0" cy="899212"/>
          </a:xfrm>
          <a:prstGeom prst="line">
            <a:avLst/>
          </a:prstGeom>
          <a:ln w="25400">
            <a:prstDash val="sysDot"/>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48" idx="0"/>
            <a:endCxn id="46" idx="2"/>
          </p:cNvCxnSpPr>
          <p:nvPr/>
        </p:nvCxnSpPr>
        <p:spPr>
          <a:xfrm flipH="1" flipV="1">
            <a:off x="10282316" y="2722180"/>
            <a:ext cx="0" cy="899212"/>
          </a:xfrm>
          <a:prstGeom prst="line">
            <a:avLst/>
          </a:prstGeom>
          <a:ln w="25400">
            <a:solidFill>
              <a:schemeClr val="accent6"/>
            </a:solidFill>
            <a:prstDash val="sysDot"/>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a:stCxn id="27" idx="0"/>
            <a:endCxn id="8" idx="2"/>
          </p:cNvCxnSpPr>
          <p:nvPr/>
        </p:nvCxnSpPr>
        <p:spPr>
          <a:xfrm flipV="1">
            <a:off x="11765444" y="2510924"/>
            <a:ext cx="0" cy="1320547"/>
          </a:xfrm>
          <a:prstGeom prst="line">
            <a:avLst/>
          </a:prstGeom>
          <a:ln w="25400">
            <a:solidFill>
              <a:schemeClr val="accent6"/>
            </a:solidFill>
            <a:prstDash val="sysDot"/>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0300375" y="2908812"/>
            <a:ext cx="1465070" cy="523220"/>
          </a:xfrm>
          <a:prstGeom prst="rect">
            <a:avLst/>
          </a:prstGeom>
          <a:noFill/>
        </p:spPr>
        <p:txBody>
          <a:bodyPr wrap="square" lIns="0" rIns="0" rtlCol="0">
            <a:spAutoFit/>
          </a:bodyPr>
          <a:lstStyle/>
          <a:p>
            <a:pPr algn="ctr"/>
            <a:r>
              <a:rPr lang="el-GR"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J </a:t>
            </a: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 </a:t>
            </a:r>
            <a:r>
              <a:rPr lang="el-GR"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solidFill>
                <a:schemeClr val="accent6"/>
              </a:solidFill>
              <a:latin typeface="Lato Heavy" panose="020F0502020204030203" pitchFamily="34" charset="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160452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example</a:t>
            </a:r>
            <a:endParaRPr lang="en-US" dirty="0"/>
          </a:p>
        </p:txBody>
      </p:sp>
      <p:sp>
        <p:nvSpPr>
          <p:cNvPr id="6" name="TextBox 5"/>
          <p:cNvSpPr txBox="1"/>
          <p:nvPr/>
        </p:nvSpPr>
        <p:spPr>
          <a:xfrm>
            <a:off x="7234887"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11515160"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9" name="Straight Arrow Connector 8"/>
          <p:cNvCxnSpPr>
            <a:stCxn id="6" idx="3"/>
            <a:endCxn id="8" idx="1"/>
          </p:cNvCxnSpPr>
          <p:nvPr/>
        </p:nvCxnSpPr>
        <p:spPr>
          <a:xfrm>
            <a:off x="7735455" y="2249314"/>
            <a:ext cx="3779705"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8179244" y="948343"/>
            <a:ext cx="708116" cy="1428140"/>
            <a:chOff x="8216252" y="948343"/>
            <a:chExt cx="708116" cy="1428140"/>
          </a:xfrm>
        </p:grpSpPr>
        <p:sp>
          <p:nvSpPr>
            <p:cNvPr id="7" name="TextBox 6"/>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10" name="Group 9"/>
            <p:cNvGrpSpPr/>
            <p:nvPr/>
          </p:nvGrpSpPr>
          <p:grpSpPr>
            <a:xfrm>
              <a:off x="8439166" y="2110176"/>
              <a:ext cx="262287" cy="266307"/>
              <a:chOff x="4242642" y="3498800"/>
              <a:chExt cx="228600" cy="228600"/>
            </a:xfrm>
          </p:grpSpPr>
          <p:sp>
            <p:nvSpPr>
              <p:cNvPr id="12" name="Oval 1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13" name="Straight Arrow Connector 12"/>
              <p:cNvCxnSpPr>
                <a:stCxn id="12" idx="0"/>
                <a:endCxn id="1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11" name="Straight Arrow Connector 10"/>
            <p:cNvCxnSpPr>
              <a:stCxn id="7" idx="2"/>
              <a:endCxn id="1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16" name="Rectangle 15"/>
          <p:cNvSpPr>
            <a:spLocks noChangeAspect="1"/>
          </p:cNvSpPr>
          <p:nvPr/>
        </p:nvSpPr>
        <p:spPr bwMode="auto">
          <a:xfrm>
            <a:off x="9331149"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18" name="Group 17"/>
          <p:cNvGrpSpPr/>
          <p:nvPr/>
        </p:nvGrpSpPr>
        <p:grpSpPr>
          <a:xfrm>
            <a:off x="10363254" y="948343"/>
            <a:ext cx="708116" cy="1428140"/>
            <a:chOff x="8216252" y="948343"/>
            <a:chExt cx="708116" cy="1428140"/>
          </a:xfrm>
        </p:grpSpPr>
        <p:sp>
          <p:nvSpPr>
            <p:cNvPr id="19" name="TextBox 18"/>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20" name="Group 19"/>
            <p:cNvGrpSpPr/>
            <p:nvPr/>
          </p:nvGrpSpPr>
          <p:grpSpPr>
            <a:xfrm>
              <a:off x="8439166" y="2110176"/>
              <a:ext cx="262287" cy="266307"/>
              <a:chOff x="4242642" y="3498800"/>
              <a:chExt cx="228600" cy="228600"/>
            </a:xfrm>
          </p:grpSpPr>
          <p:sp>
            <p:nvSpPr>
              <p:cNvPr id="22" name="Oval 2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23" name="Straight Arrow Connector 22"/>
              <p:cNvCxnSpPr>
                <a:stCxn id="22" idx="0"/>
                <a:endCxn id="2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9" idx="2"/>
              <a:endCxn id="2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8681942"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46" name="TextBox 45"/>
          <p:cNvSpPr txBox="1"/>
          <p:nvPr/>
        </p:nvSpPr>
        <p:spPr>
          <a:xfrm>
            <a:off x="10032032"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J</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49" name="Group 48"/>
          <p:cNvGrpSpPr/>
          <p:nvPr/>
        </p:nvGrpSpPr>
        <p:grpSpPr>
          <a:xfrm>
            <a:off x="7234887" y="3621392"/>
            <a:ext cx="4780841" cy="1821664"/>
            <a:chOff x="7234887" y="3621392"/>
            <a:chExt cx="4780841" cy="1821664"/>
          </a:xfrm>
        </p:grpSpPr>
        <p:sp>
          <p:nvSpPr>
            <p:cNvPr id="26" name="TextBox 25"/>
            <p:cNvSpPr txBox="1"/>
            <p:nvPr/>
          </p:nvSpPr>
          <p:spPr>
            <a:xfrm>
              <a:off x="7234887" y="3831471"/>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27" name="TextBox 26"/>
            <p:cNvSpPr txBox="1"/>
            <p:nvPr/>
          </p:nvSpPr>
          <p:spPr>
            <a:xfrm>
              <a:off x="11515160" y="3831471"/>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28" name="Straight Arrow Connector 27"/>
            <p:cNvCxnSpPr>
              <a:stCxn id="26" idx="3"/>
              <a:endCxn id="27" idx="1"/>
            </p:cNvCxnSpPr>
            <p:nvPr/>
          </p:nvCxnSpPr>
          <p:spPr>
            <a:xfrm>
              <a:off x="7735455" y="4093081"/>
              <a:ext cx="3779705"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8179244" y="4919836"/>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31" name="Group 30"/>
            <p:cNvGrpSpPr/>
            <p:nvPr/>
          </p:nvGrpSpPr>
          <p:grpSpPr>
            <a:xfrm>
              <a:off x="8402158" y="3953943"/>
              <a:ext cx="262287" cy="266307"/>
              <a:chOff x="4242642" y="3498800"/>
              <a:chExt cx="228600" cy="228600"/>
            </a:xfrm>
          </p:grpSpPr>
          <p:sp>
            <p:nvSpPr>
              <p:cNvPr id="33" name="Oval 32"/>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34" name="Straight Arrow Connector 33"/>
              <p:cNvCxnSpPr>
                <a:stCxn id="33" idx="0"/>
                <a:endCxn id="33"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32" name="Straight Arrow Connector 31"/>
            <p:cNvCxnSpPr>
              <a:stCxn id="30" idx="0"/>
              <a:endCxn id="33" idx="4"/>
            </p:cNvCxnSpPr>
            <p:nvPr/>
          </p:nvCxnSpPr>
          <p:spPr>
            <a:xfrm flipV="1">
              <a:off x="8533302" y="4220250"/>
              <a:ext cx="0" cy="699586"/>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a:spLocks noChangeAspect="1"/>
            </p:cNvSpPr>
            <p:nvPr/>
          </p:nvSpPr>
          <p:spPr bwMode="auto">
            <a:xfrm>
              <a:off x="9331149" y="3798923"/>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37" name="TextBox 36"/>
            <p:cNvSpPr txBox="1"/>
            <p:nvPr/>
          </p:nvSpPr>
          <p:spPr>
            <a:xfrm>
              <a:off x="10363254" y="4919836"/>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38" name="Group 37"/>
            <p:cNvGrpSpPr/>
            <p:nvPr/>
          </p:nvGrpSpPr>
          <p:grpSpPr>
            <a:xfrm>
              <a:off x="10586168" y="3953943"/>
              <a:ext cx="262287" cy="266307"/>
              <a:chOff x="4242642" y="3498800"/>
              <a:chExt cx="228600" cy="228600"/>
            </a:xfrm>
          </p:grpSpPr>
          <p:sp>
            <p:nvSpPr>
              <p:cNvPr id="40" name="Oval 39"/>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41" name="Straight Arrow Connector 40"/>
              <p:cNvCxnSpPr>
                <a:stCxn id="40" idx="0"/>
                <a:endCxn id="40"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39" name="Straight Arrow Connector 38"/>
            <p:cNvCxnSpPr>
              <a:stCxn id="37" idx="0"/>
              <a:endCxn id="40" idx="4"/>
            </p:cNvCxnSpPr>
            <p:nvPr/>
          </p:nvCxnSpPr>
          <p:spPr>
            <a:xfrm flipV="1">
              <a:off x="10717312" y="4220250"/>
              <a:ext cx="0" cy="699586"/>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8700001" y="3621392"/>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48" name="TextBox 47"/>
            <p:cNvSpPr txBox="1"/>
            <p:nvPr/>
          </p:nvSpPr>
          <p:spPr>
            <a:xfrm>
              <a:off x="10050091" y="3621392"/>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J’</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cxnSp>
        <p:nvCxnSpPr>
          <p:cNvPr id="51" name="Straight Connector 50"/>
          <p:cNvCxnSpPr>
            <a:stCxn id="26" idx="0"/>
            <a:endCxn id="6" idx="2"/>
          </p:cNvCxnSpPr>
          <p:nvPr/>
        </p:nvCxnSpPr>
        <p:spPr>
          <a:xfrm flipV="1">
            <a:off x="7485171" y="2510924"/>
            <a:ext cx="0" cy="1320547"/>
          </a:xfrm>
          <a:prstGeom prst="line">
            <a:avLst/>
          </a:prstGeom>
          <a:ln w="25400">
            <a:prstDash val="sysDot"/>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582134" y="2746972"/>
            <a:ext cx="1378774" cy="954107"/>
          </a:xfrm>
          <a:prstGeom prst="rect">
            <a:avLst/>
          </a:prstGeom>
          <a:noFill/>
        </p:spPr>
        <p:txBody>
          <a:bodyPr wrap="square" lIns="0" rIns="0" rtlCol="0">
            <a:spAutoFit/>
          </a:bodyPr>
          <a:lstStyle/>
          <a:p>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X </a:t>
            </a: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 </a:t>
            </a: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I </a:t>
            </a:r>
            <a:r>
              <a:rPr lang="el-GR" sz="2800" i="1" dirty="0">
                <a:solidFill>
                  <a:schemeClr val="bg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a:solidFill>
                  <a:schemeClr val="bg1"/>
                </a:solidFill>
                <a:latin typeface="Lato Heavy" panose="020F0502020204030203" pitchFamily="34" charset="0"/>
                <a:ea typeface="Lato Heavy" panose="020F0502020204030203" pitchFamily="34" charset="0"/>
                <a:cs typeface="Lato Heavy" panose="020F0502020204030203" pitchFamily="34" charset="0"/>
              </a:rPr>
              <a:t>X </a:t>
            </a: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 15</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57" name="Straight Connector 56"/>
          <p:cNvCxnSpPr>
            <a:stCxn id="47" idx="0"/>
            <a:endCxn id="45" idx="2"/>
          </p:cNvCxnSpPr>
          <p:nvPr/>
        </p:nvCxnSpPr>
        <p:spPr>
          <a:xfrm flipH="1" flipV="1">
            <a:off x="8932226" y="2722180"/>
            <a:ext cx="0" cy="899212"/>
          </a:xfrm>
          <a:prstGeom prst="line">
            <a:avLst/>
          </a:prstGeom>
          <a:ln w="25400">
            <a:prstDash val="sysDot"/>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48" idx="0"/>
            <a:endCxn id="46" idx="2"/>
          </p:cNvCxnSpPr>
          <p:nvPr/>
        </p:nvCxnSpPr>
        <p:spPr>
          <a:xfrm flipH="1" flipV="1">
            <a:off x="10282316" y="2722180"/>
            <a:ext cx="0" cy="899212"/>
          </a:xfrm>
          <a:prstGeom prst="line">
            <a:avLst/>
          </a:prstGeom>
          <a:ln w="25400">
            <a:solidFill>
              <a:schemeClr val="accent6"/>
            </a:solidFill>
            <a:prstDash val="sysDot"/>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a:stCxn id="27" idx="0"/>
            <a:endCxn id="8" idx="2"/>
          </p:cNvCxnSpPr>
          <p:nvPr/>
        </p:nvCxnSpPr>
        <p:spPr>
          <a:xfrm flipV="1">
            <a:off x="11765444" y="2510924"/>
            <a:ext cx="0" cy="1320547"/>
          </a:xfrm>
          <a:prstGeom prst="line">
            <a:avLst/>
          </a:prstGeom>
          <a:ln w="25400">
            <a:solidFill>
              <a:schemeClr val="accent6"/>
            </a:solidFill>
            <a:prstDash val="sysDot"/>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0379279" y="2746972"/>
            <a:ext cx="1386165" cy="954107"/>
          </a:xfrm>
          <a:prstGeom prst="rect">
            <a:avLst/>
          </a:prstGeom>
          <a:noFill/>
        </p:spPr>
        <p:txBody>
          <a:bodyPr wrap="square" lIns="0" rIns="0" rtlCol="0">
            <a:spAutoFit/>
          </a:bodyPr>
          <a:lstStyle/>
          <a:p>
            <a:r>
              <a:rPr lang="el-GR"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J </a:t>
            </a: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 </a:t>
            </a:r>
            <a:r>
              <a:rPr lang="el-GR"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Y</a:t>
            </a:r>
            <a:b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br>
            <a:r>
              <a:rPr lang="el-GR" sz="2800" i="1" dirty="0">
                <a:solidFill>
                  <a:schemeClr val="bg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a:solidFill>
                  <a:schemeClr val="bg1"/>
                </a:solidFill>
                <a:latin typeface="Lato Heavy" panose="020F0502020204030203" pitchFamily="34" charset="0"/>
                <a:ea typeface="Lato Heavy" panose="020F0502020204030203" pitchFamily="34" charset="0"/>
                <a:cs typeface="Lato Heavy" panose="020F0502020204030203" pitchFamily="34" charset="0"/>
              </a:rPr>
              <a:t>B </a:t>
            </a: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 4</a:t>
            </a:r>
          </a:p>
        </p:txBody>
      </p:sp>
      <p:grpSp>
        <p:nvGrpSpPr>
          <p:cNvPr id="5" name="Group 4"/>
          <p:cNvGrpSpPr/>
          <p:nvPr/>
        </p:nvGrpSpPr>
        <p:grpSpPr>
          <a:xfrm>
            <a:off x="620914" y="2353786"/>
            <a:ext cx="6391014" cy="4446081"/>
            <a:chOff x="620914" y="2475166"/>
            <a:chExt cx="6391014" cy="4446081"/>
          </a:xfrm>
        </p:grpSpPr>
        <p:pic>
          <p:nvPicPr>
            <p:cNvPr id="1025" name="Picture 1" descr="Machine generated alternative text:&#10;s[j]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914" y="2475166"/>
              <a:ext cx="6391014" cy="444608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39626" y="2547212"/>
              <a:ext cx="129595" cy="246221"/>
            </a:xfrm>
            <a:prstGeom prst="rect">
              <a:avLst/>
            </a:prstGeom>
            <a:solidFill>
              <a:schemeClr val="bg1"/>
            </a:solidFill>
          </p:spPr>
          <p:txBody>
            <a:bodyPr wrap="square" lIns="0" tIns="0" rIns="0" bIns="0" rtlCol="0">
              <a:spAutoFit/>
            </a:bodyPr>
            <a:lstStyle/>
            <a:p>
              <a:pPr algn="ctr"/>
              <a:r>
                <a:rPr lang="en-US" sz="1550" i="1" dirty="0" smtClean="0"/>
                <a:t>I</a:t>
              </a:r>
              <a:endParaRPr lang="en-US" sz="1550" i="1" dirty="0"/>
            </a:p>
          </p:txBody>
        </p:sp>
        <p:sp>
          <p:nvSpPr>
            <p:cNvPr id="50" name="TextBox 49"/>
            <p:cNvSpPr txBox="1"/>
            <p:nvPr/>
          </p:nvSpPr>
          <p:spPr>
            <a:xfrm>
              <a:off x="2150133" y="2551059"/>
              <a:ext cx="94578" cy="238527"/>
            </a:xfrm>
            <a:prstGeom prst="rect">
              <a:avLst/>
            </a:prstGeom>
            <a:solidFill>
              <a:schemeClr val="bg1"/>
            </a:solidFill>
          </p:spPr>
          <p:txBody>
            <a:bodyPr wrap="none" lIns="0" tIns="0" rIns="0" bIns="0" rtlCol="0">
              <a:spAutoFit/>
            </a:bodyPr>
            <a:lstStyle/>
            <a:p>
              <a:r>
                <a:rPr lang="en-US" sz="1550" i="1" dirty="0"/>
                <a:t>I</a:t>
              </a:r>
              <a:r>
                <a:rPr lang="en-US" sz="1550" i="1" dirty="0" smtClean="0"/>
                <a:t>’</a:t>
              </a:r>
              <a:endParaRPr lang="en-US" sz="1550" i="1" dirty="0"/>
            </a:p>
          </p:txBody>
        </p:sp>
        <p:sp>
          <p:nvSpPr>
            <p:cNvPr id="52" name="TextBox 51"/>
            <p:cNvSpPr txBox="1"/>
            <p:nvPr/>
          </p:nvSpPr>
          <p:spPr>
            <a:xfrm>
              <a:off x="3217802" y="2551059"/>
              <a:ext cx="442794" cy="238527"/>
            </a:xfrm>
            <a:prstGeom prst="rect">
              <a:avLst/>
            </a:prstGeom>
            <a:solidFill>
              <a:schemeClr val="bg1"/>
            </a:solidFill>
          </p:spPr>
          <p:txBody>
            <a:bodyPr wrap="square" lIns="0" tIns="0" rIns="0" bIns="0" rtlCol="0">
              <a:spAutoFit/>
            </a:bodyPr>
            <a:lstStyle/>
            <a:p>
              <a:r>
                <a:rPr lang="en-US" sz="1550" i="1" dirty="0" smtClean="0"/>
                <a:t>S</a:t>
              </a:r>
              <a:r>
                <a:rPr lang="en-US" sz="1550" dirty="0" smtClean="0"/>
                <a:t>[</a:t>
              </a:r>
              <a:r>
                <a:rPr lang="en-US" sz="1550" i="1" dirty="0" smtClean="0"/>
                <a:t>I</a:t>
              </a:r>
              <a:r>
                <a:rPr lang="en-US" sz="1550" dirty="0" smtClean="0"/>
                <a:t>]</a:t>
              </a:r>
              <a:endParaRPr lang="en-US" sz="1550" dirty="0"/>
            </a:p>
          </p:txBody>
        </p:sp>
        <p:sp>
          <p:nvSpPr>
            <p:cNvPr id="54" name="TextBox 53"/>
            <p:cNvSpPr txBox="1"/>
            <p:nvPr/>
          </p:nvSpPr>
          <p:spPr>
            <a:xfrm>
              <a:off x="4421897" y="2551059"/>
              <a:ext cx="442794" cy="238527"/>
            </a:xfrm>
            <a:prstGeom prst="rect">
              <a:avLst/>
            </a:prstGeom>
            <a:solidFill>
              <a:schemeClr val="bg1"/>
            </a:solidFill>
          </p:spPr>
          <p:txBody>
            <a:bodyPr wrap="square" lIns="0" tIns="0" rIns="0" bIns="0" rtlCol="0">
              <a:spAutoFit/>
            </a:bodyPr>
            <a:lstStyle/>
            <a:p>
              <a:r>
                <a:rPr lang="en-US" sz="1550" i="1" dirty="0" smtClean="0"/>
                <a:t>S</a:t>
              </a:r>
              <a:r>
                <a:rPr lang="en-US" sz="1550" dirty="0" smtClean="0"/>
                <a:t>[</a:t>
              </a:r>
              <a:r>
                <a:rPr lang="en-US" sz="1550" i="1" dirty="0" smtClean="0"/>
                <a:t>I’</a:t>
              </a:r>
              <a:r>
                <a:rPr lang="en-US" sz="1550" dirty="0" smtClean="0"/>
                <a:t>]</a:t>
              </a:r>
              <a:endParaRPr lang="en-US" sz="1550" dirty="0"/>
            </a:p>
          </p:txBody>
        </p:sp>
        <p:sp>
          <p:nvSpPr>
            <p:cNvPr id="55" name="TextBox 54"/>
            <p:cNvSpPr txBox="1"/>
            <p:nvPr/>
          </p:nvSpPr>
          <p:spPr>
            <a:xfrm>
              <a:off x="5480335" y="2551059"/>
              <a:ext cx="1244280" cy="238527"/>
            </a:xfrm>
            <a:prstGeom prst="rect">
              <a:avLst/>
            </a:prstGeom>
            <a:solidFill>
              <a:schemeClr val="bg1"/>
            </a:solidFill>
          </p:spPr>
          <p:txBody>
            <a:bodyPr wrap="square" lIns="0" tIns="0" rIns="0" bIns="0" rtlCol="0">
              <a:spAutoFit/>
            </a:bodyPr>
            <a:lstStyle/>
            <a:p>
              <a:pPr algn="ctr"/>
              <a:r>
                <a:rPr lang="en-US" sz="1550" i="1" dirty="0" smtClean="0"/>
                <a:t>S</a:t>
              </a:r>
              <a:r>
                <a:rPr lang="en-US" sz="1550" dirty="0" smtClean="0"/>
                <a:t>[</a:t>
              </a:r>
              <a:r>
                <a:rPr lang="en-US" sz="1550" i="1" dirty="0" smtClean="0"/>
                <a:t>I</a:t>
              </a:r>
              <a:r>
                <a:rPr lang="en-US" sz="1550" dirty="0" smtClean="0"/>
                <a:t>] ⊕</a:t>
              </a:r>
              <a:r>
                <a:rPr lang="en-US" sz="1550" i="1" dirty="0"/>
                <a:t> </a:t>
              </a:r>
              <a:r>
                <a:rPr lang="en-US" sz="1550" i="1" dirty="0" smtClean="0"/>
                <a:t>S</a:t>
              </a:r>
              <a:r>
                <a:rPr lang="en-US" sz="1550" dirty="0" smtClean="0"/>
                <a:t>[</a:t>
              </a:r>
              <a:r>
                <a:rPr lang="en-US" sz="1550" i="1" dirty="0" smtClean="0"/>
                <a:t>I’</a:t>
              </a:r>
              <a:r>
                <a:rPr lang="en-US" sz="1550" dirty="0" smtClean="0"/>
                <a:t>]</a:t>
              </a:r>
              <a:endParaRPr lang="en-US" sz="1550" dirty="0"/>
            </a:p>
          </p:txBody>
        </p:sp>
      </p:grpSp>
      <p:grpSp>
        <p:nvGrpSpPr>
          <p:cNvPr id="15" name="Group 14"/>
          <p:cNvGrpSpPr/>
          <p:nvPr/>
        </p:nvGrpSpPr>
        <p:grpSpPr>
          <a:xfrm>
            <a:off x="938676" y="3957624"/>
            <a:ext cx="5421664" cy="1520625"/>
            <a:chOff x="938676" y="4079004"/>
            <a:chExt cx="5421664" cy="1520625"/>
          </a:xfrm>
        </p:grpSpPr>
        <p:sp>
          <p:nvSpPr>
            <p:cNvPr id="14" name="Rectangle 13"/>
            <p:cNvSpPr/>
            <p:nvPr/>
          </p:nvSpPr>
          <p:spPr>
            <a:xfrm>
              <a:off x="938676" y="4079004"/>
              <a:ext cx="5421664" cy="267595"/>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8" name="Rectangle 57"/>
            <p:cNvSpPr/>
            <p:nvPr/>
          </p:nvSpPr>
          <p:spPr>
            <a:xfrm>
              <a:off x="938676" y="5332034"/>
              <a:ext cx="5421664" cy="267595"/>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
        <p:nvSpPr>
          <p:cNvPr id="59" name="Content Placeholder 2"/>
          <p:cNvSpPr>
            <a:spLocks noGrp="1"/>
          </p:cNvSpPr>
          <p:nvPr>
            <p:ph sz="half" idx="1"/>
          </p:nvPr>
        </p:nvSpPr>
        <p:spPr>
          <a:xfrm>
            <a:off x="762000" y="1104214"/>
            <a:ext cx="6184400" cy="1005962"/>
          </a:xfrm>
        </p:spPr>
        <p:txBody>
          <a:bodyPr>
            <a:noAutofit/>
          </a:bodyPr>
          <a:lstStyle/>
          <a:p>
            <a:pPr>
              <a:tabLst>
                <a:tab pos="1965960" algn="l"/>
              </a:tabLst>
            </a:pPr>
            <a:r>
              <a:rPr lang="en-US" sz="2200" dirty="0" smtClean="0">
                <a:latin typeface="+mn-lt"/>
                <a:ea typeface="Lato Semibold" panose="020F0502020204030203" pitchFamily="34" charset="0"/>
                <a:cs typeface="Lato Semibold" panose="020F0502020204030203" pitchFamily="34" charset="0"/>
              </a:rPr>
              <a:t>Input X = 0	maps to output Y = 11 (i.e., 0xB)</a:t>
            </a:r>
          </a:p>
          <a:p>
            <a:pPr>
              <a:tabLst>
                <a:tab pos="1965960" algn="l"/>
              </a:tabLst>
            </a:pPr>
            <a:r>
              <a:rPr lang="en-US" sz="2200" dirty="0" smtClean="0">
                <a:latin typeface="+mn-lt"/>
                <a:ea typeface="Lato Semibold" panose="020F0502020204030203" pitchFamily="34" charset="0"/>
                <a:cs typeface="Lato Semibold" panose="020F0502020204030203" pitchFamily="34" charset="0"/>
              </a:rPr>
              <a:t>Input X’ = 15	maps to output Y’ = 15 (i.e., 0xF)</a:t>
            </a:r>
          </a:p>
        </p:txBody>
      </p:sp>
      <p:sp>
        <p:nvSpPr>
          <p:cNvPr id="24" name="Rectangle 23"/>
          <p:cNvSpPr/>
          <p:nvPr/>
        </p:nvSpPr>
        <p:spPr>
          <a:xfrm>
            <a:off x="7299016" y="5976298"/>
            <a:ext cx="4716711" cy="63117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2400">
                <a:latin typeface="Lato Semibold" panose="020F0502020204030203" pitchFamily="34" charset="0"/>
                <a:ea typeface="Lato Semibold" panose="020F0502020204030203" pitchFamily="34" charset="0"/>
                <a:cs typeface="Lato Semibold" panose="020F0502020204030203" pitchFamily="34" charset="0"/>
              </a:rPr>
              <a:t>Two possible keys: (5,C) and (A,8)</a:t>
            </a:r>
            <a:endParaRPr lang="en-US" sz="2400" dirty="0">
              <a:latin typeface="Lato Semibold" panose="020F0502020204030203" pitchFamily="34" charset="0"/>
              <a:ea typeface="Lato Semibold" panose="020F0502020204030203" pitchFamily="34" charset="0"/>
              <a:cs typeface="Lato Semibold" panose="020F0502020204030203" pitchFamily="34" charset="0"/>
            </a:endParaRPr>
          </a:p>
        </p:txBody>
      </p:sp>
    </p:spTree>
    <p:extLst>
      <p:ext uri="{BB962C8B-B14F-4D97-AF65-F5344CB8AC3E}">
        <p14:creationId xmlns:p14="http://schemas.microsoft.com/office/powerpoint/2010/main" val="346341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66" grpId="0"/>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cryptanalysis of </a:t>
            </a:r>
            <a:r>
              <a:rPr lang="en-US" dirty="0" smtClean="0">
                <a:solidFill>
                  <a:schemeClr val="accent2"/>
                </a:solidFill>
              </a:rPr>
              <a:t>2</a:t>
            </a:r>
            <a:r>
              <a:rPr lang="en-US" dirty="0" smtClean="0"/>
              <a:t>TOY</a:t>
            </a:r>
            <a:endParaRPr lang="en-US" dirty="0"/>
          </a:p>
        </p:txBody>
      </p:sp>
      <p:sp>
        <p:nvSpPr>
          <p:cNvPr id="96" name="Content Placeholder 95"/>
          <p:cNvSpPr>
            <a:spLocks noGrp="1"/>
          </p:cNvSpPr>
          <p:nvPr>
            <p:ph sz="half" idx="1"/>
          </p:nvPr>
        </p:nvSpPr>
        <p:spPr>
          <a:xfrm>
            <a:off x="609599" y="1102109"/>
            <a:ext cx="5267697" cy="5258631"/>
          </a:xfrm>
        </p:spPr>
        <p:txBody>
          <a:bodyPr>
            <a:normAutofit/>
          </a:bodyPr>
          <a:lstStyle/>
          <a:p>
            <a:r>
              <a:rPr lang="en-US" dirty="0"/>
              <a:t>Lesson of E-M: if a cipher breaks, </a:t>
            </a:r>
            <a:r>
              <a:rPr lang="en-US" dirty="0" smtClean="0"/>
              <a:t>add </a:t>
            </a:r>
            <a:r>
              <a:rPr lang="en-US" dirty="0"/>
              <a:t>more rounds &amp; try </a:t>
            </a:r>
            <a:r>
              <a:rPr lang="en-US" dirty="0" smtClean="0"/>
              <a:t>again</a:t>
            </a:r>
          </a:p>
          <a:p>
            <a:r>
              <a:rPr lang="en-US" dirty="0" smtClean="0"/>
              <a:t>Suppose that we knew </a:t>
            </a:r>
            <a:r>
              <a:rPr lang="el-GR" dirty="0" smtClean="0"/>
              <a:t>Δ</a:t>
            </a:r>
            <a:r>
              <a:rPr lang="en-US" dirty="0"/>
              <a:t>I</a:t>
            </a:r>
          </a:p>
          <a:p>
            <a:pPr lvl="1"/>
            <a:r>
              <a:rPr lang="en-US" sz="2100" dirty="0" smtClean="0">
                <a:latin typeface="+mn-lt"/>
              </a:rPr>
              <a:t>Then we’re back to TOY’s analysis</a:t>
            </a:r>
          </a:p>
          <a:p>
            <a:r>
              <a:rPr lang="en-US" dirty="0" smtClean="0"/>
              <a:t>Let’s see if we can fake it!</a:t>
            </a:r>
          </a:p>
          <a:p>
            <a:pPr lvl="1"/>
            <a:r>
              <a:rPr lang="en-US" sz="2100" dirty="0" smtClean="0">
                <a:latin typeface="+mn-lt"/>
              </a:rPr>
              <a:t>Suppose </a:t>
            </a:r>
            <a:r>
              <a:rPr lang="el-GR" sz="2100" dirty="0">
                <a:latin typeface="+mn-lt"/>
              </a:rPr>
              <a:t>Δ</a:t>
            </a:r>
            <a:r>
              <a:rPr lang="en-US" sz="2100" dirty="0">
                <a:latin typeface="+mn-lt"/>
              </a:rPr>
              <a:t>X </a:t>
            </a:r>
            <a:r>
              <a:rPr lang="en-US" sz="2100" dirty="0" smtClean="0">
                <a:latin typeface="+mn-lt"/>
              </a:rPr>
              <a:t>= 0xF just as before</a:t>
            </a:r>
          </a:p>
          <a:p>
            <a:pPr lvl="1"/>
            <a:r>
              <a:rPr lang="en-US" sz="2100" dirty="0" smtClean="0">
                <a:latin typeface="+mn-lt"/>
              </a:rPr>
              <a:t>Then </a:t>
            </a:r>
            <a:r>
              <a:rPr lang="el-GR" sz="2100" dirty="0" smtClean="0">
                <a:latin typeface="+mn-lt"/>
              </a:rPr>
              <a:t>Δ</a:t>
            </a:r>
            <a:r>
              <a:rPr lang="en-US" sz="2100" dirty="0" smtClean="0">
                <a:latin typeface="+mn-lt"/>
              </a:rPr>
              <a:t>I </a:t>
            </a:r>
            <a:r>
              <a:rPr lang="en-US" sz="2100" dirty="0">
                <a:latin typeface="+mn-lt"/>
              </a:rPr>
              <a:t>= </a:t>
            </a:r>
            <a:r>
              <a:rPr lang="en-US" sz="2100" dirty="0" smtClean="0">
                <a:latin typeface="+mn-lt"/>
              </a:rPr>
              <a:t>0xD with </a:t>
            </a:r>
            <a:r>
              <a:rPr lang="en-US" sz="2100" dirty="0" err="1" smtClean="0">
                <a:latin typeface="+mn-lt"/>
              </a:rPr>
              <a:t>prob</a:t>
            </a:r>
            <a:r>
              <a:rPr lang="en-US" sz="2100" dirty="0" smtClean="0">
                <a:latin typeface="+mn-lt"/>
              </a:rPr>
              <a:t> 10/16</a:t>
            </a:r>
          </a:p>
          <a:p>
            <a:pPr lvl="1"/>
            <a:r>
              <a:rPr lang="en-US" sz="2100" dirty="0" smtClean="0">
                <a:latin typeface="+mn-lt"/>
              </a:rPr>
              <a:t>Simply assume that’s the case,</a:t>
            </a:r>
            <a:br>
              <a:rPr lang="en-US" sz="2100" dirty="0" smtClean="0">
                <a:latin typeface="+mn-lt"/>
              </a:rPr>
            </a:br>
            <a:r>
              <a:rPr lang="en-US" sz="2100" dirty="0" smtClean="0">
                <a:latin typeface="+mn-lt"/>
              </a:rPr>
              <a:t>finish TOY’s cryptanalysis accordingly</a:t>
            </a:r>
          </a:p>
          <a:p>
            <a:pPr lvl="1"/>
            <a:r>
              <a:rPr lang="en-US" sz="2100" dirty="0" smtClean="0">
                <a:latin typeface="+mn-lt"/>
              </a:rPr>
              <a:t>Find which values of K</a:t>
            </a:r>
            <a:r>
              <a:rPr lang="en-US" sz="2100" baseline="-25000" dirty="0" smtClean="0">
                <a:latin typeface="+mn-lt"/>
              </a:rPr>
              <a:t>2</a:t>
            </a:r>
            <a:r>
              <a:rPr lang="en-US" sz="2100" dirty="0" smtClean="0">
                <a:latin typeface="+mn-lt"/>
              </a:rPr>
              <a:t> are consistent with </a:t>
            </a:r>
            <a:r>
              <a:rPr lang="el-GR" sz="2100" dirty="0">
                <a:latin typeface="+mn-lt"/>
              </a:rPr>
              <a:t>Δ</a:t>
            </a:r>
            <a:r>
              <a:rPr lang="en-US" sz="2100" dirty="0" smtClean="0">
                <a:latin typeface="+mn-lt"/>
              </a:rPr>
              <a:t>I = S</a:t>
            </a:r>
            <a:r>
              <a:rPr lang="en-US" sz="2100" baseline="30000" dirty="0" smtClean="0">
                <a:latin typeface="+mn-lt"/>
              </a:rPr>
              <a:t>-1</a:t>
            </a:r>
            <a:r>
              <a:rPr lang="en-US" sz="2100" dirty="0" smtClean="0">
                <a:latin typeface="+mn-lt"/>
              </a:rPr>
              <a:t>[Y] + S</a:t>
            </a:r>
            <a:r>
              <a:rPr lang="en-US" sz="2100" baseline="30000" dirty="0" smtClean="0"/>
              <a:t>-1</a:t>
            </a:r>
            <a:r>
              <a:rPr lang="en-US" sz="2100" dirty="0" smtClean="0">
                <a:latin typeface="+mn-lt"/>
              </a:rPr>
              <a:t>[Y’]</a:t>
            </a:r>
          </a:p>
          <a:p>
            <a:r>
              <a:rPr lang="en-US" sz="2500" dirty="0" smtClean="0">
                <a:latin typeface="+mn-lt"/>
              </a:rPr>
              <a:t>If </a:t>
            </a:r>
            <a:r>
              <a:rPr lang="en-US" sz="2500" dirty="0" err="1" smtClean="0">
                <a:latin typeface="+mn-lt"/>
              </a:rPr>
              <a:t>Pr</a:t>
            </a:r>
            <a:r>
              <a:rPr lang="en-US" sz="2500" dirty="0" smtClean="0">
                <a:latin typeface="+mn-lt"/>
              </a:rPr>
              <a:t>[guess] is high enough, then will often get the right answer</a:t>
            </a:r>
            <a:endParaRPr lang="en-US" sz="2500" dirty="0">
              <a:latin typeface="+mn-lt"/>
            </a:endParaRPr>
          </a:p>
          <a:p>
            <a:endParaRPr lang="en-US" dirty="0"/>
          </a:p>
        </p:txBody>
      </p:sp>
      <p:sp>
        <p:nvSpPr>
          <p:cNvPr id="6" name="TextBox 5"/>
          <p:cNvSpPr txBox="1"/>
          <p:nvPr/>
        </p:nvSpPr>
        <p:spPr>
          <a:xfrm>
            <a:off x="6093915"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11539436"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9" name="Straight Arrow Connector 8"/>
          <p:cNvCxnSpPr>
            <a:stCxn id="6" idx="3"/>
            <a:endCxn id="8" idx="1"/>
          </p:cNvCxnSpPr>
          <p:nvPr/>
        </p:nvCxnSpPr>
        <p:spPr>
          <a:xfrm>
            <a:off x="6594483" y="2249314"/>
            <a:ext cx="4944953"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6868478" y="948343"/>
            <a:ext cx="708116" cy="1428140"/>
            <a:chOff x="8216252" y="948343"/>
            <a:chExt cx="708116" cy="1428140"/>
          </a:xfrm>
        </p:grpSpPr>
        <p:sp>
          <p:nvSpPr>
            <p:cNvPr id="7" name="TextBox 6"/>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10" name="Group 9"/>
            <p:cNvGrpSpPr/>
            <p:nvPr/>
          </p:nvGrpSpPr>
          <p:grpSpPr>
            <a:xfrm>
              <a:off x="8439166" y="2110176"/>
              <a:ext cx="262287" cy="266307"/>
              <a:chOff x="4242642" y="3498800"/>
              <a:chExt cx="228600" cy="228600"/>
            </a:xfrm>
          </p:grpSpPr>
          <p:sp>
            <p:nvSpPr>
              <p:cNvPr id="12" name="Oval 1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13" name="Straight Arrow Connector 12"/>
              <p:cNvCxnSpPr>
                <a:stCxn id="12" idx="0"/>
                <a:endCxn id="1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11" name="Straight Arrow Connector 10"/>
            <p:cNvCxnSpPr>
              <a:stCxn id="7" idx="2"/>
              <a:endCxn id="1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16" name="Rectangle 15"/>
          <p:cNvSpPr>
            <a:spLocks noChangeAspect="1"/>
          </p:cNvSpPr>
          <p:nvPr/>
        </p:nvSpPr>
        <p:spPr bwMode="auto">
          <a:xfrm>
            <a:off x="7850589"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18" name="Group 17"/>
          <p:cNvGrpSpPr/>
          <p:nvPr/>
        </p:nvGrpSpPr>
        <p:grpSpPr>
          <a:xfrm>
            <a:off x="8712900" y="948343"/>
            <a:ext cx="708116" cy="1428140"/>
            <a:chOff x="8216252" y="948343"/>
            <a:chExt cx="708116" cy="1428140"/>
          </a:xfrm>
        </p:grpSpPr>
        <p:sp>
          <p:nvSpPr>
            <p:cNvPr id="19" name="TextBox 18"/>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20" name="Group 19"/>
            <p:cNvGrpSpPr/>
            <p:nvPr/>
          </p:nvGrpSpPr>
          <p:grpSpPr>
            <a:xfrm>
              <a:off x="8439166" y="2110176"/>
              <a:ext cx="262287" cy="266307"/>
              <a:chOff x="4242642" y="3498800"/>
              <a:chExt cx="228600" cy="228600"/>
            </a:xfrm>
          </p:grpSpPr>
          <p:sp>
            <p:nvSpPr>
              <p:cNvPr id="22" name="Oval 2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23" name="Straight Arrow Connector 22"/>
              <p:cNvCxnSpPr>
                <a:stCxn id="22" idx="0"/>
                <a:endCxn id="2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9" idx="2"/>
              <a:endCxn id="2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9167462"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46" name="TextBox 45"/>
          <p:cNvSpPr txBox="1"/>
          <p:nvPr/>
        </p:nvSpPr>
        <p:spPr>
          <a:xfrm>
            <a:off x="10274792"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J</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50" name="Rectangle 49"/>
          <p:cNvSpPr>
            <a:spLocks noChangeAspect="1"/>
          </p:cNvSpPr>
          <p:nvPr/>
        </p:nvSpPr>
        <p:spPr bwMode="auto">
          <a:xfrm>
            <a:off x="9695011" y="1987704"/>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52" name="Group 51"/>
          <p:cNvGrpSpPr/>
          <p:nvPr/>
        </p:nvGrpSpPr>
        <p:grpSpPr>
          <a:xfrm>
            <a:off x="10557323" y="945226"/>
            <a:ext cx="708116" cy="1428140"/>
            <a:chOff x="8216252" y="948343"/>
            <a:chExt cx="708116" cy="1428140"/>
          </a:xfrm>
        </p:grpSpPr>
        <p:sp>
          <p:nvSpPr>
            <p:cNvPr id="54" name="TextBox 53"/>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55" name="Group 54"/>
            <p:cNvGrpSpPr/>
            <p:nvPr/>
          </p:nvGrpSpPr>
          <p:grpSpPr>
            <a:xfrm>
              <a:off x="8439166" y="2110176"/>
              <a:ext cx="262287" cy="266307"/>
              <a:chOff x="4242642" y="3498800"/>
              <a:chExt cx="228600" cy="228600"/>
            </a:xfrm>
          </p:grpSpPr>
          <p:sp>
            <p:nvSpPr>
              <p:cNvPr id="58" name="Oval 57"/>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59" name="Straight Arrow Connector 58"/>
              <p:cNvCxnSpPr>
                <a:stCxn id="58" idx="0"/>
                <a:endCxn id="58"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56" name="Straight Arrow Connector 55"/>
            <p:cNvCxnSpPr>
              <a:stCxn id="54" idx="2"/>
              <a:endCxn id="58"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61" name="TextBox 60"/>
          <p:cNvSpPr txBox="1"/>
          <p:nvPr/>
        </p:nvSpPr>
        <p:spPr>
          <a:xfrm>
            <a:off x="8439182"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H</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62" name="TextBox 61"/>
          <p:cNvSpPr txBox="1"/>
          <p:nvPr/>
        </p:nvSpPr>
        <p:spPr>
          <a:xfrm>
            <a:off x="7330578" y="2198960"/>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G</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95" name="Group 94"/>
          <p:cNvGrpSpPr/>
          <p:nvPr/>
        </p:nvGrpSpPr>
        <p:grpSpPr>
          <a:xfrm>
            <a:off x="6093915" y="3635779"/>
            <a:ext cx="5946089" cy="1740663"/>
            <a:chOff x="6093915" y="3635779"/>
            <a:chExt cx="5946089" cy="1740663"/>
          </a:xfrm>
        </p:grpSpPr>
        <p:sp>
          <p:nvSpPr>
            <p:cNvPr id="64" name="TextBox 63"/>
            <p:cNvSpPr txBox="1"/>
            <p:nvPr/>
          </p:nvSpPr>
          <p:spPr>
            <a:xfrm>
              <a:off x="6093915" y="3821031"/>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65" name="TextBox 64"/>
            <p:cNvSpPr txBox="1"/>
            <p:nvPr/>
          </p:nvSpPr>
          <p:spPr>
            <a:xfrm>
              <a:off x="11539436" y="3821031"/>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67" name="Straight Arrow Connector 66"/>
            <p:cNvCxnSpPr>
              <a:stCxn id="64" idx="3"/>
              <a:endCxn id="65" idx="1"/>
            </p:cNvCxnSpPr>
            <p:nvPr/>
          </p:nvCxnSpPr>
          <p:spPr>
            <a:xfrm>
              <a:off x="6594483" y="4082641"/>
              <a:ext cx="4944953"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6868478" y="4853222"/>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70" name="Group 69"/>
            <p:cNvGrpSpPr/>
            <p:nvPr/>
          </p:nvGrpSpPr>
          <p:grpSpPr>
            <a:xfrm>
              <a:off x="7091392" y="3943503"/>
              <a:ext cx="262287" cy="266307"/>
              <a:chOff x="4242642" y="3498800"/>
              <a:chExt cx="228600" cy="228600"/>
            </a:xfrm>
          </p:grpSpPr>
          <p:sp>
            <p:nvSpPr>
              <p:cNvPr id="72" name="Oval 7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73" name="Straight Arrow Connector 72"/>
              <p:cNvCxnSpPr>
                <a:stCxn id="72" idx="0"/>
                <a:endCxn id="7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71" name="Straight Arrow Connector 70"/>
            <p:cNvCxnSpPr>
              <a:stCxn id="69" idx="0"/>
              <a:endCxn id="72" idx="4"/>
            </p:cNvCxnSpPr>
            <p:nvPr/>
          </p:nvCxnSpPr>
          <p:spPr>
            <a:xfrm flipV="1">
              <a:off x="7222536" y="4209810"/>
              <a:ext cx="0" cy="64341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74" name="Rectangle 73"/>
            <p:cNvSpPr>
              <a:spLocks noChangeAspect="1"/>
            </p:cNvSpPr>
            <p:nvPr/>
          </p:nvSpPr>
          <p:spPr bwMode="auto">
            <a:xfrm>
              <a:off x="7850589" y="3788483"/>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76" name="TextBox 75"/>
            <p:cNvSpPr txBox="1"/>
            <p:nvPr/>
          </p:nvSpPr>
          <p:spPr>
            <a:xfrm>
              <a:off x="8712900" y="4853222"/>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77" name="Group 76"/>
            <p:cNvGrpSpPr/>
            <p:nvPr/>
          </p:nvGrpSpPr>
          <p:grpSpPr>
            <a:xfrm>
              <a:off x="8935814" y="3943503"/>
              <a:ext cx="262287" cy="266307"/>
              <a:chOff x="4242642" y="3498800"/>
              <a:chExt cx="228600" cy="228600"/>
            </a:xfrm>
          </p:grpSpPr>
          <p:sp>
            <p:nvSpPr>
              <p:cNvPr id="79" name="Oval 78"/>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80" name="Straight Arrow Connector 79"/>
              <p:cNvCxnSpPr>
                <a:stCxn id="79" idx="0"/>
                <a:endCxn id="79"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78" name="Straight Arrow Connector 77"/>
            <p:cNvCxnSpPr>
              <a:stCxn id="76" idx="0"/>
              <a:endCxn id="79" idx="4"/>
            </p:cNvCxnSpPr>
            <p:nvPr/>
          </p:nvCxnSpPr>
          <p:spPr>
            <a:xfrm flipV="1">
              <a:off x="9066958" y="4209810"/>
              <a:ext cx="0" cy="64341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9167462" y="3635779"/>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2" name="TextBox 81"/>
            <p:cNvSpPr txBox="1"/>
            <p:nvPr/>
          </p:nvSpPr>
          <p:spPr>
            <a:xfrm>
              <a:off x="10274792" y="3635779"/>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J’</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3" name="Rectangle 82"/>
            <p:cNvSpPr>
              <a:spLocks noChangeAspect="1"/>
            </p:cNvSpPr>
            <p:nvPr/>
          </p:nvSpPr>
          <p:spPr bwMode="auto">
            <a:xfrm>
              <a:off x="9695011" y="3821031"/>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84" name="TextBox 83"/>
            <p:cNvSpPr txBox="1"/>
            <p:nvPr/>
          </p:nvSpPr>
          <p:spPr>
            <a:xfrm>
              <a:off x="8439182" y="3635779"/>
              <a:ext cx="500568" cy="523220"/>
            </a:xfrm>
            <a:prstGeom prst="rect">
              <a:avLst/>
            </a:prstGeom>
            <a:noFill/>
          </p:spPr>
          <p:txBody>
            <a:bodyPr wrap="square" lIns="0" rIns="0"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H’</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5" name="TextBox 84"/>
            <p:cNvSpPr txBox="1"/>
            <p:nvPr/>
          </p:nvSpPr>
          <p:spPr>
            <a:xfrm>
              <a:off x="7330578" y="3635779"/>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G’</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7" name="TextBox 86"/>
            <p:cNvSpPr txBox="1"/>
            <p:nvPr/>
          </p:nvSpPr>
          <p:spPr>
            <a:xfrm>
              <a:off x="10557323" y="4853222"/>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88" name="Group 87"/>
            <p:cNvGrpSpPr/>
            <p:nvPr/>
          </p:nvGrpSpPr>
          <p:grpSpPr>
            <a:xfrm>
              <a:off x="10780237" y="3943503"/>
              <a:ext cx="262287" cy="266307"/>
              <a:chOff x="4242642" y="3498800"/>
              <a:chExt cx="228600" cy="228600"/>
            </a:xfrm>
          </p:grpSpPr>
          <p:sp>
            <p:nvSpPr>
              <p:cNvPr id="90" name="Oval 89"/>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91" name="Straight Arrow Connector 90"/>
              <p:cNvCxnSpPr>
                <a:stCxn id="90" idx="0"/>
                <a:endCxn id="90"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89" name="Straight Arrow Connector 88"/>
            <p:cNvCxnSpPr>
              <a:stCxn id="87" idx="0"/>
              <a:endCxn id="90" idx="4"/>
            </p:cNvCxnSpPr>
            <p:nvPr/>
          </p:nvCxnSpPr>
          <p:spPr>
            <a:xfrm flipV="1">
              <a:off x="10911381" y="4209810"/>
              <a:ext cx="0" cy="64341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92" name="TextBox 91"/>
          <p:cNvSpPr txBox="1"/>
          <p:nvPr/>
        </p:nvSpPr>
        <p:spPr>
          <a:xfrm>
            <a:off x="6231353" y="2878962"/>
            <a:ext cx="1454699"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X </a:t>
            </a: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 </a:t>
            </a: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G</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3" name="TextBox 92"/>
          <p:cNvSpPr txBox="1"/>
          <p:nvPr/>
        </p:nvSpPr>
        <p:spPr>
          <a:xfrm>
            <a:off x="10274792" y="2878962"/>
            <a:ext cx="1454699" cy="523220"/>
          </a:xfrm>
          <a:prstGeom prst="rect">
            <a:avLst/>
          </a:prstGeom>
          <a:noFill/>
        </p:spPr>
        <p:txBody>
          <a:bodyPr wrap="square" lIns="0" rIns="0" rtlCol="0">
            <a:spAutoFit/>
          </a:bodyPr>
          <a:lstStyle/>
          <a:p>
            <a:pPr algn="ctr"/>
            <a:r>
              <a:rPr lang="el-GR"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J </a:t>
            </a: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 </a:t>
            </a:r>
            <a:r>
              <a:rPr lang="el-GR"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solidFill>
                <a:schemeClr val="accent6"/>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4" name="TextBox 93"/>
          <p:cNvSpPr txBox="1"/>
          <p:nvPr/>
        </p:nvSpPr>
        <p:spPr>
          <a:xfrm>
            <a:off x="8339607" y="2878962"/>
            <a:ext cx="1454699" cy="523220"/>
          </a:xfrm>
          <a:prstGeom prst="rect">
            <a:avLst/>
          </a:prstGeom>
          <a:noFill/>
        </p:spPr>
        <p:txBody>
          <a:bodyPr wrap="square" lIns="0" rIns="0" rtlCol="0">
            <a:spAutoFit/>
          </a:bodyPr>
          <a:lstStyle/>
          <a:p>
            <a:pPr algn="ctr"/>
            <a:r>
              <a:rPr lang="el-GR" sz="2800" i="1" dirty="0" smtClean="0">
                <a:solidFill>
                  <a:schemeClr val="accent4"/>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4"/>
                </a:solidFill>
                <a:latin typeface="Lato Heavy" panose="020F0502020204030203" pitchFamily="34" charset="0"/>
                <a:ea typeface="Lato Heavy" panose="020F0502020204030203" pitchFamily="34" charset="0"/>
                <a:cs typeface="Lato Heavy" panose="020F0502020204030203" pitchFamily="34" charset="0"/>
              </a:rPr>
              <a:t>H </a:t>
            </a:r>
            <a:r>
              <a:rPr lang="en-US" sz="2800" dirty="0" smtClean="0">
                <a:solidFill>
                  <a:schemeClr val="accent4"/>
                </a:solidFill>
                <a:latin typeface="Lato Heavy" panose="020F0502020204030203" pitchFamily="34" charset="0"/>
                <a:ea typeface="Lato Heavy" panose="020F0502020204030203" pitchFamily="34" charset="0"/>
                <a:cs typeface="Lato Heavy" panose="020F0502020204030203" pitchFamily="34" charset="0"/>
              </a:rPr>
              <a:t>=</a:t>
            </a:r>
            <a:r>
              <a:rPr lang="en-US" sz="2800" i="1" dirty="0" smtClean="0">
                <a:solidFill>
                  <a:schemeClr val="accent4"/>
                </a:solidFill>
                <a:latin typeface="Lato Heavy" panose="020F0502020204030203" pitchFamily="34" charset="0"/>
                <a:ea typeface="Lato Heavy" panose="020F0502020204030203" pitchFamily="34" charset="0"/>
                <a:cs typeface="Lato Heavy" panose="020F0502020204030203" pitchFamily="34" charset="0"/>
              </a:rPr>
              <a:t> </a:t>
            </a:r>
            <a:r>
              <a:rPr lang="el-GR" sz="2800" i="1" dirty="0" smtClean="0">
                <a:solidFill>
                  <a:schemeClr val="accent4"/>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4"/>
                </a:solidFill>
                <a:latin typeface="Lato Heavy" panose="020F0502020204030203" pitchFamily="34" charset="0"/>
                <a:ea typeface="Lato Heavy" panose="020F0502020204030203" pitchFamily="34" charset="0"/>
                <a:cs typeface="Lato Heavy" panose="020F0502020204030203" pitchFamily="34" charset="0"/>
              </a:rPr>
              <a:t>I</a:t>
            </a:r>
            <a:endParaRPr lang="en-US" sz="2800" baseline="-25000" dirty="0">
              <a:solidFill>
                <a:schemeClr val="accent4"/>
              </a:solidFill>
              <a:latin typeface="Lato Heavy" panose="020F0502020204030203" pitchFamily="34" charset="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40026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6">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6">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6">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6">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93" grpId="0"/>
      <p:bldP spid="9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trails through </a:t>
            </a:r>
            <a:r>
              <a:rPr lang="en-US" dirty="0" smtClean="0">
                <a:solidFill>
                  <a:schemeClr val="accent2"/>
                </a:solidFill>
              </a:rPr>
              <a:t>3</a:t>
            </a:r>
            <a:r>
              <a:rPr lang="en-US" dirty="0" smtClean="0"/>
              <a:t>TOY</a:t>
            </a:r>
            <a:endParaRPr lang="en-US" dirty="0"/>
          </a:p>
        </p:txBody>
      </p:sp>
      <p:sp>
        <p:nvSpPr>
          <p:cNvPr id="30" name="Content Placeholder 29"/>
          <p:cNvSpPr>
            <a:spLocks noGrp="1"/>
          </p:cNvSpPr>
          <p:nvPr>
            <p:ph idx="1"/>
          </p:nvPr>
        </p:nvSpPr>
        <p:spPr>
          <a:xfrm>
            <a:off x="609600" y="4586742"/>
            <a:ext cx="10972800" cy="1773998"/>
          </a:xfrm>
        </p:spPr>
        <p:txBody>
          <a:bodyPr>
            <a:normAutofit/>
          </a:bodyPr>
          <a:lstStyle/>
          <a:p>
            <a:pPr marL="0" indent="0">
              <a:buNone/>
            </a:pPr>
            <a:r>
              <a:rPr lang="en-US" dirty="0" smtClean="0"/>
              <a:t>Two central themes of differential cryptanalysis</a:t>
            </a:r>
          </a:p>
          <a:p>
            <a:pPr marL="457200" indent="-457200">
              <a:buFont typeface="+mj-lt"/>
              <a:buAutoNum type="arabicPeriod"/>
            </a:pPr>
            <a:r>
              <a:rPr lang="en-US" sz="2200" dirty="0" smtClean="0">
                <a:latin typeface="+mn-lt"/>
              </a:rPr>
              <a:t>We may not know </a:t>
            </a:r>
            <a:r>
              <a:rPr lang="en-US" sz="2200" i="1" dirty="0" smtClean="0">
                <a:latin typeface="+mn-lt"/>
              </a:rPr>
              <a:t>values</a:t>
            </a:r>
            <a:r>
              <a:rPr lang="en-US" sz="2200" dirty="0" smtClean="0">
                <a:latin typeface="+mn-lt"/>
              </a:rPr>
              <a:t> of internal variables, but we might know their </a:t>
            </a:r>
            <a:r>
              <a:rPr lang="en-US" sz="2200" i="1" dirty="0" smtClean="0">
                <a:latin typeface="+mn-lt"/>
              </a:rPr>
              <a:t>differences</a:t>
            </a:r>
            <a:endParaRPr lang="en-US" sz="2200" dirty="0" smtClean="0">
              <a:latin typeface="+mn-lt"/>
            </a:endParaRPr>
          </a:p>
          <a:p>
            <a:pPr marL="457200" indent="-457200">
              <a:buFont typeface="+mj-lt"/>
              <a:buAutoNum type="arabicPeriod"/>
            </a:pPr>
            <a:r>
              <a:rPr lang="en-US" sz="2200" dirty="0" smtClean="0">
                <a:latin typeface="+mn-lt"/>
              </a:rPr>
              <a:t>Narrow key space by testing when (parts of) key are consistent with known </a:t>
            </a:r>
            <a:r>
              <a:rPr lang="el-GR" sz="2200" dirty="0" smtClean="0">
                <a:latin typeface="+mn-lt"/>
              </a:rPr>
              <a:t>Δ</a:t>
            </a:r>
            <a:r>
              <a:rPr lang="en-US" sz="2200" dirty="0" smtClean="0">
                <a:latin typeface="+mn-lt"/>
              </a:rPr>
              <a:t>s</a:t>
            </a:r>
            <a:endParaRPr lang="en-US" sz="2200" dirty="0">
              <a:latin typeface="+mn-lt"/>
            </a:endParaRPr>
          </a:p>
        </p:txBody>
      </p:sp>
      <p:grpSp>
        <p:nvGrpSpPr>
          <p:cNvPr id="5" name="Group 4"/>
          <p:cNvGrpSpPr/>
          <p:nvPr/>
        </p:nvGrpSpPr>
        <p:grpSpPr>
          <a:xfrm>
            <a:off x="2208560" y="1172307"/>
            <a:ext cx="7774881" cy="1630794"/>
            <a:chOff x="3294083" y="945226"/>
            <a:chExt cx="7774881" cy="1630794"/>
          </a:xfrm>
        </p:grpSpPr>
        <p:sp>
          <p:nvSpPr>
            <p:cNvPr id="6" name="TextBox 5"/>
            <p:cNvSpPr txBox="1"/>
            <p:nvPr/>
          </p:nvSpPr>
          <p:spPr>
            <a:xfrm>
              <a:off x="3294083"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10568396"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9" name="Straight Arrow Connector 8"/>
            <p:cNvCxnSpPr>
              <a:stCxn id="6" idx="3"/>
              <a:endCxn id="8" idx="1"/>
            </p:cNvCxnSpPr>
            <p:nvPr/>
          </p:nvCxnSpPr>
          <p:spPr>
            <a:xfrm>
              <a:off x="3794651" y="2249314"/>
              <a:ext cx="6773745"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4066693" y="948343"/>
              <a:ext cx="708116" cy="1428140"/>
              <a:chOff x="8216252" y="948343"/>
              <a:chExt cx="708116" cy="1428140"/>
            </a:xfrm>
          </p:grpSpPr>
          <p:sp>
            <p:nvSpPr>
              <p:cNvPr id="7" name="TextBox 6"/>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10" name="Group 9"/>
              <p:cNvGrpSpPr/>
              <p:nvPr/>
            </p:nvGrpSpPr>
            <p:grpSpPr>
              <a:xfrm>
                <a:off x="8439166" y="2110176"/>
                <a:ext cx="262287" cy="266307"/>
                <a:chOff x="4242642" y="3498800"/>
                <a:chExt cx="228600" cy="228600"/>
              </a:xfrm>
            </p:grpSpPr>
            <p:sp>
              <p:nvSpPr>
                <p:cNvPr id="12" name="Oval 1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13" name="Straight Arrow Connector 12"/>
                <p:cNvCxnSpPr>
                  <a:stCxn id="12" idx="0"/>
                  <a:endCxn id="1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11" name="Straight Arrow Connector 10"/>
              <p:cNvCxnSpPr>
                <a:stCxn id="7" idx="2"/>
                <a:endCxn id="1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16" name="Rectangle 15"/>
            <p:cNvSpPr>
              <a:spLocks noChangeAspect="1"/>
            </p:cNvSpPr>
            <p:nvPr/>
          </p:nvSpPr>
          <p:spPr bwMode="auto">
            <a:xfrm>
              <a:off x="5046851"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18" name="Group 17"/>
            <p:cNvGrpSpPr/>
            <p:nvPr/>
          </p:nvGrpSpPr>
          <p:grpSpPr>
            <a:xfrm>
              <a:off x="5907209" y="948343"/>
              <a:ext cx="708116" cy="1428140"/>
              <a:chOff x="8216252" y="948343"/>
              <a:chExt cx="708116" cy="1428140"/>
            </a:xfrm>
          </p:grpSpPr>
          <p:sp>
            <p:nvSpPr>
              <p:cNvPr id="19" name="TextBox 18"/>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20" name="Group 19"/>
              <p:cNvGrpSpPr/>
              <p:nvPr/>
            </p:nvGrpSpPr>
            <p:grpSpPr>
              <a:xfrm>
                <a:off x="8439166" y="2110176"/>
                <a:ext cx="262287" cy="266307"/>
                <a:chOff x="4242642" y="3498800"/>
                <a:chExt cx="228600" cy="228600"/>
              </a:xfrm>
            </p:grpSpPr>
            <p:sp>
              <p:nvSpPr>
                <p:cNvPr id="22" name="Oval 2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23" name="Straight Arrow Connector 22"/>
                <p:cNvCxnSpPr>
                  <a:stCxn id="22" idx="0"/>
                  <a:endCxn id="2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9" idx="2"/>
                <a:endCxn id="2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50" name="Rectangle 49"/>
            <p:cNvSpPr>
              <a:spLocks noChangeAspect="1"/>
            </p:cNvSpPr>
            <p:nvPr/>
          </p:nvSpPr>
          <p:spPr bwMode="auto">
            <a:xfrm>
              <a:off x="6887367" y="1987704"/>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52" name="Group 51"/>
            <p:cNvGrpSpPr/>
            <p:nvPr/>
          </p:nvGrpSpPr>
          <p:grpSpPr>
            <a:xfrm>
              <a:off x="7747725" y="945226"/>
              <a:ext cx="708116" cy="1428140"/>
              <a:chOff x="8216252" y="948343"/>
              <a:chExt cx="708116" cy="1428140"/>
            </a:xfrm>
          </p:grpSpPr>
          <p:sp>
            <p:nvSpPr>
              <p:cNvPr id="54" name="TextBox 53"/>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55" name="Group 54"/>
              <p:cNvGrpSpPr/>
              <p:nvPr/>
            </p:nvGrpSpPr>
            <p:grpSpPr>
              <a:xfrm>
                <a:off x="8439166" y="2110176"/>
                <a:ext cx="262287" cy="266307"/>
                <a:chOff x="4242642" y="3498800"/>
                <a:chExt cx="228600" cy="228600"/>
              </a:xfrm>
            </p:grpSpPr>
            <p:sp>
              <p:nvSpPr>
                <p:cNvPr id="58" name="Oval 57"/>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59" name="Straight Arrow Connector 58"/>
                <p:cNvCxnSpPr>
                  <a:stCxn id="58" idx="0"/>
                  <a:endCxn id="58"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56" name="Straight Arrow Connector 55"/>
              <p:cNvCxnSpPr>
                <a:stCxn id="54" idx="2"/>
                <a:endCxn id="58"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60" name="Rectangle 59"/>
            <p:cNvSpPr>
              <a:spLocks noChangeAspect="1"/>
            </p:cNvSpPr>
            <p:nvPr/>
          </p:nvSpPr>
          <p:spPr bwMode="auto">
            <a:xfrm>
              <a:off x="8727883"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63" name="Group 62"/>
            <p:cNvGrpSpPr/>
            <p:nvPr/>
          </p:nvGrpSpPr>
          <p:grpSpPr>
            <a:xfrm>
              <a:off x="9588241" y="945226"/>
              <a:ext cx="708116" cy="1428140"/>
              <a:chOff x="8216252" y="948343"/>
              <a:chExt cx="708116" cy="1428140"/>
            </a:xfrm>
          </p:grpSpPr>
          <p:sp>
            <p:nvSpPr>
              <p:cNvPr id="66" name="TextBox 65"/>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3</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68" name="Group 67"/>
              <p:cNvGrpSpPr/>
              <p:nvPr/>
            </p:nvGrpSpPr>
            <p:grpSpPr>
              <a:xfrm>
                <a:off x="8439166" y="2110176"/>
                <a:ext cx="262287" cy="266307"/>
                <a:chOff x="4242642" y="3498800"/>
                <a:chExt cx="228600" cy="228600"/>
              </a:xfrm>
            </p:grpSpPr>
            <p:sp>
              <p:nvSpPr>
                <p:cNvPr id="86" name="Oval 85"/>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97" name="Straight Arrow Connector 96"/>
                <p:cNvCxnSpPr>
                  <a:stCxn id="86" idx="0"/>
                  <a:endCxn id="86"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75" name="Straight Arrow Connector 74"/>
              <p:cNvCxnSpPr>
                <a:stCxn id="66" idx="2"/>
                <a:endCxn id="86"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grpSp>
      <p:grpSp>
        <p:nvGrpSpPr>
          <p:cNvPr id="28" name="Group 27"/>
          <p:cNvGrpSpPr/>
          <p:nvPr/>
        </p:nvGrpSpPr>
        <p:grpSpPr>
          <a:xfrm>
            <a:off x="3010957" y="3419109"/>
            <a:ext cx="6153029" cy="523220"/>
            <a:chOff x="3010957" y="3419109"/>
            <a:chExt cx="6153029" cy="523220"/>
          </a:xfrm>
        </p:grpSpPr>
        <p:sp>
          <p:nvSpPr>
            <p:cNvPr id="98" name="TextBox 97"/>
            <p:cNvSpPr txBox="1"/>
            <p:nvPr/>
          </p:nvSpPr>
          <p:spPr>
            <a:xfrm>
              <a:off x="3010957"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9" name="TextBox 98"/>
            <p:cNvSpPr txBox="1"/>
            <p:nvPr/>
          </p:nvSpPr>
          <p:spPr>
            <a:xfrm>
              <a:off x="4868534"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I</a:t>
              </a:r>
              <a:r>
                <a:rPr lang="en-US" sz="2800" baseline="-250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0" name="TextBox 99"/>
            <p:cNvSpPr txBox="1"/>
            <p:nvPr/>
          </p:nvSpPr>
          <p:spPr>
            <a:xfrm>
              <a:off x="6691989"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I</a:t>
              </a:r>
              <a:r>
                <a:rPr lang="en-US" sz="2800" baseline="-250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1" name="TextBox 100"/>
            <p:cNvSpPr txBox="1"/>
            <p:nvPr/>
          </p:nvSpPr>
          <p:spPr>
            <a:xfrm>
              <a:off x="8515444"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5" name="Straight Arrow Connector 14"/>
            <p:cNvCxnSpPr>
              <a:stCxn id="98" idx="3"/>
              <a:endCxn id="99" idx="1"/>
            </p:cNvCxnSpPr>
            <p:nvPr/>
          </p:nvCxnSpPr>
          <p:spPr>
            <a:xfrm>
              <a:off x="3659499" y="3680719"/>
              <a:ext cx="1209035"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a:stCxn id="99" idx="3"/>
              <a:endCxn id="100" idx="1"/>
            </p:cNvCxnSpPr>
            <p:nvPr/>
          </p:nvCxnSpPr>
          <p:spPr>
            <a:xfrm>
              <a:off x="5517076" y="3680719"/>
              <a:ext cx="1174913"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a:stCxn id="100" idx="3"/>
              <a:endCxn id="101" idx="1"/>
            </p:cNvCxnSpPr>
            <p:nvPr/>
          </p:nvCxnSpPr>
          <p:spPr>
            <a:xfrm>
              <a:off x="7340531" y="3680719"/>
              <a:ext cx="1174913"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grpSp>
      <p:sp>
        <p:nvSpPr>
          <p:cNvPr id="104" name="TextBox 103"/>
          <p:cNvSpPr txBox="1"/>
          <p:nvPr/>
        </p:nvSpPr>
        <p:spPr>
          <a:xfrm>
            <a:off x="169933" y="3419109"/>
            <a:ext cx="2718924" cy="523220"/>
          </a:xfrm>
          <a:prstGeom prst="rect">
            <a:avLst/>
          </a:prstGeom>
          <a:noFill/>
        </p:spPr>
        <p:txBody>
          <a:bodyPr wrap="square" lIns="0" rIns="0" rtlCol="0">
            <a:spAutoFit/>
          </a:bodyPr>
          <a:lstStyle/>
          <a:p>
            <a:pPr algn="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Differential trail:</a:t>
            </a:r>
            <a:endParaRPr lang="en-US" sz="2800" baseline="-25000" dirty="0">
              <a:solidFill>
                <a:schemeClr val="accent6"/>
              </a:solidFill>
              <a:latin typeface="Lato Heavy" panose="020F0502020204030203" pitchFamily="34" charset="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270484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trails through </a:t>
            </a:r>
            <a:r>
              <a:rPr lang="en-US" dirty="0" smtClean="0">
                <a:solidFill>
                  <a:schemeClr val="accent2"/>
                </a:solidFill>
              </a:rPr>
              <a:t>3</a:t>
            </a:r>
            <a:r>
              <a:rPr lang="en-US" dirty="0" smtClean="0"/>
              <a:t>TOY</a:t>
            </a:r>
            <a:endParaRPr lang="en-US" dirty="0"/>
          </a:p>
        </p:txBody>
      </p:sp>
      <p:grpSp>
        <p:nvGrpSpPr>
          <p:cNvPr id="5" name="Group 4"/>
          <p:cNvGrpSpPr/>
          <p:nvPr/>
        </p:nvGrpSpPr>
        <p:grpSpPr>
          <a:xfrm>
            <a:off x="2208560" y="1172307"/>
            <a:ext cx="7774881" cy="1630794"/>
            <a:chOff x="3294083" y="945226"/>
            <a:chExt cx="7774881" cy="1630794"/>
          </a:xfrm>
        </p:grpSpPr>
        <p:sp>
          <p:nvSpPr>
            <p:cNvPr id="6" name="TextBox 5"/>
            <p:cNvSpPr txBox="1"/>
            <p:nvPr/>
          </p:nvSpPr>
          <p:spPr>
            <a:xfrm>
              <a:off x="3294083"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10568396" y="1987704"/>
              <a:ext cx="500568"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cxnSp>
          <p:nvCxnSpPr>
            <p:cNvPr id="9" name="Straight Arrow Connector 8"/>
            <p:cNvCxnSpPr>
              <a:stCxn id="6" idx="3"/>
              <a:endCxn id="8" idx="1"/>
            </p:cNvCxnSpPr>
            <p:nvPr/>
          </p:nvCxnSpPr>
          <p:spPr>
            <a:xfrm>
              <a:off x="3794651" y="2249314"/>
              <a:ext cx="6773745" cy="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4066693" y="948343"/>
              <a:ext cx="708116" cy="1428140"/>
              <a:chOff x="8216252" y="948343"/>
              <a:chExt cx="708116" cy="1428140"/>
            </a:xfrm>
          </p:grpSpPr>
          <p:sp>
            <p:nvSpPr>
              <p:cNvPr id="7" name="TextBox 6"/>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0</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10" name="Group 9"/>
              <p:cNvGrpSpPr/>
              <p:nvPr/>
            </p:nvGrpSpPr>
            <p:grpSpPr>
              <a:xfrm>
                <a:off x="8439166" y="2110176"/>
                <a:ext cx="262287" cy="266307"/>
                <a:chOff x="4242642" y="3498800"/>
                <a:chExt cx="228600" cy="228600"/>
              </a:xfrm>
            </p:grpSpPr>
            <p:sp>
              <p:nvSpPr>
                <p:cNvPr id="12" name="Oval 1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13" name="Straight Arrow Connector 12"/>
                <p:cNvCxnSpPr>
                  <a:stCxn id="12" idx="0"/>
                  <a:endCxn id="1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11" name="Straight Arrow Connector 10"/>
              <p:cNvCxnSpPr>
                <a:stCxn id="7" idx="2"/>
                <a:endCxn id="1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16" name="Rectangle 15"/>
            <p:cNvSpPr>
              <a:spLocks noChangeAspect="1"/>
            </p:cNvSpPr>
            <p:nvPr/>
          </p:nvSpPr>
          <p:spPr bwMode="auto">
            <a:xfrm>
              <a:off x="5046851"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18" name="Group 17"/>
            <p:cNvGrpSpPr/>
            <p:nvPr/>
          </p:nvGrpSpPr>
          <p:grpSpPr>
            <a:xfrm>
              <a:off x="5907209" y="948343"/>
              <a:ext cx="708116" cy="1428140"/>
              <a:chOff x="8216252" y="948343"/>
              <a:chExt cx="708116" cy="1428140"/>
            </a:xfrm>
          </p:grpSpPr>
          <p:sp>
            <p:nvSpPr>
              <p:cNvPr id="19" name="TextBox 18"/>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20" name="Group 19"/>
              <p:cNvGrpSpPr/>
              <p:nvPr/>
            </p:nvGrpSpPr>
            <p:grpSpPr>
              <a:xfrm>
                <a:off x="8439166" y="2110176"/>
                <a:ext cx="262287" cy="266307"/>
                <a:chOff x="4242642" y="3498800"/>
                <a:chExt cx="228600" cy="228600"/>
              </a:xfrm>
            </p:grpSpPr>
            <p:sp>
              <p:nvSpPr>
                <p:cNvPr id="22" name="Oval 21"/>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23" name="Straight Arrow Connector 22"/>
                <p:cNvCxnSpPr>
                  <a:stCxn id="22" idx="0"/>
                  <a:endCxn id="22"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9" idx="2"/>
                <a:endCxn id="22"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50" name="Rectangle 49"/>
            <p:cNvSpPr>
              <a:spLocks noChangeAspect="1"/>
            </p:cNvSpPr>
            <p:nvPr/>
          </p:nvSpPr>
          <p:spPr bwMode="auto">
            <a:xfrm>
              <a:off x="6887367" y="1987704"/>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52" name="Group 51"/>
            <p:cNvGrpSpPr/>
            <p:nvPr/>
          </p:nvGrpSpPr>
          <p:grpSpPr>
            <a:xfrm>
              <a:off x="7747725" y="945226"/>
              <a:ext cx="708116" cy="1428140"/>
              <a:chOff x="8216252" y="948343"/>
              <a:chExt cx="708116" cy="1428140"/>
            </a:xfrm>
          </p:grpSpPr>
          <p:sp>
            <p:nvSpPr>
              <p:cNvPr id="54" name="TextBox 53"/>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55" name="Group 54"/>
              <p:cNvGrpSpPr/>
              <p:nvPr/>
            </p:nvGrpSpPr>
            <p:grpSpPr>
              <a:xfrm>
                <a:off x="8439166" y="2110176"/>
                <a:ext cx="262287" cy="266307"/>
                <a:chOff x="4242642" y="3498800"/>
                <a:chExt cx="228600" cy="228600"/>
              </a:xfrm>
            </p:grpSpPr>
            <p:sp>
              <p:nvSpPr>
                <p:cNvPr id="58" name="Oval 57"/>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59" name="Straight Arrow Connector 58"/>
                <p:cNvCxnSpPr>
                  <a:stCxn id="58" idx="0"/>
                  <a:endCxn id="58"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56" name="Straight Arrow Connector 55"/>
              <p:cNvCxnSpPr>
                <a:stCxn id="54" idx="2"/>
                <a:endCxn id="58"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60" name="Rectangle 59"/>
            <p:cNvSpPr>
              <a:spLocks noChangeAspect="1"/>
            </p:cNvSpPr>
            <p:nvPr/>
          </p:nvSpPr>
          <p:spPr bwMode="auto">
            <a:xfrm>
              <a:off x="8727883" y="1955156"/>
              <a:ext cx="588316" cy="588316"/>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grpSp>
          <p:nvGrpSpPr>
            <p:cNvPr id="63" name="Group 62"/>
            <p:cNvGrpSpPr/>
            <p:nvPr/>
          </p:nvGrpSpPr>
          <p:grpSpPr>
            <a:xfrm>
              <a:off x="9588241" y="945226"/>
              <a:ext cx="708116" cy="1428140"/>
              <a:chOff x="8216252" y="948343"/>
              <a:chExt cx="708116" cy="1428140"/>
            </a:xfrm>
          </p:grpSpPr>
          <p:sp>
            <p:nvSpPr>
              <p:cNvPr id="66" name="TextBox 65"/>
              <p:cNvSpPr txBox="1"/>
              <p:nvPr/>
            </p:nvSpPr>
            <p:spPr>
              <a:xfrm>
                <a:off x="8216252" y="948343"/>
                <a:ext cx="708116" cy="523220"/>
              </a:xfrm>
              <a:prstGeom prst="rect">
                <a:avLst/>
              </a:prstGeom>
              <a:noFill/>
            </p:spPr>
            <p:txBody>
              <a:bodyPr wrap="square" rtlCol="0">
                <a:spAutoFit/>
              </a:bodyPr>
              <a:lstStyle/>
              <a:p>
                <a:pPr algn="ctr"/>
                <a:r>
                  <a:rPr lang="en-US" sz="2800" i="1" dirty="0" smtClean="0">
                    <a:latin typeface="Lato Heavy" panose="020F0502020204030203" pitchFamily="34" charset="0"/>
                    <a:ea typeface="Lato Heavy" panose="020F0502020204030203" pitchFamily="34" charset="0"/>
                    <a:cs typeface="Lato Heavy" panose="020F0502020204030203" pitchFamily="34" charset="0"/>
                  </a:rPr>
                  <a:t>K</a:t>
                </a:r>
                <a:r>
                  <a:rPr lang="en-US" sz="2800" baseline="-25000" dirty="0" smtClean="0">
                    <a:latin typeface="Lato Heavy" panose="020F0502020204030203" pitchFamily="34" charset="0"/>
                    <a:ea typeface="Lato Heavy" panose="020F0502020204030203" pitchFamily="34" charset="0"/>
                    <a:cs typeface="Lato Heavy" panose="020F0502020204030203" pitchFamily="34" charset="0"/>
                  </a:rPr>
                  <a:t>3</a:t>
                </a:r>
                <a:endParaRPr lang="en-US" sz="2800" baseline="-25000" dirty="0">
                  <a:latin typeface="Lato Heavy" panose="020F0502020204030203" pitchFamily="34" charset="0"/>
                  <a:ea typeface="Lato Heavy" panose="020F0502020204030203" pitchFamily="34" charset="0"/>
                  <a:cs typeface="Lato Heavy" panose="020F0502020204030203" pitchFamily="34" charset="0"/>
                </a:endParaRPr>
              </a:p>
            </p:txBody>
          </p:sp>
          <p:grpSp>
            <p:nvGrpSpPr>
              <p:cNvPr id="68" name="Group 67"/>
              <p:cNvGrpSpPr/>
              <p:nvPr/>
            </p:nvGrpSpPr>
            <p:grpSpPr>
              <a:xfrm>
                <a:off x="8439166" y="2110176"/>
                <a:ext cx="262287" cy="266307"/>
                <a:chOff x="4242642" y="3498800"/>
                <a:chExt cx="228600" cy="228600"/>
              </a:xfrm>
            </p:grpSpPr>
            <p:sp>
              <p:nvSpPr>
                <p:cNvPr id="86" name="Oval 85"/>
                <p:cNvSpPr/>
                <p:nvPr/>
              </p:nvSpPr>
              <p:spPr>
                <a:xfrm>
                  <a:off x="4242642" y="34988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cxnSp>
              <p:nvCxnSpPr>
                <p:cNvPr id="97" name="Straight Arrow Connector 96"/>
                <p:cNvCxnSpPr>
                  <a:stCxn id="86" idx="0"/>
                  <a:endCxn id="86" idx="4"/>
                </p:cNvCxnSpPr>
                <p:nvPr/>
              </p:nvCxnSpPr>
              <p:spPr>
                <a:xfrm>
                  <a:off x="4356942" y="3498800"/>
                  <a:ext cx="0" cy="228600"/>
                </a:xfrm>
                <a:prstGeom prst="straightConnector1">
                  <a:avLst/>
                </a:prstGeom>
                <a:ln>
                  <a:solidFill>
                    <a:schemeClr val="bg2">
                      <a:lumMod val="25000"/>
                    </a:schemeClr>
                  </a:solidFill>
                  <a:tailEnd type="none"/>
                </a:ln>
              </p:spPr>
              <p:style>
                <a:lnRef idx="2">
                  <a:schemeClr val="accent1"/>
                </a:lnRef>
                <a:fillRef idx="0">
                  <a:schemeClr val="accent1"/>
                </a:fillRef>
                <a:effectRef idx="1">
                  <a:schemeClr val="accent1"/>
                </a:effectRef>
                <a:fontRef idx="minor">
                  <a:schemeClr val="tx1"/>
                </a:fontRef>
              </p:style>
            </p:cxnSp>
          </p:grpSp>
          <p:cxnSp>
            <p:nvCxnSpPr>
              <p:cNvPr id="75" name="Straight Arrow Connector 74"/>
              <p:cNvCxnSpPr>
                <a:stCxn id="66" idx="2"/>
                <a:endCxn id="86" idx="0"/>
              </p:cNvCxnSpPr>
              <p:nvPr/>
            </p:nvCxnSpPr>
            <p:spPr>
              <a:xfrm>
                <a:off x="8570310" y="1471563"/>
                <a:ext cx="0" cy="638613"/>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grpSp>
      <p:grpSp>
        <p:nvGrpSpPr>
          <p:cNvPr id="28" name="Group 27"/>
          <p:cNvGrpSpPr/>
          <p:nvPr/>
        </p:nvGrpSpPr>
        <p:grpSpPr>
          <a:xfrm>
            <a:off x="3010957" y="3419109"/>
            <a:ext cx="6153029" cy="523220"/>
            <a:chOff x="3010957" y="3419109"/>
            <a:chExt cx="6153029" cy="523220"/>
          </a:xfrm>
        </p:grpSpPr>
        <p:sp>
          <p:nvSpPr>
            <p:cNvPr id="98" name="TextBox 97"/>
            <p:cNvSpPr txBox="1"/>
            <p:nvPr/>
          </p:nvSpPr>
          <p:spPr>
            <a:xfrm>
              <a:off x="3010957"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X</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9" name="TextBox 98"/>
            <p:cNvSpPr txBox="1"/>
            <p:nvPr/>
          </p:nvSpPr>
          <p:spPr>
            <a:xfrm>
              <a:off x="4868534"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I</a:t>
              </a:r>
              <a:r>
                <a:rPr lang="en-US" sz="2800" baseline="-250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1</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0" name="TextBox 99"/>
            <p:cNvSpPr txBox="1"/>
            <p:nvPr/>
          </p:nvSpPr>
          <p:spPr>
            <a:xfrm>
              <a:off x="6691989"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I</a:t>
              </a:r>
              <a:r>
                <a:rPr lang="en-US" sz="2800" baseline="-250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2</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1" name="TextBox 100"/>
            <p:cNvSpPr txBox="1"/>
            <p:nvPr/>
          </p:nvSpPr>
          <p:spPr>
            <a:xfrm>
              <a:off x="8515444" y="3419109"/>
              <a:ext cx="648542" cy="523220"/>
            </a:xfrm>
            <a:prstGeom prst="rect">
              <a:avLst/>
            </a:prstGeom>
            <a:noFill/>
          </p:spPr>
          <p:txBody>
            <a:bodyPr wrap="square" lIns="0" rIns="0" rtlCol="0">
              <a:spAutoFit/>
            </a:bodyPr>
            <a:lstStyle/>
            <a:p>
              <a:pPr algn="ctr"/>
              <a:r>
                <a:rPr lang="el-GR"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Δ</a:t>
              </a:r>
              <a:r>
                <a:rPr lang="en-US" sz="2800" i="1"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Y</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5" name="Straight Arrow Connector 14"/>
            <p:cNvCxnSpPr>
              <a:stCxn id="98" idx="3"/>
              <a:endCxn id="99" idx="1"/>
            </p:cNvCxnSpPr>
            <p:nvPr/>
          </p:nvCxnSpPr>
          <p:spPr>
            <a:xfrm>
              <a:off x="3659499" y="3680719"/>
              <a:ext cx="1209035"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a:stCxn id="99" idx="3"/>
              <a:endCxn id="100" idx="1"/>
            </p:cNvCxnSpPr>
            <p:nvPr/>
          </p:nvCxnSpPr>
          <p:spPr>
            <a:xfrm>
              <a:off x="5517076" y="3680719"/>
              <a:ext cx="1174913"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103" name="Straight Arrow Connector 102"/>
            <p:cNvCxnSpPr>
              <a:stCxn id="100" idx="3"/>
              <a:endCxn id="101" idx="1"/>
            </p:cNvCxnSpPr>
            <p:nvPr/>
          </p:nvCxnSpPr>
          <p:spPr>
            <a:xfrm>
              <a:off x="7340531" y="3680719"/>
              <a:ext cx="1174913"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grpSp>
      <p:sp>
        <p:nvSpPr>
          <p:cNvPr id="104" name="TextBox 103"/>
          <p:cNvSpPr txBox="1"/>
          <p:nvPr/>
        </p:nvSpPr>
        <p:spPr>
          <a:xfrm>
            <a:off x="169933" y="3419109"/>
            <a:ext cx="2718924" cy="523220"/>
          </a:xfrm>
          <a:prstGeom prst="rect">
            <a:avLst/>
          </a:prstGeom>
          <a:noFill/>
        </p:spPr>
        <p:txBody>
          <a:bodyPr wrap="square" lIns="0" rIns="0" rtlCol="0">
            <a:spAutoFit/>
          </a:bodyPr>
          <a:lstStyle/>
          <a:p>
            <a:pPr algn="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Differential trail:</a:t>
            </a:r>
            <a:endParaRPr lang="en-US" sz="2800" baseline="-25000" dirty="0">
              <a:solidFill>
                <a:schemeClr val="accent6"/>
              </a:solidFill>
              <a:latin typeface="Lato Heavy" panose="020F0502020204030203" pitchFamily="34" charset="0"/>
              <a:ea typeface="Lato Heavy" panose="020F0502020204030203" pitchFamily="34" charset="0"/>
              <a:cs typeface="Lato Heavy" panose="020F0502020204030203" pitchFamily="34" charset="0"/>
            </a:endParaRPr>
          </a:p>
        </p:txBody>
      </p:sp>
      <p:grpSp>
        <p:nvGrpSpPr>
          <p:cNvPr id="105" name="Group 104"/>
          <p:cNvGrpSpPr/>
          <p:nvPr/>
        </p:nvGrpSpPr>
        <p:grpSpPr>
          <a:xfrm>
            <a:off x="164821" y="4496264"/>
            <a:ext cx="8994053" cy="523220"/>
            <a:chOff x="169933" y="3419109"/>
            <a:chExt cx="8994053" cy="523220"/>
          </a:xfrm>
        </p:grpSpPr>
        <p:grpSp>
          <p:nvGrpSpPr>
            <p:cNvPr id="106" name="Group 105"/>
            <p:cNvGrpSpPr/>
            <p:nvPr/>
          </p:nvGrpSpPr>
          <p:grpSpPr>
            <a:xfrm>
              <a:off x="3010957" y="3419109"/>
              <a:ext cx="6153029" cy="523220"/>
              <a:chOff x="3010957" y="3419109"/>
              <a:chExt cx="6153029" cy="523220"/>
            </a:xfrm>
          </p:grpSpPr>
          <p:sp>
            <p:nvSpPr>
              <p:cNvPr id="108" name="TextBox 107"/>
              <p:cNvSpPr txBox="1"/>
              <p:nvPr/>
            </p:nvSpPr>
            <p:spPr>
              <a:xfrm>
                <a:off x="3010957" y="3419109"/>
                <a:ext cx="648542" cy="523220"/>
              </a:xfrm>
              <a:prstGeom prst="rect">
                <a:avLst/>
              </a:prstGeom>
              <a:noFill/>
            </p:spPr>
            <p:txBody>
              <a:bodyPr wrap="square" lIns="0" rIns="0" rtlCol="0">
                <a:spAutoFit/>
              </a:bodyPr>
              <a:lstStyle/>
              <a:p>
                <a:pPr algn="ct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F</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9" name="TextBox 108"/>
              <p:cNvSpPr txBox="1"/>
              <p:nvPr/>
            </p:nvSpPr>
            <p:spPr>
              <a:xfrm>
                <a:off x="4868534" y="3419109"/>
                <a:ext cx="648542" cy="523220"/>
              </a:xfrm>
              <a:prstGeom prst="rect">
                <a:avLst/>
              </a:prstGeom>
              <a:noFill/>
            </p:spPr>
            <p:txBody>
              <a:bodyPr wrap="square" lIns="0" rIns="0" rtlCol="0">
                <a:spAutoFit/>
              </a:bodyPr>
              <a:lstStyle/>
              <a:p>
                <a:pPr algn="ct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D</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10" name="TextBox 109"/>
              <p:cNvSpPr txBox="1"/>
              <p:nvPr/>
            </p:nvSpPr>
            <p:spPr>
              <a:xfrm>
                <a:off x="6691989" y="3419109"/>
                <a:ext cx="648542" cy="523220"/>
              </a:xfrm>
              <a:prstGeom prst="rect">
                <a:avLst/>
              </a:prstGeom>
              <a:noFill/>
            </p:spPr>
            <p:txBody>
              <a:bodyPr wrap="square" lIns="0" rIns="0" rtlCol="0">
                <a:spAutoFit/>
              </a:bodyPr>
              <a:lstStyle/>
              <a:p>
                <a:pPr algn="ct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6</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11" name="TextBox 110"/>
              <p:cNvSpPr txBox="1"/>
              <p:nvPr/>
            </p:nvSpPr>
            <p:spPr>
              <a:xfrm>
                <a:off x="8515444" y="3419109"/>
                <a:ext cx="648542" cy="523220"/>
              </a:xfrm>
              <a:prstGeom prst="rect">
                <a:avLst/>
              </a:prstGeom>
              <a:noFill/>
            </p:spPr>
            <p:txBody>
              <a:bodyPr wrap="square" lIns="0" rIns="0" rtlCol="0">
                <a:spAutoFit/>
              </a:bodyPr>
              <a:lstStyle/>
              <a:p>
                <a:pPr algn="ctr"/>
                <a:r>
                  <a:rPr lang="en-US" sz="2800" dirty="0" smtClean="0">
                    <a:solidFill>
                      <a:schemeClr val="accent1"/>
                    </a:solidFill>
                    <a:latin typeface="Lato Heavy" panose="020F0502020204030203" pitchFamily="34" charset="0"/>
                    <a:ea typeface="Lato Heavy" panose="020F0502020204030203" pitchFamily="34" charset="0"/>
                    <a:cs typeface="Lato Heavy" panose="020F0502020204030203" pitchFamily="34" charset="0"/>
                  </a:rPr>
                  <a:t>4</a:t>
                </a:r>
                <a:endParaRPr lang="en-US" sz="2800" baseline="-25000" dirty="0">
                  <a:solidFill>
                    <a:schemeClr val="accent1"/>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12" name="Straight Arrow Connector 111"/>
              <p:cNvCxnSpPr>
                <a:stCxn id="108" idx="3"/>
                <a:endCxn id="109" idx="1"/>
              </p:cNvCxnSpPr>
              <p:nvPr/>
            </p:nvCxnSpPr>
            <p:spPr>
              <a:xfrm>
                <a:off x="3659499" y="3680719"/>
                <a:ext cx="1209035"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a:stCxn id="109" idx="3"/>
                <a:endCxn id="110" idx="1"/>
              </p:cNvCxnSpPr>
              <p:nvPr/>
            </p:nvCxnSpPr>
            <p:spPr>
              <a:xfrm>
                <a:off x="5517076" y="3680719"/>
                <a:ext cx="1174913"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a:stCxn id="110" idx="3"/>
                <a:endCxn id="111" idx="1"/>
              </p:cNvCxnSpPr>
              <p:nvPr/>
            </p:nvCxnSpPr>
            <p:spPr>
              <a:xfrm>
                <a:off x="7340531" y="3680719"/>
                <a:ext cx="1174913" cy="0"/>
              </a:xfrm>
              <a:prstGeom prst="straightConnector1">
                <a:avLst/>
              </a:prstGeom>
              <a:ln cmpd="sng">
                <a:prstDash val="sysDot"/>
                <a:tailEnd type="triangle" w="med" len="lg"/>
              </a:ln>
            </p:spPr>
            <p:style>
              <a:lnRef idx="2">
                <a:schemeClr val="accent1"/>
              </a:lnRef>
              <a:fillRef idx="0">
                <a:schemeClr val="accent1"/>
              </a:fillRef>
              <a:effectRef idx="1">
                <a:schemeClr val="accent1"/>
              </a:effectRef>
              <a:fontRef idx="minor">
                <a:schemeClr val="tx1"/>
              </a:fontRef>
            </p:style>
          </p:cxnSp>
        </p:grpSp>
        <p:sp>
          <p:nvSpPr>
            <p:cNvPr id="107" name="TextBox 106"/>
            <p:cNvSpPr txBox="1"/>
            <p:nvPr/>
          </p:nvSpPr>
          <p:spPr>
            <a:xfrm>
              <a:off x="169933" y="3419109"/>
              <a:ext cx="2718924" cy="523220"/>
            </a:xfrm>
            <a:prstGeom prst="rect">
              <a:avLst/>
            </a:prstGeom>
            <a:noFill/>
          </p:spPr>
          <p:txBody>
            <a:bodyPr wrap="square" lIns="0" rIns="0" rtlCol="0">
              <a:spAutoFit/>
            </a:bodyPr>
            <a:lstStyle/>
            <a:p>
              <a:pPr algn="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Example:</a:t>
              </a:r>
              <a:endParaRPr lang="en-US" sz="2800" baseline="-25000" dirty="0">
                <a:solidFill>
                  <a:schemeClr val="accent6"/>
                </a:solidFill>
                <a:latin typeface="Lato Heavy" panose="020F0502020204030203" pitchFamily="34" charset="0"/>
                <a:ea typeface="Lato Heavy" panose="020F0502020204030203" pitchFamily="34" charset="0"/>
                <a:cs typeface="Lato Heavy" panose="020F0502020204030203" pitchFamily="34" charset="0"/>
              </a:endParaRPr>
            </a:p>
          </p:txBody>
        </p:sp>
      </p:grpSp>
      <p:sp>
        <p:nvSpPr>
          <p:cNvPr id="115" name="TextBox 114"/>
          <p:cNvSpPr txBox="1"/>
          <p:nvPr/>
        </p:nvSpPr>
        <p:spPr>
          <a:xfrm>
            <a:off x="1189529" y="5065597"/>
            <a:ext cx="8836503" cy="523220"/>
          </a:xfrm>
          <a:prstGeom prst="rect">
            <a:avLst/>
          </a:prstGeom>
          <a:noFill/>
        </p:spPr>
        <p:txBody>
          <a:bodyPr wrap="square" lIns="0" rIns="0" rtlCol="0">
            <a:spAutoFit/>
          </a:bodyPr>
          <a:lstStyle/>
          <a:p>
            <a:pPr algn="r"/>
            <a:r>
              <a:rPr lang="en-US" sz="2800" dirty="0" smtClean="0">
                <a:solidFill>
                  <a:schemeClr val="accent6"/>
                </a:solidFill>
                <a:latin typeface="Lato Heavy" panose="020F0502020204030203" pitchFamily="34" charset="0"/>
                <a:ea typeface="Lato Heavy" panose="020F0502020204030203" pitchFamily="34" charset="0"/>
                <a:cs typeface="Lato Heavy" panose="020F0502020204030203" pitchFamily="34" charset="0"/>
              </a:rPr>
              <a:t>Question: </a:t>
            </a:r>
            <a:r>
              <a:rPr lang="en-US" sz="2800" dirty="0" smtClean="0">
                <a:ea typeface="Lato Heavy" panose="020F0502020204030203" pitchFamily="34" charset="0"/>
                <a:cs typeface="Lato Heavy" panose="020F0502020204030203" pitchFamily="34" charset="0"/>
              </a:rPr>
              <a:t>What is the probability of this trail occurring?</a:t>
            </a:r>
            <a:endParaRPr lang="en-US" sz="2800" baseline="-25000" dirty="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1761416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One-round difference propagation table</a:t>
            </a:r>
            <a:endParaRPr lang="en-US" dirty="0"/>
          </a:p>
        </p:txBody>
      </p:sp>
      <p:sp>
        <p:nvSpPr>
          <p:cNvPr id="4" name="Content Placeholder 3"/>
          <p:cNvSpPr>
            <a:spLocks noGrp="1"/>
          </p:cNvSpPr>
          <p:nvPr>
            <p:ph sz="half" idx="2"/>
          </p:nvPr>
        </p:nvSpPr>
        <p:spPr>
          <a:xfrm>
            <a:off x="7056255" y="1102109"/>
            <a:ext cx="4526145" cy="5258631"/>
          </a:xfrm>
        </p:spPr>
        <p:txBody>
          <a:bodyPr>
            <a:normAutofit/>
          </a:bodyPr>
          <a:lstStyle/>
          <a:p>
            <a:pPr marL="0" indent="0">
              <a:buNone/>
            </a:pPr>
            <a:r>
              <a:rPr lang="en-US" dirty="0" smtClean="0"/>
              <a:t>Table is based upon S-box alone</a:t>
            </a:r>
          </a:p>
          <a:p>
            <a:pPr marL="0" indent="0">
              <a:buNone/>
            </a:pPr>
            <a:r>
              <a:rPr lang="en-US" sz="2200" dirty="0" smtClean="0">
                <a:latin typeface="+mn-lt"/>
              </a:rPr>
              <a:t>Try all inputs differing by </a:t>
            </a:r>
            <a:r>
              <a:rPr lang="en-US" sz="2200" i="1" dirty="0" smtClean="0">
                <a:latin typeface="+mn-lt"/>
              </a:rPr>
              <a:t>row value</a:t>
            </a:r>
            <a:r>
              <a:rPr lang="en-US" sz="2200" dirty="0" smtClean="0">
                <a:latin typeface="+mn-lt"/>
              </a:rPr>
              <a:t>, see how often their outputs differ by </a:t>
            </a:r>
            <a:r>
              <a:rPr lang="en-US" sz="2200" i="1" dirty="0" smtClean="0">
                <a:latin typeface="+mn-lt"/>
              </a:rPr>
              <a:t>column value</a:t>
            </a:r>
          </a:p>
          <a:p>
            <a:pPr marL="0" indent="0">
              <a:buNone/>
            </a:pPr>
            <a:endParaRPr lang="en-US" sz="2200" i="1" dirty="0">
              <a:latin typeface="+mn-lt"/>
            </a:endParaRPr>
          </a:p>
          <a:p>
            <a:pPr marL="0" indent="0">
              <a:buNone/>
            </a:pPr>
            <a:r>
              <a:rPr lang="en-US" dirty="0" smtClean="0"/>
              <a:t>Computing </a:t>
            </a:r>
            <a:r>
              <a:rPr lang="en-US" dirty="0" err="1" smtClean="0"/>
              <a:t>Pr</a:t>
            </a:r>
            <a:r>
              <a:rPr lang="en-US" dirty="0" smtClean="0"/>
              <a:t>[trail]</a:t>
            </a:r>
            <a:endParaRPr lang="en-US" dirty="0"/>
          </a:p>
          <a:p>
            <a:pPr marL="0" indent="0">
              <a:buNone/>
            </a:pPr>
            <a:r>
              <a:rPr lang="en-US" sz="2200" dirty="0" smtClean="0">
                <a:latin typeface="+mn-lt"/>
              </a:rPr>
              <a:t>Look up probability of each link, and multiply them together</a:t>
            </a:r>
          </a:p>
          <a:p>
            <a:pPr marL="0" indent="0">
              <a:buNone/>
            </a:pPr>
            <a:endParaRPr lang="en-US" sz="2200" i="1" dirty="0">
              <a:latin typeface="+mn-lt"/>
            </a:endParaRPr>
          </a:p>
          <a:p>
            <a:pPr marL="0" indent="0">
              <a:buNone/>
            </a:pPr>
            <a:r>
              <a:rPr lang="en-US" sz="2100" dirty="0" err="1" smtClean="0">
                <a:latin typeface="+mn-lt"/>
              </a:rPr>
              <a:t>Pr</a:t>
            </a:r>
            <a:r>
              <a:rPr lang="en-US" sz="2100" dirty="0" smtClean="0">
                <a:latin typeface="+mn-lt"/>
              </a:rPr>
              <a:t>[ F </a:t>
            </a:r>
            <a:r>
              <a:rPr lang="x-IV_mathan" sz="2100" dirty="0" smtClean="0">
                <a:latin typeface="+mn-lt"/>
              </a:rPr>
              <a:t>→ D → 6 → 4]</a:t>
            </a:r>
          </a:p>
          <a:p>
            <a:pPr marL="0" indent="0">
              <a:buNone/>
            </a:pPr>
            <a:r>
              <a:rPr lang="en-US" sz="2100" dirty="0" smtClean="0">
                <a:latin typeface="+mn-lt"/>
              </a:rPr>
              <a:t>≈ </a:t>
            </a:r>
            <a:r>
              <a:rPr lang="en-US" sz="2100" dirty="0" err="1" smtClean="0">
                <a:latin typeface="+mn-lt"/>
              </a:rPr>
              <a:t>Pr</a:t>
            </a:r>
            <a:r>
              <a:rPr lang="en-US" sz="2100" dirty="0">
                <a:latin typeface="+mn-lt"/>
              </a:rPr>
              <a:t>[ F → D] </a:t>
            </a:r>
            <a:r>
              <a:rPr lang="en-US" sz="2100" dirty="0">
                <a:latin typeface="+mn-lt"/>
              </a:rPr>
              <a:t>· </a:t>
            </a:r>
            <a:r>
              <a:rPr lang="en-US" sz="2100" dirty="0" err="1" smtClean="0">
                <a:latin typeface="+mn-lt"/>
              </a:rPr>
              <a:t>Pr</a:t>
            </a:r>
            <a:r>
              <a:rPr lang="en-US" sz="2100" dirty="0" smtClean="0">
                <a:latin typeface="+mn-lt"/>
              </a:rPr>
              <a:t>[D </a:t>
            </a:r>
            <a:r>
              <a:rPr lang="en-US" sz="2100" dirty="0">
                <a:latin typeface="+mn-lt"/>
              </a:rPr>
              <a:t>→ </a:t>
            </a:r>
            <a:r>
              <a:rPr lang="en-US" sz="2100" dirty="0" smtClean="0">
                <a:latin typeface="+mn-lt"/>
              </a:rPr>
              <a:t>6</a:t>
            </a:r>
            <a:r>
              <a:rPr lang="en-US" sz="2100" dirty="0">
                <a:latin typeface="+mn-lt"/>
              </a:rPr>
              <a:t>] </a:t>
            </a:r>
            <a:r>
              <a:rPr lang="en-US" sz="2100" dirty="0">
                <a:latin typeface="+mn-lt"/>
              </a:rPr>
              <a:t>· </a:t>
            </a:r>
            <a:r>
              <a:rPr lang="en-US" sz="2100" dirty="0" err="1" smtClean="0">
                <a:latin typeface="+mn-lt"/>
              </a:rPr>
              <a:t>Pr</a:t>
            </a:r>
            <a:r>
              <a:rPr lang="en-US" sz="2100" dirty="0" smtClean="0">
                <a:latin typeface="+mn-lt"/>
              </a:rPr>
              <a:t>[6 </a:t>
            </a:r>
            <a:r>
              <a:rPr lang="en-US" sz="2100" dirty="0">
                <a:latin typeface="+mn-lt"/>
              </a:rPr>
              <a:t>→ 4</a:t>
            </a:r>
            <a:r>
              <a:rPr lang="en-US" sz="2100" dirty="0" smtClean="0">
                <a:latin typeface="+mn-lt"/>
              </a:rPr>
              <a:t>]</a:t>
            </a:r>
            <a:endParaRPr lang="x-IV_mathan" sz="2100" dirty="0" smtClean="0">
              <a:latin typeface="+mn-lt"/>
            </a:endParaRPr>
          </a:p>
          <a:p>
            <a:pPr marL="0" indent="0">
              <a:buNone/>
            </a:pPr>
            <a:r>
              <a:rPr lang="" sz="2100" dirty="0" smtClean="0">
                <a:latin typeface="+mn-lt"/>
              </a:rPr>
              <a:t>= 10/16</a:t>
            </a:r>
            <a:r>
              <a:rPr lang="en-US" sz="2100" dirty="0" smtClean="0">
                <a:latin typeface="+mn-lt"/>
              </a:rPr>
              <a:t> </a:t>
            </a:r>
            <a:r>
              <a:rPr lang="en-US" sz="2100" dirty="0">
                <a:latin typeface="+mn-lt"/>
              </a:rPr>
              <a:t>· 2/16 </a:t>
            </a:r>
            <a:r>
              <a:rPr lang="en-US" sz="2100" dirty="0" smtClean="0">
                <a:latin typeface="+mn-lt"/>
              </a:rPr>
              <a:t>· </a:t>
            </a:r>
            <a:r>
              <a:rPr lang="en-US" sz="2100" dirty="0">
                <a:latin typeface="+mn-lt"/>
              </a:rPr>
              <a:t>4/16 </a:t>
            </a:r>
            <a:r>
              <a:rPr lang="en-US" sz="2100" dirty="0" smtClean="0">
                <a:latin typeface="+mn-lt"/>
              </a:rPr>
              <a:t>= 5/64</a:t>
            </a:r>
            <a:endParaRPr lang="en-US" sz="2100" dirty="0">
              <a:latin typeface="+mn-lt"/>
            </a:endParaRPr>
          </a:p>
        </p:txBody>
      </p:sp>
      <p:pic>
        <p:nvPicPr>
          <p:cNvPr id="6" name="Picture 2" descr="Machine generated alternative text:&#10;2 &#10;3 &#10;16 - &#10;2- &#10;-2 &#10;2- &#10;-2 &#10;-2 &#10;-2 &#10;2- &#10;-4 &#10;- - 10 - &#10;4 &#10;2 &#10;2 &#10;5 &#10;2 &#10;4 &#10;6 &#10;2 &#10;7 &#10;2 &#10;2 &#10;8 &#10;2 &#10;2 &#10;9 &#10;2 &#10;2 &#10;a &#10;2 &#10;2 &#10;4 &#10;b &#10;2 &#10;c &#10;e &#10;f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136" y="1271013"/>
            <a:ext cx="5996451" cy="54273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690" y="919033"/>
            <a:ext cx="2467342" cy="430887"/>
          </a:xfrm>
          <a:prstGeom prst="rect">
            <a:avLst/>
          </a:prstGeom>
          <a:noFill/>
        </p:spPr>
        <p:txBody>
          <a:bodyPr wrap="none" rtlCol="0">
            <a:spAutoFit/>
          </a:bodyPr>
          <a:lstStyle/>
          <a:p>
            <a:pPr algn="ctr"/>
            <a:r>
              <a:rPr lang="en-US" sz="2200" dirty="0" smtClean="0">
                <a:solidFill>
                  <a:schemeClr val="accent1"/>
                </a:solidFill>
                <a:latin typeface="+mj-lt"/>
              </a:rPr>
              <a:t>Output difference</a:t>
            </a:r>
            <a:endParaRPr lang="en-US" sz="2200" dirty="0">
              <a:solidFill>
                <a:schemeClr val="accent1"/>
              </a:solidFill>
              <a:latin typeface="+mj-lt"/>
            </a:endParaRPr>
          </a:p>
        </p:txBody>
      </p:sp>
      <p:sp>
        <p:nvSpPr>
          <p:cNvPr id="8" name="TextBox 7"/>
          <p:cNvSpPr txBox="1"/>
          <p:nvPr/>
        </p:nvSpPr>
        <p:spPr>
          <a:xfrm rot="16200000">
            <a:off x="-390868" y="3769232"/>
            <a:ext cx="2217274" cy="430887"/>
          </a:xfrm>
          <a:prstGeom prst="rect">
            <a:avLst/>
          </a:prstGeom>
          <a:noFill/>
        </p:spPr>
        <p:txBody>
          <a:bodyPr wrap="none" rtlCol="0">
            <a:spAutoFit/>
          </a:bodyPr>
          <a:lstStyle/>
          <a:p>
            <a:pPr algn="ctr"/>
            <a:r>
              <a:rPr lang="en-US" sz="2200" dirty="0" smtClean="0">
                <a:solidFill>
                  <a:schemeClr val="accent1"/>
                </a:solidFill>
                <a:latin typeface="+mj-lt"/>
              </a:rPr>
              <a:t>Input difference</a:t>
            </a:r>
            <a:endParaRPr lang="en-US" sz="2200" dirty="0">
              <a:solidFill>
                <a:schemeClr val="accent1"/>
              </a:solidFill>
              <a:latin typeface="+mj-lt"/>
            </a:endParaRPr>
          </a:p>
        </p:txBody>
      </p:sp>
      <p:sp>
        <p:nvSpPr>
          <p:cNvPr id="7" name="Oval 6"/>
          <p:cNvSpPr/>
          <p:nvPr/>
        </p:nvSpPr>
        <p:spPr>
          <a:xfrm>
            <a:off x="5559228" y="6295604"/>
            <a:ext cx="453154" cy="402734"/>
          </a:xfrm>
          <a:prstGeom prst="ellipse">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285365" y="5671168"/>
            <a:ext cx="370885" cy="402734"/>
          </a:xfrm>
          <a:prstGeom prst="ellipse">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612275" y="3497689"/>
            <a:ext cx="370885" cy="402734"/>
          </a:xfrm>
          <a:prstGeom prst="ellipse">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Arrow Connector 11"/>
          <p:cNvCxnSpPr>
            <a:stCxn id="7" idx="1"/>
            <a:endCxn id="10" idx="5"/>
          </p:cNvCxnSpPr>
          <p:nvPr/>
        </p:nvCxnSpPr>
        <p:spPr>
          <a:xfrm flipH="1" flipV="1">
            <a:off x="3601935" y="6014923"/>
            <a:ext cx="2023656" cy="339660"/>
          </a:xfrm>
          <a:prstGeom prst="straightConnector1">
            <a:avLst/>
          </a:prstGeom>
          <a:ln w="28575" cmpd="sng">
            <a:solidFill>
              <a:schemeClr val="accent2"/>
            </a:solidFill>
            <a:prstDash val="sysDot"/>
            <a:tailEnd type="triangle" w="med" len="lg"/>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0" idx="1"/>
            <a:endCxn id="11" idx="5"/>
          </p:cNvCxnSpPr>
          <p:nvPr/>
        </p:nvCxnSpPr>
        <p:spPr>
          <a:xfrm flipH="1" flipV="1">
            <a:off x="2928845" y="3841444"/>
            <a:ext cx="410835" cy="1888703"/>
          </a:xfrm>
          <a:prstGeom prst="straightConnector1">
            <a:avLst/>
          </a:prstGeom>
          <a:ln w="28575" cmpd="sng">
            <a:solidFill>
              <a:schemeClr val="accent2"/>
            </a:solidFill>
            <a:prstDash val="sysDot"/>
            <a:tailEnd type="triangle" w="med" len="lg"/>
          </a:ln>
        </p:spPr>
        <p:style>
          <a:lnRef idx="2">
            <a:schemeClr val="accent1"/>
          </a:lnRef>
          <a:fillRef idx="0">
            <a:schemeClr val="accent1"/>
          </a:fillRef>
          <a:effectRef idx="1">
            <a:schemeClr val="accent1"/>
          </a:effectRef>
          <a:fontRef idx="minor">
            <a:schemeClr val="tx1"/>
          </a:fontRef>
        </p:style>
      </p:cxnSp>
      <p:sp>
        <p:nvSpPr>
          <p:cNvPr id="17" name="Rectangular Callout 16"/>
          <p:cNvSpPr/>
          <p:nvPr/>
        </p:nvSpPr>
        <p:spPr>
          <a:xfrm>
            <a:off x="7117080" y="1165860"/>
            <a:ext cx="4518660" cy="1548796"/>
          </a:xfrm>
          <a:prstGeom prst="wedgeRectCallout">
            <a:avLst>
              <a:gd name="adj1" fmla="val -21301"/>
              <a:gd name="adj2" fmla="val 75661"/>
            </a:avLst>
          </a:prstGeom>
        </p:spPr>
        <p:style>
          <a:lnRef idx="1">
            <a:schemeClr val="dk1"/>
          </a:lnRef>
          <a:fillRef idx="2">
            <a:schemeClr val="dk1"/>
          </a:fillRef>
          <a:effectRef idx="1">
            <a:schemeClr val="dk1"/>
          </a:effectRef>
          <a:fontRef idx="minor">
            <a:schemeClr val="dk1"/>
          </a:fontRef>
        </p:style>
        <p:txBody>
          <a:bodyPr rtlCol="0" anchor="ctr"/>
          <a:lstStyle/>
          <a:p>
            <a:r>
              <a:rPr lang="en-US" sz="2400" dirty="0" smtClean="0"/>
              <a:t>Because these probabilities get small quickly, define </a:t>
            </a:r>
            <a:r>
              <a:rPr lang="en-US" sz="2400" dirty="0" smtClean="0">
                <a:solidFill>
                  <a:schemeClr val="accent2">
                    <a:lumMod val="75000"/>
                  </a:schemeClr>
                </a:solidFill>
                <a:latin typeface="+mj-lt"/>
              </a:rPr>
              <a:t>weight</a:t>
            </a:r>
            <a:r>
              <a:rPr lang="en-US" sz="2400" dirty="0" smtClean="0"/>
              <a:t>[trail] = -log( </a:t>
            </a:r>
            <a:r>
              <a:rPr lang="en-US" sz="2400" dirty="0" err="1" smtClean="0"/>
              <a:t>Pr</a:t>
            </a:r>
            <a:r>
              <a:rPr lang="en-US" sz="2400" dirty="0" smtClean="0"/>
              <a:t>[trail] )</a:t>
            </a:r>
            <a:endParaRPr lang="en-US" sz="2400" dirty="0"/>
          </a:p>
        </p:txBody>
      </p:sp>
    </p:spTree>
    <p:extLst>
      <p:ext uri="{BB962C8B-B14F-4D97-AF65-F5344CB8AC3E}">
        <p14:creationId xmlns:p14="http://schemas.microsoft.com/office/powerpoint/2010/main" val="85650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par>
                          <p:cTn id="21" fill="hold">
                            <p:stCondLst>
                              <p:cond delay="0"/>
                            </p:stCondLst>
                            <p:childTnLst>
                              <p:par>
                                <p:cTn id="22" presetID="22" presetClass="entr" presetSubtype="2"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right)">
                                      <p:cBhvr>
                                        <p:cTn id="24" dur="1000"/>
                                        <p:tgtEl>
                                          <p:spTgt spid="12"/>
                                        </p:tgtEl>
                                      </p:cBhvr>
                                    </p:animEffec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par>
                          <p:cTn id="28" fill="hold">
                            <p:stCondLst>
                              <p:cond delay="1000"/>
                            </p:stCondLst>
                            <p:childTnLst>
                              <p:par>
                                <p:cTn id="29" presetID="22" presetClass="entr" presetSubtype="4"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1000"/>
                                        <p:tgtEl>
                                          <p:spTgt spid="15"/>
                                        </p:tgtEl>
                                      </p:cBhvr>
                                    </p:animEffect>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Cryptographically Protected Database Search</a:t>
            </a:r>
            <a:endParaRPr lang="en-US" dirty="0"/>
          </a:p>
        </p:txBody>
      </p:sp>
      <p:sp>
        <p:nvSpPr>
          <p:cNvPr id="3" name="Content Placeholder 2"/>
          <p:cNvSpPr>
            <a:spLocks noGrp="1"/>
          </p:cNvSpPr>
          <p:nvPr>
            <p:ph idx="1"/>
          </p:nvPr>
        </p:nvSpPr>
        <p:spPr>
          <a:xfrm>
            <a:off x="609600" y="1102109"/>
            <a:ext cx="10972800" cy="5755891"/>
          </a:xfrm>
        </p:spPr>
        <p:txBody>
          <a:bodyPr>
            <a:noAutofit/>
          </a:bodyPr>
          <a:lstStyle/>
          <a:p>
            <a:pPr marL="0" indent="0">
              <a:buNone/>
            </a:pPr>
            <a:r>
              <a:rPr lang="en-US" sz="1700" dirty="0"/>
              <a:t>Speaker: Benjamin </a:t>
            </a:r>
            <a:r>
              <a:rPr lang="en-US" sz="1700" dirty="0" smtClean="0"/>
              <a:t>Fuller, University </a:t>
            </a:r>
            <a:r>
              <a:rPr lang="en-US" sz="1700" dirty="0"/>
              <a:t>of </a:t>
            </a:r>
            <a:r>
              <a:rPr lang="en-US" sz="1700" dirty="0" smtClean="0"/>
              <a:t>Connecticut</a:t>
            </a:r>
            <a:endParaRPr lang="en-US" sz="1700" dirty="0"/>
          </a:p>
          <a:p>
            <a:pPr marL="0" indent="0">
              <a:buNone/>
            </a:pPr>
            <a:r>
              <a:rPr lang="en-US" sz="1700" dirty="0" smtClean="0"/>
              <a:t>Date and time: </a:t>
            </a:r>
            <a:r>
              <a:rPr lang="en-US" sz="1700" dirty="0"/>
              <a:t>Wednesday, April 26, </a:t>
            </a:r>
            <a:r>
              <a:rPr lang="en-US" sz="1700" dirty="0" smtClean="0"/>
              <a:t>2017 at 4:00 </a:t>
            </a:r>
            <a:r>
              <a:rPr lang="en-US" sz="1700" dirty="0"/>
              <a:t>PM to 5:00 PM</a:t>
            </a:r>
          </a:p>
          <a:p>
            <a:pPr marL="0" indent="0">
              <a:buNone/>
            </a:pPr>
            <a:r>
              <a:rPr lang="en-US" sz="1700" dirty="0" smtClean="0"/>
              <a:t>Location</a:t>
            </a:r>
            <a:r>
              <a:rPr lang="en-US" sz="1700" dirty="0"/>
              <a:t>: </a:t>
            </a:r>
            <a:r>
              <a:rPr lang="en-US" sz="1700" dirty="0" smtClean="0"/>
              <a:t>MIT Stata Center, room 32-G882</a:t>
            </a:r>
            <a:endParaRPr lang="en-US" sz="1700" dirty="0"/>
          </a:p>
          <a:p>
            <a:pPr marL="0" indent="0">
              <a:buNone/>
            </a:pPr>
            <a:endParaRPr lang="en-US" sz="1700" dirty="0"/>
          </a:p>
          <a:p>
            <a:pPr marL="0" indent="0">
              <a:buNone/>
            </a:pPr>
            <a:r>
              <a:rPr lang="en-US" sz="1700" dirty="0"/>
              <a:t>Abstract: Protected database search systems cryptographically isolate the roles of reading from, writing to, and administering the database. This separation limits unnecessary administrator access and protects data in the case of system breaches. Since protected search was introduced in 2000, the area has grown rapidly; systems are offered by academia, start-ups, and established companies.</a:t>
            </a:r>
          </a:p>
          <a:p>
            <a:pPr marL="0" indent="0">
              <a:buNone/>
            </a:pPr>
            <a:r>
              <a:rPr lang="en-US" sz="1700" dirty="0"/>
              <a:t>However, there is no best protected search system or set of techniques. Design of such systems is a balancing act between security, functionality, performance, and usability. This challenge is made more difficult by ongoing database specialization, as some users will want the functionality of SQL, NoSQL, or </a:t>
            </a:r>
            <a:r>
              <a:rPr lang="en-US" sz="1700" dirty="0" err="1"/>
              <a:t>NewSQL</a:t>
            </a:r>
            <a:r>
              <a:rPr lang="en-US" sz="1700" dirty="0"/>
              <a:t> databases. This database evolution will continue, and the protected search community should be able to quickly provide functionality consistent with newly invented databases.</a:t>
            </a:r>
          </a:p>
          <a:p>
            <a:pPr marL="0" indent="0">
              <a:buNone/>
            </a:pPr>
            <a:r>
              <a:rPr lang="en-US" sz="1700" dirty="0"/>
              <a:t>At the same time, the community must accurately and clearly characterize the tradeoffs between different approaches. In this talk, we survey the range of tradeoffs between security and privacy.  In particular, we</a:t>
            </a:r>
          </a:p>
          <a:p>
            <a:pPr marL="342900" indent="-342900">
              <a:buFont typeface="+mj-lt"/>
              <a:buAutoNum type="arabicPeriod"/>
            </a:pPr>
            <a:r>
              <a:rPr lang="en-US" sz="1700" dirty="0" smtClean="0"/>
              <a:t>Identify the </a:t>
            </a:r>
            <a:r>
              <a:rPr lang="en-US" sz="1700" dirty="0"/>
              <a:t>important primitive operations across database paradigms,</a:t>
            </a:r>
          </a:p>
          <a:p>
            <a:pPr marL="342900" indent="-342900">
              <a:buFont typeface="+mj-lt"/>
              <a:buAutoNum type="arabicPeriod"/>
            </a:pPr>
            <a:r>
              <a:rPr lang="en-US" sz="1700" dirty="0" smtClean="0"/>
              <a:t>Evaluate the </a:t>
            </a:r>
            <a:r>
              <a:rPr lang="en-US" sz="1700" dirty="0"/>
              <a:t>current state of protected search systems in implementing these base operations, and</a:t>
            </a:r>
          </a:p>
          <a:p>
            <a:pPr marL="342900" indent="-342900">
              <a:buFont typeface="+mj-lt"/>
              <a:buAutoNum type="arabicPeriod"/>
            </a:pPr>
            <a:r>
              <a:rPr lang="en-US" sz="1700" dirty="0" smtClean="0"/>
              <a:t>Analyze attacks </a:t>
            </a:r>
            <a:r>
              <a:rPr lang="en-US" sz="1700" dirty="0"/>
              <a:t>against protected search for different base queries</a:t>
            </a:r>
            <a:r>
              <a:rPr lang="en-US" sz="1700" dirty="0" smtClean="0"/>
              <a:t>.</a:t>
            </a:r>
            <a:endParaRPr lang="en-US" sz="1700" dirty="0"/>
          </a:p>
        </p:txBody>
      </p:sp>
    </p:spTree>
    <p:extLst>
      <p:ext uri="{BB962C8B-B14F-4D97-AF65-F5344CB8AC3E}">
        <p14:creationId xmlns:p14="http://schemas.microsoft.com/office/powerpoint/2010/main" val="1674649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Part 4: When reductions fail</a:t>
            </a:r>
            <a:endParaRPr lang="en-US" dirty="0"/>
          </a:p>
        </p:txBody>
      </p:sp>
      <p:graphicFrame>
        <p:nvGraphicFramePr>
          <p:cNvPr id="5" name="Diagram 4"/>
          <p:cNvGraphicFramePr/>
          <p:nvPr>
            <p:extLst>
              <p:ext uri="{D42A27DB-BD31-4B8C-83A1-F6EECF244321}">
                <p14:modId xmlns:p14="http://schemas.microsoft.com/office/powerpoint/2010/main" val="3788735030"/>
              </p:ext>
            </p:extLst>
          </p:nvPr>
        </p:nvGraphicFramePr>
        <p:xfrm>
          <a:off x="2045834" y="1396999"/>
          <a:ext cx="8100332" cy="5093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59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4: When reductions fail</a:t>
            </a:r>
            <a:endParaRPr lang="en-US" i="1" dirty="0"/>
          </a:p>
        </p:txBody>
      </p:sp>
      <p:sp>
        <p:nvSpPr>
          <p:cNvPr id="3" name="TextBox 2"/>
          <p:cNvSpPr txBox="1"/>
          <p:nvPr/>
        </p:nvSpPr>
        <p:spPr>
          <a:xfrm>
            <a:off x="609600" y="1577337"/>
            <a:ext cx="1937390" cy="523220"/>
          </a:xfrm>
          <a:prstGeom prst="rect">
            <a:avLst/>
          </a:prstGeom>
          <a:noFill/>
        </p:spPr>
        <p:txBody>
          <a:bodyPr wrap="none" lIns="0" rtlCol="0">
            <a:spAutoFit/>
          </a:bodyPr>
          <a:lstStyle/>
          <a:p>
            <a:r>
              <a:rPr lang="en-US" sz="2800" u="sng"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Math Tools</a:t>
            </a:r>
            <a:endParaRPr lang="en-US" sz="2800" u="sng"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4" name="TextBox 3"/>
          <p:cNvSpPr txBox="1"/>
          <p:nvPr/>
        </p:nvSpPr>
        <p:spPr>
          <a:xfrm>
            <a:off x="3579473" y="1577337"/>
            <a:ext cx="1737014" cy="523220"/>
          </a:xfrm>
          <a:prstGeom prst="rect">
            <a:avLst/>
          </a:prstGeom>
          <a:noFill/>
        </p:spPr>
        <p:txBody>
          <a:bodyPr wrap="none" lIns="0" rtlCol="0">
            <a:spAutoFit/>
          </a:bodyPr>
          <a:lstStyle/>
          <a:p>
            <a:r>
              <a:rPr lang="en-US" sz="2800" u="sng" dirty="0" smtClean="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rPr>
              <a:t>Primitives</a:t>
            </a:r>
            <a:endParaRPr lang="en-US" sz="2800" u="sng" dirty="0">
              <a:solidFill>
                <a:schemeClr val="accent3">
                  <a:lumMod val="75000"/>
                </a:schemeClr>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5" name="TextBox 4"/>
          <p:cNvSpPr txBox="1"/>
          <p:nvPr/>
        </p:nvSpPr>
        <p:spPr>
          <a:xfrm>
            <a:off x="6166796" y="1577337"/>
            <a:ext cx="1882888" cy="523220"/>
          </a:xfrm>
          <a:prstGeom prst="rect">
            <a:avLst/>
          </a:prstGeom>
          <a:noFill/>
        </p:spPr>
        <p:txBody>
          <a:bodyPr wrap="none" lIns="0" rtlCol="0">
            <a:spAutoFit/>
          </a:bodyPr>
          <a:lstStyle/>
          <a:p>
            <a:r>
              <a:rPr lang="en-US" sz="2800" u="sng" dirty="0" smtClean="0">
                <a:solidFill>
                  <a:schemeClr val="accent1"/>
                </a:solidFill>
                <a:latin typeface="Lato Black" panose="020F0502020204030203" pitchFamily="34" charset="0"/>
                <a:ea typeface="Lato Black" panose="020F0502020204030203" pitchFamily="34" charset="0"/>
                <a:cs typeface="Lato Black" panose="020F0502020204030203" pitchFamily="34" charset="0"/>
              </a:rPr>
              <a:t>Algorithms</a:t>
            </a:r>
            <a:endParaRPr lang="en-US" sz="2800" u="sng" dirty="0">
              <a:solidFill>
                <a:schemeClr val="accent1"/>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 name="TextBox 5"/>
          <p:cNvSpPr txBox="1"/>
          <p:nvPr/>
        </p:nvSpPr>
        <p:spPr>
          <a:xfrm>
            <a:off x="9296401" y="1577337"/>
            <a:ext cx="1647246" cy="523220"/>
          </a:xfrm>
          <a:prstGeom prst="rect">
            <a:avLst/>
          </a:prstGeom>
          <a:noFill/>
        </p:spPr>
        <p:txBody>
          <a:bodyPr wrap="none" lIns="0" rtlCol="0">
            <a:spAutoFit/>
          </a:bodyPr>
          <a:lstStyle/>
          <a:p>
            <a:r>
              <a:rPr lang="en-US" sz="2800" u="sng" dirty="0" smtClean="0">
                <a:solidFill>
                  <a:schemeClr val="accent4"/>
                </a:solidFill>
                <a:latin typeface="Lato Black" panose="020F0502020204030203" pitchFamily="34" charset="0"/>
                <a:ea typeface="Lato Black" panose="020F0502020204030203" pitchFamily="34" charset="0"/>
                <a:cs typeface="Lato Black" panose="020F0502020204030203" pitchFamily="34" charset="0"/>
              </a:rPr>
              <a:t>Protocols</a:t>
            </a:r>
            <a:endParaRPr lang="en-US" sz="2800" u="sng" dirty="0">
              <a:solidFill>
                <a:schemeClr val="accent4"/>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80" name="Group 79"/>
          <p:cNvGrpSpPr/>
          <p:nvPr/>
        </p:nvGrpSpPr>
        <p:grpSpPr>
          <a:xfrm>
            <a:off x="609600" y="3940218"/>
            <a:ext cx="8237738" cy="2745726"/>
            <a:chOff x="609600" y="3940218"/>
            <a:chExt cx="8237738" cy="2745726"/>
          </a:xfrm>
        </p:grpSpPr>
        <p:sp>
          <p:nvSpPr>
            <p:cNvPr id="42" name="TextBox 41"/>
            <p:cNvSpPr txBox="1"/>
            <p:nvPr/>
          </p:nvSpPr>
          <p:spPr>
            <a:xfrm>
              <a:off x="6464955" y="6162724"/>
              <a:ext cx="2382383" cy="523220"/>
            </a:xfrm>
            <a:prstGeom prst="rect">
              <a:avLst/>
            </a:prstGeom>
            <a:noFill/>
          </p:spPr>
          <p:txBody>
            <a:bodyPr wrap="none" rtlCol="0">
              <a:spAutoFit/>
            </a:bodyPr>
            <a:lstStyle/>
            <a:p>
              <a:pPr algn="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err="1" smtClean="0">
                  <a:latin typeface="Lato Black" panose="020F0502020204030203" pitchFamily="34" charset="0"/>
                  <a:ea typeface="Lato Black" panose="020F0502020204030203" pitchFamily="34" charset="0"/>
                  <a:cs typeface="Lato Black" panose="020F0502020204030203" pitchFamily="34" charset="0"/>
                </a:rPr>
                <a:t>Minicrypt</a:t>
              </a:r>
              <a:endParaRPr lang="en-US" sz="28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9" name="TextBox 8"/>
            <p:cNvSpPr txBox="1"/>
            <p:nvPr/>
          </p:nvSpPr>
          <p:spPr>
            <a:xfrm>
              <a:off x="609600" y="4635973"/>
              <a:ext cx="2002471"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Random(</a:t>
              </a:r>
              <a:r>
                <a:rPr lang="en-US" sz="2400" dirty="0" err="1"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ish</a:t>
              </a: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permutations</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0" name="TextBox 9"/>
            <p:cNvSpPr txBox="1"/>
            <p:nvPr/>
          </p:nvSpPr>
          <p:spPr>
            <a:xfrm>
              <a:off x="3579473" y="5331727"/>
              <a:ext cx="1167307"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Block</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ciphers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1" name="TextBox 10"/>
            <p:cNvSpPr txBox="1"/>
            <p:nvPr/>
          </p:nvSpPr>
          <p:spPr>
            <a:xfrm>
              <a:off x="3579473" y="3940218"/>
              <a:ext cx="1460656" cy="830997"/>
            </a:xfrm>
            <a:prstGeom prst="rect">
              <a:avLst/>
            </a:prstGeom>
            <a:noFill/>
            <a:ln>
              <a:solidFill>
                <a:schemeClr val="accent3"/>
              </a:solidFill>
            </a:ln>
          </p:spPr>
          <p:txBody>
            <a:bodyPr wrap="none" rtlCol="0">
              <a:spAutoFit/>
            </a:bodyPr>
            <a:lstStyle/>
            <a:p>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Hash</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functions</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5" name="TextBox 14"/>
            <p:cNvSpPr txBox="1"/>
            <p:nvPr/>
          </p:nvSpPr>
          <p:spPr>
            <a:xfrm>
              <a:off x="6166796" y="4635973"/>
              <a:ext cx="2281394" cy="830997"/>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Protected</a:t>
              </a:r>
              <a:b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communication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1" name="Straight Arrow Connector 20"/>
            <p:cNvCxnSpPr>
              <a:stCxn id="9" idx="3"/>
              <a:endCxn id="11" idx="1"/>
            </p:cNvCxnSpPr>
            <p:nvPr/>
          </p:nvCxnSpPr>
          <p:spPr>
            <a:xfrm flipV="1">
              <a:off x="2612071" y="4355717"/>
              <a:ext cx="967402" cy="695755"/>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3"/>
              <a:endCxn id="10" idx="1"/>
            </p:cNvCxnSpPr>
            <p:nvPr/>
          </p:nvCxnSpPr>
          <p:spPr>
            <a:xfrm>
              <a:off x="2612071" y="5051472"/>
              <a:ext cx="967402" cy="695754"/>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1" idx="3"/>
              <a:endCxn id="15" idx="1"/>
            </p:cNvCxnSpPr>
            <p:nvPr/>
          </p:nvCxnSpPr>
          <p:spPr>
            <a:xfrm>
              <a:off x="5040129" y="4355717"/>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0" idx="3"/>
              <a:endCxn id="15" idx="1"/>
            </p:cNvCxnSpPr>
            <p:nvPr/>
          </p:nvCxnSpPr>
          <p:spPr>
            <a:xfrm flipV="1">
              <a:off x="4746780" y="5051472"/>
              <a:ext cx="1420016"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grpSp>
        <p:nvGrpSpPr>
          <p:cNvPr id="81" name="Group 80"/>
          <p:cNvGrpSpPr/>
          <p:nvPr/>
        </p:nvGrpSpPr>
        <p:grpSpPr>
          <a:xfrm>
            <a:off x="609600" y="2548709"/>
            <a:ext cx="11409021" cy="4137235"/>
            <a:chOff x="609600" y="2548709"/>
            <a:chExt cx="11409021" cy="4137235"/>
          </a:xfrm>
        </p:grpSpPr>
        <p:sp>
          <p:nvSpPr>
            <p:cNvPr id="41" name="TextBox 40"/>
            <p:cNvSpPr txBox="1"/>
            <p:nvPr/>
          </p:nvSpPr>
          <p:spPr>
            <a:xfrm>
              <a:off x="9296401" y="6162724"/>
              <a:ext cx="2722220" cy="523220"/>
            </a:xfrm>
            <a:prstGeom prst="rect">
              <a:avLst/>
            </a:prstGeom>
            <a:noFill/>
          </p:spPr>
          <p:txBody>
            <a:bodyPr wrap="none" rtlCol="0">
              <a:spAutoFit/>
            </a:bodyPr>
            <a:lstStyle/>
            <a:p>
              <a:r>
                <a:rPr lang="en-US" sz="2800" dirty="0" err="1" smtClean="0">
                  <a:latin typeface="Lato Black" panose="020F0502020204030203" pitchFamily="34" charset="0"/>
                  <a:ea typeface="Lato Black" panose="020F0502020204030203" pitchFamily="34" charset="0"/>
                  <a:cs typeface="Lato Black" panose="020F0502020204030203" pitchFamily="34" charset="0"/>
                </a:rPr>
                <a:t>Cryptomania</a:t>
              </a:r>
              <a:r>
                <a:rPr lang="en-US" sz="2800" dirty="0" smtClean="0">
                  <a:latin typeface="Lato Black" panose="020F0502020204030203" pitchFamily="34" charset="0"/>
                  <a:ea typeface="Lato Black" panose="020F0502020204030203" pitchFamily="34" charset="0"/>
                  <a:cs typeface="Lato Black" panose="020F0502020204030203" pitchFamily="34" charset="0"/>
                </a:rPr>
                <a:t> </a:t>
              </a:r>
              <a:r>
                <a:rPr lang="en-US" sz="2800" dirty="0">
                  <a:latin typeface="Lato Black" panose="020F0502020204030203" pitchFamily="34" charset="0"/>
                  <a:ea typeface="Lato Black" panose="020F0502020204030203" pitchFamily="34" charset="0"/>
                  <a:cs typeface="Lato Black" panose="020F0502020204030203" pitchFamily="34" charset="0"/>
                </a:rPr>
                <a:t>✉</a:t>
              </a:r>
            </a:p>
          </p:txBody>
        </p:sp>
        <p:sp>
          <p:nvSpPr>
            <p:cNvPr id="8" name="TextBox 7"/>
            <p:cNvSpPr txBox="1"/>
            <p:nvPr/>
          </p:nvSpPr>
          <p:spPr>
            <a:xfrm>
              <a:off x="609600" y="2548709"/>
              <a:ext cx="1569660"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Modular</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arithmetic</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3" name="TextBox 12"/>
            <p:cNvSpPr txBox="1"/>
            <p:nvPr/>
          </p:nvSpPr>
          <p:spPr>
            <a:xfrm>
              <a:off x="9296401" y="3663219"/>
              <a:ext cx="1938351" cy="1200329"/>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TLS: internet</a:t>
              </a:r>
              <a:b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PGP: email</a:t>
              </a:r>
            </a:p>
            <a:p>
              <a:r>
                <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(see CS 558</a:t>
              </a:r>
              <a:r>
                <a:rPr lang="en-US" sz="2400" i="1"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a:t>
              </a:r>
              <a:endParaRPr lang="en-US" sz="2400" i="1"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4" name="TextBox 13"/>
            <p:cNvSpPr txBox="1"/>
            <p:nvPr/>
          </p:nvSpPr>
          <p:spPr>
            <a:xfrm>
              <a:off x="9296401" y="2733375"/>
              <a:ext cx="2565126" cy="461665"/>
            </a:xfrm>
            <a:prstGeom prst="rect">
              <a:avLst/>
            </a:prstGeom>
            <a:noFill/>
            <a:ln>
              <a:solidFill>
                <a:schemeClr val="accent4">
                  <a:lumMod val="60000"/>
                  <a:lumOff val="40000"/>
                </a:schemeClr>
              </a:solidFill>
            </a:ln>
          </p:spPr>
          <p:txBody>
            <a:bodyPr wrap="none" rtlCol="0">
              <a:spAutoFit/>
            </a:bodyPr>
            <a:lstStyle/>
            <a:p>
              <a:r>
                <a:rPr lang="en-US" sz="2400" dirty="0" smtClean="0">
                  <a:solidFill>
                    <a:schemeClr val="accent4"/>
                  </a:solidFill>
                  <a:latin typeface="Lato Semibold" panose="020F0502020204030203" pitchFamily="34" charset="0"/>
                  <a:ea typeface="Lato Semibold" panose="020F0502020204030203" pitchFamily="34" charset="0"/>
                  <a:cs typeface="Lato Semibold" panose="020F0502020204030203" pitchFamily="34" charset="0"/>
                </a:rPr>
                <a:t>Signal: messaging</a:t>
              </a:r>
              <a:endParaRPr lang="en-US" sz="2400" dirty="0">
                <a:solidFill>
                  <a:schemeClr val="accent4"/>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6" name="TextBox 15"/>
            <p:cNvSpPr txBox="1"/>
            <p:nvPr/>
          </p:nvSpPr>
          <p:spPr>
            <a:xfrm>
              <a:off x="6166796" y="3429129"/>
              <a:ext cx="2680542"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encapsulation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7" name="TextBox 16"/>
            <p:cNvSpPr txBox="1"/>
            <p:nvPr/>
          </p:nvSpPr>
          <p:spPr>
            <a:xfrm>
              <a:off x="6166796" y="2733375"/>
              <a:ext cx="2081019" cy="461665"/>
            </a:xfrm>
            <a:prstGeom prst="rect">
              <a:avLst/>
            </a:prstGeom>
            <a:noFill/>
            <a:ln>
              <a:solidFill>
                <a:schemeClr val="accent1">
                  <a:lumMod val="60000"/>
                  <a:lumOff val="40000"/>
                </a:schemeClr>
              </a:solidFill>
            </a:ln>
          </p:spPr>
          <p:txBody>
            <a:bodyPr wrap="none" rtlCol="0">
              <a:spAutoFit/>
            </a:bodyPr>
            <a:lstStyle/>
            <a:p>
              <a:r>
                <a:rPr lang="en-US" sz="2400" dirty="0" smtClean="0">
                  <a:solidFill>
                    <a:schemeClr val="accent1"/>
                  </a:solidFill>
                  <a:latin typeface="Lato Semibold" panose="020F0502020204030203" pitchFamily="34" charset="0"/>
                  <a:ea typeface="Lato Semibold" panose="020F0502020204030203" pitchFamily="34" charset="0"/>
                  <a:cs typeface="Lato Semibold" panose="020F0502020204030203" pitchFamily="34" charset="0"/>
                </a:rPr>
                <a:t>Key evolution</a:t>
              </a:r>
              <a:endParaRPr lang="en-US" sz="2400" dirty="0">
                <a:solidFill>
                  <a:schemeClr val="accent1"/>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18" name="TextBox 17"/>
            <p:cNvSpPr txBox="1"/>
            <p:nvPr/>
          </p:nvSpPr>
          <p:spPr>
            <a:xfrm>
              <a:off x="3579473" y="2548709"/>
              <a:ext cx="1503938" cy="830997"/>
            </a:xfrm>
            <a:prstGeom prst="rect">
              <a:avLst/>
            </a:prstGeom>
            <a:noFill/>
            <a:ln>
              <a:solidFill>
                <a:schemeClr val="accent3"/>
              </a:solidFill>
            </a:ln>
          </p:spPr>
          <p:txBody>
            <a:bodyPr wrap="none" rtlCol="0">
              <a:spAutoFit/>
            </a:bodyPr>
            <a:lstStyle/>
            <a:p>
              <a:r>
                <a:rPr lang="en-US" sz="2400" dirty="0" err="1"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Auth</a:t>
              </a: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 key</a:t>
              </a:r>
              <a:b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rPr>
                <a:t>exchange</a:t>
              </a:r>
              <a:endParaRPr lang="en-US" sz="2400" dirty="0">
                <a:solidFill>
                  <a:schemeClr val="accent3">
                    <a:lumMod val="75000"/>
                  </a:schemeClr>
                </a:solidFill>
                <a:latin typeface="Lato Semibold" panose="020F0502020204030203" pitchFamily="34" charset="0"/>
                <a:ea typeface="Lato Semibold" panose="020F0502020204030203" pitchFamily="34" charset="0"/>
                <a:cs typeface="Lato Semibold" panose="020F0502020204030203" pitchFamily="34" charset="0"/>
              </a:endParaRPr>
            </a:p>
          </p:txBody>
        </p:sp>
        <p:cxnSp>
          <p:nvCxnSpPr>
            <p:cNvPr id="25" name="Straight Arrow Connector 24"/>
            <p:cNvCxnSpPr>
              <a:stCxn id="8" idx="3"/>
              <a:endCxn id="18" idx="1"/>
            </p:cNvCxnSpPr>
            <p:nvPr/>
          </p:nvCxnSpPr>
          <p:spPr>
            <a:xfrm>
              <a:off x="2179260" y="2964208"/>
              <a:ext cx="1400213" cy="0"/>
            </a:xfrm>
            <a:prstGeom prst="straightConnector1">
              <a:avLst/>
            </a:prstGeom>
            <a:ln w="50800">
              <a:solidFill>
                <a:schemeClr val="accent6"/>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8" idx="3"/>
              <a:endCxn id="17" idx="1"/>
            </p:cNvCxnSpPr>
            <p:nvPr/>
          </p:nvCxnSpPr>
          <p:spPr>
            <a:xfrm>
              <a:off x="5083411" y="2964208"/>
              <a:ext cx="1083385" cy="0"/>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8" idx="3"/>
              <a:endCxn id="16" idx="1"/>
            </p:cNvCxnSpPr>
            <p:nvPr/>
          </p:nvCxnSpPr>
          <p:spPr>
            <a:xfrm>
              <a:off x="5083411" y="2964208"/>
              <a:ext cx="1083385" cy="695754"/>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11" idx="3"/>
              <a:endCxn id="16" idx="1"/>
            </p:cNvCxnSpPr>
            <p:nvPr/>
          </p:nvCxnSpPr>
          <p:spPr>
            <a:xfrm flipV="1">
              <a:off x="5040129" y="3659962"/>
              <a:ext cx="1126667" cy="695755"/>
            </a:xfrm>
            <a:prstGeom prst="straightConnector1">
              <a:avLst/>
            </a:prstGeom>
            <a:ln w="50800">
              <a:solidFill>
                <a:schemeClr val="accent5"/>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17" idx="3"/>
              <a:endCxn id="14" idx="1"/>
            </p:cNvCxnSpPr>
            <p:nvPr/>
          </p:nvCxnSpPr>
          <p:spPr>
            <a:xfrm>
              <a:off x="8247815" y="2964208"/>
              <a:ext cx="1048586" cy="0"/>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16" idx="3"/>
              <a:endCxn id="13" idx="1"/>
            </p:cNvCxnSpPr>
            <p:nvPr/>
          </p:nvCxnSpPr>
          <p:spPr>
            <a:xfrm>
              <a:off x="8847338" y="3659962"/>
              <a:ext cx="449063" cy="603422"/>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15" idx="3"/>
              <a:endCxn id="13" idx="1"/>
            </p:cNvCxnSpPr>
            <p:nvPr/>
          </p:nvCxnSpPr>
          <p:spPr>
            <a:xfrm flipV="1">
              <a:off x="8448190" y="4263384"/>
              <a:ext cx="848211" cy="788088"/>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endCxn id="14" idx="2"/>
            </p:cNvCxnSpPr>
            <p:nvPr/>
          </p:nvCxnSpPr>
          <p:spPr>
            <a:xfrm flipV="1">
              <a:off x="10578964" y="3195040"/>
              <a:ext cx="0" cy="468179"/>
            </a:xfrm>
            <a:prstGeom prst="straightConnector1">
              <a:avLst/>
            </a:prstGeom>
            <a:ln w="50800">
              <a:solidFill>
                <a:schemeClr val="accent4">
                  <a:lumMod val="60000"/>
                  <a:lumOff val="40000"/>
                </a:schemeClr>
              </a:solidFill>
              <a:headEnd type="triangle" w="sm" len="lg"/>
              <a:tailEnd type="none" w="med" len="lg"/>
            </a:ln>
            <a:effectLst/>
          </p:spPr>
          <p:style>
            <a:lnRef idx="2">
              <a:schemeClr val="accent1"/>
            </a:lnRef>
            <a:fillRef idx="0">
              <a:schemeClr val="accent1"/>
            </a:fillRef>
            <a:effectRef idx="1">
              <a:schemeClr val="accent1"/>
            </a:effectRef>
            <a:fontRef idx="minor">
              <a:schemeClr val="tx1"/>
            </a:fontRef>
          </p:style>
        </p:cxnSp>
      </p:grpSp>
      <p:sp>
        <p:nvSpPr>
          <p:cNvPr id="37" name="TextBox 36"/>
          <p:cNvSpPr txBox="1"/>
          <p:nvPr/>
        </p:nvSpPr>
        <p:spPr>
          <a:xfrm>
            <a:off x="609600" y="5868647"/>
            <a:ext cx="1848583" cy="830997"/>
          </a:xfrm>
          <a:prstGeom prst="rect">
            <a:avLst/>
          </a:prstGeom>
          <a:noFill/>
          <a:ln>
            <a:solidFill>
              <a:schemeClr val="accent2">
                <a:lumMod val="60000"/>
                <a:lumOff val="40000"/>
              </a:schemeClr>
            </a:solidFill>
          </a:ln>
        </p:spPr>
        <p:txBody>
          <a:bodyPr wrap="none" rtlCol="0">
            <a:spAutoFit/>
          </a:bodyPr>
          <a:lstStyle/>
          <a:p>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Getting true</a:t>
            </a:r>
            <a:b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br>
            <a:r>
              <a:rPr lang="en-US" sz="2400" dirty="0" smtClean="0">
                <a:solidFill>
                  <a:schemeClr val="accent2"/>
                </a:solidFill>
                <a:latin typeface="Lato Semibold" panose="020F0502020204030203" pitchFamily="34" charset="0"/>
                <a:ea typeface="Lato Semibold" panose="020F0502020204030203" pitchFamily="34" charset="0"/>
                <a:cs typeface="Lato Semibold" panose="020F0502020204030203" pitchFamily="34" charset="0"/>
              </a:rPr>
              <a:t>randomness</a:t>
            </a:r>
            <a:endParaRPr lang="en-US" sz="2400" dirty="0">
              <a:solidFill>
                <a:schemeClr val="accent2"/>
              </a:solidFill>
              <a:latin typeface="Lato Semibold" panose="020F0502020204030203" pitchFamily="34" charset="0"/>
              <a:ea typeface="Lato Semibold" panose="020F0502020204030203" pitchFamily="34" charset="0"/>
              <a:cs typeface="Lato Semibold" panose="020F0502020204030203" pitchFamily="34" charset="0"/>
            </a:endParaRPr>
          </a:p>
        </p:txBody>
      </p:sp>
      <p:sp>
        <p:nvSpPr>
          <p:cNvPr id="20" name="Freeform 19"/>
          <p:cNvSpPr/>
          <p:nvPr/>
        </p:nvSpPr>
        <p:spPr>
          <a:xfrm>
            <a:off x="2449611" y="5472384"/>
            <a:ext cx="4820478" cy="1026689"/>
          </a:xfrm>
          <a:custGeom>
            <a:avLst/>
            <a:gdLst>
              <a:gd name="connsiteX0" fmla="*/ 4820478 w 4820478"/>
              <a:gd name="connsiteY0" fmla="*/ 0 h 1026689"/>
              <a:gd name="connsiteX1" fmla="*/ 2315817 w 4820478"/>
              <a:gd name="connsiteY1" fmla="*/ 884582 h 1026689"/>
              <a:gd name="connsiteX2" fmla="*/ 0 w 4820478"/>
              <a:gd name="connsiteY2" fmla="*/ 1013791 h 1026689"/>
            </a:gdLst>
            <a:ahLst/>
            <a:cxnLst>
              <a:cxn ang="0">
                <a:pos x="connsiteX0" y="connsiteY0"/>
              </a:cxn>
              <a:cxn ang="0">
                <a:pos x="connsiteX1" y="connsiteY1"/>
              </a:cxn>
              <a:cxn ang="0">
                <a:pos x="connsiteX2" y="connsiteY2"/>
              </a:cxn>
            </a:cxnLst>
            <a:rect l="l" t="t" r="r" b="b"/>
            <a:pathLst>
              <a:path w="4820478" h="1026689">
                <a:moveTo>
                  <a:pt x="4820478" y="0"/>
                </a:moveTo>
                <a:cubicBezTo>
                  <a:pt x="3969854" y="357808"/>
                  <a:pt x="3119230" y="715617"/>
                  <a:pt x="2315817" y="884582"/>
                </a:cubicBezTo>
                <a:cubicBezTo>
                  <a:pt x="1512404" y="1053547"/>
                  <a:pt x="756202" y="1033669"/>
                  <a:pt x="0" y="1013791"/>
                </a:cubicBezTo>
              </a:path>
            </a:pathLst>
          </a:custGeom>
          <a:noFill/>
          <a:ln w="50800">
            <a:solidFill>
              <a:schemeClr val="accent5"/>
            </a:solidFill>
            <a:tailEnd type="triangle" w="sm" len="lg"/>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151017" y="4639010"/>
            <a:ext cx="471604" cy="830997"/>
          </a:xfrm>
          <a:prstGeom prst="rect">
            <a:avLst/>
          </a:prstGeom>
          <a:noFill/>
        </p:spPr>
        <p:txBody>
          <a:bodyPr wrap="none" rtlCol="0">
            <a:spAutoFit/>
          </a:bodyPr>
          <a:lstStyle/>
          <a:p>
            <a:r>
              <a:rPr lang="en-US" sz="4800" dirty="0" smtClean="0">
                <a:solidFill>
                  <a:schemeClr val="accent2"/>
                </a:solidFill>
                <a:latin typeface="Lato Heavy" panose="020F0502020204030203" pitchFamily="34" charset="0"/>
                <a:ea typeface="Lato Heavy" panose="020F0502020204030203" pitchFamily="34" charset="0"/>
                <a:cs typeface="Lato Heavy" panose="020F0502020204030203" pitchFamily="34" charset="0"/>
              </a:rPr>
              <a:t>?</a:t>
            </a:r>
            <a:endParaRPr lang="en-US" sz="4800" dirty="0">
              <a:solidFill>
                <a:schemeClr val="accent2"/>
              </a:solidFill>
              <a:latin typeface="Lato Heavy" panose="020F0502020204030203" pitchFamily="34" charset="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141499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smtClean="0"/>
              <a:t>Crypto is multi-disciplinary &amp; impactful</a:t>
            </a:r>
            <a:endParaRPr lang="en-US" dirty="0"/>
          </a:p>
        </p:txBody>
      </p:sp>
      <p:sp>
        <p:nvSpPr>
          <p:cNvPr id="4" name="Content Placeholder 2"/>
          <p:cNvSpPr txBox="1">
            <a:spLocks/>
          </p:cNvSpPr>
          <p:nvPr/>
        </p:nvSpPr>
        <p:spPr>
          <a:xfrm>
            <a:off x="7450243" y="1019245"/>
            <a:ext cx="3449954" cy="1519655"/>
          </a:xfrm>
          <a:prstGeom prst="rect">
            <a:avLst/>
          </a:prstGeom>
        </p:spPr>
        <p:txBody>
          <a:bodyPr tIns="0" rIns="0">
            <a:noAutofit/>
          </a:bodyPr>
          <a:lstStyle>
            <a:lvl1pPr marL="342900" indent="-34290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742950" indent="-28575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chemeClr val="accent1">
                    <a:lumMod val="75000"/>
                  </a:schemeClr>
                </a:solidFill>
                <a:latin typeface="Lato Black"/>
                <a:cs typeface="Lato Black"/>
              </a:rPr>
              <a:t>Complexity theory</a:t>
            </a:r>
          </a:p>
          <a:p>
            <a:pPr marL="0" indent="0">
              <a:spcBef>
                <a:spcPts val="500"/>
              </a:spcBef>
              <a:buNone/>
            </a:pPr>
            <a:r>
              <a:rPr lang="en-US" sz="2000" dirty="0">
                <a:latin typeface="Lato Medium"/>
                <a:cs typeface="Lato Medium"/>
              </a:rPr>
              <a:t>Known for </a:t>
            </a:r>
            <a:r>
              <a:rPr lang="en-US" sz="2000" dirty="0" smtClean="0">
                <a:latin typeface="Lato Medium"/>
                <a:cs typeface="Lato Medium"/>
              </a:rPr>
              <a:t>reductions.</a:t>
            </a:r>
          </a:p>
          <a:p>
            <a:pPr marL="0" indent="0">
              <a:spcBef>
                <a:spcPts val="500"/>
              </a:spcBef>
              <a:buNone/>
            </a:pPr>
            <a:r>
              <a:rPr lang="en-US" sz="2000" dirty="0">
                <a:latin typeface="Lato Medium"/>
                <a:cs typeface="Lato Medium"/>
              </a:rPr>
              <a:t>P</a:t>
            </a:r>
            <a:r>
              <a:rPr lang="en-US" sz="2000" dirty="0" smtClean="0">
                <a:latin typeface="Lato Medium"/>
                <a:cs typeface="Lato Medium"/>
              </a:rPr>
              <a:t>rimarily </a:t>
            </a:r>
            <a:r>
              <a:rPr lang="en-US" sz="2000" dirty="0">
                <a:latin typeface="Lato Medium"/>
                <a:cs typeface="Lato Medium"/>
              </a:rPr>
              <a:t>found </a:t>
            </a:r>
            <a:r>
              <a:rPr lang="en-US" sz="2000" dirty="0" smtClean="0">
                <a:latin typeface="Lato Medium"/>
                <a:cs typeface="Lato Medium"/>
              </a:rPr>
              <a:t>in</a:t>
            </a:r>
            <a:br>
              <a:rPr lang="en-US" sz="2000" dirty="0" smtClean="0">
                <a:latin typeface="Lato Medium"/>
                <a:cs typeface="Lato Medium"/>
              </a:rPr>
            </a:br>
            <a:r>
              <a:rPr lang="en-US" sz="2000" dirty="0" smtClean="0">
                <a:latin typeface="Lato Medium"/>
                <a:cs typeface="Lato Medium"/>
              </a:rPr>
              <a:t>American academia.</a:t>
            </a:r>
            <a:endParaRPr lang="en-US" sz="2000" dirty="0">
              <a:latin typeface="Lato Medium"/>
              <a:cs typeface="Lato Medium"/>
            </a:endParaRPr>
          </a:p>
        </p:txBody>
      </p:sp>
      <p:sp>
        <p:nvSpPr>
          <p:cNvPr id="5" name="Content Placeholder 2"/>
          <p:cNvSpPr txBox="1">
            <a:spLocks/>
          </p:cNvSpPr>
          <p:nvPr/>
        </p:nvSpPr>
        <p:spPr>
          <a:xfrm>
            <a:off x="1909859" y="3708072"/>
            <a:ext cx="3293908" cy="1469876"/>
          </a:xfrm>
          <a:prstGeom prst="rect">
            <a:avLst/>
          </a:prstGeom>
        </p:spPr>
        <p:txBody>
          <a:bodyPr>
            <a:noAutofit/>
          </a:bodyPr>
          <a:lstStyle>
            <a:lvl1pPr marL="342900" indent="-34290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742950" indent="-28575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chemeClr val="accent2">
                    <a:lumMod val="75000"/>
                  </a:schemeClr>
                </a:solidFill>
                <a:latin typeface="Lato Black"/>
                <a:cs typeface="Lato Black"/>
              </a:rPr>
              <a:t>Engineering</a:t>
            </a:r>
          </a:p>
          <a:p>
            <a:pPr marL="0" indent="0">
              <a:spcBef>
                <a:spcPts val="500"/>
              </a:spcBef>
              <a:buNone/>
            </a:pPr>
            <a:r>
              <a:rPr lang="en-US" sz="2000" dirty="0">
                <a:latin typeface="Lato Medium"/>
                <a:cs typeface="Lato Medium"/>
              </a:rPr>
              <a:t>Known for software dev</a:t>
            </a:r>
            <a:br>
              <a:rPr lang="en-US" sz="2000" dirty="0">
                <a:latin typeface="Lato Medium"/>
                <a:cs typeface="Lato Medium"/>
              </a:rPr>
            </a:br>
            <a:r>
              <a:rPr lang="en-US" sz="2000" dirty="0">
                <a:latin typeface="Lato Medium"/>
                <a:cs typeface="Lato Medium"/>
              </a:rPr>
              <a:t>and side channel </a:t>
            </a:r>
            <a:r>
              <a:rPr lang="en-US" sz="2000" dirty="0" smtClean="0">
                <a:latin typeface="Lato Medium"/>
                <a:cs typeface="Lato Medium"/>
              </a:rPr>
              <a:t>attacks.</a:t>
            </a:r>
          </a:p>
          <a:p>
            <a:pPr marL="0" indent="0">
              <a:spcBef>
                <a:spcPts val="500"/>
              </a:spcBef>
              <a:buNone/>
            </a:pPr>
            <a:r>
              <a:rPr lang="en-US" sz="2000" dirty="0">
                <a:latin typeface="Lato Medium"/>
                <a:cs typeface="Lato Medium"/>
              </a:rPr>
              <a:t>P</a:t>
            </a:r>
            <a:r>
              <a:rPr lang="en-US" sz="2000" dirty="0" smtClean="0">
                <a:latin typeface="Lato Medium"/>
                <a:cs typeface="Lato Medium"/>
              </a:rPr>
              <a:t>rimarily </a:t>
            </a:r>
            <a:r>
              <a:rPr lang="en-US" sz="2000" dirty="0">
                <a:latin typeface="Lato Medium"/>
                <a:cs typeface="Lato Medium"/>
              </a:rPr>
              <a:t>found in </a:t>
            </a:r>
            <a:r>
              <a:rPr lang="en-US" sz="2000" dirty="0" smtClean="0">
                <a:latin typeface="Lato Medium"/>
                <a:cs typeface="Lato Medium"/>
              </a:rPr>
              <a:t>industry.</a:t>
            </a:r>
            <a:endParaRPr lang="en-US" sz="2000" dirty="0">
              <a:latin typeface="Lato Medium"/>
              <a:cs typeface="Lato Medium"/>
            </a:endParaRPr>
          </a:p>
        </p:txBody>
      </p:sp>
      <p:sp>
        <p:nvSpPr>
          <p:cNvPr id="6" name="Content Placeholder 2"/>
          <p:cNvSpPr txBox="1">
            <a:spLocks/>
          </p:cNvSpPr>
          <p:nvPr/>
        </p:nvSpPr>
        <p:spPr>
          <a:xfrm>
            <a:off x="7450243" y="3708072"/>
            <a:ext cx="3748051" cy="1501013"/>
          </a:xfrm>
          <a:prstGeom prst="rect">
            <a:avLst/>
          </a:prstGeom>
        </p:spPr>
        <p:txBody>
          <a:bodyPr>
            <a:noAutofit/>
          </a:bodyPr>
          <a:lstStyle>
            <a:lvl1pPr marL="342900" indent="-34290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742950" indent="-28575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a:solidFill>
                  <a:schemeClr val="accent3">
                    <a:lumMod val="75000"/>
                  </a:schemeClr>
                </a:solidFill>
                <a:latin typeface="Lato Black"/>
                <a:cs typeface="Lato Black"/>
              </a:rPr>
              <a:t>Mathematics</a:t>
            </a:r>
          </a:p>
          <a:p>
            <a:pPr marL="0" indent="0">
              <a:spcBef>
                <a:spcPts val="500"/>
              </a:spcBef>
              <a:buNone/>
            </a:pPr>
            <a:r>
              <a:rPr lang="en-US" sz="2000" dirty="0">
                <a:latin typeface="Lato Medium"/>
                <a:cs typeface="Lato Medium"/>
              </a:rPr>
              <a:t>Known for </a:t>
            </a:r>
            <a:r>
              <a:rPr lang="en-US" sz="2000" dirty="0" smtClean="0">
                <a:latin typeface="Lato Medium"/>
                <a:cs typeface="Lato Medium"/>
              </a:rPr>
              <a:t>cryptanalysis.</a:t>
            </a:r>
          </a:p>
          <a:p>
            <a:pPr marL="0" indent="0">
              <a:spcBef>
                <a:spcPts val="500"/>
              </a:spcBef>
              <a:buNone/>
            </a:pPr>
            <a:r>
              <a:rPr lang="en-US" sz="2000" dirty="0">
                <a:latin typeface="Lato Medium"/>
                <a:cs typeface="Lato Medium"/>
              </a:rPr>
              <a:t>P</a:t>
            </a:r>
            <a:r>
              <a:rPr lang="en-US" sz="2000" dirty="0" smtClean="0">
                <a:latin typeface="Lato Medium"/>
                <a:cs typeface="Lato Medium"/>
              </a:rPr>
              <a:t>rimarily </a:t>
            </a:r>
            <a:r>
              <a:rPr lang="en-US" sz="2000" dirty="0">
                <a:latin typeface="Lato Medium"/>
                <a:cs typeface="Lato Medium"/>
              </a:rPr>
              <a:t>found </a:t>
            </a:r>
            <a:r>
              <a:rPr lang="en-US" sz="2000" dirty="0" smtClean="0">
                <a:latin typeface="Lato Medium"/>
                <a:cs typeface="Lato Medium"/>
              </a:rPr>
              <a:t>in</a:t>
            </a:r>
            <a:br>
              <a:rPr lang="en-US" sz="2000" dirty="0" smtClean="0">
                <a:latin typeface="Lato Medium"/>
                <a:cs typeface="Lato Medium"/>
              </a:rPr>
            </a:br>
            <a:r>
              <a:rPr lang="en-US" sz="2000" dirty="0" smtClean="0">
                <a:latin typeface="Lato Medium"/>
                <a:cs typeface="Lato Medium"/>
              </a:rPr>
              <a:t>government.</a:t>
            </a:r>
            <a:endParaRPr lang="en-US" sz="2000" dirty="0">
              <a:latin typeface="Lato Medium"/>
              <a:cs typeface="Lato Medium"/>
            </a:endParaRPr>
          </a:p>
        </p:txBody>
      </p:sp>
      <p:sp>
        <p:nvSpPr>
          <p:cNvPr id="9" name="Oval 8"/>
          <p:cNvSpPr/>
          <p:nvPr/>
        </p:nvSpPr>
        <p:spPr>
          <a:xfrm>
            <a:off x="5629995" y="2805938"/>
            <a:ext cx="1725628" cy="1725628"/>
          </a:xfrm>
          <a:prstGeom prst="ellipse">
            <a:avLst/>
          </a:prstGeom>
          <a:solidFill>
            <a:schemeClr val="accent3">
              <a:alpha val="51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sz="4000" dirty="0" smtClean="0">
                <a:latin typeface="FontAwesome Regular"/>
                <a:cs typeface="FontAwesome Regular"/>
              </a:rPr>
              <a:t></a:t>
            </a:r>
            <a:endParaRPr lang="en-US" sz="4000" dirty="0">
              <a:latin typeface="FontAwesome Regular"/>
              <a:cs typeface="FontAwesome Regular"/>
            </a:endParaRPr>
          </a:p>
        </p:txBody>
      </p:sp>
      <p:sp>
        <p:nvSpPr>
          <p:cNvPr id="11" name="Oval 10"/>
          <p:cNvSpPr/>
          <p:nvPr/>
        </p:nvSpPr>
        <p:spPr>
          <a:xfrm>
            <a:off x="4537119" y="1693608"/>
            <a:ext cx="1728216" cy="1728216"/>
          </a:xfrm>
          <a:prstGeom prst="ellipse">
            <a:avLst/>
          </a:prstGeom>
          <a:solidFill>
            <a:schemeClr val="accent6">
              <a:alpha val="5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r>
              <a:rPr lang="en-US" sz="4400" dirty="0">
                <a:latin typeface="FontAwesome Regular"/>
                <a:cs typeface="FontAwesome Regular"/>
              </a:rPr>
              <a:t></a:t>
            </a:r>
            <a:endParaRPr lang="en-US" sz="4400" dirty="0">
              <a:latin typeface="FontAwesome"/>
              <a:cs typeface="FontAwesome"/>
            </a:endParaRPr>
          </a:p>
        </p:txBody>
      </p:sp>
      <p:sp>
        <p:nvSpPr>
          <p:cNvPr id="12" name="Content Placeholder 2"/>
          <p:cNvSpPr txBox="1">
            <a:spLocks/>
          </p:cNvSpPr>
          <p:nvPr/>
        </p:nvSpPr>
        <p:spPr>
          <a:xfrm>
            <a:off x="1909859" y="1019246"/>
            <a:ext cx="3073944" cy="1519655"/>
          </a:xfrm>
          <a:prstGeom prst="rect">
            <a:avLst/>
          </a:prstGeom>
        </p:spPr>
        <p:txBody>
          <a:bodyPr tIns="0" rIns="0">
            <a:noAutofit/>
          </a:bodyPr>
          <a:lstStyle>
            <a:lvl1pPr marL="342900" indent="-342900" algn="l" defTabSz="457200" rtl="0" eaLnBrk="1" latinLnBrk="0" hangingPunct="1">
              <a:spcBef>
                <a:spcPts val="800"/>
              </a:spcBef>
              <a:buFont typeface="Arial"/>
              <a:buChar char="•"/>
              <a:defRPr sz="2400" b="0" i="0" kern="1200">
                <a:solidFill>
                  <a:schemeClr val="tx1"/>
                </a:solidFill>
                <a:latin typeface="Lato Semibold"/>
                <a:ea typeface="+mn-ea"/>
                <a:cs typeface="Lato Semibold"/>
              </a:defRPr>
            </a:lvl1pPr>
            <a:lvl2pPr marL="742950" indent="-285750" algn="l" defTabSz="457200" rtl="0" eaLnBrk="1" latinLnBrk="0" hangingPunct="1">
              <a:spcBef>
                <a:spcPts val="600"/>
              </a:spcBef>
              <a:buFont typeface="Arial"/>
              <a:buChar char="–"/>
              <a:defRPr sz="2000" b="0" i="0" kern="1200">
                <a:solidFill>
                  <a:schemeClr val="tx1"/>
                </a:solidFill>
                <a:latin typeface="Lato Medium"/>
                <a:ea typeface="+mn-ea"/>
                <a:cs typeface="Lato Medium"/>
              </a:defRPr>
            </a:lvl2pPr>
            <a:lvl3pPr marL="1143000" indent="-228600" algn="l" defTabSz="457200" rtl="0" eaLnBrk="1" latinLnBrk="0" hangingPunct="1">
              <a:spcBef>
                <a:spcPct val="20000"/>
              </a:spcBef>
              <a:buFont typeface="Arial"/>
              <a:buChar char="•"/>
              <a:defRPr sz="1800" b="0" i="0" kern="1200">
                <a:solidFill>
                  <a:schemeClr val="tx1"/>
                </a:solidFill>
                <a:latin typeface="Lato Medium"/>
                <a:ea typeface="+mn-ea"/>
                <a:cs typeface="Lato Medium"/>
              </a:defRPr>
            </a:lvl3pPr>
            <a:lvl4pPr marL="16002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4pPr>
            <a:lvl5pPr marL="2057400" indent="-228600" algn="l" defTabSz="457200" rtl="0" eaLnBrk="1" latinLnBrk="0" hangingPunct="1">
              <a:spcBef>
                <a:spcPct val="20000"/>
              </a:spcBef>
              <a:buFont typeface="Arial"/>
              <a:buChar char="»"/>
              <a:defRPr sz="1600" b="0" i="0" kern="1200">
                <a:solidFill>
                  <a:schemeClr val="tx1"/>
                </a:solidFill>
                <a:latin typeface="Lato Medium"/>
                <a:ea typeface="+mn-ea"/>
                <a:cs typeface="Lato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smtClean="0">
                <a:solidFill>
                  <a:schemeClr val="accent6">
                    <a:lumMod val="75000"/>
                  </a:schemeClr>
                </a:solidFill>
                <a:latin typeface="Lato Black"/>
                <a:cs typeface="Lato Black"/>
              </a:rPr>
              <a:t>Algorithms</a:t>
            </a:r>
            <a:endParaRPr lang="en-US" sz="2800" dirty="0">
              <a:solidFill>
                <a:schemeClr val="accent6">
                  <a:lumMod val="75000"/>
                </a:schemeClr>
              </a:solidFill>
              <a:latin typeface="Lato Black"/>
              <a:cs typeface="Lato Black"/>
            </a:endParaRPr>
          </a:p>
          <a:p>
            <a:pPr marL="0" indent="0">
              <a:spcBef>
                <a:spcPts val="500"/>
              </a:spcBef>
              <a:buNone/>
            </a:pPr>
            <a:r>
              <a:rPr lang="en-US" sz="2000" dirty="0" smtClean="0">
                <a:latin typeface="Lato Medium"/>
                <a:cs typeface="Lato Medium"/>
              </a:rPr>
              <a:t>Known for cipher design.</a:t>
            </a:r>
          </a:p>
          <a:p>
            <a:pPr marL="0" indent="0">
              <a:spcBef>
                <a:spcPts val="500"/>
              </a:spcBef>
              <a:buNone/>
            </a:pPr>
            <a:r>
              <a:rPr lang="en-US" sz="2000" dirty="0">
                <a:latin typeface="Lato Medium"/>
                <a:cs typeface="Lato Medium"/>
              </a:rPr>
              <a:t>P</a:t>
            </a:r>
            <a:r>
              <a:rPr lang="en-US" sz="2000" dirty="0" smtClean="0">
                <a:latin typeface="Lato Medium"/>
                <a:cs typeface="Lato Medium"/>
              </a:rPr>
              <a:t>rimarily found in</a:t>
            </a:r>
            <a:br>
              <a:rPr lang="en-US" sz="2000" dirty="0" smtClean="0">
                <a:latin typeface="Lato Medium"/>
                <a:cs typeface="Lato Medium"/>
              </a:rPr>
            </a:br>
            <a:r>
              <a:rPr lang="en-US" sz="2000" dirty="0" smtClean="0">
                <a:latin typeface="Lato Medium"/>
                <a:cs typeface="Lato Medium"/>
              </a:rPr>
              <a:t>European academia.</a:t>
            </a:r>
            <a:endParaRPr lang="en-US" sz="2000" dirty="0">
              <a:latin typeface="Lato Medium"/>
              <a:cs typeface="Lato Medium"/>
            </a:endParaRPr>
          </a:p>
        </p:txBody>
      </p:sp>
      <p:sp>
        <p:nvSpPr>
          <p:cNvPr id="10" name="Oval 9"/>
          <p:cNvSpPr/>
          <p:nvPr/>
        </p:nvSpPr>
        <p:spPr>
          <a:xfrm>
            <a:off x="5627407" y="1693608"/>
            <a:ext cx="1728216" cy="1728216"/>
          </a:xfrm>
          <a:prstGeom prst="ellipse">
            <a:avLst/>
          </a:prstGeom>
          <a:solidFill>
            <a:schemeClr val="accent1">
              <a:alpha val="5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r"/>
            <a:r>
              <a:rPr lang="en-US" sz="3600" dirty="0">
                <a:latin typeface="Lato Heavy"/>
                <a:cs typeface="Lato Heavy"/>
              </a:rPr>
              <a:t>A</a:t>
            </a:r>
            <a:r>
              <a:rPr lang="en-US" sz="4000" dirty="0">
                <a:latin typeface="Lato Black"/>
                <a:cs typeface="Lato Black"/>
              </a:rPr>
              <a:t>⇒</a:t>
            </a:r>
            <a:r>
              <a:rPr lang="en-US" sz="3600" dirty="0">
                <a:latin typeface="Lato Heavy"/>
                <a:cs typeface="Lato Heavy"/>
              </a:rPr>
              <a:t>B</a:t>
            </a:r>
          </a:p>
        </p:txBody>
      </p:sp>
      <p:sp>
        <p:nvSpPr>
          <p:cNvPr id="8" name="Oval 7"/>
          <p:cNvSpPr/>
          <p:nvPr/>
        </p:nvSpPr>
        <p:spPr>
          <a:xfrm>
            <a:off x="4537119" y="2805938"/>
            <a:ext cx="1725628" cy="1725628"/>
          </a:xfrm>
          <a:prstGeom prst="ellipse">
            <a:avLst/>
          </a:prstGeom>
          <a:solidFill>
            <a:schemeClr val="accent2">
              <a:alpha val="49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4400" dirty="0" smtClean="0">
                <a:latin typeface="Lato Medium" panose="020F0502020204030203" pitchFamily="34" charset="0"/>
                <a:ea typeface="Lato Medium" panose="020F0502020204030203" pitchFamily="34" charset="0"/>
                <a:cs typeface="Lato Medium" panose="020F0502020204030203" pitchFamily="34" charset="0"/>
              </a:rPr>
              <a:t>🗲</a:t>
            </a:r>
            <a:endParaRPr lang="en-US" sz="4800" dirty="0">
              <a:latin typeface="Lato Medium" panose="020F0502020204030203" pitchFamily="34" charset="0"/>
              <a:ea typeface="Lato Medium" panose="020F0502020204030203" pitchFamily="34" charset="0"/>
              <a:cs typeface="Lato Medium" panose="020F0502020204030203" pitchFamily="34" charset="0"/>
            </a:endParaRPr>
          </a:p>
        </p:txBody>
      </p:sp>
      <p:sp>
        <p:nvSpPr>
          <p:cNvPr id="26" name="Freeform 25"/>
          <p:cNvSpPr>
            <a:spLocks noChangeAspect="1"/>
          </p:cNvSpPr>
          <p:nvPr/>
        </p:nvSpPr>
        <p:spPr>
          <a:xfrm>
            <a:off x="5600149" y="3132551"/>
            <a:ext cx="498519" cy="2394946"/>
          </a:xfrm>
          <a:custGeom>
            <a:avLst/>
            <a:gdLst>
              <a:gd name="connsiteX0" fmla="*/ 0 w 421884"/>
              <a:gd name="connsiteY0" fmla="*/ 1379537 h 1379537"/>
              <a:gd name="connsiteX1" fmla="*/ 306533 w 421884"/>
              <a:gd name="connsiteY1" fmla="*/ 1171512 h 1379537"/>
              <a:gd name="connsiteX2" fmla="*/ 416009 w 421884"/>
              <a:gd name="connsiteY2" fmla="*/ 853999 h 1379537"/>
              <a:gd name="connsiteX3" fmla="*/ 394114 w 421884"/>
              <a:gd name="connsiteY3" fmla="*/ 492692 h 1379537"/>
              <a:gd name="connsiteX4" fmla="*/ 284638 w 421884"/>
              <a:gd name="connsiteY4" fmla="*/ 0 h 137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84" h="1379537">
                <a:moveTo>
                  <a:pt x="0" y="1379537"/>
                </a:moveTo>
                <a:cubicBezTo>
                  <a:pt x="118599" y="1319319"/>
                  <a:pt x="237198" y="1259102"/>
                  <a:pt x="306533" y="1171512"/>
                </a:cubicBezTo>
                <a:cubicBezTo>
                  <a:pt x="375868" y="1083922"/>
                  <a:pt x="401412" y="967136"/>
                  <a:pt x="416009" y="853999"/>
                </a:cubicBezTo>
                <a:cubicBezTo>
                  <a:pt x="430606" y="740862"/>
                  <a:pt x="416009" y="635025"/>
                  <a:pt x="394114" y="492692"/>
                </a:cubicBezTo>
                <a:cubicBezTo>
                  <a:pt x="372219" y="350359"/>
                  <a:pt x="328428" y="175179"/>
                  <a:pt x="284638" y="0"/>
                </a:cubicBezTo>
              </a:path>
            </a:pathLst>
          </a:custGeom>
          <a:ln w="38100">
            <a:solidFill>
              <a:schemeClr val="tx1">
                <a:lumMod val="75000"/>
                <a:lumOff val="25000"/>
              </a:schemeClr>
            </a:solidFill>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TextBox 2"/>
          <p:cNvSpPr txBox="1"/>
          <p:nvPr/>
        </p:nvSpPr>
        <p:spPr>
          <a:xfrm>
            <a:off x="2935314" y="5439127"/>
            <a:ext cx="5828187" cy="523220"/>
          </a:xfrm>
          <a:prstGeom prst="rect">
            <a:avLst/>
          </a:prstGeom>
          <a:solidFill>
            <a:schemeClr val="tx1">
              <a:lumMod val="65000"/>
              <a:lumOff val="35000"/>
            </a:schemeClr>
          </a:solidFill>
          <a:ln>
            <a:solidFill>
              <a:schemeClr val="tx1">
                <a:lumMod val="85000"/>
                <a:lumOff val="15000"/>
              </a:schemeClr>
            </a:solidFill>
          </a:ln>
        </p:spPr>
        <p:txBody>
          <a:bodyPr wrap="square" rtlCol="0">
            <a:spAutoFit/>
          </a:bodyPr>
          <a:lstStyle/>
          <a:p>
            <a:pPr algn="ctr"/>
            <a:r>
              <a:rPr lang="en-US" sz="2800" i="1" dirty="0">
                <a:solidFill>
                  <a:schemeClr val="bg1">
                    <a:lumMod val="95000"/>
                  </a:schemeClr>
                </a:solidFill>
                <a:latin typeface="Lato Heavy"/>
                <a:cs typeface="Lato Heavy"/>
              </a:rPr>
              <a:t>This class </a:t>
            </a:r>
            <a:r>
              <a:rPr lang="en-US" sz="2800" i="1" dirty="0" smtClean="0">
                <a:solidFill>
                  <a:schemeClr val="bg1">
                    <a:lumMod val="95000"/>
                  </a:schemeClr>
                </a:solidFill>
                <a:latin typeface="Lato Heavy"/>
                <a:cs typeface="Lato Heavy"/>
              </a:rPr>
              <a:t>explores all 4 </a:t>
            </a:r>
            <a:r>
              <a:rPr lang="en-US" sz="2800" i="1" dirty="0">
                <a:solidFill>
                  <a:schemeClr val="bg1">
                    <a:lumMod val="95000"/>
                  </a:schemeClr>
                </a:solidFill>
                <a:latin typeface="Lato Heavy"/>
                <a:cs typeface="Lato Heavy"/>
              </a:rPr>
              <a:t>approaches</a:t>
            </a:r>
          </a:p>
        </p:txBody>
      </p:sp>
    </p:spTree>
    <p:extLst>
      <p:ext uri="{BB962C8B-B14F-4D97-AF65-F5344CB8AC3E}">
        <p14:creationId xmlns:p14="http://schemas.microsoft.com/office/powerpoint/2010/main" val="3693502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Even-Mansour</a:t>
            </a:r>
            <a:endParaRPr lang="en-US" dirty="0"/>
          </a:p>
        </p:txBody>
      </p:sp>
      <p:sp>
        <p:nvSpPr>
          <p:cNvPr id="3" name="Content Placeholder 2"/>
          <p:cNvSpPr>
            <a:spLocks noGrp="1"/>
          </p:cNvSpPr>
          <p:nvPr>
            <p:ph sz="half" idx="1"/>
          </p:nvPr>
        </p:nvSpPr>
        <p:spPr>
          <a:xfrm>
            <a:off x="609600" y="1102109"/>
            <a:ext cx="5685642" cy="5258631"/>
          </a:xfrm>
        </p:spPr>
        <p:txBody>
          <a:bodyPr>
            <a:normAutofit/>
          </a:bodyPr>
          <a:lstStyle/>
          <a:p>
            <a:pPr marL="0" indent="0">
              <a:buNone/>
            </a:pPr>
            <a:r>
              <a:rPr lang="en-US" dirty="0" smtClean="0"/>
              <a:t>Question</a:t>
            </a:r>
            <a:r>
              <a:rPr lang="en-US" dirty="0"/>
              <a:t>: </a:t>
            </a:r>
            <a:r>
              <a:rPr lang="en-US" i="1" dirty="0"/>
              <a:t>What is the simplest possible construction of a block cipher </a:t>
            </a:r>
            <a:r>
              <a:rPr lang="en-US" i="1" dirty="0" smtClean="0"/>
              <a:t>that has </a:t>
            </a:r>
            <a:r>
              <a:rPr lang="en-US" i="1" dirty="0"/>
              <a:t>a formal proof of security</a:t>
            </a:r>
            <a:r>
              <a:rPr lang="en-US" i="1" dirty="0" smtClean="0"/>
              <a:t>?</a:t>
            </a:r>
            <a:endParaRPr lang="en-US" dirty="0"/>
          </a:p>
          <a:p>
            <a:pPr marL="0" indent="0">
              <a:spcBef>
                <a:spcPts val="2400"/>
              </a:spcBef>
              <a:buNone/>
            </a:pPr>
            <a:r>
              <a:rPr lang="en-US" dirty="0" smtClean="0"/>
              <a:t>Even-Mansour 91: </a:t>
            </a:r>
            <a:r>
              <a:rPr lang="en-US" i="1" dirty="0" smtClean="0"/>
              <a:t>Apply </a:t>
            </a:r>
            <a:r>
              <a:rPr lang="en-US" i="1" dirty="0" err="1" smtClean="0"/>
              <a:t>Rivest’s</a:t>
            </a:r>
            <a:r>
              <a:rPr lang="en-US" i="1" dirty="0" smtClean="0"/>
              <a:t> </a:t>
            </a:r>
            <a:r>
              <a:rPr lang="en-US" i="1" dirty="0" err="1" smtClean="0"/>
              <a:t>DESx</a:t>
            </a:r>
            <a:r>
              <a:rPr lang="en-US" i="1" dirty="0" smtClean="0"/>
              <a:t> idea to </a:t>
            </a:r>
            <a:r>
              <a:rPr lang="en-US" i="1" dirty="0" smtClean="0"/>
              <a:t>any “public, random-looking </a:t>
            </a:r>
            <a:r>
              <a:rPr lang="en-US" i="1" dirty="0" smtClean="0"/>
              <a:t>perm”</a:t>
            </a:r>
            <a:endParaRPr lang="en-US" i="1" dirty="0" smtClean="0"/>
          </a:p>
          <a:p>
            <a:pPr marL="0" indent="0">
              <a:spcBef>
                <a:spcPts val="2400"/>
              </a:spcBef>
              <a:buNone/>
            </a:pPr>
            <a:r>
              <a:rPr lang="en-US" dirty="0" smtClean="0">
                <a:latin typeface="Lato Black" panose="020F0502020204030203" pitchFamily="34" charset="0"/>
                <a:ea typeface="Lato Black" panose="020F0502020204030203" pitchFamily="34" charset="0"/>
                <a:cs typeface="Lato Black" panose="020F0502020204030203" pitchFamily="34" charset="0"/>
              </a:rPr>
              <a:t>Theorems</a:t>
            </a:r>
            <a:endParaRPr lang="en-US" dirty="0">
              <a:latin typeface="Lato Black" panose="020F0502020204030203" pitchFamily="34" charset="0"/>
              <a:ea typeface="Lato Black" panose="020F0502020204030203" pitchFamily="34" charset="0"/>
              <a:cs typeface="Lato Black" panose="020F0502020204030203" pitchFamily="34" charset="0"/>
            </a:endParaRPr>
          </a:p>
          <a:p>
            <a:pPr marL="365760" indent="-365760">
              <a:spcBef>
                <a:spcPts val="0"/>
              </a:spcBef>
              <a:buFont typeface="+mj-lt"/>
              <a:buAutoNum type="arabicPeriod"/>
            </a:pPr>
            <a:r>
              <a:rPr lang="en-US" dirty="0" smtClean="0"/>
              <a:t>Resulting block cipher is</a:t>
            </a:r>
            <a:br>
              <a:rPr lang="en-US" dirty="0" smtClean="0"/>
            </a:br>
            <a:r>
              <a:rPr lang="en-US" i="1" dirty="0" smtClean="0"/>
              <a:t>strongly pseudorandom</a:t>
            </a:r>
          </a:p>
          <a:p>
            <a:pPr marL="365760" indent="0">
              <a:spcBef>
                <a:spcPts val="0"/>
              </a:spcBef>
              <a:buNone/>
            </a:pPr>
            <a:r>
              <a:rPr lang="en-US" dirty="0" smtClean="0"/>
              <a:t>…even if </a:t>
            </a:r>
            <a:r>
              <a:rPr lang="el-GR" i="1" dirty="0" smtClean="0">
                <a:latin typeface="Lato Black" panose="020F0502020204030203" pitchFamily="34" charset="0"/>
                <a:ea typeface="Lato Black" panose="020F0502020204030203" pitchFamily="34" charset="0"/>
                <a:cs typeface="Lato Black" panose="020F0502020204030203" pitchFamily="34" charset="0"/>
              </a:rPr>
              <a:t>Π</a:t>
            </a:r>
            <a:r>
              <a:rPr lang="en-US" dirty="0" smtClean="0"/>
              <a:t> is publicly known</a:t>
            </a:r>
          </a:p>
          <a:p>
            <a:pPr marL="365760" indent="-365760">
              <a:spcBef>
                <a:spcPts val="600"/>
              </a:spcBef>
              <a:buFont typeface="+mj-lt"/>
              <a:buAutoNum type="arabicPeriod" startAt="2"/>
            </a:pPr>
            <a:r>
              <a:rPr lang="en-US" dirty="0" smtClean="0"/>
              <a:t>Construction is </a:t>
            </a:r>
            <a:r>
              <a:rPr lang="en-US" i="1" dirty="0" smtClean="0"/>
              <a:t>minimal</a:t>
            </a:r>
            <a:r>
              <a:rPr lang="en-US" dirty="0" smtClean="0"/>
              <a:t> in the</a:t>
            </a:r>
            <a:br>
              <a:rPr lang="en-US" dirty="0" smtClean="0"/>
            </a:br>
            <a:r>
              <a:rPr lang="en-US" dirty="0" smtClean="0"/>
              <a:t>sense that nothing can be removed</a:t>
            </a:r>
          </a:p>
        </p:txBody>
      </p:sp>
      <p:cxnSp>
        <p:nvCxnSpPr>
          <p:cNvPr id="6" name="Straight Arrow Connector 5"/>
          <p:cNvCxnSpPr>
            <a:stCxn id="9" idx="2"/>
            <a:endCxn id="5" idx="0"/>
          </p:cNvCxnSpPr>
          <p:nvPr/>
        </p:nvCxnSpPr>
        <p:spPr>
          <a:xfrm flipH="1">
            <a:off x="8255965" y="1471441"/>
            <a:ext cx="3268" cy="63432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stCxn id="5" idx="2"/>
          </p:cNvCxnSpPr>
          <p:nvPr/>
        </p:nvCxnSpPr>
        <p:spPr>
          <a:xfrm>
            <a:off x="8255965" y="2603720"/>
            <a:ext cx="0" cy="64008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5" idx="1"/>
          </p:cNvCxnSpPr>
          <p:nvPr/>
        </p:nvCxnSpPr>
        <p:spPr>
          <a:xfrm>
            <a:off x="7375430" y="2354741"/>
            <a:ext cx="456436" cy="1"/>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7644190" y="1102109"/>
            <a:ext cx="1230085"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 name="TextBox 9"/>
          <p:cNvSpPr txBox="1"/>
          <p:nvPr/>
        </p:nvSpPr>
        <p:spPr>
          <a:xfrm>
            <a:off x="7599092" y="3160983"/>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1" name="TextBox 10"/>
          <p:cNvSpPr txBox="1"/>
          <p:nvPr/>
        </p:nvSpPr>
        <p:spPr>
          <a:xfrm>
            <a:off x="6739674" y="2170075"/>
            <a:ext cx="647760" cy="400110"/>
          </a:xfrm>
          <a:prstGeom prst="rect">
            <a:avLst/>
          </a:prstGeom>
          <a:noFill/>
        </p:spPr>
        <p:txBody>
          <a:bodyPr wrap="square" rtlCol="0">
            <a:spAutoFit/>
          </a:bodyPr>
          <a:lstStyle/>
          <a:p>
            <a:pPr algn="ctr"/>
            <a:r>
              <a:rPr lang="en-US" sz="2000" i="1" dirty="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sz="2000" i="1" baseline="-25000" dirty="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DES</a:t>
            </a:r>
          </a:p>
        </p:txBody>
      </p:sp>
      <p:grpSp>
        <p:nvGrpSpPr>
          <p:cNvPr id="12" name="Group 11"/>
          <p:cNvGrpSpPr/>
          <p:nvPr/>
        </p:nvGrpSpPr>
        <p:grpSpPr>
          <a:xfrm>
            <a:off x="8141665" y="1645042"/>
            <a:ext cx="1951765" cy="1363758"/>
            <a:chOff x="8141665" y="1645042"/>
            <a:chExt cx="1951765" cy="1363758"/>
          </a:xfrm>
        </p:grpSpPr>
        <p:sp>
          <p:nvSpPr>
            <p:cNvPr id="13" name="Oval 12"/>
            <p:cNvSpPr/>
            <p:nvPr/>
          </p:nvSpPr>
          <p:spPr>
            <a:xfrm>
              <a:off x="8141665" y="1645042"/>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8141665" y="27802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9206563" y="2170076"/>
              <a:ext cx="886867" cy="400110"/>
            </a:xfrm>
            <a:prstGeom prst="rect">
              <a:avLst/>
            </a:prstGeom>
            <a:noFill/>
          </p:spPr>
          <p:txBody>
            <a:bodyPr wrap="square" rtlCol="0">
              <a:spAutoFit/>
            </a:bodyPr>
            <a:lstStyle/>
            <a:p>
              <a:pPr algn="ctr"/>
              <a:r>
                <a:rPr lang="en-US" sz="2000" i="1" dirty="0"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sz="2000" i="1" baseline="-25000" dirty="0"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MASK</a:t>
              </a:r>
              <a:endParaRPr lang="en-US" sz="2000" i="1" baseline="-25000" dirty="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6" name="Elbow Connector 15"/>
            <p:cNvCxnSpPr>
              <a:stCxn id="15" idx="1"/>
              <a:endCxn id="13" idx="2"/>
            </p:cNvCxnSpPr>
            <p:nvPr/>
          </p:nvCxnSpPr>
          <p:spPr>
            <a:xfrm rot="10800000">
              <a:off x="8141665" y="1759343"/>
              <a:ext cx="1064898" cy="610789"/>
            </a:xfrm>
            <a:prstGeom prst="bentConnector3">
              <a:avLst>
                <a:gd name="adj1" fmla="val 24609"/>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Elbow Connector 16"/>
            <p:cNvCxnSpPr>
              <a:stCxn id="15" idx="1"/>
              <a:endCxn id="14" idx="2"/>
            </p:cNvCxnSpPr>
            <p:nvPr/>
          </p:nvCxnSpPr>
          <p:spPr>
            <a:xfrm rot="10800000" flipV="1">
              <a:off x="8141665" y="2370130"/>
              <a:ext cx="1064898" cy="524369"/>
            </a:xfrm>
            <a:prstGeom prst="bentConnector3">
              <a:avLst>
                <a:gd name="adj1" fmla="val 24609"/>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21" name="Straight Connector 20"/>
          <p:cNvCxnSpPr/>
          <p:nvPr/>
        </p:nvCxnSpPr>
        <p:spPr>
          <a:xfrm flipV="1">
            <a:off x="10418061" y="1102111"/>
            <a:ext cx="0" cy="2514668"/>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grpSp>
        <p:nvGrpSpPr>
          <p:cNvPr id="118" name="Group 117"/>
          <p:cNvGrpSpPr/>
          <p:nvPr/>
        </p:nvGrpSpPr>
        <p:grpSpPr>
          <a:xfrm>
            <a:off x="10764786" y="1102109"/>
            <a:ext cx="1292631" cy="2428206"/>
            <a:chOff x="10764786" y="1102109"/>
            <a:chExt cx="1292631" cy="2428206"/>
          </a:xfrm>
        </p:grpSpPr>
        <p:sp>
          <p:nvSpPr>
            <p:cNvPr id="22" name="Rectangle 21"/>
            <p:cNvSpPr/>
            <p:nvPr/>
          </p:nvSpPr>
          <p:spPr>
            <a:xfrm>
              <a:off x="10997560" y="2105763"/>
              <a:ext cx="848198" cy="497957"/>
            </a:xfrm>
            <a:prstGeom prst="rect">
              <a:avLst/>
            </a:prstGeom>
            <a:solidFill>
              <a:schemeClr val="tx2">
                <a:lumMod val="60000"/>
                <a:lumOff val="4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i="1" dirty="0" smtClean="0">
                  <a:latin typeface="Lato Black"/>
                  <a:cs typeface="Lato Black"/>
                </a:rPr>
                <a:t>P</a:t>
              </a:r>
              <a:endParaRPr lang="en-US" sz="2400" i="1" baseline="-25000" dirty="0">
                <a:latin typeface="Lato Black"/>
                <a:cs typeface="Lato Black"/>
              </a:endParaRPr>
            </a:p>
          </p:txBody>
        </p:sp>
        <p:cxnSp>
          <p:nvCxnSpPr>
            <p:cNvPr id="86" name="Straight Arrow Connector 85"/>
            <p:cNvCxnSpPr>
              <a:stCxn id="88" idx="2"/>
            </p:cNvCxnSpPr>
            <p:nvPr/>
          </p:nvCxnSpPr>
          <p:spPr>
            <a:xfrm flipH="1">
              <a:off x="11421659" y="1471441"/>
              <a:ext cx="3268" cy="63432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p:nvPr/>
          </p:nvCxnSpPr>
          <p:spPr>
            <a:xfrm>
              <a:off x="11421659" y="2603720"/>
              <a:ext cx="0" cy="64008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10809884" y="1102109"/>
              <a:ext cx="1230085"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9" name="TextBox 88"/>
            <p:cNvSpPr txBox="1"/>
            <p:nvPr/>
          </p:nvSpPr>
          <p:spPr>
            <a:xfrm>
              <a:off x="10764786" y="3160983"/>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grpSp>
      <p:grpSp>
        <p:nvGrpSpPr>
          <p:cNvPr id="102" name="Group 101"/>
          <p:cNvGrpSpPr/>
          <p:nvPr/>
        </p:nvGrpSpPr>
        <p:grpSpPr>
          <a:xfrm>
            <a:off x="7584406" y="4094828"/>
            <a:ext cx="1292631" cy="2036316"/>
            <a:chOff x="8984392" y="3449641"/>
            <a:chExt cx="1292631" cy="2036316"/>
          </a:xfrm>
        </p:grpSpPr>
        <p:cxnSp>
          <p:nvCxnSpPr>
            <p:cNvPr id="97" name="Straight Arrow Connector 96"/>
            <p:cNvCxnSpPr>
              <a:stCxn id="99" idx="2"/>
              <a:endCxn id="101" idx="0"/>
            </p:cNvCxnSpPr>
            <p:nvPr/>
          </p:nvCxnSpPr>
          <p:spPr>
            <a:xfrm flipH="1">
              <a:off x="9641265" y="3818973"/>
              <a:ext cx="3268" cy="399848"/>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101" idx="2"/>
              <a:endCxn id="100" idx="0"/>
            </p:cNvCxnSpPr>
            <p:nvPr/>
          </p:nvCxnSpPr>
          <p:spPr>
            <a:xfrm flipH="1">
              <a:off x="9630708" y="4716778"/>
              <a:ext cx="10557" cy="399847"/>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9029490" y="3449641"/>
              <a:ext cx="1230085"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0" name="TextBox 99"/>
            <p:cNvSpPr txBox="1"/>
            <p:nvPr/>
          </p:nvSpPr>
          <p:spPr>
            <a:xfrm>
              <a:off x="8984392" y="5116625"/>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B</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01" name="Rectangle 100"/>
            <p:cNvSpPr/>
            <p:nvPr/>
          </p:nvSpPr>
          <p:spPr>
            <a:xfrm>
              <a:off x="9217166" y="4218821"/>
              <a:ext cx="848198" cy="497957"/>
            </a:xfrm>
            <a:prstGeom prst="rect">
              <a:avLst/>
            </a:prstGeom>
            <a:solidFill>
              <a:schemeClr val="accent2">
                <a:lumMod val="60000"/>
                <a:lumOff val="4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grpSp>
      <p:grpSp>
        <p:nvGrpSpPr>
          <p:cNvPr id="106" name="Group 105"/>
          <p:cNvGrpSpPr/>
          <p:nvPr/>
        </p:nvGrpSpPr>
        <p:grpSpPr>
          <a:xfrm>
            <a:off x="10760744" y="4094828"/>
            <a:ext cx="1292631" cy="2036316"/>
            <a:chOff x="8984392" y="3449641"/>
            <a:chExt cx="1292631" cy="2036316"/>
          </a:xfrm>
        </p:grpSpPr>
        <p:cxnSp>
          <p:nvCxnSpPr>
            <p:cNvPr id="107" name="Straight Arrow Connector 106"/>
            <p:cNvCxnSpPr>
              <a:stCxn id="109" idx="2"/>
              <a:endCxn id="111" idx="0"/>
            </p:cNvCxnSpPr>
            <p:nvPr/>
          </p:nvCxnSpPr>
          <p:spPr>
            <a:xfrm flipH="1">
              <a:off x="9641265" y="3818973"/>
              <a:ext cx="3268" cy="399848"/>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08" name="Straight Arrow Connector 107"/>
            <p:cNvCxnSpPr>
              <a:stCxn id="111" idx="2"/>
              <a:endCxn id="110" idx="0"/>
            </p:cNvCxnSpPr>
            <p:nvPr/>
          </p:nvCxnSpPr>
          <p:spPr>
            <a:xfrm flipH="1">
              <a:off x="9630708" y="4716778"/>
              <a:ext cx="10557" cy="399847"/>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9029490" y="3449641"/>
              <a:ext cx="1230085"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A</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10" name="TextBox 109"/>
            <p:cNvSpPr txBox="1"/>
            <p:nvPr/>
          </p:nvSpPr>
          <p:spPr>
            <a:xfrm>
              <a:off x="8984392" y="5116625"/>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B</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111" name="Rectangle 110"/>
            <p:cNvSpPr/>
            <p:nvPr/>
          </p:nvSpPr>
          <p:spPr>
            <a:xfrm>
              <a:off x="9217166" y="4218821"/>
              <a:ext cx="848198" cy="497957"/>
            </a:xfrm>
            <a:prstGeom prst="rect">
              <a:avLst/>
            </a:prstGeom>
            <a:solidFill>
              <a:schemeClr val="accent2">
                <a:lumMod val="60000"/>
                <a:lumOff val="4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grpSp>
      <p:cxnSp>
        <p:nvCxnSpPr>
          <p:cNvPr id="116" name="Straight Connector 115"/>
          <p:cNvCxnSpPr/>
          <p:nvPr/>
        </p:nvCxnSpPr>
        <p:spPr>
          <a:xfrm flipV="1">
            <a:off x="10418061" y="3692024"/>
            <a:ext cx="0" cy="2735336"/>
          </a:xfrm>
          <a:prstGeom prst="line">
            <a:avLst/>
          </a:prstGeom>
          <a:ln>
            <a:solidFill>
              <a:schemeClr val="bg1">
                <a:lumMod val="50000"/>
              </a:schemeClr>
            </a:solidFill>
            <a:prstDash val="dash"/>
          </a:ln>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7831866" y="2105763"/>
            <a:ext cx="848198" cy="497957"/>
          </a:xfrm>
          <a:prstGeom prst="rect">
            <a:avLst/>
          </a:prstGeom>
          <a:solidFill>
            <a:schemeClr val="accent2">
              <a:lumMod val="60000"/>
              <a:lumOff val="4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96963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118"/>
                                        </p:tgtEl>
                                        <p:attrNameLst>
                                          <p:attrName>style.visibility</p:attrName>
                                        </p:attrNameLst>
                                      </p:cBhvr>
                                      <p:to>
                                        <p:strVal val="visible"/>
                                      </p:to>
                                    </p:set>
                                    <p:animEffect transition="in" filter="fade">
                                      <p:cBhvr>
                                        <p:cTn id="16" dur="500"/>
                                        <p:tgtEl>
                                          <p:spTgt spid="1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500"/>
                                        <p:tgtEl>
                                          <p:spTgt spid="102"/>
                                        </p:tgtEl>
                                      </p:cBhvr>
                                    </p:animEffect>
                                  </p:childTnLst>
                                </p:cTn>
                              </p:par>
                              <p:par>
                                <p:cTn id="25" presetID="10" presetClass="entr" presetSubtype="0" fill="hold" nodeType="withEffect">
                                  <p:stCondLst>
                                    <p:cond delay="0"/>
                                  </p:stCondLst>
                                  <p:childTnLst>
                                    <p:set>
                                      <p:cBhvr>
                                        <p:cTn id="26" dur="1" fill="hold">
                                          <p:stCondLst>
                                            <p:cond delay="0"/>
                                          </p:stCondLst>
                                        </p:cTn>
                                        <p:tgtEl>
                                          <p:spTgt spid="116"/>
                                        </p:tgtEl>
                                        <p:attrNameLst>
                                          <p:attrName>style.visibility</p:attrName>
                                        </p:attrNameLst>
                                      </p:cBhvr>
                                      <p:to>
                                        <p:strVal val="visible"/>
                                      </p:to>
                                    </p:set>
                                    <p:animEffect transition="in" filter="fade">
                                      <p:cBhvr>
                                        <p:cTn id="27" dur="500"/>
                                        <p:tgtEl>
                                          <p:spTgt spid="116"/>
                                        </p:tgtEl>
                                      </p:cBhvr>
                                    </p:animEffect>
                                  </p:childTnLst>
                                </p:cTn>
                              </p:par>
                              <p:par>
                                <p:cTn id="28" presetID="10" presetClass="entr" presetSubtype="0" fill="hold" nodeType="withEffect">
                                  <p:stCondLst>
                                    <p:cond delay="0"/>
                                  </p:stCondLst>
                                  <p:childTnLst>
                                    <p:set>
                                      <p:cBhvr>
                                        <p:cTn id="29" dur="1" fill="hold">
                                          <p:stCondLst>
                                            <p:cond delay="0"/>
                                          </p:stCondLst>
                                        </p:cTn>
                                        <p:tgtEl>
                                          <p:spTgt spid="106"/>
                                        </p:tgtEl>
                                        <p:attrNameLst>
                                          <p:attrName>style.visibility</p:attrName>
                                        </p:attrNameLst>
                                      </p:cBhvr>
                                      <p:to>
                                        <p:strVal val="visible"/>
                                      </p:to>
                                    </p:set>
                                    <p:animEffect transition="in" filter="fade">
                                      <p:cBhvr>
                                        <p:cTn id="30" dur="500"/>
                                        <p:tgtEl>
                                          <p:spTgt spid="10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Path toward block ciphers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Problems?</a:t>
            </a:r>
          </a:p>
          <a:p>
            <a:pPr marL="365760" indent="-365760">
              <a:buFont typeface="+mj-lt"/>
              <a:buAutoNum type="arabicPeriod"/>
            </a:pPr>
            <a:r>
              <a:rPr lang="en-US" dirty="0" smtClean="0"/>
              <a:t>How do </a:t>
            </a:r>
            <a:r>
              <a:rPr lang="en-US" dirty="0" smtClean="0"/>
              <a:t>we go about building a </a:t>
            </a:r>
            <a:r>
              <a:rPr lang="en-US" dirty="0" smtClean="0"/>
              <a:t>‘truly random’ </a:t>
            </a:r>
            <a:r>
              <a:rPr lang="en-US" dirty="0" smtClean="0"/>
              <a:t>permutation </a:t>
            </a:r>
            <a:r>
              <a:rPr lang="el-GR" i="1" dirty="0">
                <a:latin typeface="Lato Black" panose="020F0502020204030203" pitchFamily="34" charset="0"/>
                <a:ea typeface="Lato Black" panose="020F0502020204030203" pitchFamily="34" charset="0"/>
                <a:cs typeface="Lato Black" panose="020F0502020204030203" pitchFamily="34" charset="0"/>
              </a:rPr>
              <a:t>Π</a:t>
            </a:r>
            <a:r>
              <a:rPr lang="en-US" dirty="0" smtClean="0"/>
              <a:t>?</a:t>
            </a:r>
          </a:p>
          <a:p>
            <a:pPr marL="365760" indent="-365760">
              <a:buFont typeface="+mj-lt"/>
              <a:buAutoNum type="arabicPeriod"/>
            </a:pPr>
            <a:r>
              <a:rPr lang="en-US" dirty="0" smtClean="0"/>
              <a:t>Isn’t the truth table for </a:t>
            </a:r>
            <a:r>
              <a:rPr lang="el-GR" i="1" dirty="0">
                <a:latin typeface="Lato Black" panose="020F0502020204030203" pitchFamily="34" charset="0"/>
                <a:ea typeface="Lato Black" panose="020F0502020204030203" pitchFamily="34" charset="0"/>
                <a:cs typeface="Lato Black" panose="020F0502020204030203" pitchFamily="34" charset="0"/>
              </a:rPr>
              <a:t>Π</a:t>
            </a:r>
            <a:r>
              <a:rPr lang="en-US" dirty="0" smtClean="0"/>
              <a:t> huge?</a:t>
            </a:r>
          </a:p>
          <a:p>
            <a:pPr marL="0" indent="0">
              <a:buNone/>
            </a:pPr>
            <a:endParaRPr lang="en-US" dirty="0" smtClean="0"/>
          </a:p>
          <a:p>
            <a:pPr marL="0" indent="0">
              <a:buNone/>
            </a:pPr>
            <a:r>
              <a:rPr lang="en-US" dirty="0" smtClean="0"/>
              <a:t>Solution to 1: multiple rounds</a:t>
            </a:r>
          </a:p>
          <a:p>
            <a:pPr marL="365760" indent="-365760"/>
            <a:r>
              <a:rPr lang="en-US" dirty="0" smtClean="0"/>
              <a:t>Let’s make life easier: what if we make </a:t>
            </a:r>
            <a:r>
              <a:rPr lang="el-GR" i="1" dirty="0">
                <a:latin typeface="Lato Black" panose="020F0502020204030203" pitchFamily="34" charset="0"/>
                <a:ea typeface="Lato Black" panose="020F0502020204030203" pitchFamily="34" charset="0"/>
                <a:cs typeface="Lato Black" panose="020F0502020204030203" pitchFamily="34" charset="0"/>
              </a:rPr>
              <a:t>ρ</a:t>
            </a:r>
            <a:r>
              <a:rPr lang="en-US" dirty="0" smtClean="0"/>
              <a:t> that is </a:t>
            </a:r>
            <a:r>
              <a:rPr lang="en-US" i="1" dirty="0" smtClean="0"/>
              <a:t>somewhat </a:t>
            </a:r>
            <a:r>
              <a:rPr lang="en-US" dirty="0" smtClean="0"/>
              <a:t>random?</a:t>
            </a:r>
          </a:p>
          <a:p>
            <a:pPr marL="365760" indent="-365760"/>
            <a:r>
              <a:rPr lang="en-US" dirty="0" smtClean="0"/>
              <a:t>Then we can </a:t>
            </a:r>
            <a:r>
              <a:rPr lang="en-US" dirty="0" smtClean="0"/>
              <a:t>repeat </a:t>
            </a:r>
            <a:r>
              <a:rPr lang="el-GR" i="1" dirty="0" smtClean="0">
                <a:latin typeface="Lato Black" panose="020F0502020204030203" pitchFamily="34" charset="0"/>
                <a:ea typeface="Lato Black" panose="020F0502020204030203" pitchFamily="34" charset="0"/>
                <a:cs typeface="Lato Black" panose="020F0502020204030203" pitchFamily="34" charset="0"/>
              </a:rPr>
              <a:t>ρ</a:t>
            </a:r>
            <a:r>
              <a:rPr lang="en-US" dirty="0" smtClean="0"/>
              <a:t> as much as we want in order to boost security</a:t>
            </a:r>
            <a:endParaRPr lang="en-US" dirty="0"/>
          </a:p>
        </p:txBody>
      </p:sp>
      <p:cxnSp>
        <p:nvCxnSpPr>
          <p:cNvPr id="5" name="Straight Arrow Connector 4"/>
          <p:cNvCxnSpPr>
            <a:stCxn id="7" idx="2"/>
          </p:cNvCxnSpPr>
          <p:nvPr/>
        </p:nvCxnSpPr>
        <p:spPr>
          <a:xfrm flipH="1">
            <a:off x="8255965" y="1471441"/>
            <a:ext cx="3268" cy="63432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644190" y="1102109"/>
            <a:ext cx="1230085"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7599092" y="3160983"/>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 name="Oval 8"/>
          <p:cNvSpPr/>
          <p:nvPr/>
        </p:nvSpPr>
        <p:spPr>
          <a:xfrm>
            <a:off x="8141665" y="1645042"/>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8141665" y="27802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9206563" y="2170076"/>
            <a:ext cx="886867" cy="400110"/>
          </a:xfrm>
          <a:prstGeom prst="rect">
            <a:avLst/>
          </a:prstGeom>
          <a:noFill/>
        </p:spPr>
        <p:txBody>
          <a:bodyPr wrap="square" rtlCol="0">
            <a:spAutoFit/>
          </a:bodyPr>
          <a:lstStyle/>
          <a:p>
            <a:pPr algn="ctr"/>
            <a:r>
              <a:rPr lang="en-US" sz="2000" i="1" dirty="0"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sz="2000" i="1" baseline="-25000" dirty="0"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MASK</a:t>
            </a:r>
            <a:endParaRPr lang="en-US" sz="2000" i="1" baseline="-25000" dirty="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2" name="Elbow Connector 11"/>
          <p:cNvCxnSpPr>
            <a:stCxn id="11" idx="1"/>
            <a:endCxn id="9" idx="2"/>
          </p:cNvCxnSpPr>
          <p:nvPr/>
        </p:nvCxnSpPr>
        <p:spPr>
          <a:xfrm rot="10800000">
            <a:off x="8141665" y="1759343"/>
            <a:ext cx="1064898" cy="610789"/>
          </a:xfrm>
          <a:prstGeom prst="bentConnector3">
            <a:avLst>
              <a:gd name="adj1" fmla="val 24609"/>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11" idx="1"/>
            <a:endCxn id="10" idx="2"/>
          </p:cNvCxnSpPr>
          <p:nvPr/>
        </p:nvCxnSpPr>
        <p:spPr>
          <a:xfrm rot="10800000" flipV="1">
            <a:off x="8141665" y="2370130"/>
            <a:ext cx="1064898" cy="524369"/>
          </a:xfrm>
          <a:prstGeom prst="bentConnector3">
            <a:avLst>
              <a:gd name="adj1" fmla="val 24609"/>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7831866" y="2105763"/>
            <a:ext cx="848198" cy="497957"/>
          </a:xfrm>
          <a:prstGeom prst="rect">
            <a:avLst/>
          </a:prstGeom>
          <a:solidFill>
            <a:schemeClr val="accent2">
              <a:lumMod val="60000"/>
              <a:lumOff val="4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cxnSp>
        <p:nvCxnSpPr>
          <p:cNvPr id="6" name="Straight Arrow Connector 5"/>
          <p:cNvCxnSpPr/>
          <p:nvPr/>
        </p:nvCxnSpPr>
        <p:spPr>
          <a:xfrm>
            <a:off x="8255965" y="2603720"/>
            <a:ext cx="0" cy="64008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7599092" y="2370131"/>
            <a:ext cx="1607471" cy="3421887"/>
            <a:chOff x="7599092" y="2370131"/>
            <a:chExt cx="1607471" cy="3421887"/>
          </a:xfrm>
        </p:grpSpPr>
        <p:sp>
          <p:nvSpPr>
            <p:cNvPr id="15" name="TextBox 14"/>
            <p:cNvSpPr txBox="1"/>
            <p:nvPr/>
          </p:nvSpPr>
          <p:spPr>
            <a:xfrm>
              <a:off x="7609649" y="3255618"/>
              <a:ext cx="1292631" cy="369332"/>
            </a:xfrm>
            <a:prstGeom prst="rect">
              <a:avLst/>
            </a:prstGeom>
            <a:solidFill>
              <a:schemeClr val="bg1"/>
            </a:solidFill>
          </p:spPr>
          <p:txBody>
            <a:bodyPr wrap="square" rtlCol="0">
              <a:spAutoFit/>
            </a:bodyPr>
            <a:lstStyle/>
            <a:p>
              <a:pPr algn="ctr"/>
              <a:r>
                <a:rPr lang="en-US" dirty="0"/>
                <a:t>⋮ </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6" name="Straight Arrow Connector 15"/>
            <p:cNvCxnSpPr/>
            <p:nvPr/>
          </p:nvCxnSpPr>
          <p:spPr>
            <a:xfrm flipH="1">
              <a:off x="8255965" y="3636928"/>
              <a:ext cx="3268" cy="63432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8141665" y="3810529"/>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8141665" y="4945687"/>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Elbow Connector 20"/>
            <p:cNvCxnSpPr>
              <a:stCxn id="11" idx="1"/>
              <a:endCxn id="18" idx="2"/>
            </p:cNvCxnSpPr>
            <p:nvPr/>
          </p:nvCxnSpPr>
          <p:spPr>
            <a:xfrm rot="10800000" flipV="1">
              <a:off x="8141665" y="2370131"/>
              <a:ext cx="1064898" cy="1554698"/>
            </a:xfrm>
            <a:prstGeom prst="bentConnector3">
              <a:avLst>
                <a:gd name="adj1" fmla="val 24587"/>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Elbow Connector 21"/>
            <p:cNvCxnSpPr>
              <a:stCxn id="11" idx="1"/>
              <a:endCxn id="19" idx="2"/>
            </p:cNvCxnSpPr>
            <p:nvPr/>
          </p:nvCxnSpPr>
          <p:spPr>
            <a:xfrm rot="10800000" flipV="1">
              <a:off x="8141665" y="2370131"/>
              <a:ext cx="1064898" cy="2689856"/>
            </a:xfrm>
            <a:prstGeom prst="bentConnector3">
              <a:avLst>
                <a:gd name="adj1" fmla="val 24243"/>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7831866" y="4271250"/>
              <a:ext cx="848198" cy="497957"/>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ρ</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25" name="TextBox 24"/>
            <p:cNvSpPr txBox="1"/>
            <p:nvPr/>
          </p:nvSpPr>
          <p:spPr>
            <a:xfrm>
              <a:off x="7599092" y="5422686"/>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26" name="Straight Arrow Connector 25"/>
            <p:cNvCxnSpPr/>
            <p:nvPr/>
          </p:nvCxnSpPr>
          <p:spPr>
            <a:xfrm>
              <a:off x="8259233" y="4769207"/>
              <a:ext cx="0" cy="64008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37" name="Rectangle 36"/>
          <p:cNvSpPr/>
          <p:nvPr/>
        </p:nvSpPr>
        <p:spPr>
          <a:xfrm>
            <a:off x="7831866" y="2105763"/>
            <a:ext cx="848198" cy="497957"/>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ρ</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38" name="TextBox 37"/>
          <p:cNvSpPr txBox="1"/>
          <p:nvPr/>
        </p:nvSpPr>
        <p:spPr>
          <a:xfrm>
            <a:off x="9206562" y="2169397"/>
            <a:ext cx="886867" cy="400110"/>
          </a:xfrm>
          <a:prstGeom prst="rect">
            <a:avLst/>
          </a:prstGeom>
          <a:solidFill>
            <a:schemeClr val="bg1"/>
          </a:solidFill>
        </p:spPr>
        <p:txBody>
          <a:bodyPr wrap="square" rtlCol="0">
            <a:spAutoFit/>
          </a:bodyPr>
          <a:lstStyle/>
          <a:p>
            <a:pPr algn="ctr"/>
            <a:r>
              <a:rPr lang="en-US" sz="2000" i="1" dirty="0" err="1"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sz="2000" i="1" baseline="-25000" dirty="0" err="1"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round</a:t>
            </a:r>
            <a:endParaRPr lang="en-US" sz="2000" i="1" baseline="-25000" dirty="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354099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37"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Path toward block ciphers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Problems?</a:t>
            </a:r>
          </a:p>
          <a:p>
            <a:pPr marL="365760" indent="-365760">
              <a:buFont typeface="+mj-lt"/>
              <a:buAutoNum type="arabicPeriod"/>
            </a:pPr>
            <a:r>
              <a:rPr lang="en-US" dirty="0" smtClean="0"/>
              <a:t>How </a:t>
            </a:r>
            <a:r>
              <a:rPr lang="en-US" dirty="0" smtClean="0"/>
              <a:t>do we go about building a single random permutation </a:t>
            </a:r>
            <a:r>
              <a:rPr lang="el-GR" i="1" dirty="0">
                <a:latin typeface="Lato Black" panose="020F0502020204030203" pitchFamily="34" charset="0"/>
                <a:ea typeface="Lato Black" panose="020F0502020204030203" pitchFamily="34" charset="0"/>
                <a:cs typeface="Lato Black" panose="020F0502020204030203" pitchFamily="34" charset="0"/>
              </a:rPr>
              <a:t>Π</a:t>
            </a:r>
            <a:r>
              <a:rPr lang="en-US" dirty="0" smtClean="0"/>
              <a:t>?</a:t>
            </a:r>
          </a:p>
          <a:p>
            <a:pPr marL="365760" indent="-365760">
              <a:buFont typeface="+mj-lt"/>
              <a:buAutoNum type="arabicPeriod"/>
            </a:pPr>
            <a:r>
              <a:rPr lang="en-US" dirty="0" smtClean="0"/>
              <a:t>Isn’t the truth table for </a:t>
            </a:r>
            <a:r>
              <a:rPr lang="el-GR" i="1" dirty="0">
                <a:latin typeface="Lato Black" panose="020F0502020204030203" pitchFamily="34" charset="0"/>
                <a:ea typeface="Lato Black" panose="020F0502020204030203" pitchFamily="34" charset="0"/>
                <a:cs typeface="Lato Black" panose="020F0502020204030203" pitchFamily="34" charset="0"/>
              </a:rPr>
              <a:t>Π</a:t>
            </a:r>
            <a:r>
              <a:rPr lang="en-US" dirty="0" smtClean="0"/>
              <a:t> huge?</a:t>
            </a:r>
          </a:p>
          <a:p>
            <a:pPr marL="0" indent="0">
              <a:buNone/>
            </a:pPr>
            <a:endParaRPr lang="en-US" dirty="0" smtClean="0"/>
          </a:p>
          <a:p>
            <a:pPr marL="0" indent="0">
              <a:buNone/>
            </a:pPr>
            <a:r>
              <a:rPr lang="en-US" dirty="0" smtClean="0"/>
              <a:t>Solution to 2: simple round function </a:t>
            </a:r>
            <a:r>
              <a:rPr lang="el-GR" i="1" dirty="0" smtClean="0">
                <a:latin typeface="Lato Black" panose="020F0502020204030203" pitchFamily="34" charset="0"/>
                <a:ea typeface="Lato Black" panose="020F0502020204030203" pitchFamily="34" charset="0"/>
                <a:cs typeface="Lato Black" panose="020F0502020204030203" pitchFamily="34" charset="0"/>
              </a:rPr>
              <a:t>ρ</a:t>
            </a:r>
            <a:endParaRPr lang="en-US" dirty="0" smtClean="0"/>
          </a:p>
          <a:p>
            <a:pPr marL="365760" indent="-365760"/>
            <a:r>
              <a:rPr lang="en-US" dirty="0" smtClean="0"/>
              <a:t>Linear functions are very simple!</a:t>
            </a:r>
          </a:p>
          <a:p>
            <a:pPr marL="365760" indent="-365760"/>
            <a:r>
              <a:rPr lang="en-US" dirty="0" smtClean="0"/>
              <a:t>Err, perhaps too simple; we could then solve for the key</a:t>
            </a:r>
          </a:p>
          <a:p>
            <a:pPr marL="365760" indent="-365760"/>
            <a:r>
              <a:rPr lang="en-US" dirty="0" smtClean="0"/>
              <a:t>We need non-linearity somewhere</a:t>
            </a:r>
          </a:p>
          <a:p>
            <a:pPr marL="365760" indent="-365760"/>
            <a:r>
              <a:rPr lang="en-US" dirty="0" smtClean="0"/>
              <a:t>But let’s keep its truth table small</a:t>
            </a:r>
          </a:p>
        </p:txBody>
      </p:sp>
      <p:cxnSp>
        <p:nvCxnSpPr>
          <p:cNvPr id="5" name="Straight Arrow Connector 4"/>
          <p:cNvCxnSpPr>
            <a:stCxn id="7" idx="2"/>
          </p:cNvCxnSpPr>
          <p:nvPr/>
        </p:nvCxnSpPr>
        <p:spPr>
          <a:xfrm flipH="1">
            <a:off x="8255965" y="1471441"/>
            <a:ext cx="3268" cy="63432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7644190" y="1102109"/>
            <a:ext cx="1230085"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X</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8" name="TextBox 7"/>
          <p:cNvSpPr txBox="1"/>
          <p:nvPr/>
        </p:nvSpPr>
        <p:spPr>
          <a:xfrm>
            <a:off x="7599092" y="3160983"/>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sp>
        <p:nvSpPr>
          <p:cNvPr id="9" name="Oval 8"/>
          <p:cNvSpPr/>
          <p:nvPr/>
        </p:nvSpPr>
        <p:spPr>
          <a:xfrm>
            <a:off x="8141665" y="1645042"/>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8141665" y="2780200"/>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9206563" y="2170076"/>
            <a:ext cx="886867" cy="400110"/>
          </a:xfrm>
          <a:prstGeom prst="rect">
            <a:avLst/>
          </a:prstGeom>
          <a:noFill/>
        </p:spPr>
        <p:txBody>
          <a:bodyPr wrap="square" rtlCol="0">
            <a:spAutoFit/>
          </a:bodyPr>
          <a:lstStyle/>
          <a:p>
            <a:pPr algn="ctr"/>
            <a:r>
              <a:rPr lang="en-US" sz="2000" i="1" dirty="0"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sz="2000" i="1" baseline="-25000" dirty="0"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MASK</a:t>
            </a:r>
            <a:endParaRPr lang="en-US" sz="2000" i="1" baseline="-25000" dirty="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2" name="Elbow Connector 11"/>
          <p:cNvCxnSpPr>
            <a:stCxn id="11" idx="1"/>
            <a:endCxn id="9" idx="2"/>
          </p:cNvCxnSpPr>
          <p:nvPr/>
        </p:nvCxnSpPr>
        <p:spPr>
          <a:xfrm rot="10800000">
            <a:off x="8141665" y="1759343"/>
            <a:ext cx="1064898" cy="610789"/>
          </a:xfrm>
          <a:prstGeom prst="bentConnector3">
            <a:avLst>
              <a:gd name="adj1" fmla="val 24609"/>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11" idx="1"/>
            <a:endCxn id="10" idx="2"/>
          </p:cNvCxnSpPr>
          <p:nvPr/>
        </p:nvCxnSpPr>
        <p:spPr>
          <a:xfrm rot="10800000" flipV="1">
            <a:off x="8141665" y="2370130"/>
            <a:ext cx="1064898" cy="524369"/>
          </a:xfrm>
          <a:prstGeom prst="bentConnector3">
            <a:avLst>
              <a:gd name="adj1" fmla="val 24609"/>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7831866" y="2105763"/>
            <a:ext cx="848198" cy="497957"/>
          </a:xfrm>
          <a:prstGeom prst="rect">
            <a:avLst/>
          </a:prstGeom>
          <a:solidFill>
            <a:schemeClr val="accent2">
              <a:lumMod val="60000"/>
              <a:lumOff val="4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Π</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cxnSp>
        <p:nvCxnSpPr>
          <p:cNvPr id="6" name="Straight Arrow Connector 5"/>
          <p:cNvCxnSpPr/>
          <p:nvPr/>
        </p:nvCxnSpPr>
        <p:spPr>
          <a:xfrm>
            <a:off x="8255965" y="2603720"/>
            <a:ext cx="0" cy="64008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7599092" y="2370131"/>
            <a:ext cx="1607471" cy="3421887"/>
            <a:chOff x="7599092" y="2370131"/>
            <a:chExt cx="1607471" cy="3421887"/>
          </a:xfrm>
        </p:grpSpPr>
        <p:sp>
          <p:nvSpPr>
            <p:cNvPr id="15" name="TextBox 14"/>
            <p:cNvSpPr txBox="1"/>
            <p:nvPr/>
          </p:nvSpPr>
          <p:spPr>
            <a:xfrm>
              <a:off x="7609649" y="3255618"/>
              <a:ext cx="1292631" cy="369332"/>
            </a:xfrm>
            <a:prstGeom prst="rect">
              <a:avLst/>
            </a:prstGeom>
            <a:solidFill>
              <a:schemeClr val="bg1"/>
            </a:solidFill>
          </p:spPr>
          <p:txBody>
            <a:bodyPr wrap="square" rtlCol="0">
              <a:spAutoFit/>
            </a:bodyPr>
            <a:lstStyle/>
            <a:p>
              <a:pPr algn="ctr"/>
              <a:r>
                <a:rPr lang="en-US" dirty="0"/>
                <a:t>⋮ </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16" name="Straight Arrow Connector 15"/>
            <p:cNvCxnSpPr/>
            <p:nvPr/>
          </p:nvCxnSpPr>
          <p:spPr>
            <a:xfrm flipH="1">
              <a:off x="8255965" y="3636928"/>
              <a:ext cx="3268" cy="634322"/>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8141665" y="3810529"/>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8141665" y="4945687"/>
              <a:ext cx="228600" cy="228600"/>
            </a:xfrm>
            <a:prstGeom prst="ellipse">
              <a:avLst/>
            </a:prstGeom>
            <a:noFill/>
            <a:ln w="25400">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Elbow Connector 20"/>
            <p:cNvCxnSpPr>
              <a:stCxn id="11" idx="1"/>
              <a:endCxn id="18" idx="2"/>
            </p:cNvCxnSpPr>
            <p:nvPr/>
          </p:nvCxnSpPr>
          <p:spPr>
            <a:xfrm rot="10800000" flipV="1">
              <a:off x="8141665" y="2370131"/>
              <a:ext cx="1064898" cy="1554698"/>
            </a:xfrm>
            <a:prstGeom prst="bentConnector3">
              <a:avLst>
                <a:gd name="adj1" fmla="val 24587"/>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Elbow Connector 21"/>
            <p:cNvCxnSpPr>
              <a:stCxn id="11" idx="1"/>
              <a:endCxn id="19" idx="2"/>
            </p:cNvCxnSpPr>
            <p:nvPr/>
          </p:nvCxnSpPr>
          <p:spPr>
            <a:xfrm rot="10800000" flipV="1">
              <a:off x="8141665" y="2370131"/>
              <a:ext cx="1064898" cy="2689856"/>
            </a:xfrm>
            <a:prstGeom prst="bentConnector3">
              <a:avLst>
                <a:gd name="adj1" fmla="val 24243"/>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7831866" y="4271250"/>
              <a:ext cx="848198" cy="497957"/>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ρ</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25" name="TextBox 24"/>
            <p:cNvSpPr txBox="1"/>
            <p:nvPr/>
          </p:nvSpPr>
          <p:spPr>
            <a:xfrm>
              <a:off x="7599092" y="5422686"/>
              <a:ext cx="1292631" cy="369332"/>
            </a:xfrm>
            <a:prstGeom prst="rect">
              <a:avLst/>
            </a:prstGeom>
            <a:noFill/>
          </p:spPr>
          <p:txBody>
            <a:bodyPr wrap="square" rtlCol="0">
              <a:spAutoFit/>
            </a:bodyPr>
            <a:lstStyle/>
            <a:p>
              <a:pPr algn="ctr"/>
              <a:r>
                <a:rPr lang="en-US" i="1" dirty="0" smtClean="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rPr>
                <a:t>Y</a:t>
              </a:r>
              <a:endParaRPr lang="en-US" i="1" baseline="-25000" dirty="0">
                <a:solidFill>
                  <a:schemeClr val="bg2">
                    <a:lumMod val="25000"/>
                  </a:schemeClr>
                </a:solidFill>
                <a:latin typeface="Lato Heavy" panose="020F0502020204030203" pitchFamily="34" charset="0"/>
                <a:ea typeface="Lato Heavy" panose="020F0502020204030203" pitchFamily="34" charset="0"/>
                <a:cs typeface="Lato Heavy" panose="020F0502020204030203" pitchFamily="34" charset="0"/>
              </a:endParaRPr>
            </a:p>
          </p:txBody>
        </p:sp>
        <p:cxnSp>
          <p:nvCxnSpPr>
            <p:cNvPr id="26" name="Straight Arrow Connector 25"/>
            <p:cNvCxnSpPr/>
            <p:nvPr/>
          </p:nvCxnSpPr>
          <p:spPr>
            <a:xfrm>
              <a:off x="8259233" y="4769207"/>
              <a:ext cx="0" cy="640080"/>
            </a:xfrm>
            <a:prstGeom prst="straightConnector1">
              <a:avLst/>
            </a:prstGeom>
            <a:ln>
              <a:solidFill>
                <a:schemeClr val="bg2">
                  <a:lumMod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37" name="Rectangle 36"/>
          <p:cNvSpPr/>
          <p:nvPr/>
        </p:nvSpPr>
        <p:spPr>
          <a:xfrm>
            <a:off x="7831866" y="2105763"/>
            <a:ext cx="848198" cy="497957"/>
          </a:xfrm>
          <a:prstGeom prst="rect">
            <a:avLst/>
          </a:prstGeom>
          <a:solidFill>
            <a:schemeClr val="accent4">
              <a:lumMod val="60000"/>
              <a:lumOff val="40000"/>
            </a:schemeClr>
          </a:solidFill>
          <a:ln>
            <a:solidFill>
              <a:schemeClr val="accent4">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400" i="1" dirty="0">
                <a:latin typeface="Lato Black" panose="020F0502020204030203" pitchFamily="34" charset="0"/>
                <a:ea typeface="Lato Black" panose="020F0502020204030203" pitchFamily="34" charset="0"/>
                <a:cs typeface="Lato Black" panose="020F0502020204030203" pitchFamily="34" charset="0"/>
              </a:rPr>
              <a:t>ρ</a:t>
            </a:r>
            <a:endParaRPr lang="en-US" sz="2400" i="1" baseline="-250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38" name="TextBox 37"/>
          <p:cNvSpPr txBox="1"/>
          <p:nvPr/>
        </p:nvSpPr>
        <p:spPr>
          <a:xfrm>
            <a:off x="9206562" y="2169397"/>
            <a:ext cx="886867" cy="400110"/>
          </a:xfrm>
          <a:prstGeom prst="rect">
            <a:avLst/>
          </a:prstGeom>
          <a:solidFill>
            <a:schemeClr val="bg1"/>
          </a:solidFill>
        </p:spPr>
        <p:txBody>
          <a:bodyPr wrap="square" rtlCol="0">
            <a:spAutoFit/>
          </a:bodyPr>
          <a:lstStyle/>
          <a:p>
            <a:pPr algn="ctr"/>
            <a:r>
              <a:rPr lang="en-US" sz="2000" i="1" dirty="0" err="1"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K</a:t>
            </a:r>
            <a:r>
              <a:rPr lang="en-US" sz="2000" i="1" baseline="-25000" dirty="0" err="1" smtClean="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rPr>
              <a:t>round</a:t>
            </a:r>
            <a:endParaRPr lang="en-US" sz="2000" i="1" baseline="-25000" dirty="0">
              <a:solidFill>
                <a:schemeClr val="accent2">
                  <a:lumMod val="75000"/>
                </a:schemeClr>
              </a:solidFill>
              <a:latin typeface="Lato Heavy" panose="020F0502020204030203" pitchFamily="34" charset="0"/>
              <a:ea typeface="Lato Heavy" panose="020F0502020204030203" pitchFamily="34" charset="0"/>
              <a:cs typeface="Lato Heavy" panose="020F0502020204030203" pitchFamily="34" charset="0"/>
            </a:endParaRPr>
          </a:p>
        </p:txBody>
      </p:sp>
    </p:spTree>
    <p:extLst>
      <p:ext uri="{BB962C8B-B14F-4D97-AF65-F5344CB8AC3E}">
        <p14:creationId xmlns:p14="http://schemas.microsoft.com/office/powerpoint/2010/main" val="275258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Substitution-permutation method of cipher design</a:t>
            </a:r>
            <a:endParaRPr lang="en-US" dirty="0"/>
          </a:p>
        </p:txBody>
      </p:sp>
      <p:sp>
        <p:nvSpPr>
          <p:cNvPr id="5" name="Rectangle 4"/>
          <p:cNvSpPr/>
          <p:nvPr/>
        </p:nvSpPr>
        <p:spPr bwMode="auto">
          <a:xfrm>
            <a:off x="726723" y="3454992"/>
            <a:ext cx="4000549" cy="588316"/>
          </a:xfrm>
          <a:prstGeom prst="rect">
            <a:avLst/>
          </a:prstGeom>
          <a:solidFill>
            <a:schemeClr val="accent1">
              <a:lumMod val="60000"/>
              <a:lumOff val="40000"/>
            </a:schemeClr>
          </a:solidFill>
          <a:ln w="12700" cap="flat" cmpd="sng" algn="ctr">
            <a:solidFill>
              <a:schemeClr val="accent1">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a:r>
              <a:rPr lang="en-US" sz="2400" b="1" dirty="0" smtClean="0">
                <a:latin typeface="Lato Medium" panose="020F0502020204030203" pitchFamily="34" charset="0"/>
                <a:ea typeface="Lato Medium" panose="020F0502020204030203" pitchFamily="34" charset="0"/>
                <a:cs typeface="Lato Medium" panose="020F0502020204030203" pitchFamily="34" charset="0"/>
              </a:rPr>
              <a:t>Permutation</a:t>
            </a:r>
            <a:endParaRPr lang="en-US" sz="2400" b="1" dirty="0">
              <a:latin typeface="Lato Medium" panose="020F0502020204030203" pitchFamily="34" charset="0"/>
              <a:ea typeface="Lato Medium" panose="020F0502020204030203" pitchFamily="34" charset="0"/>
              <a:cs typeface="Lato Medium" panose="020F0502020204030203" pitchFamily="34" charset="0"/>
            </a:endParaRPr>
          </a:p>
        </p:txBody>
      </p:sp>
      <p:sp>
        <p:nvSpPr>
          <p:cNvPr id="6" name="Rectangle 5"/>
          <p:cNvSpPr/>
          <p:nvPr/>
        </p:nvSpPr>
        <p:spPr bwMode="auto">
          <a:xfrm>
            <a:off x="726721" y="1102109"/>
            <a:ext cx="4000549" cy="588316"/>
          </a:xfrm>
          <a:prstGeom prst="rect">
            <a:avLst/>
          </a:prstGeom>
          <a:solidFill>
            <a:schemeClr val="bg1"/>
          </a:solidFill>
          <a:ln w="12700" cap="flat" cmpd="sng" algn="ctr">
            <a:solidFill>
              <a:schemeClr val="tx1">
                <a:lumMod val="50000"/>
                <a:lumOff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a:r>
              <a:rPr lang="en-US" sz="2400" b="1" dirty="0">
                <a:latin typeface="Lato Medium" panose="020F0502020204030203" pitchFamily="34" charset="0"/>
                <a:ea typeface="Lato Medium" panose="020F0502020204030203" pitchFamily="34" charset="0"/>
                <a:cs typeface="Lato Medium" panose="020F0502020204030203" pitchFamily="34" charset="0"/>
              </a:rPr>
              <a:t>State at beginning of round</a:t>
            </a:r>
          </a:p>
        </p:txBody>
      </p:sp>
      <p:grpSp>
        <p:nvGrpSpPr>
          <p:cNvPr id="8" name="Group 7"/>
          <p:cNvGrpSpPr/>
          <p:nvPr/>
        </p:nvGrpSpPr>
        <p:grpSpPr>
          <a:xfrm>
            <a:off x="726723" y="4631432"/>
            <a:ext cx="4000545" cy="589268"/>
            <a:chOff x="4223006" y="4208172"/>
            <a:chExt cx="3108958" cy="457940"/>
          </a:xfrm>
        </p:grpSpPr>
        <p:sp>
          <p:nvSpPr>
            <p:cNvPr id="9" name="Rectangle 8"/>
            <p:cNvSpPr/>
            <p:nvPr/>
          </p:nvSpPr>
          <p:spPr bwMode="auto">
            <a:xfrm>
              <a:off x="4223006" y="4208912"/>
              <a:ext cx="1371600" cy="457200"/>
            </a:xfrm>
            <a:prstGeom prst="rect">
              <a:avLst/>
            </a:prstGeom>
            <a:solidFill>
              <a:schemeClr val="accent6">
                <a:lumMod val="60000"/>
                <a:lumOff val="40000"/>
              </a:schemeClr>
            </a:solidFill>
            <a:ln w="12700" cap="flat" cmpd="sng" algn="ctr">
              <a:solidFill>
                <a:schemeClr val="accent6">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a:r>
                <a:rPr lang="en-US" sz="2400" b="1" dirty="0" smtClean="0">
                  <a:latin typeface="Lato Medium" panose="020F0502020204030203" pitchFamily="34" charset="0"/>
                  <a:ea typeface="Lato Medium" panose="020F0502020204030203" pitchFamily="34" charset="0"/>
                  <a:cs typeface="Lato Medium" panose="020F0502020204030203" pitchFamily="34" charset="0"/>
                </a:rPr>
                <a:t>Middle</a:t>
              </a:r>
              <a:endParaRPr lang="en-US" sz="2400" b="1" dirty="0">
                <a:latin typeface="Lato Medium" panose="020F0502020204030203" pitchFamily="34" charset="0"/>
                <a:ea typeface="Lato Medium" panose="020F0502020204030203" pitchFamily="34" charset="0"/>
                <a:cs typeface="Lato Medium" panose="020F0502020204030203" pitchFamily="34" charset="0"/>
              </a:endParaRPr>
            </a:p>
          </p:txBody>
        </p:sp>
        <p:sp>
          <p:nvSpPr>
            <p:cNvPr id="10" name="Rectangle 9"/>
            <p:cNvSpPr/>
            <p:nvPr/>
          </p:nvSpPr>
          <p:spPr bwMode="auto">
            <a:xfrm>
              <a:off x="5960364" y="4208172"/>
              <a:ext cx="1371600" cy="457200"/>
            </a:xfrm>
            <a:prstGeom prst="rect">
              <a:avLst/>
            </a:prstGeom>
            <a:solidFill>
              <a:schemeClr val="accent6">
                <a:lumMod val="60000"/>
                <a:lumOff val="40000"/>
              </a:schemeClr>
            </a:solidFill>
            <a:ln w="12700" cap="flat" cmpd="sng" algn="ctr">
              <a:solidFill>
                <a:schemeClr val="accent6">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a:r>
                <a:rPr lang="en-US" sz="2400" b="1" dirty="0" smtClean="0">
                  <a:latin typeface="Lato Medium" panose="020F0502020204030203" pitchFamily="34" charset="0"/>
                  <a:ea typeface="Lato Medium" panose="020F0502020204030203" pitchFamily="34" charset="0"/>
                  <a:cs typeface="Lato Medium" panose="020F0502020204030203" pitchFamily="34" charset="0"/>
                </a:rPr>
                <a:t>Middle</a:t>
              </a:r>
              <a:endParaRPr lang="en-US" sz="2400" b="1" dirty="0">
                <a:latin typeface="Lato Medium" panose="020F0502020204030203" pitchFamily="34" charset="0"/>
                <a:ea typeface="Lato Medium" panose="020F0502020204030203" pitchFamily="34" charset="0"/>
                <a:cs typeface="Lato Medium" panose="020F0502020204030203" pitchFamily="34" charset="0"/>
              </a:endParaRPr>
            </a:p>
          </p:txBody>
        </p:sp>
        <p:sp>
          <p:nvSpPr>
            <p:cNvPr id="11" name="TextBox 10"/>
            <p:cNvSpPr txBox="1"/>
            <p:nvPr/>
          </p:nvSpPr>
          <p:spPr>
            <a:xfrm>
              <a:off x="5625085" y="4250289"/>
              <a:ext cx="304800" cy="287020"/>
            </a:xfrm>
            <a:prstGeom prst="rect">
              <a:avLst/>
            </a:prstGeom>
            <a:noFill/>
          </p:spPr>
          <p:txBody>
            <a:bodyPr wrap="square" lIns="0" tIns="0" rIns="0" bIns="0" rtlCol="0">
              <a:spAutoFit/>
            </a:bodyPr>
            <a:lstStyle/>
            <a:p>
              <a:pPr algn="ctr"/>
              <a:r>
                <a:rPr lang="en-US" sz="2400" dirty="0">
                  <a:latin typeface="Lato Medium" panose="020F0502020204030203" pitchFamily="34" charset="0"/>
                  <a:ea typeface="Lato Medium" panose="020F0502020204030203" pitchFamily="34" charset="0"/>
                  <a:cs typeface="Lato Medium" panose="020F0502020204030203" pitchFamily="34" charset="0"/>
                </a:rPr>
                <a:t>…</a:t>
              </a:r>
            </a:p>
          </p:txBody>
        </p:sp>
      </p:grpSp>
      <p:grpSp>
        <p:nvGrpSpPr>
          <p:cNvPr id="12" name="Group 11"/>
          <p:cNvGrpSpPr/>
          <p:nvPr/>
        </p:nvGrpSpPr>
        <p:grpSpPr>
          <a:xfrm>
            <a:off x="726726" y="2278550"/>
            <a:ext cx="4000545" cy="588316"/>
            <a:chOff x="4223006" y="4728544"/>
            <a:chExt cx="3108958" cy="457200"/>
          </a:xfrm>
        </p:grpSpPr>
        <p:sp>
          <p:nvSpPr>
            <p:cNvPr id="13" name="Rectangle 12"/>
            <p:cNvSpPr>
              <a:spLocks noChangeAspect="1"/>
            </p:cNvSpPr>
            <p:nvPr/>
          </p:nvSpPr>
          <p:spPr bwMode="auto">
            <a:xfrm>
              <a:off x="4223006" y="4728544"/>
              <a:ext cx="457200" cy="457200"/>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14" name="Rectangle 13"/>
            <p:cNvSpPr>
              <a:spLocks noChangeAspect="1"/>
            </p:cNvSpPr>
            <p:nvPr/>
          </p:nvSpPr>
          <p:spPr bwMode="auto">
            <a:xfrm>
              <a:off x="5137406" y="4728544"/>
              <a:ext cx="457200" cy="457200"/>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15" name="Rectangle 14"/>
            <p:cNvSpPr>
              <a:spLocks noChangeAspect="1"/>
            </p:cNvSpPr>
            <p:nvPr/>
          </p:nvSpPr>
          <p:spPr bwMode="auto">
            <a:xfrm>
              <a:off x="5960364" y="4728544"/>
              <a:ext cx="457200" cy="457200"/>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16" name="Rectangle 15"/>
            <p:cNvSpPr>
              <a:spLocks noChangeAspect="1"/>
            </p:cNvSpPr>
            <p:nvPr/>
          </p:nvSpPr>
          <p:spPr bwMode="auto">
            <a:xfrm>
              <a:off x="6874764" y="4728544"/>
              <a:ext cx="457200" cy="457200"/>
            </a:xfrm>
            <a:prstGeom prst="rect">
              <a:avLst/>
            </a:prstGeom>
            <a:solidFill>
              <a:schemeClr val="accent3">
                <a:lumMod val="60000"/>
                <a:lumOff val="40000"/>
              </a:schemeClr>
            </a:solidFill>
            <a:ln w="12700" cap="flat" cmpd="sng" algn="ctr">
              <a:solidFill>
                <a:schemeClr val="accent3">
                  <a:lumMod val="50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defTabSz="914400" eaLnBrk="0" fontAlgn="base" hangingPunct="0">
                <a:spcBef>
                  <a:spcPct val="0"/>
                </a:spcBef>
                <a:spcAft>
                  <a:spcPct val="0"/>
                </a:spcAft>
              </a:pPr>
              <a:r>
                <a:rPr lang="en-US" sz="2400" b="1" dirty="0">
                  <a:latin typeface="Lato Medium" panose="020F0502020204030203" pitchFamily="34" charset="0"/>
                  <a:ea typeface="Lato Medium" panose="020F0502020204030203" pitchFamily="34" charset="0"/>
                  <a:cs typeface="Lato Medium" panose="020F0502020204030203" pitchFamily="34" charset="0"/>
                </a:rPr>
                <a:t>S</a:t>
              </a:r>
            </a:p>
          </p:txBody>
        </p:sp>
        <p:sp>
          <p:nvSpPr>
            <p:cNvPr id="17" name="TextBox 16"/>
            <p:cNvSpPr txBox="1"/>
            <p:nvPr/>
          </p:nvSpPr>
          <p:spPr>
            <a:xfrm>
              <a:off x="4756406" y="4764169"/>
              <a:ext cx="304800" cy="287020"/>
            </a:xfrm>
            <a:prstGeom prst="rect">
              <a:avLst/>
            </a:prstGeom>
            <a:noFill/>
          </p:spPr>
          <p:txBody>
            <a:bodyPr wrap="square" lIns="0" tIns="0" rIns="0" bIns="0" rtlCol="0">
              <a:spAutoFit/>
            </a:bodyPr>
            <a:lstStyle/>
            <a:p>
              <a:pPr algn="ctr"/>
              <a:r>
                <a:rPr lang="en-US" sz="2400" dirty="0">
                  <a:latin typeface="Lato Medium" panose="020F0502020204030203" pitchFamily="34" charset="0"/>
                  <a:ea typeface="Lato Medium" panose="020F0502020204030203" pitchFamily="34" charset="0"/>
                  <a:cs typeface="Lato Medium" panose="020F0502020204030203" pitchFamily="34" charset="0"/>
                </a:rPr>
                <a:t>…</a:t>
              </a:r>
            </a:p>
          </p:txBody>
        </p:sp>
        <p:sp>
          <p:nvSpPr>
            <p:cNvPr id="18" name="TextBox 17"/>
            <p:cNvSpPr txBox="1"/>
            <p:nvPr/>
          </p:nvSpPr>
          <p:spPr>
            <a:xfrm>
              <a:off x="6493764" y="4764169"/>
              <a:ext cx="304800" cy="287020"/>
            </a:xfrm>
            <a:prstGeom prst="rect">
              <a:avLst/>
            </a:prstGeom>
            <a:noFill/>
          </p:spPr>
          <p:txBody>
            <a:bodyPr wrap="square" lIns="0" tIns="0" rIns="0" bIns="0" rtlCol="0">
              <a:spAutoFit/>
            </a:bodyPr>
            <a:lstStyle/>
            <a:p>
              <a:pPr algn="ctr"/>
              <a:r>
                <a:rPr lang="en-US" sz="2400" dirty="0">
                  <a:latin typeface="Lato Medium" panose="020F0502020204030203" pitchFamily="34" charset="0"/>
                  <a:ea typeface="Lato Medium" panose="020F0502020204030203" pitchFamily="34" charset="0"/>
                  <a:cs typeface="Lato Medium" panose="020F0502020204030203" pitchFamily="34" charset="0"/>
                </a:rPr>
                <a:t>…</a:t>
              </a:r>
            </a:p>
          </p:txBody>
        </p:sp>
      </p:grpSp>
      <p:grpSp>
        <p:nvGrpSpPr>
          <p:cNvPr id="20" name="Group 19"/>
          <p:cNvGrpSpPr/>
          <p:nvPr/>
        </p:nvGrpSpPr>
        <p:grpSpPr>
          <a:xfrm>
            <a:off x="1014950" y="1694277"/>
            <a:ext cx="3414777" cy="588316"/>
            <a:chOff x="924613" y="2597564"/>
            <a:chExt cx="2653738" cy="457200"/>
          </a:xfrm>
        </p:grpSpPr>
        <p:cxnSp>
          <p:nvCxnSpPr>
            <p:cNvPr id="21" name="Straight Arrow Connector 20"/>
            <p:cNvCxnSpPr/>
            <p:nvPr/>
          </p:nvCxnSpPr>
          <p:spPr bwMode="auto">
            <a:xfrm>
              <a:off x="92461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22" name="Straight Arrow Connector 21"/>
            <p:cNvCxnSpPr/>
            <p:nvPr/>
          </p:nvCxnSpPr>
          <p:spPr bwMode="auto">
            <a:xfrm>
              <a:off x="184736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23" name="Straight Arrow Connector 22"/>
            <p:cNvCxnSpPr/>
            <p:nvPr/>
          </p:nvCxnSpPr>
          <p:spPr bwMode="auto">
            <a:xfrm>
              <a:off x="266601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24" name="Straight Arrow Connector 23"/>
            <p:cNvCxnSpPr/>
            <p:nvPr/>
          </p:nvCxnSpPr>
          <p:spPr bwMode="auto">
            <a:xfrm>
              <a:off x="357835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grpSp>
      <p:grpSp>
        <p:nvGrpSpPr>
          <p:cNvPr id="30" name="Group 29"/>
          <p:cNvGrpSpPr/>
          <p:nvPr/>
        </p:nvGrpSpPr>
        <p:grpSpPr>
          <a:xfrm>
            <a:off x="1014950" y="2870911"/>
            <a:ext cx="3414777" cy="588316"/>
            <a:chOff x="924613" y="2597564"/>
            <a:chExt cx="2653738" cy="457200"/>
          </a:xfrm>
        </p:grpSpPr>
        <p:cxnSp>
          <p:nvCxnSpPr>
            <p:cNvPr id="31" name="Straight Arrow Connector 30"/>
            <p:cNvCxnSpPr/>
            <p:nvPr/>
          </p:nvCxnSpPr>
          <p:spPr bwMode="auto">
            <a:xfrm>
              <a:off x="92461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32" name="Straight Arrow Connector 31"/>
            <p:cNvCxnSpPr/>
            <p:nvPr/>
          </p:nvCxnSpPr>
          <p:spPr bwMode="auto">
            <a:xfrm>
              <a:off x="184736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33" name="Straight Arrow Connector 32"/>
            <p:cNvCxnSpPr/>
            <p:nvPr/>
          </p:nvCxnSpPr>
          <p:spPr bwMode="auto">
            <a:xfrm>
              <a:off x="266601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34" name="Straight Arrow Connector 33"/>
            <p:cNvCxnSpPr/>
            <p:nvPr/>
          </p:nvCxnSpPr>
          <p:spPr bwMode="auto">
            <a:xfrm>
              <a:off x="357835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grpSp>
      <p:grpSp>
        <p:nvGrpSpPr>
          <p:cNvPr id="35" name="Group 34"/>
          <p:cNvGrpSpPr/>
          <p:nvPr/>
        </p:nvGrpSpPr>
        <p:grpSpPr>
          <a:xfrm>
            <a:off x="1014950" y="4047542"/>
            <a:ext cx="3414777" cy="588316"/>
            <a:chOff x="924613" y="2597564"/>
            <a:chExt cx="2653738" cy="457200"/>
          </a:xfrm>
        </p:grpSpPr>
        <p:cxnSp>
          <p:nvCxnSpPr>
            <p:cNvPr id="36" name="Straight Arrow Connector 35"/>
            <p:cNvCxnSpPr/>
            <p:nvPr/>
          </p:nvCxnSpPr>
          <p:spPr bwMode="auto">
            <a:xfrm>
              <a:off x="92461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37" name="Straight Arrow Connector 36"/>
            <p:cNvCxnSpPr/>
            <p:nvPr/>
          </p:nvCxnSpPr>
          <p:spPr bwMode="auto">
            <a:xfrm>
              <a:off x="184736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38" name="Straight Arrow Connector 37"/>
            <p:cNvCxnSpPr/>
            <p:nvPr/>
          </p:nvCxnSpPr>
          <p:spPr bwMode="auto">
            <a:xfrm>
              <a:off x="266601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39" name="Straight Arrow Connector 38"/>
            <p:cNvCxnSpPr/>
            <p:nvPr/>
          </p:nvCxnSpPr>
          <p:spPr bwMode="auto">
            <a:xfrm>
              <a:off x="357835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grpSp>
      <p:grpSp>
        <p:nvGrpSpPr>
          <p:cNvPr id="40" name="Group 39"/>
          <p:cNvGrpSpPr/>
          <p:nvPr/>
        </p:nvGrpSpPr>
        <p:grpSpPr>
          <a:xfrm>
            <a:off x="1014950" y="5224175"/>
            <a:ext cx="3414777" cy="588316"/>
            <a:chOff x="924613" y="2597564"/>
            <a:chExt cx="2653738" cy="457200"/>
          </a:xfrm>
        </p:grpSpPr>
        <p:cxnSp>
          <p:nvCxnSpPr>
            <p:cNvPr id="41" name="Straight Arrow Connector 40"/>
            <p:cNvCxnSpPr/>
            <p:nvPr/>
          </p:nvCxnSpPr>
          <p:spPr bwMode="auto">
            <a:xfrm>
              <a:off x="92461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42" name="Straight Arrow Connector 41"/>
            <p:cNvCxnSpPr/>
            <p:nvPr/>
          </p:nvCxnSpPr>
          <p:spPr bwMode="auto">
            <a:xfrm>
              <a:off x="1847363"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43" name="Straight Arrow Connector 42"/>
            <p:cNvCxnSpPr/>
            <p:nvPr/>
          </p:nvCxnSpPr>
          <p:spPr bwMode="auto">
            <a:xfrm>
              <a:off x="266601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cxnSp>
          <p:nvCxnSpPr>
            <p:cNvPr id="44" name="Straight Arrow Connector 43"/>
            <p:cNvCxnSpPr/>
            <p:nvPr/>
          </p:nvCxnSpPr>
          <p:spPr bwMode="auto">
            <a:xfrm>
              <a:off x="3578351" y="2597564"/>
              <a:ext cx="0" cy="457200"/>
            </a:xfrm>
            <a:prstGeom prst="straightConnector1">
              <a:avLst/>
            </a:prstGeom>
            <a:solidFill>
              <a:schemeClr val="accent1"/>
            </a:solidFill>
            <a:ln w="12700" cap="flat" cmpd="sng" algn="ctr">
              <a:solidFill>
                <a:schemeClr val="tx1"/>
              </a:solidFill>
              <a:prstDash val="solid"/>
              <a:round/>
              <a:headEnd type="none" w="sm" len="sm"/>
              <a:tailEnd type="triangle" w="med" len="med"/>
            </a:ln>
            <a:effectLst/>
          </p:spPr>
        </p:cxnSp>
      </p:grpSp>
      <p:grpSp>
        <p:nvGrpSpPr>
          <p:cNvPr id="56" name="Group 55"/>
          <p:cNvGrpSpPr/>
          <p:nvPr/>
        </p:nvGrpSpPr>
        <p:grpSpPr>
          <a:xfrm>
            <a:off x="4727275" y="1102109"/>
            <a:ext cx="5852986" cy="1785104"/>
            <a:chOff x="4727275" y="1102109"/>
            <a:chExt cx="5852986" cy="1785104"/>
          </a:xfrm>
        </p:grpSpPr>
        <p:sp>
          <p:nvSpPr>
            <p:cNvPr id="49" name="TextBox 48"/>
            <p:cNvSpPr txBox="1"/>
            <p:nvPr/>
          </p:nvSpPr>
          <p:spPr>
            <a:xfrm>
              <a:off x="5397432" y="1102109"/>
              <a:ext cx="5182829" cy="1785104"/>
            </a:xfrm>
            <a:prstGeom prst="rect">
              <a:avLst/>
            </a:prstGeom>
            <a:noFill/>
          </p:spPr>
          <p:txBody>
            <a:bodyPr wrap="none" rtlCol="0">
              <a:spAutoFit/>
            </a:bodyPr>
            <a:lstStyle/>
            <a:p>
              <a:r>
                <a:rPr lang="en-US" sz="3200" dirty="0">
                  <a:solidFill>
                    <a:schemeClr val="accent3">
                      <a:lumMod val="50000"/>
                    </a:schemeClr>
                  </a:solidFill>
                  <a:latin typeface="Lato Heavy"/>
                  <a:cs typeface="Lato Heavy"/>
                </a:rPr>
                <a:t>❶ </a:t>
              </a:r>
              <a:r>
                <a:rPr lang="en-US" sz="3200" dirty="0" smtClean="0">
                  <a:solidFill>
                    <a:schemeClr val="accent3">
                      <a:lumMod val="50000"/>
                    </a:schemeClr>
                  </a:solidFill>
                  <a:latin typeface="Lato Heavy"/>
                  <a:cs typeface="Lato Heavy"/>
                </a:rPr>
                <a:t>Substitution box (S-box)</a:t>
              </a:r>
              <a:endParaRPr lang="en-US" sz="3200" dirty="0">
                <a:solidFill>
                  <a:schemeClr val="accent3">
                    <a:lumMod val="50000"/>
                  </a:schemeClr>
                </a:solidFill>
                <a:latin typeface="Lato Heavy"/>
                <a:cs typeface="Lato Heavy"/>
              </a:endParaRPr>
            </a:p>
            <a:p>
              <a:r>
                <a:rPr lang="en-US" sz="2400" dirty="0">
                  <a:latin typeface="Lato Medium"/>
                  <a:cs typeface="Lato Medium"/>
                </a:rPr>
                <a:t>Provides </a:t>
              </a:r>
              <a:r>
                <a:rPr lang="en-US" sz="2400" i="1" dirty="0">
                  <a:latin typeface="Lato Medium"/>
                  <a:cs typeface="Lato Medium"/>
                </a:rPr>
                <a:t>confusion</a:t>
              </a:r>
              <a:r>
                <a:rPr lang="en-US" sz="2400" dirty="0">
                  <a:latin typeface="Lato Medium"/>
                  <a:cs typeface="Lato Medium"/>
                </a:rPr>
                <a:t>, but at a cost</a:t>
              </a:r>
            </a:p>
            <a:p>
              <a:pPr marL="285750" indent="-285750">
                <a:spcBef>
                  <a:spcPts val="600"/>
                </a:spcBef>
                <a:buFont typeface="Arial" panose="020B0604020202020204" pitchFamily="34" charset="0"/>
                <a:buChar char="•"/>
              </a:pPr>
              <a:r>
                <a:rPr lang="en-US" sz="2200" dirty="0">
                  <a:latin typeface="Lato Medium"/>
                  <a:cs typeface="Lato Medium"/>
                </a:rPr>
                <a:t>Huge S-box: very confusing but slow</a:t>
              </a:r>
            </a:p>
            <a:p>
              <a:pPr marL="285750" indent="-285750">
                <a:spcBef>
                  <a:spcPts val="600"/>
                </a:spcBef>
                <a:buFont typeface="Arial" panose="020B0604020202020204" pitchFamily="34" charset="0"/>
                <a:buChar char="•"/>
              </a:pPr>
              <a:r>
                <a:rPr lang="en-US" sz="2200" dirty="0">
                  <a:latin typeface="Lato Medium"/>
                  <a:cs typeface="Lato Medium"/>
                </a:rPr>
                <a:t>Tiny S-box: fast but not as </a:t>
              </a:r>
              <a:r>
                <a:rPr lang="en-US" sz="2200" dirty="0" smtClean="0">
                  <a:latin typeface="Lato Medium"/>
                  <a:cs typeface="Lato Medium"/>
                </a:rPr>
                <a:t>confusing</a:t>
              </a:r>
              <a:endParaRPr lang="en-US" sz="2200" dirty="0">
                <a:latin typeface="Lato Medium"/>
                <a:cs typeface="Lato Medium"/>
              </a:endParaRPr>
            </a:p>
          </p:txBody>
        </p:sp>
        <p:cxnSp>
          <p:nvCxnSpPr>
            <p:cNvPr id="52" name="Straight Arrow Connector 51"/>
            <p:cNvCxnSpPr/>
            <p:nvPr/>
          </p:nvCxnSpPr>
          <p:spPr>
            <a:xfrm>
              <a:off x="4727275" y="2572535"/>
              <a:ext cx="670157" cy="0"/>
            </a:xfrm>
            <a:prstGeom prst="straightConnector1">
              <a:avLst/>
            </a:prstGeom>
            <a:ln w="19050" cmpd="sng">
              <a:solidFill>
                <a:schemeClr val="tx1">
                  <a:lumMod val="50000"/>
                  <a:lumOff val="50000"/>
                </a:schemeClr>
              </a:solidFill>
              <a:prstDash val="sysDash"/>
              <a:headEnd type="none"/>
              <a:tailEnd type="none"/>
            </a:ln>
            <a:effectLst/>
          </p:spPr>
          <p:style>
            <a:lnRef idx="2">
              <a:schemeClr val="accent1"/>
            </a:lnRef>
            <a:fillRef idx="0">
              <a:schemeClr val="accent1"/>
            </a:fillRef>
            <a:effectRef idx="1">
              <a:schemeClr val="accent1"/>
            </a:effectRef>
            <a:fontRef idx="minor">
              <a:schemeClr val="tx1"/>
            </a:fontRef>
          </p:style>
        </p:cxnSp>
      </p:grpSp>
      <p:grpSp>
        <p:nvGrpSpPr>
          <p:cNvPr id="57" name="Group 56"/>
          <p:cNvGrpSpPr/>
          <p:nvPr/>
        </p:nvGrpSpPr>
        <p:grpSpPr>
          <a:xfrm>
            <a:off x="4727275" y="3241981"/>
            <a:ext cx="4937672" cy="954107"/>
            <a:chOff x="4727275" y="3241981"/>
            <a:chExt cx="4937672" cy="954107"/>
          </a:xfrm>
          <a:solidFill>
            <a:schemeClr val="bg1"/>
          </a:solidFill>
        </p:grpSpPr>
        <p:sp>
          <p:nvSpPr>
            <p:cNvPr id="50" name="TextBox 49"/>
            <p:cNvSpPr txBox="1"/>
            <p:nvPr/>
          </p:nvSpPr>
          <p:spPr>
            <a:xfrm>
              <a:off x="5397432" y="3241981"/>
              <a:ext cx="4267515" cy="954107"/>
            </a:xfrm>
            <a:prstGeom prst="rect">
              <a:avLst/>
            </a:prstGeom>
            <a:grpFill/>
          </p:spPr>
          <p:txBody>
            <a:bodyPr wrap="none" rtlCol="0">
              <a:spAutoFit/>
            </a:bodyPr>
            <a:lstStyle/>
            <a:p>
              <a:pPr>
                <a:spcBef>
                  <a:spcPts val="2200"/>
                </a:spcBef>
              </a:pPr>
              <a:r>
                <a:rPr lang="en-US" sz="3200" dirty="0">
                  <a:solidFill>
                    <a:schemeClr val="accent1">
                      <a:lumMod val="50000"/>
                    </a:schemeClr>
                  </a:solidFill>
                  <a:latin typeface="Lato Heavy"/>
                  <a:cs typeface="Lato Heavy"/>
                </a:rPr>
                <a:t>❷ </a:t>
              </a:r>
              <a:r>
                <a:rPr lang="en-US" sz="3200" dirty="0" smtClean="0">
                  <a:solidFill>
                    <a:schemeClr val="accent1">
                      <a:lumMod val="50000"/>
                    </a:schemeClr>
                  </a:solidFill>
                  <a:latin typeface="Lato Heavy"/>
                  <a:cs typeface="Lato Heavy"/>
                </a:rPr>
                <a:t>Linear permutation</a:t>
              </a:r>
              <a:endParaRPr lang="en-US" sz="3200" dirty="0">
                <a:solidFill>
                  <a:schemeClr val="accent1">
                    <a:lumMod val="50000"/>
                  </a:schemeClr>
                </a:solidFill>
                <a:latin typeface="Lato Heavy"/>
                <a:cs typeface="Lato Heavy"/>
              </a:endParaRPr>
            </a:p>
            <a:p>
              <a:r>
                <a:rPr lang="en-US" sz="2400" dirty="0" smtClean="0">
                  <a:latin typeface="Lato Medium"/>
                  <a:cs typeface="Lato Medium"/>
                </a:rPr>
                <a:t>Provides </a:t>
              </a:r>
              <a:r>
                <a:rPr lang="en-US" sz="2400" dirty="0">
                  <a:latin typeface="Lato Medium"/>
                  <a:cs typeface="Lato Medium"/>
                </a:rPr>
                <a:t>global </a:t>
              </a:r>
              <a:r>
                <a:rPr lang="en-US" sz="2400" i="1" dirty="0" smtClean="0">
                  <a:latin typeface="Lato Medium"/>
                  <a:cs typeface="Lato Medium"/>
                </a:rPr>
                <a:t>diffusion</a:t>
              </a:r>
              <a:endParaRPr lang="en-US" sz="2400" i="1" dirty="0">
                <a:latin typeface="Lato Medium"/>
                <a:cs typeface="Lato Medium"/>
              </a:endParaRPr>
            </a:p>
          </p:txBody>
        </p:sp>
        <p:cxnSp>
          <p:nvCxnSpPr>
            <p:cNvPr id="54" name="Straight Arrow Connector 53"/>
            <p:cNvCxnSpPr/>
            <p:nvPr/>
          </p:nvCxnSpPr>
          <p:spPr>
            <a:xfrm>
              <a:off x="4727275" y="3748138"/>
              <a:ext cx="670157" cy="0"/>
            </a:xfrm>
            <a:prstGeom prst="straightConnector1">
              <a:avLst/>
            </a:prstGeom>
            <a:grpFill/>
            <a:ln w="19050" cmpd="sng">
              <a:solidFill>
                <a:schemeClr val="tx1">
                  <a:lumMod val="50000"/>
                  <a:lumOff val="50000"/>
                </a:schemeClr>
              </a:solidFill>
              <a:prstDash val="sysDash"/>
              <a:headEnd type="none"/>
              <a:tailEnd type="none"/>
            </a:ln>
            <a:effectLst/>
          </p:spPr>
          <p:style>
            <a:lnRef idx="2">
              <a:schemeClr val="accent1"/>
            </a:lnRef>
            <a:fillRef idx="0">
              <a:schemeClr val="accent1"/>
            </a:fillRef>
            <a:effectRef idx="1">
              <a:schemeClr val="accent1"/>
            </a:effectRef>
            <a:fontRef idx="minor">
              <a:schemeClr val="tx1"/>
            </a:fontRef>
          </p:style>
        </p:cxnSp>
      </p:grpSp>
      <p:grpSp>
        <p:nvGrpSpPr>
          <p:cNvPr id="58" name="Group 57"/>
          <p:cNvGrpSpPr/>
          <p:nvPr/>
        </p:nvGrpSpPr>
        <p:grpSpPr>
          <a:xfrm>
            <a:off x="4727275" y="4479032"/>
            <a:ext cx="6934442" cy="2431435"/>
            <a:chOff x="4727275" y="4479032"/>
            <a:chExt cx="6934442" cy="2431435"/>
          </a:xfrm>
          <a:solidFill>
            <a:schemeClr val="bg1"/>
          </a:solidFill>
        </p:grpSpPr>
        <p:sp>
          <p:nvSpPr>
            <p:cNvPr id="51" name="TextBox 50"/>
            <p:cNvSpPr txBox="1"/>
            <p:nvPr/>
          </p:nvSpPr>
          <p:spPr>
            <a:xfrm>
              <a:off x="5397432" y="4479032"/>
              <a:ext cx="6264285" cy="2431435"/>
            </a:xfrm>
            <a:prstGeom prst="rect">
              <a:avLst/>
            </a:prstGeom>
            <a:grpFill/>
          </p:spPr>
          <p:txBody>
            <a:bodyPr wrap="square" rtlCol="0">
              <a:spAutoFit/>
            </a:bodyPr>
            <a:lstStyle/>
            <a:p>
              <a:pPr>
                <a:spcBef>
                  <a:spcPts val="1400"/>
                </a:spcBef>
              </a:pPr>
              <a:r>
                <a:rPr lang="en-US" sz="3200" dirty="0">
                  <a:solidFill>
                    <a:schemeClr val="accent6">
                      <a:lumMod val="50000"/>
                    </a:schemeClr>
                  </a:solidFill>
                  <a:latin typeface="Lato Heavy"/>
                  <a:cs typeface="Lato Heavy"/>
                </a:rPr>
                <a:t>❸ </a:t>
              </a:r>
              <a:r>
                <a:rPr lang="en-US" sz="3200" dirty="0" smtClean="0">
                  <a:solidFill>
                    <a:schemeClr val="accent6">
                      <a:lumMod val="50000"/>
                    </a:schemeClr>
                  </a:solidFill>
                  <a:latin typeface="Lato Heavy"/>
                  <a:cs typeface="Lato Heavy"/>
                </a:rPr>
                <a:t>AES-specific middle step</a:t>
              </a:r>
              <a:endParaRPr lang="en-US" sz="3200" dirty="0">
                <a:solidFill>
                  <a:schemeClr val="accent6">
                    <a:lumMod val="50000"/>
                  </a:schemeClr>
                </a:solidFill>
                <a:latin typeface="Lato Heavy"/>
                <a:cs typeface="Lato Heavy"/>
              </a:endParaRPr>
            </a:p>
            <a:p>
              <a:r>
                <a:rPr lang="en-US" sz="2400" dirty="0" smtClean="0">
                  <a:latin typeface="Lato Medium"/>
                  <a:cs typeface="Lato Medium"/>
                </a:rPr>
                <a:t>“Instead of spending most of its resources on large S-boxes, the wide trail strategy aims at designing the round transformations such that there are no [linear or differential] trails/characteristics of low weight”</a:t>
              </a:r>
              <a:endParaRPr lang="en-US" sz="2400" dirty="0">
                <a:latin typeface="Lato Medium"/>
                <a:cs typeface="Lato Medium"/>
              </a:endParaRPr>
            </a:p>
          </p:txBody>
        </p:sp>
        <p:cxnSp>
          <p:nvCxnSpPr>
            <p:cNvPr id="55" name="Straight Arrow Connector 54"/>
            <p:cNvCxnSpPr/>
            <p:nvPr/>
          </p:nvCxnSpPr>
          <p:spPr>
            <a:xfrm>
              <a:off x="4727275" y="4925590"/>
              <a:ext cx="670157" cy="0"/>
            </a:xfrm>
            <a:prstGeom prst="straightConnector1">
              <a:avLst/>
            </a:prstGeom>
            <a:grpFill/>
            <a:ln w="19050" cmpd="sng">
              <a:solidFill>
                <a:schemeClr val="tx1">
                  <a:lumMod val="50000"/>
                  <a:lumOff val="50000"/>
                </a:schemeClr>
              </a:solidFill>
              <a:prstDash val="sysDash"/>
              <a:headEnd type="none"/>
              <a:tailEnd type="none"/>
            </a:ln>
            <a:effectLst/>
          </p:spPr>
          <p:style>
            <a:lnRef idx="2">
              <a:schemeClr val="accent1"/>
            </a:lnRef>
            <a:fillRef idx="0">
              <a:schemeClr val="accent1"/>
            </a:fillRef>
            <a:effectRef idx="1">
              <a:schemeClr val="accent1"/>
            </a:effectRef>
            <a:fontRef idx="minor">
              <a:schemeClr val="tx1"/>
            </a:fontRef>
          </p:style>
        </p:cxnSp>
      </p:grpSp>
      <p:sp>
        <p:nvSpPr>
          <p:cNvPr id="60" name="Rectangle 59"/>
          <p:cNvSpPr/>
          <p:nvPr/>
        </p:nvSpPr>
        <p:spPr bwMode="auto">
          <a:xfrm>
            <a:off x="726726" y="4631432"/>
            <a:ext cx="4000549" cy="588316"/>
          </a:xfrm>
          <a:prstGeom prst="rect">
            <a:avLst/>
          </a:prstGeom>
          <a:solidFill>
            <a:schemeClr val="bg1">
              <a:lumMod val="65000"/>
            </a:schemeClr>
          </a:solidFill>
          <a:ln w="12700" cap="flat" cmpd="sng" algn="ctr">
            <a:solidFill>
              <a:schemeClr val="tx1">
                <a:lumMod val="85000"/>
                <a:lumOff val="15000"/>
              </a:schemeClr>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algn="ctr"/>
            <a:r>
              <a:rPr lang="en-US" sz="2400" b="1" dirty="0">
                <a:latin typeface="Lato Medium" panose="020F0502020204030203" pitchFamily="34" charset="0"/>
                <a:ea typeface="Lato Medium" panose="020F0502020204030203" pitchFamily="34" charset="0"/>
                <a:cs typeface="Lato Medium" panose="020F0502020204030203" pitchFamily="34" charset="0"/>
              </a:rPr>
              <a:t>State at end of round</a:t>
            </a:r>
          </a:p>
        </p:txBody>
      </p:sp>
    </p:spTree>
    <p:extLst>
      <p:ext uri="{BB962C8B-B14F-4D97-AF65-F5344CB8AC3E}">
        <p14:creationId xmlns:p14="http://schemas.microsoft.com/office/powerpoint/2010/main" val="204547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left)">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2.08333E-6 4.44444E-6 L 0.00026 0.17268 " pathEditMode="relative" rAng="0" ptsTypes="AA">
                                      <p:cBhvr>
                                        <p:cTn id="16" dur="2000" fill="hold"/>
                                        <p:tgtEl>
                                          <p:spTgt spid="60"/>
                                        </p:tgtEl>
                                        <p:attrNameLst>
                                          <p:attrName>ppt_x</p:attrName>
                                          <p:attrName>ppt_y</p:attrName>
                                        </p:attrNameLst>
                                      </p:cBhvr>
                                      <p:rCtr x="13" y="8634"/>
                                    </p:animMotion>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left)">
                                      <p:cBhvr>
                                        <p:cTn id="2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to">
      <a:majorFont>
        <a:latin typeface="Lato Heavy"/>
        <a:ea typeface=""/>
        <a:cs typeface=""/>
      </a:majorFont>
      <a:minorFont>
        <a:latin typeface="La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19876</TotalTime>
  <Words>1403</Words>
  <Application>Microsoft Office PowerPoint</Application>
  <PresentationFormat>Widescreen</PresentationFormat>
  <Paragraphs>331</Paragraphs>
  <Slides>18</Slides>
  <Notes>10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Arial</vt:lpstr>
      <vt:lpstr>Calibri</vt:lpstr>
      <vt:lpstr>FontAwesome</vt:lpstr>
      <vt:lpstr>FontAwesome Regular</vt:lpstr>
      <vt:lpstr>Lato</vt:lpstr>
      <vt:lpstr>Lato Black</vt:lpstr>
      <vt:lpstr>Lato Bold</vt:lpstr>
      <vt:lpstr>Lato Heavy</vt:lpstr>
      <vt:lpstr>Lato Light</vt:lpstr>
      <vt:lpstr>Lato Medium</vt:lpstr>
      <vt:lpstr>Lato Regular</vt:lpstr>
      <vt:lpstr>Lato Semibold</vt:lpstr>
      <vt:lpstr>Office Theme</vt:lpstr>
      <vt:lpstr>Lecture 24: Differential cryptanalysis</vt:lpstr>
      <vt:lpstr>Talk: Cryptographically Protected Database Search</vt:lpstr>
      <vt:lpstr>Part 4: When reductions fail</vt:lpstr>
      <vt:lpstr>Part 4: When reductions fail</vt:lpstr>
      <vt:lpstr>Reminder: Crypto is multi-disciplinary &amp; impactful</vt:lpstr>
      <vt:lpstr>Reminder: Even-Mansour</vt:lpstr>
      <vt:lpstr>Reminder: Path toward block ciphers</vt:lpstr>
      <vt:lpstr>Reminder: Path toward block ciphers</vt:lpstr>
      <vt:lpstr>Substitution-permutation method of cipher design</vt:lpstr>
      <vt:lpstr>What if S is still ‘too linear’?</vt:lpstr>
      <vt:lpstr>Our first differential cryptanalysis</vt:lpstr>
      <vt:lpstr>The TOY Cipher</vt:lpstr>
      <vt:lpstr>Differential cryptanalysis of TOY</vt:lpstr>
      <vt:lpstr>Concrete example</vt:lpstr>
      <vt:lpstr>Differential cryptanalysis of 2TOY</vt:lpstr>
      <vt:lpstr>Differential trails through 3TOY</vt:lpstr>
      <vt:lpstr>Differential trails through 3TOY</vt:lpstr>
      <vt:lpstr>One-round difference propagation table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Mayank Varia</dc:creator>
  <cp:lastModifiedBy>Mayank Varia</cp:lastModifiedBy>
  <cp:revision>1381</cp:revision>
  <dcterms:created xsi:type="dcterms:W3CDTF">2015-04-11T12:26:38Z</dcterms:created>
  <dcterms:modified xsi:type="dcterms:W3CDTF">2017-04-24T17:59:03Z</dcterms:modified>
</cp:coreProperties>
</file>