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748" r:id="rId2"/>
    <p:sldId id="754" r:id="rId3"/>
    <p:sldId id="792" r:id="rId4"/>
    <p:sldId id="771" r:id="rId5"/>
    <p:sldId id="768" r:id="rId6"/>
    <p:sldId id="769" r:id="rId7"/>
    <p:sldId id="781" r:id="rId8"/>
    <p:sldId id="772" r:id="rId9"/>
    <p:sldId id="773" r:id="rId10"/>
    <p:sldId id="774" r:id="rId11"/>
    <p:sldId id="777" r:id="rId12"/>
    <p:sldId id="775" r:id="rId13"/>
    <p:sldId id="783" r:id="rId14"/>
    <p:sldId id="786" r:id="rId15"/>
    <p:sldId id="787" r:id="rId16"/>
    <p:sldId id="788" r:id="rId17"/>
    <p:sldId id="789" r:id="rId18"/>
    <p:sldId id="778" r:id="rId19"/>
    <p:sldId id="790" r:id="rId20"/>
    <p:sldId id="791" r:id="rId21"/>
    <p:sldId id="78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DADADA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5" autoAdjust="0"/>
    <p:restoredTop sz="90310" autoAdjust="0"/>
  </p:normalViewPr>
  <p:slideViewPr>
    <p:cSldViewPr snapToGrid="0" snapToObjects="1">
      <p:cViewPr varScale="1">
        <p:scale>
          <a:sx n="116" d="100"/>
          <a:sy n="116" d="100"/>
        </p:scale>
        <p:origin x="560" y="7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2724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D3C704-7041-4F04-8644-79AB8F982D6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E649E9-F65E-4B05-9239-6638DBB122F7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Cryptology</a:t>
          </a:r>
          <a:endParaRPr lang="en-US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DF73E438-18FF-48DD-B414-A03D36B77405}" type="parTrans" cxnId="{87B03DFC-7C0F-4666-A76A-636B12741520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C0BBBC5D-AD25-4144-82AE-148C3C8F80B1}" type="sibTrans" cxnId="{87B03DFC-7C0F-4666-A76A-636B12741520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7934879C-07F6-4F7B-AA06-280CDCAF0400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Cryptography</a:t>
          </a:r>
          <a:endParaRPr lang="en-US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A4993440-4149-4FD8-A194-DDDDD1862873}" type="parTrans" cxnId="{EC543EAF-2C41-4B37-8F0E-220B706DAE1D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0176982A-C892-4931-825A-BED9B4215C9B}" type="sibTrans" cxnId="{EC543EAF-2C41-4B37-8F0E-220B706DAE1D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92012D53-9A18-4CC1-B7A8-70629796844B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Cryptanalysis</a:t>
          </a:r>
          <a:endParaRPr lang="en-US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BB895E73-089A-4E14-B384-3C2D4FA45B23}" type="parTrans" cxnId="{923882B6-281B-4A9A-8EB1-4A743585FFBD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66D9E78C-ECC8-49D2-AEE6-BDE06E9E2C21}" type="sibTrans" cxnId="{923882B6-281B-4A9A-8EB1-4A743585FFBD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2BA67C2C-D283-4711-A68B-1C1785430BED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Math of algorithm</a:t>
          </a:r>
          <a:endParaRPr lang="en-US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35CF2098-DEAF-40D9-8410-E9E9054EF334}" type="parTrans" cxnId="{9E1FF8D0-F2C6-4ABD-A254-B96F720BBE00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9DADD86C-E92E-4698-85B2-62383D92B5D1}" type="sibTrans" cxnId="{9E1FF8D0-F2C6-4ABD-A254-B96F720BBE00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0B74C70E-F2B4-4939-B6C6-63EA7DD1A4B5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Physics of implementation</a:t>
          </a:r>
          <a:endParaRPr lang="en-US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FA619DA6-65C1-43FF-A991-075936C0B878}" type="parTrans" cxnId="{7486A0C4-8C28-4088-8425-0D123CE26714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890E919B-9059-4B77-A261-BD0CEDDDA7C7}" type="sibTrans" cxnId="{7486A0C4-8C28-4088-8425-0D123CE26714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ED025333-EED0-49EF-A24D-3110378B3259}" type="pres">
      <dgm:prSet presAssocID="{F8D3C704-7041-4F04-8644-79AB8F982D6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1C2003-9ABE-49FD-A54F-2F89708699F9}" type="pres">
      <dgm:prSet presAssocID="{0FE649E9-F65E-4B05-9239-6638DBB122F7}" presName="root1" presStyleCnt="0"/>
      <dgm:spPr/>
      <dgm:t>
        <a:bodyPr/>
        <a:lstStyle/>
        <a:p>
          <a:endParaRPr lang="en-US"/>
        </a:p>
      </dgm:t>
    </dgm:pt>
    <dgm:pt modelId="{4AFF5F93-1170-4638-8CB1-86CE95B96B58}" type="pres">
      <dgm:prSet presAssocID="{0FE649E9-F65E-4B05-9239-6638DBB122F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924DAC-5A28-4455-AF6C-770D194E8699}" type="pres">
      <dgm:prSet presAssocID="{0FE649E9-F65E-4B05-9239-6638DBB122F7}" presName="level2hierChild" presStyleCnt="0"/>
      <dgm:spPr/>
      <dgm:t>
        <a:bodyPr/>
        <a:lstStyle/>
        <a:p>
          <a:endParaRPr lang="en-US"/>
        </a:p>
      </dgm:t>
    </dgm:pt>
    <dgm:pt modelId="{5F401335-F7BB-450D-B2CC-1B0B6ED0F06E}" type="pres">
      <dgm:prSet presAssocID="{A4993440-4149-4FD8-A194-DDDDD186287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80501CF-22D6-457A-A525-4381FB747DEE}" type="pres">
      <dgm:prSet presAssocID="{A4993440-4149-4FD8-A194-DDDDD186287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0F9EA82-0488-4716-9F9D-B83EEF2185C0}" type="pres">
      <dgm:prSet presAssocID="{7934879C-07F6-4F7B-AA06-280CDCAF0400}" presName="root2" presStyleCnt="0"/>
      <dgm:spPr/>
      <dgm:t>
        <a:bodyPr/>
        <a:lstStyle/>
        <a:p>
          <a:endParaRPr lang="en-US"/>
        </a:p>
      </dgm:t>
    </dgm:pt>
    <dgm:pt modelId="{96ACC91C-64F8-4C38-8505-9A27AF16CD2D}" type="pres">
      <dgm:prSet presAssocID="{7934879C-07F6-4F7B-AA06-280CDCAF040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26161C-D909-46C6-A8F2-F99C95D05DE8}" type="pres">
      <dgm:prSet presAssocID="{7934879C-07F6-4F7B-AA06-280CDCAF0400}" presName="level3hierChild" presStyleCnt="0"/>
      <dgm:spPr/>
      <dgm:t>
        <a:bodyPr/>
        <a:lstStyle/>
        <a:p>
          <a:endParaRPr lang="en-US"/>
        </a:p>
      </dgm:t>
    </dgm:pt>
    <dgm:pt modelId="{CE797A43-2019-431E-91C7-2B32CF260A2B}" type="pres">
      <dgm:prSet presAssocID="{BB895E73-089A-4E14-B384-3C2D4FA45B23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D9E3FACF-0BC9-43B8-9A3A-1C9B80258D1B}" type="pres">
      <dgm:prSet presAssocID="{BB895E73-089A-4E14-B384-3C2D4FA45B2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4A3B67DC-7155-43E3-8039-2A7105ED4DD4}" type="pres">
      <dgm:prSet presAssocID="{92012D53-9A18-4CC1-B7A8-70629796844B}" presName="root2" presStyleCnt="0"/>
      <dgm:spPr/>
      <dgm:t>
        <a:bodyPr/>
        <a:lstStyle/>
        <a:p>
          <a:endParaRPr lang="en-US"/>
        </a:p>
      </dgm:t>
    </dgm:pt>
    <dgm:pt modelId="{6B3288A8-B2F4-408F-B66B-87CBAF8A102E}" type="pres">
      <dgm:prSet presAssocID="{92012D53-9A18-4CC1-B7A8-70629796844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2A8CEA-6CD0-46E4-839C-0967237FDDB4}" type="pres">
      <dgm:prSet presAssocID="{92012D53-9A18-4CC1-B7A8-70629796844B}" presName="level3hierChild" presStyleCnt="0"/>
      <dgm:spPr/>
      <dgm:t>
        <a:bodyPr/>
        <a:lstStyle/>
        <a:p>
          <a:endParaRPr lang="en-US"/>
        </a:p>
      </dgm:t>
    </dgm:pt>
    <dgm:pt modelId="{D43765AF-5766-412D-BA9F-57893A1B85B1}" type="pres">
      <dgm:prSet presAssocID="{35CF2098-DEAF-40D9-8410-E9E9054EF334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FD491C31-AC6B-42C7-BE0E-E011B05D14E7}" type="pres">
      <dgm:prSet presAssocID="{35CF2098-DEAF-40D9-8410-E9E9054EF334}" presName="connTx" presStyleLbl="parChTrans1D3" presStyleIdx="0" presStyleCnt="2"/>
      <dgm:spPr/>
      <dgm:t>
        <a:bodyPr/>
        <a:lstStyle/>
        <a:p>
          <a:endParaRPr lang="en-US"/>
        </a:p>
      </dgm:t>
    </dgm:pt>
    <dgm:pt modelId="{4D652DC7-5B37-4FAF-8E51-E06251933090}" type="pres">
      <dgm:prSet presAssocID="{2BA67C2C-D283-4711-A68B-1C1785430BED}" presName="root2" presStyleCnt="0"/>
      <dgm:spPr/>
      <dgm:t>
        <a:bodyPr/>
        <a:lstStyle/>
        <a:p>
          <a:endParaRPr lang="en-US"/>
        </a:p>
      </dgm:t>
    </dgm:pt>
    <dgm:pt modelId="{C5FC181A-E1B0-4FEB-A983-6C611FAA28D6}" type="pres">
      <dgm:prSet presAssocID="{2BA67C2C-D283-4711-A68B-1C1785430BED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BB0DAF-C63E-43A1-8CD4-FFA48211C54F}" type="pres">
      <dgm:prSet presAssocID="{2BA67C2C-D283-4711-A68B-1C1785430BED}" presName="level3hierChild" presStyleCnt="0"/>
      <dgm:spPr/>
      <dgm:t>
        <a:bodyPr/>
        <a:lstStyle/>
        <a:p>
          <a:endParaRPr lang="en-US"/>
        </a:p>
      </dgm:t>
    </dgm:pt>
    <dgm:pt modelId="{6800183E-7235-4D51-8D2C-8A91C1E0E4DB}" type="pres">
      <dgm:prSet presAssocID="{FA619DA6-65C1-43FF-A991-075936C0B878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B47898FB-D00A-42B5-876E-CD138D70C152}" type="pres">
      <dgm:prSet presAssocID="{FA619DA6-65C1-43FF-A991-075936C0B878}" presName="connTx" presStyleLbl="parChTrans1D3" presStyleIdx="1" presStyleCnt="2"/>
      <dgm:spPr/>
      <dgm:t>
        <a:bodyPr/>
        <a:lstStyle/>
        <a:p>
          <a:endParaRPr lang="en-US"/>
        </a:p>
      </dgm:t>
    </dgm:pt>
    <dgm:pt modelId="{5C9016B5-3313-4654-8F6A-88ABAD011F44}" type="pres">
      <dgm:prSet presAssocID="{0B74C70E-F2B4-4939-B6C6-63EA7DD1A4B5}" presName="root2" presStyleCnt="0"/>
      <dgm:spPr/>
      <dgm:t>
        <a:bodyPr/>
        <a:lstStyle/>
        <a:p>
          <a:endParaRPr lang="en-US"/>
        </a:p>
      </dgm:t>
    </dgm:pt>
    <dgm:pt modelId="{825A365C-5C92-4C72-A53C-0094946FC409}" type="pres">
      <dgm:prSet presAssocID="{0B74C70E-F2B4-4939-B6C6-63EA7DD1A4B5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95D1CE-4382-48F0-B62F-6AFC74CE0E94}" type="pres">
      <dgm:prSet presAssocID="{0B74C70E-F2B4-4939-B6C6-63EA7DD1A4B5}" presName="level3hierChild" presStyleCnt="0"/>
      <dgm:spPr/>
      <dgm:t>
        <a:bodyPr/>
        <a:lstStyle/>
        <a:p>
          <a:endParaRPr lang="en-US"/>
        </a:p>
      </dgm:t>
    </dgm:pt>
  </dgm:ptLst>
  <dgm:cxnLst>
    <dgm:cxn modelId="{7486A0C4-8C28-4088-8425-0D123CE26714}" srcId="{92012D53-9A18-4CC1-B7A8-70629796844B}" destId="{0B74C70E-F2B4-4939-B6C6-63EA7DD1A4B5}" srcOrd="1" destOrd="0" parTransId="{FA619DA6-65C1-43FF-A991-075936C0B878}" sibTransId="{890E919B-9059-4B77-A261-BD0CEDDDA7C7}"/>
    <dgm:cxn modelId="{A94D6833-E077-48EA-A8EB-E21681BBCC74}" type="presOf" srcId="{2BA67C2C-D283-4711-A68B-1C1785430BED}" destId="{C5FC181A-E1B0-4FEB-A983-6C611FAA28D6}" srcOrd="0" destOrd="0" presId="urn:microsoft.com/office/officeart/2005/8/layout/hierarchy2"/>
    <dgm:cxn modelId="{EC543EAF-2C41-4B37-8F0E-220B706DAE1D}" srcId="{0FE649E9-F65E-4B05-9239-6638DBB122F7}" destId="{7934879C-07F6-4F7B-AA06-280CDCAF0400}" srcOrd="0" destOrd="0" parTransId="{A4993440-4149-4FD8-A194-DDDDD1862873}" sibTransId="{0176982A-C892-4931-825A-BED9B4215C9B}"/>
    <dgm:cxn modelId="{AB08428C-9D00-485B-8B60-57B777A83569}" type="presOf" srcId="{FA619DA6-65C1-43FF-A991-075936C0B878}" destId="{B47898FB-D00A-42B5-876E-CD138D70C152}" srcOrd="1" destOrd="0" presId="urn:microsoft.com/office/officeart/2005/8/layout/hierarchy2"/>
    <dgm:cxn modelId="{8B7BE059-7008-41D7-BF7E-D1042014F4AE}" type="presOf" srcId="{FA619DA6-65C1-43FF-A991-075936C0B878}" destId="{6800183E-7235-4D51-8D2C-8A91C1E0E4DB}" srcOrd="0" destOrd="0" presId="urn:microsoft.com/office/officeart/2005/8/layout/hierarchy2"/>
    <dgm:cxn modelId="{923882B6-281B-4A9A-8EB1-4A743585FFBD}" srcId="{0FE649E9-F65E-4B05-9239-6638DBB122F7}" destId="{92012D53-9A18-4CC1-B7A8-70629796844B}" srcOrd="1" destOrd="0" parTransId="{BB895E73-089A-4E14-B384-3C2D4FA45B23}" sibTransId="{66D9E78C-ECC8-49D2-AEE6-BDE06E9E2C21}"/>
    <dgm:cxn modelId="{83E5CA9F-5AC9-43A9-9C2C-C4FF15895E2B}" type="presOf" srcId="{0FE649E9-F65E-4B05-9239-6638DBB122F7}" destId="{4AFF5F93-1170-4638-8CB1-86CE95B96B58}" srcOrd="0" destOrd="0" presId="urn:microsoft.com/office/officeart/2005/8/layout/hierarchy2"/>
    <dgm:cxn modelId="{E663E719-5846-430C-9CB8-557925A3772B}" type="presOf" srcId="{A4993440-4149-4FD8-A194-DDDDD1862873}" destId="{580501CF-22D6-457A-A525-4381FB747DEE}" srcOrd="1" destOrd="0" presId="urn:microsoft.com/office/officeart/2005/8/layout/hierarchy2"/>
    <dgm:cxn modelId="{27858106-A724-43B7-8CE2-06FA8921007A}" type="presOf" srcId="{0B74C70E-F2B4-4939-B6C6-63EA7DD1A4B5}" destId="{825A365C-5C92-4C72-A53C-0094946FC409}" srcOrd="0" destOrd="0" presId="urn:microsoft.com/office/officeart/2005/8/layout/hierarchy2"/>
    <dgm:cxn modelId="{87B03DFC-7C0F-4666-A76A-636B12741520}" srcId="{F8D3C704-7041-4F04-8644-79AB8F982D63}" destId="{0FE649E9-F65E-4B05-9239-6638DBB122F7}" srcOrd="0" destOrd="0" parTransId="{DF73E438-18FF-48DD-B414-A03D36B77405}" sibTransId="{C0BBBC5D-AD25-4144-82AE-148C3C8F80B1}"/>
    <dgm:cxn modelId="{84EAEABB-2633-4503-9405-229DF431F512}" type="presOf" srcId="{35CF2098-DEAF-40D9-8410-E9E9054EF334}" destId="{FD491C31-AC6B-42C7-BE0E-E011B05D14E7}" srcOrd="1" destOrd="0" presId="urn:microsoft.com/office/officeart/2005/8/layout/hierarchy2"/>
    <dgm:cxn modelId="{C0149719-976C-41EC-996A-46EC95CFC616}" type="presOf" srcId="{35CF2098-DEAF-40D9-8410-E9E9054EF334}" destId="{D43765AF-5766-412D-BA9F-57893A1B85B1}" srcOrd="0" destOrd="0" presId="urn:microsoft.com/office/officeart/2005/8/layout/hierarchy2"/>
    <dgm:cxn modelId="{332D41B0-6DF7-4A02-9C37-82480D9B9E8F}" type="presOf" srcId="{A4993440-4149-4FD8-A194-DDDDD1862873}" destId="{5F401335-F7BB-450D-B2CC-1B0B6ED0F06E}" srcOrd="0" destOrd="0" presId="urn:microsoft.com/office/officeart/2005/8/layout/hierarchy2"/>
    <dgm:cxn modelId="{9E1FF8D0-F2C6-4ABD-A254-B96F720BBE00}" srcId="{92012D53-9A18-4CC1-B7A8-70629796844B}" destId="{2BA67C2C-D283-4711-A68B-1C1785430BED}" srcOrd="0" destOrd="0" parTransId="{35CF2098-DEAF-40D9-8410-E9E9054EF334}" sibTransId="{9DADD86C-E92E-4698-85B2-62383D92B5D1}"/>
    <dgm:cxn modelId="{DAD356CB-5D0F-4FBE-8C68-7130432F96BD}" type="presOf" srcId="{BB895E73-089A-4E14-B384-3C2D4FA45B23}" destId="{D9E3FACF-0BC9-43B8-9A3A-1C9B80258D1B}" srcOrd="1" destOrd="0" presId="urn:microsoft.com/office/officeart/2005/8/layout/hierarchy2"/>
    <dgm:cxn modelId="{210D9822-2589-49CF-9EF4-9F7497EF8DE7}" type="presOf" srcId="{92012D53-9A18-4CC1-B7A8-70629796844B}" destId="{6B3288A8-B2F4-408F-B66B-87CBAF8A102E}" srcOrd="0" destOrd="0" presId="urn:microsoft.com/office/officeart/2005/8/layout/hierarchy2"/>
    <dgm:cxn modelId="{A3B42E6D-2D36-4017-8ED0-DF9375F27099}" type="presOf" srcId="{BB895E73-089A-4E14-B384-3C2D4FA45B23}" destId="{CE797A43-2019-431E-91C7-2B32CF260A2B}" srcOrd="0" destOrd="0" presId="urn:microsoft.com/office/officeart/2005/8/layout/hierarchy2"/>
    <dgm:cxn modelId="{EE2B512B-5ED2-4A34-A1EB-4AD04E35F5DC}" type="presOf" srcId="{7934879C-07F6-4F7B-AA06-280CDCAF0400}" destId="{96ACC91C-64F8-4C38-8505-9A27AF16CD2D}" srcOrd="0" destOrd="0" presId="urn:microsoft.com/office/officeart/2005/8/layout/hierarchy2"/>
    <dgm:cxn modelId="{77E1726A-CBFB-4159-A94D-B2D33A59CD20}" type="presOf" srcId="{F8D3C704-7041-4F04-8644-79AB8F982D63}" destId="{ED025333-EED0-49EF-A24D-3110378B3259}" srcOrd="0" destOrd="0" presId="urn:microsoft.com/office/officeart/2005/8/layout/hierarchy2"/>
    <dgm:cxn modelId="{12E4770F-FF9B-48BB-AA7D-024E04CFC629}" type="presParOf" srcId="{ED025333-EED0-49EF-A24D-3110378B3259}" destId="{131C2003-9ABE-49FD-A54F-2F89708699F9}" srcOrd="0" destOrd="0" presId="urn:microsoft.com/office/officeart/2005/8/layout/hierarchy2"/>
    <dgm:cxn modelId="{E89409A9-7594-4A8A-B3FE-EE28546ED12B}" type="presParOf" srcId="{131C2003-9ABE-49FD-A54F-2F89708699F9}" destId="{4AFF5F93-1170-4638-8CB1-86CE95B96B58}" srcOrd="0" destOrd="0" presId="urn:microsoft.com/office/officeart/2005/8/layout/hierarchy2"/>
    <dgm:cxn modelId="{2DA71B97-A643-43EB-BA1D-30A365D62E43}" type="presParOf" srcId="{131C2003-9ABE-49FD-A54F-2F89708699F9}" destId="{DB924DAC-5A28-4455-AF6C-770D194E8699}" srcOrd="1" destOrd="0" presId="urn:microsoft.com/office/officeart/2005/8/layout/hierarchy2"/>
    <dgm:cxn modelId="{C7A7DD92-2E52-4970-BF84-25B5D2D6A8FE}" type="presParOf" srcId="{DB924DAC-5A28-4455-AF6C-770D194E8699}" destId="{5F401335-F7BB-450D-B2CC-1B0B6ED0F06E}" srcOrd="0" destOrd="0" presId="urn:microsoft.com/office/officeart/2005/8/layout/hierarchy2"/>
    <dgm:cxn modelId="{4E27B350-FBCF-4A09-92B3-6F9EB6616CE0}" type="presParOf" srcId="{5F401335-F7BB-450D-B2CC-1B0B6ED0F06E}" destId="{580501CF-22D6-457A-A525-4381FB747DEE}" srcOrd="0" destOrd="0" presId="urn:microsoft.com/office/officeart/2005/8/layout/hierarchy2"/>
    <dgm:cxn modelId="{431B510F-7935-4437-92D4-33D4F4C5EFB7}" type="presParOf" srcId="{DB924DAC-5A28-4455-AF6C-770D194E8699}" destId="{30F9EA82-0488-4716-9F9D-B83EEF2185C0}" srcOrd="1" destOrd="0" presId="urn:microsoft.com/office/officeart/2005/8/layout/hierarchy2"/>
    <dgm:cxn modelId="{51E90467-C730-4262-95C4-A7AF26834C6F}" type="presParOf" srcId="{30F9EA82-0488-4716-9F9D-B83EEF2185C0}" destId="{96ACC91C-64F8-4C38-8505-9A27AF16CD2D}" srcOrd="0" destOrd="0" presId="urn:microsoft.com/office/officeart/2005/8/layout/hierarchy2"/>
    <dgm:cxn modelId="{EDDA5879-3A41-4EFD-9183-F2D54EA0BF6B}" type="presParOf" srcId="{30F9EA82-0488-4716-9F9D-B83EEF2185C0}" destId="{9E26161C-D909-46C6-A8F2-F99C95D05DE8}" srcOrd="1" destOrd="0" presId="urn:microsoft.com/office/officeart/2005/8/layout/hierarchy2"/>
    <dgm:cxn modelId="{A1C776EF-DD82-4699-97F6-A05A072AB659}" type="presParOf" srcId="{DB924DAC-5A28-4455-AF6C-770D194E8699}" destId="{CE797A43-2019-431E-91C7-2B32CF260A2B}" srcOrd="2" destOrd="0" presId="urn:microsoft.com/office/officeart/2005/8/layout/hierarchy2"/>
    <dgm:cxn modelId="{2D3156D0-4D0B-4A7D-A174-8D13155989CB}" type="presParOf" srcId="{CE797A43-2019-431E-91C7-2B32CF260A2B}" destId="{D9E3FACF-0BC9-43B8-9A3A-1C9B80258D1B}" srcOrd="0" destOrd="0" presId="urn:microsoft.com/office/officeart/2005/8/layout/hierarchy2"/>
    <dgm:cxn modelId="{85EC7644-4213-4BB0-8A3A-E0CBE9F2F32E}" type="presParOf" srcId="{DB924DAC-5A28-4455-AF6C-770D194E8699}" destId="{4A3B67DC-7155-43E3-8039-2A7105ED4DD4}" srcOrd="3" destOrd="0" presId="urn:microsoft.com/office/officeart/2005/8/layout/hierarchy2"/>
    <dgm:cxn modelId="{823D33A4-D028-4807-AE1C-3FC6AFC8A22F}" type="presParOf" srcId="{4A3B67DC-7155-43E3-8039-2A7105ED4DD4}" destId="{6B3288A8-B2F4-408F-B66B-87CBAF8A102E}" srcOrd="0" destOrd="0" presId="urn:microsoft.com/office/officeart/2005/8/layout/hierarchy2"/>
    <dgm:cxn modelId="{9A00AA13-DE67-4D10-A396-AE3CCBE403B9}" type="presParOf" srcId="{4A3B67DC-7155-43E3-8039-2A7105ED4DD4}" destId="{4D2A8CEA-6CD0-46E4-839C-0967237FDDB4}" srcOrd="1" destOrd="0" presId="urn:microsoft.com/office/officeart/2005/8/layout/hierarchy2"/>
    <dgm:cxn modelId="{AB9198C8-FCE0-4379-B38F-1B917813C93B}" type="presParOf" srcId="{4D2A8CEA-6CD0-46E4-839C-0967237FDDB4}" destId="{D43765AF-5766-412D-BA9F-57893A1B85B1}" srcOrd="0" destOrd="0" presId="urn:microsoft.com/office/officeart/2005/8/layout/hierarchy2"/>
    <dgm:cxn modelId="{A3BE8541-58B3-4308-AEC0-5FB12986BFC7}" type="presParOf" srcId="{D43765AF-5766-412D-BA9F-57893A1B85B1}" destId="{FD491C31-AC6B-42C7-BE0E-E011B05D14E7}" srcOrd="0" destOrd="0" presId="urn:microsoft.com/office/officeart/2005/8/layout/hierarchy2"/>
    <dgm:cxn modelId="{FFB8B65E-52C9-46C2-8891-F4F3E4E10E46}" type="presParOf" srcId="{4D2A8CEA-6CD0-46E4-839C-0967237FDDB4}" destId="{4D652DC7-5B37-4FAF-8E51-E06251933090}" srcOrd="1" destOrd="0" presId="urn:microsoft.com/office/officeart/2005/8/layout/hierarchy2"/>
    <dgm:cxn modelId="{A1CFDA20-2172-4DED-92C5-E3B1363BB7EF}" type="presParOf" srcId="{4D652DC7-5B37-4FAF-8E51-E06251933090}" destId="{C5FC181A-E1B0-4FEB-A983-6C611FAA28D6}" srcOrd="0" destOrd="0" presId="urn:microsoft.com/office/officeart/2005/8/layout/hierarchy2"/>
    <dgm:cxn modelId="{394D5056-5A13-4F49-AA61-A584C5DD668D}" type="presParOf" srcId="{4D652DC7-5B37-4FAF-8E51-E06251933090}" destId="{18BB0DAF-C63E-43A1-8CD4-FFA48211C54F}" srcOrd="1" destOrd="0" presId="urn:microsoft.com/office/officeart/2005/8/layout/hierarchy2"/>
    <dgm:cxn modelId="{911BD942-1CF5-42DD-8853-3756E230A4AE}" type="presParOf" srcId="{4D2A8CEA-6CD0-46E4-839C-0967237FDDB4}" destId="{6800183E-7235-4D51-8D2C-8A91C1E0E4DB}" srcOrd="2" destOrd="0" presId="urn:microsoft.com/office/officeart/2005/8/layout/hierarchy2"/>
    <dgm:cxn modelId="{01DC08B7-7D98-40C7-8405-B95D4359BFD5}" type="presParOf" srcId="{6800183E-7235-4D51-8D2C-8A91C1E0E4DB}" destId="{B47898FB-D00A-42B5-876E-CD138D70C152}" srcOrd="0" destOrd="0" presId="urn:microsoft.com/office/officeart/2005/8/layout/hierarchy2"/>
    <dgm:cxn modelId="{BAA8C2A0-4A63-4AD1-A57D-7B3781ADF95B}" type="presParOf" srcId="{4D2A8CEA-6CD0-46E4-839C-0967237FDDB4}" destId="{5C9016B5-3313-4654-8F6A-88ABAD011F44}" srcOrd="3" destOrd="0" presId="urn:microsoft.com/office/officeart/2005/8/layout/hierarchy2"/>
    <dgm:cxn modelId="{2C0537CC-09CE-49A7-9588-727B0D4E76C4}" type="presParOf" srcId="{5C9016B5-3313-4654-8F6A-88ABAD011F44}" destId="{825A365C-5C92-4C72-A53C-0094946FC409}" srcOrd="0" destOrd="0" presId="urn:microsoft.com/office/officeart/2005/8/layout/hierarchy2"/>
    <dgm:cxn modelId="{ACD22C46-133A-48A9-AF5D-5CC5F5FE5880}" type="presParOf" srcId="{5C9016B5-3313-4654-8F6A-88ABAD011F44}" destId="{2895D1CE-4382-48F0-B62F-6AFC74CE0E9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F5F93-1170-4638-8CB1-86CE95B96B58}">
      <dsp:nvSpPr>
        <dsp:cNvPr id="0" name=""/>
        <dsp:cNvSpPr/>
      </dsp:nvSpPr>
      <dsp:spPr>
        <a:xfrm>
          <a:off x="399" y="1707543"/>
          <a:ext cx="2131456" cy="106572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Cryptology</a:t>
          </a:r>
          <a:endParaRPr lang="en-US" sz="2200" kern="1200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sp:txBody>
      <dsp:txXfrm>
        <a:off x="31613" y="1738757"/>
        <a:ext cx="2069028" cy="1003300"/>
      </dsp:txXfrm>
    </dsp:sp>
    <dsp:sp modelId="{5F401335-F7BB-450D-B2CC-1B0B6ED0F06E}">
      <dsp:nvSpPr>
        <dsp:cNvPr id="0" name=""/>
        <dsp:cNvSpPr/>
      </dsp:nvSpPr>
      <dsp:spPr>
        <a:xfrm rot="19457599">
          <a:off x="2033167" y="1915179"/>
          <a:ext cx="1049958" cy="37661"/>
        </a:xfrm>
        <a:custGeom>
          <a:avLst/>
          <a:gdLst/>
          <a:ahLst/>
          <a:cxnLst/>
          <a:rect l="0" t="0" r="0" b="0"/>
          <a:pathLst>
            <a:path>
              <a:moveTo>
                <a:pt x="0" y="18830"/>
              </a:moveTo>
              <a:lnTo>
                <a:pt x="1049958" y="188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sp:txBody>
      <dsp:txXfrm>
        <a:off x="2531897" y="1907761"/>
        <a:ext cx="52497" cy="52497"/>
      </dsp:txXfrm>
    </dsp:sp>
    <dsp:sp modelId="{96ACC91C-64F8-4C38-8505-9A27AF16CD2D}">
      <dsp:nvSpPr>
        <dsp:cNvPr id="0" name=""/>
        <dsp:cNvSpPr/>
      </dsp:nvSpPr>
      <dsp:spPr>
        <a:xfrm>
          <a:off x="2984437" y="1094749"/>
          <a:ext cx="2131456" cy="106572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Cryptography</a:t>
          </a:r>
          <a:endParaRPr lang="en-US" sz="2200" kern="1200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sp:txBody>
      <dsp:txXfrm>
        <a:off x="3015651" y="1125963"/>
        <a:ext cx="2069028" cy="1003300"/>
      </dsp:txXfrm>
    </dsp:sp>
    <dsp:sp modelId="{CE797A43-2019-431E-91C7-2B32CF260A2B}">
      <dsp:nvSpPr>
        <dsp:cNvPr id="0" name=""/>
        <dsp:cNvSpPr/>
      </dsp:nvSpPr>
      <dsp:spPr>
        <a:xfrm rot="2142401">
          <a:off x="2033167" y="2527973"/>
          <a:ext cx="1049958" cy="37661"/>
        </a:xfrm>
        <a:custGeom>
          <a:avLst/>
          <a:gdLst/>
          <a:ahLst/>
          <a:cxnLst/>
          <a:rect l="0" t="0" r="0" b="0"/>
          <a:pathLst>
            <a:path>
              <a:moveTo>
                <a:pt x="0" y="18830"/>
              </a:moveTo>
              <a:lnTo>
                <a:pt x="1049958" y="188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sp:txBody>
      <dsp:txXfrm>
        <a:off x="2531897" y="2520555"/>
        <a:ext cx="52497" cy="52497"/>
      </dsp:txXfrm>
    </dsp:sp>
    <dsp:sp modelId="{6B3288A8-B2F4-408F-B66B-87CBAF8A102E}">
      <dsp:nvSpPr>
        <dsp:cNvPr id="0" name=""/>
        <dsp:cNvSpPr/>
      </dsp:nvSpPr>
      <dsp:spPr>
        <a:xfrm>
          <a:off x="2984437" y="2320336"/>
          <a:ext cx="2131456" cy="106572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Cryptanalysis</a:t>
          </a:r>
          <a:endParaRPr lang="en-US" sz="2200" kern="1200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sp:txBody>
      <dsp:txXfrm>
        <a:off x="3015651" y="2351550"/>
        <a:ext cx="2069028" cy="1003300"/>
      </dsp:txXfrm>
    </dsp:sp>
    <dsp:sp modelId="{D43765AF-5766-412D-BA9F-57893A1B85B1}">
      <dsp:nvSpPr>
        <dsp:cNvPr id="0" name=""/>
        <dsp:cNvSpPr/>
      </dsp:nvSpPr>
      <dsp:spPr>
        <a:xfrm rot="19457599">
          <a:off x="5017206" y="2527973"/>
          <a:ext cx="1049958" cy="37661"/>
        </a:xfrm>
        <a:custGeom>
          <a:avLst/>
          <a:gdLst/>
          <a:ahLst/>
          <a:cxnLst/>
          <a:rect l="0" t="0" r="0" b="0"/>
          <a:pathLst>
            <a:path>
              <a:moveTo>
                <a:pt x="0" y="18830"/>
              </a:moveTo>
              <a:lnTo>
                <a:pt x="1049958" y="188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sp:txBody>
      <dsp:txXfrm>
        <a:off x="5515936" y="2520555"/>
        <a:ext cx="52497" cy="52497"/>
      </dsp:txXfrm>
    </dsp:sp>
    <dsp:sp modelId="{C5FC181A-E1B0-4FEB-A983-6C611FAA28D6}">
      <dsp:nvSpPr>
        <dsp:cNvPr id="0" name=""/>
        <dsp:cNvSpPr/>
      </dsp:nvSpPr>
      <dsp:spPr>
        <a:xfrm>
          <a:off x="5968476" y="1707543"/>
          <a:ext cx="2131456" cy="1065728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Math of algorithm</a:t>
          </a:r>
          <a:endParaRPr lang="en-US" sz="2200" kern="1200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sp:txBody>
      <dsp:txXfrm>
        <a:off x="5999690" y="1738757"/>
        <a:ext cx="2069028" cy="1003300"/>
      </dsp:txXfrm>
    </dsp:sp>
    <dsp:sp modelId="{6800183E-7235-4D51-8D2C-8A91C1E0E4DB}">
      <dsp:nvSpPr>
        <dsp:cNvPr id="0" name=""/>
        <dsp:cNvSpPr/>
      </dsp:nvSpPr>
      <dsp:spPr>
        <a:xfrm rot="2142401">
          <a:off x="5017206" y="3140767"/>
          <a:ext cx="1049958" cy="37661"/>
        </a:xfrm>
        <a:custGeom>
          <a:avLst/>
          <a:gdLst/>
          <a:ahLst/>
          <a:cxnLst/>
          <a:rect l="0" t="0" r="0" b="0"/>
          <a:pathLst>
            <a:path>
              <a:moveTo>
                <a:pt x="0" y="18830"/>
              </a:moveTo>
              <a:lnTo>
                <a:pt x="1049958" y="188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sp:txBody>
      <dsp:txXfrm>
        <a:off x="5515936" y="3133348"/>
        <a:ext cx="52497" cy="52497"/>
      </dsp:txXfrm>
    </dsp:sp>
    <dsp:sp modelId="{825A365C-5C92-4C72-A53C-0094946FC409}">
      <dsp:nvSpPr>
        <dsp:cNvPr id="0" name=""/>
        <dsp:cNvSpPr/>
      </dsp:nvSpPr>
      <dsp:spPr>
        <a:xfrm>
          <a:off x="5968476" y="2933130"/>
          <a:ext cx="2131456" cy="106572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Physics of implementation</a:t>
          </a:r>
          <a:endParaRPr lang="en-US" sz="2200" kern="1200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sp:txBody>
      <dsp:txXfrm>
        <a:off x="5999690" y="2964344"/>
        <a:ext cx="2069028" cy="1003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43F56-CCEC-8C40-89E6-775CE190EC87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79C69-7037-BE4C-9719-0C264A56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9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First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06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8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27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The Block Cipher Companion, table 7.1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80250"/>
            <a:ext cx="103632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61976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6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5258631"/>
          </a:xfrm>
        </p:spPr>
        <p:txBody>
          <a:bodyPr/>
          <a:lstStyle>
            <a:lvl1pPr>
              <a:defRPr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>
              <a:defRPr sz="2100"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2pPr>
            <a:lvl3pPr>
              <a:defRPr sz="1800"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3pPr>
            <a:lvl4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4pPr>
            <a:lvl5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7086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633077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132890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683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626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8"/>
            <a:ext cx="5386917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41871"/>
            <a:ext cx="5386917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02108"/>
            <a:ext cx="5389033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741871"/>
            <a:ext cx="5389033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861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2280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749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46948"/>
            <a:ext cx="10972800" cy="545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9"/>
            <a:ext cx="10972800" cy="5258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1700163" y="212338"/>
            <a:ext cx="365760" cy="3657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fld id="{24CA3347-EB72-964C-BA9A-E32263F0C6F3}" type="slidenum">
              <a:rPr lang="en-US" sz="1600" b="0" i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Light"/>
                <a:cs typeface="Lato Light"/>
              </a:rPr>
              <a:pPr/>
              <a:t>‹#›</a:t>
            </a:fld>
            <a:endParaRPr lang="en-US" sz="1800" b="0" i="0" dirty="0">
              <a:solidFill>
                <a:schemeClr val="tx1">
                  <a:lumMod val="75000"/>
                  <a:lumOff val="25000"/>
                </a:schemeClr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8536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tx1"/>
          </a:solidFill>
          <a:latin typeface="Lato Heavy"/>
          <a:ea typeface="+mj-ea"/>
          <a:cs typeface="Lato Heavy"/>
        </a:defRPr>
      </a:lvl1pPr>
    </p:titleStyle>
    <p:bodyStyle>
      <a:lvl1pPr marL="274320" indent="-274320" algn="l" defTabSz="457200" rtl="0" eaLnBrk="1" latinLnBrk="0" hangingPunct="1">
        <a:spcBef>
          <a:spcPts val="800"/>
        </a:spcBef>
        <a:buFont typeface="Arial"/>
        <a:buChar char="•"/>
        <a:defRPr sz="2400" b="0" i="0" kern="1200">
          <a:solidFill>
            <a:schemeClr val="tx1"/>
          </a:solidFill>
          <a:latin typeface="Lato Semibold"/>
          <a:ea typeface="+mn-ea"/>
          <a:cs typeface="Lato Semibold"/>
        </a:defRPr>
      </a:lvl1pPr>
      <a:lvl2pPr marL="667512" indent="-274320" algn="l" defTabSz="457200" rtl="0" eaLnBrk="1" latinLnBrk="0" hangingPunct="1">
        <a:spcBef>
          <a:spcPts val="600"/>
        </a:spcBef>
        <a:buFont typeface="Arial"/>
        <a:buChar char="–"/>
        <a:defRPr sz="2000" b="0" i="0" kern="1200">
          <a:solidFill>
            <a:schemeClr val="tx1"/>
          </a:solidFill>
          <a:latin typeface="Lato Medium"/>
          <a:ea typeface="+mn-ea"/>
          <a:cs typeface="Lato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Lato Medium"/>
          <a:ea typeface="+mn-ea"/>
          <a:cs typeface="Lato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Lecture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25: Linear cryptanalysis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Announcements</a:t>
            </a:r>
          </a:p>
          <a:p>
            <a:r>
              <a:rPr lang="en-US" sz="2800" dirty="0" smtClean="0"/>
              <a:t>Final reading assignment due Monday </a:t>
            </a:r>
            <a:r>
              <a:rPr lang="en-US" sz="2800" dirty="0" smtClean="0"/>
              <a:t>5/1</a:t>
            </a:r>
          </a:p>
          <a:p>
            <a:r>
              <a:rPr lang="en-US" sz="2800" dirty="0" smtClean="0"/>
              <a:t>Problem </a:t>
            </a:r>
            <a:r>
              <a:rPr lang="en-US" sz="2800" dirty="0" smtClean="0"/>
              <a:t>Set 6 due Tuesday 5/2</a:t>
            </a:r>
            <a:endParaRPr lang="en-US" sz="2800" dirty="0"/>
          </a:p>
          <a:p>
            <a:r>
              <a:rPr lang="en-US" sz="2800" dirty="0" smtClean="0"/>
              <a:t>Final project report due Wednesday </a:t>
            </a:r>
            <a:r>
              <a:rPr lang="en-US" sz="2800" dirty="0" smtClean="0"/>
              <a:t>5/3</a:t>
            </a:r>
          </a:p>
          <a:p>
            <a:r>
              <a:rPr lang="en-US" sz="2800" dirty="0"/>
              <a:t>Final project presentations on Monday 5/1 and Wednesday </a:t>
            </a:r>
            <a:r>
              <a:rPr lang="en-US" sz="2800" dirty="0" smtClean="0"/>
              <a:t>5/3</a:t>
            </a:r>
          </a:p>
          <a:p>
            <a:r>
              <a:rPr lang="en-US" sz="2800" dirty="0" smtClean="0"/>
              <a:t>Talk on </a:t>
            </a:r>
            <a:r>
              <a:rPr lang="en-US" sz="2800" i="1" dirty="0" smtClean="0"/>
              <a:t>Cryptographically Protected Database Search</a:t>
            </a:r>
            <a:r>
              <a:rPr lang="en-US" sz="2800" dirty="0" smtClean="0"/>
              <a:t> this afternoon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842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now, let’s restrict our attention to functions that output only 1 bit</a:t>
            </a:r>
          </a:p>
          <a:p>
            <a:pPr marL="0" indent="0">
              <a:buNone/>
            </a:pPr>
            <a:endParaRPr lang="en-US" dirty="0" smtClean="0">
              <a:solidFill>
                <a:schemeClr val="accent1"/>
              </a:solidFill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Def.</a:t>
            </a:r>
            <a:r>
              <a:rPr lang="en-US" dirty="0" smtClean="0"/>
              <a:t> The correlation between two functions F, G: {0,1}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x-IV_mathan" dirty="0" smtClean="0"/>
              <a:t>→ {0,1} is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</a:t>
            </a:r>
            <a:r>
              <a:rPr lang="" dirty="0" smtClean="0">
                <a:solidFill>
                  <a:schemeClr val="accent2">
                    <a:lumMod val="75000"/>
                  </a:schemeClr>
                </a:solidFill>
              </a:rPr>
              <a:t>(F, G) </a:t>
            </a:r>
            <a:r>
              <a:rPr lang="" dirty="0"/>
              <a:t>= Pr</a:t>
            </a:r>
            <a:r>
              <a:rPr lang="" dirty="0" smtClean="0"/>
              <a:t>[ F(x</a:t>
            </a:r>
            <a:r>
              <a:rPr lang="" dirty="0"/>
              <a:t>) = </a:t>
            </a:r>
            <a:r>
              <a:rPr lang="" dirty="0" smtClean="0"/>
              <a:t>G(x) ] </a:t>
            </a:r>
            <a:r>
              <a:rPr lang="" dirty="0"/>
              <a:t>– Pr</a:t>
            </a:r>
            <a:r>
              <a:rPr lang="" dirty="0" smtClean="0"/>
              <a:t>[ F(x</a:t>
            </a:r>
            <a:r>
              <a:rPr lang="" dirty="0"/>
              <a:t>) </a:t>
            </a:r>
            <a:r>
              <a:rPr lang="" dirty="0" smtClean="0"/>
              <a:t>≠ G(x) ]</a:t>
            </a:r>
          </a:p>
          <a:p>
            <a:pPr marL="0" indent="0">
              <a:buNone/>
            </a:pPr>
            <a:r>
              <a:rPr lang="" dirty="0" smtClean="0"/>
              <a:t>Extremes:</a:t>
            </a:r>
          </a:p>
          <a:p>
            <a:r>
              <a:rPr lang="" sz="2100" dirty="0" smtClean="0">
                <a:latin typeface="+mn-lt"/>
              </a:rPr>
              <a:t>C(F, G) = 1</a:t>
            </a:r>
          </a:p>
          <a:p>
            <a:r>
              <a:rPr lang="" sz="2100" dirty="0" smtClean="0">
                <a:latin typeface="+mn-lt"/>
              </a:rPr>
              <a:t>C(F, G) = 0</a:t>
            </a:r>
          </a:p>
          <a:p>
            <a:r>
              <a:rPr lang="" sz="2100" dirty="0" smtClean="0">
                <a:latin typeface="+mn-lt"/>
              </a:rPr>
              <a:t>C(F, G) = -1 </a:t>
            </a:r>
          </a:p>
          <a:p>
            <a:pPr marL="0" indent="0">
              <a:buNone/>
            </a:pPr>
            <a:endParaRPr lang="" sz="2100" dirty="0">
              <a:latin typeface="+mn-lt"/>
            </a:endParaRPr>
          </a:p>
          <a:p>
            <a:pPr marL="0" indent="0">
              <a:buNone/>
            </a:pPr>
            <a:r>
              <a:rPr lang="" dirty="0"/>
              <a:t>|</a:t>
            </a:r>
            <a:r>
              <a:rPr lang="" dirty="0" smtClean="0"/>
              <a:t>C(F, G)| </a:t>
            </a:r>
            <a:r>
              <a:rPr lang="" dirty="0"/>
              <a:t>tells you how well f can be used to predict g</a:t>
            </a:r>
            <a:r>
              <a:rPr lang="" dirty="0" smtClean="0"/>
              <a:t>,</a:t>
            </a:r>
            <a:br>
              <a:rPr lang="" dirty="0" smtClean="0"/>
            </a:br>
            <a:r>
              <a:rPr lang="" dirty="0" smtClean="0"/>
              <a:t>and the sign tells you the direction of the connection</a:t>
            </a:r>
            <a:endParaRPr lang="en-US" sz="21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8161" y="3646647"/>
            <a:ext cx="7420621" cy="12670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800"/>
              </a:spcBef>
            </a:pPr>
            <a:r>
              <a:rPr lang="" sz="2100" dirty="0" smtClean="0"/>
              <a:t>⇒ F and G are the same function (F = G)</a:t>
            </a:r>
          </a:p>
          <a:p>
            <a:pPr>
              <a:spcBef>
                <a:spcPts val="800"/>
              </a:spcBef>
            </a:pPr>
            <a:r>
              <a:rPr lang="" sz="2100" dirty="0" smtClean="0"/>
              <a:t>⇒ F and G are </a:t>
            </a:r>
            <a:r>
              <a:rPr lang="" sz="2100" i="1" dirty="0" smtClean="0"/>
              <a:t>independent</a:t>
            </a:r>
            <a:r>
              <a:rPr lang="" sz="2100" dirty="0" smtClean="0"/>
              <a:t>: knowing F won’t help to predict G</a:t>
            </a:r>
            <a:endParaRPr lang="" sz="2100" dirty="0"/>
          </a:p>
          <a:p>
            <a:pPr>
              <a:spcBef>
                <a:spcPts val="800"/>
              </a:spcBef>
            </a:pPr>
            <a:r>
              <a:rPr lang="" sz="2100" dirty="0" smtClean="0"/>
              <a:t>⇒ F </a:t>
            </a:r>
            <a:r>
              <a:rPr lang="" sz="2100" dirty="0"/>
              <a:t>and </a:t>
            </a:r>
            <a:r>
              <a:rPr lang="" sz="2100" dirty="0" smtClean="0"/>
              <a:t>G </a:t>
            </a:r>
            <a:r>
              <a:rPr lang="" sz="2100" dirty="0"/>
              <a:t>differ everywhere </a:t>
            </a:r>
            <a:r>
              <a:rPr lang="" sz="2100" dirty="0" smtClean="0"/>
              <a:t>(F </a:t>
            </a:r>
            <a:r>
              <a:rPr lang="" sz="2100" dirty="0"/>
              <a:t>= </a:t>
            </a:r>
            <a:r>
              <a:rPr lang="" sz="2100" dirty="0" smtClean="0"/>
              <a:t>G </a:t>
            </a:r>
            <a:r>
              <a:rPr lang="" sz="2100" dirty="0"/>
              <a:t>⊕ </a:t>
            </a:r>
            <a:r>
              <a:rPr lang="" sz="2100" dirty="0" smtClean="0"/>
              <a:t>1)</a:t>
            </a:r>
            <a:endParaRPr lang="" sz="2100" dirty="0"/>
          </a:p>
        </p:txBody>
      </p:sp>
    </p:spTree>
    <p:extLst>
      <p:ext uri="{BB962C8B-B14F-4D97-AF65-F5344CB8AC3E}">
        <p14:creationId xmlns:p14="http://schemas.microsoft.com/office/powerpoint/2010/main" val="292962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linearity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1102109"/>
            <a:ext cx="5221753" cy="525863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Question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en-US" dirty="0"/>
              <a:t>When considering functions that output only one bit, which functions </a:t>
            </a:r>
            <a:r>
              <a:rPr lang="en-US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L</a:t>
            </a:r>
            <a:r>
              <a:rPr lang="en-US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: </a:t>
            </a:r>
            <a:r>
              <a:rPr lang="en-US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{0,1}</a:t>
            </a:r>
            <a:r>
              <a:rPr lang="en-US" baseline="300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n</a:t>
            </a:r>
            <a:r>
              <a:rPr lang="en-US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 </a:t>
            </a:r>
            <a:r>
              <a:rPr lang="x-IV_mathan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→ </a:t>
            </a:r>
            <a:r>
              <a:rPr lang="x-IV_mathan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{0,1} should we call </a:t>
            </a:r>
            <a:r>
              <a:rPr lang="x-IV_mathan" i="1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linear</a:t>
            </a:r>
            <a:r>
              <a:rPr lang="x-IV_mathan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?</a:t>
            </a:r>
            <a:endParaRPr lang="en-US" dirty="0"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Answer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:</a:t>
            </a:r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/>
              <a:t>Take ⊕ </a:t>
            </a:r>
            <a:r>
              <a:rPr lang="en-US" dirty="0"/>
              <a:t>of a subset of the input bits</a:t>
            </a:r>
          </a:p>
          <a:p>
            <a:r>
              <a:rPr lang="en-US" sz="2200" dirty="0">
                <a:latin typeface="+mn-lt"/>
              </a:rPr>
              <a:t>Let </a:t>
            </a:r>
            <a:r>
              <a:rPr lang="en-US" sz="2200" dirty="0" smtClean="0">
                <a:latin typeface="+mn-lt"/>
              </a:rPr>
              <a:t>u </a:t>
            </a:r>
            <a:r>
              <a:rPr lang="en-US" sz="2200" dirty="0">
                <a:latin typeface="+mn-lt"/>
              </a:rPr>
              <a:t>be a vector in {0,1}</a:t>
            </a:r>
            <a:r>
              <a:rPr lang="en-US" sz="2200" baseline="30000" dirty="0">
                <a:latin typeface="+mn-lt"/>
              </a:rPr>
              <a:t>n</a:t>
            </a:r>
          </a:p>
          <a:p>
            <a:r>
              <a:rPr lang="en-US" sz="2200" dirty="0">
                <a:latin typeface="+mn-lt"/>
              </a:rPr>
              <a:t>Form the linear </a:t>
            </a:r>
            <a:r>
              <a:rPr lang="en-US" sz="2200" dirty="0" smtClean="0">
                <a:latin typeface="+mn-lt"/>
              </a:rPr>
              <a:t>function</a:t>
            </a:r>
          </a:p>
          <a:p>
            <a:pPr indent="0">
              <a:buNone/>
            </a:pPr>
            <a:r>
              <a:rPr lang="en-US" sz="2200" dirty="0" smtClean="0">
                <a:latin typeface="+mn-lt"/>
              </a:rPr>
              <a:t>L</a:t>
            </a:r>
            <a:r>
              <a:rPr lang="en-US" sz="2200" baseline="-25000" dirty="0">
                <a:latin typeface="+mn-lt"/>
              </a:rPr>
              <a:t> </a:t>
            </a:r>
            <a:r>
              <a:rPr lang="en-US" sz="2200" baseline="-25000" dirty="0" smtClean="0">
                <a:latin typeface="+mn-lt"/>
              </a:rPr>
              <a:t>u </a:t>
            </a:r>
            <a:r>
              <a:rPr lang="en-US" sz="2200" dirty="0" smtClean="0">
                <a:latin typeface="+mn-lt"/>
              </a:rPr>
              <a:t>( x ) </a:t>
            </a:r>
            <a:r>
              <a:rPr lang="en-US" sz="2200" dirty="0">
                <a:latin typeface="+mn-lt"/>
              </a:rPr>
              <a:t>= </a:t>
            </a:r>
            <a:r>
              <a:rPr lang="en-US" sz="2200" dirty="0" smtClean="0">
                <a:latin typeface="+mn-lt"/>
              </a:rPr>
              <a:t>&lt;u, </a:t>
            </a:r>
            <a:r>
              <a:rPr lang="en-US" sz="2200" dirty="0">
                <a:latin typeface="+mn-lt"/>
              </a:rPr>
              <a:t>x&gt; = ⊕</a:t>
            </a:r>
            <a:r>
              <a:rPr lang="en-US" sz="2200" baseline="-25000" dirty="0" err="1">
                <a:latin typeface="+mn-lt"/>
              </a:rPr>
              <a:t>i</a:t>
            </a:r>
            <a:r>
              <a:rPr lang="en-US" sz="2200" dirty="0">
                <a:latin typeface="+mn-lt"/>
              </a:rPr>
              <a:t> </a:t>
            </a:r>
            <a:r>
              <a:rPr lang="en-US" sz="2200" dirty="0" smtClean="0">
                <a:latin typeface="+mn-lt"/>
              </a:rPr>
              <a:t>(</a:t>
            </a:r>
            <a:r>
              <a:rPr lang="en-US" sz="2200" baseline="-250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u</a:t>
            </a:r>
            <a:r>
              <a:rPr lang="en-US" sz="2200" baseline="-25000" dirty="0" err="1" smtClean="0">
                <a:latin typeface="+mn-lt"/>
              </a:rPr>
              <a:t>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· </a:t>
            </a:r>
            <a:r>
              <a:rPr lang="en-US" sz="2200" dirty="0" smtClean="0">
                <a:latin typeface="+mn-lt"/>
              </a:rPr>
              <a:t>x</a:t>
            </a:r>
            <a:r>
              <a:rPr lang="en-US" sz="2200" baseline="-25000" dirty="0" smtClean="0">
                <a:latin typeface="+mn-lt"/>
              </a:rPr>
              <a:t>i </a:t>
            </a:r>
            <a:r>
              <a:rPr lang="en-US" sz="2200" dirty="0" smtClean="0">
                <a:latin typeface="+mn-lt"/>
              </a:rPr>
              <a:t>)</a:t>
            </a:r>
            <a:endParaRPr lang="en-US" sz="2200" baseline="30000" dirty="0">
              <a:latin typeface="+mn-lt"/>
            </a:endParaRPr>
          </a:p>
          <a:p>
            <a:r>
              <a:rPr lang="en-US" sz="2200" dirty="0" smtClean="0">
                <a:latin typeface="+mn-lt"/>
              </a:rPr>
              <a:t>All coefficients in u are either 0 or 1, so we take the </a:t>
            </a:r>
            <a:r>
              <a:rPr lang="en-US" sz="2200" dirty="0">
                <a:solidFill>
                  <a:prstClr val="black"/>
                </a:solidFill>
                <a:latin typeface="Lato"/>
              </a:rPr>
              <a:t>⊕ </a:t>
            </a:r>
            <a:r>
              <a:rPr lang="en-US" sz="2200" dirty="0" smtClean="0">
                <a:latin typeface="+mn-lt"/>
              </a:rPr>
              <a:t>of some of the </a:t>
            </a:r>
            <a:r>
              <a:rPr lang="en-US" sz="2200" dirty="0" smtClean="0">
                <a:solidFill>
                  <a:prstClr val="black"/>
                </a:solidFill>
                <a:latin typeface="Lato"/>
              </a:rPr>
              <a:t>x</a:t>
            </a:r>
            <a:r>
              <a:rPr lang="en-US" sz="2200" baseline="-25000" dirty="0" smtClean="0">
                <a:solidFill>
                  <a:prstClr val="black"/>
                </a:solidFill>
                <a:latin typeface="Lato"/>
              </a:rPr>
              <a:t>i</a:t>
            </a:r>
            <a:r>
              <a:rPr lang="en-US" sz="2200" dirty="0" smtClean="0">
                <a:latin typeface="+mn-lt"/>
              </a:rPr>
              <a:t>’s</a:t>
            </a:r>
            <a:endParaRPr lang="en-US" sz="2200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>
                <a:solidFill>
                  <a:srgbClr val="C0504D">
                    <a:lumMod val="75000"/>
                  </a:srgbClr>
                </a:solidFill>
                <a:latin typeface="Lato Heavy"/>
              </a:rPr>
              <a:t>Follow-up question</a:t>
            </a:r>
            <a:r>
              <a:rPr lang="en-US" dirty="0">
                <a:solidFill>
                  <a:srgbClr val="C0504D">
                    <a:lumMod val="75000"/>
                  </a:srgbClr>
                </a:solidFill>
                <a:latin typeface="Lato Heavy"/>
              </a:rPr>
              <a:t>: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What is the correlation between linear functions?</a:t>
            </a:r>
            <a:br>
              <a:rPr lang="en-US" dirty="0" smtClean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9BBB59">
                    <a:lumMod val="75000"/>
                  </a:srgbClr>
                </a:solidFill>
                <a:latin typeface="Lato Heavy"/>
              </a:rPr>
              <a:t>Answer:</a:t>
            </a:r>
            <a:r>
              <a:rPr lang="en-US" dirty="0" smtClean="0">
                <a:solidFill>
                  <a:prstClr val="black"/>
                </a:solidFill>
                <a:latin typeface="Lato Heavy"/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C( L</a:t>
            </a:r>
            <a:r>
              <a:rPr lang="en-US" baseline="-25000" dirty="0" smtClean="0">
                <a:solidFill>
                  <a:prstClr val="black"/>
                </a:solidFill>
              </a:rPr>
              <a:t>u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L</a:t>
            </a:r>
            <a:r>
              <a:rPr lang="en-US" baseline="-25000" dirty="0" err="1" smtClean="0">
                <a:solidFill>
                  <a:prstClr val="black"/>
                </a:solidFill>
              </a:rPr>
              <a:t>v</a:t>
            </a:r>
            <a:r>
              <a:rPr lang="en-US" dirty="0" smtClean="0">
                <a:solidFill>
                  <a:prstClr val="black"/>
                </a:solidFill>
              </a:rPr>
              <a:t> ) =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9088" y="5039522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→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98314" y="5039522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→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483039" y="5039522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→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56733" y="5206222"/>
            <a:ext cx="12824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dirty="0" smtClean="0"/>
              <a:t>→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1427188" y="4162538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→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41658" y="5475733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→</a:t>
            </a:r>
            <a:endParaRPr lang="en-US" sz="14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7998611" y="3010624"/>
            <a:ext cx="3086638" cy="937201"/>
            <a:chOff x="7998611" y="3010624"/>
            <a:chExt cx="3086638" cy="937201"/>
          </a:xfrm>
        </p:grpSpPr>
        <p:sp>
          <p:nvSpPr>
            <p:cNvPr id="14" name="TextBox 13"/>
            <p:cNvSpPr txBox="1"/>
            <p:nvPr/>
          </p:nvSpPr>
          <p:spPr>
            <a:xfrm>
              <a:off x="9286359" y="3014236"/>
              <a:ext cx="1798890" cy="9335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en-US" sz="2400" dirty="0">
                  <a:solidFill>
                    <a:prstClr val="black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1 if u = v</a:t>
              </a:r>
              <a:endParaRPr lang="en-US" sz="2400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  <a:p>
              <a:r>
                <a:rPr lang="en-US" sz="24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0 otherwise</a:t>
              </a:r>
              <a:endParaRPr lang="en-US" sz="2400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6" name="Left Brace 15"/>
            <p:cNvSpPr/>
            <p:nvPr/>
          </p:nvSpPr>
          <p:spPr>
            <a:xfrm>
              <a:off x="9029012" y="3014236"/>
              <a:ext cx="251871" cy="933589"/>
            </a:xfrm>
            <a:prstGeom prst="leftBrace">
              <a:avLst>
                <a:gd name="adj1" fmla="val 67028"/>
                <a:gd name="adj2" fmla="val 50000"/>
              </a:avLst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897450" y="3010624"/>
              <a:ext cx="17953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→</a:t>
              </a:r>
              <a:endParaRPr lang="en-US" sz="1400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390631" y="3010624"/>
              <a:ext cx="17953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→</a:t>
              </a:r>
              <a:endParaRPr lang="en-US" sz="1400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412553" y="3416681"/>
              <a:ext cx="128240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→</a:t>
              </a:r>
              <a:endParaRPr lang="en-US" sz="1000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998611" y="3416681"/>
              <a:ext cx="128240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→</a:t>
              </a:r>
              <a:endParaRPr lang="en-US" sz="1000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513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 descr="C:\Users\Mayank\AppData\Local\Packages\Microsoft.Office.OneNote_8wekyb3d8bbwe\TempState\msohtmlclipclip_image0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929" y="3861924"/>
            <a:ext cx="495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C:\Users\Mayank\AppData\Local\Packages\Microsoft.Office.OneNote_8wekyb3d8bbwe\TempState\msohtmlclipclip_image0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493" y="3457824"/>
            <a:ext cx="495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to non-linearity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consider the correlation of a linear function L</a:t>
            </a:r>
            <a:r>
              <a:rPr lang="en-US" baseline="-25000" dirty="0" smtClean="0"/>
              <a:t>u</a:t>
            </a:r>
            <a:r>
              <a:rPr lang="en-US" dirty="0" smtClean="0"/>
              <a:t> with a non-linear function 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  <a:latin typeface="+mj-lt"/>
              </a:rPr>
              <a:t>Thm [</a:t>
            </a:r>
            <a:r>
              <a:rPr lang="en-US" dirty="0" err="1" smtClean="0">
                <a:solidFill>
                  <a:schemeClr val="accent4"/>
                </a:solidFill>
                <a:latin typeface="+mj-lt"/>
              </a:rPr>
              <a:t>Parseval</a:t>
            </a:r>
            <a:r>
              <a:rPr lang="en-US" dirty="0" smtClean="0">
                <a:solidFill>
                  <a:schemeClr val="accent4"/>
                </a:solidFill>
                <a:latin typeface="+mj-lt"/>
              </a:rPr>
              <a:t>]. </a:t>
            </a:r>
            <a:r>
              <a:rPr lang="en-US" dirty="0" smtClean="0"/>
              <a:t>For any function F:   </a:t>
            </a:r>
            <a:r>
              <a:rPr lang="el-GR" sz="2800" dirty="0" smtClean="0"/>
              <a:t>Σ</a:t>
            </a:r>
            <a:r>
              <a:rPr lang="en-US" baseline="-25000" dirty="0" smtClean="0"/>
              <a:t> u </a:t>
            </a:r>
            <a:r>
              <a:rPr lang="en-US" dirty="0" smtClean="0"/>
              <a:t>C(</a:t>
            </a:r>
            <a:r>
              <a:rPr lang="en-US" baseline="-25000" dirty="0" smtClean="0"/>
              <a:t> </a:t>
            </a:r>
            <a:r>
              <a:rPr lang="en-US" dirty="0" smtClean="0"/>
              <a:t>F, L</a:t>
            </a:r>
            <a:r>
              <a:rPr lang="en-US" baseline="-25000" dirty="0" smtClean="0"/>
              <a:t> u 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=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  <a:latin typeface="+mj-lt"/>
              </a:rPr>
              <a:t>Corollary.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For any F, there exists a linear function such that |</a:t>
            </a:r>
            <a:r>
              <a:rPr lang="en-US" dirty="0">
                <a:solidFill>
                  <a:prstClr val="black"/>
                </a:solidFill>
              </a:rPr>
              <a:t> C(</a:t>
            </a:r>
            <a:r>
              <a:rPr lang="en-US" baseline="-25000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F, L</a:t>
            </a:r>
            <a:r>
              <a:rPr lang="en-US" baseline="-25000" dirty="0">
                <a:solidFill>
                  <a:prstClr val="black"/>
                </a:solidFill>
              </a:rPr>
              <a:t> u </a:t>
            </a:r>
            <a:r>
              <a:rPr lang="en-US" dirty="0">
                <a:solidFill>
                  <a:prstClr val="black"/>
                </a:solidFill>
              </a:rPr>
              <a:t>) </a:t>
            </a:r>
            <a:r>
              <a:rPr lang="en-US" dirty="0" smtClean="0"/>
              <a:t>| &gt; 2</a:t>
            </a:r>
            <a:r>
              <a:rPr lang="en-US" baseline="30000" dirty="0" smtClean="0"/>
              <a:t>-n/2</a:t>
            </a:r>
            <a:endParaRPr lang="en-US" dirty="0" smtClean="0">
              <a:solidFill>
                <a:prstClr val="black"/>
              </a:solidFill>
            </a:endParaRPr>
          </a:p>
          <a:p>
            <a:r>
              <a:rPr lang="en-US" sz="2100" dirty="0" smtClean="0">
                <a:latin typeface="+mn-lt"/>
              </a:rPr>
              <a:t>If F has N inputs, there’s a linear function that matches it with advantage at least   N</a:t>
            </a:r>
          </a:p>
          <a:p>
            <a:r>
              <a:rPr lang="en-US" sz="2100" dirty="0" smtClean="0">
                <a:solidFill>
                  <a:prstClr val="black"/>
                </a:solidFill>
                <a:latin typeface="+mn-lt"/>
              </a:rPr>
              <a:t>In the case of AES: N = 256, so   N = 16</a:t>
            </a:r>
          </a:p>
          <a:p>
            <a:pPr marL="0" indent="0">
              <a:buNone/>
            </a:pPr>
            <a:endParaRPr lang="en-US" sz="2100" dirty="0">
              <a:solidFill>
                <a:prstClr val="black"/>
              </a:solidFill>
              <a:latin typeface="+mn-lt"/>
            </a:endParaRPr>
          </a:p>
          <a:p>
            <a:pPr marL="0" indent="0">
              <a:buNone/>
            </a:pPr>
            <a:r>
              <a:rPr lang="en-US" dirty="0"/>
              <a:t>But hang on a second: </a:t>
            </a:r>
            <a:r>
              <a:rPr lang="en-US" dirty="0" smtClean="0"/>
              <a:t>AES </a:t>
            </a:r>
            <a:r>
              <a:rPr lang="en-US" dirty="0"/>
              <a:t>S-box has </a:t>
            </a:r>
            <a:r>
              <a:rPr lang="en-US" dirty="0" smtClean="0"/>
              <a:t>more than 1 bit of output!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92678" y="1281257"/>
            <a:ext cx="12824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→</a:t>
            </a:r>
            <a:endParaRPr lang="en-US" sz="1000" dirty="0"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25786" y="2260449"/>
            <a:ext cx="12824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→</a:t>
            </a:r>
            <a:endParaRPr lang="en-US" sz="1000" dirty="0"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54256" y="2258961"/>
            <a:ext cx="12824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→</a:t>
            </a:r>
            <a:endParaRPr lang="en-US" sz="1000" dirty="0"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56774" y="3216252"/>
            <a:ext cx="12824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→</a:t>
            </a:r>
            <a:endParaRPr lang="en-US" sz="1000" dirty="0"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70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thought experiments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2666743"/>
            <a:ext cx="5386917" cy="639762"/>
          </a:xfrm>
        </p:spPr>
        <p:txBody>
          <a:bodyPr/>
          <a:lstStyle/>
          <a:p>
            <a:r>
              <a:rPr lang="en-US" dirty="0" smtClean="0"/>
              <a:t>Form of the S-box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09600" y="3306507"/>
            <a:ext cx="5386917" cy="355149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A linear function on all n bits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Linear ‘most of the time’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Has </a:t>
            </a:r>
            <a:r>
              <a:rPr lang="en-US" sz="2200" dirty="0"/>
              <a:t>1 bit of output that is a linear function of 1 bit of input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Subset of the output bits is linearly correlated with subset of input bits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193368" y="2666743"/>
            <a:ext cx="5389033" cy="639762"/>
          </a:xfrm>
        </p:spPr>
        <p:txBody>
          <a:bodyPr/>
          <a:lstStyle/>
          <a:p>
            <a:r>
              <a:rPr lang="en-US" dirty="0" smtClean="0"/>
              <a:t>How to break a cipher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193368" y="3306506"/>
            <a:ext cx="5389033" cy="355149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Solve a system of linear equations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Solve linear programming problem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Same </a:t>
            </a:r>
            <a:r>
              <a:rPr lang="en-US" sz="2200" dirty="0"/>
              <a:t>as #1 (partial breaks count too</a:t>
            </a:r>
            <a:r>
              <a:rPr lang="en-US" sz="2200" dirty="0" smtClean="0"/>
              <a:t>)</a:t>
            </a:r>
            <a:br>
              <a:rPr lang="en-US" sz="2200" dirty="0" smtClean="0"/>
            </a:br>
            <a:endParaRPr lang="en-US" sz="22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Consider more correlations…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</p:txBody>
      </p:sp>
      <p:grpSp>
        <p:nvGrpSpPr>
          <p:cNvPr id="68" name="Group 67"/>
          <p:cNvGrpSpPr/>
          <p:nvPr/>
        </p:nvGrpSpPr>
        <p:grpSpPr>
          <a:xfrm>
            <a:off x="3449835" y="922609"/>
            <a:ext cx="4780841" cy="1595129"/>
            <a:chOff x="7234887" y="948343"/>
            <a:chExt cx="4780841" cy="1595129"/>
          </a:xfrm>
        </p:grpSpPr>
        <p:sp>
          <p:nvSpPr>
            <p:cNvPr id="52" name="TextBox 51"/>
            <p:cNvSpPr txBox="1"/>
            <p:nvPr/>
          </p:nvSpPr>
          <p:spPr>
            <a:xfrm>
              <a:off x="7234887" y="1987704"/>
              <a:ext cx="5005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515160" y="1987704"/>
              <a:ext cx="5005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54" name="Straight Arrow Connector 53"/>
            <p:cNvCxnSpPr>
              <a:stCxn id="52" idx="3"/>
              <a:endCxn id="53" idx="1"/>
            </p:cNvCxnSpPr>
            <p:nvPr/>
          </p:nvCxnSpPr>
          <p:spPr>
            <a:xfrm>
              <a:off x="7735455" y="2249314"/>
              <a:ext cx="3779705" cy="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54"/>
            <p:cNvGrpSpPr/>
            <p:nvPr/>
          </p:nvGrpSpPr>
          <p:grpSpPr>
            <a:xfrm>
              <a:off x="8179244" y="948343"/>
              <a:ext cx="708116" cy="1428140"/>
              <a:chOff x="8216252" y="948343"/>
              <a:chExt cx="708116" cy="1428140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8216252" y="948343"/>
                <a:ext cx="7081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r>
                  <a:rPr lang="en-US" sz="2800" baseline="-25000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0</a:t>
                </a:r>
                <a:endParaRPr lang="en-US" sz="2800" baseline="-25000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8439166" y="2110176"/>
                <a:ext cx="262287" cy="266307"/>
                <a:chOff x="4242642" y="3498800"/>
                <a:chExt cx="228600" cy="228600"/>
              </a:xfrm>
            </p:grpSpPr>
            <p:sp>
              <p:nvSpPr>
                <p:cNvPr id="59" name="Oval 58"/>
                <p:cNvSpPr/>
                <p:nvPr/>
              </p:nvSpPr>
              <p:spPr>
                <a:xfrm>
                  <a:off x="4242642" y="3498800"/>
                  <a:ext cx="228600" cy="228600"/>
                </a:xfrm>
                <a:prstGeom prst="ellipse">
                  <a:avLst/>
                </a:prstGeom>
                <a:noFill/>
                <a:ln w="254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cxnSp>
              <p:nvCxnSpPr>
                <p:cNvPr id="60" name="Straight Arrow Connector 59"/>
                <p:cNvCxnSpPr>
                  <a:stCxn id="59" idx="0"/>
                  <a:endCxn id="59" idx="4"/>
                </p:cNvCxnSpPr>
                <p:nvPr/>
              </p:nvCxnSpPr>
              <p:spPr>
                <a:xfrm>
                  <a:off x="4356942" y="3498800"/>
                  <a:ext cx="0" cy="228600"/>
                </a:xfrm>
                <a:prstGeom prst="straightConnector1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  <a:tailEnd type="non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Arrow Connector 57"/>
              <p:cNvCxnSpPr>
                <a:stCxn id="56" idx="2"/>
                <a:endCxn id="59" idx="0"/>
              </p:cNvCxnSpPr>
              <p:nvPr/>
            </p:nvCxnSpPr>
            <p:spPr>
              <a:xfrm>
                <a:off x="8570310" y="1471563"/>
                <a:ext cx="0" cy="638613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Rectangle 60"/>
            <p:cNvSpPr>
              <a:spLocks noChangeAspect="1"/>
            </p:cNvSpPr>
            <p:nvPr/>
          </p:nvSpPr>
          <p:spPr bwMode="auto">
            <a:xfrm>
              <a:off x="9331149" y="1955156"/>
              <a:ext cx="588316" cy="5883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</a:t>
              </a: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10363254" y="948343"/>
              <a:ext cx="708116" cy="1428140"/>
              <a:chOff x="8216252" y="948343"/>
              <a:chExt cx="708116" cy="1428140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8216252" y="948343"/>
                <a:ext cx="7081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r>
                  <a:rPr lang="en-US" sz="2800" baseline="-25000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1</a:t>
                </a:r>
                <a:endParaRPr lang="en-US" sz="2800" baseline="-25000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8439166" y="2110176"/>
                <a:ext cx="262287" cy="266307"/>
                <a:chOff x="4242642" y="3498800"/>
                <a:chExt cx="228600" cy="228600"/>
              </a:xfrm>
            </p:grpSpPr>
            <p:sp>
              <p:nvSpPr>
                <p:cNvPr id="66" name="Oval 65"/>
                <p:cNvSpPr/>
                <p:nvPr/>
              </p:nvSpPr>
              <p:spPr>
                <a:xfrm>
                  <a:off x="4242642" y="3498800"/>
                  <a:ext cx="228600" cy="228600"/>
                </a:xfrm>
                <a:prstGeom prst="ellipse">
                  <a:avLst/>
                </a:prstGeom>
                <a:noFill/>
                <a:ln w="254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cxnSp>
              <p:nvCxnSpPr>
                <p:cNvPr id="67" name="Straight Arrow Connector 66"/>
                <p:cNvCxnSpPr>
                  <a:stCxn id="66" idx="0"/>
                  <a:endCxn id="66" idx="4"/>
                </p:cNvCxnSpPr>
                <p:nvPr/>
              </p:nvCxnSpPr>
              <p:spPr>
                <a:xfrm>
                  <a:off x="4356942" y="3498800"/>
                  <a:ext cx="0" cy="228600"/>
                </a:xfrm>
                <a:prstGeom prst="straightConnector1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  <a:tailEnd type="non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5" name="Straight Arrow Connector 64"/>
              <p:cNvCxnSpPr>
                <a:stCxn id="63" idx="2"/>
                <a:endCxn id="66" idx="0"/>
              </p:cNvCxnSpPr>
              <p:nvPr/>
            </p:nvCxnSpPr>
            <p:spPr>
              <a:xfrm>
                <a:off x="8570310" y="1471563"/>
                <a:ext cx="0" cy="638613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9027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 in multiple bit functions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</a:t>
            </a:r>
            <a:r>
              <a:rPr lang="en-US" dirty="0"/>
              <a:t>let’s </a:t>
            </a:r>
            <a:r>
              <a:rPr lang="en-US" dirty="0" smtClean="0"/>
              <a:t>consider an arbitrary function </a:t>
            </a:r>
            <a:r>
              <a:rPr lang="en-US" i="1" dirty="0" smtClean="0"/>
              <a:t>F</a:t>
            </a:r>
            <a:r>
              <a:rPr lang="en-US" dirty="0" smtClean="0"/>
              <a:t>: </a:t>
            </a:r>
            <a:r>
              <a:rPr lang="en-US" dirty="0"/>
              <a:t>{0,1}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x-IV_mathan" dirty="0"/>
              <a:t>→ {</a:t>
            </a:r>
            <a:r>
              <a:rPr lang="x-IV_mathan" dirty="0" smtClean="0"/>
              <a:t>0,1}</a:t>
            </a:r>
            <a:r>
              <a:rPr lang="en-US" baseline="30000" dirty="0" smtClean="0"/>
              <a:t>m</a:t>
            </a:r>
            <a:endParaRPr lang="en-US" dirty="0" smtClean="0"/>
          </a:p>
          <a:p>
            <a:r>
              <a:rPr lang="en-US" dirty="0" smtClean="0"/>
              <a:t>The correlation function we described before no longer works</a:t>
            </a:r>
          </a:p>
          <a:p>
            <a:pPr lvl="1"/>
            <a:r>
              <a:rPr lang="en-US" sz="2200" dirty="0" smtClean="0"/>
              <a:t>It only describes functions with one bit of output</a:t>
            </a:r>
          </a:p>
          <a:p>
            <a:pPr lvl="1"/>
            <a:r>
              <a:rPr lang="en-US" sz="2200" dirty="0" smtClean="0"/>
              <a:t>To understand bigger functions, simply measure all of its projections to 1 bit</a:t>
            </a:r>
          </a:p>
          <a:p>
            <a:r>
              <a:rPr lang="en-US" dirty="0" smtClean="0"/>
              <a:t>Form a 2</a:t>
            </a:r>
            <a:r>
              <a:rPr lang="en-US" baseline="30000" dirty="0" smtClean="0"/>
              <a:t>n</a:t>
            </a:r>
            <a:r>
              <a:rPr lang="en-US" dirty="0" smtClean="0"/>
              <a:t> × 2</a:t>
            </a:r>
            <a:r>
              <a:rPr lang="en-US" baseline="30000" dirty="0" smtClean="0"/>
              <a:t>m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1"/>
                </a:solidFill>
              </a:rPr>
              <a:t>matrix</a:t>
            </a:r>
            <a:r>
              <a:rPr lang="en-US" i="1" dirty="0" smtClean="0"/>
              <a:t> </a:t>
            </a:r>
            <a:r>
              <a:rPr lang="en-US" dirty="0" smtClean="0"/>
              <a:t>of correlations between subsets of outputs &amp; inputs</a:t>
            </a:r>
          </a:p>
          <a:p>
            <a:pPr marL="0" indent="0" algn="ctr">
              <a:buNone/>
            </a:pPr>
            <a:r>
              <a:rPr lang="en-US" dirty="0" err="1" smtClean="0"/>
              <a:t>C</a:t>
            </a:r>
            <a:r>
              <a:rPr lang="en-US" baseline="-25000" dirty="0" err="1" smtClean="0"/>
              <a:t>u,v</a:t>
            </a:r>
            <a:r>
              <a:rPr lang="en-US" dirty="0" smtClean="0"/>
              <a:t> </a:t>
            </a:r>
            <a:r>
              <a:rPr lang="en-US" dirty="0"/>
              <a:t>= C(u · </a:t>
            </a:r>
            <a:r>
              <a:rPr lang="en-US" dirty="0" smtClean="0"/>
              <a:t>x, v · </a:t>
            </a:r>
            <a:r>
              <a:rPr lang="en-US" i="1" dirty="0" smtClean="0"/>
              <a:t>F</a:t>
            </a:r>
            <a:r>
              <a:rPr lang="en-US" dirty="0" smtClean="0"/>
              <a:t>(x) )</a:t>
            </a:r>
          </a:p>
          <a:p>
            <a:r>
              <a:rPr lang="en-US" dirty="0" smtClean="0"/>
              <a:t>For an S-box, we want to know how well this correlation can be</a:t>
            </a:r>
          </a:p>
          <a:p>
            <a:r>
              <a:rPr lang="en-US" dirty="0" smtClean="0"/>
              <a:t>We refer to this relationship as a </a:t>
            </a:r>
            <a:r>
              <a:rPr lang="en-US" i="1" dirty="0" smtClean="0">
                <a:solidFill>
                  <a:schemeClr val="accent1"/>
                </a:solidFill>
              </a:rPr>
              <a:t>linear trail</a:t>
            </a:r>
            <a:r>
              <a:rPr lang="en-US" dirty="0"/>
              <a:t> </a:t>
            </a:r>
            <a:r>
              <a:rPr lang="en-US" dirty="0" smtClean="0"/>
              <a:t>u ↦ v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929913" y="3731424"/>
            <a:ext cx="2095040" cy="788652"/>
            <a:chOff x="7949531" y="2844435"/>
            <a:chExt cx="2095040" cy="788652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334793" y="3338929"/>
              <a:ext cx="1371600" cy="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>
              <a:spLocks noChangeAspect="1"/>
            </p:cNvSpPr>
            <p:nvPr/>
          </p:nvSpPr>
          <p:spPr bwMode="auto">
            <a:xfrm>
              <a:off x="8726435" y="3044771"/>
              <a:ext cx="588316" cy="5883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49531" y="2844435"/>
              <a:ext cx="702794" cy="52322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u · x</a:t>
              </a:r>
              <a:endParaRPr lang="en-US" sz="2800" baseline="-25000" dirty="0">
                <a:solidFill>
                  <a:schemeClr val="accent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366671" y="2844435"/>
              <a:ext cx="677900" cy="52322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accent6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v · y</a:t>
              </a:r>
              <a:endParaRPr lang="en-US" sz="2800" baseline="-25000" dirty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257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approximation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2109"/>
            <a:ext cx="3738880" cy="5258631"/>
          </a:xfrm>
        </p:spPr>
        <p:txBody>
          <a:bodyPr>
            <a:normAutofit/>
          </a:bodyPr>
          <a:lstStyle/>
          <a:p>
            <a:r>
              <a:rPr lang="en-US" dirty="0" smtClean="0"/>
              <a:t>Take an S-box</a:t>
            </a:r>
            <a:br>
              <a:rPr lang="en-US" dirty="0" smtClean="0"/>
            </a:br>
            <a:r>
              <a:rPr lang="en-US" dirty="0" smtClean="0"/>
              <a:t>(here, the one for TOY)</a:t>
            </a:r>
          </a:p>
          <a:p>
            <a:r>
              <a:rPr lang="en-US" dirty="0" smtClean="0"/>
              <a:t>For each row u and column v, compute how </a:t>
            </a:r>
            <a:r>
              <a:rPr lang="en-US" dirty="0"/>
              <a:t>often </a:t>
            </a:r>
            <a:r>
              <a:rPr lang="en-US" dirty="0" smtClean="0"/>
              <a:t>u </a:t>
            </a:r>
            <a:r>
              <a:rPr lang="en-US" dirty="0"/>
              <a:t>· </a:t>
            </a:r>
            <a:r>
              <a:rPr lang="en-US" dirty="0" smtClean="0"/>
              <a:t>x = </a:t>
            </a:r>
            <a:r>
              <a:rPr lang="en-US" dirty="0"/>
              <a:t>v · F(x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will happen ½ of the time by chance</a:t>
            </a:r>
          </a:p>
          <a:p>
            <a:r>
              <a:rPr lang="en-US" dirty="0" smtClean="0"/>
              <a:t>Record the difference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Def.</a:t>
            </a:r>
            <a:r>
              <a:rPr lang="en-US" dirty="0" smtClean="0"/>
              <a:t> </a:t>
            </a:r>
            <a:r>
              <a:rPr lang="en-US" i="1" dirty="0" smtClean="0"/>
              <a:t>Max linear bias</a:t>
            </a:r>
          </a:p>
          <a:p>
            <a:pPr marL="0" indent="0">
              <a:buNone/>
            </a:pPr>
            <a:r>
              <a:rPr lang="en-US" dirty="0" smtClean="0"/>
              <a:t>Biggest number in this table, in absolute value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8576" t="10114" r="13884" b="15334"/>
          <a:stretch/>
        </p:blipFill>
        <p:spPr>
          <a:xfrm>
            <a:off x="4829257" y="1349919"/>
            <a:ext cx="7105340" cy="50108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20391" y="919033"/>
            <a:ext cx="23230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Parity of outputs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3548332" y="3639886"/>
            <a:ext cx="21275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Partiy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of inputs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5682825" y="4114798"/>
            <a:ext cx="440267" cy="382205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3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correlation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r>
              <a:rPr lang="en-US" dirty="0"/>
              <a:t>: if </a:t>
            </a:r>
            <a:r>
              <a:rPr lang="en-US" i="1" dirty="0"/>
              <a:t>H</a:t>
            </a:r>
            <a:r>
              <a:rPr lang="en-US" dirty="0"/>
              <a:t> = </a:t>
            </a:r>
            <a:r>
              <a:rPr lang="en-US" i="1" dirty="0"/>
              <a:t>F</a:t>
            </a:r>
            <a:r>
              <a:rPr lang="en-US" dirty="0"/>
              <a:t> ∘ </a:t>
            </a:r>
            <a:r>
              <a:rPr lang="en-US" i="1" dirty="0"/>
              <a:t>G</a:t>
            </a:r>
            <a:r>
              <a:rPr lang="en-US" dirty="0"/>
              <a:t>, then C</a:t>
            </a:r>
            <a:r>
              <a:rPr lang="en-US" i="1" baseline="30000" dirty="0"/>
              <a:t>H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>
                <a:solidFill>
                  <a:prstClr val="black"/>
                </a:solidFill>
              </a:rPr>
              <a:t>C</a:t>
            </a:r>
            <a:r>
              <a:rPr lang="en-US" i="1" baseline="30000" dirty="0">
                <a:solidFill>
                  <a:prstClr val="black"/>
                </a:solidFill>
              </a:rPr>
              <a:t>G</a:t>
            </a:r>
            <a:r>
              <a:rPr lang="en-US" dirty="0" smtClean="0"/>
              <a:t> </a:t>
            </a:r>
            <a:r>
              <a:rPr lang="en-US" dirty="0">
                <a:solidFill>
                  <a:prstClr val="black"/>
                </a:solidFill>
              </a:rPr>
              <a:t>×</a:t>
            </a:r>
            <a:r>
              <a:rPr lang="en-US" dirty="0" smtClean="0"/>
              <a:t> C</a:t>
            </a:r>
            <a:r>
              <a:rPr lang="en-US" i="1" baseline="30000" dirty="0" smtClean="0"/>
              <a:t>F</a:t>
            </a:r>
            <a:endParaRPr lang="en-US" i="1" baseline="30000" dirty="0"/>
          </a:p>
          <a:p>
            <a:r>
              <a:rPr lang="en-US" dirty="0"/>
              <a:t>XOR with a constant: if </a:t>
            </a:r>
            <a:r>
              <a:rPr lang="en-US" i="1" dirty="0"/>
              <a:t>F</a:t>
            </a:r>
            <a:r>
              <a:rPr lang="en-US" dirty="0"/>
              <a:t>(x) = x ⊕ k, then C</a:t>
            </a:r>
            <a:r>
              <a:rPr lang="en-US" i="1" baseline="30000" dirty="0"/>
              <a:t>F</a:t>
            </a:r>
            <a:r>
              <a:rPr lang="en-US" dirty="0"/>
              <a:t> is diagonal matrix with ±</a:t>
            </a:r>
            <a:r>
              <a:rPr lang="en-US" dirty="0" smtClean="0"/>
              <a:t>1 entries</a:t>
            </a:r>
            <a:endParaRPr lang="en-US" dirty="0"/>
          </a:p>
          <a:p>
            <a:r>
              <a:rPr lang="en-US" dirty="0"/>
              <a:t>Constant </a:t>
            </a:r>
            <a:r>
              <a:rPr lang="en-US" dirty="0" err="1"/>
              <a:t>mult</a:t>
            </a:r>
            <a:r>
              <a:rPr lang="en-US" dirty="0"/>
              <a:t>: if </a:t>
            </a:r>
            <a:r>
              <a:rPr lang="en-US" i="1" dirty="0"/>
              <a:t>F</a:t>
            </a:r>
            <a:r>
              <a:rPr lang="en-US" dirty="0"/>
              <a:t>(x) = </a:t>
            </a:r>
            <a:r>
              <a:rPr lang="en-US" dirty="0" err="1"/>
              <a:t>Mx</a:t>
            </a:r>
            <a:r>
              <a:rPr lang="en-US" dirty="0"/>
              <a:t> for a matrix M, then C</a:t>
            </a:r>
            <a:r>
              <a:rPr lang="en-US" i="1" baseline="30000" dirty="0"/>
              <a:t>F</a:t>
            </a:r>
            <a:r>
              <a:rPr lang="en-US" dirty="0"/>
              <a:t> is a permutation matrix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smtClean="0"/>
              <a:t>Properties </a:t>
            </a:r>
            <a:r>
              <a:rPr lang="en-US" sz="2600" dirty="0"/>
              <a:t>⇒ only the values in C</a:t>
            </a:r>
            <a:r>
              <a:rPr lang="en-US" sz="2600" i="1" baseline="30000" dirty="0"/>
              <a:t>S</a:t>
            </a:r>
            <a:r>
              <a:rPr lang="en-US" sz="2600" dirty="0"/>
              <a:t> matter when analyzing </a:t>
            </a:r>
            <a:r>
              <a:rPr lang="en-US" sz="2600" dirty="0" smtClean="0"/>
              <a:t>a block </a:t>
            </a:r>
            <a:r>
              <a:rPr lang="en-US" sz="2600" dirty="0"/>
              <a:t>cipher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trails through multiple 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142827"/>
            <a:ext cx="10972800" cy="3217913"/>
          </a:xfrm>
        </p:spPr>
        <p:txBody>
          <a:bodyPr/>
          <a:lstStyle/>
          <a:p>
            <a:r>
              <a:rPr lang="en-US" dirty="0"/>
              <a:t>Remember, only the S-box affects the strength of linear correlations</a:t>
            </a:r>
          </a:p>
          <a:p>
            <a:r>
              <a:rPr lang="en-US" dirty="0"/>
              <a:t>But we may need to correlate different subsets of inputs vs. outputs</a:t>
            </a:r>
          </a:p>
          <a:p>
            <a:r>
              <a:rPr lang="en-US" dirty="0"/>
              <a:t>A linear trail continues this connection across multiple rounds</a:t>
            </a:r>
          </a:p>
          <a:p>
            <a:r>
              <a:rPr lang="en-US" dirty="0"/>
              <a:t>C[ trail ] = </a:t>
            </a:r>
            <a:r>
              <a:rPr lang="el-GR" sz="2800" dirty="0"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Π</a:t>
            </a:r>
            <a:r>
              <a:rPr lang="en-US" dirty="0"/>
              <a:t> C[ each step 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8560" y="1246377"/>
            <a:ext cx="50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82873" y="1246377"/>
            <a:ext cx="50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y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7" name="Straight Arrow Connector 6"/>
          <p:cNvCxnSpPr>
            <a:stCxn id="5" idx="3"/>
            <a:endCxn id="6" idx="1"/>
          </p:cNvCxnSpPr>
          <p:nvPr/>
        </p:nvCxnSpPr>
        <p:spPr>
          <a:xfrm>
            <a:off x="2709128" y="1507987"/>
            <a:ext cx="6773745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>
            <a:spLocks noChangeAspect="1"/>
          </p:cNvSpPr>
          <p:nvPr/>
        </p:nvSpPr>
        <p:spPr bwMode="auto">
          <a:xfrm>
            <a:off x="3961328" y="1213829"/>
            <a:ext cx="588316" cy="5883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</a:t>
            </a:r>
          </a:p>
        </p:txBody>
      </p:sp>
      <p:sp>
        <p:nvSpPr>
          <p:cNvPr id="11" name="Rectangle 10"/>
          <p:cNvSpPr>
            <a:spLocks noChangeAspect="1"/>
          </p:cNvSpPr>
          <p:nvPr/>
        </p:nvSpPr>
        <p:spPr bwMode="auto">
          <a:xfrm>
            <a:off x="5801844" y="1246377"/>
            <a:ext cx="588316" cy="5883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</a:t>
            </a:r>
          </a:p>
        </p:txBody>
      </p:sp>
      <p:sp>
        <p:nvSpPr>
          <p:cNvPr id="13" name="Rectangle 12"/>
          <p:cNvSpPr>
            <a:spLocks noChangeAspect="1"/>
          </p:cNvSpPr>
          <p:nvPr/>
        </p:nvSpPr>
        <p:spPr bwMode="auto">
          <a:xfrm>
            <a:off x="7642360" y="1213829"/>
            <a:ext cx="588316" cy="5883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83684" y="2054585"/>
            <a:ext cx="8994053" cy="523220"/>
            <a:chOff x="169933" y="3419109"/>
            <a:chExt cx="8994053" cy="523220"/>
          </a:xfrm>
        </p:grpSpPr>
        <p:grpSp>
          <p:nvGrpSpPr>
            <p:cNvPr id="36" name="Group 35"/>
            <p:cNvGrpSpPr/>
            <p:nvPr/>
          </p:nvGrpSpPr>
          <p:grpSpPr>
            <a:xfrm>
              <a:off x="3010957" y="3419109"/>
              <a:ext cx="6153029" cy="523220"/>
              <a:chOff x="3010957" y="3419109"/>
              <a:chExt cx="6153029" cy="523220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3010957" y="3419109"/>
                <a:ext cx="648542" cy="52322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2800" i="1" dirty="0" smtClean="0">
                    <a:solidFill>
                      <a:schemeClr val="accent1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u</a:t>
                </a:r>
                <a:r>
                  <a:rPr lang="en-US" sz="2800" baseline="-25000" dirty="0" smtClean="0">
                    <a:solidFill>
                      <a:schemeClr val="accent1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0</a:t>
                </a:r>
                <a:endParaRPr lang="en-US" sz="2800" baseline="-25000" dirty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868534" y="3419109"/>
                <a:ext cx="648542" cy="52322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2800" i="1" dirty="0" smtClean="0">
                    <a:solidFill>
                      <a:schemeClr val="accent1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u</a:t>
                </a:r>
                <a:r>
                  <a:rPr lang="en-US" sz="2800" baseline="-25000" dirty="0" smtClean="0">
                    <a:solidFill>
                      <a:schemeClr val="accent1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1</a:t>
                </a:r>
                <a:endParaRPr lang="en-US" sz="2800" baseline="-25000" dirty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691989" y="3419109"/>
                <a:ext cx="648542" cy="52322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2800" i="1" dirty="0" smtClean="0">
                    <a:solidFill>
                      <a:schemeClr val="accent1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u</a:t>
                </a:r>
                <a:r>
                  <a:rPr lang="en-US" sz="2800" baseline="-25000" dirty="0" smtClean="0">
                    <a:solidFill>
                      <a:schemeClr val="accent1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2</a:t>
                </a:r>
                <a:endParaRPr lang="en-US" sz="2800" baseline="-25000" dirty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8515444" y="3419109"/>
                <a:ext cx="648542" cy="52322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2800" i="1" dirty="0" smtClean="0">
                    <a:solidFill>
                      <a:schemeClr val="accent1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u</a:t>
                </a:r>
                <a:r>
                  <a:rPr lang="en-US" sz="2800" baseline="-25000" dirty="0" smtClean="0">
                    <a:solidFill>
                      <a:schemeClr val="accent1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3</a:t>
                </a:r>
                <a:endParaRPr lang="en-US" sz="2800" baseline="-25000" dirty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42" name="Straight Arrow Connector 41"/>
              <p:cNvCxnSpPr>
                <a:stCxn id="38" idx="3"/>
                <a:endCxn id="39" idx="1"/>
              </p:cNvCxnSpPr>
              <p:nvPr/>
            </p:nvCxnSpPr>
            <p:spPr>
              <a:xfrm>
                <a:off x="3659499" y="3680719"/>
                <a:ext cx="1209035" cy="0"/>
              </a:xfrm>
              <a:prstGeom prst="straightConnector1">
                <a:avLst/>
              </a:prstGeom>
              <a:ln cmpd="sng">
                <a:prstDash val="sysDot"/>
                <a:tailEnd type="triangle" w="med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>
                <a:stCxn id="39" idx="3"/>
                <a:endCxn id="40" idx="1"/>
              </p:cNvCxnSpPr>
              <p:nvPr/>
            </p:nvCxnSpPr>
            <p:spPr>
              <a:xfrm>
                <a:off x="5517076" y="3680719"/>
                <a:ext cx="1174913" cy="0"/>
              </a:xfrm>
              <a:prstGeom prst="straightConnector1">
                <a:avLst/>
              </a:prstGeom>
              <a:ln cmpd="sng">
                <a:prstDash val="sysDot"/>
                <a:tailEnd type="triangle" w="med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stCxn id="40" idx="3"/>
                <a:endCxn id="41" idx="1"/>
              </p:cNvCxnSpPr>
              <p:nvPr/>
            </p:nvCxnSpPr>
            <p:spPr>
              <a:xfrm>
                <a:off x="7340531" y="3680719"/>
                <a:ext cx="1174913" cy="0"/>
              </a:xfrm>
              <a:prstGeom prst="straightConnector1">
                <a:avLst/>
              </a:prstGeom>
              <a:ln cmpd="sng">
                <a:prstDash val="sysDot"/>
                <a:tailEnd type="triangle" w="med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169933" y="3419109"/>
              <a:ext cx="2718924" cy="52322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sz="2800" dirty="0" smtClean="0">
                  <a:solidFill>
                    <a:schemeClr val="accent6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Linear </a:t>
              </a:r>
              <a:r>
                <a:rPr lang="en-US" sz="2800" dirty="0" smtClean="0">
                  <a:solidFill>
                    <a:schemeClr val="accent6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trail:</a:t>
              </a:r>
              <a:endParaRPr lang="en-US" sz="2800" baseline="-25000" dirty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925458" y="998407"/>
            <a:ext cx="2354837" cy="523220"/>
            <a:chOff x="4925458" y="998407"/>
            <a:chExt cx="2354837" cy="523220"/>
          </a:xfrm>
        </p:grpSpPr>
        <p:sp>
          <p:nvSpPr>
            <p:cNvPr id="49" name="TextBox 48"/>
            <p:cNvSpPr txBox="1"/>
            <p:nvPr/>
          </p:nvSpPr>
          <p:spPr>
            <a:xfrm>
              <a:off x="4925458" y="998407"/>
              <a:ext cx="5005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err="1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i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779727" y="998407"/>
              <a:ext cx="5005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j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709128" y="1431998"/>
            <a:ext cx="6773745" cy="523220"/>
            <a:chOff x="2709128" y="1431998"/>
            <a:chExt cx="6773745" cy="523220"/>
          </a:xfrm>
        </p:grpSpPr>
        <p:sp>
          <p:nvSpPr>
            <p:cNvPr id="46" name="TextBox 45"/>
            <p:cNvSpPr txBox="1"/>
            <p:nvPr/>
          </p:nvSpPr>
          <p:spPr>
            <a:xfrm>
              <a:off x="2709128" y="1431998"/>
              <a:ext cx="1252200" cy="52322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u</a:t>
              </a:r>
              <a:r>
                <a:rPr lang="en-US" sz="2800" baseline="-25000" dirty="0" smtClean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0</a:t>
              </a:r>
              <a:r>
                <a:rPr lang="en-US" sz="2800" i="1" dirty="0" smtClean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 · x</a:t>
              </a:r>
              <a:endParaRPr lang="en-US" sz="2800" baseline="-25000" dirty="0">
                <a:solidFill>
                  <a:schemeClr val="accent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230676" y="1431998"/>
              <a:ext cx="1252197" cy="52322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u</a:t>
              </a:r>
              <a:r>
                <a:rPr lang="en-US" sz="2800" baseline="-25000" dirty="0" smtClean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r>
                <a:rPr lang="en-US" sz="2800" i="1" dirty="0" smtClean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 · y</a:t>
              </a:r>
              <a:endParaRPr lang="en-US" sz="2800" baseline="-25000" dirty="0">
                <a:solidFill>
                  <a:schemeClr val="accent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390160" y="1431998"/>
              <a:ext cx="1252197" cy="52322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u</a:t>
              </a:r>
              <a:r>
                <a:rPr lang="en-US" sz="2800" baseline="-25000" dirty="0" smtClean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r>
                <a:rPr lang="en-US" sz="2800" i="1" dirty="0" smtClean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 · j</a:t>
              </a:r>
              <a:endParaRPr lang="en-US" sz="2800" baseline="-25000" dirty="0">
                <a:solidFill>
                  <a:schemeClr val="accent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549647" y="1431998"/>
              <a:ext cx="1252197" cy="52322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u</a:t>
              </a:r>
              <a:r>
                <a:rPr lang="en-US" sz="2800" baseline="-25000" dirty="0" smtClean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r>
                <a:rPr lang="en-US" sz="2800" i="1" dirty="0" smtClean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 · </a:t>
              </a:r>
              <a:r>
                <a:rPr lang="en-US" sz="2800" i="1" dirty="0" err="1" smtClean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i</a:t>
              </a:r>
              <a:endParaRPr lang="en-US" sz="2800" baseline="-25000" dirty="0">
                <a:solidFill>
                  <a:schemeClr val="accent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9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bias in the AES S-box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" y="1102108"/>
            <a:ext cx="10972800" cy="257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198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 trail strategy through 4 rounds of AES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102109"/>
            <a:ext cx="4553749" cy="5258631"/>
          </a:xfrm>
        </p:spPr>
        <p:txBody>
          <a:bodyPr/>
          <a:lstStyle/>
          <a:p>
            <a:r>
              <a:rPr lang="en-US" dirty="0" smtClean="0"/>
              <a:t>DC argument holds for LC too</a:t>
            </a:r>
          </a:p>
          <a:p>
            <a:pPr lvl="1"/>
            <a:r>
              <a:rPr lang="en-US" dirty="0" smtClean="0"/>
              <a:t>≥ 25 active S-boxes in 4 rounds</a:t>
            </a:r>
          </a:p>
          <a:p>
            <a:pPr lvl="1"/>
            <a:r>
              <a:rPr lang="en-US" dirty="0" smtClean="0"/>
              <a:t>Each has max linear bias of 2</a:t>
            </a:r>
            <a:r>
              <a:rPr lang="en-US" baseline="30000" dirty="0" smtClean="0"/>
              <a:t>-3</a:t>
            </a:r>
          </a:p>
          <a:p>
            <a:r>
              <a:rPr lang="en-US" dirty="0" smtClean="0"/>
              <a:t>So C [four-round trail] ≈ 2</a:t>
            </a:r>
            <a:r>
              <a:rPr lang="en-US" baseline="30000" dirty="0" smtClean="0"/>
              <a:t>-75</a:t>
            </a:r>
          </a:p>
          <a:p>
            <a:pPr lvl="1"/>
            <a:r>
              <a:rPr lang="en-US" dirty="0" smtClean="0"/>
              <a:t>An 8-round trail has C &lt; 2</a:t>
            </a:r>
            <a:r>
              <a:rPr lang="en-US" baseline="30000" dirty="0" smtClean="0"/>
              <a:t>-150</a:t>
            </a:r>
            <a:endParaRPr lang="en-US" baseline="30000" dirty="0"/>
          </a:p>
          <a:p>
            <a:pPr lvl="1"/>
            <a:r>
              <a:rPr lang="en-US" dirty="0" smtClean="0"/>
              <a:t>A 12-round </a:t>
            </a:r>
            <a:r>
              <a:rPr lang="en-US" dirty="0"/>
              <a:t>trail has C &lt; </a:t>
            </a:r>
            <a:r>
              <a:rPr lang="en-US" dirty="0" smtClean="0"/>
              <a:t>2</a:t>
            </a:r>
            <a:r>
              <a:rPr lang="en-US" baseline="30000" dirty="0" smtClean="0"/>
              <a:t>-225</a:t>
            </a:r>
            <a:endParaRPr lang="en-US" dirty="0" smtClean="0"/>
          </a:p>
          <a:p>
            <a:r>
              <a:rPr lang="en-US" dirty="0" smtClean="0"/>
              <a:t>Brute force search is better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2260" t="24713" r="22237" b="17503"/>
          <a:stretch/>
        </p:blipFill>
        <p:spPr>
          <a:xfrm>
            <a:off x="6559588" y="1102109"/>
            <a:ext cx="5022812" cy="33408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27413" y="4911477"/>
            <a:ext cx="9737174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Lato Medium"/>
                <a:cs typeface="Lato Medium"/>
              </a:rPr>
              <a:t>“</a:t>
            </a:r>
            <a:r>
              <a:rPr lang="en-US" sz="2400" dirty="0" smtClean="0">
                <a:latin typeface="Lato Medium"/>
                <a:cs typeface="Lato Medium"/>
              </a:rPr>
              <a:t>Instead of spending most of its resources on large S-boxes, the wide trail strategy aims at designing the round transformations such that there are no [linear or differential] trails/characteristics of low weight”</a:t>
            </a:r>
            <a:endParaRPr lang="en-US" sz="2400" dirty="0">
              <a:latin typeface="Lato Medium"/>
              <a:cs typeface="Lato Medium"/>
            </a:endParaRPr>
          </a:p>
        </p:txBody>
      </p:sp>
    </p:spTree>
    <p:extLst>
      <p:ext uri="{BB962C8B-B14F-4D97-AF65-F5344CB8AC3E}">
        <p14:creationId xmlns:p14="http://schemas.microsoft.com/office/powerpoint/2010/main" val="83529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4: </a:t>
            </a:r>
            <a:r>
              <a:rPr lang="en-US" dirty="0" smtClean="0"/>
              <a:t>Dealing with the lowest layer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88735030"/>
              </p:ext>
            </p:extLst>
          </p:nvPr>
        </p:nvGraphicFramePr>
        <p:xfrm>
          <a:off x="2045834" y="1396999"/>
          <a:ext cx="8100332" cy="5093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525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Cryptanalysis: the last 20 years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metrics to measure confusion &amp; diffusion</a:t>
            </a:r>
          </a:p>
          <a:p>
            <a:pPr lvl="1"/>
            <a:r>
              <a:rPr lang="en-US" dirty="0" smtClean="0"/>
              <a:t>Auto-correlation and cross-correlation</a:t>
            </a:r>
          </a:p>
          <a:p>
            <a:pPr lvl="1"/>
            <a:r>
              <a:rPr lang="en-US" dirty="0" smtClean="0"/>
              <a:t>Propagation/avalanching criteria and correlation immunity</a:t>
            </a:r>
          </a:p>
          <a:p>
            <a:r>
              <a:rPr lang="en-US" dirty="0" smtClean="0"/>
              <a:t>Additional types of attacks</a:t>
            </a:r>
          </a:p>
          <a:p>
            <a:pPr lvl="1"/>
            <a:r>
              <a:rPr lang="en-US" dirty="0"/>
              <a:t>Impossible differential cryptanalysis</a:t>
            </a:r>
          </a:p>
          <a:p>
            <a:pPr lvl="1"/>
            <a:r>
              <a:rPr lang="en-US" dirty="0"/>
              <a:t>Boomerang attacks, and other high-order differential attacks</a:t>
            </a:r>
          </a:p>
          <a:p>
            <a:pPr lvl="1"/>
            <a:r>
              <a:rPr lang="en-US" dirty="0" smtClean="0"/>
              <a:t>Differential-linear </a:t>
            </a:r>
            <a:r>
              <a:rPr lang="en-US" dirty="0"/>
              <a:t>attacks</a:t>
            </a:r>
          </a:p>
          <a:p>
            <a:pPr lvl="1"/>
            <a:r>
              <a:rPr lang="en-US" dirty="0" smtClean="0"/>
              <a:t>Saturation </a:t>
            </a:r>
            <a:r>
              <a:rPr lang="en-US" dirty="0"/>
              <a:t>attacks</a:t>
            </a:r>
          </a:p>
          <a:p>
            <a:pPr lvl="1"/>
            <a:r>
              <a:rPr lang="en-US" dirty="0" smtClean="0"/>
              <a:t>Key schedule attacks</a:t>
            </a:r>
          </a:p>
          <a:p>
            <a:pPr lvl="1"/>
            <a:r>
              <a:rPr lang="en-US" dirty="0" smtClean="0"/>
              <a:t>Related key attacks</a:t>
            </a:r>
          </a:p>
          <a:p>
            <a:pPr lvl="1"/>
            <a:r>
              <a:rPr lang="en-US" dirty="0" smtClean="0"/>
              <a:t>Cube attacks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8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Impossible differential cryptanalysis</a:t>
            </a:r>
            <a:endParaRPr lang="en-US" dirty="0"/>
          </a:p>
        </p:txBody>
      </p:sp>
      <p:pic>
        <p:nvPicPr>
          <p:cNvPr id="6" name="Picture 2" descr="Machine generated alternative text:&#10;2 &#10;3 &#10;16 - &#10;2- &#10;-2 &#10;2- &#10;-2 &#10;-2 &#10;-2 &#10;2- &#10;-4 &#10;- - 10 - &#10;4 &#10;2 &#10;2 &#10;5 &#10;2 &#10;4 &#10;6 &#10;2 &#10;7 &#10;2 &#10;2 &#10;8 &#10;2 &#10;2 &#10;9 &#10;2 &#10;2 &#10;a &#10;2 &#10;2 &#10;4 &#10;b &#10;2 &#10;c &#10;e &#10;f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72" y="1271013"/>
            <a:ext cx="5996451" cy="542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40926" y="919033"/>
            <a:ext cx="24673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1"/>
                </a:solidFill>
                <a:latin typeface="+mj-lt"/>
              </a:rPr>
              <a:t>Output difference</a:t>
            </a:r>
            <a:endParaRPr lang="en-US" sz="2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664632" y="3769232"/>
            <a:ext cx="22172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1"/>
                </a:solidFill>
                <a:latin typeface="+mj-lt"/>
              </a:rPr>
              <a:t>Input difference</a:t>
            </a:r>
            <a:endParaRPr lang="en-US" sz="2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 rot="2511693">
            <a:off x="4466142" y="5283562"/>
            <a:ext cx="1736723" cy="26722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67182" y="3984675"/>
            <a:ext cx="4535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long trails that never occur. </a:t>
            </a:r>
            <a:r>
              <a:rPr lang="en-US" sz="2400" i="1" dirty="0" smtClean="0"/>
              <a:t>If</a:t>
            </a:r>
            <a:r>
              <a:rPr lang="en-US" sz="2400" dirty="0" smtClean="0"/>
              <a:t> a key would cause this trail, then that key must be incorrect.</a:t>
            </a:r>
            <a:endParaRPr lang="en-US" sz="2400" dirty="0"/>
          </a:p>
        </p:txBody>
      </p:sp>
      <p:cxnSp>
        <p:nvCxnSpPr>
          <p:cNvPr id="11" name="Curved Connector 10"/>
          <p:cNvCxnSpPr/>
          <p:nvPr/>
        </p:nvCxnSpPr>
        <p:spPr>
          <a:xfrm rot="5400000" flipH="1" flipV="1">
            <a:off x="5894540" y="4165344"/>
            <a:ext cx="722089" cy="1623195"/>
          </a:xfrm>
          <a:prstGeom prst="curved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94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 cipher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Iterated rounds…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with substitution &amp; permutation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962847" y="1759343"/>
            <a:ext cx="2494338" cy="4689909"/>
            <a:chOff x="7599092" y="1102109"/>
            <a:chExt cx="2494338" cy="4689909"/>
          </a:xfrm>
        </p:grpSpPr>
        <p:cxnSp>
          <p:nvCxnSpPr>
            <p:cNvPr id="7" name="Straight Arrow Connector 6"/>
            <p:cNvCxnSpPr>
              <a:stCxn id="8" idx="2"/>
            </p:cNvCxnSpPr>
            <p:nvPr/>
          </p:nvCxnSpPr>
          <p:spPr>
            <a:xfrm flipH="1">
              <a:off x="8255965" y="1471441"/>
              <a:ext cx="3268" cy="634322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644190" y="1102109"/>
              <a:ext cx="1230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99092" y="3160983"/>
              <a:ext cx="12926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141665" y="1645042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141665" y="2780200"/>
              <a:ext cx="228600" cy="228600"/>
            </a:xfrm>
            <a:prstGeom prst="ellipse">
              <a:avLst/>
            </a:prstGeom>
            <a:noFill/>
            <a:ln w="254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206563" y="2170076"/>
              <a:ext cx="8868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accent2">
                      <a:lumMod val="7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r>
                <a:rPr lang="en-US" sz="2000" i="1" baseline="-25000" dirty="0" smtClean="0">
                  <a:solidFill>
                    <a:schemeClr val="accent2">
                      <a:lumMod val="7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MASK</a:t>
              </a:r>
              <a:endParaRPr lang="en-US" sz="2000" i="1" baseline="-25000" dirty="0">
                <a:solidFill>
                  <a:schemeClr val="accent2">
                    <a:lumMod val="7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13" name="Elbow Connector 12"/>
            <p:cNvCxnSpPr>
              <a:stCxn id="12" idx="1"/>
              <a:endCxn id="10" idx="2"/>
            </p:cNvCxnSpPr>
            <p:nvPr/>
          </p:nvCxnSpPr>
          <p:spPr>
            <a:xfrm rot="10800000">
              <a:off x="8141665" y="1759343"/>
              <a:ext cx="1064898" cy="610789"/>
            </a:xfrm>
            <a:prstGeom prst="bentConnector3">
              <a:avLst>
                <a:gd name="adj1" fmla="val 24609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2" idx="1"/>
              <a:endCxn id="11" idx="2"/>
            </p:cNvCxnSpPr>
            <p:nvPr/>
          </p:nvCxnSpPr>
          <p:spPr>
            <a:xfrm rot="10800000" flipV="1">
              <a:off x="8141665" y="2370130"/>
              <a:ext cx="1064898" cy="524369"/>
            </a:xfrm>
            <a:prstGeom prst="bentConnector3">
              <a:avLst>
                <a:gd name="adj1" fmla="val 24609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7831866" y="2105763"/>
              <a:ext cx="848198" cy="49795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400" i="1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Π</a:t>
              </a:r>
              <a:endParaRPr lang="en-US" sz="2400" i="1" baseline="-250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8255965" y="2603720"/>
              <a:ext cx="0" cy="64008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7599092" y="2370131"/>
              <a:ext cx="1607471" cy="3421887"/>
              <a:chOff x="7599092" y="2370131"/>
              <a:chExt cx="1607471" cy="3421887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7609649" y="3255618"/>
                <a:ext cx="1292631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⋮ </a:t>
                </a:r>
                <a:endParaRPr lang="en-US" i="1" baseline="-25000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 flipH="1">
                <a:off x="8255965" y="3636928"/>
                <a:ext cx="3268" cy="634322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>
                <a:off x="8141665" y="3810529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8141665" y="4945687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Elbow Connector 21"/>
              <p:cNvCxnSpPr>
                <a:stCxn id="12" idx="1"/>
                <a:endCxn id="20" idx="2"/>
              </p:cNvCxnSpPr>
              <p:nvPr/>
            </p:nvCxnSpPr>
            <p:spPr>
              <a:xfrm rot="10800000" flipV="1">
                <a:off x="8141665" y="2370131"/>
                <a:ext cx="1064898" cy="1554698"/>
              </a:xfrm>
              <a:prstGeom prst="bentConnector3">
                <a:avLst>
                  <a:gd name="adj1" fmla="val 24587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Elbow Connector 22"/>
              <p:cNvCxnSpPr>
                <a:stCxn id="12" idx="1"/>
                <a:endCxn id="21" idx="2"/>
              </p:cNvCxnSpPr>
              <p:nvPr/>
            </p:nvCxnSpPr>
            <p:spPr>
              <a:xfrm rot="10800000" flipV="1">
                <a:off x="8141665" y="2370131"/>
                <a:ext cx="1064898" cy="2689856"/>
              </a:xfrm>
              <a:prstGeom prst="bentConnector3">
                <a:avLst>
                  <a:gd name="adj1" fmla="val 24243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7831866" y="4271250"/>
                <a:ext cx="848198" cy="497957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i="1" dirty="0"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ρ</a:t>
                </a:r>
                <a:endParaRPr lang="en-US" sz="2400" i="1" baseline="-250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599092" y="5422686"/>
                <a:ext cx="12926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i="1" baseline="-25000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8259233" y="4769207"/>
                <a:ext cx="0" cy="640080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ectangle 26"/>
            <p:cNvSpPr/>
            <p:nvPr/>
          </p:nvSpPr>
          <p:spPr>
            <a:xfrm>
              <a:off x="7831866" y="2105763"/>
              <a:ext cx="848198" cy="49795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400" i="1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ρ</a:t>
              </a:r>
              <a:endParaRPr lang="en-US" sz="2400" i="1" baseline="-250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206562" y="2169397"/>
              <a:ext cx="886867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err="1" smtClean="0">
                  <a:solidFill>
                    <a:schemeClr val="accent2">
                      <a:lumMod val="7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r>
                <a:rPr lang="en-US" sz="2000" i="1" baseline="-25000" dirty="0" err="1" smtClean="0">
                  <a:solidFill>
                    <a:schemeClr val="accent2">
                      <a:lumMod val="7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round</a:t>
              </a:r>
              <a:endParaRPr lang="en-US" sz="2000" i="1" baseline="-25000" dirty="0">
                <a:solidFill>
                  <a:schemeClr val="accent2">
                    <a:lumMod val="7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887607" y="2083475"/>
            <a:ext cx="4000554" cy="4117639"/>
            <a:chOff x="6558075" y="2154656"/>
            <a:chExt cx="4000554" cy="4117639"/>
          </a:xfrm>
        </p:grpSpPr>
        <p:sp>
          <p:nvSpPr>
            <p:cNvPr id="30" name="Rectangle 29"/>
            <p:cNvSpPr/>
            <p:nvPr/>
          </p:nvSpPr>
          <p:spPr bwMode="auto">
            <a:xfrm>
              <a:off x="6558077" y="4507539"/>
              <a:ext cx="4000549" cy="58831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 smtClean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Permutation</a:t>
              </a:r>
              <a:endParaRPr lang="en-US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558075" y="2154656"/>
              <a:ext cx="4000549" cy="58831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State at beginning of round</a:t>
              </a: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6558080" y="3331097"/>
              <a:ext cx="4000545" cy="588316"/>
              <a:chOff x="4223006" y="4728544"/>
              <a:chExt cx="3108958" cy="457200"/>
            </a:xfrm>
          </p:grpSpPr>
          <p:sp>
            <p:nvSpPr>
              <p:cNvPr id="37" name="Rectangle 36"/>
              <p:cNvSpPr>
                <a:spLocks noChangeAspect="1"/>
              </p:cNvSpPr>
              <p:nvPr/>
            </p:nvSpPr>
            <p:spPr bwMode="auto">
              <a:xfrm>
                <a:off x="4223006" y="4728544"/>
                <a:ext cx="457200" cy="4572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 cap="flat" cmpd="sng" algn="ctr">
                <a:solidFill>
                  <a:schemeClr val="accent3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 dirty="0">
                    <a:latin typeface="Lato Medium" panose="020F0502020204030203" pitchFamily="34" charset="0"/>
                    <a:ea typeface="Lato Medium" panose="020F0502020204030203" pitchFamily="34" charset="0"/>
                    <a:cs typeface="Lato Medium" panose="020F0502020204030203" pitchFamily="34" charset="0"/>
                  </a:rPr>
                  <a:t>S</a:t>
                </a:r>
              </a:p>
            </p:txBody>
          </p:sp>
          <p:sp>
            <p:nvSpPr>
              <p:cNvPr id="38" name="Rectangle 37"/>
              <p:cNvSpPr>
                <a:spLocks noChangeAspect="1"/>
              </p:cNvSpPr>
              <p:nvPr/>
            </p:nvSpPr>
            <p:spPr bwMode="auto">
              <a:xfrm>
                <a:off x="5137406" y="4728544"/>
                <a:ext cx="457200" cy="4572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 cap="flat" cmpd="sng" algn="ctr">
                <a:solidFill>
                  <a:schemeClr val="accent3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 dirty="0">
                    <a:latin typeface="Lato Medium" panose="020F0502020204030203" pitchFamily="34" charset="0"/>
                    <a:ea typeface="Lato Medium" panose="020F0502020204030203" pitchFamily="34" charset="0"/>
                    <a:cs typeface="Lato Medium" panose="020F0502020204030203" pitchFamily="34" charset="0"/>
                  </a:rPr>
                  <a:t>S</a:t>
                </a:r>
              </a:p>
            </p:txBody>
          </p:sp>
          <p:sp>
            <p:nvSpPr>
              <p:cNvPr id="39" name="Rectangle 38"/>
              <p:cNvSpPr>
                <a:spLocks noChangeAspect="1"/>
              </p:cNvSpPr>
              <p:nvPr/>
            </p:nvSpPr>
            <p:spPr bwMode="auto">
              <a:xfrm>
                <a:off x="5960364" y="4728544"/>
                <a:ext cx="457200" cy="4572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 cap="flat" cmpd="sng" algn="ctr">
                <a:solidFill>
                  <a:schemeClr val="accent3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 dirty="0">
                    <a:latin typeface="Lato Medium" panose="020F0502020204030203" pitchFamily="34" charset="0"/>
                    <a:ea typeface="Lato Medium" panose="020F0502020204030203" pitchFamily="34" charset="0"/>
                    <a:cs typeface="Lato Medium" panose="020F0502020204030203" pitchFamily="34" charset="0"/>
                  </a:rPr>
                  <a:t>S</a:t>
                </a:r>
              </a:p>
            </p:txBody>
          </p:sp>
          <p:sp>
            <p:nvSpPr>
              <p:cNvPr id="40" name="Rectangle 39"/>
              <p:cNvSpPr>
                <a:spLocks noChangeAspect="1"/>
              </p:cNvSpPr>
              <p:nvPr/>
            </p:nvSpPr>
            <p:spPr bwMode="auto">
              <a:xfrm>
                <a:off x="6874764" y="4728544"/>
                <a:ext cx="457200" cy="4572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 cap="flat" cmpd="sng" algn="ctr">
                <a:solidFill>
                  <a:schemeClr val="accent3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 dirty="0">
                    <a:latin typeface="Lato Medium" panose="020F0502020204030203" pitchFamily="34" charset="0"/>
                    <a:ea typeface="Lato Medium" panose="020F0502020204030203" pitchFamily="34" charset="0"/>
                    <a:cs typeface="Lato Medium" panose="020F0502020204030203" pitchFamily="34" charset="0"/>
                  </a:rPr>
                  <a:t>S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756406" y="4764169"/>
                <a:ext cx="304800" cy="2870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dirty="0">
                    <a:latin typeface="Lato Medium" panose="020F0502020204030203" pitchFamily="34" charset="0"/>
                    <a:ea typeface="Lato Medium" panose="020F0502020204030203" pitchFamily="34" charset="0"/>
                    <a:cs typeface="Lato Medium" panose="020F0502020204030203" pitchFamily="34" charset="0"/>
                  </a:rPr>
                  <a:t>…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493764" y="4764169"/>
                <a:ext cx="304800" cy="2870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dirty="0">
                    <a:latin typeface="Lato Medium" panose="020F0502020204030203" pitchFamily="34" charset="0"/>
                    <a:ea typeface="Lato Medium" panose="020F0502020204030203" pitchFamily="34" charset="0"/>
                    <a:cs typeface="Lato Medium" panose="020F0502020204030203" pitchFamily="34" charset="0"/>
                  </a:rPr>
                  <a:t>…</a:t>
                </a: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6846304" y="2746824"/>
              <a:ext cx="3414777" cy="588316"/>
              <a:chOff x="924613" y="2597564"/>
              <a:chExt cx="2653738" cy="457200"/>
            </a:xfrm>
          </p:grpSpPr>
          <p:cxnSp>
            <p:nvCxnSpPr>
              <p:cNvPr id="44" name="Straight Arrow Connector 43"/>
              <p:cNvCxnSpPr/>
              <p:nvPr/>
            </p:nvCxnSpPr>
            <p:spPr bwMode="auto">
              <a:xfrm>
                <a:off x="924613" y="2597564"/>
                <a:ext cx="0" cy="4572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  <p:cxnSp>
            <p:nvCxnSpPr>
              <p:cNvPr id="45" name="Straight Arrow Connector 44"/>
              <p:cNvCxnSpPr/>
              <p:nvPr/>
            </p:nvCxnSpPr>
            <p:spPr bwMode="auto">
              <a:xfrm>
                <a:off x="1847363" y="2597564"/>
                <a:ext cx="0" cy="4572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  <p:cxnSp>
            <p:nvCxnSpPr>
              <p:cNvPr id="46" name="Straight Arrow Connector 45"/>
              <p:cNvCxnSpPr/>
              <p:nvPr/>
            </p:nvCxnSpPr>
            <p:spPr bwMode="auto">
              <a:xfrm>
                <a:off x="2666011" y="2597564"/>
                <a:ext cx="0" cy="4572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  <p:cxnSp>
            <p:nvCxnSpPr>
              <p:cNvPr id="47" name="Straight Arrow Connector 46"/>
              <p:cNvCxnSpPr/>
              <p:nvPr/>
            </p:nvCxnSpPr>
            <p:spPr bwMode="auto">
              <a:xfrm>
                <a:off x="3578351" y="2597564"/>
                <a:ext cx="0" cy="4572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48" name="Group 47"/>
            <p:cNvGrpSpPr/>
            <p:nvPr/>
          </p:nvGrpSpPr>
          <p:grpSpPr>
            <a:xfrm>
              <a:off x="6846304" y="3923458"/>
              <a:ext cx="3414777" cy="588316"/>
              <a:chOff x="924613" y="2597564"/>
              <a:chExt cx="2653738" cy="457200"/>
            </a:xfrm>
          </p:grpSpPr>
          <p:cxnSp>
            <p:nvCxnSpPr>
              <p:cNvPr id="49" name="Straight Arrow Connector 48"/>
              <p:cNvCxnSpPr/>
              <p:nvPr/>
            </p:nvCxnSpPr>
            <p:spPr bwMode="auto">
              <a:xfrm>
                <a:off x="924613" y="2597564"/>
                <a:ext cx="0" cy="4572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  <p:cxnSp>
            <p:nvCxnSpPr>
              <p:cNvPr id="50" name="Straight Arrow Connector 49"/>
              <p:cNvCxnSpPr/>
              <p:nvPr/>
            </p:nvCxnSpPr>
            <p:spPr bwMode="auto">
              <a:xfrm>
                <a:off x="1847363" y="2597564"/>
                <a:ext cx="0" cy="4572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  <p:cxnSp>
            <p:nvCxnSpPr>
              <p:cNvPr id="51" name="Straight Arrow Connector 50"/>
              <p:cNvCxnSpPr/>
              <p:nvPr/>
            </p:nvCxnSpPr>
            <p:spPr bwMode="auto">
              <a:xfrm>
                <a:off x="2666011" y="2597564"/>
                <a:ext cx="0" cy="4572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  <p:cxnSp>
            <p:nvCxnSpPr>
              <p:cNvPr id="52" name="Straight Arrow Connector 51"/>
              <p:cNvCxnSpPr/>
              <p:nvPr/>
            </p:nvCxnSpPr>
            <p:spPr bwMode="auto">
              <a:xfrm>
                <a:off x="3578351" y="2597564"/>
                <a:ext cx="0" cy="4572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53" name="Group 52"/>
            <p:cNvGrpSpPr/>
            <p:nvPr/>
          </p:nvGrpSpPr>
          <p:grpSpPr>
            <a:xfrm>
              <a:off x="6846304" y="5100089"/>
              <a:ext cx="3414777" cy="588316"/>
              <a:chOff x="924613" y="2597564"/>
              <a:chExt cx="2653738" cy="457200"/>
            </a:xfrm>
          </p:grpSpPr>
          <p:cxnSp>
            <p:nvCxnSpPr>
              <p:cNvPr id="54" name="Straight Arrow Connector 53"/>
              <p:cNvCxnSpPr/>
              <p:nvPr/>
            </p:nvCxnSpPr>
            <p:spPr bwMode="auto">
              <a:xfrm>
                <a:off x="924613" y="2597564"/>
                <a:ext cx="0" cy="4572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  <p:cxnSp>
            <p:nvCxnSpPr>
              <p:cNvPr id="55" name="Straight Arrow Connector 54"/>
              <p:cNvCxnSpPr/>
              <p:nvPr/>
            </p:nvCxnSpPr>
            <p:spPr bwMode="auto">
              <a:xfrm>
                <a:off x="1847363" y="2597564"/>
                <a:ext cx="0" cy="4572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  <p:cxnSp>
            <p:nvCxnSpPr>
              <p:cNvPr id="56" name="Straight Arrow Connector 55"/>
              <p:cNvCxnSpPr/>
              <p:nvPr/>
            </p:nvCxnSpPr>
            <p:spPr bwMode="auto">
              <a:xfrm>
                <a:off x="2666011" y="2597564"/>
                <a:ext cx="0" cy="4572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  <p:cxnSp>
            <p:nvCxnSpPr>
              <p:cNvPr id="57" name="Straight Arrow Connector 56"/>
              <p:cNvCxnSpPr/>
              <p:nvPr/>
            </p:nvCxnSpPr>
            <p:spPr bwMode="auto">
              <a:xfrm>
                <a:off x="3578351" y="2597564"/>
                <a:ext cx="0" cy="4572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</p:grpSp>
        <p:sp>
          <p:nvSpPr>
            <p:cNvPr id="59" name="Rectangle 58"/>
            <p:cNvSpPr/>
            <p:nvPr/>
          </p:nvSpPr>
          <p:spPr bwMode="auto">
            <a:xfrm>
              <a:off x="6558080" y="5683979"/>
              <a:ext cx="4000549" cy="58831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State at end of round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70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 What </a:t>
            </a:r>
            <a:r>
              <a:rPr lang="en-US" dirty="0" smtClean="0"/>
              <a:t>if </a:t>
            </a:r>
            <a:r>
              <a:rPr lang="en-US" dirty="0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</a:t>
            </a:r>
            <a:r>
              <a:rPr lang="en-US" dirty="0" smtClean="0"/>
              <a:t> is </a:t>
            </a:r>
            <a:r>
              <a:rPr lang="en-US" dirty="0" smtClean="0"/>
              <a:t>‘</a:t>
            </a:r>
            <a:r>
              <a:rPr lang="en-US" dirty="0" smtClean="0"/>
              <a:t>too linear’?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Differential </a:t>
            </a:r>
            <a:r>
              <a:rPr lang="en-US" dirty="0" smtClean="0"/>
              <a:t>cryptanalysis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Exploits the fact that </a:t>
            </a:r>
            <a:r>
              <a:rPr lang="en-US" i="1" dirty="0"/>
              <a:t>differences</a:t>
            </a:r>
            <a:r>
              <a:rPr lang="en-US" dirty="0"/>
              <a:t> in inputs + outputs may be </a:t>
            </a:r>
            <a:r>
              <a:rPr lang="en-US" dirty="0" smtClean="0"/>
              <a:t>correlated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18187" y="3338929"/>
            <a:ext cx="1371600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spect="1"/>
          </p:cNvSpPr>
          <p:nvPr/>
        </p:nvSpPr>
        <p:spPr bwMode="auto">
          <a:xfrm>
            <a:off x="2709829" y="3044771"/>
            <a:ext cx="588316" cy="5883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66790" y="2844435"/>
            <a:ext cx="702794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l-GR" sz="2800" i="1" dirty="0" smtClean="0">
                <a:solidFill>
                  <a:schemeClr val="accent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Δ</a:t>
            </a:r>
            <a:r>
              <a:rPr lang="en-US" sz="2800" i="1" dirty="0" smtClean="0">
                <a:solidFill>
                  <a:schemeClr val="accent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endParaRPr lang="en-US" sz="2800" baseline="-25000" dirty="0">
              <a:solidFill>
                <a:schemeClr val="accent1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6200" y="2844435"/>
            <a:ext cx="677900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l-GR" sz="2800" i="1" dirty="0" smtClean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Δ</a:t>
            </a:r>
            <a:r>
              <a:rPr lang="en-US" sz="2800" i="1" dirty="0" smtClean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Y</a:t>
            </a:r>
            <a:endParaRPr lang="en-US" sz="2800" baseline="-25000" dirty="0">
              <a:solidFill>
                <a:schemeClr val="accent6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3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Differential </a:t>
            </a:r>
            <a:r>
              <a:rPr lang="en-US" dirty="0" smtClean="0"/>
              <a:t>trails through </a:t>
            </a:r>
            <a:r>
              <a:rPr lang="en-US" dirty="0" smtClean="0"/>
              <a:t>multiple rounds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609600" y="4586742"/>
            <a:ext cx="10972800" cy="17739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Two central themes of differential cryptanalysis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+mn-lt"/>
              </a:rPr>
              <a:t>We may not know </a:t>
            </a:r>
            <a:r>
              <a:rPr lang="en-US" sz="2200" i="1" dirty="0" smtClean="0">
                <a:latin typeface="+mn-lt"/>
              </a:rPr>
              <a:t>values</a:t>
            </a:r>
            <a:r>
              <a:rPr lang="en-US" sz="2200" dirty="0" smtClean="0">
                <a:latin typeface="+mn-lt"/>
              </a:rPr>
              <a:t> of internal variables, but we might know their </a:t>
            </a:r>
            <a:r>
              <a:rPr lang="en-US" sz="2200" i="1" dirty="0" smtClean="0">
                <a:latin typeface="+mn-lt"/>
              </a:rPr>
              <a:t>differences</a:t>
            </a:r>
            <a:endParaRPr lang="en-US" sz="2200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+mn-lt"/>
              </a:rPr>
              <a:t>Narrow key space by testing when (parts of) key are consistent with known </a:t>
            </a:r>
            <a:r>
              <a:rPr lang="el-GR" sz="2200" dirty="0" smtClean="0">
                <a:latin typeface="+mn-lt"/>
              </a:rPr>
              <a:t>Δ</a:t>
            </a:r>
            <a:r>
              <a:rPr lang="en-US" sz="2200" dirty="0" smtClean="0">
                <a:latin typeface="+mn-lt"/>
              </a:rPr>
              <a:t>s</a:t>
            </a:r>
            <a:endParaRPr lang="en-US" sz="22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8560" y="2214785"/>
            <a:ext cx="50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82873" y="2214785"/>
            <a:ext cx="500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Y</a:t>
            </a:r>
            <a:endParaRPr lang="en-US" sz="28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9" name="Straight Arrow Connector 8"/>
          <p:cNvCxnSpPr>
            <a:stCxn id="6" idx="3"/>
            <a:endCxn id="8" idx="1"/>
          </p:cNvCxnSpPr>
          <p:nvPr/>
        </p:nvCxnSpPr>
        <p:spPr>
          <a:xfrm>
            <a:off x="2709128" y="2476395"/>
            <a:ext cx="6773745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981170" y="1175424"/>
            <a:ext cx="708116" cy="1428140"/>
            <a:chOff x="8216252" y="948343"/>
            <a:chExt cx="708116" cy="1428140"/>
          </a:xfrm>
        </p:grpSpPr>
        <p:sp>
          <p:nvSpPr>
            <p:cNvPr id="7" name="TextBox 6"/>
            <p:cNvSpPr txBox="1"/>
            <p:nvPr/>
          </p:nvSpPr>
          <p:spPr>
            <a:xfrm>
              <a:off x="8216252" y="948343"/>
              <a:ext cx="7081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r>
                <a:rPr lang="en-US" sz="28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0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8439166" y="2110176"/>
              <a:ext cx="262287" cy="266307"/>
              <a:chOff x="4242642" y="3498800"/>
              <a:chExt cx="228600" cy="2286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4242642" y="3498800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13" name="Straight Arrow Connector 12"/>
              <p:cNvCxnSpPr>
                <a:stCxn id="12" idx="0"/>
                <a:endCxn id="12" idx="4"/>
              </p:cNvCxnSpPr>
              <p:nvPr/>
            </p:nvCxnSpPr>
            <p:spPr>
              <a:xfrm>
                <a:off x="4356942" y="3498800"/>
                <a:ext cx="0" cy="228600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Arrow Connector 10"/>
            <p:cNvCxnSpPr>
              <a:stCxn id="7" idx="2"/>
              <a:endCxn id="12" idx="0"/>
            </p:cNvCxnSpPr>
            <p:nvPr/>
          </p:nvCxnSpPr>
          <p:spPr>
            <a:xfrm>
              <a:off x="8570310" y="1471563"/>
              <a:ext cx="0" cy="638613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>
            <a:spLocks noChangeAspect="1"/>
          </p:cNvSpPr>
          <p:nvPr/>
        </p:nvSpPr>
        <p:spPr bwMode="auto">
          <a:xfrm>
            <a:off x="3961328" y="2182237"/>
            <a:ext cx="588316" cy="5883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821686" y="1175424"/>
            <a:ext cx="708116" cy="1428140"/>
            <a:chOff x="8216252" y="948343"/>
            <a:chExt cx="708116" cy="1428140"/>
          </a:xfrm>
        </p:grpSpPr>
        <p:sp>
          <p:nvSpPr>
            <p:cNvPr id="19" name="TextBox 18"/>
            <p:cNvSpPr txBox="1"/>
            <p:nvPr/>
          </p:nvSpPr>
          <p:spPr>
            <a:xfrm>
              <a:off x="8216252" y="948343"/>
              <a:ext cx="7081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r>
                <a:rPr lang="en-US" sz="28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8439166" y="2110176"/>
              <a:ext cx="262287" cy="266307"/>
              <a:chOff x="4242642" y="3498800"/>
              <a:chExt cx="228600" cy="22860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4242642" y="3498800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23" name="Straight Arrow Connector 22"/>
              <p:cNvCxnSpPr>
                <a:stCxn id="22" idx="0"/>
                <a:endCxn id="22" idx="4"/>
              </p:cNvCxnSpPr>
              <p:nvPr/>
            </p:nvCxnSpPr>
            <p:spPr>
              <a:xfrm>
                <a:off x="4356942" y="3498800"/>
                <a:ext cx="0" cy="228600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Arrow Connector 20"/>
            <p:cNvCxnSpPr>
              <a:stCxn id="19" idx="2"/>
              <a:endCxn id="22" idx="0"/>
            </p:cNvCxnSpPr>
            <p:nvPr/>
          </p:nvCxnSpPr>
          <p:spPr>
            <a:xfrm>
              <a:off x="8570310" y="1471563"/>
              <a:ext cx="0" cy="638613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>
            <a:spLocks noChangeAspect="1"/>
          </p:cNvSpPr>
          <p:nvPr/>
        </p:nvSpPr>
        <p:spPr bwMode="auto">
          <a:xfrm>
            <a:off x="5801844" y="2214785"/>
            <a:ext cx="588316" cy="5883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6662202" y="1172307"/>
            <a:ext cx="708116" cy="1428140"/>
            <a:chOff x="8216252" y="948343"/>
            <a:chExt cx="708116" cy="1428140"/>
          </a:xfrm>
        </p:grpSpPr>
        <p:sp>
          <p:nvSpPr>
            <p:cNvPr id="54" name="TextBox 53"/>
            <p:cNvSpPr txBox="1"/>
            <p:nvPr/>
          </p:nvSpPr>
          <p:spPr>
            <a:xfrm>
              <a:off x="8216252" y="948343"/>
              <a:ext cx="7081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r>
                <a:rPr lang="en-US" sz="28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8439166" y="2110176"/>
              <a:ext cx="262287" cy="266307"/>
              <a:chOff x="4242642" y="3498800"/>
              <a:chExt cx="228600" cy="228600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4242642" y="3498800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59" name="Straight Arrow Connector 58"/>
              <p:cNvCxnSpPr>
                <a:stCxn id="58" idx="0"/>
                <a:endCxn id="58" idx="4"/>
              </p:cNvCxnSpPr>
              <p:nvPr/>
            </p:nvCxnSpPr>
            <p:spPr>
              <a:xfrm>
                <a:off x="4356942" y="3498800"/>
                <a:ext cx="0" cy="228600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Arrow Connector 55"/>
            <p:cNvCxnSpPr>
              <a:stCxn id="54" idx="2"/>
              <a:endCxn id="58" idx="0"/>
            </p:cNvCxnSpPr>
            <p:nvPr/>
          </p:nvCxnSpPr>
          <p:spPr>
            <a:xfrm>
              <a:off x="8570310" y="1471563"/>
              <a:ext cx="0" cy="638613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tangle 59"/>
          <p:cNvSpPr>
            <a:spLocks noChangeAspect="1"/>
          </p:cNvSpPr>
          <p:nvPr/>
        </p:nvSpPr>
        <p:spPr bwMode="auto">
          <a:xfrm>
            <a:off x="7642360" y="2182237"/>
            <a:ext cx="588316" cy="5883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8502718" y="1172307"/>
            <a:ext cx="708116" cy="1428140"/>
            <a:chOff x="8216252" y="948343"/>
            <a:chExt cx="708116" cy="1428140"/>
          </a:xfrm>
        </p:grpSpPr>
        <p:sp>
          <p:nvSpPr>
            <p:cNvPr id="66" name="TextBox 65"/>
            <p:cNvSpPr txBox="1"/>
            <p:nvPr/>
          </p:nvSpPr>
          <p:spPr>
            <a:xfrm>
              <a:off x="8216252" y="948343"/>
              <a:ext cx="7081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r>
                <a:rPr lang="en-US" sz="28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8439166" y="2110176"/>
              <a:ext cx="262287" cy="266307"/>
              <a:chOff x="4242642" y="3498800"/>
              <a:chExt cx="228600" cy="228600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4242642" y="3498800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97" name="Straight Arrow Connector 96"/>
              <p:cNvCxnSpPr>
                <a:stCxn id="86" idx="0"/>
                <a:endCxn id="86" idx="4"/>
              </p:cNvCxnSpPr>
              <p:nvPr/>
            </p:nvCxnSpPr>
            <p:spPr>
              <a:xfrm>
                <a:off x="4356942" y="3498800"/>
                <a:ext cx="0" cy="228600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Straight Arrow Connector 74"/>
            <p:cNvCxnSpPr>
              <a:stCxn id="66" idx="2"/>
              <a:endCxn id="86" idx="0"/>
            </p:cNvCxnSpPr>
            <p:nvPr/>
          </p:nvCxnSpPr>
          <p:spPr>
            <a:xfrm>
              <a:off x="8570310" y="1471563"/>
              <a:ext cx="0" cy="638613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169933" y="3419109"/>
            <a:ext cx="8994053" cy="523220"/>
            <a:chOff x="169933" y="3419109"/>
            <a:chExt cx="8994053" cy="523220"/>
          </a:xfrm>
        </p:grpSpPr>
        <p:grpSp>
          <p:nvGrpSpPr>
            <p:cNvPr id="28" name="Group 27"/>
            <p:cNvGrpSpPr/>
            <p:nvPr/>
          </p:nvGrpSpPr>
          <p:grpSpPr>
            <a:xfrm>
              <a:off x="3010957" y="3419109"/>
              <a:ext cx="6153029" cy="523220"/>
              <a:chOff x="3010957" y="3419109"/>
              <a:chExt cx="6153029" cy="523220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3010957" y="3419109"/>
                <a:ext cx="648542" cy="52322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l-GR" sz="2800" i="1" dirty="0" smtClean="0">
                    <a:solidFill>
                      <a:schemeClr val="accent1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Δ</a:t>
                </a:r>
                <a:r>
                  <a:rPr lang="en-US" sz="2800" i="1" dirty="0" smtClean="0">
                    <a:solidFill>
                      <a:schemeClr val="accent1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800" baseline="-25000" dirty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4868534" y="3419109"/>
                <a:ext cx="648542" cy="52322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l-GR" sz="2800" i="1" dirty="0" smtClean="0">
                    <a:solidFill>
                      <a:schemeClr val="accent1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Δ</a:t>
                </a:r>
                <a:r>
                  <a:rPr lang="en-US" sz="2800" i="1" dirty="0" smtClean="0">
                    <a:solidFill>
                      <a:schemeClr val="accent1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I</a:t>
                </a:r>
                <a:r>
                  <a:rPr lang="en-US" sz="2800" baseline="-25000" dirty="0" smtClean="0">
                    <a:solidFill>
                      <a:schemeClr val="accent1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1</a:t>
                </a:r>
                <a:endParaRPr lang="en-US" sz="2800" baseline="-25000" dirty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6691989" y="3419109"/>
                <a:ext cx="648542" cy="52322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l-GR" sz="2800" i="1" dirty="0" smtClean="0">
                    <a:solidFill>
                      <a:schemeClr val="accent1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Δ</a:t>
                </a:r>
                <a:r>
                  <a:rPr lang="en-US" sz="2800" i="1" dirty="0" smtClean="0">
                    <a:solidFill>
                      <a:schemeClr val="accent1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I</a:t>
                </a:r>
                <a:r>
                  <a:rPr lang="en-US" sz="2800" baseline="-25000" dirty="0" smtClean="0">
                    <a:solidFill>
                      <a:schemeClr val="accent1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2</a:t>
                </a:r>
                <a:endParaRPr lang="en-US" sz="2800" baseline="-25000" dirty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8515444" y="3419109"/>
                <a:ext cx="648542" cy="52322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l-GR" sz="2800" i="1" dirty="0" smtClean="0">
                    <a:solidFill>
                      <a:schemeClr val="accent1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Δ</a:t>
                </a:r>
                <a:r>
                  <a:rPr lang="en-US" sz="2800" i="1" dirty="0" smtClean="0">
                    <a:solidFill>
                      <a:schemeClr val="accent1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800" baseline="-25000" dirty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15" name="Straight Arrow Connector 14"/>
              <p:cNvCxnSpPr>
                <a:stCxn id="98" idx="3"/>
                <a:endCxn id="99" idx="1"/>
              </p:cNvCxnSpPr>
              <p:nvPr/>
            </p:nvCxnSpPr>
            <p:spPr>
              <a:xfrm>
                <a:off x="3659499" y="3680719"/>
                <a:ext cx="1209035" cy="0"/>
              </a:xfrm>
              <a:prstGeom prst="straightConnector1">
                <a:avLst/>
              </a:prstGeom>
              <a:ln cmpd="sng">
                <a:prstDash val="sysDot"/>
                <a:tailEnd type="triangle" w="med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>
                <a:stCxn id="99" idx="3"/>
                <a:endCxn id="100" idx="1"/>
              </p:cNvCxnSpPr>
              <p:nvPr/>
            </p:nvCxnSpPr>
            <p:spPr>
              <a:xfrm>
                <a:off x="5517076" y="3680719"/>
                <a:ext cx="1174913" cy="0"/>
              </a:xfrm>
              <a:prstGeom prst="straightConnector1">
                <a:avLst/>
              </a:prstGeom>
              <a:ln cmpd="sng">
                <a:prstDash val="sysDot"/>
                <a:tailEnd type="triangle" w="med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>
                <a:stCxn id="100" idx="3"/>
                <a:endCxn id="101" idx="1"/>
              </p:cNvCxnSpPr>
              <p:nvPr/>
            </p:nvCxnSpPr>
            <p:spPr>
              <a:xfrm>
                <a:off x="7340531" y="3680719"/>
                <a:ext cx="1174913" cy="0"/>
              </a:xfrm>
              <a:prstGeom prst="straightConnector1">
                <a:avLst/>
              </a:prstGeom>
              <a:ln cmpd="sng">
                <a:prstDash val="sysDot"/>
                <a:tailEnd type="triangle" w="med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TextBox 103"/>
            <p:cNvSpPr txBox="1"/>
            <p:nvPr/>
          </p:nvSpPr>
          <p:spPr>
            <a:xfrm>
              <a:off x="169933" y="3419109"/>
              <a:ext cx="2718924" cy="52322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sz="2800" dirty="0" smtClean="0">
                  <a:solidFill>
                    <a:schemeClr val="accent6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Differential trail:</a:t>
              </a:r>
              <a:endParaRPr lang="en-US" sz="2800" baseline="-25000" dirty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9235396" y="3108543"/>
            <a:ext cx="648542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Y </a:t>
            </a:r>
            <a:r>
              <a:rPr lang="en-US" sz="2800" dirty="0" smtClean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?</a:t>
            </a:r>
            <a:endParaRPr lang="en-US" sz="2800" baseline="-25000" dirty="0">
              <a:solidFill>
                <a:schemeClr val="accent2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235396" y="3872121"/>
            <a:ext cx="648542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Y’ </a:t>
            </a:r>
            <a:r>
              <a:rPr lang="en-US" sz="2800" dirty="0" smtClean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?</a:t>
            </a:r>
            <a:endParaRPr lang="en-US" sz="2800" baseline="-25000" dirty="0">
              <a:solidFill>
                <a:schemeClr val="accent2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84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Difference </a:t>
            </a:r>
            <a:r>
              <a:rPr lang="en-US" dirty="0" smtClean="0"/>
              <a:t>propagation </a:t>
            </a:r>
            <a:r>
              <a:rPr lang="en-US" dirty="0" smtClean="0"/>
              <a:t>table through 1 round</a:t>
            </a:r>
            <a:endParaRPr lang="en-US" dirty="0"/>
          </a:p>
        </p:txBody>
      </p:sp>
      <p:pic>
        <p:nvPicPr>
          <p:cNvPr id="6" name="Picture 2" descr="Machine generated alternative text:&#10;2 &#10;3 &#10;16 - &#10;2- &#10;-2 &#10;2- &#10;-2 &#10;-2 &#10;-2 &#10;2- &#10;-4 &#10;- - 10 - &#10;4 &#10;2 &#10;2 &#10;5 &#10;2 &#10;4 &#10;6 &#10;2 &#10;7 &#10;2 &#10;2 &#10;8 &#10;2 &#10;2 &#10;9 &#10;2 &#10;2 &#10;a &#10;2 &#10;2 &#10;4 &#10;b &#10;2 &#10;c &#10;e &#10;f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72" y="1271013"/>
            <a:ext cx="5996451" cy="542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40926" y="919033"/>
            <a:ext cx="24673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1"/>
                </a:solidFill>
                <a:latin typeface="+mj-lt"/>
              </a:rPr>
              <a:t>Output difference</a:t>
            </a:r>
            <a:endParaRPr lang="en-US" sz="2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664632" y="3769232"/>
            <a:ext cx="22172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1"/>
                </a:solidFill>
                <a:latin typeface="+mj-lt"/>
              </a:rPr>
              <a:t>Input difference</a:t>
            </a:r>
            <a:endParaRPr lang="en-US" sz="220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14" name="Picture 1" descr="Machine generated alternative text:&#10;s[j] 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8" r="7164"/>
          <a:stretch/>
        </p:blipFill>
        <p:spPr bwMode="auto">
          <a:xfrm>
            <a:off x="7326150" y="2830807"/>
            <a:ext cx="4805967" cy="386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717292" y="6329617"/>
            <a:ext cx="5648532" cy="3267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Curved Connector 20"/>
          <p:cNvCxnSpPr>
            <a:stCxn id="18" idx="3"/>
            <a:endCxn id="14" idx="1"/>
          </p:cNvCxnSpPr>
          <p:nvPr/>
        </p:nvCxnSpPr>
        <p:spPr>
          <a:xfrm flipV="1">
            <a:off x="6365824" y="4764573"/>
            <a:ext cx="960326" cy="1728394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50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Difference </a:t>
            </a:r>
            <a:r>
              <a:rPr lang="en-US" dirty="0" smtClean="0"/>
              <a:t>propagation </a:t>
            </a:r>
            <a:r>
              <a:rPr lang="en-US" dirty="0" smtClean="0"/>
              <a:t>table through 1 round</a:t>
            </a:r>
            <a:endParaRPr lang="en-US" dirty="0"/>
          </a:p>
        </p:txBody>
      </p:sp>
      <p:pic>
        <p:nvPicPr>
          <p:cNvPr id="6" name="Picture 2" descr="Machine generated alternative text:&#10;2 &#10;3 &#10;16 - &#10;2- &#10;-2 &#10;2- &#10;-2 &#10;-2 &#10;-2 &#10;2- &#10;-4 &#10;- - 10 - &#10;4 &#10;2 &#10;2 &#10;5 &#10;2 &#10;4 &#10;6 &#10;2 &#10;7 &#10;2 &#10;2 &#10;8 &#10;2 &#10;2 &#10;9 &#10;2 &#10;2 &#10;a &#10;2 &#10;2 &#10;4 &#10;b &#10;2 &#10;c &#10;e &#10;f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72" y="1271013"/>
            <a:ext cx="5996451" cy="542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40926" y="919033"/>
            <a:ext cx="24673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1"/>
                </a:solidFill>
                <a:latin typeface="+mj-lt"/>
              </a:rPr>
              <a:t>Output difference</a:t>
            </a:r>
            <a:endParaRPr lang="en-US" sz="2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664632" y="3769232"/>
            <a:ext cx="22172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1"/>
                </a:solidFill>
                <a:latin typeface="+mj-lt"/>
              </a:rPr>
              <a:t>Input difference</a:t>
            </a:r>
            <a:endParaRPr lang="en-US" sz="2200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21" name="Curved Connector 20"/>
          <p:cNvCxnSpPr>
            <a:stCxn id="3" idx="6"/>
          </p:cNvCxnSpPr>
          <p:nvPr/>
        </p:nvCxnSpPr>
        <p:spPr>
          <a:xfrm flipV="1">
            <a:off x="5740400" y="4764573"/>
            <a:ext cx="1585750" cy="1742663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5300133" y="6316133"/>
            <a:ext cx="440267" cy="382205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26150" y="3781868"/>
            <a:ext cx="44229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+mj-lt"/>
              </a:rPr>
              <a:t>Def. </a:t>
            </a:r>
            <a:r>
              <a:rPr lang="en-US" sz="2400" i="1" dirty="0" smtClean="0"/>
              <a:t>Max difference propagation</a:t>
            </a:r>
          </a:p>
          <a:p>
            <a:endParaRPr lang="en-US" sz="2400" dirty="0"/>
          </a:p>
          <a:p>
            <a:r>
              <a:rPr lang="en-US" sz="2400" dirty="0" smtClean="0"/>
              <a:t>Largest one-round difference propagation in the entire 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057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 What </a:t>
            </a:r>
            <a:r>
              <a:rPr lang="en-US" dirty="0" smtClean="0"/>
              <a:t>if </a:t>
            </a:r>
            <a:r>
              <a:rPr lang="en-US" dirty="0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</a:t>
            </a:r>
            <a:r>
              <a:rPr lang="en-US" dirty="0" smtClean="0"/>
              <a:t> is </a:t>
            </a:r>
            <a:r>
              <a:rPr lang="en-US" dirty="0" smtClean="0"/>
              <a:t>‘</a:t>
            </a:r>
            <a:r>
              <a:rPr lang="en-US" dirty="0" smtClean="0"/>
              <a:t>too linear’?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Differential </a:t>
            </a:r>
            <a:r>
              <a:rPr lang="en-US" dirty="0" smtClean="0"/>
              <a:t>cryptanalysis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Exploits the fact that </a:t>
            </a:r>
            <a:r>
              <a:rPr lang="en-US" i="1" dirty="0"/>
              <a:t>differences</a:t>
            </a:r>
            <a:r>
              <a:rPr lang="en-US" dirty="0"/>
              <a:t> in inputs + outputs may be </a:t>
            </a:r>
            <a:r>
              <a:rPr lang="en-US" dirty="0" smtClean="0"/>
              <a:t>correlated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Linear </a:t>
            </a:r>
            <a:r>
              <a:rPr lang="en-US" dirty="0" smtClean="0"/>
              <a:t>cryptanalysis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Exploits </a:t>
            </a:r>
            <a:r>
              <a:rPr lang="en-US" dirty="0"/>
              <a:t>the fact that </a:t>
            </a:r>
            <a:r>
              <a:rPr lang="en-US" dirty="0" smtClean="0"/>
              <a:t>inputs &amp; outputs of an S-box </a:t>
            </a:r>
            <a:r>
              <a:rPr lang="en-US" dirty="0"/>
              <a:t>may </a:t>
            </a:r>
            <a:r>
              <a:rPr lang="en-US" dirty="0" smtClean="0"/>
              <a:t>be linearly correlated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966790" y="2844435"/>
            <a:ext cx="2027310" cy="788652"/>
            <a:chOff x="1966790" y="2844435"/>
            <a:chExt cx="2027310" cy="78865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318187" y="3338929"/>
              <a:ext cx="1371600" cy="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709829" y="3044771"/>
              <a:ext cx="588316" cy="5883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66790" y="2844435"/>
              <a:ext cx="702794" cy="52322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l-GR" sz="2800" i="1" dirty="0" smtClean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Δ</a:t>
              </a:r>
              <a:r>
                <a:rPr lang="en-US" sz="2800" i="1" dirty="0" smtClean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sz="2800" baseline="-25000" dirty="0">
                <a:solidFill>
                  <a:schemeClr val="accent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16200" y="2844435"/>
              <a:ext cx="677900" cy="52322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l-GR" sz="2800" i="1" dirty="0" smtClean="0">
                  <a:solidFill>
                    <a:schemeClr val="accent6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Δ</a:t>
              </a:r>
              <a:r>
                <a:rPr lang="en-US" sz="2800" i="1" dirty="0" smtClean="0">
                  <a:solidFill>
                    <a:schemeClr val="accent6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sz="2800" baseline="-25000" dirty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983396" y="2844435"/>
            <a:ext cx="2027310" cy="788652"/>
            <a:chOff x="7983396" y="2844435"/>
            <a:chExt cx="2027310" cy="788652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334793" y="3338929"/>
              <a:ext cx="1371600" cy="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>
              <a:spLocks noChangeAspect="1"/>
            </p:cNvSpPr>
            <p:nvPr/>
          </p:nvSpPr>
          <p:spPr bwMode="auto">
            <a:xfrm>
              <a:off x="8726435" y="3044771"/>
              <a:ext cx="588316" cy="5883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83396" y="2844435"/>
              <a:ext cx="702794" cy="52322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accent1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sz="2800" baseline="-25000" dirty="0">
                <a:solidFill>
                  <a:schemeClr val="accent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332806" y="2844435"/>
              <a:ext cx="677900" cy="52322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accent6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sz="2800" baseline="-25000" dirty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319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Non-linearity of 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How can we measure the non-linearity of S?</a:t>
            </a:r>
          </a:p>
          <a:p>
            <a:r>
              <a:rPr lang="en-US" dirty="0" smtClean="0"/>
              <a:t>One approach: calculate algebraic degree (example: AES’ S-box has </a:t>
            </a:r>
            <a:r>
              <a:rPr lang="en-US" dirty="0" err="1" smtClean="0"/>
              <a:t>deg</a:t>
            </a:r>
            <a:r>
              <a:rPr lang="en-US" dirty="0" smtClean="0"/>
              <a:t> 254)</a:t>
            </a:r>
          </a:p>
          <a:p>
            <a:pPr lvl="1"/>
            <a:r>
              <a:rPr lang="en-US" dirty="0" smtClean="0"/>
              <a:t>Unfortunately, sometimes, non-linear functions can look ‘very close’ to linear ones</a:t>
            </a:r>
          </a:p>
          <a:p>
            <a:pPr lvl="1"/>
            <a:r>
              <a:rPr lang="en-US" dirty="0" smtClean="0"/>
              <a:t>That is, there may exist a linear function L such that S(x) = L(x) most of the time</a:t>
            </a:r>
          </a:p>
          <a:p>
            <a:r>
              <a:rPr lang="en-US" dirty="0" smtClean="0"/>
              <a:t>New defender goal: S should be ‘very far’ from any linear function</a:t>
            </a:r>
          </a:p>
          <a:p>
            <a:pPr lvl="1"/>
            <a:r>
              <a:rPr lang="en-US" dirty="0" smtClean="0"/>
              <a:t>Unfortunately even this goal has its limits…</a:t>
            </a:r>
          </a:p>
        </p:txBody>
      </p:sp>
    </p:spTree>
    <p:extLst>
      <p:ext uri="{BB962C8B-B14F-4D97-AF65-F5344CB8AC3E}">
        <p14:creationId xmlns:p14="http://schemas.microsoft.com/office/powerpoint/2010/main" val="421800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Heavy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20089</TotalTime>
  <Words>1273</Words>
  <Application>Microsoft Office PowerPoint</Application>
  <PresentationFormat>Widescreen</PresentationFormat>
  <Paragraphs>241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Arial</vt:lpstr>
      <vt:lpstr>Calibri</vt:lpstr>
      <vt:lpstr>Lato</vt:lpstr>
      <vt:lpstr>Lato Black</vt:lpstr>
      <vt:lpstr>Lato Bold</vt:lpstr>
      <vt:lpstr>Lato Heavy</vt:lpstr>
      <vt:lpstr>Lato Light</vt:lpstr>
      <vt:lpstr>Lato Medium</vt:lpstr>
      <vt:lpstr>Lato Regular</vt:lpstr>
      <vt:lpstr>Lato Semibold</vt:lpstr>
      <vt:lpstr>Tahoma</vt:lpstr>
      <vt:lpstr>Times</vt:lpstr>
      <vt:lpstr>Office Theme</vt:lpstr>
      <vt:lpstr>Lecture 25: Linear cryptanalysis</vt:lpstr>
      <vt:lpstr>Part 4: Dealing with the lowest layer</vt:lpstr>
      <vt:lpstr>Block cipher design</vt:lpstr>
      <vt:lpstr>Question: What if S is ‘too linear’?</vt:lpstr>
      <vt:lpstr>Recap: Differential trails through multiple rounds</vt:lpstr>
      <vt:lpstr>Recap: Difference propagation table through 1 round</vt:lpstr>
      <vt:lpstr>Recap: Difference propagation table through 1 round</vt:lpstr>
      <vt:lpstr>Question: What if S is ‘too linear’?</vt:lpstr>
      <vt:lpstr>Non-linearity of S</vt:lpstr>
      <vt:lpstr>Correlation</vt:lpstr>
      <vt:lpstr>Defining linearity</vt:lpstr>
      <vt:lpstr>Limits to non-linearity</vt:lpstr>
      <vt:lpstr>Simple thought experiments</vt:lpstr>
      <vt:lpstr>Correlations in multiple bit functions</vt:lpstr>
      <vt:lpstr>Linear approximation table</vt:lpstr>
      <vt:lpstr>Properties of correlation matrices</vt:lpstr>
      <vt:lpstr>Linear trails through multiple rounds</vt:lpstr>
      <vt:lpstr>Linear bias in the AES S-box</vt:lpstr>
      <vt:lpstr>Wide trail strategy through 4 rounds of AES</vt:lpstr>
      <vt:lpstr>Cryptanalysis: the last 20 years</vt:lpstr>
      <vt:lpstr>Impossible differential cryptanalysis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Mayank Varia</dc:creator>
  <cp:lastModifiedBy>Mayank Varia</cp:lastModifiedBy>
  <cp:revision>1433</cp:revision>
  <dcterms:created xsi:type="dcterms:W3CDTF">2015-04-11T12:26:38Z</dcterms:created>
  <dcterms:modified xsi:type="dcterms:W3CDTF">2017-04-26T16:14:10Z</dcterms:modified>
</cp:coreProperties>
</file>