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306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E4EC8-70BF-47B0-8F4D-7C31C3CD857A}" type="datetimeFigureOut">
              <a:rPr lang="en-US" smtClean="0"/>
              <a:pPr/>
              <a:t>2/1/2017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88127-AD8F-40EB-B6DD-A3217594AB1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6332-A2AC-4DD5-8941-DE716A35868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271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2C8E-9441-4AB4-BA04-849E94807D3C}" type="datetimeFigureOut">
              <a:rPr lang="en-US" smtClean="0"/>
              <a:pPr/>
              <a:t>2/1/2017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2DE1-CBF6-4CFE-B929-FCC18F884F4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2C8E-9441-4AB4-BA04-849E94807D3C}" type="datetimeFigureOut">
              <a:rPr lang="en-US" smtClean="0"/>
              <a:pPr/>
              <a:t>2/1/2017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2DE1-CBF6-4CFE-B929-FCC18F884F4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2C8E-9441-4AB4-BA04-849E94807D3C}" type="datetimeFigureOut">
              <a:rPr lang="en-US" smtClean="0"/>
              <a:pPr/>
              <a:t>2/1/2017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2DE1-CBF6-4CFE-B929-FCC18F884F4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2C8E-9441-4AB4-BA04-849E94807D3C}" type="datetimeFigureOut">
              <a:rPr lang="en-US" smtClean="0"/>
              <a:pPr/>
              <a:t>2/1/2017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2DE1-CBF6-4CFE-B929-FCC18F884F4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2C8E-9441-4AB4-BA04-849E94807D3C}" type="datetimeFigureOut">
              <a:rPr lang="en-US" smtClean="0"/>
              <a:pPr/>
              <a:t>2/1/2017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2DE1-CBF6-4CFE-B929-FCC18F884F4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2C8E-9441-4AB4-BA04-849E94807D3C}" type="datetimeFigureOut">
              <a:rPr lang="en-US" smtClean="0"/>
              <a:pPr/>
              <a:t>2/1/2017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2DE1-CBF6-4CFE-B929-FCC18F884F4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2C8E-9441-4AB4-BA04-849E94807D3C}" type="datetimeFigureOut">
              <a:rPr lang="en-US" smtClean="0"/>
              <a:pPr/>
              <a:t>2/1/2017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2DE1-CBF6-4CFE-B929-FCC18F884F4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2C8E-9441-4AB4-BA04-849E94807D3C}" type="datetimeFigureOut">
              <a:rPr lang="en-US" smtClean="0"/>
              <a:pPr/>
              <a:t>2/1/2017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2DE1-CBF6-4CFE-B929-FCC18F884F4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2C8E-9441-4AB4-BA04-849E94807D3C}" type="datetimeFigureOut">
              <a:rPr lang="en-US" smtClean="0"/>
              <a:pPr/>
              <a:t>2/1/2017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2DE1-CBF6-4CFE-B929-FCC18F884F4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2C8E-9441-4AB4-BA04-849E94807D3C}" type="datetimeFigureOut">
              <a:rPr lang="en-US" smtClean="0"/>
              <a:pPr/>
              <a:t>2/1/2017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2DE1-CBF6-4CFE-B929-FCC18F884F4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2C8E-9441-4AB4-BA04-849E94807D3C}" type="datetimeFigureOut">
              <a:rPr lang="en-US" smtClean="0"/>
              <a:pPr/>
              <a:t>2/1/2017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2DE1-CBF6-4CFE-B929-FCC18F884F4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A2C8E-9441-4AB4-BA04-849E94807D3C}" type="datetimeFigureOut">
              <a:rPr lang="en-US" smtClean="0"/>
              <a:pPr/>
              <a:t>2/1/2017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12DE1-CBF6-4CFE-B929-FCC18F884F4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1517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UNIT I 8086 Microprocessor Architecture and Register Organization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7A52-4421-402C-BDFA-611739E4D2D1}" type="datetime1">
              <a:rPr lang="en-US" smtClean="0"/>
              <a:pPr/>
              <a:t>2/1/2017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73480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Register Organization of </a:t>
            </a:r>
            <a:r>
              <a:rPr lang="en-US" sz="4400" b="1" dirty="0" smtClean="0"/>
              <a:t>8086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228600" y="1014450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The 8086 has a powerful set of registers. It includes 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General purpose/Data registers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Segment registers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Pointers &amp;</a:t>
            </a:r>
            <a:r>
              <a:rPr lang="en-US" sz="2000" dirty="0" smtClean="0"/>
              <a:t> </a:t>
            </a:r>
            <a:r>
              <a:rPr lang="en-US" sz="2000" b="1" dirty="0"/>
              <a:t>index </a:t>
            </a:r>
            <a:r>
              <a:rPr lang="en-US" sz="2000" b="1" dirty="0" smtClean="0"/>
              <a:t>registers</a:t>
            </a:r>
            <a:r>
              <a:rPr lang="en-US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Flag </a:t>
            </a:r>
            <a:r>
              <a:rPr lang="en-US" sz="2000" b="1" dirty="0"/>
              <a:t>register</a:t>
            </a:r>
            <a:r>
              <a:rPr lang="en-US" sz="2000" dirty="0"/>
              <a:t>. </a:t>
            </a:r>
            <a:endParaRPr lang="en-US" sz="2000" dirty="0" smtClean="0"/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 smtClean="0"/>
              <a:t>The </a:t>
            </a:r>
            <a:r>
              <a:rPr lang="en-US" sz="2000" dirty="0"/>
              <a:t>registers organization of 8086 is shown below. All registers are 16-bit registers.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3012"/>
            <a:ext cx="2266950" cy="324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349" y="3048000"/>
            <a:ext cx="21621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48"/>
            <a:ext cx="392905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071546"/>
            <a:ext cx="30003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4282" y="314324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General Purpose Registers</a:t>
            </a:r>
            <a:endParaRPr lang="en-IN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AF68-A528-417C-A337-20C84BF47633}" type="datetime1">
              <a:rPr lang="en-US" smtClean="0"/>
              <a:pPr/>
              <a:t>2/1/2017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88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44" y="1249997"/>
            <a:ext cx="8534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The 8086 has four 16-bit general purpose registers labeled </a:t>
            </a:r>
            <a:r>
              <a:rPr lang="en-US" sz="2400" b="1" dirty="0"/>
              <a:t>AX, BX, CX, and DX. </a:t>
            </a:r>
            <a:endParaRPr lang="en-US" sz="2400" b="1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Each 16-bit general purpose register can be split into </a:t>
            </a:r>
            <a:r>
              <a:rPr lang="en-US" sz="2400" b="1" dirty="0"/>
              <a:t>two 8-bit registers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The </a:t>
            </a:r>
            <a:r>
              <a:rPr lang="en-US" sz="2400" b="1" dirty="0"/>
              <a:t>letters L and H specify the lower and the higher bytes</a:t>
            </a:r>
            <a:r>
              <a:rPr lang="en-US" sz="2400" dirty="0"/>
              <a:t> of a particular register</a:t>
            </a:r>
            <a:r>
              <a:rPr lang="en-US" sz="2400" dirty="0" smtClean="0"/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dirty="0"/>
              <a:t>For example, </a:t>
            </a:r>
            <a:r>
              <a:rPr lang="en-US" sz="2400" b="1" dirty="0"/>
              <a:t>the BH means the higher byte (8-bits) of the BX register and BL means the lower byte (8-bit) of the BX register. </a:t>
            </a:r>
            <a:endParaRPr lang="en-US" sz="2400" b="1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dirty="0"/>
              <a:t>The letter X is used to specify the 16-bit register. </a:t>
            </a:r>
            <a:endParaRPr lang="en-US" sz="2400" b="1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The general purpose register are either used </a:t>
            </a:r>
            <a:r>
              <a:rPr lang="en-US" sz="2400" dirty="0" smtClean="0"/>
              <a:t>for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	</a:t>
            </a:r>
            <a:r>
              <a:rPr lang="en-US" sz="2400" b="1" dirty="0" smtClean="0"/>
              <a:t> </a:t>
            </a:r>
            <a:r>
              <a:rPr lang="en-US" sz="2400" b="1" dirty="0"/>
              <a:t>holding data, </a:t>
            </a:r>
            <a:endParaRPr lang="en-US" sz="24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	 variables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/>
              <a:t>	</a:t>
            </a:r>
            <a:r>
              <a:rPr lang="en-US" sz="2400" b="1" dirty="0" smtClean="0"/>
              <a:t> </a:t>
            </a:r>
            <a:r>
              <a:rPr lang="en-US" sz="2400" b="1" dirty="0"/>
              <a:t>intermediate result temporarily.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27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General Purpose Registers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13ED-3F05-4164-B10D-E88CE369A695}" type="datetime1">
              <a:rPr lang="en-US" smtClean="0"/>
              <a:pPr/>
              <a:t>2/1/2017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2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458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400" dirty="0" smtClean="0"/>
              <a:t>The</a:t>
            </a:r>
            <a:r>
              <a:rPr lang="en-US" sz="2400" dirty="0"/>
              <a:t> Accumulator</a:t>
            </a:r>
            <a:r>
              <a:rPr lang="en-US" sz="2400" dirty="0" smtClean="0"/>
              <a:t> </a:t>
            </a:r>
            <a:r>
              <a:rPr lang="en-US" sz="2400" dirty="0"/>
              <a:t>register </a:t>
            </a:r>
            <a:r>
              <a:rPr lang="en-US" sz="2400" dirty="0" smtClean="0"/>
              <a:t>(AX) </a:t>
            </a:r>
            <a:r>
              <a:rPr lang="en-US" sz="2400" dirty="0"/>
              <a:t>is used as 16-bit accumulator. It is used for all </a:t>
            </a:r>
            <a:endParaRPr lang="en-US" sz="2400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sz="2400" b="1" dirty="0"/>
              <a:t> </a:t>
            </a:r>
            <a:r>
              <a:rPr lang="en-US" sz="2400" b="1" dirty="0" smtClean="0"/>
              <a:t>Input/output </a:t>
            </a:r>
            <a:r>
              <a:rPr lang="en-US" sz="2400" b="1" dirty="0"/>
              <a:t>operations </a:t>
            </a:r>
            <a:r>
              <a:rPr lang="en-US" sz="2400" b="1" dirty="0" smtClean="0"/>
              <a:t>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400" b="1" dirty="0"/>
              <a:t> </a:t>
            </a:r>
            <a:r>
              <a:rPr lang="en-US" sz="2400" b="1" dirty="0" smtClean="0"/>
              <a:t>Some </a:t>
            </a:r>
            <a:r>
              <a:rPr lang="en-US" sz="2400" b="1" dirty="0"/>
              <a:t>arithmetic </a:t>
            </a:r>
            <a:r>
              <a:rPr lang="en-US" sz="2400" b="1" dirty="0" smtClean="0"/>
              <a:t>operations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400" b="1" dirty="0"/>
              <a:t> </a:t>
            </a:r>
            <a:r>
              <a:rPr lang="en-US" sz="2400" b="1" dirty="0" smtClean="0"/>
              <a:t>String manipulations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   </a:t>
            </a:r>
            <a:r>
              <a:rPr lang="en-US" sz="2400" dirty="0"/>
              <a:t>For example, multiply, and divide. </a:t>
            </a:r>
            <a:endParaRPr lang="en-US" sz="240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400" dirty="0"/>
              <a:t>The Base </a:t>
            </a:r>
            <a:r>
              <a:rPr lang="en-US" sz="2400" dirty="0" smtClean="0"/>
              <a:t>register(BX) </a:t>
            </a:r>
            <a:r>
              <a:rPr lang="en-US" sz="2400" dirty="0"/>
              <a:t>is also </a:t>
            </a:r>
            <a:r>
              <a:rPr lang="en-US" sz="2400" b="1" dirty="0"/>
              <a:t>used as offset storage for generating physical addresses</a:t>
            </a:r>
            <a:r>
              <a:rPr lang="en-US" sz="2400" dirty="0"/>
              <a:t> in case of certain addressing modes. </a:t>
            </a:r>
            <a:endParaRPr lang="en-US" sz="240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400" dirty="0"/>
              <a:t>The Count </a:t>
            </a:r>
            <a:r>
              <a:rPr lang="en-US" sz="2400" dirty="0" smtClean="0"/>
              <a:t>register(CX) </a:t>
            </a:r>
            <a:r>
              <a:rPr lang="en-US" sz="2400" dirty="0"/>
              <a:t>is also used as a </a:t>
            </a:r>
            <a:r>
              <a:rPr lang="en-US" sz="2400" b="1" dirty="0"/>
              <a:t>default </a:t>
            </a:r>
            <a:r>
              <a:rPr lang="en-US" sz="2400" b="1" dirty="0" smtClean="0"/>
              <a:t>counter </a:t>
            </a:r>
            <a:r>
              <a:rPr lang="en-US" sz="2400" dirty="0"/>
              <a:t>in case of </a:t>
            </a:r>
            <a:endParaRPr lang="en-US" sz="2400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sz="2400" b="1" dirty="0" smtClean="0"/>
              <a:t> String </a:t>
            </a:r>
            <a:r>
              <a:rPr lang="en-US" sz="2400" b="1" dirty="0"/>
              <a:t>and loop instructions</a:t>
            </a:r>
            <a:r>
              <a:rPr lang="en-US" sz="2400" b="1" dirty="0" smtClean="0"/>
              <a:t>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400" b="1" dirty="0" smtClean="0"/>
              <a:t> String </a:t>
            </a:r>
            <a:r>
              <a:rPr lang="en-US" sz="2400" b="1" dirty="0"/>
              <a:t>manipulation and shift/rotate </a:t>
            </a:r>
            <a:r>
              <a:rPr lang="en-US" sz="2400" b="1" dirty="0" smtClean="0"/>
              <a:t>instructions.</a:t>
            </a:r>
            <a:endParaRPr lang="en-US" sz="2400" b="1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/>
              <a:t>Data </a:t>
            </a:r>
            <a:r>
              <a:rPr lang="en-US" sz="2400" dirty="0" smtClean="0"/>
              <a:t>register (DX) can </a:t>
            </a:r>
            <a:r>
              <a:rPr lang="en-US" sz="2400" dirty="0"/>
              <a:t>be </a:t>
            </a:r>
            <a:r>
              <a:rPr lang="en-US" sz="2400" b="1" dirty="0"/>
              <a:t>used as a </a:t>
            </a:r>
            <a:r>
              <a:rPr lang="en-US" sz="2400" b="1" dirty="0" smtClean="0"/>
              <a:t>implicit operand or destination register in case of a few instructions.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IN" sz="2400" dirty="0" smtClean="0"/>
              <a:t>used as </a:t>
            </a:r>
            <a:r>
              <a:rPr lang="en-IN" sz="2400" b="1" dirty="0" smtClean="0"/>
              <a:t>a port number </a:t>
            </a:r>
            <a:r>
              <a:rPr lang="en-IN" sz="2400" dirty="0" smtClean="0"/>
              <a:t>in I/O operations.</a:t>
            </a:r>
            <a:endParaRPr lang="en-US" sz="2400" b="1" dirty="0" smtClean="0"/>
          </a:p>
          <a:p>
            <a:pPr marL="342900" indent="-342900" algn="just">
              <a:buFont typeface="Wingdings" pitchFamily="2" charset="2"/>
              <a:buChar char="ü"/>
            </a:pPr>
            <a:endParaRPr lang="en-US" sz="2400" b="1" dirty="0"/>
          </a:p>
          <a:p>
            <a:pPr marL="342900" indent="-342900" algn="just">
              <a:buFont typeface="Wingdings" pitchFamily="2" charset="2"/>
              <a:buChar char="ü"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5ED2-2E29-4755-8C4C-D7FD43042885}" type="datetime1">
              <a:rPr lang="en-US" smtClean="0"/>
              <a:pPr/>
              <a:t>2/1/2017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81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42032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Segment Registers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762000" y="12192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The physical address of the 8086 </a:t>
            </a:r>
            <a:r>
              <a:rPr lang="en-US" sz="2000" b="1" dirty="0"/>
              <a:t>is 20-bits wide</a:t>
            </a:r>
            <a:r>
              <a:rPr lang="en-US" sz="2000" dirty="0"/>
              <a:t> to access 1M byte memory locations.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6868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4343400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We know that the </a:t>
            </a:r>
            <a:r>
              <a:rPr lang="en-US" sz="2000" b="1" dirty="0"/>
              <a:t>logical addresses (size of registers in 8086) are just 16-bits wide. </a:t>
            </a:r>
            <a:endParaRPr lang="en-US" sz="2000" b="1" dirty="0" smtClean="0"/>
          </a:p>
          <a:p>
            <a:pPr marL="342900" indent="-342900">
              <a:buFont typeface="Wingdings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/>
              <a:t> </a:t>
            </a:r>
            <a:r>
              <a:rPr lang="en-US" sz="2000" dirty="0"/>
              <a:t>How the 20-bits Physical address obtained? 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/>
              <a:t> </a:t>
            </a:r>
            <a:r>
              <a:rPr lang="en-US" sz="2000" dirty="0"/>
              <a:t>And how 1Mbyte memory is addressed?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6395-D209-4FCE-95DD-539CB1F72C47}" type="datetime1">
              <a:rPr lang="en-US" smtClean="0"/>
              <a:pPr/>
              <a:t>2/1/2017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253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55608"/>
            <a:ext cx="8763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800" dirty="0" smtClean="0"/>
              <a:t>Unlike 8085, 8086 addresses a segmented memory.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dirty="0" smtClean="0"/>
              <a:t>The complete </a:t>
            </a:r>
            <a:r>
              <a:rPr lang="en-US" sz="2800" b="1" dirty="0" smtClean="0"/>
              <a:t>1Mbyte </a:t>
            </a:r>
            <a:r>
              <a:rPr lang="en-US" sz="2800" b="1" dirty="0"/>
              <a:t>memory is divided into </a:t>
            </a:r>
            <a:r>
              <a:rPr lang="en-US" sz="2800" b="1" dirty="0" smtClean="0"/>
              <a:t>16 logical segments</a:t>
            </a:r>
            <a:r>
              <a:rPr lang="en-US" sz="2800" dirty="0"/>
              <a:t>, with maximum size of segments with </a:t>
            </a:r>
            <a:r>
              <a:rPr lang="en-US" sz="2800" b="1" dirty="0"/>
              <a:t>16 Bits </a:t>
            </a:r>
            <a:r>
              <a:rPr lang="en-US" sz="2800" dirty="0"/>
              <a:t>(i.e., </a:t>
            </a:r>
            <a:r>
              <a:rPr lang="en-US" sz="2800" b="1" dirty="0" smtClean="0"/>
              <a:t>2^16)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800" b="1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b="1" dirty="0" smtClean="0"/>
              <a:t>Each segment thus contains 64k bytes of memory.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8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dirty="0" smtClean="0"/>
              <a:t>Thus</a:t>
            </a:r>
            <a:r>
              <a:rPr lang="en-US" sz="2800" dirty="0"/>
              <a:t>, </a:t>
            </a:r>
            <a:r>
              <a:rPr lang="en-US" sz="2800" b="1" dirty="0"/>
              <a:t>any location within the segment can be accessed using </a:t>
            </a:r>
            <a:r>
              <a:rPr lang="en-US" sz="2800" b="1" dirty="0" smtClean="0"/>
              <a:t>16-Bits (offset  address)</a:t>
            </a:r>
            <a:r>
              <a:rPr lang="en-US" sz="2800" dirty="0" smtClean="0"/>
              <a:t>. 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0AAD-304A-4886-93F9-FB43212D2E0E}" type="datetime1">
              <a:rPr lang="en-US" smtClean="0"/>
              <a:pPr/>
              <a:t>2/1/2017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050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50"/>
            <a:ext cx="8229600" cy="6096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altLang="zh-TW" sz="4000" smtClean="0">
                <a:ea typeface="新細明體" charset="-120"/>
              </a:rPr>
              <a:t>Segmented Memory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2984"/>
            <a:ext cx="7772400" cy="1077929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Segmented memory addressing: Physical </a:t>
            </a:r>
            <a:r>
              <a:rPr lang="en-US" altLang="zh-TW" sz="2400" dirty="0" err="1" smtClean="0">
                <a:ea typeface="新細明體" charset="-120"/>
              </a:rPr>
              <a:t>ddress</a:t>
            </a:r>
            <a:r>
              <a:rPr lang="en-US" altLang="zh-TW" sz="2400" dirty="0" smtClean="0">
                <a:ea typeface="新細明體" charset="-120"/>
              </a:rPr>
              <a:t> is a combination of a 16-bit segment value added to a 16-bit offset 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709240" y="2214554"/>
          <a:ext cx="5648842" cy="4357717"/>
        </p:xfrm>
        <a:graphic>
          <a:graphicData uri="http://schemas.openxmlformats.org/presentationml/2006/ole">
            <p:oleObj spid="_x0000_s1026" name="VISIO" r:id="rId3" imgW="4722876" imgH="3808476" progId="">
              <p:embed/>
            </p:oleObj>
          </a:graphicData>
        </a:graphic>
      </p:graphicFrame>
      <p:sp>
        <p:nvSpPr>
          <p:cNvPr id="21509" name="Text Box 5"/>
          <p:cNvSpPr txBox="1">
            <a:spLocks noChangeArrowheads="1"/>
          </p:cNvSpPr>
          <p:nvPr/>
        </p:nvSpPr>
        <p:spPr bwMode="auto">
          <a:xfrm rot="-5389473">
            <a:off x="502444" y="4002881"/>
            <a:ext cx="227012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37160" bIns="13716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700"/>
              <a:t>linear addresses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>
            <a:off x="5715000" y="3897313"/>
            <a:ext cx="1295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tIns="137160" bIns="137160">
            <a:spAutoFit/>
          </a:bodyPr>
          <a:lstStyle/>
          <a:p>
            <a:endParaRPr lang="en-IN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7010400" y="3621088"/>
            <a:ext cx="17526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37160" b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/>
              <a:t>one segment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357166"/>
            <a:ext cx="83058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four segment registers are</a:t>
            </a:r>
            <a:r>
              <a:rPr lang="en-US" sz="2400" dirty="0">
                <a:latin typeface="+mj-lt"/>
              </a:rPr>
              <a:t>:</a:t>
            </a:r>
            <a:r>
              <a:rPr lang="en-US" dirty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pPr marL="342900" indent="-342900" algn="ctr">
              <a:buFont typeface="Wingdings" pitchFamily="2" charset="2"/>
              <a:buChar char="ü"/>
            </a:pPr>
            <a:r>
              <a:rPr lang="fr-FR" sz="2400" dirty="0" smtClean="0"/>
              <a:t> </a:t>
            </a:r>
            <a:r>
              <a:rPr lang="fr-FR" sz="2400" b="1" dirty="0"/>
              <a:t>Code Segment (CS) </a:t>
            </a:r>
            <a:r>
              <a:rPr lang="fr-FR" sz="2400" b="1" dirty="0" err="1"/>
              <a:t>Register</a:t>
            </a:r>
            <a:r>
              <a:rPr lang="fr-FR" sz="2400" b="1" dirty="0"/>
              <a:t> 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en-US" sz="2400" b="1" dirty="0" smtClean="0"/>
              <a:t> </a:t>
            </a:r>
            <a:r>
              <a:rPr lang="en-US" sz="2400" b="1" dirty="0"/>
              <a:t>Data Segment (DS) Register 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sv-SE" sz="2400" b="1" dirty="0" smtClean="0"/>
              <a:t> </a:t>
            </a:r>
            <a:r>
              <a:rPr lang="sv-SE" sz="2400" b="1" dirty="0"/>
              <a:t>Stack Segment (SS) Register 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en-US" sz="2400" b="1" dirty="0" smtClean="0"/>
              <a:t> </a:t>
            </a:r>
            <a:r>
              <a:rPr lang="en-US" sz="2400" b="1" dirty="0"/>
              <a:t>Extra Segment (ES) </a:t>
            </a:r>
            <a:r>
              <a:rPr lang="en-US" sz="2400" b="1" dirty="0" smtClean="0"/>
              <a:t>Register</a:t>
            </a:r>
          </a:p>
          <a:p>
            <a:pPr marL="342900" indent="-342900" algn="ctr">
              <a:buFont typeface="Wingdings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These are used to </a:t>
            </a:r>
            <a:r>
              <a:rPr lang="en-US" sz="2000" b="1" dirty="0"/>
              <a:t>hold the 16-bits of the starting addresses </a:t>
            </a:r>
            <a:r>
              <a:rPr lang="en-US" sz="2000" dirty="0"/>
              <a:t>of the four memory segments.  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ü"/>
            </a:pPr>
            <a:endParaRPr lang="en-US" sz="24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/>
              <a:t>The starting </a:t>
            </a:r>
            <a:r>
              <a:rPr lang="en-US" sz="2000" dirty="0"/>
              <a:t>address also called</a:t>
            </a:r>
            <a:r>
              <a:rPr lang="en-US" sz="2000" b="1" dirty="0"/>
              <a:t> </a:t>
            </a:r>
            <a:r>
              <a:rPr lang="en-US" sz="2000" b="1" dirty="0" smtClean="0"/>
              <a:t>Base </a:t>
            </a:r>
            <a:r>
              <a:rPr lang="en-US" sz="2000" b="1" dirty="0"/>
              <a:t>address or </a:t>
            </a:r>
            <a:r>
              <a:rPr lang="en-US" sz="2000" b="1" dirty="0" smtClean="0"/>
              <a:t>Segment </a:t>
            </a:r>
            <a:r>
              <a:rPr lang="en-US" sz="2000" b="1" dirty="0"/>
              <a:t>address</a:t>
            </a:r>
            <a:r>
              <a:rPr lang="en-US" sz="2000" dirty="0"/>
              <a:t>. 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ü"/>
            </a:pPr>
            <a:endParaRPr lang="en-US" sz="2000" dirty="0"/>
          </a:p>
          <a:p>
            <a:r>
              <a:rPr lang="en-US" sz="2800" b="1" i="1" dirty="0"/>
              <a:t>Functions of Segment Registers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The CS register </a:t>
            </a:r>
            <a:r>
              <a:rPr lang="en-US" sz="2000" b="1" dirty="0"/>
              <a:t>holds the upper 16-bits of the starting address </a:t>
            </a:r>
            <a:r>
              <a:rPr lang="en-US" sz="2000" dirty="0"/>
              <a:t>of the </a:t>
            </a:r>
            <a:r>
              <a:rPr lang="en-US" sz="2000" dirty="0" smtClean="0"/>
              <a:t>segment.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 smtClean="0"/>
              <a:t>Used for addressing a memory location in the code segment of memory, where the </a:t>
            </a:r>
            <a:r>
              <a:rPr lang="en-US" sz="2000" b="1" dirty="0" smtClean="0"/>
              <a:t>executable programs are </a:t>
            </a:r>
            <a:r>
              <a:rPr lang="en-US" sz="2000" dirty="0" smtClean="0"/>
              <a:t>stored.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1EEF-7987-4B16-A7B8-385316B1715F}" type="datetime1">
              <a:rPr lang="en-US" smtClean="0"/>
              <a:pPr/>
              <a:t>2/1/2017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77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86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The SS register is used </a:t>
            </a:r>
            <a:r>
              <a:rPr lang="en-US" sz="2400" dirty="0" smtClean="0"/>
              <a:t>to hold the </a:t>
            </a:r>
            <a:r>
              <a:rPr lang="en-US" sz="2400" b="1" dirty="0"/>
              <a:t>upper 16-bits of the starting address for the program stack (all stack related instructions will operate on stack</a:t>
            </a:r>
            <a:r>
              <a:rPr lang="en-US" sz="2400" b="1" dirty="0" smtClean="0"/>
              <a:t>).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b="1" dirty="0" smtClean="0"/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400" b="1" dirty="0" smtClean="0"/>
              <a:t>SS – Used for addressing the stack segment of memory (</a:t>
            </a:r>
            <a:r>
              <a:rPr lang="en-US" sz="2400" b="1" dirty="0" err="1" smtClean="0"/>
              <a:t>I,e</a:t>
            </a:r>
            <a:r>
              <a:rPr lang="en-US" sz="2400" b="1" dirty="0" smtClean="0"/>
              <a:t>) memory which is used to store stack data.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dirty="0"/>
              <a:t>ES register and DS register </a:t>
            </a:r>
            <a:r>
              <a:rPr lang="en-US" sz="2400" dirty="0"/>
              <a:t>are used to hold the upper 16-bits of the starting address of the two memory </a:t>
            </a:r>
            <a:r>
              <a:rPr lang="en-US" sz="2400" dirty="0" smtClean="0"/>
              <a:t>segments </a:t>
            </a:r>
            <a:r>
              <a:rPr lang="en-US" sz="2400" dirty="0" err="1" smtClean="0"/>
              <a:t>respy</a:t>
            </a:r>
            <a:r>
              <a:rPr lang="en-US" sz="2400" dirty="0" smtClean="0"/>
              <a:t>, </a:t>
            </a:r>
            <a:r>
              <a:rPr lang="en-US" sz="2400" b="1" dirty="0"/>
              <a:t>which are used for </a:t>
            </a:r>
            <a:r>
              <a:rPr lang="en-US" sz="2400" b="1" dirty="0" smtClean="0"/>
              <a:t> storing data. 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i="1" dirty="0" smtClean="0"/>
              <a:t>While </a:t>
            </a:r>
            <a:r>
              <a:rPr lang="en-US" sz="2400" b="1" i="1" dirty="0" smtClean="0"/>
              <a:t>addressing any memory location from the memory bank, the 20 bit physical address is calculated from two parts</a:t>
            </a:r>
          </a:p>
          <a:p>
            <a:pPr marL="342900" indent="-342900"/>
            <a:endParaRPr lang="en-US" sz="2400" b="1" i="1" dirty="0" smtClean="0"/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400" b="1" i="1" dirty="0" smtClean="0"/>
              <a:t>SEGMENT ADDRESS (16 bit)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400" b="1" i="1" dirty="0" smtClean="0"/>
              <a:t>OFFSET ADDRESSS (16 bit)</a:t>
            </a:r>
          </a:p>
          <a:p>
            <a:pPr marL="342900" indent="-342900"/>
            <a:endParaRPr lang="en-US" sz="2400" dirty="0"/>
          </a:p>
          <a:p>
            <a:pPr marL="342900" indent="-342900">
              <a:buFont typeface="Wingdings" pitchFamily="2" charset="2"/>
              <a:buChar char="ü"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1050-A365-48B6-BD8C-FABFA6F4B77B}" type="datetime1">
              <a:rPr lang="en-US" smtClean="0"/>
              <a:pPr/>
              <a:t>2/1/2017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177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SEGMENT &amp; OFFSET ADDRESS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>
            <a:normAutofit fontScale="92500" lnSpcReduction="10000"/>
          </a:bodyPr>
          <a:lstStyle/>
          <a:p>
            <a:r>
              <a:rPr lang="en-IN" b="1" dirty="0" smtClean="0"/>
              <a:t>Segment Registers </a:t>
            </a:r>
          </a:p>
          <a:p>
            <a:pPr lvl="1"/>
            <a:r>
              <a:rPr lang="en-IN" dirty="0" smtClean="0"/>
              <a:t> Contain 16 bit Segment address , related to different segments.</a:t>
            </a:r>
          </a:p>
          <a:p>
            <a:r>
              <a:rPr lang="en-IN" b="1" dirty="0" smtClean="0"/>
              <a:t>Any of the pointers and index registers or BX </a:t>
            </a:r>
            <a:r>
              <a:rPr lang="en-IN" b="1" dirty="0" err="1" smtClean="0"/>
              <a:t>Reg</a:t>
            </a:r>
            <a:endParaRPr lang="en-IN" b="1" dirty="0" smtClean="0"/>
          </a:p>
          <a:p>
            <a:pPr>
              <a:buNone/>
            </a:pPr>
            <a:r>
              <a:rPr lang="en-IN" b="1" dirty="0" smtClean="0"/>
              <a:t>	</a:t>
            </a:r>
            <a:r>
              <a:rPr lang="en-IN" dirty="0" smtClean="0"/>
              <a:t> – Contain the </a:t>
            </a:r>
            <a:r>
              <a:rPr lang="en-IN" b="1" dirty="0" smtClean="0"/>
              <a:t>offset address </a:t>
            </a:r>
            <a:r>
              <a:rPr lang="en-IN" dirty="0" smtClean="0"/>
              <a:t>(</a:t>
            </a:r>
            <a:r>
              <a:rPr lang="en-IN" dirty="0" err="1" smtClean="0"/>
              <a:t>i,e</a:t>
            </a:r>
            <a:r>
              <a:rPr lang="en-IN" dirty="0" smtClean="0"/>
              <a:t>) 16 bit Address of the memory location residing within each segment.</a:t>
            </a:r>
          </a:p>
          <a:p>
            <a:r>
              <a:rPr lang="en-IN" b="1" dirty="0" smtClean="0"/>
              <a:t>ADVANTAGE: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	Instead of maintaining a 20 bit register for a physical address, the processor just maintains </a:t>
            </a:r>
            <a:r>
              <a:rPr lang="en-IN" b="1" dirty="0" smtClean="0"/>
              <a:t>two 16 bit registers.</a:t>
            </a:r>
          </a:p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A4B4-014C-48EA-BFC1-3D7A3D95FB7B}" type="datetime1">
              <a:rPr lang="en-US" smtClean="0"/>
              <a:pPr/>
              <a:t>2/1/2017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="1" dirty="0" smtClean="0"/>
              <a:t>Introduction to Microprocessor 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4983179"/>
          </a:xfrm>
        </p:spPr>
        <p:txBody>
          <a:bodyPr>
            <a:no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/>
              <a:t> The microprocessor is a general purpose </a:t>
            </a:r>
            <a:r>
              <a:rPr lang="en-US" sz="2400" b="1" dirty="0" smtClean="0"/>
              <a:t>programmable logic device.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/>
              <a:t> It is the brain of the computer and it performs all the </a:t>
            </a:r>
          </a:p>
          <a:p>
            <a:r>
              <a:rPr lang="en-US" sz="2400" dirty="0" smtClean="0"/>
              <a:t>		</a:t>
            </a:r>
            <a:r>
              <a:rPr lang="en-US" sz="2400" b="1" dirty="0" smtClean="0"/>
              <a:t>computational tasks, </a:t>
            </a:r>
          </a:p>
          <a:p>
            <a:r>
              <a:rPr lang="en-US" sz="2400" b="1" dirty="0" smtClean="0"/>
              <a:t>		calculations </a:t>
            </a:r>
          </a:p>
          <a:p>
            <a:r>
              <a:rPr lang="en-US" sz="2400" b="1" dirty="0" smtClean="0"/>
              <a:t>		data processing </a:t>
            </a:r>
            <a:r>
              <a:rPr lang="en-US" sz="2400" dirty="0" smtClean="0"/>
              <a:t>etc. inside the computer. 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/>
              <a:t>In the computers, the most </a:t>
            </a:r>
            <a:r>
              <a:rPr lang="en-US" sz="2400" b="1" dirty="0" smtClean="0"/>
              <a:t>popular type of the processor is the Intel Pentium.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/>
              <a:t>The microprocessors can be classified based on the following features:  </a:t>
            </a:r>
          </a:p>
          <a:p>
            <a:r>
              <a:rPr lang="en-US" sz="2400" dirty="0" smtClean="0"/>
              <a:t> </a:t>
            </a:r>
            <a:r>
              <a:rPr lang="en-US" sz="2400" b="1" i="1" dirty="0" smtClean="0"/>
              <a:t>Instruction set: </a:t>
            </a:r>
            <a:endParaRPr lang="en-US" sz="2400" b="1" dirty="0" smtClean="0"/>
          </a:p>
          <a:p>
            <a:r>
              <a:rPr lang="en-US" sz="2400" dirty="0" smtClean="0"/>
              <a:t>It is the </a:t>
            </a:r>
            <a:r>
              <a:rPr lang="en-US" sz="2400" b="1" dirty="0" smtClean="0"/>
              <a:t>set of the instructions that the microprocessor can execute.  </a:t>
            </a:r>
          </a:p>
          <a:p>
            <a:endParaRPr lang="en-IN" sz="2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82E6-E425-46EE-8143-A0393EDC6123}" type="datetime1">
              <a:rPr lang="en-US" smtClean="0"/>
              <a:pPr/>
              <a:t>2/1/2017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629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2918"/>
            <a:ext cx="8686800" cy="598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6BAB-B1A7-47BB-ADF6-9BD1AA84BB58}" type="datetime1">
              <a:rPr lang="en-US" smtClean="0"/>
              <a:pPr/>
              <a:t>2/1/2017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3702-E917-41AA-ACEF-4462A9D4B36D}" type="datetime1">
              <a:rPr lang="en-US" smtClean="0"/>
              <a:pPr/>
              <a:t>2/1/2017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6" y="381000"/>
            <a:ext cx="5068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Pointers and Index Registers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81000" y="1120676"/>
            <a:ext cx="8534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3200" dirty="0"/>
              <a:t>All </a:t>
            </a:r>
            <a:r>
              <a:rPr lang="en-US" sz="3200" b="1" dirty="0"/>
              <a:t>segment registers are 16-bit wide</a:t>
            </a:r>
            <a:r>
              <a:rPr lang="en-US" sz="3200" dirty="0"/>
              <a:t>. But it is necessary to </a:t>
            </a:r>
            <a:r>
              <a:rPr lang="en-US" sz="3200" b="1" dirty="0"/>
              <a:t>generate 20-bit address (physical address) on the address bus</a:t>
            </a:r>
            <a:r>
              <a:rPr lang="en-US" sz="3200" b="1" dirty="0" smtClean="0"/>
              <a:t>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32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3200" dirty="0" smtClean="0"/>
              <a:t> </a:t>
            </a:r>
            <a:r>
              <a:rPr lang="en-US" sz="3200" dirty="0"/>
              <a:t>To get 20-bit physical address </a:t>
            </a:r>
            <a:r>
              <a:rPr lang="en-US" sz="3200" b="1" dirty="0"/>
              <a:t>one or more pointer or index registers are associated with each segment register</a:t>
            </a:r>
            <a:r>
              <a:rPr lang="en-US" sz="3200" b="1" dirty="0" smtClean="0"/>
              <a:t>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3200" dirty="0"/>
          </a:p>
          <a:p>
            <a:pPr marL="342900" indent="-342900"/>
            <a:endParaRPr lang="en-US" sz="3200" b="1" dirty="0"/>
          </a:p>
          <a:p>
            <a:pPr marL="342900" indent="-342900">
              <a:buFont typeface="Wingdings" pitchFamily="2" charset="2"/>
              <a:buChar char="ü"/>
            </a:pP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1C59-CC95-4BCD-ABA9-3CF761E51872}" type="datetime1">
              <a:rPr lang="en-US" smtClean="0"/>
              <a:pPr/>
              <a:t>2/1/2017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149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b="1" dirty="0" smtClean="0"/>
              <a:t>Pointers and index registers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22"/>
            <a:ext cx="8229600" cy="592933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IN" sz="2800" dirty="0" smtClean="0"/>
              <a:t>The pointers IP, BP, SP usually contain </a:t>
            </a:r>
            <a:r>
              <a:rPr lang="en-IN" sz="2800" b="1" dirty="0" smtClean="0"/>
              <a:t>offsets </a:t>
            </a:r>
            <a:r>
              <a:rPr lang="en-IN" sz="2800" dirty="0" smtClean="0"/>
              <a:t>within the code, data and stack segments respectively.</a:t>
            </a:r>
          </a:p>
          <a:p>
            <a:r>
              <a:rPr lang="en-IN" sz="2800" dirty="0" smtClean="0"/>
              <a:t> </a:t>
            </a:r>
            <a:r>
              <a:rPr lang="en-IN" sz="2800" b="1" dirty="0" smtClean="0"/>
              <a:t>Instruction Pointer (IP) is a 16-bit register pointing to instructions in code segment.</a:t>
            </a:r>
            <a:endParaRPr lang="en-IN" sz="2800" dirty="0" smtClean="0"/>
          </a:p>
          <a:p>
            <a:r>
              <a:rPr lang="en-IN" sz="2800" b="1" dirty="0" smtClean="0"/>
              <a:t>Stack Pointer (SP) is a 16-bit register pointing to program stack in stack segment.</a:t>
            </a:r>
          </a:p>
          <a:p>
            <a:r>
              <a:rPr lang="en-IN" sz="2800" b="1" dirty="0" smtClean="0"/>
              <a:t>Base Pointer (BP) is a 16-bit register pointing to data in stack segment.</a:t>
            </a:r>
          </a:p>
          <a:p>
            <a:pPr>
              <a:buNone/>
            </a:pPr>
            <a:r>
              <a:rPr lang="en-IN" sz="2800" b="1" dirty="0" smtClean="0"/>
              <a:t>             BP register is </a:t>
            </a:r>
            <a:r>
              <a:rPr lang="en-IN" sz="2800" dirty="0" smtClean="0"/>
              <a:t>also used for based, based indexed or register indirect addressing.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0DF1-4394-4AEF-B6A4-36EEF1E40B80}" type="datetime1">
              <a:rPr lang="en-US" smtClean="0"/>
              <a:pPr/>
              <a:t>2/1/2017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Index registers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Used as </a:t>
            </a:r>
            <a:r>
              <a:rPr lang="en-IN" b="1" dirty="0" smtClean="0"/>
              <a:t>General purpose register </a:t>
            </a:r>
            <a:r>
              <a:rPr lang="en-IN" dirty="0" smtClean="0"/>
              <a:t>as well as for </a:t>
            </a:r>
            <a:r>
              <a:rPr lang="en-IN" b="1" dirty="0" smtClean="0"/>
              <a:t>offset storage </a:t>
            </a:r>
            <a:r>
              <a:rPr lang="en-IN" dirty="0" smtClean="0"/>
              <a:t>in case of </a:t>
            </a:r>
            <a:r>
              <a:rPr lang="en-IN" b="1" dirty="0" smtClean="0"/>
              <a:t>indexed, based indexed and </a:t>
            </a:r>
            <a:r>
              <a:rPr lang="en-IN" dirty="0" smtClean="0"/>
              <a:t>register indirect addressing.</a:t>
            </a:r>
          </a:p>
          <a:p>
            <a:r>
              <a:rPr lang="en-IN" dirty="0" smtClean="0"/>
              <a:t>Also used in string manipulations.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733E-97EA-4EDA-8CBA-35FF11E2015E}" type="datetime1">
              <a:rPr lang="en-US" smtClean="0"/>
              <a:pPr/>
              <a:t>2/1/2017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b="1" dirty="0" smtClean="0"/>
              <a:t>Index registers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300" b="1" dirty="0" smtClean="0"/>
              <a:t>Source Index (SI) is a 16-bit register. </a:t>
            </a:r>
          </a:p>
          <a:p>
            <a:pPr>
              <a:buNone/>
            </a:pPr>
            <a:endParaRPr lang="en-IN" sz="2300" b="1" dirty="0" smtClean="0"/>
          </a:p>
          <a:p>
            <a:pPr>
              <a:buFont typeface="Wingdings" pitchFamily="2" charset="2"/>
              <a:buChar char="ü"/>
            </a:pPr>
            <a:r>
              <a:rPr lang="en-IN" sz="2300" dirty="0" smtClean="0"/>
              <a:t>Used to store the offset address of source data in data segment.</a:t>
            </a:r>
            <a:r>
              <a:rPr lang="en-IN" sz="2300" b="1" dirty="0" smtClean="0"/>
              <a:t>           </a:t>
            </a:r>
          </a:p>
          <a:p>
            <a:pPr>
              <a:buFont typeface="Wingdings" pitchFamily="2" charset="2"/>
              <a:buChar char="ü"/>
            </a:pPr>
            <a:r>
              <a:rPr lang="en-IN" sz="2300" b="1" dirty="0" smtClean="0"/>
              <a:t> SI is used for indexed, based indexed and register </a:t>
            </a:r>
            <a:r>
              <a:rPr lang="en-IN" sz="2300" dirty="0" smtClean="0"/>
              <a:t>indirect addressing.</a:t>
            </a:r>
          </a:p>
          <a:p>
            <a:pPr>
              <a:buNone/>
            </a:pPr>
            <a:r>
              <a:rPr lang="en-IN" sz="2300" dirty="0" smtClean="0"/>
              <a:t>		</a:t>
            </a:r>
          </a:p>
          <a:p>
            <a:r>
              <a:rPr lang="en-IN" sz="2300" b="1" dirty="0" smtClean="0"/>
              <a:t>Destination Index (DI) is a 16-bit register. </a:t>
            </a:r>
          </a:p>
          <a:p>
            <a:pPr>
              <a:buNone/>
            </a:pPr>
            <a:endParaRPr lang="en-IN" sz="2300" b="1" dirty="0" smtClean="0"/>
          </a:p>
          <a:p>
            <a:pPr>
              <a:buFont typeface="Wingdings" pitchFamily="2" charset="2"/>
              <a:buChar char="ü"/>
            </a:pPr>
            <a:r>
              <a:rPr lang="en-IN" sz="2300" dirty="0" smtClean="0"/>
              <a:t>     Used to store the offset address of destination data in data segment or extra segment.</a:t>
            </a:r>
            <a:r>
              <a:rPr lang="en-IN" sz="2300" b="1" dirty="0" smtClean="0"/>
              <a:t>    </a:t>
            </a:r>
          </a:p>
          <a:p>
            <a:pPr>
              <a:buFont typeface="Wingdings" pitchFamily="2" charset="2"/>
              <a:buChar char="ü"/>
            </a:pPr>
            <a:r>
              <a:rPr lang="en-IN" sz="2300" b="1" dirty="0" smtClean="0"/>
              <a:t>      DI is used for indexed, based indexed and </a:t>
            </a:r>
            <a:r>
              <a:rPr lang="en-IN" sz="2300" dirty="0" smtClean="0"/>
              <a:t>register indirect addressing.</a:t>
            </a:r>
          </a:p>
          <a:p>
            <a:pPr>
              <a:buNone/>
            </a:pPr>
            <a:r>
              <a:rPr lang="en-IN" sz="2300" dirty="0" smtClean="0"/>
              <a:t>            </a:t>
            </a:r>
          </a:p>
          <a:p>
            <a:endParaRPr lang="en-IN" sz="23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CF12-EDE2-4828-B5F2-FF069E96EE15}" type="datetime1">
              <a:rPr lang="en-US" smtClean="0"/>
              <a:pPr/>
              <a:t>2/1/2017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pic>
        <p:nvPicPr>
          <p:cNvPr id="1026" name="Picture 2" descr="C:\Users\Varshan\Desktop\s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88620"/>
            <a:ext cx="6500857" cy="4669206"/>
          </a:xfrm>
          <a:prstGeom prst="rect">
            <a:avLst/>
          </a:prstGeom>
          <a:noFill/>
        </p:spPr>
      </p:pic>
      <p:pic>
        <p:nvPicPr>
          <p:cNvPr id="1027" name="Picture 3" descr="C:\Users\Varshan\Desktop\ss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429264"/>
            <a:ext cx="8429684" cy="10715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285728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table below shows the offset registers with their related segment registers. </a:t>
            </a:r>
            <a:endParaRPr lang="en-US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9F30-79C0-4D9A-8AAD-E75294374DFC}" type="datetime1">
              <a:rPr lang="en-US" smtClean="0"/>
              <a:pPr/>
              <a:t>2/1/2017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642918"/>
            <a:ext cx="3201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Flag Register (FR)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09600" y="1714488"/>
            <a:ext cx="830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800" dirty="0"/>
              <a:t>The content of the flag register of 8086 </a:t>
            </a:r>
            <a:r>
              <a:rPr lang="en-US" sz="2800" b="1" dirty="0"/>
              <a:t>indicate some conditions produced by the execution of an arithmetic or logic instruction</a:t>
            </a:r>
            <a:r>
              <a:rPr lang="en-US" sz="2800" b="1" dirty="0" smtClean="0"/>
              <a:t>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8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dirty="0" smtClean="0"/>
              <a:t> </a:t>
            </a:r>
            <a:r>
              <a:rPr lang="en-US" sz="2800" dirty="0"/>
              <a:t>It also </a:t>
            </a:r>
            <a:r>
              <a:rPr lang="en-US" sz="2800" dirty="0" smtClean="0"/>
              <a:t>has </a:t>
            </a:r>
            <a:r>
              <a:rPr lang="en-US" sz="2800" b="1" dirty="0" smtClean="0"/>
              <a:t>some control flag bits, controlling</a:t>
            </a:r>
            <a:r>
              <a:rPr lang="en-US" sz="2800" dirty="0" smtClean="0"/>
              <a:t> </a:t>
            </a:r>
            <a:r>
              <a:rPr lang="en-US" sz="2800" dirty="0"/>
              <a:t>certain operations of the execution unit.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5F61-86D8-4DDF-BDF6-59D42A2B4EB2}" type="datetime1">
              <a:rPr lang="en-US" smtClean="0"/>
              <a:pPr/>
              <a:t>2/1/2017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28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108" y="2714620"/>
            <a:ext cx="4459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Architecture of 8086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8425-FDCB-446A-A4AF-C8166CBF23DB}" type="datetime1">
              <a:rPr lang="en-US" smtClean="0"/>
              <a:pPr/>
              <a:t>2/1/2017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91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8086 Architecture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dirty="0" smtClean="0"/>
              <a:t>Supports</a:t>
            </a:r>
          </a:p>
          <a:p>
            <a:r>
              <a:rPr lang="en-IN" dirty="0" smtClean="0"/>
              <a:t>A 16 bit ALU</a:t>
            </a:r>
          </a:p>
          <a:p>
            <a:r>
              <a:rPr lang="en-IN" dirty="0" smtClean="0"/>
              <a:t>A set of 16 bit registers</a:t>
            </a:r>
          </a:p>
          <a:p>
            <a:r>
              <a:rPr lang="en-IN" dirty="0" smtClean="0"/>
              <a:t>Provides segmented memory addressing capability</a:t>
            </a:r>
          </a:p>
          <a:p>
            <a:r>
              <a:rPr lang="en-IN" dirty="0" smtClean="0"/>
              <a:t>A rich instruction set</a:t>
            </a:r>
          </a:p>
          <a:p>
            <a:r>
              <a:rPr lang="en-IN" dirty="0" smtClean="0"/>
              <a:t>Powerful interrupt structure</a:t>
            </a:r>
          </a:p>
          <a:p>
            <a:r>
              <a:rPr lang="en-IN" dirty="0" smtClean="0"/>
              <a:t>Fetched instruction queue for overlapped fetching and execution.</a:t>
            </a:r>
            <a:endParaRPr lang="en-I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0107-4C53-4616-BAC7-CA9D60D7DFF6}" type="datetime1">
              <a:rPr lang="en-US" smtClean="0"/>
              <a:pPr/>
              <a:t>2/1/2017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3058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sz="2400" b="1" i="1" dirty="0"/>
              <a:t>Bandwidth: 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</a:t>
            </a:r>
            <a:r>
              <a:rPr lang="en-US" sz="2400" b="1" dirty="0"/>
              <a:t>number of bits processed by the microprocessor in a single instruction</a:t>
            </a:r>
            <a:r>
              <a:rPr lang="en-US" sz="2400" dirty="0"/>
              <a:t>, or the number of bits which are </a:t>
            </a:r>
            <a:r>
              <a:rPr lang="en-US" sz="2400" b="1" dirty="0"/>
              <a:t>transfer via the bus in parallel. </a:t>
            </a:r>
          </a:p>
          <a:p>
            <a:r>
              <a:rPr lang="en-US" sz="2400" dirty="0"/>
              <a:t>For example, the 8086 microprocessor called 16-bits, i.e. because it can process, send, and evaluate 16 bits in parallel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b="1" i="1" dirty="0"/>
              <a:t>Clock Speed: </a:t>
            </a:r>
            <a:endParaRPr lang="en-US" sz="2400" dirty="0"/>
          </a:p>
          <a:p>
            <a:r>
              <a:rPr lang="en-US" sz="2400" dirty="0"/>
              <a:t>It determines </a:t>
            </a:r>
            <a:r>
              <a:rPr lang="en-US" sz="2400" b="1" dirty="0"/>
              <a:t>the speed of the processing the instruction inside the processor </a:t>
            </a:r>
            <a:r>
              <a:rPr lang="en-US" sz="2400" dirty="0"/>
              <a:t>and it is measured in Hz.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E252-C72D-4A6D-8F15-FF79A0C7298E}" type="datetime1">
              <a:rPr lang="en-US" smtClean="0"/>
              <a:pPr/>
              <a:t>2/1/2017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43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14356"/>
            <a:ext cx="8229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800" dirty="0"/>
              <a:t>It is internally divided into two separate functional units</a:t>
            </a:r>
            <a:r>
              <a:rPr lang="en-US" sz="2800" dirty="0" smtClean="0"/>
              <a:t>.</a:t>
            </a:r>
            <a:endParaRPr lang="en-US" sz="2800" dirty="0"/>
          </a:p>
          <a:p>
            <a:pPr marL="342900" indent="-342900" algn="ctr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0066"/>
                </a:solidFill>
              </a:rPr>
              <a:t>Bus </a:t>
            </a:r>
            <a:r>
              <a:rPr lang="en-US" sz="2800" b="1" dirty="0">
                <a:solidFill>
                  <a:srgbClr val="FF0066"/>
                </a:solidFill>
              </a:rPr>
              <a:t>Interface Unit (BIU) and </a:t>
            </a:r>
            <a:endParaRPr lang="en-US" sz="2800" b="1" dirty="0" smtClean="0">
              <a:solidFill>
                <a:srgbClr val="FF0066"/>
              </a:solidFill>
            </a:endParaRPr>
          </a:p>
          <a:p>
            <a:pPr marL="342900" indent="-342900" algn="ctr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0066"/>
                </a:solidFill>
              </a:rPr>
              <a:t>Execution </a:t>
            </a:r>
            <a:r>
              <a:rPr lang="en-US" sz="2800" b="1" dirty="0">
                <a:solidFill>
                  <a:srgbClr val="FF0066"/>
                </a:solidFill>
              </a:rPr>
              <a:t>Unit (EU</a:t>
            </a:r>
            <a:r>
              <a:rPr lang="en-US" sz="2800" b="1" dirty="0" smtClean="0">
                <a:solidFill>
                  <a:srgbClr val="FF0066"/>
                </a:solidFill>
              </a:rPr>
              <a:t>)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8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dirty="0" smtClean="0"/>
              <a:t> </a:t>
            </a:r>
            <a:r>
              <a:rPr lang="en-US" sz="2800" dirty="0"/>
              <a:t>These two functional units can work </a:t>
            </a:r>
            <a:r>
              <a:rPr lang="en-US" sz="2800" b="1" dirty="0"/>
              <a:t>simultaneously to increase system </a:t>
            </a:r>
            <a:r>
              <a:rPr lang="en-US" sz="2800" b="1" dirty="0" smtClean="0"/>
              <a:t>throughput</a:t>
            </a:r>
            <a:r>
              <a:rPr lang="en-US" sz="2800" b="1" dirty="0"/>
              <a:t>. </a:t>
            </a:r>
            <a:endParaRPr lang="en-US" sz="2800" b="1" dirty="0" smtClean="0"/>
          </a:p>
          <a:p>
            <a:pPr marL="342900" indent="-342900">
              <a:buFont typeface="Wingdings" pitchFamily="2" charset="2"/>
              <a:buChar char="ü"/>
            </a:pPr>
            <a:endParaRPr lang="en-US" sz="28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dirty="0" smtClean="0"/>
              <a:t>The </a:t>
            </a:r>
            <a:r>
              <a:rPr lang="en-US" sz="2800" dirty="0"/>
              <a:t>throughput is a measure of number of instructions executed per unit time. </a:t>
            </a:r>
          </a:p>
          <a:p>
            <a:pPr lvl="5"/>
            <a:r>
              <a:rPr lang="en-US" sz="2800" dirty="0" smtClean="0"/>
              <a:t>		</a:t>
            </a:r>
            <a:endParaRPr lang="en-US" sz="28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dirty="0"/>
              <a:t>The major reason for this separation is to </a:t>
            </a:r>
            <a:r>
              <a:rPr lang="en-US" sz="2800" b="1" dirty="0"/>
              <a:t>increase the processing speed of the </a:t>
            </a:r>
            <a:r>
              <a:rPr lang="en-US" sz="2800" b="1" dirty="0" smtClean="0"/>
              <a:t>processor.</a:t>
            </a:r>
            <a:endParaRPr lang="en-US" sz="2800" b="1" dirty="0"/>
          </a:p>
          <a:p>
            <a:pPr marL="342900" indent="-342900">
              <a:buFont typeface="Wingdings" pitchFamily="2" charset="2"/>
              <a:buChar char="ü"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6F0F-0D7C-49D9-B43A-DC0242BAF1AC}" type="datetime1">
              <a:rPr lang="en-US" smtClean="0"/>
              <a:pPr/>
              <a:t>2/1/2017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588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Architecture Diagram</a:t>
            </a:r>
            <a:br>
              <a:rPr lang="en-US" dirty="0" smtClean="0"/>
            </a:br>
            <a:endParaRPr lang="en-IN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2DA2-4F46-4D4F-8B3A-62E7FF22F25C}" type="datetime1">
              <a:rPr lang="en-US" smtClean="0"/>
              <a:pPr/>
              <a:t>2/1/2017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bright="-30000" contrast="60000"/>
          </a:blip>
          <a:srcRect/>
          <a:stretch>
            <a:fillRect/>
          </a:stretch>
        </p:blipFill>
        <p:spPr bwMode="auto">
          <a:xfrm>
            <a:off x="357158" y="0"/>
            <a:ext cx="842968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EB15-8C5E-4C01-B49E-2BC31A2DCF60}" type="datetime1">
              <a:rPr lang="en-US" smtClean="0"/>
              <a:pPr/>
              <a:t>2/1/2017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091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53078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Bus Interface Unit (BIU)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304800" y="1380731"/>
            <a:ext cx="861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800" dirty="0" smtClean="0"/>
              <a:t>Provides </a:t>
            </a:r>
            <a:r>
              <a:rPr lang="en-US" sz="2800" b="1" dirty="0"/>
              <a:t>a full 16-bit bi-directional data bus and 20-bit address bus. </a:t>
            </a:r>
            <a:endParaRPr lang="en-US" sz="2800" b="1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b="1" dirty="0" smtClean="0"/>
              <a:t>Contains the circuit for physical address calculations and an instruction byte queue (6 bytes long).</a:t>
            </a:r>
            <a:endParaRPr lang="en-US" sz="28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dirty="0" smtClean="0"/>
              <a:t>This unit is responsible for establishing communication with external devices &amp; peripherals including memory via the bus.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dirty="0" smtClean="0"/>
              <a:t>In other words , The </a:t>
            </a:r>
            <a:r>
              <a:rPr lang="en-US" sz="2800" b="1" dirty="0" smtClean="0"/>
              <a:t>BIU interact with memory, input and output devices in fetching the instructions</a:t>
            </a:r>
            <a:r>
              <a:rPr lang="en-US" sz="2800" dirty="0" smtClean="0"/>
              <a:t> </a:t>
            </a:r>
            <a:r>
              <a:rPr lang="en-US" sz="2800" b="1" dirty="0" smtClean="0"/>
              <a:t>and data </a:t>
            </a:r>
            <a:r>
              <a:rPr lang="en-US" sz="2800" dirty="0" smtClean="0"/>
              <a:t>required by the EU 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800" dirty="0" smtClean="0"/>
          </a:p>
          <a:p>
            <a:pPr marL="342900" indent="-342900">
              <a:buFont typeface="Wingdings" pitchFamily="2" charset="2"/>
              <a:buChar char="ü"/>
            </a:pPr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7ADC-E8FA-4C2F-9711-55F9001B5986}" type="datetime1">
              <a:rPr lang="en-US" smtClean="0"/>
              <a:pPr/>
              <a:t>2/1/2017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42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2786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/>
              <a:t>BIU contains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343926" y="16002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/>
              <a:t>A. Instruction Queue </a:t>
            </a:r>
            <a:endParaRPr lang="en-US" sz="3600" dirty="0"/>
          </a:p>
          <a:p>
            <a:r>
              <a:rPr lang="en-US" sz="3600" b="1" dirty="0"/>
              <a:t>B. Segment Registers </a:t>
            </a:r>
            <a:endParaRPr lang="en-US" sz="3600" dirty="0"/>
          </a:p>
          <a:p>
            <a:r>
              <a:rPr lang="en-US" sz="3600" b="1" dirty="0"/>
              <a:t>C. Instruction Pointers </a:t>
            </a:r>
            <a:endParaRPr lang="en-US" sz="3600" dirty="0"/>
          </a:p>
          <a:p>
            <a:r>
              <a:rPr lang="en-US" sz="3600" b="1" dirty="0"/>
              <a:t>D. Address Summer </a:t>
            </a:r>
            <a:endParaRPr lang="en-US" sz="3600" dirty="0"/>
          </a:p>
          <a:p>
            <a:r>
              <a:rPr lang="en-US" sz="3600" b="1" dirty="0"/>
              <a:t>E. Bus Control Logic </a:t>
            </a:r>
            <a:endParaRPr lang="en-US" sz="3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95D7-EAFB-4F77-A3D9-B5C96B0C923D}" type="datetime1">
              <a:rPr lang="en-US" smtClean="0"/>
              <a:pPr/>
              <a:t>2/1/2017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63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Instruction byte Queue and Pipelining 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31903"/>
            <a:ext cx="8229600" cy="5197493"/>
          </a:xfrm>
        </p:spPr>
        <p:txBody>
          <a:bodyPr>
            <a:normAutofit/>
          </a:bodyPr>
          <a:lstStyle/>
          <a:p>
            <a:r>
              <a:rPr lang="en-IN" sz="2800" dirty="0" smtClean="0"/>
              <a:t>In 8085, Once the </a:t>
            </a:r>
            <a:r>
              <a:rPr lang="en-IN" sz="2800" dirty="0" err="1" smtClean="0"/>
              <a:t>opcode</a:t>
            </a:r>
            <a:r>
              <a:rPr lang="en-IN" sz="2800" dirty="0" smtClean="0"/>
              <a:t> is fetched and decoded, the </a:t>
            </a:r>
            <a:r>
              <a:rPr lang="en-IN" sz="2800" b="1" dirty="0" smtClean="0"/>
              <a:t>external bus remains fre</a:t>
            </a:r>
            <a:r>
              <a:rPr lang="en-IN" sz="2800" dirty="0" smtClean="0"/>
              <a:t>e , while the processor internally executes the instruction. </a:t>
            </a:r>
          </a:p>
          <a:p>
            <a:r>
              <a:rPr lang="en-IN" sz="2800" b="1" dirty="0" smtClean="0"/>
              <a:t>This time slot is utilised in 8086 </a:t>
            </a:r>
            <a:r>
              <a:rPr lang="en-IN" sz="2800" dirty="0" smtClean="0"/>
              <a:t>to achieve the overlapped fetch and execution cycles.</a:t>
            </a:r>
          </a:p>
          <a:p>
            <a:r>
              <a:rPr lang="en-IN" sz="2800" dirty="0" smtClean="0"/>
              <a:t>While the fetched instruction is executed internally , </a:t>
            </a:r>
            <a:r>
              <a:rPr lang="en-IN" sz="2800" b="1" dirty="0" smtClean="0"/>
              <a:t>the external bus is not left free but used to fetch the </a:t>
            </a:r>
            <a:r>
              <a:rPr lang="en-IN" sz="2800" b="1" dirty="0" err="1" smtClean="0"/>
              <a:t>opcode</a:t>
            </a:r>
            <a:r>
              <a:rPr lang="en-IN" sz="2800" b="1" dirty="0" smtClean="0"/>
              <a:t> of the next instruction</a:t>
            </a:r>
            <a:r>
              <a:rPr lang="en-IN" sz="2800" dirty="0" smtClean="0"/>
              <a:t> and arrange it in a queue called a </a:t>
            </a:r>
            <a:r>
              <a:rPr lang="en-IN" sz="2800" b="1" dirty="0" smtClean="0"/>
              <a:t>PREDECODED INSTRUCTION BYTE QUEUE.</a:t>
            </a:r>
            <a:endParaRPr lang="en-IN" sz="28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679C-36C4-470A-B775-380586BE0D67}" type="datetime1">
              <a:rPr lang="en-US" smtClean="0"/>
              <a:pPr/>
              <a:t>2/1/2017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Instruction byte Queue and Pipelining 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It is a </a:t>
            </a:r>
            <a:r>
              <a:rPr lang="en-IN" sz="2800" b="1" dirty="0" smtClean="0"/>
              <a:t>6 byte long, first-in-first-out structure</a:t>
            </a:r>
            <a:r>
              <a:rPr lang="en-IN" sz="2800" dirty="0" smtClean="0"/>
              <a:t>.</a:t>
            </a:r>
          </a:p>
          <a:p>
            <a:r>
              <a:rPr lang="en-IN" sz="2800" dirty="0" smtClean="0"/>
              <a:t>Instructions from the queue are taken for </a:t>
            </a:r>
            <a:r>
              <a:rPr lang="en-IN" sz="2800" b="1" dirty="0" smtClean="0"/>
              <a:t>decoding sequentially.</a:t>
            </a:r>
          </a:p>
          <a:p>
            <a:r>
              <a:rPr lang="en-IN" sz="2800" dirty="0" smtClean="0"/>
              <a:t>Once a byte is decoded, </a:t>
            </a:r>
            <a:r>
              <a:rPr lang="en-IN" sz="2800" b="1" dirty="0" smtClean="0"/>
              <a:t>queue is rearranged by pushing it out and queue status is checked for the possibility of the next </a:t>
            </a:r>
            <a:r>
              <a:rPr lang="en-IN" sz="2800" b="1" dirty="0" err="1" smtClean="0"/>
              <a:t>opcode</a:t>
            </a:r>
            <a:r>
              <a:rPr lang="en-IN" sz="2800" b="1" dirty="0" smtClean="0"/>
              <a:t> fetch cycle.</a:t>
            </a:r>
          </a:p>
          <a:p>
            <a:r>
              <a:rPr lang="en-IN" sz="2800" dirty="0" smtClean="0"/>
              <a:t>While </a:t>
            </a:r>
            <a:r>
              <a:rPr lang="en-IN" sz="2800" dirty="0" err="1" smtClean="0"/>
              <a:t>opcode</a:t>
            </a:r>
            <a:r>
              <a:rPr lang="en-IN" sz="2800" dirty="0" smtClean="0"/>
              <a:t> is fetched by BIU, the EU executes the previously decoded instruction concurrently.</a:t>
            </a:r>
          </a:p>
          <a:p>
            <a:r>
              <a:rPr lang="en-IN" sz="2800" b="1" dirty="0" smtClean="0"/>
              <a:t>BIU along with EU thus forms a PIPELINE</a:t>
            </a:r>
            <a:r>
              <a:rPr lang="en-IN" sz="2800" dirty="0" smtClean="0"/>
              <a:t> Structure.</a:t>
            </a:r>
          </a:p>
          <a:p>
            <a:endParaRPr lang="en-IN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D22E-5B1C-4DD2-BA2B-C59078FFE8B8}" type="datetime1">
              <a:rPr lang="en-US" smtClean="0"/>
              <a:pPr/>
              <a:t>2/1/2017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C9-447E-478B-9CAE-A5ABC1635A63}" type="datetime1">
              <a:rPr lang="en-US" smtClean="0"/>
              <a:pPr/>
              <a:t>2/1/2017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678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ADDRESS SUMMER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The BIU also contains a </a:t>
            </a:r>
            <a:r>
              <a:rPr lang="en-US" b="1" dirty="0" smtClean="0"/>
              <a:t>DEDICATED ADDER which is used to generate the 20 bit physical address</a:t>
            </a:r>
            <a:r>
              <a:rPr lang="en-US" dirty="0" smtClean="0"/>
              <a:t> that is output on the address bus. </a:t>
            </a:r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0F3F-13F3-4E23-9F99-8C26DABD472C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32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5820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Generation of 20-bit Address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81000" y="838200"/>
            <a:ext cx="8610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800" dirty="0"/>
              <a:t>The </a:t>
            </a:r>
            <a:r>
              <a:rPr lang="en-US" sz="2800" b="1" dirty="0"/>
              <a:t>logical addresses </a:t>
            </a:r>
            <a:r>
              <a:rPr lang="en-US" sz="2800" dirty="0"/>
              <a:t>that occur in the 8086 program are always </a:t>
            </a:r>
            <a:r>
              <a:rPr lang="en-US" sz="2800" b="1" dirty="0"/>
              <a:t>16 bits in length</a:t>
            </a:r>
            <a:r>
              <a:rPr lang="en-US" sz="2800" b="1" dirty="0" smtClean="0"/>
              <a:t>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8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dirty="0" smtClean="0"/>
              <a:t> </a:t>
            </a:r>
            <a:r>
              <a:rPr lang="en-US" sz="2800" b="1" dirty="0"/>
              <a:t>This is because all registers are 16 bits</a:t>
            </a:r>
            <a:r>
              <a:rPr lang="en-US" sz="2800" b="1" dirty="0" smtClean="0"/>
              <a:t>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8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dirty="0" smtClean="0"/>
              <a:t> </a:t>
            </a:r>
            <a:r>
              <a:rPr lang="en-US" sz="2800" dirty="0"/>
              <a:t>However, the </a:t>
            </a:r>
            <a:r>
              <a:rPr lang="en-US" sz="2800" b="1" dirty="0"/>
              <a:t>physical addresses </a:t>
            </a:r>
            <a:r>
              <a:rPr lang="en-US" sz="2800" dirty="0"/>
              <a:t>that are used to access </a:t>
            </a:r>
            <a:r>
              <a:rPr lang="en-US" sz="2800" dirty="0" smtClean="0"/>
              <a:t>1MB memory </a:t>
            </a:r>
            <a:r>
              <a:rPr lang="en-US" sz="2800" dirty="0"/>
              <a:t>are </a:t>
            </a:r>
            <a:r>
              <a:rPr lang="en-US" sz="2800" b="1" dirty="0"/>
              <a:t>20 bits in length. </a:t>
            </a:r>
            <a:endParaRPr lang="en-US" sz="2800" b="1" dirty="0" smtClean="0"/>
          </a:p>
          <a:p>
            <a:pPr marL="342900" indent="-342900">
              <a:buFont typeface="Wingdings" pitchFamily="2" charset="2"/>
              <a:buChar char="ü"/>
            </a:pPr>
            <a:endParaRPr lang="en-US" sz="28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dirty="0" smtClean="0"/>
              <a:t>The </a:t>
            </a:r>
            <a:r>
              <a:rPr lang="en-US" sz="2800" dirty="0"/>
              <a:t>generation of the physical address involves combining a </a:t>
            </a:r>
            <a:r>
              <a:rPr lang="en-US" sz="2800" b="1" dirty="0"/>
              <a:t>16-bit </a:t>
            </a:r>
            <a:r>
              <a:rPr lang="en-US" sz="2800" b="1" i="1" dirty="0"/>
              <a:t>offset </a:t>
            </a:r>
            <a:r>
              <a:rPr lang="en-US" sz="2800" b="1" dirty="0"/>
              <a:t>values</a:t>
            </a:r>
            <a:r>
              <a:rPr lang="en-US" sz="2800" dirty="0"/>
              <a:t> that is located in either an </a:t>
            </a:r>
            <a:r>
              <a:rPr lang="en-US" sz="2800" b="1" i="1" dirty="0"/>
              <a:t>index register or pointer </a:t>
            </a:r>
            <a:r>
              <a:rPr lang="en-US" sz="2800" b="1" i="1" dirty="0" smtClean="0"/>
              <a:t>register or BX </a:t>
            </a:r>
            <a:r>
              <a:rPr lang="en-US" sz="2800" b="1" i="1" dirty="0" err="1" smtClean="0"/>
              <a:t>reg</a:t>
            </a:r>
            <a:r>
              <a:rPr lang="en-US" sz="2800" b="1" i="1" dirty="0" smtClean="0"/>
              <a:t> </a:t>
            </a:r>
            <a:r>
              <a:rPr lang="en-US" sz="2800" dirty="0"/>
              <a:t>and </a:t>
            </a:r>
            <a:r>
              <a:rPr lang="en-US" sz="2800" b="1" dirty="0"/>
              <a:t>a 16-bit </a:t>
            </a:r>
            <a:r>
              <a:rPr lang="en-US" sz="2800" b="1" i="1" dirty="0" smtClean="0"/>
              <a:t>base/segment address</a:t>
            </a:r>
            <a:r>
              <a:rPr lang="en-US" sz="2800" b="1" dirty="0" smtClean="0"/>
              <a:t> </a:t>
            </a:r>
            <a:r>
              <a:rPr lang="en-US" sz="2800" dirty="0"/>
              <a:t>that is located in </a:t>
            </a:r>
            <a:r>
              <a:rPr lang="en-US" sz="2800" b="1" dirty="0"/>
              <a:t>one of the </a:t>
            </a:r>
            <a:r>
              <a:rPr lang="en-US" sz="2800" b="1" i="1" dirty="0"/>
              <a:t>segment register</a:t>
            </a:r>
            <a:r>
              <a:rPr lang="en-US" sz="2800" dirty="0"/>
              <a:t>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E1A1-9A1F-43AB-8F98-779366B6E90F}" type="datetime1">
              <a:rPr lang="en-US" smtClean="0"/>
              <a:pPr/>
              <a:t>2/1/2017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87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191" y="228600"/>
            <a:ext cx="4590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Historical Overview: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415636" y="966796"/>
            <a:ext cx="849976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endParaRPr lang="en-US" sz="22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200" dirty="0"/>
              <a:t>The first microprocessor is the </a:t>
            </a:r>
            <a:r>
              <a:rPr lang="en-US" sz="2200" b="1" dirty="0"/>
              <a:t>Intel 4004</a:t>
            </a:r>
            <a:r>
              <a:rPr lang="en-US" sz="2200" dirty="0"/>
              <a:t>, was a </a:t>
            </a:r>
            <a:r>
              <a:rPr lang="en-US" sz="2200" b="1" dirty="0"/>
              <a:t>4-bit microprocessor</a:t>
            </a:r>
            <a:r>
              <a:rPr lang="en-US" sz="2200" dirty="0"/>
              <a:t>. It has </a:t>
            </a:r>
            <a:r>
              <a:rPr lang="en-US" sz="2200" b="1" dirty="0"/>
              <a:t>12-bit address lines </a:t>
            </a:r>
            <a:r>
              <a:rPr lang="en-US" sz="2200" dirty="0"/>
              <a:t>to access 4096 </a:t>
            </a:r>
            <a:r>
              <a:rPr lang="en-US" sz="2200" dirty="0" smtClean="0"/>
              <a:t>memory </a:t>
            </a:r>
            <a:r>
              <a:rPr lang="en-US" sz="2200" dirty="0"/>
              <a:t>location. The 4004 microprocessor has only </a:t>
            </a:r>
            <a:r>
              <a:rPr lang="en-US" sz="2200" b="1" dirty="0"/>
              <a:t>45 instructions. </a:t>
            </a:r>
            <a:endParaRPr lang="en-US" sz="2200" b="1" dirty="0" smtClean="0"/>
          </a:p>
          <a:p>
            <a:endParaRPr lang="en-US" sz="22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200" dirty="0"/>
              <a:t>The Intel released the </a:t>
            </a:r>
            <a:r>
              <a:rPr lang="en-US" sz="2200" b="1" dirty="0"/>
              <a:t>4040 microprocessor</a:t>
            </a:r>
            <a:r>
              <a:rPr lang="en-US" sz="2200" dirty="0"/>
              <a:t>, as updated version of 4004 with </a:t>
            </a:r>
            <a:r>
              <a:rPr lang="en-US" sz="2200" b="1" dirty="0"/>
              <a:t>enhancement in speed</a:t>
            </a:r>
            <a:r>
              <a:rPr lang="en-US" sz="2200" dirty="0"/>
              <a:t>, and without any improvement in word length and memory size. </a:t>
            </a:r>
            <a:endParaRPr lang="en-US" sz="2200" dirty="0" smtClean="0"/>
          </a:p>
          <a:p>
            <a:endParaRPr lang="en-US" sz="22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200" dirty="0"/>
              <a:t>In </a:t>
            </a:r>
            <a:r>
              <a:rPr lang="en-US" sz="2200" b="1" dirty="0"/>
              <a:t>1971 announced the 8008 microprocessor</a:t>
            </a:r>
            <a:r>
              <a:rPr lang="en-US" sz="2200" dirty="0"/>
              <a:t>, </a:t>
            </a:r>
            <a:r>
              <a:rPr lang="en-US" sz="2200" b="1" dirty="0"/>
              <a:t>8-bit and faster </a:t>
            </a:r>
            <a:r>
              <a:rPr lang="en-US" sz="2200" dirty="0"/>
              <a:t>version of 4004 microprocessor. This version came up with </a:t>
            </a:r>
            <a:r>
              <a:rPr lang="en-US" sz="2200" b="1" dirty="0"/>
              <a:t>expanded memory size up to 16 Kbytes</a:t>
            </a:r>
            <a:r>
              <a:rPr lang="en-US" sz="2200" dirty="0"/>
              <a:t> and additional instructions to make </a:t>
            </a:r>
            <a:r>
              <a:rPr lang="en-US" sz="2200" b="1" dirty="0"/>
              <a:t>total of 48 instructions</a:t>
            </a:r>
            <a:r>
              <a:rPr lang="en-US" sz="2200" dirty="0"/>
              <a:t>. 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2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200" b="1" dirty="0" smtClean="0"/>
              <a:t>In </a:t>
            </a:r>
            <a:r>
              <a:rPr lang="en-US" sz="2200" b="1" dirty="0"/>
              <a:t>1977 Intel introduced updated version of 8080, </a:t>
            </a:r>
            <a:r>
              <a:rPr lang="en-US" sz="2200" dirty="0"/>
              <a:t>which was 8085 microprocessor. The 8085 is an 8-bit microprocessor. 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9914-E70E-4DAF-8D5A-ED036D1C1845}" type="datetime1">
              <a:rPr lang="en-US" smtClean="0"/>
              <a:pPr/>
              <a:t>2/1/2017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401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Segment &amp; Offset registers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Segment Register </a:t>
            </a:r>
            <a:r>
              <a:rPr lang="en-IN" dirty="0" smtClean="0"/>
              <a:t> – Indicates the base address or segment address of a particular segment</a:t>
            </a:r>
          </a:p>
          <a:p>
            <a:r>
              <a:rPr lang="en-IN" b="1" dirty="0" smtClean="0"/>
              <a:t>Offset</a:t>
            </a:r>
            <a:r>
              <a:rPr lang="en-IN" dirty="0" smtClean="0"/>
              <a:t> address – Indicates the distance of the required memory location within the segment from the base address.</a:t>
            </a:r>
            <a:endParaRPr lang="en-I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9C01-C071-4A42-8EE7-55A03E74B0D9}" type="datetime1">
              <a:rPr lang="en-US" smtClean="0"/>
              <a:pPr/>
              <a:t>2/1/2017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154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247E-FA41-4A3E-89AD-0B873D155AAD}" type="datetime1">
              <a:rPr lang="en-US" smtClean="0"/>
              <a:pPr/>
              <a:t>2/1/2017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121E-2A57-4313-A3DF-A26AB00710E3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057775" y="569913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1 MB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487738" y="2971800"/>
            <a:ext cx="1243012" cy="24447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4313" y="588963"/>
            <a:ext cx="4205287" cy="5624512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467100" y="2965450"/>
            <a:ext cx="1265238" cy="177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467100" y="3230563"/>
            <a:ext cx="1257300" cy="258762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033463" y="3636963"/>
            <a:ext cx="1885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20-bit (5-byte)</a:t>
            </a:r>
          </a:p>
          <a:p>
            <a:r>
              <a:rPr lang="en-US"/>
              <a:t>Physical </a:t>
            </a:r>
          </a:p>
          <a:p>
            <a:r>
              <a:rPr lang="en-US"/>
              <a:t>Memory address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5318125" y="4618038"/>
            <a:ext cx="1104900" cy="228600"/>
          </a:xfrm>
          <a:prstGeom prst="rect">
            <a:avLst/>
          </a:prstGeom>
          <a:solidFill>
            <a:srgbClr val="000066">
              <a:alpha val="39999"/>
            </a:srgbClr>
          </a:solidFill>
          <a:ln w="9525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660066"/>
              </a:solidFill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563938" y="3573463"/>
            <a:ext cx="109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66"/>
                </a:solidFill>
              </a:rPr>
              <a:t>64 KB</a:t>
            </a:r>
          </a:p>
          <a:p>
            <a:pPr algn="ctr"/>
            <a:r>
              <a:rPr lang="en-US" dirty="0">
                <a:solidFill>
                  <a:srgbClr val="000066"/>
                </a:solidFill>
              </a:rPr>
              <a:t>Segment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288088" y="3971925"/>
            <a:ext cx="1108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60066"/>
                </a:solidFill>
              </a:rPr>
              <a:t>16-bit each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6430963" y="5118100"/>
            <a:ext cx="234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Appended 4 bits (0H)</a:t>
            </a:r>
          </a:p>
        </p:txBody>
      </p:sp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4752975" y="3670300"/>
            <a:ext cx="1393825" cy="366713"/>
            <a:chOff x="3138" y="2307"/>
            <a:chExt cx="878" cy="231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138" y="2307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+</a:t>
              </a:r>
            </a:p>
          </p:txBody>
        </p:sp>
        <p:pic>
          <p:nvPicPr>
            <p:cNvPr id="16" name="Picture 2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69" y="2335"/>
              <a:ext cx="747" cy="173"/>
            </a:xfrm>
            <a:prstGeom prst="rect">
              <a:avLst/>
            </a:prstGeom>
            <a:noFill/>
          </p:spPr>
        </p:pic>
      </p:grp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5057775" y="3219450"/>
            <a:ext cx="3570288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66"/>
                </a:solidFill>
              </a:rPr>
              <a:t>EA (Effective Address) of byte accessed</a:t>
            </a:r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 flipV="1">
            <a:off x="6654800" y="48768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4873625" y="60960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(1 MB)</a:t>
            </a:r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 flipH="1" flipV="1">
            <a:off x="5384800" y="4003675"/>
            <a:ext cx="974725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 flipH="1">
            <a:off x="5872163" y="4135438"/>
            <a:ext cx="447675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2" name="Line 28"/>
          <p:cNvSpPr>
            <a:spLocks noChangeShapeType="1"/>
          </p:cNvSpPr>
          <p:nvPr/>
        </p:nvSpPr>
        <p:spPr bwMode="auto">
          <a:xfrm>
            <a:off x="2112963" y="4521200"/>
            <a:ext cx="752475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3" name="Line 29"/>
          <p:cNvSpPr>
            <a:spLocks noChangeShapeType="1"/>
          </p:cNvSpPr>
          <p:nvPr/>
        </p:nvSpPr>
        <p:spPr bwMode="auto">
          <a:xfrm flipH="1">
            <a:off x="5578475" y="4906963"/>
            <a:ext cx="30480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5008563" y="5473700"/>
            <a:ext cx="226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Segment number</a:t>
            </a:r>
          </a:p>
          <a:p>
            <a:r>
              <a:rPr lang="en-US">
                <a:solidFill>
                  <a:srgbClr val="000066"/>
                </a:solidFill>
              </a:rPr>
              <a:t>In Segment Register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An Example for physical address calculation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4554"/>
            <a:ext cx="9144000" cy="249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4796-559A-4689-A982-31BE68E29BA7}" type="datetime1">
              <a:rPr lang="en-US" smtClean="0"/>
              <a:pPr/>
              <a:t>2/1/2017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BIU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The BIU is also responsible for generating </a:t>
            </a:r>
            <a:r>
              <a:rPr lang="en-US" b="1" dirty="0" smtClean="0"/>
              <a:t>bus control signals such as those for memory read or write and I/O read or write.</a:t>
            </a:r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0BA4-95E7-4F19-94A4-E093A88159CA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48551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Execution Unit (EU)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567130" y="1371600"/>
            <a:ext cx="84244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/>
              <a:t>EU is responsible for </a:t>
            </a:r>
            <a:r>
              <a:rPr lang="en-US" sz="2400" b="1" dirty="0" smtClean="0"/>
              <a:t>executing the instructions of the programs and to carry out the required processing.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/>
              <a:t>The </a:t>
            </a:r>
            <a:r>
              <a:rPr lang="en-US" sz="2400" dirty="0"/>
              <a:t>EU of 8086 tells the BIU from where to </a:t>
            </a:r>
            <a:r>
              <a:rPr lang="en-US" sz="2400" b="1" dirty="0"/>
              <a:t>fetch instructions or data, decodes instructions and execute instructions</a:t>
            </a:r>
            <a:r>
              <a:rPr lang="en-US" sz="2400" dirty="0"/>
              <a:t>. It contains: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15836" y="3251674"/>
            <a:ext cx="57565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b="1" dirty="0" smtClean="0"/>
              <a:t>Control </a:t>
            </a:r>
            <a:r>
              <a:rPr lang="en-US" sz="2800" b="1" dirty="0"/>
              <a:t>Circuitry </a:t>
            </a:r>
            <a:endParaRPr lang="en-US" sz="2800" dirty="0"/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1" dirty="0" smtClean="0"/>
              <a:t>Instruction </a:t>
            </a:r>
            <a:r>
              <a:rPr lang="en-US" sz="2800" b="1" dirty="0"/>
              <a:t>Decoder </a:t>
            </a:r>
            <a:endParaRPr lang="en-US" sz="2800" dirty="0"/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1" dirty="0" smtClean="0"/>
              <a:t>Arithmetic </a:t>
            </a:r>
            <a:r>
              <a:rPr lang="en-US" sz="2800" b="1" dirty="0"/>
              <a:t>Logic Unit (ALU) </a:t>
            </a:r>
            <a:endParaRPr lang="en-US" sz="2800" dirty="0"/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1" dirty="0" smtClean="0"/>
              <a:t>Flag </a:t>
            </a:r>
            <a:r>
              <a:rPr lang="en-US" sz="2800" b="1" dirty="0"/>
              <a:t>Register </a:t>
            </a:r>
            <a:endParaRPr lang="en-US" sz="2800" dirty="0"/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1" dirty="0" smtClean="0"/>
              <a:t>General </a:t>
            </a:r>
            <a:r>
              <a:rPr lang="en-US" sz="2800" b="1" dirty="0"/>
              <a:t>Purpose Registers </a:t>
            </a:r>
            <a:endParaRPr lang="en-US" sz="2800" dirty="0"/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1" dirty="0" smtClean="0"/>
              <a:t>Pointers </a:t>
            </a:r>
            <a:r>
              <a:rPr lang="en-US" sz="2800" b="1" dirty="0"/>
              <a:t>and Index Registers </a:t>
            </a:r>
            <a:endParaRPr lang="en-US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2631-519B-4CF6-9B02-4EA215A82124}" type="datetime1">
              <a:rPr lang="en-US" smtClean="0"/>
              <a:pPr/>
              <a:t>2/1/2017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853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2685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/>
              <a:t>Control Circuitry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914400" y="920491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Control circuitry in the EU </a:t>
            </a:r>
            <a:r>
              <a:rPr lang="en-US" sz="2000" b="1" dirty="0"/>
              <a:t>directs the internal operations.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9208" y="1610380"/>
            <a:ext cx="3219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Instruction Decoder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893618" y="2173069"/>
            <a:ext cx="8021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decoder in the </a:t>
            </a:r>
            <a:r>
              <a:rPr lang="en-US" b="1" dirty="0"/>
              <a:t>EU translates the instructions fetched from memory into a series of actions which the EU performs.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5156" y="2905780"/>
            <a:ext cx="4299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Arithmetic Logic Unit (ALU)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838200" y="3392269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Does the arithmetic and logical operations like </a:t>
            </a:r>
            <a:r>
              <a:rPr lang="en-US" b="1" dirty="0" smtClean="0"/>
              <a:t>add</a:t>
            </a:r>
            <a:r>
              <a:rPr lang="en-US" b="1" dirty="0"/>
              <a:t>, subtract, AND, OR, XOR, increment, decrements, complement and shift binary number.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14837" y="4353580"/>
            <a:ext cx="2191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/>
              <a:t>Flag Register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914400" y="5020270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flag is a Flip-Flop (FF) which indicates some </a:t>
            </a:r>
            <a:r>
              <a:rPr lang="en-US" b="1" dirty="0"/>
              <a:t>condition produced by the execution of an instruction</a:t>
            </a:r>
            <a:r>
              <a:rPr lang="en-US" dirty="0"/>
              <a:t> or controls certain operations of the EU. The flag register contains (9) </a:t>
            </a:r>
            <a:r>
              <a:rPr lang="en-US" dirty="0" smtClean="0"/>
              <a:t>flags.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2966-9A73-4C7E-B08F-A3205EB0F497}" type="datetime1">
              <a:rPr lang="en-US" smtClean="0"/>
              <a:pPr/>
              <a:t>2/1/2017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322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E756-F149-4DF4-89B7-0EBAC50A83F9}" type="datetime1">
              <a:rPr lang="en-US" smtClean="0"/>
              <a:pPr/>
              <a:t>2/1/2017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59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2384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Carry flag (CF)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09600" y="714356"/>
            <a:ext cx="830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In the case of addition this </a:t>
            </a:r>
            <a:r>
              <a:rPr lang="en-US" sz="2800" b="1" dirty="0"/>
              <a:t>flag is set if there is a carry out of the MSB</a:t>
            </a:r>
            <a:r>
              <a:rPr lang="en-US" sz="2800" dirty="0"/>
              <a:t>. The carry flag also serves as a borrow flag for subtraction. In case of subtraction it is set when borrow is needed.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405714"/>
            <a:ext cx="2525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/>
              <a:t>Parity Flag (PF)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81890" y="2852755"/>
            <a:ext cx="83335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It is set to 1 if result of byte operation or lower byte of the word operation </a:t>
            </a:r>
            <a:r>
              <a:rPr lang="en-US" sz="2800" b="1" dirty="0"/>
              <a:t>contains an even number</a:t>
            </a:r>
            <a:r>
              <a:rPr lang="en-US" sz="2800" dirty="0"/>
              <a:t> of ones; otherwise it is zero.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4284" y="4191664"/>
            <a:ext cx="29922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Auxiliary Flag (AF)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43915" y="4684952"/>
            <a:ext cx="83714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This flag is set if there is an overflow out of bit</a:t>
            </a:r>
            <a:r>
              <a:rPr lang="en-US" sz="2800" dirty="0"/>
              <a:t> i.e., carry from lower nibble to higher nibble (D3 bit to D4 bit). This flag is used for BCD operations and it is not available for the programmer.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FD63-D7D7-4C68-A868-1EB47C11191B}" type="datetime1">
              <a:rPr lang="en-US" smtClean="0"/>
              <a:pPr/>
              <a:t>2/1/2017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376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40268"/>
            <a:ext cx="225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Zero Flag </a:t>
            </a:r>
            <a:r>
              <a:rPr lang="en-US" sz="2800" b="1" dirty="0" smtClean="0"/>
              <a:t>(ZF</a:t>
            </a:r>
            <a:r>
              <a:rPr lang="en-US" sz="2800" b="1" dirty="0"/>
              <a:t>)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23138" y="642918"/>
            <a:ext cx="8568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zero flag sets if the result of </a:t>
            </a:r>
            <a:r>
              <a:rPr lang="en-US" sz="2400" b="1" dirty="0"/>
              <a:t>operation in ALU is zero and flag resets if the result is non-zero</a:t>
            </a:r>
            <a:r>
              <a:rPr lang="en-US" sz="2400" dirty="0"/>
              <a:t>. The zero flag also set if certain register content becomes zero following an increment or decrement operation of that register.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2262838"/>
            <a:ext cx="2210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Sign Flag (SF)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81000" y="296426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After the execution of arithmetic or logical operations, if the </a:t>
            </a:r>
            <a:r>
              <a:rPr lang="en-US" sz="2400" b="1" dirty="0"/>
              <a:t>MSB of the result is 1, the sign bit is set</a:t>
            </a:r>
            <a:r>
              <a:rPr lang="en-US" sz="2400" dirty="0"/>
              <a:t>. </a:t>
            </a:r>
            <a:r>
              <a:rPr lang="en-US" sz="2400" b="1" dirty="0"/>
              <a:t>Sign bit 1 indicates the result is negative; otherwise it is positive.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4143380"/>
            <a:ext cx="3041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Overflow Flag (OF)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23138" y="4716860"/>
            <a:ext cx="84160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This </a:t>
            </a:r>
            <a:r>
              <a:rPr lang="en-US" sz="2400" b="1" dirty="0"/>
              <a:t>flag is set if the result is out of range</a:t>
            </a:r>
            <a:r>
              <a:rPr lang="en-US" sz="2400" dirty="0"/>
              <a:t>. For addition this flag is set when there is a carry into the MSB and no carry out of the MSB or vice-versa. For subtraction, it is set when the MSB needs a borrow and there is no borrow from the MSB, or vice-versa.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35C7-CD3A-44CD-BAF8-87C9F88E9363}" type="datetime1">
              <a:rPr lang="en-US" smtClean="0"/>
              <a:pPr/>
              <a:t>2/1/2017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51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dirty="0"/>
              <a:t>In 1978, Intel came out with the 8086 </a:t>
            </a:r>
            <a:r>
              <a:rPr lang="en-US" sz="2400" dirty="0"/>
              <a:t>processor which is our study in this course. </a:t>
            </a:r>
            <a:endParaRPr lang="en-US" sz="2400" dirty="0" smtClean="0"/>
          </a:p>
          <a:p>
            <a:endParaRPr lang="en-US" sz="24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dirty="0"/>
              <a:t>Today</a:t>
            </a:r>
            <a:r>
              <a:rPr lang="en-US" sz="2400" dirty="0"/>
              <a:t>, the development of the microprocessors reached to the </a:t>
            </a:r>
            <a:r>
              <a:rPr lang="en-US" sz="2400" dirty="0" smtClean="0"/>
              <a:t>Pentium, Core-2-duo,Core </a:t>
            </a:r>
            <a:r>
              <a:rPr lang="en-US" sz="2400" dirty="0" err="1" smtClean="0"/>
              <a:t>i</a:t>
            </a:r>
            <a:r>
              <a:rPr lang="en-US" sz="2400" dirty="0" smtClean="0"/>
              <a:t>.</a:t>
            </a:r>
            <a:endParaRPr lang="en-US" sz="2400" dirty="0"/>
          </a:p>
          <a:p>
            <a:pPr marL="342900" indent="-342900">
              <a:buFont typeface="Wingdings" pitchFamily="2" charset="2"/>
              <a:buChar char="ü"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F751-5D6A-4103-888B-1B9D87D6FE7D}" type="datetime1">
              <a:rPr lang="en-US" smtClean="0"/>
              <a:pPr/>
              <a:t>2/1/2017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30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42852"/>
            <a:ext cx="86106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Trap Flag (TF)</a:t>
            </a:r>
            <a:r>
              <a:rPr lang="en-US" sz="2000" dirty="0" smtClean="0"/>
              <a:t> </a:t>
            </a:r>
          </a:p>
          <a:p>
            <a:r>
              <a:rPr lang="en-US" sz="2000" dirty="0" smtClean="0"/>
              <a:t>	When set to 1 (T=1), Processor enters the single step execution mode.</a:t>
            </a:r>
          </a:p>
          <a:p>
            <a:r>
              <a:rPr lang="en-US" sz="2000" dirty="0" smtClean="0"/>
              <a:t>A trap interrupt is generated after execution of each instruction. </a:t>
            </a:r>
          </a:p>
          <a:p>
            <a:endParaRPr lang="en-US" sz="2000" dirty="0"/>
          </a:p>
          <a:p>
            <a:r>
              <a:rPr lang="en-US" sz="3200" b="1" dirty="0"/>
              <a:t>Interrupt enable Flag (IF)</a:t>
            </a:r>
            <a:r>
              <a:rPr lang="en-US" sz="3200" dirty="0"/>
              <a:t> 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when </a:t>
            </a:r>
            <a:r>
              <a:rPr lang="en-US" sz="2000" dirty="0"/>
              <a:t>this flag is set to </a:t>
            </a:r>
            <a:r>
              <a:rPr lang="en-US" sz="2000" b="1" dirty="0"/>
              <a:t>1</a:t>
            </a:r>
            <a:r>
              <a:rPr lang="en-US" sz="2000" dirty="0"/>
              <a:t> CPU </a:t>
            </a:r>
            <a:r>
              <a:rPr lang="en-US" sz="2000" dirty="0" smtClean="0"/>
              <a:t>recognizes all </a:t>
            </a:r>
            <a:r>
              <a:rPr lang="en-US" sz="2000" dirty="0" err="1" smtClean="0"/>
              <a:t>maskable</a:t>
            </a:r>
            <a:r>
              <a:rPr lang="en-US" sz="2000" dirty="0" smtClean="0"/>
              <a:t> </a:t>
            </a:r>
            <a:r>
              <a:rPr lang="en-US" sz="2000" dirty="0"/>
              <a:t>interrupts from external </a:t>
            </a:r>
            <a:r>
              <a:rPr lang="en-US" sz="2000" dirty="0" smtClean="0"/>
              <a:t>devices, otherwise ignored.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3200" b="1" dirty="0"/>
              <a:t>Direction Flag (DF)</a:t>
            </a:r>
            <a:r>
              <a:rPr lang="en-US" sz="2000" dirty="0"/>
              <a:t> 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	 This </a:t>
            </a:r>
            <a:r>
              <a:rPr lang="en-US" sz="2000" dirty="0"/>
              <a:t>flag is used by </a:t>
            </a:r>
            <a:r>
              <a:rPr lang="en-US" sz="2000" b="1" dirty="0" smtClean="0"/>
              <a:t>String manipulations instructions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When set </a:t>
            </a:r>
            <a:r>
              <a:rPr lang="en-US" sz="2000" dirty="0"/>
              <a:t>to </a:t>
            </a:r>
            <a:r>
              <a:rPr lang="en-US" sz="2000" b="1" dirty="0"/>
              <a:t>0</a:t>
            </a:r>
            <a:r>
              <a:rPr lang="en-US" sz="2000" dirty="0"/>
              <a:t> - </a:t>
            </a:r>
            <a:r>
              <a:rPr lang="en-US" sz="2000" b="1" dirty="0" smtClean="0"/>
              <a:t>Processing </a:t>
            </a:r>
            <a:r>
              <a:rPr lang="en-US" sz="2000" b="1" dirty="0"/>
              <a:t>is done </a:t>
            </a:r>
            <a:r>
              <a:rPr lang="en-US" sz="2000" b="1" dirty="0" smtClean="0"/>
              <a:t>forward (</a:t>
            </a:r>
            <a:r>
              <a:rPr lang="en-US" sz="2000" b="1" dirty="0" err="1" smtClean="0"/>
              <a:t>i,e</a:t>
            </a:r>
            <a:r>
              <a:rPr lang="en-US" sz="2000" b="1" dirty="0" smtClean="0"/>
              <a:t>) String is processed from lowest to highest address.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When set </a:t>
            </a:r>
            <a:r>
              <a:rPr lang="en-US" sz="2000" dirty="0"/>
              <a:t>to </a:t>
            </a:r>
            <a:r>
              <a:rPr lang="en-US" sz="2000" b="1" dirty="0"/>
              <a:t>1</a:t>
            </a:r>
            <a:r>
              <a:rPr lang="en-US" sz="2000" dirty="0"/>
              <a:t> </a:t>
            </a:r>
            <a:r>
              <a:rPr lang="en-US" sz="2000" b="1" dirty="0" smtClean="0"/>
              <a:t>- Processing </a:t>
            </a:r>
            <a:r>
              <a:rPr lang="en-US" sz="2000" b="1" dirty="0"/>
              <a:t>is </a:t>
            </a:r>
            <a:r>
              <a:rPr lang="en-US" sz="2000" b="1" dirty="0" smtClean="0"/>
              <a:t>done backward, (</a:t>
            </a:r>
            <a:r>
              <a:rPr lang="en-US" sz="2000" b="1" dirty="0" err="1" smtClean="0"/>
              <a:t>i,e</a:t>
            </a:r>
            <a:r>
              <a:rPr lang="en-US" sz="2000" b="1" dirty="0" smtClean="0"/>
              <a:t>) String is processed from highest to lowest address.</a:t>
            </a:r>
            <a:endParaRPr lang="en-US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3200" b="1" dirty="0"/>
              <a:t>Overflow Flag (OF)</a:t>
            </a:r>
            <a:r>
              <a:rPr lang="en-US" sz="3200" dirty="0"/>
              <a:t> </a:t>
            </a:r>
          </a:p>
          <a:p>
            <a:r>
              <a:rPr lang="en-US" sz="2000" dirty="0" smtClean="0"/>
              <a:t>	set </a:t>
            </a:r>
            <a:r>
              <a:rPr lang="en-US" sz="2000" dirty="0"/>
              <a:t>to </a:t>
            </a:r>
            <a:r>
              <a:rPr lang="en-US" sz="2000" b="1" dirty="0"/>
              <a:t>1</a:t>
            </a:r>
            <a:r>
              <a:rPr lang="en-US" sz="2000" dirty="0"/>
              <a:t> when there is a </a:t>
            </a:r>
            <a:r>
              <a:rPr lang="en-US" sz="2000" b="1" dirty="0"/>
              <a:t>signed overflow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F666-73DB-43D9-88C0-E432AA3BFC52}" type="datetime1">
              <a:rPr lang="en-US" smtClean="0"/>
              <a:pPr/>
              <a:t>2/1/2017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240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52"/>
            <a:ext cx="585791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B433-4AB6-4B82-AE07-A77AF7E43D79}" type="datetime1">
              <a:rPr lang="en-US" smtClean="0"/>
              <a:pPr/>
              <a:t>2/1/2017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Basic Characteristics and features of the </a:t>
            </a:r>
            <a:r>
              <a:rPr lang="en-US" sz="3600" b="1" dirty="0" smtClean="0"/>
              <a:t>			8086 Microprocessor</a:t>
            </a:r>
            <a:r>
              <a:rPr lang="en-US" sz="3600" b="1" dirty="0"/>
              <a:t>.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7709" y="1676400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The 8086 microprocessor is a </a:t>
            </a:r>
            <a:r>
              <a:rPr lang="en-US" sz="2400" b="1" dirty="0"/>
              <a:t>16-bit microprocessor</a:t>
            </a:r>
            <a:r>
              <a:rPr lang="en-US" sz="2400" dirty="0"/>
              <a:t>. The term “16-bit” means that its </a:t>
            </a:r>
            <a:r>
              <a:rPr lang="en-US" sz="2400" b="1" dirty="0"/>
              <a:t>arithmetic logic unit, internal registers and most of its instructions are designed to work with 16-bit binary words. </a:t>
            </a:r>
            <a:endParaRPr lang="en-US" sz="2400" b="1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The 8086 has a </a:t>
            </a:r>
            <a:r>
              <a:rPr lang="en-US" sz="2400" b="1" dirty="0"/>
              <a:t>16-bit data bus</a:t>
            </a:r>
            <a:r>
              <a:rPr lang="en-US" sz="2400" dirty="0"/>
              <a:t>, so it can read data from or write data to memory and ports either 16 bits or 8 bits at a time</a:t>
            </a:r>
            <a:r>
              <a:rPr lang="en-US" sz="2400" dirty="0" smtClean="0"/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The 8086 has a </a:t>
            </a:r>
            <a:r>
              <a:rPr lang="en-US" sz="2400" b="1" dirty="0"/>
              <a:t>20-bit address bus</a:t>
            </a:r>
            <a:r>
              <a:rPr lang="en-US" sz="2400" dirty="0"/>
              <a:t>, so it can directly access </a:t>
            </a:r>
            <a:r>
              <a:rPr lang="en-US" sz="2400" dirty="0" smtClean="0"/>
              <a:t>2^20 </a:t>
            </a:r>
            <a:r>
              <a:rPr lang="en-US" sz="2400" dirty="0"/>
              <a:t>or 1,048,576 </a:t>
            </a:r>
            <a:r>
              <a:rPr lang="en-US" sz="2400" dirty="0" smtClean="0"/>
              <a:t> </a:t>
            </a:r>
            <a:r>
              <a:rPr lang="en-US" sz="2400" dirty="0"/>
              <a:t>locations</a:t>
            </a:r>
            <a:r>
              <a:rPr lang="en-US" sz="2400" dirty="0" smtClean="0"/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The 8086 can generate </a:t>
            </a:r>
            <a:r>
              <a:rPr lang="en-US" sz="2400" b="1" dirty="0"/>
              <a:t>16-bit I/O address</a:t>
            </a:r>
            <a:r>
              <a:rPr lang="en-US" sz="2400" dirty="0"/>
              <a:t>; hence it can access </a:t>
            </a:r>
            <a:r>
              <a:rPr lang="en-US" sz="2400" dirty="0" smtClean="0"/>
              <a:t>2^16 </a:t>
            </a:r>
            <a:r>
              <a:rPr lang="en-US" sz="2400" dirty="0"/>
              <a:t>= 65536 I/O ports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IN" sz="2400" dirty="0" smtClean="0"/>
              <a:t>It has multiplexed address and data bus </a:t>
            </a:r>
            <a:r>
              <a:rPr lang="en-IN" sz="2400" b="1" dirty="0" smtClean="0"/>
              <a:t>AD0- AD15</a:t>
            </a:r>
          </a:p>
          <a:p>
            <a:r>
              <a:rPr lang="en-IN" sz="2400" b="1" dirty="0" smtClean="0"/>
              <a:t>    and A16 – A19.</a:t>
            </a:r>
            <a:endParaRPr lang="en-US" sz="2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B8C8-6505-4AFA-879B-93EBFCCB9637}" type="datetime1">
              <a:rPr lang="en-US" smtClean="0"/>
              <a:pPr/>
              <a:t>2/1/2017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81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254" y="1525866"/>
            <a:ext cx="882534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800" dirty="0" smtClean="0"/>
              <a:t>The </a:t>
            </a:r>
            <a:r>
              <a:rPr lang="en-US" sz="2800" dirty="0"/>
              <a:t>8086 is </a:t>
            </a:r>
            <a:r>
              <a:rPr lang="en-US" sz="2800" b="1" dirty="0"/>
              <a:t>designed to operate in two modes,</a:t>
            </a:r>
            <a:r>
              <a:rPr lang="en-US" sz="2800" dirty="0"/>
              <a:t> namely the </a:t>
            </a:r>
            <a:r>
              <a:rPr lang="en-US" sz="2800" b="1" dirty="0"/>
              <a:t>minimum mode </a:t>
            </a:r>
            <a:r>
              <a:rPr lang="en-US" sz="2800" dirty="0"/>
              <a:t>and the </a:t>
            </a:r>
            <a:r>
              <a:rPr lang="en-US" sz="2800" b="1" dirty="0"/>
              <a:t>maximum </a:t>
            </a:r>
            <a:r>
              <a:rPr lang="en-US" sz="2800" b="1" dirty="0" smtClean="0"/>
              <a:t>mode</a:t>
            </a:r>
            <a:endParaRPr lang="en-US" sz="28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/>
              <a:t>The 8086 supports </a:t>
            </a:r>
            <a:r>
              <a:rPr lang="en-US" sz="2800" b="1" dirty="0"/>
              <a:t>multiprogramming</a:t>
            </a:r>
            <a:r>
              <a:rPr lang="en-US" sz="2800" dirty="0"/>
              <a:t>. In multiprogramming, the code for two or more processes is in memory at the same time and is executed in a time-multiplexed fashion</a:t>
            </a:r>
            <a:r>
              <a:rPr lang="en-US" sz="2800" dirty="0" smtClean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/>
              <a:t>An interesting feature of the 8086 is that it </a:t>
            </a:r>
            <a:r>
              <a:rPr lang="en-US" sz="2800" b="1" dirty="0"/>
              <a:t>fetches up to six instruction bytes from memory and </a:t>
            </a:r>
            <a:r>
              <a:rPr lang="en-US" sz="2800" b="1" dirty="0" smtClean="0"/>
              <a:t>stores</a:t>
            </a:r>
            <a:r>
              <a:rPr lang="en-US" sz="2800" dirty="0" smtClean="0"/>
              <a:t> </a:t>
            </a:r>
            <a:r>
              <a:rPr lang="en-US" sz="2800" dirty="0"/>
              <a:t>them </a:t>
            </a:r>
            <a:r>
              <a:rPr lang="en-US" sz="2800" dirty="0" smtClean="0"/>
              <a:t>in a </a:t>
            </a:r>
            <a:r>
              <a:rPr lang="en-US" sz="2800" b="1" dirty="0" smtClean="0"/>
              <a:t>queue in </a:t>
            </a:r>
            <a:r>
              <a:rPr lang="en-US" sz="2800" dirty="0" smtClean="0"/>
              <a:t> </a:t>
            </a:r>
            <a:r>
              <a:rPr lang="en-US" sz="2800" dirty="0"/>
              <a:t>order to speed up instruction execution</a:t>
            </a:r>
            <a:r>
              <a:rPr lang="en-US" sz="28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IN" sz="2800" dirty="0" smtClean="0"/>
              <a:t>It requires +5V power supply.</a:t>
            </a:r>
          </a:p>
          <a:p>
            <a:pPr>
              <a:buFont typeface="Wingdings" pitchFamily="2" charset="2"/>
              <a:buChar char="ü"/>
            </a:pPr>
            <a:r>
              <a:rPr lang="en-IN" sz="2800" dirty="0" smtClean="0"/>
              <a:t>A 40 pin dual in line package.</a:t>
            </a: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Basic Characteristics and features of the 	8086 Microprocessor.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Prepered by M. RAJALAKSHMI (AP / IT)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4885-932E-41B2-B95B-AAF766B766F3}" type="datetime1">
              <a:rPr lang="en-US" smtClean="0"/>
              <a:pPr/>
              <a:t>2/1/2017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78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2945</Words>
  <Application>Microsoft Office PowerPoint</Application>
  <PresentationFormat>On-screen Show (4:3)</PresentationFormat>
  <Paragraphs>357</Paragraphs>
  <Slides>50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VISIO</vt:lpstr>
      <vt:lpstr>UNIT I 8086 Microprocessor Architecture and Register Organization</vt:lpstr>
      <vt:lpstr>  Introduction to Microprocessor  </vt:lpstr>
      <vt:lpstr>Slide 3</vt:lpstr>
      <vt:lpstr>Slide 4</vt:lpstr>
      <vt:lpstr>Slide 5</vt:lpstr>
      <vt:lpstr>Slide 6</vt:lpstr>
      <vt:lpstr>Slide 7</vt:lpstr>
      <vt:lpstr>Basic Characteristics and features of the  8086 Microprocessor. </vt:lpstr>
      <vt:lpstr>Slide 9</vt:lpstr>
      <vt:lpstr>Slide 10</vt:lpstr>
      <vt:lpstr>Slide 11</vt:lpstr>
      <vt:lpstr>General Purpose Registers </vt:lpstr>
      <vt:lpstr>Slide 13</vt:lpstr>
      <vt:lpstr>Slide 14</vt:lpstr>
      <vt:lpstr>Slide 15</vt:lpstr>
      <vt:lpstr>Segmented Memory</vt:lpstr>
      <vt:lpstr>Slide 17</vt:lpstr>
      <vt:lpstr>Slide 18</vt:lpstr>
      <vt:lpstr>SEGMENT &amp; OFFSET ADDRESS</vt:lpstr>
      <vt:lpstr>Slide 20</vt:lpstr>
      <vt:lpstr>Slide 21</vt:lpstr>
      <vt:lpstr>Slide 22</vt:lpstr>
      <vt:lpstr> Pointers and index registers </vt:lpstr>
      <vt:lpstr>Index registers</vt:lpstr>
      <vt:lpstr> Index registers </vt:lpstr>
      <vt:lpstr>Slide 26</vt:lpstr>
      <vt:lpstr>Slide 27</vt:lpstr>
      <vt:lpstr>Slide 28</vt:lpstr>
      <vt:lpstr>8086 Architecture</vt:lpstr>
      <vt:lpstr>Slide 30</vt:lpstr>
      <vt:lpstr>Architecture Diagram </vt:lpstr>
      <vt:lpstr>Slide 32</vt:lpstr>
      <vt:lpstr>Slide 33</vt:lpstr>
      <vt:lpstr>Slide 34</vt:lpstr>
      <vt:lpstr>Instruction byte Queue and Pipelining  </vt:lpstr>
      <vt:lpstr>Instruction byte Queue and Pipelining  </vt:lpstr>
      <vt:lpstr>Slide 37</vt:lpstr>
      <vt:lpstr>ADDRESS SUMMER</vt:lpstr>
      <vt:lpstr>Slide 39</vt:lpstr>
      <vt:lpstr>Segment &amp; Offset registers</vt:lpstr>
      <vt:lpstr>Slide 41</vt:lpstr>
      <vt:lpstr>Slide 42</vt:lpstr>
      <vt:lpstr>An Example for physical address calculation</vt:lpstr>
      <vt:lpstr>BIU</vt:lpstr>
      <vt:lpstr>Slide 45</vt:lpstr>
      <vt:lpstr>Slide 46</vt:lpstr>
      <vt:lpstr>Slide 47</vt:lpstr>
      <vt:lpstr>Slide 48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I 8086 Microprocessor Architecture and Register Organization</dc:title>
  <dc:creator>Varshan</dc:creator>
  <cp:lastModifiedBy>Varshan</cp:lastModifiedBy>
  <cp:revision>2</cp:revision>
  <dcterms:created xsi:type="dcterms:W3CDTF">2017-02-01T04:47:20Z</dcterms:created>
  <dcterms:modified xsi:type="dcterms:W3CDTF">2017-02-01T04:50:07Z</dcterms:modified>
</cp:coreProperties>
</file>