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handoutMasterIdLst>
    <p:handoutMasterId r:id="rId47"/>
  </p:handoutMasterIdLst>
  <p:sldIdLst>
    <p:sldId id="292" r:id="rId2"/>
    <p:sldId id="359" r:id="rId3"/>
    <p:sldId id="344" r:id="rId4"/>
    <p:sldId id="466" r:id="rId5"/>
    <p:sldId id="453" r:id="rId6"/>
    <p:sldId id="426" r:id="rId7"/>
    <p:sldId id="456" r:id="rId8"/>
    <p:sldId id="433" r:id="rId9"/>
    <p:sldId id="436" r:id="rId10"/>
    <p:sldId id="439" r:id="rId11"/>
    <p:sldId id="440" r:id="rId12"/>
    <p:sldId id="445" r:id="rId13"/>
    <p:sldId id="446" r:id="rId14"/>
    <p:sldId id="448" r:id="rId15"/>
    <p:sldId id="461" r:id="rId16"/>
    <p:sldId id="467" r:id="rId17"/>
    <p:sldId id="449" r:id="rId18"/>
    <p:sldId id="463" r:id="rId19"/>
    <p:sldId id="465" r:id="rId20"/>
    <p:sldId id="468" r:id="rId21"/>
    <p:sldId id="479" r:id="rId22"/>
    <p:sldId id="480" r:id="rId23"/>
    <p:sldId id="481" r:id="rId24"/>
    <p:sldId id="492" r:id="rId25"/>
    <p:sldId id="469" r:id="rId26"/>
    <p:sldId id="482" r:id="rId27"/>
    <p:sldId id="483" r:id="rId28"/>
    <p:sldId id="490" r:id="rId29"/>
    <p:sldId id="484" r:id="rId30"/>
    <p:sldId id="470" r:id="rId31"/>
    <p:sldId id="485" r:id="rId32"/>
    <p:sldId id="486" r:id="rId33"/>
    <p:sldId id="487" r:id="rId34"/>
    <p:sldId id="488" r:id="rId35"/>
    <p:sldId id="489" r:id="rId36"/>
    <p:sldId id="491" r:id="rId37"/>
    <p:sldId id="471" r:id="rId38"/>
    <p:sldId id="474" r:id="rId39"/>
    <p:sldId id="475" r:id="rId40"/>
    <p:sldId id="476" r:id="rId41"/>
    <p:sldId id="477" r:id="rId42"/>
    <p:sldId id="478" r:id="rId43"/>
    <p:sldId id="451" r:id="rId44"/>
    <p:sldId id="308" r:id="rId4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8" autoAdjust="0"/>
    <p:restoredTop sz="94694" autoAdjust="0"/>
  </p:normalViewPr>
  <p:slideViewPr>
    <p:cSldViewPr snapToGrid="0">
      <p:cViewPr varScale="1">
        <p:scale>
          <a:sx n="119" d="100"/>
          <a:sy n="119" d="100"/>
        </p:scale>
        <p:origin x="96" y="3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353A-C55C-4469-96B9-CC08A8214CA7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C2E1B-7FD2-4AB0-8A43-7F10D16AD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092742E-972B-4812-9B83-D06DE54D3274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8ABA41-2534-4FF5-864A-59BD11128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5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March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AEM 4390: Technology Strategy</a:t>
            </a:r>
          </a:p>
        </p:txBody>
      </p:sp>
    </p:spTree>
    <p:extLst>
      <p:ext uri="{BB962C8B-B14F-4D97-AF65-F5344CB8AC3E}">
        <p14:creationId xmlns:p14="http://schemas.microsoft.com/office/powerpoint/2010/main" val="188159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6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3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1833" y="2285362"/>
            <a:ext cx="8129135" cy="45726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"/>
            <a:ext cx="12192000" cy="1060049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749"/>
            <a:ext cx="10972800" cy="91069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335"/>
            <a:ext cx="10972800" cy="5064449"/>
          </a:xfrm>
        </p:spPr>
        <p:txBody>
          <a:bodyPr/>
          <a:lstStyle>
            <a:lvl1pPr marL="311143" indent="-311143">
              <a:spcBef>
                <a:spcPts val="1333"/>
              </a:spcBef>
              <a:buFont typeface="Wingdings" charset="2"/>
              <a:buChar char="§"/>
              <a:defRPr sz="3200" b="1">
                <a:latin typeface="Calibri"/>
                <a:cs typeface="Calibri"/>
              </a:defRPr>
            </a:lvl1pPr>
            <a:lvl2pPr marL="761981" indent="-306910">
              <a:spcBef>
                <a:spcPts val="0"/>
              </a:spcBef>
              <a:spcAft>
                <a:spcPts val="533"/>
              </a:spcAft>
              <a:defRPr sz="2400">
                <a:latin typeface="Calibri"/>
                <a:cs typeface="Calibri"/>
              </a:defRPr>
            </a:lvl2pPr>
            <a:lvl3pPr marL="1212820" indent="-304792">
              <a:spcBef>
                <a:spcPts val="0"/>
              </a:spcBef>
              <a:spcAft>
                <a:spcPts val="533"/>
              </a:spcAft>
              <a:buFont typeface="Wingdings" charset="2"/>
              <a:buChar char="§"/>
              <a:defRPr sz="1867">
                <a:latin typeface="Calibri"/>
                <a:cs typeface="Calibri"/>
              </a:defRPr>
            </a:lvl3pPr>
            <a:lvl4pPr>
              <a:defRPr sz="2133">
                <a:latin typeface="Calibri"/>
                <a:cs typeface="Calibri"/>
              </a:defRPr>
            </a:lvl4pPr>
            <a:lvl5pPr>
              <a:defRPr sz="2133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Wolfolds – Tied Up and Shocked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2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AEM 4390: Technology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1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Wolfolds – Tied Up and Shocked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69"/>
            <a:ext cx="10972800" cy="91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4115"/>
            <a:ext cx="10972800" cy="484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Wolfolds – Tied Up and Shocked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D8E3-30BE-D041-8ADC-8DB45A279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hf sldNum="0" hdr="0" ftr="0" dt="0"/>
  <p:txStyles>
    <p:titleStyle>
      <a:lvl1pPr algn="l" defTabSz="609585" rtl="0" eaLnBrk="1" latinLnBrk="0" hangingPunct="1">
        <a:spcBef>
          <a:spcPct val="0"/>
        </a:spcBef>
        <a:buNone/>
        <a:defRPr sz="5867" b="1" kern="1200">
          <a:solidFill>
            <a:srgbClr val="B01C20"/>
          </a:solidFill>
          <a:latin typeface="Palatino"/>
          <a:ea typeface="+mj-ea"/>
          <a:cs typeface="Palatino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Palatino"/>
          <a:ea typeface="+mn-ea"/>
          <a:cs typeface="Palatino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Palatino"/>
          <a:ea typeface="+mn-ea"/>
          <a:cs typeface="Palatino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Palatino"/>
          <a:ea typeface="+mn-ea"/>
          <a:cs typeface="Palatino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Palatino"/>
          <a:ea typeface="+mn-ea"/>
          <a:cs typeface="Palatino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Palatino"/>
          <a:ea typeface="+mn-ea"/>
          <a:cs typeface="Palatino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hVkY6bm0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YIHLUxzRr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655295"/>
            <a:ext cx="12192000" cy="121920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 descr="cu white lrg.psd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52" y="5687343"/>
            <a:ext cx="1097280" cy="109728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86819" y="5713200"/>
            <a:ext cx="4874207" cy="99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585"/>
            <a:r>
              <a:rPr lang="en-US" sz="3200" kern="0" spc="133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/>
                <a:cs typeface="Palatino Linotype"/>
              </a:rPr>
              <a:t>  Cornell Business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3492" y="218923"/>
            <a:ext cx="10995272" cy="2356255"/>
          </a:xfrm>
        </p:spPr>
        <p:txBody>
          <a:bodyPr>
            <a:noAutofit/>
          </a:bodyPr>
          <a:lstStyle/>
          <a:p>
            <a:pPr algn="ctr"/>
            <a:r>
              <a:rPr lang="en-US" altLang="en-US" sz="2800" dirty="0">
                <a:ea typeface="ＭＳ Ｐゴシック" panose="020B0600070205080204" pitchFamily="34" charset="-128"/>
              </a:rPr>
              <a:t>Managerial Economics II: 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Business Strategy</a:t>
            </a:r>
            <a:br>
              <a:rPr lang="en-US" altLang="en-US" sz="2800" dirty="0">
                <a:ea typeface="ＭＳ Ｐゴシック" panose="020B0600070205080204" pitchFamily="34" charset="-128"/>
              </a:rPr>
            </a:br>
            <a:r>
              <a:rPr lang="en-US" altLang="en-US" sz="2800" dirty="0">
                <a:ea typeface="ＭＳ Ｐゴシック" panose="020B0600070205080204" pitchFamily="34" charset="-128"/>
              </a:rPr>
              <a:t>Lecture 7: Industry Structure II</a:t>
            </a:r>
            <a:endParaRPr lang="en-US" sz="2667" dirty="0">
              <a:latin typeface="Palatino Linotype" panose="02040502050505030304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773928" y="2193407"/>
            <a:ext cx="8534400" cy="33546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Calibri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Calibri"/>
              </a:rPr>
              <a:t>Prof. Sarah Wolfolds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cs typeface="Calibri"/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600" dirty="0">
                <a:latin typeface="Palatino Linotype" panose="02040502050505030304" pitchFamily="18" charset="0"/>
                <a:cs typeface="Calibri"/>
              </a:rPr>
              <a:t>Cornell University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600" dirty="0">
                <a:latin typeface="Palatino Linotype" panose="02040502050505030304" pitchFamily="18" charset="0"/>
                <a:cs typeface="Calibri"/>
              </a:rPr>
              <a:t>Dyson School of Applied Economics and Management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1600" dirty="0">
              <a:latin typeface="Palatino Linotype" panose="02040502050505030304" pitchFamily="18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1600" dirty="0"/>
              <a:t>February 16</a:t>
            </a:r>
            <a:r>
              <a:rPr lang="en-US" sz="1600" baseline="30000" dirty="0"/>
              <a:t>th</a:t>
            </a:r>
            <a:r>
              <a:rPr lang="en-US" sz="1600" dirty="0"/>
              <a:t>, 2017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1600" dirty="0">
              <a:latin typeface="Palatino Linotype" panose="02040502050505030304" pitchFamily="18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cs typeface="Calibri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1600" dirty="0">
              <a:latin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1600"/>
              </a:spcAft>
            </a:pP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04383" y="5825067"/>
            <a:ext cx="0" cy="8842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Rivalry Determinants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Seller concentration </a:t>
            </a:r>
          </a:p>
          <a:p>
            <a:pPr lvl="1"/>
            <a:r>
              <a:rPr lang="en-US" dirty="0"/>
              <a:t>=Number and size distribution of firms competing in a market.  </a:t>
            </a:r>
          </a:p>
          <a:p>
            <a:pPr lvl="1"/>
            <a:r>
              <a:rPr lang="en-US" dirty="0"/>
              <a:t>The closer your firm gets to monopoly, the more ability it has to charge higher prices.</a:t>
            </a:r>
          </a:p>
          <a:p>
            <a:pPr lvl="1"/>
            <a:r>
              <a:rPr lang="en-US" dirty="0"/>
              <a:t>Having a limited number of firms may allow coordinated pricing and higher profit.  </a:t>
            </a:r>
          </a:p>
          <a:p>
            <a:r>
              <a:rPr lang="en-US" b="1" dirty="0"/>
              <a:t>Diversity of competitors</a:t>
            </a:r>
          </a:p>
          <a:p>
            <a:pPr lvl="1"/>
            <a:r>
              <a:rPr lang="en-US" dirty="0"/>
              <a:t>=How similar competitor firms are in origins, objectives, costs, and strategies.  </a:t>
            </a:r>
          </a:p>
          <a:p>
            <a:pPr lvl="1"/>
            <a:r>
              <a:rPr lang="en-US" dirty="0"/>
              <a:t>The more similar competitor firms are, the easier it is to coordinate pricing and earn profit.  </a:t>
            </a:r>
          </a:p>
          <a:p>
            <a:r>
              <a:rPr lang="en-US" b="1" dirty="0"/>
              <a:t>Product differentiation</a:t>
            </a:r>
          </a:p>
          <a:p>
            <a:pPr lvl="1"/>
            <a:r>
              <a:rPr lang="en-US" dirty="0"/>
              <a:t>=How similar or indistinguishable the goods/services offered by firms are.</a:t>
            </a:r>
          </a:p>
          <a:p>
            <a:pPr lvl="1"/>
            <a:r>
              <a:rPr lang="en-US" dirty="0"/>
              <a:t>When products are hard to distinguish, firms compete on price and earn less profit.  </a:t>
            </a:r>
          </a:p>
        </p:txBody>
      </p:sp>
    </p:spTree>
    <p:extLst>
      <p:ext uri="{BB962C8B-B14F-4D97-AF65-F5344CB8AC3E}">
        <p14:creationId xmlns:p14="http://schemas.microsoft.com/office/powerpoint/2010/main" val="31182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Rivalry Determinants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Excess capacity</a:t>
            </a:r>
          </a:p>
          <a:p>
            <a:pPr lvl="1"/>
            <a:r>
              <a:rPr lang="en-US" dirty="0"/>
              <a:t>=When firms produce more than is demanded by customers.  </a:t>
            </a:r>
          </a:p>
          <a:p>
            <a:pPr lvl="1"/>
            <a:r>
              <a:rPr lang="en-US" dirty="0"/>
              <a:t>When firms have excess capacity, they try to increase demand by lowering prices, even if that means lowering profit.  </a:t>
            </a:r>
          </a:p>
          <a:p>
            <a:r>
              <a:rPr lang="en-US" b="1" dirty="0"/>
              <a:t>Exit barriers</a:t>
            </a:r>
          </a:p>
          <a:p>
            <a:pPr lvl="1"/>
            <a:r>
              <a:rPr lang="en-US" dirty="0"/>
              <a:t>=Costs associated with leaving an industry.  </a:t>
            </a:r>
          </a:p>
          <a:p>
            <a:pPr lvl="1"/>
            <a:r>
              <a:rPr lang="en-US" dirty="0"/>
              <a:t>If it’s expensive for firms to leave an industry, say because they have a special machine that can only be used for their product and it’s hard to sell, they stay.</a:t>
            </a:r>
          </a:p>
          <a:p>
            <a:r>
              <a:rPr lang="en-US" b="1" dirty="0"/>
              <a:t>Cost conditions</a:t>
            </a:r>
          </a:p>
          <a:p>
            <a:pPr lvl="1"/>
            <a:r>
              <a:rPr lang="en-US" dirty="0"/>
              <a:t>=The nature of costs a firm faces.  </a:t>
            </a:r>
          </a:p>
          <a:p>
            <a:pPr lvl="1"/>
            <a:r>
              <a:rPr lang="en-US" dirty="0"/>
              <a:t>If the costs a firm faces are such that they have to operate even during a downturn, the fall in profits can be even lower.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6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the Five Forces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Analyze and understand an industry.</a:t>
            </a:r>
          </a:p>
          <a:p>
            <a:pPr lvl="1"/>
            <a:r>
              <a:rPr lang="en-US" dirty="0"/>
              <a:t>This helpful in predicting how profitable a firm could be.</a:t>
            </a:r>
          </a:p>
          <a:p>
            <a:pPr lvl="1"/>
            <a:r>
              <a:rPr lang="en-US" dirty="0"/>
              <a:t>When forces are weak, firms make profit.  </a:t>
            </a:r>
          </a:p>
          <a:p>
            <a:pPr lvl="1"/>
            <a:r>
              <a:rPr lang="en-US" dirty="0"/>
              <a:t>When forces are strong, few firms make large profits.  </a:t>
            </a:r>
          </a:p>
          <a:p>
            <a:r>
              <a:rPr lang="en-US" b="1" dirty="0"/>
              <a:t>But industry analysis is more useful than that.</a:t>
            </a:r>
          </a:p>
          <a:p>
            <a:pPr lvl="1"/>
            <a:r>
              <a:rPr lang="en-US" dirty="0"/>
              <a:t>It can help firms design strategies that alter industry structure to its own advantage.  </a:t>
            </a:r>
          </a:p>
        </p:txBody>
      </p:sp>
    </p:spTree>
    <p:extLst>
      <p:ext uri="{BB962C8B-B14F-4D97-AF65-F5344CB8AC3E}">
        <p14:creationId xmlns:p14="http://schemas.microsoft.com/office/powerpoint/2010/main" val="4819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80749"/>
            <a:ext cx="11914632" cy="910695"/>
          </a:xfrm>
        </p:spPr>
        <p:txBody>
          <a:bodyPr>
            <a:normAutofit/>
          </a:bodyPr>
          <a:lstStyle/>
          <a:p>
            <a:r>
              <a:rPr lang="en-US" sz="4800" dirty="0"/>
              <a:t>Porter, “The Five Forces that Shape Strategy”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What are the three ways a firm can use the Five Forces analysis to design a superior strategy?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Position your company where the forces are weakest.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Exploit changes in the forces.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Reshape the forces in your favor.  </a:t>
            </a:r>
          </a:p>
          <a:p>
            <a:r>
              <a:rPr lang="en-US" b="1" dirty="0"/>
              <a:t>Examples:</a:t>
            </a:r>
          </a:p>
          <a:p>
            <a:pPr lvl="1"/>
            <a:r>
              <a:rPr lang="en-US" dirty="0"/>
              <a:t>Paccar</a:t>
            </a:r>
          </a:p>
          <a:p>
            <a:pPr lvl="2"/>
            <a:r>
              <a:rPr lang="en-US" dirty="0"/>
              <a:t>This truck company targeted private truck owners, tailoring their trucks to these customers, because there was less competition in the private truck market.  </a:t>
            </a:r>
          </a:p>
          <a:p>
            <a:pPr lvl="1"/>
            <a:r>
              <a:rPr lang="en-US" dirty="0"/>
              <a:t>Apple</a:t>
            </a:r>
          </a:p>
          <a:p>
            <a:pPr lvl="2"/>
            <a:r>
              <a:rPr lang="en-US" dirty="0"/>
              <a:t>Apple designed the iPod to play mp3 files, which were new and widely shared.  </a:t>
            </a:r>
          </a:p>
          <a:p>
            <a:pPr lvl="1"/>
            <a:r>
              <a:rPr lang="en-US" dirty="0"/>
              <a:t>Coca-Cola</a:t>
            </a:r>
          </a:p>
          <a:p>
            <a:pPr lvl="2"/>
            <a:r>
              <a:rPr lang="en-US" dirty="0"/>
              <a:t>To reduce rivalry with other beverages like water, soft drink companies introduced vending machines to increase substitutability of soda.  </a:t>
            </a:r>
          </a:p>
          <a:p>
            <a:pPr lvl="1"/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504168" y="2148999"/>
            <a:ext cx="568036" cy="18080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04168" y="2483589"/>
            <a:ext cx="568036" cy="243309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504168" y="2888950"/>
            <a:ext cx="568036" cy="27071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" y="80749"/>
            <a:ext cx="11463528" cy="910695"/>
          </a:xfrm>
        </p:spPr>
        <p:txBody>
          <a:bodyPr>
            <a:normAutofit fontScale="90000"/>
          </a:bodyPr>
          <a:lstStyle/>
          <a:p>
            <a:r>
              <a:rPr lang="en-US" dirty="0"/>
              <a:t>Don’t confuse industry structure with….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Industry growth rate</a:t>
            </a:r>
          </a:p>
          <a:p>
            <a:pPr lvl="1"/>
            <a:r>
              <a:rPr lang="en-US" dirty="0"/>
              <a:t>Fast growing industries are not always attractive.</a:t>
            </a:r>
          </a:p>
          <a:p>
            <a:pPr lvl="2"/>
            <a:r>
              <a:rPr lang="en-US" dirty="0"/>
              <a:t>Firms can still find themselves vulnerable to supplier bargaining power, customer bargaining power, or threat of substitutes.  </a:t>
            </a:r>
          </a:p>
          <a:p>
            <a:r>
              <a:rPr lang="en-US" b="1" dirty="0"/>
              <a:t>Technology and innovation</a:t>
            </a:r>
          </a:p>
          <a:p>
            <a:pPr lvl="1"/>
            <a:r>
              <a:rPr lang="en-US" dirty="0"/>
              <a:t>Advanced technology industries seems “sexy”, but not always attractive.</a:t>
            </a:r>
          </a:p>
          <a:p>
            <a:pPr lvl="2"/>
            <a:r>
              <a:rPr lang="en-US" dirty="0"/>
              <a:t>Sexy industries often attract competitors; you’re better off with low-tech and high barriers to entry.  </a:t>
            </a:r>
          </a:p>
          <a:p>
            <a:r>
              <a:rPr lang="en-US" b="1" dirty="0"/>
              <a:t>Government</a:t>
            </a:r>
          </a:p>
          <a:p>
            <a:pPr lvl="1"/>
            <a:r>
              <a:rPr lang="en-US" dirty="0"/>
              <a:t>Government involvement does not make an industry more or less attractive.</a:t>
            </a:r>
          </a:p>
          <a:p>
            <a:pPr lvl="2"/>
            <a:r>
              <a:rPr lang="en-US" dirty="0"/>
              <a:t>Best to just focus on how government affects the Five Forces.  </a:t>
            </a:r>
          </a:p>
          <a:p>
            <a:r>
              <a:rPr lang="en-US" b="1" dirty="0"/>
              <a:t>Complementary products and services</a:t>
            </a:r>
          </a:p>
          <a:p>
            <a:pPr lvl="1"/>
            <a:r>
              <a:rPr lang="en-US" dirty="0"/>
              <a:t>Complementary products do not make an industry more or less attractive.</a:t>
            </a:r>
          </a:p>
          <a:p>
            <a:pPr lvl="2"/>
            <a:r>
              <a:rPr lang="en-US" dirty="0"/>
              <a:t>Again, focus on how complementary products affect the Five Forces.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2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Drawing Industry Boundaries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+mn-lt"/>
              </a:rPr>
              <a:t>Key criterion: SUBSTITUTABILITY</a:t>
            </a:r>
            <a:endParaRPr lang="en-US" altLang="en-US" sz="2400" i="1" dirty="0">
              <a:latin typeface="+mn-lt"/>
            </a:endParaRPr>
          </a:p>
          <a:p>
            <a:pPr lvl="1"/>
            <a:r>
              <a:rPr lang="en-US" altLang="en-US" sz="2000" dirty="0">
                <a:latin typeface="+mn-lt"/>
              </a:rPr>
              <a:t>On the demand side : are buyers willing to substitute between types of cars and across countries</a:t>
            </a:r>
          </a:p>
          <a:p>
            <a:pPr lvl="1">
              <a:spcBef>
                <a:spcPct val="30000"/>
              </a:spcBef>
            </a:pPr>
            <a:r>
              <a:rPr lang="en-US" altLang="en-US" sz="2000" dirty="0">
                <a:latin typeface="+mn-lt"/>
              </a:rPr>
              <a:t>On the supply side : are manufacturers able to switch production between types of cars and across countries</a:t>
            </a:r>
          </a:p>
          <a:p>
            <a:r>
              <a:rPr lang="en-US" altLang="en-US" sz="3600" i="1" dirty="0">
                <a:solidFill>
                  <a:srgbClr val="0000CC"/>
                </a:solidFill>
                <a:latin typeface="+mn-lt"/>
              </a:rPr>
              <a:t>We may need to draw industry boundaries differently for different types of decisions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/>
              <a:t>Wal-Mart example</a:t>
            </a:r>
            <a:endParaRPr lang="en-US" altLang="en-US" sz="2400" i="1" dirty="0"/>
          </a:p>
          <a:p>
            <a:pPr lvl="1"/>
            <a:r>
              <a:rPr lang="en-US" altLang="en-US" sz="2000" dirty="0"/>
              <a:t>Local: for product selection decisions</a:t>
            </a:r>
          </a:p>
          <a:p>
            <a:pPr lvl="1"/>
            <a:r>
              <a:rPr lang="en-US" altLang="en-US" sz="2000" dirty="0"/>
              <a:t>National/Global: for distribution decisions or online pricing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Let’s try this out: Five Guys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728" y="1569593"/>
            <a:ext cx="5489028" cy="4351338"/>
          </a:xfrm>
        </p:spPr>
        <p:txBody>
          <a:bodyPr/>
          <a:lstStyle/>
          <a:p>
            <a:r>
              <a:rPr lang="en-US" b="1" dirty="0"/>
              <a:t>First, let’s define the boundaries of the industry.  </a:t>
            </a:r>
          </a:p>
          <a:p>
            <a:r>
              <a:rPr lang="en-US" b="1" dirty="0"/>
              <a:t>Now</a:t>
            </a:r>
          </a:p>
          <a:p>
            <a:pPr lvl="1"/>
            <a:r>
              <a:rPr lang="en-US" b="1" dirty="0"/>
              <a:t>Competition from substitutes</a:t>
            </a:r>
          </a:p>
          <a:p>
            <a:pPr lvl="1"/>
            <a:r>
              <a:rPr lang="en-US" b="1" dirty="0"/>
              <a:t>Threat of entry</a:t>
            </a:r>
          </a:p>
          <a:p>
            <a:pPr lvl="1"/>
            <a:r>
              <a:rPr lang="en-US" b="1" dirty="0"/>
              <a:t>Rivalry with industry competitors</a:t>
            </a:r>
          </a:p>
          <a:p>
            <a:pPr lvl="1"/>
            <a:r>
              <a:rPr lang="en-US" b="1" dirty="0"/>
              <a:t>Bargaining power of customers</a:t>
            </a:r>
          </a:p>
          <a:p>
            <a:pPr lvl="1"/>
            <a:r>
              <a:rPr lang="en-US" b="1" dirty="0"/>
              <a:t>Bargaining power of suppliers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Image result for five gu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83" y="1825625"/>
            <a:ext cx="5306096" cy="35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4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Listen to the Following Clip</a:t>
            </a:r>
            <a:endParaRPr lang="en-US" dirty="0"/>
          </a:p>
          <a:p>
            <a:r>
              <a:rPr lang="en-US" dirty="0"/>
              <a:t>Background: </a:t>
            </a:r>
          </a:p>
          <a:p>
            <a:pPr lvl="1"/>
            <a:r>
              <a:rPr lang="en-US" dirty="0"/>
              <a:t>In Colorado, the sale of marijuana for recreational use had been legalized. </a:t>
            </a:r>
          </a:p>
          <a:p>
            <a:pPr lvl="1"/>
            <a:r>
              <a:rPr lang="en-US" dirty="0"/>
              <a:t>But production, possession, and sale of marijuana was still illegal under federal law.</a:t>
            </a:r>
          </a:p>
          <a:p>
            <a:pPr lvl="1"/>
            <a:r>
              <a:rPr lang="en-US" dirty="0"/>
              <a:t>Venture capitalists are interested in the investment opportunities presented by this emerging industry, including Founders Fund, a prominent venture capital investor.</a:t>
            </a:r>
          </a:p>
          <a:p>
            <a:r>
              <a:rPr lang="en-US" dirty="0">
                <a:solidFill>
                  <a:srgbClr val="FF0000"/>
                </a:solidFill>
              </a:rPr>
              <a:t>Question:</a:t>
            </a:r>
          </a:p>
          <a:p>
            <a:pPr lvl="1"/>
            <a:r>
              <a:rPr lang="en-US" dirty="0"/>
              <a:t>For venture capital investors with a medium-term time horizon, how attractive is the Colorado marijuana industry as an investment destination? </a:t>
            </a:r>
          </a:p>
          <a:p>
            <a:pPr lvl="1"/>
            <a:r>
              <a:rPr lang="en-US" dirty="0"/>
              <a:t>How do you think the US marijuana industry will develop over the next ten years? What will be the implications of this development for competition and profitability? 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8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Marijuana Industry Example</a:t>
            </a:r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3" t="15900" r="49697" b="3325"/>
          <a:stretch/>
        </p:blipFill>
        <p:spPr>
          <a:xfrm>
            <a:off x="272637" y="1179576"/>
            <a:ext cx="4107119" cy="547675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4197096" y="1453896"/>
            <a:ext cx="621792" cy="39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224528" y="2191512"/>
            <a:ext cx="621792" cy="39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57216" y="1189335"/>
            <a:ext cx="6425184" cy="5064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1143" indent="-311143" algn="l" defTabSz="609585" rtl="0" eaLnBrk="1" latinLnBrk="0" hangingPunct="1">
              <a:spcBef>
                <a:spcPts val="1333"/>
              </a:spcBef>
              <a:buFont typeface="Wingdings" charset="2"/>
              <a:buChar char="§"/>
              <a:defRPr sz="3200" b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61981" indent="-306910" algn="l" defTabSz="609585" rtl="0" eaLnBrk="1" latinLnBrk="0" hangingPunct="1">
              <a:spcBef>
                <a:spcPts val="0"/>
              </a:spcBef>
              <a:spcAft>
                <a:spcPts val="533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212820" indent="-304792" algn="l" defTabSz="609585" rtl="0" eaLnBrk="1" latinLnBrk="0" hangingPunct="1">
              <a:spcBef>
                <a:spcPts val="0"/>
              </a:spcBef>
              <a:spcAft>
                <a:spcPts val="533"/>
              </a:spcAft>
              <a:buFont typeface="Wingdings" charset="2"/>
              <a:buChar char="§"/>
              <a:defRPr sz="1867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5071" lvl="1" indent="0">
              <a:buNone/>
            </a:pPr>
            <a:r>
              <a:rPr lang="en-US" b="1" dirty="0">
                <a:solidFill>
                  <a:srgbClr val="FF0000"/>
                </a:solidFill>
              </a:rPr>
              <a:t>Question: </a:t>
            </a:r>
          </a:p>
          <a:p>
            <a:pPr lvl="1"/>
            <a:r>
              <a:rPr lang="en-US" dirty="0"/>
              <a:t>Would the legal marijuana industry offer the high levels of profitability associated with other industries supplying controlled substances such as alcohol, tobacco and pharmaceuticals?  </a:t>
            </a:r>
          </a:p>
          <a:p>
            <a:pPr marL="455071" lvl="1" indent="0">
              <a:buNone/>
            </a:pPr>
            <a:endParaRPr lang="en-US" dirty="0"/>
          </a:p>
          <a:p>
            <a:pPr marL="455071" lvl="1" indent="0">
              <a:buNone/>
            </a:pPr>
            <a:r>
              <a:rPr lang="en-US" b="1" dirty="0"/>
              <a:t>Key takeaway: </a:t>
            </a:r>
          </a:p>
          <a:p>
            <a:pPr lvl="1">
              <a:buFontTx/>
              <a:buChar char="-"/>
            </a:pPr>
            <a:r>
              <a:rPr lang="en-US" dirty="0"/>
              <a:t>While Porter’s framework is qualitative, in new and changing industries, this approach is more reliable than projecting revenues and costs into the future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Look for an e-mail this afternoon with questions for guest speaker Doug Newhouse</a:t>
            </a:r>
          </a:p>
          <a:p>
            <a:pPr marL="514350" indent="-514350">
              <a:buAutoNum type="arabicPeriod"/>
            </a:pPr>
            <a:r>
              <a:rPr lang="en-US" dirty="0"/>
              <a:t>Final Exam: Tuesday, May 16</a:t>
            </a:r>
            <a:r>
              <a:rPr lang="en-US" baseline="30000" dirty="0"/>
              <a:t>th</a:t>
            </a:r>
            <a:r>
              <a:rPr lang="en-US" dirty="0"/>
              <a:t> at 7:00 pm</a:t>
            </a:r>
          </a:p>
          <a:p>
            <a:pPr marL="514350" indent="-514350">
              <a:buAutoNum type="arabicPeriod"/>
            </a:pPr>
            <a:r>
              <a:rPr lang="en-US" dirty="0"/>
              <a:t>Any questions?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Industry Matter?</a:t>
            </a:r>
          </a:p>
        </p:txBody>
      </p:sp>
      <p:graphicFrame>
        <p:nvGraphicFramePr>
          <p:cNvPr id="4" name="Chart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520079"/>
              </p:ext>
            </p:extLst>
          </p:nvPr>
        </p:nvGraphicFramePr>
        <p:xfrm>
          <a:off x="1361487" y="1061022"/>
          <a:ext cx="8225442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3" imgW="8248603" imgH="5078408" progId="Excel.Chart.8">
                  <p:embed/>
                </p:oleObj>
              </mc:Choice>
              <mc:Fallback>
                <p:oleObj name="Chart" r:id="rId3" imgW="8248603" imgH="5078408" progId="Excel.Chart.8">
                  <p:embed/>
                  <p:pic>
                    <p:nvPicPr>
                      <p:cNvPr id="20482" name="Chart 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487" y="1061022"/>
                        <a:ext cx="8225442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9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Five Forces or Six?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671" b="2807"/>
          <a:stretch/>
        </p:blipFill>
        <p:spPr>
          <a:xfrm>
            <a:off x="177952" y="1218890"/>
            <a:ext cx="8353400" cy="50447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8512" y="1298448"/>
            <a:ext cx="33192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Complementary products do not make an industry more or less attractive.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Again, focus on how complementary products affect the Five Forces.  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Hot Dogs and Buns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Here: buns are not specific to certain hot dogs, so complements don’t have a strong effect on industry profitability.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Except… if bun-makers have a found a way to make people purchase excess!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Platform-based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en-US" b="0" dirty="0">
                <a:latin typeface="+mn-lt"/>
              </a:rPr>
              <a:t>Complements—especially in the markets for digital products—give rise to platform-based competition</a:t>
            </a:r>
          </a:p>
          <a:p>
            <a:r>
              <a:rPr lang="en-GB" b="0" kern="0" dirty="0">
                <a:latin typeface="+mn-lt"/>
              </a:rPr>
              <a:t>A platform is an interface in a 2-sided market</a:t>
            </a:r>
          </a:p>
          <a:p>
            <a:pPr lvl="1"/>
            <a:r>
              <a:rPr lang="en-GB" b="0" kern="0" dirty="0">
                <a:latin typeface="+mn-lt"/>
              </a:rPr>
              <a:t>E.g. A smartphone operating system (iOS or Android) links a market for smartphones to a market for applications</a:t>
            </a:r>
          </a:p>
          <a:p>
            <a:r>
              <a:rPr lang="en-US" altLang="en-US" b="0" dirty="0">
                <a:latin typeface="+mn-lt"/>
              </a:rPr>
              <a:t>This complementary relationship gives rise to network externalities that create a winner-take-all market</a:t>
            </a:r>
          </a:p>
          <a:p>
            <a:pPr lvl="1"/>
            <a:r>
              <a:rPr lang="en-US" altLang="en-US" dirty="0">
                <a:latin typeface="+mn-lt"/>
              </a:rPr>
              <a:t>I.e. In smartphones, developers write apps for the biggest selling smartphone platform; consumers buy the smartphone platform with the most apps</a:t>
            </a:r>
          </a:p>
          <a:p>
            <a:pPr lvl="1"/>
            <a:r>
              <a:rPr lang="en-US" altLang="en-US" dirty="0">
                <a:latin typeface="+mn-lt"/>
              </a:rPr>
              <a:t>(However, in smartphones market big enough and segmented enough to support two winning platforms)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Complementary products are important, but mostly in how they influence the 5 Forces (like other environmental factors)</a:t>
            </a:r>
          </a:p>
          <a:p>
            <a:r>
              <a:rPr lang="en-US" dirty="0"/>
              <a:t>Industry might not matter a lot compared to firm effects in explaining firm performance</a:t>
            </a:r>
          </a:p>
          <a:p>
            <a:pPr lvl="1"/>
            <a:r>
              <a:rPr lang="en-US" dirty="0"/>
              <a:t>Next, we will explore a few reasons why that may be the case.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7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886968"/>
            <a:ext cx="11490960" cy="10447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Liberation Sans" pitchFamily="34" charset="0"/>
              </a:rPr>
              <a:t>Competition as a Dynamic Process</a:t>
            </a:r>
            <a:r>
              <a:rPr lang="en-US" altLang="en-US" dirty="0">
                <a:solidFill>
                  <a:srgbClr val="C00000"/>
                </a:solidFill>
                <a:latin typeface="Liberation Sans" pitchFamily="34" charset="0"/>
              </a:rPr>
              <a:t/>
            </a:r>
            <a:br>
              <a:rPr lang="en-US" altLang="en-US" dirty="0">
                <a:solidFill>
                  <a:srgbClr val="C00000"/>
                </a:solidFill>
                <a:latin typeface="Liberation Sans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defTabSz="762000">
              <a:lnSpc>
                <a:spcPct val="90000"/>
              </a:lnSpc>
            </a:pPr>
            <a:r>
              <a:rPr lang="en-GB" altLang="en-US" i="1" dirty="0">
                <a:latin typeface="+mn-lt"/>
              </a:rPr>
              <a:t>Porter framework assumes:</a:t>
            </a:r>
          </a:p>
          <a:p>
            <a:pPr lvl="1" defTabSz="762000">
              <a:lnSpc>
                <a:spcPct val="90000"/>
              </a:lnSpc>
            </a:pPr>
            <a:r>
              <a:rPr lang="en-GB" altLang="en-US" dirty="0">
                <a:latin typeface="+mn-lt"/>
              </a:rPr>
              <a:t>industry structure drives competitive behaviour</a:t>
            </a:r>
          </a:p>
          <a:p>
            <a:pPr lvl="1" defTabSz="762000">
              <a:lnSpc>
                <a:spcPct val="90000"/>
              </a:lnSpc>
            </a:pPr>
            <a:r>
              <a:rPr lang="en-GB" altLang="en-US" dirty="0">
                <a:latin typeface="+mn-lt"/>
              </a:rPr>
              <a:t>Industry structure is (fairly) stable.</a:t>
            </a:r>
          </a:p>
          <a:p>
            <a:pPr marL="533400" indent="-533400" defTabSz="762000">
              <a:spcBef>
                <a:spcPct val="50000"/>
              </a:spcBef>
              <a:defRPr/>
            </a:pPr>
            <a:r>
              <a:rPr lang="en-GB" i="1" kern="0" dirty="0">
                <a:latin typeface="+mn-lt"/>
              </a:rPr>
              <a:t>But, competition also </a:t>
            </a:r>
            <a:r>
              <a:rPr lang="en-GB" i="1" u="sng" kern="0" dirty="0">
                <a:latin typeface="+mn-lt"/>
              </a:rPr>
              <a:t>changes</a:t>
            </a:r>
            <a:r>
              <a:rPr lang="en-GB" i="1" kern="0" dirty="0">
                <a:latin typeface="+mn-lt"/>
              </a:rPr>
              <a:t> industry structure:</a:t>
            </a:r>
          </a:p>
          <a:p>
            <a:pPr marL="984238" lvl="1" indent="-533400" defTabSz="762000">
              <a:spcBef>
                <a:spcPct val="50000"/>
              </a:spcBef>
              <a:defRPr/>
            </a:pPr>
            <a:r>
              <a:rPr lang="en-GB" u="sng" kern="0" dirty="0">
                <a:latin typeface="+mn-lt"/>
              </a:rPr>
              <a:t>Schumpeterian Competition</a:t>
            </a:r>
            <a:r>
              <a:rPr lang="en-GB" kern="0" dirty="0">
                <a:latin typeface="+mn-lt"/>
              </a:rPr>
              <a:t>: A </a:t>
            </a:r>
            <a:r>
              <a:rPr lang="en-GB" i="1" kern="0" dirty="0">
                <a:latin typeface="+mn-lt"/>
              </a:rPr>
              <a:t>“perennial gale of creative destruction” </a:t>
            </a:r>
            <a:r>
              <a:rPr lang="en-GB" kern="0" dirty="0">
                <a:latin typeface="+mn-lt"/>
              </a:rPr>
              <a:t>–market  leaders overthrown by innovation</a:t>
            </a:r>
          </a:p>
          <a:p>
            <a:pPr marL="984238" lvl="1" indent="-533400" defTabSz="762000">
              <a:spcBef>
                <a:spcPct val="50000"/>
              </a:spcBef>
              <a:defRPr/>
            </a:pPr>
            <a:r>
              <a:rPr lang="en-GB" u="sng" kern="0" dirty="0" err="1">
                <a:latin typeface="+mn-lt"/>
              </a:rPr>
              <a:t>Hypercompetition</a:t>
            </a:r>
            <a:r>
              <a:rPr lang="en-GB" kern="0" dirty="0">
                <a:latin typeface="+mn-lt"/>
              </a:rPr>
              <a:t>: “intense and rapid competitive moves…. continuously creating new competitive advantages and destroying existing competitive advantages”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i="1" dirty="0">
                <a:latin typeface="+mn-lt"/>
              </a:rPr>
              <a:t>Implication: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dirty="0">
                <a:latin typeface="+mn-lt"/>
              </a:rPr>
              <a:t>Within</a:t>
            </a:r>
            <a:r>
              <a:rPr lang="en-US" altLang="en-US" i="1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5-forces framework: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dirty="0">
                <a:latin typeface="+mn-lt"/>
              </a:rPr>
              <a:t>						 </a:t>
            </a:r>
            <a:r>
              <a:rPr lang="en-US" altLang="en-US" b="0" dirty="0">
                <a:latin typeface="+mn-lt"/>
              </a:rPr>
              <a:t>INDUSTRY STRUCTURE          COMPETITION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dirty="0">
                <a:latin typeface="+mn-lt"/>
              </a:rPr>
              <a:t>Under dynamic competition: </a:t>
            </a:r>
          </a:p>
          <a:p>
            <a:pPr>
              <a:spcBef>
                <a:spcPct val="30000"/>
              </a:spcBef>
              <a:buFontTx/>
              <a:buNone/>
            </a:pPr>
            <a:r>
              <a:rPr lang="en-US" altLang="en-US" dirty="0">
                <a:latin typeface="+mn-lt"/>
              </a:rPr>
              <a:t>						</a:t>
            </a:r>
            <a:r>
              <a:rPr lang="en-US" altLang="en-US" b="0" dirty="0">
                <a:latin typeface="+mn-lt"/>
              </a:rPr>
              <a:t>COMPETITIVE STRATEGY        INDUSTRY STRUCTURE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900672" y="4754880"/>
            <a:ext cx="484632" cy="384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900672" y="5583936"/>
            <a:ext cx="484632" cy="384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2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Game Theory in Competitive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9335"/>
            <a:ext cx="6912864" cy="5064449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GB" altLang="en-US" sz="2400" dirty="0">
                <a:latin typeface="+mn-lt"/>
              </a:rPr>
              <a:t>Value of Game Theory</a:t>
            </a:r>
          </a:p>
          <a:p>
            <a:pPr>
              <a:spcBef>
                <a:spcPts val="400"/>
              </a:spcBef>
              <a:buFontTx/>
              <a:buAutoNum type="arabicPeriod"/>
            </a:pPr>
            <a:r>
              <a:rPr lang="en-GB" altLang="en-US" sz="1800" dirty="0">
                <a:latin typeface="+mn-lt"/>
              </a:rPr>
              <a:t>Frames strategic decisions as interactions between competitors</a:t>
            </a:r>
          </a:p>
          <a:p>
            <a:pPr>
              <a:spcBef>
                <a:spcPts val="400"/>
              </a:spcBef>
              <a:buFontTx/>
              <a:buAutoNum type="arabicPeriod"/>
            </a:pPr>
            <a:r>
              <a:rPr lang="en-GB" altLang="en-US" sz="1800" dirty="0">
                <a:latin typeface="+mn-lt"/>
              </a:rPr>
              <a:t>Predicts outcomes of competitive situations involving a few,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+mn-lt"/>
              </a:rPr>
              <a:t>      evenly-matched players</a:t>
            </a:r>
          </a:p>
          <a:p>
            <a:pPr>
              <a:spcBef>
                <a:spcPts val="400"/>
              </a:spcBef>
              <a:buFontTx/>
              <a:buAutoNum type="arabicPeriod" startAt="3"/>
            </a:pPr>
            <a:r>
              <a:rPr lang="en-GB" altLang="en-US" sz="1800" dirty="0">
                <a:latin typeface="+mn-lt"/>
              </a:rPr>
              <a:t>Provides key insights into the nature and determinants of interactions </a:t>
            </a:r>
            <a:r>
              <a:rPr lang="en-GB" altLang="en-US" sz="1800" b="1" dirty="0">
                <a:latin typeface="+mn-lt"/>
              </a:rPr>
              <a:t>among competitors. E.g.: </a:t>
            </a:r>
            <a:endParaRPr lang="en-GB" altLang="en-US" sz="1800" dirty="0">
              <a:latin typeface="+mn-lt"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AutoNum type="alphaLcParenR"/>
            </a:pPr>
            <a:r>
              <a:rPr lang="en-GB" altLang="en-US" sz="1800" b="1" i="1" dirty="0">
                <a:solidFill>
                  <a:srgbClr val="000000"/>
                </a:solidFill>
                <a:latin typeface="+mn-lt"/>
              </a:rPr>
              <a:t>Competition and Cooperation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—Game theory can show conditions where cooperation more advantageous than competition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LcParenR" startAt="2"/>
            </a:pPr>
            <a:r>
              <a:rPr lang="en-GB" altLang="en-US" sz="1800" b="1" i="1" dirty="0">
                <a:solidFill>
                  <a:srgbClr val="000000"/>
                </a:solidFill>
                <a:latin typeface="+mn-lt"/>
              </a:rPr>
              <a:t>Deterrence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—changing the payoffs in the game in order to deter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      a competitor from certain actions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LcParenR" startAt="3"/>
            </a:pPr>
            <a:r>
              <a:rPr lang="en-GB" altLang="en-US" sz="1800" b="1" i="1" dirty="0">
                <a:solidFill>
                  <a:srgbClr val="000000"/>
                </a:solidFill>
                <a:latin typeface="+mn-lt"/>
              </a:rPr>
              <a:t>Commitment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—irrevocable deployments of resources that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      give creditability to threats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AutoNum type="alphaLcParenR" startAt="4"/>
            </a:pPr>
            <a:r>
              <a:rPr lang="en-GB" altLang="en-US" sz="1800" b="1" i="1" dirty="0" err="1">
                <a:solidFill>
                  <a:srgbClr val="000000"/>
                </a:solidFill>
                <a:latin typeface="+mn-lt"/>
              </a:rPr>
              <a:t>Signaling</a:t>
            </a:r>
            <a:r>
              <a:rPr lang="en-GB" altLang="en-US" sz="1800" dirty="0">
                <a:solidFill>
                  <a:srgbClr val="000000"/>
                </a:solidFill>
                <a:latin typeface="+mn-lt"/>
              </a:rPr>
              <a:t>—communication to influence a competitor's decision</a:t>
            </a:r>
            <a:endParaRPr lang="en-US" altLang="en-US" sz="18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87184" y="1189335"/>
            <a:ext cx="5004816" cy="194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/>
              <a:t>Problems of game theory: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Able to explain past competitive </a:t>
            </a:r>
            <a:r>
              <a:rPr lang="en-GB" altLang="en-US" dirty="0" err="1"/>
              <a:t>behavior</a:t>
            </a:r>
            <a:r>
              <a:rPr lang="en-GB" altLang="en-US" dirty="0"/>
              <a:t>—weak in predicting future </a:t>
            </a:r>
            <a:r>
              <a:rPr lang="en-GB" altLang="en-US" dirty="0" err="1"/>
              <a:t>behavior</a:t>
            </a:r>
            <a:r>
              <a:rPr lang="en-GB" altLang="en-US" dirty="0"/>
              <a:t>.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Lack of an integrated general theory— Many different models; outcomes highly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dirty="0"/>
              <a:t>     sensitive to small changes in assumptions </a:t>
            </a:r>
          </a:p>
        </p:txBody>
      </p:sp>
    </p:spTree>
    <p:extLst>
      <p:ext uri="{BB962C8B-B14F-4D97-AF65-F5344CB8AC3E}">
        <p14:creationId xmlns:p14="http://schemas.microsoft.com/office/powerpoint/2010/main" val="414844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Game Theory: Useful?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7555"/>
          <a:stretch/>
        </p:blipFill>
        <p:spPr bwMode="auto">
          <a:xfrm>
            <a:off x="0" y="1133728"/>
            <a:ext cx="8887969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87969" y="1225296"/>
            <a:ext cx="33040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Useful: can explain why companies get into “advertising wars”</a:t>
            </a:r>
          </a:p>
          <a:p>
            <a:endParaRPr lang="en-US" dirty="0"/>
          </a:p>
          <a:p>
            <a:r>
              <a:rPr lang="en-US" dirty="0"/>
              <a:t>But: is advertising creating strong “brands”, and actually preventing competition solely on price?</a:t>
            </a:r>
          </a:p>
          <a:p>
            <a:endParaRPr lang="en-US" dirty="0"/>
          </a:p>
          <a:p>
            <a:r>
              <a:rPr lang="en-US" dirty="0"/>
              <a:t>Difficult to capture all possibilities into a single payout number.</a:t>
            </a:r>
          </a:p>
        </p:txBody>
      </p:sp>
    </p:spTree>
    <p:extLst>
      <p:ext uri="{BB962C8B-B14F-4D97-AF65-F5344CB8AC3E}">
        <p14:creationId xmlns:p14="http://schemas.microsoft.com/office/powerpoint/2010/main" val="369973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Framework for Competitor Analysis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/>
          <a:stretch/>
        </p:blipFill>
        <p:spPr bwMode="auto">
          <a:xfrm>
            <a:off x="0" y="1080388"/>
            <a:ext cx="9190770" cy="51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90770" y="1773936"/>
            <a:ext cx="29352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Takeaway: </a:t>
            </a:r>
            <a:r>
              <a:rPr lang="en-US" sz="2400" dirty="0"/>
              <a:t>use the ideas of how competitors may strategically respond (motivated by game theory), in a more flexible framework to generate useful future predictions</a:t>
            </a:r>
          </a:p>
        </p:txBody>
      </p:sp>
    </p:spTree>
    <p:extLst>
      <p:ext uri="{BB962C8B-B14F-4D97-AF65-F5344CB8AC3E}">
        <p14:creationId xmlns:p14="http://schemas.microsoft.com/office/powerpoint/2010/main" val="28340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7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Segmentation Analysis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73" t="23619" r="11538" b="10258"/>
          <a:stretch/>
        </p:blipFill>
        <p:spPr>
          <a:xfrm>
            <a:off x="1874520" y="1091835"/>
            <a:ext cx="8741665" cy="50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Segmentation Variables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/>
          <a:stretch/>
        </p:blipFill>
        <p:spPr bwMode="auto">
          <a:xfrm>
            <a:off x="1035600" y="1079407"/>
            <a:ext cx="7623768" cy="58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4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" y="80749"/>
            <a:ext cx="11932920" cy="910695"/>
          </a:xfrm>
        </p:spPr>
        <p:txBody>
          <a:bodyPr>
            <a:normAutofit fontScale="90000"/>
          </a:bodyPr>
          <a:lstStyle/>
          <a:p>
            <a:r>
              <a:rPr lang="en-US" dirty="0"/>
              <a:t>Bicycles: Segmentation &amp; Success Factors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619" b="4125"/>
          <a:stretch/>
        </p:blipFill>
        <p:spPr>
          <a:xfrm>
            <a:off x="1728216" y="1110055"/>
            <a:ext cx="8769095" cy="501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Group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0" dirty="0">
                <a:latin typeface="+mn-lt"/>
              </a:rPr>
              <a:t>A </a:t>
            </a:r>
            <a:r>
              <a:rPr lang="en-US" altLang="en-US" sz="3600" dirty="0">
                <a:latin typeface="+mn-lt"/>
              </a:rPr>
              <a:t>strategic group </a:t>
            </a:r>
            <a:r>
              <a:rPr lang="en-US" altLang="en-US" sz="3600" b="0" dirty="0">
                <a:latin typeface="+mn-lt"/>
              </a:rPr>
              <a:t>is a group of firms in an industry that follow the same or similar strategies     </a:t>
            </a:r>
          </a:p>
          <a:p>
            <a:r>
              <a:rPr lang="en-US" altLang="en-US" sz="3600" dirty="0">
                <a:latin typeface="+mn-lt"/>
              </a:rPr>
              <a:t>Identifying strategic groups:</a:t>
            </a:r>
          </a:p>
          <a:p>
            <a:pPr lvl="1"/>
            <a:r>
              <a:rPr lang="en-US" altLang="en-US" sz="2800" dirty="0">
                <a:latin typeface="+mn-lt"/>
              </a:rPr>
              <a:t>Identify principal strategic variables which distinguish firms.</a:t>
            </a:r>
          </a:p>
          <a:p>
            <a:pPr lvl="1"/>
            <a:r>
              <a:rPr lang="en-US" altLang="en-US" sz="2800" dirty="0">
                <a:latin typeface="+mn-lt"/>
              </a:rPr>
              <a:t>Position each firm in relation to these variables.</a:t>
            </a:r>
          </a:p>
          <a:p>
            <a:pPr lvl="1"/>
            <a:r>
              <a:rPr lang="en-US" altLang="en-US" sz="2800" dirty="0">
                <a:latin typeface="+mn-lt"/>
              </a:rPr>
              <a:t>Identify clusters.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6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Groups in Automobiles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684" b="3859"/>
          <a:stretch/>
        </p:blipFill>
        <p:spPr>
          <a:xfrm>
            <a:off x="344424" y="1069058"/>
            <a:ext cx="11442192" cy="578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Might want to consider segments, as opposed to entire industry, as relevant set of firms that comprise an “industry”</a:t>
            </a:r>
          </a:p>
          <a:p>
            <a:r>
              <a:rPr lang="en-US" dirty="0"/>
              <a:t>Similarly, can look for firms that follow similar strategies, in a “strategic group” as closest competitors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Airline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Let’s assess the overall financial performance of the U.S. airline industry during the past 20 years?</a:t>
            </a:r>
          </a:p>
        </p:txBody>
      </p:sp>
      <p:pic>
        <p:nvPicPr>
          <p:cNvPr id="1026" name="Picture 2" descr="Image result for airline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2728913"/>
            <a:ext cx="66484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6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U.S. Airline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what extent can the industry’s low average profitability during this period be attributed to the structure of the industry?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Which of Porter’s Five Forces has had the biggest impact in depressing industry profitability?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Objectives/Plan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Wingdings" charset="2"/>
              <a:buAutoNum type="arabicPeriod"/>
            </a:pPr>
            <a:r>
              <a:rPr lang="en-US" dirty="0">
                <a:solidFill>
                  <a:srgbClr val="0070C0"/>
                </a:solidFill>
                <a:latin typeface="+mn-lt"/>
              </a:rPr>
              <a:t>Review of Last Class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Applying Industry Analysis: Examples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Extending 5 Forces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Dynamic Competition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Segmentation and Strategic Groups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en-US" altLang="en-US" dirty="0">
                <a:latin typeface="+mn-lt"/>
              </a:rPr>
              <a:t>Airline Case</a:t>
            </a:r>
          </a:p>
          <a:p>
            <a:pPr marL="514350" indent="-514350">
              <a:buFont typeface="Wingdings" charset="2"/>
              <a:buAutoNum type="arabicPeriod"/>
            </a:pPr>
            <a:endParaRPr lang="en-US" dirty="0">
              <a:latin typeface="+mn-lt"/>
            </a:endParaRPr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Font typeface="Wingdings" charset="2"/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793738" lvl="1" indent="-342900"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9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209"/>
            <a:ext cx="10515600" cy="4815754"/>
          </a:xfrm>
        </p:spPr>
        <p:txBody>
          <a:bodyPr/>
          <a:lstStyle/>
          <a:p>
            <a:r>
              <a:rPr lang="en-US" b="1" dirty="0"/>
              <a:t>What is the outlook for industry profitability during the next five years (2016-2020)?</a:t>
            </a:r>
          </a:p>
          <a:p>
            <a:endParaRPr lang="en-US" dirty="0"/>
          </a:p>
        </p:txBody>
      </p:sp>
      <p:pic>
        <p:nvPicPr>
          <p:cNvPr id="2050" name="Picture 2" descr="Image result for airline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28" y="2546061"/>
            <a:ext cx="5385343" cy="351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80749"/>
            <a:ext cx="10972800" cy="910695"/>
          </a:xfrm>
        </p:spPr>
        <p:txBody>
          <a:bodyPr>
            <a:normAutofit fontScale="90000"/>
          </a:bodyPr>
          <a:lstStyle/>
          <a:p>
            <a:r>
              <a:rPr lang="en-US" dirty="0"/>
              <a:t>U.S. Airline Industry</a:t>
            </a:r>
          </a:p>
        </p:txBody>
      </p:sp>
    </p:spTree>
    <p:extLst>
      <p:ext uri="{BB962C8B-B14F-4D97-AF65-F5344CB8AC3E}">
        <p14:creationId xmlns:p14="http://schemas.microsoft.com/office/powerpoint/2010/main" val="27437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0"/>
            <a:ext cx="10515600" cy="4947253"/>
          </a:xfrm>
        </p:spPr>
        <p:txBody>
          <a:bodyPr/>
          <a:lstStyle/>
          <a:p>
            <a:r>
              <a:rPr lang="en-US" b="1" dirty="0"/>
              <a:t>Are there any strategies used by the airlines that have been effective in moderating the forces of competition? </a:t>
            </a:r>
          </a:p>
          <a:p>
            <a:r>
              <a:rPr lang="en-US" b="1" dirty="0"/>
              <a:t>Any strategies that the airlines could use to improve industry profitability in the future?</a:t>
            </a:r>
          </a:p>
          <a:p>
            <a:endParaRPr lang="en-US" dirty="0"/>
          </a:p>
        </p:txBody>
      </p:sp>
      <p:pic>
        <p:nvPicPr>
          <p:cNvPr id="3074" name="Picture 2" descr="Image result for airline indu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37" y="3649004"/>
            <a:ext cx="4241038" cy="29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80749"/>
            <a:ext cx="10972800" cy="910695"/>
          </a:xfrm>
        </p:spPr>
        <p:txBody>
          <a:bodyPr>
            <a:normAutofit fontScale="90000"/>
          </a:bodyPr>
          <a:lstStyle/>
          <a:p>
            <a:r>
              <a:rPr lang="en-US" dirty="0"/>
              <a:t>U.S. Airline Industry</a:t>
            </a:r>
          </a:p>
        </p:txBody>
      </p:sp>
    </p:spTree>
    <p:extLst>
      <p:ext uri="{BB962C8B-B14F-4D97-AF65-F5344CB8AC3E}">
        <p14:creationId xmlns:p14="http://schemas.microsoft.com/office/powerpoint/2010/main" val="24716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 Takeaways from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Industry structure drives competition which in turn determines industry profitability.  </a:t>
            </a:r>
          </a:p>
          <a:p>
            <a:pPr lvl="1"/>
            <a:r>
              <a:rPr lang="en-US" dirty="0"/>
              <a:t>Inability of the US airline industry to generate profits is not because the industry has managed by idiots. It’s because of the industry structure.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Porter’s Five Forces of Competition offers a useful framework for a detailed analysis of the impact of industry structure on competition and profitability.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Porter’s Five Forces is useful not just in explaining the past/present, but in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Predicting the intensity of competition/levels of profitability in the future. 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Suggesting strategies that can moderate the forces of competition. 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Porter’s Five Forces is not an algorithm that provides clear answers - it’s a way to organize thinking.  Ultimately, this is a matter of judgement.  </a:t>
            </a:r>
          </a:p>
        </p:txBody>
      </p:sp>
    </p:spTree>
    <p:extLst>
      <p:ext uri="{BB962C8B-B14F-4D97-AF65-F5344CB8AC3E}">
        <p14:creationId xmlns:p14="http://schemas.microsoft.com/office/powerpoint/2010/main" val="12750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Care Article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16" y="1337694"/>
            <a:ext cx="8386420" cy="487651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What did Obama praise about Grand Junction, Colorado when he visited there in 2009?</a:t>
            </a:r>
          </a:p>
          <a:p>
            <a:pPr lvl="1"/>
            <a:r>
              <a:rPr lang="en-US" dirty="0"/>
              <a:t>He praised their good health outcomes and low </a:t>
            </a:r>
            <a:r>
              <a:rPr lang="en-US" dirty="0" err="1"/>
              <a:t>medicare</a:t>
            </a:r>
            <a:r>
              <a:rPr lang="en-US" dirty="0"/>
              <a:t> payments.  </a:t>
            </a:r>
          </a:p>
          <a:p>
            <a:r>
              <a:rPr lang="en-US" b="1" dirty="0"/>
              <a:t>But what did he miss in this analysis?</a:t>
            </a:r>
          </a:p>
          <a:p>
            <a:pPr lvl="1"/>
            <a:r>
              <a:rPr lang="en-US" dirty="0"/>
              <a:t>People in Grand Junction pay some of the highest rates for private health insurance.  </a:t>
            </a:r>
          </a:p>
          <a:p>
            <a:r>
              <a:rPr lang="en-US" b="1" dirty="0"/>
              <a:t>How did this happen?</a:t>
            </a:r>
          </a:p>
          <a:p>
            <a:pPr lvl="1"/>
            <a:r>
              <a:rPr lang="en-US" dirty="0"/>
              <a:t>The ACA encouraged hospitals to merge.  The ones in Grand Junction did merge.  </a:t>
            </a:r>
          </a:p>
          <a:p>
            <a:pPr lvl="1"/>
            <a:r>
              <a:rPr lang="en-US" dirty="0"/>
              <a:t>This allowed the hospital systems to reduce duplicate treatments, but it gave them a monopoly.  </a:t>
            </a:r>
          </a:p>
          <a:p>
            <a:r>
              <a:rPr lang="en-US" b="1" dirty="0"/>
              <a:t>What does this say about industry structure of health care in Grand Junction?</a:t>
            </a:r>
          </a:p>
        </p:txBody>
      </p:sp>
      <p:pic>
        <p:nvPicPr>
          <p:cNvPr id="12290" name="Picture 2" descr="Image result for grand junction colorado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98914"/>
            <a:ext cx="3446516" cy="21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2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Lecture: Happy Feb Break!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Thursday: Competitive Advantage I</a:t>
            </a:r>
          </a:p>
          <a:p>
            <a:pPr lvl="1"/>
            <a:r>
              <a:rPr lang="en-US" dirty="0"/>
              <a:t>Grant, Contemporary Strategy Analysis, Chapter 5, “Analyzing Resources and Capabilities”</a:t>
            </a:r>
          </a:p>
          <a:p>
            <a:pPr lvl="1"/>
            <a:r>
              <a:rPr lang="en-US" dirty="0"/>
              <a:t>Collis &amp; Montgomery (2008), “Competing on Resources,” </a:t>
            </a:r>
            <a:r>
              <a:rPr lang="en-US" i="1" dirty="0"/>
              <a:t>Harvard Business Review.*</a:t>
            </a:r>
            <a:endParaRPr lang="en-US" sz="4000" dirty="0"/>
          </a:p>
          <a:p>
            <a:pPr lvl="1"/>
            <a:r>
              <a:rPr lang="en-US" dirty="0"/>
              <a:t>Hansen (2012), “How Zara Grew into the World’s Largest Fashion Retailer,” </a:t>
            </a:r>
            <a:r>
              <a:rPr lang="en-US" i="1" dirty="0"/>
              <a:t>The New York Times</a:t>
            </a:r>
            <a:r>
              <a:rPr lang="en-US" dirty="0"/>
              <a:t>.* </a:t>
            </a:r>
          </a:p>
          <a:p>
            <a:pPr lvl="1"/>
            <a:r>
              <a:rPr lang="en-US" i="1" dirty="0"/>
              <a:t>*Posted on Piazza</a:t>
            </a:r>
            <a:endParaRPr lang="en-US" dirty="0"/>
          </a:p>
          <a:p>
            <a:r>
              <a:rPr lang="en-US" dirty="0"/>
              <a:t>Assignments: </a:t>
            </a:r>
          </a:p>
          <a:p>
            <a:pPr lvl="1"/>
            <a:r>
              <a:rPr lang="en-US" dirty="0"/>
              <a:t>Reading </a:t>
            </a:r>
            <a:r>
              <a:rPr lang="en-US"/>
              <a:t>Questions 5 (not HW2)**</a:t>
            </a:r>
            <a:endParaRPr lang="en-US" dirty="0"/>
          </a:p>
          <a:p>
            <a:pPr lvl="1"/>
            <a:r>
              <a:rPr lang="en-US" dirty="0"/>
              <a:t>**Sent via e-mail tomorrow</a:t>
            </a:r>
          </a:p>
        </p:txBody>
      </p:sp>
    </p:spTree>
    <p:extLst>
      <p:ext uri="{BB962C8B-B14F-4D97-AF65-F5344CB8AC3E}">
        <p14:creationId xmlns:p14="http://schemas.microsoft.com/office/powerpoint/2010/main" val="356317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80749"/>
            <a:ext cx="11298936" cy="910695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as Core of Macro Environment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619" b="9991"/>
          <a:stretch/>
        </p:blipFill>
        <p:spPr>
          <a:xfrm>
            <a:off x="730092" y="1143000"/>
            <a:ext cx="9886092" cy="49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think?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3" t="6554" b="3325"/>
          <a:stretch/>
        </p:blipFill>
        <p:spPr>
          <a:xfrm>
            <a:off x="1207008" y="1203635"/>
            <a:ext cx="7845551" cy="557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6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Spectrum of Industry Structures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018" b="8925"/>
          <a:stretch/>
        </p:blipFill>
        <p:spPr>
          <a:xfrm>
            <a:off x="801625" y="1104444"/>
            <a:ext cx="10216896" cy="498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So, how to understand any industry?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84062"/>
            <a:ext cx="64770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Most well respected, time-tested method is Michael Porter’s Five Forces.  </a:t>
            </a:r>
          </a:p>
          <a:p>
            <a:pPr lvl="1"/>
            <a:r>
              <a:rPr lang="en-US" dirty="0"/>
              <a:t>What are the Five Forces?</a:t>
            </a:r>
          </a:p>
          <a:p>
            <a:pPr lvl="2"/>
            <a:r>
              <a:rPr lang="en-US" dirty="0"/>
              <a:t>Suppliers (bargaining power)</a:t>
            </a:r>
          </a:p>
          <a:p>
            <a:pPr lvl="2"/>
            <a:r>
              <a:rPr lang="en-US" dirty="0"/>
              <a:t>Substitutes (threat of substitutes)</a:t>
            </a:r>
          </a:p>
          <a:p>
            <a:pPr lvl="2"/>
            <a:r>
              <a:rPr lang="en-US" dirty="0"/>
              <a:t>Buyers (bargaining power)</a:t>
            </a:r>
          </a:p>
          <a:p>
            <a:pPr lvl="2"/>
            <a:r>
              <a:rPr lang="en-US" dirty="0"/>
              <a:t>Potential entrants (threat of new entrants)</a:t>
            </a:r>
          </a:p>
          <a:p>
            <a:pPr lvl="2"/>
            <a:r>
              <a:rPr lang="en-US" dirty="0"/>
              <a:t>Industry competitors (competition/rivalry)</a:t>
            </a:r>
          </a:p>
          <a:p>
            <a:pPr lvl="1"/>
            <a:r>
              <a:rPr lang="en-US" dirty="0"/>
              <a:t>By analyzing these five forces a firm can figure out the profitability of an industry.  </a:t>
            </a:r>
          </a:p>
        </p:txBody>
      </p:sp>
      <p:pic>
        <p:nvPicPr>
          <p:cNvPr id="7170" name="Picture 2" descr="Image result for michael porter five fo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31" y="1784062"/>
            <a:ext cx="5475904" cy="399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89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Production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Production economies make it difficult for entrants to quickly enter and compete on the same level as existing firms.  </a:t>
            </a:r>
          </a:p>
          <a:p>
            <a:pPr lvl="1"/>
            <a:r>
              <a:rPr lang="en-US" b="1" dirty="0"/>
              <a:t>ECONOMIES OF SCALE </a:t>
            </a:r>
            <a:r>
              <a:rPr lang="en-US" dirty="0"/>
              <a:t>= Average unit costs decline with increased volume of a single product.</a:t>
            </a:r>
          </a:p>
          <a:p>
            <a:pPr lvl="1"/>
            <a:r>
              <a:rPr lang="en-US" b="1" dirty="0"/>
              <a:t>ECONOMIES OF SCOPE </a:t>
            </a:r>
            <a:r>
              <a:rPr lang="en-US" dirty="0"/>
              <a:t>= Average unit costs decline when producing related products.  </a:t>
            </a:r>
          </a:p>
          <a:p>
            <a:pPr lvl="1"/>
            <a:r>
              <a:rPr lang="en-US" b="1" dirty="0"/>
              <a:t>ECONOMIES OF LEARNING </a:t>
            </a:r>
            <a:r>
              <a:rPr lang="en-US" dirty="0"/>
              <a:t>= Average unit costs decline with cumulative production.</a:t>
            </a:r>
          </a:p>
          <a:p>
            <a:pPr lvl="1"/>
            <a:r>
              <a:rPr lang="en-US" b="1" dirty="0"/>
              <a:t>NETWORK ECONOMIES </a:t>
            </a:r>
            <a:r>
              <a:rPr lang="en-US" dirty="0"/>
              <a:t>= Attractiveness of product increases with number of users.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ccb_wolfolds_theme</Template>
  <TotalTime>24719</TotalTime>
  <Words>2224</Words>
  <Application>Microsoft Office PowerPoint</Application>
  <PresentationFormat>Widescreen</PresentationFormat>
  <Paragraphs>315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MS PGothic</vt:lpstr>
      <vt:lpstr>Arial</vt:lpstr>
      <vt:lpstr>Calibri</vt:lpstr>
      <vt:lpstr>Liberation Sans</vt:lpstr>
      <vt:lpstr>Palatino</vt:lpstr>
      <vt:lpstr>Palatino Linotype</vt:lpstr>
      <vt:lpstr>Wingdings</vt:lpstr>
      <vt:lpstr>Office Theme</vt:lpstr>
      <vt:lpstr>Chart</vt:lpstr>
      <vt:lpstr>Managerial Economics II:  Business Strategy Lecture 7: Industry Structure II</vt:lpstr>
      <vt:lpstr>Logistics</vt:lpstr>
      <vt:lpstr>Class Objectives/Plan</vt:lpstr>
      <vt:lpstr>Class Objectives/Plan</vt:lpstr>
      <vt:lpstr>Industry as Core of Macro Environment</vt:lpstr>
      <vt:lpstr>What do you think?</vt:lpstr>
      <vt:lpstr>The Spectrum of Industry Structures</vt:lpstr>
      <vt:lpstr>So, how to understand any industry?</vt:lpstr>
      <vt:lpstr>Production Economies</vt:lpstr>
      <vt:lpstr>Rivalry Determinants (1)</vt:lpstr>
      <vt:lpstr>Rivalry Determinants (2)</vt:lpstr>
      <vt:lpstr>Why are the Five Forces useful?</vt:lpstr>
      <vt:lpstr>Porter, “The Five Forces that Shape Strategy”</vt:lpstr>
      <vt:lpstr>Don’t confuse industry structure with….</vt:lpstr>
      <vt:lpstr>Drawing Industry Boundaries</vt:lpstr>
      <vt:lpstr>Class Objectives/Plan</vt:lpstr>
      <vt:lpstr>Let’s try this out: Five Guys</vt:lpstr>
      <vt:lpstr>Marijuana Industry</vt:lpstr>
      <vt:lpstr>Marijuana Industry Example</vt:lpstr>
      <vt:lpstr>Class Objectives/Plan</vt:lpstr>
      <vt:lpstr>Does Industry Matter?</vt:lpstr>
      <vt:lpstr>Five Forces or Six?</vt:lpstr>
      <vt:lpstr>Platform-based Competition</vt:lpstr>
      <vt:lpstr>Takeaways</vt:lpstr>
      <vt:lpstr>Class Objectives/Plan</vt:lpstr>
      <vt:lpstr>Competition as a Dynamic Process </vt:lpstr>
      <vt:lpstr>Game Theory in Competitive Analysis</vt:lpstr>
      <vt:lpstr>Game Theory: Useful?</vt:lpstr>
      <vt:lpstr>Framework for Competitor Analysis</vt:lpstr>
      <vt:lpstr>Class Objectives/Plan</vt:lpstr>
      <vt:lpstr>Segmentation Analysis</vt:lpstr>
      <vt:lpstr>Segmentation Variables</vt:lpstr>
      <vt:lpstr>Bicycles: Segmentation &amp; Success Factors</vt:lpstr>
      <vt:lpstr>Strategic Group Analysis</vt:lpstr>
      <vt:lpstr>Strategic Groups in Automobiles</vt:lpstr>
      <vt:lpstr>Takeaways</vt:lpstr>
      <vt:lpstr>Class Objectives/Plan</vt:lpstr>
      <vt:lpstr>U.S. Airline Industry</vt:lpstr>
      <vt:lpstr>U.S. Airline Industry</vt:lpstr>
      <vt:lpstr>U.S. Airline Industry</vt:lpstr>
      <vt:lpstr>U.S. Airline Industry</vt:lpstr>
      <vt:lpstr>Key  Takeaways from Case</vt:lpstr>
      <vt:lpstr>Health Care Article</vt:lpstr>
      <vt:lpstr>End of Lecture: Happy Feb Break!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Donations and Differentiation:  Three Essays on Non-Profit Strategy</dc:title>
  <dc:creator>Sarah E Wolfolds</dc:creator>
  <cp:lastModifiedBy>Sarah E Wolfolds</cp:lastModifiedBy>
  <cp:revision>178</cp:revision>
  <cp:lastPrinted>2017-02-15T21:03:38Z</cp:lastPrinted>
  <dcterms:created xsi:type="dcterms:W3CDTF">2016-12-02T21:30:51Z</dcterms:created>
  <dcterms:modified xsi:type="dcterms:W3CDTF">2017-02-16T13:09:43Z</dcterms:modified>
</cp:coreProperties>
</file>