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4"/>
  </p:notesMasterIdLst>
  <p:handoutMasterIdLst>
    <p:handoutMasterId r:id="rId65"/>
  </p:handoutMasterIdLst>
  <p:sldIdLst>
    <p:sldId id="292" r:id="rId2"/>
    <p:sldId id="359" r:id="rId3"/>
    <p:sldId id="699" r:id="rId4"/>
    <p:sldId id="1030" r:id="rId5"/>
    <p:sldId id="939" r:id="rId6"/>
    <p:sldId id="943" r:id="rId7"/>
    <p:sldId id="965" r:id="rId8"/>
    <p:sldId id="944" r:id="rId9"/>
    <p:sldId id="967" r:id="rId10"/>
    <p:sldId id="961" r:id="rId11"/>
    <p:sldId id="1064" r:id="rId12"/>
    <p:sldId id="1031" r:id="rId13"/>
    <p:sldId id="1033" r:id="rId14"/>
    <p:sldId id="1032" r:id="rId15"/>
    <p:sldId id="1035" r:id="rId16"/>
    <p:sldId id="1065" r:id="rId17"/>
    <p:sldId id="1036" r:id="rId18"/>
    <p:sldId id="1037" r:id="rId19"/>
    <p:sldId id="1038" r:id="rId20"/>
    <p:sldId id="1039" r:id="rId21"/>
    <p:sldId id="1040" r:id="rId22"/>
    <p:sldId id="1041" r:id="rId23"/>
    <p:sldId id="1042" r:id="rId24"/>
    <p:sldId id="1043" r:id="rId25"/>
    <p:sldId id="1044" r:id="rId26"/>
    <p:sldId id="1045" r:id="rId27"/>
    <p:sldId id="1046" r:id="rId28"/>
    <p:sldId id="1047" r:id="rId29"/>
    <p:sldId id="1048" r:id="rId30"/>
    <p:sldId id="1049" r:id="rId31"/>
    <p:sldId id="1050" r:id="rId32"/>
    <p:sldId id="1051" r:id="rId33"/>
    <p:sldId id="1052" r:id="rId34"/>
    <p:sldId id="969" r:id="rId35"/>
    <p:sldId id="971" r:id="rId36"/>
    <p:sldId id="973" r:id="rId37"/>
    <p:sldId id="974" r:id="rId38"/>
    <p:sldId id="1058" r:id="rId39"/>
    <p:sldId id="1053" r:id="rId40"/>
    <p:sldId id="976" r:id="rId41"/>
    <p:sldId id="1063" r:id="rId42"/>
    <p:sldId id="978" r:id="rId43"/>
    <p:sldId id="979" r:id="rId44"/>
    <p:sldId id="981" r:id="rId45"/>
    <p:sldId id="986" r:id="rId46"/>
    <p:sldId id="1060" r:id="rId47"/>
    <p:sldId id="1054" r:id="rId48"/>
    <p:sldId id="987" r:id="rId49"/>
    <p:sldId id="988" r:id="rId50"/>
    <p:sldId id="989" r:id="rId51"/>
    <p:sldId id="990" r:id="rId52"/>
    <p:sldId id="991" r:id="rId53"/>
    <p:sldId id="993" r:id="rId54"/>
    <p:sldId id="995" r:id="rId55"/>
    <p:sldId id="996" r:id="rId56"/>
    <p:sldId id="997" r:id="rId57"/>
    <p:sldId id="1000" r:id="rId58"/>
    <p:sldId id="1001" r:id="rId59"/>
    <p:sldId id="1061" r:id="rId60"/>
    <p:sldId id="1057" r:id="rId61"/>
    <p:sldId id="848" r:id="rId62"/>
    <p:sldId id="308" r:id="rId6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53" autoAdjust="0"/>
    <p:restoredTop sz="94694" autoAdjust="0"/>
  </p:normalViewPr>
  <p:slideViewPr>
    <p:cSldViewPr snapToGrid="0">
      <p:cViewPr>
        <p:scale>
          <a:sx n="57" d="100"/>
          <a:sy n="57" d="100"/>
        </p:scale>
        <p:origin x="43" y="132"/>
      </p:cViewPr>
      <p:guideLst/>
    </p:cSldViewPr>
  </p:slideViewPr>
  <p:outlineViewPr>
    <p:cViewPr>
      <p:scale>
        <a:sx n="33" d="100"/>
        <a:sy n="33" d="100"/>
      </p:scale>
      <p:origin x="0" y="-2964"/>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9DB353A-C55C-4469-96B9-CC08A8214CA7}" type="datetimeFigureOut">
              <a:rPr lang="en-US" smtClean="0"/>
              <a:t>4/19/2017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42C2E1B-7FD2-4AB0-8A43-7F10D16AD450}" type="slidenum">
              <a:rPr lang="en-US" smtClean="0"/>
              <a:t>‹#›</a:t>
            </a:fld>
            <a:endParaRPr lang="en-US"/>
          </a:p>
        </p:txBody>
      </p:sp>
    </p:spTree>
    <p:extLst>
      <p:ext uri="{BB962C8B-B14F-4D97-AF65-F5344CB8AC3E}">
        <p14:creationId xmlns:p14="http://schemas.microsoft.com/office/powerpoint/2010/main" val="364825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092742E-972B-4812-9B83-D06DE54D3274}" type="datetimeFigureOut">
              <a:rPr lang="en-US" smtClean="0"/>
              <a:t>4/19/2017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8ABA41-2534-4FF5-864A-59BD11128953}" type="slidenum">
              <a:rPr lang="en-US" smtClean="0"/>
              <a:t>‹#›</a:t>
            </a:fld>
            <a:endParaRPr lang="en-US"/>
          </a:p>
        </p:txBody>
      </p:sp>
    </p:spTree>
    <p:extLst>
      <p:ext uri="{BB962C8B-B14F-4D97-AF65-F5344CB8AC3E}">
        <p14:creationId xmlns:p14="http://schemas.microsoft.com/office/powerpoint/2010/main" val="3953450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March 19, 2015</a:t>
            </a: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AEM 4390: Technology Strategy</a:t>
            </a:r>
          </a:p>
        </p:txBody>
      </p:sp>
    </p:spTree>
    <p:extLst>
      <p:ext uri="{BB962C8B-B14F-4D97-AF65-F5344CB8AC3E}">
        <p14:creationId xmlns:p14="http://schemas.microsoft.com/office/powerpoint/2010/main" val="188159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Segoe UI" panose="020B0502040204020203" pitchFamily="34" charset="0"/>
                <a:ea typeface="ＭＳ Ｐゴシック" panose="020B0600070205080204" pitchFamily="34" charset="-128"/>
              </a:defRPr>
            </a:lvl1pPr>
            <a:lvl2pPr marL="742950" indent="-285750">
              <a:defRPr sz="2400">
                <a:solidFill>
                  <a:schemeClr val="tx1"/>
                </a:solidFill>
                <a:latin typeface="Segoe UI" panose="020B0502040204020203" pitchFamily="34" charset="0"/>
                <a:ea typeface="ＭＳ Ｐゴシック" panose="020B0600070205080204" pitchFamily="34" charset="-128"/>
              </a:defRPr>
            </a:lvl2pPr>
            <a:lvl3pPr marL="1143000" indent="-228600">
              <a:defRPr sz="2400">
                <a:solidFill>
                  <a:schemeClr val="tx1"/>
                </a:solidFill>
                <a:latin typeface="Segoe UI" panose="020B0502040204020203" pitchFamily="34" charset="0"/>
                <a:ea typeface="ＭＳ Ｐゴシック" panose="020B0600070205080204" pitchFamily="34" charset="-128"/>
              </a:defRPr>
            </a:lvl3pPr>
            <a:lvl4pPr marL="1600200" indent="-228600">
              <a:defRPr sz="2400">
                <a:solidFill>
                  <a:schemeClr val="tx1"/>
                </a:solidFill>
                <a:latin typeface="Segoe UI" panose="020B0502040204020203" pitchFamily="34" charset="0"/>
                <a:ea typeface="ＭＳ Ｐゴシック" panose="020B0600070205080204" pitchFamily="34" charset="-128"/>
              </a:defRPr>
            </a:lvl4pPr>
            <a:lvl5pPr marL="2057400" indent="-228600">
              <a:defRPr sz="2400">
                <a:solidFill>
                  <a:schemeClr val="tx1"/>
                </a:solidFill>
                <a:latin typeface="Segoe UI" panose="020B0502040204020203"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9pPr>
          </a:lstStyle>
          <a:p>
            <a:fld id="{978878B3-62FD-440F-A9E1-783053B6BA51}" type="slidenum">
              <a:rPr lang="en-US" altLang="en-US" sz="1200">
                <a:latin typeface="Calibri" panose="020F0502020204030204" pitchFamily="34" charset="0"/>
              </a:rPr>
              <a:pPr/>
              <a:t>5</a:t>
            </a:fld>
            <a:endParaRPr lang="en-US" altLang="en-US" sz="1200">
              <a:latin typeface="Calibri" panose="020F0502020204030204" pitchFamily="34" charset="0"/>
            </a:endParaRPr>
          </a:p>
        </p:txBody>
      </p:sp>
    </p:spTree>
    <p:extLst>
      <p:ext uri="{BB962C8B-B14F-4D97-AF65-F5344CB8AC3E}">
        <p14:creationId xmlns:p14="http://schemas.microsoft.com/office/powerpoint/2010/main" val="3841123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Segoe UI" panose="020B0502040204020203" pitchFamily="34" charset="0"/>
                <a:ea typeface="ＭＳ Ｐゴシック" panose="020B0600070205080204" pitchFamily="34" charset="-128"/>
              </a:defRPr>
            </a:lvl1pPr>
            <a:lvl2pPr marL="742950" indent="-285750">
              <a:defRPr sz="2400">
                <a:solidFill>
                  <a:schemeClr val="tx1"/>
                </a:solidFill>
                <a:latin typeface="Segoe UI" panose="020B0502040204020203" pitchFamily="34" charset="0"/>
                <a:ea typeface="ＭＳ Ｐゴシック" panose="020B0600070205080204" pitchFamily="34" charset="-128"/>
              </a:defRPr>
            </a:lvl2pPr>
            <a:lvl3pPr marL="1143000" indent="-228600">
              <a:defRPr sz="2400">
                <a:solidFill>
                  <a:schemeClr val="tx1"/>
                </a:solidFill>
                <a:latin typeface="Segoe UI" panose="020B0502040204020203" pitchFamily="34" charset="0"/>
                <a:ea typeface="ＭＳ Ｐゴシック" panose="020B0600070205080204" pitchFamily="34" charset="-128"/>
              </a:defRPr>
            </a:lvl3pPr>
            <a:lvl4pPr marL="1600200" indent="-228600">
              <a:defRPr sz="2400">
                <a:solidFill>
                  <a:schemeClr val="tx1"/>
                </a:solidFill>
                <a:latin typeface="Segoe UI" panose="020B0502040204020203" pitchFamily="34" charset="0"/>
                <a:ea typeface="ＭＳ Ｐゴシック" panose="020B0600070205080204" pitchFamily="34" charset="-128"/>
              </a:defRPr>
            </a:lvl4pPr>
            <a:lvl5pPr marL="2057400" indent="-228600">
              <a:defRPr sz="2400">
                <a:solidFill>
                  <a:schemeClr val="tx1"/>
                </a:solidFill>
                <a:latin typeface="Segoe UI" panose="020B0502040204020203"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9pPr>
          </a:lstStyle>
          <a:p>
            <a:fld id="{343F1812-2D7E-4F8F-9D0C-883EE2FB139C}" type="slidenum">
              <a:rPr lang="en-US" altLang="en-US" sz="1200">
                <a:latin typeface="Calibri" panose="020F0502020204030204" pitchFamily="34" charset="0"/>
              </a:rPr>
              <a:pPr/>
              <a:t>6</a:t>
            </a:fld>
            <a:endParaRPr lang="en-US" altLang="en-US" sz="1200">
              <a:latin typeface="Calibri" panose="020F0502020204030204" pitchFamily="34" charset="0"/>
            </a:endParaRPr>
          </a:p>
        </p:txBody>
      </p:sp>
    </p:spTree>
    <p:extLst>
      <p:ext uri="{BB962C8B-B14F-4D97-AF65-F5344CB8AC3E}">
        <p14:creationId xmlns:p14="http://schemas.microsoft.com/office/powerpoint/2010/main" val="374943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Segoe UI" panose="020B0502040204020203" pitchFamily="34" charset="0"/>
                <a:ea typeface="ＭＳ Ｐゴシック" panose="020B0600070205080204" pitchFamily="34" charset="-128"/>
              </a:defRPr>
            </a:lvl1pPr>
            <a:lvl2pPr marL="742950" indent="-285750">
              <a:defRPr sz="2400">
                <a:solidFill>
                  <a:schemeClr val="tx1"/>
                </a:solidFill>
                <a:latin typeface="Segoe UI" panose="020B0502040204020203" pitchFamily="34" charset="0"/>
                <a:ea typeface="ＭＳ Ｐゴシック" panose="020B0600070205080204" pitchFamily="34" charset="-128"/>
              </a:defRPr>
            </a:lvl2pPr>
            <a:lvl3pPr marL="1143000" indent="-228600">
              <a:defRPr sz="2400">
                <a:solidFill>
                  <a:schemeClr val="tx1"/>
                </a:solidFill>
                <a:latin typeface="Segoe UI" panose="020B0502040204020203" pitchFamily="34" charset="0"/>
                <a:ea typeface="ＭＳ Ｐゴシック" panose="020B0600070205080204" pitchFamily="34" charset="-128"/>
              </a:defRPr>
            </a:lvl3pPr>
            <a:lvl4pPr marL="1600200" indent="-228600">
              <a:defRPr sz="2400">
                <a:solidFill>
                  <a:schemeClr val="tx1"/>
                </a:solidFill>
                <a:latin typeface="Segoe UI" panose="020B0502040204020203" pitchFamily="34" charset="0"/>
                <a:ea typeface="ＭＳ Ｐゴシック" panose="020B0600070205080204" pitchFamily="34" charset="-128"/>
              </a:defRPr>
            </a:lvl4pPr>
            <a:lvl5pPr marL="2057400" indent="-228600">
              <a:defRPr sz="2400">
                <a:solidFill>
                  <a:schemeClr val="tx1"/>
                </a:solidFill>
                <a:latin typeface="Segoe UI" panose="020B0502040204020203"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9pPr>
          </a:lstStyle>
          <a:p>
            <a:fld id="{17EE9744-1D95-4735-83E3-366CCFCA44A2}" type="slidenum">
              <a:rPr lang="en-US" altLang="en-US" sz="1200">
                <a:latin typeface="Calibri" panose="020F0502020204030204" pitchFamily="34" charset="0"/>
              </a:rPr>
              <a:pPr/>
              <a:t>8</a:t>
            </a:fld>
            <a:endParaRPr lang="en-US" altLang="en-US" sz="1200">
              <a:latin typeface="Calibri" panose="020F0502020204030204" pitchFamily="34" charset="0"/>
            </a:endParaRPr>
          </a:p>
        </p:txBody>
      </p:sp>
    </p:spTree>
    <p:extLst>
      <p:ext uri="{BB962C8B-B14F-4D97-AF65-F5344CB8AC3E}">
        <p14:creationId xmlns:p14="http://schemas.microsoft.com/office/powerpoint/2010/main" val="75092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Segoe UI" panose="020B0502040204020203" pitchFamily="34" charset="0"/>
                <a:ea typeface="ＭＳ Ｐゴシック" panose="020B0600070205080204" pitchFamily="34" charset="-128"/>
              </a:defRPr>
            </a:lvl1pPr>
            <a:lvl2pPr marL="742950" indent="-285750">
              <a:defRPr sz="2400">
                <a:solidFill>
                  <a:schemeClr val="tx1"/>
                </a:solidFill>
                <a:latin typeface="Segoe UI" panose="020B0502040204020203" pitchFamily="34" charset="0"/>
                <a:ea typeface="ＭＳ Ｐゴシック" panose="020B0600070205080204" pitchFamily="34" charset="-128"/>
              </a:defRPr>
            </a:lvl2pPr>
            <a:lvl3pPr marL="1143000" indent="-228600">
              <a:defRPr sz="2400">
                <a:solidFill>
                  <a:schemeClr val="tx1"/>
                </a:solidFill>
                <a:latin typeface="Segoe UI" panose="020B0502040204020203" pitchFamily="34" charset="0"/>
                <a:ea typeface="ＭＳ Ｐゴシック" panose="020B0600070205080204" pitchFamily="34" charset="-128"/>
              </a:defRPr>
            </a:lvl3pPr>
            <a:lvl4pPr marL="1600200" indent="-228600">
              <a:defRPr sz="2400">
                <a:solidFill>
                  <a:schemeClr val="tx1"/>
                </a:solidFill>
                <a:latin typeface="Segoe UI" panose="020B0502040204020203" pitchFamily="34" charset="0"/>
                <a:ea typeface="ＭＳ Ｐゴシック" panose="020B0600070205080204" pitchFamily="34" charset="-128"/>
              </a:defRPr>
            </a:lvl4pPr>
            <a:lvl5pPr marL="2057400" indent="-228600">
              <a:defRPr sz="2400">
                <a:solidFill>
                  <a:schemeClr val="tx1"/>
                </a:solidFill>
                <a:latin typeface="Segoe UI" panose="020B0502040204020203"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Segoe UI" panose="020B0502040204020203" pitchFamily="34" charset="0"/>
                <a:ea typeface="ＭＳ Ｐゴシック" panose="020B0600070205080204" pitchFamily="34" charset="-128"/>
              </a:defRPr>
            </a:lvl9pPr>
          </a:lstStyle>
          <a:p>
            <a:fld id="{CE499E20-73DF-4E4C-8EBB-DD762977E84C}" type="slidenum">
              <a:rPr lang="en-US" altLang="en-US" sz="1200">
                <a:latin typeface="Calibri" panose="020F0502020204030204" pitchFamily="34" charset="0"/>
              </a:rPr>
              <a:pPr/>
              <a:t>10</a:t>
            </a:fld>
            <a:endParaRPr lang="en-US" altLang="en-US" sz="1200">
              <a:latin typeface="Calibri" panose="020F0502020204030204" pitchFamily="34" charset="0"/>
            </a:endParaRPr>
          </a:p>
        </p:txBody>
      </p:sp>
    </p:spTree>
    <p:extLst>
      <p:ext uri="{BB962C8B-B14F-4D97-AF65-F5344CB8AC3E}">
        <p14:creationId xmlns:p14="http://schemas.microsoft.com/office/powerpoint/2010/main" val="203112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5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Wolfolds – Tied Up and Shocked</a:t>
            </a:r>
          </a:p>
        </p:txBody>
      </p:sp>
      <p:sp>
        <p:nvSpPr>
          <p:cNvPr id="6" name="Slide Number Placeholder 5"/>
          <p:cNvSpPr>
            <a:spLocks noGrp="1"/>
          </p:cNvSpPr>
          <p:nvPr>
            <p:ph type="sldNum" sz="quarter" idx="12"/>
          </p:nvPr>
        </p:nvSpPr>
        <p:spPr/>
        <p:txBody>
          <a:bodyPr/>
          <a:lstStyle/>
          <a:p>
            <a:fld id="{13FED8E3-30BE-D041-8ADC-8DB45A279BB4}" type="slidenum">
              <a:rPr lang="en-US" smtClean="0"/>
              <a:t>‹#›</a:t>
            </a:fld>
            <a:endParaRPr lang="en-US" dirty="0"/>
          </a:p>
        </p:txBody>
      </p:sp>
    </p:spTree>
    <p:extLst>
      <p:ext uri="{BB962C8B-B14F-4D97-AF65-F5344CB8AC3E}">
        <p14:creationId xmlns:p14="http://schemas.microsoft.com/office/powerpoint/2010/main" val="290216977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a:t>Wolfolds – Tied Up and Shocked</a:t>
            </a:r>
          </a:p>
        </p:txBody>
      </p:sp>
      <p:sp>
        <p:nvSpPr>
          <p:cNvPr id="6" name="Slide Number Placeholder 5"/>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392036945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dirty="0"/>
              <a:t>Wolfolds – Tied Up and Shocked</a:t>
            </a:r>
          </a:p>
        </p:txBody>
      </p:sp>
      <p:sp>
        <p:nvSpPr>
          <p:cNvPr id="6" name="Slide Number Placeholder 5"/>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246753093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3961833" y="2285362"/>
            <a:ext cx="8129135" cy="4572639"/>
          </a:xfrm>
          <a:prstGeom prst="rect">
            <a:avLst/>
          </a:prstGeom>
        </p:spPr>
      </p:pic>
      <p:sp>
        <p:nvSpPr>
          <p:cNvPr id="7" name="Rectangle 6"/>
          <p:cNvSpPr/>
          <p:nvPr userDrawn="1"/>
        </p:nvSpPr>
        <p:spPr>
          <a:xfrm>
            <a:off x="0" y="-1"/>
            <a:ext cx="12192000" cy="1060049"/>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609600" y="80749"/>
            <a:ext cx="10972800" cy="910695"/>
          </a:xfrm>
        </p:spPr>
        <p:txBody>
          <a:bodyPr/>
          <a:lstStyle>
            <a:lvl1pPr algn="l">
              <a:defRPr>
                <a:solidFill>
                  <a:schemeClr val="bg1"/>
                </a:solidFill>
                <a:latin typeface="Calibri"/>
                <a:cs typeface="Calibri"/>
              </a:defRPr>
            </a:lvl1pPr>
          </a:lstStyle>
          <a:p>
            <a:r>
              <a:rPr lang="en-US" dirty="0"/>
              <a:t>Click to edit Master title style</a:t>
            </a:r>
          </a:p>
        </p:txBody>
      </p:sp>
      <p:sp>
        <p:nvSpPr>
          <p:cNvPr id="3" name="Content Placeholder 2"/>
          <p:cNvSpPr>
            <a:spLocks noGrp="1"/>
          </p:cNvSpPr>
          <p:nvPr>
            <p:ph idx="1"/>
          </p:nvPr>
        </p:nvSpPr>
        <p:spPr>
          <a:xfrm>
            <a:off x="609600" y="1189335"/>
            <a:ext cx="10972800" cy="5064449"/>
          </a:xfrm>
        </p:spPr>
        <p:txBody>
          <a:bodyPr/>
          <a:lstStyle>
            <a:lvl1pPr marL="311143" indent="-311143">
              <a:spcBef>
                <a:spcPts val="1333"/>
              </a:spcBef>
              <a:buFont typeface="Wingdings" charset="2"/>
              <a:buChar char="§"/>
              <a:defRPr sz="3200" b="1">
                <a:latin typeface="Calibri"/>
                <a:cs typeface="Calibri"/>
              </a:defRPr>
            </a:lvl1pPr>
            <a:lvl2pPr marL="761981" indent="-306910">
              <a:spcBef>
                <a:spcPts val="0"/>
              </a:spcBef>
              <a:spcAft>
                <a:spcPts val="533"/>
              </a:spcAft>
              <a:defRPr sz="2400">
                <a:latin typeface="Calibri"/>
                <a:cs typeface="Calibri"/>
              </a:defRPr>
            </a:lvl2pPr>
            <a:lvl3pPr marL="1212820" indent="-304792">
              <a:spcBef>
                <a:spcPts val="0"/>
              </a:spcBef>
              <a:spcAft>
                <a:spcPts val="533"/>
              </a:spcAft>
              <a:buFont typeface="Wingdings" charset="2"/>
              <a:buChar char="§"/>
              <a:defRPr sz="1867">
                <a:latin typeface="Calibri"/>
                <a:cs typeface="Calibri"/>
              </a:defRPr>
            </a:lvl3pPr>
            <a:lvl4pPr>
              <a:defRPr sz="2133">
                <a:latin typeface="Calibri"/>
                <a:cs typeface="Calibri"/>
              </a:defRPr>
            </a:lvl4pPr>
            <a:lvl5pPr>
              <a:defRPr sz="2133">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a:lvl1pPr>
          </a:lstStyle>
          <a:p>
            <a:r>
              <a:rPr lang="en-US" dirty="0"/>
              <a:t>Wolfolds – Tied Up and Shocked</a:t>
            </a:r>
          </a:p>
        </p:txBody>
      </p:sp>
      <p:sp>
        <p:nvSpPr>
          <p:cNvPr id="6" name="Slide Number Placeholder 5"/>
          <p:cNvSpPr>
            <a:spLocks noGrp="1"/>
          </p:cNvSpPr>
          <p:nvPr>
            <p:ph type="sldNum" sz="quarter" idx="12"/>
          </p:nvPr>
        </p:nvSpPr>
        <p:spPr/>
        <p:txBody>
          <a:bodyPr/>
          <a:lstStyle/>
          <a:p>
            <a:fld id="{13FED8E3-30BE-D041-8ADC-8DB45A279BB4}" type="slidenum">
              <a:rPr lang="en-US" smtClean="0"/>
              <a:t>‹#›</a:t>
            </a:fld>
            <a:endParaRPr lang="en-US" dirty="0"/>
          </a:p>
        </p:txBody>
      </p:sp>
    </p:spTree>
    <p:extLst>
      <p:ext uri="{BB962C8B-B14F-4D97-AF65-F5344CB8AC3E}">
        <p14:creationId xmlns:p14="http://schemas.microsoft.com/office/powerpoint/2010/main" val="150712177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AEM 4390: Technology Strategy</a:t>
            </a:r>
          </a:p>
        </p:txBody>
      </p:sp>
      <p:sp>
        <p:nvSpPr>
          <p:cNvPr id="6" name="Slide Number Placeholder 5"/>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135287098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a:t>Wolfolds – Tied Up and Shocked</a:t>
            </a:r>
          </a:p>
        </p:txBody>
      </p:sp>
      <p:sp>
        <p:nvSpPr>
          <p:cNvPr id="7" name="Slide Number Placeholder 6"/>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358688538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dirty="0"/>
              <a:t>Wolfolds – Tied Up and Shocked</a:t>
            </a:r>
          </a:p>
        </p:txBody>
      </p:sp>
      <p:sp>
        <p:nvSpPr>
          <p:cNvPr id="9" name="Slide Number Placeholder 8"/>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14879943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a:t>Wolfolds – Tied Up and Shocked</a:t>
            </a:r>
          </a:p>
        </p:txBody>
      </p:sp>
      <p:sp>
        <p:nvSpPr>
          <p:cNvPr id="5" name="Slide Number Placeholder 4"/>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267334966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dirty="0"/>
              <a:t>Wolfolds – Tied Up and Shocked</a:t>
            </a:r>
          </a:p>
        </p:txBody>
      </p:sp>
      <p:sp>
        <p:nvSpPr>
          <p:cNvPr id="4" name="Slide Number Placeholder 3"/>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232186636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6"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81"/>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26" y="1435104"/>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a:t>Wolfolds – Tied Up and Shocked</a:t>
            </a:r>
          </a:p>
        </p:txBody>
      </p:sp>
      <p:sp>
        <p:nvSpPr>
          <p:cNvPr id="7" name="Slide Number Placeholder 6"/>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411784006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67"/>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dirty="0"/>
              <a:t>Wolfolds – Tied Up and Shocked</a:t>
            </a:r>
          </a:p>
        </p:txBody>
      </p:sp>
      <p:sp>
        <p:nvSpPr>
          <p:cNvPr id="7" name="Slide Number Placeholder 6"/>
          <p:cNvSpPr>
            <a:spLocks noGrp="1"/>
          </p:cNvSpPr>
          <p:nvPr>
            <p:ph type="sldNum" sz="quarter" idx="12"/>
          </p:nvPr>
        </p:nvSpPr>
        <p:spPr/>
        <p:txBody>
          <a:bodyPr/>
          <a:lstStyle/>
          <a:p>
            <a:fld id="{13FED8E3-30BE-D041-8ADC-8DB45A279BB4}" type="slidenum">
              <a:rPr lang="en-US" smtClean="0"/>
              <a:t>‹#›</a:t>
            </a:fld>
            <a:endParaRPr lang="en-US"/>
          </a:p>
        </p:txBody>
      </p:sp>
    </p:spTree>
    <p:extLst>
      <p:ext uri="{BB962C8B-B14F-4D97-AF65-F5344CB8AC3E}">
        <p14:creationId xmlns:p14="http://schemas.microsoft.com/office/powerpoint/2010/main" val="40552518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69"/>
            <a:ext cx="10972800" cy="91069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84115"/>
            <a:ext cx="10972800" cy="48420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dirty="0"/>
              <a:t>Wolfolds – Tied Up and Shocked</a:t>
            </a: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13FED8E3-30BE-D041-8ADC-8DB45A279BB4}" type="slidenum">
              <a:rPr lang="en-US" smtClean="0"/>
              <a:t>‹#›</a:t>
            </a:fld>
            <a:endParaRPr lang="en-US"/>
          </a:p>
        </p:txBody>
      </p:sp>
    </p:spTree>
    <p:extLst>
      <p:ext uri="{BB962C8B-B14F-4D97-AF65-F5344CB8AC3E}">
        <p14:creationId xmlns:p14="http://schemas.microsoft.com/office/powerpoint/2010/main" val="8088051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hf sldNum="0" hdr="0" ftr="0" dt="0"/>
  <p:txStyles>
    <p:titleStyle>
      <a:lvl1pPr algn="l" defTabSz="609585" rtl="0" eaLnBrk="1" latinLnBrk="0" hangingPunct="1">
        <a:spcBef>
          <a:spcPct val="0"/>
        </a:spcBef>
        <a:buNone/>
        <a:defRPr sz="5867" b="1" kern="1200">
          <a:solidFill>
            <a:srgbClr val="B01C20"/>
          </a:solidFill>
          <a:latin typeface="Palatino"/>
          <a:ea typeface="+mj-ea"/>
          <a:cs typeface="Palatino"/>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Palatino"/>
          <a:ea typeface="+mn-ea"/>
          <a:cs typeface="Palatino"/>
        </a:defRPr>
      </a:lvl1pPr>
      <a:lvl2pPr marL="990575" indent="-380990" algn="l" defTabSz="609585" rtl="0" eaLnBrk="1" latinLnBrk="0" hangingPunct="1">
        <a:spcBef>
          <a:spcPct val="20000"/>
        </a:spcBef>
        <a:buFont typeface="Arial"/>
        <a:buChar char="–"/>
        <a:defRPr sz="3733" kern="1200">
          <a:solidFill>
            <a:schemeClr val="tx1"/>
          </a:solidFill>
          <a:latin typeface="Palatino"/>
          <a:ea typeface="+mn-ea"/>
          <a:cs typeface="Palatino"/>
        </a:defRPr>
      </a:lvl2pPr>
      <a:lvl3pPr marL="1523962" indent="-304792" algn="l" defTabSz="609585" rtl="0" eaLnBrk="1" latinLnBrk="0" hangingPunct="1">
        <a:spcBef>
          <a:spcPct val="20000"/>
        </a:spcBef>
        <a:buFont typeface="Arial"/>
        <a:buChar char="•"/>
        <a:defRPr sz="3200" kern="1200">
          <a:solidFill>
            <a:schemeClr val="tx1"/>
          </a:solidFill>
          <a:latin typeface="Palatino"/>
          <a:ea typeface="+mn-ea"/>
          <a:cs typeface="Palatino"/>
        </a:defRPr>
      </a:lvl3pPr>
      <a:lvl4pPr marL="2133547" indent="-304792" algn="l" defTabSz="609585" rtl="0" eaLnBrk="1" latinLnBrk="0" hangingPunct="1">
        <a:spcBef>
          <a:spcPct val="20000"/>
        </a:spcBef>
        <a:buFont typeface="Arial"/>
        <a:buChar char="–"/>
        <a:defRPr sz="2667" kern="1200">
          <a:solidFill>
            <a:schemeClr val="tx1"/>
          </a:solidFill>
          <a:latin typeface="Palatino"/>
          <a:ea typeface="+mn-ea"/>
          <a:cs typeface="Palatino"/>
        </a:defRPr>
      </a:lvl4pPr>
      <a:lvl5pPr marL="2743131" indent="-304792" algn="l" defTabSz="609585" rtl="0" eaLnBrk="1" latinLnBrk="0" hangingPunct="1">
        <a:spcBef>
          <a:spcPct val="20000"/>
        </a:spcBef>
        <a:buFont typeface="Arial"/>
        <a:buChar char="»"/>
        <a:defRPr sz="2667" kern="1200">
          <a:solidFill>
            <a:schemeClr val="tx1"/>
          </a:solidFill>
          <a:latin typeface="Palatino"/>
          <a:ea typeface="+mn-ea"/>
          <a:cs typeface="Palatino"/>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freethegrapes.or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xOa50NvMomY"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opensecrets.org/lobby/firmsum.php?id=D000000766&amp;year=2015" TargetMode="External"/><Relationship Id="rId13" Type="http://schemas.openxmlformats.org/officeDocument/2006/relationships/hyperlink" Target="http://www.opensecrets.org/lobby/clientsum.php?id=D000000062&amp;year=2015" TargetMode="External"/><Relationship Id="rId18" Type="http://schemas.openxmlformats.org/officeDocument/2006/relationships/hyperlink" Target="http://www.opensecrets.org/lobby/clientsum.php?id=D000000116&amp;year=2015" TargetMode="External"/><Relationship Id="rId3" Type="http://schemas.openxmlformats.org/officeDocument/2006/relationships/hyperlink" Target="http://www.opensecrets.org/lobby/firmsum.php?id=D000000724&amp;year=2015" TargetMode="External"/><Relationship Id="rId21" Type="http://schemas.openxmlformats.org/officeDocument/2006/relationships/hyperlink" Target="http://www.opensecrets.org/lobby/clientsum.php?id=D000000202&amp;year=2015" TargetMode="External"/><Relationship Id="rId7" Type="http://schemas.openxmlformats.org/officeDocument/2006/relationships/hyperlink" Target="http://www.opensecrets.org/lobby/firmsum.php?id=D000000330&amp;year=2015" TargetMode="External"/><Relationship Id="rId12" Type="http://schemas.openxmlformats.org/officeDocument/2006/relationships/hyperlink" Target="http://www.opensecrets.org/lobby/clientsum.php?id=D000019798&amp;year=2015" TargetMode="External"/><Relationship Id="rId17" Type="http://schemas.openxmlformats.org/officeDocument/2006/relationships/hyperlink" Target="http://www.opensecrets.org/lobby/clientsum.php?id=D000000125&amp;year=2015" TargetMode="External"/><Relationship Id="rId2" Type="http://schemas.openxmlformats.org/officeDocument/2006/relationships/hyperlink" Target="http://www.opensecrets.org/lobby/firmsum.php?id=D000000162&amp;year=2015" TargetMode="External"/><Relationship Id="rId16" Type="http://schemas.openxmlformats.org/officeDocument/2006/relationships/hyperlink" Target="http://www.opensecrets.org/lobby/clientsum.php?id=D000000100&amp;year=2015" TargetMode="External"/><Relationship Id="rId20" Type="http://schemas.openxmlformats.org/officeDocument/2006/relationships/hyperlink" Target="http://www.opensecrets.org/lobby/clientsum.php?id=D000000504&amp;year=2015" TargetMode="External"/><Relationship Id="rId1" Type="http://schemas.openxmlformats.org/officeDocument/2006/relationships/slideLayout" Target="../slideLayouts/slideLayout2.xml"/><Relationship Id="rId6" Type="http://schemas.openxmlformats.org/officeDocument/2006/relationships/hyperlink" Target="http://www.opensecrets.org/lobby/firmsum.php?id=D000022304&amp;year=2015" TargetMode="External"/><Relationship Id="rId11" Type="http://schemas.openxmlformats.org/officeDocument/2006/relationships/hyperlink" Target="http://www.opensecrets.org/lobby/firmsum.php?id=D000000276&amp;year=2015" TargetMode="External"/><Relationship Id="rId5" Type="http://schemas.openxmlformats.org/officeDocument/2006/relationships/hyperlink" Target="http://www.opensecrets.org/lobby/firmsum.php?id=D000022193&amp;year=2015" TargetMode="External"/><Relationship Id="rId15" Type="http://schemas.openxmlformats.org/officeDocument/2006/relationships/hyperlink" Target="http://www.opensecrets.org/lobby/clientsum.php?id=D000000068&amp;year=2015" TargetMode="External"/><Relationship Id="rId10" Type="http://schemas.openxmlformats.org/officeDocument/2006/relationships/hyperlink" Target="http://www.opensecrets.org/lobby/firmsum.php?id=D000032306&amp;year=2015" TargetMode="External"/><Relationship Id="rId19" Type="http://schemas.openxmlformats.org/officeDocument/2006/relationships/hyperlink" Target="http://www.opensecrets.org/lobby/clientsum.php?id=D000032202&amp;year=2015" TargetMode="External"/><Relationship Id="rId4" Type="http://schemas.openxmlformats.org/officeDocument/2006/relationships/hyperlink" Target="http://www.opensecrets.org/lobby/firmsum.php?id=D000067299&amp;year=2015" TargetMode="External"/><Relationship Id="rId9" Type="http://schemas.openxmlformats.org/officeDocument/2006/relationships/hyperlink" Target="http://www.opensecrets.org/lobby/firmsum.php?id=D000021679&amp;year=2015" TargetMode="External"/><Relationship Id="rId14" Type="http://schemas.openxmlformats.org/officeDocument/2006/relationships/hyperlink" Target="http://www.opensecrets.org/lobby/clientsum.php?id=D000000109&amp;year=2015"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www.opensecrets.org/lobby/indus.php?id=W&amp;year=2015" TargetMode="External"/><Relationship Id="rId13" Type="http://schemas.openxmlformats.org/officeDocument/2006/relationships/hyperlink" Target="http://www.opensecrets.org/lobby/issuesum.php?id=HCR&amp;year=2015" TargetMode="External"/><Relationship Id="rId18" Type="http://schemas.openxmlformats.org/officeDocument/2006/relationships/hyperlink" Target="http://www.opensecrets.org/lobby/issuesum.php?id=TRD&amp;year=2015" TargetMode="External"/><Relationship Id="rId3" Type="http://schemas.openxmlformats.org/officeDocument/2006/relationships/hyperlink" Target="http://www.opensecrets.org/lobby/indus.php?id=H&amp;year=2015" TargetMode="External"/><Relationship Id="rId21" Type="http://schemas.openxmlformats.org/officeDocument/2006/relationships/hyperlink" Target="http://www.opensecrets.org/lobby/issuesum.php?id=EDU&amp;year=2015" TargetMode="External"/><Relationship Id="rId7" Type="http://schemas.openxmlformats.org/officeDocument/2006/relationships/hyperlink" Target="http://www.opensecrets.org/lobby/indus.php?id=M&amp;year=2015" TargetMode="External"/><Relationship Id="rId12" Type="http://schemas.openxmlformats.org/officeDocument/2006/relationships/hyperlink" Target="http://www.opensecrets.org/lobby/issuesum.php?id=BUD&amp;year=2015" TargetMode="External"/><Relationship Id="rId17" Type="http://schemas.openxmlformats.org/officeDocument/2006/relationships/hyperlink" Target="http://www.opensecrets.org/lobby/issuesum.php?id=ENG&amp;year=2015" TargetMode="External"/><Relationship Id="rId2" Type="http://schemas.openxmlformats.org/officeDocument/2006/relationships/hyperlink" Target="http://www.opensecrets.org/lobby/indus.php?id=N&amp;year=2015" TargetMode="External"/><Relationship Id="rId16" Type="http://schemas.openxmlformats.org/officeDocument/2006/relationships/hyperlink" Target="http://www.opensecrets.org/lobby/issuesum.php?id=DEF&amp;year=2015" TargetMode="External"/><Relationship Id="rId20" Type="http://schemas.openxmlformats.org/officeDocument/2006/relationships/hyperlink" Target="http://www.opensecrets.org/lobby/issuesum.php?id=MMM&amp;year=2015" TargetMode="External"/><Relationship Id="rId1" Type="http://schemas.openxmlformats.org/officeDocument/2006/relationships/slideLayout" Target="../slideLayouts/slideLayout2.xml"/><Relationship Id="rId6" Type="http://schemas.openxmlformats.org/officeDocument/2006/relationships/hyperlink" Target="http://www.opensecrets.org/lobby/indus.php?id=E&amp;year=2015" TargetMode="External"/><Relationship Id="rId11" Type="http://schemas.openxmlformats.org/officeDocument/2006/relationships/hyperlink" Target="http://www.opensecrets.org/lobby/indus.php?id=D&amp;year=2015" TargetMode="External"/><Relationship Id="rId5" Type="http://schemas.openxmlformats.org/officeDocument/2006/relationships/hyperlink" Target="http://www.opensecrets.org/lobby/indus.php?id=B&amp;year=2015" TargetMode="External"/><Relationship Id="rId15" Type="http://schemas.openxmlformats.org/officeDocument/2006/relationships/hyperlink" Target="http://www.opensecrets.org/lobby/issuesum.php?id=TRA&amp;year=2015" TargetMode="External"/><Relationship Id="rId10" Type="http://schemas.openxmlformats.org/officeDocument/2006/relationships/hyperlink" Target="http://www.opensecrets.org/lobby/indus.php?id=Q&amp;year=2015" TargetMode="External"/><Relationship Id="rId19" Type="http://schemas.openxmlformats.org/officeDocument/2006/relationships/hyperlink" Target="http://www.opensecrets.org/lobby/issuesum.php?id=ENV&amp;year=2015" TargetMode="External"/><Relationship Id="rId4" Type="http://schemas.openxmlformats.org/officeDocument/2006/relationships/hyperlink" Target="http://www.opensecrets.org/lobby/indus.php?id=F&amp;year=2015" TargetMode="External"/><Relationship Id="rId9" Type="http://schemas.openxmlformats.org/officeDocument/2006/relationships/hyperlink" Target="http://www.opensecrets.org/lobby/indus.php?id=A&amp;year=2015" TargetMode="External"/><Relationship Id="rId14" Type="http://schemas.openxmlformats.org/officeDocument/2006/relationships/hyperlink" Target="http://www.opensecrets.org/lobby/issuesum.php?id=TAX&amp;year=2015"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CHiicN0Kg10"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655295"/>
            <a:ext cx="12192000" cy="1219200"/>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pic>
        <p:nvPicPr>
          <p:cNvPr id="8" name="Picture 7" descr="cu white lrg.psd"/>
          <p:cNvPicPr>
            <a:picLocks/>
          </p:cNvPicPr>
          <p:nvPr/>
        </p:nvPicPr>
        <p:blipFill rotWithShape="1">
          <a:blip r:embed="rId3" cstate="print">
            <a:extLst>
              <a:ext uri="{28A0092B-C50C-407E-A947-70E740481C1C}">
                <a14:useLocalDpi xmlns:a14="http://schemas.microsoft.com/office/drawing/2010/main" val="0"/>
              </a:ext>
            </a:extLst>
          </a:blip>
          <a:srcRect/>
          <a:stretch/>
        </p:blipFill>
        <p:spPr>
          <a:xfrm>
            <a:off x="283952" y="5687343"/>
            <a:ext cx="1097280" cy="1097280"/>
          </a:xfrm>
          <a:prstGeom prst="rect">
            <a:avLst/>
          </a:prstGeom>
        </p:spPr>
      </p:pic>
      <p:sp>
        <p:nvSpPr>
          <p:cNvPr id="10" name="Title 1"/>
          <p:cNvSpPr txBox="1">
            <a:spLocks/>
          </p:cNvSpPr>
          <p:nvPr/>
        </p:nvSpPr>
        <p:spPr>
          <a:xfrm>
            <a:off x="1286819" y="5713200"/>
            <a:ext cx="4874207" cy="996136"/>
          </a:xfrm>
          <a:prstGeom prst="rect">
            <a:avLst/>
          </a:prstGeom>
        </p:spPr>
        <p:txBody>
          <a:bodyPr vert="horz" lIns="121920" tIns="60960" rIns="121920" bIns="6096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609585"/>
            <a:r>
              <a:rPr lang="en-US" sz="3200" kern="0" spc="133" dirty="0">
                <a:solidFill>
                  <a:prstClr val="white"/>
                </a:solidFill>
                <a:effectLst>
                  <a:outerShdw blurRad="50800" dist="38100" dir="2700000" algn="tl" rotWithShape="0">
                    <a:prstClr val="black">
                      <a:alpha val="40000"/>
                    </a:prstClr>
                  </a:outerShdw>
                </a:effectLst>
                <a:latin typeface="Palatino Linotype"/>
                <a:cs typeface="Palatino Linotype"/>
              </a:rPr>
              <a:t>  Cornell Business</a:t>
            </a:r>
          </a:p>
        </p:txBody>
      </p:sp>
      <p:sp>
        <p:nvSpPr>
          <p:cNvPr id="11" name="Title 1"/>
          <p:cNvSpPr>
            <a:spLocks noGrp="1"/>
          </p:cNvSpPr>
          <p:nvPr>
            <p:ph type="ctrTitle"/>
          </p:nvPr>
        </p:nvSpPr>
        <p:spPr>
          <a:xfrm>
            <a:off x="543492" y="175082"/>
            <a:ext cx="10995272" cy="2356255"/>
          </a:xfrm>
        </p:spPr>
        <p:txBody>
          <a:bodyPr>
            <a:noAutofit/>
          </a:bodyPr>
          <a:lstStyle/>
          <a:p>
            <a:pPr algn="ctr"/>
            <a:r>
              <a:rPr lang="en-US" altLang="en-US" sz="2800" dirty="0">
                <a:ea typeface="ＭＳ Ｐゴシック" panose="020B0600070205080204" pitchFamily="34" charset="-128"/>
              </a:rPr>
              <a:t>Managerial Economics II: </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Business Strategy</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Lecture 20: Government and Business</a:t>
            </a:r>
            <a:endParaRPr lang="en-US" sz="2667" dirty="0">
              <a:latin typeface="Palatino Linotype" panose="02040502050505030304" pitchFamily="18" charset="0"/>
            </a:endParaRPr>
          </a:p>
        </p:txBody>
      </p:sp>
      <p:sp>
        <p:nvSpPr>
          <p:cNvPr id="12" name="Subtitle 2"/>
          <p:cNvSpPr>
            <a:spLocks noGrp="1"/>
          </p:cNvSpPr>
          <p:nvPr>
            <p:ph type="subTitle" idx="1"/>
          </p:nvPr>
        </p:nvSpPr>
        <p:spPr>
          <a:xfrm>
            <a:off x="1773928" y="2193407"/>
            <a:ext cx="8534400" cy="3354635"/>
          </a:xfrm>
        </p:spPr>
        <p:txBody>
          <a:bodyPr>
            <a:noAutofit/>
          </a:bodyPr>
          <a:lstStyle/>
          <a:p>
            <a:pPr>
              <a:spcBef>
                <a:spcPts val="0"/>
              </a:spcBef>
              <a:spcAft>
                <a:spcPts val="1600"/>
              </a:spcAft>
            </a:pPr>
            <a:endParaRPr lang="en-US" sz="2400" dirty="0">
              <a:solidFill>
                <a:schemeClr val="tx1">
                  <a:lumMod val="65000"/>
                  <a:lumOff val="35000"/>
                </a:schemeClr>
              </a:solidFill>
              <a:latin typeface="Palatino Linotype" panose="02040502050505030304" pitchFamily="18" charset="0"/>
              <a:cs typeface="Calibri"/>
            </a:endParaRPr>
          </a:p>
          <a:p>
            <a:pPr>
              <a:spcBef>
                <a:spcPts val="0"/>
              </a:spcBef>
            </a:pPr>
            <a:r>
              <a:rPr lang="en-US" sz="2400" dirty="0">
                <a:solidFill>
                  <a:schemeClr val="tx1">
                    <a:lumMod val="65000"/>
                    <a:lumOff val="35000"/>
                  </a:schemeClr>
                </a:solidFill>
                <a:latin typeface="Palatino Linotype" panose="02040502050505030304" pitchFamily="18" charset="0"/>
                <a:cs typeface="Calibri"/>
              </a:rPr>
              <a:t>Professor Wolfolds</a:t>
            </a:r>
            <a:br>
              <a:rPr lang="en-US" sz="2400" dirty="0">
                <a:solidFill>
                  <a:schemeClr val="tx1">
                    <a:lumMod val="65000"/>
                    <a:lumOff val="35000"/>
                  </a:schemeClr>
                </a:solidFill>
                <a:latin typeface="Palatino Linotype" panose="02040502050505030304" pitchFamily="18" charset="0"/>
                <a:cs typeface="Calibri"/>
              </a:rPr>
            </a:br>
            <a:endParaRPr lang="en-US" sz="2400" dirty="0">
              <a:solidFill>
                <a:schemeClr val="tx1">
                  <a:lumMod val="65000"/>
                  <a:lumOff val="35000"/>
                </a:schemeClr>
              </a:solidFill>
              <a:latin typeface="Palatino Linotype" panose="02040502050505030304" pitchFamily="18" charset="0"/>
              <a:cs typeface="Calibri"/>
            </a:endParaRPr>
          </a:p>
          <a:p>
            <a:pPr>
              <a:spcBef>
                <a:spcPts val="0"/>
              </a:spcBef>
              <a:spcAft>
                <a:spcPts val="1600"/>
              </a:spcAft>
            </a:pPr>
            <a:r>
              <a:rPr lang="en-US" sz="1600" dirty="0">
                <a:latin typeface="Palatino Linotype" panose="02040502050505030304" pitchFamily="18" charset="0"/>
                <a:cs typeface="Calibri"/>
              </a:rPr>
              <a:t>Cornell University</a:t>
            </a:r>
          </a:p>
          <a:p>
            <a:pPr>
              <a:spcBef>
                <a:spcPts val="0"/>
              </a:spcBef>
              <a:spcAft>
                <a:spcPts val="1600"/>
              </a:spcAft>
            </a:pPr>
            <a:r>
              <a:rPr lang="en-US" sz="1600" dirty="0">
                <a:latin typeface="Palatino Linotype" panose="02040502050505030304" pitchFamily="18" charset="0"/>
                <a:cs typeface="Calibri"/>
              </a:rPr>
              <a:t>Dyson School of Applied Economics and Management</a:t>
            </a:r>
          </a:p>
          <a:p>
            <a:pPr>
              <a:spcBef>
                <a:spcPts val="0"/>
              </a:spcBef>
              <a:spcAft>
                <a:spcPts val="1600"/>
              </a:spcAft>
            </a:pPr>
            <a:endParaRPr lang="en-US" sz="1600" dirty="0">
              <a:latin typeface="Palatino Linotype" panose="02040502050505030304" pitchFamily="18" charset="0"/>
              <a:cs typeface="Calibri"/>
            </a:endParaRPr>
          </a:p>
          <a:p>
            <a:pPr>
              <a:spcBef>
                <a:spcPts val="0"/>
              </a:spcBef>
              <a:spcAft>
                <a:spcPts val="1600"/>
              </a:spcAft>
            </a:pPr>
            <a:r>
              <a:rPr lang="en-US" sz="1600" dirty="0"/>
              <a:t>April 20</a:t>
            </a:r>
            <a:r>
              <a:rPr lang="en-US" sz="1600" baseline="30000" dirty="0"/>
              <a:t>th</a:t>
            </a:r>
            <a:r>
              <a:rPr lang="en-US" sz="1600" dirty="0"/>
              <a:t>, 2017</a:t>
            </a:r>
          </a:p>
          <a:p>
            <a:pPr>
              <a:spcBef>
                <a:spcPts val="0"/>
              </a:spcBef>
              <a:spcAft>
                <a:spcPts val="1600"/>
              </a:spcAft>
            </a:pPr>
            <a:endParaRPr lang="en-US" sz="1600" dirty="0">
              <a:latin typeface="Palatino Linotype" panose="02040502050505030304" pitchFamily="18" charset="0"/>
              <a:cs typeface="Calibri"/>
            </a:endParaRPr>
          </a:p>
          <a:p>
            <a:pPr>
              <a:spcBef>
                <a:spcPts val="0"/>
              </a:spcBef>
              <a:spcAft>
                <a:spcPts val="1600"/>
              </a:spcAft>
            </a:pPr>
            <a:endParaRPr lang="en-US" sz="2400" dirty="0">
              <a:solidFill>
                <a:schemeClr val="tx1">
                  <a:lumMod val="65000"/>
                  <a:lumOff val="35000"/>
                </a:schemeClr>
              </a:solidFill>
              <a:latin typeface="Palatino Linotype" panose="02040502050505030304" pitchFamily="18" charset="0"/>
              <a:cs typeface="Calibri"/>
            </a:endParaRPr>
          </a:p>
          <a:p>
            <a:pPr>
              <a:spcBef>
                <a:spcPts val="0"/>
              </a:spcBef>
              <a:spcAft>
                <a:spcPts val="1600"/>
              </a:spcAft>
            </a:pPr>
            <a:endParaRPr lang="en-US" sz="1600" dirty="0">
              <a:latin typeface="Calibri"/>
              <a:cs typeface="Calibri"/>
            </a:endParaRPr>
          </a:p>
          <a:p>
            <a:pPr>
              <a:spcBef>
                <a:spcPts val="0"/>
              </a:spcBef>
              <a:spcAft>
                <a:spcPts val="1600"/>
              </a:spcAft>
            </a:pPr>
            <a:endParaRPr lang="en-US" sz="1600" dirty="0">
              <a:latin typeface="Calibri"/>
              <a:cs typeface="Calibri"/>
            </a:endParaRPr>
          </a:p>
        </p:txBody>
      </p:sp>
      <p:cxnSp>
        <p:nvCxnSpPr>
          <p:cNvPr id="3" name="Straight Connector 2"/>
          <p:cNvCxnSpPr/>
          <p:nvPr/>
        </p:nvCxnSpPr>
        <p:spPr>
          <a:xfrm>
            <a:off x="1504383" y="5825067"/>
            <a:ext cx="0" cy="88426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15040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82880" y="0"/>
            <a:ext cx="12009120" cy="1208088"/>
          </a:xfrm>
        </p:spPr>
        <p:txBody>
          <a:bodyPr>
            <a:normAutofit/>
          </a:bodyPr>
          <a:lstStyle/>
          <a:p>
            <a:pPr eaLnBrk="1" hangingPunct="1"/>
            <a:r>
              <a:rPr lang="en-US" altLang="en-US" dirty="0">
                <a:ea typeface="ＭＳ Ｐゴシック" panose="020B0600070205080204" pitchFamily="34" charset="-128"/>
              </a:rPr>
              <a:t>Is profit in microfinance good or bad?</a:t>
            </a:r>
          </a:p>
        </p:txBody>
      </p:sp>
      <p:sp>
        <p:nvSpPr>
          <p:cNvPr id="25603" name="Content Placeholder 2"/>
          <p:cNvSpPr>
            <a:spLocks noGrp="1"/>
          </p:cNvSpPr>
          <p:nvPr>
            <p:ph idx="1"/>
          </p:nvPr>
        </p:nvSpPr>
        <p:spPr>
          <a:xfrm>
            <a:off x="610394" y="1524001"/>
            <a:ext cx="10744200" cy="4652963"/>
          </a:xfrm>
        </p:spPr>
        <p:txBody>
          <a:bodyPr>
            <a:normAutofit/>
          </a:bodyPr>
          <a:lstStyle/>
          <a:p>
            <a:pPr marL="0" indent="0" eaLnBrk="1" hangingPunct="1">
              <a:spcAft>
                <a:spcPct val="0"/>
              </a:spcAft>
              <a:buNone/>
              <a:defRPr/>
            </a:pPr>
            <a:r>
              <a:rPr lang="en-US" dirty="0">
                <a:cs typeface="Arial" charset="0"/>
              </a:rPr>
              <a:t>Good </a:t>
            </a:r>
          </a:p>
          <a:p>
            <a:pPr lvl="1" eaLnBrk="1" hangingPunct="1">
              <a:spcAft>
                <a:spcPct val="0"/>
              </a:spcAft>
              <a:buFont typeface="Arial" charset="0"/>
              <a:buChar char="•"/>
              <a:defRPr/>
            </a:pPr>
            <a:r>
              <a:rPr lang="en-US" sz="2800" dirty="0">
                <a:cs typeface="Arial" charset="0"/>
              </a:rPr>
              <a:t>Capital markets can help scale </a:t>
            </a:r>
          </a:p>
          <a:p>
            <a:pPr marL="908028" lvl="2" indent="0">
              <a:spcAft>
                <a:spcPct val="0"/>
              </a:spcAft>
              <a:buNone/>
              <a:defRPr/>
            </a:pPr>
            <a:r>
              <a:rPr lang="en-US" sz="2267" dirty="0">
                <a:cs typeface="Arial" charset="0"/>
              </a:rPr>
              <a:t>- SKS grew 3 times as fast as </a:t>
            </a:r>
            <a:r>
              <a:rPr lang="en-US" sz="2267" dirty="0" err="1">
                <a:cs typeface="Arial" charset="0"/>
              </a:rPr>
              <a:t>Grameen</a:t>
            </a:r>
            <a:r>
              <a:rPr lang="en-US" sz="2267" dirty="0">
                <a:cs typeface="Arial" charset="0"/>
              </a:rPr>
              <a:t>, reduced interest rates</a:t>
            </a:r>
          </a:p>
          <a:p>
            <a:pPr lvl="1" eaLnBrk="1" hangingPunct="1">
              <a:spcAft>
                <a:spcPct val="0"/>
              </a:spcAft>
              <a:buFont typeface="Arial" charset="0"/>
              <a:buChar char="•"/>
              <a:defRPr/>
            </a:pPr>
            <a:r>
              <a:rPr lang="en-US" sz="2800" dirty="0">
                <a:cs typeface="Arial" charset="0"/>
              </a:rPr>
              <a:t>Difficult and time-consuming to be aligned with the government </a:t>
            </a:r>
          </a:p>
          <a:p>
            <a:pPr lvl="1" eaLnBrk="1" hangingPunct="1">
              <a:spcAft>
                <a:spcPct val="0"/>
              </a:spcAft>
              <a:buFont typeface="Arial" charset="0"/>
              <a:buChar char="•"/>
              <a:defRPr/>
            </a:pPr>
            <a:endParaRPr lang="en-US" sz="3200" dirty="0">
              <a:cs typeface="Arial" charset="0"/>
            </a:endParaRPr>
          </a:p>
          <a:p>
            <a:pPr marL="0" indent="0" eaLnBrk="1" hangingPunct="1">
              <a:spcAft>
                <a:spcPct val="0"/>
              </a:spcAft>
              <a:buNone/>
              <a:defRPr/>
            </a:pPr>
            <a:r>
              <a:rPr lang="en-US" dirty="0">
                <a:cs typeface="Arial" charset="0"/>
              </a:rPr>
              <a:t>Bad</a:t>
            </a:r>
          </a:p>
          <a:p>
            <a:pPr lvl="1" eaLnBrk="1" hangingPunct="1">
              <a:spcAft>
                <a:spcPct val="0"/>
              </a:spcAft>
              <a:buFont typeface="Arial" charset="0"/>
              <a:buChar char="•"/>
              <a:defRPr/>
            </a:pPr>
            <a:r>
              <a:rPr lang="en-US" sz="2800" dirty="0">
                <a:cs typeface="Arial" charset="0"/>
              </a:rPr>
              <a:t>Ownership: m</a:t>
            </a:r>
            <a:r>
              <a:rPr lang="en-US" sz="2400" dirty="0">
                <a:cs typeface="Arial" charset="0"/>
              </a:rPr>
              <a:t>oney of the poor going to the very rich</a:t>
            </a:r>
            <a:endParaRPr lang="en-US" sz="2800" dirty="0">
              <a:cs typeface="Arial" charset="0"/>
            </a:endParaRPr>
          </a:p>
          <a:p>
            <a:pPr lvl="2" eaLnBrk="1" hangingPunct="1">
              <a:spcAft>
                <a:spcPct val="0"/>
              </a:spcAft>
              <a:buFontTx/>
              <a:buChar char="-"/>
              <a:defRPr/>
            </a:pPr>
            <a:r>
              <a:rPr lang="en-US" sz="2000" dirty="0">
                <a:cs typeface="Arial" charset="0"/>
              </a:rPr>
              <a:t>Major shareholder of SKS is Vinod Khosla</a:t>
            </a:r>
          </a:p>
          <a:p>
            <a:pPr lvl="2" eaLnBrk="1" hangingPunct="1">
              <a:spcAft>
                <a:spcPct val="0"/>
              </a:spcAft>
              <a:buFontTx/>
              <a:buChar char="-"/>
              <a:defRPr/>
            </a:pPr>
            <a:r>
              <a:rPr lang="en-US" sz="2000" dirty="0">
                <a:cs typeface="Arial" charset="0"/>
              </a:rPr>
              <a:t>Questionable ethical results at SKS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74837" y="3649923"/>
            <a:ext cx="3567113"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567448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Effect transition="in" filter="fade">
                                      <p:cBhvr>
                                        <p:cTn id="7" dur="500"/>
                                        <p:tgtEl>
                                          <p:spTgt spid="25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Effect transition="in" filter="fade">
                                      <p:cBhvr>
                                        <p:cTn id="12" dur="500"/>
                                        <p:tgtEl>
                                          <p:spTgt spid="256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Effect transition="in" filter="fade">
                                      <p:cBhvr>
                                        <p:cTn id="17" dur="500"/>
                                        <p:tgtEl>
                                          <p:spTgt spid="2560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6" end="6"/>
                                            </p:txEl>
                                          </p:spTgt>
                                        </p:tgtEl>
                                        <p:attrNameLst>
                                          <p:attrName>style.visibility</p:attrName>
                                        </p:attrNameLst>
                                      </p:cBhvr>
                                      <p:to>
                                        <p:strVal val="visible"/>
                                      </p:to>
                                    </p:set>
                                    <p:animEffect transition="in" filter="fade">
                                      <p:cBhvr>
                                        <p:cTn id="22" dur="500"/>
                                        <p:tgtEl>
                                          <p:spTgt spid="2560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animEffect transition="in" filter="fade">
                                      <p:cBhvr>
                                        <p:cTn id="27" dur="500"/>
                                        <p:tgtEl>
                                          <p:spTgt spid="2560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8" end="8"/>
                                            </p:txEl>
                                          </p:spTgt>
                                        </p:tgtEl>
                                        <p:attrNameLst>
                                          <p:attrName>style.visibility</p:attrName>
                                        </p:attrNameLst>
                                      </p:cBhvr>
                                      <p:to>
                                        <p:strVal val="visible"/>
                                      </p:to>
                                    </p:set>
                                    <p:animEffect transition="in" filter="fade">
                                      <p:cBhvr>
                                        <p:cTn id="32" dur="500"/>
                                        <p:tgtEl>
                                          <p:spTgt spid="25603">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of Guest Lecture</a:t>
            </a:r>
          </a:p>
        </p:txBody>
      </p:sp>
      <p:sp>
        <p:nvSpPr>
          <p:cNvPr id="3" name="Content Placeholder 2"/>
          <p:cNvSpPr>
            <a:spLocks noGrp="1"/>
          </p:cNvSpPr>
          <p:nvPr>
            <p:ph idx="1"/>
          </p:nvPr>
        </p:nvSpPr>
        <p:spPr/>
        <p:txBody>
          <a:bodyPr/>
          <a:lstStyle/>
          <a:p>
            <a:r>
              <a:rPr lang="en-US" dirty="0"/>
              <a:t>First Book</a:t>
            </a:r>
          </a:p>
          <a:p>
            <a:pPr lvl="1"/>
            <a:r>
              <a:rPr lang="en-US" dirty="0"/>
              <a:t>Importance of business plans for non-profits</a:t>
            </a:r>
          </a:p>
          <a:p>
            <a:pPr lvl="1"/>
            <a:r>
              <a:rPr lang="en-US" dirty="0"/>
              <a:t>Do something that is scalable: issue of consistent revenue stream vs. donations</a:t>
            </a:r>
          </a:p>
          <a:p>
            <a:pPr lvl="1"/>
            <a:r>
              <a:rPr lang="en-US" dirty="0"/>
              <a:t>Partnerships: Junior League, Coast Guard, Corporations</a:t>
            </a:r>
          </a:p>
          <a:p>
            <a:pPr lvl="2"/>
            <a:r>
              <a:rPr lang="en-US" dirty="0"/>
              <a:t>Win-win with corporations</a:t>
            </a:r>
          </a:p>
          <a:p>
            <a:pPr lvl="2"/>
            <a:r>
              <a:rPr lang="en-US" dirty="0"/>
              <a:t>Disruption 1: Take books in Book Bank</a:t>
            </a:r>
          </a:p>
          <a:p>
            <a:pPr lvl="2"/>
            <a:r>
              <a:rPr lang="en-US" dirty="0"/>
              <a:t>Disruption 2: Marketplace guarantees access/no returns</a:t>
            </a:r>
          </a:p>
          <a:p>
            <a:pPr lvl="1"/>
            <a:r>
              <a:rPr lang="en-US" dirty="0"/>
              <a:t>Resources: network, organizational culture</a:t>
            </a:r>
          </a:p>
          <a:p>
            <a:pPr lvl="1"/>
            <a:r>
              <a:rPr lang="en-US" dirty="0"/>
              <a:t>Local advisory boards with national scale</a:t>
            </a:r>
          </a:p>
          <a:p>
            <a:pPr lvl="2"/>
            <a:r>
              <a:rPr lang="en-US" dirty="0"/>
              <a:t>Economies of Scale with negotiating with publishers</a:t>
            </a:r>
          </a:p>
          <a:p>
            <a:pPr lvl="2"/>
            <a:r>
              <a:rPr lang="en-US" dirty="0"/>
              <a:t>Economies of Scope with partnering to provide children with other needed items </a:t>
            </a:r>
          </a:p>
          <a:p>
            <a:pPr lvl="1"/>
            <a:endParaRPr lang="en-US" dirty="0"/>
          </a:p>
        </p:txBody>
      </p:sp>
    </p:spTree>
    <p:extLst>
      <p:ext uri="{BB962C8B-B14F-4D97-AF65-F5344CB8AC3E}">
        <p14:creationId xmlns:p14="http://schemas.microsoft.com/office/powerpoint/2010/main" val="168112007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solidFill>
                  <a:srgbClr val="0070C0"/>
                </a:solidFill>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38500898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Objectives</a:t>
            </a:r>
          </a:p>
        </p:txBody>
      </p:sp>
      <p:sp>
        <p:nvSpPr>
          <p:cNvPr id="3" name="Content Placeholder 2"/>
          <p:cNvSpPr>
            <a:spLocks noGrp="1"/>
          </p:cNvSpPr>
          <p:nvPr>
            <p:ph idx="1"/>
          </p:nvPr>
        </p:nvSpPr>
        <p:spPr/>
        <p:txBody>
          <a:bodyPr/>
          <a:lstStyle/>
          <a:p>
            <a:r>
              <a:rPr lang="en-US" dirty="0"/>
              <a:t>Define what public politics are </a:t>
            </a:r>
          </a:p>
          <a:p>
            <a:r>
              <a:rPr lang="en-US" dirty="0"/>
              <a:t>Discuss strategies for public politics </a:t>
            </a:r>
          </a:p>
          <a:p>
            <a:r>
              <a:rPr lang="en-US" dirty="0"/>
              <a:t>Be able to advise companies on how to employ public politics</a:t>
            </a:r>
          </a:p>
          <a:p>
            <a:r>
              <a:rPr lang="en-US" dirty="0"/>
              <a:t>Discuss implementation techniques of public politics: lobbying</a:t>
            </a:r>
          </a:p>
        </p:txBody>
      </p:sp>
    </p:spTree>
    <p:extLst>
      <p:ext uri="{BB962C8B-B14F-4D97-AF65-F5344CB8AC3E}">
        <p14:creationId xmlns:p14="http://schemas.microsoft.com/office/powerpoint/2010/main" val="280920943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solidFill>
                  <a:srgbClr val="0070C0"/>
                </a:solidFill>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259017764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Politics</a:t>
            </a:r>
          </a:p>
        </p:txBody>
      </p:sp>
      <p:sp>
        <p:nvSpPr>
          <p:cNvPr id="3" name="Content Placeholder 2"/>
          <p:cNvSpPr>
            <a:spLocks noGrp="1"/>
          </p:cNvSpPr>
          <p:nvPr>
            <p:ph idx="1"/>
          </p:nvPr>
        </p:nvSpPr>
        <p:spPr/>
        <p:txBody>
          <a:bodyPr/>
          <a:lstStyle/>
          <a:p>
            <a:r>
              <a:rPr lang="en-US" b="1" dirty="0"/>
              <a:t>PUBLIC POLITICS </a:t>
            </a:r>
            <a:r>
              <a:rPr lang="en-US" dirty="0"/>
              <a:t>= Competition among interests in the arenas of government institutions.</a:t>
            </a:r>
          </a:p>
          <a:p>
            <a:pPr marL="908028" lvl="2" indent="0">
              <a:buNone/>
            </a:pPr>
            <a:endParaRPr lang="en-US" dirty="0"/>
          </a:p>
        </p:txBody>
      </p:sp>
      <p:pic>
        <p:nvPicPr>
          <p:cNvPr id="4" name="Content Placeholder 3"/>
          <p:cNvPicPr>
            <a:picLocks noChangeAspect="1"/>
          </p:cNvPicPr>
          <p:nvPr/>
        </p:nvPicPr>
        <p:blipFill rotWithShape="1">
          <a:blip r:embed="rId2"/>
          <a:srcRect t="23620" b="24306"/>
          <a:stretch/>
        </p:blipFill>
        <p:spPr>
          <a:xfrm>
            <a:off x="965063" y="2220240"/>
            <a:ext cx="9886092" cy="3861148"/>
          </a:xfrm>
          <a:prstGeom prst="rect">
            <a:avLst/>
          </a:prstGeom>
        </p:spPr>
      </p:pic>
    </p:spTree>
    <p:extLst>
      <p:ext uri="{BB962C8B-B14F-4D97-AF65-F5344CB8AC3E}">
        <p14:creationId xmlns:p14="http://schemas.microsoft.com/office/powerpoint/2010/main" val="34050919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Politics</a:t>
            </a:r>
          </a:p>
        </p:txBody>
      </p:sp>
      <p:sp>
        <p:nvSpPr>
          <p:cNvPr id="3" name="Content Placeholder 2"/>
          <p:cNvSpPr>
            <a:spLocks noGrp="1"/>
          </p:cNvSpPr>
          <p:nvPr>
            <p:ph idx="1"/>
          </p:nvPr>
        </p:nvSpPr>
        <p:spPr/>
        <p:txBody>
          <a:bodyPr/>
          <a:lstStyle/>
          <a:p>
            <a:r>
              <a:rPr lang="en-US" b="1" dirty="0"/>
              <a:t>PUBLIC POLITICS </a:t>
            </a:r>
            <a:r>
              <a:rPr lang="en-US" dirty="0"/>
              <a:t>= Competition among interests in the arenas of government institutions.</a:t>
            </a:r>
          </a:p>
          <a:p>
            <a:r>
              <a:rPr lang="en-US" b="1" dirty="0"/>
              <a:t>Public Politics Strategies</a:t>
            </a:r>
          </a:p>
          <a:p>
            <a:pPr lvl="1"/>
            <a:r>
              <a:rPr lang="en-US" b="1" dirty="0"/>
              <a:t>Here, firms intervene in the public policy making process.</a:t>
            </a:r>
          </a:p>
          <a:p>
            <a:pPr lvl="1"/>
            <a:r>
              <a:rPr lang="en-US" dirty="0"/>
              <a:t>Firm actions are transformed into public policy through government institutions.  </a:t>
            </a:r>
          </a:p>
          <a:p>
            <a:pPr lvl="2"/>
            <a:endParaRPr lang="en-US" dirty="0"/>
          </a:p>
        </p:txBody>
      </p:sp>
    </p:spTree>
    <p:extLst>
      <p:ext uri="{BB962C8B-B14F-4D97-AF65-F5344CB8AC3E}">
        <p14:creationId xmlns:p14="http://schemas.microsoft.com/office/powerpoint/2010/main" val="401846984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in Politics: Legal Right</a:t>
            </a:r>
          </a:p>
        </p:txBody>
      </p:sp>
      <p:sp>
        <p:nvSpPr>
          <p:cNvPr id="3" name="Content Placeholder 2"/>
          <p:cNvSpPr>
            <a:spLocks noGrp="1"/>
          </p:cNvSpPr>
          <p:nvPr>
            <p:ph idx="1"/>
          </p:nvPr>
        </p:nvSpPr>
        <p:spPr>
          <a:xfrm>
            <a:off x="838200" y="1825625"/>
            <a:ext cx="10515600" cy="4542518"/>
          </a:xfrm>
        </p:spPr>
        <p:txBody>
          <a:bodyPr>
            <a:normAutofit fontScale="77500" lnSpcReduction="20000"/>
          </a:bodyPr>
          <a:lstStyle/>
          <a:p>
            <a:r>
              <a:rPr lang="en-US" b="1" dirty="0"/>
              <a:t>First, what right does business have to interfere in politics?</a:t>
            </a:r>
          </a:p>
          <a:p>
            <a:r>
              <a:rPr lang="en-US" b="1" dirty="0"/>
              <a:t>Legal institutions</a:t>
            </a:r>
          </a:p>
          <a:p>
            <a:pPr lvl="1"/>
            <a:r>
              <a:rPr lang="en-US" b="1" dirty="0"/>
              <a:t>First Amendment to the Constitution</a:t>
            </a:r>
          </a:p>
          <a:p>
            <a:pPr lvl="2"/>
            <a:r>
              <a:rPr lang="en-US" dirty="0"/>
              <a:t>Grants persons, including companies, the right to free speech </a:t>
            </a:r>
            <a:r>
              <a:rPr lang="en-US" i="1" dirty="0"/>
              <a:t>and</a:t>
            </a:r>
            <a:r>
              <a:rPr lang="en-US" dirty="0"/>
              <a:t> the right to petition the government.</a:t>
            </a:r>
          </a:p>
          <a:p>
            <a:pPr lvl="1"/>
            <a:r>
              <a:rPr lang="en-US" b="1" i="1" dirty="0"/>
              <a:t>First National Bank of Boston v. Bellotti </a:t>
            </a:r>
            <a:r>
              <a:rPr lang="en-US" b="1" dirty="0"/>
              <a:t>(435 U.S. 765 (1978)) Supreme Court</a:t>
            </a:r>
          </a:p>
          <a:p>
            <a:pPr lvl="2"/>
            <a:r>
              <a:rPr lang="en-US" dirty="0"/>
              <a:t>First clear definition of corporations’ right to free speech. </a:t>
            </a:r>
          </a:p>
          <a:p>
            <a:pPr lvl="2"/>
            <a:r>
              <a:rPr lang="en-US" dirty="0"/>
              <a:t>Specifically, protected right to make expenditures and participate in political competition on a state ballot proposition.</a:t>
            </a:r>
          </a:p>
          <a:p>
            <a:pPr lvl="1"/>
            <a:r>
              <a:rPr lang="en-US" b="1" i="1" dirty="0"/>
              <a:t>Pacific Gas &amp; Electric Co. v. Public Utilities Commission of California</a:t>
            </a:r>
            <a:r>
              <a:rPr lang="en-US" b="1" dirty="0"/>
              <a:t> (475 U.S. 1 (1986)) Supreme Court</a:t>
            </a:r>
          </a:p>
          <a:p>
            <a:pPr lvl="2"/>
            <a:r>
              <a:rPr lang="en-US" dirty="0"/>
              <a:t>Clarified corporations’ right to free speech included right NOT to. </a:t>
            </a:r>
          </a:p>
          <a:p>
            <a:pPr lvl="2"/>
            <a:r>
              <a:rPr lang="en-US" dirty="0"/>
              <a:t>California Public Utilities Commission (PUC) had ordered Pacific Gas &amp; Electric to include an insert from a consumer group with bills.</a:t>
            </a:r>
          </a:p>
          <a:p>
            <a:r>
              <a:rPr lang="en-US" b="1" dirty="0"/>
              <a:t>Businesses thus have the </a:t>
            </a:r>
            <a:r>
              <a:rPr lang="en-US" b="1" i="1" dirty="0"/>
              <a:t>legal right </a:t>
            </a:r>
            <a:r>
              <a:rPr lang="en-US" b="1" dirty="0"/>
              <a:t>to participate in government processes.  </a:t>
            </a:r>
          </a:p>
        </p:txBody>
      </p:sp>
    </p:spTree>
    <p:extLst>
      <p:ext uri="{BB962C8B-B14F-4D97-AF65-F5344CB8AC3E}">
        <p14:creationId xmlns:p14="http://schemas.microsoft.com/office/powerpoint/2010/main" val="261749290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in Politics: Moral Right</a:t>
            </a:r>
          </a:p>
        </p:txBody>
      </p:sp>
      <p:sp>
        <p:nvSpPr>
          <p:cNvPr id="3" name="Content Placeholder 2"/>
          <p:cNvSpPr>
            <a:spLocks noGrp="1"/>
          </p:cNvSpPr>
          <p:nvPr>
            <p:ph idx="1"/>
          </p:nvPr>
        </p:nvSpPr>
        <p:spPr>
          <a:xfrm>
            <a:off x="838200" y="1825625"/>
            <a:ext cx="10515600" cy="4542518"/>
          </a:xfrm>
        </p:spPr>
        <p:txBody>
          <a:bodyPr>
            <a:normAutofit lnSpcReduction="10000"/>
          </a:bodyPr>
          <a:lstStyle/>
          <a:p>
            <a:r>
              <a:rPr lang="en-US" b="1" dirty="0"/>
              <a:t>But, what about the </a:t>
            </a:r>
            <a:r>
              <a:rPr lang="en-US" b="1" i="1" dirty="0"/>
              <a:t>moral right</a:t>
            </a:r>
            <a:r>
              <a:rPr lang="en-US" b="1" dirty="0"/>
              <a:t>?</a:t>
            </a:r>
          </a:p>
          <a:p>
            <a:pPr lvl="1"/>
            <a:r>
              <a:rPr lang="en-US" b="1" dirty="0"/>
              <a:t>Criticism (1): </a:t>
            </a:r>
            <a:r>
              <a:rPr lang="en-US" sz="2400" b="1" dirty="0"/>
              <a:t>Business shapes outcomes that are contrary to the public interest.  </a:t>
            </a:r>
          </a:p>
          <a:p>
            <a:pPr lvl="2"/>
            <a:r>
              <a:rPr lang="en-US" sz="2000" b="1" dirty="0"/>
              <a:t>Common counterargument: Not clear what the public interest is.  </a:t>
            </a:r>
          </a:p>
          <a:p>
            <a:pPr lvl="3"/>
            <a:r>
              <a:rPr lang="en-US" sz="2000" dirty="0"/>
              <a:t>Example: Antidumping laws</a:t>
            </a:r>
          </a:p>
          <a:p>
            <a:pPr lvl="4"/>
            <a:r>
              <a:rPr lang="en-US" sz="2000" dirty="0"/>
              <a:t>Put in place over 80 years ago.</a:t>
            </a:r>
          </a:p>
          <a:p>
            <a:pPr lvl="4"/>
            <a:r>
              <a:rPr lang="en-US" sz="2000" dirty="0"/>
              <a:t>Goal to prevent foreign companies from “dumping”.</a:t>
            </a:r>
          </a:p>
          <a:p>
            <a:pPr lvl="5"/>
            <a:r>
              <a:rPr lang="en-US" sz="2000" dirty="0"/>
              <a:t>Lowers prices for consumers.</a:t>
            </a:r>
          </a:p>
          <a:p>
            <a:pPr lvl="4"/>
            <a:r>
              <a:rPr lang="en-US" sz="2000" dirty="0"/>
              <a:t>Government rightly recognizes that dumping is used to limit competition. </a:t>
            </a:r>
          </a:p>
          <a:p>
            <a:pPr lvl="5"/>
            <a:r>
              <a:rPr lang="en-US" sz="2000" dirty="0"/>
              <a:t>So, in effect, dumping raises prices for consumers by limiting competition.  </a:t>
            </a:r>
          </a:p>
          <a:p>
            <a:pPr lvl="4"/>
            <a:r>
              <a:rPr lang="en-US" sz="2000" dirty="0"/>
              <a:t>So, are antidumping laws in the public interest or against it? </a:t>
            </a:r>
          </a:p>
        </p:txBody>
      </p:sp>
    </p:spTree>
    <p:extLst>
      <p:ext uri="{BB962C8B-B14F-4D97-AF65-F5344CB8AC3E}">
        <p14:creationId xmlns:p14="http://schemas.microsoft.com/office/powerpoint/2010/main" val="180161974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in Politics: Moral Right</a:t>
            </a:r>
          </a:p>
        </p:txBody>
      </p:sp>
      <p:sp>
        <p:nvSpPr>
          <p:cNvPr id="3" name="Content Placeholder 2"/>
          <p:cNvSpPr>
            <a:spLocks noGrp="1"/>
          </p:cNvSpPr>
          <p:nvPr>
            <p:ph idx="1"/>
          </p:nvPr>
        </p:nvSpPr>
        <p:spPr>
          <a:xfrm>
            <a:off x="838200" y="1825624"/>
            <a:ext cx="10515600" cy="4585335"/>
          </a:xfrm>
        </p:spPr>
        <p:txBody>
          <a:bodyPr>
            <a:normAutofit fontScale="85000" lnSpcReduction="20000"/>
          </a:bodyPr>
          <a:lstStyle/>
          <a:p>
            <a:pPr marL="228600" lvl="1">
              <a:spcBef>
                <a:spcPts val="600"/>
              </a:spcBef>
            </a:pPr>
            <a:r>
              <a:rPr lang="en-US" b="1" dirty="0"/>
              <a:t>Criticism (2): Corporations have undue influence.</a:t>
            </a:r>
          </a:p>
          <a:p>
            <a:pPr marL="685800" lvl="2">
              <a:spcBef>
                <a:spcPts val="600"/>
              </a:spcBef>
            </a:pPr>
            <a:r>
              <a:rPr lang="en-US" dirty="0"/>
              <a:t>Legal structures are designed to allow pressure by the loudest voices. </a:t>
            </a:r>
          </a:p>
          <a:p>
            <a:pPr marL="1143000" lvl="3">
              <a:spcBef>
                <a:spcPts val="600"/>
              </a:spcBef>
            </a:pPr>
            <a:r>
              <a:rPr lang="en-US" dirty="0"/>
              <a:t>Belief that the volume signals importance to constituents.  </a:t>
            </a:r>
          </a:p>
          <a:p>
            <a:pPr marL="800100" lvl="2" indent="-342900">
              <a:spcBef>
                <a:spcPts val="600"/>
              </a:spcBef>
            </a:pPr>
            <a:r>
              <a:rPr lang="en-US" b="1" dirty="0"/>
              <a:t>Corporations have enormous resources, giving them the power to be incredibly “loud”.  </a:t>
            </a:r>
          </a:p>
          <a:p>
            <a:pPr marL="800100" lvl="2" indent="-342900">
              <a:spcBef>
                <a:spcPts val="600"/>
              </a:spcBef>
            </a:pPr>
            <a:r>
              <a:rPr lang="en-US" b="1" dirty="0"/>
              <a:t>Does the possible conflict of corporations’ goals with consumers’ interests suggests their power should be constrained?    </a:t>
            </a:r>
            <a:endParaRPr lang="en-US" b="1" i="1" dirty="0"/>
          </a:p>
          <a:p>
            <a:pPr marL="342900" lvl="1" indent="-342900">
              <a:spcBef>
                <a:spcPts val="600"/>
              </a:spcBef>
            </a:pPr>
            <a:r>
              <a:rPr lang="en-US" dirty="0"/>
              <a:t>Supreme Court case </a:t>
            </a:r>
            <a:r>
              <a:rPr lang="en-US" i="1" dirty="0"/>
              <a:t>Austin v. Michigan Chamber of Commerce </a:t>
            </a:r>
            <a:r>
              <a:rPr lang="en-US" dirty="0"/>
              <a:t>(494 U.S. 652 (1990)) summarizes the debate well.  </a:t>
            </a:r>
          </a:p>
          <a:p>
            <a:pPr marL="800100" lvl="2" indent="-342900">
              <a:spcBef>
                <a:spcPts val="600"/>
              </a:spcBef>
            </a:pPr>
            <a:r>
              <a:rPr lang="en-US" dirty="0"/>
              <a:t>Upheld Michigan law prohibiting corporations from making expenditures on behalf of a candidate.  </a:t>
            </a:r>
          </a:p>
          <a:p>
            <a:pPr marL="1257300" lvl="3" indent="-342900">
              <a:spcBef>
                <a:spcPts val="600"/>
              </a:spcBef>
            </a:pPr>
            <a:r>
              <a:rPr lang="en-US" dirty="0"/>
              <a:t>Thurgood Marshall (majority): “The corrosive and distorting effects of immense aggregations of wealth that are accumulated with the help of the corporate form.”</a:t>
            </a:r>
          </a:p>
          <a:p>
            <a:pPr marL="1257300" lvl="3" indent="-342900">
              <a:spcBef>
                <a:spcPts val="600"/>
              </a:spcBef>
            </a:pPr>
            <a:r>
              <a:rPr lang="en-US" dirty="0"/>
              <a:t>Antonin Scalia (dissent): “The fact that corporations amass large treasuries is not sufficient justification for the suppression of political speech unless one thinks it would be lawful to prohibit men and women whose net worth is above a certain figure from endorsing political candidates.”</a:t>
            </a:r>
          </a:p>
        </p:txBody>
      </p:sp>
    </p:spTree>
    <p:extLst>
      <p:ext uri="{BB962C8B-B14F-4D97-AF65-F5344CB8AC3E}">
        <p14:creationId xmlns:p14="http://schemas.microsoft.com/office/powerpoint/2010/main" val="46818335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Logistics</a:t>
            </a:r>
          </a:p>
        </p:txBody>
      </p:sp>
      <p:sp>
        <p:nvSpPr>
          <p:cNvPr id="3" name="Content Placeholder 2"/>
          <p:cNvSpPr>
            <a:spLocks noGrp="1"/>
          </p:cNvSpPr>
          <p:nvPr>
            <p:ph idx="1"/>
          </p:nvPr>
        </p:nvSpPr>
        <p:spPr/>
        <p:txBody>
          <a:bodyPr/>
          <a:lstStyle/>
          <a:p>
            <a:pPr marL="514350" indent="-514350">
              <a:buAutoNum type="arabicPeriod"/>
            </a:pPr>
            <a:r>
              <a:rPr lang="en-US" dirty="0"/>
              <a:t>Graded Problem Set 1 and Prelims are available for pick-up at the end of class</a:t>
            </a:r>
          </a:p>
          <a:p>
            <a:pPr marL="514350" indent="-514350">
              <a:buAutoNum type="arabicPeriod"/>
            </a:pPr>
            <a:r>
              <a:rPr lang="en-US" dirty="0"/>
              <a:t>Problem Set 2 is available on Piazza (due April 25</a:t>
            </a:r>
            <a:r>
              <a:rPr lang="en-US" baseline="30000" dirty="0"/>
              <a:t>th</a:t>
            </a:r>
            <a:r>
              <a:rPr lang="en-US" dirty="0"/>
              <a:t>)</a:t>
            </a:r>
          </a:p>
          <a:p>
            <a:pPr marL="514350" indent="-514350">
              <a:buAutoNum type="arabicPeriod"/>
            </a:pPr>
            <a:r>
              <a:rPr lang="en-US" dirty="0"/>
              <a:t>Any questions?</a:t>
            </a:r>
          </a:p>
          <a:p>
            <a:pPr marL="514350" indent="-514350">
              <a:buAutoNum type="arabicPeriod"/>
            </a:pPr>
            <a:endParaRPr lang="en-US" dirty="0"/>
          </a:p>
        </p:txBody>
      </p:sp>
    </p:spTree>
    <p:extLst>
      <p:ext uri="{BB962C8B-B14F-4D97-AF65-F5344CB8AC3E}">
        <p14:creationId xmlns:p14="http://schemas.microsoft.com/office/powerpoint/2010/main" val="48075949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Business in Politics: Moral Right</a:t>
            </a:r>
          </a:p>
        </p:txBody>
      </p:sp>
      <p:sp>
        <p:nvSpPr>
          <p:cNvPr id="3" name="Content Placeholder 2"/>
          <p:cNvSpPr>
            <a:spLocks noGrp="1"/>
          </p:cNvSpPr>
          <p:nvPr>
            <p:ph idx="1"/>
          </p:nvPr>
        </p:nvSpPr>
        <p:spPr/>
        <p:txBody>
          <a:bodyPr>
            <a:normAutofit/>
          </a:bodyPr>
          <a:lstStyle/>
          <a:p>
            <a:r>
              <a:rPr lang="en-US" b="1" dirty="0"/>
              <a:t>Most common counterarguments</a:t>
            </a:r>
          </a:p>
          <a:p>
            <a:pPr marL="971550" lvl="1" indent="-514350">
              <a:buFont typeface="+mj-lt"/>
              <a:buAutoNum type="arabicPeriod"/>
            </a:pPr>
            <a:r>
              <a:rPr lang="en-US" b="1" dirty="0"/>
              <a:t>Businesses represent people</a:t>
            </a:r>
          </a:p>
          <a:p>
            <a:pPr lvl="2"/>
            <a:r>
              <a:rPr lang="en-US" dirty="0"/>
              <a:t>As unions give a voice to members, corporations give a voice to shareholders.  </a:t>
            </a:r>
          </a:p>
          <a:p>
            <a:pPr lvl="2"/>
            <a:r>
              <a:rPr lang="en-US" dirty="0"/>
              <a:t>Firms’ benefits are passed on to employees, suppliers, and hence, the local economy.  </a:t>
            </a:r>
          </a:p>
          <a:p>
            <a:pPr lvl="2"/>
            <a:r>
              <a:rPr lang="en-US" dirty="0"/>
              <a:t>When business benefits, everyone does.  </a:t>
            </a:r>
          </a:p>
          <a:p>
            <a:pPr marL="971550" lvl="1" indent="-514350">
              <a:buFont typeface="+mj-lt"/>
              <a:buAutoNum type="arabicPeriod"/>
            </a:pPr>
            <a:r>
              <a:rPr lang="en-US" b="1" dirty="0"/>
              <a:t>Businesses should be responsible, but are fallible, like people</a:t>
            </a:r>
          </a:p>
          <a:p>
            <a:pPr lvl="2"/>
            <a:r>
              <a:rPr lang="en-US" dirty="0"/>
              <a:t>Even with legal rights, businesses have a responsibility to engage in the political process responsibly and not abuse the system beyond what legal codes demand.</a:t>
            </a:r>
          </a:p>
          <a:p>
            <a:pPr lvl="2"/>
            <a:r>
              <a:rPr lang="en-US" dirty="0"/>
              <a:t>Most businesses adhere to this responsibility and get it wrong as often as individuals do.    </a:t>
            </a:r>
          </a:p>
          <a:p>
            <a:r>
              <a:rPr lang="en-US" b="1" dirty="0"/>
              <a:t>Does this weigh out for you? Do businesses have the moral right to interfere in politics?</a:t>
            </a:r>
          </a:p>
          <a:p>
            <a:pPr lvl="1"/>
            <a:endParaRPr lang="en-US" dirty="0"/>
          </a:p>
        </p:txBody>
      </p:sp>
    </p:spTree>
    <p:extLst>
      <p:ext uri="{BB962C8B-B14F-4D97-AF65-F5344CB8AC3E}">
        <p14:creationId xmlns:p14="http://schemas.microsoft.com/office/powerpoint/2010/main" val="22826174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6" y="80749"/>
            <a:ext cx="11489094" cy="910695"/>
          </a:xfrm>
        </p:spPr>
        <p:txBody>
          <a:bodyPr>
            <a:normAutofit fontScale="90000"/>
          </a:bodyPr>
          <a:lstStyle/>
          <a:p>
            <a:r>
              <a:rPr lang="en-US" dirty="0"/>
              <a:t>Engaging the political process effectively</a:t>
            </a:r>
          </a:p>
        </p:txBody>
      </p:sp>
      <p:sp>
        <p:nvSpPr>
          <p:cNvPr id="3" name="Content Placeholder 2"/>
          <p:cNvSpPr>
            <a:spLocks noGrp="1"/>
          </p:cNvSpPr>
          <p:nvPr>
            <p:ph idx="1"/>
          </p:nvPr>
        </p:nvSpPr>
        <p:spPr>
          <a:xfrm>
            <a:off x="838200" y="2088107"/>
            <a:ext cx="10515600" cy="4088855"/>
          </a:xfrm>
        </p:spPr>
        <p:txBody>
          <a:bodyPr>
            <a:normAutofit/>
          </a:bodyPr>
          <a:lstStyle/>
          <a:p>
            <a:r>
              <a:rPr lang="en-US" b="1" dirty="0"/>
              <a:t>A 4 step process for engaging a public politics strategy</a:t>
            </a:r>
          </a:p>
          <a:p>
            <a:pPr marL="971550" lvl="1" indent="-514350">
              <a:buFont typeface="+mj-lt"/>
              <a:buAutoNum type="arabicPeriod"/>
            </a:pPr>
            <a:r>
              <a:rPr lang="en-US" b="1" dirty="0"/>
              <a:t>Understand the institutions surrounding the competition among stakeholder groups.  </a:t>
            </a:r>
          </a:p>
          <a:p>
            <a:pPr lvl="2"/>
            <a:r>
              <a:rPr lang="en-US" dirty="0"/>
              <a:t>Tool: Wilson-</a:t>
            </a:r>
            <a:r>
              <a:rPr lang="en-US" dirty="0" err="1"/>
              <a:t>Lowi</a:t>
            </a:r>
            <a:r>
              <a:rPr lang="en-US" dirty="0"/>
              <a:t> Matrix</a:t>
            </a:r>
          </a:p>
          <a:p>
            <a:pPr marL="971550" lvl="1" indent="-514350">
              <a:buFont typeface="+mj-lt"/>
              <a:buAutoNum type="arabicPeriod"/>
            </a:pPr>
            <a:r>
              <a:rPr lang="en-US" b="1" dirty="0"/>
              <a:t>Pick the government institution.</a:t>
            </a:r>
          </a:p>
          <a:p>
            <a:pPr marL="971550" lvl="1" indent="-514350">
              <a:buFont typeface="+mj-lt"/>
              <a:buAutoNum type="arabicPeriod"/>
            </a:pPr>
            <a:r>
              <a:rPr lang="en-US" b="1" dirty="0"/>
              <a:t>Pick the strategy.</a:t>
            </a:r>
          </a:p>
          <a:p>
            <a:pPr lvl="2"/>
            <a:r>
              <a:rPr lang="en-US" dirty="0"/>
              <a:t>Some tested broad categories of public politics strategies.</a:t>
            </a:r>
          </a:p>
          <a:p>
            <a:pPr marL="971550" lvl="1" indent="-514350">
              <a:buFont typeface="+mj-lt"/>
              <a:buAutoNum type="arabicPeriod"/>
            </a:pPr>
            <a:r>
              <a:rPr lang="en-US" b="1" dirty="0"/>
              <a:t>Optimize the outcomes</a:t>
            </a:r>
            <a:r>
              <a:rPr lang="en-US" dirty="0"/>
              <a:t>.  </a:t>
            </a:r>
          </a:p>
          <a:p>
            <a:pPr lvl="2"/>
            <a:r>
              <a:rPr lang="en-US" dirty="0"/>
              <a:t>Consider a coalition and legal action.  </a:t>
            </a:r>
          </a:p>
          <a:p>
            <a:pPr marL="514350" indent="-514350">
              <a:buFont typeface="+mj-lt"/>
              <a:buAutoNum type="arabicPeriod"/>
            </a:pPr>
            <a:endParaRPr lang="en-US" dirty="0"/>
          </a:p>
          <a:p>
            <a:pPr marL="457200" lvl="1" indent="0">
              <a:buNone/>
            </a:pPr>
            <a:endParaRPr lang="en-US" dirty="0"/>
          </a:p>
        </p:txBody>
      </p:sp>
    </p:spTree>
    <p:extLst>
      <p:ext uri="{BB962C8B-B14F-4D97-AF65-F5344CB8AC3E}">
        <p14:creationId xmlns:p14="http://schemas.microsoft.com/office/powerpoint/2010/main" val="164794207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1. Understand the institutions surrounding stakeholder competition.  </a:t>
            </a:r>
          </a:p>
        </p:txBody>
      </p:sp>
      <p:sp>
        <p:nvSpPr>
          <p:cNvPr id="3" name="Content Placeholder 2"/>
          <p:cNvSpPr>
            <a:spLocks noGrp="1"/>
          </p:cNvSpPr>
          <p:nvPr>
            <p:ph idx="1"/>
          </p:nvPr>
        </p:nvSpPr>
        <p:spPr>
          <a:xfrm>
            <a:off x="838200" y="2322786"/>
            <a:ext cx="10515600" cy="3854176"/>
          </a:xfrm>
        </p:spPr>
        <p:txBody>
          <a:bodyPr>
            <a:normAutofit/>
          </a:bodyPr>
          <a:lstStyle/>
          <a:p>
            <a:r>
              <a:rPr lang="en-US" b="1" dirty="0"/>
              <a:t>Wilson-</a:t>
            </a:r>
            <a:r>
              <a:rPr lang="en-US" b="1" dirty="0" err="1"/>
              <a:t>Lowi</a:t>
            </a:r>
            <a:r>
              <a:rPr lang="en-US" b="1" dirty="0"/>
              <a:t> Matrix</a:t>
            </a:r>
          </a:p>
          <a:p>
            <a:pPr lvl="1"/>
            <a:r>
              <a:rPr lang="en-US" dirty="0"/>
              <a:t>Wilson (1980) (based on </a:t>
            </a:r>
            <a:r>
              <a:rPr lang="en-US" dirty="0" err="1"/>
              <a:t>Lowi</a:t>
            </a:r>
            <a:r>
              <a:rPr lang="en-US" dirty="0"/>
              <a:t> (1964)) built a framework that categorizes the nature of political competition on non-market issues. </a:t>
            </a:r>
          </a:p>
          <a:p>
            <a:pPr lvl="1"/>
            <a:r>
              <a:rPr lang="en-US" b="1" dirty="0"/>
              <a:t>Designed around the benefits and harm from a non-market alternative.  </a:t>
            </a:r>
          </a:p>
          <a:p>
            <a:pPr lvl="2"/>
            <a:r>
              <a:rPr lang="en-US" dirty="0"/>
              <a:t>The non-market alternative may be the adoption of a particular piece of legislation.  </a:t>
            </a:r>
          </a:p>
          <a:p>
            <a:pPr lvl="2"/>
            <a:r>
              <a:rPr lang="en-US" dirty="0"/>
              <a:t>Benefits/harm is relative to the status quo.  </a:t>
            </a:r>
          </a:p>
          <a:p>
            <a:pPr lvl="1"/>
            <a:r>
              <a:rPr lang="en-US" b="1" dirty="0"/>
              <a:t>Compares concentrated versus distributed outcomes (harm/benefits).  </a:t>
            </a:r>
          </a:p>
          <a:p>
            <a:pPr lvl="2"/>
            <a:r>
              <a:rPr lang="en-US" dirty="0"/>
              <a:t>Concentrated outcomes are high per person.</a:t>
            </a:r>
          </a:p>
          <a:p>
            <a:pPr lvl="2"/>
            <a:r>
              <a:rPr lang="en-US" dirty="0"/>
              <a:t>Widely distributed outcomes are low per person.  </a:t>
            </a:r>
          </a:p>
        </p:txBody>
      </p:sp>
    </p:spTree>
    <p:extLst>
      <p:ext uri="{BB962C8B-B14F-4D97-AF65-F5344CB8AC3E}">
        <p14:creationId xmlns:p14="http://schemas.microsoft.com/office/powerpoint/2010/main" val="261262813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Wilson-</a:t>
            </a:r>
            <a:r>
              <a:rPr lang="en-US" dirty="0" err="1"/>
              <a:t>Lowi</a:t>
            </a:r>
            <a:r>
              <a:rPr lang="en-US" dirty="0"/>
              <a:t> Matrix</a:t>
            </a:r>
          </a:p>
        </p:txBody>
      </p:sp>
      <p:sp>
        <p:nvSpPr>
          <p:cNvPr id="3" name="Content Placeholder 2"/>
          <p:cNvSpPr>
            <a:spLocks noGrp="1"/>
          </p:cNvSpPr>
          <p:nvPr>
            <p:ph idx="1"/>
          </p:nvPr>
        </p:nvSpPr>
        <p:spPr/>
        <p:txBody>
          <a:bodyPr>
            <a:normAutofit fontScale="92500" lnSpcReduction="10000"/>
          </a:bodyPr>
          <a:lstStyle/>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r>
              <a:rPr lang="en-US" b="1" dirty="0"/>
              <a:t>Gives us four different types of politics</a:t>
            </a:r>
          </a:p>
          <a:p>
            <a:pPr marL="914400" lvl="1" indent="-457200">
              <a:buFont typeface="+mj-lt"/>
              <a:buAutoNum type="arabicPeriod"/>
            </a:pPr>
            <a:r>
              <a:rPr lang="en-US" b="1" dirty="0"/>
              <a:t>Interest Group Politics</a:t>
            </a:r>
          </a:p>
          <a:p>
            <a:pPr marL="914400" lvl="1" indent="-457200">
              <a:buFont typeface="+mj-lt"/>
              <a:buAutoNum type="arabicPeriod"/>
            </a:pPr>
            <a:r>
              <a:rPr lang="en-US" b="1" dirty="0"/>
              <a:t>Entrepreneurial Politics</a:t>
            </a:r>
          </a:p>
          <a:p>
            <a:pPr marL="914400" lvl="1" indent="-457200">
              <a:buFont typeface="+mj-lt"/>
              <a:buAutoNum type="arabicPeriod"/>
            </a:pPr>
            <a:r>
              <a:rPr lang="en-US" b="1" dirty="0"/>
              <a:t>Client Politics</a:t>
            </a:r>
          </a:p>
          <a:p>
            <a:pPr marL="914400" lvl="1" indent="-457200">
              <a:buFont typeface="+mj-lt"/>
              <a:buAutoNum type="arabicPeriod"/>
            </a:pPr>
            <a:r>
              <a:rPr lang="en-US" b="1" dirty="0"/>
              <a:t>Majoritarian Politics </a:t>
            </a:r>
          </a:p>
          <a:p>
            <a:endParaRPr lang="en-US" dirty="0"/>
          </a:p>
        </p:txBody>
      </p:sp>
      <p:graphicFrame>
        <p:nvGraphicFramePr>
          <p:cNvPr id="4" name="Content Placeholder 3"/>
          <p:cNvGraphicFramePr>
            <a:graphicFrameLocks/>
          </p:cNvGraphicFramePr>
          <p:nvPr>
            <p:extLst/>
          </p:nvPr>
        </p:nvGraphicFramePr>
        <p:xfrm>
          <a:off x="838200" y="1825625"/>
          <a:ext cx="9546771" cy="2194560"/>
        </p:xfrm>
        <a:graphic>
          <a:graphicData uri="http://schemas.openxmlformats.org/drawingml/2006/table">
            <a:tbl>
              <a:tblPr firstRow="1" bandRow="1">
                <a:tableStyleId>{5C22544A-7EE6-4342-B048-85BDC9FD1C3A}</a:tableStyleId>
              </a:tblPr>
              <a:tblGrid>
                <a:gridCol w="1545771">
                  <a:extLst>
                    <a:ext uri="{9D8B030D-6E8A-4147-A177-3AD203B41FA5}">
                      <a16:colId xmlns:a16="http://schemas.microsoft.com/office/drawing/2014/main" val="20000"/>
                    </a:ext>
                  </a:extLst>
                </a:gridCol>
                <a:gridCol w="1643743">
                  <a:extLst>
                    <a:ext uri="{9D8B030D-6E8A-4147-A177-3AD203B41FA5}">
                      <a16:colId xmlns:a16="http://schemas.microsoft.com/office/drawing/2014/main" val="20001"/>
                    </a:ext>
                  </a:extLst>
                </a:gridCol>
                <a:gridCol w="3026229">
                  <a:extLst>
                    <a:ext uri="{9D8B030D-6E8A-4147-A177-3AD203B41FA5}">
                      <a16:colId xmlns:a16="http://schemas.microsoft.com/office/drawing/2014/main" val="20002"/>
                    </a:ext>
                  </a:extLst>
                </a:gridCol>
                <a:gridCol w="3331028">
                  <a:extLst>
                    <a:ext uri="{9D8B030D-6E8A-4147-A177-3AD203B41FA5}">
                      <a16:colId xmlns:a16="http://schemas.microsoft.com/office/drawing/2014/main" val="20003"/>
                    </a:ext>
                  </a:extLst>
                </a:gridCol>
              </a:tblGrid>
              <a:tr h="370840">
                <a:tc>
                  <a:txBody>
                    <a:bodyPr/>
                    <a:lstStyle/>
                    <a:p>
                      <a:endParaRPr lang="en-US" sz="2000" dirty="0"/>
                    </a:p>
                  </a:txBody>
                  <a:tcPr/>
                </a:tc>
                <a:tc>
                  <a:txBody>
                    <a:bodyPr/>
                    <a:lstStyle/>
                    <a:p>
                      <a:endParaRPr lang="en-US" sz="2000" dirty="0"/>
                    </a:p>
                  </a:txBody>
                  <a:tcPr/>
                </a:tc>
                <a:tc gridSpan="2">
                  <a:txBody>
                    <a:bodyPr/>
                    <a:lstStyle/>
                    <a:p>
                      <a:pPr algn="ctr"/>
                      <a:r>
                        <a:rPr lang="en-US" sz="2000" dirty="0"/>
                        <a:t>Benefits from Enacting the Non-Market</a:t>
                      </a:r>
                      <a:r>
                        <a:rPr lang="en-US" sz="2000" baseline="0" dirty="0"/>
                        <a:t> Alternative</a:t>
                      </a:r>
                      <a:endParaRPr lang="en-US" sz="2000"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sz="2000" dirty="0"/>
                    </a:p>
                  </a:txBody>
                  <a:tcPr>
                    <a:solidFill>
                      <a:schemeClr val="accent1"/>
                    </a:solidFill>
                  </a:tcPr>
                </a:tc>
                <a:tc>
                  <a:txBody>
                    <a:bodyPr/>
                    <a:lstStyle/>
                    <a:p>
                      <a:endParaRPr lang="en-US" sz="2000" dirty="0"/>
                    </a:p>
                  </a:txBody>
                  <a:tcPr/>
                </a:tc>
                <a:tc>
                  <a:txBody>
                    <a:bodyPr/>
                    <a:lstStyle/>
                    <a:p>
                      <a:pPr algn="ctr"/>
                      <a:r>
                        <a:rPr lang="en-US" sz="2000" dirty="0"/>
                        <a:t>Concentrated</a:t>
                      </a:r>
                    </a:p>
                  </a:txBody>
                  <a:tcPr>
                    <a:lnB w="12700" cap="flat" cmpd="sng" algn="ctr">
                      <a:solidFill>
                        <a:schemeClr val="tx1"/>
                      </a:solidFill>
                      <a:prstDash val="solid"/>
                      <a:round/>
                      <a:headEnd type="none" w="med" len="med"/>
                      <a:tailEnd type="none" w="med" len="med"/>
                    </a:lnB>
                  </a:tcPr>
                </a:tc>
                <a:tc>
                  <a:txBody>
                    <a:bodyPr/>
                    <a:lstStyle/>
                    <a:p>
                      <a:pPr algn="ctr"/>
                      <a:r>
                        <a:rPr lang="en-US" sz="2000" dirty="0"/>
                        <a:t>Widely Distributed</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rowSpan="2">
                  <a:txBody>
                    <a:bodyPr/>
                    <a:lstStyle/>
                    <a:p>
                      <a:r>
                        <a:rPr lang="en-US" sz="2000" b="1" dirty="0">
                          <a:solidFill>
                            <a:schemeClr val="bg1"/>
                          </a:solidFill>
                        </a:rPr>
                        <a:t>Harm from Enacting the Non-Market</a:t>
                      </a:r>
                      <a:r>
                        <a:rPr lang="en-US" sz="2000" b="1" baseline="0" dirty="0">
                          <a:solidFill>
                            <a:schemeClr val="bg1"/>
                          </a:solidFill>
                        </a:rPr>
                        <a:t> Alternative</a:t>
                      </a:r>
                      <a:endParaRPr lang="en-US" sz="2000" b="1" dirty="0">
                        <a:solidFill>
                          <a:schemeClr val="bg1"/>
                        </a:solidFill>
                      </a:endParaRPr>
                    </a:p>
                  </a:txBody>
                  <a:tcPr>
                    <a:solidFill>
                      <a:schemeClr val="accent1"/>
                    </a:solidFill>
                  </a:tcPr>
                </a:tc>
                <a:tc>
                  <a:txBody>
                    <a:bodyPr/>
                    <a:lstStyle/>
                    <a:p>
                      <a:r>
                        <a:rPr lang="en-US" sz="2000" dirty="0"/>
                        <a:t>Concentrated</a:t>
                      </a:r>
                    </a:p>
                  </a:txBody>
                  <a:tcPr>
                    <a:lnR w="12700" cap="flat" cmpd="sng" algn="ctr">
                      <a:solidFill>
                        <a:schemeClr val="tx1"/>
                      </a:solidFill>
                      <a:prstDash val="solid"/>
                      <a:round/>
                      <a:headEnd type="none" w="med" len="med"/>
                      <a:tailEnd type="none" w="med" len="med"/>
                    </a:lnR>
                  </a:tcPr>
                </a:tc>
                <a:tc>
                  <a:txBody>
                    <a:bodyPr/>
                    <a:lstStyle/>
                    <a:p>
                      <a:pPr algn="ctr"/>
                      <a:r>
                        <a:rPr lang="en-US" sz="2000" b="1" dirty="0"/>
                        <a:t>Interest</a:t>
                      </a:r>
                      <a:r>
                        <a:rPr lang="en-US" sz="2000" b="1" baseline="0" dirty="0"/>
                        <a:t> Group Politics</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000" b="1" dirty="0"/>
                        <a:t>Entrepreneurial Politics (converse</a:t>
                      </a:r>
                      <a:r>
                        <a:rPr lang="en-US" sz="2000" b="1" baseline="0" dirty="0"/>
                        <a:t> of client politics)</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70840">
                <a:tc vMerge="1">
                  <a:txBody>
                    <a:bodyPr/>
                    <a:lstStyle/>
                    <a:p>
                      <a:endParaRPr lang="en-US" dirty="0"/>
                    </a:p>
                  </a:txBody>
                  <a:tcPr>
                    <a:solidFill>
                      <a:schemeClr val="accent1"/>
                    </a:solidFill>
                  </a:tcPr>
                </a:tc>
                <a:tc>
                  <a:txBody>
                    <a:bodyPr/>
                    <a:lstStyle/>
                    <a:p>
                      <a:r>
                        <a:rPr lang="en-US" sz="2000" dirty="0"/>
                        <a:t>Widely Distributed</a:t>
                      </a:r>
                    </a:p>
                  </a:txBody>
                  <a:tcPr>
                    <a:lnR w="12700" cap="flat" cmpd="sng" algn="ctr">
                      <a:solidFill>
                        <a:schemeClr val="tx1"/>
                      </a:solidFill>
                      <a:prstDash val="solid"/>
                      <a:round/>
                      <a:headEnd type="none" w="med" len="med"/>
                      <a:tailEnd type="none" w="med" len="med"/>
                    </a:lnR>
                  </a:tcPr>
                </a:tc>
                <a:tc>
                  <a:txBody>
                    <a:bodyPr/>
                    <a:lstStyle/>
                    <a:p>
                      <a:pPr algn="ctr"/>
                      <a:r>
                        <a:rPr lang="en-US" sz="2000" b="1" dirty="0"/>
                        <a:t>Client Politics</a:t>
                      </a:r>
                      <a:r>
                        <a:rPr lang="en-US" sz="2000" b="1" baseline="0" dirty="0"/>
                        <a:t> (converse of entrepreneurial politics)</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000" b="1" dirty="0"/>
                        <a:t>Majoritarian Politics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2747943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Interest Group Politics</a:t>
            </a:r>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b="1" dirty="0"/>
              <a:t>Interest Group Politics</a:t>
            </a:r>
          </a:p>
          <a:p>
            <a:pPr lvl="1"/>
            <a:r>
              <a:rPr lang="en-US" b="1" dirty="0"/>
              <a:t>Benefits/harm to opponents/supporters (or vice versa) are both concentrated.  </a:t>
            </a:r>
          </a:p>
          <a:p>
            <a:pPr lvl="1"/>
            <a:r>
              <a:rPr lang="en-US" b="1" dirty="0"/>
              <a:t>Outcome </a:t>
            </a:r>
          </a:p>
          <a:p>
            <a:pPr lvl="2"/>
            <a:r>
              <a:rPr lang="en-US" dirty="0"/>
              <a:t>Determined by both the </a:t>
            </a:r>
            <a:r>
              <a:rPr lang="en-US" b="1" dirty="0"/>
              <a:t>amount</a:t>
            </a:r>
            <a:r>
              <a:rPr lang="en-US" dirty="0"/>
              <a:t> and </a:t>
            </a:r>
            <a:r>
              <a:rPr lang="en-US" b="1" dirty="0"/>
              <a:t>effectiveness</a:t>
            </a:r>
            <a:r>
              <a:rPr lang="en-US" dirty="0"/>
              <a:t> of the non-market action.  </a:t>
            </a:r>
          </a:p>
          <a:p>
            <a:pPr lvl="3"/>
            <a:r>
              <a:rPr lang="en-US" i="1" dirty="0"/>
              <a:t>Amount</a:t>
            </a:r>
            <a:r>
              <a:rPr lang="en-US" dirty="0"/>
              <a:t>: More stakeholders mobilized, more letters, more </a:t>
            </a:r>
            <a:r>
              <a:rPr lang="en-US" dirty="0" err="1"/>
              <a:t>phonecalls</a:t>
            </a:r>
            <a:r>
              <a:rPr lang="en-US" dirty="0"/>
              <a:t>, more bills, etc.  </a:t>
            </a:r>
          </a:p>
          <a:p>
            <a:pPr lvl="3"/>
            <a:r>
              <a:rPr lang="en-US" i="1" dirty="0"/>
              <a:t>Effectiveness</a:t>
            </a:r>
            <a:r>
              <a:rPr lang="en-US" dirty="0"/>
              <a:t>: Appeal to stakeholder interests (ex: human rights appeals), and appeal to policy maker interests (ex: getting re-elected).  </a:t>
            </a:r>
          </a:p>
          <a:p>
            <a:pPr lvl="1"/>
            <a:r>
              <a:rPr lang="en-US" dirty="0"/>
              <a:t>Example: Trade policy (Trans-Pacific Partnership)</a:t>
            </a:r>
            <a:endParaRPr lang="en-US" b="1" dirty="0"/>
          </a:p>
          <a:p>
            <a:pPr lvl="2"/>
            <a:r>
              <a:rPr lang="en-US" dirty="0"/>
              <a:t>TPP includes a number of labor rights provisions (minimum wages, child labor restrictions) that have broad impacts on business.</a:t>
            </a:r>
          </a:p>
          <a:p>
            <a:pPr lvl="3"/>
            <a:r>
              <a:rPr lang="en-US" dirty="0"/>
              <a:t>Labor rights activists argue that the benefits to foreign workers is concentrated (intense). </a:t>
            </a:r>
          </a:p>
          <a:p>
            <a:pPr lvl="3"/>
            <a:r>
              <a:rPr lang="en-US" dirty="0"/>
              <a:t>Business argues that the damage to American workers is concentrated (intense).  </a:t>
            </a:r>
          </a:p>
          <a:p>
            <a:pPr lvl="2"/>
            <a:r>
              <a:rPr lang="en-US" dirty="0"/>
              <a:t>Amount and effectiveness of either side’s strategy not clear for TPP yet.  Tide could be shifting against trade agreements.  </a:t>
            </a:r>
          </a:p>
          <a:p>
            <a:pPr marL="0" indent="0">
              <a:buNone/>
            </a:pPr>
            <a:endParaRPr lang="en-US" dirty="0"/>
          </a:p>
        </p:txBody>
      </p:sp>
    </p:spTree>
    <p:extLst>
      <p:ext uri="{BB962C8B-B14F-4D97-AF65-F5344CB8AC3E}">
        <p14:creationId xmlns:p14="http://schemas.microsoft.com/office/powerpoint/2010/main" val="9584483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Entrepreneurial Politics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2"/>
            </a:pPr>
            <a:r>
              <a:rPr lang="en-US" b="1" dirty="0"/>
              <a:t>Entrepreneurial Politics</a:t>
            </a:r>
          </a:p>
          <a:p>
            <a:pPr lvl="1"/>
            <a:r>
              <a:rPr lang="en-US" b="1" dirty="0"/>
              <a:t>Benefits to supporters are diffuse; harm to opponents are concentrated.  </a:t>
            </a:r>
          </a:p>
          <a:p>
            <a:pPr lvl="1"/>
            <a:r>
              <a:rPr lang="en-US" b="1" dirty="0"/>
              <a:t>Outcome</a:t>
            </a:r>
          </a:p>
          <a:p>
            <a:pPr lvl="2"/>
            <a:r>
              <a:rPr lang="en-US" dirty="0"/>
              <a:t>Determined by whether the supporters get an entrepreneur to represent their interests.</a:t>
            </a:r>
          </a:p>
          <a:p>
            <a:pPr lvl="3"/>
            <a:r>
              <a:rPr lang="en-US" dirty="0"/>
              <a:t>The entrepreneur is needed to mobilize or represent supporters.  </a:t>
            </a:r>
          </a:p>
          <a:p>
            <a:pPr lvl="3"/>
            <a:r>
              <a:rPr lang="en-US" dirty="0"/>
              <a:t>Entrepreneur can be a member of Congress, an activist, or a business leader.</a:t>
            </a:r>
          </a:p>
          <a:p>
            <a:pPr lvl="2"/>
            <a:r>
              <a:rPr lang="en-US" dirty="0"/>
              <a:t>If no entrepreneur, the alternative is unlikely to occur.   </a:t>
            </a:r>
          </a:p>
          <a:p>
            <a:pPr lvl="1"/>
            <a:r>
              <a:rPr lang="en-US" dirty="0"/>
              <a:t>Example: Tax inversions</a:t>
            </a:r>
          </a:p>
          <a:p>
            <a:pPr lvl="2"/>
            <a:r>
              <a:rPr lang="en-US" dirty="0"/>
              <a:t>Pfizer walked away from a merger with Allergan that would have allowed the company to move its headquarters to Ireland and lower taxes dramatically by not paying U.S. taxes.</a:t>
            </a:r>
          </a:p>
          <a:p>
            <a:pPr lvl="3"/>
            <a:r>
              <a:rPr lang="en-US" dirty="0"/>
              <a:t>Benefits from eliminating tax inversions are diffuse - all taxpayers will see a very small break.</a:t>
            </a:r>
          </a:p>
          <a:p>
            <a:pPr lvl="3"/>
            <a:r>
              <a:rPr lang="en-US" dirty="0"/>
              <a:t>Harm from eliminating tax inversions are concentrated - business interests claim they cannot compete with foreign companies who face lower taxes.  </a:t>
            </a:r>
          </a:p>
          <a:p>
            <a:pPr lvl="2"/>
            <a:r>
              <a:rPr lang="en-US" dirty="0"/>
              <a:t>Obama is the entrepreneur – he called tax inversions “the most insidious tax loopholes out there”.  </a:t>
            </a:r>
          </a:p>
          <a:p>
            <a:pPr marL="0" indent="0">
              <a:buNone/>
            </a:pPr>
            <a:endParaRPr lang="en-US" dirty="0"/>
          </a:p>
        </p:txBody>
      </p:sp>
    </p:spTree>
    <p:extLst>
      <p:ext uri="{BB962C8B-B14F-4D97-AF65-F5344CB8AC3E}">
        <p14:creationId xmlns:p14="http://schemas.microsoft.com/office/powerpoint/2010/main" val="69494738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Client Politics</a:t>
            </a:r>
          </a:p>
        </p:txBody>
      </p:sp>
      <p:sp>
        <p:nvSpPr>
          <p:cNvPr id="3" name="Content Placeholder 2"/>
          <p:cNvSpPr>
            <a:spLocks noGrp="1"/>
          </p:cNvSpPr>
          <p:nvPr>
            <p:ph idx="1"/>
          </p:nvPr>
        </p:nvSpPr>
        <p:spPr>
          <a:xfrm>
            <a:off x="849086" y="1803852"/>
            <a:ext cx="10504714" cy="4497557"/>
          </a:xfrm>
        </p:spPr>
        <p:txBody>
          <a:bodyPr>
            <a:normAutofit fontScale="85000" lnSpcReduction="20000"/>
          </a:bodyPr>
          <a:lstStyle/>
          <a:p>
            <a:pPr marL="514350" indent="-514350">
              <a:buFont typeface="+mj-lt"/>
              <a:buAutoNum type="arabicPeriod" startAt="3"/>
            </a:pPr>
            <a:r>
              <a:rPr lang="en-US" b="1" dirty="0"/>
              <a:t>Client Politics</a:t>
            </a:r>
            <a:endParaRPr lang="en-US" dirty="0"/>
          </a:p>
          <a:p>
            <a:pPr lvl="1"/>
            <a:r>
              <a:rPr lang="en-US" b="1" dirty="0"/>
              <a:t>Benefits to supporters are concentrated; harm to opponents is diffuse.  </a:t>
            </a:r>
          </a:p>
          <a:p>
            <a:pPr lvl="1"/>
            <a:r>
              <a:rPr lang="en-US" b="1" dirty="0"/>
              <a:t>Outcome</a:t>
            </a:r>
          </a:p>
          <a:p>
            <a:pPr lvl="2"/>
            <a:r>
              <a:rPr lang="en-US" dirty="0"/>
              <a:t>Determined by the beneficiaries, who are motivated to act.</a:t>
            </a:r>
          </a:p>
          <a:p>
            <a:pPr lvl="3"/>
            <a:r>
              <a:rPr lang="en-US" dirty="0"/>
              <a:t>Beneficiaries face little risk of competition from the opposition.</a:t>
            </a:r>
          </a:p>
          <a:p>
            <a:pPr lvl="2"/>
            <a:r>
              <a:rPr lang="en-US" dirty="0"/>
              <a:t>Beneficiaries become the “clients” of the officeholders.</a:t>
            </a:r>
          </a:p>
          <a:p>
            <a:pPr lvl="3"/>
            <a:r>
              <a:rPr lang="en-US" dirty="0"/>
              <a:t>Beneficiaries work and usually succeed in making officeholders serve their needs.</a:t>
            </a:r>
          </a:p>
          <a:p>
            <a:pPr lvl="1"/>
            <a:r>
              <a:rPr lang="en-US" dirty="0"/>
              <a:t>Example: Gramm-Leach-Bliley Act (1999)</a:t>
            </a:r>
          </a:p>
          <a:p>
            <a:pPr lvl="2"/>
            <a:r>
              <a:rPr lang="en-US" dirty="0"/>
              <a:t>Repealed parts of Glass-Steagall that prevented banking, securities, and insurance companies from consolidating.</a:t>
            </a:r>
          </a:p>
          <a:p>
            <a:pPr lvl="3"/>
            <a:r>
              <a:rPr lang="en-US" dirty="0"/>
              <a:t>GLBA offered concentrated benefits to the banking, securities, and insurance businesses.  </a:t>
            </a:r>
          </a:p>
          <a:p>
            <a:pPr lvl="3"/>
            <a:r>
              <a:rPr lang="en-US" dirty="0"/>
              <a:t>Harm to securities firms’ clients and financial system at the time seemed widely distributed.  </a:t>
            </a:r>
          </a:p>
          <a:p>
            <a:pPr lvl="2"/>
            <a:r>
              <a:rPr lang="en-US" dirty="0"/>
              <a:t>These financial firms passed GLBA easily with widespread bi-partisan support.   </a:t>
            </a:r>
          </a:p>
          <a:p>
            <a:pPr marL="0" indent="0">
              <a:buNone/>
            </a:pPr>
            <a:endParaRPr lang="en-US" dirty="0"/>
          </a:p>
        </p:txBody>
      </p:sp>
    </p:spTree>
    <p:extLst>
      <p:ext uri="{BB962C8B-B14F-4D97-AF65-F5344CB8AC3E}">
        <p14:creationId xmlns:p14="http://schemas.microsoft.com/office/powerpoint/2010/main" val="241254817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Majoritarian Politics</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b="1" dirty="0"/>
              <a:t>Majoritarian Politics </a:t>
            </a:r>
          </a:p>
          <a:p>
            <a:pPr lvl="1"/>
            <a:r>
              <a:rPr lang="en-US" b="1" dirty="0"/>
              <a:t>Benefits/harm to opponents/supporters (or vice versa) are both diffuse.  </a:t>
            </a:r>
          </a:p>
          <a:p>
            <a:pPr lvl="1"/>
            <a:r>
              <a:rPr lang="en-US" dirty="0"/>
              <a:t>Outcome </a:t>
            </a:r>
          </a:p>
          <a:p>
            <a:pPr lvl="2"/>
            <a:r>
              <a:rPr lang="en-US" dirty="0"/>
              <a:t>Determined by the preferences of a majority.</a:t>
            </a:r>
          </a:p>
          <a:p>
            <a:pPr lvl="2"/>
            <a:r>
              <a:rPr lang="en-US" dirty="0"/>
              <a:t>Little to no non-market action is taken and democratic principles control outcome.  </a:t>
            </a:r>
          </a:p>
          <a:p>
            <a:pPr lvl="1"/>
            <a:r>
              <a:rPr lang="en-US" dirty="0"/>
              <a:t>Example: Social security reform</a:t>
            </a:r>
          </a:p>
          <a:p>
            <a:pPr lvl="2"/>
            <a:r>
              <a:rPr lang="en-US" dirty="0"/>
              <a:t>Each individual benefits from social security, but each individual is also taxed. </a:t>
            </a:r>
          </a:p>
          <a:p>
            <a:pPr lvl="3"/>
            <a:r>
              <a:rPr lang="en-US" dirty="0"/>
              <a:t>Benefits to social security reform are diffuse to everyone.</a:t>
            </a:r>
          </a:p>
          <a:p>
            <a:pPr lvl="3"/>
            <a:r>
              <a:rPr lang="en-US" dirty="0"/>
              <a:t>Harm from social security reform are diffuse to everyone too.  </a:t>
            </a:r>
          </a:p>
          <a:p>
            <a:pPr lvl="3"/>
            <a:r>
              <a:rPr lang="en-US" dirty="0"/>
              <a:t>Because no one group has concentrated benefits, little non-market activity has mobilized on the issue.   </a:t>
            </a:r>
          </a:p>
          <a:p>
            <a:pPr lvl="1"/>
            <a:endParaRPr lang="en-US" dirty="0"/>
          </a:p>
        </p:txBody>
      </p:sp>
    </p:spTree>
    <p:extLst>
      <p:ext uri="{BB962C8B-B14F-4D97-AF65-F5344CB8AC3E}">
        <p14:creationId xmlns:p14="http://schemas.microsoft.com/office/powerpoint/2010/main" val="203284816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Engaging Public Politics Effectively</a:t>
            </a:r>
          </a:p>
        </p:txBody>
      </p:sp>
      <p:sp>
        <p:nvSpPr>
          <p:cNvPr id="3" name="Content Placeholder 2"/>
          <p:cNvSpPr>
            <a:spLocks noGrp="1"/>
          </p:cNvSpPr>
          <p:nvPr>
            <p:ph idx="1"/>
          </p:nvPr>
        </p:nvSpPr>
        <p:spPr>
          <a:xfrm>
            <a:off x="838200" y="1825625"/>
            <a:ext cx="10515600" cy="4057015"/>
          </a:xfrm>
        </p:spPr>
        <p:txBody>
          <a:bodyPr>
            <a:normAutofit/>
          </a:bodyPr>
          <a:lstStyle/>
          <a:p>
            <a:pPr marL="742950" indent="-742950">
              <a:buFont typeface="+mj-lt"/>
              <a:buAutoNum type="arabicPeriod"/>
            </a:pPr>
            <a:r>
              <a:rPr lang="en-US" sz="3600" b="1" dirty="0">
                <a:solidFill>
                  <a:schemeClr val="bg2">
                    <a:lumMod val="75000"/>
                  </a:schemeClr>
                </a:solidFill>
              </a:rPr>
              <a:t>Understand the nature of the competition among interest groups.</a:t>
            </a:r>
          </a:p>
          <a:p>
            <a:pPr marL="742950" indent="-742950">
              <a:buFont typeface="+mj-lt"/>
              <a:buAutoNum type="arabicPeriod"/>
            </a:pPr>
            <a:r>
              <a:rPr lang="en-US" sz="3600" b="1" dirty="0"/>
              <a:t>Pick the government institution.   </a:t>
            </a:r>
            <a:endParaRPr lang="en-US" b="1" dirty="0"/>
          </a:p>
          <a:p>
            <a:pPr lvl="1"/>
            <a:r>
              <a:rPr lang="en-US" dirty="0"/>
              <a:t>Multiple arenas/government institutions in which issues can be addressed</a:t>
            </a:r>
          </a:p>
          <a:p>
            <a:endParaRPr lang="en-US" b="1" dirty="0"/>
          </a:p>
        </p:txBody>
      </p:sp>
    </p:spTree>
    <p:extLst>
      <p:ext uri="{BB962C8B-B14F-4D97-AF65-F5344CB8AC3E}">
        <p14:creationId xmlns:p14="http://schemas.microsoft.com/office/powerpoint/2010/main" val="186958574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Politics Process Map</a:t>
            </a:r>
          </a:p>
        </p:txBody>
      </p:sp>
      <p:sp>
        <p:nvSpPr>
          <p:cNvPr id="4" name="Rounded Rectangle 3"/>
          <p:cNvSpPr/>
          <p:nvPr/>
        </p:nvSpPr>
        <p:spPr>
          <a:xfrm>
            <a:off x="544287" y="2373086"/>
            <a:ext cx="3483432" cy="8211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44287" y="3292240"/>
            <a:ext cx="3483431" cy="7245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6" name="Rounded Rectangle 5"/>
          <p:cNvSpPr/>
          <p:nvPr/>
        </p:nvSpPr>
        <p:spPr>
          <a:xfrm>
            <a:off x="554594" y="4101358"/>
            <a:ext cx="3494895" cy="7863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7" name="TextBox 6"/>
          <p:cNvSpPr txBox="1"/>
          <p:nvPr/>
        </p:nvSpPr>
        <p:spPr>
          <a:xfrm>
            <a:off x="621066" y="2431779"/>
            <a:ext cx="3308678" cy="707886"/>
          </a:xfrm>
          <a:prstGeom prst="rect">
            <a:avLst/>
          </a:prstGeom>
          <a:noFill/>
        </p:spPr>
        <p:txBody>
          <a:bodyPr wrap="square" rtlCol="0">
            <a:spAutoFit/>
          </a:bodyPr>
          <a:lstStyle/>
          <a:p>
            <a:r>
              <a:rPr lang="en-US" sz="2000" b="1" dirty="0"/>
              <a:t>Public policy analysis (information)</a:t>
            </a:r>
          </a:p>
        </p:txBody>
      </p:sp>
      <p:sp>
        <p:nvSpPr>
          <p:cNvPr id="8" name="TextBox 7"/>
          <p:cNvSpPr txBox="1"/>
          <p:nvPr/>
        </p:nvSpPr>
        <p:spPr>
          <a:xfrm>
            <a:off x="599292" y="3435539"/>
            <a:ext cx="3308677" cy="400110"/>
          </a:xfrm>
          <a:prstGeom prst="rect">
            <a:avLst/>
          </a:prstGeom>
          <a:noFill/>
        </p:spPr>
        <p:txBody>
          <a:bodyPr wrap="square" rtlCol="0">
            <a:spAutoFit/>
          </a:bodyPr>
          <a:lstStyle/>
          <a:p>
            <a:r>
              <a:rPr lang="en-US" sz="2000" b="1" dirty="0"/>
              <a:t>Pluralistic private interests</a:t>
            </a:r>
          </a:p>
        </p:txBody>
      </p:sp>
      <p:sp>
        <p:nvSpPr>
          <p:cNvPr id="9" name="TextBox 8"/>
          <p:cNvSpPr txBox="1"/>
          <p:nvPr/>
        </p:nvSpPr>
        <p:spPr>
          <a:xfrm>
            <a:off x="599293" y="4268985"/>
            <a:ext cx="3319566" cy="400110"/>
          </a:xfrm>
          <a:prstGeom prst="rect">
            <a:avLst/>
          </a:prstGeom>
          <a:noFill/>
        </p:spPr>
        <p:txBody>
          <a:bodyPr wrap="square" rtlCol="0">
            <a:spAutoFit/>
          </a:bodyPr>
          <a:lstStyle/>
          <a:p>
            <a:r>
              <a:rPr lang="en-US" sz="2000" b="1" dirty="0"/>
              <a:t>Non-market issue</a:t>
            </a:r>
          </a:p>
        </p:txBody>
      </p:sp>
      <p:cxnSp>
        <p:nvCxnSpPr>
          <p:cNvPr id="11" name="Straight Arrow Connector 10"/>
          <p:cNvCxnSpPr/>
          <p:nvPr/>
        </p:nvCxnSpPr>
        <p:spPr>
          <a:xfrm>
            <a:off x="4278086" y="2841171"/>
            <a:ext cx="2155371" cy="560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212771" y="3712026"/>
            <a:ext cx="22206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278086" y="4016826"/>
            <a:ext cx="2155371" cy="457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498775" y="3332839"/>
            <a:ext cx="2346741" cy="868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sp>
        <p:nvSpPr>
          <p:cNvPr id="17" name="TextBox 16"/>
          <p:cNvSpPr txBox="1"/>
          <p:nvPr/>
        </p:nvSpPr>
        <p:spPr>
          <a:xfrm>
            <a:off x="6566823" y="3362565"/>
            <a:ext cx="2229011" cy="830997"/>
          </a:xfrm>
          <a:prstGeom prst="rect">
            <a:avLst/>
          </a:prstGeom>
          <a:noFill/>
        </p:spPr>
        <p:txBody>
          <a:bodyPr wrap="square" rtlCol="0">
            <a:spAutoFit/>
          </a:bodyPr>
          <a:lstStyle/>
          <a:p>
            <a:r>
              <a:rPr lang="en-US" sz="2400" b="1" dirty="0"/>
              <a:t>Government Institutions</a:t>
            </a:r>
          </a:p>
        </p:txBody>
      </p:sp>
      <p:cxnSp>
        <p:nvCxnSpPr>
          <p:cNvPr id="19" name="Straight Arrow Connector 18"/>
          <p:cNvCxnSpPr/>
          <p:nvPr/>
        </p:nvCxnSpPr>
        <p:spPr>
          <a:xfrm>
            <a:off x="8839192" y="3712026"/>
            <a:ext cx="7511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9633672" y="3332839"/>
            <a:ext cx="2362385" cy="860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a:p>
        </p:txBody>
      </p:sp>
      <p:sp>
        <p:nvSpPr>
          <p:cNvPr id="21" name="TextBox 20"/>
          <p:cNvSpPr txBox="1"/>
          <p:nvPr/>
        </p:nvSpPr>
        <p:spPr>
          <a:xfrm>
            <a:off x="9701729" y="3481148"/>
            <a:ext cx="2243870" cy="523220"/>
          </a:xfrm>
          <a:prstGeom prst="rect">
            <a:avLst/>
          </a:prstGeom>
          <a:noFill/>
        </p:spPr>
        <p:txBody>
          <a:bodyPr wrap="square" rtlCol="0">
            <a:spAutoFit/>
          </a:bodyPr>
          <a:lstStyle/>
          <a:p>
            <a:r>
              <a:rPr lang="en-US" sz="2800" b="1" dirty="0"/>
              <a:t>Public Policy</a:t>
            </a:r>
          </a:p>
        </p:txBody>
      </p:sp>
      <p:sp>
        <p:nvSpPr>
          <p:cNvPr id="3" name="Oval 2"/>
          <p:cNvSpPr/>
          <p:nvPr/>
        </p:nvSpPr>
        <p:spPr>
          <a:xfrm>
            <a:off x="5943598" y="2051824"/>
            <a:ext cx="3378820" cy="332306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0186" y="5005816"/>
            <a:ext cx="2759532" cy="1477328"/>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dirty="0"/>
              <a:t>Legislatures </a:t>
            </a:r>
          </a:p>
          <a:p>
            <a:pPr marL="285750" indent="-285750">
              <a:buFont typeface="Arial" panose="020B0604020202020204" pitchFamily="34" charset="0"/>
              <a:buChar char="•"/>
            </a:pPr>
            <a:r>
              <a:rPr lang="en-US" dirty="0"/>
              <a:t>Administrative agencies</a:t>
            </a:r>
          </a:p>
          <a:p>
            <a:pPr marL="285750" indent="-285750">
              <a:buFont typeface="Arial" panose="020B0604020202020204" pitchFamily="34" charset="0"/>
              <a:buChar char="•"/>
            </a:pPr>
            <a:r>
              <a:rPr lang="en-US" dirty="0"/>
              <a:t>Courts</a:t>
            </a:r>
          </a:p>
          <a:p>
            <a:pPr marL="285750" indent="-285750">
              <a:buFont typeface="Arial" panose="020B0604020202020204" pitchFamily="34" charset="0"/>
              <a:buChar char="•"/>
            </a:pPr>
            <a:r>
              <a:rPr lang="en-US" dirty="0"/>
              <a:t>International accords</a:t>
            </a:r>
          </a:p>
          <a:p>
            <a:pPr marL="285750" indent="-285750">
              <a:buFont typeface="Arial" panose="020B0604020202020204" pitchFamily="34" charset="0"/>
              <a:buChar char="•"/>
            </a:pPr>
            <a:r>
              <a:rPr lang="en-US" dirty="0"/>
              <a:t>Etc.</a:t>
            </a:r>
          </a:p>
        </p:txBody>
      </p:sp>
      <p:sp>
        <p:nvSpPr>
          <p:cNvPr id="12" name="TextBox 11"/>
          <p:cNvSpPr txBox="1"/>
          <p:nvPr/>
        </p:nvSpPr>
        <p:spPr>
          <a:xfrm>
            <a:off x="9154881" y="4529738"/>
            <a:ext cx="2667008" cy="1477328"/>
          </a:xfrm>
          <a:prstGeom prst="rect">
            <a:avLst/>
          </a:prstGeom>
          <a:noFill/>
          <a:ln>
            <a:solidFill>
              <a:schemeClr val="tx1"/>
            </a:solidFill>
          </a:ln>
        </p:spPr>
        <p:txBody>
          <a:bodyPr wrap="square" rtlCol="0">
            <a:spAutoFit/>
          </a:bodyPr>
          <a:lstStyle/>
          <a:p>
            <a:r>
              <a:rPr lang="en-US" b="1" dirty="0"/>
              <a:t>Sometimes, businesses can choose the institutional arena in which the non-market issue is addressed.</a:t>
            </a:r>
          </a:p>
        </p:txBody>
      </p:sp>
    </p:spTree>
    <p:extLst>
      <p:ext uri="{BB962C8B-B14F-4D97-AF65-F5344CB8AC3E}">
        <p14:creationId xmlns:p14="http://schemas.microsoft.com/office/powerpoint/2010/main" val="291865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6" grpId="0" animBg="1"/>
      <p:bldP spid="17" grpId="0"/>
      <p:bldP spid="20" grpId="0" animBg="1"/>
      <p:bldP spid="21" grpId="0"/>
      <p:bldP spid="3"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2530067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Institutional Choice Example: </a:t>
            </a:r>
            <a:r>
              <a:rPr lang="en-US" dirty="0" err="1"/>
              <a:t>Cemex</a:t>
            </a:r>
            <a:endParaRPr lang="en-US" dirty="0"/>
          </a:p>
        </p:txBody>
      </p:sp>
      <p:pic>
        <p:nvPicPr>
          <p:cNvPr id="1026" name="Picture 2" descr="http://www.dhsdiecast.com/images/N741-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8974" y="2575932"/>
            <a:ext cx="4703025" cy="31353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47911" y="1690689"/>
            <a:ext cx="7607517" cy="4742768"/>
          </a:xfrm>
        </p:spPr>
        <p:txBody>
          <a:bodyPr>
            <a:normAutofit fontScale="62500" lnSpcReduction="20000"/>
          </a:bodyPr>
          <a:lstStyle/>
          <a:p>
            <a:r>
              <a:rPr lang="en-US" dirty="0"/>
              <a:t>Mexican cement producer </a:t>
            </a:r>
          </a:p>
          <a:p>
            <a:r>
              <a:rPr lang="en-US" dirty="0"/>
              <a:t>1990: The U.S. International Trade Commission rules </a:t>
            </a:r>
            <a:r>
              <a:rPr lang="en-US" dirty="0" err="1"/>
              <a:t>Cemex</a:t>
            </a:r>
            <a:r>
              <a:rPr lang="en-US" dirty="0"/>
              <a:t> was dumping in the southern United States.</a:t>
            </a:r>
          </a:p>
          <a:p>
            <a:r>
              <a:rPr lang="en-US" dirty="0"/>
              <a:t>Charged with a 58% duty (like a tariff) on all </a:t>
            </a:r>
            <a:r>
              <a:rPr lang="en-US" dirty="0" err="1"/>
              <a:t>Cemex</a:t>
            </a:r>
            <a:r>
              <a:rPr lang="en-US" dirty="0"/>
              <a:t> exports from Mexico into that region of the U.S.</a:t>
            </a:r>
          </a:p>
          <a:p>
            <a:r>
              <a:rPr lang="en-US" dirty="0" err="1"/>
              <a:t>Cemex</a:t>
            </a:r>
            <a:r>
              <a:rPr lang="en-US" dirty="0"/>
              <a:t> then created a new department with full support to oversea a multi-pronged strategy aimed at overturning these duties.</a:t>
            </a:r>
          </a:p>
          <a:p>
            <a:r>
              <a:rPr lang="en-US" dirty="0" err="1"/>
              <a:t>Cemex</a:t>
            </a:r>
            <a:r>
              <a:rPr lang="en-US" dirty="0"/>
              <a:t> tries to have the duty overturned at, in order</a:t>
            </a:r>
          </a:p>
          <a:p>
            <a:pPr lvl="1"/>
            <a:r>
              <a:rPr lang="en-US" dirty="0"/>
              <a:t>The International Trade Administration</a:t>
            </a:r>
          </a:p>
          <a:p>
            <a:pPr lvl="1"/>
            <a:r>
              <a:rPr lang="en-US" dirty="0"/>
              <a:t>The U.S. Court of International Trade</a:t>
            </a:r>
          </a:p>
          <a:p>
            <a:pPr lvl="1"/>
            <a:r>
              <a:rPr lang="en-US" dirty="0"/>
              <a:t>The General Agreement on Tariffs and Trade</a:t>
            </a:r>
          </a:p>
          <a:p>
            <a:pPr lvl="1"/>
            <a:r>
              <a:rPr lang="en-US" dirty="0"/>
              <a:t>The North American Free Trade Agreement</a:t>
            </a:r>
          </a:p>
          <a:p>
            <a:pPr lvl="1"/>
            <a:r>
              <a:rPr lang="en-US" dirty="0"/>
              <a:t>Finally, Congress</a:t>
            </a:r>
          </a:p>
          <a:p>
            <a:r>
              <a:rPr lang="en-US" b="1" dirty="0" err="1"/>
              <a:t>Cemex</a:t>
            </a:r>
            <a:r>
              <a:rPr lang="en-US" b="1" dirty="0"/>
              <a:t> was trying to find the government institution that would rule in its favor.  </a:t>
            </a:r>
          </a:p>
          <a:p>
            <a:pPr marL="457200" lvl="1" indent="0">
              <a:buNone/>
            </a:pPr>
            <a:endParaRPr lang="en-US" dirty="0"/>
          </a:p>
        </p:txBody>
      </p:sp>
    </p:spTree>
    <p:extLst>
      <p:ext uri="{BB962C8B-B14F-4D97-AF65-F5344CB8AC3E}">
        <p14:creationId xmlns:p14="http://schemas.microsoft.com/office/powerpoint/2010/main" val="243235953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Engaging Public Politics Effectively</a:t>
            </a:r>
          </a:p>
        </p:txBody>
      </p:sp>
      <p:sp>
        <p:nvSpPr>
          <p:cNvPr id="3" name="Content Placeholder 2"/>
          <p:cNvSpPr>
            <a:spLocks noGrp="1"/>
          </p:cNvSpPr>
          <p:nvPr>
            <p:ph idx="1"/>
          </p:nvPr>
        </p:nvSpPr>
        <p:spPr>
          <a:xfrm>
            <a:off x="838200" y="1825625"/>
            <a:ext cx="10515600" cy="4057015"/>
          </a:xfrm>
        </p:spPr>
        <p:txBody>
          <a:bodyPr>
            <a:normAutofit/>
          </a:bodyPr>
          <a:lstStyle/>
          <a:p>
            <a:pPr marL="742950" indent="-742950">
              <a:buFont typeface="+mj-lt"/>
              <a:buAutoNum type="arabicPeriod"/>
            </a:pPr>
            <a:r>
              <a:rPr lang="en-US" b="1" dirty="0">
                <a:solidFill>
                  <a:schemeClr val="bg2">
                    <a:lumMod val="75000"/>
                  </a:schemeClr>
                </a:solidFill>
              </a:rPr>
              <a:t>Understand the nature of the competition among interest groups.</a:t>
            </a:r>
          </a:p>
          <a:p>
            <a:pPr marL="742950" indent="-742950">
              <a:buFont typeface="+mj-lt"/>
              <a:buAutoNum type="arabicPeriod"/>
            </a:pPr>
            <a:r>
              <a:rPr lang="en-US" b="1" dirty="0">
                <a:solidFill>
                  <a:schemeClr val="bg2">
                    <a:lumMod val="75000"/>
                  </a:schemeClr>
                </a:solidFill>
              </a:rPr>
              <a:t>Pick the government institution.   </a:t>
            </a:r>
          </a:p>
          <a:p>
            <a:pPr marL="742950" indent="-742950">
              <a:buFont typeface="+mj-lt"/>
              <a:buAutoNum type="arabicPeriod"/>
            </a:pPr>
            <a:r>
              <a:rPr lang="en-US" b="1" dirty="0"/>
              <a:t>Select your strategy.</a:t>
            </a:r>
          </a:p>
          <a:p>
            <a:pPr lvl="1"/>
            <a:r>
              <a:rPr lang="en-US" b="1" dirty="0"/>
              <a:t>Pick from a couple tested, proven public politics strategy types.</a:t>
            </a:r>
          </a:p>
          <a:p>
            <a:pPr marL="971550" lvl="1" indent="-514350">
              <a:buFont typeface="+mj-lt"/>
              <a:buAutoNum type="arabicPeriod"/>
            </a:pPr>
            <a:r>
              <a:rPr lang="en-US" b="1" dirty="0"/>
              <a:t>Representation strategies</a:t>
            </a:r>
            <a:endParaRPr lang="en-US" dirty="0"/>
          </a:p>
          <a:p>
            <a:pPr marL="971550" lvl="1" indent="-514350">
              <a:buFont typeface="+mj-lt"/>
              <a:buAutoNum type="arabicPeriod"/>
            </a:pPr>
            <a:r>
              <a:rPr lang="en-US" b="1" dirty="0"/>
              <a:t>Majority building strategies</a:t>
            </a:r>
          </a:p>
          <a:p>
            <a:pPr marL="971550" lvl="1" indent="-514350">
              <a:buFont typeface="+mj-lt"/>
              <a:buAutoNum type="arabicPeriod"/>
            </a:pPr>
            <a:r>
              <a:rPr lang="en-US" b="1" dirty="0"/>
              <a:t>Information provision strategies  </a:t>
            </a:r>
          </a:p>
        </p:txBody>
      </p:sp>
    </p:spTree>
    <p:extLst>
      <p:ext uri="{BB962C8B-B14F-4D97-AF65-F5344CB8AC3E}">
        <p14:creationId xmlns:p14="http://schemas.microsoft.com/office/powerpoint/2010/main" val="237213273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Representation Strategies</a:t>
            </a:r>
          </a:p>
        </p:txBody>
      </p:sp>
      <p:sp>
        <p:nvSpPr>
          <p:cNvPr id="3" name="Content Placeholder 2"/>
          <p:cNvSpPr>
            <a:spLocks noGrp="1"/>
          </p:cNvSpPr>
          <p:nvPr>
            <p:ph idx="1"/>
          </p:nvPr>
        </p:nvSpPr>
        <p:spPr>
          <a:xfrm>
            <a:off x="838200" y="1825625"/>
            <a:ext cx="10515600" cy="4385604"/>
          </a:xfrm>
        </p:spPr>
        <p:txBody>
          <a:bodyPr>
            <a:normAutofit fontScale="92500" lnSpcReduction="10000"/>
          </a:bodyPr>
          <a:lstStyle/>
          <a:p>
            <a:r>
              <a:rPr lang="en-US" b="1" dirty="0"/>
              <a:t>Representation strategies target constituents.   </a:t>
            </a:r>
          </a:p>
          <a:p>
            <a:pPr lvl="1"/>
            <a:r>
              <a:rPr lang="en-US" dirty="0"/>
              <a:t>Government officeholders are elected by their constituents.  </a:t>
            </a:r>
          </a:p>
          <a:p>
            <a:pPr lvl="2"/>
            <a:r>
              <a:rPr lang="en-US" dirty="0"/>
              <a:t>Constituents may also be individuals who buy a firm’s goods and services.  </a:t>
            </a:r>
          </a:p>
          <a:p>
            <a:pPr lvl="2"/>
            <a:r>
              <a:rPr lang="en-US" dirty="0"/>
              <a:t>Firms can build support for their firm’s agenda by appealing to these constituents.  </a:t>
            </a:r>
          </a:p>
          <a:p>
            <a:r>
              <a:rPr lang="en-US" b="1" dirty="0"/>
              <a:t>Example: </a:t>
            </a:r>
            <a:r>
              <a:rPr lang="en-US" b="1" dirty="0" err="1"/>
              <a:t>Cemex</a:t>
            </a:r>
            <a:endParaRPr lang="en-US" b="1" dirty="0"/>
          </a:p>
          <a:p>
            <a:pPr lvl="1"/>
            <a:r>
              <a:rPr lang="en-US" dirty="0"/>
              <a:t>Attempts to overturn antidumping duties were unsuccessful, so </a:t>
            </a:r>
            <a:r>
              <a:rPr lang="en-US" dirty="0" err="1"/>
              <a:t>Cemex</a:t>
            </a:r>
            <a:r>
              <a:rPr lang="en-US" dirty="0"/>
              <a:t> acquired a plant in Texas and built other plants throughout the southwest U.S.  </a:t>
            </a:r>
          </a:p>
          <a:p>
            <a:pPr lvl="2"/>
            <a:r>
              <a:rPr lang="en-US" dirty="0" err="1"/>
              <a:t>Cemex</a:t>
            </a:r>
            <a:r>
              <a:rPr lang="en-US" dirty="0"/>
              <a:t> now had constituents employed at their plants in Texas and elsewhere. </a:t>
            </a:r>
          </a:p>
          <a:p>
            <a:pPr lvl="3"/>
            <a:r>
              <a:rPr lang="en-US" dirty="0" err="1"/>
              <a:t>Cemex</a:t>
            </a:r>
            <a:r>
              <a:rPr lang="en-US" dirty="0"/>
              <a:t> and the employees at the plants then argued to the representatives of areas that held plants that overturning the duties would help these constituents.  </a:t>
            </a:r>
          </a:p>
          <a:p>
            <a:pPr lvl="3"/>
            <a:r>
              <a:rPr lang="en-US" dirty="0"/>
              <a:t>They effectively mobilized their elected Senators and Governors.  </a:t>
            </a:r>
          </a:p>
        </p:txBody>
      </p:sp>
    </p:spTree>
    <p:extLst>
      <p:ext uri="{BB962C8B-B14F-4D97-AF65-F5344CB8AC3E}">
        <p14:creationId xmlns:p14="http://schemas.microsoft.com/office/powerpoint/2010/main" val="223485934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Majority-Building Strategies</a:t>
            </a:r>
          </a:p>
        </p:txBody>
      </p:sp>
      <p:sp>
        <p:nvSpPr>
          <p:cNvPr id="3" name="Content Placeholder 2"/>
          <p:cNvSpPr>
            <a:spLocks noGrp="1"/>
          </p:cNvSpPr>
          <p:nvPr>
            <p:ph idx="1"/>
          </p:nvPr>
        </p:nvSpPr>
        <p:spPr>
          <a:xfrm>
            <a:off x="838200" y="1825624"/>
            <a:ext cx="10515600" cy="4586327"/>
          </a:xfrm>
        </p:spPr>
        <p:txBody>
          <a:bodyPr>
            <a:normAutofit fontScale="85000" lnSpcReduction="20000"/>
          </a:bodyPr>
          <a:lstStyle/>
          <a:p>
            <a:pPr>
              <a:spcBef>
                <a:spcPts val="0"/>
              </a:spcBef>
            </a:pPr>
            <a:r>
              <a:rPr lang="en-US" b="1" dirty="0"/>
              <a:t>Majority-building strategies target the needed votes in a legislature to enact/defeat a bill.  </a:t>
            </a:r>
          </a:p>
          <a:p>
            <a:pPr lvl="1">
              <a:spcBef>
                <a:spcPts val="0"/>
              </a:spcBef>
            </a:pPr>
            <a:r>
              <a:rPr lang="en-US" b="1" dirty="0"/>
              <a:t>Support can come from the “majority” or % of votes needed.  </a:t>
            </a:r>
          </a:p>
          <a:p>
            <a:pPr lvl="2">
              <a:spcBef>
                <a:spcPts val="0"/>
              </a:spcBef>
            </a:pPr>
            <a:r>
              <a:rPr lang="en-US" dirty="0"/>
              <a:t>Interest groups and officeholders recruit enough votes to win support for an agenda.</a:t>
            </a:r>
          </a:p>
          <a:p>
            <a:pPr lvl="3">
              <a:spcBef>
                <a:spcPts val="0"/>
              </a:spcBef>
            </a:pPr>
            <a:r>
              <a:rPr lang="en-US" dirty="0"/>
              <a:t>Interest groups can offer political support; officeholders can trade votes. </a:t>
            </a:r>
          </a:p>
          <a:p>
            <a:pPr lvl="1">
              <a:spcBef>
                <a:spcPts val="0"/>
              </a:spcBef>
            </a:pPr>
            <a:r>
              <a:rPr lang="en-US" b="1" dirty="0"/>
              <a:t>Support can also come from key individuals.</a:t>
            </a:r>
          </a:p>
          <a:p>
            <a:pPr lvl="2">
              <a:spcBef>
                <a:spcPts val="0"/>
              </a:spcBef>
            </a:pPr>
            <a:r>
              <a:rPr lang="en-US" dirty="0"/>
              <a:t>Pivotal voters: target voters who are most likely to switch an outcome from defeat to victory cheaply.  </a:t>
            </a:r>
          </a:p>
          <a:p>
            <a:pPr>
              <a:spcBef>
                <a:spcPts val="0"/>
              </a:spcBef>
            </a:pPr>
            <a:r>
              <a:rPr lang="en-US" b="1" dirty="0"/>
              <a:t>Example: </a:t>
            </a:r>
            <a:r>
              <a:rPr lang="en-US" b="1" dirty="0" err="1"/>
              <a:t>Cemex</a:t>
            </a:r>
            <a:endParaRPr lang="en-US" b="1" dirty="0"/>
          </a:p>
          <a:p>
            <a:pPr lvl="1">
              <a:spcBef>
                <a:spcPts val="0"/>
              </a:spcBef>
            </a:pPr>
            <a:r>
              <a:rPr lang="en-US" dirty="0"/>
              <a:t>Majority</a:t>
            </a:r>
          </a:p>
          <a:p>
            <a:pPr lvl="2">
              <a:spcBef>
                <a:spcPts val="0"/>
              </a:spcBef>
            </a:pPr>
            <a:r>
              <a:rPr lang="en-US" dirty="0" err="1"/>
              <a:t>Cemex</a:t>
            </a:r>
            <a:r>
              <a:rPr lang="en-US" dirty="0"/>
              <a:t> sought coverage in the U.S. media including </a:t>
            </a:r>
            <a:r>
              <a:rPr lang="en-US" i="1" dirty="0"/>
              <a:t>The Wall Street Journal</a:t>
            </a:r>
            <a:r>
              <a:rPr lang="en-US" dirty="0"/>
              <a:t> for what it termed “unfair” treatment, led by competitors in the U.S.</a:t>
            </a:r>
          </a:p>
          <a:p>
            <a:pPr lvl="1">
              <a:spcBef>
                <a:spcPts val="0"/>
              </a:spcBef>
            </a:pPr>
            <a:r>
              <a:rPr lang="en-US" dirty="0"/>
              <a:t>Pivotal</a:t>
            </a:r>
          </a:p>
          <a:p>
            <a:pPr lvl="2">
              <a:spcBef>
                <a:spcPts val="0"/>
              </a:spcBef>
            </a:pPr>
            <a:r>
              <a:rPr lang="en-US" dirty="0"/>
              <a:t>Senators and Governors from states where </a:t>
            </a:r>
            <a:r>
              <a:rPr lang="en-US" dirty="0" err="1"/>
              <a:t>Cemex</a:t>
            </a:r>
            <a:r>
              <a:rPr lang="en-US" dirty="0"/>
              <a:t> had plants then lobbied at U.S. Department of Congress.</a:t>
            </a:r>
          </a:p>
          <a:p>
            <a:pPr lvl="2">
              <a:spcBef>
                <a:spcPts val="0"/>
              </a:spcBef>
            </a:pPr>
            <a:r>
              <a:rPr lang="en-US" dirty="0" err="1"/>
              <a:t>Cemex</a:t>
            </a:r>
            <a:r>
              <a:rPr lang="en-US" dirty="0"/>
              <a:t> also petitioned Mexican Commerce Department in hopes it would pressure the U.S. DOC (Mexico chose not to because of fear of jeopardizing NAFTA negotiations).  </a:t>
            </a:r>
          </a:p>
          <a:p>
            <a:pPr lvl="1">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231736570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Informational Strategies</a:t>
            </a:r>
          </a:p>
        </p:txBody>
      </p:sp>
      <p:sp>
        <p:nvSpPr>
          <p:cNvPr id="3" name="Content Placeholder 2"/>
          <p:cNvSpPr>
            <a:spLocks noGrp="1"/>
          </p:cNvSpPr>
          <p:nvPr>
            <p:ph idx="1"/>
          </p:nvPr>
        </p:nvSpPr>
        <p:spPr/>
        <p:txBody>
          <a:bodyPr>
            <a:normAutofit/>
          </a:bodyPr>
          <a:lstStyle/>
          <a:p>
            <a:r>
              <a:rPr lang="en-US" b="1" dirty="0"/>
              <a:t>Target providing information to government officeholders.</a:t>
            </a:r>
          </a:p>
          <a:p>
            <a:pPr lvl="1"/>
            <a:r>
              <a:rPr lang="en-US" dirty="0"/>
              <a:t>Firms/interest groups provide this information to government officeholders.</a:t>
            </a:r>
          </a:p>
          <a:p>
            <a:pPr lvl="1"/>
            <a:r>
              <a:rPr lang="en-US" dirty="0"/>
              <a:t>While officeholders know that the information is in favor of the firm/interest group, the information can also inform their decisions. </a:t>
            </a:r>
            <a:endParaRPr lang="en-US" b="1" dirty="0"/>
          </a:p>
          <a:p>
            <a:r>
              <a:rPr lang="en-US" b="1" dirty="0"/>
              <a:t>Example: </a:t>
            </a:r>
            <a:r>
              <a:rPr lang="en-US" b="1" dirty="0" err="1"/>
              <a:t>Cemex</a:t>
            </a:r>
            <a:r>
              <a:rPr lang="en-US" b="1" dirty="0"/>
              <a:t> </a:t>
            </a:r>
          </a:p>
          <a:p>
            <a:pPr lvl="1"/>
            <a:r>
              <a:rPr lang="en-US" dirty="0" err="1"/>
              <a:t>Cemex</a:t>
            </a:r>
            <a:r>
              <a:rPr lang="en-US" dirty="0"/>
              <a:t> argued that they faced a bulk market at home and that is why they sold abroad at lower costs.  </a:t>
            </a:r>
          </a:p>
          <a:p>
            <a:pPr lvl="2"/>
            <a:r>
              <a:rPr lang="en-US" dirty="0"/>
              <a:t>Competitors disagreed. Effectively passed dumping duties.</a:t>
            </a:r>
          </a:p>
          <a:p>
            <a:pPr lvl="2"/>
            <a:r>
              <a:rPr lang="en-US" dirty="0" err="1"/>
              <a:t>Cemex</a:t>
            </a:r>
            <a:r>
              <a:rPr lang="en-US" dirty="0"/>
              <a:t> was able to provide data that the bulk market in Mexico was not fictitious.  </a:t>
            </a:r>
          </a:p>
          <a:p>
            <a:endParaRPr lang="en-US" dirty="0"/>
          </a:p>
        </p:txBody>
      </p:sp>
    </p:spTree>
    <p:extLst>
      <p:ext uri="{BB962C8B-B14F-4D97-AF65-F5344CB8AC3E}">
        <p14:creationId xmlns:p14="http://schemas.microsoft.com/office/powerpoint/2010/main" val="192048861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Engaging Public Politics Effectively</a:t>
            </a:r>
          </a:p>
        </p:txBody>
      </p:sp>
      <p:sp>
        <p:nvSpPr>
          <p:cNvPr id="3" name="Content Placeholder 2"/>
          <p:cNvSpPr>
            <a:spLocks noGrp="1"/>
          </p:cNvSpPr>
          <p:nvPr>
            <p:ph idx="1"/>
          </p:nvPr>
        </p:nvSpPr>
        <p:spPr>
          <a:xfrm>
            <a:off x="838200" y="1825625"/>
            <a:ext cx="10515600" cy="4534232"/>
          </a:xfrm>
        </p:spPr>
        <p:txBody>
          <a:bodyPr>
            <a:normAutofit fontScale="92500" lnSpcReduction="20000"/>
          </a:bodyPr>
          <a:lstStyle/>
          <a:p>
            <a:pPr marL="742950" indent="-742950">
              <a:buFont typeface="+mj-lt"/>
              <a:buAutoNum type="arabicPeriod"/>
            </a:pPr>
            <a:r>
              <a:rPr lang="en-US" sz="3200" b="1" dirty="0">
                <a:solidFill>
                  <a:schemeClr val="bg2">
                    <a:lumMod val="75000"/>
                  </a:schemeClr>
                </a:solidFill>
              </a:rPr>
              <a:t>Understand the nature of the competition among interest groups.</a:t>
            </a:r>
          </a:p>
          <a:p>
            <a:pPr marL="742950" indent="-742950">
              <a:buFont typeface="+mj-lt"/>
              <a:buAutoNum type="arabicPeriod"/>
            </a:pPr>
            <a:r>
              <a:rPr lang="en-US" sz="3200" b="1" dirty="0">
                <a:solidFill>
                  <a:schemeClr val="bg2">
                    <a:lumMod val="75000"/>
                  </a:schemeClr>
                </a:solidFill>
              </a:rPr>
              <a:t>Pick the government institution.   </a:t>
            </a:r>
          </a:p>
          <a:p>
            <a:pPr marL="742950" indent="-742950">
              <a:buFont typeface="+mj-lt"/>
              <a:buAutoNum type="arabicPeriod"/>
            </a:pPr>
            <a:r>
              <a:rPr lang="en-US" sz="3200" b="1" dirty="0">
                <a:solidFill>
                  <a:schemeClr val="bg2">
                    <a:lumMod val="75000"/>
                  </a:schemeClr>
                </a:solidFill>
              </a:rPr>
              <a:t>Pick the right strategy. </a:t>
            </a:r>
          </a:p>
          <a:p>
            <a:pPr marL="742950" indent="-742950">
              <a:buFont typeface="+mj-lt"/>
              <a:buAutoNum type="arabicPeriod"/>
            </a:pPr>
            <a:r>
              <a:rPr lang="en-US" sz="3200" b="1" dirty="0"/>
              <a:t>Optimize the outcomes of that strategy.    </a:t>
            </a:r>
          </a:p>
          <a:p>
            <a:pPr lvl="2"/>
            <a:r>
              <a:rPr lang="en-US" b="1" dirty="0"/>
              <a:t>Increase impact and reduce costs</a:t>
            </a:r>
          </a:p>
          <a:p>
            <a:pPr lvl="3"/>
            <a:r>
              <a:rPr lang="en-US" b="1" dirty="0"/>
              <a:t>Consider a coalition.</a:t>
            </a:r>
          </a:p>
          <a:p>
            <a:pPr lvl="4"/>
            <a:r>
              <a:rPr lang="en-US" dirty="0"/>
              <a:t>Coalitions can reduce costs and increase benefits.</a:t>
            </a:r>
          </a:p>
          <a:p>
            <a:pPr lvl="3"/>
            <a:r>
              <a:rPr lang="en-US" b="1" dirty="0"/>
              <a:t>Consider legal pressure.</a:t>
            </a:r>
          </a:p>
          <a:p>
            <a:pPr lvl="4"/>
            <a:r>
              <a:rPr lang="en-US" dirty="0"/>
              <a:t>Legal action can be effective if the political process is strongly dominated by opponents.  </a:t>
            </a:r>
            <a:r>
              <a:rPr lang="en-US" b="1" dirty="0"/>
              <a:t> </a:t>
            </a:r>
          </a:p>
          <a:p>
            <a:pPr lvl="1"/>
            <a:endParaRPr lang="en-US" dirty="0"/>
          </a:p>
        </p:txBody>
      </p:sp>
    </p:spTree>
    <p:extLst>
      <p:ext uri="{BB962C8B-B14F-4D97-AF65-F5344CB8AC3E}">
        <p14:creationId xmlns:p14="http://schemas.microsoft.com/office/powerpoint/2010/main" val="251295217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Optimizing Outcomes</a:t>
            </a:r>
          </a:p>
        </p:txBody>
      </p:sp>
      <p:sp>
        <p:nvSpPr>
          <p:cNvPr id="3" name="Content Placeholder 2"/>
          <p:cNvSpPr>
            <a:spLocks noGrp="1"/>
          </p:cNvSpPr>
          <p:nvPr>
            <p:ph idx="1"/>
          </p:nvPr>
        </p:nvSpPr>
        <p:spPr>
          <a:xfrm>
            <a:off x="838199" y="1825624"/>
            <a:ext cx="10689771" cy="4564289"/>
          </a:xfrm>
        </p:spPr>
        <p:txBody>
          <a:bodyPr>
            <a:normAutofit/>
          </a:bodyPr>
          <a:lstStyle/>
          <a:p>
            <a:r>
              <a:rPr lang="en-US" b="1" dirty="0"/>
              <a:t>Coalition = A group of companies, organizations, or groups coming together to pursue a common goal.  </a:t>
            </a:r>
          </a:p>
          <a:p>
            <a:r>
              <a:rPr lang="en-US" b="1" dirty="0"/>
              <a:t>Example: </a:t>
            </a:r>
            <a:r>
              <a:rPr lang="en-US" b="1" dirty="0" err="1"/>
              <a:t>Cemex</a:t>
            </a:r>
            <a:endParaRPr lang="en-US" b="1" dirty="0"/>
          </a:p>
          <a:p>
            <a:pPr lvl="1"/>
            <a:r>
              <a:rPr lang="en-US" dirty="0" err="1"/>
              <a:t>Cemex</a:t>
            </a:r>
            <a:r>
              <a:rPr lang="en-US" dirty="0"/>
              <a:t> formed a coalition with the National Association of Home Builders, who were impacted by the higher cement prices because of the duties.  </a:t>
            </a:r>
          </a:p>
          <a:p>
            <a:pPr lvl="1"/>
            <a:r>
              <a:rPr lang="en-US" dirty="0"/>
              <a:t>NAHB is one of the largest trade association in the United States (140,000 members).  </a:t>
            </a:r>
          </a:p>
          <a:p>
            <a:pPr lvl="1"/>
            <a:r>
              <a:rPr lang="en-US" dirty="0"/>
              <a:t>NAHB has vast non-market capabilities </a:t>
            </a:r>
            <a:r>
              <a:rPr lang="en-US" dirty="0" err="1"/>
              <a:t>Cemex</a:t>
            </a:r>
            <a:r>
              <a:rPr lang="en-US" dirty="0"/>
              <a:t> was able to employ.    </a:t>
            </a:r>
          </a:p>
        </p:txBody>
      </p:sp>
    </p:spTree>
    <p:extLst>
      <p:ext uri="{BB962C8B-B14F-4D97-AF65-F5344CB8AC3E}">
        <p14:creationId xmlns:p14="http://schemas.microsoft.com/office/powerpoint/2010/main" val="2631338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Optimizing Outcomes</a:t>
            </a:r>
          </a:p>
        </p:txBody>
      </p:sp>
      <p:sp>
        <p:nvSpPr>
          <p:cNvPr id="3" name="Content Placeholder 2"/>
          <p:cNvSpPr>
            <a:spLocks noGrp="1"/>
          </p:cNvSpPr>
          <p:nvPr>
            <p:ph idx="1"/>
          </p:nvPr>
        </p:nvSpPr>
        <p:spPr>
          <a:xfrm>
            <a:off x="838199" y="1825625"/>
            <a:ext cx="10689771" cy="4335690"/>
          </a:xfrm>
        </p:spPr>
        <p:txBody>
          <a:bodyPr>
            <a:normAutofit fontScale="92500" lnSpcReduction="10000"/>
          </a:bodyPr>
          <a:lstStyle/>
          <a:p>
            <a:r>
              <a:rPr lang="en-US" b="1" dirty="0"/>
              <a:t>Consider legal pressure</a:t>
            </a:r>
          </a:p>
          <a:p>
            <a:pPr lvl="1"/>
            <a:r>
              <a:rPr lang="en-US" b="1" dirty="0"/>
              <a:t>Sometimes public politics pressure is not yielding benefits.  </a:t>
            </a:r>
          </a:p>
          <a:p>
            <a:pPr lvl="2"/>
            <a:r>
              <a:rPr lang="en-US" dirty="0"/>
              <a:t>Before considering legal enforcement, consider costs of strategy and strength of legal argument.</a:t>
            </a:r>
          </a:p>
          <a:p>
            <a:r>
              <a:rPr lang="en-US" b="1" dirty="0"/>
              <a:t>Example: </a:t>
            </a:r>
            <a:r>
              <a:rPr lang="en-US" b="1" dirty="0" err="1"/>
              <a:t>Cemex</a:t>
            </a:r>
            <a:endParaRPr lang="en-US" b="1" dirty="0"/>
          </a:p>
          <a:p>
            <a:pPr lvl="1"/>
            <a:r>
              <a:rPr lang="en-US" dirty="0" err="1"/>
              <a:t>Cemex</a:t>
            </a:r>
            <a:r>
              <a:rPr lang="en-US" dirty="0"/>
              <a:t> took ITC decision to the U.S. Court of International Trade, arguing that ITC had considered Japanese data in addition to Mexican data (failed).</a:t>
            </a:r>
          </a:p>
          <a:p>
            <a:pPr lvl="1"/>
            <a:r>
              <a:rPr lang="en-US" dirty="0"/>
              <a:t>1992 GATT legal proceedings concluded U.S. had improperly imposed duties on </a:t>
            </a:r>
            <a:r>
              <a:rPr lang="en-US" dirty="0" err="1"/>
              <a:t>Cemex</a:t>
            </a:r>
            <a:r>
              <a:rPr lang="en-US" dirty="0"/>
              <a:t>, U.S. had to return $30 million in duties it had collected.</a:t>
            </a:r>
          </a:p>
          <a:p>
            <a:pPr lvl="2"/>
            <a:r>
              <a:rPr lang="en-US" dirty="0"/>
              <a:t>Based on the fact that the DOC had not confirmed that the committee of petitioners adequately represented industry.  </a:t>
            </a:r>
          </a:p>
          <a:p>
            <a:pPr lvl="2"/>
            <a:r>
              <a:rPr lang="en-US" dirty="0"/>
              <a:t>Committee represented 61.7% of industry, while it was supposed to represent all of production according to GATT.</a:t>
            </a:r>
          </a:p>
        </p:txBody>
      </p:sp>
    </p:spTree>
    <p:extLst>
      <p:ext uri="{BB962C8B-B14F-4D97-AF65-F5344CB8AC3E}">
        <p14:creationId xmlns:p14="http://schemas.microsoft.com/office/powerpoint/2010/main" val="114046265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Objectives</a:t>
            </a:r>
          </a:p>
        </p:txBody>
      </p:sp>
      <p:sp>
        <p:nvSpPr>
          <p:cNvPr id="3" name="Content Placeholder 2"/>
          <p:cNvSpPr>
            <a:spLocks noGrp="1"/>
          </p:cNvSpPr>
          <p:nvPr>
            <p:ph idx="1"/>
          </p:nvPr>
        </p:nvSpPr>
        <p:spPr/>
        <p:txBody>
          <a:bodyPr>
            <a:normAutofit/>
          </a:bodyPr>
          <a:lstStyle/>
          <a:p>
            <a:r>
              <a:rPr lang="en-US" dirty="0"/>
              <a:t>Define what public politics are </a:t>
            </a:r>
          </a:p>
          <a:p>
            <a:pPr lvl="1"/>
            <a:r>
              <a:rPr lang="en-US" dirty="0"/>
              <a:t>Competition among interests in the arenas of government institutions.</a:t>
            </a:r>
          </a:p>
          <a:p>
            <a:r>
              <a:rPr lang="en-US" dirty="0"/>
              <a:t>Discuss strategies for public politics </a:t>
            </a:r>
          </a:p>
          <a:p>
            <a:pPr marL="965188" lvl="1" indent="-514350">
              <a:buFont typeface="+mj-lt"/>
              <a:buAutoNum type="arabicPeriod"/>
            </a:pPr>
            <a:r>
              <a:rPr lang="en-US" dirty="0"/>
              <a:t>Understand the institutions surrounding the competition among stakeholder groups.  </a:t>
            </a:r>
          </a:p>
          <a:p>
            <a:pPr lvl="2"/>
            <a:r>
              <a:rPr lang="en-US" dirty="0"/>
              <a:t>Tool: Wilson-</a:t>
            </a:r>
            <a:r>
              <a:rPr lang="en-US" dirty="0" err="1"/>
              <a:t>Lowi</a:t>
            </a:r>
            <a:r>
              <a:rPr lang="en-US" dirty="0"/>
              <a:t> Matrix</a:t>
            </a:r>
          </a:p>
          <a:p>
            <a:pPr marL="965188" lvl="1" indent="-514350">
              <a:buFont typeface="+mj-lt"/>
              <a:buAutoNum type="arabicPeriod"/>
            </a:pPr>
            <a:r>
              <a:rPr lang="en-US" dirty="0"/>
              <a:t>Pick the government institution.</a:t>
            </a:r>
          </a:p>
          <a:p>
            <a:pPr marL="965188" lvl="1" indent="-514350">
              <a:buFont typeface="+mj-lt"/>
              <a:buAutoNum type="arabicPeriod"/>
            </a:pPr>
            <a:r>
              <a:rPr lang="en-US" dirty="0"/>
              <a:t>Pick the strategy.</a:t>
            </a:r>
          </a:p>
          <a:p>
            <a:pPr lvl="2"/>
            <a:r>
              <a:rPr lang="en-US" dirty="0"/>
              <a:t>Some tested broad categories of public politics strategies: representation, majority-building, and informational strategies.  </a:t>
            </a:r>
          </a:p>
          <a:p>
            <a:pPr marL="965188" lvl="1" indent="-514350">
              <a:buFont typeface="+mj-lt"/>
              <a:buAutoNum type="arabicPeriod"/>
            </a:pPr>
            <a:r>
              <a:rPr lang="en-US" dirty="0"/>
              <a:t>Optimize the outcomes.  </a:t>
            </a:r>
          </a:p>
          <a:p>
            <a:pPr lvl="2"/>
            <a:r>
              <a:rPr lang="en-US" dirty="0"/>
              <a:t>Consider a coalition and legal pressure.  </a:t>
            </a:r>
          </a:p>
        </p:txBody>
      </p:sp>
    </p:spTree>
    <p:extLst>
      <p:ext uri="{BB962C8B-B14F-4D97-AF65-F5344CB8AC3E}">
        <p14:creationId xmlns:p14="http://schemas.microsoft.com/office/powerpoint/2010/main" val="115718122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solidFill>
                  <a:srgbClr val="0070C0"/>
                </a:solidFill>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358408810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solidFill>
                  <a:srgbClr val="0070C0"/>
                </a:solidFill>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261954275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 the Grapes: Wine Industry</a:t>
            </a:r>
          </a:p>
        </p:txBody>
      </p:sp>
      <p:pic>
        <p:nvPicPr>
          <p:cNvPr id="2050" name="Picture 2" descr="http://winefolly.com/wp-content/uploads/2014/03/wine-shipping-info.jpg"/>
          <p:cNvPicPr>
            <a:picLocks noChangeAspect="1" noChangeArrowheads="1"/>
          </p:cNvPicPr>
          <p:nvPr/>
        </p:nvPicPr>
        <p:blipFill rotWithShape="1">
          <a:blip r:embed="rId2">
            <a:extLst>
              <a:ext uri="{28A0092B-C50C-407E-A947-70E740481C1C}">
                <a14:useLocalDpi xmlns:a14="http://schemas.microsoft.com/office/drawing/2010/main" val="0"/>
              </a:ext>
            </a:extLst>
          </a:blip>
          <a:srcRect l="4481" t="16788" r="2930" b="9635"/>
          <a:stretch/>
        </p:blipFill>
        <p:spPr bwMode="auto">
          <a:xfrm>
            <a:off x="3023397" y="1805686"/>
            <a:ext cx="5708008" cy="340193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619601" y="1106442"/>
            <a:ext cx="10515600" cy="1059366"/>
          </a:xfrm>
          <a:prstGeom prst="rect">
            <a:avLst/>
          </a:prstGeom>
        </p:spPr>
        <p:txBody>
          <a:bodyPr vert="horz" lIns="91440" tIns="45720" rIns="91440" bIns="45720" rtlCol="0">
            <a:normAutofit/>
          </a:bodyPr>
          <a:lstStyle>
            <a:lvl1pPr marL="311143" indent="-311143" algn="l" defTabSz="609585" rtl="0" eaLnBrk="1" latinLnBrk="0" hangingPunct="1">
              <a:spcBef>
                <a:spcPts val="1333"/>
              </a:spcBef>
              <a:buFont typeface="Wingdings" charset="2"/>
              <a:buChar char="§"/>
              <a:defRPr sz="3200" b="1" kern="1200">
                <a:solidFill>
                  <a:schemeClr val="tx1"/>
                </a:solidFill>
                <a:latin typeface="Calibri"/>
                <a:ea typeface="+mn-ea"/>
                <a:cs typeface="Calibri"/>
              </a:defRPr>
            </a:lvl1pPr>
            <a:lvl2pPr marL="761981" indent="-306910" algn="l" defTabSz="609585" rtl="0" eaLnBrk="1" latinLnBrk="0" hangingPunct="1">
              <a:spcBef>
                <a:spcPts val="0"/>
              </a:spcBef>
              <a:spcAft>
                <a:spcPts val="533"/>
              </a:spcAft>
              <a:buFont typeface="Arial"/>
              <a:buChar char="–"/>
              <a:defRPr sz="2400" kern="1200">
                <a:solidFill>
                  <a:schemeClr val="tx1"/>
                </a:solidFill>
                <a:latin typeface="Calibri"/>
                <a:ea typeface="+mn-ea"/>
                <a:cs typeface="Calibri"/>
              </a:defRPr>
            </a:lvl2pPr>
            <a:lvl3pPr marL="1212820" indent="-304792" algn="l" defTabSz="609585" rtl="0" eaLnBrk="1" latinLnBrk="0" hangingPunct="1">
              <a:spcBef>
                <a:spcPts val="0"/>
              </a:spcBef>
              <a:spcAft>
                <a:spcPts val="533"/>
              </a:spcAft>
              <a:buFont typeface="Wingdings" charset="2"/>
              <a:buChar char="§"/>
              <a:defRPr sz="1867" kern="1200">
                <a:solidFill>
                  <a:schemeClr val="tx1"/>
                </a:solidFill>
                <a:latin typeface="Calibri"/>
                <a:ea typeface="+mn-ea"/>
                <a:cs typeface="Calibri"/>
              </a:defRPr>
            </a:lvl3pPr>
            <a:lvl4pPr marL="2133547" indent="-304792" algn="l" defTabSz="609585" rtl="0" eaLnBrk="1" latinLnBrk="0" hangingPunct="1">
              <a:spcBef>
                <a:spcPct val="20000"/>
              </a:spcBef>
              <a:buFont typeface="Arial"/>
              <a:buChar char="–"/>
              <a:defRPr sz="2133" kern="1200">
                <a:solidFill>
                  <a:schemeClr val="tx1"/>
                </a:solidFill>
                <a:latin typeface="Calibri"/>
                <a:ea typeface="+mn-ea"/>
                <a:cs typeface="Calibri"/>
              </a:defRPr>
            </a:lvl4pPr>
            <a:lvl5pPr marL="2743131" indent="-304792" algn="l" defTabSz="609585" rtl="0" eaLnBrk="1" latinLnBrk="0" hangingPunct="1">
              <a:spcBef>
                <a:spcPct val="20000"/>
              </a:spcBef>
              <a:buFont typeface="Arial"/>
              <a:buChar char="»"/>
              <a:defRPr sz="2133" kern="1200">
                <a:solidFill>
                  <a:schemeClr val="tx1"/>
                </a:solidFill>
                <a:latin typeface="Calibri"/>
                <a:ea typeface="+mn-ea"/>
                <a:cs typeface="Calibri"/>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r>
              <a:rPr lang="en-US" dirty="0"/>
              <a:t>Please read the following article</a:t>
            </a:r>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12195137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Free the Grapes: Wine Industry</a:t>
            </a:r>
          </a:p>
        </p:txBody>
      </p:sp>
      <p:sp>
        <p:nvSpPr>
          <p:cNvPr id="5" name="Content Placeholder 2"/>
          <p:cNvSpPr txBox="1">
            <a:spLocks/>
          </p:cNvSpPr>
          <p:nvPr/>
        </p:nvSpPr>
        <p:spPr>
          <a:xfrm>
            <a:off x="619601" y="1106441"/>
            <a:ext cx="10515600" cy="3875461"/>
          </a:xfrm>
          <a:prstGeom prst="rect">
            <a:avLst/>
          </a:prstGeom>
        </p:spPr>
        <p:txBody>
          <a:bodyPr vert="horz" lIns="91440" tIns="45720" rIns="91440" bIns="45720" rtlCol="0">
            <a:normAutofit/>
          </a:bodyPr>
          <a:lstStyle>
            <a:lvl1pPr marL="311143" indent="-311143" algn="l" defTabSz="609585" rtl="0" eaLnBrk="1" latinLnBrk="0" hangingPunct="1">
              <a:spcBef>
                <a:spcPts val="1333"/>
              </a:spcBef>
              <a:buFont typeface="Wingdings" charset="2"/>
              <a:buChar char="§"/>
              <a:defRPr sz="3200" b="1" kern="1200">
                <a:solidFill>
                  <a:schemeClr val="tx1"/>
                </a:solidFill>
                <a:latin typeface="Calibri"/>
                <a:ea typeface="+mn-ea"/>
                <a:cs typeface="Calibri"/>
              </a:defRPr>
            </a:lvl1pPr>
            <a:lvl2pPr marL="761981" indent="-306910" algn="l" defTabSz="609585" rtl="0" eaLnBrk="1" latinLnBrk="0" hangingPunct="1">
              <a:spcBef>
                <a:spcPts val="0"/>
              </a:spcBef>
              <a:spcAft>
                <a:spcPts val="533"/>
              </a:spcAft>
              <a:buFont typeface="Arial"/>
              <a:buChar char="–"/>
              <a:defRPr sz="2400" kern="1200">
                <a:solidFill>
                  <a:schemeClr val="tx1"/>
                </a:solidFill>
                <a:latin typeface="Calibri"/>
                <a:ea typeface="+mn-ea"/>
                <a:cs typeface="Calibri"/>
              </a:defRPr>
            </a:lvl2pPr>
            <a:lvl3pPr marL="1212820" indent="-304792" algn="l" defTabSz="609585" rtl="0" eaLnBrk="1" latinLnBrk="0" hangingPunct="1">
              <a:spcBef>
                <a:spcPts val="0"/>
              </a:spcBef>
              <a:spcAft>
                <a:spcPts val="533"/>
              </a:spcAft>
              <a:buFont typeface="Wingdings" charset="2"/>
              <a:buChar char="§"/>
              <a:defRPr sz="1867" kern="1200">
                <a:solidFill>
                  <a:schemeClr val="tx1"/>
                </a:solidFill>
                <a:latin typeface="Calibri"/>
                <a:ea typeface="+mn-ea"/>
                <a:cs typeface="Calibri"/>
              </a:defRPr>
            </a:lvl3pPr>
            <a:lvl4pPr marL="2133547" indent="-304792" algn="l" defTabSz="609585" rtl="0" eaLnBrk="1" latinLnBrk="0" hangingPunct="1">
              <a:spcBef>
                <a:spcPct val="20000"/>
              </a:spcBef>
              <a:buFont typeface="Arial"/>
              <a:buChar char="–"/>
              <a:defRPr sz="2133" kern="1200">
                <a:solidFill>
                  <a:schemeClr val="tx1"/>
                </a:solidFill>
                <a:latin typeface="Calibri"/>
                <a:ea typeface="+mn-ea"/>
                <a:cs typeface="Calibri"/>
              </a:defRPr>
            </a:lvl4pPr>
            <a:lvl5pPr marL="2743131" indent="-304792" algn="l" defTabSz="609585" rtl="0" eaLnBrk="1" latinLnBrk="0" hangingPunct="1">
              <a:spcBef>
                <a:spcPct val="20000"/>
              </a:spcBef>
              <a:buFont typeface="Arial"/>
              <a:buChar char="»"/>
              <a:defRPr sz="2133" kern="1200">
                <a:solidFill>
                  <a:schemeClr val="tx1"/>
                </a:solidFill>
                <a:latin typeface="Calibri"/>
                <a:ea typeface="+mn-ea"/>
                <a:cs typeface="Calibri"/>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r>
              <a:rPr lang="en-US" dirty="0"/>
              <a:t>Please read the following article</a:t>
            </a:r>
          </a:p>
          <a:p>
            <a:r>
              <a:rPr lang="en-US" dirty="0"/>
              <a:t>Let’s think about the industry here:</a:t>
            </a:r>
          </a:p>
          <a:p>
            <a:pPr lvl="1"/>
            <a:r>
              <a:rPr lang="en-US" dirty="0"/>
              <a:t>Who are the players? </a:t>
            </a:r>
          </a:p>
          <a:p>
            <a:pPr lvl="1"/>
            <a:r>
              <a:rPr lang="en-US" dirty="0"/>
              <a:t>What’s the non-market issue?</a:t>
            </a:r>
          </a:p>
          <a:p>
            <a:pPr marL="455071" lvl="1" indent="0">
              <a:buNone/>
            </a:pPr>
            <a:endParaRPr lang="en-US" dirty="0"/>
          </a:p>
        </p:txBody>
      </p:sp>
    </p:spTree>
    <p:extLst>
      <p:ext uri="{BB962C8B-B14F-4D97-AF65-F5344CB8AC3E}">
        <p14:creationId xmlns:p14="http://schemas.microsoft.com/office/powerpoint/2010/main" val="272381277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Applying Wilson-</a:t>
            </a:r>
            <a:r>
              <a:rPr lang="en-US" dirty="0" err="1"/>
              <a:t>Lowi</a:t>
            </a:r>
            <a:r>
              <a:rPr lang="en-US" dirty="0"/>
              <a:t> Matrix</a:t>
            </a:r>
          </a:p>
        </p:txBody>
      </p:sp>
      <p:graphicFrame>
        <p:nvGraphicFramePr>
          <p:cNvPr id="4" name="Table 3"/>
          <p:cNvGraphicFramePr>
            <a:graphicFrameLocks noGrp="1"/>
          </p:cNvGraphicFramePr>
          <p:nvPr>
            <p:extLst>
              <p:ext uri="{D42A27DB-BD31-4B8C-83A1-F6EECF244321}">
                <p14:modId xmlns:p14="http://schemas.microsoft.com/office/powerpoint/2010/main" val="702291088"/>
              </p:ext>
            </p:extLst>
          </p:nvPr>
        </p:nvGraphicFramePr>
        <p:xfrm>
          <a:off x="838200" y="2156212"/>
          <a:ext cx="10735955" cy="3383280"/>
        </p:xfrm>
        <a:graphic>
          <a:graphicData uri="http://schemas.openxmlformats.org/drawingml/2006/table">
            <a:tbl>
              <a:tblPr firstRow="1" bandRow="1">
                <a:tableStyleId>{5C22544A-7EE6-4342-B048-85BDC9FD1C3A}</a:tableStyleId>
              </a:tblPr>
              <a:tblGrid>
                <a:gridCol w="1701610">
                  <a:extLst>
                    <a:ext uri="{9D8B030D-6E8A-4147-A177-3AD203B41FA5}">
                      <a16:colId xmlns:a16="http://schemas.microsoft.com/office/drawing/2014/main" val="20000"/>
                    </a:ext>
                  </a:extLst>
                </a:gridCol>
                <a:gridCol w="2791025">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gridCol w="3449320">
                  <a:extLst>
                    <a:ext uri="{9D8B030D-6E8A-4147-A177-3AD203B41FA5}">
                      <a16:colId xmlns:a16="http://schemas.microsoft.com/office/drawing/2014/main" val="20003"/>
                    </a:ext>
                  </a:extLst>
                </a:gridCol>
              </a:tblGrid>
              <a:tr h="370840">
                <a:tc>
                  <a:txBody>
                    <a:bodyPr/>
                    <a:lstStyle/>
                    <a:p>
                      <a:r>
                        <a:rPr lang="en-US" dirty="0"/>
                        <a:t>Interests</a:t>
                      </a:r>
                    </a:p>
                  </a:txBody>
                  <a:tcPr/>
                </a:tc>
                <a:tc>
                  <a:txBody>
                    <a:bodyPr/>
                    <a:lstStyle/>
                    <a:p>
                      <a:pPr algn="ctr"/>
                      <a:r>
                        <a:rPr lang="en-US" dirty="0"/>
                        <a:t>For/Against</a:t>
                      </a:r>
                      <a:r>
                        <a:rPr lang="en-US" baseline="0" dirty="0"/>
                        <a:t> Shipping (Benefit/Harm)</a:t>
                      </a:r>
                      <a:endParaRPr lang="en-US" dirty="0"/>
                    </a:p>
                  </a:txBody>
                  <a:tcPr/>
                </a:tc>
                <a:tc>
                  <a:txBody>
                    <a:bodyPr/>
                    <a:lstStyle/>
                    <a:p>
                      <a:pPr algn="ctr"/>
                      <a:r>
                        <a:rPr lang="en-US" dirty="0"/>
                        <a:t>Why?</a:t>
                      </a:r>
                    </a:p>
                  </a:txBody>
                  <a:tcPr anchor="ctr"/>
                </a:tc>
                <a:tc>
                  <a:txBody>
                    <a:bodyPr/>
                    <a:lstStyle/>
                    <a:p>
                      <a:pPr algn="ctr"/>
                      <a:r>
                        <a:rPr lang="en-US" dirty="0"/>
                        <a:t>Concentrated/Diffuse Outcome</a:t>
                      </a:r>
                      <a:r>
                        <a:rPr lang="en-US" baseline="0" dirty="0"/>
                        <a:t> (Benefit/Harm)</a:t>
                      </a:r>
                      <a:endParaRPr lang="en-US" dirty="0"/>
                    </a:p>
                  </a:txBody>
                  <a:tcPr/>
                </a:tc>
                <a:extLst>
                  <a:ext uri="{0D108BD9-81ED-4DB2-BD59-A6C34878D82A}">
                    <a16:rowId xmlns:a16="http://schemas.microsoft.com/office/drawing/2014/main" val="10000"/>
                  </a:ext>
                </a:extLst>
              </a:tr>
              <a:tr h="548640">
                <a:tc>
                  <a:txBody>
                    <a:bodyPr/>
                    <a:lstStyle/>
                    <a:p>
                      <a:r>
                        <a:rPr lang="en-US" dirty="0"/>
                        <a:t>Consumers</a:t>
                      </a:r>
                    </a:p>
                  </a:txBody>
                  <a:tcPr anchor="ctr"/>
                </a:tc>
                <a:tc>
                  <a:txBody>
                    <a:bodyPr/>
                    <a:lstStyle/>
                    <a:p>
                      <a:pPr algn="ctr"/>
                      <a:endParaRPr lang="en-US" dirty="0"/>
                    </a:p>
                  </a:txBody>
                  <a:tcPr/>
                </a:tc>
                <a:tc>
                  <a:txBody>
                    <a:bodyPr/>
                    <a:lstStyle/>
                    <a:p>
                      <a:pPr marL="285750" indent="-285750">
                        <a:buFont typeface="Arial" panose="020B0604020202020204" pitchFamily="34" charset="0"/>
                        <a:buChar char="•"/>
                      </a:pPr>
                      <a:endParaRPr lang="en-US" dirty="0"/>
                    </a:p>
                  </a:txBody>
                  <a:tcPr/>
                </a:tc>
                <a:tc>
                  <a:txBody>
                    <a:bodyPr/>
                    <a:lstStyle/>
                    <a:p>
                      <a:pPr algn="ctr"/>
                      <a:endParaRPr lang="en-US" dirty="0"/>
                    </a:p>
                  </a:txBody>
                  <a:tcPr/>
                </a:tc>
                <a:extLst>
                  <a:ext uri="{0D108BD9-81ED-4DB2-BD59-A6C34878D82A}">
                    <a16:rowId xmlns:a16="http://schemas.microsoft.com/office/drawing/2014/main" val="10001"/>
                  </a:ext>
                </a:extLst>
              </a:tr>
              <a:tr h="548640">
                <a:tc>
                  <a:txBody>
                    <a:bodyPr/>
                    <a:lstStyle/>
                    <a:p>
                      <a:r>
                        <a:rPr lang="en-US" dirty="0"/>
                        <a:t>Distributors</a:t>
                      </a:r>
                    </a:p>
                  </a:txBody>
                  <a:tcPr anchor="ctr"/>
                </a:tc>
                <a:tc>
                  <a:txBody>
                    <a:bodyPr/>
                    <a:lstStyle/>
                    <a:p>
                      <a:pPr algn="ctr"/>
                      <a:endParaRPr lang="en-US" dirty="0"/>
                    </a:p>
                  </a:txBody>
                  <a:tcPr/>
                </a:tc>
                <a:tc>
                  <a:txBody>
                    <a:bodyPr/>
                    <a:lstStyle/>
                    <a:p>
                      <a:pPr marL="285750" indent="-285750">
                        <a:buFont typeface="Arial" panose="020B0604020202020204" pitchFamily="34" charset="0"/>
                        <a:buChar char="•"/>
                      </a:pP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548640">
                <a:tc>
                  <a:txBody>
                    <a:bodyPr/>
                    <a:lstStyle/>
                    <a:p>
                      <a:r>
                        <a:rPr lang="en-US" dirty="0"/>
                        <a:t>Producers</a:t>
                      </a:r>
                    </a:p>
                  </a:txBody>
                  <a:tcPr anchor="ctr"/>
                </a:tc>
                <a:tc>
                  <a:txBody>
                    <a:bodyPr/>
                    <a:lstStyle/>
                    <a:p>
                      <a:pPr algn="ctr"/>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3"/>
                  </a:ext>
                </a:extLst>
              </a:tr>
              <a:tr h="548640">
                <a:tc>
                  <a:txBody>
                    <a:bodyPr/>
                    <a:lstStyle/>
                    <a:p>
                      <a:r>
                        <a:rPr lang="en-US" dirty="0"/>
                        <a:t>Legislators</a:t>
                      </a:r>
                    </a:p>
                  </a:txBody>
                  <a:tcPr anchor="ctr"/>
                </a:tc>
                <a:tc>
                  <a:txBody>
                    <a:bodyPr/>
                    <a:lstStyle/>
                    <a:p>
                      <a:pPr algn="ctr"/>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4661158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the barrier?</a:t>
            </a:r>
          </a:p>
        </p:txBody>
      </p:sp>
      <p:sp>
        <p:nvSpPr>
          <p:cNvPr id="3" name="Content Placeholder 2"/>
          <p:cNvSpPr>
            <a:spLocks noGrp="1"/>
          </p:cNvSpPr>
          <p:nvPr>
            <p:ph idx="1"/>
          </p:nvPr>
        </p:nvSpPr>
        <p:spPr/>
        <p:txBody>
          <a:bodyPr/>
          <a:lstStyle/>
          <a:p>
            <a:r>
              <a:rPr lang="en-US" b="1" dirty="0"/>
              <a:t>What is the major impediment to allowing direct-to-consumer shipping of wine?</a:t>
            </a:r>
          </a:p>
          <a:p>
            <a:pPr lvl="1"/>
            <a:r>
              <a:rPr lang="en-US" dirty="0"/>
              <a:t>Influence of distributors</a:t>
            </a:r>
          </a:p>
          <a:p>
            <a:pPr lvl="1"/>
            <a:r>
              <a:rPr lang="en-US" dirty="0"/>
              <a:t>Slow legislative process</a:t>
            </a:r>
          </a:p>
          <a:p>
            <a:pPr lvl="1"/>
            <a:r>
              <a:rPr lang="en-US" dirty="0"/>
              <a:t>Failure of wineries to act effectively</a:t>
            </a:r>
          </a:p>
          <a:p>
            <a:pPr lvl="1"/>
            <a:r>
              <a:rPr lang="en-US" dirty="0"/>
              <a:t>Protecting minors</a:t>
            </a:r>
          </a:p>
          <a:p>
            <a:pPr lvl="1"/>
            <a:r>
              <a:rPr lang="en-US" dirty="0"/>
              <a:t>Failure to motivate stakeholders</a:t>
            </a:r>
          </a:p>
          <a:p>
            <a:pPr lvl="1"/>
            <a:r>
              <a:rPr lang="en-US" dirty="0"/>
              <a:t>Cultural puritanism (think blue laws)</a:t>
            </a:r>
          </a:p>
          <a:p>
            <a:pPr lvl="1"/>
            <a:r>
              <a:rPr lang="en-US" dirty="0"/>
              <a:t>Bargaining to keep benefits local</a:t>
            </a:r>
          </a:p>
          <a:p>
            <a:pPr lvl="1"/>
            <a:endParaRPr lang="en-US" dirty="0"/>
          </a:p>
        </p:txBody>
      </p:sp>
    </p:spTree>
    <p:extLst>
      <p:ext uri="{BB962C8B-B14F-4D97-AF65-F5344CB8AC3E}">
        <p14:creationId xmlns:p14="http://schemas.microsoft.com/office/powerpoint/2010/main" val="69236891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749"/>
            <a:ext cx="12192000" cy="910695"/>
          </a:xfrm>
        </p:spPr>
        <p:txBody>
          <a:bodyPr>
            <a:normAutofit/>
          </a:bodyPr>
          <a:lstStyle/>
          <a:p>
            <a:r>
              <a:rPr lang="en-US" sz="4800" dirty="0"/>
              <a:t>What strategies is Free the Grapes considering?</a:t>
            </a:r>
          </a:p>
        </p:txBody>
      </p:sp>
      <p:graphicFrame>
        <p:nvGraphicFramePr>
          <p:cNvPr id="4" name="Table 3"/>
          <p:cNvGraphicFramePr>
            <a:graphicFrameLocks noGrp="1"/>
          </p:cNvGraphicFramePr>
          <p:nvPr>
            <p:extLst/>
          </p:nvPr>
        </p:nvGraphicFramePr>
        <p:xfrm>
          <a:off x="838200" y="1548448"/>
          <a:ext cx="10515600" cy="36562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372959">
                <a:tc>
                  <a:txBody>
                    <a:bodyPr/>
                    <a:lstStyle/>
                    <a:p>
                      <a:r>
                        <a:rPr lang="en-US" dirty="0"/>
                        <a:t>Strategies</a:t>
                      </a:r>
                    </a:p>
                  </a:txBody>
                  <a:tcPr/>
                </a:tc>
                <a:tc>
                  <a:txBody>
                    <a:bodyPr/>
                    <a:lstStyle/>
                    <a:p>
                      <a:pPr algn="ctr"/>
                      <a:r>
                        <a:rPr lang="en-US" dirty="0"/>
                        <a:t>Pluses</a:t>
                      </a:r>
                    </a:p>
                  </a:txBody>
                  <a:tcPr/>
                </a:tc>
                <a:tc>
                  <a:txBody>
                    <a:bodyPr/>
                    <a:lstStyle/>
                    <a:p>
                      <a:pPr algn="ctr"/>
                      <a:r>
                        <a:rPr lang="en-US" dirty="0"/>
                        <a:t>Minuses</a:t>
                      </a:r>
                    </a:p>
                  </a:txBody>
                  <a:tcPr/>
                </a:tc>
                <a:extLst>
                  <a:ext uri="{0D108BD9-81ED-4DB2-BD59-A6C34878D82A}">
                    <a16:rowId xmlns:a16="http://schemas.microsoft.com/office/drawing/2014/main" val="10000"/>
                  </a:ext>
                </a:extLst>
              </a:tr>
              <a:tr h="1451713">
                <a:tc>
                  <a:txBody>
                    <a:bodyPr/>
                    <a:lstStyle/>
                    <a:p>
                      <a:r>
                        <a:rPr lang="en-US" sz="2000" b="1" dirty="0"/>
                        <a:t>Legislative</a:t>
                      </a:r>
                      <a:r>
                        <a:rPr lang="en-US" sz="2000" b="1" baseline="0" dirty="0"/>
                        <a:t> Approach (convince state officials to change their laws)</a:t>
                      </a: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747287">
                <a:tc>
                  <a:txBody>
                    <a:bodyPr/>
                    <a:lstStyle/>
                    <a:p>
                      <a:r>
                        <a:rPr lang="en-US" sz="2000" b="1" dirty="0"/>
                        <a:t>Legal Approach</a:t>
                      </a:r>
                      <a:r>
                        <a:rPr lang="en-US" sz="2000" b="1" baseline="0" dirty="0"/>
                        <a:t> (overturn ban in court)</a:t>
                      </a:r>
                      <a:endParaRPr lang="en-US" sz="2000" b="1" dirty="0"/>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5" name="Content Placeholder 2"/>
          <p:cNvSpPr>
            <a:spLocks noGrp="1"/>
          </p:cNvSpPr>
          <p:nvPr>
            <p:ph idx="1"/>
          </p:nvPr>
        </p:nvSpPr>
        <p:spPr>
          <a:xfrm>
            <a:off x="838200" y="5243254"/>
            <a:ext cx="10515600" cy="933708"/>
          </a:xfrm>
        </p:spPr>
        <p:txBody>
          <a:bodyPr>
            <a:normAutofit/>
          </a:bodyPr>
          <a:lstStyle/>
          <a:p>
            <a:r>
              <a:rPr lang="en-US" sz="3200" b="1" dirty="0"/>
              <a:t>So, what should they do?</a:t>
            </a:r>
          </a:p>
        </p:txBody>
      </p:sp>
    </p:spTree>
    <p:extLst>
      <p:ext uri="{BB962C8B-B14F-4D97-AF65-F5344CB8AC3E}">
        <p14:creationId xmlns:p14="http://schemas.microsoft.com/office/powerpoint/2010/main" val="321686029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update</a:t>
            </a:r>
          </a:p>
        </p:txBody>
      </p:sp>
      <p:sp>
        <p:nvSpPr>
          <p:cNvPr id="3" name="Content Placeholder 2"/>
          <p:cNvSpPr>
            <a:spLocks noGrp="1"/>
          </p:cNvSpPr>
          <p:nvPr>
            <p:ph idx="1"/>
          </p:nvPr>
        </p:nvSpPr>
        <p:spPr>
          <a:xfrm>
            <a:off x="555172" y="1825624"/>
            <a:ext cx="8338458" cy="4727575"/>
          </a:xfrm>
        </p:spPr>
        <p:txBody>
          <a:bodyPr>
            <a:normAutofit fontScale="77500" lnSpcReduction="20000"/>
          </a:bodyPr>
          <a:lstStyle/>
          <a:p>
            <a:r>
              <a:rPr lang="en-US" dirty="0"/>
              <a:t>Mostly legislative strategy chosen</a:t>
            </a:r>
          </a:p>
          <a:p>
            <a:r>
              <a:rPr lang="en-US" dirty="0"/>
              <a:t>Five wine industry associations and centers formed Free the Grapes (a coalition) to represent the interests of consumers and wineries.</a:t>
            </a:r>
          </a:p>
          <a:p>
            <a:pPr lvl="1"/>
            <a:r>
              <a:rPr lang="en-US" dirty="0">
                <a:hlinkClick r:id="rId2"/>
              </a:rPr>
              <a:t>www.freethegrapes.org</a:t>
            </a:r>
            <a:endParaRPr lang="en-US" dirty="0"/>
          </a:p>
          <a:p>
            <a:pPr lvl="2"/>
            <a:r>
              <a:rPr lang="en-US" dirty="0"/>
              <a:t>Targeting lawmakers</a:t>
            </a:r>
          </a:p>
          <a:p>
            <a:pPr lvl="2"/>
            <a:r>
              <a:rPr lang="en-US" dirty="0"/>
              <a:t>Informing and encouraging consumer activism</a:t>
            </a:r>
          </a:p>
          <a:p>
            <a:pPr lvl="2"/>
            <a:r>
              <a:rPr lang="en-US" dirty="0"/>
              <a:t>Bringing together interest groups to achieve more</a:t>
            </a:r>
          </a:p>
          <a:p>
            <a:r>
              <a:rPr lang="en-US" dirty="0"/>
              <a:t>Some state by state legislative success..</a:t>
            </a:r>
          </a:p>
          <a:p>
            <a:pPr lvl="1"/>
            <a:r>
              <a:rPr lang="en-US" dirty="0"/>
              <a:t>2007: Two states transitioned from reciprocal to a DTC permit system (MO, WV) with additional states pending (OR, IL)</a:t>
            </a:r>
          </a:p>
          <a:p>
            <a:r>
              <a:rPr lang="en-US" dirty="0"/>
              <a:t>Still working at it….</a:t>
            </a:r>
          </a:p>
          <a:p>
            <a:pPr lvl="1"/>
            <a:r>
              <a:rPr lang="en-US" dirty="0"/>
              <a:t>2015: Indiana removed the “winery visit penalty,” requiring a consumer to first visit the winery before any wine can be direct shipped</a:t>
            </a:r>
          </a:p>
          <a:p>
            <a:pPr lvl="1"/>
            <a:endParaRPr lang="en-US" dirty="0"/>
          </a:p>
        </p:txBody>
      </p:sp>
      <p:pic>
        <p:nvPicPr>
          <p:cNvPr id="3074" name="Picture 2" descr="Free The Grap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6175" y="2606675"/>
            <a:ext cx="23145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25069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Objectives</a:t>
            </a:r>
          </a:p>
        </p:txBody>
      </p:sp>
      <p:sp>
        <p:nvSpPr>
          <p:cNvPr id="3" name="Content Placeholder 2"/>
          <p:cNvSpPr>
            <a:spLocks noGrp="1"/>
          </p:cNvSpPr>
          <p:nvPr>
            <p:ph idx="1"/>
          </p:nvPr>
        </p:nvSpPr>
        <p:spPr/>
        <p:txBody>
          <a:bodyPr/>
          <a:lstStyle/>
          <a:p>
            <a:r>
              <a:rPr lang="en-US" dirty="0"/>
              <a:t>Be able to advise companies on how to employ public politics</a:t>
            </a:r>
          </a:p>
          <a:p>
            <a:pPr marL="965188" lvl="1" indent="-514350">
              <a:buFont typeface="+mj-lt"/>
              <a:buAutoNum type="arabicPeriod"/>
            </a:pPr>
            <a:r>
              <a:rPr lang="en-US" dirty="0"/>
              <a:t>Understand the institutions surrounding the competition among stakeholder groups: </a:t>
            </a:r>
            <a:r>
              <a:rPr lang="en-US" dirty="0">
                <a:solidFill>
                  <a:srgbClr val="7030A0"/>
                </a:solidFill>
              </a:rPr>
              <a:t>concentrated harm, diffuse benefits </a:t>
            </a:r>
            <a:r>
              <a:rPr lang="en-US" dirty="0">
                <a:solidFill>
                  <a:srgbClr val="7030A0"/>
                </a:solidFill>
                <a:sym typeface="Wingdings" panose="05000000000000000000" pitchFamily="2" charset="2"/>
              </a:rPr>
              <a:t> entrepreneurial politics</a:t>
            </a:r>
            <a:endParaRPr lang="en-US" dirty="0">
              <a:solidFill>
                <a:srgbClr val="7030A0"/>
              </a:solidFill>
            </a:endParaRPr>
          </a:p>
          <a:p>
            <a:pPr marL="965188" lvl="1" indent="-514350">
              <a:buFont typeface="+mj-lt"/>
              <a:buAutoNum type="arabicPeriod"/>
            </a:pPr>
            <a:r>
              <a:rPr lang="en-US" dirty="0"/>
              <a:t>Pick the government institution: </a:t>
            </a:r>
            <a:r>
              <a:rPr lang="en-US" dirty="0">
                <a:solidFill>
                  <a:srgbClr val="7030A0"/>
                </a:solidFill>
              </a:rPr>
              <a:t>state legislators</a:t>
            </a:r>
          </a:p>
          <a:p>
            <a:pPr marL="965188" lvl="1" indent="-514350">
              <a:buFont typeface="+mj-lt"/>
              <a:buAutoNum type="arabicPeriod"/>
            </a:pPr>
            <a:r>
              <a:rPr lang="en-US" dirty="0"/>
              <a:t>Pick the strategy: </a:t>
            </a:r>
            <a:r>
              <a:rPr lang="en-US" dirty="0">
                <a:solidFill>
                  <a:srgbClr val="7030A0"/>
                </a:solidFill>
              </a:rPr>
              <a:t>majority-building </a:t>
            </a:r>
            <a:r>
              <a:rPr lang="en-US" dirty="0"/>
              <a:t>(</a:t>
            </a:r>
            <a:r>
              <a:rPr lang="en-US" dirty="0">
                <a:hlinkClick r:id="rId2"/>
              </a:rPr>
              <a:t>PR Campaign</a:t>
            </a:r>
            <a:r>
              <a:rPr lang="en-US" dirty="0"/>
              <a:t>)</a:t>
            </a:r>
          </a:p>
          <a:p>
            <a:pPr marL="965188" lvl="1" indent="-514350">
              <a:buFont typeface="+mj-lt"/>
              <a:buAutoNum type="arabicPeriod"/>
            </a:pPr>
            <a:r>
              <a:rPr lang="en-US" dirty="0"/>
              <a:t>Optimize the outcomes: </a:t>
            </a:r>
            <a:r>
              <a:rPr lang="en-US" dirty="0">
                <a:solidFill>
                  <a:srgbClr val="7030A0"/>
                </a:solidFill>
              </a:rPr>
              <a:t>coalition-building (Free the Grapes)</a:t>
            </a:r>
          </a:p>
          <a:p>
            <a:pPr marL="793738" lvl="1" indent="-342900"/>
            <a:r>
              <a:rPr lang="en-US" i="1" dirty="0"/>
              <a:t>Broadly, how would regulation/public politics affect environment? Five Forces?</a:t>
            </a:r>
          </a:p>
          <a:p>
            <a:endParaRPr lang="en-US" dirty="0"/>
          </a:p>
          <a:p>
            <a:pPr lvl="1"/>
            <a:endParaRPr lang="en-US" dirty="0"/>
          </a:p>
        </p:txBody>
      </p:sp>
    </p:spTree>
    <p:extLst>
      <p:ext uri="{BB962C8B-B14F-4D97-AF65-F5344CB8AC3E}">
        <p14:creationId xmlns:p14="http://schemas.microsoft.com/office/powerpoint/2010/main" val="293762628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solidFill>
                  <a:srgbClr val="0070C0"/>
                </a:solidFill>
                <a:latin typeface="+mn-lt"/>
              </a:rPr>
              <a:t>Lobbying</a:t>
            </a:r>
          </a:p>
          <a:p>
            <a:pPr marL="514350" indent="-514350">
              <a:buFont typeface="Wingdings" charset="2"/>
              <a:buAutoNum type="arabicPeriod"/>
            </a:pPr>
            <a:r>
              <a:rPr lang="en-US" dirty="0">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330880635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80749"/>
            <a:ext cx="11756571" cy="910695"/>
          </a:xfrm>
        </p:spPr>
        <p:txBody>
          <a:bodyPr>
            <a:normAutofit fontScale="90000"/>
          </a:bodyPr>
          <a:lstStyle/>
          <a:p>
            <a:r>
              <a:rPr lang="en-US" dirty="0"/>
              <a:t>Public Politics Implementation Activities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Lobbying</a:t>
            </a:r>
          </a:p>
          <a:p>
            <a:pPr marL="514350" indent="-514350">
              <a:buFont typeface="+mj-lt"/>
              <a:buAutoNum type="arabicPeriod"/>
            </a:pPr>
            <a:r>
              <a:rPr lang="en-US" dirty="0"/>
              <a:t>Electoral support</a:t>
            </a:r>
          </a:p>
          <a:p>
            <a:pPr marL="514350" indent="-514350">
              <a:buFont typeface="+mj-lt"/>
              <a:buAutoNum type="arabicPeriod"/>
            </a:pPr>
            <a:r>
              <a:rPr lang="en-US" dirty="0"/>
              <a:t>Coalition building</a:t>
            </a:r>
          </a:p>
          <a:p>
            <a:pPr marL="514350" indent="-514350">
              <a:buFont typeface="+mj-lt"/>
              <a:buAutoNum type="arabicPeriod"/>
            </a:pPr>
            <a:r>
              <a:rPr lang="en-US" dirty="0"/>
              <a:t>Grassroots and constituency campaigns</a:t>
            </a:r>
          </a:p>
          <a:p>
            <a:pPr marL="514350" indent="-514350">
              <a:buFont typeface="+mj-lt"/>
              <a:buAutoNum type="arabicPeriod"/>
            </a:pPr>
            <a:r>
              <a:rPr lang="en-US" dirty="0"/>
              <a:t>Testimony</a:t>
            </a:r>
          </a:p>
          <a:p>
            <a:pPr marL="514350" indent="-514350">
              <a:buFont typeface="+mj-lt"/>
              <a:buAutoNum type="arabicPeriod"/>
            </a:pPr>
            <a:r>
              <a:rPr lang="en-US" dirty="0"/>
              <a:t>Public advocacy</a:t>
            </a:r>
          </a:p>
          <a:p>
            <a:pPr marL="514350" indent="-514350">
              <a:buFont typeface="+mj-lt"/>
              <a:buAutoNum type="arabicPeriod"/>
            </a:pPr>
            <a:r>
              <a:rPr lang="en-US" dirty="0"/>
              <a:t>Judicial actions</a:t>
            </a:r>
          </a:p>
        </p:txBody>
      </p:sp>
      <p:sp>
        <p:nvSpPr>
          <p:cNvPr id="4" name="Oval 3"/>
          <p:cNvSpPr/>
          <p:nvPr/>
        </p:nvSpPr>
        <p:spPr>
          <a:xfrm>
            <a:off x="502244" y="1189335"/>
            <a:ext cx="2869324" cy="106154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993031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Lobbying</a:t>
            </a:r>
          </a:p>
        </p:txBody>
      </p:sp>
      <p:sp>
        <p:nvSpPr>
          <p:cNvPr id="3" name="Content Placeholder 2"/>
          <p:cNvSpPr>
            <a:spLocks noGrp="1"/>
          </p:cNvSpPr>
          <p:nvPr>
            <p:ph idx="1"/>
          </p:nvPr>
        </p:nvSpPr>
        <p:spPr>
          <a:xfrm>
            <a:off x="838200" y="1825625"/>
            <a:ext cx="10515600" cy="3114237"/>
          </a:xfrm>
        </p:spPr>
        <p:txBody>
          <a:bodyPr>
            <a:normAutofit fontScale="92500" lnSpcReduction="20000"/>
          </a:bodyPr>
          <a:lstStyle/>
          <a:p>
            <a:r>
              <a:rPr lang="en-US" b="1" dirty="0"/>
              <a:t>LOBBYING = Strategic communication of politically relevant information to government officeholders.  </a:t>
            </a:r>
          </a:p>
          <a:p>
            <a:pPr lvl="1"/>
            <a:r>
              <a:rPr lang="en-US" dirty="0"/>
              <a:t>Typically, happens behind the scenes (in contrast to public advocacy).</a:t>
            </a:r>
          </a:p>
          <a:p>
            <a:pPr lvl="1"/>
            <a:r>
              <a:rPr lang="en-US" b="1" dirty="0"/>
              <a:t>Big business</a:t>
            </a:r>
          </a:p>
          <a:p>
            <a:pPr lvl="2"/>
            <a:r>
              <a:rPr lang="en-US" dirty="0"/>
              <a:t>In 2012, $3.5 billion spent on registered lobbying in Washington DC by companies, unions, and other organizations.  </a:t>
            </a:r>
          </a:p>
          <a:p>
            <a:pPr lvl="3"/>
            <a:r>
              <a:rPr lang="en-US" dirty="0"/>
              <a:t>Only calculated lobbying that is subject to reporting requirements. </a:t>
            </a:r>
          </a:p>
          <a:p>
            <a:pPr lvl="2"/>
            <a:r>
              <a:rPr lang="en-US" dirty="0"/>
              <a:t>Increasing</a:t>
            </a:r>
          </a:p>
          <a:p>
            <a:pPr lvl="3"/>
            <a:r>
              <a:rPr lang="en-US" dirty="0"/>
              <a:t>$1.44 billion --$2.47 billion from 1998-2005.  </a:t>
            </a:r>
          </a:p>
          <a:p>
            <a:pPr lvl="2"/>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04267811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838994" y="76200"/>
            <a:ext cx="10515600" cy="1208088"/>
          </a:xfrm>
        </p:spPr>
        <p:txBody>
          <a:bodyPr>
            <a:normAutofit fontScale="90000"/>
          </a:bodyPr>
          <a:lstStyle/>
          <a:p>
            <a:pPr eaLnBrk="1" hangingPunct="1"/>
            <a:r>
              <a:rPr lang="en-US" altLang="en-US">
                <a:ea typeface="ＭＳ Ｐゴシック" panose="020B0600070205080204" pitchFamily="34" charset="-128"/>
              </a:rPr>
              <a:t>Who is the bottom of the pyramid?</a:t>
            </a:r>
          </a:p>
        </p:txBody>
      </p:sp>
      <p:sp>
        <p:nvSpPr>
          <p:cNvPr id="12291" name="Content Placeholder 2"/>
          <p:cNvSpPr>
            <a:spLocks noGrp="1"/>
          </p:cNvSpPr>
          <p:nvPr>
            <p:ph sz="quarter" idx="1"/>
          </p:nvPr>
        </p:nvSpPr>
        <p:spPr>
          <a:xfrm>
            <a:off x="838994" y="1524000"/>
            <a:ext cx="10515600" cy="5181600"/>
          </a:xfrm>
        </p:spPr>
        <p:txBody>
          <a:bodyPr>
            <a:noAutofit/>
          </a:bodyPr>
          <a:lstStyle/>
          <a:p>
            <a:pPr>
              <a:spcBef>
                <a:spcPts val="600"/>
              </a:spcBef>
              <a:buClr>
                <a:srgbClr val="16165D"/>
              </a:buClr>
              <a:buSzPct val="120000"/>
              <a:defRPr/>
            </a:pPr>
            <a:r>
              <a:rPr lang="en-US" altLang="en-US" sz="2800" dirty="0">
                <a:cs typeface="Book Antiqua" charset="0"/>
              </a:rPr>
              <a:t>The largest socioeconomic group in the world is also the poorest</a:t>
            </a:r>
          </a:p>
          <a:p>
            <a:pPr>
              <a:spcBef>
                <a:spcPts val="600"/>
              </a:spcBef>
              <a:buClr>
                <a:srgbClr val="16165D"/>
              </a:buClr>
              <a:buSzPct val="120000"/>
              <a:defRPr/>
            </a:pPr>
            <a:r>
              <a:rPr lang="en-US" altLang="en-US" sz="2800" dirty="0">
                <a:cs typeface="Book Antiqua" charset="0"/>
              </a:rPr>
              <a:t>The 2.5 billion people living on less than $2.50/day</a:t>
            </a:r>
            <a:endParaRPr lang="en-US" altLang="en-US" sz="2800" dirty="0">
              <a:solidFill>
                <a:srgbClr val="000000"/>
              </a:solidFill>
              <a:ea typeface="Book Antiqua" panose="02040602050305030304" pitchFamily="18" charset="0"/>
              <a:cs typeface="Arial" panose="020B0604020202020204" pitchFamily="34" charset="0"/>
            </a:endParaRPr>
          </a:p>
          <a:p>
            <a:pPr>
              <a:spcBef>
                <a:spcPts val="800"/>
              </a:spcBef>
              <a:buClr>
                <a:srgbClr val="16165D"/>
              </a:buClr>
              <a:buSzPct val="120000"/>
              <a:defRPr/>
            </a:pPr>
            <a:r>
              <a:rPr lang="en-US" sz="2800" dirty="0">
                <a:latin typeface="+mn-lt"/>
                <a:cs typeface="Book Antiqua" charset="0"/>
              </a:rPr>
              <a:t>Significant market</a:t>
            </a:r>
          </a:p>
          <a:p>
            <a:pPr lvl="1">
              <a:spcBef>
                <a:spcPts val="800"/>
              </a:spcBef>
              <a:buClr>
                <a:srgbClr val="16165D"/>
              </a:buClr>
              <a:buSzPct val="120000"/>
              <a:defRPr/>
            </a:pPr>
            <a:r>
              <a:rPr lang="en-US" dirty="0">
                <a:latin typeface="+mn-lt"/>
                <a:cs typeface="Book Antiqua" charset="0"/>
              </a:rPr>
              <a:t>$5 trillion consumer purchasing power</a:t>
            </a:r>
          </a:p>
          <a:p>
            <a:pPr>
              <a:spcBef>
                <a:spcPts val="600"/>
              </a:spcBef>
              <a:buClr>
                <a:srgbClr val="16165D"/>
              </a:buClr>
              <a:buSzPct val="120000"/>
              <a:defRPr/>
            </a:pPr>
            <a:r>
              <a:rPr lang="en-US" sz="2800" dirty="0">
                <a:latin typeface="+mn-lt"/>
                <a:cs typeface="Book Antiqua" charset="0"/>
              </a:rPr>
              <a:t>Significant unmet needs</a:t>
            </a:r>
          </a:p>
          <a:p>
            <a:pPr lvl="1">
              <a:spcBef>
                <a:spcPts val="600"/>
              </a:spcBef>
              <a:buClr>
                <a:srgbClr val="16165D"/>
              </a:buClr>
              <a:buSzPct val="120000"/>
              <a:defRPr/>
            </a:pPr>
            <a:r>
              <a:rPr lang="en-US" altLang="en-US" dirty="0">
                <a:latin typeface="+mn-lt"/>
              </a:rPr>
              <a:t>Lack of access to: Water, Sanitation facilities, Health care, Electricity, Banking</a:t>
            </a:r>
          </a:p>
          <a:p>
            <a:pPr marL="0" indent="0">
              <a:spcAft>
                <a:spcPct val="0"/>
              </a:spcAft>
              <a:buNone/>
              <a:defRPr/>
            </a:pPr>
            <a:endParaRPr lang="en-US" altLang="en-US" dirty="0">
              <a:solidFill>
                <a:srgbClr val="000000"/>
              </a:solidFill>
              <a:ea typeface="Book Antiqua" panose="02040602050305030304" pitchFamily="18" charset="0"/>
              <a:cs typeface="Arial" panose="020B0604020202020204" pitchFamily="34" charset="0"/>
            </a:endParaRPr>
          </a:p>
        </p:txBody>
      </p:sp>
    </p:spTree>
    <p:extLst>
      <p:ext uri="{BB962C8B-B14F-4D97-AF65-F5344CB8AC3E}">
        <p14:creationId xmlns:p14="http://schemas.microsoft.com/office/powerpoint/2010/main" val="54021750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314" y="46278"/>
            <a:ext cx="9851573" cy="1262610"/>
          </a:xfrm>
        </p:spPr>
        <p:txBody>
          <a:bodyPr/>
          <a:lstStyle/>
          <a:p>
            <a:r>
              <a:rPr lang="en-US" dirty="0"/>
              <a:t>Who does it?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15639416"/>
              </p:ext>
            </p:extLst>
          </p:nvPr>
        </p:nvGraphicFramePr>
        <p:xfrm>
          <a:off x="1174067" y="1186494"/>
          <a:ext cx="4213799" cy="3458086"/>
        </p:xfrm>
        <a:graphic>
          <a:graphicData uri="http://schemas.openxmlformats.org/drawingml/2006/table">
            <a:tbl>
              <a:tblPr/>
              <a:tblGrid>
                <a:gridCol w="2907513">
                  <a:extLst>
                    <a:ext uri="{9D8B030D-6E8A-4147-A177-3AD203B41FA5}">
                      <a16:colId xmlns:a16="http://schemas.microsoft.com/office/drawing/2014/main" val="20000"/>
                    </a:ext>
                  </a:extLst>
                </a:gridCol>
                <a:gridCol w="1306286">
                  <a:extLst>
                    <a:ext uri="{9D8B030D-6E8A-4147-A177-3AD203B41FA5}">
                      <a16:colId xmlns:a16="http://schemas.microsoft.com/office/drawing/2014/main" val="20001"/>
                    </a:ext>
                  </a:extLst>
                </a:gridCol>
              </a:tblGrid>
              <a:tr h="290725">
                <a:tc>
                  <a:txBody>
                    <a:bodyPr/>
                    <a:lstStyle/>
                    <a:p>
                      <a:pPr algn="ctr"/>
                      <a:r>
                        <a:rPr lang="en-US" sz="1600" b="1" dirty="0">
                          <a:solidFill>
                            <a:srgbClr val="FFFFFF"/>
                          </a:solidFill>
                          <a:effectLst/>
                        </a:rPr>
                        <a:t>Top 10 Lobbying Firms in 2015</a:t>
                      </a:r>
                    </a:p>
                  </a:txBody>
                  <a:tcPr marL="12200" marR="12200" marT="12200" marB="12200" anchor="ctr">
                    <a:lnL>
                      <a:noFill/>
                    </a:lnL>
                    <a:lnR>
                      <a:noFill/>
                    </a:lnR>
                    <a:lnT>
                      <a:noFill/>
                    </a:lnT>
                    <a:lnB>
                      <a:noFill/>
                    </a:lnB>
                    <a:solidFill>
                      <a:srgbClr val="999999"/>
                    </a:solidFill>
                  </a:tcPr>
                </a:tc>
                <a:tc>
                  <a:txBody>
                    <a:bodyPr/>
                    <a:lstStyle/>
                    <a:p>
                      <a:pPr algn="ctr"/>
                      <a:r>
                        <a:rPr lang="en-US" sz="1600" b="1" dirty="0">
                          <a:solidFill>
                            <a:srgbClr val="FFFFFF"/>
                          </a:solidFill>
                          <a:effectLst/>
                        </a:rPr>
                        <a:t>Total</a:t>
                      </a:r>
                    </a:p>
                  </a:txBody>
                  <a:tcPr marL="12200" marR="12200" marT="12200" marB="12200" anchor="ctr">
                    <a:lnL>
                      <a:noFill/>
                    </a:lnL>
                    <a:lnR>
                      <a:noFill/>
                    </a:lnR>
                    <a:lnT>
                      <a:noFill/>
                    </a:lnT>
                    <a:lnB>
                      <a:noFill/>
                    </a:lnB>
                    <a:solidFill>
                      <a:srgbClr val="999999"/>
                    </a:solidFill>
                  </a:tcPr>
                </a:tc>
                <a:extLst>
                  <a:ext uri="{0D108BD9-81ED-4DB2-BD59-A6C34878D82A}">
                    <a16:rowId xmlns:a16="http://schemas.microsoft.com/office/drawing/2014/main" val="10000"/>
                  </a:ext>
                </a:extLst>
              </a:tr>
              <a:tr h="317985">
                <a:tc>
                  <a:txBody>
                    <a:bodyPr/>
                    <a:lstStyle/>
                    <a:p>
                      <a:pPr algn="l" fontAlgn="t"/>
                      <a:r>
                        <a:rPr lang="en-US" sz="1600" u="none" strike="noStrike" dirty="0">
                          <a:solidFill>
                            <a:srgbClr val="3E72B5"/>
                          </a:solidFill>
                          <a:effectLst/>
                          <a:hlinkClick r:id="rId2"/>
                        </a:rPr>
                        <a:t>Akin, Gump et al</a:t>
                      </a:r>
                      <a:endParaRPr lang="en-US" sz="1600" dirty="0">
                        <a:effectLst/>
                      </a:endParaRPr>
                    </a:p>
                  </a:txBody>
                  <a:tcPr marL="20333" marR="20333" marT="20333" marB="20333">
                    <a:lnL>
                      <a:noFill/>
                    </a:lnL>
                    <a:lnR>
                      <a:noFill/>
                    </a:lnR>
                    <a:lnT>
                      <a:noFill/>
                    </a:lnT>
                    <a:lnB>
                      <a:noFill/>
                    </a:lnB>
                    <a:solidFill>
                      <a:srgbClr val="E0E6EC"/>
                    </a:solidFill>
                  </a:tcPr>
                </a:tc>
                <a:tc>
                  <a:txBody>
                    <a:bodyPr/>
                    <a:lstStyle/>
                    <a:p>
                      <a:pPr algn="r" fontAlgn="t"/>
                      <a:r>
                        <a:rPr lang="en-US" sz="1600" dirty="0">
                          <a:effectLst/>
                        </a:rPr>
                        <a:t>$39,530,000</a:t>
                      </a:r>
                    </a:p>
                  </a:txBody>
                  <a:tcPr marL="20333" marR="20333" marT="20333" marB="20333">
                    <a:lnL>
                      <a:noFill/>
                    </a:lnL>
                    <a:lnR>
                      <a:noFill/>
                    </a:lnR>
                    <a:lnT>
                      <a:noFill/>
                    </a:lnT>
                    <a:lnB>
                      <a:noFill/>
                    </a:lnB>
                    <a:solidFill>
                      <a:srgbClr val="E0E6EC"/>
                    </a:solidFill>
                  </a:tcPr>
                </a:tc>
                <a:extLst>
                  <a:ext uri="{0D108BD9-81ED-4DB2-BD59-A6C34878D82A}">
                    <a16:rowId xmlns:a16="http://schemas.microsoft.com/office/drawing/2014/main" val="10001"/>
                  </a:ext>
                </a:extLst>
              </a:tr>
              <a:tr h="305496">
                <a:tc>
                  <a:txBody>
                    <a:bodyPr/>
                    <a:lstStyle/>
                    <a:p>
                      <a:pPr algn="l" fontAlgn="t"/>
                      <a:r>
                        <a:rPr lang="en-US" sz="1600" u="none" strike="noStrike" dirty="0">
                          <a:solidFill>
                            <a:srgbClr val="3E72B5"/>
                          </a:solidFill>
                          <a:effectLst/>
                          <a:hlinkClick r:id="rId3"/>
                        </a:rPr>
                        <a:t>Brownstein, Hyatt et al</a:t>
                      </a:r>
                      <a:endParaRPr lang="en-US" sz="1600" dirty="0">
                        <a:effectLst/>
                      </a:endParaRPr>
                    </a:p>
                  </a:txBody>
                  <a:tcPr marL="20333" marR="20333" marT="20333" marB="20333">
                    <a:lnL>
                      <a:noFill/>
                    </a:lnL>
                    <a:lnR>
                      <a:noFill/>
                    </a:lnR>
                    <a:lnT>
                      <a:noFill/>
                    </a:lnT>
                    <a:lnB>
                      <a:noFill/>
                    </a:lnB>
                    <a:solidFill>
                      <a:srgbClr val="F0F3F6"/>
                    </a:solidFill>
                  </a:tcPr>
                </a:tc>
                <a:tc>
                  <a:txBody>
                    <a:bodyPr/>
                    <a:lstStyle/>
                    <a:p>
                      <a:pPr algn="r" fontAlgn="t"/>
                      <a:r>
                        <a:rPr lang="en-US" sz="1600">
                          <a:effectLst/>
                        </a:rPr>
                        <a:t>$25,355,000</a:t>
                      </a:r>
                    </a:p>
                  </a:txBody>
                  <a:tcPr marL="20333" marR="20333" marT="20333" marB="20333">
                    <a:lnL>
                      <a:noFill/>
                    </a:lnL>
                    <a:lnR>
                      <a:noFill/>
                    </a:lnR>
                    <a:lnT>
                      <a:noFill/>
                    </a:lnT>
                    <a:lnB>
                      <a:noFill/>
                    </a:lnB>
                    <a:solidFill>
                      <a:srgbClr val="F0F3F6"/>
                    </a:solidFill>
                  </a:tcPr>
                </a:tc>
                <a:extLst>
                  <a:ext uri="{0D108BD9-81ED-4DB2-BD59-A6C34878D82A}">
                    <a16:rowId xmlns:a16="http://schemas.microsoft.com/office/drawing/2014/main" val="10002"/>
                  </a:ext>
                </a:extLst>
              </a:tr>
              <a:tr h="317985">
                <a:tc>
                  <a:txBody>
                    <a:bodyPr/>
                    <a:lstStyle/>
                    <a:p>
                      <a:pPr algn="l" fontAlgn="t"/>
                      <a:r>
                        <a:rPr lang="en-US" sz="1600" u="none" strike="noStrike" dirty="0">
                          <a:solidFill>
                            <a:srgbClr val="3E72B5"/>
                          </a:solidFill>
                          <a:effectLst/>
                          <a:hlinkClick r:id="rId4"/>
                        </a:rPr>
                        <a:t>Squire Patton Boggs</a:t>
                      </a:r>
                      <a:endParaRPr lang="en-US" sz="1600" dirty="0">
                        <a:effectLst/>
                      </a:endParaRPr>
                    </a:p>
                  </a:txBody>
                  <a:tcPr marL="20333" marR="20333" marT="20333" marB="20333">
                    <a:lnL>
                      <a:noFill/>
                    </a:lnL>
                    <a:lnR>
                      <a:noFill/>
                    </a:lnR>
                    <a:lnT>
                      <a:noFill/>
                    </a:lnT>
                    <a:lnB>
                      <a:noFill/>
                    </a:lnB>
                    <a:solidFill>
                      <a:srgbClr val="E0E6EC"/>
                    </a:solidFill>
                  </a:tcPr>
                </a:tc>
                <a:tc>
                  <a:txBody>
                    <a:bodyPr/>
                    <a:lstStyle/>
                    <a:p>
                      <a:pPr algn="r" fontAlgn="t"/>
                      <a:r>
                        <a:rPr lang="en-US" sz="1600">
                          <a:effectLst/>
                        </a:rPr>
                        <a:t>$25,000,000</a:t>
                      </a:r>
                    </a:p>
                  </a:txBody>
                  <a:tcPr marL="20333" marR="20333" marT="20333" marB="20333">
                    <a:lnL>
                      <a:noFill/>
                    </a:lnL>
                    <a:lnR>
                      <a:noFill/>
                    </a:lnR>
                    <a:lnT>
                      <a:noFill/>
                    </a:lnT>
                    <a:lnB>
                      <a:noFill/>
                    </a:lnB>
                    <a:solidFill>
                      <a:srgbClr val="E0E6EC"/>
                    </a:solidFill>
                  </a:tcPr>
                </a:tc>
                <a:extLst>
                  <a:ext uri="{0D108BD9-81ED-4DB2-BD59-A6C34878D82A}">
                    <a16:rowId xmlns:a16="http://schemas.microsoft.com/office/drawing/2014/main" val="10003"/>
                  </a:ext>
                </a:extLst>
              </a:tr>
              <a:tr h="317985">
                <a:tc>
                  <a:txBody>
                    <a:bodyPr/>
                    <a:lstStyle/>
                    <a:p>
                      <a:pPr algn="l" fontAlgn="t"/>
                      <a:r>
                        <a:rPr lang="en-US" sz="1600" u="none" strike="noStrike" dirty="0">
                          <a:solidFill>
                            <a:srgbClr val="3E72B5"/>
                          </a:solidFill>
                          <a:effectLst/>
                          <a:hlinkClick r:id="rId5"/>
                        </a:rPr>
                        <a:t>Podesta Group</a:t>
                      </a:r>
                      <a:endParaRPr lang="en-US" sz="1600" dirty="0">
                        <a:effectLst/>
                      </a:endParaRPr>
                    </a:p>
                  </a:txBody>
                  <a:tcPr marL="20333" marR="20333" marT="20333" marB="20333">
                    <a:lnL>
                      <a:noFill/>
                    </a:lnL>
                    <a:lnR>
                      <a:noFill/>
                    </a:lnR>
                    <a:lnT>
                      <a:noFill/>
                    </a:lnT>
                    <a:lnB>
                      <a:noFill/>
                    </a:lnB>
                    <a:solidFill>
                      <a:srgbClr val="F0F3F6"/>
                    </a:solidFill>
                  </a:tcPr>
                </a:tc>
                <a:tc>
                  <a:txBody>
                    <a:bodyPr/>
                    <a:lstStyle/>
                    <a:p>
                      <a:pPr algn="r" fontAlgn="t"/>
                      <a:r>
                        <a:rPr lang="en-US" sz="1600">
                          <a:effectLst/>
                        </a:rPr>
                        <a:t>$23,180,000</a:t>
                      </a:r>
                    </a:p>
                  </a:txBody>
                  <a:tcPr marL="20333" marR="20333" marT="20333" marB="20333">
                    <a:lnL>
                      <a:noFill/>
                    </a:lnL>
                    <a:lnR>
                      <a:noFill/>
                    </a:lnR>
                    <a:lnT>
                      <a:noFill/>
                    </a:lnT>
                    <a:lnB>
                      <a:noFill/>
                    </a:lnB>
                    <a:solidFill>
                      <a:srgbClr val="F0F3F6"/>
                    </a:solidFill>
                  </a:tcPr>
                </a:tc>
                <a:extLst>
                  <a:ext uri="{0D108BD9-81ED-4DB2-BD59-A6C34878D82A}">
                    <a16:rowId xmlns:a16="http://schemas.microsoft.com/office/drawing/2014/main" val="10004"/>
                  </a:ext>
                </a:extLst>
              </a:tr>
              <a:tr h="317985">
                <a:tc>
                  <a:txBody>
                    <a:bodyPr/>
                    <a:lstStyle/>
                    <a:p>
                      <a:pPr algn="l" fontAlgn="t"/>
                      <a:r>
                        <a:rPr lang="en-US" sz="1600" u="none" strike="noStrike" dirty="0">
                          <a:solidFill>
                            <a:srgbClr val="3E72B5"/>
                          </a:solidFill>
                          <a:effectLst/>
                          <a:hlinkClick r:id="rId6"/>
                        </a:rPr>
                        <a:t>Van </a:t>
                      </a:r>
                      <a:r>
                        <a:rPr lang="en-US" sz="1600" u="none" strike="noStrike" dirty="0" err="1">
                          <a:solidFill>
                            <a:srgbClr val="3E72B5"/>
                          </a:solidFill>
                          <a:effectLst/>
                          <a:hlinkClick r:id="rId6"/>
                        </a:rPr>
                        <a:t>Scoyoc</a:t>
                      </a:r>
                      <a:r>
                        <a:rPr lang="en-US" sz="1600" u="none" strike="noStrike" dirty="0">
                          <a:solidFill>
                            <a:srgbClr val="3E72B5"/>
                          </a:solidFill>
                          <a:effectLst/>
                          <a:hlinkClick r:id="rId6"/>
                        </a:rPr>
                        <a:t> </a:t>
                      </a:r>
                      <a:r>
                        <a:rPr lang="en-US" sz="1600" u="none" strike="noStrike" dirty="0" err="1">
                          <a:solidFill>
                            <a:srgbClr val="3E72B5"/>
                          </a:solidFill>
                          <a:effectLst/>
                          <a:hlinkClick r:id="rId6"/>
                        </a:rPr>
                        <a:t>Assoc</a:t>
                      </a:r>
                      <a:endParaRPr lang="en-US" sz="1600" dirty="0">
                        <a:effectLst/>
                      </a:endParaRPr>
                    </a:p>
                  </a:txBody>
                  <a:tcPr marL="20333" marR="20333" marT="20333" marB="20333">
                    <a:lnL>
                      <a:noFill/>
                    </a:lnL>
                    <a:lnR>
                      <a:noFill/>
                    </a:lnR>
                    <a:lnT>
                      <a:noFill/>
                    </a:lnT>
                    <a:lnB>
                      <a:noFill/>
                    </a:lnB>
                    <a:solidFill>
                      <a:srgbClr val="E0E6EC"/>
                    </a:solidFill>
                  </a:tcPr>
                </a:tc>
                <a:tc>
                  <a:txBody>
                    <a:bodyPr/>
                    <a:lstStyle/>
                    <a:p>
                      <a:pPr algn="r" fontAlgn="t"/>
                      <a:r>
                        <a:rPr lang="en-US" sz="1600" dirty="0">
                          <a:effectLst/>
                        </a:rPr>
                        <a:t>$21,560,000</a:t>
                      </a:r>
                    </a:p>
                  </a:txBody>
                  <a:tcPr marL="20333" marR="20333" marT="20333" marB="20333">
                    <a:lnL>
                      <a:noFill/>
                    </a:lnL>
                    <a:lnR>
                      <a:noFill/>
                    </a:lnR>
                    <a:lnT>
                      <a:noFill/>
                    </a:lnT>
                    <a:lnB>
                      <a:noFill/>
                    </a:lnB>
                    <a:solidFill>
                      <a:srgbClr val="E0E6EC"/>
                    </a:solidFill>
                  </a:tcPr>
                </a:tc>
                <a:extLst>
                  <a:ext uri="{0D108BD9-81ED-4DB2-BD59-A6C34878D82A}">
                    <a16:rowId xmlns:a16="http://schemas.microsoft.com/office/drawing/2014/main" val="10005"/>
                  </a:ext>
                </a:extLst>
              </a:tr>
              <a:tr h="317985">
                <a:tc>
                  <a:txBody>
                    <a:bodyPr/>
                    <a:lstStyle/>
                    <a:p>
                      <a:pPr algn="l" fontAlgn="t"/>
                      <a:r>
                        <a:rPr lang="en-US" sz="1600" u="none" strike="noStrike" dirty="0">
                          <a:solidFill>
                            <a:srgbClr val="3E72B5"/>
                          </a:solidFill>
                          <a:effectLst/>
                          <a:hlinkClick r:id="rId7"/>
                        </a:rPr>
                        <a:t>Holland &amp; Knight</a:t>
                      </a:r>
                      <a:endParaRPr lang="en-US" sz="1600" dirty="0">
                        <a:effectLst/>
                      </a:endParaRPr>
                    </a:p>
                  </a:txBody>
                  <a:tcPr marL="20333" marR="20333" marT="20333" marB="20333">
                    <a:lnL>
                      <a:noFill/>
                    </a:lnL>
                    <a:lnR>
                      <a:noFill/>
                    </a:lnR>
                    <a:lnT>
                      <a:noFill/>
                    </a:lnT>
                    <a:lnB>
                      <a:noFill/>
                    </a:lnB>
                    <a:solidFill>
                      <a:srgbClr val="F0F3F6"/>
                    </a:solidFill>
                  </a:tcPr>
                </a:tc>
                <a:tc>
                  <a:txBody>
                    <a:bodyPr/>
                    <a:lstStyle/>
                    <a:p>
                      <a:pPr algn="r" fontAlgn="t"/>
                      <a:r>
                        <a:rPr lang="en-US" sz="1600">
                          <a:effectLst/>
                        </a:rPr>
                        <a:t>$19,520,000</a:t>
                      </a:r>
                    </a:p>
                  </a:txBody>
                  <a:tcPr marL="20333" marR="20333" marT="20333" marB="20333">
                    <a:lnL>
                      <a:noFill/>
                    </a:lnL>
                    <a:lnR>
                      <a:noFill/>
                    </a:lnR>
                    <a:lnT>
                      <a:noFill/>
                    </a:lnT>
                    <a:lnB>
                      <a:noFill/>
                    </a:lnB>
                    <a:solidFill>
                      <a:srgbClr val="F0F3F6"/>
                    </a:solidFill>
                  </a:tcPr>
                </a:tc>
                <a:extLst>
                  <a:ext uri="{0D108BD9-81ED-4DB2-BD59-A6C34878D82A}">
                    <a16:rowId xmlns:a16="http://schemas.microsoft.com/office/drawing/2014/main" val="10006"/>
                  </a:ext>
                </a:extLst>
              </a:tr>
              <a:tr h="317985">
                <a:tc>
                  <a:txBody>
                    <a:bodyPr/>
                    <a:lstStyle/>
                    <a:p>
                      <a:pPr algn="l" fontAlgn="t"/>
                      <a:r>
                        <a:rPr lang="en-US" sz="1600" u="none" strike="noStrike">
                          <a:solidFill>
                            <a:srgbClr val="3E72B5"/>
                          </a:solidFill>
                          <a:effectLst/>
                          <a:hlinkClick r:id="rId8"/>
                        </a:rPr>
                        <a:t>K&amp;L Gates</a:t>
                      </a:r>
                      <a:endParaRPr lang="en-US" sz="1600">
                        <a:effectLst/>
                      </a:endParaRPr>
                    </a:p>
                  </a:txBody>
                  <a:tcPr marL="20333" marR="20333" marT="20333" marB="20333">
                    <a:lnL>
                      <a:noFill/>
                    </a:lnL>
                    <a:lnR>
                      <a:noFill/>
                    </a:lnR>
                    <a:lnT>
                      <a:noFill/>
                    </a:lnT>
                    <a:lnB>
                      <a:noFill/>
                    </a:lnB>
                    <a:solidFill>
                      <a:srgbClr val="E0E6EC"/>
                    </a:solidFill>
                  </a:tcPr>
                </a:tc>
                <a:tc>
                  <a:txBody>
                    <a:bodyPr/>
                    <a:lstStyle/>
                    <a:p>
                      <a:pPr algn="r" fontAlgn="t"/>
                      <a:r>
                        <a:rPr lang="en-US" sz="1600">
                          <a:effectLst/>
                        </a:rPr>
                        <a:t>$18,150,000</a:t>
                      </a:r>
                    </a:p>
                  </a:txBody>
                  <a:tcPr marL="20333" marR="20333" marT="20333" marB="20333">
                    <a:lnL>
                      <a:noFill/>
                    </a:lnL>
                    <a:lnR>
                      <a:noFill/>
                    </a:lnR>
                    <a:lnT>
                      <a:noFill/>
                    </a:lnT>
                    <a:lnB>
                      <a:noFill/>
                    </a:lnB>
                    <a:solidFill>
                      <a:srgbClr val="E0E6EC"/>
                    </a:solidFill>
                  </a:tcPr>
                </a:tc>
                <a:extLst>
                  <a:ext uri="{0D108BD9-81ED-4DB2-BD59-A6C34878D82A}">
                    <a16:rowId xmlns:a16="http://schemas.microsoft.com/office/drawing/2014/main" val="10007"/>
                  </a:ext>
                </a:extLst>
              </a:tr>
              <a:tr h="317985">
                <a:tc>
                  <a:txBody>
                    <a:bodyPr/>
                    <a:lstStyle/>
                    <a:p>
                      <a:pPr algn="l" fontAlgn="t"/>
                      <a:r>
                        <a:rPr lang="en-US" sz="1600" u="none" strike="noStrike">
                          <a:solidFill>
                            <a:srgbClr val="3E72B5"/>
                          </a:solidFill>
                          <a:effectLst/>
                          <a:hlinkClick r:id="rId9"/>
                        </a:rPr>
                        <a:t>BGR Group</a:t>
                      </a:r>
                      <a:endParaRPr lang="en-US" sz="1600">
                        <a:effectLst/>
                      </a:endParaRPr>
                    </a:p>
                  </a:txBody>
                  <a:tcPr marL="20333" marR="20333" marT="20333" marB="20333">
                    <a:lnL>
                      <a:noFill/>
                    </a:lnL>
                    <a:lnR>
                      <a:noFill/>
                    </a:lnR>
                    <a:lnT>
                      <a:noFill/>
                    </a:lnT>
                    <a:lnB>
                      <a:noFill/>
                    </a:lnB>
                    <a:solidFill>
                      <a:srgbClr val="F0F3F6"/>
                    </a:solidFill>
                  </a:tcPr>
                </a:tc>
                <a:tc>
                  <a:txBody>
                    <a:bodyPr/>
                    <a:lstStyle/>
                    <a:p>
                      <a:pPr algn="r" fontAlgn="t"/>
                      <a:r>
                        <a:rPr lang="en-US" sz="1600">
                          <a:effectLst/>
                        </a:rPr>
                        <a:t>$17,530,000</a:t>
                      </a:r>
                    </a:p>
                  </a:txBody>
                  <a:tcPr marL="20333" marR="20333" marT="20333" marB="20333">
                    <a:lnL>
                      <a:noFill/>
                    </a:lnL>
                    <a:lnR>
                      <a:noFill/>
                    </a:lnR>
                    <a:lnT>
                      <a:noFill/>
                    </a:lnT>
                    <a:lnB>
                      <a:noFill/>
                    </a:lnB>
                    <a:solidFill>
                      <a:srgbClr val="F0F3F6"/>
                    </a:solidFill>
                  </a:tcPr>
                </a:tc>
                <a:extLst>
                  <a:ext uri="{0D108BD9-81ED-4DB2-BD59-A6C34878D82A}">
                    <a16:rowId xmlns:a16="http://schemas.microsoft.com/office/drawing/2014/main" val="10008"/>
                  </a:ext>
                </a:extLst>
              </a:tr>
              <a:tr h="317985">
                <a:tc>
                  <a:txBody>
                    <a:bodyPr/>
                    <a:lstStyle/>
                    <a:p>
                      <a:pPr algn="l" fontAlgn="t"/>
                      <a:r>
                        <a:rPr lang="en-US" sz="1600" u="none" strike="noStrike" dirty="0">
                          <a:solidFill>
                            <a:srgbClr val="3E72B5"/>
                          </a:solidFill>
                          <a:effectLst/>
                          <a:hlinkClick r:id="rId10"/>
                        </a:rPr>
                        <a:t>Capitol Counsel</a:t>
                      </a:r>
                      <a:endParaRPr lang="en-US" sz="1600" dirty="0">
                        <a:effectLst/>
                      </a:endParaRPr>
                    </a:p>
                  </a:txBody>
                  <a:tcPr marL="20333" marR="20333" marT="20333" marB="20333">
                    <a:lnL>
                      <a:noFill/>
                    </a:lnL>
                    <a:lnR>
                      <a:noFill/>
                    </a:lnR>
                    <a:lnT>
                      <a:noFill/>
                    </a:lnT>
                    <a:lnB>
                      <a:noFill/>
                    </a:lnB>
                    <a:solidFill>
                      <a:srgbClr val="E0E6EC"/>
                    </a:solidFill>
                  </a:tcPr>
                </a:tc>
                <a:tc>
                  <a:txBody>
                    <a:bodyPr/>
                    <a:lstStyle/>
                    <a:p>
                      <a:pPr algn="r" fontAlgn="t"/>
                      <a:r>
                        <a:rPr lang="en-US" sz="1600">
                          <a:effectLst/>
                        </a:rPr>
                        <a:t>$17,040,000</a:t>
                      </a:r>
                    </a:p>
                  </a:txBody>
                  <a:tcPr marL="20333" marR="20333" marT="20333" marB="20333">
                    <a:lnL>
                      <a:noFill/>
                    </a:lnL>
                    <a:lnR>
                      <a:noFill/>
                    </a:lnR>
                    <a:lnT>
                      <a:noFill/>
                    </a:lnT>
                    <a:lnB>
                      <a:noFill/>
                    </a:lnB>
                    <a:solidFill>
                      <a:srgbClr val="E0E6EC"/>
                    </a:solidFill>
                  </a:tcPr>
                </a:tc>
                <a:extLst>
                  <a:ext uri="{0D108BD9-81ED-4DB2-BD59-A6C34878D82A}">
                    <a16:rowId xmlns:a16="http://schemas.microsoft.com/office/drawing/2014/main" val="10009"/>
                  </a:ext>
                </a:extLst>
              </a:tr>
              <a:tr h="317985">
                <a:tc>
                  <a:txBody>
                    <a:bodyPr/>
                    <a:lstStyle/>
                    <a:p>
                      <a:pPr algn="l" fontAlgn="t"/>
                      <a:r>
                        <a:rPr lang="en-US" sz="1600" u="none" strike="noStrike" dirty="0">
                          <a:solidFill>
                            <a:srgbClr val="3E72B5"/>
                          </a:solidFill>
                          <a:effectLst/>
                          <a:hlinkClick r:id="rId11"/>
                        </a:rPr>
                        <a:t>Williams &amp; Jensen</a:t>
                      </a:r>
                      <a:endParaRPr lang="en-US" sz="1600" dirty="0">
                        <a:effectLst/>
                      </a:endParaRPr>
                    </a:p>
                  </a:txBody>
                  <a:tcPr marL="20333" marR="20333" marT="20333" marB="20333">
                    <a:lnL>
                      <a:noFill/>
                    </a:lnL>
                    <a:lnR>
                      <a:noFill/>
                    </a:lnR>
                    <a:lnT>
                      <a:noFill/>
                    </a:lnT>
                    <a:lnB>
                      <a:noFill/>
                    </a:lnB>
                    <a:solidFill>
                      <a:srgbClr val="F0F3F6"/>
                    </a:solidFill>
                  </a:tcPr>
                </a:tc>
                <a:tc>
                  <a:txBody>
                    <a:bodyPr/>
                    <a:lstStyle/>
                    <a:p>
                      <a:pPr algn="r" fontAlgn="t"/>
                      <a:r>
                        <a:rPr lang="en-US" sz="1600" dirty="0">
                          <a:effectLst/>
                        </a:rPr>
                        <a:t>$16,990,000</a:t>
                      </a:r>
                    </a:p>
                  </a:txBody>
                  <a:tcPr marL="20333" marR="20333" marT="20333" marB="20333">
                    <a:lnL>
                      <a:noFill/>
                    </a:lnL>
                    <a:lnR>
                      <a:noFill/>
                    </a:lnR>
                    <a:lnT>
                      <a:noFill/>
                    </a:lnT>
                    <a:lnB>
                      <a:noFill/>
                    </a:lnB>
                    <a:solidFill>
                      <a:srgbClr val="F0F3F6"/>
                    </a:solidFill>
                  </a:tcPr>
                </a:tc>
                <a:extLst>
                  <a:ext uri="{0D108BD9-81ED-4DB2-BD59-A6C34878D82A}">
                    <a16:rowId xmlns:a16="http://schemas.microsoft.com/office/drawing/2014/main" val="10010"/>
                  </a:ext>
                </a:extLst>
              </a:tr>
            </a:tbl>
          </a:graphicData>
        </a:graphic>
      </p:graphicFrame>
      <p:sp>
        <p:nvSpPr>
          <p:cNvPr id="7" name="TextBox 6"/>
          <p:cNvSpPr txBox="1"/>
          <p:nvPr/>
        </p:nvSpPr>
        <p:spPr>
          <a:xfrm>
            <a:off x="10198887" y="6581001"/>
            <a:ext cx="2086984" cy="276999"/>
          </a:xfrm>
          <a:prstGeom prst="rect">
            <a:avLst/>
          </a:prstGeom>
          <a:noFill/>
        </p:spPr>
        <p:txBody>
          <a:bodyPr wrap="square" rtlCol="0">
            <a:spAutoFit/>
          </a:bodyPr>
          <a:lstStyle/>
          <a:p>
            <a:r>
              <a:rPr lang="en-US" sz="1200" dirty="0"/>
              <a:t>Center for Responsive Politics</a:t>
            </a:r>
          </a:p>
        </p:txBody>
      </p:sp>
      <p:graphicFrame>
        <p:nvGraphicFramePr>
          <p:cNvPr id="5" name="Content Placeholder 3"/>
          <p:cNvGraphicFramePr>
            <a:graphicFrameLocks/>
          </p:cNvGraphicFramePr>
          <p:nvPr>
            <p:extLst>
              <p:ext uri="{D42A27DB-BD31-4B8C-83A1-F6EECF244321}">
                <p14:modId xmlns:p14="http://schemas.microsoft.com/office/powerpoint/2010/main" val="400936059"/>
              </p:ext>
            </p:extLst>
          </p:nvPr>
        </p:nvGraphicFramePr>
        <p:xfrm>
          <a:off x="6283697" y="1186494"/>
          <a:ext cx="4213800" cy="3458090"/>
        </p:xfrm>
        <a:graphic>
          <a:graphicData uri="http://schemas.openxmlformats.org/drawingml/2006/table">
            <a:tbl>
              <a:tblPr/>
              <a:tblGrid>
                <a:gridCol w="2788478">
                  <a:extLst>
                    <a:ext uri="{9D8B030D-6E8A-4147-A177-3AD203B41FA5}">
                      <a16:colId xmlns:a16="http://schemas.microsoft.com/office/drawing/2014/main" val="20000"/>
                    </a:ext>
                  </a:extLst>
                </a:gridCol>
                <a:gridCol w="1425322">
                  <a:extLst>
                    <a:ext uri="{9D8B030D-6E8A-4147-A177-3AD203B41FA5}">
                      <a16:colId xmlns:a16="http://schemas.microsoft.com/office/drawing/2014/main" val="20001"/>
                    </a:ext>
                  </a:extLst>
                </a:gridCol>
              </a:tblGrid>
              <a:tr h="227557">
                <a:tc>
                  <a:txBody>
                    <a:bodyPr/>
                    <a:lstStyle/>
                    <a:p>
                      <a:pPr algn="ctr"/>
                      <a:r>
                        <a:rPr lang="en-US" sz="1600" b="1" dirty="0">
                          <a:solidFill>
                            <a:srgbClr val="FFFFFF"/>
                          </a:solidFill>
                          <a:effectLst/>
                        </a:rPr>
                        <a:t>Top Lobbying Clients in 2015</a:t>
                      </a:r>
                    </a:p>
                  </a:txBody>
                  <a:tcPr marL="11082" marR="11082" marT="11082" marB="11082" anchor="ctr">
                    <a:lnL>
                      <a:noFill/>
                    </a:lnL>
                    <a:lnR>
                      <a:noFill/>
                    </a:lnR>
                    <a:lnT>
                      <a:noFill/>
                    </a:lnT>
                    <a:lnB>
                      <a:noFill/>
                    </a:lnB>
                    <a:solidFill>
                      <a:srgbClr val="999999"/>
                    </a:solidFill>
                  </a:tcPr>
                </a:tc>
                <a:tc>
                  <a:txBody>
                    <a:bodyPr/>
                    <a:lstStyle/>
                    <a:p>
                      <a:pPr algn="ctr"/>
                      <a:r>
                        <a:rPr lang="en-US" sz="1600" b="1">
                          <a:solidFill>
                            <a:srgbClr val="FFFFFF"/>
                          </a:solidFill>
                          <a:effectLst/>
                        </a:rPr>
                        <a:t>Total</a:t>
                      </a:r>
                    </a:p>
                  </a:txBody>
                  <a:tcPr marL="11082" marR="11082" marT="11082" marB="11082" anchor="ctr">
                    <a:lnL>
                      <a:noFill/>
                    </a:lnL>
                    <a:lnR>
                      <a:noFill/>
                    </a:lnR>
                    <a:lnT>
                      <a:noFill/>
                    </a:lnT>
                    <a:lnB>
                      <a:noFill/>
                    </a:lnB>
                    <a:solidFill>
                      <a:srgbClr val="999999"/>
                    </a:solidFill>
                  </a:tcPr>
                </a:tc>
                <a:extLst>
                  <a:ext uri="{0D108BD9-81ED-4DB2-BD59-A6C34878D82A}">
                    <a16:rowId xmlns:a16="http://schemas.microsoft.com/office/drawing/2014/main" val="10000"/>
                  </a:ext>
                </a:extLst>
              </a:tr>
              <a:tr h="337340">
                <a:tc>
                  <a:txBody>
                    <a:bodyPr/>
                    <a:lstStyle/>
                    <a:p>
                      <a:pPr algn="l" fontAlgn="t"/>
                      <a:r>
                        <a:rPr lang="en-US" sz="1600" u="none" strike="noStrike">
                          <a:solidFill>
                            <a:srgbClr val="3E72B5"/>
                          </a:solidFill>
                          <a:effectLst/>
                          <a:hlinkClick r:id="rId12"/>
                        </a:rPr>
                        <a:t>US Chamber of Commerce</a:t>
                      </a:r>
                      <a:endParaRPr lang="en-US" sz="1600">
                        <a:effectLst/>
                      </a:endParaRPr>
                    </a:p>
                  </a:txBody>
                  <a:tcPr marL="18469" marR="18469" marT="18469" marB="18469">
                    <a:lnL>
                      <a:noFill/>
                    </a:lnL>
                    <a:lnR>
                      <a:noFill/>
                    </a:lnR>
                    <a:lnT>
                      <a:noFill/>
                    </a:lnT>
                    <a:lnB>
                      <a:noFill/>
                    </a:lnB>
                    <a:solidFill>
                      <a:srgbClr val="E0E6EC"/>
                    </a:solidFill>
                  </a:tcPr>
                </a:tc>
                <a:tc>
                  <a:txBody>
                    <a:bodyPr/>
                    <a:lstStyle/>
                    <a:p>
                      <a:pPr algn="r" fontAlgn="t"/>
                      <a:r>
                        <a:rPr lang="en-US" sz="1600">
                          <a:effectLst/>
                        </a:rPr>
                        <a:t>$84,730,000</a:t>
                      </a:r>
                    </a:p>
                  </a:txBody>
                  <a:tcPr marL="18469" marR="18469" marT="18469" marB="18469">
                    <a:lnL>
                      <a:noFill/>
                    </a:lnL>
                    <a:lnR>
                      <a:noFill/>
                    </a:lnR>
                    <a:lnT>
                      <a:noFill/>
                    </a:lnT>
                    <a:lnB>
                      <a:noFill/>
                    </a:lnB>
                    <a:solidFill>
                      <a:srgbClr val="E0E6EC"/>
                    </a:solidFill>
                  </a:tcPr>
                </a:tc>
                <a:extLst>
                  <a:ext uri="{0D108BD9-81ED-4DB2-BD59-A6C34878D82A}">
                    <a16:rowId xmlns:a16="http://schemas.microsoft.com/office/drawing/2014/main" val="10001"/>
                  </a:ext>
                </a:extLst>
              </a:tr>
              <a:tr h="322730">
                <a:tc>
                  <a:txBody>
                    <a:bodyPr/>
                    <a:lstStyle/>
                    <a:p>
                      <a:pPr algn="l" fontAlgn="t"/>
                      <a:r>
                        <a:rPr lang="en-US" sz="1600" u="none" strike="noStrike" dirty="0">
                          <a:solidFill>
                            <a:srgbClr val="3E72B5"/>
                          </a:solidFill>
                          <a:effectLst/>
                          <a:hlinkClick r:id="rId13"/>
                        </a:rPr>
                        <a:t>National Assn of Realtors</a:t>
                      </a:r>
                      <a:endParaRPr lang="en-US" sz="1600" dirty="0">
                        <a:effectLst/>
                      </a:endParaRPr>
                    </a:p>
                  </a:txBody>
                  <a:tcPr marL="18469" marR="18469" marT="18469" marB="18469">
                    <a:lnL>
                      <a:noFill/>
                    </a:lnL>
                    <a:lnR>
                      <a:noFill/>
                    </a:lnR>
                    <a:lnT>
                      <a:noFill/>
                    </a:lnT>
                    <a:lnB>
                      <a:noFill/>
                    </a:lnB>
                    <a:solidFill>
                      <a:srgbClr val="F0F3F6"/>
                    </a:solidFill>
                  </a:tcPr>
                </a:tc>
                <a:tc>
                  <a:txBody>
                    <a:bodyPr/>
                    <a:lstStyle/>
                    <a:p>
                      <a:pPr algn="r" fontAlgn="t"/>
                      <a:r>
                        <a:rPr lang="en-US" sz="1600" dirty="0">
                          <a:effectLst/>
                        </a:rPr>
                        <a:t>$37,788,407</a:t>
                      </a:r>
                    </a:p>
                  </a:txBody>
                  <a:tcPr marL="18469" marR="18469" marT="18469" marB="18469">
                    <a:lnL>
                      <a:noFill/>
                    </a:lnL>
                    <a:lnR>
                      <a:noFill/>
                    </a:lnR>
                    <a:lnT>
                      <a:noFill/>
                    </a:lnT>
                    <a:lnB>
                      <a:noFill/>
                    </a:lnB>
                    <a:solidFill>
                      <a:srgbClr val="F0F3F6"/>
                    </a:solidFill>
                  </a:tcPr>
                </a:tc>
                <a:extLst>
                  <a:ext uri="{0D108BD9-81ED-4DB2-BD59-A6C34878D82A}">
                    <a16:rowId xmlns:a16="http://schemas.microsoft.com/office/drawing/2014/main" val="10002"/>
                  </a:ext>
                </a:extLst>
              </a:tr>
              <a:tr h="248659">
                <a:tc>
                  <a:txBody>
                    <a:bodyPr/>
                    <a:lstStyle/>
                    <a:p>
                      <a:pPr algn="l" fontAlgn="t"/>
                      <a:r>
                        <a:rPr lang="en-US" sz="1600" u="none" strike="noStrike" dirty="0">
                          <a:solidFill>
                            <a:srgbClr val="3E72B5"/>
                          </a:solidFill>
                          <a:effectLst/>
                          <a:hlinkClick r:id="rId14"/>
                        </a:rPr>
                        <a:t>Blue Cross/Blue Shield</a:t>
                      </a:r>
                      <a:endParaRPr lang="en-US" sz="1600" dirty="0">
                        <a:effectLst/>
                      </a:endParaRPr>
                    </a:p>
                  </a:txBody>
                  <a:tcPr marL="18469" marR="18469" marT="18469" marB="18469">
                    <a:lnL>
                      <a:noFill/>
                    </a:lnL>
                    <a:lnR>
                      <a:noFill/>
                    </a:lnR>
                    <a:lnT>
                      <a:noFill/>
                    </a:lnT>
                    <a:lnB>
                      <a:noFill/>
                    </a:lnB>
                    <a:solidFill>
                      <a:srgbClr val="E0E6EC"/>
                    </a:solidFill>
                  </a:tcPr>
                </a:tc>
                <a:tc>
                  <a:txBody>
                    <a:bodyPr/>
                    <a:lstStyle/>
                    <a:p>
                      <a:pPr algn="r" fontAlgn="t"/>
                      <a:r>
                        <a:rPr lang="en-US" sz="1600">
                          <a:effectLst/>
                        </a:rPr>
                        <a:t>$23,292,049</a:t>
                      </a:r>
                    </a:p>
                  </a:txBody>
                  <a:tcPr marL="18469" marR="18469" marT="18469" marB="18469">
                    <a:lnL>
                      <a:noFill/>
                    </a:lnL>
                    <a:lnR>
                      <a:noFill/>
                    </a:lnR>
                    <a:lnT>
                      <a:noFill/>
                    </a:lnT>
                    <a:lnB>
                      <a:noFill/>
                    </a:lnB>
                    <a:solidFill>
                      <a:srgbClr val="E0E6EC"/>
                    </a:solidFill>
                  </a:tcPr>
                </a:tc>
                <a:extLst>
                  <a:ext uri="{0D108BD9-81ED-4DB2-BD59-A6C34878D82A}">
                    <a16:rowId xmlns:a16="http://schemas.microsoft.com/office/drawing/2014/main" val="10003"/>
                  </a:ext>
                </a:extLst>
              </a:tr>
              <a:tr h="248659">
                <a:tc>
                  <a:txBody>
                    <a:bodyPr/>
                    <a:lstStyle/>
                    <a:p>
                      <a:pPr algn="l" fontAlgn="t"/>
                      <a:r>
                        <a:rPr lang="en-US" sz="1600" u="none" strike="noStrike" dirty="0">
                          <a:solidFill>
                            <a:srgbClr val="3E72B5"/>
                          </a:solidFill>
                          <a:effectLst/>
                          <a:hlinkClick r:id="rId15"/>
                        </a:rPr>
                        <a:t>American Medical Assn</a:t>
                      </a:r>
                      <a:endParaRPr lang="en-US" sz="1600" dirty="0">
                        <a:effectLst/>
                      </a:endParaRPr>
                    </a:p>
                  </a:txBody>
                  <a:tcPr marL="18469" marR="18469" marT="18469" marB="18469">
                    <a:lnL>
                      <a:noFill/>
                    </a:lnL>
                    <a:lnR>
                      <a:noFill/>
                    </a:lnR>
                    <a:lnT>
                      <a:noFill/>
                    </a:lnT>
                    <a:lnB>
                      <a:noFill/>
                    </a:lnB>
                    <a:solidFill>
                      <a:srgbClr val="F0F3F6"/>
                    </a:solidFill>
                  </a:tcPr>
                </a:tc>
                <a:tc>
                  <a:txBody>
                    <a:bodyPr/>
                    <a:lstStyle/>
                    <a:p>
                      <a:pPr algn="r" fontAlgn="t"/>
                      <a:r>
                        <a:rPr lang="en-US" sz="1600">
                          <a:effectLst/>
                        </a:rPr>
                        <a:t>$21,930,000</a:t>
                      </a:r>
                    </a:p>
                  </a:txBody>
                  <a:tcPr marL="18469" marR="18469" marT="18469" marB="18469">
                    <a:lnL>
                      <a:noFill/>
                    </a:lnL>
                    <a:lnR>
                      <a:noFill/>
                    </a:lnR>
                    <a:lnT>
                      <a:noFill/>
                    </a:lnT>
                    <a:lnB>
                      <a:noFill/>
                    </a:lnB>
                    <a:solidFill>
                      <a:srgbClr val="F0F3F6"/>
                    </a:solidFill>
                  </a:tcPr>
                </a:tc>
                <a:extLst>
                  <a:ext uri="{0D108BD9-81ED-4DB2-BD59-A6C34878D82A}">
                    <a16:rowId xmlns:a16="http://schemas.microsoft.com/office/drawing/2014/main" val="10004"/>
                  </a:ext>
                </a:extLst>
              </a:tr>
              <a:tr h="248659">
                <a:tc>
                  <a:txBody>
                    <a:bodyPr/>
                    <a:lstStyle/>
                    <a:p>
                      <a:pPr algn="l" fontAlgn="t"/>
                      <a:r>
                        <a:rPr lang="en-US" sz="1600" u="none" strike="noStrike">
                          <a:solidFill>
                            <a:srgbClr val="3E72B5"/>
                          </a:solidFill>
                          <a:effectLst/>
                          <a:hlinkClick r:id="rId16"/>
                        </a:rPr>
                        <a:t>Boeing Co</a:t>
                      </a:r>
                      <a:endParaRPr lang="en-US" sz="1600">
                        <a:effectLst/>
                      </a:endParaRPr>
                    </a:p>
                  </a:txBody>
                  <a:tcPr marL="18469" marR="18469" marT="18469" marB="18469">
                    <a:lnL>
                      <a:noFill/>
                    </a:lnL>
                    <a:lnR>
                      <a:noFill/>
                    </a:lnR>
                    <a:lnT>
                      <a:noFill/>
                    </a:lnT>
                    <a:lnB>
                      <a:noFill/>
                    </a:lnB>
                    <a:solidFill>
                      <a:srgbClr val="E0E6EC"/>
                    </a:solidFill>
                  </a:tcPr>
                </a:tc>
                <a:tc>
                  <a:txBody>
                    <a:bodyPr/>
                    <a:lstStyle/>
                    <a:p>
                      <a:pPr algn="r" fontAlgn="t"/>
                      <a:r>
                        <a:rPr lang="en-US" sz="1600">
                          <a:effectLst/>
                        </a:rPr>
                        <a:t>$21,921,000</a:t>
                      </a:r>
                    </a:p>
                  </a:txBody>
                  <a:tcPr marL="18469" marR="18469" marT="18469" marB="18469">
                    <a:lnL>
                      <a:noFill/>
                    </a:lnL>
                    <a:lnR>
                      <a:noFill/>
                    </a:lnR>
                    <a:lnT>
                      <a:noFill/>
                    </a:lnT>
                    <a:lnB>
                      <a:noFill/>
                    </a:lnB>
                    <a:solidFill>
                      <a:srgbClr val="E0E6EC"/>
                    </a:solidFill>
                  </a:tcPr>
                </a:tc>
                <a:extLst>
                  <a:ext uri="{0D108BD9-81ED-4DB2-BD59-A6C34878D82A}">
                    <a16:rowId xmlns:a16="http://schemas.microsoft.com/office/drawing/2014/main" val="10005"/>
                  </a:ext>
                </a:extLst>
              </a:tr>
              <a:tr h="248659">
                <a:tc>
                  <a:txBody>
                    <a:bodyPr/>
                    <a:lstStyle/>
                    <a:p>
                      <a:pPr algn="l" fontAlgn="t"/>
                      <a:r>
                        <a:rPr lang="en-US" sz="1600" u="none" strike="noStrike">
                          <a:solidFill>
                            <a:srgbClr val="3E72B5"/>
                          </a:solidFill>
                          <a:effectLst/>
                          <a:hlinkClick r:id="rId17"/>
                        </a:rPr>
                        <a:t>General Electric</a:t>
                      </a:r>
                      <a:endParaRPr lang="en-US" sz="1600">
                        <a:effectLst/>
                      </a:endParaRPr>
                    </a:p>
                  </a:txBody>
                  <a:tcPr marL="18469" marR="18469" marT="18469" marB="18469">
                    <a:lnL>
                      <a:noFill/>
                    </a:lnL>
                    <a:lnR>
                      <a:noFill/>
                    </a:lnR>
                    <a:lnT>
                      <a:noFill/>
                    </a:lnT>
                    <a:lnB>
                      <a:noFill/>
                    </a:lnB>
                    <a:solidFill>
                      <a:srgbClr val="F0F3F6"/>
                    </a:solidFill>
                  </a:tcPr>
                </a:tc>
                <a:tc>
                  <a:txBody>
                    <a:bodyPr/>
                    <a:lstStyle/>
                    <a:p>
                      <a:pPr algn="r" fontAlgn="t"/>
                      <a:r>
                        <a:rPr lang="en-US" sz="1600">
                          <a:effectLst/>
                        </a:rPr>
                        <a:t>$20,920,000</a:t>
                      </a:r>
                    </a:p>
                  </a:txBody>
                  <a:tcPr marL="18469" marR="18469" marT="18469" marB="18469">
                    <a:lnL>
                      <a:noFill/>
                    </a:lnL>
                    <a:lnR>
                      <a:noFill/>
                    </a:lnR>
                    <a:lnT>
                      <a:noFill/>
                    </a:lnT>
                    <a:lnB>
                      <a:noFill/>
                    </a:lnB>
                    <a:solidFill>
                      <a:srgbClr val="F0F3F6"/>
                    </a:solidFill>
                  </a:tcPr>
                </a:tc>
                <a:extLst>
                  <a:ext uri="{0D108BD9-81ED-4DB2-BD59-A6C34878D82A}">
                    <a16:rowId xmlns:a16="http://schemas.microsoft.com/office/drawing/2014/main" val="10006"/>
                  </a:ext>
                </a:extLst>
              </a:tr>
              <a:tr h="248659">
                <a:tc>
                  <a:txBody>
                    <a:bodyPr/>
                    <a:lstStyle/>
                    <a:p>
                      <a:pPr algn="l" fontAlgn="t"/>
                      <a:r>
                        <a:rPr lang="en-US" sz="1600" u="none" strike="noStrike">
                          <a:solidFill>
                            <a:srgbClr val="3E72B5"/>
                          </a:solidFill>
                          <a:effectLst/>
                          <a:hlinkClick r:id="rId18"/>
                        </a:rPr>
                        <a:t>American Hospital Assn</a:t>
                      </a:r>
                      <a:endParaRPr lang="en-US" sz="1600">
                        <a:effectLst/>
                      </a:endParaRPr>
                    </a:p>
                  </a:txBody>
                  <a:tcPr marL="18469" marR="18469" marT="18469" marB="18469">
                    <a:lnL>
                      <a:noFill/>
                    </a:lnL>
                    <a:lnR>
                      <a:noFill/>
                    </a:lnR>
                    <a:lnT>
                      <a:noFill/>
                    </a:lnT>
                    <a:lnB>
                      <a:noFill/>
                    </a:lnB>
                    <a:solidFill>
                      <a:srgbClr val="E0E6EC"/>
                    </a:solidFill>
                  </a:tcPr>
                </a:tc>
                <a:tc>
                  <a:txBody>
                    <a:bodyPr/>
                    <a:lstStyle/>
                    <a:p>
                      <a:pPr algn="r" fontAlgn="t"/>
                      <a:r>
                        <a:rPr lang="en-US" sz="1600">
                          <a:effectLst/>
                        </a:rPr>
                        <a:t>$20,687,935</a:t>
                      </a:r>
                    </a:p>
                  </a:txBody>
                  <a:tcPr marL="18469" marR="18469" marT="18469" marB="18469">
                    <a:lnL>
                      <a:noFill/>
                    </a:lnL>
                    <a:lnR>
                      <a:noFill/>
                    </a:lnR>
                    <a:lnT>
                      <a:noFill/>
                    </a:lnT>
                    <a:lnB>
                      <a:noFill/>
                    </a:lnB>
                    <a:solidFill>
                      <a:srgbClr val="E0E6EC"/>
                    </a:solidFill>
                  </a:tcPr>
                </a:tc>
                <a:extLst>
                  <a:ext uri="{0D108BD9-81ED-4DB2-BD59-A6C34878D82A}">
                    <a16:rowId xmlns:a16="http://schemas.microsoft.com/office/drawing/2014/main" val="10007"/>
                  </a:ext>
                </a:extLst>
              </a:tr>
              <a:tr h="248659">
                <a:tc>
                  <a:txBody>
                    <a:bodyPr/>
                    <a:lstStyle/>
                    <a:p>
                      <a:pPr algn="l" fontAlgn="t"/>
                      <a:r>
                        <a:rPr lang="en-US" sz="1600" u="none" strike="noStrike">
                          <a:solidFill>
                            <a:srgbClr val="3E72B5"/>
                          </a:solidFill>
                          <a:effectLst/>
                          <a:hlinkClick r:id="rId19"/>
                        </a:rPr>
                        <a:t>Business Roundtable</a:t>
                      </a:r>
                      <a:endParaRPr lang="en-US" sz="1600">
                        <a:effectLst/>
                      </a:endParaRPr>
                    </a:p>
                  </a:txBody>
                  <a:tcPr marL="18469" marR="18469" marT="18469" marB="18469">
                    <a:lnL>
                      <a:noFill/>
                    </a:lnL>
                    <a:lnR>
                      <a:noFill/>
                    </a:lnR>
                    <a:lnT>
                      <a:noFill/>
                    </a:lnT>
                    <a:lnB>
                      <a:noFill/>
                    </a:lnB>
                    <a:solidFill>
                      <a:srgbClr val="F0F3F6"/>
                    </a:solidFill>
                  </a:tcPr>
                </a:tc>
                <a:tc>
                  <a:txBody>
                    <a:bodyPr/>
                    <a:lstStyle/>
                    <a:p>
                      <a:pPr algn="r" fontAlgn="t"/>
                      <a:r>
                        <a:rPr lang="en-US" sz="1600">
                          <a:effectLst/>
                        </a:rPr>
                        <a:t>$19,250,000</a:t>
                      </a:r>
                    </a:p>
                  </a:txBody>
                  <a:tcPr marL="18469" marR="18469" marT="18469" marB="18469">
                    <a:lnL>
                      <a:noFill/>
                    </a:lnL>
                    <a:lnR>
                      <a:noFill/>
                    </a:lnR>
                    <a:lnT>
                      <a:noFill/>
                    </a:lnT>
                    <a:lnB>
                      <a:noFill/>
                    </a:lnB>
                    <a:solidFill>
                      <a:srgbClr val="F0F3F6"/>
                    </a:solidFill>
                  </a:tcPr>
                </a:tc>
                <a:extLst>
                  <a:ext uri="{0D108BD9-81ED-4DB2-BD59-A6C34878D82A}">
                    <a16:rowId xmlns:a16="http://schemas.microsoft.com/office/drawing/2014/main" val="10008"/>
                  </a:ext>
                </a:extLst>
              </a:tr>
              <a:tr h="337769">
                <a:tc>
                  <a:txBody>
                    <a:bodyPr/>
                    <a:lstStyle/>
                    <a:p>
                      <a:pPr algn="l" fontAlgn="t"/>
                      <a:r>
                        <a:rPr lang="en-US" sz="1600" u="none" strike="noStrike">
                          <a:solidFill>
                            <a:srgbClr val="3E72B5"/>
                          </a:solidFill>
                          <a:effectLst/>
                          <a:hlinkClick r:id="rId20"/>
                        </a:rPr>
                        <a:t>Pharmaceutical Rsrch &amp; Mfrs of America</a:t>
                      </a:r>
                      <a:endParaRPr lang="en-US" sz="1600">
                        <a:effectLst/>
                      </a:endParaRPr>
                    </a:p>
                  </a:txBody>
                  <a:tcPr marL="18469" marR="18469" marT="18469" marB="18469">
                    <a:lnL>
                      <a:noFill/>
                    </a:lnL>
                    <a:lnR>
                      <a:noFill/>
                    </a:lnR>
                    <a:lnT>
                      <a:noFill/>
                    </a:lnT>
                    <a:lnB>
                      <a:noFill/>
                    </a:lnB>
                    <a:solidFill>
                      <a:srgbClr val="E0E6EC"/>
                    </a:solidFill>
                  </a:tcPr>
                </a:tc>
                <a:tc>
                  <a:txBody>
                    <a:bodyPr/>
                    <a:lstStyle/>
                    <a:p>
                      <a:pPr algn="r" fontAlgn="t"/>
                      <a:r>
                        <a:rPr lang="en-US" sz="1600">
                          <a:effectLst/>
                        </a:rPr>
                        <a:t>$18,920,000</a:t>
                      </a:r>
                    </a:p>
                  </a:txBody>
                  <a:tcPr marL="18469" marR="18469" marT="18469" marB="18469">
                    <a:lnL>
                      <a:noFill/>
                    </a:lnL>
                    <a:lnR>
                      <a:noFill/>
                    </a:lnR>
                    <a:lnT>
                      <a:noFill/>
                    </a:lnT>
                    <a:lnB>
                      <a:noFill/>
                    </a:lnB>
                    <a:solidFill>
                      <a:srgbClr val="E0E6EC"/>
                    </a:solidFill>
                  </a:tcPr>
                </a:tc>
                <a:extLst>
                  <a:ext uri="{0D108BD9-81ED-4DB2-BD59-A6C34878D82A}">
                    <a16:rowId xmlns:a16="http://schemas.microsoft.com/office/drawing/2014/main" val="10009"/>
                  </a:ext>
                </a:extLst>
              </a:tr>
              <a:tr h="322730">
                <a:tc>
                  <a:txBody>
                    <a:bodyPr/>
                    <a:lstStyle/>
                    <a:p>
                      <a:pPr algn="l" fontAlgn="t"/>
                      <a:r>
                        <a:rPr lang="en-US" sz="1600" u="none" strike="noStrike">
                          <a:solidFill>
                            <a:srgbClr val="3E72B5"/>
                          </a:solidFill>
                          <a:effectLst/>
                          <a:hlinkClick r:id="rId21"/>
                        </a:rPr>
                        <a:t>National Assn of Broadcasters</a:t>
                      </a:r>
                      <a:endParaRPr lang="en-US" sz="1600">
                        <a:effectLst/>
                      </a:endParaRPr>
                    </a:p>
                  </a:txBody>
                  <a:tcPr marL="18469" marR="18469" marT="18469" marB="18469">
                    <a:lnL>
                      <a:noFill/>
                    </a:lnL>
                    <a:lnR>
                      <a:noFill/>
                    </a:lnR>
                    <a:lnT>
                      <a:noFill/>
                    </a:lnT>
                    <a:lnB>
                      <a:noFill/>
                    </a:lnB>
                    <a:solidFill>
                      <a:srgbClr val="F0F3F6"/>
                    </a:solidFill>
                  </a:tcPr>
                </a:tc>
                <a:tc>
                  <a:txBody>
                    <a:bodyPr/>
                    <a:lstStyle/>
                    <a:p>
                      <a:pPr algn="r" fontAlgn="t"/>
                      <a:r>
                        <a:rPr lang="en-US" sz="1600" dirty="0">
                          <a:effectLst/>
                        </a:rPr>
                        <a:t>$17,360,000</a:t>
                      </a:r>
                    </a:p>
                  </a:txBody>
                  <a:tcPr marL="18469" marR="18469" marT="18469" marB="18469">
                    <a:lnL>
                      <a:noFill/>
                    </a:lnL>
                    <a:lnR>
                      <a:noFill/>
                    </a:lnR>
                    <a:lnT>
                      <a:noFill/>
                    </a:lnT>
                    <a:lnB>
                      <a:noFill/>
                    </a:lnB>
                    <a:solidFill>
                      <a:srgbClr val="F0F3F6"/>
                    </a:solidFill>
                  </a:tcPr>
                </a:tc>
                <a:extLst>
                  <a:ext uri="{0D108BD9-81ED-4DB2-BD59-A6C34878D82A}">
                    <a16:rowId xmlns:a16="http://schemas.microsoft.com/office/drawing/2014/main" val="10010"/>
                  </a:ext>
                </a:extLst>
              </a:tr>
            </a:tbl>
          </a:graphicData>
        </a:graphic>
      </p:graphicFrame>
      <p:sp>
        <p:nvSpPr>
          <p:cNvPr id="8" name="Content Placeholder 4"/>
          <p:cNvSpPr txBox="1">
            <a:spLocks/>
          </p:cNvSpPr>
          <p:nvPr/>
        </p:nvSpPr>
        <p:spPr>
          <a:xfrm>
            <a:off x="743174" y="4760772"/>
            <a:ext cx="5075583" cy="14733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The majority of lobbying is done by a professional lobbying firms or a law firm with lobbying expertise. </a:t>
            </a:r>
          </a:p>
        </p:txBody>
      </p:sp>
      <p:sp>
        <p:nvSpPr>
          <p:cNvPr id="10" name="Content Placeholder 4"/>
          <p:cNvSpPr txBox="1">
            <a:spLocks/>
          </p:cNvSpPr>
          <p:nvPr/>
        </p:nvSpPr>
        <p:spPr>
          <a:xfrm>
            <a:off x="6050873" y="4760772"/>
            <a:ext cx="5383696" cy="14733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The majority of lobbying is done for big professional associations (e.g. AMA), or for big corporations (e.g. Boeing). </a:t>
            </a:r>
          </a:p>
        </p:txBody>
      </p:sp>
    </p:spTree>
    <p:extLst>
      <p:ext uri="{BB962C8B-B14F-4D97-AF65-F5344CB8AC3E}">
        <p14:creationId xmlns:p14="http://schemas.microsoft.com/office/powerpoint/2010/main" val="225065683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8" y="0"/>
            <a:ext cx="10124090" cy="1325563"/>
          </a:xfrm>
        </p:spPr>
        <p:txBody>
          <a:bodyPr/>
          <a:lstStyle/>
          <a:p>
            <a:r>
              <a:rPr lang="en-US" dirty="0"/>
              <a:t>Which industries and issues?</a:t>
            </a:r>
          </a:p>
        </p:txBody>
      </p:sp>
      <p:graphicFrame>
        <p:nvGraphicFramePr>
          <p:cNvPr id="4" name="Content Placeholder 3"/>
          <p:cNvGraphicFramePr>
            <a:graphicFrameLocks noGrp="1"/>
          </p:cNvGraphicFramePr>
          <p:nvPr>
            <p:ph idx="1"/>
            <p:extLst/>
          </p:nvPr>
        </p:nvGraphicFramePr>
        <p:xfrm>
          <a:off x="1642561" y="1729630"/>
          <a:ext cx="3853550" cy="3501728"/>
        </p:xfrm>
        <a:graphic>
          <a:graphicData uri="http://schemas.openxmlformats.org/drawingml/2006/table">
            <a:tbl>
              <a:tblPr/>
              <a:tblGrid>
                <a:gridCol w="2618442">
                  <a:extLst>
                    <a:ext uri="{9D8B030D-6E8A-4147-A177-3AD203B41FA5}">
                      <a16:colId xmlns:a16="http://schemas.microsoft.com/office/drawing/2014/main" val="20000"/>
                    </a:ext>
                  </a:extLst>
                </a:gridCol>
                <a:gridCol w="1235108">
                  <a:extLst>
                    <a:ext uri="{9D8B030D-6E8A-4147-A177-3AD203B41FA5}">
                      <a16:colId xmlns:a16="http://schemas.microsoft.com/office/drawing/2014/main" val="20001"/>
                    </a:ext>
                  </a:extLst>
                </a:gridCol>
              </a:tblGrid>
              <a:tr h="292898">
                <a:tc>
                  <a:txBody>
                    <a:bodyPr/>
                    <a:lstStyle/>
                    <a:p>
                      <a:pPr algn="ctr"/>
                      <a:r>
                        <a:rPr lang="en-US" sz="1600" b="1" dirty="0">
                          <a:solidFill>
                            <a:srgbClr val="FFFFFF"/>
                          </a:solidFill>
                          <a:effectLst/>
                        </a:rPr>
                        <a:t>Top</a:t>
                      </a:r>
                      <a:r>
                        <a:rPr lang="en-US" sz="1600" b="1" baseline="0" dirty="0">
                          <a:solidFill>
                            <a:srgbClr val="FFFFFF"/>
                          </a:solidFill>
                          <a:effectLst/>
                        </a:rPr>
                        <a:t> Lobbying </a:t>
                      </a:r>
                      <a:r>
                        <a:rPr lang="en-US" sz="1600" b="1" dirty="0">
                          <a:solidFill>
                            <a:srgbClr val="FFFFFF"/>
                          </a:solidFill>
                          <a:effectLst/>
                        </a:rPr>
                        <a:t>Sectors 2015</a:t>
                      </a:r>
                    </a:p>
                  </a:txBody>
                  <a:tcPr marL="20397" marR="20397" marT="20397" marB="20397" anchor="ctr">
                    <a:lnL>
                      <a:noFill/>
                    </a:lnL>
                    <a:lnR>
                      <a:noFill/>
                    </a:lnR>
                    <a:lnT>
                      <a:noFill/>
                    </a:lnT>
                    <a:lnB>
                      <a:noFill/>
                    </a:lnB>
                    <a:solidFill>
                      <a:srgbClr val="999999"/>
                    </a:solidFill>
                  </a:tcPr>
                </a:tc>
                <a:tc>
                  <a:txBody>
                    <a:bodyPr/>
                    <a:lstStyle/>
                    <a:p>
                      <a:pPr algn="ctr"/>
                      <a:r>
                        <a:rPr lang="en-US" sz="1600" b="1">
                          <a:solidFill>
                            <a:srgbClr val="FFFFFF"/>
                          </a:solidFill>
                          <a:effectLst/>
                        </a:rPr>
                        <a:t>Total</a:t>
                      </a:r>
                    </a:p>
                  </a:txBody>
                  <a:tcPr marL="20397" marR="20397" marT="20397" marB="20397" anchor="ctr">
                    <a:lnL>
                      <a:noFill/>
                    </a:lnL>
                    <a:lnR>
                      <a:noFill/>
                    </a:lnR>
                    <a:lnT>
                      <a:noFill/>
                    </a:lnT>
                    <a:lnB>
                      <a:noFill/>
                    </a:lnB>
                    <a:solidFill>
                      <a:srgbClr val="999999"/>
                    </a:solidFill>
                  </a:tcPr>
                </a:tc>
                <a:extLst>
                  <a:ext uri="{0D108BD9-81ED-4DB2-BD59-A6C34878D82A}">
                    <a16:rowId xmlns:a16="http://schemas.microsoft.com/office/drawing/2014/main" val="10000"/>
                  </a:ext>
                </a:extLst>
              </a:tr>
              <a:tr h="320883">
                <a:tc>
                  <a:txBody>
                    <a:bodyPr/>
                    <a:lstStyle/>
                    <a:p>
                      <a:pPr algn="l" fontAlgn="t"/>
                      <a:r>
                        <a:rPr lang="en-US" sz="1600" u="none" strike="noStrike" dirty="0" err="1">
                          <a:solidFill>
                            <a:srgbClr val="3E72B5"/>
                          </a:solidFill>
                          <a:effectLst/>
                          <a:hlinkClick r:id="rId2"/>
                        </a:rPr>
                        <a:t>Misc</a:t>
                      </a:r>
                      <a:r>
                        <a:rPr lang="en-US" sz="1600" u="none" strike="noStrike" dirty="0">
                          <a:solidFill>
                            <a:srgbClr val="3E72B5"/>
                          </a:solidFill>
                          <a:effectLst/>
                          <a:hlinkClick r:id="rId2"/>
                        </a:rPr>
                        <a:t> Business</a:t>
                      </a:r>
                      <a:endParaRPr lang="en-US" sz="1600" dirty="0">
                        <a:effectLst/>
                      </a:endParaRPr>
                    </a:p>
                  </a:txBody>
                  <a:tcPr marL="33995" marR="33995" marT="33995" marB="33995">
                    <a:lnL>
                      <a:noFill/>
                    </a:lnL>
                    <a:lnR>
                      <a:noFill/>
                    </a:lnR>
                    <a:lnT>
                      <a:noFill/>
                    </a:lnT>
                    <a:lnB>
                      <a:noFill/>
                    </a:lnB>
                    <a:solidFill>
                      <a:srgbClr val="E0E6EC"/>
                    </a:solidFill>
                  </a:tcPr>
                </a:tc>
                <a:tc>
                  <a:txBody>
                    <a:bodyPr/>
                    <a:lstStyle/>
                    <a:p>
                      <a:pPr algn="r" fontAlgn="t"/>
                      <a:r>
                        <a:rPr lang="en-US" sz="1600">
                          <a:effectLst/>
                        </a:rPr>
                        <a:t>$520,237,760</a:t>
                      </a:r>
                    </a:p>
                  </a:txBody>
                  <a:tcPr marL="33995" marR="33995" marT="33995" marB="33995">
                    <a:lnL>
                      <a:noFill/>
                    </a:lnL>
                    <a:lnR>
                      <a:noFill/>
                    </a:lnR>
                    <a:lnT>
                      <a:noFill/>
                    </a:lnT>
                    <a:lnB>
                      <a:noFill/>
                    </a:lnB>
                    <a:solidFill>
                      <a:srgbClr val="E0E6EC"/>
                    </a:solidFill>
                  </a:tcPr>
                </a:tc>
                <a:extLst>
                  <a:ext uri="{0D108BD9-81ED-4DB2-BD59-A6C34878D82A}">
                    <a16:rowId xmlns:a16="http://schemas.microsoft.com/office/drawing/2014/main" val="10001"/>
                  </a:ext>
                </a:extLst>
              </a:tr>
              <a:tr h="320883">
                <a:tc>
                  <a:txBody>
                    <a:bodyPr/>
                    <a:lstStyle/>
                    <a:p>
                      <a:pPr algn="l" fontAlgn="t"/>
                      <a:r>
                        <a:rPr lang="en-US" sz="1600" u="none" strike="noStrike" dirty="0">
                          <a:solidFill>
                            <a:srgbClr val="3E72B5"/>
                          </a:solidFill>
                          <a:effectLst/>
                          <a:hlinkClick r:id="rId3"/>
                        </a:rPr>
                        <a:t>Health</a:t>
                      </a:r>
                      <a:endParaRPr lang="en-US" sz="1600" dirty="0">
                        <a:effectLst/>
                      </a:endParaRPr>
                    </a:p>
                  </a:txBody>
                  <a:tcPr marL="33995" marR="33995" marT="33995" marB="33995">
                    <a:lnL>
                      <a:noFill/>
                    </a:lnL>
                    <a:lnR>
                      <a:noFill/>
                    </a:lnR>
                    <a:lnT>
                      <a:noFill/>
                    </a:lnT>
                    <a:lnB>
                      <a:noFill/>
                    </a:lnB>
                    <a:solidFill>
                      <a:srgbClr val="F0F3F6"/>
                    </a:solidFill>
                  </a:tcPr>
                </a:tc>
                <a:tc>
                  <a:txBody>
                    <a:bodyPr/>
                    <a:lstStyle/>
                    <a:p>
                      <a:pPr algn="r" fontAlgn="t"/>
                      <a:r>
                        <a:rPr lang="en-US" sz="1600">
                          <a:effectLst/>
                        </a:rPr>
                        <a:t>$503,649,480</a:t>
                      </a:r>
                    </a:p>
                  </a:txBody>
                  <a:tcPr marL="33995" marR="33995" marT="33995" marB="33995">
                    <a:lnL>
                      <a:noFill/>
                    </a:lnL>
                    <a:lnR>
                      <a:noFill/>
                    </a:lnR>
                    <a:lnT>
                      <a:noFill/>
                    </a:lnT>
                    <a:lnB>
                      <a:noFill/>
                    </a:lnB>
                    <a:solidFill>
                      <a:srgbClr val="F0F3F6"/>
                    </a:solidFill>
                  </a:tcPr>
                </a:tc>
                <a:extLst>
                  <a:ext uri="{0D108BD9-81ED-4DB2-BD59-A6C34878D82A}">
                    <a16:rowId xmlns:a16="http://schemas.microsoft.com/office/drawing/2014/main" val="10002"/>
                  </a:ext>
                </a:extLst>
              </a:tr>
              <a:tr h="320883">
                <a:tc>
                  <a:txBody>
                    <a:bodyPr/>
                    <a:lstStyle/>
                    <a:p>
                      <a:pPr algn="l" fontAlgn="t"/>
                      <a:r>
                        <a:rPr lang="en-US" sz="1600" u="none" strike="noStrike" dirty="0">
                          <a:solidFill>
                            <a:srgbClr val="3E72B5"/>
                          </a:solidFill>
                          <a:effectLst/>
                          <a:hlinkClick r:id="rId4"/>
                        </a:rPr>
                        <a:t>Finance/</a:t>
                      </a:r>
                      <a:r>
                        <a:rPr lang="en-US" sz="1600" u="none" strike="noStrike" dirty="0" err="1">
                          <a:solidFill>
                            <a:srgbClr val="3E72B5"/>
                          </a:solidFill>
                          <a:effectLst/>
                          <a:hlinkClick r:id="rId4"/>
                        </a:rPr>
                        <a:t>Insur</a:t>
                      </a:r>
                      <a:r>
                        <a:rPr lang="en-US" sz="1600" u="none" strike="noStrike" dirty="0">
                          <a:solidFill>
                            <a:srgbClr val="3E72B5"/>
                          </a:solidFill>
                          <a:effectLst/>
                          <a:hlinkClick r:id="rId4"/>
                        </a:rPr>
                        <a:t>/</a:t>
                      </a:r>
                      <a:r>
                        <a:rPr lang="en-US" sz="1600" u="none" strike="noStrike" dirty="0" err="1">
                          <a:solidFill>
                            <a:srgbClr val="3E72B5"/>
                          </a:solidFill>
                          <a:effectLst/>
                          <a:hlinkClick r:id="rId4"/>
                        </a:rPr>
                        <a:t>RealEst</a:t>
                      </a:r>
                      <a:endParaRPr lang="en-US" sz="1600" dirty="0">
                        <a:effectLst/>
                      </a:endParaRPr>
                    </a:p>
                  </a:txBody>
                  <a:tcPr marL="33995" marR="33995" marT="33995" marB="33995">
                    <a:lnL>
                      <a:noFill/>
                    </a:lnL>
                    <a:lnR>
                      <a:noFill/>
                    </a:lnR>
                    <a:lnT>
                      <a:noFill/>
                    </a:lnT>
                    <a:lnB>
                      <a:noFill/>
                    </a:lnB>
                    <a:solidFill>
                      <a:srgbClr val="E0E6EC"/>
                    </a:solidFill>
                  </a:tcPr>
                </a:tc>
                <a:tc>
                  <a:txBody>
                    <a:bodyPr/>
                    <a:lstStyle/>
                    <a:p>
                      <a:pPr algn="r" fontAlgn="t"/>
                      <a:r>
                        <a:rPr lang="en-US" sz="1600" dirty="0">
                          <a:effectLst/>
                        </a:rPr>
                        <a:t>$481,710,169</a:t>
                      </a:r>
                    </a:p>
                  </a:txBody>
                  <a:tcPr marL="33995" marR="33995" marT="33995" marB="33995">
                    <a:lnL>
                      <a:noFill/>
                    </a:lnL>
                    <a:lnR>
                      <a:noFill/>
                    </a:lnR>
                    <a:lnT>
                      <a:noFill/>
                    </a:lnT>
                    <a:lnB>
                      <a:noFill/>
                    </a:lnB>
                    <a:solidFill>
                      <a:srgbClr val="E0E6EC"/>
                    </a:solidFill>
                  </a:tcPr>
                </a:tc>
                <a:extLst>
                  <a:ext uri="{0D108BD9-81ED-4DB2-BD59-A6C34878D82A}">
                    <a16:rowId xmlns:a16="http://schemas.microsoft.com/office/drawing/2014/main" val="10003"/>
                  </a:ext>
                </a:extLst>
              </a:tr>
              <a:tr h="320883">
                <a:tc>
                  <a:txBody>
                    <a:bodyPr/>
                    <a:lstStyle/>
                    <a:p>
                      <a:pPr algn="l" fontAlgn="t"/>
                      <a:r>
                        <a:rPr lang="en-US" sz="1600" u="none" strike="noStrike">
                          <a:solidFill>
                            <a:srgbClr val="3E72B5"/>
                          </a:solidFill>
                          <a:effectLst/>
                          <a:hlinkClick r:id="rId5"/>
                        </a:rPr>
                        <a:t>Communic/Electronics</a:t>
                      </a:r>
                      <a:endParaRPr lang="en-US" sz="1600">
                        <a:effectLst/>
                      </a:endParaRPr>
                    </a:p>
                  </a:txBody>
                  <a:tcPr marL="33995" marR="33995" marT="33995" marB="33995">
                    <a:lnL>
                      <a:noFill/>
                    </a:lnL>
                    <a:lnR>
                      <a:noFill/>
                    </a:lnR>
                    <a:lnT>
                      <a:noFill/>
                    </a:lnT>
                    <a:lnB>
                      <a:noFill/>
                    </a:lnB>
                    <a:solidFill>
                      <a:srgbClr val="F0F3F6"/>
                    </a:solidFill>
                  </a:tcPr>
                </a:tc>
                <a:tc>
                  <a:txBody>
                    <a:bodyPr/>
                    <a:lstStyle/>
                    <a:p>
                      <a:pPr algn="r" fontAlgn="t"/>
                      <a:r>
                        <a:rPr lang="en-US" sz="1600" dirty="0">
                          <a:effectLst/>
                        </a:rPr>
                        <a:t>$380,059,553</a:t>
                      </a:r>
                    </a:p>
                  </a:txBody>
                  <a:tcPr marL="33995" marR="33995" marT="33995" marB="33995">
                    <a:lnL>
                      <a:noFill/>
                    </a:lnL>
                    <a:lnR>
                      <a:noFill/>
                    </a:lnR>
                    <a:lnT>
                      <a:noFill/>
                    </a:lnT>
                    <a:lnB>
                      <a:noFill/>
                    </a:lnB>
                    <a:solidFill>
                      <a:srgbClr val="F0F3F6"/>
                    </a:solidFill>
                  </a:tcPr>
                </a:tc>
                <a:extLst>
                  <a:ext uri="{0D108BD9-81ED-4DB2-BD59-A6C34878D82A}">
                    <a16:rowId xmlns:a16="http://schemas.microsoft.com/office/drawing/2014/main" val="10004"/>
                  </a:ext>
                </a:extLst>
              </a:tr>
              <a:tr h="320883">
                <a:tc>
                  <a:txBody>
                    <a:bodyPr/>
                    <a:lstStyle/>
                    <a:p>
                      <a:pPr algn="l" fontAlgn="t"/>
                      <a:r>
                        <a:rPr lang="en-US" sz="1600" u="none" strike="noStrike">
                          <a:solidFill>
                            <a:srgbClr val="3E72B5"/>
                          </a:solidFill>
                          <a:effectLst/>
                          <a:hlinkClick r:id="rId6"/>
                        </a:rPr>
                        <a:t>Energy/Nat Resource</a:t>
                      </a:r>
                      <a:endParaRPr lang="en-US" sz="1600">
                        <a:effectLst/>
                      </a:endParaRPr>
                    </a:p>
                  </a:txBody>
                  <a:tcPr marL="33995" marR="33995" marT="33995" marB="33995">
                    <a:lnL>
                      <a:noFill/>
                    </a:lnL>
                    <a:lnR>
                      <a:noFill/>
                    </a:lnR>
                    <a:lnT>
                      <a:noFill/>
                    </a:lnT>
                    <a:lnB>
                      <a:noFill/>
                    </a:lnB>
                    <a:solidFill>
                      <a:srgbClr val="E0E6EC"/>
                    </a:solidFill>
                  </a:tcPr>
                </a:tc>
                <a:tc>
                  <a:txBody>
                    <a:bodyPr/>
                    <a:lstStyle/>
                    <a:p>
                      <a:pPr algn="r" fontAlgn="t"/>
                      <a:r>
                        <a:rPr lang="en-US" sz="1600" dirty="0">
                          <a:effectLst/>
                        </a:rPr>
                        <a:t>$322,831,621</a:t>
                      </a:r>
                    </a:p>
                  </a:txBody>
                  <a:tcPr marL="33995" marR="33995" marT="33995" marB="33995">
                    <a:lnL>
                      <a:noFill/>
                    </a:lnL>
                    <a:lnR>
                      <a:noFill/>
                    </a:lnR>
                    <a:lnT>
                      <a:noFill/>
                    </a:lnT>
                    <a:lnB>
                      <a:noFill/>
                    </a:lnB>
                    <a:solidFill>
                      <a:srgbClr val="E0E6EC"/>
                    </a:solidFill>
                  </a:tcPr>
                </a:tc>
                <a:extLst>
                  <a:ext uri="{0D108BD9-81ED-4DB2-BD59-A6C34878D82A}">
                    <a16:rowId xmlns:a16="http://schemas.microsoft.com/office/drawing/2014/main" val="10005"/>
                  </a:ext>
                </a:extLst>
              </a:tr>
              <a:tr h="320883">
                <a:tc>
                  <a:txBody>
                    <a:bodyPr/>
                    <a:lstStyle/>
                    <a:p>
                      <a:pPr algn="l" fontAlgn="t"/>
                      <a:r>
                        <a:rPr lang="en-US" sz="1600" u="none" strike="noStrike">
                          <a:solidFill>
                            <a:srgbClr val="3E72B5"/>
                          </a:solidFill>
                          <a:effectLst/>
                          <a:hlinkClick r:id="rId7"/>
                        </a:rPr>
                        <a:t>Transportation</a:t>
                      </a:r>
                      <a:endParaRPr lang="en-US" sz="1600">
                        <a:effectLst/>
                      </a:endParaRPr>
                    </a:p>
                  </a:txBody>
                  <a:tcPr marL="33995" marR="33995" marT="33995" marB="33995">
                    <a:lnL>
                      <a:noFill/>
                    </a:lnL>
                    <a:lnR>
                      <a:noFill/>
                    </a:lnR>
                    <a:lnT>
                      <a:noFill/>
                    </a:lnT>
                    <a:lnB>
                      <a:noFill/>
                    </a:lnB>
                    <a:solidFill>
                      <a:srgbClr val="F0F3F6"/>
                    </a:solidFill>
                  </a:tcPr>
                </a:tc>
                <a:tc>
                  <a:txBody>
                    <a:bodyPr/>
                    <a:lstStyle/>
                    <a:p>
                      <a:pPr algn="r" fontAlgn="t"/>
                      <a:r>
                        <a:rPr lang="en-US" sz="1600" dirty="0">
                          <a:effectLst/>
                        </a:rPr>
                        <a:t>$221,153,699</a:t>
                      </a:r>
                    </a:p>
                  </a:txBody>
                  <a:tcPr marL="33995" marR="33995" marT="33995" marB="33995">
                    <a:lnL>
                      <a:noFill/>
                    </a:lnL>
                    <a:lnR>
                      <a:noFill/>
                    </a:lnR>
                    <a:lnT>
                      <a:noFill/>
                    </a:lnT>
                    <a:lnB>
                      <a:noFill/>
                    </a:lnB>
                    <a:solidFill>
                      <a:srgbClr val="F0F3F6"/>
                    </a:solidFill>
                  </a:tcPr>
                </a:tc>
                <a:extLst>
                  <a:ext uri="{0D108BD9-81ED-4DB2-BD59-A6C34878D82A}">
                    <a16:rowId xmlns:a16="http://schemas.microsoft.com/office/drawing/2014/main" val="10006"/>
                  </a:ext>
                </a:extLst>
              </a:tr>
              <a:tr h="320883">
                <a:tc>
                  <a:txBody>
                    <a:bodyPr/>
                    <a:lstStyle/>
                    <a:p>
                      <a:pPr algn="l" fontAlgn="t"/>
                      <a:r>
                        <a:rPr lang="en-US" sz="1600" u="none" strike="noStrike">
                          <a:solidFill>
                            <a:srgbClr val="3E72B5"/>
                          </a:solidFill>
                          <a:effectLst/>
                          <a:hlinkClick r:id="rId8"/>
                        </a:rPr>
                        <a:t>Other</a:t>
                      </a:r>
                      <a:endParaRPr lang="en-US" sz="1600">
                        <a:effectLst/>
                      </a:endParaRPr>
                    </a:p>
                  </a:txBody>
                  <a:tcPr marL="33995" marR="33995" marT="33995" marB="33995">
                    <a:lnL>
                      <a:noFill/>
                    </a:lnL>
                    <a:lnR>
                      <a:noFill/>
                    </a:lnR>
                    <a:lnT>
                      <a:noFill/>
                    </a:lnT>
                    <a:lnB>
                      <a:noFill/>
                    </a:lnB>
                    <a:solidFill>
                      <a:srgbClr val="E0E6EC"/>
                    </a:solidFill>
                  </a:tcPr>
                </a:tc>
                <a:tc>
                  <a:txBody>
                    <a:bodyPr/>
                    <a:lstStyle/>
                    <a:p>
                      <a:pPr algn="r" fontAlgn="t"/>
                      <a:r>
                        <a:rPr lang="en-US" sz="1600" dirty="0">
                          <a:effectLst/>
                        </a:rPr>
                        <a:t>$202,040,949</a:t>
                      </a:r>
                    </a:p>
                  </a:txBody>
                  <a:tcPr marL="33995" marR="33995" marT="33995" marB="33995">
                    <a:lnL>
                      <a:noFill/>
                    </a:lnL>
                    <a:lnR>
                      <a:noFill/>
                    </a:lnR>
                    <a:lnT>
                      <a:noFill/>
                    </a:lnT>
                    <a:lnB>
                      <a:noFill/>
                    </a:lnB>
                    <a:solidFill>
                      <a:srgbClr val="E0E6EC"/>
                    </a:solidFill>
                  </a:tcPr>
                </a:tc>
                <a:extLst>
                  <a:ext uri="{0D108BD9-81ED-4DB2-BD59-A6C34878D82A}">
                    <a16:rowId xmlns:a16="http://schemas.microsoft.com/office/drawing/2014/main" val="10007"/>
                  </a:ext>
                </a:extLst>
              </a:tr>
              <a:tr h="320883">
                <a:tc>
                  <a:txBody>
                    <a:bodyPr/>
                    <a:lstStyle/>
                    <a:p>
                      <a:pPr algn="l" fontAlgn="t"/>
                      <a:r>
                        <a:rPr lang="en-US" sz="1600" u="none" strike="noStrike">
                          <a:solidFill>
                            <a:srgbClr val="3E72B5"/>
                          </a:solidFill>
                          <a:effectLst/>
                          <a:hlinkClick r:id="rId9"/>
                        </a:rPr>
                        <a:t>Agribusiness</a:t>
                      </a:r>
                      <a:endParaRPr lang="en-US" sz="1600">
                        <a:effectLst/>
                      </a:endParaRPr>
                    </a:p>
                  </a:txBody>
                  <a:tcPr marL="33995" marR="33995" marT="33995" marB="33995">
                    <a:lnL>
                      <a:noFill/>
                    </a:lnL>
                    <a:lnR>
                      <a:noFill/>
                    </a:lnR>
                    <a:lnT>
                      <a:noFill/>
                    </a:lnT>
                    <a:lnB>
                      <a:noFill/>
                    </a:lnB>
                    <a:solidFill>
                      <a:srgbClr val="F0F3F6"/>
                    </a:solidFill>
                  </a:tcPr>
                </a:tc>
                <a:tc>
                  <a:txBody>
                    <a:bodyPr/>
                    <a:lstStyle/>
                    <a:p>
                      <a:pPr algn="r" fontAlgn="t"/>
                      <a:r>
                        <a:rPr lang="en-US" sz="1600" dirty="0">
                          <a:effectLst/>
                        </a:rPr>
                        <a:t>$131,512,669</a:t>
                      </a:r>
                    </a:p>
                  </a:txBody>
                  <a:tcPr marL="33995" marR="33995" marT="33995" marB="33995">
                    <a:lnL>
                      <a:noFill/>
                    </a:lnL>
                    <a:lnR>
                      <a:noFill/>
                    </a:lnR>
                    <a:lnT>
                      <a:noFill/>
                    </a:lnT>
                    <a:lnB>
                      <a:noFill/>
                    </a:lnB>
                    <a:solidFill>
                      <a:srgbClr val="F0F3F6"/>
                    </a:solidFill>
                  </a:tcPr>
                </a:tc>
                <a:extLst>
                  <a:ext uri="{0D108BD9-81ED-4DB2-BD59-A6C34878D82A}">
                    <a16:rowId xmlns:a16="http://schemas.microsoft.com/office/drawing/2014/main" val="10008"/>
                  </a:ext>
                </a:extLst>
              </a:tr>
              <a:tr h="320883">
                <a:tc>
                  <a:txBody>
                    <a:bodyPr/>
                    <a:lstStyle/>
                    <a:p>
                      <a:pPr algn="l" fontAlgn="t"/>
                      <a:r>
                        <a:rPr lang="en-US" sz="1600" u="none" strike="noStrike">
                          <a:solidFill>
                            <a:srgbClr val="3E72B5"/>
                          </a:solidFill>
                          <a:effectLst/>
                          <a:hlinkClick r:id="rId10"/>
                        </a:rPr>
                        <a:t>Ideology/Single-Issue</a:t>
                      </a:r>
                      <a:endParaRPr lang="en-US" sz="1600">
                        <a:effectLst/>
                      </a:endParaRPr>
                    </a:p>
                  </a:txBody>
                  <a:tcPr marL="33995" marR="33995" marT="33995" marB="33995">
                    <a:lnL>
                      <a:noFill/>
                    </a:lnL>
                    <a:lnR>
                      <a:noFill/>
                    </a:lnR>
                    <a:lnT>
                      <a:noFill/>
                    </a:lnT>
                    <a:lnB>
                      <a:noFill/>
                    </a:lnB>
                    <a:solidFill>
                      <a:srgbClr val="E0E6EC"/>
                    </a:solidFill>
                  </a:tcPr>
                </a:tc>
                <a:tc>
                  <a:txBody>
                    <a:bodyPr/>
                    <a:lstStyle/>
                    <a:p>
                      <a:pPr algn="r" fontAlgn="t"/>
                      <a:r>
                        <a:rPr lang="en-US" sz="1600">
                          <a:effectLst/>
                        </a:rPr>
                        <a:t>$130,974,552</a:t>
                      </a:r>
                    </a:p>
                  </a:txBody>
                  <a:tcPr marL="33995" marR="33995" marT="33995" marB="33995">
                    <a:lnL>
                      <a:noFill/>
                    </a:lnL>
                    <a:lnR>
                      <a:noFill/>
                    </a:lnR>
                    <a:lnT>
                      <a:noFill/>
                    </a:lnT>
                    <a:lnB>
                      <a:noFill/>
                    </a:lnB>
                    <a:solidFill>
                      <a:srgbClr val="E0E6EC"/>
                    </a:solidFill>
                  </a:tcPr>
                </a:tc>
                <a:extLst>
                  <a:ext uri="{0D108BD9-81ED-4DB2-BD59-A6C34878D82A}">
                    <a16:rowId xmlns:a16="http://schemas.microsoft.com/office/drawing/2014/main" val="10009"/>
                  </a:ext>
                </a:extLst>
              </a:tr>
              <a:tr h="320883">
                <a:tc>
                  <a:txBody>
                    <a:bodyPr/>
                    <a:lstStyle/>
                    <a:p>
                      <a:pPr algn="l" fontAlgn="t"/>
                      <a:r>
                        <a:rPr lang="en-US" sz="1600" u="none" strike="noStrike" dirty="0">
                          <a:solidFill>
                            <a:srgbClr val="3E72B5"/>
                          </a:solidFill>
                          <a:effectLst/>
                          <a:hlinkClick r:id="rId11"/>
                        </a:rPr>
                        <a:t>Defense</a:t>
                      </a:r>
                      <a:endParaRPr lang="en-US" sz="1600" dirty="0">
                        <a:effectLst/>
                      </a:endParaRPr>
                    </a:p>
                  </a:txBody>
                  <a:tcPr marL="33995" marR="33995" marT="33995" marB="33995">
                    <a:lnL>
                      <a:noFill/>
                    </a:lnL>
                    <a:lnR>
                      <a:noFill/>
                    </a:lnR>
                    <a:lnT>
                      <a:noFill/>
                    </a:lnT>
                    <a:lnB>
                      <a:noFill/>
                    </a:lnB>
                    <a:solidFill>
                      <a:srgbClr val="F0F3F6"/>
                    </a:solidFill>
                  </a:tcPr>
                </a:tc>
                <a:tc>
                  <a:txBody>
                    <a:bodyPr/>
                    <a:lstStyle/>
                    <a:p>
                      <a:pPr algn="r" fontAlgn="t"/>
                      <a:r>
                        <a:rPr lang="en-US" sz="1600" dirty="0">
                          <a:effectLst/>
                        </a:rPr>
                        <a:t>$126,465,264</a:t>
                      </a:r>
                    </a:p>
                  </a:txBody>
                  <a:tcPr marL="33995" marR="33995" marT="33995" marB="33995">
                    <a:lnL>
                      <a:noFill/>
                    </a:lnL>
                    <a:lnR>
                      <a:noFill/>
                    </a:lnR>
                    <a:lnT>
                      <a:noFill/>
                    </a:lnT>
                    <a:lnB>
                      <a:noFill/>
                    </a:lnB>
                    <a:solidFill>
                      <a:srgbClr val="F0F3F6"/>
                    </a:solidFill>
                  </a:tcPr>
                </a:tc>
                <a:extLst>
                  <a:ext uri="{0D108BD9-81ED-4DB2-BD59-A6C34878D82A}">
                    <a16:rowId xmlns:a16="http://schemas.microsoft.com/office/drawing/2014/main" val="10010"/>
                  </a:ext>
                </a:extLst>
              </a:tr>
            </a:tbl>
          </a:graphicData>
        </a:graphic>
      </p:graphicFrame>
      <p:sp>
        <p:nvSpPr>
          <p:cNvPr id="6" name="TextBox 5"/>
          <p:cNvSpPr txBox="1"/>
          <p:nvPr/>
        </p:nvSpPr>
        <p:spPr>
          <a:xfrm>
            <a:off x="86058" y="6583676"/>
            <a:ext cx="2086984" cy="276999"/>
          </a:xfrm>
          <a:prstGeom prst="rect">
            <a:avLst/>
          </a:prstGeom>
          <a:noFill/>
        </p:spPr>
        <p:txBody>
          <a:bodyPr wrap="square" rtlCol="0">
            <a:spAutoFit/>
          </a:bodyPr>
          <a:lstStyle/>
          <a:p>
            <a:r>
              <a:rPr lang="en-US" sz="1200" dirty="0"/>
              <a:t>Center for Responsive Politics</a:t>
            </a:r>
          </a:p>
        </p:txBody>
      </p:sp>
      <p:graphicFrame>
        <p:nvGraphicFramePr>
          <p:cNvPr id="7" name="Content Placeholder 3"/>
          <p:cNvGraphicFramePr>
            <a:graphicFrameLocks/>
          </p:cNvGraphicFramePr>
          <p:nvPr>
            <p:extLst/>
          </p:nvPr>
        </p:nvGraphicFramePr>
        <p:xfrm>
          <a:off x="6152322" y="1729630"/>
          <a:ext cx="4347512" cy="3505040"/>
        </p:xfrm>
        <a:graphic>
          <a:graphicData uri="http://schemas.openxmlformats.org/drawingml/2006/table">
            <a:tbl>
              <a:tblPr/>
              <a:tblGrid>
                <a:gridCol w="2823159">
                  <a:extLst>
                    <a:ext uri="{9D8B030D-6E8A-4147-A177-3AD203B41FA5}">
                      <a16:colId xmlns:a16="http://schemas.microsoft.com/office/drawing/2014/main" val="20000"/>
                    </a:ext>
                  </a:extLst>
                </a:gridCol>
                <a:gridCol w="1524353">
                  <a:extLst>
                    <a:ext uri="{9D8B030D-6E8A-4147-A177-3AD203B41FA5}">
                      <a16:colId xmlns:a16="http://schemas.microsoft.com/office/drawing/2014/main" val="20001"/>
                    </a:ext>
                  </a:extLst>
                </a:gridCol>
              </a:tblGrid>
              <a:tr h="278946">
                <a:tc>
                  <a:txBody>
                    <a:bodyPr/>
                    <a:lstStyle/>
                    <a:p>
                      <a:pPr algn="ctr"/>
                      <a:r>
                        <a:rPr lang="en-US" sz="1600" b="1" dirty="0">
                          <a:solidFill>
                            <a:srgbClr val="FFFFFF"/>
                          </a:solidFill>
                          <a:effectLst/>
                        </a:rPr>
                        <a:t>Top Lobbying</a:t>
                      </a:r>
                      <a:r>
                        <a:rPr lang="en-US" sz="1600" b="1" baseline="0" dirty="0">
                          <a:solidFill>
                            <a:srgbClr val="FFFFFF"/>
                          </a:solidFill>
                          <a:effectLst/>
                        </a:rPr>
                        <a:t> </a:t>
                      </a:r>
                      <a:r>
                        <a:rPr lang="en-US" sz="1600" b="1" dirty="0">
                          <a:solidFill>
                            <a:srgbClr val="FFFFFF"/>
                          </a:solidFill>
                          <a:effectLst/>
                        </a:rPr>
                        <a:t>Issues 2015</a:t>
                      </a:r>
                    </a:p>
                  </a:txBody>
                  <a:tcPr marL="22742" marR="22742" marT="22742" marB="22742" anchor="ctr">
                    <a:lnL>
                      <a:noFill/>
                    </a:lnL>
                    <a:lnR>
                      <a:noFill/>
                    </a:lnR>
                    <a:lnT>
                      <a:noFill/>
                    </a:lnT>
                    <a:lnB>
                      <a:noFill/>
                    </a:lnB>
                    <a:solidFill>
                      <a:srgbClr val="999999"/>
                    </a:solidFill>
                  </a:tcPr>
                </a:tc>
                <a:tc>
                  <a:txBody>
                    <a:bodyPr/>
                    <a:lstStyle/>
                    <a:p>
                      <a:pPr algn="ctr"/>
                      <a:r>
                        <a:rPr lang="en-US" sz="1600" b="1" dirty="0">
                          <a:solidFill>
                            <a:srgbClr val="FFFFFF"/>
                          </a:solidFill>
                          <a:effectLst/>
                        </a:rPr>
                        <a:t>No. of Clients*</a:t>
                      </a:r>
                    </a:p>
                  </a:txBody>
                  <a:tcPr marL="22742" marR="22742" marT="22742" marB="22742" anchor="ctr">
                    <a:lnL>
                      <a:noFill/>
                    </a:lnL>
                    <a:lnR>
                      <a:noFill/>
                    </a:lnR>
                    <a:lnT>
                      <a:noFill/>
                    </a:lnT>
                    <a:lnB>
                      <a:noFill/>
                    </a:lnB>
                    <a:solidFill>
                      <a:srgbClr val="999999"/>
                    </a:solidFill>
                  </a:tcPr>
                </a:tc>
                <a:extLst>
                  <a:ext uri="{0D108BD9-81ED-4DB2-BD59-A6C34878D82A}">
                    <a16:rowId xmlns:a16="http://schemas.microsoft.com/office/drawing/2014/main" val="10000"/>
                  </a:ext>
                </a:extLst>
              </a:tr>
              <a:tr h="329266">
                <a:tc>
                  <a:txBody>
                    <a:bodyPr/>
                    <a:lstStyle/>
                    <a:p>
                      <a:pPr algn="l" fontAlgn="t"/>
                      <a:r>
                        <a:rPr lang="en-US" sz="1600" u="none" strike="noStrike" dirty="0">
                          <a:solidFill>
                            <a:srgbClr val="3E72B5"/>
                          </a:solidFill>
                          <a:effectLst/>
                          <a:hlinkClick r:id="rId12"/>
                        </a:rPr>
                        <a:t>Fed Budget &amp; Appropriations</a:t>
                      </a:r>
                      <a:endParaRPr lang="en-US" sz="1600" dirty="0">
                        <a:effectLst/>
                      </a:endParaRPr>
                    </a:p>
                  </a:txBody>
                  <a:tcPr marL="37904" marR="37904" marT="37904" marB="37904">
                    <a:lnL>
                      <a:noFill/>
                    </a:lnL>
                    <a:lnR>
                      <a:noFill/>
                    </a:lnR>
                    <a:lnT>
                      <a:noFill/>
                    </a:lnT>
                    <a:lnB>
                      <a:noFill/>
                    </a:lnB>
                    <a:solidFill>
                      <a:srgbClr val="E0E6EC"/>
                    </a:solidFill>
                  </a:tcPr>
                </a:tc>
                <a:tc>
                  <a:txBody>
                    <a:bodyPr/>
                    <a:lstStyle/>
                    <a:p>
                      <a:pPr algn="ctr" fontAlgn="t"/>
                      <a:r>
                        <a:rPr lang="en-US" sz="1600">
                          <a:effectLst/>
                        </a:rPr>
                        <a:t>3,013</a:t>
                      </a:r>
                    </a:p>
                  </a:txBody>
                  <a:tcPr marL="37904" marR="37904" marT="37904" marB="37904">
                    <a:lnL>
                      <a:noFill/>
                    </a:lnL>
                    <a:lnR>
                      <a:noFill/>
                    </a:lnR>
                    <a:lnT>
                      <a:noFill/>
                    </a:lnT>
                    <a:lnB>
                      <a:noFill/>
                    </a:lnB>
                    <a:solidFill>
                      <a:srgbClr val="E0E6EC"/>
                    </a:solidFill>
                  </a:tcPr>
                </a:tc>
                <a:extLst>
                  <a:ext uri="{0D108BD9-81ED-4DB2-BD59-A6C34878D82A}">
                    <a16:rowId xmlns:a16="http://schemas.microsoft.com/office/drawing/2014/main" val="10001"/>
                  </a:ext>
                </a:extLst>
              </a:tr>
              <a:tr h="308182">
                <a:tc>
                  <a:txBody>
                    <a:bodyPr/>
                    <a:lstStyle/>
                    <a:p>
                      <a:pPr algn="l" fontAlgn="t"/>
                      <a:r>
                        <a:rPr lang="en-US" sz="1600" u="none" strike="noStrike" dirty="0">
                          <a:solidFill>
                            <a:srgbClr val="3E72B5"/>
                          </a:solidFill>
                          <a:effectLst/>
                          <a:hlinkClick r:id="rId13"/>
                        </a:rPr>
                        <a:t>Health Issues</a:t>
                      </a:r>
                      <a:endParaRPr lang="en-US" sz="1600" dirty="0">
                        <a:effectLst/>
                      </a:endParaRPr>
                    </a:p>
                  </a:txBody>
                  <a:tcPr marL="37904" marR="37904" marT="37904" marB="37904">
                    <a:lnL>
                      <a:noFill/>
                    </a:lnL>
                    <a:lnR>
                      <a:noFill/>
                    </a:lnR>
                    <a:lnT>
                      <a:noFill/>
                    </a:lnT>
                    <a:lnB>
                      <a:noFill/>
                    </a:lnB>
                    <a:solidFill>
                      <a:srgbClr val="F0F3F6"/>
                    </a:solidFill>
                  </a:tcPr>
                </a:tc>
                <a:tc>
                  <a:txBody>
                    <a:bodyPr/>
                    <a:lstStyle/>
                    <a:p>
                      <a:pPr algn="ctr" fontAlgn="t"/>
                      <a:r>
                        <a:rPr lang="en-US" sz="1600">
                          <a:effectLst/>
                        </a:rPr>
                        <a:t>1,977</a:t>
                      </a:r>
                    </a:p>
                  </a:txBody>
                  <a:tcPr marL="37904" marR="37904" marT="37904" marB="37904">
                    <a:lnL>
                      <a:noFill/>
                    </a:lnL>
                    <a:lnR>
                      <a:noFill/>
                    </a:lnR>
                    <a:lnT>
                      <a:noFill/>
                    </a:lnT>
                    <a:lnB>
                      <a:noFill/>
                    </a:lnB>
                    <a:solidFill>
                      <a:srgbClr val="F0F3F6"/>
                    </a:solidFill>
                  </a:tcPr>
                </a:tc>
                <a:extLst>
                  <a:ext uri="{0D108BD9-81ED-4DB2-BD59-A6C34878D82A}">
                    <a16:rowId xmlns:a16="http://schemas.microsoft.com/office/drawing/2014/main" val="10002"/>
                  </a:ext>
                </a:extLst>
              </a:tr>
              <a:tr h="308182">
                <a:tc>
                  <a:txBody>
                    <a:bodyPr/>
                    <a:lstStyle/>
                    <a:p>
                      <a:pPr algn="l" fontAlgn="t"/>
                      <a:r>
                        <a:rPr lang="en-US" sz="1600" u="none" strike="noStrike" dirty="0">
                          <a:solidFill>
                            <a:srgbClr val="3E72B5"/>
                          </a:solidFill>
                          <a:effectLst/>
                          <a:hlinkClick r:id="rId14"/>
                        </a:rPr>
                        <a:t>Taxes</a:t>
                      </a:r>
                      <a:endParaRPr lang="en-US" sz="1600" dirty="0">
                        <a:effectLst/>
                      </a:endParaRPr>
                    </a:p>
                  </a:txBody>
                  <a:tcPr marL="37904" marR="37904" marT="37904" marB="37904">
                    <a:lnL>
                      <a:noFill/>
                    </a:lnL>
                    <a:lnR>
                      <a:noFill/>
                    </a:lnR>
                    <a:lnT>
                      <a:noFill/>
                    </a:lnT>
                    <a:lnB>
                      <a:noFill/>
                    </a:lnB>
                    <a:solidFill>
                      <a:srgbClr val="E0E6EC"/>
                    </a:solidFill>
                  </a:tcPr>
                </a:tc>
                <a:tc>
                  <a:txBody>
                    <a:bodyPr/>
                    <a:lstStyle/>
                    <a:p>
                      <a:pPr algn="ctr" fontAlgn="t"/>
                      <a:r>
                        <a:rPr lang="en-US" sz="1600">
                          <a:effectLst/>
                        </a:rPr>
                        <a:t>1,899</a:t>
                      </a:r>
                    </a:p>
                  </a:txBody>
                  <a:tcPr marL="37904" marR="37904" marT="37904" marB="37904">
                    <a:lnL>
                      <a:noFill/>
                    </a:lnL>
                    <a:lnR>
                      <a:noFill/>
                    </a:lnR>
                    <a:lnT>
                      <a:noFill/>
                    </a:lnT>
                    <a:lnB>
                      <a:noFill/>
                    </a:lnB>
                    <a:solidFill>
                      <a:srgbClr val="E0E6EC"/>
                    </a:solidFill>
                  </a:tcPr>
                </a:tc>
                <a:extLst>
                  <a:ext uri="{0D108BD9-81ED-4DB2-BD59-A6C34878D82A}">
                    <a16:rowId xmlns:a16="http://schemas.microsoft.com/office/drawing/2014/main" val="10003"/>
                  </a:ext>
                </a:extLst>
              </a:tr>
              <a:tr h="308182">
                <a:tc>
                  <a:txBody>
                    <a:bodyPr/>
                    <a:lstStyle/>
                    <a:p>
                      <a:pPr algn="l" fontAlgn="t"/>
                      <a:r>
                        <a:rPr lang="en-US" sz="1600" u="none" strike="noStrike" dirty="0">
                          <a:solidFill>
                            <a:srgbClr val="3E72B5"/>
                          </a:solidFill>
                          <a:effectLst/>
                          <a:hlinkClick r:id="rId15"/>
                        </a:rPr>
                        <a:t>Transportation</a:t>
                      </a:r>
                      <a:endParaRPr lang="en-US" sz="1600" dirty="0">
                        <a:effectLst/>
                      </a:endParaRPr>
                    </a:p>
                  </a:txBody>
                  <a:tcPr marL="37904" marR="37904" marT="37904" marB="37904">
                    <a:lnL>
                      <a:noFill/>
                    </a:lnL>
                    <a:lnR>
                      <a:noFill/>
                    </a:lnR>
                    <a:lnT>
                      <a:noFill/>
                    </a:lnT>
                    <a:lnB>
                      <a:noFill/>
                    </a:lnB>
                    <a:solidFill>
                      <a:srgbClr val="F0F3F6"/>
                    </a:solidFill>
                  </a:tcPr>
                </a:tc>
                <a:tc>
                  <a:txBody>
                    <a:bodyPr/>
                    <a:lstStyle/>
                    <a:p>
                      <a:pPr algn="ctr" fontAlgn="t"/>
                      <a:r>
                        <a:rPr lang="en-US" sz="1600">
                          <a:effectLst/>
                        </a:rPr>
                        <a:t>1,507</a:t>
                      </a:r>
                    </a:p>
                  </a:txBody>
                  <a:tcPr marL="37904" marR="37904" marT="37904" marB="37904">
                    <a:lnL>
                      <a:noFill/>
                    </a:lnL>
                    <a:lnR>
                      <a:noFill/>
                    </a:lnR>
                    <a:lnT>
                      <a:noFill/>
                    </a:lnT>
                    <a:lnB>
                      <a:noFill/>
                    </a:lnB>
                    <a:solidFill>
                      <a:srgbClr val="F0F3F6"/>
                    </a:solidFill>
                  </a:tcPr>
                </a:tc>
                <a:extLst>
                  <a:ext uri="{0D108BD9-81ED-4DB2-BD59-A6C34878D82A}">
                    <a16:rowId xmlns:a16="http://schemas.microsoft.com/office/drawing/2014/main" val="10004"/>
                  </a:ext>
                </a:extLst>
              </a:tr>
              <a:tr h="308182">
                <a:tc>
                  <a:txBody>
                    <a:bodyPr/>
                    <a:lstStyle/>
                    <a:p>
                      <a:pPr algn="l" fontAlgn="t"/>
                      <a:r>
                        <a:rPr lang="en-US" sz="1600" u="none" strike="noStrike" dirty="0">
                          <a:solidFill>
                            <a:srgbClr val="3E72B5"/>
                          </a:solidFill>
                          <a:effectLst/>
                          <a:hlinkClick r:id="rId16"/>
                        </a:rPr>
                        <a:t>Defense</a:t>
                      </a:r>
                      <a:endParaRPr lang="en-US" sz="1600" dirty="0">
                        <a:effectLst/>
                      </a:endParaRPr>
                    </a:p>
                  </a:txBody>
                  <a:tcPr marL="37904" marR="37904" marT="37904" marB="37904">
                    <a:lnL>
                      <a:noFill/>
                    </a:lnL>
                    <a:lnR>
                      <a:noFill/>
                    </a:lnR>
                    <a:lnT>
                      <a:noFill/>
                    </a:lnT>
                    <a:lnB>
                      <a:noFill/>
                    </a:lnB>
                    <a:solidFill>
                      <a:srgbClr val="E0E6EC"/>
                    </a:solidFill>
                  </a:tcPr>
                </a:tc>
                <a:tc>
                  <a:txBody>
                    <a:bodyPr/>
                    <a:lstStyle/>
                    <a:p>
                      <a:pPr algn="ctr" fontAlgn="t"/>
                      <a:r>
                        <a:rPr lang="en-US" sz="1600" dirty="0">
                          <a:effectLst/>
                        </a:rPr>
                        <a:t>1,128</a:t>
                      </a:r>
                    </a:p>
                  </a:txBody>
                  <a:tcPr marL="37904" marR="37904" marT="37904" marB="37904">
                    <a:lnL>
                      <a:noFill/>
                    </a:lnL>
                    <a:lnR>
                      <a:noFill/>
                    </a:lnR>
                    <a:lnT>
                      <a:noFill/>
                    </a:lnT>
                    <a:lnB>
                      <a:noFill/>
                    </a:lnB>
                    <a:solidFill>
                      <a:srgbClr val="E0E6EC"/>
                    </a:solidFill>
                  </a:tcPr>
                </a:tc>
                <a:extLst>
                  <a:ext uri="{0D108BD9-81ED-4DB2-BD59-A6C34878D82A}">
                    <a16:rowId xmlns:a16="http://schemas.microsoft.com/office/drawing/2014/main" val="10005"/>
                  </a:ext>
                </a:extLst>
              </a:tr>
              <a:tr h="308182">
                <a:tc>
                  <a:txBody>
                    <a:bodyPr/>
                    <a:lstStyle/>
                    <a:p>
                      <a:pPr algn="l" fontAlgn="t"/>
                      <a:r>
                        <a:rPr lang="en-US" sz="1600" u="none" strike="noStrike">
                          <a:solidFill>
                            <a:srgbClr val="3E72B5"/>
                          </a:solidFill>
                          <a:effectLst/>
                          <a:hlinkClick r:id="rId17"/>
                        </a:rPr>
                        <a:t>Energy &amp; Nuclear Power</a:t>
                      </a:r>
                      <a:endParaRPr lang="en-US" sz="1600">
                        <a:effectLst/>
                      </a:endParaRPr>
                    </a:p>
                  </a:txBody>
                  <a:tcPr marL="37904" marR="37904" marT="37904" marB="37904">
                    <a:lnL>
                      <a:noFill/>
                    </a:lnL>
                    <a:lnR>
                      <a:noFill/>
                    </a:lnR>
                    <a:lnT>
                      <a:noFill/>
                    </a:lnT>
                    <a:lnB>
                      <a:noFill/>
                    </a:lnB>
                    <a:solidFill>
                      <a:srgbClr val="F0F3F6"/>
                    </a:solidFill>
                  </a:tcPr>
                </a:tc>
                <a:tc>
                  <a:txBody>
                    <a:bodyPr/>
                    <a:lstStyle/>
                    <a:p>
                      <a:pPr algn="ctr" fontAlgn="t"/>
                      <a:r>
                        <a:rPr lang="en-US" sz="1600" dirty="0">
                          <a:effectLst/>
                        </a:rPr>
                        <a:t>1,089</a:t>
                      </a:r>
                    </a:p>
                  </a:txBody>
                  <a:tcPr marL="37904" marR="37904" marT="37904" marB="37904">
                    <a:lnL>
                      <a:noFill/>
                    </a:lnL>
                    <a:lnR>
                      <a:noFill/>
                    </a:lnR>
                    <a:lnT>
                      <a:noFill/>
                    </a:lnT>
                    <a:lnB>
                      <a:noFill/>
                    </a:lnB>
                    <a:solidFill>
                      <a:srgbClr val="F0F3F6"/>
                    </a:solidFill>
                  </a:tcPr>
                </a:tc>
                <a:extLst>
                  <a:ext uri="{0D108BD9-81ED-4DB2-BD59-A6C34878D82A}">
                    <a16:rowId xmlns:a16="http://schemas.microsoft.com/office/drawing/2014/main" val="10006"/>
                  </a:ext>
                </a:extLst>
              </a:tr>
              <a:tr h="308182">
                <a:tc>
                  <a:txBody>
                    <a:bodyPr/>
                    <a:lstStyle/>
                    <a:p>
                      <a:pPr algn="l" fontAlgn="t"/>
                      <a:r>
                        <a:rPr lang="en-US" sz="1600" u="none" strike="noStrike">
                          <a:solidFill>
                            <a:srgbClr val="3E72B5"/>
                          </a:solidFill>
                          <a:effectLst/>
                          <a:hlinkClick r:id="rId18"/>
                        </a:rPr>
                        <a:t>Trade</a:t>
                      </a:r>
                      <a:endParaRPr lang="en-US" sz="1600">
                        <a:effectLst/>
                      </a:endParaRPr>
                    </a:p>
                  </a:txBody>
                  <a:tcPr marL="37904" marR="37904" marT="37904" marB="37904">
                    <a:lnL>
                      <a:noFill/>
                    </a:lnL>
                    <a:lnR>
                      <a:noFill/>
                    </a:lnR>
                    <a:lnT>
                      <a:noFill/>
                    </a:lnT>
                    <a:lnB>
                      <a:noFill/>
                    </a:lnB>
                    <a:solidFill>
                      <a:srgbClr val="E0E6EC"/>
                    </a:solidFill>
                  </a:tcPr>
                </a:tc>
                <a:tc>
                  <a:txBody>
                    <a:bodyPr/>
                    <a:lstStyle/>
                    <a:p>
                      <a:pPr algn="ctr" fontAlgn="t"/>
                      <a:r>
                        <a:rPr lang="en-US" sz="1600" dirty="0">
                          <a:effectLst/>
                        </a:rPr>
                        <a:t>1,050</a:t>
                      </a:r>
                    </a:p>
                  </a:txBody>
                  <a:tcPr marL="37904" marR="37904" marT="37904" marB="37904">
                    <a:lnL>
                      <a:noFill/>
                    </a:lnL>
                    <a:lnR>
                      <a:noFill/>
                    </a:lnR>
                    <a:lnT>
                      <a:noFill/>
                    </a:lnT>
                    <a:lnB>
                      <a:noFill/>
                    </a:lnB>
                    <a:solidFill>
                      <a:srgbClr val="E0E6EC"/>
                    </a:solidFill>
                  </a:tcPr>
                </a:tc>
                <a:extLst>
                  <a:ext uri="{0D108BD9-81ED-4DB2-BD59-A6C34878D82A}">
                    <a16:rowId xmlns:a16="http://schemas.microsoft.com/office/drawing/2014/main" val="10007"/>
                  </a:ext>
                </a:extLst>
              </a:tr>
              <a:tr h="329266">
                <a:tc>
                  <a:txBody>
                    <a:bodyPr/>
                    <a:lstStyle/>
                    <a:p>
                      <a:pPr algn="l" fontAlgn="t"/>
                      <a:r>
                        <a:rPr lang="en-US" sz="1600" u="none" strike="noStrike">
                          <a:solidFill>
                            <a:srgbClr val="3E72B5"/>
                          </a:solidFill>
                          <a:effectLst/>
                          <a:hlinkClick r:id="rId19"/>
                        </a:rPr>
                        <a:t>Environment &amp; Superfund</a:t>
                      </a:r>
                      <a:endParaRPr lang="en-US" sz="1600">
                        <a:effectLst/>
                      </a:endParaRPr>
                    </a:p>
                  </a:txBody>
                  <a:tcPr marL="37904" marR="37904" marT="37904" marB="37904">
                    <a:lnL>
                      <a:noFill/>
                    </a:lnL>
                    <a:lnR>
                      <a:noFill/>
                    </a:lnR>
                    <a:lnT>
                      <a:noFill/>
                    </a:lnT>
                    <a:lnB>
                      <a:noFill/>
                    </a:lnB>
                    <a:solidFill>
                      <a:srgbClr val="F0F3F6"/>
                    </a:solidFill>
                  </a:tcPr>
                </a:tc>
                <a:tc>
                  <a:txBody>
                    <a:bodyPr/>
                    <a:lstStyle/>
                    <a:p>
                      <a:pPr algn="ctr" fontAlgn="t"/>
                      <a:r>
                        <a:rPr lang="en-US" sz="1600" dirty="0">
                          <a:effectLst/>
                        </a:rPr>
                        <a:t>969</a:t>
                      </a:r>
                    </a:p>
                  </a:txBody>
                  <a:tcPr marL="37904" marR="37904" marT="37904" marB="37904">
                    <a:lnL>
                      <a:noFill/>
                    </a:lnL>
                    <a:lnR>
                      <a:noFill/>
                    </a:lnR>
                    <a:lnT>
                      <a:noFill/>
                    </a:lnT>
                    <a:lnB>
                      <a:noFill/>
                    </a:lnB>
                    <a:solidFill>
                      <a:srgbClr val="F0F3F6"/>
                    </a:solidFill>
                  </a:tcPr>
                </a:tc>
                <a:extLst>
                  <a:ext uri="{0D108BD9-81ED-4DB2-BD59-A6C34878D82A}">
                    <a16:rowId xmlns:a16="http://schemas.microsoft.com/office/drawing/2014/main" val="10008"/>
                  </a:ext>
                </a:extLst>
              </a:tr>
              <a:tr h="308182">
                <a:tc>
                  <a:txBody>
                    <a:bodyPr/>
                    <a:lstStyle/>
                    <a:p>
                      <a:pPr algn="l" fontAlgn="t"/>
                      <a:r>
                        <a:rPr lang="en-US" sz="1600" u="none" strike="noStrike">
                          <a:solidFill>
                            <a:srgbClr val="3E72B5"/>
                          </a:solidFill>
                          <a:effectLst/>
                          <a:hlinkClick r:id="rId20"/>
                        </a:rPr>
                        <a:t>Medicare &amp; Medicaid</a:t>
                      </a:r>
                      <a:endParaRPr lang="en-US" sz="1600">
                        <a:effectLst/>
                      </a:endParaRPr>
                    </a:p>
                  </a:txBody>
                  <a:tcPr marL="37904" marR="37904" marT="37904" marB="37904">
                    <a:lnL>
                      <a:noFill/>
                    </a:lnL>
                    <a:lnR>
                      <a:noFill/>
                    </a:lnR>
                    <a:lnT>
                      <a:noFill/>
                    </a:lnT>
                    <a:lnB>
                      <a:noFill/>
                    </a:lnB>
                    <a:solidFill>
                      <a:srgbClr val="E0E6EC"/>
                    </a:solidFill>
                  </a:tcPr>
                </a:tc>
                <a:tc>
                  <a:txBody>
                    <a:bodyPr/>
                    <a:lstStyle/>
                    <a:p>
                      <a:pPr algn="ctr" fontAlgn="t"/>
                      <a:r>
                        <a:rPr lang="en-US" sz="1600" dirty="0">
                          <a:effectLst/>
                        </a:rPr>
                        <a:t>964</a:t>
                      </a:r>
                    </a:p>
                  </a:txBody>
                  <a:tcPr marL="37904" marR="37904" marT="37904" marB="37904">
                    <a:lnL>
                      <a:noFill/>
                    </a:lnL>
                    <a:lnR>
                      <a:noFill/>
                    </a:lnR>
                    <a:lnT>
                      <a:noFill/>
                    </a:lnT>
                    <a:lnB>
                      <a:noFill/>
                    </a:lnB>
                    <a:solidFill>
                      <a:srgbClr val="E0E6EC"/>
                    </a:solidFill>
                  </a:tcPr>
                </a:tc>
                <a:extLst>
                  <a:ext uri="{0D108BD9-81ED-4DB2-BD59-A6C34878D82A}">
                    <a16:rowId xmlns:a16="http://schemas.microsoft.com/office/drawing/2014/main" val="10009"/>
                  </a:ext>
                </a:extLst>
              </a:tr>
              <a:tr h="308182">
                <a:tc>
                  <a:txBody>
                    <a:bodyPr/>
                    <a:lstStyle/>
                    <a:p>
                      <a:pPr algn="l" fontAlgn="t"/>
                      <a:r>
                        <a:rPr lang="en-US" sz="1600" u="none" strike="noStrike">
                          <a:solidFill>
                            <a:srgbClr val="3E72B5"/>
                          </a:solidFill>
                          <a:effectLst/>
                          <a:hlinkClick r:id="rId21"/>
                        </a:rPr>
                        <a:t>Education</a:t>
                      </a:r>
                      <a:endParaRPr lang="en-US" sz="1600">
                        <a:effectLst/>
                      </a:endParaRPr>
                    </a:p>
                  </a:txBody>
                  <a:tcPr marL="37904" marR="37904" marT="37904" marB="37904">
                    <a:lnL>
                      <a:noFill/>
                    </a:lnL>
                    <a:lnR>
                      <a:noFill/>
                    </a:lnR>
                    <a:lnT>
                      <a:noFill/>
                    </a:lnT>
                    <a:lnB>
                      <a:noFill/>
                    </a:lnB>
                    <a:solidFill>
                      <a:srgbClr val="F0F3F6"/>
                    </a:solidFill>
                  </a:tcPr>
                </a:tc>
                <a:tc>
                  <a:txBody>
                    <a:bodyPr/>
                    <a:lstStyle/>
                    <a:p>
                      <a:pPr algn="ctr" fontAlgn="t"/>
                      <a:r>
                        <a:rPr lang="en-US" sz="1600" dirty="0">
                          <a:effectLst/>
                        </a:rPr>
                        <a:t>934</a:t>
                      </a:r>
                    </a:p>
                  </a:txBody>
                  <a:tcPr marL="37904" marR="37904" marT="37904" marB="37904">
                    <a:lnL>
                      <a:noFill/>
                    </a:lnL>
                    <a:lnR>
                      <a:noFill/>
                    </a:lnR>
                    <a:lnT>
                      <a:noFill/>
                    </a:lnT>
                    <a:lnB>
                      <a:noFill/>
                    </a:lnB>
                    <a:solidFill>
                      <a:srgbClr val="F0F3F6"/>
                    </a:solidFill>
                  </a:tcPr>
                </a:tc>
                <a:extLst>
                  <a:ext uri="{0D108BD9-81ED-4DB2-BD59-A6C34878D82A}">
                    <a16:rowId xmlns:a16="http://schemas.microsoft.com/office/drawing/2014/main" val="10010"/>
                  </a:ext>
                </a:extLst>
              </a:tr>
            </a:tbl>
          </a:graphicData>
        </a:graphic>
      </p:graphicFrame>
      <p:sp>
        <p:nvSpPr>
          <p:cNvPr id="8" name="Content Placeholder 4"/>
          <p:cNvSpPr txBox="1">
            <a:spLocks/>
          </p:cNvSpPr>
          <p:nvPr/>
        </p:nvSpPr>
        <p:spPr>
          <a:xfrm>
            <a:off x="838200" y="5310872"/>
            <a:ext cx="10515600" cy="14733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The amount of lobbying in an industry typically depends on the amount of government control. </a:t>
            </a:r>
          </a:p>
          <a:p>
            <a:pPr lvl="1"/>
            <a:r>
              <a:rPr lang="en-US" dirty="0"/>
              <a:t>When industries are market controlled, less lobbying.  </a:t>
            </a:r>
          </a:p>
          <a:p>
            <a:endParaRPr lang="en-US" dirty="0"/>
          </a:p>
        </p:txBody>
      </p:sp>
    </p:spTree>
    <p:extLst>
      <p:ext uri="{BB962C8B-B14F-4D97-AF65-F5344CB8AC3E}">
        <p14:creationId xmlns:p14="http://schemas.microsoft.com/office/powerpoint/2010/main" val="2167407971"/>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lobbying for Managers? </a:t>
            </a:r>
          </a:p>
        </p:txBody>
      </p:sp>
      <p:sp>
        <p:nvSpPr>
          <p:cNvPr id="3" name="Content Placeholder 2"/>
          <p:cNvSpPr>
            <a:spLocks noGrp="1"/>
          </p:cNvSpPr>
          <p:nvPr>
            <p:ph idx="1"/>
          </p:nvPr>
        </p:nvSpPr>
        <p:spPr>
          <a:xfrm>
            <a:off x="838200" y="1825624"/>
            <a:ext cx="10515600" cy="4595053"/>
          </a:xfrm>
        </p:spPr>
        <p:txBody>
          <a:bodyPr>
            <a:normAutofit fontScale="85000" lnSpcReduction="20000"/>
          </a:bodyPr>
          <a:lstStyle/>
          <a:p>
            <a:r>
              <a:rPr lang="en-US" b="1" dirty="0"/>
              <a:t>International trade (tariffs, customs classifications, and dumping)</a:t>
            </a:r>
          </a:p>
          <a:p>
            <a:pPr lvl="1"/>
            <a:r>
              <a:rPr lang="en-US" b="1" dirty="0"/>
              <a:t>Lobbying improves trade conditions for firms/industries that compete internationally </a:t>
            </a:r>
          </a:p>
          <a:p>
            <a:pPr lvl="1"/>
            <a:r>
              <a:rPr lang="en-US" sz="1900" dirty="0"/>
              <a:t>(Grasse and </a:t>
            </a:r>
            <a:r>
              <a:rPr lang="en-US" sz="1900" dirty="0" err="1"/>
              <a:t>Heidbreder</a:t>
            </a:r>
            <a:r>
              <a:rPr lang="en-US" sz="1900" dirty="0"/>
              <a:t>, 2011; </a:t>
            </a:r>
            <a:r>
              <a:rPr lang="en-US" sz="1900" dirty="0" err="1"/>
              <a:t>Gawande</a:t>
            </a:r>
            <a:r>
              <a:rPr lang="en-US" sz="1900" dirty="0"/>
              <a:t>  et al., 2006, 2012; </a:t>
            </a:r>
            <a:r>
              <a:rPr lang="en-US" sz="1900" dirty="0" err="1"/>
              <a:t>Stoyanov</a:t>
            </a:r>
            <a:r>
              <a:rPr lang="en-US" sz="1900" dirty="0"/>
              <a:t>, 2009; Ehrlich, 2008; Lee and </a:t>
            </a:r>
            <a:r>
              <a:rPr lang="en-US" sz="1900" dirty="0" err="1"/>
              <a:t>Baik</a:t>
            </a:r>
            <a:r>
              <a:rPr lang="en-US" sz="1900" dirty="0"/>
              <a:t>, 2010)</a:t>
            </a:r>
            <a:endParaRPr lang="en-US" sz="2100" dirty="0"/>
          </a:p>
          <a:p>
            <a:r>
              <a:rPr lang="en-US" b="1" dirty="0"/>
              <a:t>Financial and regulatory accounting</a:t>
            </a:r>
          </a:p>
          <a:p>
            <a:pPr lvl="1"/>
            <a:r>
              <a:rPr lang="en-US" b="1" dirty="0"/>
              <a:t>Lobbying affects firms’ ability to influence financial regulation and legislation, allowing them to hide revenue, avoid fraud detection, and capture excess returns. </a:t>
            </a:r>
            <a:r>
              <a:rPr lang="en-US" dirty="0"/>
              <a:t> </a:t>
            </a:r>
          </a:p>
          <a:p>
            <a:pPr lvl="1"/>
            <a:r>
              <a:rPr lang="en-US" sz="1900" dirty="0"/>
              <a:t>(</a:t>
            </a:r>
            <a:r>
              <a:rPr lang="en-US" sz="1900" dirty="0" err="1"/>
              <a:t>Mian</a:t>
            </a:r>
            <a:r>
              <a:rPr lang="en-US" sz="1900" dirty="0"/>
              <a:t> and </a:t>
            </a:r>
            <a:r>
              <a:rPr lang="en-US" sz="1900" dirty="0" err="1"/>
              <a:t>Trebbi</a:t>
            </a:r>
            <a:r>
              <a:rPr lang="en-US" sz="1900" dirty="0"/>
              <a:t>, 2011; </a:t>
            </a:r>
            <a:r>
              <a:rPr lang="en-US" sz="1900" dirty="0" err="1"/>
              <a:t>Blau</a:t>
            </a:r>
            <a:r>
              <a:rPr lang="en-US" sz="1900" dirty="0"/>
              <a:t> et al, 2013; </a:t>
            </a:r>
            <a:r>
              <a:rPr lang="en-US" sz="1900" dirty="0" err="1"/>
              <a:t>Hochber</a:t>
            </a:r>
            <a:r>
              <a:rPr lang="en-US" sz="1900" dirty="0"/>
              <a:t> et al, 2009). </a:t>
            </a:r>
          </a:p>
          <a:p>
            <a:r>
              <a:rPr lang="en-US" b="1" dirty="0"/>
              <a:t>Appropriations and budgeting</a:t>
            </a:r>
          </a:p>
          <a:p>
            <a:pPr lvl="1"/>
            <a:r>
              <a:rPr lang="en-US" b="1" dirty="0"/>
              <a:t>Interest groups and allies get more of government budget and more contracts.</a:t>
            </a:r>
            <a:r>
              <a:rPr lang="en-US" dirty="0"/>
              <a:t> </a:t>
            </a:r>
          </a:p>
          <a:p>
            <a:pPr lvl="1"/>
            <a:r>
              <a:rPr lang="en-US" sz="1900" dirty="0"/>
              <a:t>(Evans, 1996; </a:t>
            </a:r>
            <a:r>
              <a:rPr lang="en-US" sz="1900" dirty="0" err="1"/>
              <a:t>Helland</a:t>
            </a:r>
            <a:r>
              <a:rPr lang="en-US" sz="1900" dirty="0"/>
              <a:t>, 2008, de </a:t>
            </a:r>
            <a:r>
              <a:rPr lang="en-US" sz="1900" dirty="0" err="1"/>
              <a:t>Figueiredo</a:t>
            </a:r>
            <a:r>
              <a:rPr lang="en-US" sz="1900" dirty="0"/>
              <a:t> and Silverman, 2006, 2007).   </a:t>
            </a:r>
            <a:endParaRPr lang="en-US" sz="1900" dirty="0">
              <a:sym typeface="Wingdings" panose="05000000000000000000" pitchFamily="2" charset="2"/>
            </a:endParaRPr>
          </a:p>
          <a:p>
            <a:r>
              <a:rPr lang="en-US" b="1" dirty="0">
                <a:sym typeface="Wingdings" panose="05000000000000000000" pitchFamily="2" charset="2"/>
              </a:rPr>
              <a:t>Unobservable benefits?</a:t>
            </a:r>
          </a:p>
          <a:p>
            <a:pPr lvl="1"/>
            <a:r>
              <a:rPr lang="en-US" b="1" dirty="0">
                <a:sym typeface="Wingdings" panose="05000000000000000000" pitchFamily="2" charset="2"/>
              </a:rPr>
              <a:t>Absence of new bills </a:t>
            </a:r>
            <a:r>
              <a:rPr lang="en-US" dirty="0">
                <a:sym typeface="Wingdings" panose="05000000000000000000" pitchFamily="2" charset="2"/>
              </a:rPr>
              <a:t>on an issue could be an unobservable result of successful lobbying.</a:t>
            </a:r>
          </a:p>
          <a:p>
            <a:pPr lvl="1"/>
            <a:r>
              <a:rPr lang="en-US" b="1" dirty="0"/>
              <a:t>“Status calls”</a:t>
            </a:r>
            <a:r>
              <a:rPr lang="en-US" dirty="0"/>
              <a:t> - calls to politicians to ensure law’s enforcement at unobservable.</a:t>
            </a:r>
          </a:p>
        </p:txBody>
      </p:sp>
    </p:spTree>
    <p:extLst>
      <p:ext uri="{BB962C8B-B14F-4D97-AF65-F5344CB8AC3E}">
        <p14:creationId xmlns:p14="http://schemas.microsoft.com/office/powerpoint/2010/main" val="8546917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lobbying for Government? </a:t>
            </a:r>
          </a:p>
        </p:txBody>
      </p:sp>
      <p:sp>
        <p:nvSpPr>
          <p:cNvPr id="3" name="Content Placeholder 2"/>
          <p:cNvSpPr>
            <a:spLocks noGrp="1"/>
          </p:cNvSpPr>
          <p:nvPr>
            <p:ph idx="1"/>
          </p:nvPr>
        </p:nvSpPr>
        <p:spPr>
          <a:xfrm>
            <a:off x="838200" y="1912883"/>
            <a:ext cx="10515600" cy="4139574"/>
          </a:xfrm>
        </p:spPr>
        <p:txBody>
          <a:bodyPr>
            <a:normAutofit fontScale="85000" lnSpcReduction="20000"/>
          </a:bodyPr>
          <a:lstStyle/>
          <a:p>
            <a:r>
              <a:rPr lang="en-US" b="1" dirty="0"/>
              <a:t>If lobbying involves persuading government officials of an interest group’s position, why would they allow it?</a:t>
            </a:r>
          </a:p>
          <a:p>
            <a:pPr lvl="1"/>
            <a:r>
              <a:rPr lang="en-US" dirty="0"/>
              <a:t>Useful to government officials because it conveys information.</a:t>
            </a:r>
          </a:p>
          <a:p>
            <a:pPr lvl="1"/>
            <a:r>
              <a:rPr lang="en-US" b="1" dirty="0"/>
              <a:t>Technical information.</a:t>
            </a:r>
          </a:p>
          <a:p>
            <a:pPr lvl="2"/>
            <a:r>
              <a:rPr lang="en-US" dirty="0"/>
              <a:t>Government lawmakers, who may have to vote on 5,000 distinct bills, rely on lobbyists for information about a potential government action.  </a:t>
            </a:r>
          </a:p>
          <a:p>
            <a:pPr lvl="3"/>
            <a:r>
              <a:rPr lang="en-US" i="1" dirty="0"/>
              <a:t>Example</a:t>
            </a:r>
            <a:r>
              <a:rPr lang="en-US" dirty="0"/>
              <a:t>: What is the effect of a bill on sales in an industry?</a:t>
            </a:r>
          </a:p>
          <a:p>
            <a:pPr lvl="3"/>
            <a:r>
              <a:rPr lang="en-US" i="1" dirty="0"/>
              <a:t>Think of Toshiba example</a:t>
            </a:r>
            <a:r>
              <a:rPr lang="en-US" dirty="0"/>
              <a:t>: Toshiba proposed a barrier between Toshiba Machine and Toshiba Corporation which sold important products to the U.S. (sales of $2.6 billion).  </a:t>
            </a:r>
          </a:p>
          <a:p>
            <a:pPr lvl="1"/>
            <a:r>
              <a:rPr lang="en-US" b="1" dirty="0"/>
              <a:t>Political information.</a:t>
            </a:r>
          </a:p>
          <a:p>
            <a:pPr lvl="2"/>
            <a:r>
              <a:rPr lang="en-US" dirty="0"/>
              <a:t>Government lawmakers rely on lobbyists as an indicator of public support for a bill.</a:t>
            </a:r>
          </a:p>
          <a:p>
            <a:pPr lvl="3"/>
            <a:r>
              <a:rPr lang="en-US" i="1" dirty="0"/>
              <a:t>Example</a:t>
            </a:r>
            <a:r>
              <a:rPr lang="en-US" dirty="0"/>
              <a:t>: How many jobs in their district will be lost?</a:t>
            </a:r>
          </a:p>
          <a:p>
            <a:pPr lvl="3"/>
            <a:r>
              <a:rPr lang="en-US" i="1" dirty="0"/>
              <a:t>Think of Toshiba example</a:t>
            </a:r>
            <a:r>
              <a:rPr lang="en-US" dirty="0"/>
              <a:t>: Argued that Toshiba Machine plant employees (4,200) would be hurt by sanctions.  </a:t>
            </a:r>
          </a:p>
          <a:p>
            <a:pPr lvl="2"/>
            <a:endParaRPr lang="en-US" dirty="0"/>
          </a:p>
        </p:txBody>
      </p:sp>
    </p:spTree>
    <p:extLst>
      <p:ext uri="{BB962C8B-B14F-4D97-AF65-F5344CB8AC3E}">
        <p14:creationId xmlns:p14="http://schemas.microsoft.com/office/powerpoint/2010/main" val="224447210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Lobbying – Legal Controls</a:t>
            </a:r>
          </a:p>
        </p:txBody>
      </p:sp>
      <p:sp>
        <p:nvSpPr>
          <p:cNvPr id="3" name="Content Placeholder 2"/>
          <p:cNvSpPr>
            <a:spLocks noGrp="1"/>
          </p:cNvSpPr>
          <p:nvPr>
            <p:ph idx="1"/>
          </p:nvPr>
        </p:nvSpPr>
        <p:spPr>
          <a:xfrm>
            <a:off x="838199" y="1825624"/>
            <a:ext cx="10515601" cy="4356515"/>
          </a:xfrm>
        </p:spPr>
        <p:txBody>
          <a:bodyPr>
            <a:normAutofit fontScale="92500" lnSpcReduction="20000"/>
          </a:bodyPr>
          <a:lstStyle/>
          <a:p>
            <a:r>
              <a:rPr lang="en-US" b="1" dirty="0"/>
              <a:t>Regulation of Lobbying Act of 1946 – principle law governing lobbying</a:t>
            </a:r>
          </a:p>
          <a:p>
            <a:pPr lvl="1"/>
            <a:r>
              <a:rPr lang="en-US" dirty="0"/>
              <a:t>Requires registration of lobbyists.</a:t>
            </a:r>
          </a:p>
          <a:p>
            <a:pPr lvl="2"/>
            <a:r>
              <a:rPr lang="en-US" dirty="0"/>
              <a:t>Primary purpose is to provide information to members of Congress about individuals who lobby them, and thereby reduce the influence of lobbyists. </a:t>
            </a:r>
          </a:p>
          <a:p>
            <a:r>
              <a:rPr lang="en-US" b="1" dirty="0"/>
              <a:t>United States v. </a:t>
            </a:r>
            <a:r>
              <a:rPr lang="en-US" b="1" dirty="0" err="1"/>
              <a:t>Harriss</a:t>
            </a:r>
            <a:r>
              <a:rPr lang="en-US" b="1" dirty="0"/>
              <a:t> (347 U.S. 612) (1954) </a:t>
            </a:r>
          </a:p>
          <a:p>
            <a:pPr lvl="1"/>
            <a:r>
              <a:rPr lang="en-US" dirty="0"/>
              <a:t>Lobbyists sued government, arguing that Regulation of Lobbying Act was unclear and vague.  </a:t>
            </a:r>
          </a:p>
          <a:p>
            <a:pPr lvl="2"/>
            <a:r>
              <a:rPr lang="en-US" dirty="0"/>
              <a:t>Supreme Court upheld 1946 law, but interpreted the act as pertaining only to direct lobbying of Congress by a hired lobbyist.</a:t>
            </a:r>
          </a:p>
          <a:p>
            <a:pPr lvl="3"/>
            <a:r>
              <a:rPr lang="en-US" dirty="0"/>
              <a:t>Activities between firm managers and legislators is not lobbying.</a:t>
            </a:r>
          </a:p>
          <a:p>
            <a:pPr lvl="3"/>
            <a:r>
              <a:rPr lang="en-US" dirty="0"/>
              <a:t>Public relations is not lobbying.</a:t>
            </a:r>
          </a:p>
          <a:p>
            <a:pPr lvl="3"/>
            <a:r>
              <a:rPr lang="en-US" dirty="0"/>
              <a:t>Grassroots political activities is not lobbying.  </a:t>
            </a:r>
          </a:p>
        </p:txBody>
      </p:sp>
    </p:spTree>
    <p:extLst>
      <p:ext uri="{BB962C8B-B14F-4D97-AF65-F5344CB8AC3E}">
        <p14:creationId xmlns:p14="http://schemas.microsoft.com/office/powerpoint/2010/main" val="403526970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Lobbying – Legal Controls</a:t>
            </a:r>
          </a:p>
        </p:txBody>
      </p:sp>
      <p:sp>
        <p:nvSpPr>
          <p:cNvPr id="3" name="Content Placeholder 2"/>
          <p:cNvSpPr>
            <a:spLocks noGrp="1"/>
          </p:cNvSpPr>
          <p:nvPr>
            <p:ph idx="1"/>
          </p:nvPr>
        </p:nvSpPr>
        <p:spPr>
          <a:xfrm>
            <a:off x="838200" y="1825624"/>
            <a:ext cx="10515600" cy="4286941"/>
          </a:xfrm>
        </p:spPr>
        <p:txBody>
          <a:bodyPr>
            <a:normAutofit fontScale="92500" lnSpcReduction="10000"/>
          </a:bodyPr>
          <a:lstStyle/>
          <a:p>
            <a:r>
              <a:rPr lang="en-US" b="1" dirty="0"/>
              <a:t>Lobbying Disclosure Act (1995) </a:t>
            </a:r>
          </a:p>
          <a:p>
            <a:pPr lvl="1"/>
            <a:r>
              <a:rPr lang="en-US" b="1" dirty="0"/>
              <a:t>Improve accountability in lobbying by increasing and making specific the reporting and registration requirements. </a:t>
            </a:r>
          </a:p>
          <a:p>
            <a:pPr lvl="2"/>
            <a:r>
              <a:rPr lang="en-US" b="1" dirty="0"/>
              <a:t>Requires registration</a:t>
            </a:r>
          </a:p>
          <a:p>
            <a:pPr lvl="3"/>
            <a:r>
              <a:rPr lang="en-US" dirty="0"/>
              <a:t>If an organization has one or more “lobbyist”.</a:t>
            </a:r>
          </a:p>
          <a:p>
            <a:pPr lvl="2"/>
            <a:r>
              <a:rPr lang="en-US" b="1" dirty="0"/>
              <a:t>Requires reporting</a:t>
            </a:r>
          </a:p>
          <a:p>
            <a:pPr lvl="3"/>
            <a:r>
              <a:rPr lang="en-US" dirty="0"/>
              <a:t>All registered entities must file a report quarterly that detail how much was spent and on what issue.  </a:t>
            </a:r>
          </a:p>
          <a:p>
            <a:pPr lvl="3"/>
            <a:r>
              <a:rPr lang="en-US" dirty="0"/>
              <a:t>All registered entities must file semiannual reports that detail the feeds they receive, travel, contributions and gifts.   </a:t>
            </a:r>
          </a:p>
          <a:p>
            <a:pPr lvl="1"/>
            <a:r>
              <a:rPr lang="en-US" b="1" dirty="0"/>
              <a:t>Clarifies who is a lobbyist</a:t>
            </a:r>
          </a:p>
          <a:p>
            <a:pPr lvl="2"/>
            <a:r>
              <a:rPr lang="en-US" dirty="0"/>
              <a:t>Any individual who spends 20% or more of their time lobbying over a 6 month period.  </a:t>
            </a:r>
          </a:p>
          <a:p>
            <a:pPr lvl="2"/>
            <a:r>
              <a:rPr lang="en-US" dirty="0"/>
              <a:t>Any organization that spends $10,000 or more on lobbying activities over a year.  </a:t>
            </a:r>
          </a:p>
        </p:txBody>
      </p:sp>
    </p:spTree>
    <p:extLst>
      <p:ext uri="{BB962C8B-B14F-4D97-AF65-F5344CB8AC3E}">
        <p14:creationId xmlns:p14="http://schemas.microsoft.com/office/powerpoint/2010/main" val="1924668158"/>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Legal Controls Clarification</a:t>
            </a:r>
          </a:p>
        </p:txBody>
      </p:sp>
      <p:sp>
        <p:nvSpPr>
          <p:cNvPr id="3" name="Content Placeholder 2"/>
          <p:cNvSpPr>
            <a:spLocks noGrp="1"/>
          </p:cNvSpPr>
          <p:nvPr>
            <p:ph idx="1"/>
          </p:nvPr>
        </p:nvSpPr>
        <p:spPr>
          <a:xfrm>
            <a:off x="838199" y="1883230"/>
            <a:ext cx="10602687" cy="4397828"/>
          </a:xfrm>
        </p:spPr>
        <p:txBody>
          <a:bodyPr>
            <a:normAutofit fontScale="92500" lnSpcReduction="20000"/>
          </a:bodyPr>
          <a:lstStyle/>
          <a:p>
            <a:r>
              <a:rPr lang="en-US" b="1" dirty="0"/>
              <a:t>Lobbying cannot take the form of gift giving.  </a:t>
            </a:r>
          </a:p>
          <a:p>
            <a:pPr lvl="1"/>
            <a:r>
              <a:rPr lang="en-US" b="1" dirty="0"/>
              <a:t>Various laws prohibit gifts to members of Congress (for the most part)</a:t>
            </a:r>
          </a:p>
          <a:p>
            <a:pPr lvl="2"/>
            <a:r>
              <a:rPr lang="en-US" dirty="0"/>
              <a:t>Members of Congress can receive gifts worth less than $50, but not worth more than $100/year.</a:t>
            </a:r>
          </a:p>
          <a:p>
            <a:pPr lvl="2"/>
            <a:r>
              <a:rPr lang="en-US" dirty="0"/>
              <a:t>Meals, tickets to events, travel, and any physical goods are considered gifts.  </a:t>
            </a:r>
          </a:p>
          <a:p>
            <a:pPr lvl="3"/>
            <a:r>
              <a:rPr lang="en-US" dirty="0"/>
              <a:t>Travel for “fact-finding” trips, meetings, or speeches are excepted.  </a:t>
            </a:r>
            <a:r>
              <a:rPr lang="en-US" b="1" dirty="0"/>
              <a:t>  </a:t>
            </a:r>
            <a:endParaRPr lang="en-US" dirty="0"/>
          </a:p>
          <a:p>
            <a:pPr lvl="2"/>
            <a:r>
              <a:rPr lang="en-US" dirty="0"/>
              <a:t>Example: Mondavi and government officials</a:t>
            </a:r>
          </a:p>
          <a:p>
            <a:pPr lvl="3"/>
            <a:r>
              <a:rPr lang="en-US" dirty="0"/>
              <a:t>Robert Mondavi winery hosted the Secretary of Agriculture under Bill Clinton (1997) for dinner ($187 for wine, $207 for dinner).  </a:t>
            </a:r>
          </a:p>
          <a:p>
            <a:pPr lvl="3"/>
            <a:r>
              <a:rPr lang="en-US" dirty="0"/>
              <a:t>Resulted in $150,000 in civil penalties for Mondavi winery. </a:t>
            </a:r>
          </a:p>
          <a:p>
            <a:r>
              <a:rPr lang="en-US" b="1" dirty="0"/>
              <a:t>Lobbying controls trying to limit the “revolving door”</a:t>
            </a:r>
          </a:p>
          <a:p>
            <a:pPr lvl="1"/>
            <a:r>
              <a:rPr lang="en-US" b="1" dirty="0"/>
              <a:t>Ethics in Government Act (1978) </a:t>
            </a:r>
          </a:p>
          <a:p>
            <a:pPr lvl="2"/>
            <a:r>
              <a:rPr lang="en-US" dirty="0"/>
              <a:t>Restricts contact of officials and regulators with their agency for 2 years after leaving.  </a:t>
            </a:r>
          </a:p>
          <a:p>
            <a:pPr lvl="2"/>
            <a:r>
              <a:rPr lang="en-US" dirty="0"/>
              <a:t>Restricts members of Congress and their staff from lobbying 1 year after leaving office.  </a:t>
            </a:r>
          </a:p>
        </p:txBody>
      </p:sp>
    </p:spTree>
    <p:extLst>
      <p:ext uri="{BB962C8B-B14F-4D97-AF65-F5344CB8AC3E}">
        <p14:creationId xmlns:p14="http://schemas.microsoft.com/office/powerpoint/2010/main" val="2943299826"/>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“Note on Lobbying”</a:t>
            </a:r>
          </a:p>
        </p:txBody>
      </p:sp>
      <p:sp>
        <p:nvSpPr>
          <p:cNvPr id="3" name="Content Placeholder 2"/>
          <p:cNvSpPr>
            <a:spLocks noGrp="1"/>
          </p:cNvSpPr>
          <p:nvPr>
            <p:ph idx="1"/>
          </p:nvPr>
        </p:nvSpPr>
        <p:spPr>
          <a:xfrm>
            <a:off x="838200" y="2079171"/>
            <a:ext cx="10515600" cy="4097792"/>
          </a:xfrm>
        </p:spPr>
        <p:txBody>
          <a:bodyPr>
            <a:normAutofit/>
          </a:bodyPr>
          <a:lstStyle/>
          <a:p>
            <a:r>
              <a:rPr lang="en-US" sz="3200" b="1" dirty="0"/>
              <a:t>What was Fred Smith’s goal of engaging public politics and what was his strategy?</a:t>
            </a:r>
          </a:p>
        </p:txBody>
      </p:sp>
    </p:spTree>
    <p:extLst>
      <p:ext uri="{BB962C8B-B14F-4D97-AF65-F5344CB8AC3E}">
        <p14:creationId xmlns:p14="http://schemas.microsoft.com/office/powerpoint/2010/main" val="53863844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“Note on Lobbying”</a:t>
            </a:r>
          </a:p>
        </p:txBody>
      </p:sp>
      <p:sp>
        <p:nvSpPr>
          <p:cNvPr id="3" name="Content Placeholder 2"/>
          <p:cNvSpPr>
            <a:spLocks noGrp="1"/>
          </p:cNvSpPr>
          <p:nvPr>
            <p:ph idx="1"/>
          </p:nvPr>
        </p:nvSpPr>
        <p:spPr>
          <a:xfrm>
            <a:off x="838200" y="2441985"/>
            <a:ext cx="5648661" cy="3734977"/>
          </a:xfrm>
        </p:spPr>
        <p:txBody>
          <a:bodyPr>
            <a:normAutofit/>
          </a:bodyPr>
          <a:lstStyle/>
          <a:p>
            <a:r>
              <a:rPr lang="en-US" sz="3600" b="1" dirty="0"/>
              <a:t>Who’s this guy? And what did he do to get </a:t>
            </a:r>
            <a:r>
              <a:rPr lang="en-US" sz="3600" b="1" dirty="0">
                <a:hlinkClick r:id="rId2"/>
              </a:rPr>
              <a:t>famous</a:t>
            </a:r>
            <a:r>
              <a:rPr lang="en-US" sz="3600" b="1" dirty="0"/>
              <a:t>?</a:t>
            </a:r>
          </a:p>
        </p:txBody>
      </p:sp>
      <p:pic>
        <p:nvPicPr>
          <p:cNvPr id="5122" name="Picture 2" descr="http://cbsnews1.cbsistatic.com/hub/i/2011/11/04/b9ab3f1e-a644-11e2-a3f0-029118418759/60_minutes_abramoff_story_1111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8497" y="2263588"/>
            <a:ext cx="4448698" cy="3336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59994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Objectives</a:t>
            </a:r>
          </a:p>
        </p:txBody>
      </p:sp>
      <p:sp>
        <p:nvSpPr>
          <p:cNvPr id="3" name="Content Placeholder 2"/>
          <p:cNvSpPr>
            <a:spLocks noGrp="1"/>
          </p:cNvSpPr>
          <p:nvPr>
            <p:ph idx="1"/>
          </p:nvPr>
        </p:nvSpPr>
        <p:spPr/>
        <p:txBody>
          <a:bodyPr/>
          <a:lstStyle/>
          <a:p>
            <a:r>
              <a:rPr lang="en-US" dirty="0"/>
              <a:t>Discuss implementation techniques of public politics: lobbying</a:t>
            </a:r>
          </a:p>
          <a:p>
            <a:pPr lvl="1"/>
            <a:r>
              <a:rPr lang="en-US" dirty="0"/>
              <a:t>Lobbying: Strategic communication of politically relevant information to government officeholders.</a:t>
            </a:r>
          </a:p>
          <a:p>
            <a:pPr lvl="1"/>
            <a:r>
              <a:rPr lang="en-US" dirty="0"/>
              <a:t>Everyone does it!</a:t>
            </a:r>
          </a:p>
          <a:p>
            <a:pPr lvl="1"/>
            <a:r>
              <a:rPr lang="en-US" dirty="0"/>
              <a:t>Tightly regulated, but an important part of public politics</a:t>
            </a:r>
          </a:p>
        </p:txBody>
      </p:sp>
    </p:spTree>
    <p:extLst>
      <p:ext uri="{BB962C8B-B14F-4D97-AF65-F5344CB8AC3E}">
        <p14:creationId xmlns:p14="http://schemas.microsoft.com/office/powerpoint/2010/main" val="166646821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6594" y="0"/>
            <a:ext cx="11047412" cy="1208088"/>
          </a:xfrm>
        </p:spPr>
        <p:txBody>
          <a:bodyPr>
            <a:normAutofit/>
          </a:bodyPr>
          <a:lstStyle/>
          <a:p>
            <a:pPr eaLnBrk="1" hangingPunct="1"/>
            <a:r>
              <a:rPr lang="en-US" altLang="en-US" dirty="0">
                <a:ea typeface="ＭＳ Ｐゴシック" panose="020B0600070205080204" pitchFamily="34" charset="-128"/>
              </a:rPr>
              <a:t>Challenges in addressing the BOP</a:t>
            </a:r>
          </a:p>
        </p:txBody>
      </p:sp>
      <p:sp>
        <p:nvSpPr>
          <p:cNvPr id="25602" name="Content Placeholder 2"/>
          <p:cNvSpPr>
            <a:spLocks noGrp="1"/>
          </p:cNvSpPr>
          <p:nvPr>
            <p:ph sz="quarter" idx="1"/>
          </p:nvPr>
        </p:nvSpPr>
        <p:spPr>
          <a:xfrm>
            <a:off x="686595" y="1600200"/>
            <a:ext cx="10669587" cy="5029200"/>
          </a:xfrm>
        </p:spPr>
        <p:txBody>
          <a:bodyPr>
            <a:normAutofit/>
          </a:bodyPr>
          <a:lstStyle/>
          <a:p>
            <a:pPr marL="514350" indent="-514350">
              <a:spcBef>
                <a:spcPts val="600"/>
              </a:spcBef>
              <a:spcAft>
                <a:spcPct val="0"/>
              </a:spcAft>
              <a:buFont typeface="Segoe UI Light" panose="020B0502040204020203" pitchFamily="34" charset="0"/>
              <a:buAutoNum type="arabicPeriod"/>
            </a:pPr>
            <a:r>
              <a:rPr lang="en-US" altLang="en-US" sz="2800" dirty="0">
                <a:ea typeface="ＭＳ Ｐゴシック" panose="020B0600070205080204" pitchFamily="34" charset="-128"/>
                <a:cs typeface="Arial" panose="020B0604020202020204" pitchFamily="34" charset="0"/>
              </a:rPr>
              <a:t>Bottom of the pyramid may not individually have access to capital to purchase</a:t>
            </a:r>
          </a:p>
          <a:p>
            <a:pPr marL="514350" indent="-514350">
              <a:spcBef>
                <a:spcPts val="600"/>
              </a:spcBef>
              <a:spcAft>
                <a:spcPct val="0"/>
              </a:spcAft>
              <a:buFont typeface="Segoe UI Light" panose="020B0502040204020203" pitchFamily="34" charset="0"/>
              <a:buAutoNum type="arabicPeriod"/>
            </a:pPr>
            <a:r>
              <a:rPr lang="en-US" altLang="en-US" sz="2800" dirty="0">
                <a:ea typeface="ＭＳ Ｐゴシック" panose="020B0600070205080204" pitchFamily="34" charset="-128"/>
                <a:cs typeface="Arial" panose="020B0604020202020204" pitchFamily="34" charset="0"/>
              </a:rPr>
              <a:t>Geographic dispersion</a:t>
            </a:r>
          </a:p>
          <a:p>
            <a:pPr marL="514350" indent="-514350">
              <a:spcBef>
                <a:spcPts val="600"/>
              </a:spcBef>
              <a:spcAft>
                <a:spcPct val="0"/>
              </a:spcAft>
              <a:buFont typeface="Segoe UI Light" panose="020B0502040204020203" pitchFamily="34" charset="0"/>
              <a:buAutoNum type="arabicPeriod"/>
            </a:pPr>
            <a:r>
              <a:rPr lang="en-US" altLang="en-US" sz="2800" dirty="0">
                <a:ea typeface="ＭＳ Ｐゴシック" panose="020B0600070205080204" pitchFamily="34" charset="-128"/>
                <a:cs typeface="Arial" panose="020B0604020202020204" pitchFamily="34" charset="0"/>
              </a:rPr>
              <a:t>Infrastructure issues</a:t>
            </a:r>
          </a:p>
          <a:p>
            <a:pPr marL="788988" lvl="1" indent="-514350">
              <a:spcBef>
                <a:spcPts val="600"/>
              </a:spcBef>
              <a:spcAft>
                <a:spcPct val="0"/>
              </a:spcAft>
            </a:pPr>
            <a:r>
              <a:rPr lang="en-US" altLang="en-US" dirty="0">
                <a:ea typeface="ＭＳ Ｐゴシック" panose="020B0600070205080204" pitchFamily="34" charset="-128"/>
                <a:cs typeface="Arial" panose="020B0604020202020204" pitchFamily="34" charset="0"/>
              </a:rPr>
              <a:t>Complementary assets less available</a:t>
            </a:r>
          </a:p>
          <a:p>
            <a:pPr marL="1239827" lvl="2" indent="-514350">
              <a:spcBef>
                <a:spcPts val="600"/>
              </a:spcBef>
              <a:spcAft>
                <a:spcPct val="0"/>
              </a:spcAft>
            </a:pPr>
            <a:r>
              <a:rPr lang="en-US" altLang="en-US" dirty="0">
                <a:ea typeface="ＭＳ Ｐゴシック" panose="020B0600070205080204" pitchFamily="34" charset="-128"/>
                <a:cs typeface="Arial" panose="020B0604020202020204" pitchFamily="34" charset="0"/>
              </a:rPr>
              <a:t>Including imperfect contracting environment</a:t>
            </a:r>
          </a:p>
          <a:p>
            <a:pPr marL="788988" lvl="1" indent="-514350">
              <a:spcBef>
                <a:spcPts val="600"/>
              </a:spcBef>
              <a:spcAft>
                <a:spcPct val="0"/>
              </a:spcAft>
            </a:pPr>
            <a:r>
              <a:rPr lang="en-US" altLang="en-US" dirty="0">
                <a:ea typeface="ＭＳ Ｐゴシック" panose="020B0600070205080204" pitchFamily="34" charset="-128"/>
                <a:cs typeface="Arial" panose="020B0604020202020204" pitchFamily="34" charset="0"/>
              </a:rPr>
              <a:t>Distribution and logistics  more challenging</a:t>
            </a:r>
          </a:p>
          <a:p>
            <a:pPr marL="514350" indent="-514350">
              <a:spcBef>
                <a:spcPts val="600"/>
              </a:spcBef>
              <a:spcAft>
                <a:spcPct val="0"/>
              </a:spcAft>
              <a:buFont typeface="Segoe UI Light" panose="020B0502040204020203" pitchFamily="34" charset="0"/>
              <a:buAutoNum type="arabicPeriod"/>
            </a:pPr>
            <a:r>
              <a:rPr lang="en-US" altLang="en-US" sz="2800" dirty="0">
                <a:ea typeface="ＭＳ Ｐゴシック" panose="020B0600070205080204" pitchFamily="34" charset="-128"/>
                <a:cs typeface="Arial" panose="020B0604020202020204" pitchFamily="34" charset="0"/>
              </a:rPr>
              <a:t>Plus additional </a:t>
            </a:r>
            <a:r>
              <a:rPr lang="ja-JP" altLang="en-US" sz="2800" dirty="0">
                <a:ea typeface="ＭＳ Ｐゴシック" panose="020B0600070205080204" pitchFamily="34" charset="-128"/>
                <a:cs typeface="Arial" panose="020B0604020202020204" pitchFamily="34" charset="0"/>
              </a:rPr>
              <a:t>“</a:t>
            </a:r>
            <a:r>
              <a:rPr lang="en-US" altLang="ja-JP" sz="2800" dirty="0">
                <a:ea typeface="ＭＳ Ｐゴシック" panose="020B0600070205080204" pitchFamily="34" charset="-128"/>
                <a:cs typeface="Arial" panose="020B0604020202020204" pitchFamily="34" charset="0"/>
              </a:rPr>
              <a:t>developing country</a:t>
            </a:r>
            <a:r>
              <a:rPr lang="ja-JP" altLang="en-US" sz="2800" dirty="0">
                <a:ea typeface="ＭＳ Ｐゴシック" panose="020B0600070205080204" pitchFamily="34" charset="-128"/>
                <a:cs typeface="Arial" panose="020B0604020202020204" pitchFamily="34" charset="0"/>
              </a:rPr>
              <a:t>”</a:t>
            </a:r>
            <a:r>
              <a:rPr lang="en-US" altLang="ja-JP" sz="2800" dirty="0">
                <a:ea typeface="ＭＳ Ｐゴシック" panose="020B0600070205080204" pitchFamily="34" charset="-128"/>
                <a:cs typeface="Arial" panose="020B0604020202020204" pitchFamily="34" charset="0"/>
              </a:rPr>
              <a:t> problems</a:t>
            </a:r>
          </a:p>
          <a:p>
            <a:pPr marL="793738" lvl="1" indent="-342900">
              <a:spcBef>
                <a:spcPts val="600"/>
              </a:spcBef>
              <a:spcAft>
                <a:spcPct val="0"/>
              </a:spcAft>
            </a:pPr>
            <a:r>
              <a:rPr lang="en-US" altLang="en-US" sz="2000" dirty="0">
                <a:ea typeface="ＭＳ Ｐゴシック" panose="020B0600070205080204" pitchFamily="34" charset="-128"/>
                <a:cs typeface="Arial" panose="020B0604020202020204" pitchFamily="34" charset="0"/>
              </a:rPr>
              <a:t>Heavy bureaucracy, political instability, corruption</a:t>
            </a:r>
            <a:endParaRPr lang="en-US" altLang="en-US" sz="2000" u="sng" dirty="0">
              <a:ea typeface="ＭＳ Ｐゴシック" panose="020B0600070205080204" pitchFamily="34" charset="-128"/>
              <a:cs typeface="Arial" panose="020B0604020202020204" pitchFamily="34" charset="0"/>
            </a:endParaRPr>
          </a:p>
          <a:p>
            <a:pPr marL="514350" indent="-514350">
              <a:spcBef>
                <a:spcPts val="600"/>
              </a:spcBef>
              <a:spcAft>
                <a:spcPct val="0"/>
              </a:spcAft>
              <a:buFont typeface="Wingdings" panose="05000000000000000000" pitchFamily="2" charset="2"/>
              <a:buChar char="Ø"/>
            </a:pPr>
            <a:r>
              <a:rPr lang="en-US" altLang="en-US" sz="2800" u="sng" dirty="0">
                <a:ea typeface="ＭＳ Ｐゴシック" panose="020B0600070205080204" pitchFamily="34" charset="-128"/>
                <a:cs typeface="Arial" panose="020B0604020202020204" pitchFamily="34" charset="0"/>
              </a:rPr>
              <a:t>Scale needed, but fundamentally hard to </a:t>
            </a:r>
            <a:r>
              <a:rPr lang="ja-JP" altLang="en-US" sz="2800" u="sng" dirty="0">
                <a:ea typeface="ＭＳ Ｐゴシック" panose="020B0600070205080204" pitchFamily="34" charset="-128"/>
                <a:cs typeface="Arial" panose="020B0604020202020204" pitchFamily="34" charset="0"/>
              </a:rPr>
              <a:t>“</a:t>
            </a:r>
            <a:r>
              <a:rPr lang="en-US" altLang="ja-JP" sz="2800" u="sng" dirty="0">
                <a:ea typeface="ＭＳ Ｐゴシック" panose="020B0600070205080204" pitchFamily="34" charset="-128"/>
                <a:cs typeface="Arial" panose="020B0604020202020204" pitchFamily="34" charset="0"/>
              </a:rPr>
              <a:t>scale up</a:t>
            </a:r>
            <a:r>
              <a:rPr lang="ja-JP" altLang="en-US" sz="2800" u="sng" dirty="0">
                <a:ea typeface="ＭＳ Ｐゴシック" panose="020B0600070205080204" pitchFamily="34" charset="-128"/>
                <a:cs typeface="Arial" panose="020B0604020202020204" pitchFamily="34" charset="0"/>
              </a:rPr>
              <a:t>”</a:t>
            </a:r>
            <a:endParaRPr lang="en-US" altLang="ja-JP" sz="2800" u="sng" dirty="0">
              <a:ea typeface="ＭＳ Ｐゴシック" panose="020B0600070205080204" pitchFamily="34" charset="-128"/>
              <a:cs typeface="Arial" panose="020B0604020202020204" pitchFamily="34" charset="0"/>
            </a:endParaRPr>
          </a:p>
          <a:p>
            <a:pPr marL="514350" indent="-514350">
              <a:spcBef>
                <a:spcPts val="600"/>
              </a:spcBef>
              <a:spcAft>
                <a:spcPct val="0"/>
              </a:spcAft>
              <a:buNone/>
            </a:pPr>
            <a:endParaRPr lang="en-US" altLang="en-US" sz="2800" dirty="0">
              <a:ea typeface="ＭＳ Ｐゴシック" panose="020B0600070205080204" pitchFamily="34" charset="-128"/>
              <a:cs typeface="Arial" panose="020B0604020202020204" pitchFamily="34" charset="0"/>
            </a:endParaRPr>
          </a:p>
          <a:p>
            <a:pPr marL="514350" indent="-514350">
              <a:spcBef>
                <a:spcPts val="600"/>
              </a:spcBef>
              <a:spcAft>
                <a:spcPct val="0"/>
              </a:spcAft>
              <a:buNone/>
            </a:pPr>
            <a:endParaRPr lang="en-US" altLang="en-US" sz="2800" dirty="0">
              <a:ea typeface="ＭＳ Ｐゴシック" panose="020B0600070205080204" pitchFamily="34" charset="-128"/>
              <a:cs typeface="Arial" panose="020B0604020202020204" pitchFamily="34" charset="0"/>
            </a:endParaRPr>
          </a:p>
          <a:p>
            <a:pPr marL="514350" indent="-514350">
              <a:spcBef>
                <a:spcPts val="600"/>
              </a:spcBef>
              <a:spcAft>
                <a:spcPct val="0"/>
              </a:spcAft>
              <a:buFont typeface="Wingdings 3" panose="05040102010807070707" pitchFamily="18" charset="2"/>
              <a:buChar char=""/>
            </a:pPr>
            <a:endParaRPr lang="en-US" altLang="en-US" sz="2800" dirty="0">
              <a:ea typeface="ＭＳ Ｐゴシック" panose="020B0600070205080204" pitchFamily="34" charset="-128"/>
              <a:cs typeface="Arial" panose="020B0604020202020204" pitchFamily="34" charset="0"/>
            </a:endParaRPr>
          </a:p>
          <a:p>
            <a:pPr marL="514350" indent="-514350">
              <a:spcBef>
                <a:spcPts val="600"/>
              </a:spcBef>
              <a:spcAft>
                <a:spcPct val="0"/>
              </a:spcAft>
              <a:buFont typeface="Wingdings 3" panose="05040102010807070707" pitchFamily="18" charset="2"/>
              <a:buChar char=""/>
            </a:pPr>
            <a:endParaRPr lang="en-US" altLang="en-US" sz="2800" dirty="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67109149"/>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60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Agenda</a:t>
            </a:r>
          </a:p>
        </p:txBody>
      </p:sp>
      <p:sp>
        <p:nvSpPr>
          <p:cNvPr id="3" name="Content Placeholder 2"/>
          <p:cNvSpPr>
            <a:spLocks noGrp="1"/>
          </p:cNvSpPr>
          <p:nvPr>
            <p:ph idx="1"/>
          </p:nvPr>
        </p:nvSpPr>
        <p:spPr/>
        <p:txBody>
          <a:bodyPr>
            <a:normAutofit/>
          </a:bodyPr>
          <a:lstStyle/>
          <a:p>
            <a:pPr marL="514350" indent="-514350">
              <a:buFont typeface="Wingdings" charset="2"/>
              <a:buAutoNum type="arabicPeriod"/>
            </a:pPr>
            <a:r>
              <a:rPr lang="en-US" dirty="0">
                <a:latin typeface="+mn-lt"/>
              </a:rPr>
              <a:t>Review of last class</a:t>
            </a:r>
          </a:p>
          <a:p>
            <a:pPr marL="514350" indent="-514350">
              <a:buFont typeface="Wingdings" charset="2"/>
              <a:buAutoNum type="arabicPeriod"/>
            </a:pPr>
            <a:r>
              <a:rPr lang="en-US" dirty="0">
                <a:latin typeface="+mn-lt"/>
              </a:rPr>
              <a:t>Class Objectives</a:t>
            </a:r>
          </a:p>
          <a:p>
            <a:pPr marL="514350" indent="-514350">
              <a:buFont typeface="Wingdings" charset="2"/>
              <a:buAutoNum type="arabicPeriod"/>
            </a:pPr>
            <a:r>
              <a:rPr lang="en-US" dirty="0">
                <a:latin typeface="+mn-lt"/>
              </a:rPr>
              <a:t>Public Politics</a:t>
            </a:r>
          </a:p>
          <a:p>
            <a:pPr marL="514350" indent="-514350">
              <a:buFont typeface="Wingdings" charset="2"/>
              <a:buAutoNum type="arabicPeriod"/>
            </a:pPr>
            <a:r>
              <a:rPr lang="en-US" dirty="0">
                <a:latin typeface="+mn-lt"/>
              </a:rPr>
              <a:t>Free the Grapes Example</a:t>
            </a:r>
          </a:p>
          <a:p>
            <a:pPr marL="514350" indent="-514350">
              <a:buFont typeface="Wingdings" charset="2"/>
              <a:buAutoNum type="arabicPeriod"/>
            </a:pPr>
            <a:r>
              <a:rPr lang="en-US" dirty="0">
                <a:latin typeface="+mn-lt"/>
              </a:rPr>
              <a:t>Lobbying</a:t>
            </a:r>
          </a:p>
          <a:p>
            <a:pPr marL="514350" indent="-514350">
              <a:buFont typeface="Wingdings" charset="2"/>
              <a:buAutoNum type="arabicPeriod"/>
            </a:pPr>
            <a:r>
              <a:rPr lang="en-US" dirty="0">
                <a:solidFill>
                  <a:srgbClr val="0070C0"/>
                </a:solidFill>
                <a:latin typeface="+mn-lt"/>
              </a:rPr>
              <a:t>Q&amp;A</a:t>
            </a:r>
          </a:p>
          <a:p>
            <a:pPr marL="514350" indent="-514350">
              <a:buFont typeface="Wingdings" charset="2"/>
              <a:buAutoNum type="arabicPeriod"/>
            </a:pPr>
            <a:endParaRPr lang="en-US" dirty="0">
              <a:latin typeface="+mn-lt"/>
            </a:endParaRPr>
          </a:p>
          <a:p>
            <a:pPr marL="514350" indent="-514350">
              <a:buFont typeface="Wingdings" charset="2"/>
              <a:buAutoNum type="arabicPeriod"/>
            </a:pPr>
            <a:endParaRPr lang="en-US" dirty="0"/>
          </a:p>
          <a:p>
            <a:pPr marL="514350" indent="-514350">
              <a:buFont typeface="Wingdings" charset="2"/>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793738" lvl="1" indent="-342900">
              <a:buFontTx/>
              <a:buChar char="-"/>
            </a:pPr>
            <a:endParaRPr lang="en-US" dirty="0"/>
          </a:p>
          <a:p>
            <a:pPr marL="0" indent="0">
              <a:buNone/>
            </a:pPr>
            <a:endParaRPr lang="en-US" dirty="0"/>
          </a:p>
        </p:txBody>
      </p:sp>
    </p:spTree>
    <p:extLst>
      <p:ext uri="{BB962C8B-B14F-4D97-AF65-F5344CB8AC3E}">
        <p14:creationId xmlns:p14="http://schemas.microsoft.com/office/powerpoint/2010/main" val="926103255"/>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Q&amp;A</a:t>
            </a:r>
          </a:p>
        </p:txBody>
      </p:sp>
      <p:sp>
        <p:nvSpPr>
          <p:cNvPr id="3" name="Content Placeholder 2"/>
          <p:cNvSpPr>
            <a:spLocks noGrp="1"/>
          </p:cNvSpPr>
          <p:nvPr>
            <p:ph idx="1"/>
          </p:nvPr>
        </p:nvSpPr>
        <p:spPr/>
        <p:txBody>
          <a:bodyPr>
            <a:normAutofit/>
          </a:bodyPr>
          <a:lstStyle/>
          <a:p>
            <a:r>
              <a:rPr lang="en-US" dirty="0"/>
              <a:t>Any questions?</a:t>
            </a:r>
          </a:p>
          <a:p>
            <a:r>
              <a:rPr lang="en-US" dirty="0"/>
              <a:t>Fill out muddiest card and leave here if anything was confusing today!</a:t>
            </a:r>
          </a:p>
        </p:txBody>
      </p:sp>
    </p:spTree>
    <p:extLst>
      <p:ext uri="{BB962C8B-B14F-4D97-AF65-F5344CB8AC3E}">
        <p14:creationId xmlns:p14="http://schemas.microsoft.com/office/powerpoint/2010/main" val="197455039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 of Lecture: </a:t>
            </a:r>
          </a:p>
        </p:txBody>
      </p:sp>
      <p:sp>
        <p:nvSpPr>
          <p:cNvPr id="3" name="Content Placeholder 2"/>
          <p:cNvSpPr>
            <a:spLocks noGrp="1"/>
          </p:cNvSpPr>
          <p:nvPr>
            <p:ph idx="1"/>
          </p:nvPr>
        </p:nvSpPr>
        <p:spPr/>
        <p:txBody>
          <a:bodyPr>
            <a:normAutofit/>
          </a:bodyPr>
          <a:lstStyle/>
          <a:p>
            <a:r>
              <a:rPr lang="en-US" dirty="0"/>
              <a:t>Tuesday: Government and Society</a:t>
            </a:r>
          </a:p>
          <a:p>
            <a:pPr lvl="1"/>
            <a:r>
              <a:rPr lang="en-US" dirty="0"/>
              <a:t>Porter &amp; Kramer (2006), “Strategy and Society: The Link between Competitive Advantage and Corporate Social Responsibility”*</a:t>
            </a:r>
          </a:p>
          <a:p>
            <a:pPr lvl="2"/>
            <a:r>
              <a:rPr lang="en-US" i="1" dirty="0"/>
              <a:t>* Posted on Piazza</a:t>
            </a:r>
          </a:p>
          <a:p>
            <a:pPr lvl="1"/>
            <a:r>
              <a:rPr lang="en-US" dirty="0"/>
              <a:t>“Wal-Mart’s Business Environment,” HBS Case Study**</a:t>
            </a:r>
          </a:p>
          <a:p>
            <a:pPr lvl="2"/>
            <a:r>
              <a:rPr lang="en-US" dirty="0"/>
              <a:t>** Available in HBR Course Packet</a:t>
            </a:r>
          </a:p>
          <a:p>
            <a:r>
              <a:rPr lang="en-US" dirty="0"/>
              <a:t>Assignments: </a:t>
            </a:r>
          </a:p>
          <a:p>
            <a:pPr lvl="1"/>
            <a:r>
              <a:rPr lang="en-US" dirty="0"/>
              <a:t>Problem Set #2 due Tuesday</a:t>
            </a:r>
          </a:p>
        </p:txBody>
      </p:sp>
    </p:spTree>
    <p:extLst>
      <p:ext uri="{BB962C8B-B14F-4D97-AF65-F5344CB8AC3E}">
        <p14:creationId xmlns:p14="http://schemas.microsoft.com/office/powerpoint/2010/main" val="356317510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Measures of Governance</a:t>
            </a:r>
          </a:p>
        </p:txBody>
      </p:sp>
      <p:sp>
        <p:nvSpPr>
          <p:cNvPr id="3" name="Content Placeholder 2"/>
          <p:cNvSpPr>
            <a:spLocks noGrp="1"/>
          </p:cNvSpPr>
          <p:nvPr>
            <p:ph idx="1"/>
          </p:nvPr>
        </p:nvSpPr>
        <p:spPr/>
        <p:txBody>
          <a:bodyPr/>
          <a:lstStyle/>
          <a:p>
            <a:r>
              <a:rPr lang="en-US" dirty="0"/>
              <a:t>Voice and Accountability: </a:t>
            </a:r>
            <a:r>
              <a:rPr lang="en-US" b="0" dirty="0"/>
              <a:t>free press, democracy</a:t>
            </a:r>
          </a:p>
          <a:p>
            <a:r>
              <a:rPr lang="en-US" dirty="0"/>
              <a:t>Political Stability and the Absence of Violence: </a:t>
            </a:r>
            <a:r>
              <a:rPr lang="en-US" b="0" dirty="0"/>
              <a:t>sudden (unexpected) changes in government</a:t>
            </a:r>
          </a:p>
          <a:p>
            <a:r>
              <a:rPr lang="en-US" dirty="0"/>
              <a:t>Government Effectiveness: </a:t>
            </a:r>
            <a:r>
              <a:rPr lang="en-US" b="0" dirty="0"/>
              <a:t>public goods</a:t>
            </a:r>
          </a:p>
          <a:p>
            <a:r>
              <a:rPr lang="en-US" dirty="0"/>
              <a:t>Regulatory Quality:</a:t>
            </a:r>
            <a:r>
              <a:rPr lang="en-US" b="0" dirty="0"/>
              <a:t> how well defined are they; price controls</a:t>
            </a:r>
          </a:p>
          <a:p>
            <a:r>
              <a:rPr lang="en-US" dirty="0"/>
              <a:t>Rule of Law: </a:t>
            </a:r>
            <a:r>
              <a:rPr lang="en-US" b="0" dirty="0"/>
              <a:t>are contracts/laws enforced</a:t>
            </a:r>
          </a:p>
          <a:p>
            <a:r>
              <a:rPr lang="en-US" dirty="0"/>
              <a:t>Control of Corruption: </a:t>
            </a:r>
            <a:r>
              <a:rPr lang="en-US" b="0" dirty="0"/>
              <a:t>bribery</a:t>
            </a:r>
          </a:p>
        </p:txBody>
      </p:sp>
    </p:spTree>
    <p:extLst>
      <p:ext uri="{BB962C8B-B14F-4D97-AF65-F5344CB8AC3E}">
        <p14:creationId xmlns:p14="http://schemas.microsoft.com/office/powerpoint/2010/main" val="1772085834"/>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838994" y="0"/>
            <a:ext cx="10515600" cy="1208088"/>
          </a:xfrm>
        </p:spPr>
        <p:txBody>
          <a:bodyPr/>
          <a:lstStyle/>
          <a:p>
            <a:pPr eaLnBrk="1" hangingPunct="1"/>
            <a:r>
              <a:rPr lang="en-US" altLang="en-US">
                <a:ea typeface="ＭＳ Ｐゴシック" panose="020B0600070205080204" pitchFamily="34" charset="-128"/>
              </a:rPr>
              <a:t>BOP Strategy often includes </a:t>
            </a:r>
          </a:p>
        </p:txBody>
      </p:sp>
      <p:sp>
        <p:nvSpPr>
          <p:cNvPr id="3" name="Content Placeholder 2"/>
          <p:cNvSpPr>
            <a:spLocks noGrp="1"/>
          </p:cNvSpPr>
          <p:nvPr>
            <p:ph idx="1"/>
          </p:nvPr>
        </p:nvSpPr>
        <p:spPr>
          <a:xfrm>
            <a:off x="638130" y="1208088"/>
            <a:ext cx="10501313" cy="5181600"/>
          </a:xfrm>
        </p:spPr>
        <p:txBody>
          <a:bodyPr>
            <a:noAutofit/>
          </a:bodyPr>
          <a:lstStyle/>
          <a:p>
            <a:pPr marL="457200" indent="-457200">
              <a:spcBef>
                <a:spcPts val="0"/>
              </a:spcBef>
              <a:buFont typeface="+mj-lt"/>
              <a:buAutoNum type="arabicPeriod"/>
              <a:defRPr/>
            </a:pPr>
            <a:r>
              <a:rPr lang="en-US" sz="2800" u="sng" dirty="0">
                <a:cs typeface="Arial" panose="020B0604020202020204" pitchFamily="34" charset="0"/>
              </a:rPr>
              <a:t>Localize</a:t>
            </a:r>
            <a:r>
              <a:rPr lang="en-US" sz="2800" dirty="0">
                <a:cs typeface="Arial" panose="020B0604020202020204" pitchFamily="34" charset="0"/>
              </a:rPr>
              <a:t> value creation </a:t>
            </a:r>
          </a:p>
          <a:p>
            <a:pPr lvl="1">
              <a:defRPr/>
            </a:pPr>
            <a:r>
              <a:rPr lang="en-US" dirty="0">
                <a:cs typeface="Arial" panose="020B0604020202020204" pitchFamily="34" charset="0"/>
              </a:rPr>
              <a:t>Building local ecosystems</a:t>
            </a:r>
          </a:p>
          <a:p>
            <a:pPr lvl="2">
              <a:defRPr/>
            </a:pPr>
            <a:r>
              <a:rPr lang="en-US" dirty="0">
                <a:cs typeface="Arial" panose="020B0604020202020204" pitchFamily="34" charset="0"/>
              </a:rPr>
              <a:t>Local distribution </a:t>
            </a:r>
          </a:p>
          <a:p>
            <a:pPr lvl="2">
              <a:defRPr/>
            </a:pPr>
            <a:r>
              <a:rPr lang="en-US" dirty="0">
                <a:cs typeface="Arial" panose="020B0604020202020204" pitchFamily="34" charset="0"/>
              </a:rPr>
              <a:t>Local entrepreneurs </a:t>
            </a:r>
          </a:p>
          <a:p>
            <a:pPr lvl="3">
              <a:spcBef>
                <a:spcPts val="0"/>
              </a:spcBef>
              <a:defRPr/>
            </a:pPr>
            <a:endParaRPr lang="en-US" sz="2800" dirty="0">
              <a:cs typeface="Arial" panose="020B0604020202020204" pitchFamily="34" charset="0"/>
            </a:endParaRPr>
          </a:p>
          <a:p>
            <a:pPr marL="457200" indent="-457200">
              <a:spcBef>
                <a:spcPts val="0"/>
              </a:spcBef>
              <a:buFont typeface="+mj-lt"/>
              <a:buAutoNum type="arabicPeriod"/>
              <a:defRPr/>
            </a:pPr>
            <a:r>
              <a:rPr lang="en-US" sz="2800" dirty="0">
                <a:cs typeface="Arial" panose="020B0604020202020204" pitchFamily="34" charset="0"/>
              </a:rPr>
              <a:t>Enabling access via financing</a:t>
            </a:r>
          </a:p>
          <a:p>
            <a:pPr lvl="1">
              <a:defRPr/>
            </a:pPr>
            <a:r>
              <a:rPr lang="en-US" dirty="0">
                <a:cs typeface="Arial" panose="020B0604020202020204" pitchFamily="34" charset="0"/>
              </a:rPr>
              <a:t>Unique financing strategies</a:t>
            </a:r>
          </a:p>
          <a:p>
            <a:pPr lvl="2">
              <a:defRPr/>
            </a:pPr>
            <a:r>
              <a:rPr lang="en-US" dirty="0">
                <a:cs typeface="Arial" panose="020B0604020202020204" pitchFamily="34" charset="0"/>
              </a:rPr>
              <a:t>Payment plan, Informal credit</a:t>
            </a:r>
          </a:p>
          <a:p>
            <a:pPr marL="457200" indent="-457200">
              <a:spcBef>
                <a:spcPts val="0"/>
              </a:spcBef>
              <a:buFont typeface="+mj-lt"/>
              <a:buAutoNum type="arabicPeriod"/>
              <a:defRPr/>
            </a:pPr>
            <a:endParaRPr lang="en-US" sz="2800" dirty="0">
              <a:cs typeface="Arial" panose="020B0604020202020204" pitchFamily="34" charset="0"/>
            </a:endParaRPr>
          </a:p>
          <a:p>
            <a:pPr marL="457200" indent="-457200">
              <a:spcBef>
                <a:spcPts val="0"/>
              </a:spcBef>
              <a:buFont typeface="+mj-lt"/>
              <a:buAutoNum type="arabicPeriod"/>
              <a:defRPr/>
            </a:pPr>
            <a:r>
              <a:rPr lang="en-US" sz="2800" dirty="0">
                <a:cs typeface="Arial" panose="020B0604020202020204" pitchFamily="34" charset="0"/>
              </a:rPr>
              <a:t>Difference in products themselves </a:t>
            </a:r>
          </a:p>
          <a:p>
            <a:pPr lvl="1">
              <a:defRPr/>
            </a:pPr>
            <a:r>
              <a:rPr lang="en-US" dirty="0">
                <a:cs typeface="Arial" panose="020B0604020202020204" pitchFamily="34" charset="0"/>
              </a:rPr>
              <a:t>Different functionality</a:t>
            </a:r>
          </a:p>
          <a:p>
            <a:pPr lvl="2">
              <a:defRPr/>
            </a:pPr>
            <a:r>
              <a:rPr lang="en-US" dirty="0">
                <a:cs typeface="Arial" panose="020B0604020202020204" pitchFamily="34" charset="0"/>
              </a:rPr>
              <a:t>No complementary assets </a:t>
            </a:r>
          </a:p>
          <a:p>
            <a:pPr lvl="1">
              <a:defRPr/>
            </a:pPr>
            <a:r>
              <a:rPr lang="en-US" dirty="0">
                <a:cs typeface="Arial" panose="020B0604020202020204" pitchFamily="34" charset="0"/>
              </a:rPr>
              <a:t>Cheaper to produce </a:t>
            </a:r>
          </a:p>
          <a:p>
            <a:pPr lvl="1">
              <a:defRPr/>
            </a:pPr>
            <a:endParaRPr lang="en-US" sz="2800" dirty="0">
              <a:cs typeface="Arial" panose="020B0604020202020204" pitchFamily="34" charset="0"/>
            </a:endParaRPr>
          </a:p>
          <a:p>
            <a:pPr marL="457200" lvl="1" indent="0">
              <a:buNone/>
              <a:defRPr/>
            </a:pPr>
            <a:endParaRPr lang="en-US" sz="2800" dirty="0">
              <a:cs typeface="Arial" panose="020B0604020202020204" pitchFamily="34" charset="0"/>
            </a:endParaRPr>
          </a:p>
          <a:p>
            <a:pPr>
              <a:spcBef>
                <a:spcPts val="0"/>
              </a:spcBef>
              <a:defRPr/>
            </a:pPr>
            <a:endParaRPr lang="en-US" sz="2800" dirty="0">
              <a:cs typeface="Arial" panose="020B0604020202020204" pitchFamily="34" charset="0"/>
            </a:endParaRPr>
          </a:p>
          <a:p>
            <a:pPr lvl="3">
              <a:spcBef>
                <a:spcPts val="0"/>
              </a:spcBef>
              <a:defRPr/>
            </a:pPr>
            <a:endParaRPr lang="en-US" sz="2800" dirty="0">
              <a:cs typeface="Arial" panose="020B0604020202020204" pitchFamily="34" charset="0"/>
            </a:endParaRPr>
          </a:p>
          <a:p>
            <a:pPr lvl="3">
              <a:spcBef>
                <a:spcPts val="0"/>
              </a:spcBef>
              <a:defRPr/>
            </a:pPr>
            <a:endParaRPr lang="en-US" sz="2800" dirty="0">
              <a:cs typeface="Arial" panose="020B0604020202020204" pitchFamily="34" charset="0"/>
            </a:endParaRPr>
          </a:p>
          <a:p>
            <a:pPr lvl="3">
              <a:spcBef>
                <a:spcPts val="0"/>
              </a:spcBef>
              <a:defRPr/>
            </a:pPr>
            <a:endParaRPr lang="en-US" sz="2800" dirty="0">
              <a:cs typeface="Arial" panose="020B0604020202020204" pitchFamily="34" charset="0"/>
            </a:endParaRPr>
          </a:p>
        </p:txBody>
      </p:sp>
    </p:spTree>
    <p:extLst>
      <p:ext uri="{BB962C8B-B14F-4D97-AF65-F5344CB8AC3E}">
        <p14:creationId xmlns:p14="http://schemas.microsoft.com/office/powerpoint/2010/main" val="238126932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90080"/>
            <a:ext cx="11582400" cy="910695"/>
          </a:xfrm>
        </p:spPr>
        <p:txBody>
          <a:bodyPr>
            <a:normAutofit fontScale="90000"/>
          </a:bodyPr>
          <a:lstStyle/>
          <a:p>
            <a:r>
              <a:rPr lang="en-US" dirty="0"/>
              <a:t>Developing vs. Developed Country MNEs</a:t>
            </a:r>
          </a:p>
        </p:txBody>
      </p:sp>
      <p:sp>
        <p:nvSpPr>
          <p:cNvPr id="3" name="Content Placeholder 2"/>
          <p:cNvSpPr>
            <a:spLocks noGrp="1"/>
          </p:cNvSpPr>
          <p:nvPr>
            <p:ph idx="1"/>
          </p:nvPr>
        </p:nvSpPr>
        <p:spPr/>
        <p:txBody>
          <a:bodyPr/>
          <a:lstStyle/>
          <a:p>
            <a:r>
              <a:rPr lang="en-US" dirty="0"/>
              <a:t>Describe how operating in developing countries differs</a:t>
            </a:r>
          </a:p>
          <a:p>
            <a:pPr lvl="1"/>
            <a:r>
              <a:rPr lang="en-US" dirty="0"/>
              <a:t>How do developing MNEs compare to developed MNEs?</a:t>
            </a:r>
          </a:p>
          <a:p>
            <a:pPr lvl="2"/>
            <a:r>
              <a:rPr lang="en-US" dirty="0"/>
              <a:t>Bigger, better tech, more resources, strong brand, host gov’t preferences</a:t>
            </a:r>
          </a:p>
          <a:p>
            <a:pPr lvl="2"/>
            <a:r>
              <a:rPr lang="en-US" dirty="0"/>
              <a:t>BUT, developing MNEs are more familiar with operating in developing countries! (Smaller CAGE distance, and so may have relative advantages)</a:t>
            </a:r>
          </a:p>
          <a:p>
            <a:pPr lvl="1"/>
            <a:r>
              <a:rPr lang="en-US" dirty="0"/>
              <a:t>What are the factors firms should consider when operating in developing countries?</a:t>
            </a:r>
          </a:p>
          <a:p>
            <a:pPr lvl="2"/>
            <a:r>
              <a:rPr lang="en-US" dirty="0"/>
              <a:t>How well do resources and capabilities translate?  How would they fit in with obtaining new capability of operating in developing countries?</a:t>
            </a:r>
          </a:p>
        </p:txBody>
      </p:sp>
    </p:spTree>
    <p:extLst>
      <p:ext uri="{BB962C8B-B14F-4D97-AF65-F5344CB8AC3E}">
        <p14:creationId xmlns:p14="http://schemas.microsoft.com/office/powerpoint/2010/main" val="265550269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ccb_wolfolds_theme</Template>
  <TotalTime>32344</TotalTime>
  <Words>4534</Words>
  <Application>Microsoft Office PowerPoint</Application>
  <PresentationFormat>Widescreen</PresentationFormat>
  <Paragraphs>673</Paragraphs>
  <Slides>62</Slides>
  <Notes>5</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62</vt:i4>
      </vt:variant>
    </vt:vector>
  </HeadingPairs>
  <TitlesOfParts>
    <vt:vector size="72" baseType="lpstr">
      <vt:lpstr>ＭＳ Ｐゴシック</vt:lpstr>
      <vt:lpstr>Arial</vt:lpstr>
      <vt:lpstr>Book Antiqua</vt:lpstr>
      <vt:lpstr>Calibri</vt:lpstr>
      <vt:lpstr>Palatino</vt:lpstr>
      <vt:lpstr>Palatino Linotype</vt:lpstr>
      <vt:lpstr>Segoe UI Light</vt:lpstr>
      <vt:lpstr>Wingdings</vt:lpstr>
      <vt:lpstr>Wingdings 3</vt:lpstr>
      <vt:lpstr>Office Theme</vt:lpstr>
      <vt:lpstr>Managerial Economics II:  Business Strategy Lecture 20: Government and Business</vt:lpstr>
      <vt:lpstr>Logistics</vt:lpstr>
      <vt:lpstr>Class Agenda</vt:lpstr>
      <vt:lpstr>Class Agenda</vt:lpstr>
      <vt:lpstr>Who is the bottom of the pyramid?</vt:lpstr>
      <vt:lpstr>Challenges in addressing the BOP</vt:lpstr>
      <vt:lpstr>Measures of Governance</vt:lpstr>
      <vt:lpstr>BOP Strategy often includes </vt:lpstr>
      <vt:lpstr>Developing vs. Developed Country MNEs</vt:lpstr>
      <vt:lpstr>Is profit in microfinance good or bad?</vt:lpstr>
      <vt:lpstr>Review of Guest Lecture</vt:lpstr>
      <vt:lpstr>Class Agenda</vt:lpstr>
      <vt:lpstr>Class Objectives</vt:lpstr>
      <vt:lpstr>Class Agenda</vt:lpstr>
      <vt:lpstr>Public Politics</vt:lpstr>
      <vt:lpstr>Public Politics</vt:lpstr>
      <vt:lpstr>Business in Politics: Legal Right</vt:lpstr>
      <vt:lpstr>Business in Politics: Moral Right</vt:lpstr>
      <vt:lpstr>Business in Politics: Moral Right</vt:lpstr>
      <vt:lpstr>Business in Politics: Moral Right</vt:lpstr>
      <vt:lpstr>Engaging the political process effectively</vt:lpstr>
      <vt:lpstr> 1. Understand the institutions surrounding stakeholder competition.  </vt:lpstr>
      <vt:lpstr>Wilson-Lowi Matrix</vt:lpstr>
      <vt:lpstr>Interest Group Politics</vt:lpstr>
      <vt:lpstr>Entrepreneurial Politics</vt:lpstr>
      <vt:lpstr>Client Politics</vt:lpstr>
      <vt:lpstr>Majoritarian Politics</vt:lpstr>
      <vt:lpstr>Engaging Public Politics Effectively</vt:lpstr>
      <vt:lpstr>Public Politics Process Map</vt:lpstr>
      <vt:lpstr>Institutional Choice Example: Cemex</vt:lpstr>
      <vt:lpstr>Engaging Public Politics Effectively</vt:lpstr>
      <vt:lpstr>Representation Strategies</vt:lpstr>
      <vt:lpstr>Majority-Building Strategies</vt:lpstr>
      <vt:lpstr>Informational Strategies</vt:lpstr>
      <vt:lpstr>Engaging Public Politics Effectively</vt:lpstr>
      <vt:lpstr>Optimizing Outcomes</vt:lpstr>
      <vt:lpstr>Optimizing Outcomes</vt:lpstr>
      <vt:lpstr>Class Objectives</vt:lpstr>
      <vt:lpstr>Class Agenda</vt:lpstr>
      <vt:lpstr>Free the Grapes: Wine Industry</vt:lpstr>
      <vt:lpstr>Free the Grapes: Wine Industry</vt:lpstr>
      <vt:lpstr>Applying Wilson-Lowi Matrix</vt:lpstr>
      <vt:lpstr>What’s the barrier?</vt:lpstr>
      <vt:lpstr>What strategies is Free the Grapes considering?</vt:lpstr>
      <vt:lpstr>Case update</vt:lpstr>
      <vt:lpstr>Class Objectives</vt:lpstr>
      <vt:lpstr>Class Agenda</vt:lpstr>
      <vt:lpstr>Public Politics Implementation Activities</vt:lpstr>
      <vt:lpstr>1. Lobbying</vt:lpstr>
      <vt:lpstr>Who does it?</vt:lpstr>
      <vt:lpstr>Which industries and issues?</vt:lpstr>
      <vt:lpstr>Benefits to lobbying for Managers? </vt:lpstr>
      <vt:lpstr>Benefits to lobbying for Government? </vt:lpstr>
      <vt:lpstr>Lobbying – Legal Controls</vt:lpstr>
      <vt:lpstr>Lobbying – Legal Controls</vt:lpstr>
      <vt:lpstr>Legal Controls Clarification</vt:lpstr>
      <vt:lpstr>“Note on Lobbying”</vt:lpstr>
      <vt:lpstr>“Note on Lobbying”</vt:lpstr>
      <vt:lpstr>Class Objectives</vt:lpstr>
      <vt:lpstr>Class Agenda</vt:lpstr>
      <vt:lpstr>Q&amp;A</vt:lpstr>
      <vt:lpstr>End of Lecture: </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Donations and Differentiation:  Three Essays on Non-Profit Strategy</dc:title>
  <dc:creator>Sarah E Wolfolds</dc:creator>
  <cp:lastModifiedBy>Sarah Wolfolds</cp:lastModifiedBy>
  <cp:revision>433</cp:revision>
  <cp:lastPrinted>2017-04-19T20:19:29Z</cp:lastPrinted>
  <dcterms:created xsi:type="dcterms:W3CDTF">2016-12-02T21:30:51Z</dcterms:created>
  <dcterms:modified xsi:type="dcterms:W3CDTF">2017-04-20T02:00:11Z</dcterms:modified>
</cp:coreProperties>
</file>