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7"/>
  </p:notesMasterIdLst>
  <p:sldIdLst>
    <p:sldId id="256" r:id="rId2"/>
    <p:sldId id="418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</p:sldIdLst>
  <p:sldSz cx="10080625" cy="7559675"/>
  <p:notesSz cx="7772400" cy="10058400"/>
  <p:defaultTextStyle>
    <a:defPPr>
      <a:defRPr lang="en-US"/>
    </a:defPPr>
    <a:lvl1pPr marL="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EFF"/>
    <a:srgbClr val="B6C7FF"/>
    <a:srgbClr val="FEFFDE"/>
    <a:srgbClr val="8198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8" autoAdjust="0"/>
    <p:restoredTop sz="95062" autoAdjust="0"/>
  </p:normalViewPr>
  <p:slideViewPr>
    <p:cSldViewPr snapToGrid="0" snapToObjects="1">
      <p:cViewPr varScale="1">
        <p:scale>
          <a:sx n="130" d="100"/>
          <a:sy n="130" d="100"/>
        </p:scale>
        <p:origin x="192" y="92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A33A-D8BA-DE44-9376-66A40D573CD6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1D14-698D-D04E-9B44-6B5985FA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83970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8E6E6F3-45D0-324A-BCD4-86AF4D35F20A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</a:t>
            </a:fld>
            <a:endParaRPr lang="en-GB" alt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268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4450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20C2A85-CA3F-6949-95A0-5AEE32E3E2F8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11</a:t>
            </a:fld>
            <a:endParaRPr lang="en-GB" altLang="en-US" sz="13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649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03DCAFD-5731-5E4D-9406-4F64024931CB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12</a:t>
            </a:fld>
            <a:endParaRPr lang="en-GB" altLang="en-US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82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85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7FF67D7-B502-754A-B431-E0369957E967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en-GB" altLang="en-US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62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10594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AE57044-4981-5149-B9DC-6A8987BDC063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14</a:t>
            </a:fld>
            <a:endParaRPr lang="en-GB" altLang="en-US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13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1264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6E41025-2BB9-7D47-92A5-360A06AC0D3F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15</a:t>
            </a:fld>
            <a:endParaRPr lang="en-GB" altLang="en-US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94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8806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B973A12-2154-E046-8707-36A891866A9E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</a:t>
            </a:fld>
            <a:endParaRPr lang="en-GB" alt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45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0114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786CD24-FCE1-0E4E-B998-D8305F4F4CA2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</a:t>
            </a:fld>
            <a:endParaRPr lang="en-GB" alt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755650"/>
            <a:ext cx="5024438" cy="3768725"/>
          </a:xfrm>
          <a:ln w="12700" cap="flat">
            <a:solidFill>
              <a:srgbClr val="000000"/>
            </a:solidFill>
            <a:round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2590" tIns="51296" rIns="102590" bIns="51296"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72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216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34AC8DF-6C70-3941-95BC-CCFD84CE4187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5</a:t>
            </a:fld>
            <a:endParaRPr lang="en-GB" alt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7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4210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A85DC589-C766-C944-8BE1-989E19915AF3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6</a:t>
            </a:fld>
            <a:endParaRPr lang="en-GB" alt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6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625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BDCEF36-213E-BD4A-B277-FCA1565FFDA9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7</a:t>
            </a:fld>
            <a:endParaRPr lang="en-GB" alt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/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12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9830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50787EE-7107-0E44-A770-553844530A2A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8</a:t>
            </a:fld>
            <a:endParaRPr lang="en-GB" alt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51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18/02/08</a:t>
            </a:r>
          </a:p>
        </p:txBody>
      </p:sp>
      <p:sp>
        <p:nvSpPr>
          <p:cNvPr id="100355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0" algn="l"/>
                <a:tab pos="1525588" algn="l"/>
                <a:tab pos="2287588" algn="l"/>
                <a:tab pos="30511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A2688BC8-03B3-6542-903D-0BC676FCB5E5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 sz="1300"/>
          </a:p>
        </p:txBody>
      </p:sp>
      <p:sp>
        <p:nvSpPr>
          <p:cNvPr id="100356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fld id="{DD45477F-4F25-D041-9FCE-D89750195903}" type="slidenum">
              <a:rPr lang="en-GB" altLang="en-US" sz="1300">
                <a:latin typeface="Bitstream Vera Serif" charset="0"/>
              </a:rPr>
              <a:pPr algn="r" eaLnBrk="1">
                <a:lnSpc>
                  <a:spcPct val="89000"/>
                </a:lnSpc>
                <a:spcBef>
                  <a:spcPct val="0"/>
                </a:spcBef>
                <a:buSzPct val="45000"/>
                <a:buFont typeface="Wingdings" charset="2"/>
                <a:buNone/>
              </a:pPr>
              <a:t>9</a:t>
            </a:fld>
            <a:endParaRPr lang="en-GB" altLang="en-US" sz="1300">
              <a:latin typeface="Bitstream Vera Serif" charset="0"/>
            </a:endParaRPr>
          </a:p>
        </p:txBody>
      </p:sp>
      <p:sp>
        <p:nvSpPr>
          <p:cNvPr id="100357" name="Text Box 2"/>
          <p:cNvSpPr txBox="1">
            <a:spLocks noChangeArrowheads="1"/>
          </p:cNvSpPr>
          <p:nvPr/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1300">
              <a:latin typeface="Bitstream Vera Serif" charset="0"/>
            </a:endParaRPr>
          </a:p>
        </p:txBody>
      </p:sp>
      <p:sp>
        <p:nvSpPr>
          <p:cNvPr id="100358" name="Text Box 3"/>
          <p:cNvSpPr txBox="1">
            <a:spLocks noChangeArrowheads="1"/>
          </p:cNvSpPr>
          <p:nvPr/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1300">
              <a:latin typeface="Bitstream Vera Serif" charset="0"/>
            </a:endParaRPr>
          </a:p>
        </p:txBody>
      </p:sp>
      <p:sp>
        <p:nvSpPr>
          <p:cNvPr id="100359" name="Text Box 4"/>
          <p:cNvSpPr txBox="1">
            <a:spLocks noChangeArrowheads="1"/>
          </p:cNvSpPr>
          <p:nvPr/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34" tIns="49707" rIns="99034" bIns="49707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>
                <a:latin typeface="Bitstream Vera Serif" charset="0"/>
              </a:rPr>
              <a:t>21/02/08</a:t>
            </a:r>
          </a:p>
        </p:txBody>
      </p:sp>
      <p:sp>
        <p:nvSpPr>
          <p:cNvPr id="100360" name="Text Box 5"/>
          <p:cNvSpPr txBox="1">
            <a:spLocks noChangeArrowheads="1"/>
          </p:cNvSpPr>
          <p:nvPr/>
        </p:nvSpPr>
        <p:spPr bwMode="auto">
          <a:xfrm>
            <a:off x="1335088" y="755650"/>
            <a:ext cx="5102225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378" tIns="48189" rIns="96378" bIns="48189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89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en-US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0361" name="Text Box 6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34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34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0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240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D89F1AC-22AB-C44C-B753-F7627BB55746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752475"/>
            <a:ext cx="5029200" cy="3771900"/>
          </a:xfrm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25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82769"/>
            <a:ext cx="8568531" cy="162043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3817"/>
            <a:ext cx="8463902" cy="1931917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728" y="251991"/>
            <a:ext cx="240989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528" y="251991"/>
            <a:ext cx="706518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0069" y="1501437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0069" y="4325814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9" y="480254"/>
            <a:ext cx="8369755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09" y="490607"/>
            <a:ext cx="8369019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6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>
                <a:latin typeface="Calibri" pitchFamily="34" charset="0"/>
              </a:defRPr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410" y="409159"/>
            <a:ext cx="8369019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29" y="1501436"/>
            <a:ext cx="8705040" cy="54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06792" y="-29747"/>
            <a:ext cx="1443839" cy="30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0783" tIns="50392" rIns="100783" bIns="50392">
            <a:spAutoFit/>
          </a:bodyPr>
          <a:lstStyle/>
          <a:p>
            <a:pPr>
              <a:defRPr/>
            </a:pPr>
            <a:r>
              <a:rPr lang="en-US" sz="13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3515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390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4298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4690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6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3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4" indent="0">
              <a:lnSpc>
                <a:spcPct val="95000"/>
              </a:lnSpc>
            </a:pPr>
            <a:r>
              <a:rPr lang="en-GB" altLang="en-US" sz="3200" dirty="0">
                <a:solidFill>
                  <a:srgbClr val="000000"/>
                </a:solidFill>
                <a:latin typeface="Arial" charset="0"/>
              </a:rPr>
              <a:t>Virtualization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VMware: A case study</a:t>
            </a:r>
            <a:endParaRPr lang="tr-TR" altLang="en-US">
              <a:ea typeface="ＭＳ Ｐゴシック" charset="-128"/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582994"/>
            <a:ext cx="4808538" cy="5397244"/>
          </a:xfrm>
        </p:spPr>
        <p:txBody>
          <a:bodyPr/>
          <a:lstStyle/>
          <a:p>
            <a:pPr eaLnBrk="1"/>
            <a:r>
              <a:rPr lang="en-US" altLang="en-US" sz="1800" b="0" dirty="0">
                <a:ea typeface="ＭＳ Ｐゴシック" charset="-128"/>
              </a:rPr>
              <a:t>When executing a binary program, it scans the code looking for basic blocks, that is straight runs of instructions ending in a jump, call, trap or other instructions that change the flow of execution.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The basic block is inspected if it contains any “privileged instructions”. If so, each one is replaced with a call to VMware procedure that handles it. The final instruction is also replaced with a call into VMware.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Once these steps are made, the basic block is cached inside VMware, and then executed.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A basic block not containing any “privileged instructions” will execute as fast as it will on a bare machine, because it is running on the bare machine.</a:t>
            </a:r>
          </a:p>
          <a:p>
            <a:pPr eaLnBrk="1"/>
            <a:r>
              <a:rPr lang="en-US" altLang="en-US" sz="1800" b="0" dirty="0">
                <a:ea typeface="ＭＳ Ｐゴシック" charset="-128"/>
              </a:rPr>
              <a:t>“Privileged instructions” that are caught in this way are emulated. This is known as binary translation.</a:t>
            </a:r>
            <a:endParaRPr lang="tr-TR" altLang="en-US" sz="1800" b="0" dirty="0">
              <a:ea typeface="ＭＳ Ｐゴシック" charset="-128"/>
            </a:endParaRPr>
          </a:p>
        </p:txBody>
      </p:sp>
      <p:pic>
        <p:nvPicPr>
          <p:cNvPr id="101379" name="Picture 4" descr="vmw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688025"/>
            <a:ext cx="47355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VMware: A case study</a:t>
            </a:r>
            <a:endParaRPr lang="tr-TR" altLang="en-US">
              <a:ea typeface="ＭＳ Ｐゴシック" charset="-128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632154"/>
            <a:ext cx="4808538" cy="5348083"/>
          </a:xfrm>
        </p:spPr>
        <p:txBody>
          <a:bodyPr/>
          <a:lstStyle/>
          <a:p>
            <a:pPr eaLnBrk="1"/>
            <a:r>
              <a:rPr lang="en-US" altLang="en-US" sz="2000" b="0" dirty="0">
                <a:ea typeface="ＭＳ Ｐゴシック" charset="-128"/>
              </a:rPr>
              <a:t>After the execution of a basic block is completed, the control returns back to VMware, which picks its successor that comes next.</a:t>
            </a:r>
          </a:p>
          <a:p>
            <a:pPr eaLnBrk="1"/>
            <a:r>
              <a:rPr lang="en-US" altLang="en-US" sz="2000" b="0" dirty="0">
                <a:ea typeface="ＭＳ Ｐゴシック" charset="-128"/>
              </a:rPr>
              <a:t>If the successor is already translated, it can be executed immediately.</a:t>
            </a:r>
          </a:p>
          <a:p>
            <a:pPr eaLnBrk="1"/>
            <a:r>
              <a:rPr lang="en-US" altLang="en-US" sz="2000" b="0" dirty="0">
                <a:ea typeface="ＭＳ Ｐゴシック" charset="-128"/>
              </a:rPr>
              <a:t>Eventually, most of the program will be in cache and will run at close to full speed.</a:t>
            </a:r>
          </a:p>
          <a:p>
            <a:pPr eaLnBrk="1"/>
            <a:endParaRPr lang="en-US" altLang="en-US" sz="2000" b="0" dirty="0">
              <a:ea typeface="ＭＳ Ｐゴシック" charset="-128"/>
            </a:endParaRPr>
          </a:p>
          <a:p>
            <a:pPr eaLnBrk="1"/>
            <a:r>
              <a:rPr lang="en-US" altLang="en-US" sz="2000" b="0" dirty="0">
                <a:ea typeface="ＭＳ Ｐゴシック" charset="-128"/>
              </a:rPr>
              <a:t>There is no need to replace sensitive instructions in user programs. The hardware will ignore them any way.</a:t>
            </a:r>
            <a:endParaRPr lang="tr-TR" altLang="en-US" sz="2000" b="0" dirty="0">
              <a:ea typeface="ＭＳ Ｐゴシック" charset="-128"/>
            </a:endParaRPr>
          </a:p>
        </p:txBody>
      </p:sp>
      <p:pic>
        <p:nvPicPr>
          <p:cNvPr id="103427" name="Picture 4" descr="vmw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727354"/>
            <a:ext cx="47355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7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Type I vs Type 2 hypervisors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76213" eaLnBrk="1">
              <a:lnSpc>
                <a:spcPct val="100000"/>
              </a:lnSpc>
              <a:buSzPct val="100000"/>
              <a:buFont typeface="Arial" charset="0"/>
              <a:buChar char="•"/>
            </a:pPr>
            <a:r>
              <a:rPr lang="en-US" altLang="en-US" b="0" dirty="0">
                <a:ea typeface="ＭＳ Ｐゴシック" charset="-128"/>
              </a:rPr>
              <a:t>Unlike what you would expect, Type 1 is not a winner at all times.</a:t>
            </a:r>
          </a:p>
          <a:p>
            <a:pPr indent="176213" eaLnBrk="1">
              <a:lnSpc>
                <a:spcPct val="100000"/>
              </a:lnSpc>
              <a:buSzPct val="100000"/>
              <a:buFont typeface="Arial" charset="0"/>
              <a:buChar char="•"/>
            </a:pPr>
            <a:r>
              <a:rPr lang="en-US" altLang="en-US" b="0" dirty="0">
                <a:ea typeface="ＭＳ Ｐゴシック" charset="-128"/>
              </a:rPr>
              <a:t>It turns our that trap-and-emulate approach creates a lot of overhead due to the handling of the traps (including context switches) and that the binary translation approach (combined with caching of translated blocks) can run faster.</a:t>
            </a:r>
          </a:p>
          <a:p>
            <a:pPr indent="176213" eaLnBrk="1">
              <a:lnSpc>
                <a:spcPct val="100000"/>
              </a:lnSpc>
              <a:buSzPct val="100000"/>
              <a:buFont typeface="Arial" charset="0"/>
              <a:buChar char="•"/>
            </a:pPr>
            <a:r>
              <a:rPr lang="en-US" altLang="en-US" b="0" dirty="0">
                <a:ea typeface="ＭＳ Ｐゴシック" charset="-128"/>
              </a:rPr>
              <a:t>For this reason, some type 1 hypervisors also perform binary translation for speeding up. </a:t>
            </a:r>
          </a:p>
        </p:txBody>
      </p:sp>
    </p:spTree>
    <p:extLst>
      <p:ext uri="{BB962C8B-B14F-4D97-AF65-F5344CB8AC3E}">
        <p14:creationId xmlns:p14="http://schemas.microsoft.com/office/powerpoint/2010/main" val="214624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Paravirtualization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>
              <a:lnSpc>
                <a:spcPct val="100000"/>
              </a:lnSpc>
            </a:pPr>
            <a:r>
              <a:rPr lang="en-US" altLang="en-US" b="0" dirty="0">
                <a:ea typeface="ＭＳ Ｐゴシック" charset="-128"/>
              </a:rPr>
              <a:t>Both type 1 and type 2 hypervisors work with </a:t>
            </a:r>
            <a:r>
              <a:rPr lang="en-US" altLang="en-US" b="0" dirty="0">
                <a:solidFill>
                  <a:srgbClr val="FF0000"/>
                </a:solidFill>
                <a:ea typeface="ＭＳ Ｐゴシック" charset="-128"/>
              </a:rPr>
              <a:t>unmodified guest OS’s</a:t>
            </a:r>
            <a:r>
              <a:rPr lang="en-US" altLang="en-US" b="0" dirty="0">
                <a:ea typeface="ＭＳ Ｐゴシック" charset="-128"/>
              </a:rPr>
              <a:t>.</a:t>
            </a:r>
          </a:p>
          <a:p>
            <a:pPr indent="0" eaLnBrk="1">
              <a:lnSpc>
                <a:spcPct val="100000"/>
              </a:lnSpc>
            </a:pPr>
            <a:r>
              <a:rPr lang="en-US" altLang="en-US" b="0" dirty="0">
                <a:ea typeface="ＭＳ Ｐゴシック" charset="-128"/>
              </a:rPr>
              <a:t>A recent approach is to modify the source code of the guest OS such that it makes hypervisor calls instead of executing “privileged instructions”.</a:t>
            </a:r>
          </a:p>
          <a:p>
            <a:pPr indent="0" eaLnBrk="1">
              <a:lnSpc>
                <a:spcPct val="100000"/>
              </a:lnSpc>
            </a:pPr>
            <a:r>
              <a:rPr lang="en-US" altLang="en-US" b="0" dirty="0">
                <a:ea typeface="ＭＳ Ｐゴシック" charset="-128"/>
              </a:rPr>
              <a:t>For this the hypervisors have to define an API, as an interface to the guest OS’s.</a:t>
            </a:r>
          </a:p>
          <a:p>
            <a:pPr lvl="1" indent="0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But this approach is similar to the microkernel approach. </a:t>
            </a:r>
          </a:p>
          <a:p>
            <a:pPr lvl="1" indent="0" eaLnBrk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A guest OS whose “privileged instructions” are replaced with hypervisor calls is said to be </a:t>
            </a:r>
            <a:r>
              <a:rPr lang="en-US" altLang="en-US" dirty="0" err="1">
                <a:solidFill>
                  <a:srgbClr val="FF0000"/>
                </a:solidFill>
                <a:ea typeface="ＭＳ Ｐゴシック" charset="-128"/>
              </a:rPr>
              <a:t>paravirtualized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41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Content Placeholder 1"/>
          <p:cNvSpPr>
            <a:spLocks noGrp="1"/>
          </p:cNvSpPr>
          <p:nvPr>
            <p:ph idx="4294967295"/>
          </p:nvPr>
        </p:nvSpPr>
        <p:spPr>
          <a:xfrm>
            <a:off x="385763" y="5761038"/>
            <a:ext cx="9455150" cy="1219200"/>
          </a:xfrm>
        </p:spPr>
        <p:txBody>
          <a:bodyPr lIns="100794" tIns="50397" rIns="100794" bIns="50397"/>
          <a:lstStyle/>
          <a:p>
            <a:pPr marL="609600" indent="-609600" defTabSz="914400" eaLnBrk="1"/>
            <a:r>
              <a:rPr lang="en-US" altLang="en-US" sz="2000">
                <a:ea typeface="ＭＳ Ｐゴシック" charset="-128"/>
              </a:rPr>
              <a:t>A hypervisor supporting both true virtualization and paravirtualization.</a:t>
            </a:r>
          </a:p>
        </p:txBody>
      </p:sp>
      <p:sp>
        <p:nvSpPr>
          <p:cNvPr id="109570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Paravirtualization</a:t>
            </a:r>
          </a:p>
        </p:txBody>
      </p:sp>
      <p:sp>
        <p:nvSpPr>
          <p:cNvPr id="109571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679575"/>
            <a:ext cx="933608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Virtualization issues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Memory virtualization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How to integrate the paging of the host OS with the paging of the guest OS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I/O virtualization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Do we use the device drivers of the host OS or the guest OS?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Multi-core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Each core can run a number of virtual machines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Sharing memory among virtual machines? 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Licensing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Some software is licensed per-CPU basis.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What is you run multiple virtual machines?</a:t>
            </a:r>
          </a:p>
          <a:p>
            <a:pPr eaLnBrk="1">
              <a:lnSpc>
                <a:spcPct val="100000"/>
              </a:lnSpc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37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Virtualization</a:t>
            </a:r>
          </a:p>
        </p:txBody>
      </p:sp>
      <p:sp>
        <p:nvSpPr>
          <p:cNvPr id="82946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788988" y="1415844"/>
            <a:ext cx="3336925" cy="55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176213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54125" indent="176213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A single computer system hosting multiple virtual machines each potentially running a different OS.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A 40 year old technology dating back to IBM/370 that is making a come-back in the recent years.</a:t>
            </a:r>
          </a:p>
          <a:p>
            <a:pPr lvl="2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en-US" sz="1600" dirty="0"/>
          </a:p>
        </p:txBody>
      </p:sp>
      <p:pic>
        <p:nvPicPr>
          <p:cNvPr id="8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884238"/>
            <a:ext cx="491013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924232" y="4482894"/>
            <a:ext cx="8916681" cy="272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176213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54125" indent="176213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Robustness against software failures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Able to run legacy applications on OS</a:t>
            </a:r>
            <a:r>
              <a:rPr lang="ja-JP" altLang="en-GB" sz="2000" dirty="0"/>
              <a:t>’</a:t>
            </a:r>
            <a:r>
              <a:rPr lang="en-GB" altLang="ja-JP" sz="2000" dirty="0"/>
              <a:t>s that are not supported on current hardware or available OS</a:t>
            </a:r>
            <a:r>
              <a:rPr lang="ja-JP" altLang="en-GB" sz="2000" dirty="0"/>
              <a:t>’</a:t>
            </a:r>
            <a:r>
              <a:rPr lang="en-GB" altLang="ja-JP" sz="2000" dirty="0"/>
              <a:t>s.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GB" altLang="en-US" sz="2000" dirty="0"/>
              <a:t>Good for software development that targets different OS</a:t>
            </a:r>
            <a:r>
              <a:rPr lang="ja-JP" altLang="en-GB" sz="2000" dirty="0"/>
              <a:t>’</a:t>
            </a:r>
            <a:r>
              <a:rPr lang="en-GB" altLang="ja-JP" sz="2000" dirty="0"/>
              <a:t>s.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"/>
            </a:pPr>
            <a:endParaRPr lang="en-GB" altLang="en-US" sz="2000" dirty="0"/>
          </a:p>
          <a:p>
            <a:pPr lvl="2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1516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Two approaches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589" y="4861387"/>
            <a:ext cx="9483725" cy="2590800"/>
          </a:xfrm>
        </p:spPr>
        <p:txBody>
          <a:bodyPr/>
          <a:lstStyle/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 dirty="0">
                <a:ea typeface="ＭＳ Ｐゴシック" charset="-128"/>
              </a:rPr>
              <a:t>Virtualization is implemented by hypervisors that act just like the real hardware.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 dirty="0">
                <a:ea typeface="ＭＳ Ｐゴシック" charset="-128"/>
              </a:rPr>
              <a:t>Type 1 hypervisor 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Virtualization is implemented as part of the hosting OS at the kernel level.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Support multiple copies of the actual machine, called virtual machines.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 dirty="0">
                <a:ea typeface="ＭＳ Ｐゴシック" charset="-128"/>
              </a:rPr>
              <a:t>Type 2 hypervisor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Virtualization is implemented as a user program running at the user level.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 dirty="0">
                <a:ea typeface="ＭＳ Ｐゴシック" charset="-128"/>
              </a:rPr>
              <a:t>It “interprets” the machine’s instruction set which also creates a virtual machine. </a:t>
            </a:r>
          </a:p>
        </p:txBody>
      </p:sp>
      <p:pic>
        <p:nvPicPr>
          <p:cNvPr id="87043" name="Picture 4" descr="0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" y="1428384"/>
            <a:ext cx="8169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925513" y="4306019"/>
            <a:ext cx="3429000" cy="455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defTabSz="914400" eaLnBrk="1"/>
            <a:r>
              <a:rPr lang="en-US" altLang="en-US">
                <a:solidFill>
                  <a:schemeClr val="tx1"/>
                </a:solidFill>
                <a:latin typeface="Arial" charset="0"/>
              </a:rPr>
              <a:t>Hardware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5345113" y="4310782"/>
            <a:ext cx="3581400" cy="455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defTabSz="914400" eaLnBrk="1"/>
            <a:r>
              <a:rPr lang="en-US" altLang="en-US">
                <a:solidFill>
                  <a:schemeClr val="tx1"/>
                </a:solidFill>
                <a:latin typeface="Arial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72340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0" y="0"/>
            <a:ext cx="10080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Arial" charset="0"/>
              </a:rPr>
              <a:t>The structure of IBM VM/370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  <p:pic>
        <p:nvPicPr>
          <p:cNvPr id="89091" name="Picture 4" descr="01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41438"/>
            <a:ext cx="9629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696913" y="4313238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17621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282575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When a CMS program executed a system call, the call is trapped by the CMS (guest OS)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CMS then issued the normal hardware I/O instructions for reading its virtual disk, etcetera.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These I/O instructions were trapped by the VM/370, which then performed them as part of its simulation of the real hardware.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Clr>
                <a:srgbClr val="993333"/>
              </a:buClr>
              <a:buFont typeface="Wingdings" charset="2"/>
              <a:buChar char=""/>
            </a:pPr>
            <a:r>
              <a:rPr lang="en-GB" altLang="en-US" sz="2000">
                <a:solidFill>
                  <a:srgbClr val="000000"/>
                </a:solidFill>
                <a:latin typeface="Arial" charset="0"/>
              </a:rPr>
              <a:t>In its modern incarnation, z/VM can run multiple OS</a:t>
            </a:r>
            <a:r>
              <a:rPr lang="ja-JP" altLang="en-GB" sz="20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GB" altLang="ja-JP" sz="2000">
                <a:solidFill>
                  <a:srgbClr val="000000"/>
                </a:solidFill>
                <a:latin typeface="Arial" charset="0"/>
              </a:rPr>
              <a:t>s such as AIX</a:t>
            </a:r>
            <a:r>
              <a:rPr lang="ja-JP" altLang="en-GB" sz="200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GB" altLang="ja-JP" sz="2000">
                <a:solidFill>
                  <a:srgbClr val="000000"/>
                </a:solidFill>
                <a:latin typeface="Arial" charset="0"/>
              </a:rPr>
              <a:t>s or Linux.</a:t>
            </a:r>
            <a:endParaRPr lang="en-GB" altLang="en-US" sz="2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8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Requirements for virtualization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Approach: trap the “privileged instructions” in the user mode 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typically related to kernel functions, such as I/O instructions or instructions that changes MMU settings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emulate them within the guest OS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>
                <a:ea typeface="ＭＳ Ｐゴシック" charset="-128"/>
              </a:rPr>
              <a:t>Requires help from hardware</a:t>
            </a:r>
          </a:p>
          <a:p>
            <a:pPr lvl="1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AMD and Intel CPU’s have created virtualization support after 2005</a:t>
            </a:r>
          </a:p>
          <a:p>
            <a:pPr lvl="2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Containers in which virtual machines can run</a:t>
            </a:r>
          </a:p>
          <a:p>
            <a:pPr lvl="2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The program runs until it creates a trap</a:t>
            </a:r>
          </a:p>
          <a:p>
            <a:pPr lvl="2" eaLnBrk="1">
              <a:lnSpc>
                <a:spcPct val="100000"/>
              </a:lnSpc>
            </a:pPr>
            <a:r>
              <a:rPr lang="en-US" altLang="en-US">
                <a:ea typeface="ＭＳ Ｐゴシック" charset="-128"/>
              </a:rPr>
              <a:t>Traps handled by the hypervisor to emulate the desired behavior</a:t>
            </a:r>
          </a:p>
        </p:txBody>
      </p:sp>
    </p:spTree>
    <p:extLst>
      <p:ext uri="{BB962C8B-B14F-4D97-AF65-F5344CB8AC3E}">
        <p14:creationId xmlns:p14="http://schemas.microsoft.com/office/powerpoint/2010/main" val="67951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Type 1 Hypervisors</a:t>
            </a:r>
          </a:p>
        </p:txBody>
      </p:sp>
      <p:sp>
        <p:nvSpPr>
          <p:cNvPr id="93186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189038"/>
            <a:ext cx="62404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384175" y="1036638"/>
            <a:ext cx="31321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50888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2000"/>
              <a:t>The hypervisor runs on the bare hardware  as part of the OS.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2000"/>
              <a:t>The virtual machine runs as a user process in user mode.</a:t>
            </a:r>
          </a:p>
          <a:p>
            <a:pPr lvl="1" indent="0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1600"/>
              <a:t>Is not allowed to execute “privileged instructions”.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2000"/>
              <a:t>The guest OS thinks it is running in kernel mode, although it is in user mode. (virtual kernel mode)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"/>
            </a:pPr>
            <a:r>
              <a:rPr lang="en-US" altLang="en-US" sz="1800"/>
              <a:t>When the guest OS executes a “privileged instruction”, it generates a trap (thanks to the VT support from hardware) in the host OS kernel. </a:t>
            </a:r>
            <a:endParaRPr lang="en-US" altLang="en-US"/>
          </a:p>
        </p:txBody>
      </p:sp>
      <p:sp>
        <p:nvSpPr>
          <p:cNvPr id="93189" name="Rectangle 6"/>
          <p:cNvSpPr>
            <a:spLocks noChangeArrowheads="1"/>
          </p:cNvSpPr>
          <p:nvPr/>
        </p:nvSpPr>
        <p:spPr bwMode="auto">
          <a:xfrm>
            <a:off x="3821113" y="3779838"/>
            <a:ext cx="571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defTabSz="9144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Font typeface="Wingdings" charset="2"/>
              <a:buChar char=""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The hypervisor inspects the instruction if it was issued by the guest OS running in the virtual machine.</a:t>
            </a:r>
          </a:p>
          <a:p>
            <a:pPr defTabSz="914400" eaLnBrk="1">
              <a:lnSpc>
                <a:spcPct val="10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Font typeface="Wingdings" charset="2"/>
              <a:buChar char=""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If so, the hypervisor emulates what the real hardware would do when confronted with that “privileged instruction” executed in user mode. </a:t>
            </a:r>
          </a:p>
        </p:txBody>
      </p:sp>
    </p:spTree>
    <p:extLst>
      <p:ext uri="{BB962C8B-B14F-4D97-AF65-F5344CB8AC3E}">
        <p14:creationId xmlns:p14="http://schemas.microsoft.com/office/powerpoint/2010/main" val="87448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2"/>
          <p:cNvSpPr>
            <a:spLocks noGrp="1"/>
          </p:cNvSpPr>
          <p:nvPr>
            <p:ph type="title" idx="4294967295"/>
          </p:nvPr>
        </p:nvSpPr>
        <p:spPr>
          <a:xfrm>
            <a:off x="739775" y="103188"/>
            <a:ext cx="8596313" cy="781050"/>
          </a:xfrm>
        </p:spPr>
        <p:txBody>
          <a:bodyPr lIns="100794" tIns="50397" rIns="100794" bIns="50397"/>
          <a:lstStyle/>
          <a:p>
            <a:pPr defTabSz="914400" eaLnBrk="1"/>
            <a:r>
              <a:rPr lang="en-US" altLang="en-US">
                <a:ea typeface="ＭＳ Ｐゴシック" charset="-128"/>
              </a:rPr>
              <a:t>Type 2 Hypervisors</a:t>
            </a:r>
          </a:p>
        </p:txBody>
      </p:sp>
      <p:sp>
        <p:nvSpPr>
          <p:cNvPr id="95234" name="Footer Placeholder 3"/>
          <p:cNvSpPr txBox="1">
            <a:spLocks noGrp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/>
          <a:lstStyle>
            <a:lvl1pPr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1pPr>
            <a:lvl2pPr marL="742950" indent="-28575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2pPr>
            <a:lvl3pPr marL="11430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3pPr>
            <a:lvl4pPr marL="16002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4pPr>
            <a:lvl5pPr marL="2057400" indent="-228600" defTabSz="1008063">
              <a:lnSpc>
                <a:spcPct val="89000"/>
              </a:lnSpc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>
                <a:solidFill>
                  <a:schemeClr val="bg1"/>
                </a:solidFill>
                <a:latin typeface="Bitstream Vera Serif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All rights reserved. 0-13-</a:t>
            </a:r>
            <a:r>
              <a:rPr lang="en-US" altLang="en-US" sz="1300" b="1">
                <a:solidFill>
                  <a:srgbClr val="898989"/>
                </a:solidFill>
                <a:latin typeface="Times New Roman" charset="0"/>
              </a:rPr>
              <a:t>6006639</a:t>
            </a:r>
            <a:endParaRPr lang="en-US" altLang="en-US" sz="130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384175" y="1036638"/>
            <a:ext cx="45799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177800">
              <a:lnSpc>
                <a:spcPct val="90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50888" indent="-180975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/>
              <a:t>The hypervisor runs as a </a:t>
            </a:r>
            <a:r>
              <a:rPr lang="en-US" altLang="en-US" sz="2000">
                <a:solidFill>
                  <a:srgbClr val="FF0000"/>
                </a:solidFill>
              </a:rPr>
              <a:t>user process</a:t>
            </a:r>
            <a:r>
              <a:rPr lang="en-US" altLang="en-US" sz="2000"/>
              <a:t> on the host OS.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/>
              <a:t>The virtual machine runs as a user process in user mode.</a:t>
            </a:r>
          </a:p>
          <a:p>
            <a:pPr lvl="1" eaLnBrk="1">
              <a:lnSpc>
                <a:spcPct val="100000"/>
              </a:lnSpc>
            </a:pPr>
            <a:r>
              <a:rPr lang="en-US" altLang="en-US" sz="1600"/>
              <a:t>Is not allowed to execute “privileged instructions”.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2000"/>
              <a:t>The guest OS thinks it is running in kernel mode, although it is in user mode. (virtual kernel mode)</a:t>
            </a:r>
          </a:p>
          <a:p>
            <a:pPr eaLnBrk="1">
              <a:lnSpc>
                <a:spcPct val="100000"/>
              </a:lnSpc>
              <a:buFont typeface="Wingdings" charset="2"/>
              <a:buChar char=""/>
            </a:pPr>
            <a:r>
              <a:rPr lang="en-US" altLang="en-US" sz="1800"/>
              <a:t>When the guest OS executes a “privileged instruction”, the hypervisor emulates it. </a:t>
            </a:r>
            <a:endParaRPr lang="en-US" altLang="en-US"/>
          </a:p>
        </p:txBody>
      </p:sp>
      <p:pic>
        <p:nvPicPr>
          <p:cNvPr id="95236" name="Picture 5" descr="0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 b="9248"/>
          <a:stretch>
            <a:fillRect/>
          </a:stretch>
        </p:blipFill>
        <p:spPr bwMode="auto">
          <a:xfrm>
            <a:off x="5040313" y="1036638"/>
            <a:ext cx="3978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>
                <a:ea typeface="ＭＳ Ｐゴシック" charset="-128"/>
              </a:rPr>
              <a:t>VMware: A case study</a:t>
            </a:r>
            <a:endParaRPr lang="tr-TR" altLang="en-US">
              <a:ea typeface="ＭＳ Ｐゴシック" charset="-128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800402"/>
            <a:ext cx="4960938" cy="5179836"/>
          </a:xfrm>
        </p:spPr>
        <p:txBody>
          <a:bodyPr/>
          <a:lstStyle/>
          <a:p>
            <a:pPr indent="176213" eaLnBrk="1">
              <a:lnSpc>
                <a:spcPct val="100000"/>
              </a:lnSpc>
            </a:pPr>
            <a:r>
              <a:rPr lang="en-US" altLang="en-US" sz="2400" b="0" dirty="0">
                <a:ea typeface="ＭＳ Ｐゴシック" charset="-128"/>
              </a:rPr>
              <a:t>VMware runs as a user program on the host OS, such as Windows or Linux.</a:t>
            </a:r>
          </a:p>
          <a:p>
            <a:pPr indent="176213" eaLnBrk="1">
              <a:lnSpc>
                <a:spcPct val="100000"/>
              </a:lnSpc>
            </a:pPr>
            <a:r>
              <a:rPr lang="en-US" altLang="en-US" sz="2400" b="0" dirty="0">
                <a:ea typeface="ＭＳ Ｐゴシック" charset="-128"/>
              </a:rPr>
              <a:t>When it starts it acts like a newly booted computer, and expects to find a CD-ROM containing an OS. It then installs the (guest) OS on a virtual disk.</a:t>
            </a:r>
          </a:p>
          <a:p>
            <a:pPr indent="176213" eaLnBrk="1">
              <a:lnSpc>
                <a:spcPct val="100000"/>
              </a:lnSpc>
            </a:pPr>
            <a:r>
              <a:rPr lang="en-US" altLang="en-US" sz="2400" b="0" dirty="0">
                <a:ea typeface="ＭＳ Ｐゴシック" charset="-128"/>
              </a:rPr>
              <a:t>Once the guest OS is installed on the virtual disk, it can be booted to run.</a:t>
            </a:r>
          </a:p>
        </p:txBody>
      </p:sp>
      <p:pic>
        <p:nvPicPr>
          <p:cNvPr id="97283" name="Picture 4" descr="vmw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904335"/>
            <a:ext cx="47355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08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03188"/>
            <a:ext cx="8604250" cy="466725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latin typeface="Luxi Sans" charset="0"/>
                <a:ea typeface="ＭＳ Ｐゴシック" charset="-128"/>
              </a:rPr>
              <a:t>VMware Architecture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3046" r="380" b="4315"/>
          <a:stretch>
            <a:fillRect/>
          </a:stretch>
        </p:blipFill>
        <p:spPr bwMode="auto">
          <a:xfrm>
            <a:off x="1581150" y="1427163"/>
            <a:ext cx="7294563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4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ng33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CEng334.thmx</Template>
  <TotalTime>5836</TotalTime>
  <Words>1210</Words>
  <Application>Microsoft Macintosh PowerPoint</Application>
  <PresentationFormat>Custom</PresentationFormat>
  <Paragraphs>120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Narrow</vt:lpstr>
      <vt:lpstr>Bitstream Vera Serif</vt:lpstr>
      <vt:lpstr>Calibri</vt:lpstr>
      <vt:lpstr>Luxi Sans</vt:lpstr>
      <vt:lpstr>ＭＳ Ｐゴシック</vt:lpstr>
      <vt:lpstr>Times New Roman</vt:lpstr>
      <vt:lpstr>Wingdings</vt:lpstr>
      <vt:lpstr>Wingdings 2</vt:lpstr>
      <vt:lpstr>Arial</vt:lpstr>
      <vt:lpstr>CEng334</vt:lpstr>
      <vt:lpstr>Virtualization</vt:lpstr>
      <vt:lpstr>Virtualization</vt:lpstr>
      <vt:lpstr>Two approaches</vt:lpstr>
      <vt:lpstr>PowerPoint Presentation</vt:lpstr>
      <vt:lpstr>Requirements for virtualization</vt:lpstr>
      <vt:lpstr>Type 1 Hypervisors</vt:lpstr>
      <vt:lpstr>Type 2 Hypervisors</vt:lpstr>
      <vt:lpstr>VMware: A case study</vt:lpstr>
      <vt:lpstr>VMware Architecture</vt:lpstr>
      <vt:lpstr>VMware: A case study</vt:lpstr>
      <vt:lpstr>VMware: A case study</vt:lpstr>
      <vt:lpstr>Type I vs Type 2 hypervisors</vt:lpstr>
      <vt:lpstr>Paravirtualization</vt:lpstr>
      <vt:lpstr>Paravirtualization</vt:lpstr>
      <vt:lpstr>Virtualization issues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Onur Sehitoglu</dc:creator>
  <dc:description/>
  <cp:lastModifiedBy>Erol Sahin</cp:lastModifiedBy>
  <cp:revision>84</cp:revision>
  <dcterms:created xsi:type="dcterms:W3CDTF">2017-05-04T11:34:48Z</dcterms:created>
  <dcterms:modified xsi:type="dcterms:W3CDTF">2017-06-07T06:37:17Z</dcterms:modified>
  <dc:language>en-US</dc:language>
</cp:coreProperties>
</file>