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7" r:id="rId10"/>
    <p:sldId id="268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3" autoAdjust="0"/>
    <p:restoredTop sz="94660"/>
  </p:normalViewPr>
  <p:slideViewPr>
    <p:cSldViewPr snapToGrid="0">
      <p:cViewPr varScale="1">
        <p:scale>
          <a:sx n="92" d="100"/>
          <a:sy n="92" d="100"/>
        </p:scale>
        <p:origin x="4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6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63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853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3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312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או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0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7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0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6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8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9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8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4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49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3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7462C-7264-4662-916E-C7665637A05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F57320-4E67-4908-9A2E-55E3DC6E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8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6597" y="4469151"/>
            <a:ext cx="5390919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dirty="0" smtClean="0">
                <a:solidFill>
                  <a:schemeClr val="accent1">
                    <a:lumMod val="50000"/>
                  </a:schemeClr>
                </a:solidFill>
              </a:rPr>
              <a:t>אוטומטים ושפות פורמליות</a:t>
            </a:r>
          </a:p>
          <a:p>
            <a:pPr rtl="1"/>
            <a:r>
              <a:rPr lang="he-IL" dirty="0" smtClean="0">
                <a:solidFill>
                  <a:schemeClr val="accent1">
                    <a:lumMod val="50000"/>
                  </a:schemeClr>
                </a:solidFill>
              </a:rPr>
              <a:t> בר אילן </a:t>
            </a:r>
            <a:r>
              <a:rPr lang="he-IL" dirty="0" err="1" smtClean="0">
                <a:solidFill>
                  <a:schemeClr val="accent1">
                    <a:lumMod val="50000"/>
                  </a:schemeClr>
                </a:solidFill>
              </a:rPr>
              <a:t>תשעז</a:t>
            </a:r>
            <a:r>
              <a:rPr lang="he-IL" dirty="0" smtClean="0">
                <a:solidFill>
                  <a:schemeClr val="accent1">
                    <a:lumMod val="50000"/>
                  </a:schemeClr>
                </a:solidFill>
              </a:rPr>
              <a:t> 2017</a:t>
            </a:r>
          </a:p>
          <a:p>
            <a:endParaRPr lang="he-IL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e-IL" dirty="0">
                <a:solidFill>
                  <a:schemeClr val="accent1">
                    <a:lumMod val="50000"/>
                  </a:schemeClr>
                </a:solidFill>
              </a:rPr>
              <a:t>עקיבא </a:t>
            </a:r>
            <a:r>
              <a:rPr lang="he-IL" dirty="0" err="1">
                <a:solidFill>
                  <a:schemeClr val="accent1">
                    <a:lumMod val="50000"/>
                  </a:schemeClr>
                </a:solidFill>
              </a:rPr>
              <a:t>קליינרמן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he-IL" dirty="0"/>
          </a:p>
          <a:p>
            <a:endParaRPr lang="he-IL" dirty="0" smtClean="0"/>
          </a:p>
          <a:p>
            <a:endParaRPr lang="he-IL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כותרת 1"/>
              <p:cNvSpPr txBox="1">
                <a:spLocks/>
              </p:cNvSpPr>
              <p:nvPr/>
            </p:nvSpPr>
            <p:spPr>
              <a:xfrm>
                <a:off x="1696597" y="3284297"/>
                <a:ext cx="7766936" cy="1646302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Autofit/>
              </a:bodyPr>
              <a:lstStyle>
                <a:lvl1pPr algn="r" defTabSz="457200" rtl="0" eaLnBrk="1" latinLnBrk="0" hangingPunct="1">
                  <a:spcBef>
                    <a:spcPct val="0"/>
                  </a:spcBef>
                  <a:buNone/>
                  <a:defRPr sz="54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rtl="1"/>
                <a:r>
                  <a:rPr lang="he-IL" dirty="0" smtClean="0">
                    <a:latin typeface="Gisha" panose="020B0502040204020203" pitchFamily="34" charset="-79"/>
                    <a:cs typeface="+mn-cs"/>
                  </a:rPr>
                  <a:t>תרגול 6</a:t>
                </a:r>
                <a:r>
                  <a:rPr lang="en-US" dirty="0" smtClean="0">
                    <a:latin typeface="Gisha" panose="020B0502040204020203" pitchFamily="34" charset="-79"/>
                    <a:cs typeface="+mn-cs"/>
                  </a:rPr>
                  <a:t/>
                </a:r>
                <a:br>
                  <a:rPr lang="en-US" dirty="0" smtClean="0">
                    <a:latin typeface="Gisha" panose="020B0502040204020203" pitchFamily="34" charset="-79"/>
                    <a:cs typeface="+mn-cs"/>
                  </a:rPr>
                </a:br>
                <a:r>
                  <a:rPr lang="he-IL" sz="3600" dirty="0">
                    <a:cs typeface="+mn-cs"/>
                  </a:rPr>
                  <a:t>מחלקות שקילות </a:t>
                </a:r>
                <a:r>
                  <a:rPr lang="he-IL" sz="3600" dirty="0" smtClean="0">
                    <a:cs typeface="+mn-cs"/>
                  </a:rPr>
                  <a:t>ב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e-IL" sz="3600" i="1" smtClean="0">
                            <a:latin typeface="Cambria Math" panose="02040503050406030204" pitchFamily="18" charset="0"/>
                            <a:cs typeface="+mn-cs"/>
                          </a:rPr>
                        </m:ctrlPr>
                      </m:sSupPr>
                      <m:e>
                        <m:r>
                          <a:rPr lang="he-IL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∑</m:t>
                        </m:r>
                      </m:e>
                      <m:sup>
                        <m:r>
                          <a:rPr lang="he-IL" sz="3600" i="1">
                            <a:latin typeface="Cambria Math" panose="02040503050406030204" pitchFamily="18" charset="0"/>
                            <a:cs typeface="+mn-cs"/>
                          </a:rPr>
                          <m:t>∗</m:t>
                        </m:r>
                      </m:sup>
                    </m:sSup>
                  </m:oMath>
                </a14:m>
                <a:endParaRPr lang="he-IL" sz="3600" dirty="0">
                  <a:cs typeface="+mn-cs"/>
                </a:endParaRPr>
              </a:p>
              <a:p>
                <a:pPr rtl="1"/>
                <a:endParaRPr lang="en-US" dirty="0">
                  <a:latin typeface="Gisha" panose="020B0502040204020203" pitchFamily="34" charset="-79"/>
                  <a:cs typeface="Gisha" panose="020B0502040204020203" pitchFamily="34" charset="-79"/>
                </a:endParaRPr>
              </a:p>
            </p:txBody>
          </p:sp>
        </mc:Choice>
        <mc:Fallback xmlns="">
          <p:sp>
            <p:nvSpPr>
              <p:cNvPr id="9" name="כותרת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6597" y="3284297"/>
                <a:ext cx="7766936" cy="1646302"/>
              </a:xfrm>
              <a:prstGeom prst="rect">
                <a:avLst/>
              </a:prstGeom>
              <a:blipFill rotWithShape="0">
                <a:blip r:embed="rId3"/>
                <a:stretch>
                  <a:fillRect t="-48889" r="-42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945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 smtClean="0"/>
              <a:t>המשך</a:t>
            </a:r>
            <a:endParaRPr lang="en-US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2"/>
          <a:srcRect t="61558"/>
          <a:stretch/>
        </p:blipFill>
        <p:spPr>
          <a:xfrm>
            <a:off x="146400" y="3087519"/>
            <a:ext cx="9850703" cy="996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42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עוד תרגיל</a:t>
            </a:r>
            <a:endParaRPr lang="en-US" dirty="0"/>
          </a:p>
        </p:txBody>
      </p:sp>
      <p:pic>
        <p:nvPicPr>
          <p:cNvPr id="4" name="מציין מיקום תוכן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2293" y="1920664"/>
            <a:ext cx="7802794" cy="70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1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המשך תרגיל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779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תרגיל</a:t>
            </a:r>
            <a:endParaRPr lang="en-US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964" y="1478000"/>
            <a:ext cx="8992964" cy="627868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 rotWithShape="1">
          <a:blip r:embed="rId3"/>
          <a:srcRect l="32736" t="21920" r="62938" b="69466"/>
          <a:stretch/>
        </p:blipFill>
        <p:spPr>
          <a:xfrm>
            <a:off x="1454727" y="3991010"/>
            <a:ext cx="405245" cy="270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78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he-IL" dirty="0" smtClean="0"/>
              <a:t>סיפא מפרידה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מציין מיקום תוכן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616149"/>
                <a:ext cx="8596668" cy="4805916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r" rtl="1">
                  <a:buNone/>
                </a:pPr>
                <a:r>
                  <a:rPr lang="he-IL" sz="2100" dirty="0" smtClean="0"/>
                  <a:t>עבור</a:t>
                </a:r>
                <a14:m>
                  <m:oMath xmlns:m="http://schemas.openxmlformats.org/officeDocument/2006/math"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∈ </m:t>
                    </m:r>
                    <m:sSup>
                      <m:sSupPr>
                        <m:ctrlPr>
                          <a:rPr lang="en-US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21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e-IL" sz="2100" dirty="0" smtClean="0"/>
                  <a:t> : </a:t>
                </a:r>
                <a14:m>
                  <m:oMath xmlns:m="http://schemas.openxmlformats.org/officeDocument/2006/math"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he-IL" sz="2100" dirty="0" smtClean="0"/>
                  <a:t>  תקרא סיפא מפרידה ביחס ל</a:t>
                </a:r>
                <a:r>
                  <a:rPr lang="en-US" sz="2100" dirty="0" smtClean="0"/>
                  <a:t>L</a:t>
                </a:r>
                <a:r>
                  <a:rPr lang="he-IL" sz="2100" dirty="0" smtClean="0"/>
                  <a:t> בין </a:t>
                </a:r>
                <a:r>
                  <a:rPr lang="en-US" sz="2100" dirty="0" smtClean="0"/>
                  <a:t>x</a:t>
                </a:r>
                <a:r>
                  <a:rPr lang="he-IL" sz="2100" dirty="0" smtClean="0"/>
                  <a:t> ל</a:t>
                </a:r>
                <a:r>
                  <a:rPr lang="en-US" sz="2100" dirty="0" smtClean="0"/>
                  <a:t>y</a:t>
                </a:r>
                <a:r>
                  <a:rPr lang="he-IL" sz="2100" dirty="0" smtClean="0"/>
                  <a:t> אם מתקיים:</a:t>
                </a:r>
              </a:p>
              <a:p>
                <a:pPr marL="0" indent="0" algn="r" rtl="1">
                  <a:buNone/>
                </a:pPr>
                <a:endParaRPr lang="he-IL" sz="2100" dirty="0" smtClean="0"/>
              </a:p>
              <a:p>
                <a:pPr marL="0" indent="0" algn="ctr" rtl="1">
                  <a:buNone/>
                </a:pPr>
                <a14:m>
                  <m:oMath xmlns:m="http://schemas.openxmlformats.org/officeDocument/2006/math">
                    <m:r>
                      <a:rPr lang="he-IL" sz="21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100" i="1">
                        <a:latin typeface="Cambria Math" panose="02040503050406030204" pitchFamily="18" charset="0"/>
                      </a:rPr>
                      <m:t>𝑥𝑧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∧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𝑦𝑧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he-IL" sz="2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e-IL" sz="2100" dirty="0" smtClean="0"/>
                  <a:t> </a:t>
                </a:r>
                <a14:m>
                  <m:oMath xmlns:m="http://schemas.openxmlformats.org/officeDocument/2006/math">
                    <m:r>
                      <a:rPr lang="he-IL" sz="21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he-IL" sz="2100" dirty="0" smtClean="0"/>
                  <a:t>  </a:t>
                </a:r>
                <a14:m>
                  <m:oMath xmlns:m="http://schemas.openxmlformats.org/officeDocument/2006/math">
                    <m:r>
                      <a:rPr lang="he-IL" sz="2100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100" i="1">
                        <a:latin typeface="Cambria Math" panose="02040503050406030204" pitchFamily="18" charset="0"/>
                      </a:rPr>
                      <m:t>𝑥𝑧</m:t>
                    </m:r>
                    <m:r>
                      <a:rPr lang="en-US" sz="21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∧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𝑦𝑧</m:t>
                    </m:r>
                    <m:r>
                      <a:rPr lang="en-US" sz="21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1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he-IL" sz="2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e-IL" sz="2100" dirty="0"/>
                  <a:t>  </a:t>
                </a:r>
              </a:p>
              <a:p>
                <a:pPr marL="0" indent="0" algn="r" rtl="1">
                  <a:buNone/>
                </a:pPr>
                <a:endParaRPr lang="he-IL" dirty="0" smtClean="0"/>
              </a:p>
              <a:p>
                <a:pPr marL="0" indent="0" algn="r" rtl="1">
                  <a:buNone/>
                </a:pPr>
                <a:r>
                  <a:rPr lang="he-IL" sz="2100" dirty="0" smtClean="0"/>
                  <a:t>דוגמאות:</a:t>
                </a:r>
                <a:endParaRPr lang="en-US" sz="2100" dirty="0" smtClean="0"/>
              </a:p>
              <a:p>
                <a:pPr algn="r" rtl="1"/>
                <a:r>
                  <a:rPr lang="he-IL" sz="1900" dirty="0" smtClean="0"/>
                  <a:t>עבור שפת כל המילים באורך זוגי מעל הא"ב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e-IL" sz="190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19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1900" dirty="0" smtClean="0"/>
                  <a:t>}</a:t>
                </a:r>
                <a:r>
                  <a:rPr lang="he-IL" sz="1900" dirty="0" smtClean="0"/>
                  <a:t>:</a:t>
                </a:r>
                <a:endParaRPr lang="he-IL" sz="1900" dirty="0" smtClean="0"/>
              </a:p>
              <a:p>
                <a:pPr marL="0" indent="0" algn="r" rtl="1">
                  <a:buNone/>
                </a:pPr>
                <a:r>
                  <a:rPr lang="he-IL" sz="1900" dirty="0"/>
                  <a:t>	</a:t>
                </a:r>
                <a:r>
                  <a:rPr lang="en-US" sz="1900" dirty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rPr>
                  <a:t> </a:t>
                </a:r>
                <a:r>
                  <a:rPr lang="en-US" sz="19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a</a:t>
                </a:r>
                <a:r>
                  <a:rPr lang="he-IL" sz="1900" dirty="0" smtClean="0"/>
                  <a:t> היא סיפא מפרידה בין </a:t>
                </a:r>
                <a:r>
                  <a:rPr lang="en-US" sz="19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ab</a:t>
                </a:r>
                <a:r>
                  <a:rPr lang="en-US" sz="1900" dirty="0" smtClean="0"/>
                  <a:t> </a:t>
                </a:r>
                <a:r>
                  <a:rPr lang="he-IL" sz="1900" dirty="0" smtClean="0"/>
                  <a:t> לבין </a:t>
                </a:r>
                <a:r>
                  <a:rPr lang="en-US" sz="19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a</a:t>
                </a:r>
                <a:r>
                  <a:rPr lang="he-IL" sz="1900" dirty="0" smtClean="0"/>
                  <a:t>, מכיוון ש</a:t>
                </a:r>
                <a:r>
                  <a:rPr lang="en-US" sz="19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a</a:t>
                </a:r>
                <a:r>
                  <a:rPr lang="en-US" sz="19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a</a:t>
                </a:r>
                <a:r>
                  <a:rPr lang="he-IL" sz="1900" dirty="0" smtClean="0"/>
                  <a:t> בשפה אבל </a:t>
                </a:r>
                <a:r>
                  <a:rPr lang="en-US" sz="19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ab</a:t>
                </a:r>
                <a:r>
                  <a:rPr lang="en-US" sz="19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a</a:t>
                </a:r>
                <a:r>
                  <a:rPr lang="he-IL" sz="1900" dirty="0" smtClean="0"/>
                  <a:t> לא בשפה (וכמו כן היא </a:t>
                </a:r>
                <a:r>
                  <a:rPr lang="en-US" sz="1900" dirty="0" smtClean="0"/>
                  <a:t>	</a:t>
                </a:r>
                <a:r>
                  <a:rPr lang="he-IL" sz="1900" dirty="0" smtClean="0"/>
                  <a:t>סיפא מפרידה בין </a:t>
                </a:r>
                <a:r>
                  <a:rPr lang="he-IL" sz="1900" dirty="0" smtClean="0"/>
                  <a:t>כל זוג מילים אחרות שאחת באורך זוגי ואחת באורך אי זוגי).</a:t>
                </a:r>
                <a:endParaRPr lang="he-IL" sz="1900" dirty="0"/>
              </a:p>
              <a:p>
                <a:pPr marL="0" indent="0" algn="r">
                  <a:buNone/>
                </a:pPr>
                <a:endParaRPr lang="he-IL" dirty="0" smtClean="0"/>
              </a:p>
              <a:p>
                <a:pPr algn="r" rtl="1"/>
                <a:r>
                  <a:rPr lang="he-IL" sz="1900" dirty="0" smtClean="0"/>
                  <a:t>עבור  שפת כל המילים שמסתיימות ב01	  מעל </a:t>
                </a:r>
                <a14:m>
                  <m:oMath xmlns:m="http://schemas.openxmlformats.org/officeDocument/2006/math">
                    <m:r>
                      <a:rPr lang="he-IL" sz="1900" i="1">
                        <a:latin typeface="Cambria Math" panose="02040503050406030204" pitchFamily="18" charset="0"/>
                      </a:rPr>
                      <m:t>𝚺</m:t>
                    </m:r>
                    <m:r>
                      <a:rPr lang="en-US" sz="1900" b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19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900" b="1" i="1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1900" b="1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900" b="1" i="1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he-IL" sz="1900" dirty="0" smtClean="0"/>
                  <a:t> :</a:t>
                </a:r>
              </a:p>
              <a:p>
                <a:pPr marL="0" indent="0" algn="r" rtl="1">
                  <a:buNone/>
                </a:pPr>
                <a:r>
                  <a:rPr lang="he-IL" sz="1900" dirty="0"/>
                  <a:t>	</a:t>
                </a:r>
                <a:r>
                  <a:rPr lang="he-IL" sz="19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01</a:t>
                </a:r>
                <a:r>
                  <a:rPr lang="he-IL" sz="1900" dirty="0" smtClean="0"/>
                  <a:t> אינה סיפא מפרידה עבור כל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9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US" sz="19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  <m:sSup>
                      <m:sSupPr>
                        <m:ctrlP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e-IL" sz="1900" dirty="0" smtClean="0"/>
                  <a:t>. </a:t>
                </a:r>
              </a:p>
              <a:p>
                <a:pPr marL="0" indent="0" algn="r" rtl="1">
                  <a:buNone/>
                </a:pPr>
                <a:r>
                  <a:rPr lang="en-US" sz="1900" dirty="0"/>
                  <a:t>	</a:t>
                </a:r>
                <a:r>
                  <a:rPr lang="he-IL" sz="1900" dirty="0" smtClean="0"/>
                  <a:t>גם </a:t>
                </a:r>
                <a:r>
                  <a:rPr lang="he-IL" sz="19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0 </a:t>
                </a:r>
                <a:r>
                  <a:rPr lang="he-IL" sz="1900" dirty="0" smtClean="0"/>
                  <a:t>אינה סיפא </a:t>
                </a:r>
                <a:r>
                  <a:rPr lang="he-IL" sz="1900" dirty="0"/>
                  <a:t>מפרידה עבור כל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9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US" sz="19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  <m:sSup>
                      <m:sSupPr>
                        <m:ctrlP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e-IL" sz="1900" dirty="0"/>
                  <a:t>   </a:t>
                </a:r>
                <a:endParaRPr lang="he-IL" sz="1900" dirty="0" smtClean="0"/>
              </a:p>
              <a:p>
                <a:pPr marL="0" indent="0" algn="r" rtl="1">
                  <a:buNone/>
                </a:pPr>
                <a:r>
                  <a:rPr lang="he-IL" sz="1900" dirty="0" smtClean="0"/>
                  <a:t>	המילה </a:t>
                </a:r>
                <a:r>
                  <a:rPr lang="he-IL" sz="19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1</a:t>
                </a:r>
                <a:r>
                  <a:rPr lang="he-IL" sz="1900" dirty="0" smtClean="0"/>
                  <a:t> היא סיפא מפרידה בין </a:t>
                </a:r>
                <a:r>
                  <a:rPr lang="he-IL" sz="1900" dirty="0" smtClean="0">
                    <a:solidFill>
                      <a:schemeClr val="accent1"/>
                    </a:solidFill>
                  </a:rPr>
                  <a:t>00</a:t>
                </a:r>
                <a:r>
                  <a:rPr lang="he-IL" sz="1900" dirty="0" smtClean="0"/>
                  <a:t> לבין המילה הריקה </a:t>
                </a:r>
                <a14:m>
                  <m:oMath xmlns:m="http://schemas.openxmlformats.org/officeDocument/2006/math">
                    <m:r>
                      <a:rPr lang="he-IL" sz="19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he-IL" sz="1900" dirty="0" smtClean="0"/>
                  <a:t> (וכמו כן היא סיפא מפרידה בין </a:t>
                </a:r>
                <a:r>
                  <a:rPr lang="en-US" sz="1900" dirty="0" smtClean="0"/>
                  <a:t>	</a:t>
                </a:r>
                <a:r>
                  <a:rPr lang="he-IL" sz="1900" dirty="0" smtClean="0"/>
                  <a:t>כל </a:t>
                </a:r>
                <a:r>
                  <a:rPr lang="he-IL" sz="1900" dirty="0" smtClean="0"/>
                  <a:t>זוג </a:t>
                </a:r>
                <a:r>
                  <a:rPr lang="he-IL" sz="1900" dirty="0"/>
                  <a:t>מ</a:t>
                </a:r>
                <a:r>
                  <a:rPr lang="he-IL" sz="1900" dirty="0" smtClean="0"/>
                  <a:t>ילים אחרות </a:t>
                </a:r>
                <a:r>
                  <a:rPr lang="he-IL" sz="1900" dirty="0" smtClean="0"/>
                  <a:t>שאחת מהן מסתיימת באות 0 </a:t>
                </a:r>
                <a:r>
                  <a:rPr lang="he-IL" sz="1900" dirty="0" err="1" smtClean="0"/>
                  <a:t>והשניה</a:t>
                </a:r>
                <a:r>
                  <a:rPr lang="he-IL" sz="1900" dirty="0" smtClean="0"/>
                  <a:t> לא).</a:t>
                </a:r>
                <a:endParaRPr lang="en-US" dirty="0"/>
              </a:p>
            </p:txBody>
          </p:sp>
        </mc:Choice>
        <mc:Fallback>
          <p:sp>
            <p:nvSpPr>
              <p:cNvPr id="3" name="מציין מיקום תוכן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616149"/>
                <a:ext cx="8596668" cy="4805916"/>
              </a:xfrm>
              <a:blipFill rotWithShape="0">
                <a:blip r:embed="rId2"/>
                <a:stretch>
                  <a:fillRect l="-142" t="-1904" r="-1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291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כותרת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algn="r" rtl="1"/>
                <a:r>
                  <a:rPr lang="he-IL" dirty="0"/>
                  <a:t>מחלקות שקילות ב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e-I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e-IL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∑</m:t>
                        </m:r>
                      </m:e>
                      <m:sup>
                        <m:r>
                          <a:rPr lang="he-IL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/>
                </a:r>
                <a:br>
                  <a:rPr lang="en-US" dirty="0"/>
                </a:br>
                <a:endParaRPr lang="en-US" dirty="0"/>
              </a:p>
            </p:txBody>
          </p:sp>
        </mc:Choice>
        <mc:Fallback xmlns="">
          <p:sp>
            <p:nvSpPr>
              <p:cNvPr id="2" name="כותרת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t="-14286" r="-2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מציין מיקום תוכן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14501"/>
                <a:ext cx="8596668" cy="432686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r" rtl="1">
                  <a:buNone/>
                </a:pPr>
                <a:r>
                  <a:rPr lang="he-IL" dirty="0" smtClean="0"/>
                  <a:t>נגדיר יחס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he-IL" dirty="0" smtClean="0"/>
                  <a:t> :</a:t>
                </a:r>
              </a:p>
              <a:p>
                <a:pPr marL="0" indent="0" algn="r" rtl="1">
                  <a:buNone/>
                </a:pPr>
                <a:endParaRPr lang="en-US" dirty="0" smtClean="0"/>
              </a:p>
              <a:p>
                <a:pPr marL="0" indent="0" algn="r" rtl="1">
                  <a:buNone/>
                </a:pPr>
                <a:r>
                  <a:rPr lang="he-IL" sz="1900" dirty="0" smtClean="0"/>
                  <a:t>עבור </a:t>
                </a:r>
                <a14:m>
                  <m:oMath xmlns:m="http://schemas.openxmlformats.org/officeDocument/2006/math"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  <m:sSup>
                      <m:sSupPr>
                        <m:ctrlP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e-IL" sz="1900" dirty="0" smtClean="0"/>
                  <a:t> נגיד ש </a:t>
                </a:r>
                <a14:m>
                  <m:oMath xmlns:m="http://schemas.openxmlformats.org/officeDocument/2006/math">
                    <m:r>
                      <a:rPr lang="en-US" sz="1900" b="0" i="1" smtClean="0">
                        <a:latin typeface="Cambria Math" panose="02040503050406030204" pitchFamily="18" charset="0"/>
                      </a:rPr>
                      <m:t>𝑥</m:t>
                    </m:r>
                    <m:sSub>
                      <m:sSubPr>
                        <m:ctrlPr>
                          <a:rPr lang="en-US" sz="1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r>
                          <a:rPr lang="en-US" sz="19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19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900" dirty="0" smtClean="0"/>
                  <a:t> </a:t>
                </a:r>
                <a:r>
                  <a:rPr lang="he-IL" sz="1900" dirty="0" smtClean="0"/>
                  <a:t> אם מתקיים עבור </a:t>
                </a:r>
                <a:r>
                  <a:rPr lang="he-IL" sz="1900" b="1" dirty="0" smtClean="0"/>
                  <a:t>כל</a:t>
                </a:r>
                <a:r>
                  <a:rPr lang="he-IL" sz="1900" dirty="0" smtClean="0"/>
                  <a:t> </a:t>
                </a:r>
                <a14:m>
                  <m:oMath xmlns:m="http://schemas.openxmlformats.org/officeDocument/2006/math"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en-US" sz="19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∈ </m:t>
                    </m:r>
                    <m:sSup>
                      <m:sSupPr>
                        <m:ctrlP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19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e-IL" sz="1900" dirty="0" smtClean="0"/>
                  <a:t> :</a:t>
                </a:r>
              </a:p>
              <a:p>
                <a:pPr marL="0" indent="0" algn="r" rtl="1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900" b="0" i="1" smtClean="0">
                          <a:latin typeface="Cambria Math" panose="02040503050406030204" pitchFamily="18" charset="0"/>
                        </a:rPr>
                        <m:t>𝑥𝑧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⟺</m:t>
                      </m:r>
                      <m:r>
                        <a:rPr lang="en-US" sz="1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𝑦𝑧</m:t>
                      </m:r>
                      <m:r>
                        <a:rPr lang="en-US" sz="19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19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he-IL" sz="1900" dirty="0" smtClean="0"/>
              </a:p>
              <a:p>
                <a:pPr marL="0" indent="0" algn="r" rtl="1">
                  <a:buNone/>
                </a:pPr>
                <a:endParaRPr lang="he-IL" sz="1900" dirty="0" smtClean="0"/>
              </a:p>
              <a:p>
                <a:pPr marL="0" indent="0" algn="r" rtl="1">
                  <a:buNone/>
                </a:pPr>
                <a:r>
                  <a:rPr lang="he-IL" sz="1900" dirty="0" smtClean="0"/>
                  <a:t>כלומר, עבור השפה </a:t>
                </a:r>
                <a:r>
                  <a:rPr lang="en-US" sz="1900" dirty="0" smtClean="0"/>
                  <a:t>L</a:t>
                </a:r>
                <a:r>
                  <a:rPr lang="he-IL" sz="1900" dirty="0" smtClean="0"/>
                  <a:t>, לא קיימת סיפא מפרידה בין </a:t>
                </a:r>
                <a:r>
                  <a:rPr lang="en-US" sz="1900" dirty="0" smtClean="0"/>
                  <a:t>x</a:t>
                </a:r>
                <a:r>
                  <a:rPr lang="he-IL" sz="1900" dirty="0" smtClean="0"/>
                  <a:t> ל</a:t>
                </a:r>
                <a:r>
                  <a:rPr lang="en-US" sz="1900" dirty="0" smtClean="0"/>
                  <a:t>y</a:t>
                </a:r>
                <a:r>
                  <a:rPr lang="he-IL" sz="1900" dirty="0" smtClean="0"/>
                  <a:t>.</a:t>
                </a:r>
              </a:p>
              <a:p>
                <a:pPr marL="0" indent="0" algn="r" rtl="1">
                  <a:buNone/>
                </a:pPr>
                <a:endParaRPr lang="he-IL" sz="1900" dirty="0"/>
              </a:p>
              <a:p>
                <a:pPr marL="0" indent="0" algn="r" rtl="1">
                  <a:buNone/>
                </a:pPr>
                <a:r>
                  <a:rPr lang="he-IL" sz="1900" dirty="0" smtClean="0"/>
                  <a:t>נמשיך עם הדוגמאות</a:t>
                </a:r>
                <a:r>
                  <a:rPr lang="en-US" sz="1900" dirty="0" smtClean="0"/>
                  <a:t> </a:t>
                </a:r>
                <a:r>
                  <a:rPr lang="he-IL" sz="1900" dirty="0" smtClean="0"/>
                  <a:t> על השפות מהשקופית הקודמת:</a:t>
                </a:r>
              </a:p>
              <a:p>
                <a:pPr algn="r" rtl="1"/>
                <a:r>
                  <a:rPr lang="he-IL" sz="1900" dirty="0"/>
                  <a:t>עבור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9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he-IL" sz="19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he-IL" sz="1900" dirty="0" smtClean="0"/>
                  <a:t> -שפת </a:t>
                </a:r>
                <a:r>
                  <a:rPr lang="he-IL" sz="1900" dirty="0"/>
                  <a:t>כל המילים באורך זוגי מעל הא"ב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e-IL" sz="190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sz="19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900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1900" dirty="0"/>
                  <a:t>}</a:t>
                </a:r>
                <a:r>
                  <a:rPr lang="he-IL" sz="1900" dirty="0" smtClean="0"/>
                  <a:t>:</a:t>
                </a:r>
              </a:p>
              <a:p>
                <a:pPr marL="457200" lvl="1" indent="0" algn="r" rtl="1">
                  <a:buNone/>
                </a:pPr>
                <a:r>
                  <a:rPr lang="he-IL" sz="1700" dirty="0" smtClean="0"/>
                  <a:t>המילים </a:t>
                </a:r>
                <a:r>
                  <a:rPr lang="en-US" sz="1700" dirty="0" smtClean="0"/>
                  <a:t>b </a:t>
                </a:r>
                <a:r>
                  <a:rPr lang="he-IL" sz="1700" dirty="0" smtClean="0"/>
                  <a:t> ו</a:t>
                </a:r>
                <a:r>
                  <a:rPr lang="en-US" sz="1700" dirty="0" err="1" smtClean="0"/>
                  <a:t>aaa</a:t>
                </a:r>
                <a:r>
                  <a:rPr lang="he-IL" sz="1700" dirty="0"/>
                  <a:t> </a:t>
                </a:r>
                <a:r>
                  <a:rPr lang="he-IL" sz="1700" dirty="0" smtClean="0"/>
                  <a:t>מקיימות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700" i="1" smtClean="0">
                        <a:latin typeface="Cambria Math" panose="02040503050406030204" pitchFamily="18" charset="0"/>
                      </a:rPr>
                      <m:t>b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sSub>
                          <m:sSub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he-IL" sz="17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𝑎𝑎𝑎</m:t>
                    </m:r>
                  </m:oMath>
                </a14:m>
                <a:r>
                  <a:rPr lang="en-US" sz="1700" dirty="0"/>
                  <a:t> </a:t>
                </a:r>
                <a:r>
                  <a:rPr lang="he-IL" sz="1700" dirty="0"/>
                  <a:t> </a:t>
                </a:r>
                <a:r>
                  <a:rPr lang="he-IL" sz="1700" dirty="0" smtClean="0"/>
                  <a:t>וכן מתקיים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700" i="1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𝑎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sSub>
                          <m:sSub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he-IL" sz="17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en-US" sz="17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1700" i="1">
                        <a:latin typeface="Cambria Math" panose="02040503050406030204" pitchFamily="18" charset="0"/>
                      </a:rPr>
                      <m:t>𝑎𝑎</m:t>
                    </m:r>
                  </m:oMath>
                </a14:m>
                <a:endParaRPr lang="en-US" sz="1700" dirty="0" smtClean="0"/>
              </a:p>
              <a:p>
                <a:pPr indent="-285750" algn="r" rtl="1"/>
                <a:r>
                  <a:rPr lang="he-IL" sz="1900" dirty="0" smtClean="0"/>
                  <a:t>עבור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9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he-IL" sz="19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he-IL" sz="1900" dirty="0" smtClean="0"/>
                  <a:t> - שפת כל המילים שמסתיימות ב01 :</a:t>
                </a:r>
              </a:p>
              <a:p>
                <a:pPr marL="457200" lvl="1" indent="0" algn="r" rtl="1">
                  <a:buNone/>
                </a:pPr>
                <a:r>
                  <a:rPr lang="he-IL" sz="1700" dirty="0" smtClean="0"/>
                  <a:t>כל שתי מילים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7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US" sz="17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17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sz="17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 </m:t>
                    </m:r>
                    <m:sSup>
                      <m:sSupPr>
                        <m:ctrlPr>
                          <a:rPr 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e-IL" sz="1700" dirty="0" smtClean="0"/>
                  <a:t> שמסתיימות באות 0 מתקיים </a:t>
                </a:r>
                <a14:m>
                  <m:oMath xmlns:m="http://schemas.openxmlformats.org/officeDocument/2006/math"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𝑥</m:t>
                    </m:r>
                    <m:sSub>
                      <m:sSubPr>
                        <m:ctrlPr>
                          <a:rPr lang="en-US" sz="17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7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sSub>
                          <m:sSubPr>
                            <m:ctrlPr>
                              <a:rPr lang="en-US" sz="17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7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17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he-IL" sz="1700" dirty="0" smtClean="0"/>
                  <a:t>.</a:t>
                </a:r>
                <a:endParaRPr lang="he-IL" sz="1700" dirty="0"/>
              </a:p>
            </p:txBody>
          </p:sp>
        </mc:Choice>
        <mc:Fallback>
          <p:sp>
            <p:nvSpPr>
              <p:cNvPr id="3" name="מציין מיקום תוכן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14501"/>
                <a:ext cx="8596668" cy="4326862"/>
              </a:xfrm>
              <a:blipFill rotWithShape="0">
                <a:blip r:embed="rId3"/>
                <a:stretch>
                  <a:fillRect t="-986" r="-638" b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805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כותרת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algn="r" rtl="1"/>
                <a:r>
                  <a:rPr lang="he-IL" dirty="0" smtClean="0"/>
                  <a:t>תכונות היחס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כותרת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t="-6912" r="-21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מציין מיקום תוכן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r" rtl="1"/>
                <a:r>
                  <a:rPr lang="he-IL" dirty="0" smtClean="0"/>
                  <a:t>קל לוודא שהיחס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he-IL" dirty="0" smtClean="0"/>
                  <a:t> מקיים את כל התכונות של מחלקת שקילות: רפלקסיביות, טרנזיטיביות וסימטריות.</a:t>
                </a:r>
              </a:p>
              <a:p>
                <a:pPr algn="r" rtl="1"/>
                <a:r>
                  <a:rPr lang="he-IL" dirty="0"/>
                  <a:t>לכל זוג מילים </a:t>
                </a:r>
                <a:r>
                  <a:rPr lang="he-IL" dirty="0" smtClean="0"/>
                  <a:t>מאותה </a:t>
                </a:r>
                <a:r>
                  <a:rPr lang="he-IL" dirty="0"/>
                  <a:t>מחלקת שקילות </a:t>
                </a:r>
                <a:r>
                  <a:rPr lang="he-IL" b="1" dirty="0" smtClean="0"/>
                  <a:t>אין</a:t>
                </a:r>
                <a:r>
                  <a:rPr lang="he-IL" dirty="0" smtClean="0"/>
                  <a:t> סיפא </a:t>
                </a:r>
                <a:r>
                  <a:rPr lang="he-IL" dirty="0"/>
                  <a:t>מפרידה ולכל  </a:t>
                </a:r>
                <a:r>
                  <a:rPr lang="he-IL" dirty="0" smtClean="0"/>
                  <a:t>שתי </a:t>
                </a:r>
                <a:r>
                  <a:rPr lang="he-IL" dirty="0"/>
                  <a:t>מילים ממחלקות שונות </a:t>
                </a:r>
                <a:r>
                  <a:rPr lang="he-IL" b="1" dirty="0"/>
                  <a:t>יש</a:t>
                </a:r>
                <a:r>
                  <a:rPr lang="he-IL" dirty="0"/>
                  <a:t> </a:t>
                </a:r>
                <a:r>
                  <a:rPr lang="he-IL" dirty="0" smtClean="0"/>
                  <a:t>סיפא </a:t>
                </a:r>
                <a:r>
                  <a:rPr lang="he-IL" dirty="0"/>
                  <a:t>מפרידה</a:t>
                </a:r>
                <a:r>
                  <a:rPr lang="he-IL" dirty="0" smtClean="0"/>
                  <a:t>.</a:t>
                </a:r>
              </a:p>
              <a:p>
                <a:pPr algn="r" rtl="1"/>
                <a:r>
                  <a:rPr lang="he-IL" dirty="0" smtClean="0"/>
                  <a:t>כל מחלקת שקילות מוכלת ב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he-IL" dirty="0" smtClean="0"/>
                  <a:t> או ב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he-IL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he-IL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he-IL" dirty="0" smtClean="0"/>
                  <a:t> . כלומר, לא יתכנו שתי מילים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e-IL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he-IL" dirty="0" smtClean="0"/>
                  <a:t>באותה מחלקת שקילות כך ש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he-IL" dirty="0" smtClean="0"/>
                  <a:t>ו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he-I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he-IL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e-IL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e-IL" dirty="0" smtClean="0"/>
                  <a:t>.</a:t>
                </a:r>
              </a:p>
              <a:p>
                <a:pPr algn="r" rtl="1"/>
                <a:r>
                  <a:rPr lang="he-IL" dirty="0"/>
                  <a:t>איחוד מחלקות השקילות </a:t>
                </a:r>
                <a:r>
                  <a:rPr lang="he-IL" dirty="0" smtClean="0"/>
                  <a:t>שמגדיר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he-IL" dirty="0" smtClean="0"/>
                  <a:t> הוא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e-IL" dirty="0" smtClean="0"/>
                  <a:t>.</a:t>
                </a:r>
              </a:p>
              <a:p>
                <a:pPr algn="r" rtl="1"/>
                <a:r>
                  <a:rPr lang="he-IL" dirty="0" smtClean="0"/>
                  <a:t>עבור כל שתי מילים מאותה מחלקת שקילות, שרשור כל סיפא</a:t>
                </a:r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he-IL" dirty="0" smtClean="0"/>
                  <a:t> </a:t>
                </a:r>
                <a:r>
                  <a:rPr lang="en-US" dirty="0" smtClean="0"/>
                  <a:t>z</a:t>
                </a:r>
                <a:r>
                  <a:rPr lang="he-IL" dirty="0" smtClean="0"/>
                  <a:t>  לסוף המילים יעביר את שתי המילים לאותה מחלקת שקילות. כלומר, אם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he-IL" i="1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he-IL" dirty="0" smtClean="0"/>
                  <a:t> באותה מחלקת שקילות אז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he-IL" dirty="0" smtClean="0"/>
                  <a:t> באותה מחלקת שקילות.</a:t>
                </a:r>
              </a:p>
              <a:p>
                <a:pPr algn="r" rtl="1"/>
                <a:r>
                  <a:rPr lang="he-IL" dirty="0" smtClean="0"/>
                  <a:t>מחלקת שקילות של כל מילה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he-IL" dirty="0"/>
                  <a:t> </a:t>
                </a:r>
                <a:r>
                  <a:rPr lang="en-US" dirty="0"/>
                  <a:t>x</a:t>
                </a:r>
                <a:r>
                  <a:rPr lang="he-IL" dirty="0" smtClean="0"/>
                  <a:t> </a:t>
                </a:r>
                <a:r>
                  <a:rPr lang="en-US" dirty="0" smtClean="0"/>
                  <a:t> </a:t>
                </a:r>
                <a:r>
                  <a:rPr lang="he-IL" dirty="0" smtClean="0"/>
                  <a:t>נסמן ע"י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he-I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he-IL" dirty="0" smtClean="0"/>
              </a:p>
              <a:p>
                <a:pPr marL="0" indent="0" algn="r" rtl="1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מציין מיקום תוכן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135" t="-785" r="-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86835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כותרת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 algn="l" rtl="1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𝑅𝑎𝑛𝑘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כותרת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מציין מיקום תוכן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r" rtl="1">
                  <a:buNone/>
                </a:pPr>
                <a:r>
                  <a:rPr lang="he-IL" sz="2000" dirty="0" smtClean="0"/>
                  <a:t>הגדרה:</a:t>
                </a:r>
                <a:r>
                  <a:rPr lang="en-US" sz="2000" dirty="0" smtClean="0"/>
                  <a:t> </a:t>
                </a:r>
                <a:r>
                  <a:rPr lang="he-IL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𝑅𝑎𝑛𝑘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e-IL" sz="2000" dirty="0" smtClean="0"/>
                  <a:t> הינו מספר מחלקות השקילות ביחס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endParaRPr lang="en-US" sz="2000" dirty="0" smtClean="0"/>
              </a:p>
              <a:p>
                <a:pPr marL="0" indent="0" algn="r" rtl="1">
                  <a:buNone/>
                </a:pPr>
                <a:endParaRPr lang="en-US" sz="2000" dirty="0"/>
              </a:p>
              <a:p>
                <a:pPr marL="0" indent="0" algn="r" rtl="1">
                  <a:buNone/>
                </a:pPr>
                <a:r>
                  <a:rPr lang="he-IL" sz="2000" b="1" dirty="0" smtClean="0"/>
                  <a:t>משפט </a:t>
                </a:r>
                <a:r>
                  <a:rPr lang="he-IL" sz="2000" b="1" dirty="0" err="1" smtClean="0"/>
                  <a:t>מייהל</a:t>
                </a:r>
                <a:r>
                  <a:rPr lang="en-US" sz="2000" b="1" dirty="0" smtClean="0"/>
                  <a:t>-</a:t>
                </a:r>
                <a:r>
                  <a:rPr lang="he-IL" sz="2000" b="1" dirty="0" smtClean="0"/>
                  <a:t> </a:t>
                </a:r>
                <a:r>
                  <a:rPr lang="he-IL" sz="2000" b="1" dirty="0" err="1" smtClean="0"/>
                  <a:t>נרוד</a:t>
                </a:r>
                <a:r>
                  <a:rPr lang="he-IL" sz="2000" b="1" dirty="0" smtClean="0"/>
                  <a:t> (</a:t>
                </a:r>
                <a:r>
                  <a:rPr lang="en-US" sz="2000" b="1" dirty="0"/>
                  <a:t>(</a:t>
                </a:r>
                <a:r>
                  <a:rPr lang="en-US" sz="2000" b="1" dirty="0" err="1"/>
                  <a:t>Myhill−</a:t>
                </a:r>
                <a:r>
                  <a:rPr lang="en-US" sz="2000" b="1" dirty="0" err="1" smtClean="0"/>
                  <a:t>Nerod</a:t>
                </a:r>
                <a:r>
                  <a:rPr lang="he-IL" sz="2000" b="1" dirty="0" smtClean="0"/>
                  <a:t>:</a:t>
                </a:r>
              </a:p>
              <a:p>
                <a:pPr marL="0" indent="0" algn="r" rtl="1">
                  <a:buNone/>
                </a:pPr>
                <a:endParaRPr lang="en-US" sz="2000" b="1" dirty="0" smtClean="0"/>
              </a:p>
              <a:p>
                <a:pPr algn="r" rtl="1">
                  <a:buFont typeface="+mj-lt"/>
                  <a:buAutoNum type="arabicPeriod"/>
                </a:pPr>
                <a:r>
                  <a:rPr lang="en-US" sz="2000" dirty="0" smtClean="0"/>
                  <a:t>L</a:t>
                </a:r>
                <a:r>
                  <a:rPr lang="he-IL" sz="2000" dirty="0" smtClean="0"/>
                  <a:t> שפה רגולרית אם ורק אם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𝑅𝑎𝑛𝑘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e-IL" sz="2000" dirty="0"/>
                  <a:t> </a:t>
                </a:r>
                <a:r>
                  <a:rPr lang="he-IL" sz="2000" dirty="0" smtClean="0"/>
                  <a:t>הינו מספר סופי.</a:t>
                </a:r>
              </a:p>
              <a:p>
                <a:pPr algn="r" rtl="1">
                  <a:buFont typeface="+mj-lt"/>
                  <a:buAutoNum type="arabicPeriod"/>
                </a:pPr>
                <a:r>
                  <a:rPr lang="he-IL" sz="2000" dirty="0" smtClean="0"/>
                  <a:t>תהי </a:t>
                </a:r>
                <a:r>
                  <a:rPr lang="en-US" sz="2000" dirty="0" smtClean="0"/>
                  <a:t>L</a:t>
                </a:r>
                <a:r>
                  <a:rPr lang="he-IL" sz="2000" dirty="0" smtClean="0"/>
                  <a:t> שפה עבורה מתקיים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</a:rPr>
                      <m:t>𝑅𝑎𝑛𝑘</m:t>
                    </m:r>
                    <m:d>
                      <m:d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d>
                    <m:r>
                      <a:rPr lang="en-US" sz="2000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000" b="0" i="0" dirty="0" smtClean="0">
                        <a:latin typeface="Cambria Math" panose="02040503050406030204" pitchFamily="18" charset="0"/>
                      </a:rPr>
                      <m:t>n</m:t>
                    </m:r>
                    <m:r>
                      <a:rPr lang="en-US" sz="20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e-IL" sz="2000" dirty="0" smtClean="0"/>
                  <a:t> אזי קיים </a:t>
                </a:r>
                <a:r>
                  <a:rPr lang="he-IL" sz="2000" dirty="0" err="1" smtClean="0"/>
                  <a:t>אס"ד</a:t>
                </a:r>
                <a:r>
                  <a:rPr lang="he-IL" sz="2000" dirty="0" smtClean="0"/>
                  <a:t> עם </a:t>
                </a:r>
                <a:r>
                  <a:rPr lang="en-US" sz="2000" dirty="0" smtClean="0"/>
                  <a:t>n </a:t>
                </a:r>
                <a:r>
                  <a:rPr lang="he-IL" sz="2000" dirty="0" smtClean="0"/>
                  <a:t> מצבים המקבל את </a:t>
                </a:r>
                <a:r>
                  <a:rPr lang="en-US" sz="2000" dirty="0" smtClean="0"/>
                  <a:t>L</a:t>
                </a:r>
                <a:r>
                  <a:rPr lang="he-IL" sz="2000" dirty="0" smtClean="0"/>
                  <a:t> ולא קיים </a:t>
                </a:r>
                <a:r>
                  <a:rPr lang="he-IL" sz="2000" dirty="0" err="1" smtClean="0"/>
                  <a:t>אס"ד</a:t>
                </a:r>
                <a:r>
                  <a:rPr lang="he-IL" sz="2000" dirty="0" smtClean="0"/>
                  <a:t> עם פחות מ</a:t>
                </a:r>
                <a:r>
                  <a:rPr lang="en-US" sz="2000" dirty="0" smtClean="0"/>
                  <a:t>n</a:t>
                </a:r>
                <a:r>
                  <a:rPr lang="he-IL" sz="2000" dirty="0" smtClean="0"/>
                  <a:t> מצבים המקבל את </a:t>
                </a:r>
                <a:r>
                  <a:rPr lang="en-US" sz="2000" dirty="0" smtClean="0"/>
                  <a:t>L</a:t>
                </a:r>
                <a:r>
                  <a:rPr lang="he-IL" sz="2000" dirty="0"/>
                  <a:t>.</a:t>
                </a:r>
                <a:endParaRPr lang="en-US" sz="2000" dirty="0"/>
              </a:p>
            </p:txBody>
          </p:sp>
        </mc:Choice>
        <mc:Fallback xmlns="">
          <p:sp>
            <p:nvSpPr>
              <p:cNvPr id="3" name="מציין מיקום תוכן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t="-785" r="-7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מציאת מחלקות שקילות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מציין מיקום תוכן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r" rtl="1"/>
                <a:r>
                  <a:rPr lang="he-IL" sz="2400" dirty="0" smtClean="0"/>
                  <a:t>כאשר מתבקשים למצוא </a:t>
                </a:r>
                <a:r>
                  <a:rPr lang="he-IL" sz="2400" dirty="0"/>
                  <a:t>במפורש</a:t>
                </a:r>
                <a:r>
                  <a:rPr lang="he-IL" sz="2400" dirty="0" smtClean="0"/>
                  <a:t> את כל מחלקות השקילות ביחס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≡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he-IL" sz="2400" dirty="0" smtClean="0"/>
                  <a:t>, יש להראות:</a:t>
                </a:r>
              </a:p>
              <a:p>
                <a:pPr marL="800100" lvl="1" indent="-342900" algn="r" rtl="1">
                  <a:buFont typeface="+mj-lt"/>
                  <a:buAutoNum type="arabicPeriod"/>
                </a:pPr>
                <a:r>
                  <a:rPr lang="he-IL" sz="2000" dirty="0" smtClean="0"/>
                  <a:t>כל מחלקות השקילות זרות בזוגות.</a:t>
                </a:r>
              </a:p>
              <a:p>
                <a:pPr marL="800100" lvl="1" indent="-342900" algn="r" rtl="1">
                  <a:buFont typeface="+mj-lt"/>
                  <a:buAutoNum type="arabicPeriod"/>
                </a:pPr>
                <a:r>
                  <a:rPr lang="he-IL" sz="2000" dirty="0" smtClean="0"/>
                  <a:t>איחוד מחלקות השקילות הוא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e-IL" sz="2000" dirty="0" smtClean="0"/>
                  <a:t>.</a:t>
                </a:r>
              </a:p>
              <a:p>
                <a:pPr marL="800100" lvl="1" indent="-342900" algn="r" rtl="1">
                  <a:buFont typeface="+mj-lt"/>
                  <a:buAutoNum type="arabicPeriod"/>
                </a:pPr>
                <a:r>
                  <a:rPr lang="he-IL" sz="2000" dirty="0" smtClean="0"/>
                  <a:t>לכל שתי מילים מאותה מחלקת שקילות אין סיפא מפרידה</a:t>
                </a:r>
              </a:p>
              <a:p>
                <a:pPr marL="800100" lvl="1" indent="-342900" algn="r" rtl="1">
                  <a:buFont typeface="+mj-lt"/>
                  <a:buAutoNum type="arabicPeriod"/>
                </a:pPr>
                <a:r>
                  <a:rPr lang="he-IL" sz="2000" dirty="0" smtClean="0"/>
                  <a:t>לכל שתי מילים ממחלקות שקילות אחרות יש סיפא מפרידה</a:t>
                </a:r>
                <a:endParaRPr lang="he-IL" dirty="0" smtClean="0"/>
              </a:p>
            </p:txBody>
          </p:sp>
        </mc:Choice>
        <mc:Fallback xmlns="">
          <p:sp>
            <p:nvSpPr>
              <p:cNvPr id="3" name="מציין מיקום תוכן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1413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621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דוגמאות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מציין מיקום תוכן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r" rtl="1"/>
                <a:r>
                  <a:rPr lang="he-IL" dirty="0" smtClean="0"/>
                  <a:t>עבור השפה  </a:t>
                </a:r>
                <a:r>
                  <a:rPr lang="en-US" dirty="0" smtClean="0"/>
                  <a:t>  L= {</a:t>
                </a:r>
                <a:r>
                  <a:rPr lang="en-US" dirty="0" err="1" smtClean="0"/>
                  <a:t>a,aa,aaa</a:t>
                </a:r>
                <a:r>
                  <a:rPr lang="en-US" dirty="0" smtClean="0"/>
                  <a:t>}</a:t>
                </a:r>
                <a:r>
                  <a:rPr lang="he-IL" dirty="0" smtClean="0"/>
                  <a:t>מעל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he-IL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} </a:t>
                </a:r>
                <a:r>
                  <a:rPr lang="he-IL" dirty="0"/>
                  <a:t> </a:t>
                </a:r>
                <a:r>
                  <a:rPr lang="he-IL" dirty="0" smtClean="0"/>
                  <a:t> מהן מחלקות השקילות?</a:t>
                </a:r>
                <a:r>
                  <a:rPr lang="en-US" dirty="0" smtClean="0"/>
                  <a:t> </a:t>
                </a:r>
                <a:r>
                  <a:rPr lang="he-IL" dirty="0" smtClean="0"/>
                  <a:t> הוכח:</a:t>
                </a:r>
              </a:p>
              <a:p>
                <a:pPr algn="r" rtl="1"/>
                <a:endParaRPr lang="he-IL" dirty="0"/>
              </a:p>
              <a:p>
                <a:pPr algn="r" rtl="1"/>
                <a:r>
                  <a:rPr lang="he-IL" dirty="0" smtClean="0"/>
                  <a:t>תשובה: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he-I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he-IL" dirty="0" smtClean="0"/>
                  <a:t> ,  </a:t>
                </a:r>
                <a:r>
                  <a:rPr lang="en-US" dirty="0" smtClean="0"/>
                  <a:t>= {aa}</a:t>
                </a:r>
                <a:r>
                  <a:rPr lang="he-IL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he-IL" dirty="0" smtClean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𝑎𝑎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he-IL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e-IL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𝑎𝑎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,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</m:d>
                    <m:r>
                      <a:rPr lang="he-IL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</m:oMath>
                </a14:m>
                <a:endParaRPr lang="he-IL" dirty="0"/>
              </a:p>
              <a:p>
                <a:pPr algn="r" rtl="1"/>
                <a:endParaRPr lang="he-IL" dirty="0" smtClean="0"/>
              </a:p>
              <a:p>
                <a:pPr algn="r" rtl="1"/>
                <a:r>
                  <a:rPr lang="he-IL" dirty="0" smtClean="0"/>
                  <a:t>הוכחה: </a:t>
                </a:r>
                <a:endParaRPr lang="he-IL" dirty="0"/>
              </a:p>
              <a:p>
                <a:pPr lvl="1" algn="r" rtl="1"/>
                <a:r>
                  <a:rPr lang="he-IL" dirty="0" smtClean="0"/>
                  <a:t>קל לראות שהן זרות בזוגות ואיחודם הוא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he-IL" dirty="0" smtClean="0"/>
                  <a:t>.</a:t>
                </a:r>
              </a:p>
              <a:p>
                <a:pPr lvl="1" algn="r" rtl="1"/>
                <a:r>
                  <a:rPr lang="he-IL" dirty="0" smtClean="0"/>
                  <a:t>נוכיח שלכל שתי מילים במחלקת שקילות אין סיפא מפרידה:</a:t>
                </a:r>
              </a:p>
              <a:p>
                <a:pPr lvl="2" algn="r" rtl="1"/>
                <a:r>
                  <a:rPr lang="he-IL" sz="1600" dirty="0"/>
                  <a:t>ב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6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he-IL" sz="1600" dirty="0"/>
                  <a:t> - נשים לב שכל המילים ב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6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he-IL" sz="1600" dirty="0"/>
                  <a:t> מכילות אותיות </a:t>
                </a:r>
                <a:r>
                  <a:rPr lang="en-US" sz="1600" dirty="0"/>
                  <a:t>b </a:t>
                </a:r>
                <a:r>
                  <a:rPr lang="he-IL" sz="1600" dirty="0"/>
                  <a:t> או יותר מ3 אותיות </a:t>
                </a:r>
                <a:r>
                  <a:rPr lang="en-US" sz="1600" dirty="0"/>
                  <a:t>a </a:t>
                </a:r>
                <a:r>
                  <a:rPr lang="he-IL" sz="1600" dirty="0"/>
                  <a:t>. לכן כל מילה </a:t>
                </a:r>
                <a:r>
                  <a:rPr lang="he-IL" sz="1600" b="1" dirty="0"/>
                  <a:t>עם רישא</a:t>
                </a:r>
                <a:r>
                  <a:rPr lang="he-IL" sz="1600" dirty="0"/>
                  <a:t> מ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6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he-IL" sz="1600" dirty="0"/>
                  <a:t> מכילה אותיות </a:t>
                </a:r>
                <a:r>
                  <a:rPr lang="en-US" sz="1600" dirty="0"/>
                  <a:t>b </a:t>
                </a:r>
                <a:r>
                  <a:rPr lang="he-IL" sz="1600" dirty="0"/>
                  <a:t> או יותר מ3 אותיות </a:t>
                </a:r>
                <a:r>
                  <a:rPr lang="en-US" sz="1600" dirty="0"/>
                  <a:t>a </a:t>
                </a:r>
                <a:r>
                  <a:rPr lang="he-IL" sz="1600" dirty="0"/>
                  <a:t>. מכאן שעבור כל שתי מילים עם רישא ב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6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he-IL" sz="1600" dirty="0"/>
                  <a:t> וכל סיפא </a:t>
                </a:r>
                <a:r>
                  <a:rPr lang="en-US" sz="1600" dirty="0"/>
                  <a:t>z</a:t>
                </a:r>
                <a:r>
                  <a:rPr lang="he-IL" sz="1600" dirty="0"/>
                  <a:t> משותפת- המילים לא יהיו בשפה, כלומר שהסיפא</a:t>
                </a:r>
                <a:r>
                  <a:rPr lang="en-US" sz="1600" dirty="0"/>
                  <a:t> z </a:t>
                </a:r>
                <a:r>
                  <a:rPr lang="he-IL" sz="1600" dirty="0"/>
                  <a:t> אינה מפרידה. בשאר מחלקות השקילות יש רק מילה אחת ולכן התנאי מתקיים באופן ריק.</a:t>
                </a:r>
              </a:p>
              <a:p>
                <a:pPr lvl="2" algn="r" rtl="1"/>
                <a:endParaRPr lang="he-IL" sz="1600" dirty="0"/>
              </a:p>
              <a:p>
                <a:pPr lvl="2" algn="r" rtl="1"/>
                <a:endParaRPr lang="he-IL" dirty="0" smtClean="0"/>
              </a:p>
              <a:p>
                <a:pPr lvl="1" algn="r" rtl="1"/>
                <a:endParaRPr lang="he-IL" dirty="0" smtClean="0"/>
              </a:p>
            </p:txBody>
          </p:sp>
        </mc:Choice>
        <mc:Fallback xmlns="">
          <p:sp>
            <p:nvSpPr>
              <p:cNvPr id="3" name="מציין מיקום תוכן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638" t="-942" r="-284" b="-28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631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המשך תרגיל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מציין מיקום תוכן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848862"/>
                <a:ext cx="8596668" cy="3880773"/>
              </a:xfrm>
            </p:spPr>
            <p:txBody>
              <a:bodyPr>
                <a:normAutofit lnSpcReduction="10000"/>
              </a:bodyPr>
              <a:lstStyle/>
              <a:p>
                <a:pPr lvl="2" algn="r" rtl="1"/>
                <a:endParaRPr lang="he-IL" dirty="0"/>
              </a:p>
              <a:p>
                <a:pPr lvl="1" algn="r" rtl="1"/>
                <a:r>
                  <a:rPr lang="he-IL" sz="2000" dirty="0"/>
                  <a:t>נוכיח שלכל שתי מילים ממחלוקות שונות יש סיפא מפרידה:</a:t>
                </a:r>
              </a:p>
              <a:p>
                <a:pPr lvl="2" algn="r" rtl="1"/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he-IL" sz="1800" b="1" dirty="0"/>
                  <a:t> ו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he-IL" sz="1800" b="1" dirty="0"/>
                  <a:t> - </a:t>
                </a:r>
                <a:r>
                  <a:rPr lang="he-IL" sz="1800" dirty="0"/>
                  <a:t>צריך להראות שקיים סיפא </a:t>
                </a:r>
                <a:r>
                  <a:rPr lang="en-US" sz="1800" dirty="0"/>
                  <a:t>z </a:t>
                </a:r>
                <a:r>
                  <a:rPr lang="he-IL" sz="1800" dirty="0"/>
                  <a:t> שמפרידה בין </a:t>
                </a:r>
                <a:r>
                  <a:rPr lang="en-US" sz="1800" dirty="0"/>
                  <a:t>a </a:t>
                </a:r>
                <a:r>
                  <a:rPr lang="he-IL" sz="1800" dirty="0"/>
                  <a:t> ל </a:t>
                </a:r>
                <a:r>
                  <a:rPr lang="en-US" sz="1800" dirty="0"/>
                  <a:t>.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he-IL" sz="1800" dirty="0"/>
                  <a:t>  נבחר </a:t>
                </a:r>
                <a:r>
                  <a:rPr lang="en-US" sz="1800" dirty="0"/>
                  <a:t>z= </a:t>
                </a:r>
                <a:r>
                  <a:rPr lang="en-US" sz="1800" dirty="0" err="1"/>
                  <a:t>aaa</a:t>
                </a:r>
                <a:r>
                  <a:rPr lang="en-US" sz="1800" dirty="0"/>
                  <a:t> </a:t>
                </a:r>
                <a:r>
                  <a:rPr lang="he-IL" sz="1800" dirty="0"/>
                  <a:t> ונקבל</a:t>
                </a:r>
                <a14:m>
                  <m:oMath xmlns:m="http://schemas.openxmlformats.org/officeDocument/2006/math"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𝑎𝑎𝑎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𝑎𝑎𝑎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e-IL" sz="1800" dirty="0"/>
                  <a:t>אבל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az</m:t>
                    </m:r>
                    <m: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r>
                      <m:rPr>
                        <m:sty m:val="p"/>
                      </m:rPr>
                      <a:rPr lang="en-US" sz="1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aaaa</m:t>
                    </m:r>
                    <m:r>
                      <a:rPr lang="he-IL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dirty="0"/>
                  <a:t> </a:t>
                </a:r>
                <a:r>
                  <a:rPr lang="he-IL" sz="1800" dirty="0"/>
                  <a:t>  ולכן </a:t>
                </a:r>
                <a:r>
                  <a:rPr lang="en-US" sz="1800" dirty="0"/>
                  <a:t>z </a:t>
                </a:r>
                <a:r>
                  <a:rPr lang="he-IL" sz="1800" dirty="0"/>
                  <a:t> היא סיפא מפרידה.</a:t>
                </a:r>
              </a:p>
              <a:p>
                <a:pPr lvl="2" algn="r" rtl="1"/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he-IL" sz="1800" b="1" dirty="0"/>
                  <a:t> ו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he-IL" sz="1800" dirty="0"/>
                  <a:t>  </a:t>
                </a:r>
                <a:r>
                  <a:rPr lang="he-IL" sz="1800" dirty="0" err="1"/>
                  <a:t>הסיפות</a:t>
                </a:r>
                <a:r>
                  <a:rPr lang="he-IL" sz="1800" dirty="0"/>
                  <a:t>  </a:t>
                </a:r>
                <a:r>
                  <a:rPr lang="en-US" sz="1800" dirty="0" err="1"/>
                  <a:t>aa,aaa</a:t>
                </a:r>
                <a:r>
                  <a:rPr lang="he-IL" sz="1800" dirty="0"/>
                  <a:t> הן </a:t>
                </a:r>
                <a:r>
                  <a:rPr lang="he-IL" sz="1800" dirty="0" err="1"/>
                  <a:t>סיפות</a:t>
                </a:r>
                <a:r>
                  <a:rPr lang="he-IL" sz="1800" dirty="0"/>
                  <a:t> מפרידות.</a:t>
                </a:r>
              </a:p>
              <a:p>
                <a:pPr lvl="2" algn="r" rtl="1"/>
                <a:r>
                  <a:rPr lang="he-IL" sz="1800" dirty="0"/>
                  <a:t>באופן דומה לכל שאר זוגות המחלקות חוץ מ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he-IL" sz="1800" dirty="0"/>
                  <a:t>.</a:t>
                </a:r>
              </a:p>
              <a:p>
                <a:pPr lvl="2" algn="r" rtl="1"/>
                <a:r>
                  <a:rPr lang="he-IL" sz="1800" dirty="0"/>
                  <a:t>נוכיח שלכל המילים שאינן ב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he-IL" sz="18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e-IL" sz="1800" dirty="0"/>
                  <a:t> יש סיפא מפרידה עם כל מילה מ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he-IL" sz="18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1800" dirty="0"/>
              </a:p>
              <a:p>
                <a:pPr lvl="3" algn="r" rtl="1"/>
                <a:r>
                  <a:rPr lang="he-IL" sz="1800" dirty="0"/>
                  <a:t>כל מילה שהרישא  ב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he-IL" sz="18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e-IL" sz="1800" dirty="0"/>
                  <a:t>- היא ב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he-IL" sz="18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he-IL" sz="1800" dirty="0"/>
                  <a:t>, כלומר שהיא אינה בשפה </a:t>
                </a:r>
                <a:r>
                  <a:rPr lang="en-US" sz="1800" dirty="0"/>
                  <a:t>L</a:t>
                </a:r>
                <a:r>
                  <a:rPr lang="he-IL" sz="1800" dirty="0"/>
                  <a:t>. אבל עבור (כל) מילה עם רישא  ב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he-IL" sz="1800" dirty="0"/>
                  <a:t> (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he-IL" sz="1800" dirty="0"/>
                  <a:t>) - וסיפא </a:t>
                </a:r>
                <a:r>
                  <a:rPr lang="en-US" sz="1800" dirty="0" err="1"/>
                  <a:t>aaa</a:t>
                </a:r>
                <a:r>
                  <a:rPr lang="he-IL" sz="1800" dirty="0"/>
                  <a:t> למשל- המילה בשפה </a:t>
                </a:r>
                <a:r>
                  <a:rPr lang="en-US" sz="1800" dirty="0"/>
                  <a:t>L </a:t>
                </a:r>
                <a:r>
                  <a:rPr lang="he-IL" sz="1800" dirty="0"/>
                  <a:t>, לכן </a:t>
                </a:r>
                <a:r>
                  <a:rPr lang="en-US" sz="1800" dirty="0" err="1"/>
                  <a:t>aaa</a:t>
                </a:r>
                <a:r>
                  <a:rPr lang="he-IL" sz="1800" dirty="0"/>
                  <a:t> היא סיפא מפרידה בין כל מילה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he-IL" sz="1800" b="1" dirty="0"/>
                  <a:t> </a:t>
                </a:r>
                <a:r>
                  <a:rPr lang="he-IL" sz="1800" dirty="0"/>
                  <a:t>וכל מילה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he-IL" sz="1800" dirty="0"/>
                  <a:t> , </a:t>
                </a:r>
              </a:p>
              <a:p>
                <a:pPr lvl="3" algn="r" rtl="1"/>
                <a:r>
                  <a:rPr lang="he-IL" sz="1800" dirty="0"/>
                  <a:t>באופן דומה הסיפא </a:t>
                </a:r>
                <a:r>
                  <a:rPr lang="en-US" sz="1800" dirty="0"/>
                  <a:t>aa </a:t>
                </a:r>
                <a:r>
                  <a:rPr lang="he-IL" sz="1800" dirty="0"/>
                  <a:t> מפרידה בין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he-IL" sz="1800" b="1" dirty="0"/>
                  <a:t> ו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he-IL" sz="1800" dirty="0"/>
                  <a:t>  ו </a:t>
                </a:r>
                <a:r>
                  <a:rPr lang="en-US" sz="1800" dirty="0"/>
                  <a:t>a</a:t>
                </a:r>
                <a:r>
                  <a:rPr lang="he-IL" sz="1800" dirty="0"/>
                  <a:t> בין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he-IL" sz="1800" b="1" dirty="0"/>
                  <a:t> ו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r>
                  <a:rPr lang="he-IL" sz="1800" dirty="0"/>
                  <a:t>  ו</a:t>
                </a:r>
                <a:r>
                  <a:rPr lang="en-US" sz="1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he-IL" sz="1800" dirty="0"/>
                  <a:t> בין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he-IL" sz="1800" b="1" dirty="0"/>
                  <a:t> ו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e-IL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he-IL" sz="1800" i="1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מציין מיקום תוכן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848862"/>
                <a:ext cx="8596668" cy="3880773"/>
              </a:xfrm>
              <a:blipFill rotWithShape="0">
                <a:blip r:embed="rId2"/>
                <a:stretch>
                  <a:fillRect l="-709" t="-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25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תרגיל</a:t>
            </a:r>
            <a:endParaRPr lang="en-US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 rotWithShape="1">
          <a:blip r:embed="rId2"/>
          <a:srcRect t="28572" r="12676"/>
          <a:stretch/>
        </p:blipFill>
        <p:spPr>
          <a:xfrm>
            <a:off x="2084143" y="1270000"/>
            <a:ext cx="7189859" cy="123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89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פיאה">
  <a:themeElements>
    <a:clrScheme name="פיאה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פיאה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פיאה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2472</TotalTime>
  <Words>99</Words>
  <Application>Microsoft Office PowerPoint</Application>
  <PresentationFormat>מסך רחב</PresentationFormat>
  <Paragraphs>76</Paragraphs>
  <Slides>13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9" baseType="lpstr">
      <vt:lpstr>Arial</vt:lpstr>
      <vt:lpstr>Cambria Math</vt:lpstr>
      <vt:lpstr>Gisha</vt:lpstr>
      <vt:lpstr>Trebuchet MS</vt:lpstr>
      <vt:lpstr>Wingdings 3</vt:lpstr>
      <vt:lpstr>פיאה</vt:lpstr>
      <vt:lpstr>מצגת של PowerPoint</vt:lpstr>
      <vt:lpstr>סיפא מפרידה </vt:lpstr>
      <vt:lpstr>מחלקות שקילות ב∑^∗ </vt:lpstr>
      <vt:lpstr>תכונות היחס ≡_L</vt:lpstr>
      <vt:lpstr>Rank(L)</vt:lpstr>
      <vt:lpstr>מציאת מחלקות שקילות</vt:lpstr>
      <vt:lpstr>דוגמאות </vt:lpstr>
      <vt:lpstr>המשך תרגיל </vt:lpstr>
      <vt:lpstr>תרגיל</vt:lpstr>
      <vt:lpstr>המשך</vt:lpstr>
      <vt:lpstr>עוד תרגיל</vt:lpstr>
      <vt:lpstr>המשך תרגיל</vt:lpstr>
      <vt:lpstr>תרגיל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תרגול 6</dc:title>
  <dc:creator>T440s</dc:creator>
  <cp:lastModifiedBy>Akiva Kleinerman</cp:lastModifiedBy>
  <cp:revision>44</cp:revision>
  <dcterms:created xsi:type="dcterms:W3CDTF">2017-02-24T09:39:52Z</dcterms:created>
  <dcterms:modified xsi:type="dcterms:W3CDTF">2017-05-03T21:28:11Z</dcterms:modified>
</cp:coreProperties>
</file>