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sldIdLst>
    <p:sldId id="291" r:id="rId2"/>
    <p:sldId id="297" r:id="rId3"/>
    <p:sldId id="274" r:id="rId4"/>
    <p:sldId id="292" r:id="rId5"/>
    <p:sldId id="293" r:id="rId6"/>
    <p:sldId id="294" r:id="rId7"/>
    <p:sldId id="296" r:id="rId8"/>
    <p:sldId id="276" r:id="rId9"/>
    <p:sldId id="277" r:id="rId10"/>
    <p:sldId id="278" r:id="rId11"/>
    <p:sldId id="280" r:id="rId12"/>
    <p:sldId id="279" r:id="rId13"/>
    <p:sldId id="281" r:id="rId14"/>
    <p:sldId id="282" r:id="rId15"/>
    <p:sldId id="283" r:id="rId16"/>
    <p:sldId id="284" r:id="rId17"/>
    <p:sldId id="285" r:id="rId18"/>
    <p:sldId id="300" r:id="rId19"/>
    <p:sldId id="301" r:id="rId20"/>
    <p:sldId id="290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9" autoAdjust="0"/>
    <p:restoredTop sz="86377" autoAdjust="0"/>
  </p:normalViewPr>
  <p:slideViewPr>
    <p:cSldViewPr snapToGrid="0">
      <p:cViewPr varScale="1">
        <p:scale>
          <a:sx n="80" d="100"/>
          <a:sy n="80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3E3D3-5D5F-4B9F-A21C-9A0F74BB41A2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FDE1C-1677-4B27-AC83-1EE58B847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3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DE1C-1677-4B27-AC83-1EE58B8470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6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כתבה</a:t>
            </a:r>
            <a:r>
              <a:rPr lang="he-IL" baseline="0" dirty="0" smtClean="0"/>
              <a:t> מעניינת על יחס המחקר העכשווי לתיאוריות של חומסקי:</a:t>
            </a:r>
            <a:endParaRPr lang="he-IL" dirty="0" smtClean="0"/>
          </a:p>
          <a:p>
            <a:pPr algn="r" rtl="1"/>
            <a:r>
              <a:rPr lang="en-US" dirty="0" smtClean="0"/>
              <a:t>http://www.haaretz.co.il/magazine/the-edge/.premium-1.3265954</a:t>
            </a:r>
          </a:p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DE1C-1677-4B27-AC83-1EE58B8470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94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כתבה</a:t>
            </a:r>
            <a:r>
              <a:rPr lang="he-IL" baseline="0" dirty="0" smtClean="0"/>
              <a:t> מעניינת על יחס המחקר העכשווי לתיאוריות של חומסקי:</a:t>
            </a:r>
            <a:endParaRPr lang="he-IL" dirty="0" smtClean="0"/>
          </a:p>
          <a:p>
            <a:pPr algn="r" rtl="1"/>
            <a:r>
              <a:rPr lang="en-US" dirty="0" smtClean="0"/>
              <a:t>http://www.haaretz.co.il/magazine/the-edge/.premium-1.3265954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0DA44-590C-494D-BCFB-7DF969C9C8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DE1C-1677-4B27-AC83-1EE58B8470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7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על יהושע בר הלל:</a:t>
            </a:r>
          </a:p>
          <a:p>
            <a:pPr algn="r" rtl="1"/>
            <a:r>
              <a:rPr lang="en-US" dirty="0" smtClean="0"/>
              <a:t>https://he.wikipedia.org/wiki/%D7%99%D7%94%D7%95%D7%A9%D7%A2_%D7%91%D7%A8-%D7%94%D7%9C%D7%9C</a:t>
            </a:r>
            <a:endParaRPr lang="he-IL" dirty="0" smtClean="0"/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ומאמר מעניין של בר- הלל שנכתב לפני כמעט 50 </a:t>
            </a:r>
            <a:r>
              <a:rPr lang="he-IL" baseline="0" dirty="0" smtClean="0"/>
              <a:t> שנה: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איך משוחחים עם מחשב?</a:t>
            </a:r>
          </a:p>
          <a:p>
            <a:pPr algn="r" rtl="1"/>
            <a:r>
              <a:rPr lang="en-US" dirty="0" smtClean="0"/>
              <a:t>http://thinkil.co.il/texts/m028p017-022/</a:t>
            </a:r>
            <a:endParaRPr lang="he-IL" dirty="0" smtClean="0"/>
          </a:p>
          <a:p>
            <a:pPr algn="r" rtl="1"/>
            <a:r>
              <a:rPr lang="he-IL" dirty="0" smtClean="0"/>
              <a:t>מעניין לראות מה היו הציפיות לגבי דיבור עם</a:t>
            </a:r>
            <a:r>
              <a:rPr lang="he-IL" baseline="0" dirty="0" smtClean="0"/>
              <a:t> מחשב </a:t>
            </a:r>
            <a:r>
              <a:rPr lang="he-IL" dirty="0" smtClean="0"/>
              <a:t>וכמה התממשו</a:t>
            </a:r>
            <a:r>
              <a:rPr lang="he-IL" baseline="0" dirty="0" smtClean="0"/>
              <a:t>. בכל מקרה, מחשבים עדיין רחוקים מניהול שיחה בשפה טבעית באופן מושלם </a:t>
            </a:r>
          </a:p>
          <a:p>
            <a:pPr algn="r" rtl="1"/>
            <a:endParaRPr lang="he-IL" baseline="0" dirty="0" smtClean="0"/>
          </a:p>
          <a:p>
            <a:pPr algn="r" rtl="1"/>
            <a:r>
              <a:rPr lang="he-IL" baseline="0" dirty="0" smtClean="0"/>
              <a:t>וראיון עם בר הלל לגבי "מותר האדם מן המחשב"</a:t>
            </a:r>
          </a:p>
          <a:p>
            <a:pPr algn="r" rtl="1"/>
            <a:r>
              <a:rPr lang="en-US" smtClean="0"/>
              <a:t>http://thinkil.co.il/texts/m021p011-018/</a:t>
            </a: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DE1C-1677-4B27-AC83-1EE58B8470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4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DE1C-1677-4B27-AC83-1EE58B8470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DE1C-1677-4B27-AC83-1EE58B8470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4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F305-A042-4714-863E-F7647FA72EF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2CC-A0D4-4325-926C-B9BA31F0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9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F305-A042-4714-863E-F7647FA72EF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2CC-A0D4-4325-926C-B9BA31F0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7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F305-A042-4714-863E-F7647FA72EF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2CC-A0D4-4325-926C-B9BA31F0D4F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8716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F305-A042-4714-863E-F7647FA72EF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2CC-A0D4-4325-926C-B9BA31F0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45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F305-A042-4714-863E-F7647FA72EF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2CC-A0D4-4325-926C-B9BA31F0D4F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666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F305-A042-4714-863E-F7647FA72EF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2CC-A0D4-4325-926C-B9BA31F0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93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F305-A042-4714-863E-F7647FA72EF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2CC-A0D4-4325-926C-B9BA31F0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9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F305-A042-4714-863E-F7647FA72EF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2CC-A0D4-4325-926C-B9BA31F0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7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F305-A042-4714-863E-F7647FA72EF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2CC-A0D4-4325-926C-B9BA31F0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2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F305-A042-4714-863E-F7647FA72EF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2CC-A0D4-4325-926C-B9BA31F0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F305-A042-4714-863E-F7647FA72EF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2CC-A0D4-4325-926C-B9BA31F0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0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F305-A042-4714-863E-F7647FA72EF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2CC-A0D4-4325-926C-B9BA31F0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3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F305-A042-4714-863E-F7647FA72EF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2CC-A0D4-4325-926C-B9BA31F0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0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F305-A042-4714-863E-F7647FA72EF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2CC-A0D4-4325-926C-B9BA31F0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F305-A042-4714-863E-F7647FA72EF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2CC-A0D4-4325-926C-B9BA31F0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1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12CC-A0D4-4325-926C-B9BA31F0D4F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F305-A042-4714-863E-F7647FA72EFA}" type="datetimeFigureOut">
              <a:rPr lang="en-US" smtClean="0"/>
              <a:t>6/7/2017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0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7F305-A042-4714-863E-F7647FA72EF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7812CC-A0D4-4325-926C-B9BA31F0D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8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emf"/><Relationship Id="rId4" Type="http://schemas.openxmlformats.org/officeDocument/2006/relationships/image" Target="../media/image10.png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ctrTitle"/>
          </p:nvPr>
        </p:nvSpPr>
        <p:spPr>
          <a:xfrm>
            <a:off x="1507067" y="1810764"/>
            <a:ext cx="7766936" cy="1646302"/>
          </a:xfrm>
        </p:spPr>
        <p:txBody>
          <a:bodyPr/>
          <a:lstStyle/>
          <a:p>
            <a:r>
              <a:rPr lang="he-IL" dirty="0" smtClean="0">
                <a:cs typeface="+mn-cs"/>
              </a:rPr>
              <a:t>תרגול 8</a:t>
            </a:r>
            <a:endParaRPr lang="en-US" dirty="0">
              <a:cs typeface="+mn-cs"/>
            </a:endParaRPr>
          </a:p>
        </p:txBody>
      </p:sp>
      <p:sp>
        <p:nvSpPr>
          <p:cNvPr id="5" name="כותרת משנה 2"/>
          <p:cNvSpPr>
            <a:spLocks noGrp="1"/>
          </p:cNvSpPr>
          <p:nvPr>
            <p:ph type="subTitle" idx="1"/>
          </p:nvPr>
        </p:nvSpPr>
        <p:spPr>
          <a:xfrm>
            <a:off x="1507067" y="3457063"/>
            <a:ext cx="7766936" cy="1096899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</a:rPr>
              <a:t>דקדוקים- הצורה הנורמלית של חומסקי ולמת בר הלל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6597" y="4469151"/>
            <a:ext cx="539091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</a:rPr>
              <a:t>אוטומטים ושפות פורמליות</a:t>
            </a:r>
          </a:p>
          <a:p>
            <a:pPr rtl="1"/>
            <a:r>
              <a:rPr lang="he-IL" dirty="0" smtClean="0">
                <a:solidFill>
                  <a:schemeClr val="accent1">
                    <a:lumMod val="50000"/>
                  </a:schemeClr>
                </a:solidFill>
              </a:rPr>
              <a:t> בר אילן </a:t>
            </a:r>
            <a:r>
              <a:rPr lang="he-IL" dirty="0" err="1" smtClean="0">
                <a:solidFill>
                  <a:schemeClr val="accent1">
                    <a:lumMod val="50000"/>
                  </a:schemeClr>
                </a:solidFill>
              </a:rPr>
              <a:t>תשעז</a:t>
            </a:r>
            <a:r>
              <a:rPr lang="he-IL" dirty="0" smtClean="0">
                <a:solidFill>
                  <a:schemeClr val="accent1">
                    <a:lumMod val="50000"/>
                  </a:schemeClr>
                </a:solidFill>
              </a:rPr>
              <a:t> 2017</a:t>
            </a:r>
          </a:p>
          <a:p>
            <a:endParaRPr lang="he-IL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עקיבא </a:t>
            </a:r>
            <a:r>
              <a:rPr lang="he-IL" dirty="0" err="1">
                <a:solidFill>
                  <a:schemeClr val="accent1">
                    <a:lumMod val="50000"/>
                  </a:schemeClr>
                </a:solidFill>
              </a:rPr>
              <a:t>קליינרמן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e-IL" dirty="0"/>
          </a:p>
          <a:p>
            <a:endParaRPr lang="he-IL" dirty="0" smtClean="0"/>
          </a:p>
          <a:p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27173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המשך הדוגמא </a:t>
            </a:r>
            <a:endParaRPr lang="en-US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כעת נותרו שני כללים שאינם לפי הצורה הנורמלית של חומסקי.</a:t>
            </a:r>
          </a:p>
          <a:p>
            <a:pPr lvl="1" algn="r" rtl="1"/>
            <a:endParaRPr lang="he-IL" dirty="0"/>
          </a:p>
          <a:p>
            <a:pPr lvl="1" algn="r" rtl="1"/>
            <a:r>
              <a:rPr lang="he-IL" dirty="0" smtClean="0"/>
              <a:t>במקום הכלל 				נוסיף כללים: </a:t>
            </a:r>
          </a:p>
          <a:p>
            <a:pPr lvl="1" algn="r" rtl="1"/>
            <a:endParaRPr lang="he-IL" dirty="0"/>
          </a:p>
          <a:p>
            <a:pPr lvl="1" algn="r" rtl="1"/>
            <a:r>
              <a:rPr lang="he-IL" dirty="0" smtClean="0"/>
              <a:t>ובמקום הכלל  				נוסיף כללים: </a:t>
            </a:r>
            <a:endParaRPr lang="en-US" dirty="0" smtClean="0"/>
          </a:p>
          <a:p>
            <a:pPr lvl="1" algn="r" rtl="1"/>
            <a:endParaRPr lang="en-US" dirty="0"/>
          </a:p>
          <a:p>
            <a:pPr lvl="1" algn="r" rtl="1"/>
            <a:endParaRPr lang="en-US" dirty="0" smtClean="0"/>
          </a:p>
          <a:p>
            <a:pPr lvl="1" algn="r" rtl="1"/>
            <a:r>
              <a:rPr lang="he-IL" dirty="0" smtClean="0"/>
              <a:t>צריך להקפיד להשתמש במשתנים חדשים עבור כל כלל.</a:t>
            </a:r>
            <a:endParaRPr lang="en-US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289" y="2929203"/>
            <a:ext cx="1376572" cy="29151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188" y="2671012"/>
            <a:ext cx="1093386" cy="80789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188" y="3771031"/>
            <a:ext cx="1107034" cy="48814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321" y="3603818"/>
            <a:ext cx="1252311" cy="42401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2576" y="484666"/>
            <a:ext cx="27051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7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סגירות שפות חסרות הקשר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2400" dirty="0" smtClean="0"/>
              <a:t>משפחת השפות חסרות ההקשר סגורות תחת איחוד, שרשור, קליני.</a:t>
            </a:r>
          </a:p>
          <a:p>
            <a:pPr marL="0" indent="0" algn="r">
              <a:buNone/>
            </a:pPr>
            <a:r>
              <a:rPr lang="he-IL" sz="2400" dirty="0" smtClean="0"/>
              <a:t>בנוסף, חיתוך שפה חסרת הקשר עם </a:t>
            </a:r>
            <a:r>
              <a:rPr lang="he-IL" sz="2400" b="1" dirty="0" smtClean="0"/>
              <a:t>שפה רגולרית </a:t>
            </a:r>
            <a:r>
              <a:rPr lang="he-IL" sz="2400" dirty="0" smtClean="0"/>
              <a:t>ת</a:t>
            </a:r>
            <a:r>
              <a:rPr lang="he-IL" sz="2400" dirty="0"/>
              <a:t>י</a:t>
            </a:r>
            <a:r>
              <a:rPr lang="he-IL" sz="2400" dirty="0" smtClean="0"/>
              <a:t>תן שפה </a:t>
            </a:r>
            <a:r>
              <a:rPr lang="he-IL" sz="2400" dirty="0"/>
              <a:t>חסרת הקשר . </a:t>
            </a:r>
            <a:r>
              <a:rPr lang="he-IL" sz="2400" b="1" dirty="0" smtClean="0"/>
              <a:t> </a:t>
            </a:r>
          </a:p>
          <a:p>
            <a:pPr marL="0" indent="0" algn="r">
              <a:buNone/>
            </a:pPr>
            <a:endParaRPr lang="he-IL" sz="2400" dirty="0"/>
          </a:p>
          <a:p>
            <a:pPr marL="0" indent="0" algn="r">
              <a:buNone/>
            </a:pPr>
            <a:r>
              <a:rPr lang="he-IL" sz="2400" dirty="0" smtClean="0"/>
              <a:t>השפות חסרות ההקשר </a:t>
            </a:r>
            <a:r>
              <a:rPr lang="he-IL" sz="2400" b="1" dirty="0" smtClean="0"/>
              <a:t>אינן</a:t>
            </a:r>
            <a:r>
              <a:rPr lang="he-IL" sz="2400" dirty="0" smtClean="0"/>
              <a:t> סגורות תחת חיתוך, משלים, הפרש.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442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למת הניפוח לשפות חסרות הקשר (למת בר הלל)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4"/>
              <p:cNvSpPr/>
              <p:nvPr/>
            </p:nvSpPr>
            <p:spPr>
              <a:xfrm>
                <a:off x="409073" y="2038275"/>
                <a:ext cx="8686801" cy="433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sz="2400" dirty="0" smtClean="0"/>
                  <a:t>אם </a:t>
                </a:r>
                <a:r>
                  <a:rPr lang="en-US" sz="2400" dirty="0" smtClean="0"/>
                  <a:t>L</a:t>
                </a:r>
                <a:r>
                  <a:rPr lang="he-IL" sz="2400" dirty="0" smtClean="0"/>
                  <a:t> שפה חסרת הקשר  אזי </a:t>
                </a:r>
                <a:r>
                  <a:rPr lang="he-IL" sz="2400" b="1" dirty="0" smtClean="0"/>
                  <a:t>קיים</a:t>
                </a:r>
                <a:r>
                  <a:rPr lang="he-IL" sz="2400" dirty="0" smtClean="0"/>
                  <a:t> קבוע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e-IL" sz="2400" dirty="0" smtClean="0"/>
                  <a:t> כך ש</a:t>
                </a:r>
                <a:r>
                  <a:rPr lang="he-IL" sz="2400" b="1" dirty="0" smtClean="0"/>
                  <a:t>לכל</a:t>
                </a:r>
                <a:r>
                  <a:rPr lang="he-IL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he-IL" sz="2400" dirty="0" smtClean="0"/>
                  <a:t> שמקיימת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he-IL" sz="2400" dirty="0" smtClean="0"/>
                  <a:t>   </a:t>
                </a:r>
                <a:r>
                  <a:rPr lang="he-IL" sz="2400" b="1" dirty="0" smtClean="0"/>
                  <a:t>קיימת</a:t>
                </a:r>
                <a:r>
                  <a:rPr lang="he-IL" sz="2400" dirty="0" smtClean="0"/>
                  <a:t> חלוקה למילים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he-IL" sz="2400" dirty="0"/>
                  <a:t> </a:t>
                </a:r>
                <a:r>
                  <a:rPr lang="he-IL" sz="2400" dirty="0" smtClean="0"/>
                  <a:t> כך ש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𝑥𝑦𝑧</m:t>
                    </m:r>
                  </m:oMath>
                </a14:m>
                <a:endParaRPr lang="he-IL" sz="2400" dirty="0" smtClean="0"/>
              </a:p>
              <a:p>
                <a:pPr algn="r" rtl="1"/>
                <a:r>
                  <a:rPr lang="he-IL" sz="2400" dirty="0" smtClean="0"/>
                  <a:t>ומתקיימים:</a:t>
                </a:r>
              </a:p>
              <a:p>
                <a:pPr algn="r" rtl="1"/>
                <a:endParaRPr lang="he-IL" sz="2400" dirty="0" smtClean="0"/>
              </a:p>
              <a:p>
                <a:pPr algn="r" rtl="1"/>
                <a:r>
                  <a:rPr lang="he-IL" sz="2400" dirty="0" smtClean="0"/>
                  <a:t>	1.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𝑣𝑦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l-G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</m:oMath>
                </a14:m>
                <a:endParaRPr lang="en-US" sz="2400" dirty="0" smtClean="0"/>
              </a:p>
              <a:p>
                <a:pPr algn="r" rtl="1"/>
                <a:r>
                  <a:rPr lang="en-US" sz="2400" dirty="0" smtClean="0"/>
                  <a:t>	</a:t>
                </a:r>
                <a:r>
                  <a:rPr lang="he-IL" sz="2400" dirty="0" smtClean="0"/>
                  <a:t>2.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𝑣𝑥𝑦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 smtClean="0"/>
              </a:p>
              <a:p>
                <a:pPr algn="r" rtl="1"/>
                <a:r>
                  <a:rPr lang="en-US" sz="2400" dirty="0"/>
                  <a:t>	</a:t>
                </a:r>
                <a:r>
                  <a:rPr lang="he-IL" sz="2400" dirty="0" smtClean="0"/>
                  <a:t>3.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he-IL" sz="2400" dirty="0"/>
                  <a:t> </a:t>
                </a:r>
                <a:r>
                  <a:rPr lang="he-IL" sz="2400" dirty="0" smtClean="0"/>
                  <a:t>לכל </a:t>
                </a:r>
                <a:r>
                  <a:rPr lang="en-US" sz="2400" dirty="0" smtClean="0"/>
                  <a:t>n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he-IL" sz="2400" dirty="0" smtClean="0"/>
              </a:p>
              <a:p>
                <a:pPr algn="r" rtl="1"/>
                <a:endParaRPr lang="he-IL" sz="2400" dirty="0"/>
              </a:p>
              <a:p>
                <a:pPr algn="r" rtl="1"/>
                <a:endParaRPr lang="en-US" sz="2400" dirty="0" smtClean="0"/>
              </a:p>
              <a:p>
                <a:pPr algn="r" rtl="1"/>
                <a:endParaRPr lang="en-US" sz="2400" dirty="0"/>
              </a:p>
              <a:p>
                <a:pPr algn="r" rtl="1"/>
                <a:endParaRPr lang="en-US" dirty="0"/>
              </a:p>
              <a:p>
                <a:pPr algn="r" rtl="1"/>
                <a:endParaRPr lang="en-US" dirty="0"/>
              </a:p>
            </p:txBody>
          </p:sp>
        </mc:Choice>
        <mc:Fallback xmlns="">
          <p:sp>
            <p:nvSpPr>
              <p:cNvPr id="5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73" y="2038275"/>
                <a:ext cx="8686801" cy="4339650"/>
              </a:xfrm>
              <a:prstGeom prst="rect">
                <a:avLst/>
              </a:prstGeom>
              <a:blipFill rotWithShape="0">
                <a:blip r:embed="rId3"/>
                <a:stretch>
                  <a:fillRect t="-1264" r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/>
              <p:cNvSpPr/>
              <p:nvPr/>
            </p:nvSpPr>
            <p:spPr>
              <a:xfrm>
                <a:off x="587201" y="5403106"/>
                <a:ext cx="86868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en-US" sz="2400" dirty="0" smtClean="0"/>
                  <a:t>L</a:t>
                </a:r>
                <a:r>
                  <a:rPr lang="he-IL" sz="2400" dirty="0" smtClean="0"/>
                  <a:t> שפה חסרת הקשר</a:t>
                </a:r>
                <a:r>
                  <a:rPr lang="en-US" sz="2400" dirty="0" smtClean="0"/>
                  <a:t> </a:t>
                </a:r>
                <a:r>
                  <a:rPr lang="he-IL" sz="2400" dirty="0" smtClean="0"/>
                  <a:t> </a:t>
                </a:r>
                <a14:m>
                  <m:oMath xmlns:m="http://schemas.openxmlformats.org/officeDocument/2006/math">
                    <m:r>
                      <a:rPr lang="he-I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e-IL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he-IL" sz="2400" dirty="0" smtClean="0"/>
                  <a:t> </a:t>
                </a:r>
                <a:r>
                  <a:rPr lang="en-US" sz="2400" dirty="0" smtClean="0"/>
                  <a:t>L</a:t>
                </a:r>
                <a:r>
                  <a:rPr lang="he-IL" sz="2400" dirty="0" smtClean="0"/>
                  <a:t> מקיימת את למת בר הלל. ההפך לא נכון.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מלבן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01" y="5403106"/>
                <a:ext cx="8686801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1842" r="-119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10" y="169875"/>
            <a:ext cx="1263316" cy="176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7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תרגיל</a:t>
            </a:r>
            <a:endParaRPr lang="en-US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"/>
          <a:srcRect t="12439" r="3276" b="14447"/>
          <a:stretch/>
        </p:blipFill>
        <p:spPr>
          <a:xfrm>
            <a:off x="2073448" y="1315244"/>
            <a:ext cx="7390900" cy="38501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88" y="1901085"/>
            <a:ext cx="3457575" cy="45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23473" y="2358285"/>
                <a:ext cx="7782086" cy="5637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dirty="0" smtClean="0"/>
                  <a:t>נניח בשלילה ש</a:t>
                </a:r>
                <a:r>
                  <a:rPr lang="en-US" dirty="0" smtClean="0"/>
                  <a:t>L</a:t>
                </a:r>
                <a:r>
                  <a:rPr lang="he-IL" dirty="0" smtClean="0"/>
                  <a:t> </a:t>
                </a:r>
                <a:r>
                  <a:rPr lang="he-IL" dirty="0" err="1" smtClean="0"/>
                  <a:t>ח"ה</a:t>
                </a:r>
                <a:r>
                  <a:rPr lang="he-IL" dirty="0" smtClean="0"/>
                  <a:t> ויהי </a:t>
                </a:r>
                <a:r>
                  <a:rPr lang="en-US" dirty="0" smtClean="0"/>
                  <a:t>k</a:t>
                </a:r>
                <a:r>
                  <a:rPr lang="he-IL" dirty="0" smtClean="0"/>
                  <a:t> הקבוע המובטח מלמת הניפוח לשפות </a:t>
                </a:r>
                <a:r>
                  <a:rPr lang="he-IL" dirty="0" err="1" smtClean="0"/>
                  <a:t>ח"ה</a:t>
                </a:r>
                <a:r>
                  <a:rPr lang="he-IL" dirty="0" smtClean="0"/>
                  <a:t>. </a:t>
                </a:r>
                <a:endParaRPr lang="he-IL" dirty="0"/>
              </a:p>
              <a:p>
                <a:pPr algn="r" rtl="1"/>
                <a:r>
                  <a:rPr lang="he-IL" dirty="0" smtClean="0"/>
                  <a:t>נתבונן במילה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he-IL" dirty="0" smtClean="0"/>
                  <a:t> ,  קל לראות ש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he-IL" dirty="0"/>
                  <a:t> ו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e-IL" dirty="0" smtClean="0"/>
                  <a:t>,  לפי למת הניפוח קיימות מילים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e-IL" i="1" dirty="0" smtClean="0"/>
                  <a:t>  כך ש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𝑢𝑣𝑥𝑦𝑧</m:t>
                    </m:r>
                  </m:oMath>
                </a14:m>
                <a:r>
                  <a:rPr lang="he-IL" i="1" dirty="0" smtClean="0"/>
                  <a:t> </a:t>
                </a:r>
                <a:r>
                  <a:rPr lang="he-IL" dirty="0" smtClean="0"/>
                  <a:t>ומתקיימים: </a:t>
                </a:r>
              </a:p>
              <a:p>
                <a:pPr algn="r" rtl="1"/>
                <a:endParaRPr lang="he-IL" dirty="0" smtClean="0"/>
              </a:p>
              <a:p>
                <a:pPr lvl="2" algn="r" rtl="1"/>
                <a:r>
                  <a:rPr lang="he-IL" dirty="0" smtClean="0"/>
                  <a:t>1.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𝑣𝑦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</m:oMath>
                </a14:m>
                <a:endParaRPr lang="en-US" dirty="0"/>
              </a:p>
              <a:p>
                <a:pPr algn="r" rtl="1"/>
                <a:r>
                  <a:rPr lang="en-US" dirty="0"/>
                  <a:t>	</a:t>
                </a:r>
                <a:r>
                  <a:rPr lang="he-IL" dirty="0"/>
                  <a:t>2.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algn="r" rtl="1"/>
                <a:r>
                  <a:rPr lang="en-US" dirty="0"/>
                  <a:t>	</a:t>
                </a:r>
                <a:r>
                  <a:rPr lang="he-IL" dirty="0"/>
                  <a:t>3.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r>
                  <a:rPr lang="he-IL" dirty="0"/>
                  <a:t> לכל </a:t>
                </a:r>
                <a:r>
                  <a:rPr lang="en-US" dirty="0"/>
                  <a:t>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he-IL" dirty="0" smtClean="0"/>
              </a:p>
              <a:p>
                <a:pPr algn="r" rtl="1"/>
                <a:endParaRPr lang="he-IL" dirty="0"/>
              </a:p>
              <a:p>
                <a:pPr algn="r" rtl="1"/>
                <a:r>
                  <a:rPr lang="he-IL" dirty="0" smtClean="0"/>
                  <a:t>מאחר ו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𝑣𝑥𝑦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e-IL" dirty="0" smtClean="0"/>
                  <a:t> הרי שהמילה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𝑣𝑥𝑦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he-IL" dirty="0" smtClean="0"/>
                  <a:t>יכולה להכיל לכל היותר 2 אותיות שונות, כלומר בכל חלוקה אפשרית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𝑣𝑥𝑦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he-IL" dirty="0" smtClean="0"/>
                  <a:t>לא תכיל לפחות את אחת מהאותיות </a:t>
                </a:r>
                <a:r>
                  <a:rPr lang="en-US" dirty="0" smtClean="0"/>
                  <a:t>a</a:t>
                </a:r>
                <a:r>
                  <a:rPr lang="he-IL" dirty="0" smtClean="0"/>
                  <a:t>,</a:t>
                </a:r>
                <a:r>
                  <a:rPr lang="en-US" dirty="0" smtClean="0"/>
                  <a:t>b</a:t>
                </a:r>
                <a:r>
                  <a:rPr lang="he-IL" dirty="0" smtClean="0"/>
                  <a:t> או </a:t>
                </a:r>
                <a:r>
                  <a:rPr lang="en-US" dirty="0" smtClean="0"/>
                  <a:t>c</a:t>
                </a:r>
                <a:r>
                  <a:rPr lang="he-IL" dirty="0" smtClean="0"/>
                  <a:t>.</a:t>
                </a:r>
              </a:p>
              <a:p>
                <a:pPr algn="r" rtl="1"/>
                <a:r>
                  <a:rPr lang="he-IL" dirty="0" smtClean="0"/>
                  <a:t>נבחן כל אחד מהמקרים בנפרד:</a:t>
                </a:r>
              </a:p>
              <a:p>
                <a:pPr algn="r" rtl="1"/>
                <a:endParaRPr lang="he-IL" dirty="0"/>
              </a:p>
              <a:p>
                <a:pPr algn="r" rtl="1"/>
                <a:r>
                  <a:rPr lang="he-IL" dirty="0" smtClean="0"/>
                  <a:t>	1.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he-IL" dirty="0" smtClean="0"/>
                  <a:t> לא מכילה את האות </a:t>
                </a:r>
                <a:r>
                  <a:rPr lang="en-US" dirty="0" smtClean="0"/>
                  <a:t>a</a:t>
                </a:r>
                <a:r>
                  <a:rPr lang="he-IL" dirty="0" smtClean="0"/>
                  <a:t>.</a:t>
                </a:r>
              </a:p>
              <a:p>
                <a:pPr algn="r" rtl="1"/>
                <a:r>
                  <a:rPr lang="he-IL" dirty="0"/>
                  <a:t>	</a:t>
                </a:r>
                <a:r>
                  <a:rPr lang="he-IL" dirty="0" smtClean="0"/>
                  <a:t>2.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he-IL" dirty="0" smtClean="0"/>
                  <a:t> לא מכילה את האות </a:t>
                </a:r>
                <a:r>
                  <a:rPr lang="en-US" dirty="0" smtClean="0"/>
                  <a:t>c</a:t>
                </a:r>
                <a:r>
                  <a:rPr lang="he-IL" dirty="0" smtClean="0"/>
                  <a:t>.</a:t>
                </a:r>
              </a:p>
              <a:p>
                <a:pPr algn="r" rtl="1"/>
                <a:r>
                  <a:rPr lang="he-IL" dirty="0" smtClean="0"/>
                  <a:t>	3.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𝑣𝑥𝑦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he-IL" dirty="0" smtClean="0"/>
                  <a:t>לא מכילה את האות </a:t>
                </a:r>
                <a:r>
                  <a:rPr lang="en-US" dirty="0" smtClean="0"/>
                  <a:t>b</a:t>
                </a:r>
                <a:r>
                  <a:rPr lang="he-IL" dirty="0" smtClean="0"/>
                  <a:t>.</a:t>
                </a:r>
              </a:p>
              <a:p>
                <a:pPr algn="r" rtl="1"/>
                <a:endParaRPr lang="en-US" dirty="0"/>
              </a:p>
              <a:p>
                <a:pPr algn="r" rtl="1"/>
                <a:endParaRPr lang="he-IL" dirty="0" smtClean="0"/>
              </a:p>
              <a:p>
                <a:pPr algn="r" rtl="1"/>
                <a:endParaRPr lang="he-IL" dirty="0"/>
              </a:p>
              <a:p>
                <a:pPr algn="r" rtl="1"/>
                <a:endParaRPr lang="he-IL" dirty="0"/>
              </a:p>
              <a:p>
                <a:pPr algn="r" rtl="1"/>
                <a:endParaRPr lang="en-US" i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73" y="2358285"/>
                <a:ext cx="7782086" cy="5637249"/>
              </a:xfrm>
              <a:prstGeom prst="rect">
                <a:avLst/>
              </a:prstGeom>
              <a:blipFill rotWithShape="0">
                <a:blip r:embed="rId5"/>
                <a:stretch>
                  <a:fillRect t="-757" r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12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המשך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6456" y="1786016"/>
            <a:ext cx="7685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נשים לב שמקרה 3 מוכל במקרה 1 או 2, לכן אין צורך להתייחס אליו בנפרד ( אם הקטע </a:t>
            </a:r>
            <a:r>
              <a:rPr lang="en-US" dirty="0" err="1" smtClean="0"/>
              <a:t>vxy</a:t>
            </a:r>
            <a:r>
              <a:rPr lang="he-IL" dirty="0" smtClean="0"/>
              <a:t> לא מכיל אותיות </a:t>
            </a:r>
            <a:r>
              <a:rPr lang="en-US" dirty="0" smtClean="0"/>
              <a:t>b</a:t>
            </a:r>
            <a:r>
              <a:rPr lang="he-IL" dirty="0" smtClean="0"/>
              <a:t> אז הוא בהכרח מצד ימין של ה</a:t>
            </a:r>
            <a:r>
              <a:rPr lang="en-US" dirty="0" smtClean="0"/>
              <a:t>b</a:t>
            </a:r>
            <a:r>
              <a:rPr lang="he-IL" dirty="0" smtClean="0"/>
              <a:t>-ים, ולא מכיל אותיות </a:t>
            </a:r>
            <a:r>
              <a:rPr lang="en-US" dirty="0" smtClean="0"/>
              <a:t>a</a:t>
            </a:r>
            <a:r>
              <a:rPr lang="he-IL" dirty="0" smtClean="0"/>
              <a:t>, או בצד שמאל של ה</a:t>
            </a:r>
            <a:r>
              <a:rPr lang="en-US" dirty="0" smtClean="0"/>
              <a:t>b</a:t>
            </a:r>
            <a:r>
              <a:rPr lang="he-IL" dirty="0" smtClean="0"/>
              <a:t>-ים, ולא מכיל אותיות </a:t>
            </a:r>
            <a:r>
              <a:rPr lang="en-US" dirty="0" smtClean="0"/>
              <a:t>c</a:t>
            </a:r>
            <a:r>
              <a:rPr lang="he-IL" dirty="0" smtClean="0"/>
              <a:t>). </a:t>
            </a: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t="53019" r="2270"/>
          <a:stretch/>
        </p:blipFill>
        <p:spPr>
          <a:xfrm>
            <a:off x="205766" y="4306580"/>
            <a:ext cx="9323246" cy="1116983"/>
          </a:xfrm>
          <a:prstGeom prst="rect">
            <a:avLst/>
          </a:prstGeom>
        </p:spPr>
      </p:pic>
      <p:grpSp>
        <p:nvGrpSpPr>
          <p:cNvPr id="4" name="קבוצה 3"/>
          <p:cNvGrpSpPr/>
          <p:nvPr/>
        </p:nvGrpSpPr>
        <p:grpSpPr>
          <a:xfrm>
            <a:off x="97487" y="3106816"/>
            <a:ext cx="9539803" cy="1140331"/>
            <a:chOff x="205766" y="3106816"/>
            <a:chExt cx="9539803" cy="1140331"/>
          </a:xfrm>
        </p:grpSpPr>
        <p:pic>
          <p:nvPicPr>
            <p:cNvPr id="6" name="תמונה 5"/>
            <p:cNvPicPr>
              <a:picLocks noChangeAspect="1"/>
            </p:cNvPicPr>
            <p:nvPr/>
          </p:nvPicPr>
          <p:blipFill rotWithShape="1">
            <a:blip r:embed="rId2"/>
            <a:srcRect b="52037"/>
            <a:stretch/>
          </p:blipFill>
          <p:spPr>
            <a:xfrm>
              <a:off x="205766" y="3106816"/>
              <a:ext cx="9539803" cy="11403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561209" y="3150169"/>
                  <a:ext cx="242053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1209" y="3150169"/>
                  <a:ext cx="242053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500" r="-2000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095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עוד תרגיל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79477" y="1805354"/>
            <a:ext cx="3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תהי השפה 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/>
              <p:cNvSpPr/>
              <p:nvPr/>
            </p:nvSpPr>
            <p:spPr>
              <a:xfrm>
                <a:off x="3891884" y="3093135"/>
                <a:ext cx="55190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e-IL" b="0" dirty="0" smtClean="0">
                    <a:ea typeface="Cambria Math" panose="02040503050406030204" pitchFamily="18" charset="0"/>
                  </a:rPr>
                  <a:t>. </a:t>
                </a:r>
                <a:r>
                  <a:rPr lang="he-IL" dirty="0">
                    <a:ea typeface="Cambria Math" panose="02040503050406030204" pitchFamily="18" charset="0"/>
                  </a:rPr>
                  <a:t>ה</a:t>
                </a:r>
                <a:r>
                  <a:rPr lang="he-IL" dirty="0" smtClean="0">
                    <a:ea typeface="Cambria Math" panose="02040503050406030204" pitchFamily="18" charset="0"/>
                  </a:rPr>
                  <a:t>וכח שהשפה אינה חסרת הקשר.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he-I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he-IL" dirty="0" smtClean="0"/>
                  <a:t>מעל הא"ב</a:t>
                </a:r>
                <a:endParaRPr lang="en-US" dirty="0"/>
              </a:p>
            </p:txBody>
          </p:sp>
        </mc:Choice>
        <mc:Fallback xmlns="">
          <p:sp>
            <p:nvSpPr>
              <p:cNvPr id="6" name="מלבן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884" y="3093135"/>
                <a:ext cx="5519075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99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b="10784"/>
          <a:stretch/>
        </p:blipFill>
        <p:spPr>
          <a:xfrm>
            <a:off x="855102" y="2315449"/>
            <a:ext cx="7591425" cy="475877"/>
          </a:xfrm>
          <a:prstGeom prst="rect">
            <a:avLst/>
          </a:prstGeom>
        </p:spPr>
      </p:pic>
      <p:grpSp>
        <p:nvGrpSpPr>
          <p:cNvPr id="9" name="קבוצה 8"/>
          <p:cNvGrpSpPr/>
          <p:nvPr/>
        </p:nvGrpSpPr>
        <p:grpSpPr>
          <a:xfrm>
            <a:off x="938463" y="872099"/>
            <a:ext cx="1528012" cy="848417"/>
            <a:chOff x="2249905" y="732394"/>
            <a:chExt cx="2038099" cy="1059272"/>
          </a:xfrm>
        </p:grpSpPr>
        <p:pic>
          <p:nvPicPr>
            <p:cNvPr id="4" name="תמונה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49905" y="1101726"/>
              <a:ext cx="2038099" cy="6899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656034" y="732394"/>
              <a:ext cx="1242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e-IL" dirty="0" smtClean="0"/>
                <a:t>תזכורת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לבן 10"/>
              <p:cNvSpPr/>
              <p:nvPr/>
            </p:nvSpPr>
            <p:spPr>
              <a:xfrm>
                <a:off x="3106517" y="3667884"/>
                <a:ext cx="6231962" cy="2688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he-IL" sz="2400" b="1" dirty="0" smtClean="0">
                    <a:ea typeface="Cambria Math" panose="02040503050406030204" pitchFamily="18" charset="0"/>
                  </a:rPr>
                  <a:t>פתרון</a:t>
                </a:r>
                <a:r>
                  <a:rPr lang="he-IL" sz="2400" dirty="0" smtClean="0">
                    <a:ea typeface="Cambria Math" panose="02040503050406030204" pitchFamily="18" charset="0"/>
                  </a:rPr>
                  <a:t>: </a:t>
                </a:r>
              </a:p>
              <a:p>
                <a:pPr algn="r" rtl="1"/>
                <a:r>
                  <a:rPr lang="he-IL" dirty="0" smtClean="0">
                    <a:ea typeface="Cambria Math" panose="02040503050406030204" pitchFamily="18" charset="0"/>
                  </a:rPr>
                  <a:t>נניח בשלילה ש</a:t>
                </a:r>
                <a:r>
                  <a:rPr lang="en-US" dirty="0" smtClean="0">
                    <a:ea typeface="Cambria Math" panose="02040503050406030204" pitchFamily="18" charset="0"/>
                  </a:rPr>
                  <a:t>L</a:t>
                </a:r>
                <a:r>
                  <a:rPr lang="he-IL" dirty="0" smtClean="0">
                    <a:ea typeface="Cambria Math" panose="02040503050406030204" pitchFamily="18" charset="0"/>
                  </a:rPr>
                  <a:t> </a:t>
                </a:r>
                <a:r>
                  <a:rPr lang="he-IL" dirty="0" err="1" smtClean="0">
                    <a:ea typeface="Cambria Math" panose="02040503050406030204" pitchFamily="18" charset="0"/>
                  </a:rPr>
                  <a:t>ח"ה</a:t>
                </a:r>
                <a:r>
                  <a:rPr lang="he-IL" dirty="0" smtClean="0">
                    <a:ea typeface="Cambria Math" panose="02040503050406030204" pitchFamily="18" charset="0"/>
                  </a:rPr>
                  <a:t>. </a:t>
                </a:r>
              </a:p>
              <a:p>
                <a:pPr algn="r" rtl="1"/>
                <a:r>
                  <a:rPr lang="he-IL" dirty="0" smtClean="0"/>
                  <a:t>נגדיר את השפה הבאה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he-IL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limUpp>
                      <m:limUp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2000" dirty="0"/>
                              <m:t>) </m:t>
                            </m:r>
                          </m:e>
                        </m:groupChr>
                      </m:e>
                      <m:li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𝑟𝑒𝑔𝑢𝑙𝑎𝑟</m:t>
                        </m:r>
                      </m:lim>
                    </m:limUpp>
                  </m:oMath>
                </a14:m>
                <a:endParaRPr lang="en-US" dirty="0" smtClean="0"/>
              </a:p>
              <a:p>
                <a:pPr algn="r" rtl="1"/>
                <a:endParaRPr lang="en-US" dirty="0"/>
              </a:p>
              <a:p>
                <a:pPr algn="r" rtl="1"/>
                <a:r>
                  <a:rPr lang="he-IL" dirty="0" smtClean="0"/>
                  <a:t>אז מסגירות תחת חיתוך עם שפות רגולריות, השפה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he-IL" dirty="0" smtClean="0"/>
                  <a:t> אף היא </a:t>
                </a:r>
                <a:r>
                  <a:rPr lang="he-IL" dirty="0" err="1" smtClean="0"/>
                  <a:t>ח"ה</a:t>
                </a:r>
                <a:r>
                  <a:rPr lang="he-IL" dirty="0" smtClean="0"/>
                  <a:t>.</a:t>
                </a:r>
              </a:p>
              <a:p>
                <a:pPr algn="r" rtl="1"/>
                <a:endParaRPr lang="he-IL" dirty="0" smtClean="0"/>
              </a:p>
              <a:p>
                <a:pPr algn="r" rtl="1"/>
                <a:r>
                  <a:rPr lang="he-IL" dirty="0" smtClean="0"/>
                  <a:t>נוכיח ש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he-IL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 smtClean="0"/>
                  <a:t> לא </a:t>
                </a:r>
                <a:r>
                  <a:rPr lang="he-IL" dirty="0" err="1" smtClean="0"/>
                  <a:t>ח"ה</a:t>
                </a:r>
                <a:r>
                  <a:rPr lang="he-IL" dirty="0" smtClean="0"/>
                  <a:t>, נגיע לסתירה ונסיק ש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he-IL" dirty="0" smtClean="0"/>
                  <a:t> אינה ח"ה. </a:t>
                </a:r>
              </a:p>
              <a:p>
                <a:pPr algn="r" rtl="1"/>
                <a:endParaRPr lang="en-US" dirty="0"/>
              </a:p>
            </p:txBody>
          </p:sp>
        </mc:Choice>
        <mc:Fallback xmlns="">
          <p:sp>
            <p:nvSpPr>
              <p:cNvPr id="11" name="מלבן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517" y="3667884"/>
                <a:ext cx="6231962" cy="2688365"/>
              </a:xfrm>
              <a:prstGeom prst="rect">
                <a:avLst/>
              </a:prstGeom>
              <a:blipFill rotWithShape="0">
                <a:blip r:embed="rId5"/>
                <a:stretch>
                  <a:fillRect l="-881" t="-2041" r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67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r" rtl="1"/>
            <a:r>
              <a:rPr lang="he-IL" dirty="0" smtClean="0"/>
              <a:t>המשך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/>
              <p:cNvSpPr/>
              <p:nvPr/>
            </p:nvSpPr>
            <p:spPr>
              <a:xfrm>
                <a:off x="867354" y="1471616"/>
                <a:ext cx="8216628" cy="5365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he-IL" i="1" dirty="0" smtClean="0">
                  <a:latin typeface="Cambria Math" panose="02040503050406030204" pitchFamily="18" charset="0"/>
                </a:endParaRPr>
              </a:p>
              <a:p>
                <a:endParaRPr lang="he-IL" i="1" dirty="0" smtClean="0">
                  <a:latin typeface="Cambria Math" panose="020405030504060302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he-I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)</m:t>
                    </m:r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r"/>
                <a:endParaRPr lang="he-IL" dirty="0" smtClean="0"/>
              </a:p>
              <a:p>
                <a:pPr algn="r" rtl="1"/>
                <a:r>
                  <a:rPr lang="he-IL" dirty="0" smtClean="0"/>
                  <a:t> נניח בשלילה ש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he-IL" dirty="0"/>
                  <a:t> חסרת הקשר. יהי </a:t>
                </a:r>
                <a:r>
                  <a:rPr lang="he-IL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e-IL" dirty="0" smtClean="0"/>
                  <a:t> הקבוע המובטח מלמת הניפוח לשפות </a:t>
                </a:r>
                <a:r>
                  <a:rPr lang="he-IL" dirty="0" err="1" smtClean="0"/>
                  <a:t>ח"ה</a:t>
                </a:r>
                <a:r>
                  <a:rPr lang="he-IL" dirty="0" smtClean="0"/>
                  <a:t>. </a:t>
                </a:r>
                <a:endParaRPr lang="en-US" dirty="0" smtClean="0"/>
              </a:p>
              <a:p>
                <a:pPr algn="r" rtl="1"/>
                <a:endParaRPr lang="en-US" dirty="0" smtClean="0"/>
              </a:p>
              <a:p>
                <a:pPr algn="r" rtl="1"/>
                <a:r>
                  <a:rPr lang="he-IL" dirty="0" smtClean="0"/>
                  <a:t>נבחר את המילה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he-IL" dirty="0" smtClean="0"/>
                  <a:t>. ברור ש</a:t>
                </a:r>
                <a14:m>
                  <m:oMath xmlns:m="http://schemas.openxmlformats.org/officeDocument/2006/math">
                    <m:r>
                      <a:rPr lang="he-I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e-IL" dirty="0" smtClean="0"/>
                  <a:t>ו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algn="r" rtl="1"/>
                <a:endParaRPr lang="en-US" dirty="0"/>
              </a:p>
              <a:p>
                <a:pPr algn="r" rtl="1"/>
                <a:r>
                  <a:rPr lang="he-IL" dirty="0" smtClean="0"/>
                  <a:t>לפי </a:t>
                </a:r>
                <a:r>
                  <a:rPr lang="he-IL" dirty="0"/>
                  <a:t>למת הניפוח קיימות מילים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e-IL" i="1" dirty="0"/>
                  <a:t>  כך ש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𝑢𝑣𝑥𝑦𝑧</m:t>
                    </m:r>
                  </m:oMath>
                </a14:m>
                <a:r>
                  <a:rPr lang="he-IL" i="1" dirty="0"/>
                  <a:t> </a:t>
                </a:r>
                <a:r>
                  <a:rPr lang="he-IL" dirty="0"/>
                  <a:t>ומתקיימים: </a:t>
                </a:r>
              </a:p>
              <a:p>
                <a:pPr algn="r" rtl="1"/>
                <a:endParaRPr lang="he-IL" dirty="0"/>
              </a:p>
              <a:p>
                <a:pPr lvl="2" algn="r" rtl="1"/>
                <a:r>
                  <a:rPr lang="he-IL" dirty="0"/>
                  <a:t>1.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𝑣𝑦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</m:oMath>
                </a14:m>
                <a:endParaRPr lang="en-US" dirty="0"/>
              </a:p>
              <a:p>
                <a:pPr algn="r" rtl="1"/>
                <a:r>
                  <a:rPr lang="en-US" dirty="0"/>
                  <a:t>	</a:t>
                </a:r>
                <a:r>
                  <a:rPr lang="he-IL" dirty="0"/>
                  <a:t>2.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𝑣𝑥𝑦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algn="r" rtl="1"/>
                <a:r>
                  <a:rPr lang="en-US" dirty="0"/>
                  <a:t>	</a:t>
                </a:r>
                <a:r>
                  <a:rPr lang="he-IL" dirty="0"/>
                  <a:t>3.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he-IL" dirty="0" smtClean="0"/>
                  <a:t> לכל </a:t>
                </a:r>
                <a:r>
                  <a:rPr lang="en-US" dirty="0"/>
                  <a:t>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he-IL" dirty="0" smtClean="0"/>
              </a:p>
              <a:p>
                <a:pPr algn="r" rtl="1"/>
                <a:endParaRPr lang="he-IL" b="1" u="sng" dirty="0" smtClean="0"/>
              </a:p>
              <a:p>
                <a:pPr algn="r" rtl="1"/>
                <a:r>
                  <a:rPr lang="he-IL" b="1" u="sng" dirty="0" smtClean="0"/>
                  <a:t>נחלק למקרים: </a:t>
                </a:r>
              </a:p>
              <a:p>
                <a:pPr algn="r" rtl="1"/>
                <a:r>
                  <a:rPr lang="he-IL" dirty="0" smtClean="0"/>
                  <a:t>אם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he-IL" dirty="0" smtClean="0"/>
                  <a:t> או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 smtClean="0"/>
                  <a:t> מכילות את התו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he-IL" dirty="0" smtClean="0"/>
                  <a:t> אזי המילה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he-IL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e-IL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he-IL" dirty="0" smtClean="0"/>
                  <a:t> מכילה שתי אותיות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e-IL" dirty="0" smtClean="0"/>
                  <a:t> ולכן היא אינה בשפה. </a:t>
                </a:r>
              </a:p>
              <a:p>
                <a:pPr algn="r" rtl="1"/>
                <a:endParaRPr lang="he-IL" dirty="0"/>
              </a:p>
              <a:p>
                <a:pPr algn="r" rtl="1"/>
                <a:endParaRPr lang="en-US" dirty="0"/>
              </a:p>
            </p:txBody>
          </p:sp>
        </mc:Choice>
        <mc:Fallback xmlns="">
          <p:sp>
            <p:nvSpPr>
              <p:cNvPr id="4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54" y="1471616"/>
                <a:ext cx="8216628" cy="5365187"/>
              </a:xfrm>
              <a:prstGeom prst="rect">
                <a:avLst/>
              </a:prstGeom>
              <a:blipFill rotWithShape="0">
                <a:blip r:embed="rId3"/>
                <a:stretch>
                  <a:fillRect l="-593" t="-568" r="-1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/>
          <a:srcRect b="10784"/>
          <a:stretch/>
        </p:blipFill>
        <p:spPr>
          <a:xfrm>
            <a:off x="677334" y="1233677"/>
            <a:ext cx="7591425" cy="4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9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המשך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2551" y="1639354"/>
            <a:ext cx="7971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אם גם </a:t>
            </a:r>
            <a:r>
              <a:rPr lang="en-US" dirty="0" smtClean="0"/>
              <a:t>v</a:t>
            </a:r>
            <a:r>
              <a:rPr lang="he-IL" dirty="0" smtClean="0"/>
              <a:t> וגם </a:t>
            </a:r>
            <a:r>
              <a:rPr lang="en-US" dirty="0" smtClean="0"/>
              <a:t>y</a:t>
            </a:r>
            <a:r>
              <a:rPr lang="he-IL" dirty="0" smtClean="0"/>
              <a:t> לא מכילות </a:t>
            </a:r>
            <a:r>
              <a:rPr lang="en-US" dirty="0" smtClean="0"/>
              <a:t>c</a:t>
            </a:r>
            <a:r>
              <a:rPr lang="he-IL" dirty="0" smtClean="0"/>
              <a:t> אז נחלק לשני מקרים: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en-US" dirty="0" smtClean="0"/>
              <a:t> x</a:t>
            </a:r>
            <a:r>
              <a:rPr lang="he-IL" dirty="0" smtClean="0"/>
              <a:t> מכילה את האות </a:t>
            </a:r>
            <a:r>
              <a:rPr lang="en-US" dirty="0" smtClean="0"/>
              <a:t>c</a:t>
            </a:r>
            <a:r>
              <a:rPr lang="he-IL" dirty="0" smtClean="0"/>
              <a:t>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en-US" dirty="0" smtClean="0"/>
              <a:t>X</a:t>
            </a:r>
            <a:r>
              <a:rPr lang="he-IL" dirty="0" smtClean="0"/>
              <a:t> לא מכילה את האות </a:t>
            </a:r>
            <a:r>
              <a:rPr lang="en-US" dirty="0" smtClean="0"/>
              <a:t>c</a:t>
            </a:r>
            <a:r>
              <a:rPr lang="he-IL" dirty="0" smtClean="0"/>
              <a:t>.</a:t>
            </a: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b="50618"/>
          <a:stretch/>
        </p:blipFill>
        <p:spPr>
          <a:xfrm>
            <a:off x="283969" y="2635293"/>
            <a:ext cx="9362304" cy="1309611"/>
          </a:xfrm>
          <a:prstGeom prst="rect">
            <a:avLst/>
          </a:prstGeom>
        </p:spPr>
      </p:pic>
      <p:grpSp>
        <p:nvGrpSpPr>
          <p:cNvPr id="9" name="קבוצה 8"/>
          <p:cNvGrpSpPr/>
          <p:nvPr/>
        </p:nvGrpSpPr>
        <p:grpSpPr>
          <a:xfrm>
            <a:off x="283970" y="4829775"/>
            <a:ext cx="9362303" cy="632184"/>
            <a:chOff x="294516" y="4403279"/>
            <a:chExt cx="9362303" cy="632184"/>
          </a:xfrm>
        </p:grpSpPr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2"/>
            <a:srcRect l="332" t="53712" b="22450"/>
            <a:stretch/>
          </p:blipFill>
          <p:spPr>
            <a:xfrm>
              <a:off x="325677" y="4403279"/>
              <a:ext cx="9331142" cy="63218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855934" y="4475888"/>
              <a:ext cx="1252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e-IL" dirty="0" smtClean="0"/>
                <a:t>,</a:t>
              </a:r>
              <a:endParaRPr lang="en-US" dirty="0"/>
            </a:p>
          </p:txBody>
        </p:sp>
        <p:sp>
          <p:nvSpPr>
            <p:cNvPr id="8" name="מלבן 7"/>
            <p:cNvSpPr/>
            <p:nvPr/>
          </p:nvSpPr>
          <p:spPr>
            <a:xfrm>
              <a:off x="294516" y="4845220"/>
              <a:ext cx="3676235" cy="1902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7334" y="5731453"/>
                <a:ext cx="77160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dirty="0" smtClean="0"/>
                  <a:t>סה"כ קיבלנו סתירה להנחה ש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he-IL" dirty="0" smtClean="0"/>
                  <a:t>  חסרת הקשר ולכן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he-IL" dirty="0" smtClean="0"/>
                  <a:t> אינה חסרת הקשר וממילא גם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he-IL" dirty="0" smtClean="0"/>
                  <a:t> אינה חסרת הקשר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5731453"/>
                <a:ext cx="7716033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4717" r="-71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לבן 10"/>
              <p:cNvSpPr/>
              <p:nvPr/>
            </p:nvSpPr>
            <p:spPr>
              <a:xfrm>
                <a:off x="4097155" y="4326455"/>
                <a:ext cx="5590826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he-IL" dirty="0"/>
                  <a:t>לשם הנוחות נסמן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he-I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he-I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he-IL" dirty="0"/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he-I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מלבן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155" y="4326455"/>
                <a:ext cx="5590826" cy="374270"/>
              </a:xfrm>
              <a:prstGeom prst="rect">
                <a:avLst/>
              </a:prstGeom>
              <a:blipFill rotWithShape="0">
                <a:blip r:embed="rId4"/>
                <a:stretch>
                  <a:fillRect t="-8197" r="-981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76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אינטואיציה להוכחת למת בר הלל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dirty="0" smtClean="0"/>
                  <a:t>יהי </a:t>
                </a:r>
                <a:r>
                  <a:rPr lang="en-US" dirty="0" smtClean="0"/>
                  <a:t>G</a:t>
                </a:r>
                <a:r>
                  <a:rPr lang="he-IL" dirty="0" smtClean="0"/>
                  <a:t> דקדוק חסר הקשר מסתעף וחיובי עם </a:t>
                </a:r>
                <a:r>
                  <a:rPr lang="en-US" dirty="0" smtClean="0"/>
                  <a:t>n</a:t>
                </a:r>
                <a:r>
                  <a:rPr lang="he-IL" dirty="0" smtClean="0"/>
                  <a:t> משתנים.</a:t>
                </a:r>
              </a:p>
              <a:p>
                <a:pPr algn="r" rtl="1"/>
                <a:r>
                  <a:rPr lang="he-IL" dirty="0" smtClean="0"/>
                  <a:t>תהי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 smtClean="0"/>
                  <a:t> מילה ארוכה (עבור דקדוק חומסקי באורך גדול מ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e-I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he-IL" dirty="0" smtClean="0"/>
                  <a:t> )</a:t>
                </a:r>
              </a:p>
              <a:p>
                <a:pPr algn="r" rtl="1"/>
                <a:r>
                  <a:rPr lang="he-IL" dirty="0" smtClean="0"/>
                  <a:t>עץ הגזירה של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he-IL" dirty="0" smtClean="0"/>
                  <a:t> מכיל מסלול ארוך מ</a:t>
                </a:r>
                <a:r>
                  <a:rPr lang="en-US" dirty="0" smtClean="0"/>
                  <a:t>S</a:t>
                </a:r>
                <a:r>
                  <a:rPr lang="he-IL" dirty="0" smtClean="0"/>
                  <a:t> לעלה מסוים. במסלול זה, משתנה כלשהוא </a:t>
                </a:r>
                <a:r>
                  <a:rPr lang="en-US" dirty="0" smtClean="0"/>
                  <a:t>R</a:t>
                </a:r>
                <a:r>
                  <a:rPr lang="he-IL" dirty="0" smtClean="0"/>
                  <a:t> חוזר על עצמו לפחות פעמיים (האורך של המילה שנבחר יכריח זאת). </a:t>
                </a:r>
              </a:p>
              <a:p>
                <a:pPr algn="r" rtl="1"/>
                <a:endParaRPr lang="he-IL" dirty="0"/>
              </a:p>
              <a:p>
                <a:pPr algn="r" rtl="1"/>
                <a:r>
                  <a:rPr lang="he-IL" dirty="0" smtClean="0"/>
                  <a:t>נחלק את עץ הגזירה ל</a:t>
                </a:r>
                <a:r>
                  <a:rPr lang="en-US" dirty="0" err="1" smtClean="0"/>
                  <a:t>uvxyz</a:t>
                </a:r>
                <a:r>
                  <a:rPr lang="he-IL" dirty="0" smtClean="0"/>
                  <a:t> כך: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42" r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256" y="3789948"/>
            <a:ext cx="2804313" cy="25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המשך </a:t>
            </a:r>
            <a:r>
              <a:rPr lang="he-IL" smtClean="0"/>
              <a:t>אינטואיציה </a:t>
            </a:r>
            <a:r>
              <a:rPr lang="he-IL"/>
              <a:t>להוכחת </a:t>
            </a:r>
            <a:r>
              <a:rPr lang="he-IL" smtClean="0"/>
              <a:t>למת </a:t>
            </a:r>
            <a:r>
              <a:rPr lang="he-IL" dirty="0" smtClean="0"/>
              <a:t>בר הלל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93500" y="2118179"/>
            <a:ext cx="8596668" cy="3880773"/>
          </a:xfrm>
        </p:spPr>
        <p:txBody>
          <a:bodyPr>
            <a:normAutofit/>
          </a:bodyPr>
          <a:lstStyle/>
          <a:p>
            <a:pPr algn="r" rtl="1"/>
            <a:r>
              <a:rPr lang="he-IL" dirty="0" smtClean="0"/>
              <a:t>המופע הראשון של </a:t>
            </a:r>
            <a:r>
              <a:rPr lang="en-US" dirty="0" smtClean="0"/>
              <a:t>R</a:t>
            </a:r>
            <a:r>
              <a:rPr lang="he-IL" dirty="0" smtClean="0"/>
              <a:t> הוא השורש  לתת עץ עם העלים </a:t>
            </a:r>
            <a:r>
              <a:rPr lang="en-US" dirty="0" err="1" smtClean="0"/>
              <a:t>vxy</a:t>
            </a:r>
            <a:endParaRPr lang="he-IL" dirty="0"/>
          </a:p>
          <a:p>
            <a:pPr algn="r" rtl="1"/>
            <a:r>
              <a:rPr lang="he-IL" dirty="0" smtClean="0"/>
              <a:t>המופע השני של </a:t>
            </a:r>
            <a:r>
              <a:rPr lang="en-US" dirty="0" smtClean="0"/>
              <a:t>R</a:t>
            </a:r>
            <a:r>
              <a:rPr lang="he-IL" dirty="0" smtClean="0"/>
              <a:t> הוא השורש ל</a:t>
            </a:r>
            <a:r>
              <a:rPr lang="en-US" dirty="0" smtClean="0"/>
              <a:t>x</a:t>
            </a:r>
            <a:r>
              <a:rPr lang="he-IL" dirty="0" smtClean="0"/>
              <a:t> בלבד </a:t>
            </a:r>
          </a:p>
          <a:p>
            <a:pPr algn="r" rtl="1"/>
            <a:endParaRPr lang="he-IL" dirty="0" smtClean="0"/>
          </a:p>
          <a:p>
            <a:pPr marL="0" indent="0" algn="r" rtl="1">
              <a:buNone/>
            </a:pPr>
            <a:r>
              <a:rPr lang="he-IL" dirty="0" smtClean="0"/>
              <a:t>ניתן כעת להחליף את תת העץ שמושרש ב</a:t>
            </a:r>
            <a:r>
              <a:rPr lang="en-US" dirty="0" smtClean="0"/>
              <a:t>R</a:t>
            </a:r>
            <a:r>
              <a:rPr lang="he-IL" dirty="0" smtClean="0"/>
              <a:t> השני בתת העץ המושרש ב</a:t>
            </a:r>
            <a:r>
              <a:rPr lang="en-US" dirty="0" smtClean="0"/>
              <a:t>R</a:t>
            </a:r>
            <a:r>
              <a:rPr lang="he-IL" dirty="0" smtClean="0"/>
              <a:t> הראשון, וכן להפך, ונקבל עץ גזירה תקין ע"פ כללי </a:t>
            </a:r>
            <a:r>
              <a:rPr lang="he-IL" dirty="0"/>
              <a:t>הדקדוק של </a:t>
            </a:r>
            <a:r>
              <a:rPr lang="en-US" dirty="0"/>
              <a:t>G</a:t>
            </a:r>
            <a:r>
              <a:rPr lang="he-IL" dirty="0" smtClean="0"/>
              <a:t>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 smtClean="0"/>
              <a:t>וכך ניתן להוסיף את התת עץ הראשון</a:t>
            </a:r>
          </a:p>
          <a:p>
            <a:pPr marL="0" indent="0" algn="r" rtl="1">
              <a:buNone/>
            </a:pPr>
            <a:r>
              <a:rPr lang="he-IL" dirty="0" smtClean="0"/>
              <a:t> כרצוננו ונקבל עדיין עץ גזירה תקין ע"פ</a:t>
            </a:r>
          </a:p>
          <a:p>
            <a:pPr marL="0" indent="0" algn="r" rtl="1">
              <a:buNone/>
            </a:pPr>
            <a:r>
              <a:rPr lang="he-IL" dirty="0" smtClean="0"/>
              <a:t>כללי הדקדוק של </a:t>
            </a:r>
            <a:r>
              <a:rPr lang="en-US" dirty="0" smtClean="0"/>
              <a:t>G</a:t>
            </a:r>
            <a:r>
              <a:rPr lang="he-IL" dirty="0" smtClean="0"/>
              <a:t>.</a:t>
            </a:r>
          </a:p>
          <a:p>
            <a:pPr marL="0" indent="0" algn="r" rtl="1">
              <a:buNone/>
            </a:pPr>
            <a:endParaRPr lang="he-IL" dirty="0"/>
          </a:p>
          <a:p>
            <a:pPr algn="r" rtl="1"/>
            <a:endParaRPr lang="he-IL" dirty="0" smtClean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055" y="1203158"/>
            <a:ext cx="1861303" cy="171775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/>
          <a:srcRect r="12740"/>
          <a:stretch/>
        </p:blipFill>
        <p:spPr>
          <a:xfrm>
            <a:off x="890338" y="3840799"/>
            <a:ext cx="4367462" cy="2070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/>
              <p:cNvSpPr/>
              <p:nvPr/>
            </p:nvSpPr>
            <p:spPr>
              <a:xfrm>
                <a:off x="3958447" y="6041362"/>
                <a:ext cx="11333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he-IL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e-IL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מלבן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447" y="6041362"/>
                <a:ext cx="113338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לבן 6"/>
              <p:cNvSpPr/>
              <p:nvPr/>
            </p:nvSpPr>
            <p:spPr>
              <a:xfrm>
                <a:off x="1508784" y="6086885"/>
                <a:ext cx="11333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he-IL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e-IL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מלבן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84" y="6086885"/>
                <a:ext cx="113338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23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נועם חומסקי (</a:t>
            </a:r>
            <a:r>
              <a:rPr lang="he-IL" dirty="0" err="1" smtClean="0"/>
              <a:t>מויקיפדיה</a:t>
            </a:r>
            <a:r>
              <a:rPr lang="he-IL" dirty="0" smtClean="0"/>
              <a:t>)</a:t>
            </a:r>
            <a:endParaRPr lang="en-US" dirty="0"/>
          </a:p>
        </p:txBody>
      </p:sp>
      <p:pic>
        <p:nvPicPr>
          <p:cNvPr id="4" name="תמונה 3" descr="פרופ' נועם חומסקי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5" y="1441440"/>
            <a:ext cx="3160740" cy="41856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מלבן 5"/>
          <p:cNvSpPr/>
          <p:nvPr/>
        </p:nvSpPr>
        <p:spPr>
          <a:xfrm>
            <a:off x="3715265" y="238008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he-IL" dirty="0"/>
              <a:t>אברהם נועם חומסקי </a:t>
            </a:r>
            <a:r>
              <a:rPr lang="he-IL" dirty="0" smtClean="0"/>
              <a:t> (נולד </a:t>
            </a:r>
            <a:r>
              <a:rPr lang="he-IL" dirty="0"/>
              <a:t>ב-7 בדצמבר 1928) הוא בלשן יהודי אמריקאי. פרופסור אמריטוס לבלשנות במכון הטכנולוגי של מסצ'וסטס </a:t>
            </a:r>
            <a:r>
              <a:rPr lang="en-US" dirty="0" smtClean="0"/>
              <a:t>MIT</a:t>
            </a:r>
            <a:r>
              <a:rPr lang="he-IL" dirty="0" smtClean="0"/>
              <a:t> הוגה </a:t>
            </a:r>
            <a:r>
              <a:rPr lang="he-IL" dirty="0"/>
              <a:t>דעות ופעיל פוליטי המזוהה עם השמאל הרדיקלי.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הוא מייסד אסכולת הבלשנות הגנרטיבית, והוגה היררכיית חומסקי, שיטת מיון של שפות פורמליות. הבלשנות הגנרטיבית נקראת לפעמים על שמו "בלשנות </a:t>
            </a:r>
            <a:r>
              <a:rPr lang="he-IL" dirty="0" err="1"/>
              <a:t>חומסקיאנית</a:t>
            </a:r>
            <a:r>
              <a:rPr lang="he-IL" dirty="0"/>
              <a:t>".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הקשר בין דקדוק בצורה הנורמלית של חומסקי ללמת הניפוח לשפות חסרות הקשר</a:t>
            </a:r>
            <a:endParaRPr lang="en-US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594"/>
          <a:stretch/>
        </p:blipFill>
        <p:spPr>
          <a:xfrm>
            <a:off x="216568" y="2890616"/>
            <a:ext cx="9833212" cy="1577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1126" y="2225842"/>
            <a:ext cx="808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smtClean="0"/>
              <a:t>לכל שפה חסרת הקשר קיים דקדוק בצורת חומסקי עבור השפה (בלי המילה הריקה).</a:t>
            </a:r>
          </a:p>
        </p:txBody>
      </p:sp>
    </p:spTree>
    <p:extLst>
      <p:ext uri="{BB962C8B-B14F-4D97-AF65-F5344CB8AC3E}">
        <p14:creationId xmlns:p14="http://schemas.microsoft.com/office/powerpoint/2010/main" val="11325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המרה לדקדוק ללא כללי אפסילון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-2174150" y="3508126"/>
                <a:ext cx="8596668" cy="3880773"/>
              </a:xfrm>
            </p:spPr>
            <p:txBody>
              <a:bodyPr/>
              <a:lstStyle/>
              <a:p>
                <a:pPr algn="r" rtl="1">
                  <a:buAutoNum type="arabicPeriod"/>
                </a:pPr>
                <a:r>
                  <a:rPr lang="he-IL" dirty="0" smtClean="0"/>
                  <a:t>מצא כלל אפסילון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he-IL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 smtClean="0">
                    <a:ea typeface="Cambria Math" panose="02040503050406030204" pitchFamily="18" charset="0"/>
                  </a:rPr>
                  <a:t> ומחק אותה מהדקדוק.</a:t>
                </a:r>
              </a:p>
              <a:p>
                <a:pPr algn="r" rtl="1">
                  <a:buAutoNum type="arabicPeriod"/>
                </a:pPr>
                <a:r>
                  <a:rPr lang="he-IL" dirty="0" smtClean="0">
                    <a:ea typeface="Cambria Math" panose="02040503050406030204" pitchFamily="18" charset="0"/>
                  </a:rPr>
                  <a:t> </a:t>
                </a:r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 algn="r" rtl="1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174150" y="3508126"/>
                <a:ext cx="8596668" cy="3880773"/>
              </a:xfrm>
              <a:blipFill rotWithShape="0">
                <a:blip r:embed="rId2"/>
                <a:stretch>
                  <a:fillRect t="-785" r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09" y="1930400"/>
            <a:ext cx="7360660" cy="39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הצורה הנורמלית של חומסקי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r" rtl="1"/>
                <a:r>
                  <a:rPr lang="he-IL" sz="2000" dirty="0" smtClean="0"/>
                  <a:t>דקדוק בצורה הנורמלית של חומסקי הוא דקדוק שכל כללי הגזירה שלו הם מהצורה:</a:t>
                </a: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b="0" dirty="0" smtClean="0"/>
              </a:p>
              <a:p>
                <a:pPr marL="0" indent="0" algn="ctr" rtl="1">
                  <a:buNone/>
                </a:pPr>
                <a:r>
                  <a:rPr lang="he-IL" sz="2000" dirty="0" smtClean="0"/>
                  <a:t>כאשר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,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e-IL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he-IL" sz="2000" dirty="0" smtClean="0"/>
                  <a:t>  ו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he-IL" sz="2000" dirty="0" smtClean="0"/>
                  <a:t>.</a:t>
                </a:r>
              </a:p>
              <a:p>
                <a:pPr marL="0" indent="0" algn="r" rtl="1">
                  <a:buNone/>
                </a:pPr>
                <a:endParaRPr lang="en-US" sz="2000" dirty="0" smtClean="0"/>
              </a:p>
              <a:p>
                <a:pPr marL="0" indent="0" algn="r" rtl="1">
                  <a:buNone/>
                </a:pPr>
                <a:r>
                  <a:rPr lang="he-IL" sz="2000" dirty="0" smtClean="0"/>
                  <a:t>מדקדוק זה ניתן ליצור כל שפה חסרת הקשר שאינה מכילה את המילה הריקה.</a:t>
                </a:r>
              </a:p>
              <a:p>
                <a:pPr marL="0" indent="0" algn="r" rtl="1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785" r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51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הגדרות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b="1" u="sng" dirty="0" smtClean="0"/>
              <a:t>דקדוק </a:t>
            </a:r>
            <a:r>
              <a:rPr lang="he-IL" b="1" u="sng" dirty="0" err="1" smtClean="0"/>
              <a:t>ח"ה</a:t>
            </a:r>
            <a:r>
              <a:rPr lang="he-IL" b="1" u="sng" dirty="0" smtClean="0"/>
              <a:t> מסתעף:</a:t>
            </a:r>
            <a:endParaRPr lang="he-IL" b="1" u="sng" dirty="0"/>
          </a:p>
          <a:p>
            <a:pPr marL="0" indent="0" algn="r" rtl="1">
              <a:buNone/>
            </a:pPr>
            <a:r>
              <a:rPr lang="he-IL" dirty="0" smtClean="0"/>
              <a:t>		דקדוק </a:t>
            </a:r>
            <a:r>
              <a:rPr lang="he-IL" b="1" dirty="0" smtClean="0"/>
              <a:t>שאין בו </a:t>
            </a:r>
            <a:r>
              <a:rPr lang="he-IL" dirty="0" smtClean="0"/>
              <a:t>כללים מהצורה: 			כאשר</a:t>
            </a:r>
          </a:p>
          <a:p>
            <a:pPr marL="0" indent="0" algn="r" rtl="1">
              <a:buNone/>
            </a:pPr>
            <a:r>
              <a:rPr lang="he-IL" dirty="0" smtClean="0"/>
              <a:t>		כללים מסוג זה נקראים גם </a:t>
            </a:r>
            <a:r>
              <a:rPr lang="he-IL" b="1" dirty="0" smtClean="0"/>
              <a:t>כללי יחידה </a:t>
            </a:r>
            <a:endParaRPr lang="he-IL" b="1" dirty="0"/>
          </a:p>
          <a:p>
            <a:pPr algn="r" rtl="1"/>
            <a:r>
              <a:rPr lang="he-IL" b="1" u="sng" dirty="0" smtClean="0"/>
              <a:t>דקדוק חיובי:</a:t>
            </a:r>
            <a:r>
              <a:rPr lang="he-IL" dirty="0" smtClean="0"/>
              <a:t> </a:t>
            </a:r>
          </a:p>
          <a:p>
            <a:pPr marL="0" indent="0" algn="r" rtl="1">
              <a:buNone/>
            </a:pPr>
            <a:r>
              <a:rPr lang="he-IL" dirty="0" smtClean="0"/>
              <a:t>		דקדוק </a:t>
            </a:r>
            <a:r>
              <a:rPr lang="he-IL" b="1" dirty="0" smtClean="0"/>
              <a:t>שאין בו </a:t>
            </a:r>
            <a:r>
              <a:rPr lang="he-IL" dirty="0" smtClean="0"/>
              <a:t>כללים מהצורה  			כאשר </a:t>
            </a:r>
          </a:p>
          <a:p>
            <a:pPr marL="0" indent="0" algn="r" rtl="1">
              <a:buNone/>
            </a:pPr>
            <a:r>
              <a:rPr lang="he-IL" dirty="0" smtClean="0"/>
              <a:t>		כללים מסוג זה נקראים גם </a:t>
            </a:r>
            <a:r>
              <a:rPr lang="he-IL" b="1" dirty="0" smtClean="0"/>
              <a:t>כללי אפסילון</a:t>
            </a:r>
            <a:endParaRPr lang="he-IL" b="1" dirty="0"/>
          </a:p>
          <a:p>
            <a:pPr marL="0" indent="0" algn="r" rtl="1">
              <a:buNone/>
            </a:pPr>
            <a:endParaRPr lang="he-IL" b="1" u="sng" dirty="0" smtClean="0"/>
          </a:p>
          <a:p>
            <a:pPr marL="0" indent="0" algn="r" rtl="1">
              <a:buNone/>
            </a:pPr>
            <a:r>
              <a:rPr lang="he-IL" b="1" u="sng" dirty="0" smtClean="0"/>
              <a:t>משפט: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793" y="2614207"/>
            <a:ext cx="796785" cy="28487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411" y="2659863"/>
            <a:ext cx="885035" cy="23921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793" y="3817488"/>
            <a:ext cx="924838" cy="30510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3855861"/>
            <a:ext cx="704562" cy="254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38423" y="5448533"/>
                <a:ext cx="75175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dirty="0" smtClean="0"/>
                  <a:t>אם</a:t>
                </a:r>
                <a14:m>
                  <m:oMath xmlns:m="http://schemas.openxmlformats.org/officeDocument/2006/math">
                    <m:r>
                      <a:rPr lang="he-I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he-IL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e-IL" dirty="0" smtClean="0"/>
                  <a:t> דקדוק חסר הקשר אזי קיים דקדוק חסר הקשר שקול  </a:t>
                </a:r>
                <a14:m>
                  <m:oMath xmlns:m="http://schemas.openxmlformats.org/officeDocument/2006/math">
                    <m:r>
                      <a:rPr lang="he-IL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’’</m:t>
                    </m:r>
                    <m:r>
                      <a:rPr lang="he-IL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 smtClean="0"/>
                  <a:t>חיובי ומסתעף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423" y="5448533"/>
                <a:ext cx="7517578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r="-64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3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9547" y="910389"/>
            <a:ext cx="8596668" cy="1320800"/>
          </a:xfrm>
        </p:spPr>
        <p:txBody>
          <a:bodyPr/>
          <a:lstStyle/>
          <a:p>
            <a:pPr algn="r"/>
            <a:r>
              <a:rPr lang="he-IL" dirty="0" smtClean="0"/>
              <a:t>מעבר </a:t>
            </a:r>
            <a:r>
              <a:rPr lang="he-IL" dirty="0" err="1" smtClean="0"/>
              <a:t>לדקדוד</a:t>
            </a:r>
            <a:r>
              <a:rPr lang="he-IL" dirty="0" smtClean="0"/>
              <a:t> חסר הקשר חיובי ומסתעף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9547" y="2231189"/>
                <a:ext cx="8506327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dirty="0" smtClean="0"/>
                  <a:t>נתון דקדוק חסר הקשר </a:t>
                </a:r>
                <a:r>
                  <a:rPr lang="he-IL" b="1" dirty="0" smtClean="0"/>
                  <a:t>חיובי לא מסתעף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he-IL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 smtClean="0"/>
                  <a:t>, כלומר בדקדוק </a:t>
                </a:r>
                <a:r>
                  <a:rPr lang="he-IL" b="1" dirty="0" smtClean="0"/>
                  <a:t>קיימים </a:t>
                </a:r>
                <a:r>
                  <a:rPr lang="he-IL" dirty="0" smtClean="0"/>
                  <a:t>כללים</a:t>
                </a:r>
                <a:r>
                  <a:rPr lang="he-IL" b="1" dirty="0" smtClean="0"/>
                  <a:t> </a:t>
                </a:r>
                <a:r>
                  <a:rPr lang="he-IL" dirty="0" smtClean="0"/>
                  <a:t>מהצורה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 smtClean="0"/>
                  <a:t> </a:t>
                </a:r>
                <a:r>
                  <a:rPr lang="en-US" dirty="0" smtClean="0"/>
                  <a:t> </a:t>
                </a:r>
                <a:r>
                  <a:rPr lang="he-IL" dirty="0" smtClean="0"/>
                  <a:t> כאשר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he-IL" dirty="0" smtClean="0"/>
                  <a:t> (לא מסתעף)  </a:t>
                </a:r>
                <a:r>
                  <a:rPr lang="he-IL" b="1" dirty="0" smtClean="0"/>
                  <a:t>ולא קיימים </a:t>
                </a:r>
                <a:r>
                  <a:rPr lang="he-IL" dirty="0" smtClean="0"/>
                  <a:t>כללים  מסוג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/>
                  <a:t> </a:t>
                </a:r>
                <a:r>
                  <a:rPr lang="en-US" dirty="0"/>
                  <a:t> </a:t>
                </a:r>
                <a:r>
                  <a:rPr lang="he-IL" dirty="0"/>
                  <a:t> כאשר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he-IL" dirty="0"/>
                  <a:t> </a:t>
                </a:r>
                <a:r>
                  <a:rPr lang="he-IL" dirty="0" smtClean="0"/>
                  <a:t> (חיובי)</a:t>
                </a:r>
              </a:p>
              <a:p>
                <a:pPr algn="r" rtl="1"/>
                <a:endParaRPr lang="he-IL" dirty="0" smtClean="0"/>
              </a:p>
              <a:p>
                <a:pPr algn="r" rtl="1"/>
                <a:r>
                  <a:rPr lang="he-IL" dirty="0" smtClean="0"/>
                  <a:t>נרצה למצוא דקדוק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’’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he-IL" dirty="0" smtClean="0"/>
                  <a:t> חיובי ומסתעף (ללא מעברים מסוג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/>
                  <a:t> </a:t>
                </a:r>
                <a:r>
                  <a:rPr lang="en-US" dirty="0"/>
                  <a:t> </a:t>
                </a:r>
                <a:r>
                  <a:rPr lang="he-IL" dirty="0"/>
                  <a:t> כאשר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he-IL" dirty="0" smtClean="0"/>
                  <a:t>) ששקול 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he-IL" dirty="0" smtClean="0"/>
                  <a:t>, נראה אלגוריתם למעבר.</a:t>
                </a:r>
              </a:p>
              <a:p>
                <a:pPr algn="r" rtl="1"/>
                <a:endParaRPr lang="he-IL" dirty="0"/>
              </a:p>
              <a:p>
                <a:pPr algn="r" rtl="1"/>
                <a:r>
                  <a:rPr lang="he-IL" dirty="0" smtClean="0"/>
                  <a:t>יהי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e-IL" dirty="0" smtClean="0"/>
                  <a:t> דקדוק </a:t>
                </a:r>
                <a:r>
                  <a:rPr lang="he-IL" dirty="0" err="1" smtClean="0"/>
                  <a:t>ח"ה</a:t>
                </a:r>
                <a:r>
                  <a:rPr lang="he-IL" dirty="0" smtClean="0"/>
                  <a:t> שכללי הגזירה שלו הם:</a:t>
                </a:r>
              </a:p>
              <a:p>
                <a:pPr algn="r" rtl="1"/>
                <a:endParaRPr lang="he-IL" dirty="0" smtClean="0"/>
              </a:p>
              <a:p>
                <a:pPr algn="r" rtl="1"/>
                <a:endParaRPr lang="he-IL" dirty="0"/>
              </a:p>
              <a:p>
                <a:pPr algn="r" rtl="1"/>
                <a:endParaRPr lang="he-IL" dirty="0" smtClean="0"/>
              </a:p>
              <a:p>
                <a:pPr algn="r" rtl="1"/>
                <a:r>
                  <a:rPr lang="he-IL" dirty="0" smtClean="0"/>
                  <a:t>דקדוק זה הוא חיובי (אין בו כללי אפסילון), נראה כיצד להעביר אותו לדקדוק </a:t>
                </a:r>
                <a:r>
                  <a:rPr lang="he-IL" dirty="0" err="1" smtClean="0"/>
                  <a:t>ח"ה</a:t>
                </a:r>
                <a:r>
                  <a:rPr lang="he-IL" dirty="0" smtClean="0"/>
                  <a:t> ומסתעף.</a:t>
                </a:r>
              </a:p>
              <a:p>
                <a:pPr algn="r" rtl="1"/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47" y="2231189"/>
                <a:ext cx="8506327" cy="3693319"/>
              </a:xfrm>
              <a:prstGeom prst="rect">
                <a:avLst/>
              </a:prstGeom>
              <a:blipFill rotWithShape="0">
                <a:blip r:embed="rId2"/>
                <a:stretch>
                  <a:fillRect l="-1219" t="-825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168" y="4077848"/>
            <a:ext cx="13335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9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המשך</a:t>
            </a:r>
            <a:endParaRPr lang="en-US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1763236" y="566035"/>
            <a:ext cx="2141621" cy="1193522"/>
            <a:chOff x="1756610" y="528915"/>
            <a:chExt cx="2141621" cy="1193522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0670" y="817562"/>
              <a:ext cx="1333500" cy="9048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756610" y="528915"/>
                  <a:ext cx="2141621" cy="403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14:m>
                    <m:oMath xmlns:m="http://schemas.openxmlformats.org/officeDocument/2006/math">
                      <m:r>
                        <a:rPr lang="en-US" b="1" i="1" u="sng" dirty="0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b="1" i="1" u="sng" dirty="0" smtClean="0">
                          <a:latin typeface="Cambria Math" panose="02040503050406030204" pitchFamily="18" charset="0"/>
                        </a:rPr>
                        <m:t>’</m:t>
                      </m:r>
                      <m:r>
                        <a:rPr lang="he-IL" b="1" i="1" u="sng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he-IL" b="1" u="sng" dirty="0"/>
                        <m:t>הדקדוק המקורי</m:t>
                      </m:r>
                    </m:oMath>
                  </a14:m>
                  <a:r>
                    <a:rPr lang="he-IL" b="1" u="sng" dirty="0" smtClean="0"/>
                    <a:t> </a:t>
                  </a:r>
                  <a:endParaRPr lang="en-US" b="1" u="sng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6610" y="528915"/>
                  <a:ext cx="2141621" cy="40312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841" t="-1515" b="-2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קבוצה 13"/>
          <p:cNvGrpSpPr/>
          <p:nvPr/>
        </p:nvGrpSpPr>
        <p:grpSpPr>
          <a:xfrm>
            <a:off x="371645" y="2292077"/>
            <a:ext cx="8777412" cy="2341505"/>
            <a:chOff x="1664665" y="2399033"/>
            <a:chExt cx="8777412" cy="23415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מלבן 5"/>
                <p:cNvSpPr/>
                <p:nvPr/>
              </p:nvSpPr>
              <p:spPr>
                <a:xfrm>
                  <a:off x="2971972" y="2399033"/>
                  <a:ext cx="2031325" cy="8843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𝑏𝑅𝑎</m:t>
                            </m:r>
                          </m:e>
                        </m:mr>
                      </m:m>
                    </m:oMath>
                  </a14:m>
                  <a:r>
                    <a:rPr lang="en-US" dirty="0"/>
                    <a:t>	</a:t>
                  </a:r>
                </a:p>
              </p:txBody>
            </p:sp>
          </mc:Choice>
          <mc:Fallback xmlns="">
            <p:sp>
              <p:nvSpPr>
                <p:cNvPr id="6" name="מלבן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972" y="2399033"/>
                  <a:ext cx="2031325" cy="88434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664665" y="2432214"/>
                  <a:ext cx="8777412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he-IL" b="1" dirty="0" smtClean="0"/>
                    <a:t>בשלב הראשון: </a:t>
                  </a:r>
                  <a:r>
                    <a:rPr lang="he-IL" dirty="0" smtClean="0"/>
                    <a:t>נשאיר את הכללים שאינם כללי יחידה:</a:t>
                  </a:r>
                </a:p>
                <a:p>
                  <a:pPr algn="r" rtl="1"/>
                  <a:endParaRPr lang="he-IL" i="1" dirty="0"/>
                </a:p>
                <a:p>
                  <a:pPr algn="r" rtl="1"/>
                  <a:endParaRPr lang="he-IL" dirty="0" smtClean="0"/>
                </a:p>
                <a:p>
                  <a:pPr algn="r" rtl="1"/>
                  <a:r>
                    <a:rPr lang="he-IL" b="1" dirty="0" smtClean="0"/>
                    <a:t>בשלב שני</a:t>
                  </a:r>
                  <a:r>
                    <a:rPr lang="he-IL" dirty="0" smtClean="0"/>
                    <a:t>: נמצא את כל זוגות המשתנים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he-IL" dirty="0" smtClean="0"/>
                    <a:t> המקיימים</a:t>
                  </a:r>
                  <a:endParaRPr lang="he-IL" dirty="0"/>
                </a:p>
                <a:p>
                  <a:pPr algn="r" rtl="1"/>
                  <a:endParaRPr lang="he-IL" dirty="0" smtClean="0"/>
                </a:p>
                <a:p>
                  <a:pPr algn="r" rtl="1"/>
                  <a:r>
                    <a:rPr lang="he-IL" dirty="0" smtClean="0"/>
                    <a:t>במקרה שלנו </a:t>
                  </a:r>
                  <a:r>
                    <a:rPr lang="en-US" dirty="0" smtClean="0"/>
                    <a:t>		</a:t>
                  </a:r>
                  <a:r>
                    <a:rPr lang="he-IL" dirty="0" smtClean="0"/>
                    <a:t>ולכן 		וגם</a:t>
                  </a:r>
                </a:p>
                <a:p>
                  <a:pPr algn="r" rtl="1"/>
                  <a:endParaRPr lang="he-IL" dirty="0"/>
                </a:p>
                <a:p>
                  <a:pPr algn="r" rtl="1"/>
                  <a:endParaRPr lang="he-IL" dirty="0" smtClean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4665" y="2432214"/>
                  <a:ext cx="8777412" cy="230832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319" r="-556" b="-3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35336" y="3694700"/>
              <a:ext cx="1000125" cy="657225"/>
            </a:xfrm>
            <a:prstGeom prst="rect">
              <a:avLst/>
            </a:prstGeom>
          </p:spPr>
        </p:pic>
        <p:pic>
          <p:nvPicPr>
            <p:cNvPr id="12" name="תמונה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01368" y="3654509"/>
              <a:ext cx="909098" cy="855474"/>
            </a:xfrm>
            <a:prstGeom prst="rect">
              <a:avLst/>
            </a:prstGeom>
          </p:spPr>
        </p:pic>
        <p:pic>
          <p:nvPicPr>
            <p:cNvPr id="13" name="תמונה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06588" y="3802774"/>
              <a:ext cx="791289" cy="441079"/>
            </a:xfrm>
            <a:prstGeom prst="rect">
              <a:avLst/>
            </a:prstGeom>
          </p:spPr>
        </p:pic>
      </p:grpSp>
      <p:pic>
        <p:nvPicPr>
          <p:cNvPr id="17" name="תמונה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3489" y="3156077"/>
            <a:ext cx="894613" cy="45674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 rotWithShape="1">
          <a:blip r:embed="rId8"/>
          <a:srcRect t="48683" b="-1"/>
          <a:stretch/>
        </p:blipFill>
        <p:spPr>
          <a:xfrm>
            <a:off x="7499258" y="6240211"/>
            <a:ext cx="909098" cy="439008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9665" y="6169632"/>
            <a:ext cx="791289" cy="441079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 rotWithShape="1">
          <a:blip r:embed="rId10"/>
          <a:srcRect t="26302" b="9613"/>
          <a:stretch/>
        </p:blipFill>
        <p:spPr>
          <a:xfrm>
            <a:off x="5443429" y="4892571"/>
            <a:ext cx="858852" cy="2810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/>
              <p:cNvSpPr/>
              <p:nvPr/>
            </p:nvSpPr>
            <p:spPr>
              <a:xfrm>
                <a:off x="677334" y="4532521"/>
                <a:ext cx="8471723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b="1" dirty="0"/>
                  <a:t>בשלב שלישי</a:t>
                </a:r>
                <a:r>
                  <a:rPr lang="he-IL" dirty="0"/>
                  <a:t>: כל כלל יחידה יוחלף באופן הבא: </a:t>
                </a:r>
              </a:p>
              <a:p>
                <a:pPr algn="r" rtl="1"/>
                <a:r>
                  <a:rPr lang="he-IL" dirty="0"/>
                  <a:t>	עבור כל זוג משתנים </a:t>
                </a:r>
                <a:r>
                  <a:rPr lang="en-US" dirty="0"/>
                  <a:t>	</a:t>
                </a:r>
                <a:r>
                  <a:rPr lang="he-IL" dirty="0"/>
                  <a:t>מהשלב הקודם, לכל כלל גזירה ב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he-IL" dirty="0"/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he-I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</a:t>
                </a:r>
                <a:r>
                  <a:rPr lang="he-IL" dirty="0"/>
                  <a:t> 	שאינו כלל יחידה</a:t>
                </a:r>
                <a:r>
                  <a:rPr lang="en-US" dirty="0"/>
                  <a:t> </a:t>
                </a:r>
                <a:r>
                  <a:rPr lang="he-IL" dirty="0"/>
                  <a:t> (כלומר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he-IL" dirty="0"/>
                  <a:t> אינו משתנה יחיד), ניצור כלל חדש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he-IL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/>
                  <a:t> </a:t>
                </a:r>
              </a:p>
              <a:p>
                <a:pPr algn="r" rtl="1"/>
                <a:endParaRPr lang="he-IL" dirty="0"/>
              </a:p>
              <a:p>
                <a:pPr algn="r" rtl="1"/>
                <a:r>
                  <a:rPr lang="he-IL" dirty="0"/>
                  <a:t>במקרה שלנו עבור   		ניצור כלל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e-I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/>
                  <a:t> .</a:t>
                </a:r>
              </a:p>
              <a:p>
                <a:pPr algn="r" rtl="1"/>
                <a:endParaRPr lang="he-IL" dirty="0"/>
              </a:p>
              <a:p>
                <a:pPr algn="r" rtl="1"/>
                <a:r>
                  <a:rPr lang="he-IL" dirty="0"/>
                  <a:t>ועבור 		ניצור כללים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𝑏𝑎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𝑏𝑅𝑎</m:t>
                    </m:r>
                    <m:r>
                      <a:rPr lang="he-I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/>
                  <a:t>  ועבור                  ניצור: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𝑏𝑎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𝑏𝑅𝑎</m:t>
                    </m:r>
                    <m:r>
                      <a:rPr lang="he-I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4532521"/>
                <a:ext cx="8471723" cy="2031325"/>
              </a:xfrm>
              <a:prstGeom prst="rect">
                <a:avLst/>
              </a:prstGeom>
              <a:blipFill rotWithShape="0">
                <a:blip r:embed="rId11"/>
                <a:stretch>
                  <a:fillRect t="-1802" r="-647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תמונה 20"/>
          <p:cNvPicPr>
            <a:picLocks noChangeAspect="1"/>
          </p:cNvPicPr>
          <p:nvPr/>
        </p:nvPicPr>
        <p:blipFill rotWithShape="1">
          <a:blip r:embed="rId8"/>
          <a:srcRect b="49343"/>
          <a:stretch/>
        </p:blipFill>
        <p:spPr>
          <a:xfrm>
            <a:off x="6538645" y="5651712"/>
            <a:ext cx="909098" cy="43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המשך</a:t>
            </a:r>
            <a:endParaRPr lang="en-US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1864894" y="889808"/>
            <a:ext cx="2141621" cy="1193522"/>
            <a:chOff x="1756610" y="528915"/>
            <a:chExt cx="2141621" cy="1193522"/>
          </a:xfrm>
        </p:grpSpPr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0670" y="817562"/>
              <a:ext cx="1333500" cy="9048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56610" y="528915"/>
                  <a:ext cx="2141621" cy="403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14:m>
                    <m:oMath xmlns:m="http://schemas.openxmlformats.org/officeDocument/2006/math">
                      <m:r>
                        <a:rPr lang="en-US" b="1" i="1" u="sng" dirty="0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b="1" i="1" u="sng" dirty="0" smtClean="0">
                          <a:latin typeface="Cambria Math" panose="02040503050406030204" pitchFamily="18" charset="0"/>
                        </a:rPr>
                        <m:t>’</m:t>
                      </m:r>
                      <m:r>
                        <a:rPr lang="he-IL" b="1" i="1" u="sng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he-IL" b="1" u="sng" dirty="0"/>
                        <m:t>הדקדוק המקורי</m:t>
                      </m:r>
                    </m:oMath>
                  </a14:m>
                  <a:r>
                    <a:rPr lang="he-IL" b="1" u="sng" dirty="0" smtClean="0"/>
                    <a:t> </a:t>
                  </a:r>
                  <a:endParaRPr lang="en-US" b="1" u="sng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6610" y="528915"/>
                  <a:ext cx="2141621" cy="40312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849" t="-1515" r="-285" b="-2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129" y="2083330"/>
            <a:ext cx="1695450" cy="1171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תוכן 7"/>
              <p:cNvSpPr>
                <a:spLocks noGrp="1"/>
              </p:cNvSpPr>
              <p:nvPr>
                <p:ph idx="1"/>
              </p:nvPr>
            </p:nvSpPr>
            <p:spPr>
              <a:xfrm>
                <a:off x="963527" y="2485441"/>
                <a:ext cx="8596668" cy="3880773"/>
              </a:xfrm>
            </p:spPr>
            <p:txBody>
              <a:bodyPr/>
              <a:lstStyle/>
              <a:p>
                <a:pPr marL="0" indent="0" algn="r">
                  <a:buNone/>
                </a:pPr>
                <a:r>
                  <a:rPr lang="he-IL" dirty="0" smtClean="0"/>
                  <a:t>סה"כ קיבלנו: </a:t>
                </a:r>
              </a:p>
              <a:p>
                <a:pPr marL="0" indent="0" algn="r">
                  <a:buNone/>
                </a:pPr>
                <a:endParaRPr lang="he-IL" dirty="0"/>
              </a:p>
              <a:p>
                <a:pPr marL="0" indent="0" algn="r">
                  <a:buNone/>
                </a:pPr>
                <a:endParaRPr lang="he-IL" dirty="0" smtClean="0"/>
              </a:p>
              <a:p>
                <a:pPr marL="0" indent="0" algn="r" rtl="1">
                  <a:buNone/>
                </a:pPr>
                <a:r>
                  <a:rPr lang="he-IL" dirty="0" smtClean="0"/>
                  <a:t>כעת ניתן להוריד את כללי הגזירה עם המשתנה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he-IL" dirty="0" smtClean="0"/>
                  <a:t>, כיוון שלא ניתן להגיע אליו.</a:t>
                </a:r>
                <a:endParaRPr lang="en-US" dirty="0"/>
              </a:p>
            </p:txBody>
          </p:sp>
        </mc:Choice>
        <mc:Fallback xmlns="">
          <p:sp>
            <p:nvSpPr>
              <p:cNvPr id="8" name="מציין מיקום תוכן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3527" y="2485441"/>
                <a:ext cx="8596668" cy="3880773"/>
              </a:xfrm>
              <a:blipFill rotWithShape="0">
                <a:blip r:embed="rId6"/>
                <a:stretch>
                  <a:fillRect t="-943" r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26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המרת דקדוק חסר הקשר לצורה הנורמלית של חומסקי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תוכן 5"/>
              <p:cNvSpPr>
                <a:spLocks noGrp="1"/>
              </p:cNvSpPr>
              <p:nvPr>
                <p:ph idx="1"/>
              </p:nvPr>
            </p:nvSpPr>
            <p:spPr>
              <a:xfrm>
                <a:off x="927801" y="2016211"/>
                <a:ext cx="8596668" cy="3880773"/>
              </a:xfrm>
            </p:spPr>
            <p:txBody>
              <a:bodyPr>
                <a:normAutofit/>
              </a:bodyPr>
              <a:lstStyle/>
              <a:p>
                <a:pPr marL="0" indent="0" algn="r">
                  <a:buNone/>
                </a:pPr>
                <a:r>
                  <a:rPr lang="he-IL" b="1" dirty="0" smtClean="0"/>
                  <a:t>האלגוריתם הבא ממיר דקדוק </a:t>
                </a:r>
                <a:r>
                  <a:rPr lang="he-IL" b="1" dirty="0" err="1" smtClean="0"/>
                  <a:t>ח"ה</a:t>
                </a:r>
                <a:r>
                  <a:rPr lang="he-IL" b="1" dirty="0" smtClean="0"/>
                  <a:t> חיובי ומסתעף לדקדוק בצורה הנורמלית של חומסקי</a:t>
                </a:r>
              </a:p>
              <a:p>
                <a:pPr marL="0" indent="0" algn="r">
                  <a:buNone/>
                </a:pPr>
                <a:r>
                  <a:rPr lang="he-IL" b="1" dirty="0" smtClean="0"/>
                  <a:t>שלב ראשון:</a:t>
                </a:r>
              </a:p>
              <a:p>
                <a:pPr marL="0" indent="0" algn="r" rtl="1">
                  <a:buNone/>
                </a:pPr>
                <a:r>
                  <a:rPr lang="he-IL" dirty="0"/>
                  <a:t>בכל הפקה שאינה </a:t>
                </a:r>
                <a:r>
                  <a:rPr lang="he-IL" dirty="0" smtClean="0"/>
                  <a:t>מהצורה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e-IL" dirty="0" smtClean="0"/>
                  <a:t>	 </a:t>
                </a:r>
                <a:r>
                  <a:rPr lang="he-IL" dirty="0"/>
                  <a:t>נחליף כל טרמינל </a:t>
                </a:r>
                <a:r>
                  <a:rPr lang="en-US" dirty="0"/>
                  <a:t>a</a:t>
                </a:r>
                <a:r>
                  <a:rPr lang="he-IL" dirty="0" smtClean="0"/>
                  <a:t> </a:t>
                </a:r>
                <a:r>
                  <a:rPr lang="he-IL" dirty="0"/>
                  <a:t>במשתנה </a:t>
                </a:r>
                <a:r>
                  <a:rPr lang="he-IL" dirty="0" smtClean="0"/>
                  <a:t>חדש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he-IL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 smtClean="0"/>
                  <a:t> .</a:t>
                </a:r>
              </a:p>
              <a:p>
                <a:pPr marL="0" indent="0" algn="r" rtl="1">
                  <a:buNone/>
                </a:pPr>
                <a:endParaRPr lang="he-IL" dirty="0"/>
              </a:p>
              <a:p>
                <a:pPr marL="0" indent="0" algn="r" rtl="1">
                  <a:buNone/>
                </a:pPr>
                <a:r>
                  <a:rPr lang="he-IL" sz="1700" b="1" dirty="0" smtClean="0"/>
                  <a:t>שלב שני:</a:t>
                </a:r>
              </a:p>
              <a:p>
                <a:pPr marL="0" indent="0" algn="r" rtl="1">
                  <a:buNone/>
                </a:pPr>
                <a:r>
                  <a:rPr lang="he-IL" sz="1700" dirty="0" smtClean="0"/>
                  <a:t>עבור כל הפקה מהצורה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>
                      <m:sSubPr>
                        <m:ctrlPr>
                          <a:rPr lang="he-IL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1700" dirty="0"/>
                      <m:t>, </m:t>
                    </m:r>
                    <m:sSub>
                      <m:sSubPr>
                        <m:ctrlPr>
                          <a:rPr lang="he-IL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1700" dirty="0"/>
                      <m:t>… </m:t>
                    </m:r>
                    <m:sSub>
                      <m:sSubPr>
                        <m:ctrlPr>
                          <a:rPr lang="he-IL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e-IL" sz="1700" dirty="0" smtClean="0"/>
                  <a:t>  (כאשר המשתנים </a:t>
                </a:r>
                <a:r>
                  <a:rPr lang="en-US" sz="1700" dirty="0" smtClean="0"/>
                  <a:t>X</a:t>
                </a:r>
                <a:r>
                  <a:rPr lang="he-IL" sz="1700" dirty="0" smtClean="0"/>
                  <a:t> יכולים להיות מקוריים או משתנים שהוספנו בשלב הקודם).</a:t>
                </a:r>
              </a:p>
              <a:p>
                <a:pPr marL="0" indent="0" algn="r" rtl="1">
                  <a:buNone/>
                </a:pPr>
                <a:r>
                  <a:rPr lang="he-IL" sz="1700" dirty="0"/>
                  <a:t>נוסיף משתנים חדשים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7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700" dirty="0"/>
                  <a:t>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700" dirty="0"/>
                  <a:t>  </a:t>
                </a:r>
                <a:r>
                  <a:rPr lang="he-IL" sz="1700" dirty="0"/>
                  <a:t>  </a:t>
                </a:r>
                <a:endParaRPr lang="en-US" sz="1700" dirty="0"/>
              </a:p>
              <a:p>
                <a:pPr marL="0" indent="0" algn="r" rtl="1">
                  <a:buNone/>
                </a:pPr>
                <a:r>
                  <a:rPr lang="he-IL" sz="1700" dirty="0" smtClean="0"/>
                  <a:t> ונחליף את הכלל בסדרת הפקות:  </a:t>
                </a:r>
              </a:p>
              <a:p>
                <a:pPr marL="0" indent="0" algn="r" rtl="1">
                  <a:buNone/>
                </a:pPr>
                <a:endParaRPr lang="he-IL" dirty="0"/>
              </a:p>
              <a:p>
                <a:pPr marL="0" indent="0" algn="r" rtl="1">
                  <a:buNone/>
                </a:pPr>
                <a:endParaRPr lang="he-IL" dirty="0" smtClean="0"/>
              </a:p>
              <a:p>
                <a:pPr marL="0" indent="0" algn="r" rtl="1">
                  <a:buNone/>
                </a:pPr>
                <a:endParaRPr lang="he-IL" dirty="0"/>
              </a:p>
              <a:p>
                <a:pPr marL="0" indent="0" algn="r" rtl="1">
                  <a:buNone/>
                </a:pPr>
                <a:endParaRPr lang="he-IL" dirty="0" smtClean="0"/>
              </a:p>
              <a:p>
                <a:pPr marL="0" indent="0" algn="r" rtl="1">
                  <a:buNone/>
                </a:pPr>
                <a:endParaRPr lang="he-IL" dirty="0" smtClean="0"/>
              </a:p>
              <a:p>
                <a:pPr marL="0" indent="0" algn="r" rtl="1">
                  <a:buNone/>
                </a:pPr>
                <a:endParaRPr lang="he-IL" dirty="0"/>
              </a:p>
              <a:p>
                <a:pPr marL="0" indent="0" algn="r" rtl="1">
                  <a:buNone/>
                </a:pPr>
                <a:endParaRPr lang="he-IL" dirty="0" smtClean="0"/>
              </a:p>
              <a:p>
                <a:pPr marL="0" indent="0" algn="r" rtl="1">
                  <a:buNone/>
                </a:pPr>
                <a:endParaRPr lang="he-IL" dirty="0"/>
              </a:p>
              <a:p>
                <a:pPr marL="0" indent="0" algn="r" rtl="1">
                  <a:buNone/>
                </a:pPr>
                <a:endParaRPr lang="he-IL" dirty="0" smtClean="0"/>
              </a:p>
            </p:txBody>
          </p:sp>
        </mc:Choice>
        <mc:Fallback xmlns="">
          <p:sp>
            <p:nvSpPr>
              <p:cNvPr id="6" name="מציין מיקום תוכן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7801" y="2016211"/>
                <a:ext cx="8596668" cy="3880773"/>
              </a:xfrm>
              <a:blipFill rotWithShape="0">
                <a:blip r:embed="rId2"/>
                <a:stretch>
                  <a:fillRect t="-943" r="-1348" b="-8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30" y="5220158"/>
            <a:ext cx="2249605" cy="163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דוגמא להמרה לדקדוק חומסקי 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415" y="1407234"/>
            <a:ext cx="2885052" cy="109145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ציין מיקום תוכן 4"/>
              <p:cNvSpPr>
                <a:spLocks noGrp="1"/>
              </p:cNvSpPr>
              <p:nvPr>
                <p:ph idx="1"/>
              </p:nvPr>
            </p:nvSpPr>
            <p:spPr>
              <a:xfrm>
                <a:off x="1123261" y="1352550"/>
                <a:ext cx="8596668" cy="5007307"/>
              </a:xfrm>
            </p:spPr>
            <p:txBody>
              <a:bodyPr>
                <a:normAutofit fontScale="70000" lnSpcReduction="20000"/>
              </a:bodyPr>
              <a:lstStyle/>
              <a:p>
                <a:pPr algn="r" rtl="1"/>
                <a:r>
                  <a:rPr lang="he-IL" sz="2800" dirty="0" smtClean="0"/>
                  <a:t>יהי </a:t>
                </a:r>
                <a:r>
                  <a:rPr lang="en-US" sz="2800" dirty="0" smtClean="0"/>
                  <a:t>G’</a:t>
                </a:r>
                <a:r>
                  <a:rPr lang="he-IL" sz="2800" dirty="0"/>
                  <a:t> </a:t>
                </a:r>
                <a:r>
                  <a:rPr lang="he-IL" sz="2800" dirty="0" smtClean="0"/>
                  <a:t>דקדוק </a:t>
                </a:r>
                <a:r>
                  <a:rPr lang="he-IL" sz="2800" dirty="0" err="1" smtClean="0"/>
                  <a:t>ח"ה</a:t>
                </a:r>
                <a:r>
                  <a:rPr lang="he-IL" sz="2800" dirty="0" smtClean="0"/>
                  <a:t> עם כללי גזירה אלו:</a:t>
                </a:r>
              </a:p>
              <a:p>
                <a:pPr algn="r" rtl="1"/>
                <a:endParaRPr lang="he-IL" dirty="0"/>
              </a:p>
              <a:p>
                <a:pPr marL="457200" lvl="1" indent="0" algn="r" rtl="1">
                  <a:buNone/>
                </a:pPr>
                <a:r>
                  <a:rPr lang="he-IL" sz="2300" dirty="0" smtClean="0"/>
                  <a:t>(הדקדוק חיובי ומסתעף)</a:t>
                </a:r>
              </a:p>
              <a:p>
                <a:pPr algn="r" rtl="1"/>
                <a:endParaRPr lang="he-IL" b="1" dirty="0"/>
              </a:p>
              <a:p>
                <a:pPr algn="r" rtl="1"/>
                <a:endParaRPr lang="he-IL" dirty="0" smtClean="0"/>
              </a:p>
              <a:p>
                <a:pPr marL="0" indent="0" algn="r" rtl="1">
                  <a:buNone/>
                </a:pPr>
                <a:r>
                  <a:rPr lang="he-IL" sz="2600" dirty="0" smtClean="0"/>
                  <a:t>נשאיר את הכללים הבאים כפי שהם:</a:t>
                </a:r>
              </a:p>
              <a:p>
                <a:pPr marL="0" indent="0" algn="r" rtl="1">
                  <a:buNone/>
                </a:pPr>
                <a:endParaRPr lang="he-IL" dirty="0"/>
              </a:p>
              <a:p>
                <a:pPr marL="0" indent="0" algn="r" rtl="1">
                  <a:buNone/>
                </a:pPr>
                <a:endParaRPr lang="he-IL" dirty="0"/>
              </a:p>
              <a:p>
                <a:pPr marL="0" indent="0" algn="r" rtl="1">
                  <a:buNone/>
                </a:pPr>
                <a:r>
                  <a:rPr lang="he-IL" sz="2600" dirty="0" smtClean="0"/>
                  <a:t>עבור שאר הכללים, נגדיר משתנים חדשים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he-IL" sz="2600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he-IL" sz="2600" dirty="0" smtClean="0"/>
                  <a:t>  שעבורם נגדיר כללים </a:t>
                </a:r>
                <a:r>
                  <a:rPr lang="he-IL" sz="2300" dirty="0" smtClean="0"/>
                  <a:t>:</a:t>
                </a:r>
              </a:p>
              <a:p>
                <a:pPr marL="0" indent="0" algn="r" rtl="1">
                  <a:buNone/>
                </a:pPr>
                <a:endParaRPr lang="he-IL" dirty="0" smtClean="0"/>
              </a:p>
              <a:p>
                <a:pPr marL="0" indent="0" algn="r" rtl="1">
                  <a:buNone/>
                </a:pPr>
                <a:r>
                  <a:rPr lang="he-IL" sz="2600" dirty="0" smtClean="0"/>
                  <a:t>ונחליף את הטרמינלים במשתנים החדשים.</a:t>
                </a:r>
              </a:p>
              <a:p>
                <a:pPr marL="0" indent="0" algn="r" rtl="1">
                  <a:buNone/>
                </a:pPr>
                <a:r>
                  <a:rPr lang="he-IL" sz="2900" dirty="0" smtClean="0"/>
                  <a:t>כעת כללי הגזירה שלנו יהיו:  </a:t>
                </a:r>
                <a:endParaRPr lang="he-IL" sz="2900" dirty="0"/>
              </a:p>
              <a:p>
                <a:pPr marL="0" indent="0" algn="r" rtl="1">
                  <a:buNone/>
                </a:pPr>
                <a:endParaRPr lang="he-IL" dirty="0"/>
              </a:p>
              <a:p>
                <a:pPr marL="0" indent="0" algn="r" rtl="1">
                  <a:buNone/>
                </a:pPr>
                <a:endParaRPr lang="he-IL" dirty="0" smtClean="0"/>
              </a:p>
              <a:p>
                <a:pPr marL="0" indent="0" algn="r" rtl="1">
                  <a:buNone/>
                </a:pPr>
                <a:endParaRPr lang="he-IL" dirty="0"/>
              </a:p>
              <a:p>
                <a:pPr marL="0" indent="0" algn="r" rtl="1">
                  <a:buNone/>
                </a:pPr>
                <a:r>
                  <a:rPr lang="he-IL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מציין מיקום תוכן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3261" y="1352550"/>
                <a:ext cx="8596668" cy="5007307"/>
              </a:xfrm>
              <a:blipFill rotWithShape="0">
                <a:blip r:embed="rId3"/>
                <a:stretch>
                  <a:fillRect t="-2071" r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/>
          <a:srcRect t="18777" b="19136"/>
          <a:stretch/>
        </p:blipFill>
        <p:spPr>
          <a:xfrm>
            <a:off x="4774243" y="2834713"/>
            <a:ext cx="1294704" cy="81385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0926" y="3773084"/>
            <a:ext cx="1263587" cy="74408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4080" y="4881132"/>
            <a:ext cx="2823799" cy="159385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97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פיאה">
  <a:themeElements>
    <a:clrScheme name="פיאה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פיאה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פיאה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6879</TotalTime>
  <Words>799</Words>
  <Application>Microsoft Office PowerPoint</Application>
  <PresentationFormat>מסך רחב</PresentationFormat>
  <Paragraphs>217</Paragraphs>
  <Slides>21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Gisha</vt:lpstr>
      <vt:lpstr>Trebuchet MS</vt:lpstr>
      <vt:lpstr>Wingdings 3</vt:lpstr>
      <vt:lpstr>פיאה</vt:lpstr>
      <vt:lpstr>תרגול 8</vt:lpstr>
      <vt:lpstr>נועם חומסקי (מויקיפדיה)</vt:lpstr>
      <vt:lpstr>הצורה הנורמלית של חומסקי </vt:lpstr>
      <vt:lpstr>הגדרות</vt:lpstr>
      <vt:lpstr>מעבר לדקדוד חסר הקשר חיובי ומסתעף</vt:lpstr>
      <vt:lpstr>המשך</vt:lpstr>
      <vt:lpstr>המשך</vt:lpstr>
      <vt:lpstr>המרת דקדוק חסר הקשר לצורה הנורמלית של חומסקי   </vt:lpstr>
      <vt:lpstr>דוגמא להמרה לדקדוק חומסקי </vt:lpstr>
      <vt:lpstr>המשך הדוגמא </vt:lpstr>
      <vt:lpstr>סגירות שפות חסרות הקשר</vt:lpstr>
      <vt:lpstr>למת הניפוח לשפות חסרות הקשר (למת בר הלל)</vt:lpstr>
      <vt:lpstr>תרגיל</vt:lpstr>
      <vt:lpstr>המשך</vt:lpstr>
      <vt:lpstr>עוד תרגיל</vt:lpstr>
      <vt:lpstr>המשך</vt:lpstr>
      <vt:lpstr>המשך</vt:lpstr>
      <vt:lpstr>אינטואיציה להוכחת למת בר הלל</vt:lpstr>
      <vt:lpstr>המשך אינטואיציה להוכחת למת בר הלל</vt:lpstr>
      <vt:lpstr>הקשר בין דקדוק בצורה הנורמלית של חומסקי ללמת הניפוח לשפות חסרות הקשר</vt:lpstr>
      <vt:lpstr>המרה לדקדוק ללא כללי אפסילון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תרגול 8</dc:title>
  <dc:creator>Akiva Kleinerman</dc:creator>
  <cp:lastModifiedBy>Akiva Kleinerman</cp:lastModifiedBy>
  <cp:revision>105</cp:revision>
  <dcterms:created xsi:type="dcterms:W3CDTF">2017-05-15T16:14:30Z</dcterms:created>
  <dcterms:modified xsi:type="dcterms:W3CDTF">2017-06-07T20:39:54Z</dcterms:modified>
</cp:coreProperties>
</file>