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78" r:id="rId3"/>
    <p:sldId id="257" r:id="rId4"/>
    <p:sldId id="258" r:id="rId5"/>
    <p:sldId id="261" r:id="rId6"/>
    <p:sldId id="259" r:id="rId7"/>
    <p:sldId id="265" r:id="rId8"/>
    <p:sldId id="260" r:id="rId9"/>
    <p:sldId id="266" r:id="rId10"/>
    <p:sldId id="267" r:id="rId11"/>
    <p:sldId id="268" r:id="rId12"/>
    <p:sldId id="274" r:id="rId13"/>
    <p:sldId id="276" r:id="rId14"/>
    <p:sldId id="271" r:id="rId15"/>
    <p:sldId id="283" r:id="rId16"/>
    <p:sldId id="277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iva Kleinerman" initials="AK" lastIdx="2" clrIdx="0">
    <p:extLst>
      <p:ext uri="{19B8F6BF-5375-455C-9EA6-DF929625EA0E}">
        <p15:presenceInfo xmlns:p15="http://schemas.microsoft.com/office/powerpoint/2012/main" userId="791e09ba117964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6569" autoAdjust="0"/>
  </p:normalViewPr>
  <p:slideViewPr>
    <p:cSldViewPr snapToGrid="0">
      <p:cViewPr varScale="1">
        <p:scale>
          <a:sx n="80" d="100"/>
          <a:sy n="80" d="100"/>
        </p:scale>
        <p:origin x="9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866EE-A83F-4008-891D-D9D41B79B1AC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0DA44-590C-494D-BCFB-7DF969C9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0DA44-590C-494D-BCFB-7DF969C9C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2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כתבה</a:t>
            </a:r>
            <a:r>
              <a:rPr lang="he-IL" baseline="0" dirty="0" smtClean="0"/>
              <a:t> חדשה יחסית על אלן </a:t>
            </a:r>
            <a:r>
              <a:rPr lang="he-IL" baseline="0" dirty="0" err="1" smtClean="0"/>
              <a:t>טיורינג</a:t>
            </a:r>
            <a:r>
              <a:rPr lang="he-IL" baseline="0" dirty="0" smtClean="0"/>
              <a:t>:</a:t>
            </a:r>
            <a:endParaRPr lang="en-US" dirty="0" smtClean="0"/>
          </a:p>
          <a:p>
            <a:r>
              <a:rPr lang="en-US" dirty="0" smtClean="0"/>
              <a:t>http://www.ynet.co.il/articles/0,7340,L-4972315,00.html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0DA44-590C-494D-BCFB-7DF969C9C8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51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137220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85813" indent="-303213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208088" indent="-241300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92275" indent="-242888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174875" indent="-241300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6320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892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5464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40036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DBA94746-1135-4AD1-9BC6-E5F08114DBF8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sz="13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7221" name="Date Placeholder 4"/>
          <p:cNvSpPr txBox="1">
            <a:spLocks noGrp="1"/>
          </p:cNvSpPr>
          <p:nvPr/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85813" indent="-303213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208088" indent="-241300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92275" indent="-242888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174875" indent="-241300" algn="ctr" defTabSz="966788" eaLnBrk="0" hangingPunct="0"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6320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892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5464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4003675" indent="-2413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3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336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3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146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8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551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4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23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2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7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5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9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9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3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2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5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4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0697-D1E9-434C-9237-7A0C8F1ED39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460B60-0982-46B2-A244-75BB8B17A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7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ctrTitle"/>
          </p:nvPr>
        </p:nvSpPr>
        <p:spPr>
          <a:xfrm>
            <a:off x="1507067" y="1810764"/>
            <a:ext cx="7766936" cy="1646302"/>
          </a:xfrm>
        </p:spPr>
        <p:txBody>
          <a:bodyPr/>
          <a:lstStyle/>
          <a:p>
            <a:r>
              <a:rPr lang="he-IL" dirty="0" smtClean="0">
                <a:cs typeface="+mn-cs"/>
              </a:rPr>
              <a:t>תרגול 10</a:t>
            </a:r>
            <a:endParaRPr lang="en-US" dirty="0">
              <a:cs typeface="+mn-cs"/>
            </a:endParaRPr>
          </a:p>
        </p:txBody>
      </p:sp>
      <p:sp>
        <p:nvSpPr>
          <p:cNvPr id="5" name="כותרת משנה 2"/>
          <p:cNvSpPr>
            <a:spLocks noGrp="1"/>
          </p:cNvSpPr>
          <p:nvPr>
            <p:ph type="subTitle" idx="1"/>
          </p:nvPr>
        </p:nvSpPr>
        <p:spPr>
          <a:xfrm>
            <a:off x="1507067" y="3457063"/>
            <a:ext cx="7766936" cy="1096899"/>
          </a:xfrm>
        </p:spPr>
        <p:txBody>
          <a:bodyPr>
            <a:normAutofit/>
          </a:bodyPr>
          <a:lstStyle/>
          <a:p>
            <a:r>
              <a:rPr lang="he-IL" sz="2800" dirty="0" smtClean="0">
                <a:solidFill>
                  <a:schemeClr val="accent1">
                    <a:lumMod val="75000"/>
                  </a:schemeClr>
                </a:solidFill>
              </a:rPr>
              <a:t>שפות תלויות הקשר ומכונת </a:t>
            </a:r>
            <a:r>
              <a:rPr lang="he-IL" sz="2800" dirty="0" err="1" smtClean="0">
                <a:solidFill>
                  <a:schemeClr val="accent1">
                    <a:lumMod val="75000"/>
                  </a:schemeClr>
                </a:solidFill>
              </a:rPr>
              <a:t>טיורינג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6597" y="4469151"/>
            <a:ext cx="53909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>
                <a:solidFill>
                  <a:srgbClr val="5FCBEF">
                    <a:lumMod val="50000"/>
                  </a:srgbClr>
                </a:solidFill>
              </a:rPr>
              <a:t>אוטומטים ושפות פורמליות</a:t>
            </a:r>
          </a:p>
          <a:p>
            <a:pPr rtl="1"/>
            <a:r>
              <a:rPr lang="he-IL" dirty="0">
                <a:solidFill>
                  <a:srgbClr val="5FCBEF">
                    <a:lumMod val="50000"/>
                  </a:srgbClr>
                </a:solidFill>
              </a:rPr>
              <a:t> בר אילן </a:t>
            </a:r>
            <a:r>
              <a:rPr lang="he-IL" dirty="0" err="1">
                <a:solidFill>
                  <a:srgbClr val="5FCBEF">
                    <a:lumMod val="50000"/>
                  </a:srgbClr>
                </a:solidFill>
              </a:rPr>
              <a:t>תשעז</a:t>
            </a:r>
            <a:r>
              <a:rPr lang="he-IL" dirty="0">
                <a:solidFill>
                  <a:srgbClr val="5FCBEF">
                    <a:lumMod val="50000"/>
                  </a:srgbClr>
                </a:solidFill>
              </a:rPr>
              <a:t> 2017</a:t>
            </a:r>
          </a:p>
          <a:p>
            <a:endParaRPr lang="he-IL" dirty="0">
              <a:solidFill>
                <a:srgbClr val="5FCBEF">
                  <a:lumMod val="50000"/>
                </a:srgbClr>
              </a:solidFill>
            </a:endParaRPr>
          </a:p>
          <a:p>
            <a:r>
              <a:rPr lang="he-IL" dirty="0">
                <a:solidFill>
                  <a:srgbClr val="5FCBEF">
                    <a:lumMod val="50000"/>
                  </a:srgbClr>
                </a:solidFill>
              </a:rPr>
              <a:t>נערך ע"י עקיבא </a:t>
            </a:r>
            <a:r>
              <a:rPr lang="he-IL" dirty="0" err="1">
                <a:solidFill>
                  <a:srgbClr val="5FCBEF">
                    <a:lumMod val="50000"/>
                  </a:srgbClr>
                </a:solidFill>
              </a:rPr>
              <a:t>קליינרמן</a:t>
            </a:r>
            <a:endParaRPr lang="en-US" dirty="0">
              <a:solidFill>
                <a:srgbClr val="5FCBEF">
                  <a:lumMod val="50000"/>
                </a:srgbClr>
              </a:solidFill>
            </a:endParaRPr>
          </a:p>
          <a:p>
            <a:endParaRPr lang="he-IL" dirty="0">
              <a:solidFill>
                <a:prstClr val="black"/>
              </a:solidFill>
            </a:endParaRPr>
          </a:p>
          <a:p>
            <a:endParaRPr lang="he-IL" dirty="0">
              <a:solidFill>
                <a:prstClr val="black"/>
              </a:solidFill>
            </a:endParaRPr>
          </a:p>
          <a:p>
            <a:endParaRPr lang="he-I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3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טרמינולוגיה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r" rtl="1"/>
                <a:r>
                  <a:rPr lang="he-IL" altLang="en-US" sz="2000" dirty="0" smtClean="0"/>
                  <a:t>קונפיגורציה התחלתית בקריאת המילה </a:t>
                </a:r>
                <a:r>
                  <a:rPr lang="en-US" altLang="en-US" sz="2000" dirty="0" smtClean="0"/>
                  <a:t>w </a:t>
                </a:r>
                <a:r>
                  <a:rPr lang="he-IL" altLang="en-US" sz="2000" dirty="0" smtClean="0"/>
                  <a:t> : </a:t>
                </a:r>
                <a:r>
                  <a:rPr lang="en-US" altLang="en-US" sz="2000" dirty="0"/>
                  <a:t>“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2000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altLang="en-US" sz="2000" dirty="0"/>
                  <a:t>”</a:t>
                </a:r>
                <a:r>
                  <a:rPr lang="he-IL" altLang="en-US" sz="2000" dirty="0"/>
                  <a:t>  </a:t>
                </a:r>
                <a:endParaRPr lang="en-US" altLang="en-US" sz="2000" dirty="0"/>
              </a:p>
              <a:p>
                <a:pPr algn="r" rtl="1"/>
                <a:endParaRPr lang="en-US" altLang="en-US" sz="2000" i="1" dirty="0"/>
              </a:p>
              <a:p>
                <a:pPr algn="r" rtl="1"/>
                <a:r>
                  <a:rPr lang="he-IL" altLang="en-US" sz="2000" dirty="0" smtClean="0"/>
                  <a:t>קונפיגורציה מקבלת : </a:t>
                </a:r>
                <a:r>
                  <a:rPr lang="en-US" altLang="en-US" sz="2000" dirty="0"/>
                  <a:t>“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𝑢𝑞</m:t>
                    </m:r>
                    <m:r>
                      <a:rPr lang="en-US" altLang="en-US" sz="2000" i="1" baseline="-25000" dirty="0" err="1" smtClean="0">
                        <a:latin typeface="Cambria Math" panose="02040503050406030204" pitchFamily="18" charset="0"/>
                      </a:rPr>
                      <m:t>𝑎𝑐𝑐</m:t>
                    </m:r>
                    <m:r>
                      <a:rPr lang="en-US" altLang="en-US" sz="2000" i="1" dirty="0" err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altLang="en-US" sz="2000" dirty="0" smtClean="0"/>
                  <a:t>”</a:t>
                </a:r>
                <a:endParaRPr lang="he-IL" altLang="en-US" sz="2000" dirty="0" smtClean="0"/>
              </a:p>
              <a:p>
                <a:pPr algn="r" rtl="1"/>
                <a:endParaRPr lang="he-IL" altLang="en-US" sz="2000" dirty="0"/>
              </a:p>
              <a:p>
                <a:pPr algn="r" rtl="1"/>
                <a:r>
                  <a:rPr lang="he-IL" altLang="en-US" sz="2000" dirty="0" smtClean="0"/>
                  <a:t>קונפיגורציה דוחה: </a:t>
                </a:r>
                <a:r>
                  <a:rPr lang="en-US" altLang="en-US" sz="2000" dirty="0"/>
                  <a:t>“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𝑢𝑞</m:t>
                    </m:r>
                    <m:r>
                      <a:rPr lang="en-US" altLang="en-US" sz="2000" i="1" baseline="-25000" dirty="0" err="1" smtClean="0">
                        <a:latin typeface="Cambria Math" panose="02040503050406030204" pitchFamily="18" charset="0"/>
                      </a:rPr>
                      <m:t>𝑟𝑒𝑗</m:t>
                    </m:r>
                    <m:r>
                      <a:rPr lang="en-US" altLang="en-US" sz="2000" i="1" dirty="0" err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altLang="en-US" sz="2000" dirty="0"/>
                  <a:t>”</a:t>
                </a:r>
              </a:p>
              <a:p>
                <a:pPr marL="0" indent="0" algn="r" rtl="1">
                  <a:buNone/>
                </a:pPr>
                <a:endParaRPr lang="en-US" altLang="en-US" dirty="0"/>
              </a:p>
              <a:p>
                <a:pPr algn="r" rtl="1"/>
                <a:endParaRPr lang="en-US" altLang="en-US" dirty="0"/>
              </a:p>
              <a:p>
                <a:pPr marL="0" indent="0" algn="r" rtl="1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942" r="-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61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מעבר בין </a:t>
            </a:r>
            <a:r>
              <a:rPr lang="he-IL" dirty="0" err="1" smtClean="0"/>
              <a:t>קונפיגורציות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r" rtl="1">
                  <a:buNone/>
                </a:pPr>
                <a:r>
                  <a:rPr lang="he-IL" dirty="0" smtClean="0"/>
                  <a:t>אם</a:t>
                </a:r>
                <a:r>
                  <a:rPr lang="en-US" dirty="0"/>
                  <a:t>  </a:t>
                </a:r>
                <a:r>
                  <a:rPr lang="he-IL" dirty="0" smtClean="0"/>
                  <a:t> 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he-IL" dirty="0" smtClean="0"/>
                  <a:t> מהקונפיגורציה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𝑢𝑞𝑎𝑤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he-IL" dirty="0"/>
                  <a:t>עוברים לקונפיגורציה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𝑢𝑏𝑞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 smtClean="0"/>
                  <a:t>.</a:t>
                </a:r>
              </a:p>
              <a:p>
                <a:pPr marL="0" indent="0" algn="r" rtl="1">
                  <a:buNone/>
                </a:pPr>
                <a:r>
                  <a:rPr lang="he-IL" dirty="0" smtClean="0"/>
                  <a:t>נסמן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𝑢𝑞𝑎𝑤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↦</m:t>
                    </m:r>
                    <m:r>
                      <m:rPr>
                        <m:nor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ubq</m:t>
                    </m:r>
                    <m:r>
                      <m:rPr>
                        <m:nor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i="1" dirty="0" smtClean="0"/>
              </a:p>
              <a:p>
                <a:pPr marL="0" indent="0" algn="r" rtl="1">
                  <a:buNone/>
                </a:pPr>
                <a:endParaRPr lang="he-IL" i="1" dirty="0"/>
              </a:p>
              <a:p>
                <a:pPr marL="0" indent="0" algn="r" rtl="1">
                  <a:buNone/>
                </a:pPr>
                <a:r>
                  <a:rPr lang="he-IL" dirty="0" smtClean="0"/>
                  <a:t>אם 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</m:d>
                  </m:oMath>
                </a14:m>
                <a:r>
                  <a:rPr lang="he-IL" dirty="0" smtClean="0"/>
                  <a:t> מהקונפיגורציה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𝑢𝑐𝑞𝑎𝑤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he-IL" dirty="0"/>
                  <a:t>עוברים לקונפיגורציה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𝑐𝑏𝑤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 smtClean="0"/>
                  <a:t>(שהראש </a:t>
                </a:r>
                <a:r>
                  <a:rPr lang="he-IL" dirty="0"/>
                  <a:t>קורא כותב אינו מצביע על התא השמאלי ביותר) </a:t>
                </a:r>
                <a:endParaRPr lang="he-IL" dirty="0" smtClean="0"/>
              </a:p>
              <a:p>
                <a:pPr marL="0" indent="0" algn="r" rtl="1">
                  <a:buNone/>
                </a:pPr>
                <a:endParaRPr lang="he-IL" dirty="0" smtClean="0"/>
              </a:p>
              <a:p>
                <a:pPr marL="0" indent="0" algn="r" rtl="1">
                  <a:buNone/>
                </a:pPr>
                <a:r>
                  <a:rPr lang="he-IL" dirty="0" smtClean="0"/>
                  <a:t>אם </a:t>
                </a:r>
                <a14:m>
                  <m:oMath xmlns:m="http://schemas.openxmlformats.org/officeDocument/2006/math">
                    <m:r>
                      <a:rPr lang="he-I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he-IL" dirty="0" smtClean="0"/>
                  <a:t>  אז </a:t>
                </a:r>
                <a:r>
                  <a:rPr lang="he-IL" dirty="0"/>
                  <a:t>מהקונפיגורציה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𝑢𝑞𝑎𝑤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he-IL" dirty="0"/>
                  <a:t>עוברים לקונפיגורציה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/>
                  <a:t>.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78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שפת מכונת </a:t>
            </a:r>
            <a:r>
              <a:rPr lang="he-IL" dirty="0" err="1" smtClean="0"/>
              <a:t>טיורינג</a:t>
            </a:r>
            <a:r>
              <a:rPr lang="he-IL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r" rtl="1">
                  <a:buNone/>
                </a:pPr>
                <a:endParaRPr lang="he-IL" dirty="0" smtClean="0"/>
              </a:p>
              <a:p>
                <a:pPr marL="0" indent="0" algn="r" rtl="1">
                  <a:buNone/>
                </a:pPr>
                <a:r>
                  <a:rPr lang="he-IL" dirty="0" smtClean="0"/>
                  <a:t>במילים אחרות, במכונת </a:t>
                </a:r>
                <a:r>
                  <a:rPr lang="he-IL" dirty="0" err="1" smtClean="0"/>
                  <a:t>טיורינג</a:t>
                </a:r>
                <a:r>
                  <a:rPr lang="he-IL" dirty="0" smtClean="0"/>
                  <a:t> דטרמיניסטית, מילה מתקבלת ע"י המכונה אם קריאתה מהמצב ההתחלתי </a:t>
                </a:r>
                <a:r>
                  <a:rPr lang="en-US" dirty="0" smtClean="0"/>
                  <a:t>)</a:t>
                </a:r>
                <a:r>
                  <a:rPr lang="he-IL" dirty="0" smtClean="0"/>
                  <a:t>ומאות הקלט השמאלית ביותר) מסתיימת במצב מקבל.</a:t>
                </a:r>
              </a:p>
              <a:p>
                <a:pPr marL="0" indent="0" algn="r" rtl="1">
                  <a:buNone/>
                </a:pPr>
                <a:r>
                  <a:rPr lang="he-IL" dirty="0" smtClean="0"/>
                  <a:t>במכונת </a:t>
                </a:r>
                <a:r>
                  <a:rPr lang="he-IL" dirty="0" err="1" smtClean="0"/>
                  <a:t>טיורינג</a:t>
                </a:r>
                <a:r>
                  <a:rPr lang="he-IL" dirty="0" smtClean="0"/>
                  <a:t> לא דטרמיניסטית, </a:t>
                </a:r>
                <a:r>
                  <a:rPr lang="he-IL" dirty="0"/>
                  <a:t>מילה מתקבלת ע"י המכונה אם </a:t>
                </a:r>
                <a:r>
                  <a:rPr lang="he-IL" dirty="0" smtClean="0"/>
                  <a:t>קיימת קריאה מהמצב </a:t>
                </a:r>
                <a:r>
                  <a:rPr lang="he-IL" dirty="0"/>
                  <a:t>ההתחלתי </a:t>
                </a:r>
                <a:r>
                  <a:rPr lang="he-IL" dirty="0" smtClean="0"/>
                  <a:t> המסתיימת </a:t>
                </a:r>
                <a:r>
                  <a:rPr lang="he-IL" dirty="0"/>
                  <a:t>במצב מקבל.</a:t>
                </a:r>
              </a:p>
              <a:p>
                <a:pPr marL="0" indent="0" algn="r" rtl="1">
                  <a:buNone/>
                </a:pPr>
                <a:r>
                  <a:rPr lang="he-IL" dirty="0" smtClean="0"/>
                  <a:t>מ"ט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</a:t>
                </a:r>
                <a:r>
                  <a:rPr lang="he-IL" dirty="0"/>
                  <a:t>מקבלת שפה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</a:t>
                </a:r>
                <a:r>
                  <a:rPr lang="he-IL" dirty="0"/>
                  <a:t>אם מתקיים</a:t>
                </a:r>
                <a:r>
                  <a:rPr lang="en-US" dirty="0"/>
                  <a:t>:</a:t>
                </a:r>
              </a:p>
              <a:p>
                <a:pPr lvl="1" algn="r" rtl="1"/>
                <a:r>
                  <a:rPr lang="en-US" dirty="0"/>
                  <a:t>	</a:t>
                </a:r>
                <a:r>
                  <a:rPr lang="he-IL" dirty="0"/>
                  <a:t>לכל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he-IL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 smtClean="0"/>
                  <a:t> מקבלת את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he-IL" dirty="0" smtClean="0"/>
                  <a:t>.</a:t>
                </a:r>
                <a:endParaRPr lang="he-IL" dirty="0"/>
              </a:p>
              <a:p>
                <a:pPr lvl="1" algn="r" rtl="1"/>
                <a:r>
                  <a:rPr lang="en-US" dirty="0"/>
                  <a:t>	</a:t>
                </a:r>
                <a:r>
                  <a:rPr lang="he-IL" dirty="0"/>
                  <a:t>לכל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he-IL" dirty="0"/>
                  <a:t> </a:t>
                </a:r>
                <a:r>
                  <a:rPr lang="en-US" dirty="0" smtClean="0"/>
                  <a:t> </a:t>
                </a:r>
                <a:r>
                  <a:rPr lang="he-IL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he-IL" dirty="0" smtClean="0"/>
                  <a:t>  </a:t>
                </a:r>
                <a:r>
                  <a:rPr lang="he-IL" dirty="0"/>
                  <a:t>דוחה את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he-IL" dirty="0" smtClean="0"/>
                  <a:t> או </a:t>
                </a:r>
                <a:r>
                  <a:rPr lang="he-IL" dirty="0"/>
                  <a:t>לא עוצרת עליה</a:t>
                </a:r>
                <a:r>
                  <a:rPr lang="en-US" dirty="0" smtClean="0"/>
                  <a:t>.</a:t>
                </a:r>
                <a:endParaRPr lang="he-IL" dirty="0" smtClean="0"/>
              </a:p>
              <a:p>
                <a:pPr lvl="1" algn="r" rtl="1"/>
                <a:endParaRPr lang="he-IL" dirty="0"/>
              </a:p>
              <a:p>
                <a:pPr lvl="1" algn="r" rtl="1"/>
                <a:endParaRPr lang="en-US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78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027" y="1759745"/>
            <a:ext cx="81819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03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מכונה </a:t>
            </a:r>
            <a:r>
              <a:rPr lang="he-IL" dirty="0" err="1" smtClean="0"/>
              <a:t>טיורינג</a:t>
            </a:r>
            <a:r>
              <a:rPr lang="he-IL" dirty="0" smtClean="0"/>
              <a:t> חסומה ליניארית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r" rtl="1"/>
                <a:r>
                  <a:rPr lang="he-IL" sz="2400" dirty="0"/>
                  <a:t>במכונת </a:t>
                </a:r>
                <a:r>
                  <a:rPr lang="he-IL" sz="2400" dirty="0" err="1"/>
                  <a:t>טיורינג</a:t>
                </a:r>
                <a:r>
                  <a:rPr lang="he-IL" sz="2400" dirty="0"/>
                  <a:t> משמאל ומימין למילה יש סרט אינסופי ריק. </a:t>
                </a:r>
                <a:endParaRPr lang="he-IL" sz="2400" dirty="0" smtClean="0"/>
              </a:p>
              <a:p>
                <a:pPr marL="0" indent="0" algn="r" rtl="1">
                  <a:buNone/>
                </a:pPr>
                <a:endParaRPr lang="he-IL" sz="2400" dirty="0" smtClean="0"/>
              </a:p>
              <a:p>
                <a:pPr algn="r" rtl="1"/>
                <a:r>
                  <a:rPr lang="he-IL" sz="2400" dirty="0" smtClean="0"/>
                  <a:t>במכונת </a:t>
                </a:r>
                <a:r>
                  <a:rPr lang="he-IL" sz="2400" dirty="0" err="1" smtClean="0"/>
                  <a:t>טיורינג</a:t>
                </a:r>
                <a:r>
                  <a:rPr lang="he-IL" sz="2400" dirty="0" smtClean="0"/>
                  <a:t> </a:t>
                </a:r>
                <a:r>
                  <a:rPr lang="he-IL" sz="2400" b="1" dirty="0" smtClean="0"/>
                  <a:t>חסומה ליניארית</a:t>
                </a:r>
                <a:r>
                  <a:rPr lang="en-US" sz="2400" b="1" dirty="0" smtClean="0"/>
                  <a:t> </a:t>
                </a:r>
                <a:r>
                  <a:rPr lang="he-IL" sz="2400" b="1" dirty="0" smtClean="0"/>
                  <a:t> (</a:t>
                </a:r>
                <a:r>
                  <a:rPr lang="en-US" sz="2400" b="1" dirty="0" smtClean="0"/>
                  <a:t>LBA</a:t>
                </a:r>
                <a:r>
                  <a:rPr lang="he-IL" sz="2400" b="1" dirty="0" smtClean="0"/>
                  <a:t>)</a:t>
                </a:r>
                <a:r>
                  <a:rPr lang="he-IL" sz="2400" dirty="0" smtClean="0"/>
                  <a:t>, הראש קורא כותב מוגבל לפעול רק </a:t>
                </a:r>
                <a:r>
                  <a:rPr lang="he-IL" sz="2400" dirty="0"/>
                  <a:t>ב</a:t>
                </a:r>
                <a:r>
                  <a:rPr lang="he-IL" sz="2400" dirty="0" smtClean="0"/>
                  <a:t>אורך הקלט </a:t>
                </a:r>
                <a:r>
                  <a:rPr lang="he-IL" sz="2400" dirty="0" smtClean="0"/>
                  <a:t>.</a:t>
                </a:r>
                <a:endParaRPr lang="en-US" sz="2400" dirty="0" smtClean="0"/>
              </a:p>
              <a:p>
                <a:pPr algn="r" rtl="1"/>
                <a:endParaRPr lang="en-US" dirty="0"/>
              </a:p>
              <a:p>
                <a:pPr marL="0" indent="0" algn="r" rtl="1">
                  <a:buNone/>
                </a:pPr>
                <a:endParaRPr lang="he-IL" dirty="0"/>
              </a:p>
              <a:p>
                <a:pPr marL="0" indent="0" algn="r" rtl="1">
                  <a:buNone/>
                </a:pPr>
                <a:r>
                  <a:rPr lang="he-IL" sz="2000" b="1" dirty="0" smtClean="0"/>
                  <a:t>משפט: </a:t>
                </a:r>
                <a:r>
                  <a:rPr lang="he-IL" sz="2000" dirty="0" smtClean="0"/>
                  <a:t>שפה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he-IL" sz="2000" dirty="0" smtClean="0"/>
                  <a:t> היא תלוית הקשר אם ורק אם קיימת מ"ט לא דטרמיניסטית החסומה לינארית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he-IL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sz="2000" dirty="0" smtClean="0"/>
                  <a:t> כך ש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he-IL" sz="2000" dirty="0" smtClean="0"/>
              </a:p>
              <a:p>
                <a:pPr algn="r" rtl="1"/>
                <a:endParaRPr lang="he-IL" dirty="0"/>
              </a:p>
              <a:p>
                <a:pPr algn="r" rtl="1"/>
                <a:endParaRPr lang="en-US" dirty="0"/>
              </a:p>
              <a:p>
                <a:pPr algn="r"/>
                <a:endParaRPr lang="en-US" dirty="0"/>
              </a:p>
            </p:txBody>
          </p:sp>
        </mc:Choice>
        <mc:Fallback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631" t="-1413" r="-1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84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תרגיל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he-IL" sz="2400" dirty="0" smtClean="0"/>
                  <a:t>תנו תיאור מילולי של מכונת </a:t>
                </a:r>
                <a:r>
                  <a:rPr lang="he-IL" sz="2400" dirty="0" err="1"/>
                  <a:t>טיורינג</a:t>
                </a:r>
                <a:r>
                  <a:rPr lang="he-IL" sz="2400" dirty="0"/>
                  <a:t> המקבלת את השפה הבאה: </a:t>
                </a:r>
                <a:endParaRPr lang="he-IL" sz="2400" dirty="0" smtClean="0"/>
              </a:p>
              <a:p>
                <a:pPr marL="0" indent="0" algn="r" rtl="1">
                  <a:buNone/>
                </a:pPr>
                <a:r>
                  <a:rPr lang="he-IL" sz="2400" dirty="0" smtClean="0"/>
                  <a:t> </a:t>
                </a:r>
                <a:endParaRPr lang="en-US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sSup>
                        <m:sSupPr>
                          <m:ctrlPr>
                            <a:rPr lang="he-IL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he-IL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he-IL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he-IL" sz="2400" dirty="0" smtClean="0"/>
              </a:p>
              <a:p>
                <a:pPr marL="0" indent="0">
                  <a:buNone/>
                </a:pPr>
                <a:endParaRPr lang="he-IL" sz="2400" dirty="0" smtClean="0"/>
              </a:p>
              <a:p>
                <a:pPr algn="r" rtl="1"/>
                <a:r>
                  <a:rPr lang="he-IL" sz="2400" dirty="0" smtClean="0"/>
                  <a:t>ציירו תרשים עבור המכונה</a:t>
                </a:r>
              </a:p>
            </p:txBody>
          </p:sp>
        </mc:Choice>
        <mc:Fallback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64" t="-1413" r="-1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30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6194" name="Text Box 4"/>
              <p:cNvSpPr txBox="1">
                <a:spLocks noChangeArrowheads="1"/>
              </p:cNvSpPr>
              <p:nvPr/>
            </p:nvSpPr>
            <p:spPr bwMode="auto">
              <a:xfrm>
                <a:off x="1695936" y="734295"/>
                <a:ext cx="771461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1pPr>
                <a:lvl2pPr marL="742950" indent="-285750" algn="ctr" eaLnBrk="0" hangingPunct="0"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2pPr>
                <a:lvl3pPr marL="1143000" indent="-228600" algn="ctr" eaLnBrk="0" hangingPunct="0"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3pPr>
                <a:lvl4pPr marL="1600200" indent="-228600" algn="ctr" eaLnBrk="0" hangingPunct="0"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4pPr>
                <a:lvl5pPr marL="2057400" indent="-228600" algn="ctr" eaLnBrk="0" hangingPunct="0"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bg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6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en-US" sz="36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= {</m:t>
                      </m:r>
                      <m:r>
                        <a:rPr lang="en-US" altLang="en-US" sz="3600" b="0" i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en-US" sz="3600" b="0" i="1" baseline="300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en-US" sz="3600" b="0" i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altLang="en-US" sz="3600" b="0" i="1" baseline="300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altLang="en-US" sz="3600" b="0" i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en-US" sz="3600" b="0" i="1" baseline="300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altLang="en-US" sz="3600" b="0" i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en-US" sz="3600" b="0" i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US" altLang="en-US" sz="3600" b="0" i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en-US" sz="3600" b="0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⋁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en-US" sz="3600" b="0" i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≥ 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altLang="en-US" sz="3600" b="0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}</m:t>
                      </m:r>
                    </m:oMath>
                  </m:oMathPara>
                </a14:m>
                <a:endParaRPr lang="en-US" altLang="en-US" sz="3600" dirty="0">
                  <a:solidFill>
                    <a:schemeClr val="tx2">
                      <a:lumMod val="50000"/>
                    </a:schemeClr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619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5936" y="734295"/>
                <a:ext cx="7714611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64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עוד דוגמא למכונת </a:t>
            </a:r>
            <a:r>
              <a:rPr lang="he-IL" dirty="0" err="1" smtClean="0"/>
              <a:t>טיורינג</a:t>
            </a:r>
            <a:endParaRPr lang="en-US" dirty="0"/>
          </a:p>
        </p:txBody>
      </p:sp>
      <p:sp>
        <p:nvSpPr>
          <p:cNvPr id="3" name="מלבן 2"/>
          <p:cNvSpPr/>
          <p:nvPr/>
        </p:nvSpPr>
        <p:spPr>
          <a:xfrm>
            <a:off x="1804737" y="2545140"/>
            <a:ext cx="74692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מ"ט </a:t>
            </a:r>
            <a:r>
              <a:rPr lang="he-IL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המכריעה את השפה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L = {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w#w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| w€{0,1}</a:t>
            </a:r>
            <a:r>
              <a:rPr 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}</a:t>
            </a:r>
            <a:endParaRPr lang="he-IL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r" rtl="1"/>
            <a:r>
              <a:rPr lang="en-US" sz="2000" dirty="0"/>
              <a:t/>
            </a:r>
            <a:br>
              <a:rPr lang="en-US" sz="2000" dirty="0"/>
            </a:br>
            <a:endParaRPr lang="he-IL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2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זמן ריצה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r" rtl="1">
                  <a:buNone/>
                </a:pPr>
                <a:r>
                  <a:rPr lang="he-IL" sz="2400" b="1" dirty="0" smtClean="0"/>
                  <a:t>הגדרה</a:t>
                </a:r>
                <a:r>
                  <a:rPr lang="he-IL" sz="2400" dirty="0" smtClean="0"/>
                  <a:t>: תהי   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∪{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he-IL" sz="2400" dirty="0" smtClean="0"/>
                  <a:t>פונקציה.</a:t>
                </a:r>
              </a:p>
              <a:p>
                <a:pPr marL="0" indent="0" algn="r" rtl="1">
                  <a:buNone/>
                </a:pPr>
                <a:r>
                  <a:rPr lang="he-IL" sz="2400" dirty="0" smtClean="0"/>
                  <a:t>נאמר </a:t>
                </a:r>
                <a:r>
                  <a:rPr lang="he-IL" sz="2400" dirty="0"/>
                  <a:t>שמ"ט רצה בזמן </a:t>
                </a:r>
                <a:r>
                  <a:rPr lang="en-US" sz="2400" dirty="0"/>
                  <a:t>t(n)</a:t>
                </a:r>
                <a:r>
                  <a:rPr lang="he-IL" sz="2400" dirty="0"/>
                  <a:t> אם על כל קלט </a:t>
                </a:r>
                <a:r>
                  <a:rPr lang="en-US" sz="2400" dirty="0"/>
                  <a:t>x</a:t>
                </a:r>
                <a:r>
                  <a:rPr lang="he-IL" sz="2400" dirty="0"/>
                  <a:t> באורך </a:t>
                </a:r>
                <a:r>
                  <a:rPr lang="en-US" sz="2400" dirty="0"/>
                  <a:t>n</a:t>
                </a:r>
                <a:r>
                  <a:rPr lang="he-IL" sz="2400" dirty="0"/>
                  <a:t> היא רצה בזמן </a:t>
                </a:r>
                <a:r>
                  <a:rPr lang="en-US" sz="2400" dirty="0"/>
                  <a:t>t(n)</a:t>
                </a:r>
                <a:r>
                  <a:rPr lang="he-IL" sz="2400" dirty="0"/>
                  <a:t> לכל היותר</a:t>
                </a:r>
                <a:r>
                  <a:rPr lang="he-IL" sz="2400" dirty="0" smtClean="0"/>
                  <a:t>.</a:t>
                </a:r>
              </a:p>
              <a:p>
                <a:pPr marL="0" indent="0" algn="r" rtl="1">
                  <a:buNone/>
                </a:pPr>
                <a:endParaRPr lang="he-IL" sz="2400" dirty="0"/>
              </a:p>
              <a:p>
                <a:pPr marL="0" indent="0" algn="r" rtl="1">
                  <a:buNone/>
                </a:pPr>
                <a:r>
                  <a:rPr lang="he-IL" sz="2400" dirty="0" smtClean="0"/>
                  <a:t>נושא זה יורחב בקורס חישוביות וסיבוכיות.</a:t>
                </a:r>
                <a:endParaRPr lang="en-US" sz="2400" dirty="0"/>
              </a:p>
              <a:p>
                <a:pPr marL="0" indent="0" algn="r" rtl="1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256" r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178" y="1679326"/>
            <a:ext cx="6372225" cy="4943475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ההיררכיה של חומסקי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דקדוק תלוי הקשר- הגדרה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r" rtl="1"/>
                <a:r>
                  <a:rPr lang="he-IL" dirty="0" smtClean="0"/>
                  <a:t>דקדוק תלוי הקשר הוא דקדוק שכל כללי הגזירה שלו הם מהצורה הבאה:</a:t>
                </a:r>
              </a:p>
              <a:p>
                <a:pPr marL="0" indent="0" algn="r" rtl="1">
                  <a:buNone/>
                </a:pPr>
                <a:r>
                  <a:rPr lang="he-IL" dirty="0"/>
                  <a:t>	</a:t>
                </a:r>
                <a:r>
                  <a:rPr lang="he-IL" dirty="0" smtClean="0"/>
                  <a:t>	</a:t>
                </a:r>
                <a:r>
                  <a:rPr lang="he-IL" dirty="0"/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he-IL" dirty="0" smtClean="0"/>
                  <a:t>  כאשר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he-IL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∪</m:t>
                    </m:r>
                  </m:oMath>
                </a14:m>
                <a:r>
                  <a:rPr lang="en-US" altLang="en-US" dirty="0"/>
                  <a:t> </a:t>
                </a:r>
                <a:r>
                  <a:rPr lang="en-US" altLang="en-US" dirty="0">
                    <a:latin typeface="Symbol" panose="05050102010706020507" pitchFamily="18" charset="2"/>
                  </a:rPr>
                  <a:t>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he-IL" dirty="0" smtClean="0"/>
                  <a:t>  ו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|≤</m:t>
                    </m:r>
                    <m:d>
                      <m:dPr>
                        <m:begChr m:val="|"/>
                        <m:endChr m:val="|"/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endParaRPr lang="he-IL" dirty="0" smtClean="0"/>
              </a:p>
              <a:p>
                <a:pPr marL="0" indent="0" algn="r" rtl="1">
                  <a:buNone/>
                </a:pPr>
                <a:r>
                  <a:rPr lang="he-IL" dirty="0" smtClean="0"/>
                  <a:t>כלומר, בדקדוק תלוי הקשר, צד ימין של כלל הגזירה יכול להכיל רצף של משתנים </a:t>
                </a:r>
                <a:r>
                  <a:rPr lang="he-IL" dirty="0"/>
                  <a:t>ו</a:t>
                </a:r>
                <a:r>
                  <a:rPr lang="he-IL" dirty="0" smtClean="0"/>
                  <a:t>טרמינלים, אך מספר הטרמינלים והמשתנים לא יכול להיות גדול ממספר המשתנים והטרמינלים בצד שמאל.</a:t>
                </a:r>
              </a:p>
              <a:p>
                <a:pPr marL="0" indent="0" algn="r" rtl="1">
                  <a:buNone/>
                </a:pPr>
                <a:endParaRPr lang="he-IL" dirty="0"/>
              </a:p>
              <a:p>
                <a:pPr marL="0" indent="0" algn="r" rtl="1">
                  <a:buNone/>
                </a:pPr>
                <a:r>
                  <a:rPr lang="he-IL" b="1" dirty="0" smtClean="0"/>
                  <a:t>נשים לב</a:t>
                </a:r>
                <a:r>
                  <a:rPr lang="he-IL" dirty="0" smtClean="0"/>
                  <a:t>: עקב דרישה זאת נקבל שכללי אפסילון אינם מותרים בדקדוק תלוי הקשר. </a:t>
                </a:r>
              </a:p>
              <a:p>
                <a:pPr marL="0" indent="0" algn="r" rtl="1">
                  <a:buNone/>
                </a:pPr>
                <a:endParaRPr lang="he-IL" dirty="0"/>
              </a:p>
              <a:p>
                <a:pPr marL="0" indent="0" algn="r" rtl="1">
                  <a:buNone/>
                </a:pPr>
                <a:r>
                  <a:rPr lang="he-IL" b="1" dirty="0" smtClean="0"/>
                  <a:t>משפט</a:t>
                </a:r>
                <a:r>
                  <a:rPr lang="he-IL" dirty="0" smtClean="0"/>
                  <a:t>:</a:t>
                </a:r>
                <a:endParaRPr lang="he-IL" dirty="0"/>
              </a:p>
              <a:p>
                <a:pPr marL="0" indent="0" algn="r" rtl="1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he-IL" dirty="0" smtClean="0"/>
                  <a:t> שפה תלוית הקשר אם ורק אם קיים דקדוק תלוי הקשר </a:t>
                </a:r>
                <a:r>
                  <a:rPr lang="en-US" dirty="0" smtClean="0"/>
                  <a:t>G </a:t>
                </a:r>
                <a:r>
                  <a:rPr lang="he-IL" dirty="0" smtClean="0"/>
                  <a:t> כך ש</a:t>
                </a:r>
                <a:r>
                  <a:rPr lang="en-US" dirty="0" smtClean="0"/>
                  <a:t> </a:t>
                </a:r>
                <a:r>
                  <a:rPr lang="he-IL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78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63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דוגמא לשפה תלוית הקשר </a:t>
            </a:r>
            <a:endParaRPr lang="en-US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1499" y="1930400"/>
            <a:ext cx="7105650" cy="762000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6006" y="2646477"/>
            <a:ext cx="5329530" cy="25097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5"/>
              <p:cNvSpPr/>
              <p:nvPr/>
            </p:nvSpPr>
            <p:spPr>
              <a:xfrm>
                <a:off x="253012" y="5701462"/>
                <a:ext cx="7868693" cy="34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 algn="ctr" eaLnBrk="0" hangingPunct="0">
                  <a:lnSpc>
                    <a:spcPct val="90000"/>
                  </a:lnSpc>
                  <a:spcBef>
                    <a:spcPct val="20000"/>
                  </a:spcBef>
                </a:pPr>
                <a14:m>
                  <m:oMath xmlns:m="http://schemas.openxmlformats.org/officeDocument/2006/math"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𝑎𝑆𝐵𝐶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𝑎𝑎𝐵𝐶𝐵𝐶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altLang="en-US" b="0" i="1" dirty="0" err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𝑎𝑏𝐶𝐵𝐶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dirty="0" err="1">
                        <a:latin typeface="Cambria Math" panose="02040503050406030204" pitchFamily="18" charset="0"/>
                      </a:rPr>
                      <m:t>𝑎𝑎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𝑏𝐵𝐶𝐶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</a:rPr>
                      <m:t>𝑎𝑎𝑏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</a:rPr>
                      <m:t>𝐶𝐶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</a:rPr>
                      <m:t>𝑎𝑎𝑏𝑏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en-US" b="0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alt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𝑎𝑎𝑏𝑏𝑐𝑐</m:t>
                    </m:r>
                  </m:oMath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6" name="מלבן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12" y="5701462"/>
                <a:ext cx="7868693" cy="3416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787759" y="5156201"/>
            <a:ext cx="578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נגזור את המילה </a:t>
            </a:r>
            <a:r>
              <a:rPr lang="en-US" dirty="0" err="1" smtClean="0"/>
              <a:t>aabbcc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46909" y="6328064"/>
                <a:ext cx="76996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dirty="0" smtClean="0"/>
                  <a:t>ומה לגבי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he-IL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909" y="6328064"/>
                <a:ext cx="7699664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197" r="-63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16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סגירות שפות תלויות הקשר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sz="2400" dirty="0" smtClean="0"/>
              <a:t>משפחת השפות תלויות ההקשר סגורות תחת איחוד, שרשור</a:t>
            </a:r>
            <a:r>
              <a:rPr lang="he-IL" sz="2400" dirty="0"/>
              <a:t>, </a:t>
            </a:r>
            <a:r>
              <a:rPr lang="he-IL" sz="2400" dirty="0" smtClean="0"/>
              <a:t>קליני</a:t>
            </a:r>
            <a:r>
              <a:rPr lang="he-IL" sz="2400" dirty="0"/>
              <a:t>,</a:t>
            </a:r>
            <a:r>
              <a:rPr lang="he-IL" sz="2400" dirty="0" smtClean="0"/>
              <a:t> חיתוך ומשלים</a:t>
            </a:r>
            <a:r>
              <a:rPr lang="he-IL" sz="2400" dirty="0" smtClean="0"/>
              <a:t>.</a:t>
            </a:r>
            <a:endParaRPr lang="en-US" sz="2400" dirty="0" smtClean="0"/>
          </a:p>
          <a:p>
            <a:pPr marL="0" indent="0" algn="r">
              <a:buNone/>
            </a:pPr>
            <a:endParaRPr lang="en-US" sz="2400" dirty="0" smtClean="0"/>
          </a:p>
          <a:p>
            <a:pPr marL="0" indent="0" algn="r">
              <a:buNone/>
            </a:pPr>
            <a:r>
              <a:rPr lang="he-IL" sz="2000" dirty="0" smtClean="0"/>
              <a:t>בהרצאה ראיתם הוכה לסגירות לאיחוד, בתרגיל בית תוכיחו סגירות לשרשור וקליני. </a:t>
            </a:r>
            <a:endParaRPr lang="en-US" sz="2000" dirty="0"/>
          </a:p>
          <a:p>
            <a:pPr marL="0" indent="0" algn="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637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מכונת </a:t>
            </a:r>
            <a:r>
              <a:rPr lang="he-IL" dirty="0" err="1" smtClean="0"/>
              <a:t>טיורינג</a:t>
            </a:r>
            <a:endParaRPr lang="en-US" dirty="0"/>
          </a:p>
        </p:txBody>
      </p:sp>
      <p:pic>
        <p:nvPicPr>
          <p:cNvPr id="1026" name="Picture 2" descr="Image result for alan tur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1"/>
          <a:stretch/>
        </p:blipFill>
        <p:spPr bwMode="auto">
          <a:xfrm>
            <a:off x="901276" y="404536"/>
            <a:ext cx="3423594" cy="227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18068" y="4070196"/>
            <a:ext cx="38019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endParaRPr lang="he-IL" dirty="0">
              <a:latin typeface="AngsanaUPC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>
          <a:xfrm>
            <a:off x="822325" y="1455738"/>
            <a:ext cx="8596313" cy="41652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endParaRPr lang="he-IL" dirty="0"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sz="2000" dirty="0">
                <a:latin typeface="Arial" panose="020B0604020202020204" pitchFamily="34" charset="0"/>
              </a:rPr>
              <a:t>מכונת </a:t>
            </a:r>
            <a:r>
              <a:rPr lang="he-IL" sz="2000" dirty="0" err="1">
                <a:latin typeface="Arial" panose="020B0604020202020204" pitchFamily="34" charset="0"/>
              </a:rPr>
              <a:t>טיורינג</a:t>
            </a:r>
            <a:r>
              <a:rPr lang="he-IL" sz="2000" dirty="0">
                <a:latin typeface="Arial" panose="020B0604020202020204" pitchFamily="34" charset="0"/>
              </a:rPr>
              <a:t> מורכבת </a:t>
            </a:r>
            <a:r>
              <a:rPr lang="he-IL" sz="2000" dirty="0" smtClean="0">
                <a:latin typeface="Arial" panose="020B0604020202020204" pitchFamily="34" charset="0"/>
              </a:rPr>
              <a:t>מהרכיבי</a:t>
            </a:r>
            <a:r>
              <a:rPr lang="he-IL" sz="2000" dirty="0">
                <a:latin typeface="Arial" panose="020B0604020202020204" pitchFamily="34" charset="0"/>
              </a:rPr>
              <a:t>ם</a:t>
            </a:r>
            <a:r>
              <a:rPr lang="he-IL" sz="2000" dirty="0" smtClean="0">
                <a:latin typeface="Arial" panose="020B0604020202020204" pitchFamily="34" charset="0"/>
              </a:rPr>
              <a:t> הבאים:</a:t>
            </a:r>
          </a:p>
          <a:p>
            <a:pPr algn="r" rtl="1"/>
            <a:endParaRPr lang="he-IL" dirty="0"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sz="2400" dirty="0" smtClean="0">
                <a:latin typeface="Arial" panose="020B0604020202020204" pitchFamily="34" charset="0"/>
              </a:rPr>
              <a:t>1.מספר </a:t>
            </a:r>
            <a:r>
              <a:rPr lang="he-IL" sz="2400" dirty="0">
                <a:latin typeface="Arial" panose="020B0604020202020204" pitchFamily="34" charset="0"/>
              </a:rPr>
              <a:t>סופי של </a:t>
            </a:r>
            <a:r>
              <a:rPr lang="he-IL" sz="2400" dirty="0" smtClean="0">
                <a:latin typeface="Arial" panose="020B0604020202020204" pitchFamily="34" charset="0"/>
              </a:rPr>
              <a:t>מצבים</a:t>
            </a:r>
            <a:endParaRPr lang="he-IL" sz="2400" dirty="0"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endParaRPr lang="he-IL" sz="2400" dirty="0"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sz="2400" dirty="0" smtClean="0">
                <a:latin typeface="Arial" panose="020B0604020202020204" pitchFamily="34" charset="0"/>
              </a:rPr>
              <a:t>2. סרט </a:t>
            </a:r>
            <a:r>
              <a:rPr lang="he-IL" sz="2400" dirty="0">
                <a:latin typeface="Arial" panose="020B0604020202020204" pitchFamily="34" charset="0"/>
              </a:rPr>
              <a:t>עבודה אינסופי בעל קצה </a:t>
            </a:r>
            <a:r>
              <a:rPr lang="he-IL" sz="2400" dirty="0" smtClean="0">
                <a:latin typeface="Arial" panose="020B0604020202020204" pitchFamily="34" charset="0"/>
              </a:rPr>
              <a:t>שמאלי. הסרט </a:t>
            </a:r>
            <a:r>
              <a:rPr lang="he-IL" sz="2400" dirty="0">
                <a:latin typeface="Arial" panose="020B0604020202020204" pitchFamily="34" charset="0"/>
              </a:rPr>
              <a:t>המחולק </a:t>
            </a:r>
            <a:r>
              <a:rPr lang="he-IL" sz="2400" dirty="0" smtClean="0">
                <a:latin typeface="Arial" panose="020B0604020202020204" pitchFamily="34" charset="0"/>
              </a:rPr>
              <a:t>לתאים </a:t>
            </a:r>
            <a:endParaRPr lang="he-IL" sz="2400" dirty="0"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sz="2400" dirty="0" smtClean="0">
                <a:latin typeface="Arial" panose="020B0604020202020204" pitchFamily="34" charset="0"/>
              </a:rPr>
              <a:t>ובכל </a:t>
            </a:r>
            <a:r>
              <a:rPr lang="he-IL" sz="2400" dirty="0">
                <a:latin typeface="Arial" panose="020B0604020202020204" pitchFamily="34" charset="0"/>
              </a:rPr>
              <a:t>תא כתוב תו </a:t>
            </a:r>
            <a:r>
              <a:rPr lang="he-IL" sz="2400" dirty="0" smtClean="0">
                <a:latin typeface="Arial" panose="020B0604020202020204" pitchFamily="34" charset="0"/>
              </a:rPr>
              <a:t>יחיד. </a:t>
            </a:r>
            <a:endParaRPr lang="he-IL" sz="2400" dirty="0"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he-IL" sz="2400" dirty="0">
                <a:latin typeface="Arial" panose="020B0604020202020204" pitchFamily="34" charset="0"/>
              </a:rPr>
              <a:t> </a:t>
            </a:r>
          </a:p>
          <a:p>
            <a:pPr marL="0" indent="0" algn="r" rtl="1">
              <a:buNone/>
            </a:pPr>
            <a:r>
              <a:rPr lang="he-IL" sz="2400" dirty="0" smtClean="0">
                <a:latin typeface="Arial" panose="020B0604020202020204" pitchFamily="34" charset="0"/>
              </a:rPr>
              <a:t>3. ראש קורא- כותב </a:t>
            </a:r>
            <a:r>
              <a:rPr lang="he-IL" sz="2400" dirty="0">
                <a:latin typeface="Arial" panose="020B0604020202020204" pitchFamily="34" charset="0"/>
              </a:rPr>
              <a:t>היכול לזוז ימינה </a:t>
            </a:r>
            <a:r>
              <a:rPr lang="he-IL" sz="2400" dirty="0" smtClean="0">
                <a:latin typeface="Arial" panose="020B0604020202020204" pitchFamily="34" charset="0"/>
              </a:rPr>
              <a:t>ושמאל</a:t>
            </a:r>
            <a:r>
              <a:rPr lang="he-IL" sz="2400" dirty="0">
                <a:latin typeface="Arial" panose="020B0604020202020204" pitchFamily="34" charset="0"/>
              </a:rPr>
              <a:t>ה</a:t>
            </a:r>
          </a:p>
        </p:txBody>
      </p:sp>
    </p:spTree>
    <p:extLst>
      <p:ext uri="{BB962C8B-B14F-4D97-AF65-F5344CB8AC3E}">
        <p14:creationId xmlns:p14="http://schemas.microsoft.com/office/powerpoint/2010/main" val="16418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הגדרת מכונת </a:t>
            </a:r>
            <a:r>
              <a:rPr lang="he-IL" dirty="0" err="1" smtClean="0"/>
              <a:t>טיורינג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 algn="r" rtl="1">
                  <a:buNone/>
                  <a:defRPr/>
                </a:pPr>
                <a:r>
                  <a:rPr lang="he-IL" dirty="0" smtClean="0">
                    <a:latin typeface="AngsanaUPC" panose="02020603050405020304" pitchFamily="18" charset="-34"/>
                  </a:rPr>
                  <a:t>פורמלית, מכונת </a:t>
                </a:r>
                <a:r>
                  <a:rPr lang="he-IL" dirty="0" err="1">
                    <a:latin typeface="AngsanaUPC" panose="02020603050405020304" pitchFamily="18" charset="-34"/>
                  </a:rPr>
                  <a:t>טיורינג</a:t>
                </a:r>
                <a:r>
                  <a:rPr lang="en-US" dirty="0">
                    <a:latin typeface="AngsanaUPC" panose="02020603050405020304" pitchFamily="18" charset="-34"/>
                  </a:rPr>
                  <a:t>  </a:t>
                </a:r>
                <a:r>
                  <a:rPr lang="he-IL" dirty="0">
                    <a:latin typeface="AngsanaUPC" panose="02020603050405020304" pitchFamily="18" charset="-34"/>
                  </a:rPr>
                  <a:t>היא שביעייה	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altLang="en-US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( ∑, 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l-GR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he-IL" alt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altLang="en-US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he-IL" alt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𝑞𝑎𝑐𝑐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𝑞𝑟𝑒𝑗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he-IL" dirty="0">
                    <a:latin typeface="AngsanaUPC" panose="02020603050405020304" pitchFamily="18" charset="-34"/>
                  </a:rPr>
                  <a:t>:</a:t>
                </a: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en-US" i="1" dirty="0">
                        <a:latin typeface="Cambria Math" panose="02040503050406030204" pitchFamily="18" charset="0"/>
                      </a:rPr>
                      <m:t>∑ </m:t>
                    </m:r>
                  </m:oMath>
                </a14:m>
                <a:r>
                  <a:rPr lang="he-IL" dirty="0">
                    <a:latin typeface="AngsanaUPC" panose="02020603050405020304" pitchFamily="18" charset="-34"/>
                  </a:rPr>
                  <a:t>	א"ב של השפה (קלט)</a:t>
                </a: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el-GR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AngsanaUPC" panose="02020603050405020304" pitchFamily="18" charset="-34"/>
                  </a:rPr>
                  <a:t>	</a:t>
                </a:r>
                <a:r>
                  <a:rPr lang="he-IL" dirty="0">
                    <a:latin typeface="AngsanaUPC" panose="02020603050405020304" pitchFamily="18" charset="-34"/>
                  </a:rPr>
                  <a:t>א"ב לכתיבה על </a:t>
                </a:r>
                <a:r>
                  <a:rPr lang="he-IL" dirty="0" smtClean="0">
                    <a:latin typeface="AngsanaUPC" panose="02020603050405020304" pitchFamily="18" charset="-34"/>
                  </a:rPr>
                  <a:t>הסרט, הא"ב מכיל את  התו </a:t>
                </a:r>
                <a:r>
                  <a:rPr lang="ru-RU" dirty="0" smtClean="0"/>
                  <a:t>Ѣ</a:t>
                </a:r>
                <a:r>
                  <a:rPr lang="he-IL" dirty="0" smtClean="0"/>
                  <a:t> </a:t>
                </a:r>
                <a:r>
                  <a:rPr lang="he-IL" dirty="0" smtClean="0">
                    <a:latin typeface="AngsanaUPC" panose="02020603050405020304" pitchFamily="18" charset="-34"/>
                  </a:rPr>
                  <a:t>המסמל רווח </a:t>
                </a:r>
                <a:r>
                  <a:rPr lang="he-IL" dirty="0">
                    <a:latin typeface="AngsanaUPC" panose="02020603050405020304" pitchFamily="18" charset="-34"/>
                  </a:rPr>
                  <a:t>	</a:t>
                </a:r>
                <a:endParaRPr lang="en-US" dirty="0">
                  <a:latin typeface="AngsanaUPC" panose="02020603050405020304" pitchFamily="18" charset="-34"/>
                </a:endParaRP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>
                    <a:latin typeface="AngsanaUPC" panose="02020603050405020304" pitchFamily="18" charset="-34"/>
                  </a:rPr>
                  <a:t>	קבוצת המצבים הפנימיים</a:t>
                </a: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l-GR" altLang="en-US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el-GR" altLang="en-US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he-IL" dirty="0">
                    <a:latin typeface="AngsanaUPC" panose="02020603050405020304" pitchFamily="18" charset="-34"/>
                  </a:rPr>
                  <a:t>	פונקציית </a:t>
                </a:r>
                <a:r>
                  <a:rPr lang="he-IL" dirty="0" smtClean="0">
                    <a:latin typeface="AngsanaUPC" panose="02020603050405020304" pitchFamily="18" charset="-34"/>
                  </a:rPr>
                  <a:t>המעברים</a:t>
                </a:r>
                <a:endParaRPr lang="en-US" dirty="0" smtClean="0">
                  <a:latin typeface="AngsanaUPC" panose="02020603050405020304" pitchFamily="18" charset="-34"/>
                </a:endParaRP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>
                    <a:latin typeface="AngsanaUPC" panose="02020603050405020304" pitchFamily="18" charset="-34"/>
                  </a:rPr>
                  <a:t>	מצב התחלתי</a:t>
                </a:r>
                <a:r>
                  <a:rPr lang="en-US" dirty="0">
                    <a:latin typeface="AngsanaUPC" panose="02020603050405020304" pitchFamily="18" charset="-34"/>
                  </a:rPr>
                  <a:t> </a:t>
                </a:r>
                <a:endParaRPr lang="he-IL" dirty="0">
                  <a:latin typeface="AngsanaUPC" panose="02020603050405020304" pitchFamily="18" charset="-34"/>
                </a:endParaRP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𝑎𝑐𝑐</m:t>
                    </m:r>
                  </m:oMath>
                </a14:m>
                <a:r>
                  <a:rPr lang="he-IL" dirty="0">
                    <a:latin typeface="AngsanaUPC" panose="02020603050405020304" pitchFamily="18" charset="-34"/>
                  </a:rPr>
                  <a:t>	מצב מקבל </a:t>
                </a:r>
                <a:r>
                  <a:rPr lang="he-IL" b="1" dirty="0">
                    <a:latin typeface="AngsanaUPC" panose="02020603050405020304" pitchFamily="18" charset="-34"/>
                  </a:rPr>
                  <a:t>יחיד</a:t>
                </a: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altLang="en-US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𝑟𝑒𝑗</m:t>
                    </m:r>
                    <m:r>
                      <a:rPr lang="en-US" altLang="en-US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>
                    <a:latin typeface="AngsanaUPC" panose="02020603050405020304" pitchFamily="18" charset="-34"/>
                  </a:rPr>
                  <a:t>	מצב דוחה </a:t>
                </a:r>
                <a:r>
                  <a:rPr lang="he-IL" b="1" dirty="0">
                    <a:latin typeface="AngsanaUPC" panose="02020603050405020304" pitchFamily="18" charset="-34"/>
                  </a:rPr>
                  <a:t>יחיד </a:t>
                </a:r>
              </a:p>
              <a:p>
                <a:pPr marL="0" indent="0" algn="r" rtl="1">
                  <a:lnSpc>
                    <a:spcPct val="150000"/>
                  </a:lnSpc>
                  <a:buNone/>
                  <a:defRPr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942" r="-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98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פונקציית המעברים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r">
                  <a:buNone/>
                </a:pPr>
                <a:r>
                  <a:rPr lang="he-IL" dirty="0" smtClean="0"/>
                  <a:t>במכונת </a:t>
                </a:r>
                <a:r>
                  <a:rPr lang="he-IL" dirty="0" err="1" smtClean="0"/>
                  <a:t>טיורינג</a:t>
                </a:r>
                <a:r>
                  <a:rPr lang="he-IL" dirty="0" smtClean="0"/>
                  <a:t> דטרמיניסטית:</a:t>
                </a:r>
              </a:p>
              <a:p>
                <a:pPr marL="0" indent="0" algn="r">
                  <a:buNone/>
                </a:pPr>
                <a:endParaRPr lang="he-IL" dirty="0" smtClean="0"/>
              </a:p>
              <a:p>
                <a:pPr marL="0" indent="0" algn="r">
                  <a:buNone/>
                </a:pPr>
                <a:r>
                  <a:rPr lang="he-IL" dirty="0" smtClean="0"/>
                  <a:t>הפונקציה מקבלת כקלט מצב ואת האות שהראש קורא כותב נמצא עליו ומחזיר שלישייה:</a:t>
                </a:r>
              </a:p>
              <a:p>
                <a:pPr marL="0" indent="0" algn="r">
                  <a:buNone/>
                </a:pPr>
                <a:r>
                  <a:rPr lang="he-IL" dirty="0" smtClean="0"/>
                  <a:t> </a:t>
                </a:r>
                <a:r>
                  <a:rPr lang="he-IL" b="1" dirty="0" smtClean="0"/>
                  <a:t>א</a:t>
                </a:r>
                <a:r>
                  <a:rPr lang="he-IL" dirty="0" smtClean="0"/>
                  <a:t>. מצב חדש.  </a:t>
                </a:r>
                <a:r>
                  <a:rPr lang="he-IL" b="1" dirty="0" smtClean="0"/>
                  <a:t>ב</a:t>
                </a:r>
                <a:r>
                  <a:rPr lang="he-IL" dirty="0" smtClean="0"/>
                  <a:t>.  אות שנכתב על הסרט.  </a:t>
                </a:r>
                <a:r>
                  <a:rPr lang="he-IL" b="1" dirty="0" smtClean="0"/>
                  <a:t>ג</a:t>
                </a:r>
                <a:r>
                  <a:rPr lang="he-IL" dirty="0" smtClean="0"/>
                  <a:t>. כיוון שאליו זז הראש קורא כותב (יכול להישאר במקום) </a:t>
                </a:r>
                <a:endParaRPr lang="he-IL" dirty="0"/>
              </a:p>
              <a:p>
                <a:pPr marL="0" indent="0" algn="r">
                  <a:buNone/>
                </a:pPr>
                <a:r>
                  <a:rPr lang="he-IL" dirty="0" smtClean="0"/>
                  <a:t>לדוגמא: </a:t>
                </a:r>
              </a:p>
              <a:p>
                <a:pPr marL="0" indent="0" algn="r" rtl="1">
                  <a:buNone/>
                </a:pPr>
                <a:r>
                  <a:rPr lang="en-US" dirty="0" smtClean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he-I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</m:d>
                  </m:oMath>
                </a14:m>
                <a:r>
                  <a:rPr lang="he-IL" dirty="0" smtClean="0"/>
                  <a:t>המשמעות היא שכאשר נמצאים במצב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 smtClean="0"/>
                  <a:t> וקוראים את התו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he-IL" dirty="0" smtClean="0"/>
                  <a:t> אז עוברים למצב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he-IL" dirty="0" smtClean="0"/>
                  <a:t>, כותבים את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he-IL" dirty="0" smtClean="0"/>
                  <a:t> במקום ה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he-IL" dirty="0" smtClean="0"/>
                  <a:t> וזזים שמאלה. </a:t>
                </a:r>
              </a:p>
              <a:p>
                <a:pPr marL="0" indent="0" algn="r" rtl="1">
                  <a:buNone/>
                </a:pPr>
                <a:endParaRPr lang="he-IL" dirty="0" smtClean="0"/>
              </a:p>
              <a:p>
                <a:pPr marL="0" indent="0" algn="r">
                  <a:buNone/>
                </a:pPr>
                <a:r>
                  <a:rPr lang="he-IL" dirty="0" smtClean="0"/>
                  <a:t>במכונת </a:t>
                </a:r>
                <a:r>
                  <a:rPr lang="he-IL" dirty="0" err="1" smtClean="0"/>
                  <a:t>טיורינג</a:t>
                </a:r>
                <a:r>
                  <a:rPr lang="he-IL" dirty="0" smtClean="0"/>
                  <a:t> </a:t>
                </a:r>
                <a:r>
                  <a:rPr lang="he-IL" b="1" dirty="0" smtClean="0"/>
                  <a:t>לא דטרמיניסטית</a:t>
                </a:r>
                <a:r>
                  <a:rPr lang="he-IL" dirty="0" smtClean="0"/>
                  <a:t>:</a:t>
                </a:r>
              </a:p>
              <a:p>
                <a:pPr marL="0" indent="0" algn="r">
                  <a:buNone/>
                </a:pPr>
                <a:endParaRPr lang="he-IL" dirty="0"/>
              </a:p>
              <a:p>
                <a:pPr marL="0" indent="0" algn="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785" r="-1348" b="-8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2028242"/>
            <a:ext cx="5266374" cy="702927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219" y="6003664"/>
            <a:ext cx="5964951" cy="53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8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קונפיגורציה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917966" y="2040273"/>
                <a:ext cx="8596668" cy="4480843"/>
              </a:xfrm>
            </p:spPr>
            <p:txBody>
              <a:bodyPr>
                <a:normAutofit/>
              </a:bodyPr>
              <a:lstStyle/>
              <a:p>
                <a:pPr algn="r" rtl="1"/>
                <a:r>
                  <a:rPr lang="he-IL" sz="2000" dirty="0"/>
                  <a:t>תיאור ריצת המכונה בכל שלב נתון ע"י קונפיגורציה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err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err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err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he-IL" sz="2000" dirty="0" smtClean="0"/>
                  <a:t> כאשר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</a:t>
                </a:r>
                <a:r>
                  <a:rPr lang="he-IL" sz="2000" dirty="0" smtClean="0"/>
                  <a:t>היא </a:t>
                </a:r>
                <a:r>
                  <a:rPr lang="he-IL" sz="2000" dirty="0"/>
                  <a:t>המילה על הסרט משמאל לראש הקורא</a:t>
                </a:r>
                <a:r>
                  <a:rPr lang="en-US" sz="2000" dirty="0" smtClean="0"/>
                  <a:t>,</a:t>
                </a:r>
                <a:r>
                  <a:rPr lang="he-IL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he-IL" sz="2000" dirty="0" smtClean="0"/>
                  <a:t> הוא המצב </a:t>
                </a:r>
                <a:r>
                  <a:rPr lang="he-IL" sz="2000" dirty="0"/>
                  <a:t>הנוכחי של המכונה ו</a:t>
                </a:r>
                <a:r>
                  <a:rPr lang="en-US" sz="2000" dirty="0"/>
                  <a:t>-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</a:t>
                </a:r>
                <a:r>
                  <a:rPr lang="he-IL" sz="2000" dirty="0"/>
                  <a:t>הנה המילה שמתחילה בתו אליו מצביע הראש הקורא וממשיכה ימינה עד המקום בו מתחיל רצף </a:t>
                </a:r>
                <a:r>
                  <a:rPr lang="he-IL" sz="2000" dirty="0" smtClean="0"/>
                  <a:t>התו </a:t>
                </a:r>
                <a:r>
                  <a:rPr lang="en-US" sz="2000" dirty="0"/>
                  <a:t>Ѣ</a:t>
                </a:r>
                <a:r>
                  <a:rPr lang="he-IL" sz="2000" dirty="0" smtClean="0"/>
                  <a:t> </a:t>
                </a:r>
                <a:r>
                  <a:rPr lang="he-IL" sz="2000" dirty="0"/>
                  <a:t>האינסופי</a:t>
                </a:r>
                <a:r>
                  <a:rPr lang="en-US" sz="2000" dirty="0" smtClean="0"/>
                  <a:t>.</a:t>
                </a:r>
                <a:endParaRPr lang="he-IL" sz="2000" dirty="0" smtClean="0"/>
              </a:p>
              <a:p>
                <a:pPr algn="r" rtl="1"/>
                <a:endParaRPr lang="he-IL" sz="2200" dirty="0"/>
              </a:p>
              <a:p>
                <a:pPr marL="0" indent="0" algn="r" rtl="1">
                  <a:buNone/>
                </a:pPr>
                <a:endParaRPr lang="he-IL" sz="2200" dirty="0" smtClean="0"/>
              </a:p>
              <a:p>
                <a:pPr marL="0" indent="0" algn="r" rtl="1">
                  <a:buNone/>
                </a:pPr>
                <a:endParaRPr lang="he-IL" sz="2200" dirty="0"/>
              </a:p>
              <a:p>
                <a:pPr marL="0" indent="0" algn="r" rtl="1">
                  <a:buNone/>
                </a:pPr>
                <a:endParaRPr lang="en-US" sz="2200" dirty="0" smtClean="0"/>
              </a:p>
              <a:p>
                <a:pPr marL="0" indent="0" algn="r" rtl="1">
                  <a:buNone/>
                </a:pPr>
                <a:endParaRPr lang="en-US" sz="2200" dirty="0"/>
              </a:p>
              <a:p>
                <a:pPr algn="r" rtl="1"/>
                <a:r>
                  <a:rPr lang="en-US" sz="2400" dirty="0"/>
                  <a:t>	</a:t>
                </a:r>
                <a:r>
                  <a:rPr lang="he-IL" sz="2400" dirty="0"/>
                  <a:t>לשם נוחות נשתמש במחרוזת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𝑢𝑞𝑣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sz="2400" dirty="0"/>
                  <a:t>כדי לייצג את השלשה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.(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he-IL" sz="2400" dirty="0" smtClean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7966" y="2040273"/>
                <a:ext cx="8596668" cy="4480843"/>
              </a:xfrm>
              <a:blipFill rotWithShape="0">
                <a:blip r:embed="rId2"/>
                <a:stretch>
                  <a:fillRect l="-780" t="-816" r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505326" y="3749842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505326" y="4435642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886326" y="374984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419726" y="374984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1953126" y="374984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2486526" y="374984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3019926" y="374984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3553326" y="374984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4086726" y="374984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 flipV="1">
            <a:off x="2249903" y="4483770"/>
            <a:ext cx="12033" cy="4010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7531" y="3887999"/>
            <a:ext cx="380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sto MT" panose="02040603050505030304" pitchFamily="18" charset="0"/>
              </a:rPr>
              <a:t>a</a:t>
            </a:r>
            <a:endParaRPr lang="en-US" dirty="0">
              <a:latin typeface="Calisto MT" panose="0204060305050503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19205" y="3893245"/>
            <a:ext cx="380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sto MT" panose="02040603050505030304" pitchFamily="18" charset="0"/>
              </a:rPr>
              <a:t>c</a:t>
            </a:r>
            <a:endParaRPr lang="en-US" dirty="0">
              <a:latin typeface="Calisto MT" panose="0204060305050503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14166" y="3871748"/>
            <a:ext cx="380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sto MT" panose="02040603050505030304" pitchFamily="18" charset="0"/>
              </a:rPr>
              <a:t>a</a:t>
            </a:r>
            <a:endParaRPr lang="en-US" dirty="0">
              <a:latin typeface="Calisto MT" panose="0204060305050503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23550" y="3881212"/>
            <a:ext cx="380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sto MT" panose="02040603050505030304" pitchFamily="18" charset="0"/>
              </a:rPr>
              <a:t>a</a:t>
            </a:r>
            <a:endParaRPr lang="en-US" dirty="0">
              <a:latin typeface="Calisto MT" panose="0204060305050503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49817" y="3887999"/>
            <a:ext cx="380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sto MT" panose="02040603050505030304" pitchFamily="18" charset="0"/>
              </a:rPr>
              <a:t>b</a:t>
            </a:r>
            <a:endParaRPr lang="en-US" dirty="0">
              <a:latin typeface="Calisto MT" panose="0204060305050503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7565" y="3874174"/>
            <a:ext cx="380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sto MT" panose="02040603050505030304" pitchFamily="18" charset="0"/>
              </a:rPr>
              <a:t>c</a:t>
            </a:r>
            <a:endParaRPr lang="en-US" dirty="0">
              <a:latin typeface="Calisto MT" panose="020406030505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3965967" y="3711354"/>
                <a:ext cx="549843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𝑎𝑐</m:t>
                      </m:r>
                    </m:oMath>
                  </m:oMathPara>
                </a14:m>
                <a:endParaRPr lang="en-US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000" i="1" dirty="0" err="1" smtClean="0">
                          <a:latin typeface="Cambria Math" panose="02040503050406030204" pitchFamily="18" charset="0"/>
                        </a:rPr>
                        <m:t>𝑏𝑎𝑎𝑐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967" y="3711354"/>
                <a:ext cx="5498431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1937082" y="4884632"/>
            <a:ext cx="6256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33" name="מלבן 32"/>
          <p:cNvSpPr/>
          <p:nvPr/>
        </p:nvSpPr>
        <p:spPr>
          <a:xfrm>
            <a:off x="4122359" y="3939410"/>
            <a:ext cx="328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Ѣ</a:t>
            </a:r>
          </a:p>
        </p:txBody>
      </p:sp>
      <p:sp>
        <p:nvSpPr>
          <p:cNvPr id="34" name="מלבן 33"/>
          <p:cNvSpPr/>
          <p:nvPr/>
        </p:nvSpPr>
        <p:spPr>
          <a:xfrm>
            <a:off x="564966" y="3960748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Ѣ</a:t>
            </a:r>
          </a:p>
        </p:txBody>
      </p:sp>
    </p:spTree>
    <p:extLst>
      <p:ext uri="{BB962C8B-B14F-4D97-AF65-F5344CB8AC3E}">
        <p14:creationId xmlns:p14="http://schemas.microsoft.com/office/powerpoint/2010/main" val="150182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/>
    </p:bldLst>
  </p:timing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12008</TotalTime>
  <Words>505</Words>
  <Application>Microsoft Office PowerPoint</Application>
  <PresentationFormat>מסך רחב</PresentationFormat>
  <Paragraphs>121</Paragraphs>
  <Slides>17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30" baseType="lpstr">
      <vt:lpstr>MS PGothic</vt:lpstr>
      <vt:lpstr>AngsanaUPC</vt:lpstr>
      <vt:lpstr>Arial</vt:lpstr>
      <vt:lpstr>Calibri</vt:lpstr>
      <vt:lpstr>Calisto MT</vt:lpstr>
      <vt:lpstr>Cambria Math</vt:lpstr>
      <vt:lpstr>Comic Sans MS</vt:lpstr>
      <vt:lpstr>Gisha</vt:lpstr>
      <vt:lpstr>Symbol</vt:lpstr>
      <vt:lpstr>Times New Roman</vt:lpstr>
      <vt:lpstr>Trebuchet MS</vt:lpstr>
      <vt:lpstr>Wingdings 3</vt:lpstr>
      <vt:lpstr>פיאה</vt:lpstr>
      <vt:lpstr>תרגול 10</vt:lpstr>
      <vt:lpstr>ההיררכיה של חומסקי </vt:lpstr>
      <vt:lpstr>דקדוק תלוי הקשר- הגדרה </vt:lpstr>
      <vt:lpstr>דוגמא לשפה תלוית הקשר </vt:lpstr>
      <vt:lpstr>סגירות שפות תלויות הקשר</vt:lpstr>
      <vt:lpstr>מכונת טיורינג</vt:lpstr>
      <vt:lpstr>הגדרת מכונת טיורינג</vt:lpstr>
      <vt:lpstr>פונקציית המעברים</vt:lpstr>
      <vt:lpstr>קונפיגורציה</vt:lpstr>
      <vt:lpstr>טרמינולוגיה</vt:lpstr>
      <vt:lpstr>מעבר בין קונפיגורציות</vt:lpstr>
      <vt:lpstr>שפת מכונת טיורינג </vt:lpstr>
      <vt:lpstr>מכונה טיורינג חסומה ליניארית</vt:lpstr>
      <vt:lpstr>תרגיל </vt:lpstr>
      <vt:lpstr>מצגת של PowerPoint</vt:lpstr>
      <vt:lpstr>עוד דוגמא למכונת טיורינג</vt:lpstr>
      <vt:lpstr>זמן ריצה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תרגול 7</dc:title>
  <dc:creator>T440s</dc:creator>
  <cp:lastModifiedBy>Akiva Kleinerman</cp:lastModifiedBy>
  <cp:revision>195</cp:revision>
  <dcterms:created xsi:type="dcterms:W3CDTF">2017-03-26T21:46:56Z</dcterms:created>
  <dcterms:modified xsi:type="dcterms:W3CDTF">2017-06-12T13:52:36Z</dcterms:modified>
</cp:coreProperties>
</file>