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60" r:id="rId1"/>
  </p:sldMasterIdLst>
  <p:notesMasterIdLst>
    <p:notesMasterId r:id="rId11"/>
  </p:notesMasterIdLst>
  <p:handoutMasterIdLst>
    <p:handoutMasterId r:id="rId12"/>
  </p:handoutMasterIdLst>
  <p:sldIdLst>
    <p:sldId id="350" r:id="rId2"/>
    <p:sldId id="406" r:id="rId3"/>
    <p:sldId id="385" r:id="rId4"/>
    <p:sldId id="405" r:id="rId5"/>
    <p:sldId id="410" r:id="rId6"/>
    <p:sldId id="382" r:id="rId7"/>
    <p:sldId id="407" r:id="rId8"/>
    <p:sldId id="413" r:id="rId9"/>
    <p:sldId id="414" r:id="rId10"/>
  </p:sldIdLst>
  <p:sldSz cx="9144000" cy="6858000" type="screen4x3"/>
  <p:notesSz cx="6858000" cy="9144000"/>
  <p:embeddedFontLst>
    <p:embeddedFont>
      <p:font typeface="Constantia" panose="02030602050306030303" pitchFamily="18" charset="0"/>
      <p:regular r:id="rId13"/>
      <p:bold r:id="rId14"/>
      <p:italic r:id="rId15"/>
      <p:boldItalic r:id="rId16"/>
    </p:embeddedFont>
    <p:embeddedFont>
      <p:font typeface="Calibri" panose="020F0502020204030204" pitchFamily="34" charset="0"/>
      <p:regular r:id="rId17"/>
      <p:bold r:id="rId18"/>
      <p:italic r:id="rId19"/>
      <p:boldItalic r:id="rId20"/>
    </p:embeddedFont>
    <p:embeddedFont>
      <p:font typeface="Cambria Math" panose="02040503050406030204" pitchFamily="18" charset="0"/>
      <p:regular r:id="rId21"/>
    </p:embeddedFont>
    <p:embeddedFont>
      <p:font typeface="Wingdings 2" panose="05020102010507070707" pitchFamily="18" charset="2"/>
      <p:regular r:id="rId22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21" d="100"/>
          <a:sy n="121" d="100"/>
        </p:scale>
        <p:origin x="131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1.fntdata"/><Relationship Id="rId18" Type="http://schemas.openxmlformats.org/officeDocument/2006/relationships/font" Target="fonts/font6.fntdata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font" Target="fonts/font9.fntdata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17" Type="http://schemas.openxmlformats.org/officeDocument/2006/relationships/font" Target="fonts/font5.fntdata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font" Target="fonts/font4.fntdata"/><Relationship Id="rId20" Type="http://schemas.openxmlformats.org/officeDocument/2006/relationships/font" Target="fonts/font8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font" Target="fonts/font3.fntdata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font" Target="fonts/font7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2.fntdata"/><Relationship Id="rId22" Type="http://schemas.openxmlformats.org/officeDocument/2006/relationships/font" Target="fonts/font10.fntdata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0FEF7AE-0C30-4EA7-B74D-470A9C33048D}" type="datetimeFigureOut">
              <a:rPr lang="en-US" smtClean="0"/>
              <a:pPr/>
              <a:t>2/1/2018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3901582-F5A8-41ED-8946-57B4D8BFA97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387143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0A33FB8-1F43-454C-9FAC-BE3AABA74DC7}" type="datetimeFigureOut">
              <a:rPr lang="en-US" smtClean="0"/>
              <a:pPr/>
              <a:t>2/1/2018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857B6A7-1EA9-4BE6-974C-D49D9BB4E80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7714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15220D-0BB5-4C71-B862-812B075D02FE}" type="datetimeFigureOut">
              <a:rPr lang="en-US" smtClean="0"/>
              <a:pPr/>
              <a:t>2/1/2018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A217EF-0505-4C33-BB20-8A8DF20390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15220D-0BB5-4C71-B862-812B075D02FE}" type="datetimeFigureOut">
              <a:rPr lang="en-US" smtClean="0"/>
              <a:pPr/>
              <a:t>2/1/2018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A217EF-0505-4C33-BB20-8A8DF20390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15220D-0BB5-4C71-B862-812B075D02FE}" type="datetimeFigureOut">
              <a:rPr lang="en-US" smtClean="0"/>
              <a:pPr/>
              <a:t>2/1/2018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A217EF-0505-4C33-BB20-8A8DF20390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15220D-0BB5-4C71-B862-812B075D02FE}" type="datetimeFigureOut">
              <a:rPr lang="en-US" smtClean="0"/>
              <a:pPr/>
              <a:t>2/1/2018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A217EF-0505-4C33-BB20-8A8DF20390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15220D-0BB5-4C71-B862-812B075D02FE}" type="datetimeFigureOut">
              <a:rPr lang="en-US" smtClean="0"/>
              <a:pPr/>
              <a:t>2/1/2018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A217EF-0505-4C33-BB20-8A8DF20390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15220D-0BB5-4C71-B862-812B075D02FE}" type="datetimeFigureOut">
              <a:rPr lang="en-US" smtClean="0"/>
              <a:pPr/>
              <a:t>2/1/2018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A217EF-0505-4C33-BB20-8A8DF20390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15220D-0BB5-4C71-B862-812B075D02FE}" type="datetimeFigureOut">
              <a:rPr lang="en-US" smtClean="0"/>
              <a:pPr/>
              <a:t>2/1/2018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A217EF-0505-4C33-BB20-8A8DF20390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15220D-0BB5-4C71-B862-812B075D02FE}" type="datetimeFigureOut">
              <a:rPr lang="en-US" smtClean="0"/>
              <a:pPr/>
              <a:t>2/1/2018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A217EF-0505-4C33-BB20-8A8DF20390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15220D-0BB5-4C71-B862-812B075D02FE}" type="datetimeFigureOut">
              <a:rPr lang="en-US" smtClean="0"/>
              <a:pPr/>
              <a:t>2/1/2018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A217EF-0505-4C33-BB20-8A8DF20390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15220D-0BB5-4C71-B862-812B075D02FE}" type="datetimeFigureOut">
              <a:rPr lang="en-US" smtClean="0"/>
              <a:pPr/>
              <a:t>2/1/2018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A217EF-0505-4C33-BB20-8A8DF20390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15220D-0BB5-4C71-B862-812B075D02FE}" type="datetimeFigureOut">
              <a:rPr lang="en-US" smtClean="0"/>
              <a:pPr/>
              <a:t>2/1/2018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9CA217EF-0505-4C33-BB20-8A8DF203902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3D15220D-0BB5-4C71-B862-812B075D02FE}" type="datetimeFigureOut">
              <a:rPr lang="en-US" smtClean="0"/>
              <a:pPr/>
              <a:t>2/1/2018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9CA217EF-0505-4C33-BB20-8A8DF2039023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Nested Quantifiers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mtClean="0"/>
              <a:t>Section 1.5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Translating Nested Quantifiers into English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274320" lvl="1" indent="-274320">
              <a:buClr>
                <a:schemeClr val="accent3"/>
              </a:buClr>
              <a:buSzPct val="95000"/>
              <a:buNone/>
            </a:pPr>
            <a:r>
              <a:rPr lang="en-US" b="1" dirty="0" smtClean="0"/>
              <a:t>Example </a:t>
            </a:r>
            <a:r>
              <a:rPr lang="en-US" b="1" dirty="0" smtClean="0">
                <a:latin typeface="Cambria Math" pitchFamily="18" charset="0"/>
                <a:ea typeface="Cambria Math" pitchFamily="18" charset="0"/>
              </a:rPr>
              <a:t>1</a:t>
            </a:r>
            <a:r>
              <a:rPr lang="en-US" dirty="0" smtClean="0"/>
              <a:t>: Translate the statement </a:t>
            </a:r>
          </a:p>
          <a:p>
            <a:pPr marL="274320" lvl="1" indent="-274320">
              <a:buClr>
                <a:schemeClr val="accent3"/>
              </a:buClr>
              <a:buSzPct val="95000"/>
              <a:buNone/>
            </a:pPr>
            <a:r>
              <a:rPr lang="en-US" i="1" dirty="0" smtClean="0">
                <a:latin typeface="Cambria Math" pitchFamily="18" charset="0"/>
                <a:ea typeface="Cambria Math" pitchFamily="18" charset="0"/>
                <a:sym typeface="Symbol"/>
              </a:rPr>
              <a:t>                </a:t>
            </a:r>
            <a:r>
              <a:rPr lang="en-US" dirty="0" smtClean="0">
                <a:latin typeface="Cambria Math" pitchFamily="18" charset="0"/>
                <a:ea typeface="Cambria Math" pitchFamily="18" charset="0"/>
                <a:sym typeface="Symbol"/>
              </a:rPr>
              <a:t>x  (C(x )</a:t>
            </a:r>
            <a:r>
              <a:rPr lang="en-US" dirty="0" smtClean="0">
                <a:latin typeface="Cambria Math"/>
                <a:ea typeface="Cambria Math"/>
                <a:sym typeface="Symbol"/>
              </a:rPr>
              <a:t>∨</a:t>
            </a:r>
            <a:r>
              <a:rPr lang="en-US" dirty="0" smtClean="0">
                <a:latin typeface="Cambria Math" pitchFamily="18" charset="0"/>
                <a:ea typeface="Cambria Math" pitchFamily="18" charset="0"/>
                <a:sym typeface="Symbol"/>
              </a:rPr>
              <a:t> y (C(y ) </a:t>
            </a:r>
            <a:r>
              <a:rPr lang="en-US" dirty="0" smtClean="0">
                <a:latin typeface="Cambria Math"/>
                <a:ea typeface="Cambria Math"/>
                <a:sym typeface="Symbol"/>
              </a:rPr>
              <a:t>∧ F(x, y)))</a:t>
            </a:r>
            <a:r>
              <a:rPr lang="en-US" dirty="0" smtClean="0">
                <a:latin typeface="Cambria Math" pitchFamily="18" charset="0"/>
                <a:ea typeface="Cambria Math" pitchFamily="18" charset="0"/>
                <a:sym typeface="Symbol"/>
              </a:rPr>
              <a:t> </a:t>
            </a:r>
            <a:endParaRPr lang="en-US" dirty="0" smtClean="0">
              <a:latin typeface="Cambria Math"/>
              <a:ea typeface="Cambria Math"/>
              <a:sym typeface="Symbol"/>
            </a:endParaRPr>
          </a:p>
          <a:p>
            <a:pPr marL="274320" lvl="1" indent="-274320">
              <a:buClr>
                <a:schemeClr val="accent3"/>
              </a:buClr>
              <a:buSzPct val="95000"/>
              <a:buNone/>
            </a:pPr>
            <a:r>
              <a:rPr lang="en-US" dirty="0" smtClean="0"/>
              <a:t>     where C(x) is “</a:t>
            </a:r>
            <a:r>
              <a:rPr lang="en-US" i="1" dirty="0" smtClean="0"/>
              <a:t>x</a:t>
            </a:r>
            <a:r>
              <a:rPr lang="en-US" dirty="0" smtClean="0"/>
              <a:t> has a computer,” and </a:t>
            </a:r>
            <a:r>
              <a:rPr lang="en-US" i="1" dirty="0" smtClean="0"/>
              <a:t>F</a:t>
            </a:r>
            <a:r>
              <a:rPr lang="en-US" dirty="0" smtClean="0"/>
              <a:t>(</a:t>
            </a:r>
            <a:r>
              <a:rPr lang="en-US" i="1" dirty="0" err="1" smtClean="0"/>
              <a:t>x</a:t>
            </a:r>
            <a:r>
              <a:rPr lang="en-US" dirty="0" err="1" smtClean="0"/>
              <a:t>,</a:t>
            </a:r>
            <a:r>
              <a:rPr lang="en-US" i="1" dirty="0" err="1" smtClean="0"/>
              <a:t>y</a:t>
            </a:r>
            <a:r>
              <a:rPr lang="en-US" dirty="0" smtClean="0"/>
              <a:t>) is “</a:t>
            </a:r>
            <a:r>
              <a:rPr lang="en-US" i="1" dirty="0" smtClean="0"/>
              <a:t>x</a:t>
            </a:r>
            <a:r>
              <a:rPr lang="en-US" dirty="0" smtClean="0"/>
              <a:t> and </a:t>
            </a:r>
            <a:r>
              <a:rPr lang="en-US" i="1" dirty="0" smtClean="0"/>
              <a:t>y</a:t>
            </a:r>
            <a:r>
              <a:rPr lang="en-US" dirty="0" smtClean="0"/>
              <a:t> are friends,” and the domain for both </a:t>
            </a:r>
            <a:r>
              <a:rPr lang="en-US" i="1" dirty="0" smtClean="0"/>
              <a:t>x</a:t>
            </a:r>
            <a:r>
              <a:rPr lang="en-US" dirty="0" smtClean="0"/>
              <a:t> and </a:t>
            </a:r>
            <a:r>
              <a:rPr lang="en-US" i="1" dirty="0" smtClean="0"/>
              <a:t>y</a:t>
            </a:r>
            <a:r>
              <a:rPr lang="en-US" dirty="0" smtClean="0"/>
              <a:t> consists of all students in your school. </a:t>
            </a:r>
          </a:p>
          <a:p>
            <a:pPr marL="274320" lvl="1" indent="-274320">
              <a:buClr>
                <a:schemeClr val="accent3"/>
              </a:buClr>
              <a:buSzPct val="95000"/>
              <a:buNone/>
            </a:pPr>
            <a:r>
              <a:rPr lang="en-US" dirty="0" smtClean="0"/>
              <a:t>    </a:t>
            </a:r>
            <a:r>
              <a:rPr lang="en-US" b="1" dirty="0" smtClean="0"/>
              <a:t>Solution</a:t>
            </a:r>
            <a:r>
              <a:rPr lang="en-US" dirty="0" smtClean="0"/>
              <a:t>: Every student in your school has a computer or has a friend who has a computer. </a:t>
            </a:r>
          </a:p>
          <a:p>
            <a:pPr marL="274320" lvl="1" indent="-274320">
              <a:buClr>
                <a:schemeClr val="accent3"/>
              </a:buClr>
              <a:buSzPct val="95000"/>
              <a:buNone/>
            </a:pPr>
            <a:r>
              <a:rPr lang="en-US" b="1" dirty="0" smtClean="0"/>
              <a:t>Example </a:t>
            </a:r>
            <a:r>
              <a:rPr lang="en-US" b="1" dirty="0">
                <a:latin typeface="Cambria Math" pitchFamily="18" charset="0"/>
                <a:ea typeface="Cambria Math" pitchFamily="18" charset="0"/>
              </a:rPr>
              <a:t>2</a:t>
            </a:r>
            <a:r>
              <a:rPr lang="en-US" dirty="0" smtClean="0"/>
              <a:t>:  </a:t>
            </a:r>
            <a:r>
              <a:rPr lang="en-US" dirty="0" smtClean="0">
                <a:sym typeface="Symbol"/>
              </a:rPr>
              <a:t>Translate the statement</a:t>
            </a:r>
            <a:endParaRPr lang="en-US" i="1" dirty="0" smtClean="0">
              <a:latin typeface="Cambria Math"/>
              <a:ea typeface="Cambria Math"/>
              <a:sym typeface="Symbol"/>
            </a:endParaRPr>
          </a:p>
          <a:p>
            <a:pPr>
              <a:buNone/>
            </a:pPr>
            <a:r>
              <a:rPr lang="en-US" dirty="0" smtClean="0"/>
              <a:t>        </a:t>
            </a:r>
            <a:r>
              <a:rPr lang="en-US" dirty="0" smtClean="0">
                <a:sym typeface="Symbol"/>
              </a:rPr>
              <a:t></a:t>
            </a:r>
            <a:r>
              <a:rPr lang="en-US" dirty="0" err="1" smtClean="0">
                <a:sym typeface="Symbol"/>
              </a:rPr>
              <a:t>x</a:t>
            </a:r>
            <a:r>
              <a:rPr lang="en-US" dirty="0" err="1" smtClean="0">
                <a:latin typeface="Cambria Math" pitchFamily="18" charset="0"/>
                <a:ea typeface="Cambria Math" pitchFamily="18" charset="0"/>
                <a:sym typeface="Symbol"/>
              </a:rPr>
              <a:t>y</a:t>
            </a:r>
            <a:r>
              <a:rPr lang="en-US" dirty="0" smtClean="0">
                <a:latin typeface="Cambria Math" pitchFamily="18" charset="0"/>
                <a:ea typeface="Cambria Math" pitchFamily="18" charset="0"/>
                <a:sym typeface="Symbol"/>
              </a:rPr>
              <a:t> z ((</a:t>
            </a:r>
            <a:r>
              <a:rPr lang="en-US" dirty="0" smtClean="0">
                <a:latin typeface="Cambria Math"/>
                <a:ea typeface="Cambria Math"/>
                <a:sym typeface="Symbol"/>
              </a:rPr>
              <a:t>F(x, y)∧ F(</a:t>
            </a:r>
            <a:r>
              <a:rPr lang="en-US" dirty="0" err="1" smtClean="0">
                <a:latin typeface="Cambria Math"/>
                <a:ea typeface="Cambria Math"/>
                <a:sym typeface="Symbol"/>
              </a:rPr>
              <a:t>x,z</a:t>
            </a:r>
            <a:r>
              <a:rPr lang="en-US" dirty="0" smtClean="0">
                <a:latin typeface="Cambria Math"/>
                <a:ea typeface="Cambria Math"/>
                <a:sym typeface="Symbol"/>
              </a:rPr>
              <a:t>) ∧ (y ≠z))→¬F(</a:t>
            </a:r>
            <a:r>
              <a:rPr lang="en-US" dirty="0" err="1" smtClean="0">
                <a:latin typeface="Cambria Math"/>
                <a:ea typeface="Cambria Math"/>
                <a:sym typeface="Symbol"/>
              </a:rPr>
              <a:t>y,z</a:t>
            </a:r>
            <a:r>
              <a:rPr lang="en-US" dirty="0" smtClean="0">
                <a:latin typeface="Cambria Math"/>
                <a:ea typeface="Cambria Math"/>
                <a:sym typeface="Symbol"/>
              </a:rPr>
              <a:t>))</a:t>
            </a:r>
          </a:p>
          <a:p>
            <a:pPr>
              <a:buNone/>
            </a:pPr>
            <a:r>
              <a:rPr lang="en-US" i="1" dirty="0" smtClean="0">
                <a:latin typeface="Cambria Math"/>
                <a:ea typeface="Cambria Math"/>
                <a:sym typeface="Symbol"/>
              </a:rPr>
              <a:t>   </a:t>
            </a:r>
            <a:r>
              <a:rPr lang="en-US" b="1" dirty="0" smtClean="0"/>
              <a:t>Solution</a:t>
            </a:r>
            <a:r>
              <a:rPr lang="en-US" dirty="0" smtClean="0"/>
              <a:t>: There is a student none of whose friends are also friends with each other.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Translating Mathematical Statements into Predicate Logic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US" b="1" dirty="0" smtClean="0"/>
              <a:t>  Example 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:</a:t>
            </a:r>
            <a:r>
              <a:rPr lang="en-US" dirty="0" smtClean="0"/>
              <a:t> Translate “The sum of two positive integers is always positive” into a logical expression.</a:t>
            </a:r>
          </a:p>
          <a:p>
            <a:pPr>
              <a:buNone/>
            </a:pPr>
            <a:r>
              <a:rPr lang="en-US" b="1" dirty="0" smtClean="0"/>
              <a:t>  Solution</a:t>
            </a:r>
            <a:r>
              <a:rPr lang="en-US" dirty="0" smtClean="0"/>
              <a:t>:</a:t>
            </a:r>
          </a:p>
          <a:p>
            <a:pPr marL="850392" lvl="1" indent="-457200">
              <a:buFont typeface="+mj-lt"/>
              <a:buAutoNum type="arabicPeriod"/>
            </a:pPr>
            <a:r>
              <a:rPr lang="en-US" dirty="0" smtClean="0"/>
              <a:t>Rewrite the statement to make the implied quantifiers and domains explicit:</a:t>
            </a:r>
          </a:p>
          <a:p>
            <a:pPr marL="1124712" lvl="2" indent="-457200">
              <a:buNone/>
            </a:pPr>
            <a:r>
              <a:rPr lang="en-US" dirty="0" smtClean="0"/>
              <a:t>“For every two integers, if these integers are both positive, then the sum of these integers is positive.”</a:t>
            </a:r>
          </a:p>
          <a:p>
            <a:pPr marL="850392" lvl="1" indent="-457200">
              <a:buFont typeface="+mj-lt"/>
              <a:buAutoNum type="arabicPeriod"/>
            </a:pPr>
            <a:r>
              <a:rPr lang="en-US" dirty="0" smtClean="0"/>
              <a:t>Introduce the variables </a:t>
            </a:r>
            <a:r>
              <a:rPr lang="en-US" i="1" dirty="0" smtClean="0"/>
              <a:t>x</a:t>
            </a:r>
            <a:r>
              <a:rPr lang="en-US" dirty="0" smtClean="0"/>
              <a:t> and </a:t>
            </a:r>
            <a:r>
              <a:rPr lang="en-US" i="1" dirty="0" smtClean="0"/>
              <a:t>y</a:t>
            </a:r>
            <a:r>
              <a:rPr lang="en-US" dirty="0" smtClean="0"/>
              <a:t>, and specify the domain, to obtain:</a:t>
            </a:r>
          </a:p>
          <a:p>
            <a:pPr marL="1124712" lvl="2" indent="-457200">
              <a:buNone/>
            </a:pPr>
            <a:r>
              <a:rPr lang="en-US" dirty="0" smtClean="0"/>
              <a:t>“For all positive integers </a:t>
            </a:r>
            <a:r>
              <a:rPr lang="en-US" i="1" dirty="0" smtClean="0"/>
              <a:t>x</a:t>
            </a:r>
            <a:r>
              <a:rPr lang="en-US" dirty="0" smtClean="0"/>
              <a:t> and </a:t>
            </a:r>
            <a:r>
              <a:rPr lang="en-US" i="1" dirty="0" smtClean="0"/>
              <a:t>y</a:t>
            </a:r>
            <a:r>
              <a:rPr lang="en-US" dirty="0" smtClean="0"/>
              <a:t>, </a:t>
            </a:r>
            <a:r>
              <a:rPr lang="en-US" i="1" dirty="0" smtClean="0"/>
              <a:t>x</a:t>
            </a:r>
            <a:r>
              <a:rPr lang="en-US" dirty="0" smtClean="0"/>
              <a:t> </a:t>
            </a:r>
            <a:r>
              <a:rPr lang="en-US" i="1" dirty="0" smtClean="0"/>
              <a:t>+ y</a:t>
            </a:r>
            <a:r>
              <a:rPr lang="en-US" dirty="0" smtClean="0"/>
              <a:t> is positive.”</a:t>
            </a:r>
          </a:p>
          <a:p>
            <a:pPr marL="850392" lvl="1" indent="-457200">
              <a:buFont typeface="+mj-lt"/>
              <a:buAutoNum type="arabicPeriod"/>
            </a:pPr>
            <a:r>
              <a:rPr lang="en-US" dirty="0" smtClean="0"/>
              <a:t>The result is:</a:t>
            </a:r>
          </a:p>
          <a:p>
            <a:pPr marL="1124712" lvl="2" indent="-457200">
              <a:buNone/>
            </a:pPr>
            <a:r>
              <a:rPr lang="en-US" dirty="0" smtClean="0">
                <a:latin typeface="Cambria Math"/>
                <a:ea typeface="Cambria Math"/>
                <a:sym typeface="Symbol"/>
              </a:rPr>
              <a:t>            </a:t>
            </a:r>
            <a:r>
              <a:rPr lang="en-US" i="1" dirty="0" smtClean="0">
                <a:ea typeface="Cambria Math"/>
                <a:sym typeface="Symbol"/>
              </a:rPr>
              <a:t>x</a:t>
            </a:r>
            <a:r>
              <a:rPr lang="en-US" dirty="0" smtClean="0">
                <a:latin typeface="Cambria Math"/>
                <a:ea typeface="Cambria Math"/>
                <a:sym typeface="Symbol"/>
              </a:rPr>
              <a:t>  </a:t>
            </a:r>
            <a:r>
              <a:rPr lang="en-US" i="1" dirty="0" smtClean="0">
                <a:latin typeface="Cambria Math"/>
                <a:ea typeface="Cambria Math"/>
                <a:sym typeface="Symbol"/>
              </a:rPr>
              <a:t>y </a:t>
            </a:r>
            <a:r>
              <a:rPr lang="en-US" dirty="0" smtClean="0">
                <a:latin typeface="Cambria Math"/>
                <a:ea typeface="Cambria Math"/>
                <a:sym typeface="Symbol"/>
              </a:rPr>
              <a:t>((</a:t>
            </a:r>
            <a:r>
              <a:rPr lang="en-US" i="1" dirty="0" smtClean="0">
                <a:ea typeface="Cambria Math"/>
                <a:sym typeface="Symbol"/>
              </a:rPr>
              <a:t>x</a:t>
            </a:r>
            <a:r>
              <a:rPr lang="en-US" dirty="0" smtClean="0">
                <a:latin typeface="Cambria Math"/>
                <a:ea typeface="Cambria Math"/>
                <a:sym typeface="Symbol"/>
              </a:rPr>
              <a:t> &gt; 0)∧ (</a:t>
            </a:r>
            <a:r>
              <a:rPr lang="en-US" i="1" dirty="0" smtClean="0">
                <a:ea typeface="Cambria Math"/>
                <a:sym typeface="Symbol"/>
              </a:rPr>
              <a:t>y </a:t>
            </a:r>
            <a:r>
              <a:rPr lang="en-US" dirty="0" smtClean="0">
                <a:latin typeface="Cambria Math"/>
                <a:ea typeface="Cambria Math"/>
                <a:sym typeface="Symbol"/>
              </a:rPr>
              <a:t>&gt; 0)</a:t>
            </a:r>
            <a:r>
              <a:rPr lang="en-US" dirty="0" smtClean="0">
                <a:latin typeface="Cambria Math"/>
                <a:ea typeface="Cambria Math"/>
              </a:rPr>
              <a:t>→ (</a:t>
            </a:r>
            <a:r>
              <a:rPr lang="en-US" i="1" dirty="0" smtClean="0">
                <a:ea typeface="Cambria Math"/>
              </a:rPr>
              <a:t>x</a:t>
            </a:r>
            <a:r>
              <a:rPr lang="en-US" dirty="0" smtClean="0">
                <a:latin typeface="Cambria Math"/>
                <a:ea typeface="Cambria Math"/>
              </a:rPr>
              <a:t> + </a:t>
            </a:r>
            <a:r>
              <a:rPr lang="en-US" i="1" dirty="0" smtClean="0">
                <a:ea typeface="Cambria Math"/>
              </a:rPr>
              <a:t>y </a:t>
            </a:r>
            <a:r>
              <a:rPr lang="en-US" dirty="0" smtClean="0">
                <a:latin typeface="Cambria Math"/>
                <a:ea typeface="Cambria Math"/>
              </a:rPr>
              <a:t>&gt; 0))</a:t>
            </a:r>
          </a:p>
          <a:p>
            <a:pPr marL="1124712" lvl="2" indent="-457200">
              <a:buNone/>
            </a:pPr>
            <a:r>
              <a:rPr lang="en-US" dirty="0" smtClean="0">
                <a:latin typeface="Cambria Math"/>
                <a:ea typeface="Cambria Math"/>
              </a:rPr>
              <a:t> where the domain of both variables consists of all integers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Translating English into Logical Expressions 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b="1" dirty="0" smtClean="0"/>
              <a:t>Example</a:t>
            </a:r>
            <a:r>
              <a:rPr lang="en-US" dirty="0" smtClean="0"/>
              <a:t>: Use quantifiers to express the statement “There is a woman who has taken a flight on every airline in the world.”</a:t>
            </a:r>
          </a:p>
          <a:p>
            <a:pPr>
              <a:buNone/>
            </a:pPr>
            <a:r>
              <a:rPr lang="en-US" b="1" dirty="0" smtClean="0"/>
              <a:t>Solution</a:t>
            </a:r>
            <a:r>
              <a:rPr lang="en-US" dirty="0" smtClean="0"/>
              <a:t>:</a:t>
            </a:r>
          </a:p>
          <a:p>
            <a:pPr marL="850392" lvl="1" indent="-457200">
              <a:buFont typeface="+mj-lt"/>
              <a:buAutoNum type="arabicPeriod"/>
            </a:pPr>
            <a:r>
              <a:rPr lang="en-US" dirty="0" smtClean="0"/>
              <a:t>Let </a:t>
            </a:r>
            <a:r>
              <a:rPr lang="en-US" i="1" dirty="0" smtClean="0">
                <a:latin typeface="Cambria Math" pitchFamily="18" charset="0"/>
                <a:ea typeface="Cambria Math" pitchFamily="18" charset="0"/>
              </a:rPr>
              <a:t>P(</a:t>
            </a:r>
            <a:r>
              <a:rPr lang="en-US" i="1" dirty="0" err="1" smtClean="0">
                <a:ea typeface="Cambria Math" pitchFamily="18" charset="0"/>
              </a:rPr>
              <a:t>w,f</a:t>
            </a:r>
            <a:r>
              <a:rPr lang="en-US" i="1" dirty="0" smtClean="0">
                <a:latin typeface="Cambria Math" pitchFamily="18" charset="0"/>
                <a:ea typeface="Cambria Math" pitchFamily="18" charset="0"/>
              </a:rPr>
              <a:t>)</a:t>
            </a:r>
            <a:r>
              <a:rPr lang="en-US" dirty="0" smtClean="0"/>
              <a:t> be “</a:t>
            </a:r>
            <a:r>
              <a:rPr lang="en-US" i="1" dirty="0" smtClean="0">
                <a:ea typeface="Cambria Math" pitchFamily="18" charset="0"/>
              </a:rPr>
              <a:t>w</a:t>
            </a:r>
            <a:r>
              <a:rPr lang="en-US" dirty="0" smtClean="0"/>
              <a:t> has taken </a:t>
            </a:r>
            <a:r>
              <a:rPr lang="en-US" i="1" dirty="0" smtClean="0">
                <a:latin typeface="Cambria Math" pitchFamily="18" charset="0"/>
                <a:ea typeface="Cambria Math" pitchFamily="18" charset="0"/>
              </a:rPr>
              <a:t>f  </a:t>
            </a:r>
            <a:r>
              <a:rPr lang="en-US" dirty="0" smtClean="0"/>
              <a:t>” and </a:t>
            </a:r>
            <a:r>
              <a:rPr lang="en-US" i="1" dirty="0" smtClean="0">
                <a:latin typeface="Cambria Math" pitchFamily="18" charset="0"/>
                <a:ea typeface="Cambria Math" pitchFamily="18" charset="0"/>
              </a:rPr>
              <a:t>Q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(</a:t>
            </a:r>
            <a:r>
              <a:rPr lang="en-US" i="1" dirty="0" err="1" smtClean="0">
                <a:ea typeface="Cambria Math" pitchFamily="18" charset="0"/>
              </a:rPr>
              <a:t>f,a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)</a:t>
            </a:r>
            <a:r>
              <a:rPr lang="en-US" i="1" dirty="0" smtClean="0">
                <a:latin typeface="Cambria Math" pitchFamily="18" charset="0"/>
                <a:ea typeface="Cambria Math" pitchFamily="18" charset="0"/>
              </a:rPr>
              <a:t> </a:t>
            </a:r>
            <a:r>
              <a:rPr lang="en-US" dirty="0" smtClean="0"/>
              <a:t>be “</a:t>
            </a:r>
            <a:r>
              <a:rPr lang="en-US" i="1" dirty="0" smtClean="0">
                <a:ea typeface="Cambria Math" pitchFamily="18" charset="0"/>
              </a:rPr>
              <a:t>f</a:t>
            </a:r>
            <a:r>
              <a:rPr lang="en-US" dirty="0" smtClean="0"/>
              <a:t>  is a flight on </a:t>
            </a:r>
            <a:r>
              <a:rPr lang="en-US" i="1" dirty="0" smtClean="0">
                <a:ea typeface="Cambria Math" pitchFamily="18" charset="0"/>
              </a:rPr>
              <a:t>a</a:t>
            </a:r>
            <a:r>
              <a:rPr lang="en-US" i="1" dirty="0" smtClean="0">
                <a:latin typeface="Cambria Math" pitchFamily="18" charset="0"/>
                <a:ea typeface="Cambria Math" pitchFamily="18" charset="0"/>
              </a:rPr>
              <a:t> .</a:t>
            </a:r>
            <a:r>
              <a:rPr lang="en-US" dirty="0" smtClean="0"/>
              <a:t>” </a:t>
            </a:r>
          </a:p>
          <a:p>
            <a:pPr marL="850392" lvl="1" indent="-457200">
              <a:buFont typeface="+mj-lt"/>
              <a:buAutoNum type="arabicPeriod"/>
            </a:pPr>
            <a:r>
              <a:rPr lang="en-US" dirty="0" smtClean="0"/>
              <a:t>The domain of </a:t>
            </a:r>
            <a:r>
              <a:rPr lang="en-US" i="1" dirty="0" smtClean="0"/>
              <a:t>w</a:t>
            </a:r>
            <a:r>
              <a:rPr lang="en-US" dirty="0" smtClean="0"/>
              <a:t> is all women, the domain of </a:t>
            </a:r>
            <a:r>
              <a:rPr lang="en-US" i="1" dirty="0" smtClean="0"/>
              <a:t>f</a:t>
            </a:r>
            <a:r>
              <a:rPr lang="en-US" dirty="0" smtClean="0"/>
              <a:t> is all flights, and the domain of </a:t>
            </a:r>
            <a:r>
              <a:rPr lang="en-US" i="1" dirty="0" smtClean="0"/>
              <a:t>a</a:t>
            </a:r>
            <a:r>
              <a:rPr lang="en-US" dirty="0" smtClean="0"/>
              <a:t> is all airlines.</a:t>
            </a:r>
          </a:p>
          <a:p>
            <a:pPr marL="850392" lvl="1" indent="-457200">
              <a:buFont typeface="+mj-lt"/>
              <a:buAutoNum type="arabicPeriod"/>
            </a:pPr>
            <a:r>
              <a:rPr lang="en-US" dirty="0" smtClean="0"/>
              <a:t>Then the statement can be expressed as:</a:t>
            </a:r>
          </a:p>
          <a:p>
            <a:pPr marL="850392" lvl="1" indent="-457200">
              <a:buNone/>
            </a:pPr>
            <a:r>
              <a:rPr lang="en-US" dirty="0" smtClean="0"/>
              <a:t>             </a:t>
            </a:r>
            <a:r>
              <a:rPr lang="en-US" dirty="0" smtClean="0">
                <a:latin typeface="Cambria Math" pitchFamily="18" charset="0"/>
                <a:ea typeface="Cambria Math" pitchFamily="18" charset="0"/>
                <a:sym typeface="Symbol"/>
              </a:rPr>
              <a:t></a:t>
            </a:r>
            <a:r>
              <a:rPr lang="en-US" i="1" dirty="0" smtClean="0">
                <a:ea typeface="Cambria Math" pitchFamily="18" charset="0"/>
                <a:sym typeface="Symbol"/>
              </a:rPr>
              <a:t>w</a:t>
            </a:r>
            <a:r>
              <a:rPr lang="en-US" i="1" dirty="0" smtClean="0">
                <a:latin typeface="Cambria Math" pitchFamily="18" charset="0"/>
                <a:ea typeface="Cambria Math" pitchFamily="18" charset="0"/>
                <a:sym typeface="Symbol"/>
              </a:rPr>
              <a:t> </a:t>
            </a:r>
            <a:r>
              <a:rPr lang="en-US" dirty="0" smtClean="0">
                <a:latin typeface="Cambria Math" pitchFamily="18" charset="0"/>
                <a:ea typeface="Cambria Math" pitchFamily="18" charset="0"/>
                <a:sym typeface="Symbol"/>
              </a:rPr>
              <a:t></a:t>
            </a:r>
            <a:r>
              <a:rPr lang="en-US" i="1" dirty="0" smtClean="0">
                <a:ea typeface="Cambria Math" pitchFamily="18" charset="0"/>
                <a:sym typeface="Symbol"/>
              </a:rPr>
              <a:t>a</a:t>
            </a:r>
            <a:r>
              <a:rPr lang="en-US" i="1" dirty="0" smtClean="0">
                <a:latin typeface="Cambria Math" pitchFamily="18" charset="0"/>
                <a:ea typeface="Cambria Math" pitchFamily="18" charset="0"/>
                <a:sym typeface="Symbol"/>
              </a:rPr>
              <a:t> </a:t>
            </a:r>
            <a:r>
              <a:rPr lang="en-US" dirty="0" smtClean="0">
                <a:latin typeface="Cambria Math" pitchFamily="18" charset="0"/>
                <a:ea typeface="Cambria Math" pitchFamily="18" charset="0"/>
                <a:sym typeface="Symbol"/>
              </a:rPr>
              <a:t></a:t>
            </a:r>
            <a:r>
              <a:rPr lang="en-US" i="1" dirty="0" smtClean="0">
                <a:latin typeface="Cambria Math" pitchFamily="18" charset="0"/>
                <a:ea typeface="Cambria Math" pitchFamily="18" charset="0"/>
                <a:sym typeface="Symbol"/>
              </a:rPr>
              <a:t>f</a:t>
            </a:r>
            <a:r>
              <a:rPr lang="en-US" dirty="0" smtClean="0">
                <a:latin typeface="Cambria Math" pitchFamily="18" charset="0"/>
                <a:ea typeface="Cambria Math" pitchFamily="18" charset="0"/>
                <a:sym typeface="Symbol"/>
              </a:rPr>
              <a:t>  (</a:t>
            </a:r>
            <a:r>
              <a:rPr lang="en-US" i="1" dirty="0" smtClean="0">
                <a:latin typeface="Cambria Math" pitchFamily="18" charset="0"/>
                <a:ea typeface="Cambria Math" pitchFamily="18" charset="0"/>
                <a:sym typeface="Symbol"/>
              </a:rPr>
              <a:t>P</a:t>
            </a:r>
            <a:r>
              <a:rPr lang="en-US" dirty="0" smtClean="0">
                <a:latin typeface="Cambria Math" pitchFamily="18" charset="0"/>
                <a:ea typeface="Cambria Math" pitchFamily="18" charset="0"/>
                <a:sym typeface="Symbol"/>
              </a:rPr>
              <a:t>(</a:t>
            </a:r>
            <a:r>
              <a:rPr lang="en-US" i="1" dirty="0" err="1" smtClean="0">
                <a:ea typeface="Cambria Math" pitchFamily="18" charset="0"/>
                <a:sym typeface="Symbol"/>
              </a:rPr>
              <a:t>w,f</a:t>
            </a:r>
            <a:r>
              <a:rPr lang="en-US" i="1" dirty="0" smtClean="0">
                <a:ea typeface="Cambria Math" pitchFamily="18" charset="0"/>
                <a:sym typeface="Symbol"/>
              </a:rPr>
              <a:t> </a:t>
            </a:r>
            <a:r>
              <a:rPr lang="en-US" dirty="0" smtClean="0">
                <a:latin typeface="Cambria Math" pitchFamily="18" charset="0"/>
                <a:ea typeface="Cambria Math" pitchFamily="18" charset="0"/>
                <a:sym typeface="Symbol"/>
              </a:rPr>
              <a:t>) ∧ </a:t>
            </a:r>
            <a:r>
              <a:rPr lang="en-US" i="1" dirty="0" smtClean="0">
                <a:latin typeface="Cambria Math" pitchFamily="18" charset="0"/>
                <a:ea typeface="Cambria Math" pitchFamily="18" charset="0"/>
                <a:sym typeface="Symbol"/>
              </a:rPr>
              <a:t>Q</a:t>
            </a:r>
            <a:r>
              <a:rPr lang="en-US" dirty="0" smtClean="0">
                <a:latin typeface="Cambria Math" pitchFamily="18" charset="0"/>
                <a:ea typeface="Cambria Math" pitchFamily="18" charset="0"/>
                <a:sym typeface="Symbol"/>
              </a:rPr>
              <a:t>(</a:t>
            </a:r>
            <a:r>
              <a:rPr lang="en-US" i="1" dirty="0" err="1" smtClean="0">
                <a:ea typeface="Cambria Math" pitchFamily="18" charset="0"/>
                <a:sym typeface="Symbol"/>
              </a:rPr>
              <a:t>f,a</a:t>
            </a:r>
            <a:r>
              <a:rPr lang="en-US" dirty="0" smtClean="0">
                <a:latin typeface="Cambria Math" pitchFamily="18" charset="0"/>
                <a:ea typeface="Cambria Math" pitchFamily="18" charset="0"/>
                <a:sym typeface="Symbol"/>
              </a:rPr>
              <a:t>))</a:t>
            </a:r>
            <a:endParaRPr lang="en-US" dirty="0">
              <a:latin typeface="Cambria Math" pitchFamily="18" charset="0"/>
              <a:ea typeface="Cambria Math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Negating Nested Quantifiers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en-US" b="1" dirty="0" smtClean="0"/>
              <a:t>Example </a:t>
            </a:r>
            <a:r>
              <a:rPr lang="en-US" b="1" dirty="0" smtClean="0">
                <a:latin typeface="Cambria Math" pitchFamily="18" charset="0"/>
                <a:ea typeface="Cambria Math" pitchFamily="18" charset="0"/>
              </a:rPr>
              <a:t>1</a:t>
            </a:r>
            <a:r>
              <a:rPr lang="en-US" dirty="0" smtClean="0"/>
              <a:t>: Recall the logical expression developed in the last slide:</a:t>
            </a:r>
          </a:p>
          <a:p>
            <a:pPr>
              <a:buNone/>
            </a:pPr>
            <a:r>
              <a:rPr lang="en-US" dirty="0" smtClean="0"/>
              <a:t>                 </a:t>
            </a:r>
            <a:r>
              <a:rPr lang="en-US" dirty="0" smtClean="0">
                <a:latin typeface="Cambria Math" pitchFamily="18" charset="0"/>
                <a:ea typeface="Cambria Math" pitchFamily="18" charset="0"/>
                <a:sym typeface="Symbol"/>
              </a:rPr>
              <a:t></a:t>
            </a:r>
            <a:r>
              <a:rPr lang="en-US" i="1" dirty="0" smtClean="0">
                <a:latin typeface="Cambria Math" pitchFamily="18" charset="0"/>
                <a:ea typeface="Cambria Math" pitchFamily="18" charset="0"/>
                <a:sym typeface="Symbol"/>
              </a:rPr>
              <a:t>w </a:t>
            </a:r>
            <a:r>
              <a:rPr lang="en-US" dirty="0" smtClean="0">
                <a:latin typeface="Cambria Math" pitchFamily="18" charset="0"/>
                <a:ea typeface="Cambria Math" pitchFamily="18" charset="0"/>
                <a:sym typeface="Symbol"/>
              </a:rPr>
              <a:t></a:t>
            </a:r>
            <a:r>
              <a:rPr lang="en-US" i="1" dirty="0" smtClean="0">
                <a:latin typeface="Cambria Math" pitchFamily="18" charset="0"/>
                <a:ea typeface="Cambria Math" pitchFamily="18" charset="0"/>
                <a:sym typeface="Symbol"/>
              </a:rPr>
              <a:t>a </a:t>
            </a:r>
            <a:r>
              <a:rPr lang="en-US" dirty="0" smtClean="0">
                <a:latin typeface="Cambria Math" pitchFamily="18" charset="0"/>
                <a:ea typeface="Cambria Math" pitchFamily="18" charset="0"/>
                <a:sym typeface="Symbol"/>
              </a:rPr>
              <a:t></a:t>
            </a:r>
            <a:r>
              <a:rPr lang="en-US" i="1" dirty="0" smtClean="0">
                <a:latin typeface="Cambria Math" pitchFamily="18" charset="0"/>
                <a:ea typeface="Cambria Math" pitchFamily="18" charset="0"/>
                <a:sym typeface="Symbol"/>
              </a:rPr>
              <a:t>f</a:t>
            </a:r>
            <a:r>
              <a:rPr lang="en-US" dirty="0" smtClean="0">
                <a:latin typeface="Cambria Math" pitchFamily="18" charset="0"/>
                <a:ea typeface="Cambria Math" pitchFamily="18" charset="0"/>
                <a:sym typeface="Symbol"/>
              </a:rPr>
              <a:t>  (</a:t>
            </a:r>
            <a:r>
              <a:rPr lang="en-US" i="1" dirty="0" smtClean="0">
                <a:latin typeface="Cambria Math" pitchFamily="18" charset="0"/>
                <a:ea typeface="Cambria Math" pitchFamily="18" charset="0"/>
                <a:sym typeface="Symbol"/>
              </a:rPr>
              <a:t>P</a:t>
            </a:r>
            <a:r>
              <a:rPr lang="en-US" dirty="0" smtClean="0">
                <a:latin typeface="Cambria Math" pitchFamily="18" charset="0"/>
                <a:ea typeface="Cambria Math" pitchFamily="18" charset="0"/>
                <a:sym typeface="Symbol"/>
              </a:rPr>
              <a:t>(</a:t>
            </a:r>
            <a:r>
              <a:rPr lang="en-US" i="1" dirty="0" err="1" smtClean="0">
                <a:latin typeface="Cambria Math" pitchFamily="18" charset="0"/>
                <a:ea typeface="Cambria Math" pitchFamily="18" charset="0"/>
                <a:sym typeface="Symbol"/>
              </a:rPr>
              <a:t>w,f</a:t>
            </a:r>
            <a:r>
              <a:rPr lang="en-US" i="1" dirty="0" smtClean="0">
                <a:latin typeface="Cambria Math" pitchFamily="18" charset="0"/>
                <a:ea typeface="Cambria Math" pitchFamily="18" charset="0"/>
                <a:sym typeface="Symbol"/>
              </a:rPr>
              <a:t> </a:t>
            </a:r>
            <a:r>
              <a:rPr lang="en-US" dirty="0" smtClean="0">
                <a:latin typeface="Cambria Math" pitchFamily="18" charset="0"/>
                <a:ea typeface="Cambria Math" pitchFamily="18" charset="0"/>
                <a:sym typeface="Symbol"/>
              </a:rPr>
              <a:t>) ∧ </a:t>
            </a:r>
            <a:r>
              <a:rPr lang="en-US" i="1" dirty="0" smtClean="0">
                <a:latin typeface="Cambria Math" pitchFamily="18" charset="0"/>
                <a:ea typeface="Cambria Math" pitchFamily="18" charset="0"/>
                <a:sym typeface="Symbol"/>
              </a:rPr>
              <a:t>Q</a:t>
            </a:r>
            <a:r>
              <a:rPr lang="en-US" dirty="0" smtClean="0">
                <a:latin typeface="Cambria Math" pitchFamily="18" charset="0"/>
                <a:ea typeface="Cambria Math" pitchFamily="18" charset="0"/>
                <a:sym typeface="Symbol"/>
              </a:rPr>
              <a:t>(</a:t>
            </a:r>
            <a:r>
              <a:rPr lang="en-US" i="1" dirty="0" err="1" smtClean="0">
                <a:latin typeface="Cambria Math" pitchFamily="18" charset="0"/>
                <a:ea typeface="Cambria Math" pitchFamily="18" charset="0"/>
                <a:sym typeface="Symbol"/>
              </a:rPr>
              <a:t>f,a</a:t>
            </a:r>
            <a:r>
              <a:rPr lang="en-US" dirty="0" smtClean="0">
                <a:latin typeface="Cambria Math" pitchFamily="18" charset="0"/>
                <a:ea typeface="Cambria Math" pitchFamily="18" charset="0"/>
                <a:sym typeface="Symbol"/>
              </a:rPr>
              <a:t>))</a:t>
            </a:r>
            <a:endParaRPr lang="en-US" dirty="0" smtClean="0"/>
          </a:p>
          <a:p>
            <a:pPr>
              <a:buNone/>
            </a:pPr>
            <a:r>
              <a:rPr lang="en-US" b="1" dirty="0" smtClean="0"/>
              <a:t>   Part </a:t>
            </a:r>
            <a:r>
              <a:rPr lang="en-US" b="1" dirty="0" smtClean="0">
                <a:latin typeface="Cambria Math" pitchFamily="18" charset="0"/>
                <a:ea typeface="Cambria Math" pitchFamily="18" charset="0"/>
              </a:rPr>
              <a:t>1</a:t>
            </a:r>
            <a:r>
              <a:rPr lang="en-US" dirty="0" smtClean="0"/>
              <a:t>: Use quantifiers to express the statement that “There does not exist a woman who has taken a flight on every airline in the world.”</a:t>
            </a:r>
          </a:p>
          <a:p>
            <a:pPr>
              <a:buNone/>
            </a:pPr>
            <a:r>
              <a:rPr lang="en-US" dirty="0" smtClean="0"/>
              <a:t>    </a:t>
            </a:r>
            <a:r>
              <a:rPr lang="en-US" b="1" dirty="0" smtClean="0"/>
              <a:t>Solution</a:t>
            </a:r>
            <a:r>
              <a:rPr lang="en-US" dirty="0" smtClean="0"/>
              <a:t>: </a:t>
            </a:r>
            <a:r>
              <a:rPr lang="en-US" dirty="0" smtClean="0">
                <a:latin typeface="Cambria Math"/>
                <a:ea typeface="Cambria Math"/>
              </a:rPr>
              <a:t>¬</a:t>
            </a:r>
            <a:r>
              <a:rPr lang="en-US" dirty="0" smtClean="0">
                <a:latin typeface="Cambria Math" pitchFamily="18" charset="0"/>
                <a:ea typeface="Cambria Math" pitchFamily="18" charset="0"/>
                <a:sym typeface="Symbol"/>
              </a:rPr>
              <a:t></a:t>
            </a:r>
            <a:r>
              <a:rPr lang="en-US" i="1" dirty="0" smtClean="0">
                <a:latin typeface="Cambria Math" pitchFamily="18" charset="0"/>
                <a:ea typeface="Cambria Math" pitchFamily="18" charset="0"/>
                <a:sym typeface="Symbol"/>
              </a:rPr>
              <a:t>w </a:t>
            </a:r>
            <a:r>
              <a:rPr lang="en-US" dirty="0" smtClean="0">
                <a:latin typeface="Cambria Math" pitchFamily="18" charset="0"/>
                <a:ea typeface="Cambria Math" pitchFamily="18" charset="0"/>
                <a:sym typeface="Symbol"/>
              </a:rPr>
              <a:t></a:t>
            </a:r>
            <a:r>
              <a:rPr lang="en-US" i="1" dirty="0" smtClean="0">
                <a:latin typeface="Cambria Math" pitchFamily="18" charset="0"/>
                <a:ea typeface="Cambria Math" pitchFamily="18" charset="0"/>
                <a:sym typeface="Symbol"/>
              </a:rPr>
              <a:t>a </a:t>
            </a:r>
            <a:r>
              <a:rPr lang="en-US" dirty="0" smtClean="0">
                <a:latin typeface="Cambria Math" pitchFamily="18" charset="0"/>
                <a:ea typeface="Cambria Math" pitchFamily="18" charset="0"/>
                <a:sym typeface="Symbol"/>
              </a:rPr>
              <a:t></a:t>
            </a:r>
            <a:r>
              <a:rPr lang="en-US" i="1" dirty="0" smtClean="0">
                <a:latin typeface="Cambria Math" pitchFamily="18" charset="0"/>
                <a:ea typeface="Cambria Math" pitchFamily="18" charset="0"/>
                <a:sym typeface="Symbol"/>
              </a:rPr>
              <a:t>f</a:t>
            </a:r>
            <a:r>
              <a:rPr lang="en-US" dirty="0" smtClean="0">
                <a:latin typeface="Cambria Math" pitchFamily="18" charset="0"/>
                <a:ea typeface="Cambria Math" pitchFamily="18" charset="0"/>
                <a:sym typeface="Symbol"/>
              </a:rPr>
              <a:t>  (</a:t>
            </a:r>
            <a:r>
              <a:rPr lang="en-US" i="1" dirty="0" smtClean="0">
                <a:latin typeface="Cambria Math" pitchFamily="18" charset="0"/>
                <a:ea typeface="Cambria Math" pitchFamily="18" charset="0"/>
                <a:sym typeface="Symbol"/>
              </a:rPr>
              <a:t>P</a:t>
            </a:r>
            <a:r>
              <a:rPr lang="en-US" dirty="0" smtClean="0">
                <a:latin typeface="Cambria Math" pitchFamily="18" charset="0"/>
                <a:ea typeface="Cambria Math" pitchFamily="18" charset="0"/>
                <a:sym typeface="Symbol"/>
              </a:rPr>
              <a:t>(</a:t>
            </a:r>
            <a:r>
              <a:rPr lang="en-US" i="1" dirty="0" err="1" smtClean="0">
                <a:latin typeface="Cambria Math" pitchFamily="18" charset="0"/>
                <a:ea typeface="Cambria Math" pitchFamily="18" charset="0"/>
                <a:sym typeface="Symbol"/>
              </a:rPr>
              <a:t>w,f</a:t>
            </a:r>
            <a:r>
              <a:rPr lang="en-US" i="1" dirty="0" smtClean="0">
                <a:latin typeface="Cambria Math" pitchFamily="18" charset="0"/>
                <a:ea typeface="Cambria Math" pitchFamily="18" charset="0"/>
                <a:sym typeface="Symbol"/>
              </a:rPr>
              <a:t> </a:t>
            </a:r>
            <a:r>
              <a:rPr lang="en-US" dirty="0" smtClean="0">
                <a:latin typeface="Cambria Math" pitchFamily="18" charset="0"/>
                <a:ea typeface="Cambria Math" pitchFamily="18" charset="0"/>
                <a:sym typeface="Symbol"/>
              </a:rPr>
              <a:t>) ∧ </a:t>
            </a:r>
            <a:r>
              <a:rPr lang="en-US" i="1" dirty="0" smtClean="0">
                <a:latin typeface="Cambria Math" pitchFamily="18" charset="0"/>
                <a:ea typeface="Cambria Math" pitchFamily="18" charset="0"/>
                <a:sym typeface="Symbol"/>
              </a:rPr>
              <a:t>Q</a:t>
            </a:r>
            <a:r>
              <a:rPr lang="en-US" dirty="0" smtClean="0">
                <a:latin typeface="Cambria Math" pitchFamily="18" charset="0"/>
                <a:ea typeface="Cambria Math" pitchFamily="18" charset="0"/>
                <a:sym typeface="Symbol"/>
              </a:rPr>
              <a:t>(</a:t>
            </a:r>
            <a:r>
              <a:rPr lang="en-US" i="1" dirty="0" err="1" smtClean="0">
                <a:latin typeface="Cambria Math" pitchFamily="18" charset="0"/>
                <a:ea typeface="Cambria Math" pitchFamily="18" charset="0"/>
                <a:sym typeface="Symbol"/>
              </a:rPr>
              <a:t>f,a</a:t>
            </a:r>
            <a:r>
              <a:rPr lang="en-US" dirty="0" smtClean="0">
                <a:latin typeface="Cambria Math" pitchFamily="18" charset="0"/>
                <a:ea typeface="Cambria Math" pitchFamily="18" charset="0"/>
                <a:sym typeface="Symbol"/>
              </a:rPr>
              <a:t>)) </a:t>
            </a:r>
          </a:p>
          <a:p>
            <a:pPr>
              <a:buNone/>
            </a:pPr>
            <a:r>
              <a:rPr lang="en-US" dirty="0" smtClean="0"/>
              <a:t> </a:t>
            </a:r>
            <a:r>
              <a:rPr lang="en-US" b="1" dirty="0" smtClean="0"/>
              <a:t>Part </a:t>
            </a:r>
            <a:r>
              <a:rPr lang="en-US" b="1" dirty="0" smtClean="0">
                <a:latin typeface="Cambria Math" pitchFamily="18" charset="0"/>
                <a:ea typeface="Cambria Math" pitchFamily="18" charset="0"/>
              </a:rPr>
              <a:t>2</a:t>
            </a:r>
            <a:r>
              <a:rPr lang="en-US" dirty="0" smtClean="0"/>
              <a:t>: Now use De Morgan’s Laws to move the negation as far inwards as possible.</a:t>
            </a:r>
          </a:p>
          <a:p>
            <a:pPr>
              <a:buNone/>
            </a:pPr>
            <a:r>
              <a:rPr lang="en-US" dirty="0" smtClean="0"/>
              <a:t>     </a:t>
            </a:r>
            <a:r>
              <a:rPr lang="en-US" b="1" dirty="0" smtClean="0"/>
              <a:t>Solution</a:t>
            </a:r>
            <a:r>
              <a:rPr lang="en-US" dirty="0" smtClean="0"/>
              <a:t>: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 </a:t>
            </a:r>
            <a:r>
              <a:rPr lang="en-US" dirty="0" smtClean="0">
                <a:latin typeface="Cambria Math"/>
                <a:ea typeface="Cambria Math"/>
              </a:rPr>
              <a:t>¬</a:t>
            </a:r>
            <a:r>
              <a:rPr lang="en-US" dirty="0" smtClean="0">
                <a:latin typeface="Cambria Math" pitchFamily="18" charset="0"/>
                <a:ea typeface="Cambria Math" pitchFamily="18" charset="0"/>
                <a:sym typeface="Symbol"/>
              </a:rPr>
              <a:t></a:t>
            </a:r>
            <a:r>
              <a:rPr lang="en-US" i="1" dirty="0" smtClean="0">
                <a:latin typeface="Cambria Math" pitchFamily="18" charset="0"/>
                <a:ea typeface="Cambria Math" pitchFamily="18" charset="0"/>
                <a:sym typeface="Symbol"/>
              </a:rPr>
              <a:t>w </a:t>
            </a:r>
            <a:r>
              <a:rPr lang="en-US" dirty="0" smtClean="0">
                <a:latin typeface="Cambria Math" pitchFamily="18" charset="0"/>
                <a:ea typeface="Cambria Math" pitchFamily="18" charset="0"/>
                <a:sym typeface="Symbol"/>
              </a:rPr>
              <a:t></a:t>
            </a:r>
            <a:r>
              <a:rPr lang="en-US" i="1" dirty="0" smtClean="0">
                <a:latin typeface="Cambria Math" pitchFamily="18" charset="0"/>
                <a:ea typeface="Cambria Math" pitchFamily="18" charset="0"/>
                <a:sym typeface="Symbol"/>
              </a:rPr>
              <a:t>a </a:t>
            </a:r>
            <a:r>
              <a:rPr lang="en-US" dirty="0" smtClean="0">
                <a:latin typeface="Cambria Math" pitchFamily="18" charset="0"/>
                <a:ea typeface="Cambria Math" pitchFamily="18" charset="0"/>
                <a:sym typeface="Symbol"/>
              </a:rPr>
              <a:t></a:t>
            </a:r>
            <a:r>
              <a:rPr lang="en-US" i="1" dirty="0" smtClean="0">
                <a:latin typeface="Cambria Math" pitchFamily="18" charset="0"/>
                <a:ea typeface="Cambria Math" pitchFamily="18" charset="0"/>
                <a:sym typeface="Symbol"/>
              </a:rPr>
              <a:t>f</a:t>
            </a:r>
            <a:r>
              <a:rPr lang="en-US" dirty="0" smtClean="0">
                <a:latin typeface="Cambria Math" pitchFamily="18" charset="0"/>
                <a:ea typeface="Cambria Math" pitchFamily="18" charset="0"/>
                <a:sym typeface="Symbol"/>
              </a:rPr>
              <a:t>  (</a:t>
            </a:r>
            <a:r>
              <a:rPr lang="en-US" i="1" dirty="0" smtClean="0">
                <a:latin typeface="Cambria Math" pitchFamily="18" charset="0"/>
                <a:ea typeface="Cambria Math" pitchFamily="18" charset="0"/>
                <a:sym typeface="Symbol"/>
              </a:rPr>
              <a:t>P</a:t>
            </a:r>
            <a:r>
              <a:rPr lang="en-US" dirty="0" smtClean="0">
                <a:latin typeface="Cambria Math" pitchFamily="18" charset="0"/>
                <a:ea typeface="Cambria Math" pitchFamily="18" charset="0"/>
                <a:sym typeface="Symbol"/>
              </a:rPr>
              <a:t>(</a:t>
            </a:r>
            <a:r>
              <a:rPr lang="en-US" i="1" dirty="0" err="1" smtClean="0">
                <a:latin typeface="Cambria Math" pitchFamily="18" charset="0"/>
                <a:ea typeface="Cambria Math" pitchFamily="18" charset="0"/>
                <a:sym typeface="Symbol"/>
              </a:rPr>
              <a:t>w,f</a:t>
            </a:r>
            <a:r>
              <a:rPr lang="en-US" i="1" dirty="0" smtClean="0">
                <a:latin typeface="Cambria Math" pitchFamily="18" charset="0"/>
                <a:ea typeface="Cambria Math" pitchFamily="18" charset="0"/>
                <a:sym typeface="Symbol"/>
              </a:rPr>
              <a:t> </a:t>
            </a:r>
            <a:r>
              <a:rPr lang="en-US" dirty="0" smtClean="0">
                <a:latin typeface="Cambria Math" pitchFamily="18" charset="0"/>
                <a:ea typeface="Cambria Math" pitchFamily="18" charset="0"/>
                <a:sym typeface="Symbol"/>
              </a:rPr>
              <a:t>) ∧ </a:t>
            </a:r>
            <a:r>
              <a:rPr lang="en-US" i="1" dirty="0" smtClean="0">
                <a:latin typeface="Cambria Math" pitchFamily="18" charset="0"/>
                <a:ea typeface="Cambria Math" pitchFamily="18" charset="0"/>
                <a:sym typeface="Symbol"/>
              </a:rPr>
              <a:t>Q</a:t>
            </a:r>
            <a:r>
              <a:rPr lang="en-US" dirty="0" smtClean="0">
                <a:latin typeface="Cambria Math" pitchFamily="18" charset="0"/>
                <a:ea typeface="Cambria Math" pitchFamily="18" charset="0"/>
                <a:sym typeface="Symbol"/>
              </a:rPr>
              <a:t>(</a:t>
            </a:r>
            <a:r>
              <a:rPr lang="en-US" i="1" dirty="0" err="1" smtClean="0">
                <a:latin typeface="Cambria Math" pitchFamily="18" charset="0"/>
                <a:ea typeface="Cambria Math" pitchFamily="18" charset="0"/>
                <a:sym typeface="Symbol"/>
              </a:rPr>
              <a:t>f,a</a:t>
            </a:r>
            <a:r>
              <a:rPr lang="en-US" dirty="0" smtClean="0">
                <a:latin typeface="Cambria Math" pitchFamily="18" charset="0"/>
                <a:ea typeface="Cambria Math" pitchFamily="18" charset="0"/>
                <a:sym typeface="Symbol"/>
              </a:rPr>
              <a:t>))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>
                <a:latin typeface="Cambria Math" pitchFamily="18" charset="0"/>
                <a:ea typeface="Cambria Math" pitchFamily="18" charset="0"/>
                <a:sym typeface="Symbol"/>
              </a:rPr>
              <a:t> </a:t>
            </a:r>
            <a:r>
              <a:rPr lang="en-US" i="1" dirty="0" smtClean="0">
                <a:latin typeface="Cambria Math" pitchFamily="18" charset="0"/>
                <a:ea typeface="Cambria Math" pitchFamily="18" charset="0"/>
                <a:sym typeface="Symbol"/>
              </a:rPr>
              <a:t>w</a:t>
            </a:r>
            <a:r>
              <a:rPr lang="en-US" dirty="0" smtClean="0">
                <a:latin typeface="Cambria Math"/>
                <a:ea typeface="Cambria Math"/>
              </a:rPr>
              <a:t> ¬</a:t>
            </a:r>
            <a:r>
              <a:rPr lang="en-US" i="1" dirty="0" smtClean="0">
                <a:latin typeface="Cambria Math" pitchFamily="18" charset="0"/>
                <a:ea typeface="Cambria Math" pitchFamily="18" charset="0"/>
                <a:sym typeface="Symbol"/>
              </a:rPr>
              <a:t> </a:t>
            </a:r>
            <a:r>
              <a:rPr lang="en-US" dirty="0" smtClean="0">
                <a:latin typeface="Cambria Math" pitchFamily="18" charset="0"/>
                <a:ea typeface="Cambria Math" pitchFamily="18" charset="0"/>
                <a:sym typeface="Symbol"/>
              </a:rPr>
              <a:t></a:t>
            </a:r>
            <a:r>
              <a:rPr lang="en-US" i="1" dirty="0" smtClean="0">
                <a:latin typeface="Cambria Math" pitchFamily="18" charset="0"/>
                <a:ea typeface="Cambria Math" pitchFamily="18" charset="0"/>
                <a:sym typeface="Symbol"/>
              </a:rPr>
              <a:t>a </a:t>
            </a:r>
            <a:r>
              <a:rPr lang="en-US" dirty="0" smtClean="0">
                <a:latin typeface="Cambria Math" pitchFamily="18" charset="0"/>
                <a:ea typeface="Cambria Math" pitchFamily="18" charset="0"/>
                <a:sym typeface="Symbol"/>
              </a:rPr>
              <a:t></a:t>
            </a:r>
            <a:r>
              <a:rPr lang="en-US" i="1" dirty="0" smtClean="0">
                <a:latin typeface="Cambria Math" pitchFamily="18" charset="0"/>
                <a:ea typeface="Cambria Math" pitchFamily="18" charset="0"/>
                <a:sym typeface="Symbol"/>
              </a:rPr>
              <a:t>f</a:t>
            </a:r>
            <a:r>
              <a:rPr lang="en-US" dirty="0" smtClean="0">
                <a:latin typeface="Cambria Math" pitchFamily="18" charset="0"/>
                <a:ea typeface="Cambria Math" pitchFamily="18" charset="0"/>
                <a:sym typeface="Symbol"/>
              </a:rPr>
              <a:t>  (</a:t>
            </a:r>
            <a:r>
              <a:rPr lang="en-US" i="1" dirty="0" smtClean="0">
                <a:latin typeface="Cambria Math" pitchFamily="18" charset="0"/>
                <a:ea typeface="Cambria Math" pitchFamily="18" charset="0"/>
                <a:sym typeface="Symbol"/>
              </a:rPr>
              <a:t>P</a:t>
            </a:r>
            <a:r>
              <a:rPr lang="en-US" dirty="0" smtClean="0">
                <a:latin typeface="Cambria Math" pitchFamily="18" charset="0"/>
                <a:ea typeface="Cambria Math" pitchFamily="18" charset="0"/>
                <a:sym typeface="Symbol"/>
              </a:rPr>
              <a:t>(</a:t>
            </a:r>
            <a:r>
              <a:rPr lang="en-US" i="1" dirty="0" err="1" smtClean="0">
                <a:latin typeface="Cambria Math" pitchFamily="18" charset="0"/>
                <a:ea typeface="Cambria Math" pitchFamily="18" charset="0"/>
                <a:sym typeface="Symbol"/>
              </a:rPr>
              <a:t>w,f</a:t>
            </a:r>
            <a:r>
              <a:rPr lang="en-US" i="1" dirty="0" smtClean="0">
                <a:latin typeface="Cambria Math" pitchFamily="18" charset="0"/>
                <a:ea typeface="Cambria Math" pitchFamily="18" charset="0"/>
                <a:sym typeface="Symbol"/>
              </a:rPr>
              <a:t> </a:t>
            </a:r>
            <a:r>
              <a:rPr lang="en-US" dirty="0" smtClean="0">
                <a:latin typeface="Cambria Math" pitchFamily="18" charset="0"/>
                <a:ea typeface="Cambria Math" pitchFamily="18" charset="0"/>
                <a:sym typeface="Symbol"/>
              </a:rPr>
              <a:t>) ∧ </a:t>
            </a:r>
            <a:r>
              <a:rPr lang="en-US" i="1" dirty="0" smtClean="0">
                <a:latin typeface="Cambria Math" pitchFamily="18" charset="0"/>
                <a:ea typeface="Cambria Math" pitchFamily="18" charset="0"/>
                <a:sym typeface="Symbol"/>
              </a:rPr>
              <a:t>Q</a:t>
            </a:r>
            <a:r>
              <a:rPr lang="en-US" dirty="0" smtClean="0">
                <a:latin typeface="Cambria Math" pitchFamily="18" charset="0"/>
                <a:ea typeface="Cambria Math" pitchFamily="18" charset="0"/>
                <a:sym typeface="Symbol"/>
              </a:rPr>
              <a:t>(</a:t>
            </a:r>
            <a:r>
              <a:rPr lang="en-US" i="1" dirty="0" err="1" smtClean="0">
                <a:latin typeface="Cambria Math" pitchFamily="18" charset="0"/>
                <a:ea typeface="Cambria Math" pitchFamily="18" charset="0"/>
                <a:sym typeface="Symbol"/>
              </a:rPr>
              <a:t>f,a</a:t>
            </a:r>
            <a:r>
              <a:rPr lang="en-US" dirty="0" smtClean="0">
                <a:latin typeface="Cambria Math" pitchFamily="18" charset="0"/>
                <a:ea typeface="Cambria Math" pitchFamily="18" charset="0"/>
                <a:sym typeface="Symbol"/>
              </a:rPr>
              <a:t>))  by De Morgan’s for 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>
                <a:latin typeface="Cambria Math" pitchFamily="18" charset="0"/>
                <a:ea typeface="Cambria Math" pitchFamily="18" charset="0"/>
                <a:sym typeface="Symbol"/>
              </a:rPr>
              <a:t> </a:t>
            </a:r>
            <a:r>
              <a:rPr lang="en-US" i="1" dirty="0" smtClean="0">
                <a:latin typeface="Cambria Math" pitchFamily="18" charset="0"/>
                <a:ea typeface="Cambria Math" pitchFamily="18" charset="0"/>
                <a:sym typeface="Symbol"/>
              </a:rPr>
              <a:t>w</a:t>
            </a:r>
            <a:r>
              <a:rPr lang="en-US" dirty="0" smtClean="0">
                <a:latin typeface="Cambria Math"/>
                <a:ea typeface="Cambria Math"/>
              </a:rPr>
              <a:t> </a:t>
            </a:r>
            <a:r>
              <a:rPr lang="en-US" dirty="0" smtClean="0">
                <a:latin typeface="Cambria Math" pitchFamily="18" charset="0"/>
                <a:ea typeface="Cambria Math" pitchFamily="18" charset="0"/>
                <a:sym typeface="Symbol"/>
              </a:rPr>
              <a:t> </a:t>
            </a:r>
            <a:r>
              <a:rPr lang="en-US" i="1" dirty="0" smtClean="0">
                <a:latin typeface="Cambria Math" pitchFamily="18" charset="0"/>
                <a:ea typeface="Cambria Math" pitchFamily="18" charset="0"/>
                <a:sym typeface="Symbol"/>
              </a:rPr>
              <a:t>a </a:t>
            </a:r>
            <a:r>
              <a:rPr lang="en-US" dirty="0" smtClean="0">
                <a:latin typeface="Cambria Math"/>
                <a:ea typeface="Cambria Math"/>
              </a:rPr>
              <a:t>¬</a:t>
            </a:r>
            <a:r>
              <a:rPr lang="en-US" i="1" dirty="0" smtClean="0">
                <a:latin typeface="Cambria Math" pitchFamily="18" charset="0"/>
                <a:ea typeface="Cambria Math" pitchFamily="18" charset="0"/>
                <a:sym typeface="Symbol"/>
              </a:rPr>
              <a:t> </a:t>
            </a:r>
            <a:r>
              <a:rPr lang="en-US" dirty="0" smtClean="0">
                <a:latin typeface="Cambria Math" pitchFamily="18" charset="0"/>
                <a:ea typeface="Cambria Math" pitchFamily="18" charset="0"/>
                <a:sym typeface="Symbol"/>
              </a:rPr>
              <a:t></a:t>
            </a:r>
            <a:r>
              <a:rPr lang="en-US" i="1" dirty="0" smtClean="0">
                <a:latin typeface="Cambria Math" pitchFamily="18" charset="0"/>
                <a:ea typeface="Cambria Math" pitchFamily="18" charset="0"/>
                <a:sym typeface="Symbol"/>
              </a:rPr>
              <a:t>f</a:t>
            </a:r>
            <a:r>
              <a:rPr lang="en-US" dirty="0" smtClean="0">
                <a:latin typeface="Cambria Math" pitchFamily="18" charset="0"/>
                <a:ea typeface="Cambria Math" pitchFamily="18" charset="0"/>
                <a:sym typeface="Symbol"/>
              </a:rPr>
              <a:t>  (</a:t>
            </a:r>
            <a:r>
              <a:rPr lang="en-US" i="1" dirty="0" smtClean="0">
                <a:latin typeface="Cambria Math" pitchFamily="18" charset="0"/>
                <a:ea typeface="Cambria Math" pitchFamily="18" charset="0"/>
                <a:sym typeface="Symbol"/>
              </a:rPr>
              <a:t>P</a:t>
            </a:r>
            <a:r>
              <a:rPr lang="en-US" dirty="0" smtClean="0">
                <a:latin typeface="Cambria Math" pitchFamily="18" charset="0"/>
                <a:ea typeface="Cambria Math" pitchFamily="18" charset="0"/>
                <a:sym typeface="Symbol"/>
              </a:rPr>
              <a:t>(</a:t>
            </a:r>
            <a:r>
              <a:rPr lang="en-US" i="1" dirty="0" err="1" smtClean="0">
                <a:latin typeface="Cambria Math" pitchFamily="18" charset="0"/>
                <a:ea typeface="Cambria Math" pitchFamily="18" charset="0"/>
                <a:sym typeface="Symbol"/>
              </a:rPr>
              <a:t>w,f</a:t>
            </a:r>
            <a:r>
              <a:rPr lang="en-US" i="1" dirty="0" smtClean="0">
                <a:latin typeface="Cambria Math" pitchFamily="18" charset="0"/>
                <a:ea typeface="Cambria Math" pitchFamily="18" charset="0"/>
                <a:sym typeface="Symbol"/>
              </a:rPr>
              <a:t> </a:t>
            </a:r>
            <a:r>
              <a:rPr lang="en-US" dirty="0" smtClean="0">
                <a:latin typeface="Cambria Math" pitchFamily="18" charset="0"/>
                <a:ea typeface="Cambria Math" pitchFamily="18" charset="0"/>
                <a:sym typeface="Symbol"/>
              </a:rPr>
              <a:t>) ∧ </a:t>
            </a:r>
            <a:r>
              <a:rPr lang="en-US" i="1" dirty="0" smtClean="0">
                <a:latin typeface="Cambria Math" pitchFamily="18" charset="0"/>
                <a:ea typeface="Cambria Math" pitchFamily="18" charset="0"/>
                <a:sym typeface="Symbol"/>
              </a:rPr>
              <a:t>Q</a:t>
            </a:r>
            <a:r>
              <a:rPr lang="en-US" dirty="0" smtClean="0">
                <a:latin typeface="Cambria Math" pitchFamily="18" charset="0"/>
                <a:ea typeface="Cambria Math" pitchFamily="18" charset="0"/>
                <a:sym typeface="Symbol"/>
              </a:rPr>
              <a:t>(</a:t>
            </a:r>
            <a:r>
              <a:rPr lang="en-US" i="1" dirty="0" err="1" smtClean="0">
                <a:latin typeface="Cambria Math" pitchFamily="18" charset="0"/>
                <a:ea typeface="Cambria Math" pitchFamily="18" charset="0"/>
                <a:sym typeface="Symbol"/>
              </a:rPr>
              <a:t>f,a</a:t>
            </a:r>
            <a:r>
              <a:rPr lang="en-US" dirty="0" smtClean="0">
                <a:latin typeface="Cambria Math" pitchFamily="18" charset="0"/>
                <a:ea typeface="Cambria Math" pitchFamily="18" charset="0"/>
                <a:sym typeface="Symbol"/>
              </a:rPr>
              <a:t>))  by De Morgan’s for 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>
                <a:latin typeface="Cambria Math" pitchFamily="18" charset="0"/>
                <a:ea typeface="Cambria Math" pitchFamily="18" charset="0"/>
                <a:sym typeface="Symbol"/>
              </a:rPr>
              <a:t></a:t>
            </a:r>
            <a:r>
              <a:rPr lang="en-US" i="1" dirty="0" smtClean="0">
                <a:latin typeface="Cambria Math" pitchFamily="18" charset="0"/>
                <a:ea typeface="Cambria Math" pitchFamily="18" charset="0"/>
                <a:sym typeface="Symbol"/>
              </a:rPr>
              <a:t>w</a:t>
            </a:r>
            <a:r>
              <a:rPr lang="en-US" dirty="0" smtClean="0">
                <a:latin typeface="Cambria Math"/>
                <a:ea typeface="Cambria Math"/>
              </a:rPr>
              <a:t> </a:t>
            </a:r>
            <a:r>
              <a:rPr lang="en-US" dirty="0" smtClean="0">
                <a:latin typeface="Cambria Math" pitchFamily="18" charset="0"/>
                <a:ea typeface="Cambria Math" pitchFamily="18" charset="0"/>
                <a:sym typeface="Symbol"/>
              </a:rPr>
              <a:t> </a:t>
            </a:r>
            <a:r>
              <a:rPr lang="en-US" i="1" dirty="0" smtClean="0">
                <a:latin typeface="Cambria Math" pitchFamily="18" charset="0"/>
                <a:ea typeface="Cambria Math" pitchFamily="18" charset="0"/>
                <a:sym typeface="Symbol"/>
              </a:rPr>
              <a:t>a </a:t>
            </a:r>
            <a:r>
              <a:rPr lang="en-US" dirty="0" smtClean="0">
                <a:latin typeface="Cambria Math" pitchFamily="18" charset="0"/>
                <a:ea typeface="Cambria Math" pitchFamily="18" charset="0"/>
                <a:sym typeface="Symbol"/>
              </a:rPr>
              <a:t></a:t>
            </a:r>
            <a:r>
              <a:rPr lang="en-US" i="1" dirty="0" smtClean="0">
                <a:latin typeface="Cambria Math" pitchFamily="18" charset="0"/>
                <a:ea typeface="Cambria Math" pitchFamily="18" charset="0"/>
                <a:sym typeface="Symbol"/>
              </a:rPr>
              <a:t>f</a:t>
            </a:r>
            <a:r>
              <a:rPr lang="en-US" dirty="0" smtClean="0">
                <a:latin typeface="Cambria Math" pitchFamily="18" charset="0"/>
                <a:ea typeface="Cambria Math" pitchFamily="18" charset="0"/>
                <a:sym typeface="Symbol"/>
              </a:rPr>
              <a:t> </a:t>
            </a:r>
            <a:r>
              <a:rPr lang="en-US" dirty="0" smtClean="0">
                <a:latin typeface="Cambria Math"/>
                <a:ea typeface="Cambria Math"/>
              </a:rPr>
              <a:t>¬</a:t>
            </a:r>
            <a:r>
              <a:rPr lang="en-US" dirty="0" smtClean="0">
                <a:latin typeface="Cambria Math" pitchFamily="18" charset="0"/>
                <a:ea typeface="Cambria Math" pitchFamily="18" charset="0"/>
                <a:sym typeface="Symbol"/>
              </a:rPr>
              <a:t> (</a:t>
            </a:r>
            <a:r>
              <a:rPr lang="en-US" i="1" dirty="0" smtClean="0">
                <a:latin typeface="Cambria Math" pitchFamily="18" charset="0"/>
                <a:ea typeface="Cambria Math" pitchFamily="18" charset="0"/>
                <a:sym typeface="Symbol"/>
              </a:rPr>
              <a:t>P</a:t>
            </a:r>
            <a:r>
              <a:rPr lang="en-US" dirty="0" smtClean="0">
                <a:latin typeface="Cambria Math" pitchFamily="18" charset="0"/>
                <a:ea typeface="Cambria Math" pitchFamily="18" charset="0"/>
                <a:sym typeface="Symbol"/>
              </a:rPr>
              <a:t>(</a:t>
            </a:r>
            <a:r>
              <a:rPr lang="en-US" i="1" dirty="0" err="1" smtClean="0">
                <a:latin typeface="Cambria Math" pitchFamily="18" charset="0"/>
                <a:ea typeface="Cambria Math" pitchFamily="18" charset="0"/>
                <a:sym typeface="Symbol"/>
              </a:rPr>
              <a:t>w,f</a:t>
            </a:r>
            <a:r>
              <a:rPr lang="en-US" i="1" dirty="0" smtClean="0">
                <a:latin typeface="Cambria Math" pitchFamily="18" charset="0"/>
                <a:ea typeface="Cambria Math" pitchFamily="18" charset="0"/>
                <a:sym typeface="Symbol"/>
              </a:rPr>
              <a:t> </a:t>
            </a:r>
            <a:r>
              <a:rPr lang="en-US" dirty="0" smtClean="0">
                <a:latin typeface="Cambria Math" pitchFamily="18" charset="0"/>
                <a:ea typeface="Cambria Math" pitchFamily="18" charset="0"/>
                <a:sym typeface="Symbol"/>
              </a:rPr>
              <a:t>) ∧ </a:t>
            </a:r>
            <a:r>
              <a:rPr lang="en-US" i="1" dirty="0" smtClean="0">
                <a:latin typeface="Cambria Math" pitchFamily="18" charset="0"/>
                <a:ea typeface="Cambria Math" pitchFamily="18" charset="0"/>
                <a:sym typeface="Symbol"/>
              </a:rPr>
              <a:t>Q</a:t>
            </a:r>
            <a:r>
              <a:rPr lang="en-US" dirty="0" smtClean="0">
                <a:latin typeface="Cambria Math" pitchFamily="18" charset="0"/>
                <a:ea typeface="Cambria Math" pitchFamily="18" charset="0"/>
                <a:sym typeface="Symbol"/>
              </a:rPr>
              <a:t>(</a:t>
            </a:r>
            <a:r>
              <a:rPr lang="en-US" i="1" dirty="0" err="1" smtClean="0">
                <a:latin typeface="Cambria Math" pitchFamily="18" charset="0"/>
                <a:ea typeface="Cambria Math" pitchFamily="18" charset="0"/>
                <a:sym typeface="Symbol"/>
              </a:rPr>
              <a:t>f,a</a:t>
            </a:r>
            <a:r>
              <a:rPr lang="en-US" dirty="0" smtClean="0">
                <a:latin typeface="Cambria Math" pitchFamily="18" charset="0"/>
                <a:ea typeface="Cambria Math" pitchFamily="18" charset="0"/>
                <a:sym typeface="Symbol"/>
              </a:rPr>
              <a:t>))   by De Morgan’s for 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>
                <a:latin typeface="Cambria Math" pitchFamily="18" charset="0"/>
                <a:ea typeface="Cambria Math" pitchFamily="18" charset="0"/>
                <a:sym typeface="Symbol"/>
              </a:rPr>
              <a:t></a:t>
            </a:r>
            <a:r>
              <a:rPr lang="en-US" i="1" dirty="0" smtClean="0">
                <a:latin typeface="Cambria Math" pitchFamily="18" charset="0"/>
                <a:ea typeface="Cambria Math" pitchFamily="18" charset="0"/>
                <a:sym typeface="Symbol"/>
              </a:rPr>
              <a:t>w</a:t>
            </a:r>
            <a:r>
              <a:rPr lang="en-US" dirty="0" smtClean="0">
                <a:latin typeface="Cambria Math"/>
                <a:ea typeface="Cambria Math"/>
              </a:rPr>
              <a:t> </a:t>
            </a:r>
            <a:r>
              <a:rPr lang="en-US" dirty="0" smtClean="0">
                <a:latin typeface="Cambria Math" pitchFamily="18" charset="0"/>
                <a:ea typeface="Cambria Math" pitchFamily="18" charset="0"/>
                <a:sym typeface="Symbol"/>
              </a:rPr>
              <a:t> </a:t>
            </a:r>
            <a:r>
              <a:rPr lang="en-US" i="1" dirty="0" smtClean="0">
                <a:latin typeface="Cambria Math" pitchFamily="18" charset="0"/>
                <a:ea typeface="Cambria Math" pitchFamily="18" charset="0"/>
                <a:sym typeface="Symbol"/>
              </a:rPr>
              <a:t>a </a:t>
            </a:r>
            <a:r>
              <a:rPr lang="en-US" dirty="0" smtClean="0">
                <a:latin typeface="Cambria Math" pitchFamily="18" charset="0"/>
                <a:ea typeface="Cambria Math" pitchFamily="18" charset="0"/>
                <a:sym typeface="Symbol"/>
              </a:rPr>
              <a:t></a:t>
            </a:r>
            <a:r>
              <a:rPr lang="en-US" i="1" dirty="0" smtClean="0">
                <a:latin typeface="Cambria Math" pitchFamily="18" charset="0"/>
                <a:ea typeface="Cambria Math" pitchFamily="18" charset="0"/>
                <a:sym typeface="Symbol"/>
              </a:rPr>
              <a:t>f</a:t>
            </a:r>
            <a:r>
              <a:rPr lang="en-US" dirty="0" smtClean="0">
                <a:latin typeface="Cambria Math" pitchFamily="18" charset="0"/>
                <a:ea typeface="Cambria Math" pitchFamily="18" charset="0"/>
                <a:sym typeface="Symbol"/>
              </a:rPr>
              <a:t> (</a:t>
            </a:r>
            <a:r>
              <a:rPr lang="en-US" dirty="0" smtClean="0">
                <a:latin typeface="Cambria Math"/>
                <a:ea typeface="Cambria Math"/>
              </a:rPr>
              <a:t>¬ </a:t>
            </a:r>
            <a:r>
              <a:rPr lang="en-US" i="1" dirty="0" smtClean="0">
                <a:latin typeface="Cambria Math" pitchFamily="18" charset="0"/>
                <a:ea typeface="Cambria Math" pitchFamily="18" charset="0"/>
                <a:sym typeface="Symbol"/>
              </a:rPr>
              <a:t>P</a:t>
            </a:r>
            <a:r>
              <a:rPr lang="en-US" dirty="0" smtClean="0">
                <a:latin typeface="Cambria Math" pitchFamily="18" charset="0"/>
                <a:ea typeface="Cambria Math" pitchFamily="18" charset="0"/>
                <a:sym typeface="Symbol"/>
              </a:rPr>
              <a:t>(</a:t>
            </a:r>
            <a:r>
              <a:rPr lang="en-US" i="1" dirty="0" err="1" smtClean="0">
                <a:latin typeface="Cambria Math" pitchFamily="18" charset="0"/>
                <a:ea typeface="Cambria Math" pitchFamily="18" charset="0"/>
                <a:sym typeface="Symbol"/>
              </a:rPr>
              <a:t>w,f</a:t>
            </a:r>
            <a:r>
              <a:rPr lang="en-US" i="1" dirty="0" smtClean="0">
                <a:latin typeface="Cambria Math" pitchFamily="18" charset="0"/>
                <a:ea typeface="Cambria Math" pitchFamily="18" charset="0"/>
                <a:sym typeface="Symbol"/>
              </a:rPr>
              <a:t> </a:t>
            </a:r>
            <a:r>
              <a:rPr lang="en-US" dirty="0" smtClean="0">
                <a:latin typeface="Cambria Math" pitchFamily="18" charset="0"/>
                <a:ea typeface="Cambria Math" pitchFamily="18" charset="0"/>
                <a:sym typeface="Symbol"/>
              </a:rPr>
              <a:t>) </a:t>
            </a:r>
            <a:r>
              <a:rPr lang="en-US" dirty="0" smtClean="0">
                <a:latin typeface="Cambria Math"/>
                <a:ea typeface="Cambria Math"/>
                <a:sym typeface="Symbol"/>
              </a:rPr>
              <a:t>∨</a:t>
            </a:r>
            <a:r>
              <a:rPr lang="en-US" dirty="0" smtClean="0">
                <a:latin typeface="Cambria Math" pitchFamily="18" charset="0"/>
                <a:ea typeface="Cambria Math" pitchFamily="18" charset="0"/>
                <a:sym typeface="Symbol"/>
              </a:rPr>
              <a:t> </a:t>
            </a:r>
            <a:r>
              <a:rPr lang="en-US" dirty="0" smtClean="0">
                <a:latin typeface="Cambria Math"/>
                <a:ea typeface="Cambria Math"/>
              </a:rPr>
              <a:t>¬ </a:t>
            </a:r>
            <a:r>
              <a:rPr lang="en-US" i="1" dirty="0" smtClean="0">
                <a:latin typeface="Cambria Math" pitchFamily="18" charset="0"/>
                <a:ea typeface="Cambria Math" pitchFamily="18" charset="0"/>
                <a:sym typeface="Symbol"/>
              </a:rPr>
              <a:t>Q</a:t>
            </a:r>
            <a:r>
              <a:rPr lang="en-US" dirty="0" smtClean="0">
                <a:latin typeface="Cambria Math" pitchFamily="18" charset="0"/>
                <a:ea typeface="Cambria Math" pitchFamily="18" charset="0"/>
                <a:sym typeface="Symbol"/>
              </a:rPr>
              <a:t>(</a:t>
            </a:r>
            <a:r>
              <a:rPr lang="en-US" i="1" dirty="0" err="1" smtClean="0">
                <a:latin typeface="Cambria Math" pitchFamily="18" charset="0"/>
                <a:ea typeface="Cambria Math" pitchFamily="18" charset="0"/>
                <a:sym typeface="Symbol"/>
              </a:rPr>
              <a:t>f,a</a:t>
            </a:r>
            <a:r>
              <a:rPr lang="en-US" dirty="0" smtClean="0">
                <a:latin typeface="Cambria Math" pitchFamily="18" charset="0"/>
                <a:ea typeface="Cambria Math" pitchFamily="18" charset="0"/>
                <a:sym typeface="Symbol"/>
              </a:rPr>
              <a:t>))  by De Morgan’s for ∧</a:t>
            </a:r>
            <a:r>
              <a:rPr lang="en-US" dirty="0" smtClean="0"/>
              <a:t>.</a:t>
            </a:r>
          </a:p>
          <a:p>
            <a:pPr marL="514350" indent="-514350">
              <a:buNone/>
            </a:pPr>
            <a:r>
              <a:rPr lang="en-US" b="1" dirty="0" smtClean="0"/>
              <a:t>Part </a:t>
            </a:r>
            <a:r>
              <a:rPr lang="en-US" b="1" dirty="0" smtClean="0">
                <a:latin typeface="Cambria Math" pitchFamily="18" charset="0"/>
                <a:ea typeface="Cambria Math" pitchFamily="18" charset="0"/>
              </a:rPr>
              <a:t>3</a:t>
            </a:r>
            <a:r>
              <a:rPr lang="en-US" dirty="0" smtClean="0"/>
              <a:t>: Can you translate the result back into English?</a:t>
            </a:r>
          </a:p>
          <a:p>
            <a:pPr marL="514350" indent="-514350">
              <a:buNone/>
            </a:pPr>
            <a:r>
              <a:rPr lang="en-US" dirty="0" smtClean="0"/>
              <a:t>       </a:t>
            </a:r>
            <a:r>
              <a:rPr lang="en-US" b="1" dirty="0" smtClean="0"/>
              <a:t>Solution</a:t>
            </a:r>
            <a:r>
              <a:rPr lang="en-US" dirty="0" smtClean="0"/>
              <a:t>:</a:t>
            </a:r>
          </a:p>
          <a:p>
            <a:pPr marL="514350" indent="-514350">
              <a:buNone/>
            </a:pPr>
            <a:r>
              <a:rPr lang="en-US" dirty="0" smtClean="0"/>
              <a:t>        “For every woman there is an airline such that for all flights, this woman has not taken that flight or that flight is not on this airline”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Questions on Translation from English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n-US" dirty="0" smtClean="0"/>
              <a:t>  Choose the obvious predicates and express in predicate logic.</a:t>
            </a:r>
          </a:p>
          <a:p>
            <a:pPr marL="514350" indent="-514350">
              <a:buNone/>
            </a:pPr>
            <a:r>
              <a:rPr lang="en-US" b="1" dirty="0" smtClean="0"/>
              <a:t>Example </a:t>
            </a:r>
            <a:r>
              <a:rPr lang="en-US" b="1" dirty="0" smtClean="0">
                <a:latin typeface="Cambria Math" pitchFamily="18" charset="0"/>
                <a:ea typeface="Cambria Math" pitchFamily="18" charset="0"/>
              </a:rPr>
              <a:t>1</a:t>
            </a:r>
            <a:r>
              <a:rPr lang="en-US" dirty="0" smtClean="0"/>
              <a:t>: “Brothers are siblings.”</a:t>
            </a:r>
          </a:p>
          <a:p>
            <a:pPr marL="514350" indent="-514350">
              <a:buNone/>
            </a:pPr>
            <a:r>
              <a:rPr lang="en-US" dirty="0" smtClean="0">
                <a:sym typeface="Symbol"/>
              </a:rPr>
              <a:t>            </a:t>
            </a:r>
            <a:r>
              <a:rPr lang="en-US" b="1" dirty="0" smtClean="0">
                <a:sym typeface="Symbol"/>
              </a:rPr>
              <a:t>Solution</a:t>
            </a:r>
            <a:r>
              <a:rPr lang="en-US" dirty="0" smtClean="0">
                <a:sym typeface="Symbol"/>
              </a:rPr>
              <a:t>: </a:t>
            </a:r>
            <a:r>
              <a:rPr lang="en-US" i="1" dirty="0" smtClean="0">
                <a:sym typeface="Symbol"/>
              </a:rPr>
              <a:t>x</a:t>
            </a:r>
            <a:r>
              <a:rPr lang="en-US" dirty="0" smtClean="0">
                <a:sym typeface="Symbol"/>
              </a:rPr>
              <a:t> </a:t>
            </a:r>
            <a:r>
              <a:rPr lang="en-US" i="1" dirty="0" smtClean="0">
                <a:sym typeface="Symbol"/>
              </a:rPr>
              <a:t>y</a:t>
            </a:r>
            <a:r>
              <a:rPr lang="en-US" dirty="0" smtClean="0">
                <a:sym typeface="Symbol"/>
              </a:rPr>
              <a:t> (</a:t>
            </a:r>
            <a:r>
              <a:rPr lang="en-US" i="1" dirty="0" smtClean="0">
                <a:sym typeface="Symbol"/>
              </a:rPr>
              <a:t>B</a:t>
            </a:r>
            <a:r>
              <a:rPr lang="en-US" dirty="0" smtClean="0">
                <a:sym typeface="Symbol"/>
              </a:rPr>
              <a:t>(</a:t>
            </a:r>
            <a:r>
              <a:rPr lang="en-US" dirty="0" err="1" smtClean="0">
                <a:sym typeface="Symbol"/>
              </a:rPr>
              <a:t>x,y</a:t>
            </a:r>
            <a:r>
              <a:rPr lang="en-US" dirty="0" smtClean="0">
                <a:sym typeface="Symbol"/>
              </a:rPr>
              <a:t>) </a:t>
            </a:r>
            <a:r>
              <a:rPr lang="en-US" dirty="0" smtClean="0">
                <a:latin typeface="Cambria Math"/>
                <a:ea typeface="Cambria Math"/>
                <a:sym typeface="Symbol"/>
              </a:rPr>
              <a:t>→ </a:t>
            </a:r>
            <a:r>
              <a:rPr lang="en-US" i="1" dirty="0" smtClean="0">
                <a:latin typeface="Cambria Math"/>
                <a:ea typeface="Cambria Math"/>
                <a:sym typeface="Symbol"/>
              </a:rPr>
              <a:t>S</a:t>
            </a:r>
            <a:r>
              <a:rPr lang="en-US" dirty="0" smtClean="0">
                <a:latin typeface="Cambria Math"/>
                <a:ea typeface="Cambria Math"/>
                <a:sym typeface="Symbol"/>
              </a:rPr>
              <a:t>(</a:t>
            </a:r>
            <a:r>
              <a:rPr lang="en-US" dirty="0" err="1" smtClean="0">
                <a:latin typeface="Cambria Math"/>
                <a:ea typeface="Cambria Math"/>
                <a:sym typeface="Symbol"/>
              </a:rPr>
              <a:t>x,y</a:t>
            </a:r>
            <a:r>
              <a:rPr lang="en-US" dirty="0" smtClean="0">
                <a:latin typeface="Cambria Math"/>
                <a:ea typeface="Cambria Math"/>
                <a:sym typeface="Symbol"/>
              </a:rPr>
              <a:t>))</a:t>
            </a:r>
            <a:endParaRPr lang="en-US" dirty="0" smtClean="0"/>
          </a:p>
          <a:p>
            <a:pPr marL="514350" indent="-514350">
              <a:buNone/>
            </a:pPr>
            <a:r>
              <a:rPr lang="en-US" b="1" dirty="0" smtClean="0"/>
              <a:t>Example </a:t>
            </a:r>
            <a:r>
              <a:rPr lang="en-US" b="1" dirty="0" smtClean="0">
                <a:latin typeface="Cambria Math" pitchFamily="18" charset="0"/>
                <a:ea typeface="Cambria Math" pitchFamily="18" charset="0"/>
              </a:rPr>
              <a:t>2</a:t>
            </a:r>
            <a:r>
              <a:rPr lang="en-US" dirty="0" smtClean="0"/>
              <a:t>: “Siblinghood is symmetric.”</a:t>
            </a:r>
          </a:p>
          <a:p>
            <a:pPr marL="514350" indent="-514350">
              <a:buNone/>
            </a:pPr>
            <a:r>
              <a:rPr lang="en-US" dirty="0" smtClean="0">
                <a:sym typeface="Symbol"/>
              </a:rPr>
              <a:t>            </a:t>
            </a:r>
            <a:r>
              <a:rPr lang="en-US" b="1" dirty="0" smtClean="0">
                <a:sym typeface="Symbol"/>
              </a:rPr>
              <a:t>Solution</a:t>
            </a:r>
            <a:r>
              <a:rPr lang="en-US" dirty="0" smtClean="0">
                <a:sym typeface="Symbol"/>
              </a:rPr>
              <a:t>: </a:t>
            </a:r>
            <a:r>
              <a:rPr lang="en-US" i="1" dirty="0" smtClean="0">
                <a:sym typeface="Symbol"/>
              </a:rPr>
              <a:t>x</a:t>
            </a:r>
            <a:r>
              <a:rPr lang="en-US" dirty="0" smtClean="0">
                <a:sym typeface="Symbol"/>
              </a:rPr>
              <a:t> </a:t>
            </a:r>
            <a:r>
              <a:rPr lang="en-US" i="1" dirty="0" smtClean="0">
                <a:sym typeface="Symbol"/>
              </a:rPr>
              <a:t>y</a:t>
            </a:r>
            <a:r>
              <a:rPr lang="en-US" dirty="0" smtClean="0">
                <a:sym typeface="Symbol"/>
              </a:rPr>
              <a:t> (</a:t>
            </a:r>
            <a:r>
              <a:rPr lang="en-US" i="1" dirty="0" smtClean="0">
                <a:sym typeface="Symbol"/>
              </a:rPr>
              <a:t>S</a:t>
            </a:r>
            <a:r>
              <a:rPr lang="en-US" dirty="0" smtClean="0">
                <a:sym typeface="Symbol"/>
              </a:rPr>
              <a:t>(</a:t>
            </a:r>
            <a:r>
              <a:rPr lang="en-US" i="1" dirty="0" err="1" smtClean="0">
                <a:sym typeface="Symbol"/>
              </a:rPr>
              <a:t>x,y</a:t>
            </a:r>
            <a:r>
              <a:rPr lang="en-US" dirty="0" smtClean="0">
                <a:sym typeface="Symbol"/>
              </a:rPr>
              <a:t>) </a:t>
            </a:r>
            <a:r>
              <a:rPr lang="en-US" dirty="0" smtClean="0">
                <a:latin typeface="Cambria Math"/>
                <a:ea typeface="Cambria Math"/>
                <a:sym typeface="Symbol"/>
              </a:rPr>
              <a:t>→ </a:t>
            </a:r>
            <a:r>
              <a:rPr lang="en-US" i="1" dirty="0" smtClean="0">
                <a:latin typeface="Cambria Math"/>
                <a:ea typeface="Cambria Math"/>
                <a:sym typeface="Symbol"/>
              </a:rPr>
              <a:t>S</a:t>
            </a:r>
            <a:r>
              <a:rPr lang="en-US" dirty="0" smtClean="0">
                <a:latin typeface="Cambria Math"/>
                <a:ea typeface="Cambria Math"/>
                <a:sym typeface="Symbol"/>
              </a:rPr>
              <a:t>(</a:t>
            </a:r>
            <a:r>
              <a:rPr lang="en-US" i="1" dirty="0" err="1" smtClean="0">
                <a:latin typeface="Cambria Math"/>
                <a:ea typeface="Cambria Math"/>
                <a:sym typeface="Symbol"/>
              </a:rPr>
              <a:t>y,x</a:t>
            </a:r>
            <a:r>
              <a:rPr lang="en-US" dirty="0" smtClean="0">
                <a:latin typeface="Cambria Math"/>
                <a:ea typeface="Cambria Math"/>
                <a:sym typeface="Symbol"/>
              </a:rPr>
              <a:t>))</a:t>
            </a:r>
            <a:endParaRPr lang="en-US" dirty="0" smtClean="0"/>
          </a:p>
          <a:p>
            <a:pPr marL="514350" indent="-514350">
              <a:buNone/>
            </a:pPr>
            <a:r>
              <a:rPr lang="en-US" b="1" dirty="0" smtClean="0"/>
              <a:t>Example </a:t>
            </a:r>
            <a:r>
              <a:rPr lang="en-US" b="1" dirty="0" smtClean="0">
                <a:latin typeface="Cambria Math" pitchFamily="18" charset="0"/>
                <a:ea typeface="Cambria Math" pitchFamily="18" charset="0"/>
              </a:rPr>
              <a:t>3</a:t>
            </a:r>
            <a:r>
              <a:rPr lang="en-US" dirty="0" smtClean="0"/>
              <a:t>: “Everybody loves somebody.”</a:t>
            </a:r>
          </a:p>
          <a:p>
            <a:pPr marL="514350" indent="-514350">
              <a:buNone/>
            </a:pPr>
            <a:r>
              <a:rPr lang="en-US" dirty="0" smtClean="0">
                <a:sym typeface="Symbol"/>
              </a:rPr>
              <a:t>            </a:t>
            </a:r>
            <a:r>
              <a:rPr lang="en-US" b="1" dirty="0" smtClean="0">
                <a:sym typeface="Symbol"/>
              </a:rPr>
              <a:t>Solution</a:t>
            </a:r>
            <a:r>
              <a:rPr lang="en-US" dirty="0" smtClean="0">
                <a:sym typeface="Symbol"/>
              </a:rPr>
              <a:t>: </a:t>
            </a:r>
            <a:r>
              <a:rPr lang="en-US" i="1" dirty="0" smtClean="0">
                <a:sym typeface="Symbol"/>
              </a:rPr>
              <a:t>x</a:t>
            </a:r>
            <a:r>
              <a:rPr lang="en-US" dirty="0" smtClean="0">
                <a:sym typeface="Symbol"/>
              </a:rPr>
              <a:t> </a:t>
            </a:r>
            <a:r>
              <a:rPr lang="en-US" i="1" dirty="0" smtClean="0">
                <a:sym typeface="Symbol"/>
              </a:rPr>
              <a:t>y</a:t>
            </a:r>
            <a:r>
              <a:rPr lang="en-US" dirty="0" smtClean="0">
                <a:sym typeface="Symbol"/>
              </a:rPr>
              <a:t> </a:t>
            </a:r>
            <a:r>
              <a:rPr lang="en-US" i="1" dirty="0" smtClean="0">
                <a:sym typeface="Symbol"/>
              </a:rPr>
              <a:t>L</a:t>
            </a:r>
            <a:r>
              <a:rPr lang="en-US" dirty="0" smtClean="0">
                <a:sym typeface="Symbol"/>
              </a:rPr>
              <a:t>(</a:t>
            </a:r>
            <a:r>
              <a:rPr lang="en-US" i="1" dirty="0" err="1" smtClean="0">
                <a:sym typeface="Symbol"/>
              </a:rPr>
              <a:t>x,y</a:t>
            </a:r>
            <a:r>
              <a:rPr lang="en-US" dirty="0" smtClean="0">
                <a:sym typeface="Symbol"/>
              </a:rPr>
              <a:t>)</a:t>
            </a:r>
          </a:p>
          <a:p>
            <a:pPr marL="514350" indent="-514350">
              <a:buNone/>
            </a:pPr>
            <a:r>
              <a:rPr lang="en-US" b="1" dirty="0"/>
              <a:t>Example </a:t>
            </a:r>
            <a:r>
              <a:rPr lang="en-US" b="1" dirty="0" smtClean="0">
                <a:latin typeface="Cambria Math" pitchFamily="18" charset="0"/>
                <a:ea typeface="Cambria Math" pitchFamily="18" charset="0"/>
              </a:rPr>
              <a:t>4</a:t>
            </a:r>
            <a:r>
              <a:rPr lang="en-US" dirty="0" smtClean="0"/>
              <a:t>: </a:t>
            </a:r>
            <a:r>
              <a:rPr lang="en-US" dirty="0"/>
              <a:t>“There is someone who loves everyone.”</a:t>
            </a:r>
          </a:p>
          <a:p>
            <a:pPr marL="514350" indent="-514350">
              <a:buNone/>
            </a:pPr>
            <a:r>
              <a:rPr lang="en-US" b="1" dirty="0">
                <a:sym typeface="Symbol"/>
              </a:rPr>
              <a:t>            Solution</a:t>
            </a:r>
            <a:r>
              <a:rPr lang="en-US" dirty="0">
                <a:sym typeface="Symbol"/>
              </a:rPr>
              <a:t>: </a:t>
            </a:r>
            <a:r>
              <a:rPr lang="en-US" i="1" dirty="0">
                <a:sym typeface="Symbol"/>
              </a:rPr>
              <a:t>x</a:t>
            </a:r>
            <a:r>
              <a:rPr lang="en-US" dirty="0">
                <a:sym typeface="Symbol"/>
              </a:rPr>
              <a:t> </a:t>
            </a:r>
            <a:r>
              <a:rPr lang="en-US" i="1" dirty="0">
                <a:sym typeface="Symbol"/>
              </a:rPr>
              <a:t>y</a:t>
            </a:r>
            <a:r>
              <a:rPr lang="en-US" dirty="0">
                <a:sym typeface="Symbol"/>
              </a:rPr>
              <a:t> </a:t>
            </a:r>
            <a:r>
              <a:rPr lang="en-US" i="1" dirty="0">
                <a:sym typeface="Symbol"/>
              </a:rPr>
              <a:t>L</a:t>
            </a:r>
            <a:r>
              <a:rPr lang="en-US" dirty="0">
                <a:sym typeface="Symbol"/>
              </a:rPr>
              <a:t>(</a:t>
            </a:r>
            <a:r>
              <a:rPr lang="en-US" i="1" dirty="0" err="1">
                <a:sym typeface="Symbol"/>
              </a:rPr>
              <a:t>x,y</a:t>
            </a:r>
            <a:r>
              <a:rPr lang="en-US" dirty="0" smtClean="0">
                <a:sym typeface="Symbol"/>
              </a:rPr>
              <a:t>)</a:t>
            </a:r>
            <a:endParaRPr lang="en-US" dirty="0" smtClean="0"/>
          </a:p>
          <a:p>
            <a:pPr marL="514350" indent="-514350">
              <a:buNone/>
            </a:pPr>
            <a:r>
              <a:rPr lang="en-US" b="1" dirty="0" smtClean="0"/>
              <a:t>Example </a:t>
            </a:r>
            <a:r>
              <a:rPr lang="en-US" b="1" dirty="0">
                <a:latin typeface="Cambria Math" pitchFamily="18" charset="0"/>
                <a:ea typeface="Cambria Math" pitchFamily="18" charset="0"/>
              </a:rPr>
              <a:t>5</a:t>
            </a:r>
            <a:r>
              <a:rPr lang="en-US" dirty="0" smtClean="0"/>
              <a:t>: “There is someone who is loved by everyone.”</a:t>
            </a:r>
          </a:p>
          <a:p>
            <a:pPr marL="514350" indent="-514350">
              <a:buNone/>
            </a:pPr>
            <a:r>
              <a:rPr lang="en-US" b="1" dirty="0" smtClean="0">
                <a:sym typeface="Symbol"/>
              </a:rPr>
              <a:t>            Solution</a:t>
            </a:r>
            <a:r>
              <a:rPr lang="en-US" dirty="0" smtClean="0">
                <a:sym typeface="Symbol"/>
              </a:rPr>
              <a:t>: </a:t>
            </a:r>
            <a:r>
              <a:rPr lang="en-US" i="1" dirty="0" smtClean="0">
                <a:sym typeface="Symbol"/>
              </a:rPr>
              <a:t>y</a:t>
            </a:r>
            <a:r>
              <a:rPr lang="en-US" dirty="0" smtClean="0">
                <a:sym typeface="Symbol"/>
              </a:rPr>
              <a:t> </a:t>
            </a:r>
            <a:r>
              <a:rPr lang="en-US" i="1" dirty="0" smtClean="0">
                <a:sym typeface="Symbol"/>
              </a:rPr>
              <a:t>x</a:t>
            </a:r>
            <a:r>
              <a:rPr lang="en-US" dirty="0" smtClean="0">
                <a:sym typeface="Symbol"/>
              </a:rPr>
              <a:t> </a:t>
            </a:r>
            <a:r>
              <a:rPr lang="en-US" i="1" dirty="0" smtClean="0">
                <a:sym typeface="Symbol"/>
              </a:rPr>
              <a:t>L</a:t>
            </a:r>
            <a:r>
              <a:rPr lang="en-US" dirty="0" smtClean="0">
                <a:sym typeface="Symbol"/>
              </a:rPr>
              <a:t>(</a:t>
            </a:r>
            <a:r>
              <a:rPr lang="en-US" i="1" dirty="0" err="1" smtClean="0">
                <a:sym typeface="Symbol"/>
              </a:rPr>
              <a:t>x,y</a:t>
            </a:r>
            <a:r>
              <a:rPr lang="en-US" dirty="0" smtClean="0">
                <a:sym typeface="Symbol"/>
              </a:rPr>
              <a:t>)</a:t>
            </a:r>
            <a:endParaRPr lang="en-US" dirty="0" smtClean="0"/>
          </a:p>
          <a:p>
            <a:pPr marL="514350" indent="-514350">
              <a:buNone/>
            </a:pPr>
            <a:r>
              <a:rPr lang="en-US" b="1" dirty="0" smtClean="0"/>
              <a:t>Example </a:t>
            </a:r>
            <a:r>
              <a:rPr lang="en-US" b="1" dirty="0" smtClean="0">
                <a:latin typeface="Cambria Math" pitchFamily="18" charset="0"/>
                <a:ea typeface="Cambria Math" pitchFamily="18" charset="0"/>
              </a:rPr>
              <a:t>6</a:t>
            </a:r>
            <a:r>
              <a:rPr lang="en-US" dirty="0" smtClean="0"/>
              <a:t>: “Everyone loves himself”</a:t>
            </a:r>
          </a:p>
          <a:p>
            <a:pPr marL="514350" indent="-514350">
              <a:buNone/>
            </a:pPr>
            <a:r>
              <a:rPr lang="en-US" b="1" dirty="0" smtClean="0">
                <a:sym typeface="Symbol"/>
              </a:rPr>
              <a:t>            Solution</a:t>
            </a:r>
            <a:r>
              <a:rPr lang="en-US" dirty="0" smtClean="0">
                <a:sym typeface="Symbol"/>
              </a:rPr>
              <a:t>: </a:t>
            </a:r>
            <a:r>
              <a:rPr lang="en-US" i="1" dirty="0" smtClean="0">
                <a:sym typeface="Symbol"/>
              </a:rPr>
              <a:t>x</a:t>
            </a:r>
            <a:r>
              <a:rPr lang="en-US" dirty="0" smtClean="0">
                <a:sym typeface="Symbol"/>
              </a:rPr>
              <a:t> </a:t>
            </a:r>
            <a:r>
              <a:rPr lang="en-US" i="1" dirty="0" smtClean="0">
                <a:sym typeface="Symbol"/>
              </a:rPr>
              <a:t>L</a:t>
            </a:r>
            <a:r>
              <a:rPr lang="en-US" dirty="0" smtClean="0">
                <a:sym typeface="Symbol"/>
              </a:rPr>
              <a:t>(</a:t>
            </a:r>
            <a:r>
              <a:rPr lang="en-US" i="1" dirty="0" err="1" smtClean="0">
                <a:sym typeface="Symbol"/>
              </a:rPr>
              <a:t>x</a:t>
            </a:r>
            <a:r>
              <a:rPr lang="en-US" dirty="0" err="1" smtClean="0">
                <a:sym typeface="Symbol"/>
              </a:rPr>
              <a:t>,</a:t>
            </a:r>
            <a:r>
              <a:rPr lang="en-US" i="1" dirty="0" err="1" smtClean="0">
                <a:sym typeface="Symbol"/>
              </a:rPr>
              <a:t>x</a:t>
            </a:r>
            <a:r>
              <a:rPr lang="en-US" dirty="0" smtClean="0">
                <a:sym typeface="Symbol"/>
              </a:rPr>
              <a:t>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85800"/>
            <a:ext cx="8229600" cy="1143000"/>
          </a:xfrm>
        </p:spPr>
        <p:txBody>
          <a:bodyPr/>
          <a:lstStyle/>
          <a:p>
            <a:r>
              <a:rPr lang="en-US" dirty="0" smtClean="0"/>
              <a:t>Can you distribute quantifiers?</a:t>
            </a:r>
            <a:endParaRPr 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idx="1"/>
          </p:nvPr>
        </p:nvSpPr>
        <p:spPr>
          <a:xfrm>
            <a:off x="457200" y="1935480"/>
            <a:ext cx="8153400" cy="4389120"/>
          </a:xfrm>
        </p:spPr>
        <p:txBody>
          <a:bodyPr/>
          <a:lstStyle/>
          <a:p>
            <a:endParaRPr lang="en-US" dirty="0" smtClean="0"/>
          </a:p>
          <a:p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1219200" y="2209800"/>
            <a:ext cx="6705600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74320" lvl="1" indent="-274320">
              <a:buClr>
                <a:schemeClr val="accent3"/>
              </a:buClr>
              <a:buSzPct val="95000"/>
              <a:buNone/>
            </a:pPr>
            <a:r>
              <a:rPr lang="en-US" b="1" dirty="0"/>
              <a:t>Example </a:t>
            </a:r>
            <a:r>
              <a:rPr lang="en-US" b="1" dirty="0" smtClean="0">
                <a:latin typeface="Cambria Math" pitchFamily="18" charset="0"/>
                <a:ea typeface="Cambria Math" pitchFamily="18" charset="0"/>
              </a:rPr>
              <a:t>1</a:t>
            </a:r>
            <a:r>
              <a:rPr lang="en-US" dirty="0"/>
              <a:t>: </a:t>
            </a:r>
            <a:r>
              <a:rPr lang="en-US" dirty="0" smtClean="0"/>
              <a:t>Is the following equivalence valid?</a:t>
            </a:r>
          </a:p>
          <a:p>
            <a:pPr marL="274320" lvl="1" indent="-274320">
              <a:buClr>
                <a:schemeClr val="accent3"/>
              </a:buClr>
              <a:buSzPct val="95000"/>
            </a:pPr>
            <a:r>
              <a:rPr lang="en-US" dirty="0" smtClean="0">
                <a:sym typeface="Symbol"/>
              </a:rPr>
              <a:t>                 </a:t>
            </a:r>
            <a:r>
              <a:rPr lang="en-US" i="1" dirty="0">
                <a:sym typeface="Symbol"/>
              </a:rPr>
              <a:t>x</a:t>
            </a:r>
            <a:r>
              <a:rPr lang="en-US" dirty="0">
                <a:sym typeface="Symbol"/>
              </a:rPr>
              <a:t> (</a:t>
            </a:r>
            <a:r>
              <a:rPr lang="en-US" i="1" dirty="0">
                <a:sym typeface="Symbol"/>
              </a:rPr>
              <a:t>P</a:t>
            </a:r>
            <a:r>
              <a:rPr lang="en-US" dirty="0">
                <a:sym typeface="Symbol"/>
              </a:rPr>
              <a:t>(</a:t>
            </a:r>
            <a:r>
              <a:rPr lang="en-US" i="1" dirty="0">
                <a:sym typeface="Symbol"/>
              </a:rPr>
              <a:t>x</a:t>
            </a:r>
            <a:r>
              <a:rPr lang="en-US" dirty="0">
                <a:sym typeface="Symbol"/>
              </a:rPr>
              <a:t>) </a:t>
            </a:r>
            <a:r>
              <a:rPr lang="en-US" dirty="0" smtClean="0">
                <a:latin typeface="Cambria Math"/>
                <a:ea typeface="Cambria Math"/>
                <a:sym typeface="Symbol"/>
              </a:rPr>
              <a:t>∨ Q(x)) </a:t>
            </a:r>
            <a:r>
              <a:rPr lang="en-US" dirty="0" smtClean="0">
                <a:latin typeface="Cambria Math"/>
                <a:ea typeface="Cambria Math"/>
              </a:rPr>
              <a:t>≡ </a:t>
            </a:r>
            <a:r>
              <a:rPr lang="en-US" dirty="0">
                <a:sym typeface="Symbol"/>
              </a:rPr>
              <a:t></a:t>
            </a:r>
            <a:r>
              <a:rPr lang="en-US" i="1" dirty="0">
                <a:sym typeface="Symbol"/>
              </a:rPr>
              <a:t>x</a:t>
            </a:r>
            <a:r>
              <a:rPr lang="en-US" dirty="0">
                <a:sym typeface="Symbol"/>
              </a:rPr>
              <a:t> </a:t>
            </a:r>
            <a:r>
              <a:rPr lang="en-US" i="1" dirty="0" smtClean="0">
                <a:sym typeface="Symbol"/>
              </a:rPr>
              <a:t>P</a:t>
            </a:r>
            <a:r>
              <a:rPr lang="en-US" dirty="0" smtClean="0">
                <a:sym typeface="Symbol"/>
              </a:rPr>
              <a:t>(</a:t>
            </a:r>
            <a:r>
              <a:rPr lang="en-US" i="1" dirty="0" smtClean="0">
                <a:sym typeface="Symbol"/>
              </a:rPr>
              <a:t>x</a:t>
            </a:r>
            <a:r>
              <a:rPr lang="en-US" dirty="0">
                <a:sym typeface="Symbol"/>
              </a:rPr>
              <a:t>) </a:t>
            </a:r>
            <a:r>
              <a:rPr lang="en-US" dirty="0" smtClean="0">
                <a:latin typeface="Cambria Math"/>
                <a:ea typeface="Cambria Math"/>
                <a:sym typeface="Symbol"/>
              </a:rPr>
              <a:t>∨ </a:t>
            </a:r>
            <a:r>
              <a:rPr lang="en-US" dirty="0">
                <a:sym typeface="Symbol"/>
              </a:rPr>
              <a:t></a:t>
            </a:r>
            <a:r>
              <a:rPr lang="en-US" i="1" dirty="0" smtClean="0">
                <a:sym typeface="Symbol"/>
              </a:rPr>
              <a:t>x </a:t>
            </a:r>
            <a:r>
              <a:rPr lang="en-US" dirty="0">
                <a:latin typeface="Cambria Math"/>
                <a:ea typeface="Cambria Math"/>
                <a:sym typeface="Symbol"/>
              </a:rPr>
              <a:t>Q(x</a:t>
            </a:r>
            <a:r>
              <a:rPr lang="en-US" dirty="0" smtClean="0">
                <a:latin typeface="Cambria Math"/>
                <a:ea typeface="Cambria Math"/>
                <a:sym typeface="Symbol"/>
              </a:rPr>
              <a:t>)</a:t>
            </a:r>
            <a:r>
              <a:rPr lang="en-US" i="1" dirty="0" smtClean="0">
                <a:latin typeface="Cambria Math" pitchFamily="18" charset="0"/>
                <a:ea typeface="Cambria Math" pitchFamily="18" charset="0"/>
                <a:sym typeface="Symbol"/>
              </a:rPr>
              <a:t>   </a:t>
            </a:r>
          </a:p>
          <a:p>
            <a:pPr marL="274320" lvl="1" indent="-274320">
              <a:buClr>
                <a:schemeClr val="accent3"/>
              </a:buClr>
              <a:buSzPct val="95000"/>
            </a:pPr>
            <a:r>
              <a:rPr lang="en-US" i="1" dirty="0" smtClean="0">
                <a:latin typeface="Cambria Math" pitchFamily="18" charset="0"/>
                <a:ea typeface="Cambria Math" pitchFamily="18" charset="0"/>
                <a:sym typeface="Symbol"/>
              </a:rPr>
              <a:t>            </a:t>
            </a:r>
            <a:r>
              <a:rPr lang="en-US" dirty="0" smtClean="0">
                <a:latin typeface="Cambria Math" pitchFamily="18" charset="0"/>
                <a:ea typeface="Cambria Math" pitchFamily="18" charset="0"/>
                <a:sym typeface="Symbol"/>
              </a:rPr>
              <a:t> </a:t>
            </a:r>
            <a:r>
              <a:rPr lang="en-US" dirty="0" smtClean="0"/>
              <a:t>   </a:t>
            </a:r>
          </a:p>
          <a:p>
            <a:pPr marL="274320" lvl="1" indent="-274320">
              <a:buClr>
                <a:schemeClr val="accent3"/>
              </a:buClr>
              <a:buSzPct val="95000"/>
              <a:buNone/>
            </a:pPr>
            <a:r>
              <a:rPr lang="en-US" b="1" dirty="0" smtClean="0"/>
              <a:t>Solution</a:t>
            </a:r>
            <a:r>
              <a:rPr lang="en-US" dirty="0" smtClean="0"/>
              <a:t>: Yes, easy to check that LHS is true if and only if</a:t>
            </a:r>
          </a:p>
          <a:p>
            <a:pPr marL="274320" lvl="1" indent="-274320">
              <a:buClr>
                <a:schemeClr val="accent3"/>
              </a:buClr>
              <a:buSzPct val="95000"/>
              <a:buNone/>
            </a:pPr>
            <a:r>
              <a:rPr lang="en-US" dirty="0"/>
              <a:t> </a:t>
            </a:r>
            <a:r>
              <a:rPr lang="en-US" dirty="0" smtClean="0"/>
              <a:t>                      RHS is true.</a:t>
            </a:r>
          </a:p>
          <a:p>
            <a:pPr marL="274320" lvl="1" indent="-274320">
              <a:buClr>
                <a:schemeClr val="accent3"/>
              </a:buClr>
              <a:buSzPct val="95000"/>
              <a:buNone/>
            </a:pPr>
            <a:endParaRPr lang="en-US" dirty="0"/>
          </a:p>
          <a:p>
            <a:pPr marL="274320" lvl="1" indent="-274320">
              <a:buClr>
                <a:schemeClr val="accent3"/>
              </a:buClr>
              <a:buSzPct val="95000"/>
              <a:buNone/>
            </a:pPr>
            <a:r>
              <a:rPr lang="en-US" b="1" dirty="0"/>
              <a:t>Example </a:t>
            </a:r>
            <a:r>
              <a:rPr lang="en-US" b="1" dirty="0">
                <a:latin typeface="Cambria Math" pitchFamily="18" charset="0"/>
                <a:ea typeface="Cambria Math" pitchFamily="18" charset="0"/>
              </a:rPr>
              <a:t>2</a:t>
            </a:r>
            <a:r>
              <a:rPr lang="en-US" dirty="0"/>
              <a:t>:  </a:t>
            </a:r>
            <a:r>
              <a:rPr lang="en-US" dirty="0" smtClean="0">
                <a:sym typeface="Symbol"/>
              </a:rPr>
              <a:t>Is the following equivalence valid?</a:t>
            </a:r>
            <a:endParaRPr lang="en-US" i="1" dirty="0">
              <a:latin typeface="Cambria Math"/>
              <a:ea typeface="Cambria Math"/>
              <a:sym typeface="Symbol"/>
            </a:endParaRPr>
          </a:p>
          <a:p>
            <a:pPr marL="0" lvl="1"/>
            <a:r>
              <a:rPr lang="en-US" dirty="0"/>
              <a:t>        </a:t>
            </a:r>
            <a:r>
              <a:rPr lang="en-US" dirty="0">
                <a:sym typeface="Symbol"/>
              </a:rPr>
              <a:t>  </a:t>
            </a:r>
            <a:r>
              <a:rPr lang="en-US" dirty="0" smtClean="0">
                <a:sym typeface="Symbol"/>
              </a:rPr>
              <a:t>        </a:t>
            </a:r>
            <a:r>
              <a:rPr lang="en-US" i="1" dirty="0">
                <a:sym typeface="Symbol"/>
              </a:rPr>
              <a:t>x</a:t>
            </a:r>
            <a:r>
              <a:rPr lang="en-US" dirty="0">
                <a:sym typeface="Symbol"/>
              </a:rPr>
              <a:t> (</a:t>
            </a:r>
            <a:r>
              <a:rPr lang="en-US" i="1" dirty="0">
                <a:sym typeface="Symbol"/>
              </a:rPr>
              <a:t>P</a:t>
            </a:r>
            <a:r>
              <a:rPr lang="en-US" dirty="0">
                <a:sym typeface="Symbol"/>
              </a:rPr>
              <a:t>(</a:t>
            </a:r>
            <a:r>
              <a:rPr lang="en-US" i="1" dirty="0">
                <a:sym typeface="Symbol"/>
              </a:rPr>
              <a:t>x</a:t>
            </a:r>
            <a:r>
              <a:rPr lang="en-US" dirty="0">
                <a:sym typeface="Symbol"/>
              </a:rPr>
              <a:t>) </a:t>
            </a:r>
            <a:r>
              <a:rPr lang="en-US" dirty="0">
                <a:latin typeface="Cambria Math"/>
                <a:ea typeface="Cambria Math"/>
                <a:sym typeface="Symbol"/>
              </a:rPr>
              <a:t>∧</a:t>
            </a:r>
            <a:r>
              <a:rPr lang="en-US" dirty="0" smtClean="0">
                <a:latin typeface="Cambria Math"/>
                <a:ea typeface="Cambria Math"/>
                <a:sym typeface="Symbol"/>
              </a:rPr>
              <a:t> </a:t>
            </a:r>
            <a:r>
              <a:rPr lang="en-US" dirty="0">
                <a:latin typeface="Cambria Math"/>
                <a:ea typeface="Cambria Math"/>
                <a:sym typeface="Symbol"/>
              </a:rPr>
              <a:t>Q(x)) </a:t>
            </a:r>
            <a:r>
              <a:rPr lang="en-US" dirty="0">
                <a:latin typeface="Cambria Math"/>
                <a:ea typeface="Cambria Math"/>
              </a:rPr>
              <a:t>≡ </a:t>
            </a:r>
            <a:r>
              <a:rPr lang="en-US" dirty="0">
                <a:sym typeface="Symbol"/>
              </a:rPr>
              <a:t></a:t>
            </a:r>
            <a:r>
              <a:rPr lang="en-US" i="1" dirty="0">
                <a:sym typeface="Symbol"/>
              </a:rPr>
              <a:t>x</a:t>
            </a:r>
            <a:r>
              <a:rPr lang="en-US" dirty="0">
                <a:sym typeface="Symbol"/>
              </a:rPr>
              <a:t> </a:t>
            </a:r>
            <a:r>
              <a:rPr lang="en-US" i="1" dirty="0">
                <a:sym typeface="Symbol"/>
              </a:rPr>
              <a:t>P</a:t>
            </a:r>
            <a:r>
              <a:rPr lang="en-US" dirty="0">
                <a:sym typeface="Symbol"/>
              </a:rPr>
              <a:t>(</a:t>
            </a:r>
            <a:r>
              <a:rPr lang="en-US" i="1" dirty="0">
                <a:sym typeface="Symbol"/>
              </a:rPr>
              <a:t>x</a:t>
            </a:r>
            <a:r>
              <a:rPr lang="en-US" dirty="0">
                <a:sym typeface="Symbol"/>
              </a:rPr>
              <a:t>) </a:t>
            </a:r>
            <a:r>
              <a:rPr lang="en-US" dirty="0">
                <a:latin typeface="Cambria Math"/>
                <a:ea typeface="Cambria Math"/>
                <a:sym typeface="Symbol"/>
              </a:rPr>
              <a:t>∧ </a:t>
            </a:r>
            <a:r>
              <a:rPr lang="en-US" dirty="0" smtClean="0">
                <a:sym typeface="Symbol"/>
              </a:rPr>
              <a:t></a:t>
            </a:r>
            <a:r>
              <a:rPr lang="en-US" i="1" dirty="0">
                <a:sym typeface="Symbol"/>
              </a:rPr>
              <a:t>x </a:t>
            </a:r>
            <a:r>
              <a:rPr lang="en-US" dirty="0">
                <a:latin typeface="Cambria Math"/>
                <a:ea typeface="Cambria Math"/>
                <a:sym typeface="Symbol"/>
              </a:rPr>
              <a:t>Q(x</a:t>
            </a:r>
            <a:r>
              <a:rPr lang="en-US" dirty="0" smtClean="0">
                <a:latin typeface="Cambria Math"/>
                <a:ea typeface="Cambria Math"/>
                <a:sym typeface="Symbol"/>
              </a:rPr>
              <a:t>)</a:t>
            </a:r>
          </a:p>
          <a:p>
            <a:pPr marL="0" lvl="1"/>
            <a:endParaRPr lang="en-US" i="1" dirty="0" smtClean="0">
              <a:latin typeface="Cambria Math"/>
              <a:ea typeface="Cambria Math"/>
              <a:sym typeface="Symbol"/>
            </a:endParaRPr>
          </a:p>
          <a:p>
            <a:pPr>
              <a:buNone/>
            </a:pPr>
            <a:r>
              <a:rPr lang="en-US" b="1" dirty="0" smtClean="0"/>
              <a:t>Solution</a:t>
            </a:r>
            <a:r>
              <a:rPr lang="en-US" dirty="0"/>
              <a:t>: </a:t>
            </a:r>
            <a:r>
              <a:rPr lang="en-US" dirty="0" smtClean="0"/>
              <a:t>No, Let P(x) stand for x is beautiful and Q(x) stand</a:t>
            </a:r>
          </a:p>
          <a:p>
            <a:pPr>
              <a:buNone/>
            </a:pPr>
            <a:r>
              <a:rPr lang="en-US" dirty="0"/>
              <a:t>f</a:t>
            </a:r>
            <a:r>
              <a:rPr lang="en-US" dirty="0" smtClean="0"/>
              <a:t>or x is intelligent. Let the domain be the set of all girls. The </a:t>
            </a:r>
          </a:p>
          <a:p>
            <a:pPr>
              <a:buNone/>
            </a:pPr>
            <a:r>
              <a:rPr lang="en-US" dirty="0" smtClean="0"/>
              <a:t>LHS says that there exists at least one girl who is both </a:t>
            </a:r>
          </a:p>
          <a:p>
            <a:pPr>
              <a:buNone/>
            </a:pPr>
            <a:r>
              <a:rPr lang="en-US" dirty="0"/>
              <a:t>b</a:t>
            </a:r>
            <a:r>
              <a:rPr lang="en-US" dirty="0" smtClean="0"/>
              <a:t>eautiful and intelligent. The RHS says there exists a beautiful </a:t>
            </a:r>
          </a:p>
          <a:p>
            <a:pPr>
              <a:buNone/>
            </a:pPr>
            <a:r>
              <a:rPr lang="en-US" dirty="0" smtClean="0"/>
              <a:t>girl and there exists an intelligent girl.</a:t>
            </a:r>
            <a:r>
              <a:rPr lang="en-US" dirty="0"/>
              <a:t> </a:t>
            </a:r>
            <a:r>
              <a:rPr lang="en-US" dirty="0" smtClean="0"/>
              <a:t>It is completely  possible that RHS is true and yet LHS is false.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95658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85800"/>
            <a:ext cx="8229600" cy="1143000"/>
          </a:xfrm>
        </p:spPr>
        <p:txBody>
          <a:bodyPr/>
          <a:lstStyle/>
          <a:p>
            <a:r>
              <a:rPr lang="en-US" dirty="0" smtClean="0"/>
              <a:t>Can you distribute quantifiers?</a:t>
            </a:r>
            <a:endParaRPr 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idx="1"/>
          </p:nvPr>
        </p:nvSpPr>
        <p:spPr>
          <a:xfrm>
            <a:off x="457200" y="1935480"/>
            <a:ext cx="8153400" cy="4389120"/>
          </a:xfrm>
        </p:spPr>
        <p:txBody>
          <a:bodyPr/>
          <a:lstStyle/>
          <a:p>
            <a:endParaRPr lang="en-US" dirty="0" smtClean="0"/>
          </a:p>
          <a:p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1219200" y="2209800"/>
            <a:ext cx="670560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74320" lvl="1" indent="-274320">
              <a:buClr>
                <a:schemeClr val="accent3"/>
              </a:buClr>
              <a:buSzPct val="95000"/>
              <a:buNone/>
            </a:pPr>
            <a:r>
              <a:rPr lang="en-US" b="1" dirty="0"/>
              <a:t>Example </a:t>
            </a:r>
            <a:r>
              <a:rPr lang="en-US" b="1" dirty="0" smtClean="0">
                <a:latin typeface="Cambria Math" pitchFamily="18" charset="0"/>
                <a:ea typeface="Cambria Math" pitchFamily="18" charset="0"/>
              </a:rPr>
              <a:t>1</a:t>
            </a:r>
            <a:r>
              <a:rPr lang="en-US" dirty="0"/>
              <a:t>: </a:t>
            </a:r>
            <a:r>
              <a:rPr lang="en-US" dirty="0" smtClean="0"/>
              <a:t>Is the following equivalence valid?</a:t>
            </a:r>
          </a:p>
          <a:p>
            <a:pPr marL="274320" lvl="1" indent="-274320">
              <a:buClr>
                <a:schemeClr val="accent3"/>
              </a:buClr>
              <a:buSzPct val="95000"/>
            </a:pPr>
            <a:r>
              <a:rPr lang="en-US" dirty="0" smtClean="0">
                <a:sym typeface="Symbol"/>
              </a:rPr>
              <a:t>                     </a:t>
            </a:r>
            <a:r>
              <a:rPr lang="en-US" dirty="0" smtClean="0">
                <a:latin typeface="Cambria Math" pitchFamily="18" charset="0"/>
                <a:ea typeface="Cambria Math" pitchFamily="18" charset="0"/>
                <a:sym typeface="Symbol"/>
              </a:rPr>
              <a:t></a:t>
            </a:r>
            <a:r>
              <a:rPr lang="en-US" i="1" dirty="0" smtClean="0">
                <a:sym typeface="Symbol"/>
              </a:rPr>
              <a:t>x</a:t>
            </a:r>
            <a:r>
              <a:rPr lang="en-US" dirty="0" smtClean="0">
                <a:sym typeface="Symbol"/>
              </a:rPr>
              <a:t> </a:t>
            </a:r>
            <a:r>
              <a:rPr lang="en-US" dirty="0">
                <a:sym typeface="Symbol"/>
              </a:rPr>
              <a:t>(</a:t>
            </a:r>
            <a:r>
              <a:rPr lang="en-US" i="1" dirty="0">
                <a:sym typeface="Symbol"/>
              </a:rPr>
              <a:t>P</a:t>
            </a:r>
            <a:r>
              <a:rPr lang="en-US" dirty="0">
                <a:sym typeface="Symbol"/>
              </a:rPr>
              <a:t>(</a:t>
            </a:r>
            <a:r>
              <a:rPr lang="en-US" i="1" dirty="0">
                <a:sym typeface="Symbol"/>
              </a:rPr>
              <a:t>x</a:t>
            </a:r>
            <a:r>
              <a:rPr lang="en-US" dirty="0">
                <a:sym typeface="Symbol"/>
              </a:rPr>
              <a:t>) </a:t>
            </a:r>
            <a:r>
              <a:rPr lang="en-US" dirty="0">
                <a:latin typeface="Cambria Math"/>
                <a:ea typeface="Cambria Math"/>
                <a:sym typeface="Symbol"/>
              </a:rPr>
              <a:t>∧</a:t>
            </a:r>
            <a:r>
              <a:rPr lang="en-US" dirty="0" smtClean="0">
                <a:sym typeface="Symbol"/>
              </a:rPr>
              <a:t> </a:t>
            </a:r>
            <a:r>
              <a:rPr lang="en-US" dirty="0" smtClean="0">
                <a:latin typeface="Cambria Math"/>
                <a:ea typeface="Cambria Math"/>
                <a:sym typeface="Symbol"/>
              </a:rPr>
              <a:t>Q(</a:t>
            </a:r>
            <a:r>
              <a:rPr lang="en-US" i="1" dirty="0">
                <a:sym typeface="Symbol"/>
              </a:rPr>
              <a:t>x</a:t>
            </a:r>
            <a:r>
              <a:rPr lang="en-US" dirty="0" smtClean="0">
                <a:latin typeface="Cambria Math"/>
                <a:ea typeface="Cambria Math"/>
                <a:sym typeface="Symbol"/>
              </a:rPr>
              <a:t>)) </a:t>
            </a:r>
            <a:r>
              <a:rPr lang="en-US" dirty="0" smtClean="0">
                <a:latin typeface="Cambria Math"/>
                <a:ea typeface="Cambria Math"/>
              </a:rPr>
              <a:t>≡  </a:t>
            </a:r>
            <a:r>
              <a:rPr lang="en-US" dirty="0" smtClean="0">
                <a:latin typeface="Cambria Math" pitchFamily="18" charset="0"/>
                <a:ea typeface="Cambria Math" pitchFamily="18" charset="0"/>
                <a:sym typeface="Symbol"/>
              </a:rPr>
              <a:t></a:t>
            </a:r>
            <a:r>
              <a:rPr lang="en-US" i="1" dirty="0" smtClean="0">
                <a:sym typeface="Symbol"/>
              </a:rPr>
              <a:t>x</a:t>
            </a:r>
            <a:r>
              <a:rPr lang="en-US" dirty="0" smtClean="0">
                <a:latin typeface="Cambria Math" pitchFamily="18" charset="0"/>
                <a:ea typeface="Cambria Math" pitchFamily="18" charset="0"/>
                <a:sym typeface="Symbol"/>
              </a:rPr>
              <a:t> </a:t>
            </a:r>
            <a:r>
              <a:rPr lang="en-US" i="1" dirty="0" smtClean="0">
                <a:sym typeface="Symbol"/>
              </a:rPr>
              <a:t>P</a:t>
            </a:r>
            <a:r>
              <a:rPr lang="en-US" dirty="0" smtClean="0">
                <a:sym typeface="Symbol"/>
              </a:rPr>
              <a:t>(</a:t>
            </a:r>
            <a:r>
              <a:rPr lang="en-US" i="1" dirty="0" smtClean="0">
                <a:sym typeface="Symbol"/>
              </a:rPr>
              <a:t>x</a:t>
            </a:r>
            <a:r>
              <a:rPr lang="en-US" dirty="0" smtClean="0">
                <a:sym typeface="Symbol"/>
              </a:rPr>
              <a:t>) </a:t>
            </a:r>
            <a:r>
              <a:rPr lang="en-US" dirty="0">
                <a:latin typeface="Cambria Math"/>
                <a:ea typeface="Cambria Math"/>
                <a:sym typeface="Symbol"/>
              </a:rPr>
              <a:t>∧ </a:t>
            </a:r>
            <a:r>
              <a:rPr lang="en-US" dirty="0" smtClean="0">
                <a:latin typeface="Cambria Math" pitchFamily="18" charset="0"/>
                <a:ea typeface="Cambria Math" pitchFamily="18" charset="0"/>
                <a:sym typeface="Symbol"/>
              </a:rPr>
              <a:t></a:t>
            </a:r>
            <a:r>
              <a:rPr lang="en-US" i="1" dirty="0" smtClean="0">
                <a:sym typeface="Symbol"/>
              </a:rPr>
              <a:t>x </a:t>
            </a:r>
            <a:r>
              <a:rPr lang="en-US" dirty="0" smtClean="0">
                <a:latin typeface="Cambria Math"/>
                <a:ea typeface="Cambria Math"/>
                <a:sym typeface="Symbol"/>
              </a:rPr>
              <a:t>Q(</a:t>
            </a:r>
            <a:r>
              <a:rPr lang="en-US" i="1" dirty="0">
                <a:sym typeface="Symbol"/>
              </a:rPr>
              <a:t>x</a:t>
            </a:r>
            <a:r>
              <a:rPr lang="en-US" dirty="0" smtClean="0">
                <a:latin typeface="Cambria Math"/>
                <a:ea typeface="Cambria Math"/>
                <a:sym typeface="Symbol"/>
              </a:rPr>
              <a:t>)</a:t>
            </a:r>
          </a:p>
          <a:p>
            <a:pPr marL="274320" lvl="1" indent="-274320">
              <a:buClr>
                <a:schemeClr val="accent3"/>
              </a:buClr>
              <a:buSzPct val="95000"/>
            </a:pPr>
            <a:endParaRPr lang="en-US" dirty="0" smtClean="0"/>
          </a:p>
          <a:p>
            <a:pPr marL="274320" lvl="1" indent="-274320">
              <a:buClr>
                <a:schemeClr val="accent3"/>
              </a:buClr>
              <a:buSzPct val="95000"/>
              <a:buNone/>
            </a:pPr>
            <a:r>
              <a:rPr lang="en-US" b="1" dirty="0" smtClean="0"/>
              <a:t>Solution</a:t>
            </a:r>
            <a:r>
              <a:rPr lang="en-US" dirty="0" smtClean="0"/>
              <a:t>: Yes, easy to check that LHS is true if and only if</a:t>
            </a:r>
          </a:p>
          <a:p>
            <a:pPr marL="274320" lvl="1" indent="-274320">
              <a:buClr>
                <a:schemeClr val="accent3"/>
              </a:buClr>
              <a:buSzPct val="95000"/>
              <a:buNone/>
            </a:pPr>
            <a:r>
              <a:rPr lang="en-US" dirty="0"/>
              <a:t> </a:t>
            </a:r>
            <a:r>
              <a:rPr lang="en-US" dirty="0" smtClean="0"/>
              <a:t>                  RHS is true.</a:t>
            </a:r>
          </a:p>
          <a:p>
            <a:pPr marL="274320" lvl="1" indent="-274320">
              <a:buClr>
                <a:schemeClr val="accent3"/>
              </a:buClr>
              <a:buSzPct val="95000"/>
              <a:buNone/>
            </a:pPr>
            <a:endParaRPr lang="en-US" dirty="0"/>
          </a:p>
          <a:p>
            <a:pPr marL="274320" lvl="1" indent="-274320">
              <a:buClr>
                <a:schemeClr val="accent3"/>
              </a:buClr>
              <a:buSzPct val="95000"/>
              <a:buNone/>
            </a:pPr>
            <a:r>
              <a:rPr lang="en-US" b="1" dirty="0"/>
              <a:t>Example </a:t>
            </a:r>
            <a:r>
              <a:rPr lang="en-US" b="1" dirty="0">
                <a:latin typeface="Cambria Math" pitchFamily="18" charset="0"/>
                <a:ea typeface="Cambria Math" pitchFamily="18" charset="0"/>
              </a:rPr>
              <a:t>2</a:t>
            </a:r>
            <a:r>
              <a:rPr lang="en-US" dirty="0"/>
              <a:t>:  </a:t>
            </a:r>
            <a:r>
              <a:rPr lang="en-US" dirty="0" smtClean="0">
                <a:sym typeface="Symbol"/>
              </a:rPr>
              <a:t>Is the following equivalence valid?</a:t>
            </a:r>
            <a:endParaRPr lang="en-US" i="1" dirty="0">
              <a:latin typeface="Cambria Math"/>
              <a:ea typeface="Cambria Math"/>
              <a:sym typeface="Symbol"/>
            </a:endParaRPr>
          </a:p>
          <a:p>
            <a:pPr marL="0" lvl="1"/>
            <a:r>
              <a:rPr lang="en-US" dirty="0"/>
              <a:t>        </a:t>
            </a:r>
            <a:r>
              <a:rPr lang="en-US" dirty="0">
                <a:sym typeface="Symbol"/>
              </a:rPr>
              <a:t> </a:t>
            </a:r>
            <a:r>
              <a:rPr lang="en-US" dirty="0" smtClean="0">
                <a:sym typeface="Symbol"/>
              </a:rPr>
              <a:t>             </a:t>
            </a:r>
            <a:r>
              <a:rPr lang="en-US" dirty="0" smtClean="0">
                <a:latin typeface="Cambria Math" pitchFamily="18" charset="0"/>
                <a:ea typeface="Cambria Math" pitchFamily="18" charset="0"/>
                <a:sym typeface="Symbol"/>
              </a:rPr>
              <a:t></a:t>
            </a:r>
            <a:r>
              <a:rPr lang="en-US" i="1" dirty="0">
                <a:sym typeface="Symbol"/>
              </a:rPr>
              <a:t>x</a:t>
            </a:r>
            <a:r>
              <a:rPr lang="en-US" dirty="0">
                <a:sym typeface="Symbol"/>
              </a:rPr>
              <a:t> (</a:t>
            </a:r>
            <a:r>
              <a:rPr lang="en-US" i="1" dirty="0">
                <a:sym typeface="Symbol"/>
              </a:rPr>
              <a:t>P</a:t>
            </a:r>
            <a:r>
              <a:rPr lang="en-US" dirty="0">
                <a:sym typeface="Symbol"/>
              </a:rPr>
              <a:t>(</a:t>
            </a:r>
            <a:r>
              <a:rPr lang="en-US" i="1" dirty="0">
                <a:sym typeface="Symbol"/>
              </a:rPr>
              <a:t>x</a:t>
            </a:r>
            <a:r>
              <a:rPr lang="en-US" dirty="0">
                <a:sym typeface="Symbol"/>
              </a:rPr>
              <a:t>) </a:t>
            </a:r>
            <a:r>
              <a:rPr lang="en-US" dirty="0">
                <a:latin typeface="Cambria Math"/>
                <a:ea typeface="Cambria Math"/>
                <a:sym typeface="Symbol"/>
              </a:rPr>
              <a:t>∨ Q(x)) </a:t>
            </a:r>
            <a:r>
              <a:rPr lang="en-US" dirty="0">
                <a:latin typeface="Cambria Math"/>
                <a:ea typeface="Cambria Math"/>
              </a:rPr>
              <a:t>≡  </a:t>
            </a:r>
            <a:r>
              <a:rPr lang="en-US" dirty="0" smtClean="0">
                <a:latin typeface="Cambria Math" pitchFamily="18" charset="0"/>
                <a:ea typeface="Cambria Math" pitchFamily="18" charset="0"/>
                <a:sym typeface="Symbol"/>
              </a:rPr>
              <a:t></a:t>
            </a:r>
            <a:r>
              <a:rPr lang="en-US" i="1" dirty="0" err="1" smtClean="0">
                <a:sym typeface="Symbol"/>
              </a:rPr>
              <a:t>xP</a:t>
            </a:r>
            <a:r>
              <a:rPr lang="en-US" dirty="0" smtClean="0">
                <a:sym typeface="Symbol"/>
              </a:rPr>
              <a:t>(</a:t>
            </a:r>
            <a:r>
              <a:rPr lang="en-US" i="1" dirty="0" smtClean="0">
                <a:sym typeface="Symbol"/>
              </a:rPr>
              <a:t>x</a:t>
            </a:r>
            <a:r>
              <a:rPr lang="en-US" dirty="0">
                <a:sym typeface="Symbol"/>
              </a:rPr>
              <a:t>) </a:t>
            </a:r>
            <a:r>
              <a:rPr lang="en-US" dirty="0">
                <a:latin typeface="Cambria Math"/>
                <a:ea typeface="Cambria Math"/>
                <a:sym typeface="Symbol"/>
              </a:rPr>
              <a:t>∨ </a:t>
            </a:r>
            <a:r>
              <a:rPr lang="en-US" dirty="0">
                <a:latin typeface="Cambria Math" pitchFamily="18" charset="0"/>
                <a:ea typeface="Cambria Math" pitchFamily="18" charset="0"/>
                <a:sym typeface="Symbol"/>
              </a:rPr>
              <a:t></a:t>
            </a:r>
            <a:r>
              <a:rPr lang="en-US" i="1" dirty="0">
                <a:sym typeface="Symbol"/>
              </a:rPr>
              <a:t>x </a:t>
            </a:r>
            <a:r>
              <a:rPr lang="en-US" dirty="0">
                <a:latin typeface="Cambria Math"/>
                <a:ea typeface="Cambria Math"/>
                <a:sym typeface="Symbol"/>
              </a:rPr>
              <a:t>Q(x)</a:t>
            </a:r>
            <a:r>
              <a:rPr lang="en-US" i="1" dirty="0">
                <a:latin typeface="Cambria Math" pitchFamily="18" charset="0"/>
                <a:ea typeface="Cambria Math" pitchFamily="18" charset="0"/>
                <a:sym typeface="Symbol"/>
              </a:rPr>
              <a:t>   </a:t>
            </a:r>
            <a:endParaRPr lang="en-US" dirty="0"/>
          </a:p>
          <a:p>
            <a:pPr marL="0" lvl="1"/>
            <a:r>
              <a:rPr lang="en-US" dirty="0" smtClean="0">
                <a:sym typeface="Symbol"/>
              </a:rPr>
              <a:t> </a:t>
            </a:r>
            <a:endParaRPr lang="en-US" i="1" dirty="0" smtClean="0">
              <a:latin typeface="Cambria Math"/>
              <a:ea typeface="Cambria Math"/>
              <a:sym typeface="Symbol"/>
            </a:endParaRPr>
          </a:p>
          <a:p>
            <a:pPr>
              <a:buNone/>
            </a:pPr>
            <a:r>
              <a:rPr lang="en-US" b="1" dirty="0" smtClean="0"/>
              <a:t>Solution</a:t>
            </a:r>
            <a:r>
              <a:rPr lang="en-US" dirty="0"/>
              <a:t>: </a:t>
            </a:r>
            <a:r>
              <a:rPr lang="en-US" dirty="0" smtClean="0"/>
              <a:t>No, Let P(x) stand for x is an idiot and Q(x) stand</a:t>
            </a:r>
          </a:p>
          <a:p>
            <a:pPr>
              <a:buNone/>
            </a:pPr>
            <a:r>
              <a:rPr lang="en-US" dirty="0"/>
              <a:t>f</a:t>
            </a:r>
            <a:r>
              <a:rPr lang="en-US" dirty="0" smtClean="0"/>
              <a:t>or x is a jerk. Let the domain be the set of all men. The </a:t>
            </a:r>
          </a:p>
          <a:p>
            <a:pPr>
              <a:buNone/>
            </a:pPr>
            <a:r>
              <a:rPr lang="en-US" dirty="0" smtClean="0"/>
              <a:t>LHS says that each man is either an idiot or a jerk.</a:t>
            </a:r>
          </a:p>
          <a:p>
            <a:pPr>
              <a:buNone/>
            </a:pPr>
            <a:r>
              <a:rPr lang="en-US" dirty="0" smtClean="0"/>
              <a:t>The RHS says that all men are idiots or all men are jerks. It is completely  possible that </a:t>
            </a:r>
            <a:r>
              <a:rPr lang="en-US" dirty="0"/>
              <a:t>L</a:t>
            </a:r>
            <a:r>
              <a:rPr lang="en-US" dirty="0" smtClean="0"/>
              <a:t>HS is true and yet </a:t>
            </a:r>
            <a:r>
              <a:rPr lang="en-US" dirty="0"/>
              <a:t>R</a:t>
            </a:r>
            <a:r>
              <a:rPr lang="en-US" dirty="0" smtClean="0"/>
              <a:t>HS is false.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00282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 </a:t>
            </a:r>
            <a:r>
              <a:rPr lang="en-US" dirty="0" smtClean="0"/>
              <a:t>                   </a:t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     </a:t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                         Exam I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dirty="0" smtClean="0"/>
          </a:p>
          <a:p>
            <a:r>
              <a:rPr lang="en-US" dirty="0"/>
              <a:t> </a:t>
            </a:r>
            <a:r>
              <a:rPr lang="en-US" dirty="0" smtClean="0"/>
              <a:t>Tentative Date: </a:t>
            </a:r>
            <a:r>
              <a:rPr lang="en-US" dirty="0" smtClean="0"/>
              <a:t>Thursday</a:t>
            </a:r>
            <a:r>
              <a:rPr lang="en-US" dirty="0" smtClean="0"/>
              <a:t>, </a:t>
            </a:r>
            <a:r>
              <a:rPr lang="en-US" dirty="0" smtClean="0"/>
              <a:t>the </a:t>
            </a:r>
            <a:r>
              <a:rPr lang="en-US" dirty="0" smtClean="0"/>
              <a:t>15</a:t>
            </a:r>
            <a:r>
              <a:rPr lang="en-US" baseline="30000" dirty="0" smtClean="0"/>
              <a:t>th</a:t>
            </a:r>
            <a:r>
              <a:rPr lang="en-US" dirty="0" smtClean="0"/>
              <a:t> </a:t>
            </a:r>
            <a:r>
              <a:rPr lang="en-US" dirty="0" smtClean="0"/>
              <a:t>February.  </a:t>
            </a:r>
          </a:p>
          <a:p>
            <a:r>
              <a:rPr lang="en-US" dirty="0"/>
              <a:t> </a:t>
            </a:r>
            <a:r>
              <a:rPr lang="en-US" dirty="0" smtClean="0"/>
              <a:t>Covering up to Section 1.6 from the Book.</a:t>
            </a:r>
          </a:p>
          <a:p>
            <a:r>
              <a:rPr lang="en-US" dirty="0"/>
              <a:t> </a:t>
            </a:r>
            <a:r>
              <a:rPr lang="en-US" dirty="0" smtClean="0"/>
              <a:t>75</a:t>
            </a:r>
            <a:r>
              <a:rPr lang="en-US" dirty="0" smtClean="0"/>
              <a:t> </a:t>
            </a:r>
            <a:r>
              <a:rPr lang="en-US" dirty="0" smtClean="0"/>
              <a:t>points, </a:t>
            </a:r>
            <a:r>
              <a:rPr lang="en-US" dirty="0" smtClean="0"/>
              <a:t>75</a:t>
            </a:r>
            <a:r>
              <a:rPr lang="en-US" dirty="0" smtClean="0"/>
              <a:t> </a:t>
            </a:r>
            <a:r>
              <a:rPr lang="en-US" dirty="0" smtClean="0"/>
              <a:t>minutes.</a:t>
            </a:r>
          </a:p>
          <a:p>
            <a:r>
              <a:rPr lang="en-US" dirty="0"/>
              <a:t> </a:t>
            </a:r>
            <a:r>
              <a:rPr lang="en-US" dirty="0" smtClean="0"/>
              <a:t>No objective type questions.</a:t>
            </a:r>
          </a:p>
          <a:p>
            <a:r>
              <a:rPr lang="en-US" dirty="0"/>
              <a:t> </a:t>
            </a:r>
            <a:r>
              <a:rPr lang="en-US" dirty="0" smtClean="0"/>
              <a:t>A crib sheet is allowed.</a:t>
            </a:r>
          </a:p>
          <a:p>
            <a:r>
              <a:rPr lang="en-US" dirty="0" smtClean="0"/>
              <a:t> Study Guide with more info will be available later.</a:t>
            </a:r>
          </a:p>
          <a:p>
            <a:pPr>
              <a:buNone/>
            </a:pPr>
            <a:r>
              <a:rPr lang="en-US" dirty="0" smtClean="0"/>
              <a:t>      </a:t>
            </a:r>
          </a:p>
        </p:txBody>
      </p:sp>
    </p:spTree>
    <p:extLst>
      <p:ext uri="{BB962C8B-B14F-4D97-AF65-F5344CB8AC3E}">
        <p14:creationId xmlns:p14="http://schemas.microsoft.com/office/powerpoint/2010/main" val="26472625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7747</TotalTime>
  <Words>1104</Words>
  <Application>Microsoft Office PowerPoint</Application>
  <PresentationFormat>On-screen Show (4:3)</PresentationFormat>
  <Paragraphs>94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Constantia</vt:lpstr>
      <vt:lpstr>Calibri</vt:lpstr>
      <vt:lpstr>Symbol</vt:lpstr>
      <vt:lpstr>Cambria Math</vt:lpstr>
      <vt:lpstr>Wingdings 2</vt:lpstr>
      <vt:lpstr>Flow</vt:lpstr>
      <vt:lpstr>Nested Quantifiers</vt:lpstr>
      <vt:lpstr>Translating Nested Quantifiers into English</vt:lpstr>
      <vt:lpstr>Translating Mathematical Statements into Predicate Logic </vt:lpstr>
      <vt:lpstr>Translating English into Logical Expressions Example</vt:lpstr>
      <vt:lpstr>Negating Nested Quantifiers</vt:lpstr>
      <vt:lpstr>Questions on Translation from English</vt:lpstr>
      <vt:lpstr>Can you distribute quantifiers?</vt:lpstr>
      <vt:lpstr>Can you distribute quantifiers?</vt:lpstr>
      <vt:lpstr>                                                              Exam I </vt:lpstr>
    </vt:vector>
  </TitlesOfParts>
  <Company>Monmouth University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Foundations: Logic and Proofs</dc:title>
  <dc:creator>Richard Scherl</dc:creator>
  <cp:lastModifiedBy>Gopalakrishnan, Krishnan</cp:lastModifiedBy>
  <cp:revision>524</cp:revision>
  <dcterms:created xsi:type="dcterms:W3CDTF">2011-03-16T03:13:19Z</dcterms:created>
  <dcterms:modified xsi:type="dcterms:W3CDTF">2018-02-01T20:15:43Z</dcterms:modified>
</cp:coreProperties>
</file>