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2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3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327" r:id="rId2"/>
    <p:sldId id="359" r:id="rId3"/>
    <p:sldId id="360" r:id="rId4"/>
    <p:sldId id="361" r:id="rId5"/>
    <p:sldId id="492" r:id="rId6"/>
    <p:sldId id="347" r:id="rId7"/>
    <p:sldId id="348" r:id="rId8"/>
    <p:sldId id="349" r:id="rId9"/>
    <p:sldId id="350" r:id="rId10"/>
    <p:sldId id="352" r:id="rId11"/>
  </p:sldIdLst>
  <p:sldSz cx="9144000" cy="6858000" type="screen4x3"/>
  <p:notesSz cx="7010400" cy="9296400"/>
  <p:embeddedFontLst>
    <p:embeddedFont>
      <p:font typeface="Constantia" panose="02030602050306030303" pitchFamily="18" charset="0"/>
      <p:regular r:id="rId14"/>
      <p:bold r:id="rId15"/>
      <p:italic r:id="rId16"/>
      <p:boldItalic r:id="rId17"/>
    </p:embeddedFont>
    <p:embeddedFont>
      <p:font typeface="Wingdings 2" panose="05020102010507070707" pitchFamily="18" charset="2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mbria Math" panose="02040503050406030204" pitchFamily="18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77" autoAdjust="0"/>
    <p:restoredTop sz="94660"/>
  </p:normalViewPr>
  <p:slideViewPr>
    <p:cSldViewPr>
      <p:cViewPr varScale="1">
        <p:scale>
          <a:sx n="121" d="100"/>
          <a:sy n="121" d="100"/>
        </p:scale>
        <p:origin x="134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C0FEF7AE-0C30-4EA7-B74D-470A9C33048D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E3901582-F5A8-41ED-8946-57B4D8BFA9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5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10106763-8029-41BC-9E70-E644A94F0E80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2" tIns="46586" rIns="93172" bIns="4658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A56D6F1B-26ED-417A-B5D8-8AED7AD379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734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D6F1B-26ED-417A-B5D8-8AED7AD3792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605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D6F1B-26ED-417A-B5D8-8AED7AD3792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298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D6F1B-26ED-417A-B5D8-8AED7AD3792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40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15220D-0BB5-4C71-B862-812B075D02FE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14.png"/><Relationship Id="rId3" Type="http://schemas.openxmlformats.org/officeDocument/2006/relationships/tags" Target="../tags/tag30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30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image" Target="../media/image29.png"/><Relationship Id="rId5" Type="http://schemas.openxmlformats.org/officeDocument/2006/relationships/tags" Target="../tags/tag32.xml"/><Relationship Id="rId10" Type="http://schemas.openxmlformats.org/officeDocument/2006/relationships/image" Target="../media/image28.png"/><Relationship Id="rId4" Type="http://schemas.openxmlformats.org/officeDocument/2006/relationships/tags" Target="../tags/tag31.xml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5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4.png"/><Relationship Id="rId2" Type="http://schemas.openxmlformats.org/officeDocument/2006/relationships/tags" Target="../tags/tag2.xml"/><Relationship Id="rId16" Type="http://schemas.openxmlformats.org/officeDocument/2006/relationships/image" Target="../media/image8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3.png"/><Relationship Id="rId5" Type="http://schemas.openxmlformats.org/officeDocument/2006/relationships/tags" Target="../tags/tag5.xml"/><Relationship Id="rId15" Type="http://schemas.openxmlformats.org/officeDocument/2006/relationships/image" Target="../media/image7.png"/><Relationship Id="rId10" Type="http://schemas.openxmlformats.org/officeDocument/2006/relationships/image" Target="../media/image2.png"/><Relationship Id="rId4" Type="http://schemas.openxmlformats.org/officeDocument/2006/relationships/tags" Target="../tags/tag4.xml"/><Relationship Id="rId9" Type="http://schemas.openxmlformats.org/officeDocument/2006/relationships/notesSlide" Target="../notesSlides/notesSlide1.xml"/><Relationship Id="rId1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13" Type="http://schemas.openxmlformats.org/officeDocument/2006/relationships/image" Target="../media/image13.png"/><Relationship Id="rId3" Type="http://schemas.openxmlformats.org/officeDocument/2006/relationships/tags" Target="../tags/tag10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2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image" Target="../media/image11.png"/><Relationship Id="rId5" Type="http://schemas.openxmlformats.org/officeDocument/2006/relationships/tags" Target="../tags/tag12.xml"/><Relationship Id="rId10" Type="http://schemas.openxmlformats.org/officeDocument/2006/relationships/image" Target="../media/image10.png"/><Relationship Id="rId4" Type="http://schemas.openxmlformats.org/officeDocument/2006/relationships/tags" Target="../tags/tag11.xml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13" Type="http://schemas.openxmlformats.org/officeDocument/2006/relationships/image" Target="../media/image19.png"/><Relationship Id="rId3" Type="http://schemas.openxmlformats.org/officeDocument/2006/relationships/tags" Target="../tags/tag16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8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../media/image17.png"/><Relationship Id="rId5" Type="http://schemas.openxmlformats.org/officeDocument/2006/relationships/tags" Target="../tags/tag18.xml"/><Relationship Id="rId10" Type="http://schemas.openxmlformats.org/officeDocument/2006/relationships/image" Target="../media/image16.png"/><Relationship Id="rId4" Type="http://schemas.openxmlformats.org/officeDocument/2006/relationships/tags" Target="../tags/tag17.xml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image" Target="../media/image22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21.png"/><Relationship Id="rId5" Type="http://schemas.openxmlformats.org/officeDocument/2006/relationships/image" Target="../media/image16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Set Identities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2.2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Membership Table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3200400"/>
          <a:ext cx="8229600" cy="333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  <a:gridCol w="304800"/>
                <a:gridCol w="381000"/>
                <a:gridCol w="914400"/>
                <a:gridCol w="1524000"/>
                <a:gridCol w="838200"/>
                <a:gridCol w="914400"/>
                <a:gridCol w="2971800"/>
              </a:tblGrid>
              <a:tr h="1422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1676400" y="3276600"/>
            <a:ext cx="668655" cy="180975"/>
          </a:xfrm>
          <a:prstGeom prst="rect">
            <a:avLst/>
          </a:prstGeom>
        </p:spPr>
      </p:pic>
      <p:pic>
        <p:nvPicPr>
          <p:cNvPr id="7" name="Picture 6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2590800" y="3276600"/>
            <a:ext cx="1322070" cy="255270"/>
          </a:xfrm>
          <a:prstGeom prst="rect">
            <a:avLst/>
          </a:prstGeom>
        </p:spPr>
      </p:pic>
      <p:pic>
        <p:nvPicPr>
          <p:cNvPr id="8" name="Picture 7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4114800" y="3276600"/>
            <a:ext cx="655320" cy="182880"/>
          </a:xfrm>
          <a:prstGeom prst="rect">
            <a:avLst/>
          </a:prstGeom>
        </p:spPr>
      </p:pic>
      <p:pic>
        <p:nvPicPr>
          <p:cNvPr id="9" name="Picture 8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4953000" y="3276600"/>
            <a:ext cx="655320" cy="182880"/>
          </a:xfrm>
          <a:prstGeom prst="rect">
            <a:avLst/>
          </a:prstGeom>
        </p:spPr>
      </p:pic>
      <p:pic>
        <p:nvPicPr>
          <p:cNvPr id="10" name="Picture 9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5943600" y="3276600"/>
            <a:ext cx="1971675" cy="255270"/>
          </a:xfrm>
          <a:prstGeom prst="rect">
            <a:avLst/>
          </a:prstGeom>
        </p:spPr>
      </p:pic>
      <p:pic>
        <p:nvPicPr>
          <p:cNvPr id="11" name="Picture 10" descr="addin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1981200" y="2362200"/>
            <a:ext cx="5520690" cy="38290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7200" y="1752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Example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2743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Solution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676400" y="1752600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Construct a membership table to show that the distributive law holds.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Identities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Identity laws</a:t>
            </a:r>
          </a:p>
          <a:p>
            <a:pPr>
              <a:buNone/>
            </a:pPr>
            <a:r>
              <a:rPr lang="en-US" dirty="0" smtClean="0"/>
              <a:t>                                           </a:t>
            </a:r>
          </a:p>
          <a:p>
            <a:r>
              <a:rPr lang="en-US" dirty="0" smtClean="0"/>
              <a:t>Domination laws</a:t>
            </a:r>
          </a:p>
          <a:p>
            <a:pPr>
              <a:buNone/>
            </a:pPr>
            <a:r>
              <a:rPr lang="en-US" dirty="0" smtClean="0"/>
              <a:t>                                            </a:t>
            </a:r>
          </a:p>
          <a:p>
            <a:r>
              <a:rPr lang="en-US" dirty="0" smtClean="0"/>
              <a:t>Idempotent laws</a:t>
            </a:r>
          </a:p>
          <a:p>
            <a:pPr>
              <a:buNone/>
            </a:pPr>
            <a:r>
              <a:rPr lang="en-US" dirty="0" smtClean="0"/>
              <a:t>                                           </a:t>
            </a:r>
          </a:p>
          <a:p>
            <a:r>
              <a:rPr lang="en-US" dirty="0" smtClean="0"/>
              <a:t>The Law of Double Complementation</a:t>
            </a:r>
            <a:endParaRPr lang="en-US" dirty="0" smtClean="0"/>
          </a:p>
        </p:txBody>
      </p:sp>
      <p:pic>
        <p:nvPicPr>
          <p:cNvPr id="4" name="Content Placeholder 3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1828800" y="2514600"/>
            <a:ext cx="1665923" cy="320040"/>
          </a:xfrm>
          <a:prstGeom prst="rect">
            <a:avLst/>
          </a:prstGeom>
        </p:spPr>
      </p:pic>
      <p:pic>
        <p:nvPicPr>
          <p:cNvPr id="5" name="Picture 4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4191000" y="2514600"/>
            <a:ext cx="1777365" cy="274320"/>
          </a:xfrm>
          <a:prstGeom prst="rect">
            <a:avLst/>
          </a:prstGeom>
        </p:spPr>
      </p:pic>
      <p:pic>
        <p:nvPicPr>
          <p:cNvPr id="6" name="Picture 5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1828800" y="3505200"/>
            <a:ext cx="1791653" cy="274320"/>
          </a:xfrm>
          <a:prstGeom prst="rect">
            <a:avLst/>
          </a:prstGeom>
        </p:spPr>
      </p:pic>
      <p:pic>
        <p:nvPicPr>
          <p:cNvPr id="7" name="Picture 6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4191000" y="3429000"/>
            <a:ext cx="1563053" cy="320040"/>
          </a:xfrm>
          <a:prstGeom prst="rect">
            <a:avLst/>
          </a:prstGeom>
        </p:spPr>
      </p:pic>
      <p:pic>
        <p:nvPicPr>
          <p:cNvPr id="8" name="Content Placeholder 3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1828800" y="4495800"/>
            <a:ext cx="1760220" cy="274320"/>
          </a:xfrm>
          <a:prstGeom prst="rect">
            <a:avLst/>
          </a:prstGeom>
        </p:spPr>
      </p:pic>
      <p:pic>
        <p:nvPicPr>
          <p:cNvPr id="9" name="Picture 8" descr="addin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/>
          <a:stretch>
            <a:fillRect/>
          </a:stretch>
        </p:blipFill>
        <p:spPr>
          <a:xfrm>
            <a:off x="4267200" y="4495800"/>
            <a:ext cx="1760220" cy="274320"/>
          </a:xfrm>
          <a:prstGeom prst="rect">
            <a:avLst/>
          </a:prstGeom>
        </p:spPr>
      </p:pic>
      <p:pic>
        <p:nvPicPr>
          <p:cNvPr id="10" name="Picture 9" descr="addin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/>
          <a:stretch>
            <a:fillRect/>
          </a:stretch>
        </p:blipFill>
        <p:spPr>
          <a:xfrm>
            <a:off x="2895600" y="5562600"/>
            <a:ext cx="1360170" cy="49434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67200" y="61722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Continued on next slide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Identities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Commutative laws</a:t>
            </a:r>
          </a:p>
          <a:p>
            <a:pPr>
              <a:buNone/>
            </a:pPr>
            <a:r>
              <a:rPr lang="en-US" dirty="0" smtClean="0"/>
              <a:t>                                           </a:t>
            </a:r>
          </a:p>
          <a:p>
            <a:r>
              <a:rPr lang="en-US" dirty="0" smtClean="0"/>
              <a:t>Associative laws</a:t>
            </a:r>
          </a:p>
          <a:p>
            <a:pPr>
              <a:buNone/>
            </a:pPr>
            <a:r>
              <a:rPr lang="en-US" dirty="0" smtClean="0"/>
              <a:t>    </a:t>
            </a:r>
          </a:p>
          <a:p>
            <a:pPr>
              <a:buNone/>
            </a:pPr>
            <a:r>
              <a:rPr lang="en-US" dirty="0" smtClean="0"/>
              <a:t>                                                                         </a:t>
            </a:r>
          </a:p>
          <a:p>
            <a:r>
              <a:rPr lang="en-US" dirty="0" smtClean="0"/>
              <a:t>Distributive laws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11" name="Content Placeholder 3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1828800" y="2590800"/>
            <a:ext cx="2511743" cy="274320"/>
          </a:xfrm>
          <a:prstGeom prst="rect">
            <a:avLst/>
          </a:prstGeom>
        </p:spPr>
      </p:pic>
      <p:pic>
        <p:nvPicPr>
          <p:cNvPr id="12" name="Picture 11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5181600" y="2590800"/>
            <a:ext cx="2511743" cy="274320"/>
          </a:xfrm>
          <a:prstGeom prst="rect">
            <a:avLst/>
          </a:prstGeom>
        </p:spPr>
      </p:pic>
      <p:pic>
        <p:nvPicPr>
          <p:cNvPr id="13" name="Picture 12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914400" y="3429000"/>
            <a:ext cx="4543425" cy="382905"/>
          </a:xfrm>
          <a:prstGeom prst="rect">
            <a:avLst/>
          </a:prstGeom>
        </p:spPr>
      </p:pic>
      <p:pic>
        <p:nvPicPr>
          <p:cNvPr id="14" name="Content Placeholder 3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914400" y="3886200"/>
            <a:ext cx="4543425" cy="382905"/>
          </a:xfrm>
          <a:prstGeom prst="rect">
            <a:avLst/>
          </a:prstGeom>
        </p:spPr>
      </p:pic>
      <p:pic>
        <p:nvPicPr>
          <p:cNvPr id="15" name="Content Placeholder 3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838200" y="4953000"/>
            <a:ext cx="5520690" cy="382905"/>
          </a:xfrm>
          <a:prstGeom prst="rect">
            <a:avLst/>
          </a:prstGeom>
        </p:spPr>
      </p:pic>
      <p:pic>
        <p:nvPicPr>
          <p:cNvPr id="16" name="Picture 15" descr="addin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914400" y="5562600"/>
            <a:ext cx="5520690" cy="3829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48200" y="61722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Continued on next slide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Identities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 Morgan’s laws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</a:t>
            </a:r>
          </a:p>
          <a:p>
            <a:r>
              <a:rPr lang="en-US" dirty="0" smtClean="0"/>
              <a:t>Absorption laws</a:t>
            </a:r>
          </a:p>
          <a:p>
            <a:pPr>
              <a:buNone/>
            </a:pPr>
            <a:r>
              <a:rPr lang="en-US" dirty="0" smtClean="0"/>
              <a:t>    </a:t>
            </a:r>
          </a:p>
          <a:p>
            <a:pPr>
              <a:buNone/>
            </a:pPr>
            <a:r>
              <a:rPr lang="en-US" dirty="0" smtClean="0"/>
              <a:t>                                                                         </a:t>
            </a:r>
          </a:p>
          <a:p>
            <a:r>
              <a:rPr lang="en-US" dirty="0" smtClean="0"/>
              <a:t>Complement laws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10" name="Content Placeholder 3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1295400" y="2514600"/>
            <a:ext cx="2534603" cy="328613"/>
          </a:xfrm>
          <a:prstGeom prst="rect">
            <a:avLst/>
          </a:prstGeom>
        </p:spPr>
      </p:pic>
      <p:pic>
        <p:nvPicPr>
          <p:cNvPr id="17" name="Picture 16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4572000" y="2514600"/>
            <a:ext cx="2534603" cy="328613"/>
          </a:xfrm>
          <a:prstGeom prst="rect">
            <a:avLst/>
          </a:prstGeom>
        </p:spPr>
      </p:pic>
      <p:pic>
        <p:nvPicPr>
          <p:cNvPr id="18" name="Content Placeholder 3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990600" y="4038600"/>
            <a:ext cx="2786063" cy="382905"/>
          </a:xfrm>
          <a:prstGeom prst="rect">
            <a:avLst/>
          </a:prstGeom>
        </p:spPr>
      </p:pic>
      <p:pic>
        <p:nvPicPr>
          <p:cNvPr id="19" name="Picture 18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4267200" y="4038600"/>
            <a:ext cx="2786063" cy="382905"/>
          </a:xfrm>
          <a:prstGeom prst="rect">
            <a:avLst/>
          </a:prstGeom>
        </p:spPr>
      </p:pic>
      <p:pic>
        <p:nvPicPr>
          <p:cNvPr id="20" name="Picture 19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1295400" y="5562600"/>
            <a:ext cx="1774508" cy="328613"/>
          </a:xfrm>
          <a:prstGeom prst="rect">
            <a:avLst/>
          </a:prstGeom>
        </p:spPr>
      </p:pic>
      <p:pic>
        <p:nvPicPr>
          <p:cNvPr id="21" name="Picture 20" descr="addin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4495800" y="5562600"/>
            <a:ext cx="1657350" cy="3514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Proving Set Identities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/>
            <a:r>
              <a:rPr lang="en-US" dirty="0" smtClean="0"/>
              <a:t>Different ways to prove set identities: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 smtClean="0"/>
              <a:t>Prove that each set (side of the identity) is a subset of the other.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 smtClean="0"/>
              <a:t>Use set builder notation and propositional logic.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 smtClean="0"/>
              <a:t>Membership Tables: Verify that elements in the same combination of sets always either belong or do not belong to the same side of the identity.  Use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 to indicate it is in the set and a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 smtClean="0"/>
              <a:t> to indicate that it is not.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 smtClean="0"/>
              <a:t>Use Venn Diagrams.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Proof of Second De Morgan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Example</a:t>
            </a:r>
            <a:r>
              <a:rPr lang="en-US" dirty="0" smtClean="0"/>
              <a:t>: Prove that</a:t>
            </a:r>
          </a:p>
          <a:p>
            <a:pPr>
              <a:buNone/>
            </a:pPr>
            <a:r>
              <a:rPr lang="en-US" b="1" dirty="0" smtClean="0"/>
              <a:t>Solution</a:t>
            </a:r>
            <a:r>
              <a:rPr lang="en-US" dirty="0" smtClean="0"/>
              <a:t>:   We prove this identity by showing that:</a:t>
            </a:r>
          </a:p>
          <a:p>
            <a:pPr marL="514350" indent="-514350">
              <a:buNone/>
            </a:pPr>
            <a:r>
              <a:rPr lang="en-US" dirty="0" smtClean="0"/>
              <a:t>  </a:t>
            </a:r>
          </a:p>
          <a:p>
            <a:pPr marL="514350" indent="-514350">
              <a:buNone/>
            </a:pPr>
            <a:r>
              <a:rPr lang="en-US" dirty="0" smtClean="0"/>
              <a:t>        1)                                           and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     </a:t>
            </a:r>
          </a:p>
          <a:p>
            <a:pPr marL="514350" indent="-514350">
              <a:buNone/>
            </a:pPr>
            <a:r>
              <a:rPr lang="en-US" dirty="0" smtClean="0"/>
              <a:t>         2)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9" name="Picture 8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3962400" y="2057400"/>
            <a:ext cx="2534603" cy="328613"/>
          </a:xfrm>
          <a:prstGeom prst="rect">
            <a:avLst/>
          </a:prstGeom>
        </p:spPr>
      </p:pic>
      <p:pic>
        <p:nvPicPr>
          <p:cNvPr id="8" name="Picture 7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905000" y="4876800"/>
            <a:ext cx="2534603" cy="377190"/>
          </a:xfrm>
          <a:prstGeom prst="rect">
            <a:avLst/>
          </a:prstGeom>
        </p:spPr>
      </p:pic>
      <p:pic>
        <p:nvPicPr>
          <p:cNvPr id="10" name="Picture 9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1828800" y="3429000"/>
            <a:ext cx="2534603" cy="3771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4600" y="61722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Continued on next slide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Proof of Second De Morgan Law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These steps show that:                                      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9" name="Picture 8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4343400" y="2057400"/>
            <a:ext cx="2534603" cy="377190"/>
          </a:xfrm>
          <a:prstGeom prst="rect">
            <a:avLst/>
          </a:prstGeom>
        </p:spPr>
      </p:pic>
      <p:pic>
        <p:nvPicPr>
          <p:cNvPr id="7" name="Picture 6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52600" y="2590801"/>
            <a:ext cx="6518910" cy="20707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4600" y="61722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Continued on next slide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Proof of Second De Morgan Law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These steps show that:                                      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2" name="Picture 11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52600" y="2590800"/>
            <a:ext cx="6869430" cy="2108835"/>
          </a:xfrm>
          <a:prstGeom prst="rect">
            <a:avLst/>
          </a:prstGeom>
        </p:spPr>
      </p:pic>
      <p:pic>
        <p:nvPicPr>
          <p:cNvPr id="6" name="Picture 5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4572000" y="2057400"/>
            <a:ext cx="2534603" cy="377190"/>
          </a:xfrm>
          <a:prstGeom prst="rect">
            <a:avLst/>
          </a:prstGeom>
        </p:spPr>
      </p:pic>
      <p:sp>
        <p:nvSpPr>
          <p:cNvPr id="9" name="Isosceles Triangle 8"/>
          <p:cNvSpPr/>
          <p:nvPr/>
        </p:nvSpPr>
        <p:spPr>
          <a:xfrm rot="5400000" flipV="1">
            <a:off x="8305800" y="5562600"/>
            <a:ext cx="152400" cy="1524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Set-Builder Notation: Second De Morgan Law</a:t>
            </a:r>
            <a:endParaRPr lang="en-US" dirty="0"/>
          </a:p>
        </p:txBody>
      </p:sp>
      <p:pic>
        <p:nvPicPr>
          <p:cNvPr id="7" name="Content Placeholder 6" descr="addin_tmp.png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304800" y="1981200"/>
            <a:ext cx="8465820" cy="2731770"/>
          </a:xfrm>
        </p:spPr>
      </p:pic>
      <p:sp>
        <p:nvSpPr>
          <p:cNvPr id="4" name="Isosceles Triangle 3"/>
          <p:cNvSpPr/>
          <p:nvPr/>
        </p:nvSpPr>
        <p:spPr>
          <a:xfrm rot="5400000" flipV="1">
            <a:off x="8305800" y="5562600"/>
            <a:ext cx="152400" cy="1524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A \cup \emptyset = A$&#10;&#10;&#10;\end{document}"/>
  <p:tag name="IGUANATEXSIZE" val="3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A \cup (B \cup C) = (A \cup B) \cup C$&#10;&#10;&#10;\end{document}"/>
  <p:tag name="IGUANATEXSIZE" val="3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A \cap (B \cap C) = (A \cap B) \cap C$&#10;&#10;&#10;\end{document}"/>
  <p:tag name="IGUANATEXSIZE" val="3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A \cap (B \cup C) = (A \cap B) \cup (A \cap C)$&#10;&#10;&#10;\end{document}"/>
  <p:tag name="IGUANATEXSIZE" val="3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A \cup (B \cap C) = (A \cup B) \cap (A \cup C)$&#10;&#10;&#10;\end{document}"/>
  <p:tag name="IGUANATEXSIZE" val="3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overline{A \cup B} = \overline{A} \cap \overline{B}$&#10;&#10;&#10;\end{document}"/>
  <p:tag name="IGUANATEXSIZE" val="3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overline{A \cap B} = \overline{A} \cup \overline{B}$&#10;&#10;&#10;\end{document}"/>
  <p:tag name="IGUANATEXSIZE" val="3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A \cup (A \cap B) = A$&#10;&#10;&#10;\end{document}"/>
  <p:tag name="IGUANATEXSIZE" val="3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A \cap (A \cup B) = A$&#10;&#10;&#10;\end{document}"/>
  <p:tag name="IGUANATEXSIZE" val="3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A \cup \overline{A} = U$&#10;&#10;&#10;\end{document}"/>
  <p:tag name="IGUANATEXSIZE" val="3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A \cap \overline{A} = \emptyset$&#10;&#10;&#10;\end{document}"/>
  <p:tag name="IGUANATEXSIZE" val="3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A \cap U = A$&#10;&#10;&#10;\end{document}"/>
  <p:tag name="IGUANATEXSIZE" val="3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overline{A \cap B} = \overline{A} \cup \overline{B}$&#10;&#10;\end{document}"/>
  <p:tag name="IGUANATEXSIZE" val="3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overline{A} \cup \overline{B} \subseteq \overline{A \cap B}$&#10;&#10;\end{document}"/>
  <p:tag name="IGUANATEXSIZE" val="3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overline{A \cap B} \subseteq \overline{A} \cup \overline{B}$&#10;&#10;\end{document}"/>
  <p:tag name="IGUANATEXSIZE" val="3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overline{A \cap B} \subseteq \overline{A} \cup \overline{B}$&#10;&#10;\end{document}"/>
  <p:tag name="IGUANATEXSIZE" val="3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tabular}{ll}&#10;$x \in \overline{A \cap B}$ &amp; by assumption\\&#10;$x \not\in A \cap B$&amp; defn. of complement\\&#10;$\neg((x \in A) \wedge (x \in B))$&amp; defn. of intersection\\&#10;$\neg (x \in A) \vee \neg (x \in B)$ &amp; 1st De Morgan Law for Prop Logic\\&#10;$x \not\in A \vee x \not\in B$ &amp; defn. of negation\\&#10;$x \in \overline{A} \vee x \in \overline{B}$&amp; defn. of complement\\&#10;$x \in \overline{A} \cup \overline{B}$&amp; defn. of union\\&#10;\end{tabular}&#10;\end{document}"/>
  <p:tag name="IGUANATEXSIZE" val="2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tabular}{ll}&#10;$x \in \overline{A} \cup \overline{B}$ &amp; by assumption\\&#10;$(x \in \overline{A}) \vee (x \in \overline{B})$&amp; defn. of union\\&#10;$(x \not\in A) \vee (x \not\in B)$ &amp; defn. of complement\\&#10;$\neg(x \in A) \vee \neg(x \in B)$ &amp; defn. of negation\\&#10;$\neg(( x \in A) \wedge (x \in B))$&amp; by 1st De Morgan Law for Prop Logic\\&#10;$\neg (x \in A \cap B)$&amp; defn. of intersection\\&#10;$x \in \overline{A \cap B}$ &amp;defn. of complement&#10;\end{tabular}&#10;\end{document}"/>
  <p:tag name="IGUANATEXSIZE" val="2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overline{A} \cup \overline{B} \subseteq \overline{A \cap B}$&#10;&#10;\end{document}"/>
  <p:tag name="IGUANATEXSIZE" val="3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tabular}{llll}&#10;$\overline{A \cap B}$ &amp; = &amp; $\{x| x \not\in A \cap B \}$ &amp; by defn. of complement\\&#10;&amp;=&amp; $\{ x | \neg (x \in (A \cap B))\}$&amp; by defn. of does not belong symbol\\&#10;&amp;=&amp; $\{x | \neg (x \in A \wedge x \in B\}$ &amp; by defn. of intersection\\&#10;&amp;=&amp; $\{x | \neg(x \in A) \vee \neg(x \in B)\}$ &amp;by 1st De Morgan law\\&#10;&amp;&amp;&amp; for Prop Logic\\&#10;&amp;=&amp; $\{x | x \not\in A \vee x \not\in B\}$ &amp; by defn. of not belong symbol\\&#10;&amp;=&amp; $\{x | x \in \overline{A} \vee x \in \overline{B}\}$&amp; by defn. of complement\\&#10;&amp;=&amp; $\{x | x \in \overline{A} \cup \overline{B}\}$&amp; by defn. of union\\&#10;&amp;=&amp; $\overline{A} \cup \overline{B}$&amp; by meaning of notation&#10;\end{tabular}&#10;&#10;\end{document}"/>
  <p:tag name="IGUANATEXSIZE" val="2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B \cap C$&#10;&#10;\end{document}"/>
  <p:tag name="IGUANATEXSIZE" val="2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A \cup (B \cap C)$&#10;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A \cup U = U$&#10;&#10;&#10;\end{document}"/>
  <p:tag name="IGUANATEXSIZE" val="3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A \cup B$&#10;&#10;\end{document}"/>
  <p:tag name="IGUANATEXSIZE" val="2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A \cup C$&#10;&#10;\end{document}"/>
  <p:tag name="IGUANATEXSIZE" val="2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(A \cup B )\cap (A \cup C)$&#10;&#10;\end{document}"/>
  <p:tag name="IGUANATEXSIZE" val="2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A \cup (B \cap C) = (A \cup B) \cap (A \cup C)$&#10;&#10;&#10;\end{document}"/>
  <p:tag name="IGUANATEXSIZE" val="3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A \cap \emptyset = \emptyset$&#10;&#10;&#10;\end{document}"/>
  <p:tag name="IGUANATEXSIZE" val="3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A \cup A = A$&#10;&#10;&#10;\end{document}"/>
  <p:tag name="IGUANATEXSIZE" val="3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A \cap A = A$&#10;&#10;&#10;\end{document}"/>
  <p:tag name="IGUANATEXSIZE" val="3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overline{(\overline{A})} = A$&#10;&#10;&#10;\end{document}"/>
  <p:tag name="IGUANATEXSIZE" val="3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A \cup B = B \cup A$&#10;&#10;&#10;\end{document}"/>
  <p:tag name="IGUANATEXSIZE" val="3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A \cap B = B \cap A$&#10;&#10;&#10;\end{document}"/>
  <p:tag name="IGUANATEXSIZE" val="3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34176</TotalTime>
  <Words>296</Words>
  <Application>Microsoft Office PowerPoint</Application>
  <PresentationFormat>On-screen Show (4:3)</PresentationFormat>
  <Paragraphs>122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Constantia</vt:lpstr>
      <vt:lpstr>Wingdings 2</vt:lpstr>
      <vt:lpstr>Wingdings</vt:lpstr>
      <vt:lpstr>Calibri</vt:lpstr>
      <vt:lpstr>Cambria Math</vt:lpstr>
      <vt:lpstr>Flow</vt:lpstr>
      <vt:lpstr>Set Identities</vt:lpstr>
      <vt:lpstr>Set Identities</vt:lpstr>
      <vt:lpstr>Set Identities</vt:lpstr>
      <vt:lpstr>Set Identities</vt:lpstr>
      <vt:lpstr>Proving Set Identities</vt:lpstr>
      <vt:lpstr>Proof of Second De Morgan Law</vt:lpstr>
      <vt:lpstr>Proof of Second De Morgan Law </vt:lpstr>
      <vt:lpstr>Proof of Second De Morgan Law </vt:lpstr>
      <vt:lpstr>Set-Builder Notation: Second De Morgan Law</vt:lpstr>
      <vt:lpstr>Membership Table</vt:lpstr>
    </vt:vector>
  </TitlesOfParts>
  <Company>Monmouth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Foundations: Logic and Proofs</dc:title>
  <dc:creator>Richard Scherl</dc:creator>
  <cp:lastModifiedBy>Gopalakrishnan, Krishnan</cp:lastModifiedBy>
  <cp:revision>2010</cp:revision>
  <dcterms:created xsi:type="dcterms:W3CDTF">2011-03-27T19:09:13Z</dcterms:created>
  <dcterms:modified xsi:type="dcterms:W3CDTF">2016-03-15T19:53:30Z</dcterms:modified>
</cp:coreProperties>
</file>