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354" r:id="rId3"/>
    <p:sldId id="346" r:id="rId4"/>
    <p:sldId id="374" r:id="rId5"/>
    <p:sldId id="375" r:id="rId6"/>
    <p:sldId id="351" r:id="rId7"/>
    <p:sldId id="371" r:id="rId8"/>
    <p:sldId id="350" r:id="rId9"/>
    <p:sldId id="352" r:id="rId10"/>
    <p:sldId id="377" r:id="rId11"/>
    <p:sldId id="348" r:id="rId12"/>
    <p:sldId id="360" r:id="rId13"/>
    <p:sldId id="363" r:id="rId14"/>
    <p:sldId id="369" r:id="rId15"/>
    <p:sldId id="370" r:id="rId16"/>
    <p:sldId id="349" r:id="rId17"/>
    <p:sldId id="368" r:id="rId18"/>
    <p:sldId id="337" r:id="rId19"/>
    <p:sldId id="356" r:id="rId20"/>
    <p:sldId id="357" r:id="rId21"/>
    <p:sldId id="372" r:id="rId22"/>
    <p:sldId id="35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1" autoAdjust="0"/>
    <p:restoredTop sz="82431" autoAdjust="0"/>
  </p:normalViewPr>
  <p:slideViewPr>
    <p:cSldViewPr snapToGrid="0" snapToObjects="1">
      <p:cViewPr varScale="1">
        <p:scale>
          <a:sx n="105" d="100"/>
          <a:sy n="105" d="100"/>
        </p:scale>
        <p:origin x="-512" y="-112"/>
      </p:cViewPr>
      <p:guideLst>
        <p:guide orient="horz" pos="2160"/>
        <p:guide pos="3840"/>
      </p:guideLst>
    </p:cSldViewPr>
  </p:slideViewPr>
  <p:notesTextViewPr>
    <p:cViewPr>
      <p:scale>
        <a:sx n="100" d="100"/>
        <a:sy n="100" d="100"/>
      </p:scale>
      <p:origin x="0" y="0"/>
    </p:cViewPr>
  </p:notesTextViewPr>
  <p:sorterViewPr>
    <p:cViewPr>
      <p:scale>
        <a:sx n="145" d="100"/>
        <a:sy n="145" d="100"/>
      </p:scale>
      <p:origin x="0" y="0"/>
    </p:cViewPr>
  </p:sorterViewPr>
  <p:notesViewPr>
    <p:cSldViewPr snapToGrid="0" snapToObjects="1">
      <p:cViewPr varScale="1">
        <p:scale>
          <a:sx n="72" d="100"/>
          <a:sy n="72" d="100"/>
        </p:scale>
        <p:origin x="2724" y="5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1/22/18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kryptos</a:t>
            </a:r>
            <a:r>
              <a:rPr lang="en-US" dirty="0" smtClean="0"/>
              <a:t> is the Greek word for secret or hidden</a:t>
            </a:r>
          </a:p>
          <a:p>
            <a:r>
              <a:rPr lang="en-US" dirty="0" smtClean="0"/>
              <a:t>cryptography = art of making codes</a:t>
            </a:r>
          </a:p>
          <a:p>
            <a:r>
              <a:rPr lang="en-US" dirty="0" smtClean="0"/>
              <a:t>cryptanalysis = art of breaking codes</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a:t>
            </a:fld>
            <a:endParaRPr lang="en-US"/>
          </a:p>
        </p:txBody>
      </p:sp>
    </p:spTree>
    <p:extLst>
      <p:ext uri="{BB962C8B-B14F-4D97-AF65-F5344CB8AC3E}">
        <p14:creationId xmlns:p14="http://schemas.microsoft.com/office/powerpoint/2010/main" val="331782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Newman, sexton of the Old North Church</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13</a:t>
            </a:fld>
            <a:endParaRPr lang="en-US"/>
          </a:p>
        </p:txBody>
      </p:sp>
    </p:spTree>
    <p:extLst>
      <p:ext uri="{BB962C8B-B14F-4D97-AF65-F5344CB8AC3E}">
        <p14:creationId xmlns:p14="http://schemas.microsoft.com/office/powerpoint/2010/main" val="262278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 from Wikipedia</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14</a:t>
            </a:fld>
            <a:endParaRPr lang="en-US"/>
          </a:p>
        </p:txBody>
      </p:sp>
    </p:spTree>
    <p:extLst>
      <p:ext uri="{BB962C8B-B14F-4D97-AF65-F5344CB8AC3E}">
        <p14:creationId xmlns:p14="http://schemas.microsoft.com/office/powerpoint/2010/main" val="152553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image taken</a:t>
            </a:r>
            <a:r>
              <a:rPr lang="en-US" baseline="0" dirty="0" smtClean="0"/>
              <a:t> from Wikipedia</a:t>
            </a:r>
          </a:p>
          <a:p>
            <a:r>
              <a:rPr lang="en-US" baseline="0" dirty="0" smtClean="0"/>
              <a:t>Right image is the Serpent S-box, taken from https://eprint.iacr.org/2016/1171.pdf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15</a:t>
            </a:fld>
            <a:endParaRPr lang="en-US"/>
          </a:p>
        </p:txBody>
      </p:sp>
    </p:spTree>
    <p:extLst>
      <p:ext uri="{BB962C8B-B14F-4D97-AF65-F5344CB8AC3E}">
        <p14:creationId xmlns:p14="http://schemas.microsoft.com/office/powerpoint/2010/main" val="364831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p>
          <a:p>
            <a:r>
              <a:rPr lang="en-US" dirty="0" smtClean="0"/>
              <a:t>For the correct key X, we know that B_K ( X ) = Y</a:t>
            </a:r>
          </a:p>
          <a:p>
            <a:r>
              <a:rPr lang="en-US" dirty="0" smtClean="0"/>
              <a:t>If we pretend that each B_K is a truly random permutation, then</a:t>
            </a:r>
            <a:br>
              <a:rPr lang="en-US" dirty="0" smtClean="0"/>
            </a:br>
            <a:r>
              <a:rPr lang="en-US" dirty="0" err="1" smtClean="0"/>
              <a:t>Pr</a:t>
            </a:r>
            <a:r>
              <a:rPr lang="en-US" dirty="0" smtClean="0"/>
              <a:t>[B_K’ ( X ) = Y ] = 2^-|Y|</a:t>
            </a:r>
          </a:p>
          <a:p>
            <a:endParaRPr lang="en-US" dirty="0" smtClean="0"/>
          </a:p>
          <a:p>
            <a:r>
              <a:rPr lang="en-US" dirty="0" smtClean="0"/>
              <a:t>More than 80 block ciphers described in https://eprint.iacr.org/2016/1171.pdf</a:t>
            </a:r>
          </a:p>
        </p:txBody>
      </p:sp>
      <p:sp>
        <p:nvSpPr>
          <p:cNvPr id="4" name="Slide Number Placeholder 3"/>
          <p:cNvSpPr>
            <a:spLocks noGrp="1"/>
          </p:cNvSpPr>
          <p:nvPr>
            <p:ph type="sldNum" sz="quarter" idx="10"/>
          </p:nvPr>
        </p:nvSpPr>
        <p:spPr/>
        <p:txBody>
          <a:bodyPr/>
          <a:lstStyle/>
          <a:p>
            <a:fld id="{97A79C69-7037-BE4C-9719-0C264A566437}" type="slidenum">
              <a:rPr lang="en-US" smtClean="0"/>
              <a:t>16</a:t>
            </a:fld>
            <a:endParaRPr lang="en-US"/>
          </a:p>
        </p:txBody>
      </p:sp>
    </p:spTree>
    <p:extLst>
      <p:ext uri="{BB962C8B-B14F-4D97-AF65-F5344CB8AC3E}">
        <p14:creationId xmlns:p14="http://schemas.microsoft.com/office/powerpoint/2010/main" val="2104741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Note: 10^171</a:t>
            </a:r>
            <a:r>
              <a:rPr lang="en-US" baseline="0" dirty="0" smtClean="0"/>
              <a:t> = 2^568 (in general, moving from powers of 10 to powers of 2 requires multiplication by ~3.3)</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Source: https://fivethirtyeight.com/features/computers-are-learning-how-to-treat-cancer-and-diabetes-by-playing-poker-and-atari/</a:t>
            </a:r>
          </a:p>
        </p:txBody>
      </p:sp>
      <p:sp>
        <p:nvSpPr>
          <p:cNvPr id="4" name="Slide Number Placeholder 3"/>
          <p:cNvSpPr>
            <a:spLocks noGrp="1"/>
          </p:cNvSpPr>
          <p:nvPr>
            <p:ph type="sldNum" sz="quarter" idx="10"/>
          </p:nvPr>
        </p:nvSpPr>
        <p:spPr/>
        <p:txBody>
          <a:bodyPr/>
          <a:lstStyle/>
          <a:p>
            <a:fld id="{97A79C69-7037-BE4C-9719-0C264A566437}" type="slidenum">
              <a:rPr lang="en-US" smtClean="0"/>
              <a:t>17</a:t>
            </a:fld>
            <a:endParaRPr lang="en-US"/>
          </a:p>
        </p:txBody>
      </p:sp>
    </p:spTree>
    <p:extLst>
      <p:ext uri="{BB962C8B-B14F-4D97-AF65-F5344CB8AC3E}">
        <p14:creationId xmlns:p14="http://schemas.microsoft.com/office/powerpoint/2010/main" val="423625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Key management</a:t>
            </a:r>
            <a:r>
              <a:rPr lang="en-US" sz="1200" kern="1200" baseline="0" dirty="0" smtClean="0">
                <a:solidFill>
                  <a:schemeClr val="tx1"/>
                </a:solidFill>
                <a:effectLst/>
                <a:latin typeface="+mn-lt"/>
                <a:ea typeface="+mn-ea"/>
                <a:cs typeface="+mn-cs"/>
              </a:rPr>
              <a:t> = key escrow</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Perfect forward secrecy = you cannot reveal something you no longer have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Maybe have an overview lecture to explain all of these issues superficially before delving into each one. Start with crypto for a single, short message (4 bits?) before moving onto modes/expanders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influence on society part: see </a:t>
            </a:r>
            <a:r>
              <a:rPr lang="en-US" sz="1200" kern="1200" dirty="0" err="1" smtClean="0">
                <a:solidFill>
                  <a:schemeClr val="tx1"/>
                </a:solidFill>
                <a:effectLst/>
                <a:latin typeface="+mn-lt"/>
                <a:ea typeface="+mn-ea"/>
                <a:cs typeface="+mn-cs"/>
              </a:rPr>
              <a:t>Schneier's</a:t>
            </a:r>
            <a:r>
              <a:rPr lang="en-US" sz="1200" kern="1200" dirty="0" smtClean="0">
                <a:solidFill>
                  <a:schemeClr val="tx1"/>
                </a:solidFill>
                <a:effectLst/>
                <a:latin typeface="+mn-lt"/>
                <a:ea typeface="+mn-ea"/>
                <a:cs typeface="+mn-cs"/>
              </a:rPr>
              <a:t> testimony to Congress in Oct/Nov 2016 about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 + regulation of the tech industry</a:t>
            </a:r>
          </a:p>
        </p:txBody>
      </p:sp>
      <p:sp>
        <p:nvSpPr>
          <p:cNvPr id="4" name="Slide Number Placeholder 3"/>
          <p:cNvSpPr>
            <a:spLocks noGrp="1"/>
          </p:cNvSpPr>
          <p:nvPr>
            <p:ph type="sldNum" sz="quarter" idx="10"/>
          </p:nvPr>
        </p:nvSpPr>
        <p:spPr/>
        <p:txBody>
          <a:bodyPr/>
          <a:lstStyle/>
          <a:p>
            <a:fld id="{97A79C69-7037-BE4C-9719-0C264A566437}" type="slidenum">
              <a:rPr lang="en-US" smtClean="0"/>
              <a:t>20</a:t>
            </a:fld>
            <a:endParaRPr lang="en-US"/>
          </a:p>
        </p:txBody>
      </p:sp>
    </p:spTree>
    <p:extLst>
      <p:ext uri="{BB962C8B-B14F-4D97-AF65-F5344CB8AC3E}">
        <p14:creationId xmlns:p14="http://schemas.microsoft.com/office/powerpoint/2010/main" val="3412581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Key management</a:t>
            </a:r>
            <a:r>
              <a:rPr lang="en-US" sz="1200" kern="1200" baseline="0" dirty="0" smtClean="0">
                <a:solidFill>
                  <a:schemeClr val="tx1"/>
                </a:solidFill>
                <a:effectLst/>
                <a:latin typeface="+mn-lt"/>
                <a:ea typeface="+mn-ea"/>
                <a:cs typeface="+mn-cs"/>
              </a:rPr>
              <a:t> = key escrow</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Perfect forward secrecy = you cannot reveal something you no longer have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Maybe have an overview lecture to explain all of these issues superficially before delving into each one. Start with crypto for a single, short message (4 bits?) before moving onto modes/expanders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influence on society part: see </a:t>
            </a:r>
            <a:r>
              <a:rPr lang="en-US" sz="1200" kern="1200" dirty="0" err="1" smtClean="0">
                <a:solidFill>
                  <a:schemeClr val="tx1"/>
                </a:solidFill>
                <a:effectLst/>
                <a:latin typeface="+mn-lt"/>
                <a:ea typeface="+mn-ea"/>
                <a:cs typeface="+mn-cs"/>
              </a:rPr>
              <a:t>Schneier's</a:t>
            </a:r>
            <a:r>
              <a:rPr lang="en-US" sz="1200" kern="1200" dirty="0" smtClean="0">
                <a:solidFill>
                  <a:schemeClr val="tx1"/>
                </a:solidFill>
                <a:effectLst/>
                <a:latin typeface="+mn-lt"/>
                <a:ea typeface="+mn-ea"/>
                <a:cs typeface="+mn-cs"/>
              </a:rPr>
              <a:t> testimony to Congress in Oct/Nov 2016 about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 + regulation of the tech industry</a:t>
            </a:r>
          </a:p>
        </p:txBody>
      </p:sp>
      <p:sp>
        <p:nvSpPr>
          <p:cNvPr id="4" name="Slide Number Placeholder 3"/>
          <p:cNvSpPr>
            <a:spLocks noGrp="1"/>
          </p:cNvSpPr>
          <p:nvPr>
            <p:ph type="sldNum" sz="quarter" idx="10"/>
          </p:nvPr>
        </p:nvSpPr>
        <p:spPr/>
        <p:txBody>
          <a:bodyPr/>
          <a:lstStyle/>
          <a:p>
            <a:fld id="{97A79C69-7037-BE4C-9719-0C264A566437}" type="slidenum">
              <a:rPr lang="en-US" smtClean="0"/>
              <a:t>21</a:t>
            </a:fld>
            <a:endParaRPr lang="en-US"/>
          </a:p>
        </p:txBody>
      </p:sp>
    </p:spTree>
    <p:extLst>
      <p:ext uri="{BB962C8B-B14F-4D97-AF65-F5344CB8AC3E}">
        <p14:creationId xmlns:p14="http://schemas.microsoft.com/office/powerpoint/2010/main" val="3744361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22</a:t>
            </a:fld>
            <a:endParaRPr lang="en-US"/>
          </a:p>
        </p:txBody>
      </p:sp>
    </p:spTree>
    <p:extLst>
      <p:ext uri="{BB962C8B-B14F-4D97-AF65-F5344CB8AC3E}">
        <p14:creationId xmlns:p14="http://schemas.microsoft.com/office/powerpoint/2010/main" val="3958081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twitter.com</a:t>
            </a:r>
            <a:r>
              <a:rPr lang="en-US" dirty="0" smtClean="0"/>
              <a:t>/</a:t>
            </a:r>
            <a:r>
              <a:rPr lang="en-US" dirty="0" err="1" smtClean="0"/>
              <a:t>pwnallthethings</a:t>
            </a:r>
            <a:r>
              <a:rPr lang="en-US" dirty="0" smtClean="0"/>
              <a:t>/status/935395453482520576</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4</a:t>
            </a:fld>
            <a:endParaRPr lang="en-US"/>
          </a:p>
        </p:txBody>
      </p:sp>
    </p:spTree>
    <p:extLst>
      <p:ext uri="{BB962C8B-B14F-4D97-AF65-F5344CB8AC3E}">
        <p14:creationId xmlns:p14="http://schemas.microsoft.com/office/powerpoint/2010/main" val="290062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www.facebook.com</a:t>
            </a:r>
            <a:r>
              <a:rPr lang="en-US" dirty="0" smtClean="0"/>
              <a:t>/</a:t>
            </a:r>
            <a:r>
              <a:rPr lang="en-US" dirty="0" err="1" smtClean="0"/>
              <a:t>note.php?note_id</a:t>
            </a:r>
            <a:r>
              <a:rPr lang="en-US" dirty="0" smtClean="0"/>
              <a:t>=469716398919</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5</a:t>
            </a:fld>
            <a:endParaRPr lang="en-US"/>
          </a:p>
        </p:txBody>
      </p:sp>
    </p:spTree>
    <p:extLst>
      <p:ext uri="{BB962C8B-B14F-4D97-AF65-F5344CB8AC3E}">
        <p14:creationId xmlns:p14="http://schemas.microsoft.com/office/powerpoint/2010/main" val="352701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Bob could simply be a future version of Alice (think:</a:t>
            </a:r>
            <a:r>
              <a:rPr lang="en-US" baseline="0" dirty="0" smtClean="0"/>
              <a:t> full disk encryption)</a:t>
            </a:r>
            <a:endParaRPr lang="en-US" dirty="0" smtClean="0"/>
          </a:p>
          <a:p>
            <a:endParaRPr lang="en-US" dirty="0" smtClean="0"/>
          </a:p>
          <a:p>
            <a:r>
              <a:rPr lang="en-US" dirty="0" smtClean="0"/>
              <a:t>Icons from https://www.iconfinder.com/iconsets/user-pictures</a:t>
            </a:r>
          </a:p>
          <a:p>
            <a:endParaRPr lang="en-US" dirty="0" smtClean="0"/>
          </a:p>
          <a:p>
            <a:r>
              <a:rPr lang="en-US" dirty="0" smtClean="0"/>
              <a:t>Analogy:</a:t>
            </a:r>
          </a:p>
          <a:p>
            <a:pPr marL="171450" indent="-171450">
              <a:buFontTx/>
              <a:buChar char="-"/>
            </a:pPr>
            <a:r>
              <a:rPr lang="en-US" dirty="0" smtClean="0"/>
              <a:t>Envelopes sent through the US Postal</a:t>
            </a:r>
            <a:r>
              <a:rPr lang="en-US" baseline="0" dirty="0" smtClean="0"/>
              <a:t> System have pretty good privacy rules but long latency.</a:t>
            </a:r>
          </a:p>
          <a:p>
            <a:pPr marL="171450" indent="-171450">
              <a:buFontTx/>
              <a:buChar char="-"/>
            </a:pPr>
            <a:r>
              <a:rPr lang="en-US" dirty="0" smtClean="0"/>
              <a:t>Telephones enable real-time communication but range widely in privacy, from “none” to Secure Terminal Equipment</a:t>
            </a:r>
            <a:r>
              <a:rPr lang="en-US" baseline="0" dirty="0" smtClean="0"/>
              <a:t> (https://en.wikipedia.org/wiki/Secure_Terminal_Equipment).</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6</a:t>
            </a:fld>
            <a:endParaRPr lang="en-US"/>
          </a:p>
        </p:txBody>
      </p:sp>
    </p:spTree>
    <p:extLst>
      <p:ext uri="{BB962C8B-B14F-4D97-AF65-F5344CB8AC3E}">
        <p14:creationId xmlns:p14="http://schemas.microsoft.com/office/powerpoint/2010/main" val="308299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Citation for terminology: Russell </a:t>
            </a:r>
            <a:r>
              <a:rPr lang="en-US" sz="1200" dirty="0" err="1" smtClean="0"/>
              <a:t>Impagliazzo</a:t>
            </a:r>
            <a:r>
              <a:rPr lang="en-US" sz="1200" dirty="0" smtClean="0"/>
              <a:t>. </a:t>
            </a:r>
            <a:r>
              <a:rPr lang="en-US" sz="1200" i="1" dirty="0" smtClean="0"/>
              <a:t>A Personal View of Average-Case Complexity</a:t>
            </a:r>
            <a:r>
              <a:rPr lang="en-US" sz="12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Three properties of </a:t>
            </a:r>
            <a:r>
              <a:rPr lang="en-US" sz="1200" dirty="0" err="1" smtClean="0"/>
              <a:t>minicrypt</a:t>
            </a:r>
            <a:r>
              <a:rPr lang="en-US" sz="1200" dirty="0" smtClean="0"/>
              <a:t> ciphers: (1) simple,</a:t>
            </a:r>
            <a:r>
              <a:rPr lang="en-US" sz="1200" baseline="0" dirty="0" smtClean="0"/>
              <a:t> (2) makes no sense, (3) simple to see why it makes no sense.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Ciphers work in variety of settings: </a:t>
            </a:r>
            <a:r>
              <a:rPr lang="en-US" sz="1200" kern="1200" dirty="0" err="1" smtClean="0">
                <a:solidFill>
                  <a:schemeClr val="tx1"/>
                </a:solidFill>
                <a:effectLst/>
                <a:latin typeface="+mn-lt"/>
                <a:ea typeface="+mn-ea"/>
                <a:cs typeface="+mn-cs"/>
              </a:rPr>
              <a:t>const</a:t>
            </a:r>
            <a:r>
              <a:rPr lang="en-US" sz="1200" kern="1200" dirty="0" smtClean="0">
                <a:solidFill>
                  <a:schemeClr val="tx1"/>
                </a:solidFill>
                <a:effectLst/>
                <a:latin typeface="+mn-lt"/>
                <a:ea typeface="+mn-ea"/>
                <a:cs typeface="+mn-cs"/>
              </a:rPr>
              <a:t>-time software, low power/small chip space HW, parallelized ASIC</a:t>
            </a:r>
          </a:p>
        </p:txBody>
      </p:sp>
      <p:sp>
        <p:nvSpPr>
          <p:cNvPr id="4" name="Slide Number Placeholder 3"/>
          <p:cNvSpPr>
            <a:spLocks noGrp="1"/>
          </p:cNvSpPr>
          <p:nvPr>
            <p:ph type="sldNum" sz="quarter" idx="10"/>
          </p:nvPr>
        </p:nvSpPr>
        <p:spPr/>
        <p:txBody>
          <a:bodyPr/>
          <a:lstStyle/>
          <a:p>
            <a:fld id="{97A79C69-7037-BE4C-9719-0C264A566437}" type="slidenum">
              <a:rPr lang="en-US" smtClean="0"/>
              <a:t>7</a:t>
            </a:fld>
            <a:endParaRPr lang="en-US"/>
          </a:p>
        </p:txBody>
      </p:sp>
    </p:spTree>
    <p:extLst>
      <p:ext uri="{BB962C8B-B14F-4D97-AF65-F5344CB8AC3E}">
        <p14:creationId xmlns:p14="http://schemas.microsoft.com/office/powerpoint/2010/main" val="309672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Comments:</a:t>
            </a:r>
          </a:p>
          <a:p>
            <a:pPr marL="171450" indent="-171450">
              <a:buFontTx/>
              <a:buChar char="-"/>
            </a:pPr>
            <a:r>
              <a:rPr lang="en-US" dirty="0" smtClean="0"/>
              <a:t>There is a lot more to crypto overall than just this picture/course</a:t>
            </a:r>
          </a:p>
          <a:p>
            <a:pPr marL="171450" indent="-171450">
              <a:buFontTx/>
              <a:buChar char="-"/>
            </a:pPr>
            <a:r>
              <a:rPr lang="en-US" dirty="0" smtClean="0"/>
              <a:t>Modular arithmetic -&gt; more generally, any finite group in which the discrete</a:t>
            </a:r>
            <a:r>
              <a:rPr lang="en-US" baseline="0" dirty="0" smtClean="0"/>
              <a:t> logarithm</a:t>
            </a:r>
            <a:r>
              <a:rPr lang="en-US" dirty="0" smtClean="0"/>
              <a:t> problem is hard (+ details…)</a:t>
            </a:r>
          </a:p>
          <a:p>
            <a:pPr marL="171450" indent="-171450">
              <a:buFontTx/>
              <a:buChar char="-"/>
            </a:pPr>
            <a:r>
              <a:rPr lang="en-US" dirty="0" smtClean="0"/>
              <a:t>“AE” here is overloaded, we will later go into ~10 different definitions of security here &amp; construct them </a:t>
            </a:r>
            <a:r>
              <a:rPr lang="en-US" dirty="0" smtClean="0"/>
              <a:t>all</a:t>
            </a:r>
          </a:p>
          <a:p>
            <a:pPr marL="0" indent="0">
              <a:buFontTx/>
              <a:buNone/>
            </a:pPr>
            <a:endParaRPr lang="en-US" dirty="0" smtClean="0"/>
          </a:p>
          <a:p>
            <a:r>
              <a:rPr lang="en-US" sz="1200" kern="1200" dirty="0" err="1" smtClean="0">
                <a:solidFill>
                  <a:schemeClr val="tx1"/>
                </a:solidFill>
                <a:effectLst/>
                <a:latin typeface="+mn-lt"/>
                <a:ea typeface="+mn-ea"/>
                <a:cs typeface="+mn-cs"/>
              </a:rPr>
              <a:t>Minicrypt</a:t>
            </a:r>
            <a:r>
              <a:rPr lang="en-US" sz="1200" kern="1200" dirty="0" smtClean="0">
                <a:solidFill>
                  <a:schemeClr val="tx1"/>
                </a:solidFill>
                <a:effectLst/>
                <a:latin typeface="+mn-lt"/>
                <a:ea typeface="+mn-ea"/>
                <a:cs typeface="+mn-cs"/>
              </a:rPr>
              <a:t> cryptosystems we will study</a:t>
            </a:r>
            <a:endParaRPr lang="en-US" dirty="0" smtClean="0"/>
          </a:p>
          <a:p>
            <a:pPr marL="171450" indent="-171450">
              <a:buFontTx/>
              <a:buChar char="-"/>
            </a:pPr>
            <a:r>
              <a:rPr lang="en-US" sz="1200" b="0" i="0" kern="1200" dirty="0" smtClean="0">
                <a:solidFill>
                  <a:schemeClr val="tx1"/>
                </a:solidFill>
                <a:effectLst/>
                <a:latin typeface="+mn-lt"/>
                <a:ea typeface="+mn-ea"/>
                <a:cs typeface="+mn-cs"/>
              </a:rPr>
              <a:t>Encryption: hide data</a:t>
            </a:r>
          </a:p>
          <a:p>
            <a:pPr marL="171450" indent="-171450">
              <a:buFontTx/>
              <a:buChar char="-"/>
            </a:pPr>
            <a:r>
              <a:rPr lang="en-US" sz="1200" b="0" i="0" kern="1200" dirty="0" smtClean="0">
                <a:solidFill>
                  <a:schemeClr val="tx1"/>
                </a:solidFill>
                <a:effectLst/>
                <a:latin typeface="+mn-lt"/>
                <a:ea typeface="+mn-ea"/>
                <a:cs typeface="+mn-cs"/>
              </a:rPr>
              <a:t>Signature/MACs: ensure integrity</a:t>
            </a:r>
          </a:p>
          <a:p>
            <a:pPr marL="171450" indent="-171450">
              <a:buFontTx/>
              <a:buChar char="-"/>
            </a:pPr>
            <a:r>
              <a:rPr lang="en-US" sz="1200" b="0" i="0" kern="1200" dirty="0" smtClean="0">
                <a:solidFill>
                  <a:schemeClr val="tx1"/>
                </a:solidFill>
                <a:effectLst/>
                <a:latin typeface="+mn-lt"/>
                <a:ea typeface="+mn-ea"/>
                <a:cs typeface="+mn-cs"/>
              </a:rPr>
              <a:t>Collusion-resistant hash function: "a cryptographer's Swiss Army knife"</a:t>
            </a:r>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8</a:t>
            </a:fld>
            <a:endParaRPr lang="en-US"/>
          </a:p>
        </p:txBody>
      </p:sp>
    </p:spTree>
    <p:extLst>
      <p:ext uri="{BB962C8B-B14F-4D97-AF65-F5344CB8AC3E}">
        <p14:creationId xmlns:p14="http://schemas.microsoft.com/office/powerpoint/2010/main" val="128537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See Wikipedia article for more information</a:t>
            </a:r>
          </a:p>
          <a:p>
            <a:endParaRPr lang="en-US" dirty="0" smtClean="0"/>
          </a:p>
          <a:p>
            <a:r>
              <a:rPr lang="en-US" dirty="0" smtClean="0"/>
              <a:t>Compare with "security by obscurity": the idea isn't so much to have no secrets, or for your algorithm not to be obscure in some way. But, you should understand which pieces may be understood by your adversary, and ensure that everything else is easy to change if necessary.</a:t>
            </a:r>
          </a:p>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9</a:t>
            </a:fld>
            <a:endParaRPr lang="en-US"/>
          </a:p>
        </p:txBody>
      </p:sp>
    </p:spTree>
    <p:extLst>
      <p:ext uri="{BB962C8B-B14F-4D97-AF65-F5344CB8AC3E}">
        <p14:creationId xmlns:p14="http://schemas.microsoft.com/office/powerpoint/2010/main" val="309929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97A79C69-7037-BE4C-9719-0C264A566437}" type="slidenum">
              <a:rPr lang="en-US" smtClean="0"/>
              <a:t>10</a:t>
            </a:fld>
            <a:endParaRPr lang="en-US"/>
          </a:p>
        </p:txBody>
      </p:sp>
    </p:spTree>
    <p:extLst>
      <p:ext uri="{BB962C8B-B14F-4D97-AF65-F5344CB8AC3E}">
        <p14:creationId xmlns:p14="http://schemas.microsoft.com/office/powerpoint/2010/main" val="3099292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Source: </a:t>
            </a:r>
            <a:r>
              <a:rPr lang="en-US" sz="1200" i="1" kern="1200" dirty="0" smtClean="0">
                <a:solidFill>
                  <a:schemeClr val="tx1"/>
                </a:solidFill>
                <a:effectLst/>
                <a:latin typeface="+mn-lt"/>
                <a:ea typeface="+mn-ea"/>
                <a:cs typeface="+mn-cs"/>
              </a:rPr>
              <a:t>Handbook of Applied Cryptography,</a:t>
            </a:r>
            <a:r>
              <a:rPr lang="en-US" sz="1200" i="0" kern="1200" dirty="0" smtClean="0">
                <a:solidFill>
                  <a:schemeClr val="tx1"/>
                </a:solidFill>
                <a:effectLst/>
                <a:latin typeface="+mn-lt"/>
                <a:ea typeface="+mn-ea"/>
                <a:cs typeface="+mn-cs"/>
              </a:rPr>
              <a:t> Table 1.1</a:t>
            </a:r>
            <a:endParaRPr lang="en-US" i="0" dirty="0"/>
          </a:p>
        </p:txBody>
      </p:sp>
      <p:sp>
        <p:nvSpPr>
          <p:cNvPr id="4" name="Slide Number Placeholder 3"/>
          <p:cNvSpPr>
            <a:spLocks noGrp="1"/>
          </p:cNvSpPr>
          <p:nvPr>
            <p:ph type="sldNum" sz="quarter" idx="10"/>
          </p:nvPr>
        </p:nvSpPr>
        <p:spPr/>
        <p:txBody>
          <a:bodyPr/>
          <a:lstStyle/>
          <a:p>
            <a:fld id="{97A79C69-7037-BE4C-9719-0C264A566437}" type="slidenum">
              <a:rPr lang="en-US" smtClean="0"/>
              <a:t>11</a:t>
            </a:fld>
            <a:endParaRPr lang="en-US"/>
          </a:p>
        </p:txBody>
      </p:sp>
    </p:spTree>
    <p:extLst>
      <p:ext uri="{BB962C8B-B14F-4D97-AF65-F5344CB8AC3E}">
        <p14:creationId xmlns:p14="http://schemas.microsoft.com/office/powerpoint/2010/main" val="141995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426708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68368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93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tx1">
                    <a:lumMod val="75000"/>
                    <a:lumOff val="25000"/>
                  </a:schemeClr>
                </a:solidFill>
                <a:latin typeface="Lato Light"/>
                <a:cs typeface="Lato Light"/>
              </a:rPr>
              <a:pPr/>
              <a:t>‹#›</a:t>
            </a:fld>
            <a:endParaRPr lang="en-US" sz="1800" b="0" i="0" dirty="0">
              <a:solidFill>
                <a:schemeClr val="tx1">
                  <a:lumMod val="75000"/>
                  <a:lumOff val="25000"/>
                </a:schemeClr>
              </a:solidFill>
              <a:latin typeface="Lato Light"/>
              <a:cs typeface="Lato Light"/>
            </a:endParaRPr>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gif"/><Relationship Id="rId5" Type="http://schemas.openxmlformats.org/officeDocument/2006/relationships/image" Target="../media/image8.png"/><Relationship Id="rId6"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eg"/><Relationship Id="rId5" Type="http://schemas.openxmlformats.org/officeDocument/2006/relationships/image" Target="../media/image22.jp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3434" y="945398"/>
            <a:ext cx="8985132" cy="1804877"/>
          </a:xfrm>
        </p:spPr>
        <p:txBody>
          <a:bodyPr>
            <a:normAutofit/>
          </a:bodyPr>
          <a:lstStyle/>
          <a:p>
            <a:r>
              <a:rPr lang="en-US" dirty="0" smtClean="0">
                <a:solidFill>
                  <a:schemeClr val="tx1">
                    <a:lumMod val="85000"/>
                    <a:lumOff val="15000"/>
                  </a:schemeClr>
                </a:solidFill>
              </a:rPr>
              <a:t>Applied </a:t>
            </a:r>
            <a:r>
              <a:rPr lang="en-US" dirty="0" smtClean="0">
                <a:solidFill>
                  <a:schemeClr val="tx1">
                    <a:lumMod val="85000"/>
                    <a:lumOff val="15000"/>
                  </a:schemeClr>
                </a:solidFill>
              </a:rPr>
              <a:t>Cryptography: </a:t>
            </a:r>
            <a:r>
              <a:rPr lang="en-US" dirty="0" smtClean="0">
                <a:solidFill>
                  <a:schemeClr val="tx1">
                    <a:lumMod val="85000"/>
                    <a:lumOff val="15000"/>
                  </a:schemeClr>
                </a:solidFill>
              </a:rPr>
              <a:t>Design &amp; Practice</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Lecture </a:t>
            </a:r>
            <a:r>
              <a:rPr lang="en-US" dirty="0">
                <a:solidFill>
                  <a:schemeClr val="tx1">
                    <a:lumMod val="85000"/>
                    <a:lumOff val="15000"/>
                  </a:schemeClr>
                </a:solidFill>
              </a:rPr>
              <a:t>1: </a:t>
            </a:r>
            <a:r>
              <a:rPr lang="en-US" dirty="0" smtClean="0">
                <a:solidFill>
                  <a:schemeClr val="tx1">
                    <a:lumMod val="85000"/>
                    <a:lumOff val="15000"/>
                  </a:schemeClr>
                </a:solidFill>
              </a:rPr>
              <a:t>Introduction</a:t>
            </a:r>
            <a:endParaRPr lang="en-US" dirty="0">
              <a:solidFill>
                <a:schemeClr val="tx1">
                  <a:lumMod val="85000"/>
                  <a:lumOff val="15000"/>
                </a:schemeClr>
              </a:solidFill>
            </a:endParaRPr>
          </a:p>
        </p:txBody>
      </p:sp>
      <p:sp>
        <p:nvSpPr>
          <p:cNvPr id="3" name="Subtitle 2"/>
          <p:cNvSpPr>
            <a:spLocks noGrp="1"/>
          </p:cNvSpPr>
          <p:nvPr>
            <p:ph type="subTitle" idx="1"/>
          </p:nvPr>
        </p:nvSpPr>
        <p:spPr>
          <a:xfrm>
            <a:off x="2895600" y="3161976"/>
            <a:ext cx="6400800" cy="1154302"/>
          </a:xfrm>
        </p:spPr>
        <p:txBody>
          <a:bodyPr>
            <a:normAutofit/>
          </a:bodyPr>
          <a:lstStyle/>
          <a:p>
            <a:r>
              <a:rPr lang="en-US" sz="3200" dirty="0" smtClean="0">
                <a:solidFill>
                  <a:schemeClr val="tx1">
                    <a:lumMod val="85000"/>
                    <a:lumOff val="15000"/>
                  </a:schemeClr>
                </a:solidFill>
                <a:latin typeface="Lato Heavy"/>
                <a:cs typeface="Lato Heavy"/>
              </a:rPr>
              <a:t>Instructor: Mayank Varia</a:t>
            </a:r>
            <a:endParaRPr lang="en-US" dirty="0">
              <a:latin typeface="Lato Medium"/>
              <a:cs typeface="Lato Medium"/>
            </a:endParaRPr>
          </a:p>
        </p:txBody>
      </p:sp>
    </p:spTree>
    <p:extLst>
      <p:ext uri="{BB962C8B-B14F-4D97-AF65-F5344CB8AC3E}">
        <p14:creationId xmlns:p14="http://schemas.microsoft.com/office/powerpoint/2010/main" val="13086373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i="1" dirty="0" smtClean="0"/>
              <a:t>protections</a:t>
            </a:r>
            <a:r>
              <a:rPr lang="en-US" dirty="0" smtClean="0"/>
              <a:t> do we want?</a:t>
            </a:r>
            <a:endParaRPr lang="en-US" dirty="0"/>
          </a:p>
        </p:txBody>
      </p:sp>
      <p:grpSp>
        <p:nvGrpSpPr>
          <p:cNvPr id="12" name="Group 11"/>
          <p:cNvGrpSpPr/>
          <p:nvPr/>
        </p:nvGrpSpPr>
        <p:grpSpPr>
          <a:xfrm>
            <a:off x="199432" y="816176"/>
            <a:ext cx="4668839" cy="2717438"/>
            <a:chOff x="7313154" y="774338"/>
            <a:chExt cx="4668839" cy="2717438"/>
          </a:xfrm>
        </p:grpSpPr>
        <p:sp>
          <p:nvSpPr>
            <p:cNvPr id="6" name="Right Arrow 5"/>
            <p:cNvSpPr/>
            <p:nvPr/>
          </p:nvSpPr>
          <p:spPr>
            <a:xfrm>
              <a:off x="8733052" y="1582392"/>
              <a:ext cx="1829043" cy="3803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1" name="Group 10"/>
            <p:cNvGrpSpPr/>
            <p:nvPr/>
          </p:nvGrpSpPr>
          <p:grpSpPr>
            <a:xfrm>
              <a:off x="8937624" y="1865463"/>
              <a:ext cx="1419898" cy="1626313"/>
              <a:chOff x="8272879" y="2023538"/>
              <a:chExt cx="1419898" cy="1626313"/>
            </a:xfrm>
          </p:grpSpPr>
          <p:sp>
            <p:nvSpPr>
              <p:cNvPr id="7" name="Right Arrow 6"/>
              <p:cNvSpPr/>
              <p:nvPr/>
            </p:nvSpPr>
            <p:spPr>
              <a:xfrm rot="16200000">
                <a:off x="8669448" y="2168455"/>
                <a:ext cx="626760" cy="336925"/>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72879" y="2229954"/>
                <a:ext cx="1419898" cy="1419897"/>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62095" y="1084359"/>
              <a:ext cx="1419898" cy="14198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154" y="1084358"/>
              <a:ext cx="1419898" cy="1419897"/>
            </a:xfrm>
            <a:prstGeom prst="rect">
              <a:avLst/>
            </a:prstGeom>
          </p:spPr>
        </p:pic>
        <p:pic>
          <p:nvPicPr>
            <p:cNvPr id="1028" name="Picture 4" descr="http://www.iconsdb.com/icons/preview/green/key-xxl.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659868" y="774338"/>
              <a:ext cx="726469" cy="7264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iconsdb.com/icons/preview/green/key-xxl.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908809" y="774338"/>
              <a:ext cx="726469" cy="7264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464055" y="903070"/>
            <a:ext cx="9514238" cy="5954929"/>
            <a:chOff x="2464055" y="903070"/>
            <a:chExt cx="9514238" cy="5954929"/>
          </a:xfrm>
        </p:grpSpPr>
        <p:pic>
          <p:nvPicPr>
            <p:cNvPr id="1026" name="Picture 2" descr="Machine generated alternative text:&#10;privacy &#10;or confidentiality &#10;data integrity &#10;entity authentication &#10;or identification &#10;message &#10;authentication &#10;signature &#10;authorization &#10;validation &#10;access control &#10;certification &#10;timestamping &#10;witnessing &#10;receipt &#10;confirmation &#10;ownership &#10;anonymity &#10;non-repudiation &#10;revocation &#10;keeping information secret from all but those who are autho- &#10;rized to see it. &#10;ensuring information has not been altered by unauthorized or &#10;unknown means. &#10;corroboration of the identity of an entity (e.g., a person, a &#10;computer terminal, a credit card, etc.). &#10;corroborating the source of information; also known as data &#10;origin authentication. &#10;a means to bind information to an entity. &#10;conveyance, to another entity, of official sanction to do or be &#10;something. &#10;a means to provide timeliness of authorization to use or ma- &#10;nipulate information or resources. &#10;restricting access to resources to privileged entities. &#10;endorsement of information by a trusted entity. &#10;recording the time of creation or existence of information. &#10;verifying the creation or existence of information by an entity &#10;other than the creator. &#10;acknowledgement that information has been received. &#10;acknowledgement that services have been provided. &#10;a means to provide an entity with the legal right to use or &#10;transfer a resource to others. &#10;concealing the identity of an entity involved in some process. &#10;preventing the denial of previous commitments or actions. &#10;retraction of certification or authorization. "/>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72843" y="903070"/>
              <a:ext cx="6905450" cy="5954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64055" y="5727469"/>
              <a:ext cx="2608788" cy="1015663"/>
            </a:xfrm>
            <a:prstGeom prst="rect">
              <a:avLst/>
            </a:prstGeom>
            <a:noFill/>
          </p:spPr>
          <p:txBody>
            <a:bodyPr wrap="square" rtlCol="0">
              <a:spAutoFit/>
            </a:bodyPr>
            <a:lstStyle/>
            <a:p>
              <a:r>
                <a:rPr lang="en-US" sz="2000" dirty="0">
                  <a:latin typeface="Lato Medium" panose="020F0502020204030203" pitchFamily="34" charset="0"/>
                  <a:ea typeface="Lato Medium" panose="020F0502020204030203" pitchFamily="34" charset="0"/>
                  <a:cs typeface="Lato Medium" panose="020F0502020204030203" pitchFamily="34" charset="0"/>
                </a:rPr>
                <a:t>Source: </a:t>
              </a:r>
              <a:r>
                <a:rPr lang="en-US" sz="2000" i="1" dirty="0">
                  <a:latin typeface="Lato Medium" panose="020F0502020204030203" pitchFamily="34" charset="0"/>
                  <a:ea typeface="Lato Medium" panose="020F0502020204030203" pitchFamily="34" charset="0"/>
                  <a:cs typeface="Lato Medium" panose="020F0502020204030203" pitchFamily="34" charset="0"/>
                </a:rPr>
                <a:t>Handbook of Applied Cryptography,</a:t>
              </a:r>
              <a:r>
                <a:rPr lang="en-US" sz="2000" dirty="0">
                  <a:latin typeface="Lato Medium" panose="020F0502020204030203" pitchFamily="34" charset="0"/>
                  <a:ea typeface="Lato Medium" panose="020F0502020204030203" pitchFamily="34" charset="0"/>
                  <a:cs typeface="Lato Medium" panose="020F0502020204030203" pitchFamily="34" charset="0"/>
                </a:rPr>
                <a:t> Table </a:t>
              </a:r>
              <a:r>
                <a:rPr lang="en-US" sz="2000" dirty="0" smtClean="0">
                  <a:latin typeface="Lato Medium" panose="020F0502020204030203" pitchFamily="34" charset="0"/>
                  <a:ea typeface="Lato Medium" panose="020F0502020204030203" pitchFamily="34" charset="0"/>
                  <a:cs typeface="Lato Medium" panose="020F0502020204030203" pitchFamily="34" charset="0"/>
                </a:rPr>
                <a:t>1.1</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grpSp>
    </p:spTree>
    <p:extLst>
      <p:ext uri="{BB962C8B-B14F-4D97-AF65-F5344CB8AC3E}">
        <p14:creationId xmlns:p14="http://schemas.microsoft.com/office/powerpoint/2010/main" val="30772857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this course</a:t>
            </a:r>
            <a:endParaRPr lang="en-US" dirty="0"/>
          </a:p>
        </p:txBody>
      </p:sp>
      <p:grpSp>
        <p:nvGrpSpPr>
          <p:cNvPr id="12" name="Group 11"/>
          <p:cNvGrpSpPr/>
          <p:nvPr/>
        </p:nvGrpSpPr>
        <p:grpSpPr>
          <a:xfrm>
            <a:off x="199432" y="816176"/>
            <a:ext cx="4668839" cy="2717438"/>
            <a:chOff x="7313154" y="774338"/>
            <a:chExt cx="4668839" cy="2717438"/>
          </a:xfrm>
        </p:grpSpPr>
        <p:sp>
          <p:nvSpPr>
            <p:cNvPr id="6" name="Right Arrow 5"/>
            <p:cNvSpPr/>
            <p:nvPr/>
          </p:nvSpPr>
          <p:spPr>
            <a:xfrm>
              <a:off x="8733052" y="1582392"/>
              <a:ext cx="1829043" cy="3803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1" name="Group 10"/>
            <p:cNvGrpSpPr/>
            <p:nvPr/>
          </p:nvGrpSpPr>
          <p:grpSpPr>
            <a:xfrm>
              <a:off x="8937624" y="1865463"/>
              <a:ext cx="1419898" cy="1626313"/>
              <a:chOff x="8272879" y="2023538"/>
              <a:chExt cx="1419898" cy="1626313"/>
            </a:xfrm>
          </p:grpSpPr>
          <p:sp>
            <p:nvSpPr>
              <p:cNvPr id="7" name="Right Arrow 6"/>
              <p:cNvSpPr/>
              <p:nvPr/>
            </p:nvSpPr>
            <p:spPr>
              <a:xfrm rot="16200000">
                <a:off x="8669448" y="2168455"/>
                <a:ext cx="626760" cy="336925"/>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72879" y="2229954"/>
                <a:ext cx="1419898" cy="1419897"/>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62095" y="1084359"/>
              <a:ext cx="1419898" cy="14198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154" y="1084358"/>
              <a:ext cx="1419898" cy="1419897"/>
            </a:xfrm>
            <a:prstGeom prst="rect">
              <a:avLst/>
            </a:prstGeom>
          </p:spPr>
        </p:pic>
        <p:pic>
          <p:nvPicPr>
            <p:cNvPr id="1028" name="Picture 4" descr="http://www.iconsdb.com/icons/preview/green/key-xxl.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659868" y="774338"/>
              <a:ext cx="726469" cy="7264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iconsdb.com/icons/preview/green/key-xxl.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908809" y="774338"/>
              <a:ext cx="726469" cy="72646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4" name="Table 23"/>
          <p:cNvGraphicFramePr>
            <a:graphicFrameLocks noGrp="1"/>
          </p:cNvGraphicFramePr>
          <p:nvPr>
            <p:extLst>
              <p:ext uri="{D42A27DB-BD31-4B8C-83A1-F6EECF244321}">
                <p14:modId xmlns:p14="http://schemas.microsoft.com/office/powerpoint/2010/main" val="824751319"/>
              </p:ext>
            </p:extLst>
          </p:nvPr>
        </p:nvGraphicFramePr>
        <p:xfrm>
          <a:off x="769188" y="3555626"/>
          <a:ext cx="10653624" cy="2468880"/>
        </p:xfrm>
        <a:graphic>
          <a:graphicData uri="http://schemas.openxmlformats.org/drawingml/2006/table">
            <a:tbl>
              <a:tblPr firstRow="1" bandRow="1">
                <a:tableStyleId>{2D5ABB26-0587-4C30-8999-92F81FD0307C}</a:tableStyleId>
              </a:tblPr>
              <a:tblGrid>
                <a:gridCol w="2490525"/>
                <a:gridCol w="4405746"/>
                <a:gridCol w="3757353"/>
              </a:tblGrid>
              <a:tr h="370840">
                <a:tc>
                  <a:txBody>
                    <a:bodyPr/>
                    <a:lstStyle/>
                    <a:p>
                      <a:endParaRPr lang="en-US" sz="3200" dirty="0">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…at endpoints</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…in transit</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Authenticity</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Lato Medium" panose="020F0502020204030203" pitchFamily="34" charset="0"/>
                          <a:ea typeface="Lato Medium" panose="020F0502020204030203" pitchFamily="34" charset="0"/>
                          <a:cs typeface="Lato Medium" panose="020F0502020204030203" pitchFamily="34" charset="0"/>
                        </a:rPr>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Privacy</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 </a:t>
                      </a:r>
                      <a:endParaRPr lang="en-US" sz="3200" i="1" dirty="0" smtClean="0">
                        <a:latin typeface="Lato Heavy" panose="020F0502020204030203" pitchFamily="34" charset="0"/>
                        <a:ea typeface="Lato Heavy" panose="020F0502020204030203" pitchFamily="34" charset="0"/>
                        <a:cs typeface="Lato Heavy" panose="020F0502020204030203" pitchFamily="34" charset="0"/>
                      </a:endParaRPr>
                    </a:p>
                    <a:p>
                      <a:r>
                        <a:rPr lang="en-US" sz="2400" i="0" dirty="0" smtClean="0">
                          <a:latin typeface="Lato Medium" panose="020F0502020204030203" pitchFamily="34" charset="0"/>
                          <a:ea typeface="Lato Medium" panose="020F0502020204030203" pitchFamily="34" charset="0"/>
                          <a:cs typeface="Lato Medium" panose="020F0502020204030203" pitchFamily="34" charset="0"/>
                        </a:rPr>
                        <a:t> </a:t>
                      </a:r>
                      <a:endParaRPr lang="en-US" sz="2400" i="1" dirty="0">
                        <a:latin typeface="Lato Heavy" panose="020F0502020204030203" pitchFamily="34" charset="0"/>
                        <a:ea typeface="Lato Heavy" panose="020F0502020204030203" pitchFamily="34" charset="0"/>
                        <a:cs typeface="Lato Heavy" panose="020F0502020204030203"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sz="3200" dirty="0">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203332884"/>
              </p:ext>
            </p:extLst>
          </p:nvPr>
        </p:nvGraphicFramePr>
        <p:xfrm>
          <a:off x="769188" y="3555626"/>
          <a:ext cx="10653624" cy="2468880"/>
        </p:xfrm>
        <a:graphic>
          <a:graphicData uri="http://schemas.openxmlformats.org/drawingml/2006/table">
            <a:tbl>
              <a:tblPr firstRow="1" bandRow="1">
                <a:tableStyleId>{2D5ABB26-0587-4C30-8999-92F81FD0307C}</a:tableStyleId>
              </a:tblPr>
              <a:tblGrid>
                <a:gridCol w="2490525"/>
                <a:gridCol w="4405746"/>
                <a:gridCol w="3757353"/>
              </a:tblGrid>
              <a:tr h="370840">
                <a:tc>
                  <a:txBody>
                    <a:bodyPr/>
                    <a:lstStyle/>
                    <a:p>
                      <a:endParaRPr lang="en-US" sz="3200" dirty="0">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…at endpoints</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…in transit</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Authenticity</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Identity verification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Bob knows Alice sent </a:t>
                      </a:r>
                      <a:r>
                        <a:rPr lang="en-US" sz="24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4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Privacy</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 </a:t>
                      </a:r>
                      <a:endParaRPr lang="en-US" sz="3200" i="1" dirty="0" smtClean="0">
                        <a:latin typeface="Lato Heavy" panose="020F0502020204030203" pitchFamily="34" charset="0"/>
                        <a:ea typeface="Lato Heavy" panose="020F0502020204030203" pitchFamily="34" charset="0"/>
                        <a:cs typeface="Lato Heavy" panose="020F0502020204030203" pitchFamily="34" charset="0"/>
                      </a:endParaRPr>
                    </a:p>
                    <a:p>
                      <a:r>
                        <a:rPr lang="en-US" sz="2400" i="0" dirty="0" smtClean="0">
                          <a:latin typeface="Lato Medium" panose="020F0502020204030203" pitchFamily="34" charset="0"/>
                          <a:ea typeface="Lato Medium" panose="020F0502020204030203" pitchFamily="34" charset="0"/>
                          <a:cs typeface="Lato Medium" panose="020F0502020204030203" pitchFamily="34" charset="0"/>
                        </a:rPr>
                        <a:t> </a:t>
                      </a:r>
                      <a:endParaRPr lang="en-US" sz="2400" i="1" dirty="0">
                        <a:latin typeface="Lato Heavy" panose="020F0502020204030203" pitchFamily="34" charset="0"/>
                        <a:ea typeface="Lato Heavy" panose="020F0502020204030203" pitchFamily="34" charset="0"/>
                        <a:cs typeface="Lato Heavy" panose="020F0502020204030203"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sz="3200" dirty="0">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981473252"/>
              </p:ext>
            </p:extLst>
          </p:nvPr>
        </p:nvGraphicFramePr>
        <p:xfrm>
          <a:off x="769188" y="3555626"/>
          <a:ext cx="10653624" cy="2468880"/>
        </p:xfrm>
        <a:graphic>
          <a:graphicData uri="http://schemas.openxmlformats.org/drawingml/2006/table">
            <a:tbl>
              <a:tblPr firstRow="1" bandRow="1">
                <a:tableStyleId>{2D5ABB26-0587-4C30-8999-92F81FD0307C}</a:tableStyleId>
              </a:tblPr>
              <a:tblGrid>
                <a:gridCol w="2490525"/>
                <a:gridCol w="4405746"/>
                <a:gridCol w="3757353"/>
              </a:tblGrid>
              <a:tr h="370840">
                <a:tc>
                  <a:txBody>
                    <a:bodyPr/>
                    <a:lstStyle/>
                    <a:p>
                      <a:endParaRPr lang="en-US" sz="3200" dirty="0">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…at endpoints</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…in transit</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Authenticity</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Identity verification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Lato Medium" panose="020F0502020204030203" pitchFamily="34" charset="0"/>
                          <a:ea typeface="Lato Medium" panose="020F0502020204030203" pitchFamily="34" charset="0"/>
                          <a:cs typeface="Lato Medium" panose="020F0502020204030203" pitchFamily="34" charset="0"/>
                        </a:rPr>
                        <a:t>Bob knows Alice sent </a:t>
                      </a:r>
                      <a:r>
                        <a:rPr lang="en-US" sz="2400" i="1" dirty="0" smtClean="0">
                          <a:latin typeface="Lato Heavy" panose="020F0502020204030203" pitchFamily="34" charset="0"/>
                          <a:ea typeface="Lato Heavy" panose="020F0502020204030203" pitchFamily="34" charset="0"/>
                          <a:cs typeface="Lato Heavy" panose="020F0502020204030203" pitchFamily="34" charset="0"/>
                        </a:rPr>
                        <a:t>C</a:t>
                      </a:r>
                      <a:endParaRPr lang="en-US" sz="2400" dirty="0" smtClean="0">
                        <a:latin typeface="Lato Medium" panose="020F0502020204030203" pitchFamily="34" charset="0"/>
                        <a:ea typeface="Lato Medium" panose="020F0502020204030203" pitchFamily="34" charset="0"/>
                        <a:cs typeface="Lato Medium" panose="020F050202020403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Privacy</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Deniability </a:t>
                      </a:r>
                      <a:r>
                        <a:rPr lang="en-US" sz="32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(optional)</a:t>
                      </a:r>
                    </a:p>
                    <a:p>
                      <a:r>
                        <a:rPr lang="en-US" sz="2400" i="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Bob can’t prove Alice said </a:t>
                      </a:r>
                      <a:r>
                        <a:rPr lang="en-US" sz="24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M</a:t>
                      </a:r>
                      <a:endParaRPr lang="en-US" sz="24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sz="3200" dirty="0">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704113681"/>
              </p:ext>
            </p:extLst>
          </p:nvPr>
        </p:nvGraphicFramePr>
        <p:xfrm>
          <a:off x="769188" y="3555626"/>
          <a:ext cx="10653624" cy="2468880"/>
        </p:xfrm>
        <a:graphic>
          <a:graphicData uri="http://schemas.openxmlformats.org/drawingml/2006/table">
            <a:tbl>
              <a:tblPr firstRow="1" bandRow="1">
                <a:tableStyleId>{2D5ABB26-0587-4C30-8999-92F81FD0307C}</a:tableStyleId>
              </a:tblPr>
              <a:tblGrid>
                <a:gridCol w="2490525"/>
                <a:gridCol w="4405746"/>
                <a:gridCol w="3757353"/>
              </a:tblGrid>
              <a:tr h="370840">
                <a:tc>
                  <a:txBody>
                    <a:bodyPr/>
                    <a:lstStyle/>
                    <a:p>
                      <a:endParaRPr lang="en-US" sz="3200" dirty="0">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…at endpoints</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…in transit</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Authenticity</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Identity verification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Lato Medium" panose="020F0502020204030203" pitchFamily="34" charset="0"/>
                          <a:ea typeface="Lato Medium" panose="020F0502020204030203" pitchFamily="34" charset="0"/>
                          <a:cs typeface="Lato Medium" panose="020F0502020204030203" pitchFamily="34" charset="0"/>
                        </a:rPr>
                        <a:t>Bob knows Alice sent </a:t>
                      </a:r>
                      <a:r>
                        <a:rPr lang="en-US" sz="2400" i="1" dirty="0" smtClean="0">
                          <a:latin typeface="Lato Heavy" panose="020F0502020204030203" pitchFamily="34" charset="0"/>
                          <a:ea typeface="Lato Heavy" panose="020F0502020204030203" pitchFamily="34" charset="0"/>
                          <a:cs typeface="Lato Heavy" panose="020F0502020204030203" pitchFamily="34" charset="0"/>
                        </a:rPr>
                        <a:t>C</a:t>
                      </a:r>
                      <a:endParaRPr lang="en-US" sz="2400" dirty="0" smtClean="0">
                        <a:latin typeface="Lato Medium" panose="020F0502020204030203" pitchFamily="34" charset="0"/>
                        <a:ea typeface="Lato Medium" panose="020F0502020204030203" pitchFamily="34" charset="0"/>
                        <a:cs typeface="Lato Medium" panose="020F050202020403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Binding</a:t>
                      </a:r>
                    </a:p>
                    <a:p>
                      <a:r>
                        <a:rPr lang="en-US" sz="24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Eve cannot alter </a:t>
                      </a:r>
                      <a:r>
                        <a:rPr lang="en-US" sz="24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M</a:t>
                      </a:r>
                      <a:endParaRPr lang="en-US" sz="24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Privacy</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Deniability </a:t>
                      </a:r>
                      <a:r>
                        <a:rPr lang="en-US" sz="3200" i="1" dirty="0" smtClean="0">
                          <a:latin typeface="Lato Heavy" panose="020F0502020204030203" pitchFamily="34" charset="0"/>
                          <a:ea typeface="Lato Heavy" panose="020F0502020204030203" pitchFamily="34" charset="0"/>
                          <a:cs typeface="Lato Heavy" panose="020F0502020204030203" pitchFamily="34" charset="0"/>
                        </a:rPr>
                        <a:t>(optional)</a:t>
                      </a:r>
                    </a:p>
                    <a:p>
                      <a:r>
                        <a:rPr lang="en-US" sz="2400" i="0" dirty="0" smtClean="0">
                          <a:latin typeface="Lato Medium" panose="020F0502020204030203" pitchFamily="34" charset="0"/>
                          <a:ea typeface="Lato Medium" panose="020F0502020204030203" pitchFamily="34" charset="0"/>
                          <a:cs typeface="Lato Medium" panose="020F0502020204030203" pitchFamily="34" charset="0"/>
                        </a:rPr>
                        <a:t>Bob can’t prove Alice said </a:t>
                      </a:r>
                      <a:r>
                        <a:rPr lang="en-US" sz="2400" i="1" dirty="0" smtClean="0">
                          <a:latin typeface="Lato Heavy" panose="020F0502020204030203" pitchFamily="34" charset="0"/>
                          <a:ea typeface="Lato Heavy" panose="020F0502020204030203" pitchFamily="34" charset="0"/>
                          <a:cs typeface="Lato Heavy" panose="020F0502020204030203" pitchFamily="34" charset="0"/>
                        </a:rPr>
                        <a:t>M</a:t>
                      </a:r>
                      <a:endParaRPr lang="en-US" sz="2400" i="1" dirty="0">
                        <a:latin typeface="Lato Heavy" panose="020F0502020204030203" pitchFamily="34" charset="0"/>
                        <a:ea typeface="Lato Heavy" panose="020F0502020204030203" pitchFamily="34" charset="0"/>
                        <a:cs typeface="Lato Heavy" panose="020F0502020204030203"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sz="3200" dirty="0">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728995279"/>
              </p:ext>
            </p:extLst>
          </p:nvPr>
        </p:nvGraphicFramePr>
        <p:xfrm>
          <a:off x="769188" y="3555626"/>
          <a:ext cx="10653624" cy="2468880"/>
        </p:xfrm>
        <a:graphic>
          <a:graphicData uri="http://schemas.openxmlformats.org/drawingml/2006/table">
            <a:tbl>
              <a:tblPr firstRow="1" bandRow="1">
                <a:tableStyleId>{2D5ABB26-0587-4C30-8999-92F81FD0307C}</a:tableStyleId>
              </a:tblPr>
              <a:tblGrid>
                <a:gridCol w="2490525"/>
                <a:gridCol w="4405746"/>
                <a:gridCol w="3757353"/>
              </a:tblGrid>
              <a:tr h="370840">
                <a:tc>
                  <a:txBody>
                    <a:bodyPr/>
                    <a:lstStyle/>
                    <a:p>
                      <a:endParaRPr lang="en-US" sz="3200" dirty="0">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…at endpoints</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…in transit</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Authenticity</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Identity verification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Lato Medium" panose="020F0502020204030203" pitchFamily="34" charset="0"/>
                          <a:ea typeface="Lato Medium" panose="020F0502020204030203" pitchFamily="34" charset="0"/>
                          <a:cs typeface="Lato Medium" panose="020F0502020204030203" pitchFamily="34" charset="0"/>
                        </a:rPr>
                        <a:t>Bob knows Alice sent </a:t>
                      </a:r>
                      <a:r>
                        <a:rPr lang="en-US" sz="2400" i="1" dirty="0" smtClean="0">
                          <a:latin typeface="Lato Heavy" panose="020F0502020204030203" pitchFamily="34" charset="0"/>
                          <a:ea typeface="Lato Heavy" panose="020F0502020204030203" pitchFamily="34" charset="0"/>
                          <a:cs typeface="Lato Heavy" panose="020F0502020204030203" pitchFamily="34" charset="0"/>
                        </a:rPr>
                        <a:t>C</a:t>
                      </a:r>
                      <a:endParaRPr lang="en-US" sz="2400" dirty="0" smtClean="0">
                        <a:latin typeface="Lato Medium" panose="020F0502020204030203" pitchFamily="34" charset="0"/>
                        <a:ea typeface="Lato Medium" panose="020F0502020204030203" pitchFamily="34" charset="0"/>
                        <a:cs typeface="Lato Medium" panose="020F050202020403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Binding</a:t>
                      </a:r>
                    </a:p>
                    <a:p>
                      <a:r>
                        <a:rPr lang="en-US" sz="2400" dirty="0" smtClean="0">
                          <a:latin typeface="Lato Medium" panose="020F0502020204030203" pitchFamily="34" charset="0"/>
                          <a:ea typeface="Lato Medium" panose="020F0502020204030203" pitchFamily="34" charset="0"/>
                          <a:cs typeface="Lato Medium" panose="020F0502020204030203" pitchFamily="34" charset="0"/>
                        </a:rPr>
                        <a:t>Eve cannot alter </a:t>
                      </a:r>
                      <a:r>
                        <a:rPr lang="en-US" sz="2400" i="1" dirty="0" smtClean="0">
                          <a:latin typeface="Lato Heavy" panose="020F0502020204030203" pitchFamily="34" charset="0"/>
                          <a:ea typeface="Lato Heavy" panose="020F0502020204030203" pitchFamily="34" charset="0"/>
                          <a:cs typeface="Lato Heavy" panose="020F0502020204030203" pitchFamily="34" charset="0"/>
                        </a:rPr>
                        <a:t>M</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lnT w="12700" cap="flat" cmpd="sng" algn="ctr">
                      <a:solidFill>
                        <a:schemeClr val="tx1"/>
                      </a:solidFill>
                      <a:prstDash val="solid"/>
                      <a:round/>
                      <a:headEnd type="none" w="med" len="med"/>
                      <a:tailEnd type="none" w="med" len="med"/>
                    </a:lnT>
                    <a:solidFill>
                      <a:schemeClr val="bg1"/>
                    </a:solidFill>
                  </a:tcPr>
                </a:tc>
              </a:tr>
              <a:tr h="370840">
                <a:tc>
                  <a:txBody>
                    <a:bodyPr/>
                    <a:lstStyle/>
                    <a:p>
                      <a:r>
                        <a:rPr lang="en-US" sz="3200" i="1" dirty="0" smtClean="0">
                          <a:latin typeface="Lato Medium" panose="020F0502020204030203" pitchFamily="34" charset="0"/>
                          <a:ea typeface="Lato Medium" panose="020F0502020204030203" pitchFamily="34" charset="0"/>
                          <a:cs typeface="Lato Medium" panose="020F0502020204030203" pitchFamily="34" charset="0"/>
                        </a:rPr>
                        <a:t>Privacy</a:t>
                      </a:r>
                      <a:endParaRPr lang="en-US" sz="3200" i="1" dirty="0">
                        <a:latin typeface="Lato Medium" panose="020F0502020204030203" pitchFamily="34" charset="0"/>
                        <a:ea typeface="Lato Medium" panose="020F0502020204030203" pitchFamily="34" charset="0"/>
                        <a:cs typeface="Lato Medium" panose="020F0502020204030203" pitchFamily="34"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Deniability </a:t>
                      </a:r>
                      <a:r>
                        <a:rPr lang="en-US" sz="3200" i="1" dirty="0" smtClean="0">
                          <a:latin typeface="Lato Heavy" panose="020F0502020204030203" pitchFamily="34" charset="0"/>
                          <a:ea typeface="Lato Heavy" panose="020F0502020204030203" pitchFamily="34" charset="0"/>
                          <a:cs typeface="Lato Heavy" panose="020F0502020204030203" pitchFamily="34" charset="0"/>
                        </a:rPr>
                        <a:t>(optional)</a:t>
                      </a:r>
                    </a:p>
                    <a:p>
                      <a:r>
                        <a:rPr lang="en-US" sz="2400" i="0" dirty="0" smtClean="0">
                          <a:latin typeface="Lato Medium" panose="020F0502020204030203" pitchFamily="34" charset="0"/>
                          <a:ea typeface="Lato Medium" panose="020F0502020204030203" pitchFamily="34" charset="0"/>
                          <a:cs typeface="Lato Medium" panose="020F0502020204030203" pitchFamily="34" charset="0"/>
                        </a:rPr>
                        <a:t>Bob can’t prove Alice said </a:t>
                      </a:r>
                      <a:r>
                        <a:rPr lang="en-US" sz="2400" i="1" dirty="0" smtClean="0">
                          <a:latin typeface="Lato Heavy" panose="020F0502020204030203" pitchFamily="34" charset="0"/>
                          <a:ea typeface="Lato Heavy" panose="020F0502020204030203" pitchFamily="34" charset="0"/>
                          <a:cs typeface="Lato Heavy" panose="020F0502020204030203" pitchFamily="34" charset="0"/>
                        </a:rPr>
                        <a:t>M</a:t>
                      </a:r>
                      <a:endParaRPr lang="en-US" sz="2400" i="1" dirty="0">
                        <a:latin typeface="Lato Heavy" panose="020F0502020204030203" pitchFamily="34" charset="0"/>
                        <a:ea typeface="Lato Heavy" panose="020F0502020204030203" pitchFamily="34" charset="0"/>
                        <a:cs typeface="Lato Heavy" panose="020F0502020204030203"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32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Confidentiality</a:t>
                      </a:r>
                    </a:p>
                    <a:p>
                      <a:r>
                        <a:rPr lang="en-US" sz="24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Eve cannot learn </a:t>
                      </a:r>
                      <a:r>
                        <a:rPr lang="en-US" sz="24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M</a:t>
                      </a:r>
                      <a:endParaRPr lang="en-US" sz="32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a:txBody>
                  <a:tcPr>
                    <a:solidFill>
                      <a:schemeClr val="bg1"/>
                    </a:solidFill>
                  </a:tcPr>
                </a:tc>
              </a:tr>
            </a:tbl>
          </a:graphicData>
        </a:graphic>
      </p:graphicFrame>
      <p:sp>
        <p:nvSpPr>
          <p:cNvPr id="30" name="TextBox 29"/>
          <p:cNvSpPr txBox="1"/>
          <p:nvPr/>
        </p:nvSpPr>
        <p:spPr>
          <a:xfrm>
            <a:off x="5047960" y="953192"/>
            <a:ext cx="7144040" cy="1908215"/>
          </a:xfrm>
          <a:prstGeom prst="rect">
            <a:avLst/>
          </a:prstGeom>
          <a:noFill/>
        </p:spPr>
        <p:txBody>
          <a:bodyPr wrap="square" rtlCol="0">
            <a:spAutoFit/>
          </a:bodyPr>
          <a:lstStyle/>
          <a:p>
            <a:r>
              <a:rPr lang="en-US" sz="2800" i="1" dirty="0" smtClean="0">
                <a:latin typeface="Lato Semibold" panose="020F0502020204030203" pitchFamily="34" charset="0"/>
                <a:ea typeface="Lato Semibold" panose="020F0502020204030203" pitchFamily="34" charset="0"/>
                <a:cs typeface="Lato Semibold" panose="020F0502020204030203" pitchFamily="34" charset="0"/>
              </a:rPr>
              <a:t>Confidentiality </a:t>
            </a:r>
            <a:r>
              <a:rPr lang="en-US" sz="2800" i="1" dirty="0" err="1">
                <a:latin typeface="Lato Semibold" panose="020F0502020204030203" pitchFamily="34" charset="0"/>
                <a:ea typeface="Lato Semibold" panose="020F0502020204030203" pitchFamily="34" charset="0"/>
                <a:cs typeface="Lato Semibold" panose="020F0502020204030203" pitchFamily="34" charset="0"/>
              </a:rPr>
              <a:t>xor</a:t>
            </a:r>
            <a:r>
              <a:rPr lang="en-US" sz="2800" i="1" dirty="0">
                <a:latin typeface="Lato Semibold" panose="020F0502020204030203" pitchFamily="34" charset="0"/>
                <a:ea typeface="Lato Semibold" panose="020F0502020204030203" pitchFamily="34" charset="0"/>
                <a:cs typeface="Lato Semibold" panose="020F0502020204030203" pitchFamily="34" charset="0"/>
              </a:rPr>
              <a:t> authenticity is not possible</a:t>
            </a:r>
            <a:r>
              <a:rPr lang="en-US" sz="2800" i="1" dirty="0" smtClean="0">
                <a:latin typeface="Lato Semibold" panose="020F0502020204030203" pitchFamily="34" charset="0"/>
                <a:ea typeface="Lato Semibold" panose="020F0502020204030203" pitchFamily="34" charset="0"/>
                <a:cs typeface="Lato Semibold" panose="020F0502020204030203" pitchFamily="34" charset="0"/>
              </a:rPr>
              <a:t>.</a:t>
            </a:r>
          </a:p>
          <a:p>
            <a:pPr>
              <a:spcAft>
                <a:spcPts val="1200"/>
              </a:spcAft>
            </a:pPr>
            <a:r>
              <a:rPr lang="en-US" sz="2800" i="1" dirty="0" smtClean="0">
                <a:latin typeface="Lato Semibold" panose="020F0502020204030203" pitchFamily="34" charset="0"/>
                <a:ea typeface="Lato Semibold" panose="020F0502020204030203" pitchFamily="34" charset="0"/>
                <a:cs typeface="Lato Semibold" panose="020F0502020204030203" pitchFamily="34" charset="0"/>
              </a:rPr>
              <a:t>If </a:t>
            </a:r>
            <a:r>
              <a:rPr lang="en-US" sz="2800" i="1" dirty="0">
                <a:latin typeface="Lato Semibold" panose="020F0502020204030203" pitchFamily="34" charset="0"/>
                <a:ea typeface="Lato Semibold" panose="020F0502020204030203" pitchFamily="34" charset="0"/>
                <a:cs typeface="Lato Semibold" panose="020F0502020204030203" pitchFamily="34" charset="0"/>
              </a:rPr>
              <a:t>you don't have both, often you don't have either</a:t>
            </a:r>
            <a:r>
              <a:rPr lang="en-US" sz="2800" i="1" dirty="0" smtClean="0">
                <a:latin typeface="Lato Semibold" panose="020F0502020204030203" pitchFamily="34" charset="0"/>
                <a:ea typeface="Lato Semibold" panose="020F0502020204030203" pitchFamily="34" charset="0"/>
                <a:cs typeface="Lato Semibold" panose="020F0502020204030203" pitchFamily="34" charset="0"/>
              </a:rPr>
              <a:t>.</a:t>
            </a:r>
          </a:p>
          <a:p>
            <a:pPr algn="r"/>
            <a:r>
              <a:rPr lang="en-US" sz="2400" dirty="0" smtClean="0">
                <a:latin typeface="Lato Semibold" panose="020F0502020204030203" pitchFamily="34" charset="0"/>
                <a:ea typeface="Lato Semibold" panose="020F0502020204030203" pitchFamily="34" charset="0"/>
                <a:cs typeface="Lato Semibold" panose="020F0502020204030203" pitchFamily="34" charset="0"/>
              </a:rPr>
              <a:t>– Prof. Matthew Green, JHU</a:t>
            </a:r>
            <a:endParaRPr lang="en-US" sz="2400" dirty="0">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Rectangle 15"/>
          <p:cNvSpPr/>
          <p:nvPr/>
        </p:nvSpPr>
        <p:spPr>
          <a:xfrm>
            <a:off x="11650894" y="903070"/>
            <a:ext cx="438364" cy="24052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2" descr="Machine generated alternative text:&#10;privacy &#10;or confidentiality &#10;data integrity &#10;entity authentication &#10;or identification &#10;message &#10;authentication &#10;signature &#10;authorization &#10;validation &#10;access control &#10;certification &#10;timestamping &#10;witnessing &#10;receipt &#10;confirmation &#10;ownership &#10;anonymity &#10;non-repudiation &#10;revocation &#10;keeping information secret from all but those who are autho- &#10;rized to see it. &#10;ensuring information has not been altered by unauthorized or &#10;unknown means. &#10;corroboration of the identity of an entity (e.g., a person, a &#10;computer terminal, a credit card, etc.). &#10;corroborating the source of information; also known as data &#10;origin authentication. &#10;a means to bind information to an entity. &#10;conveyance, to another entity, of official sanction to do or be &#10;something. &#10;a means to provide timeliness of authorization to use or ma- &#10;nipulate information or resources. &#10;restricting access to resources to privileged entities. &#10;endorsement of information by a trusted entity. &#10;recording the time of creation or existence of information. &#10;verifying the creation or existence of information by an entity &#10;other than the creator. &#10;acknowledgement that information has been received. &#10;acknowledgement that services have been provided. &#10;a means to provide an entity with the legal right to use or &#10;transfer a resource to others. &#10;concealing the identity of an entity involved in some process. &#10;preventing the denial of previous commitments or actions. &#10;retraction of certification or authorization. "/>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072843" y="903070"/>
            <a:ext cx="6905450" cy="217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088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9"/>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begin by </a:t>
            </a:r>
            <a:r>
              <a:rPr lang="en-US" dirty="0" smtClean="0"/>
              <a:t>studying message privacy in transit</a:t>
            </a:r>
            <a:endParaRPr lang="en-US" dirty="0"/>
          </a:p>
        </p:txBody>
      </p:sp>
      <p:sp>
        <p:nvSpPr>
          <p:cNvPr id="5" name="Content Placeholder 4"/>
          <p:cNvSpPr>
            <a:spLocks noGrp="1"/>
          </p:cNvSpPr>
          <p:nvPr>
            <p:ph sz="half" idx="2"/>
          </p:nvPr>
        </p:nvSpPr>
        <p:spPr>
          <a:xfrm>
            <a:off x="5625153" y="1102109"/>
            <a:ext cx="5957247" cy="5258631"/>
          </a:xfrm>
        </p:spPr>
        <p:txBody>
          <a:bodyPr/>
          <a:lstStyle/>
          <a:p>
            <a:pPr marL="0" indent="0">
              <a:buNone/>
            </a:pPr>
            <a:r>
              <a:rPr lang="en-US" dirty="0" smtClean="0"/>
              <a:t>Simplifying assumptions, for now</a:t>
            </a:r>
          </a:p>
          <a:p>
            <a:pPr fontAlgn="ctr"/>
            <a:r>
              <a:rPr lang="en-US" dirty="0" smtClean="0"/>
              <a:t>Pre-shared keys</a:t>
            </a:r>
          </a:p>
          <a:p>
            <a:pPr fontAlgn="ctr"/>
            <a:r>
              <a:rPr lang="en-US" dirty="0" smtClean="0"/>
              <a:t>Passive Eve</a:t>
            </a:r>
          </a:p>
          <a:p>
            <a:pPr fontAlgn="ctr"/>
            <a:r>
              <a:rPr lang="en-US" dirty="0" smtClean="0"/>
              <a:t>Alice + Bob online simultaneously</a:t>
            </a:r>
          </a:p>
          <a:p>
            <a:pPr fontAlgn="ctr"/>
            <a:r>
              <a:rPr lang="en-US" dirty="0" smtClean="0"/>
              <a:t>No need for deniability</a:t>
            </a:r>
          </a:p>
          <a:p>
            <a:pPr fontAlgn="ctr"/>
            <a:r>
              <a:rPr lang="en-US" dirty="0" smtClean="0"/>
              <a:t>Only one message </a:t>
            </a:r>
            <a:r>
              <a:rPr lang="en-US" i="1" dirty="0" smtClean="0">
                <a:latin typeface="Lato Heavy" panose="020F0502020204030203" pitchFamily="34" charset="0"/>
                <a:ea typeface="Lato Heavy" panose="020F0502020204030203" pitchFamily="34" charset="0"/>
                <a:cs typeface="Lato Heavy" panose="020F0502020204030203" pitchFamily="34" charset="0"/>
              </a:rPr>
              <a:t>X</a:t>
            </a:r>
            <a:r>
              <a:rPr lang="en-US" dirty="0" smtClean="0"/>
              <a:t> to transmit</a:t>
            </a:r>
          </a:p>
          <a:p>
            <a:pPr fontAlgn="ctr"/>
            <a:r>
              <a:rPr lang="en-US" i="1" dirty="0" smtClean="0">
                <a:latin typeface="Lato Heavy" panose="020F0502020204030203" pitchFamily="34" charset="0"/>
                <a:ea typeface="Lato Heavy" panose="020F0502020204030203" pitchFamily="34" charset="0"/>
                <a:cs typeface="Lato Heavy" panose="020F0502020204030203" pitchFamily="34" charset="0"/>
              </a:rPr>
              <a:t>X</a:t>
            </a:r>
            <a:r>
              <a:rPr lang="en-US" dirty="0" smtClean="0"/>
              <a:t> has a short, fixed length</a:t>
            </a:r>
            <a:endParaRPr lang="en-US" i="1" dirty="0" smtClean="0">
              <a:latin typeface="Lato Heavy" panose="020F0502020204030203" pitchFamily="34" charset="0"/>
              <a:ea typeface="Lato Heavy" panose="020F0502020204030203" pitchFamily="34" charset="0"/>
              <a:cs typeface="Lato Heavy" panose="020F0502020204030203" pitchFamily="34" charset="0"/>
            </a:endParaRPr>
          </a:p>
        </p:txBody>
      </p:sp>
      <p:grpSp>
        <p:nvGrpSpPr>
          <p:cNvPr id="19" name="Group 18"/>
          <p:cNvGrpSpPr/>
          <p:nvPr/>
        </p:nvGrpSpPr>
        <p:grpSpPr>
          <a:xfrm>
            <a:off x="199432" y="816176"/>
            <a:ext cx="4668839" cy="2717438"/>
            <a:chOff x="7313154" y="774338"/>
            <a:chExt cx="4668839" cy="2717438"/>
          </a:xfrm>
        </p:grpSpPr>
        <p:sp>
          <p:nvSpPr>
            <p:cNvPr id="20" name="Right Arrow 19"/>
            <p:cNvSpPr/>
            <p:nvPr/>
          </p:nvSpPr>
          <p:spPr>
            <a:xfrm>
              <a:off x="8733052" y="1582392"/>
              <a:ext cx="1829043" cy="3803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1" name="Group 20"/>
            <p:cNvGrpSpPr/>
            <p:nvPr/>
          </p:nvGrpSpPr>
          <p:grpSpPr>
            <a:xfrm>
              <a:off x="8937624" y="1865463"/>
              <a:ext cx="1419898" cy="1626313"/>
              <a:chOff x="8272879" y="2023538"/>
              <a:chExt cx="1419898" cy="1626313"/>
            </a:xfrm>
          </p:grpSpPr>
          <p:sp>
            <p:nvSpPr>
              <p:cNvPr id="26" name="Right Arrow 25"/>
              <p:cNvSpPr/>
              <p:nvPr/>
            </p:nvSpPr>
            <p:spPr>
              <a:xfrm rot="16200000">
                <a:off x="8669448" y="2168455"/>
                <a:ext cx="626760" cy="336925"/>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7" name="Picture 2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72879" y="2229954"/>
                <a:ext cx="1419898" cy="1419897"/>
              </a:xfrm>
              <a:prstGeom prst="rect">
                <a:avLst/>
              </a:prstGeom>
            </p:spPr>
          </p:pic>
        </p:grpSp>
        <p:pic>
          <p:nvPicPr>
            <p:cNvPr id="22" name="Picture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62095" y="1084359"/>
              <a:ext cx="1419898" cy="141989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3154" y="1084358"/>
              <a:ext cx="1419898" cy="1419897"/>
            </a:xfrm>
            <a:prstGeom prst="rect">
              <a:avLst/>
            </a:prstGeom>
          </p:spPr>
        </p:pic>
        <p:pic>
          <p:nvPicPr>
            <p:cNvPr id="24" name="Picture 4" descr="http://www.iconsdb.com/icons/preview/green/key-xxl.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59868" y="774338"/>
              <a:ext cx="726469" cy="7264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iconsdb.com/icons/preview/green/key-xxl.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908809" y="774338"/>
              <a:ext cx="726469" cy="7264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1028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https://upload.wikimedia.org/wikipedia/commons/a/a3/Old_North_Church_Boston_188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7306" y="1349461"/>
            <a:ext cx="1199279" cy="15017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kidsandhistory.net/paulvm/h2im_revere.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38882" y="1264829"/>
            <a:ext cx="13716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Paul Revere’s ride</a:t>
            </a:r>
            <a:endParaRPr lang="en-US" dirty="0"/>
          </a:p>
        </p:txBody>
      </p:sp>
      <p:sp>
        <p:nvSpPr>
          <p:cNvPr id="4" name="Content Placeholder 3"/>
          <p:cNvSpPr>
            <a:spLocks noGrp="1"/>
          </p:cNvSpPr>
          <p:nvPr>
            <p:ph sz="half" idx="2"/>
          </p:nvPr>
        </p:nvSpPr>
        <p:spPr/>
        <p:txBody>
          <a:bodyPr>
            <a:normAutofit/>
          </a:bodyPr>
          <a:lstStyle/>
          <a:p>
            <a:pPr marL="0" indent="0">
              <a:buNone/>
            </a:pPr>
            <a:r>
              <a:rPr lang="en-US" sz="2800" dirty="0" smtClean="0"/>
              <a:t>Two potential messages</a:t>
            </a:r>
          </a:p>
          <a:p>
            <a:r>
              <a:rPr lang="en-US" sz="2800" i="1" dirty="0" smtClean="0">
                <a:latin typeface="Lato Heavy" panose="020F0502020204030203" pitchFamily="34" charset="0"/>
                <a:ea typeface="Lato Heavy" panose="020F0502020204030203" pitchFamily="34" charset="0"/>
                <a:cs typeface="Lato Heavy" panose="020F0502020204030203" pitchFamily="34" charset="0"/>
              </a:rPr>
              <a:t>X</a:t>
            </a:r>
            <a:r>
              <a:rPr lang="en-US" sz="2800" i="1" baseline="-25000" dirty="0" smtClean="0">
                <a:latin typeface="Lato Heavy" panose="020F0502020204030203" pitchFamily="34" charset="0"/>
                <a:ea typeface="Lato Heavy" panose="020F0502020204030203" pitchFamily="34" charset="0"/>
                <a:cs typeface="Lato Heavy" panose="020F0502020204030203" pitchFamily="34" charset="0"/>
              </a:rPr>
              <a:t>1</a:t>
            </a:r>
            <a:r>
              <a:rPr lang="en-US" sz="2800" dirty="0" smtClean="0"/>
              <a:t> = </a:t>
            </a:r>
            <a:r>
              <a:rPr lang="en-US" sz="2800" dirty="0" smtClean="0">
                <a:latin typeface="Courier Prime" panose="02000409000000000000" pitchFamily="49" charset="0"/>
              </a:rPr>
              <a:t>one</a:t>
            </a:r>
            <a:endParaRPr lang="en-US" sz="2800" dirty="0" smtClean="0"/>
          </a:p>
          <a:p>
            <a:r>
              <a:rPr lang="en-US" sz="2800" i="1" dirty="0" smtClean="0">
                <a:latin typeface="Lato Heavy" panose="020F0502020204030203" pitchFamily="34" charset="0"/>
                <a:ea typeface="Lato Heavy" panose="020F0502020204030203" pitchFamily="34" charset="0"/>
                <a:cs typeface="Lato Heavy" panose="020F0502020204030203" pitchFamily="34" charset="0"/>
              </a:rPr>
              <a:t>X</a:t>
            </a:r>
            <a:r>
              <a:rPr lang="en-US" sz="2800" i="1" baseline="-25000" dirty="0" smtClean="0">
                <a:latin typeface="Lato Heavy" panose="020F0502020204030203" pitchFamily="34" charset="0"/>
                <a:ea typeface="Lato Heavy" panose="020F0502020204030203" pitchFamily="34" charset="0"/>
                <a:cs typeface="Lato Heavy" panose="020F0502020204030203" pitchFamily="34" charset="0"/>
              </a:rPr>
              <a:t>2</a:t>
            </a:r>
            <a:r>
              <a:rPr lang="en-US" sz="2800" dirty="0" smtClean="0"/>
              <a:t> = </a:t>
            </a:r>
            <a:r>
              <a:rPr lang="en-US" sz="2800" dirty="0" smtClean="0">
                <a:latin typeface="Courier Prime" panose="02000409000000000000" pitchFamily="49" charset="0"/>
              </a:rPr>
              <a:t>two</a:t>
            </a:r>
            <a:endParaRPr lang="en-US" sz="2800" dirty="0">
              <a:latin typeface="Courier Prime" panose="02000409000000000000" pitchFamily="49" charset="0"/>
            </a:endParaRPr>
          </a:p>
          <a:p>
            <a:pPr marL="0" indent="0">
              <a:buNone/>
            </a:pPr>
            <a:r>
              <a:rPr lang="en-US" sz="2800" dirty="0" smtClean="0"/>
              <a:t>Suppose eavesdropper knows the valid messages &amp; observes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Y</a:t>
            </a:r>
            <a:endParaRPr lang="en-US" sz="2800" dirty="0" smtClean="0"/>
          </a:p>
          <a:p>
            <a:pPr marL="0" indent="0">
              <a:buNone/>
            </a:pPr>
            <a:r>
              <a:rPr lang="en-US" sz="2800" dirty="0" smtClean="0"/>
              <a:t>We must construct a </a:t>
            </a:r>
            <a:r>
              <a:rPr lang="en-US" sz="2800" i="1" dirty="0" smtClean="0">
                <a:solidFill>
                  <a:schemeClr val="accent2"/>
                </a:solidFill>
                <a:latin typeface="Lato Heavy" panose="020F0502020204030203" pitchFamily="34" charset="0"/>
                <a:ea typeface="Lato Heavy" panose="020F0502020204030203" pitchFamily="34" charset="0"/>
                <a:cs typeface="Lato Heavy" panose="020F0502020204030203" pitchFamily="34" charset="0"/>
              </a:rPr>
              <a:t>cipher</a:t>
            </a:r>
            <a:r>
              <a:rPr lang="en-US" sz="2800" dirty="0" smtClean="0">
                <a:solidFill>
                  <a:schemeClr val="accent2"/>
                </a:solidFill>
              </a:rPr>
              <a:t> </a:t>
            </a:r>
            <a:r>
              <a:rPr lang="en-US" sz="2800" dirty="0" smtClean="0"/>
              <a:t>that use the key to thwart the British</a:t>
            </a:r>
            <a:endParaRPr lang="en-US" sz="2800" dirty="0"/>
          </a:p>
        </p:txBody>
      </p:sp>
      <p:sp>
        <p:nvSpPr>
          <p:cNvPr id="6" name="Right Arrow 5"/>
          <p:cNvSpPr/>
          <p:nvPr/>
        </p:nvSpPr>
        <p:spPr>
          <a:xfrm>
            <a:off x="1606585" y="1910163"/>
            <a:ext cx="2832297" cy="3803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0" name="Picture 4" descr="http://www.iconsdb.com/icons/preview/green/key-xxl.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5187" y="929927"/>
            <a:ext cx="726469" cy="7264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iconsdb.com/icons/preview/green/key-xxl.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61448" y="929927"/>
            <a:ext cx="726469" cy="72646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994114" y="2193234"/>
            <a:ext cx="1943933" cy="1925349"/>
            <a:chOff x="1933303" y="2193234"/>
            <a:chExt cx="1943933" cy="1925349"/>
          </a:xfrm>
        </p:grpSpPr>
        <p:sp>
          <p:nvSpPr>
            <p:cNvPr id="12" name="Right Arrow 11"/>
            <p:cNvSpPr/>
            <p:nvPr/>
          </p:nvSpPr>
          <p:spPr>
            <a:xfrm rot="16200000">
              <a:off x="2591889" y="2338151"/>
              <a:ext cx="626760" cy="336925"/>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7172" name="Picture 4" descr="https://upload.wikimedia.org/wikipedia/commons/thumb/2/27/Flag_of_the_British_Army.svg/2000px-Flag_of_the_British_Army.svg.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33303" y="2823149"/>
              <a:ext cx="1943933" cy="129543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1660275" y="1504444"/>
            <a:ext cx="2611612" cy="461665"/>
          </a:xfrm>
          <a:prstGeom prst="rect">
            <a:avLst/>
          </a:prstGeom>
          <a:noFill/>
        </p:spPr>
        <p:txBody>
          <a:bodyPr wrap="none" rtlCol="0">
            <a:spAutoFit/>
          </a:bodyPr>
          <a:lstStyle/>
          <a:p>
            <a:r>
              <a:rPr lang="en-US" sz="24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Y </a:t>
            </a:r>
            <a:r>
              <a:rPr lang="en-US" sz="24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 Encipher</a:t>
            </a:r>
            <a:r>
              <a:rPr lang="en-US" sz="24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a:t>
            </a:r>
            <a:r>
              <a:rPr lang="en-US" sz="24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sz="24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 </a:t>
            </a:r>
            <a:r>
              <a:rPr lang="en-US" sz="24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X</a:t>
            </a:r>
            <a:r>
              <a:rPr lang="en-US" sz="24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a:t>
            </a:r>
            <a:endParaRPr lang="en-US" sz="2400"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2558698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ciphers, and their modern counterparts</a:t>
            </a:r>
            <a:endParaRPr lang="en-US" dirty="0"/>
          </a:p>
        </p:txBody>
      </p:sp>
      <p:sp>
        <p:nvSpPr>
          <p:cNvPr id="5" name="Text Placeholder 4"/>
          <p:cNvSpPr>
            <a:spLocks noGrp="1"/>
          </p:cNvSpPr>
          <p:nvPr>
            <p:ph type="body" idx="1"/>
          </p:nvPr>
        </p:nvSpPr>
        <p:spPr/>
        <p:txBody>
          <a:bodyPr anchor="t"/>
          <a:lstStyle/>
          <a:p>
            <a:pPr lvl="0"/>
            <a:r>
              <a:rPr lang="en-US" sz="2800" dirty="0">
                <a:solidFill>
                  <a:prstClr val="black"/>
                </a:solidFill>
              </a:rPr>
              <a:t>Caesar cipher</a:t>
            </a:r>
          </a:p>
        </p:txBody>
      </p:sp>
      <p:sp>
        <p:nvSpPr>
          <p:cNvPr id="7" name="Text Placeholder 6"/>
          <p:cNvSpPr>
            <a:spLocks noGrp="1"/>
          </p:cNvSpPr>
          <p:nvPr>
            <p:ph type="body" sz="quarter" idx="3"/>
          </p:nvPr>
        </p:nvSpPr>
        <p:spPr/>
        <p:txBody>
          <a:bodyPr anchor="t">
            <a:normAutofit/>
          </a:bodyPr>
          <a:lstStyle/>
          <a:p>
            <a:r>
              <a:rPr lang="en-US" sz="2800" dirty="0" smtClean="0"/>
              <a:t>One-time pad</a:t>
            </a:r>
            <a:endParaRPr lang="en-US" sz="2800" dirty="0"/>
          </a:p>
        </p:txBody>
      </p:sp>
      <p:sp>
        <p:nvSpPr>
          <p:cNvPr id="8" name="Content Placeholder 7"/>
          <p:cNvSpPr>
            <a:spLocks noGrp="1"/>
          </p:cNvSpPr>
          <p:nvPr>
            <p:ph sz="quarter" idx="4"/>
          </p:nvPr>
        </p:nvSpPr>
        <p:spPr>
          <a:xfrm>
            <a:off x="6193368" y="4199138"/>
            <a:ext cx="5389033" cy="2161602"/>
          </a:xfrm>
        </p:spPr>
        <p:txBody>
          <a:bodyPr>
            <a:normAutofit fontScale="92500"/>
          </a:bodyPr>
          <a:lstStyle/>
          <a:p>
            <a:r>
              <a:rPr lang="en-US" sz="2800" dirty="0"/>
              <a:t>Encode: </a:t>
            </a:r>
            <a:r>
              <a:rPr lang="en-US" sz="2800" i="1" dirty="0">
                <a:latin typeface="Lato Heavy" panose="020F0502020204030203" pitchFamily="34" charset="0"/>
                <a:ea typeface="Lato Heavy" panose="020F0502020204030203" pitchFamily="34" charset="0"/>
                <a:cs typeface="Lato Heavy" panose="020F0502020204030203" pitchFamily="34" charset="0"/>
              </a:rPr>
              <a:t>X </a:t>
            </a:r>
            <a:r>
              <a:rPr lang="en-US" sz="2800" dirty="0"/>
              <a:t>↦</a:t>
            </a:r>
            <a:r>
              <a:rPr lang="en-US" sz="2800" i="1" dirty="0">
                <a:latin typeface="Lato Heavy" panose="020F0502020204030203" pitchFamily="34" charset="0"/>
                <a:ea typeface="Lato Heavy" panose="020F0502020204030203" pitchFamily="34" charset="0"/>
                <a:cs typeface="Lato Heavy" panose="020F0502020204030203" pitchFamily="34" charset="0"/>
              </a:rPr>
              <a:t> X </a:t>
            </a:r>
            <a:r>
              <a:rPr lang="en-US" sz="2800" dirty="0"/>
              <a:t>⊕ </a:t>
            </a:r>
            <a:r>
              <a:rPr lang="en-US" sz="2800" i="1" dirty="0">
                <a:latin typeface="Lato Heavy" panose="020F0502020204030203" pitchFamily="34" charset="0"/>
                <a:ea typeface="Lato Heavy" panose="020F0502020204030203" pitchFamily="34" charset="0"/>
                <a:cs typeface="Lato Heavy" panose="020F0502020204030203" pitchFamily="34" charset="0"/>
              </a:rPr>
              <a:t>K</a:t>
            </a:r>
          </a:p>
          <a:p>
            <a:r>
              <a:rPr lang="en-US" sz="2800" dirty="0" smtClean="0"/>
              <a:t>Why secure? Apply </a:t>
            </a:r>
            <a:r>
              <a:rPr lang="en-US" sz="2800" dirty="0"/>
              <a:t>Caesar cipher </a:t>
            </a:r>
            <a:r>
              <a:rPr lang="en-US" sz="2800" dirty="0" smtClean="0"/>
              <a:t>to each </a:t>
            </a:r>
            <a:r>
              <a:rPr lang="en-US" sz="2800" dirty="0"/>
              <a:t>bit of </a:t>
            </a:r>
            <a:r>
              <a:rPr lang="en-US" sz="2800" i="1" dirty="0">
                <a:latin typeface="Lato Heavy" panose="020F0502020204030203" pitchFamily="34" charset="0"/>
                <a:ea typeface="Lato Heavy" panose="020F0502020204030203" pitchFamily="34" charset="0"/>
                <a:cs typeface="Lato Heavy" panose="020F0502020204030203" pitchFamily="34" charset="0"/>
              </a:rPr>
              <a:t>X</a:t>
            </a:r>
            <a:r>
              <a:rPr lang="en-US" sz="2800" dirty="0"/>
              <a:t> independently</a:t>
            </a:r>
          </a:p>
          <a:p>
            <a:r>
              <a:rPr lang="en-US" sz="2800" dirty="0"/>
              <a:t>Drawback</a:t>
            </a:r>
            <a:r>
              <a:rPr lang="en-US" sz="2800" dirty="0" smtClean="0"/>
              <a:t>?</a:t>
            </a:r>
            <a:endParaRPr lang="en-US" sz="2800" dirty="0"/>
          </a:p>
        </p:txBody>
      </p:sp>
      <p:sp>
        <p:nvSpPr>
          <p:cNvPr id="9" name="Content Placeholder 3"/>
          <p:cNvSpPr>
            <a:spLocks noGrp="1"/>
          </p:cNvSpPr>
          <p:nvPr>
            <p:ph sz="half" idx="2"/>
          </p:nvPr>
        </p:nvSpPr>
        <p:spPr>
          <a:xfrm>
            <a:off x="609600" y="4199138"/>
            <a:ext cx="5386917" cy="2161602"/>
          </a:xfrm>
        </p:spPr>
        <p:txBody>
          <a:bodyPr>
            <a:noAutofit/>
          </a:bodyPr>
          <a:lstStyle/>
          <a:p>
            <a:r>
              <a:rPr lang="en-US" sz="2600" dirty="0" smtClean="0"/>
              <a:t>Transform if key </a:t>
            </a:r>
            <a:r>
              <a:rPr lang="en-US" sz="2600" i="1" dirty="0" smtClean="0">
                <a:latin typeface="Lato Heavy" panose="020F0502020204030203" pitchFamily="34" charset="0"/>
                <a:ea typeface="Lato Heavy" panose="020F0502020204030203" pitchFamily="34" charset="0"/>
                <a:cs typeface="Lato Heavy" panose="020F0502020204030203" pitchFamily="34" charset="0"/>
              </a:rPr>
              <a:t>K</a:t>
            </a:r>
            <a:r>
              <a:rPr lang="en-US" sz="2600" dirty="0" smtClean="0"/>
              <a:t> = 3</a:t>
            </a:r>
            <a:r>
              <a:rPr lang="en-US" sz="2600" dirty="0" smtClean="0">
                <a:solidFill>
                  <a:schemeClr val="bg1"/>
                </a:solidFill>
                <a:latin typeface="Courier Prime" panose="02000409000000000000" pitchFamily="49" charset="0"/>
              </a:rPr>
              <a:t>key</a:t>
            </a:r>
            <a:endParaRPr lang="en-US" sz="2600" dirty="0" smtClean="0">
              <a:solidFill>
                <a:schemeClr val="bg1"/>
              </a:solidFill>
            </a:endParaRPr>
          </a:p>
          <a:p>
            <a:pPr lvl="1"/>
            <a:r>
              <a:rPr lang="en-US" sz="2600" dirty="0" smtClean="0">
                <a:latin typeface="Courier Prime" panose="02000409000000000000" pitchFamily="49" charset="0"/>
              </a:rPr>
              <a:t>one</a:t>
            </a:r>
            <a:r>
              <a:rPr lang="en-US" sz="2600" dirty="0" smtClean="0"/>
              <a:t> ↦ </a:t>
            </a:r>
            <a:r>
              <a:rPr lang="en-US" sz="2600" dirty="0" err="1" smtClean="0">
                <a:latin typeface="Courier Prime" panose="02000409000000000000" pitchFamily="49" charset="0"/>
              </a:rPr>
              <a:t>lkb</a:t>
            </a:r>
            <a:endParaRPr lang="en-US" sz="2600" dirty="0" smtClean="0">
              <a:latin typeface="Courier Prime" panose="02000409000000000000" pitchFamily="49" charset="0"/>
            </a:endParaRPr>
          </a:p>
          <a:p>
            <a:pPr lvl="1"/>
            <a:r>
              <a:rPr lang="en-US" sz="2600" dirty="0" smtClean="0">
                <a:latin typeface="Courier Prime" panose="02000409000000000000" pitchFamily="49" charset="0"/>
              </a:rPr>
              <a:t>two</a:t>
            </a:r>
            <a:r>
              <a:rPr lang="en-US" sz="2600" dirty="0" smtClean="0"/>
              <a:t> ↦ </a:t>
            </a:r>
            <a:r>
              <a:rPr lang="en-US" sz="2600" dirty="0" err="1" smtClean="0">
                <a:latin typeface="Courier Prime" panose="02000409000000000000" pitchFamily="49" charset="0"/>
              </a:rPr>
              <a:t>qtl</a:t>
            </a:r>
            <a:endParaRPr lang="en-US" sz="2600" dirty="0" smtClean="0">
              <a:latin typeface="Courier Prime" panose="02000409000000000000" pitchFamily="49" charset="0"/>
            </a:endParaRPr>
          </a:p>
          <a:p>
            <a:r>
              <a:rPr lang="en-US" sz="2600" dirty="0" smtClean="0"/>
              <a:t>Problem?</a:t>
            </a:r>
            <a:endParaRPr lang="en-US" sz="2600" dirty="0"/>
          </a:p>
        </p:txBody>
      </p:sp>
      <p:pic>
        <p:nvPicPr>
          <p:cNvPr id="10" name="Picture 4" descr="https://upload.wikimedia.org/wikipedia/commons/thumb/4/4a/Caesar_cipher_left_shift_of_3.svg/856px-Caesar_cipher_left_shift_of_3.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741871"/>
            <a:ext cx="5386388" cy="227159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upload.wikimedia.org/wikipedia/commons/thumb/1/19/NSA_DIANA_one_time_pad.tiff/lossless-page1-910px-NSA_DIANA_one_time_pad.tiff.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193368" y="1741870"/>
            <a:ext cx="5389032" cy="215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36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Ancient ciphers, and their modern counterparts</a:t>
            </a:r>
          </a:p>
        </p:txBody>
      </p:sp>
      <p:sp>
        <p:nvSpPr>
          <p:cNvPr id="3" name="Text Placeholder 2"/>
          <p:cNvSpPr>
            <a:spLocks noGrp="1"/>
          </p:cNvSpPr>
          <p:nvPr>
            <p:ph type="body" idx="1"/>
          </p:nvPr>
        </p:nvSpPr>
        <p:spPr/>
        <p:txBody>
          <a:bodyPr anchor="t"/>
          <a:lstStyle/>
          <a:p>
            <a:r>
              <a:rPr lang="en-US" sz="2800" b="1" dirty="0" err="1"/>
              <a:t>Vigenère</a:t>
            </a:r>
            <a:r>
              <a:rPr lang="en-US" sz="2800" b="1" dirty="0"/>
              <a:t> </a:t>
            </a:r>
            <a:r>
              <a:rPr lang="en-US" sz="2800" b="1" dirty="0" smtClean="0"/>
              <a:t>cipher</a:t>
            </a:r>
            <a:endParaRPr lang="en-US" sz="2800" dirty="0"/>
          </a:p>
        </p:txBody>
      </p:sp>
      <p:sp>
        <p:nvSpPr>
          <p:cNvPr id="5" name="Text Placeholder 4"/>
          <p:cNvSpPr>
            <a:spLocks noGrp="1"/>
          </p:cNvSpPr>
          <p:nvPr>
            <p:ph type="body" sz="quarter" idx="3"/>
          </p:nvPr>
        </p:nvSpPr>
        <p:spPr/>
        <p:txBody>
          <a:bodyPr anchor="t">
            <a:normAutofit/>
          </a:bodyPr>
          <a:lstStyle/>
          <a:p>
            <a:r>
              <a:rPr lang="en-US" sz="2800" dirty="0" smtClean="0"/>
              <a:t>Block cipher</a:t>
            </a:r>
            <a:endParaRPr lang="en-US" sz="2800" dirty="0"/>
          </a:p>
        </p:txBody>
      </p:sp>
      <p:sp>
        <p:nvSpPr>
          <p:cNvPr id="6" name="Content Placeholder 5"/>
          <p:cNvSpPr>
            <a:spLocks noGrp="1"/>
          </p:cNvSpPr>
          <p:nvPr>
            <p:ph sz="quarter" idx="4"/>
          </p:nvPr>
        </p:nvSpPr>
        <p:spPr>
          <a:xfrm>
            <a:off x="6193368" y="2814221"/>
            <a:ext cx="5389033" cy="3546519"/>
          </a:xfrm>
        </p:spPr>
        <p:txBody>
          <a:bodyPr>
            <a:noAutofit/>
          </a:bodyPr>
          <a:lstStyle/>
          <a:p>
            <a:r>
              <a:rPr lang="en-US" sz="2600" dirty="0"/>
              <a:t>Encode: </a:t>
            </a:r>
            <a:r>
              <a:rPr lang="en-US" sz="2600" i="1" dirty="0">
                <a:latin typeface="Lato Heavy" panose="020F0502020204030203" pitchFamily="34" charset="0"/>
                <a:ea typeface="Lato Heavy" panose="020F0502020204030203" pitchFamily="34" charset="0"/>
                <a:cs typeface="Lato Heavy" panose="020F0502020204030203" pitchFamily="34" charset="0"/>
              </a:rPr>
              <a:t>X </a:t>
            </a:r>
            <a:r>
              <a:rPr lang="en-US" sz="2600" dirty="0"/>
              <a:t>↦ </a:t>
            </a:r>
            <a:r>
              <a:rPr lang="en-US" sz="2600" dirty="0" err="1"/>
              <a:t>permutation</a:t>
            </a:r>
            <a:r>
              <a:rPr lang="en-US" sz="2600" i="1" baseline="-25000" dirty="0" err="1">
                <a:latin typeface="Lato Heavy" panose="020F0502020204030203" pitchFamily="34" charset="0"/>
                <a:ea typeface="Lato Heavy" panose="020F0502020204030203" pitchFamily="34" charset="0"/>
                <a:cs typeface="Lato Heavy" panose="020F0502020204030203" pitchFamily="34" charset="0"/>
              </a:rPr>
              <a:t>K</a:t>
            </a:r>
            <a:r>
              <a:rPr lang="en-US" sz="2600" dirty="0"/>
              <a:t>(</a:t>
            </a:r>
            <a:r>
              <a:rPr lang="en-US" sz="2600" i="1" dirty="0">
                <a:latin typeface="Lato Heavy" panose="020F0502020204030203" pitchFamily="34" charset="0"/>
                <a:ea typeface="Lato Heavy" panose="020F0502020204030203" pitchFamily="34" charset="0"/>
                <a:cs typeface="Lato Heavy" panose="020F0502020204030203" pitchFamily="34" charset="0"/>
              </a:rPr>
              <a:t>X)</a:t>
            </a:r>
            <a:endParaRPr lang="en-US" sz="2600" dirty="0"/>
          </a:p>
          <a:p>
            <a:r>
              <a:rPr lang="en-US" sz="2600" dirty="0" smtClean="0"/>
              <a:t>Why secure? Entire </a:t>
            </a:r>
            <a:r>
              <a:rPr lang="en-US" sz="2600" i="1" dirty="0">
                <a:latin typeface="Lato Heavy" panose="020F0502020204030203" pitchFamily="34" charset="0"/>
                <a:ea typeface="Lato Heavy" panose="020F0502020204030203" pitchFamily="34" charset="0"/>
                <a:cs typeface="Lato Heavy" panose="020F0502020204030203" pitchFamily="34" charset="0"/>
              </a:rPr>
              <a:t>K</a:t>
            </a:r>
            <a:r>
              <a:rPr lang="en-US" sz="2600" dirty="0"/>
              <a:t> determines the permutation on the entire </a:t>
            </a:r>
            <a:r>
              <a:rPr lang="en-US" sz="2600" i="1" dirty="0">
                <a:latin typeface="Lato Heavy" panose="020F0502020204030203" pitchFamily="34" charset="0"/>
                <a:ea typeface="Lato Heavy" panose="020F0502020204030203" pitchFamily="34" charset="0"/>
                <a:cs typeface="Lato Heavy" panose="020F0502020204030203" pitchFamily="34" charset="0"/>
              </a:rPr>
              <a:t>X</a:t>
            </a:r>
            <a:endParaRPr lang="en-US" sz="2600" dirty="0"/>
          </a:p>
          <a:p>
            <a:r>
              <a:rPr lang="en-US" sz="2600" dirty="0"/>
              <a:t>Drawback</a:t>
            </a:r>
            <a:r>
              <a:rPr lang="en-US" sz="2600" dirty="0" smtClean="0"/>
              <a:t>?</a:t>
            </a:r>
            <a:endParaRPr lang="en-US" sz="2600" dirty="0"/>
          </a:p>
        </p:txBody>
      </p:sp>
      <p:pic>
        <p:nvPicPr>
          <p:cNvPr id="10" name="Picture 2" descr="https://upload.wikimedia.org/wikipedia/commons/thumb/9/9a/Vigen%C3%A8re_square_shading.svg/864px-Vigen%C3%A8re_square_shading.svg.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9600" y="1821810"/>
            <a:ext cx="5187804" cy="2306307"/>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5"/>
          <p:cNvSpPr txBox="1">
            <a:spLocks/>
          </p:cNvSpPr>
          <p:nvPr/>
        </p:nvSpPr>
        <p:spPr>
          <a:xfrm>
            <a:off x="609600" y="4199138"/>
            <a:ext cx="5389033" cy="2161602"/>
          </a:xfrm>
          <a:prstGeom prst="rect">
            <a:avLst/>
          </a:prstGeom>
        </p:spPr>
        <p:txBody>
          <a:bodyPr vert="horz" lIns="91440" tIns="45720" rIns="91440" bIns="45720" rtlCol="0">
            <a:noAutofit/>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2600" dirty="0" smtClean="0"/>
              <a:t>Transform if key </a:t>
            </a:r>
            <a:r>
              <a:rPr lang="en-US" sz="2600" i="1" dirty="0" smtClean="0">
                <a:latin typeface="Lato Heavy" panose="020F0502020204030203" pitchFamily="34" charset="0"/>
                <a:ea typeface="Lato Heavy" panose="020F0502020204030203" pitchFamily="34" charset="0"/>
                <a:cs typeface="Lato Heavy" panose="020F0502020204030203" pitchFamily="34" charset="0"/>
              </a:rPr>
              <a:t>K</a:t>
            </a:r>
            <a:r>
              <a:rPr lang="en-US" sz="2600" dirty="0" smtClean="0"/>
              <a:t> = </a:t>
            </a:r>
            <a:r>
              <a:rPr lang="en-US" sz="2600" dirty="0" smtClean="0">
                <a:latin typeface="Courier Prime" panose="02000409000000000000" pitchFamily="49" charset="0"/>
              </a:rPr>
              <a:t>key</a:t>
            </a:r>
            <a:endParaRPr lang="en-US" sz="2600" dirty="0" smtClean="0"/>
          </a:p>
          <a:p>
            <a:pPr lvl="1"/>
            <a:r>
              <a:rPr lang="en-US" sz="2600" dirty="0" smtClean="0">
                <a:latin typeface="Courier Prime" panose="02000409000000000000" pitchFamily="49" charset="0"/>
              </a:rPr>
              <a:t>one</a:t>
            </a:r>
            <a:r>
              <a:rPr lang="en-US" sz="2600" dirty="0" smtClean="0"/>
              <a:t> ↦ </a:t>
            </a:r>
            <a:r>
              <a:rPr lang="en-US" sz="2600" dirty="0" err="1" smtClean="0">
                <a:latin typeface="Courier Prime" panose="02000409000000000000" pitchFamily="49" charset="0"/>
              </a:rPr>
              <a:t>ejg</a:t>
            </a:r>
            <a:endParaRPr lang="en-US" sz="2600" dirty="0" smtClean="0">
              <a:latin typeface="Courier Prime" panose="02000409000000000000" pitchFamily="49" charset="0"/>
            </a:endParaRPr>
          </a:p>
          <a:p>
            <a:pPr lvl="1"/>
            <a:r>
              <a:rPr lang="en-US" sz="2600" dirty="0" smtClean="0">
                <a:latin typeface="Courier Prime" panose="02000409000000000000" pitchFamily="49" charset="0"/>
              </a:rPr>
              <a:t>two</a:t>
            </a:r>
            <a:r>
              <a:rPr lang="en-US" sz="2600" dirty="0" smtClean="0"/>
              <a:t> ↦ </a:t>
            </a:r>
            <a:r>
              <a:rPr lang="en-US" sz="2600" dirty="0" err="1" smtClean="0">
                <a:latin typeface="Courier Prime" panose="02000409000000000000" pitchFamily="49" charset="0"/>
              </a:rPr>
              <a:t>jsq</a:t>
            </a:r>
            <a:endParaRPr lang="en-US" sz="2600" dirty="0" smtClean="0">
              <a:latin typeface="Courier Prime" panose="02000409000000000000" pitchFamily="49" charset="0"/>
            </a:endParaRPr>
          </a:p>
          <a:p>
            <a:r>
              <a:rPr lang="en-US" sz="2600" dirty="0" smtClean="0"/>
              <a:t>Problem?</a:t>
            </a:r>
            <a:endParaRPr lang="en-US" sz="2600"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93368" y="1821810"/>
            <a:ext cx="5365358" cy="738965"/>
          </a:xfrm>
          <a:prstGeom prst="rect">
            <a:avLst/>
          </a:prstGeom>
        </p:spPr>
      </p:pic>
    </p:spTree>
    <p:extLst>
      <p:ext uri="{BB962C8B-B14F-4D97-AF65-F5344CB8AC3E}">
        <p14:creationId xmlns:p14="http://schemas.microsoft.com/office/powerpoint/2010/main" val="3910364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Cryptanalysis: brute force</a:t>
            </a:r>
            <a:endParaRPr lang="en-US" dirty="0"/>
          </a:p>
        </p:txBody>
      </p:sp>
      <p:sp>
        <p:nvSpPr>
          <p:cNvPr id="3" name="Content Placeholder 2"/>
          <p:cNvSpPr>
            <a:spLocks noGrp="1"/>
          </p:cNvSpPr>
          <p:nvPr>
            <p:ph idx="1"/>
          </p:nvPr>
        </p:nvSpPr>
        <p:spPr/>
        <p:txBody>
          <a:bodyPr/>
          <a:lstStyle/>
          <a:p>
            <a:r>
              <a:rPr lang="en-US" dirty="0" smtClean="0"/>
              <a:t>One way to break a code is by </a:t>
            </a:r>
            <a:r>
              <a:rPr lang="en-US" sz="2500" i="1" dirty="0" smtClean="0">
                <a:solidFill>
                  <a:schemeClr val="accent2"/>
                </a:solidFill>
                <a:latin typeface="Lato Heavy" panose="020F0502020204030203" pitchFamily="34" charset="0"/>
                <a:ea typeface="Lato Heavy" panose="020F0502020204030203" pitchFamily="34" charset="0"/>
                <a:cs typeface="Lato Heavy" panose="020F0502020204030203" pitchFamily="34" charset="0"/>
              </a:rPr>
              <a:t>brute force</a:t>
            </a:r>
            <a:r>
              <a:rPr lang="en-US" dirty="0" smtClean="0"/>
              <a:t>: simply try all possible keys</a:t>
            </a:r>
          </a:p>
          <a:p>
            <a:pPr>
              <a:spcAft>
                <a:spcPts val="15000"/>
              </a:spcAft>
            </a:pPr>
            <a:r>
              <a:rPr lang="en-US" dirty="0" smtClean="0"/>
              <a:t>By eavesdropping </a:t>
            </a:r>
            <a:r>
              <a:rPr lang="en-US" i="1" dirty="0" smtClean="0">
                <a:solidFill>
                  <a:schemeClr val="accent2"/>
                </a:solidFill>
                <a:latin typeface="Lato Heavy" panose="020F0502020204030203" pitchFamily="34" charset="0"/>
                <a:ea typeface="Lato Heavy" panose="020F0502020204030203" pitchFamily="34" charset="0"/>
                <a:cs typeface="Lato Heavy" panose="020F0502020204030203" pitchFamily="34" charset="0"/>
              </a:rPr>
              <a:t>one</a:t>
            </a:r>
            <a:r>
              <a:rPr lang="en-US" dirty="0" smtClean="0"/>
              <a:t> (</a:t>
            </a: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r>
              <a:rPr lang="en-US" dirty="0" smtClean="0"/>
              <a:t>, </a:t>
            </a: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r>
              <a:rPr lang="en-US" dirty="0" smtClean="0"/>
              <a:t>) pair, we can break a block cipher by brute force</a:t>
            </a:r>
          </a:p>
          <a:p>
            <a:r>
              <a:rPr lang="en-US" dirty="0" smtClean="0"/>
              <a:t>So, design a block cipher to be a </a:t>
            </a:r>
            <a:r>
              <a:rPr lang="en-US" i="1" dirty="0" smtClean="0">
                <a:solidFill>
                  <a:schemeClr val="accent2"/>
                </a:solidFill>
                <a:latin typeface="Lato Heavy" panose="020F0502020204030203" pitchFamily="34" charset="0"/>
                <a:ea typeface="Lato Heavy" panose="020F0502020204030203" pitchFamily="34" charset="0"/>
                <a:cs typeface="Lato Heavy" panose="020F0502020204030203" pitchFamily="34" charset="0"/>
              </a:rPr>
              <a:t>large </a:t>
            </a:r>
            <a:r>
              <a:rPr lang="en-US" dirty="0" smtClean="0"/>
              <a:t>family of random-looking permutations</a:t>
            </a:r>
          </a:p>
        </p:txBody>
      </p:sp>
      <p:grpSp>
        <p:nvGrpSpPr>
          <p:cNvPr id="21" name="Group 20"/>
          <p:cNvGrpSpPr/>
          <p:nvPr/>
        </p:nvGrpSpPr>
        <p:grpSpPr>
          <a:xfrm>
            <a:off x="1145219" y="4364830"/>
            <a:ext cx="9531346" cy="1831597"/>
            <a:chOff x="1145219" y="4205026"/>
            <a:chExt cx="9531346" cy="1831597"/>
          </a:xfrm>
        </p:grpSpPr>
        <p:cxnSp>
          <p:nvCxnSpPr>
            <p:cNvPr id="5" name="Straight Connector 4"/>
            <p:cNvCxnSpPr/>
            <p:nvPr/>
          </p:nvCxnSpPr>
          <p:spPr>
            <a:xfrm>
              <a:off x="1885766" y="4877534"/>
              <a:ext cx="84426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0317332" y="4654852"/>
              <a:ext cx="0" cy="43352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07098" y="4654852"/>
              <a:ext cx="0" cy="4335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8212216" y="4654852"/>
              <a:ext cx="0" cy="4335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735650" y="4634138"/>
              <a:ext cx="0" cy="433526"/>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45219" y="4634138"/>
              <a:ext cx="614271" cy="523220"/>
            </a:xfrm>
            <a:prstGeom prst="rect">
              <a:avLst/>
            </a:prstGeom>
            <a:noFill/>
          </p:spPr>
          <p:txBody>
            <a:bodyPr wrap="none" rtlCol="0">
              <a:spAutoFit/>
            </a:bodyPr>
            <a:lstStyle/>
            <a:p>
              <a:r>
                <a:rPr lang="en-US" sz="28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dirty="0"/>
            </a:p>
          </p:txBody>
        </p:sp>
        <p:sp>
          <p:nvSpPr>
            <p:cNvPr id="14" name="TextBox 13"/>
            <p:cNvSpPr txBox="1"/>
            <p:nvPr/>
          </p:nvSpPr>
          <p:spPr>
            <a:xfrm>
              <a:off x="3465383" y="4211191"/>
              <a:ext cx="540533" cy="461665"/>
            </a:xfrm>
            <a:prstGeom prst="rect">
              <a:avLst/>
            </a:prstGeom>
            <a:noFill/>
          </p:spPr>
          <p:txBody>
            <a:bodyPr wrap="none" rtlCol="0">
              <a:spAutoFit/>
            </a:bodyPr>
            <a:lstStyle/>
            <a:p>
              <a:r>
                <a:rPr lang="en-US" sz="2400" dirty="0" smtClean="0">
                  <a:solidFill>
                    <a:schemeClr val="accent1">
                      <a:lumMod val="75000"/>
                    </a:schemeClr>
                  </a:solidFill>
                  <a:latin typeface="Lato Medium" panose="020F0502020204030203" pitchFamily="34" charset="0"/>
                  <a:ea typeface="Lato Medium" panose="020F0502020204030203" pitchFamily="34" charset="0"/>
                  <a:cs typeface="Lato Medium" panose="020F0502020204030203" pitchFamily="34" charset="0"/>
                </a:rPr>
                <a:t>56</a:t>
              </a:r>
              <a:endParaRPr lang="en-US" sz="2400" dirty="0">
                <a:solidFill>
                  <a:schemeClr val="accent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5" name="TextBox 14"/>
            <p:cNvSpPr txBox="1"/>
            <p:nvPr/>
          </p:nvSpPr>
          <p:spPr>
            <a:xfrm>
              <a:off x="5736767" y="4205026"/>
              <a:ext cx="718466" cy="461665"/>
            </a:xfrm>
            <a:prstGeom prst="rect">
              <a:avLst/>
            </a:prstGeom>
            <a:noFill/>
          </p:spPr>
          <p:txBody>
            <a:bodyPr wrap="none" rtlCol="0">
              <a:spAutoFit/>
            </a:bodyPr>
            <a:lstStyle/>
            <a:p>
              <a:r>
                <a:rPr lang="en-US" sz="2400" dirty="0" smtClean="0">
                  <a:solidFill>
                    <a:schemeClr val="accent1">
                      <a:lumMod val="75000"/>
                    </a:schemeClr>
                  </a:solidFill>
                  <a:latin typeface="Lato Medium" panose="020F0502020204030203" pitchFamily="34" charset="0"/>
                  <a:ea typeface="Lato Medium" panose="020F0502020204030203" pitchFamily="34" charset="0"/>
                  <a:cs typeface="Lato Medium" panose="020F0502020204030203" pitchFamily="34" charset="0"/>
                </a:rPr>
                <a:t>128</a:t>
              </a:r>
              <a:endParaRPr lang="en-US" sz="2400" dirty="0">
                <a:solidFill>
                  <a:schemeClr val="accent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6" name="TextBox 15"/>
            <p:cNvSpPr txBox="1"/>
            <p:nvPr/>
          </p:nvSpPr>
          <p:spPr>
            <a:xfrm>
              <a:off x="7852983" y="4205026"/>
              <a:ext cx="718466" cy="461665"/>
            </a:xfrm>
            <a:prstGeom prst="rect">
              <a:avLst/>
            </a:prstGeom>
            <a:noFill/>
          </p:spPr>
          <p:txBody>
            <a:bodyPr wrap="none" rtlCol="0">
              <a:spAutoFit/>
            </a:bodyPr>
            <a:lstStyle/>
            <a:p>
              <a:r>
                <a:rPr lang="en-US" sz="2400" dirty="0" smtClean="0">
                  <a:solidFill>
                    <a:schemeClr val="accent1">
                      <a:lumMod val="75000"/>
                    </a:schemeClr>
                  </a:solidFill>
                  <a:latin typeface="Lato Medium" panose="020F0502020204030203" pitchFamily="34" charset="0"/>
                  <a:ea typeface="Lato Medium" panose="020F0502020204030203" pitchFamily="34" charset="0"/>
                  <a:cs typeface="Lato Medium" panose="020F0502020204030203" pitchFamily="34" charset="0"/>
                </a:rPr>
                <a:t>192</a:t>
              </a:r>
              <a:endParaRPr lang="en-US" sz="2400" dirty="0">
                <a:solidFill>
                  <a:schemeClr val="accent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7" name="TextBox 16"/>
            <p:cNvSpPr txBox="1"/>
            <p:nvPr/>
          </p:nvSpPr>
          <p:spPr>
            <a:xfrm>
              <a:off x="9958099" y="4206013"/>
              <a:ext cx="718466" cy="461665"/>
            </a:xfrm>
            <a:prstGeom prst="rect">
              <a:avLst/>
            </a:prstGeom>
            <a:noFill/>
          </p:spPr>
          <p:txBody>
            <a:bodyPr wrap="none" rtlCol="0">
              <a:spAutoFit/>
            </a:bodyPr>
            <a:lstStyle/>
            <a:p>
              <a:r>
                <a:rPr lang="en-US" sz="2400" dirty="0" smtClean="0">
                  <a:solidFill>
                    <a:schemeClr val="accent1">
                      <a:lumMod val="75000"/>
                    </a:schemeClr>
                  </a:solidFill>
                  <a:latin typeface="Lato Medium" panose="020F0502020204030203" pitchFamily="34" charset="0"/>
                  <a:ea typeface="Lato Medium" panose="020F0502020204030203" pitchFamily="34" charset="0"/>
                  <a:cs typeface="Lato Medium" panose="020F0502020204030203" pitchFamily="34" charset="0"/>
                </a:rPr>
                <a:t>256</a:t>
              </a:r>
              <a:endParaRPr lang="en-US" sz="2400" dirty="0">
                <a:solidFill>
                  <a:schemeClr val="accent1">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8" name="TextBox 17"/>
            <p:cNvSpPr txBox="1"/>
            <p:nvPr/>
          </p:nvSpPr>
          <p:spPr>
            <a:xfrm>
              <a:off x="2625274" y="5267182"/>
              <a:ext cx="2227860" cy="769441"/>
            </a:xfrm>
            <a:prstGeom prst="rect">
              <a:avLst/>
            </a:prstGeom>
            <a:noFill/>
          </p:spPr>
          <p:txBody>
            <a:bodyPr wrap="square" rtlCol="0">
              <a:spAutoFit/>
            </a:bodyPr>
            <a:lstStyle/>
            <a:p>
              <a:r>
                <a:rPr lang="en-US" sz="22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Data Encryption Standard (DES)</a:t>
              </a:r>
              <a:endParaRPr lang="en-US" sz="22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9" name="TextBox 18"/>
            <p:cNvSpPr txBox="1"/>
            <p:nvPr/>
          </p:nvSpPr>
          <p:spPr>
            <a:xfrm>
              <a:off x="5834328" y="5537217"/>
              <a:ext cx="4755775" cy="430887"/>
            </a:xfrm>
            <a:prstGeom prst="rect">
              <a:avLst/>
            </a:prstGeom>
            <a:noFill/>
          </p:spPr>
          <p:txBody>
            <a:bodyPr wrap="square" rtlCol="0">
              <a:spAutoFit/>
            </a:bodyPr>
            <a:lstStyle/>
            <a:p>
              <a:r>
                <a:rPr lang="en-US" sz="2200" dirty="0" smtClean="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rPr>
                <a:t>Advanced Encryption Standard (AES)</a:t>
              </a:r>
              <a:endParaRPr lang="en-US" sz="2200" dirty="0">
                <a:solidFill>
                  <a:schemeClr val="accent3">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0" name="Left Brace 19"/>
            <p:cNvSpPr/>
            <p:nvPr/>
          </p:nvSpPr>
          <p:spPr>
            <a:xfrm rot="16200000">
              <a:off x="8048729" y="3266391"/>
              <a:ext cx="338076" cy="4221332"/>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128193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Cryptanalysis: shortcuts</a:t>
            </a:r>
            <a:endParaRPr lang="en-US" dirty="0"/>
          </a:p>
        </p:txBody>
      </p:sp>
      <p:sp>
        <p:nvSpPr>
          <p:cNvPr id="4" name="Content Placeholder 3"/>
          <p:cNvSpPr>
            <a:spLocks noGrp="1"/>
          </p:cNvSpPr>
          <p:nvPr>
            <p:ph sz="half" idx="1"/>
          </p:nvPr>
        </p:nvSpPr>
        <p:spPr>
          <a:xfrm>
            <a:off x="609600" y="1102109"/>
            <a:ext cx="5125375" cy="5258631"/>
          </a:xfrm>
        </p:spPr>
        <p:txBody>
          <a:bodyPr>
            <a:normAutofit/>
          </a:bodyPr>
          <a:lstStyle/>
          <a:p>
            <a:r>
              <a:rPr lang="en-US" dirty="0" smtClean="0"/>
              <a:t>Cryptanalysis seeks to find attacks on ciphers that beat brute force</a:t>
            </a:r>
          </a:p>
          <a:p>
            <a:r>
              <a:rPr lang="en-US" dirty="0" smtClean="0"/>
              <a:t>If we can program a computer to solve a cipher substantially faster than brute force, we declare it to be </a:t>
            </a:r>
            <a:r>
              <a:rPr lang="en-US" i="1" dirty="0" smtClean="0">
                <a:solidFill>
                  <a:schemeClr val="accent2"/>
                </a:solidFill>
              </a:rPr>
              <a:t>broken</a:t>
            </a:r>
          </a:p>
          <a:p>
            <a:r>
              <a:rPr lang="en-US" dirty="0" smtClean="0"/>
              <a:t>If </a:t>
            </a:r>
          </a:p>
          <a:p>
            <a:r>
              <a:rPr lang="en-US" dirty="0" smtClean="0"/>
              <a:t>For </a:t>
            </a:r>
            <a:r>
              <a:rPr lang="en-US" dirty="0" smtClean="0"/>
              <a:t>instance, consider all of the games in which a computer can beat humans via effective pruning of the search space</a:t>
            </a:r>
            <a:endParaRPr lang="en-US" i="1" dirty="0">
              <a:solidFill>
                <a:schemeClr val="accent2"/>
              </a:solidFill>
            </a:endParaRPr>
          </a:p>
        </p:txBody>
      </p:sp>
      <p:graphicFrame>
        <p:nvGraphicFramePr>
          <p:cNvPr id="8" name="Content Placeholder 5"/>
          <p:cNvGraphicFramePr>
            <a:graphicFrameLocks/>
          </p:cNvGraphicFramePr>
          <p:nvPr>
            <p:extLst>
              <p:ext uri="{D42A27DB-BD31-4B8C-83A1-F6EECF244321}">
                <p14:modId xmlns:p14="http://schemas.microsoft.com/office/powerpoint/2010/main" val="4129307121"/>
              </p:ext>
            </p:extLst>
          </p:nvPr>
        </p:nvGraphicFramePr>
        <p:xfrm>
          <a:off x="6197600" y="1102109"/>
          <a:ext cx="5396637" cy="3200400"/>
        </p:xfrm>
        <a:graphic>
          <a:graphicData uri="http://schemas.openxmlformats.org/drawingml/2006/table">
            <a:tbl>
              <a:tblPr firstRow="1" bandRow="1">
                <a:tableStyleId>{8EC20E35-A176-4012-BC5E-935CFFF8708E}</a:tableStyleId>
              </a:tblPr>
              <a:tblGrid>
                <a:gridCol w="2475883"/>
                <a:gridCol w="1669002"/>
                <a:gridCol w="1251752"/>
              </a:tblGrid>
              <a:tr h="370840">
                <a:tc>
                  <a:txBody>
                    <a:bodyPr/>
                    <a:lstStyle/>
                    <a:p>
                      <a:r>
                        <a:rPr lang="en-US" sz="2400" i="1" dirty="0" smtClean="0">
                          <a:latin typeface="Lato Heavy" panose="020F0502020204030203" pitchFamily="34" charset="0"/>
                          <a:ea typeface="Lato Heavy" panose="020F0502020204030203" pitchFamily="34" charset="0"/>
                          <a:cs typeface="Lato Heavy" panose="020F0502020204030203" pitchFamily="34" charset="0"/>
                        </a:rPr>
                        <a:t>Game</a:t>
                      </a:r>
                      <a:endParaRPr lang="en-US" sz="2400" i="1" dirty="0">
                        <a:latin typeface="Lato Heavy" panose="020F0502020204030203" pitchFamily="34" charset="0"/>
                        <a:ea typeface="Lato Heavy" panose="020F0502020204030203" pitchFamily="34" charset="0"/>
                        <a:cs typeface="Lato Heavy" panose="020F0502020204030203" pitchFamily="34" charset="0"/>
                      </a:endParaRPr>
                    </a:p>
                  </a:txBody>
                  <a:tcPr/>
                </a:tc>
                <a:tc>
                  <a:txBody>
                    <a:bodyPr/>
                    <a:lstStyle/>
                    <a:p>
                      <a:r>
                        <a:rPr lang="en-US" sz="2400" i="1" dirty="0" smtClean="0">
                          <a:latin typeface="Lato Heavy" panose="020F0502020204030203" pitchFamily="34" charset="0"/>
                          <a:ea typeface="Lato Heavy" panose="020F0502020204030203" pitchFamily="34" charset="0"/>
                          <a:cs typeface="Lato Heavy" panose="020F0502020204030203" pitchFamily="34" charset="0"/>
                        </a:rPr>
                        <a:t>Search size</a:t>
                      </a:r>
                      <a:endParaRPr lang="en-US" sz="2400" i="1" dirty="0">
                        <a:latin typeface="Lato Heavy" panose="020F0502020204030203" pitchFamily="34" charset="0"/>
                        <a:ea typeface="Lato Heavy" panose="020F0502020204030203" pitchFamily="34" charset="0"/>
                        <a:cs typeface="Lato Heavy" panose="020F0502020204030203" pitchFamily="34" charset="0"/>
                      </a:endParaRPr>
                    </a:p>
                  </a:txBody>
                  <a:tcPr/>
                </a:tc>
                <a:tc>
                  <a:txBody>
                    <a:bodyPr/>
                    <a:lstStyle/>
                    <a:p>
                      <a:r>
                        <a:rPr lang="en-US" sz="2400" i="1" dirty="0" smtClean="0">
                          <a:latin typeface="Lato Heavy" panose="020F0502020204030203" pitchFamily="34" charset="0"/>
                          <a:ea typeface="Lato Heavy" panose="020F0502020204030203" pitchFamily="34" charset="0"/>
                          <a:cs typeface="Lato Heavy" panose="020F0502020204030203" pitchFamily="34" charset="0"/>
                        </a:rPr>
                        <a:t>Solved?</a:t>
                      </a:r>
                      <a:endParaRPr lang="en-US" sz="2400" i="1" dirty="0">
                        <a:latin typeface="Lato Heavy" panose="020F0502020204030203" pitchFamily="34" charset="0"/>
                        <a:ea typeface="Lato Heavy" panose="020F0502020204030203" pitchFamily="34" charset="0"/>
                        <a:cs typeface="Lato Heavy" panose="020F0502020204030203" pitchFamily="34" charset="0"/>
                      </a:endParaRPr>
                    </a:p>
                  </a:txBody>
                  <a:tcPr/>
                </a:tc>
              </a:tr>
              <a:tr h="370840">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Connect 4</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10^13</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r>
              <a:tr h="370840">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Limit hold</a:t>
                      </a:r>
                      <a:r>
                        <a:rPr lang="en-US" sz="2400" baseline="0" dirty="0" smtClean="0">
                          <a:latin typeface="Lato Medium" panose="020F0502020204030203" pitchFamily="34" charset="0"/>
                          <a:ea typeface="Lato Medium" panose="020F0502020204030203" pitchFamily="34" charset="0"/>
                          <a:cs typeface="Lato Medium" panose="020F0502020204030203" pitchFamily="34" charset="0"/>
                        </a:rPr>
                        <a:t> </a:t>
                      </a:r>
                      <a:r>
                        <a:rPr lang="en-US" sz="2400" dirty="0" smtClean="0">
                          <a:latin typeface="Lato Medium" panose="020F0502020204030203" pitchFamily="34" charset="0"/>
                          <a:ea typeface="Lato Medium" panose="020F0502020204030203" pitchFamily="34" charset="0"/>
                          <a:cs typeface="Lato Medium" panose="020F0502020204030203" pitchFamily="34" charset="0"/>
                        </a:rPr>
                        <a:t>’</a:t>
                      </a:r>
                      <a:r>
                        <a:rPr lang="en-US" sz="2400" dirty="0" err="1" smtClean="0">
                          <a:latin typeface="Lato Medium" panose="020F0502020204030203" pitchFamily="34" charset="0"/>
                          <a:ea typeface="Lato Medium" panose="020F0502020204030203" pitchFamily="34" charset="0"/>
                          <a:cs typeface="Lato Medium" panose="020F0502020204030203" pitchFamily="34" charset="0"/>
                        </a:rPr>
                        <a:t>em</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10^14</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r>
              <a:tr h="370840">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Checkers</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10^20</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r>
              <a:tr h="370840">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Chess</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10^50</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r>
              <a:tr h="370840">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No limit hold</a:t>
                      </a:r>
                      <a:r>
                        <a:rPr lang="en-US" sz="2400" baseline="0" dirty="0" smtClean="0">
                          <a:latin typeface="Lato Medium" panose="020F0502020204030203" pitchFamily="34" charset="0"/>
                          <a:ea typeface="Lato Medium" panose="020F0502020204030203" pitchFamily="34" charset="0"/>
                          <a:cs typeface="Lato Medium" panose="020F0502020204030203" pitchFamily="34" charset="0"/>
                        </a:rPr>
                        <a:t> </a:t>
                      </a:r>
                      <a:r>
                        <a:rPr lang="en-US" sz="2400" dirty="0" smtClean="0">
                          <a:latin typeface="Lato Medium" panose="020F0502020204030203" pitchFamily="34" charset="0"/>
                          <a:ea typeface="Lato Medium" panose="020F0502020204030203" pitchFamily="34" charset="0"/>
                          <a:cs typeface="Lato Medium" panose="020F0502020204030203" pitchFamily="34" charset="0"/>
                        </a:rPr>
                        <a:t>’</a:t>
                      </a:r>
                      <a:r>
                        <a:rPr lang="en-US" sz="2400" dirty="0" err="1" smtClean="0">
                          <a:latin typeface="Lato Medium" panose="020F0502020204030203" pitchFamily="34" charset="0"/>
                          <a:ea typeface="Lato Medium" panose="020F0502020204030203" pitchFamily="34" charset="0"/>
                          <a:cs typeface="Lato Medium" panose="020F0502020204030203" pitchFamily="34" charset="0"/>
                        </a:rPr>
                        <a:t>em</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10^140</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r>
              <a:tr h="370840">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Go (19 × 19)</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10^171</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c>
                  <a:txBody>
                    <a:bodyPr/>
                    <a:lstStyle/>
                    <a:p>
                      <a:endParaRPr lang="en-US" sz="2400" dirty="0">
                        <a:latin typeface="Lato Medium" panose="020F0502020204030203" pitchFamily="34" charset="0"/>
                        <a:ea typeface="Lato Medium" panose="020F0502020204030203" pitchFamily="34" charset="0"/>
                        <a:cs typeface="Lato Medium" panose="020F0502020204030203" pitchFamily="34" charset="0"/>
                      </a:endParaRPr>
                    </a:p>
                  </a:txBody>
                  <a:tcPr/>
                </a:tc>
              </a:tr>
            </a:tbl>
          </a:graphicData>
        </a:graphic>
      </p:graphicFrame>
    </p:spTree>
    <p:extLst>
      <p:ext uri="{BB962C8B-B14F-4D97-AF65-F5344CB8AC3E}">
        <p14:creationId xmlns:p14="http://schemas.microsoft.com/office/powerpoint/2010/main" val="103612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 Crypto is multi-disciplinary &amp; impactful</a:t>
            </a:r>
            <a:endParaRPr lang="en-US" dirty="0"/>
          </a:p>
        </p:txBody>
      </p:sp>
      <p:sp>
        <p:nvSpPr>
          <p:cNvPr id="4" name="Content Placeholder 2"/>
          <p:cNvSpPr txBox="1">
            <a:spLocks/>
          </p:cNvSpPr>
          <p:nvPr/>
        </p:nvSpPr>
        <p:spPr>
          <a:xfrm>
            <a:off x="7450243" y="1019245"/>
            <a:ext cx="3449954" cy="1519655"/>
          </a:xfrm>
          <a:prstGeom prst="rect">
            <a:avLst/>
          </a:prstGeom>
        </p:spPr>
        <p:txBody>
          <a:bodyPr tIns="0" rIns="0">
            <a:noAutofit/>
          </a:bodyPr>
          <a:lstStyle>
            <a:lvl1pPr marL="342900" indent="-34290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742950" indent="-28575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accent1">
                    <a:lumMod val="75000"/>
                  </a:schemeClr>
                </a:solidFill>
                <a:latin typeface="Lato Black"/>
                <a:cs typeface="Lato Black"/>
              </a:rPr>
              <a:t>Complexity theory</a:t>
            </a:r>
          </a:p>
          <a:p>
            <a:pPr marL="0" indent="0">
              <a:spcBef>
                <a:spcPts val="500"/>
              </a:spcBef>
              <a:buNone/>
            </a:pPr>
            <a:r>
              <a:rPr lang="en-US" sz="2000" dirty="0">
                <a:latin typeface="Lato Medium"/>
                <a:cs typeface="Lato Medium"/>
              </a:rPr>
              <a:t>Known for </a:t>
            </a:r>
            <a:r>
              <a:rPr lang="en-US" sz="2000" dirty="0" smtClean="0">
                <a:latin typeface="Lato Medium"/>
                <a:cs typeface="Lato Medium"/>
              </a:rPr>
              <a:t>reductions.</a:t>
            </a:r>
          </a:p>
          <a:p>
            <a:pPr marL="0" indent="0">
              <a:spcBef>
                <a:spcPts val="500"/>
              </a:spcBef>
              <a:buNone/>
            </a:pPr>
            <a:r>
              <a:rPr lang="en-US" sz="2000" dirty="0">
                <a:latin typeface="Lato Medium"/>
                <a:cs typeface="Lato Medium"/>
              </a:rPr>
              <a:t>P</a:t>
            </a:r>
            <a:r>
              <a:rPr lang="en-US" sz="2000" dirty="0" smtClean="0">
                <a:latin typeface="Lato Medium"/>
                <a:cs typeface="Lato Medium"/>
              </a:rPr>
              <a:t>rimarily </a:t>
            </a:r>
            <a:r>
              <a:rPr lang="en-US" sz="2000" dirty="0">
                <a:latin typeface="Lato Medium"/>
                <a:cs typeface="Lato Medium"/>
              </a:rPr>
              <a:t>found </a:t>
            </a:r>
            <a:r>
              <a:rPr lang="en-US" sz="2000" dirty="0" smtClean="0">
                <a:latin typeface="Lato Medium"/>
                <a:cs typeface="Lato Medium"/>
              </a:rPr>
              <a:t>in</a:t>
            </a:r>
            <a:br>
              <a:rPr lang="en-US" sz="2000" dirty="0" smtClean="0">
                <a:latin typeface="Lato Medium"/>
                <a:cs typeface="Lato Medium"/>
              </a:rPr>
            </a:br>
            <a:r>
              <a:rPr lang="en-US" sz="2000" dirty="0" smtClean="0">
                <a:latin typeface="Lato Medium"/>
                <a:cs typeface="Lato Medium"/>
              </a:rPr>
              <a:t>American academia.</a:t>
            </a:r>
            <a:endParaRPr lang="en-US" sz="2000" dirty="0">
              <a:latin typeface="Lato Medium"/>
              <a:cs typeface="Lato Medium"/>
            </a:endParaRPr>
          </a:p>
        </p:txBody>
      </p:sp>
      <p:sp>
        <p:nvSpPr>
          <p:cNvPr id="5" name="Content Placeholder 2"/>
          <p:cNvSpPr txBox="1">
            <a:spLocks/>
          </p:cNvSpPr>
          <p:nvPr/>
        </p:nvSpPr>
        <p:spPr>
          <a:xfrm>
            <a:off x="1909859" y="3708072"/>
            <a:ext cx="3293908" cy="1469876"/>
          </a:xfrm>
          <a:prstGeom prst="rect">
            <a:avLst/>
          </a:prstGeom>
        </p:spPr>
        <p:txBody>
          <a:bodyPr>
            <a:noAutofit/>
          </a:bodyPr>
          <a:lstStyle>
            <a:lvl1pPr marL="342900" indent="-34290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742950" indent="-28575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accent2">
                    <a:lumMod val="75000"/>
                  </a:schemeClr>
                </a:solidFill>
                <a:latin typeface="Lato Black"/>
                <a:cs typeface="Lato Black"/>
              </a:rPr>
              <a:t>Engineering</a:t>
            </a:r>
          </a:p>
          <a:p>
            <a:pPr marL="0" indent="0">
              <a:spcBef>
                <a:spcPts val="500"/>
              </a:spcBef>
              <a:buNone/>
            </a:pPr>
            <a:r>
              <a:rPr lang="en-US" sz="2000" dirty="0">
                <a:latin typeface="Lato Medium"/>
                <a:cs typeface="Lato Medium"/>
              </a:rPr>
              <a:t>Known for software dev</a:t>
            </a:r>
            <a:br>
              <a:rPr lang="en-US" sz="2000" dirty="0">
                <a:latin typeface="Lato Medium"/>
                <a:cs typeface="Lato Medium"/>
              </a:rPr>
            </a:br>
            <a:r>
              <a:rPr lang="en-US" sz="2000" dirty="0">
                <a:latin typeface="Lato Medium"/>
                <a:cs typeface="Lato Medium"/>
              </a:rPr>
              <a:t>and side channel </a:t>
            </a:r>
            <a:r>
              <a:rPr lang="en-US" sz="2000" dirty="0" smtClean="0">
                <a:latin typeface="Lato Medium"/>
                <a:cs typeface="Lato Medium"/>
              </a:rPr>
              <a:t>attacks.</a:t>
            </a:r>
          </a:p>
          <a:p>
            <a:pPr marL="0" indent="0">
              <a:spcBef>
                <a:spcPts val="500"/>
              </a:spcBef>
              <a:buNone/>
            </a:pPr>
            <a:r>
              <a:rPr lang="en-US" sz="2000" dirty="0">
                <a:latin typeface="Lato Medium"/>
                <a:cs typeface="Lato Medium"/>
              </a:rPr>
              <a:t>P</a:t>
            </a:r>
            <a:r>
              <a:rPr lang="en-US" sz="2000" dirty="0" smtClean="0">
                <a:latin typeface="Lato Medium"/>
                <a:cs typeface="Lato Medium"/>
              </a:rPr>
              <a:t>rimarily </a:t>
            </a:r>
            <a:r>
              <a:rPr lang="en-US" sz="2000" dirty="0">
                <a:latin typeface="Lato Medium"/>
                <a:cs typeface="Lato Medium"/>
              </a:rPr>
              <a:t>found in </a:t>
            </a:r>
            <a:r>
              <a:rPr lang="en-US" sz="2000" dirty="0" smtClean="0">
                <a:latin typeface="Lato Medium"/>
                <a:cs typeface="Lato Medium"/>
              </a:rPr>
              <a:t>industry.</a:t>
            </a:r>
            <a:endParaRPr lang="en-US" sz="2000" dirty="0">
              <a:latin typeface="Lato Medium"/>
              <a:cs typeface="Lato Medium"/>
            </a:endParaRPr>
          </a:p>
        </p:txBody>
      </p:sp>
      <p:sp>
        <p:nvSpPr>
          <p:cNvPr id="6" name="Content Placeholder 2"/>
          <p:cNvSpPr txBox="1">
            <a:spLocks/>
          </p:cNvSpPr>
          <p:nvPr/>
        </p:nvSpPr>
        <p:spPr>
          <a:xfrm>
            <a:off x="7450243" y="3708072"/>
            <a:ext cx="3748051" cy="1501013"/>
          </a:xfrm>
          <a:prstGeom prst="rect">
            <a:avLst/>
          </a:prstGeom>
        </p:spPr>
        <p:txBody>
          <a:bodyPr>
            <a:noAutofit/>
          </a:bodyPr>
          <a:lstStyle>
            <a:lvl1pPr marL="342900" indent="-34290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742950" indent="-28575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solidFill>
                  <a:schemeClr val="accent3">
                    <a:lumMod val="75000"/>
                  </a:schemeClr>
                </a:solidFill>
                <a:latin typeface="Lato Black"/>
                <a:cs typeface="Lato Black"/>
              </a:rPr>
              <a:t>Mathematics</a:t>
            </a:r>
          </a:p>
          <a:p>
            <a:pPr marL="0" indent="0">
              <a:spcBef>
                <a:spcPts val="500"/>
              </a:spcBef>
              <a:buNone/>
            </a:pPr>
            <a:r>
              <a:rPr lang="en-US" sz="2000" dirty="0">
                <a:latin typeface="Lato Medium"/>
                <a:cs typeface="Lato Medium"/>
              </a:rPr>
              <a:t>Known for </a:t>
            </a:r>
            <a:r>
              <a:rPr lang="en-US" sz="2000" dirty="0" smtClean="0">
                <a:latin typeface="Lato Medium"/>
                <a:cs typeface="Lato Medium"/>
              </a:rPr>
              <a:t>cryptanalysis.</a:t>
            </a:r>
          </a:p>
          <a:p>
            <a:pPr marL="0" indent="0">
              <a:spcBef>
                <a:spcPts val="500"/>
              </a:spcBef>
              <a:buNone/>
            </a:pPr>
            <a:r>
              <a:rPr lang="en-US" sz="2000" dirty="0">
                <a:latin typeface="Lato Medium"/>
                <a:cs typeface="Lato Medium"/>
              </a:rPr>
              <a:t>P</a:t>
            </a:r>
            <a:r>
              <a:rPr lang="en-US" sz="2000" dirty="0" smtClean="0">
                <a:latin typeface="Lato Medium"/>
                <a:cs typeface="Lato Medium"/>
              </a:rPr>
              <a:t>rimarily </a:t>
            </a:r>
            <a:r>
              <a:rPr lang="en-US" sz="2000" dirty="0">
                <a:latin typeface="Lato Medium"/>
                <a:cs typeface="Lato Medium"/>
              </a:rPr>
              <a:t>found </a:t>
            </a:r>
            <a:r>
              <a:rPr lang="en-US" sz="2000" dirty="0" smtClean="0">
                <a:latin typeface="Lato Medium"/>
                <a:cs typeface="Lato Medium"/>
              </a:rPr>
              <a:t>in</a:t>
            </a:r>
            <a:br>
              <a:rPr lang="en-US" sz="2000" dirty="0" smtClean="0">
                <a:latin typeface="Lato Medium"/>
                <a:cs typeface="Lato Medium"/>
              </a:rPr>
            </a:br>
            <a:r>
              <a:rPr lang="en-US" sz="2000" dirty="0" smtClean="0">
                <a:latin typeface="Lato Medium"/>
                <a:cs typeface="Lato Medium"/>
              </a:rPr>
              <a:t>government.</a:t>
            </a:r>
            <a:endParaRPr lang="en-US" sz="2000" dirty="0">
              <a:latin typeface="Lato Medium"/>
              <a:cs typeface="Lato Medium"/>
            </a:endParaRPr>
          </a:p>
        </p:txBody>
      </p:sp>
      <p:sp>
        <p:nvSpPr>
          <p:cNvPr id="9" name="Oval 8"/>
          <p:cNvSpPr/>
          <p:nvPr/>
        </p:nvSpPr>
        <p:spPr>
          <a:xfrm>
            <a:off x="5629995" y="2805938"/>
            <a:ext cx="1725628" cy="1725628"/>
          </a:xfrm>
          <a:prstGeom prst="ellipse">
            <a:avLst/>
          </a:prstGeom>
          <a:solidFill>
            <a:schemeClr val="accent3">
              <a:alpha val="51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4000" dirty="0" smtClean="0">
                <a:latin typeface="FontAwesome Regular"/>
                <a:cs typeface="FontAwesome Regular"/>
              </a:rPr>
              <a:t></a:t>
            </a:r>
            <a:endParaRPr lang="en-US" sz="4000" dirty="0">
              <a:latin typeface="FontAwesome Regular"/>
              <a:cs typeface="FontAwesome Regular"/>
            </a:endParaRPr>
          </a:p>
        </p:txBody>
      </p:sp>
      <p:sp>
        <p:nvSpPr>
          <p:cNvPr id="11" name="Oval 10"/>
          <p:cNvSpPr/>
          <p:nvPr/>
        </p:nvSpPr>
        <p:spPr>
          <a:xfrm>
            <a:off x="4537119" y="1693608"/>
            <a:ext cx="1728216" cy="1728216"/>
          </a:xfrm>
          <a:prstGeom prst="ellipse">
            <a:avLst/>
          </a:prstGeom>
          <a:solidFill>
            <a:schemeClr val="accent6">
              <a:alpha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r>
              <a:rPr lang="en-US" sz="4400" dirty="0">
                <a:latin typeface="FontAwesome Regular"/>
                <a:cs typeface="FontAwesome Regular"/>
              </a:rPr>
              <a:t></a:t>
            </a:r>
            <a:endParaRPr lang="en-US" sz="4400" dirty="0">
              <a:latin typeface="FontAwesome"/>
              <a:cs typeface="FontAwesome"/>
            </a:endParaRPr>
          </a:p>
        </p:txBody>
      </p:sp>
      <p:sp>
        <p:nvSpPr>
          <p:cNvPr id="12" name="Content Placeholder 2"/>
          <p:cNvSpPr txBox="1">
            <a:spLocks/>
          </p:cNvSpPr>
          <p:nvPr/>
        </p:nvSpPr>
        <p:spPr>
          <a:xfrm>
            <a:off x="1909859" y="1019246"/>
            <a:ext cx="3073944" cy="1519655"/>
          </a:xfrm>
          <a:prstGeom prst="rect">
            <a:avLst/>
          </a:prstGeom>
        </p:spPr>
        <p:txBody>
          <a:bodyPr tIns="0" rIns="0">
            <a:noAutofit/>
          </a:bodyPr>
          <a:lstStyle>
            <a:lvl1pPr marL="342900" indent="-34290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742950" indent="-28575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chemeClr val="accent6">
                    <a:lumMod val="75000"/>
                  </a:schemeClr>
                </a:solidFill>
                <a:latin typeface="Lato Black"/>
                <a:cs typeface="Lato Black"/>
              </a:rPr>
              <a:t>Algorithms</a:t>
            </a:r>
            <a:endParaRPr lang="en-US" sz="2800" dirty="0">
              <a:solidFill>
                <a:schemeClr val="accent6">
                  <a:lumMod val="75000"/>
                </a:schemeClr>
              </a:solidFill>
              <a:latin typeface="Lato Black"/>
              <a:cs typeface="Lato Black"/>
            </a:endParaRPr>
          </a:p>
          <a:p>
            <a:pPr marL="0" indent="0">
              <a:spcBef>
                <a:spcPts val="500"/>
              </a:spcBef>
              <a:buNone/>
            </a:pPr>
            <a:r>
              <a:rPr lang="en-US" sz="2000" dirty="0" smtClean="0">
                <a:latin typeface="Lato Medium"/>
                <a:cs typeface="Lato Medium"/>
              </a:rPr>
              <a:t>Known for cipher design.</a:t>
            </a:r>
          </a:p>
          <a:p>
            <a:pPr marL="0" indent="0">
              <a:spcBef>
                <a:spcPts val="500"/>
              </a:spcBef>
              <a:buNone/>
            </a:pPr>
            <a:r>
              <a:rPr lang="en-US" sz="2000" dirty="0">
                <a:latin typeface="Lato Medium"/>
                <a:cs typeface="Lato Medium"/>
              </a:rPr>
              <a:t>P</a:t>
            </a:r>
            <a:r>
              <a:rPr lang="en-US" sz="2000" dirty="0" smtClean="0">
                <a:latin typeface="Lato Medium"/>
                <a:cs typeface="Lato Medium"/>
              </a:rPr>
              <a:t>rimarily found in</a:t>
            </a:r>
            <a:br>
              <a:rPr lang="en-US" sz="2000" dirty="0" smtClean="0">
                <a:latin typeface="Lato Medium"/>
                <a:cs typeface="Lato Medium"/>
              </a:rPr>
            </a:br>
            <a:r>
              <a:rPr lang="en-US" sz="2000" dirty="0" smtClean="0">
                <a:latin typeface="Lato Medium"/>
                <a:cs typeface="Lato Medium"/>
              </a:rPr>
              <a:t>European academia.</a:t>
            </a:r>
            <a:endParaRPr lang="en-US" sz="2000" dirty="0">
              <a:latin typeface="Lato Medium"/>
              <a:cs typeface="Lato Medium"/>
            </a:endParaRPr>
          </a:p>
        </p:txBody>
      </p:sp>
      <p:sp>
        <p:nvSpPr>
          <p:cNvPr id="10" name="Oval 9"/>
          <p:cNvSpPr/>
          <p:nvPr/>
        </p:nvSpPr>
        <p:spPr>
          <a:xfrm>
            <a:off x="5627407" y="1693608"/>
            <a:ext cx="1728216" cy="1728216"/>
          </a:xfrm>
          <a:prstGeom prst="ellipse">
            <a:avLst/>
          </a:prstGeom>
          <a:solidFill>
            <a:schemeClr val="accent1">
              <a:alpha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en-US" sz="3600" dirty="0">
                <a:latin typeface="Lato Heavy"/>
                <a:cs typeface="Lato Heavy"/>
              </a:rPr>
              <a:t>A</a:t>
            </a:r>
            <a:r>
              <a:rPr lang="en-US" sz="4000" dirty="0">
                <a:latin typeface="Lato Black"/>
                <a:cs typeface="Lato Black"/>
              </a:rPr>
              <a:t>⇒</a:t>
            </a:r>
            <a:r>
              <a:rPr lang="en-US" sz="3600" dirty="0">
                <a:latin typeface="Lato Heavy"/>
                <a:cs typeface="Lato Heavy"/>
              </a:rPr>
              <a:t>B</a:t>
            </a:r>
          </a:p>
        </p:txBody>
      </p:sp>
      <p:sp>
        <p:nvSpPr>
          <p:cNvPr id="8" name="Oval 7"/>
          <p:cNvSpPr/>
          <p:nvPr/>
        </p:nvSpPr>
        <p:spPr>
          <a:xfrm>
            <a:off x="4537119" y="2805938"/>
            <a:ext cx="1725628" cy="1725628"/>
          </a:xfrm>
          <a:prstGeom prst="ellipse">
            <a:avLst/>
          </a:prstGeom>
          <a:solidFill>
            <a:schemeClr val="accent2">
              <a:alpha val="49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4400" dirty="0" smtClean="0">
                <a:latin typeface="Lato Medium" panose="020F0502020204030203" pitchFamily="34" charset="0"/>
                <a:ea typeface="Lato Medium" panose="020F0502020204030203" pitchFamily="34" charset="0"/>
                <a:cs typeface="Lato Medium" panose="020F0502020204030203" pitchFamily="34" charset="0"/>
              </a:rPr>
              <a:t>🗲</a:t>
            </a:r>
            <a:endParaRPr lang="en-US" sz="48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6" name="Freeform 25"/>
          <p:cNvSpPr>
            <a:spLocks noChangeAspect="1"/>
          </p:cNvSpPr>
          <p:nvPr/>
        </p:nvSpPr>
        <p:spPr>
          <a:xfrm>
            <a:off x="5600149" y="3132551"/>
            <a:ext cx="498519" cy="2394946"/>
          </a:xfrm>
          <a:custGeom>
            <a:avLst/>
            <a:gdLst>
              <a:gd name="connsiteX0" fmla="*/ 0 w 421884"/>
              <a:gd name="connsiteY0" fmla="*/ 1379537 h 1379537"/>
              <a:gd name="connsiteX1" fmla="*/ 306533 w 421884"/>
              <a:gd name="connsiteY1" fmla="*/ 1171512 h 1379537"/>
              <a:gd name="connsiteX2" fmla="*/ 416009 w 421884"/>
              <a:gd name="connsiteY2" fmla="*/ 853999 h 1379537"/>
              <a:gd name="connsiteX3" fmla="*/ 394114 w 421884"/>
              <a:gd name="connsiteY3" fmla="*/ 492692 h 1379537"/>
              <a:gd name="connsiteX4" fmla="*/ 284638 w 421884"/>
              <a:gd name="connsiteY4" fmla="*/ 0 h 137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4" h="1379537">
                <a:moveTo>
                  <a:pt x="0" y="1379537"/>
                </a:moveTo>
                <a:cubicBezTo>
                  <a:pt x="118599" y="1319319"/>
                  <a:pt x="237198" y="1259102"/>
                  <a:pt x="306533" y="1171512"/>
                </a:cubicBezTo>
                <a:cubicBezTo>
                  <a:pt x="375868" y="1083922"/>
                  <a:pt x="401412" y="967136"/>
                  <a:pt x="416009" y="853999"/>
                </a:cubicBezTo>
                <a:cubicBezTo>
                  <a:pt x="430606" y="740862"/>
                  <a:pt x="416009" y="635025"/>
                  <a:pt x="394114" y="492692"/>
                </a:cubicBezTo>
                <a:cubicBezTo>
                  <a:pt x="372219" y="350359"/>
                  <a:pt x="328428" y="175179"/>
                  <a:pt x="284638" y="0"/>
                </a:cubicBezTo>
              </a:path>
            </a:pathLst>
          </a:custGeom>
          <a:ln w="38100">
            <a:solidFill>
              <a:schemeClr val="tx1">
                <a:lumMod val="75000"/>
                <a:lumOff val="25000"/>
              </a:schemeClr>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2935314" y="5439127"/>
            <a:ext cx="5828187" cy="523220"/>
          </a:xfrm>
          <a:prstGeom prst="rect">
            <a:avLst/>
          </a:prstGeom>
          <a:solidFill>
            <a:schemeClr val="tx1">
              <a:lumMod val="65000"/>
              <a:lumOff val="35000"/>
            </a:schemeClr>
          </a:solidFill>
          <a:ln>
            <a:solidFill>
              <a:schemeClr val="tx1">
                <a:lumMod val="85000"/>
                <a:lumOff val="15000"/>
              </a:schemeClr>
            </a:solidFill>
          </a:ln>
        </p:spPr>
        <p:txBody>
          <a:bodyPr wrap="square" rtlCol="0">
            <a:spAutoFit/>
          </a:bodyPr>
          <a:lstStyle/>
          <a:p>
            <a:pPr algn="ctr"/>
            <a:r>
              <a:rPr lang="en-US" sz="2800" i="1" dirty="0">
                <a:solidFill>
                  <a:schemeClr val="bg1">
                    <a:lumMod val="95000"/>
                  </a:schemeClr>
                </a:solidFill>
                <a:latin typeface="Lato Heavy"/>
                <a:cs typeface="Lato Heavy"/>
              </a:rPr>
              <a:t>This class </a:t>
            </a:r>
            <a:r>
              <a:rPr lang="en-US" sz="2800" i="1" dirty="0" smtClean="0">
                <a:solidFill>
                  <a:schemeClr val="bg1">
                    <a:lumMod val="95000"/>
                  </a:schemeClr>
                </a:solidFill>
                <a:latin typeface="Lato Heavy"/>
                <a:cs typeface="Lato Heavy"/>
              </a:rPr>
              <a:t>explores all 4 </a:t>
            </a:r>
            <a:r>
              <a:rPr lang="en-US" sz="2800" i="1" dirty="0">
                <a:solidFill>
                  <a:schemeClr val="bg1">
                    <a:lumMod val="95000"/>
                  </a:schemeClr>
                </a:solidFill>
                <a:latin typeface="Lato Heavy"/>
                <a:cs typeface="Lato Heavy"/>
              </a:rPr>
              <a:t>approaches</a:t>
            </a:r>
          </a:p>
        </p:txBody>
      </p:sp>
    </p:spTree>
    <p:extLst>
      <p:ext uri="{BB962C8B-B14F-4D97-AF65-F5344CB8AC3E}">
        <p14:creationId xmlns:p14="http://schemas.microsoft.com/office/powerpoint/2010/main" val="2081779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P spid="10" grpId="0" animBg="1"/>
      <p:bldP spid="8" grpId="0" animBg="1"/>
      <p:bldP spid="26"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Wars: early 20</a:t>
            </a:r>
            <a:r>
              <a:rPr lang="en-US" baseline="30000" dirty="0"/>
              <a:t>th</a:t>
            </a:r>
            <a:r>
              <a:rPr lang="en-US" dirty="0"/>
              <a:t> century</a:t>
            </a:r>
          </a:p>
        </p:txBody>
      </p:sp>
      <p:sp>
        <p:nvSpPr>
          <p:cNvPr id="3" name="Text Placeholder 2"/>
          <p:cNvSpPr>
            <a:spLocks noGrp="1"/>
          </p:cNvSpPr>
          <p:nvPr>
            <p:ph type="body" idx="1"/>
          </p:nvPr>
        </p:nvSpPr>
        <p:spPr/>
        <p:txBody>
          <a:bodyPr anchor="t"/>
          <a:lstStyle/>
          <a:p>
            <a:r>
              <a:rPr lang="en-US" dirty="0" smtClean="0"/>
              <a:t>World War I: Zimmerman telegram</a:t>
            </a:r>
            <a:endParaRPr lang="en-US" dirty="0"/>
          </a:p>
        </p:txBody>
      </p:sp>
      <p:sp>
        <p:nvSpPr>
          <p:cNvPr id="5" name="Text Placeholder 4"/>
          <p:cNvSpPr>
            <a:spLocks noGrp="1"/>
          </p:cNvSpPr>
          <p:nvPr>
            <p:ph type="body" sz="quarter" idx="3"/>
          </p:nvPr>
        </p:nvSpPr>
        <p:spPr/>
        <p:txBody>
          <a:bodyPr anchor="t"/>
          <a:lstStyle/>
          <a:p>
            <a:r>
              <a:rPr lang="en-US" dirty="0" smtClean="0"/>
              <a:t>World War II: Enigma machine</a:t>
            </a:r>
            <a:endParaRPr lang="en-US" dirty="0"/>
          </a:p>
        </p:txBody>
      </p:sp>
      <p:pic>
        <p:nvPicPr>
          <p:cNvPr id="2050" name="Picture 2" descr="The Zimmerman Telegraph alongside the decoding notes"/>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609600" y="1741871"/>
            <a:ext cx="5386388" cy="3027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5384931"/>
            <a:ext cx="4733988" cy="338554"/>
          </a:xfrm>
          <a:prstGeom prst="rect">
            <a:avLst/>
          </a:prstGeom>
          <a:noFill/>
        </p:spPr>
        <p:txBody>
          <a:bodyPr wrap="none" rtlCol="0">
            <a:spAutoFit/>
          </a:bodyPr>
          <a:lstStyle/>
          <a:p>
            <a:r>
              <a:rPr lang="en-US" sz="1600" dirty="0" smtClean="0">
                <a:latin typeface="Lato Medium" panose="020F0502020204030203" pitchFamily="34" charset="0"/>
                <a:ea typeface="Lato Medium" panose="020F0502020204030203" pitchFamily="34" charset="0"/>
                <a:cs typeface="Lato Medium" panose="020F0502020204030203" pitchFamily="34" charset="0"/>
              </a:rPr>
              <a:t>Source: http</a:t>
            </a:r>
            <a:r>
              <a:rPr lang="en-US" sz="1600" dirty="0">
                <a:latin typeface="Lato Medium" panose="020F0502020204030203" pitchFamily="34" charset="0"/>
                <a:ea typeface="Lato Medium" panose="020F0502020204030203" pitchFamily="34" charset="0"/>
                <a:cs typeface="Lato Medium" panose="020F0502020204030203" pitchFamily="34" charset="0"/>
              </a:rPr>
              <a:t>://www.bbc.com/news/uk-38581861</a:t>
            </a:r>
          </a:p>
        </p:txBody>
      </p:sp>
      <p:pic>
        <p:nvPicPr>
          <p:cNvPr id="2052" name="Picture 4" descr="https://upload.wikimedia.org/wikipedia/commons/thumb/b/bd/Enigma_%28crittografia%29_-_Museo_scienza_e_tecnologia_Milano.jpg/1024px-Enigma_%28crittografia%29_-_Museo_scienza_e_tecnologia_Milano.jpg"/>
          <p:cNvPicPr>
            <a:picLocks noGrp="1" noChangeAspect="1" noChangeArrowheads="1"/>
          </p:cNvPicPr>
          <p:nvPr>
            <p:ph sz="quarter" idx="4"/>
          </p:nvPr>
        </p:nvPicPr>
        <p:blipFill>
          <a:blip r:embed="rId3">
            <a:extLst>
              <a:ext uri="{28A0092B-C50C-407E-A947-70E740481C1C}">
                <a14:useLocalDpi xmlns:a14="http://schemas.microsoft.com/office/drawing/2010/main"/>
              </a:ext>
            </a:extLst>
          </a:blip>
          <a:srcRect/>
          <a:stretch>
            <a:fillRect/>
          </a:stretch>
        </p:blipFill>
        <p:spPr bwMode="auto">
          <a:xfrm>
            <a:off x="6286659" y="1741871"/>
            <a:ext cx="5201920" cy="3469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86659" y="5384931"/>
            <a:ext cx="5170005" cy="338554"/>
          </a:xfrm>
          <a:prstGeom prst="rect">
            <a:avLst/>
          </a:prstGeom>
          <a:noFill/>
        </p:spPr>
        <p:txBody>
          <a:bodyPr wrap="none" rtlCol="0">
            <a:spAutoFit/>
          </a:bodyPr>
          <a:lstStyle/>
          <a:p>
            <a:r>
              <a:rPr lang="en-US" sz="1600" dirty="0" smtClean="0">
                <a:latin typeface="Lato Medium" panose="020F0502020204030203" pitchFamily="34" charset="0"/>
                <a:ea typeface="Lato Medium" panose="020F0502020204030203" pitchFamily="34" charset="0"/>
                <a:cs typeface="Lato Medium" panose="020F0502020204030203" pitchFamily="34" charset="0"/>
              </a:rPr>
              <a:t>Source</a:t>
            </a:r>
            <a:r>
              <a:rPr lang="en-US" sz="1600" dirty="0">
                <a:latin typeface="Lato Medium" panose="020F0502020204030203" pitchFamily="34" charset="0"/>
                <a:ea typeface="Lato Medium" panose="020F0502020204030203" pitchFamily="34" charset="0"/>
                <a:cs typeface="Lato Medium" panose="020F0502020204030203" pitchFamily="34" charset="0"/>
              </a:rPr>
              <a:t>: https://en.wikipedia.org/wiki/Enigma_machine</a:t>
            </a:r>
          </a:p>
        </p:txBody>
      </p:sp>
    </p:spTree>
    <p:extLst>
      <p:ext uri="{BB962C8B-B14F-4D97-AF65-F5344CB8AC3E}">
        <p14:creationId xmlns:p14="http://schemas.microsoft.com/office/powerpoint/2010/main" val="35328913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Syllabus/course overview</a:t>
            </a:r>
            <a:endParaRPr lang="en-US" dirty="0"/>
          </a:p>
        </p:txBody>
      </p:sp>
      <p:sp>
        <p:nvSpPr>
          <p:cNvPr id="3" name="Content Placeholder 2"/>
          <p:cNvSpPr>
            <a:spLocks noGrp="1"/>
          </p:cNvSpPr>
          <p:nvPr>
            <p:ph idx="1"/>
          </p:nvPr>
        </p:nvSpPr>
        <p:spPr>
          <a:xfrm>
            <a:off x="609599" y="1102109"/>
            <a:ext cx="11089821" cy="5258631"/>
          </a:xfrm>
        </p:spPr>
        <p:txBody>
          <a:bodyPr/>
          <a:lstStyle/>
          <a:p>
            <a:r>
              <a:rPr lang="en-US" dirty="0" smtClean="0"/>
              <a:t>Instructor: Prof. Mayank </a:t>
            </a:r>
            <a:r>
              <a:rPr lang="en-US" dirty="0" smtClean="0"/>
              <a:t>Varia (office hours: </a:t>
            </a:r>
            <a:r>
              <a:rPr lang="en-US" dirty="0" smtClean="0"/>
              <a:t>Wed 3</a:t>
            </a:r>
            <a:r>
              <a:rPr lang="en-US" dirty="0" smtClean="0"/>
              <a:t>-5 in MCS 164</a:t>
            </a:r>
            <a:r>
              <a:rPr lang="en-US" dirty="0" smtClean="0"/>
              <a:t>)</a:t>
            </a:r>
          </a:p>
          <a:p>
            <a:r>
              <a:rPr lang="en-US" dirty="0" smtClean="0"/>
              <a:t>Teaching assistants: Hanson </a:t>
            </a:r>
            <a:r>
              <a:rPr lang="en-US" dirty="0" err="1" smtClean="0"/>
              <a:t>Duan</a:t>
            </a:r>
            <a:r>
              <a:rPr lang="en-US" dirty="0" smtClean="0"/>
              <a:t> and Sarah </a:t>
            </a:r>
            <a:r>
              <a:rPr lang="en-US" dirty="0" err="1" smtClean="0"/>
              <a:t>Scheffler</a:t>
            </a:r>
            <a:endParaRPr lang="en-US" dirty="0" smtClean="0"/>
          </a:p>
          <a:p>
            <a:r>
              <a:rPr lang="en-US" dirty="0" smtClean="0"/>
              <a:t>Sign up for course page on www.piazza.com ASAP!</a:t>
            </a:r>
            <a:endParaRPr lang="en-US" dirty="0" smtClean="0"/>
          </a:p>
          <a:p>
            <a:r>
              <a:rPr lang="en-US" dirty="0" smtClean="0"/>
              <a:t>Four types </a:t>
            </a:r>
            <a:r>
              <a:rPr lang="en-US" dirty="0" smtClean="0"/>
              <a:t>of assignments</a:t>
            </a:r>
          </a:p>
          <a:p>
            <a:pPr lvl="1"/>
            <a:r>
              <a:rPr lang="en-US" dirty="0" smtClean="0"/>
              <a:t>Weekly labs			</a:t>
            </a:r>
            <a:r>
              <a:rPr lang="en-US" dirty="0" smtClean="0"/>
              <a:t>					</a:t>
            </a:r>
            <a:r>
              <a:rPr lang="en-US" dirty="0" smtClean="0"/>
              <a:t>35% </a:t>
            </a:r>
            <a:r>
              <a:rPr lang="en-US" dirty="0" smtClean="0"/>
              <a:t>of final grade</a:t>
            </a:r>
          </a:p>
          <a:p>
            <a:pPr lvl="1"/>
            <a:r>
              <a:rPr lang="en-US" dirty="0" smtClean="0"/>
              <a:t>Two in</a:t>
            </a:r>
            <a:r>
              <a:rPr lang="en-US" dirty="0" smtClean="0"/>
              <a:t>-class </a:t>
            </a:r>
            <a:r>
              <a:rPr lang="en-US" dirty="0" smtClean="0"/>
              <a:t>tests: Feb 21 and April 2</a:t>
            </a:r>
            <a:r>
              <a:rPr lang="en-US" dirty="0" smtClean="0"/>
              <a:t>		</a:t>
            </a:r>
            <a:r>
              <a:rPr lang="en-US" dirty="0" smtClean="0"/>
              <a:t>30% </a:t>
            </a:r>
            <a:r>
              <a:rPr lang="en-US" dirty="0" smtClean="0"/>
              <a:t>of final </a:t>
            </a:r>
            <a:r>
              <a:rPr lang="en-US" dirty="0" smtClean="0"/>
              <a:t>grade (each one is 15%)</a:t>
            </a:r>
            <a:endParaRPr lang="en-US" dirty="0" smtClean="0"/>
          </a:p>
          <a:p>
            <a:pPr lvl="1"/>
            <a:r>
              <a:rPr lang="en-US" dirty="0" smtClean="0"/>
              <a:t>Final </a:t>
            </a:r>
            <a:r>
              <a:rPr lang="en-US" dirty="0" smtClean="0"/>
              <a:t>exam					</a:t>
            </a:r>
            <a:r>
              <a:rPr lang="en-US" dirty="0" smtClean="0"/>
              <a:t>	</a:t>
            </a:r>
            <a:r>
              <a:rPr lang="en-US" dirty="0" smtClean="0"/>
              <a:t>	</a:t>
            </a:r>
            <a:r>
              <a:rPr lang="en-US" dirty="0" smtClean="0"/>
              <a:t>	</a:t>
            </a:r>
            <a:r>
              <a:rPr lang="en-US" dirty="0" smtClean="0"/>
              <a:t>25% </a:t>
            </a:r>
            <a:r>
              <a:rPr lang="en-US" dirty="0" smtClean="0"/>
              <a:t>of final </a:t>
            </a:r>
            <a:r>
              <a:rPr lang="en-US" dirty="0" smtClean="0"/>
              <a:t>grade</a:t>
            </a:r>
          </a:p>
          <a:p>
            <a:pPr lvl="1"/>
            <a:r>
              <a:rPr lang="en-US" dirty="0" smtClean="0"/>
              <a:t>In-class + Piazza participation			</a:t>
            </a:r>
            <a:r>
              <a:rPr lang="en-US" dirty="0"/>
              <a:t>	10% of final </a:t>
            </a:r>
            <a:r>
              <a:rPr lang="en-US" dirty="0" smtClean="0"/>
              <a:t>grade</a:t>
            </a:r>
          </a:p>
          <a:p>
            <a:pPr lvl="1"/>
            <a:r>
              <a:rPr lang="en-US" dirty="0" smtClean="0"/>
              <a:t>Textbook reading							(no official grading)</a:t>
            </a:r>
            <a:endParaRPr lang="en-US" dirty="0" smtClean="0"/>
          </a:p>
          <a:p>
            <a:r>
              <a:rPr lang="en-US" dirty="0" smtClean="0"/>
              <a:t>No need to buy any textbooks; everything available online through BU library</a:t>
            </a:r>
          </a:p>
          <a:p>
            <a:r>
              <a:rPr lang="en-US" dirty="0" smtClean="0"/>
              <a:t>Liberal collaboration policy, but zero tolerance for violations; read the syllabus!</a:t>
            </a:r>
            <a:endParaRPr lang="en-US" dirty="0"/>
          </a:p>
        </p:txBody>
      </p:sp>
    </p:spTree>
    <p:extLst>
      <p:ext uri="{BB962C8B-B14F-4D97-AF65-F5344CB8AC3E}">
        <p14:creationId xmlns:p14="http://schemas.microsoft.com/office/powerpoint/2010/main" val="33554752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 Wars: cold war edition</a:t>
            </a:r>
            <a:endParaRPr lang="en-US" dirty="0"/>
          </a:p>
        </p:txBody>
      </p:sp>
      <p:sp>
        <p:nvSpPr>
          <p:cNvPr id="7" name="Text Placeholder 6"/>
          <p:cNvSpPr>
            <a:spLocks noGrp="1"/>
          </p:cNvSpPr>
          <p:nvPr>
            <p:ph type="body" idx="1"/>
          </p:nvPr>
        </p:nvSpPr>
        <p:spPr>
          <a:xfrm>
            <a:off x="332014" y="1102108"/>
            <a:ext cx="5386917" cy="639762"/>
          </a:xfrm>
        </p:spPr>
        <p:txBody>
          <a:bodyPr anchor="t"/>
          <a:lstStyle/>
          <a:p>
            <a:r>
              <a:rPr lang="en-US" dirty="0" smtClean="0"/>
              <a:t>Modern Crypto Wars</a:t>
            </a:r>
            <a:endParaRPr lang="en-US" dirty="0"/>
          </a:p>
        </p:txBody>
      </p:sp>
      <p:sp>
        <p:nvSpPr>
          <p:cNvPr id="9" name="Text Placeholder 8"/>
          <p:cNvSpPr>
            <a:spLocks noGrp="1"/>
          </p:cNvSpPr>
          <p:nvPr>
            <p:ph type="body" sz="quarter" idx="3"/>
          </p:nvPr>
        </p:nvSpPr>
        <p:spPr>
          <a:xfrm>
            <a:off x="5474913" y="1102108"/>
            <a:ext cx="2762852" cy="639762"/>
          </a:xfrm>
        </p:spPr>
        <p:txBody>
          <a:bodyPr anchor="t"/>
          <a:lstStyle/>
          <a:p>
            <a:r>
              <a:rPr lang="en-US" dirty="0" smtClean="0"/>
              <a:t>Crypto Mistakes</a:t>
            </a:r>
            <a:endParaRPr lang="en-US" dirty="0"/>
          </a:p>
        </p:txBody>
      </p:sp>
      <p:sp>
        <p:nvSpPr>
          <p:cNvPr id="11" name="Down Arrow 10"/>
          <p:cNvSpPr/>
          <p:nvPr/>
        </p:nvSpPr>
        <p:spPr>
          <a:xfrm>
            <a:off x="4114801" y="1578793"/>
            <a:ext cx="1624693" cy="479243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TextBox 11"/>
          <p:cNvSpPr txBox="1"/>
          <p:nvPr/>
        </p:nvSpPr>
        <p:spPr>
          <a:xfrm>
            <a:off x="4507000" y="1719112"/>
            <a:ext cx="840295" cy="584775"/>
          </a:xfrm>
          <a:prstGeom prst="rect">
            <a:avLst/>
          </a:prstGeom>
          <a:noFill/>
        </p:spPr>
        <p:txBody>
          <a:bodyPr wrap="none" rtlCol="0">
            <a:spAutoFit/>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70s</a:t>
            </a:r>
            <a:endParaRPr lang="en-US" sz="32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3" name="TextBox 12"/>
          <p:cNvSpPr txBox="1"/>
          <p:nvPr/>
        </p:nvSpPr>
        <p:spPr>
          <a:xfrm>
            <a:off x="4507000" y="2481003"/>
            <a:ext cx="840295" cy="584775"/>
          </a:xfrm>
          <a:prstGeom prst="rect">
            <a:avLst/>
          </a:prstGeom>
          <a:noFill/>
        </p:spPr>
        <p:txBody>
          <a:bodyPr wrap="none" rtlCol="0">
            <a:spAutoFit/>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80s</a:t>
            </a:r>
            <a:endParaRPr lang="en-US" sz="32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4" name="TextBox 13"/>
          <p:cNvSpPr txBox="1"/>
          <p:nvPr/>
        </p:nvSpPr>
        <p:spPr>
          <a:xfrm>
            <a:off x="4507000" y="3222418"/>
            <a:ext cx="840295" cy="584775"/>
          </a:xfrm>
          <a:prstGeom prst="rect">
            <a:avLst/>
          </a:prstGeom>
          <a:noFill/>
        </p:spPr>
        <p:txBody>
          <a:bodyPr wrap="none" rtlCol="0">
            <a:spAutoFit/>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90s</a:t>
            </a:r>
            <a:endParaRPr lang="en-US" sz="32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p:cNvSpPr txBox="1"/>
          <p:nvPr/>
        </p:nvSpPr>
        <p:spPr>
          <a:xfrm>
            <a:off x="4507000" y="3925764"/>
            <a:ext cx="840295" cy="584775"/>
          </a:xfrm>
          <a:prstGeom prst="rect">
            <a:avLst/>
          </a:prstGeom>
          <a:noFill/>
        </p:spPr>
        <p:txBody>
          <a:bodyPr wrap="none" rtlCol="0">
            <a:spAutoFit/>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00s</a:t>
            </a:r>
            <a:endParaRPr lang="en-US" sz="32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6" name="TextBox 15"/>
          <p:cNvSpPr txBox="1"/>
          <p:nvPr/>
        </p:nvSpPr>
        <p:spPr>
          <a:xfrm>
            <a:off x="4507000" y="4694625"/>
            <a:ext cx="840295" cy="584775"/>
          </a:xfrm>
          <a:prstGeom prst="rect">
            <a:avLst/>
          </a:prstGeom>
          <a:noFill/>
        </p:spPr>
        <p:txBody>
          <a:bodyPr wrap="none" rtlCol="0">
            <a:spAutoFit/>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10s</a:t>
            </a:r>
            <a:endParaRPr lang="en-US" sz="32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332014" y="1780666"/>
            <a:ext cx="3653564" cy="461665"/>
          </a:xfrm>
          <a:prstGeom prst="rect">
            <a:avLst/>
          </a:prstGeom>
          <a:noFill/>
        </p:spPr>
        <p:txBody>
          <a:bodyPr wrap="square" rtlCol="0">
            <a:spAutoFit/>
          </a:bodyPr>
          <a:lstStyle/>
          <a:p>
            <a:r>
              <a:rPr lang="en-US" sz="2400" i="1" dirty="0" smtClean="0">
                <a:latin typeface="Lato Medium" panose="020F0502020204030203" pitchFamily="34" charset="0"/>
                <a:ea typeface="Lato Medium" panose="020F0502020204030203" pitchFamily="34" charset="0"/>
                <a:cs typeface="Lato Medium" panose="020F0502020204030203" pitchFamily="34" charset="0"/>
              </a:rPr>
              <a:t>Crypto War 1</a:t>
            </a:r>
            <a:r>
              <a:rPr lang="en-US" sz="2400" dirty="0" smtClean="0">
                <a:latin typeface="Lato Medium" panose="020F0502020204030203" pitchFamily="34" charset="0"/>
                <a:ea typeface="Lato Medium" panose="020F0502020204030203" pitchFamily="34" charset="0"/>
                <a:cs typeface="Lato Medium" panose="020F0502020204030203" pitchFamily="34" charset="0"/>
              </a:rPr>
              <a:t>: Key length</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9" name="TextBox 18"/>
          <p:cNvSpPr txBox="1"/>
          <p:nvPr/>
        </p:nvSpPr>
        <p:spPr>
          <a:xfrm>
            <a:off x="332015" y="3283972"/>
            <a:ext cx="3677676" cy="461665"/>
          </a:xfrm>
          <a:prstGeom prst="rect">
            <a:avLst/>
          </a:prstGeom>
          <a:noFill/>
        </p:spPr>
        <p:txBody>
          <a:bodyPr wrap="square" rtlCol="0">
            <a:spAutoFit/>
          </a:bodyPr>
          <a:lstStyle/>
          <a:p>
            <a:r>
              <a:rPr lang="en-US" sz="2400" i="1" dirty="0" smtClean="0">
                <a:latin typeface="Lato Medium" panose="020F0502020204030203" pitchFamily="34" charset="0"/>
                <a:ea typeface="Lato Medium" panose="020F0502020204030203" pitchFamily="34" charset="0"/>
                <a:cs typeface="Lato Medium" panose="020F0502020204030203" pitchFamily="34" charset="0"/>
              </a:rPr>
              <a:t>Crypto War 2</a:t>
            </a:r>
            <a:r>
              <a:rPr lang="en-US" sz="2400" dirty="0" smtClean="0">
                <a:latin typeface="Lato Medium" panose="020F0502020204030203" pitchFamily="34" charset="0"/>
                <a:ea typeface="Lato Medium" panose="020F0502020204030203" pitchFamily="34" charset="0"/>
                <a:cs typeface="Lato Medium" panose="020F0502020204030203" pitchFamily="34" charset="0"/>
              </a:rPr>
              <a:t>: Key escrow</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0" name="TextBox 19"/>
          <p:cNvSpPr txBox="1"/>
          <p:nvPr/>
        </p:nvSpPr>
        <p:spPr>
          <a:xfrm>
            <a:off x="332014" y="4571514"/>
            <a:ext cx="3782787" cy="830997"/>
          </a:xfrm>
          <a:prstGeom prst="rect">
            <a:avLst/>
          </a:prstGeom>
          <a:noFill/>
        </p:spPr>
        <p:txBody>
          <a:bodyPr wrap="square" rtlCol="0">
            <a:spAutoFit/>
          </a:bodyPr>
          <a:lstStyle/>
          <a:p>
            <a:r>
              <a:rPr lang="en-US" sz="2400" i="1" dirty="0" smtClean="0">
                <a:latin typeface="Lato Medium" panose="020F0502020204030203" pitchFamily="34" charset="0"/>
                <a:ea typeface="Lato Medium" panose="020F0502020204030203" pitchFamily="34" charset="0"/>
                <a:cs typeface="Lato Medium" panose="020F0502020204030203" pitchFamily="34" charset="0"/>
              </a:rPr>
              <a:t>Crypto War 3</a:t>
            </a:r>
            <a:r>
              <a:rPr lang="en-US" sz="2400" dirty="0" smtClean="0">
                <a:latin typeface="Lato Medium" panose="020F0502020204030203" pitchFamily="34" charset="0"/>
                <a:ea typeface="Lato Medium" panose="020F0502020204030203" pitchFamily="34" charset="0"/>
                <a:cs typeface="Lato Medium" panose="020F0502020204030203" pitchFamily="34" charset="0"/>
              </a:rPr>
              <a:t>: Key deletion</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a:p>
            <a:pPr algn="ctr"/>
            <a:r>
              <a:rPr lang="en-US" sz="2400" dirty="0" smtClean="0">
                <a:latin typeface="Lato Medium" panose="020F0502020204030203" pitchFamily="34" charset="0"/>
                <a:ea typeface="Lato Medium" panose="020F0502020204030203" pitchFamily="34" charset="0"/>
                <a:cs typeface="Lato Medium" panose="020F0502020204030203" pitchFamily="34" charset="0"/>
              </a:rPr>
              <a:t>(perfect forward secrecy)</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p:txBody>
      </p:sp>
      <p:cxnSp>
        <p:nvCxnSpPr>
          <p:cNvPr id="37" name="Straight Connector 36"/>
          <p:cNvCxnSpPr>
            <a:stCxn id="12" idx="1"/>
            <a:endCxn id="17" idx="3"/>
          </p:cNvCxnSpPr>
          <p:nvPr/>
        </p:nvCxnSpPr>
        <p:spPr>
          <a:xfrm flipH="1" flipV="1">
            <a:off x="3985578" y="2011499"/>
            <a:ext cx="521422" cy="1"/>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4" idx="1"/>
            <a:endCxn id="19" idx="3"/>
          </p:cNvCxnSpPr>
          <p:nvPr/>
        </p:nvCxnSpPr>
        <p:spPr>
          <a:xfrm flipH="1" flipV="1">
            <a:off x="4009691" y="3514805"/>
            <a:ext cx="497309" cy="1"/>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16" idx="1"/>
            <a:endCxn id="20" idx="3"/>
          </p:cNvCxnSpPr>
          <p:nvPr/>
        </p:nvCxnSpPr>
        <p:spPr>
          <a:xfrm flipH="1">
            <a:off x="4114801" y="4987013"/>
            <a:ext cx="392199"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5347295" y="2173225"/>
            <a:ext cx="3260243" cy="2645089"/>
            <a:chOff x="5347295" y="2173225"/>
            <a:chExt cx="3260243" cy="2645089"/>
          </a:xfrm>
        </p:grpSpPr>
        <p:sp>
          <p:nvSpPr>
            <p:cNvPr id="18" name="TextBox 17"/>
            <p:cNvSpPr txBox="1"/>
            <p:nvPr/>
          </p:nvSpPr>
          <p:spPr>
            <a:xfrm>
              <a:off x="5721812" y="2173225"/>
              <a:ext cx="2885726" cy="1200329"/>
            </a:xfrm>
            <a:prstGeom prst="rect">
              <a:avLst/>
            </a:prstGeom>
            <a:noFill/>
          </p:spPr>
          <p:txBody>
            <a:bodyPr wrap="none" rtlCol="0">
              <a:spAutoFit/>
            </a:bodyPr>
            <a:lstStyle/>
            <a:p>
              <a:r>
                <a:rPr lang="en-US" sz="2400" i="1" dirty="0" smtClean="0">
                  <a:latin typeface="Lato Medium" panose="020F0502020204030203" pitchFamily="34" charset="0"/>
                  <a:ea typeface="Lato Medium" panose="020F0502020204030203" pitchFamily="34" charset="0"/>
                  <a:cs typeface="Lato Medium" panose="020F0502020204030203" pitchFamily="34" charset="0"/>
                </a:rPr>
                <a:t>Crypto Mistake 1</a:t>
              </a:r>
              <a:r>
                <a:rPr lang="en-US" sz="2400" dirty="0" smtClean="0">
                  <a:latin typeface="Lato Medium" panose="020F0502020204030203" pitchFamily="34" charset="0"/>
                  <a:ea typeface="Lato Medium" panose="020F0502020204030203" pitchFamily="34" charset="0"/>
                  <a:cs typeface="Lato Medium" panose="020F0502020204030203" pitchFamily="34" charset="0"/>
                </a:rPr>
                <a:t>:</a:t>
              </a:r>
            </a:p>
            <a:p>
              <a:r>
                <a:rPr lang="en-US" sz="2400" dirty="0" smtClean="0">
                  <a:latin typeface="Lato Medium" panose="020F0502020204030203" pitchFamily="34" charset="0"/>
                  <a:ea typeface="Lato Medium" panose="020F0502020204030203" pitchFamily="34" charset="0"/>
                  <a:cs typeface="Lato Medium" panose="020F0502020204030203" pitchFamily="34" charset="0"/>
                </a:rPr>
                <a:t>Linear &amp; differential</a:t>
              </a:r>
              <a:br>
                <a:rPr lang="en-US" sz="2400" dirty="0" smtClean="0">
                  <a:latin typeface="Lato Medium" panose="020F0502020204030203" pitchFamily="34" charset="0"/>
                  <a:ea typeface="Lato Medium" panose="020F0502020204030203" pitchFamily="34" charset="0"/>
                  <a:cs typeface="Lato Medium" panose="020F0502020204030203" pitchFamily="34" charset="0"/>
                </a:rPr>
              </a:br>
              <a:r>
                <a:rPr lang="en-US" sz="2400" dirty="0" smtClean="0">
                  <a:latin typeface="Lato Medium" panose="020F0502020204030203" pitchFamily="34" charset="0"/>
                  <a:ea typeface="Lato Medium" panose="020F0502020204030203" pitchFamily="34" charset="0"/>
                  <a:cs typeface="Lato Medium" panose="020F0502020204030203" pitchFamily="34" charset="0"/>
                </a:rPr>
                <a:t>cryptanalysis</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1" name="TextBox 20"/>
            <p:cNvSpPr txBox="1"/>
            <p:nvPr/>
          </p:nvSpPr>
          <p:spPr>
            <a:xfrm>
              <a:off x="5721812" y="3617985"/>
              <a:ext cx="2488182" cy="1200329"/>
            </a:xfrm>
            <a:prstGeom prst="rect">
              <a:avLst/>
            </a:prstGeom>
            <a:noFill/>
          </p:spPr>
          <p:txBody>
            <a:bodyPr wrap="none" rtlCol="0">
              <a:spAutoFit/>
            </a:bodyPr>
            <a:lstStyle/>
            <a:p>
              <a:r>
                <a:rPr lang="en-US" sz="2400" i="1" dirty="0" smtClean="0">
                  <a:latin typeface="Lato Medium" panose="020F0502020204030203" pitchFamily="34" charset="0"/>
                  <a:ea typeface="Lato Medium" panose="020F0502020204030203" pitchFamily="34" charset="0"/>
                  <a:cs typeface="Lato Medium" panose="020F0502020204030203" pitchFamily="34" charset="0"/>
                </a:rPr>
                <a:t>Crypto Mistake 2</a:t>
              </a:r>
              <a:r>
                <a:rPr lang="en-US" sz="2400" dirty="0" smtClean="0">
                  <a:latin typeface="Lato Medium" panose="020F0502020204030203" pitchFamily="34" charset="0"/>
                  <a:ea typeface="Lato Medium" panose="020F0502020204030203" pitchFamily="34" charset="0"/>
                  <a:cs typeface="Lato Medium" panose="020F0502020204030203" pitchFamily="34" charset="0"/>
                </a:rPr>
                <a:t>:</a:t>
              </a:r>
            </a:p>
            <a:p>
              <a:r>
                <a:rPr lang="en-US" sz="2400" dirty="0" smtClean="0">
                  <a:latin typeface="Lato Medium" panose="020F0502020204030203" pitchFamily="34" charset="0"/>
                  <a:ea typeface="Lato Medium" panose="020F0502020204030203" pitchFamily="34" charset="0"/>
                  <a:cs typeface="Lato Medium" panose="020F0502020204030203" pitchFamily="34" charset="0"/>
                </a:rPr>
                <a:t>Oracles and</a:t>
              </a:r>
              <a:br>
                <a:rPr lang="en-US" sz="2400" dirty="0" smtClean="0">
                  <a:latin typeface="Lato Medium" panose="020F0502020204030203" pitchFamily="34" charset="0"/>
                  <a:ea typeface="Lato Medium" panose="020F0502020204030203" pitchFamily="34" charset="0"/>
                  <a:cs typeface="Lato Medium" panose="020F0502020204030203" pitchFamily="34" charset="0"/>
                </a:rPr>
              </a:br>
              <a:r>
                <a:rPr lang="en-US" sz="2400" dirty="0" smtClean="0">
                  <a:latin typeface="Lato Medium" panose="020F0502020204030203" pitchFamily="34" charset="0"/>
                  <a:ea typeface="Lato Medium" panose="020F0502020204030203" pitchFamily="34" charset="0"/>
                  <a:cs typeface="Lato Medium" panose="020F0502020204030203" pitchFamily="34" charset="0"/>
                </a:rPr>
                <a:t>side channels</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p:txBody>
        </p:sp>
        <p:cxnSp>
          <p:nvCxnSpPr>
            <p:cNvPr id="50" name="Straight Connector 49"/>
            <p:cNvCxnSpPr>
              <a:stCxn id="18" idx="1"/>
              <a:endCxn id="13" idx="3"/>
            </p:cNvCxnSpPr>
            <p:nvPr/>
          </p:nvCxnSpPr>
          <p:spPr>
            <a:xfrm flipH="1">
              <a:off x="5347295" y="2773390"/>
              <a:ext cx="374517" cy="1"/>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21" idx="1"/>
              <a:endCxn id="15" idx="3"/>
            </p:cNvCxnSpPr>
            <p:nvPr/>
          </p:nvCxnSpPr>
          <p:spPr>
            <a:xfrm flipH="1">
              <a:off x="5347295" y="4218150"/>
              <a:ext cx="374517" cy="2"/>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7923921" y="1102108"/>
            <a:ext cx="4057750" cy="5269120"/>
            <a:chOff x="7923921" y="1102108"/>
            <a:chExt cx="4057750" cy="5269120"/>
          </a:xfrm>
        </p:grpSpPr>
        <p:sp>
          <p:nvSpPr>
            <p:cNvPr id="22" name="Text Placeholder 8"/>
            <p:cNvSpPr txBox="1">
              <a:spLocks/>
            </p:cNvSpPr>
            <p:nvPr/>
          </p:nvSpPr>
          <p:spPr>
            <a:xfrm>
              <a:off x="9493489" y="1102108"/>
              <a:ext cx="2473777" cy="639762"/>
            </a:xfrm>
            <a:prstGeom prst="rect">
              <a:avLst/>
            </a:prstGeom>
          </p:spPr>
          <p:txBody>
            <a:bodyPr vert="horz" lIns="91440" tIns="45720" rIns="91440" bIns="45720" rtlCol="0" anchor="t">
              <a:normAutofit/>
            </a:bodyPr>
            <a:lstStyle>
              <a:lvl1pPr marL="0" indent="0" algn="l" defTabSz="457200" rtl="0" eaLnBrk="1" latinLnBrk="0" hangingPunct="1">
                <a:spcBef>
                  <a:spcPts val="800"/>
                </a:spcBef>
                <a:buFont typeface="Arial"/>
                <a:buNone/>
                <a:defRPr sz="2400" b="0" i="0" kern="1200">
                  <a:solidFill>
                    <a:schemeClr val="tx1"/>
                  </a:solidFill>
                  <a:latin typeface="Lato Black"/>
                  <a:ea typeface="+mn-ea"/>
                  <a:cs typeface="Lato Black"/>
                </a:defRPr>
              </a:lvl1pPr>
              <a:lvl2pPr marL="457200" indent="0" algn="l" defTabSz="457200" rtl="0" eaLnBrk="1" latinLnBrk="0" hangingPunct="1">
                <a:spcBef>
                  <a:spcPts val="600"/>
                </a:spcBef>
                <a:buFont typeface="Arial"/>
                <a:buNone/>
                <a:defRPr sz="2000" b="1" i="0" kern="1200">
                  <a:solidFill>
                    <a:schemeClr val="tx1"/>
                  </a:solidFill>
                  <a:latin typeface="Lato Medium"/>
                  <a:ea typeface="+mn-ea"/>
                  <a:cs typeface="Lato Medium"/>
                </a:defRPr>
              </a:lvl2pPr>
              <a:lvl3pPr marL="914400" indent="0" algn="l" defTabSz="457200" rtl="0" eaLnBrk="1" latinLnBrk="0" hangingPunct="1">
                <a:spcBef>
                  <a:spcPct val="20000"/>
                </a:spcBef>
                <a:buFont typeface="Arial"/>
                <a:buNone/>
                <a:defRPr sz="1800" b="1" i="0" kern="1200">
                  <a:solidFill>
                    <a:schemeClr val="tx1"/>
                  </a:solidFill>
                  <a:latin typeface="Lato Medium"/>
                  <a:ea typeface="+mn-ea"/>
                  <a:cs typeface="Lato Medium"/>
                </a:defRPr>
              </a:lvl3pPr>
              <a:lvl4pPr marL="13716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4pPr>
              <a:lvl5pPr marL="18288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t>Attacker motive</a:t>
              </a:r>
              <a:endParaRPr lang="en-US" dirty="0"/>
            </a:p>
          </p:txBody>
        </p:sp>
        <p:sp>
          <p:nvSpPr>
            <p:cNvPr id="23" name="TextBox 22"/>
            <p:cNvSpPr txBox="1"/>
            <p:nvPr/>
          </p:nvSpPr>
          <p:spPr>
            <a:xfrm>
              <a:off x="9493489" y="3283973"/>
              <a:ext cx="702436" cy="461665"/>
            </a:xfrm>
            <a:prstGeom prst="rect">
              <a:avLst/>
            </a:prstGeom>
            <a:noFill/>
          </p:spPr>
          <p:txBody>
            <a:bodyPr wrap="none" rtlCol="0">
              <a:spAutoFit/>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Fun</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4" name="TextBox 23"/>
            <p:cNvSpPr txBox="1"/>
            <p:nvPr/>
          </p:nvSpPr>
          <p:spPr>
            <a:xfrm>
              <a:off x="9493489" y="3987319"/>
              <a:ext cx="954107" cy="461665"/>
            </a:xfrm>
            <a:prstGeom prst="rect">
              <a:avLst/>
            </a:prstGeom>
            <a:noFill/>
          </p:spPr>
          <p:txBody>
            <a:bodyPr wrap="none" rtlCol="0">
              <a:spAutoFit/>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Profit</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5" name="TextBox 24"/>
            <p:cNvSpPr txBox="1"/>
            <p:nvPr/>
          </p:nvSpPr>
          <p:spPr>
            <a:xfrm>
              <a:off x="9493489" y="4756180"/>
              <a:ext cx="2488182" cy="461665"/>
            </a:xfrm>
            <a:prstGeom prst="rect">
              <a:avLst/>
            </a:prstGeom>
            <a:noFill/>
          </p:spPr>
          <p:txBody>
            <a:bodyPr wrap="none" rtlCol="0">
              <a:spAutoFit/>
            </a:bodyPr>
            <a:lstStyle/>
            <a:p>
              <a:r>
                <a:rPr lang="en-US" sz="2400" dirty="0" smtClean="0">
                  <a:latin typeface="Lato Medium" panose="020F0502020204030203" pitchFamily="34" charset="0"/>
                  <a:ea typeface="Lato Medium" panose="020F0502020204030203" pitchFamily="34" charset="0"/>
                  <a:cs typeface="Lato Medium" panose="020F0502020204030203" pitchFamily="34" charset="0"/>
                </a:rPr>
                <a:t>Influence society</a:t>
              </a:r>
              <a:endParaRPr lang="en-US" sz="2400" dirty="0">
                <a:latin typeface="Lato Medium" panose="020F0502020204030203" pitchFamily="34" charset="0"/>
                <a:ea typeface="Lato Medium" panose="020F0502020204030203" pitchFamily="34" charset="0"/>
                <a:cs typeface="Lato Medium" panose="020F0502020204030203" pitchFamily="34" charset="0"/>
              </a:endParaRPr>
            </a:p>
          </p:txBody>
        </p:sp>
        <p:grpSp>
          <p:nvGrpSpPr>
            <p:cNvPr id="33" name="Group 32"/>
            <p:cNvGrpSpPr/>
            <p:nvPr/>
          </p:nvGrpSpPr>
          <p:grpSpPr>
            <a:xfrm>
              <a:off x="7923921" y="3191913"/>
              <a:ext cx="1624693" cy="3179315"/>
              <a:chOff x="7923921" y="3458249"/>
              <a:chExt cx="1624693" cy="3179315"/>
            </a:xfrm>
          </p:grpSpPr>
          <p:sp>
            <p:nvSpPr>
              <p:cNvPr id="26" name="Down Arrow 25"/>
              <p:cNvSpPr/>
              <p:nvPr/>
            </p:nvSpPr>
            <p:spPr>
              <a:xfrm>
                <a:off x="7923921" y="3458249"/>
                <a:ext cx="1624693" cy="317931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TextBox 28"/>
              <p:cNvSpPr txBox="1"/>
              <p:nvPr/>
            </p:nvSpPr>
            <p:spPr>
              <a:xfrm>
                <a:off x="8316120" y="3488754"/>
                <a:ext cx="840295" cy="584775"/>
              </a:xfrm>
              <a:prstGeom prst="rect">
                <a:avLst/>
              </a:prstGeom>
              <a:noFill/>
            </p:spPr>
            <p:txBody>
              <a:bodyPr wrap="none" rtlCol="0">
                <a:spAutoFit/>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90s</a:t>
                </a:r>
                <a:endParaRPr lang="en-US" sz="32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30" name="TextBox 29"/>
              <p:cNvSpPr txBox="1"/>
              <p:nvPr/>
            </p:nvSpPr>
            <p:spPr>
              <a:xfrm>
                <a:off x="8316120" y="4192100"/>
                <a:ext cx="840295" cy="584775"/>
              </a:xfrm>
              <a:prstGeom prst="rect">
                <a:avLst/>
              </a:prstGeom>
              <a:noFill/>
            </p:spPr>
            <p:txBody>
              <a:bodyPr wrap="none" rtlCol="0">
                <a:spAutoFit/>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00s</a:t>
                </a:r>
                <a:endParaRPr lang="en-US" sz="32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31" name="TextBox 30"/>
              <p:cNvSpPr txBox="1"/>
              <p:nvPr/>
            </p:nvSpPr>
            <p:spPr>
              <a:xfrm>
                <a:off x="8316120" y="4960961"/>
                <a:ext cx="840295" cy="584775"/>
              </a:xfrm>
              <a:prstGeom prst="rect">
                <a:avLst/>
              </a:prstGeom>
              <a:noFill/>
            </p:spPr>
            <p:txBody>
              <a:bodyPr wrap="none" rtlCol="0">
                <a:spAutoFit/>
              </a:bodyPr>
              <a:lstStyle/>
              <a:p>
                <a:r>
                  <a:rPr lang="en-US" sz="3200" dirty="0" smtClean="0">
                    <a:latin typeface="Lato Heavy" panose="020F0502020204030203" pitchFamily="34" charset="0"/>
                    <a:ea typeface="Lato Heavy" panose="020F0502020204030203" pitchFamily="34" charset="0"/>
                    <a:cs typeface="Lato Heavy" panose="020F0502020204030203" pitchFamily="34" charset="0"/>
                  </a:rPr>
                  <a:t>10s</a:t>
                </a:r>
                <a:endParaRPr lang="en-US" sz="3200" dirty="0">
                  <a:latin typeface="Lato Heavy" panose="020F0502020204030203" pitchFamily="34" charset="0"/>
                  <a:ea typeface="Lato Heavy" panose="020F0502020204030203" pitchFamily="34" charset="0"/>
                  <a:cs typeface="Lato Heavy" panose="020F0502020204030203" pitchFamily="34" charset="0"/>
                </a:endParaRPr>
              </a:p>
            </p:txBody>
          </p:sp>
        </p:grpSp>
        <p:cxnSp>
          <p:nvCxnSpPr>
            <p:cNvPr id="58" name="Straight Connector 57"/>
            <p:cNvCxnSpPr>
              <a:stCxn id="23" idx="1"/>
              <a:endCxn id="29" idx="3"/>
            </p:cNvCxnSpPr>
            <p:nvPr/>
          </p:nvCxnSpPr>
          <p:spPr>
            <a:xfrm flipH="1">
              <a:off x="9156415" y="3514806"/>
              <a:ext cx="337074"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24" idx="1"/>
              <a:endCxn id="30" idx="3"/>
            </p:cNvCxnSpPr>
            <p:nvPr/>
          </p:nvCxnSpPr>
          <p:spPr>
            <a:xfrm flipH="1">
              <a:off x="9156415" y="4218152"/>
              <a:ext cx="337074"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5" idx="1"/>
              <a:endCxn id="31" idx="3"/>
            </p:cNvCxnSpPr>
            <p:nvPr/>
          </p:nvCxnSpPr>
          <p:spPr>
            <a:xfrm flipH="1">
              <a:off x="9156415" y="4987013"/>
              <a:ext cx="337074"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28459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 meet the Bill of Rights</a:t>
            </a:r>
            <a:endParaRPr lang="en-US" dirty="0"/>
          </a:p>
        </p:txBody>
      </p:sp>
      <p:cxnSp>
        <p:nvCxnSpPr>
          <p:cNvPr id="37" name="Straight Connector 36"/>
          <p:cNvCxnSpPr/>
          <p:nvPr/>
        </p:nvCxnSpPr>
        <p:spPr>
          <a:xfrm flipH="1">
            <a:off x="2794664" y="2011501"/>
            <a:ext cx="521422" cy="18466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2818777" y="3514807"/>
            <a:ext cx="497310" cy="18466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8290" y="1218112"/>
            <a:ext cx="4755170" cy="5332131"/>
          </a:xfrm>
          <a:prstGeom prst="rect">
            <a:avLst/>
          </a:prstGeom>
          <a:ln>
            <a:solidFill>
              <a:schemeClr val="tx1"/>
            </a:solidFill>
          </a:ln>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33212" y="1218112"/>
            <a:ext cx="4344836" cy="3158524"/>
          </a:xfrm>
          <a:prstGeom prst="rect">
            <a:avLst/>
          </a:prstGeom>
          <a:ln>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33211" y="4933964"/>
            <a:ext cx="4344837" cy="1616279"/>
          </a:xfrm>
          <a:prstGeom prst="rect">
            <a:avLst/>
          </a:prstGeom>
          <a:ln>
            <a:solidFill>
              <a:schemeClr val="tx1"/>
            </a:solidFill>
          </a:ln>
        </p:spPr>
      </p:pic>
    </p:spTree>
    <p:extLst>
      <p:ext uri="{BB962C8B-B14F-4D97-AF65-F5344CB8AC3E}">
        <p14:creationId xmlns:p14="http://schemas.microsoft.com/office/powerpoint/2010/main" val="3902088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cryptography?</a:t>
            </a:r>
            <a:endParaRPr lang="en-US" dirty="0"/>
          </a:p>
        </p:txBody>
      </p:sp>
      <p:pic>
        <p:nvPicPr>
          <p:cNvPr id="9" name="Content Placeholder 8"/>
          <p:cNvPicPr>
            <a:picLocks noGrp="1" noChangeAspect="1"/>
          </p:cNvPicPr>
          <p:nvPr>
            <p:ph sz="half" idx="1"/>
          </p:nvPr>
        </p:nvPicPr>
        <p:blipFill>
          <a:blip r:embed="rId3"/>
          <a:stretch>
            <a:fillRect/>
          </a:stretch>
        </p:blipFill>
        <p:spPr>
          <a:xfrm>
            <a:off x="609600" y="1102109"/>
            <a:ext cx="5384800" cy="1869722"/>
          </a:xfrm>
          <a:prstGeom prst="rect">
            <a:avLst/>
          </a:prstGeom>
        </p:spPr>
      </p:pic>
      <p:sp>
        <p:nvSpPr>
          <p:cNvPr id="8" name="Content Placeholder 7"/>
          <p:cNvSpPr>
            <a:spLocks noGrp="1"/>
          </p:cNvSpPr>
          <p:nvPr>
            <p:ph sz="half" idx="2"/>
          </p:nvPr>
        </p:nvSpPr>
        <p:spPr>
          <a:xfrm>
            <a:off x="6197600" y="1102109"/>
            <a:ext cx="5384800" cy="5258631"/>
          </a:xfrm>
        </p:spPr>
        <p:txBody>
          <a:bodyPr/>
          <a:lstStyle/>
          <a:p>
            <a:pPr marL="0" indent="0">
              <a:buNone/>
            </a:pPr>
            <a:r>
              <a:rPr lang="en-US" dirty="0"/>
              <a:t>Cryptography </a:t>
            </a:r>
            <a:r>
              <a:rPr lang="en-US" dirty="0" smtClean="0"/>
              <a:t>rearranges power</a:t>
            </a:r>
            <a:r>
              <a:rPr lang="en-US" dirty="0"/>
              <a:t>: </a:t>
            </a:r>
            <a:r>
              <a:rPr lang="en-US" dirty="0" smtClean="0"/>
              <a:t>it configures who can do what</a:t>
            </a:r>
            <a:r>
              <a:rPr lang="en-US" dirty="0"/>
              <a:t>, from what. This makes cryptography an </a:t>
            </a:r>
            <a:r>
              <a:rPr lang="en-US" dirty="0" smtClean="0"/>
              <a:t>inherently </a:t>
            </a:r>
            <a:r>
              <a:rPr lang="en-US" i="1" dirty="0" smtClean="0"/>
              <a:t>political </a:t>
            </a:r>
            <a:r>
              <a:rPr lang="en-US" dirty="0" smtClean="0"/>
              <a:t>tool, and </a:t>
            </a:r>
            <a:r>
              <a:rPr lang="en-US" dirty="0"/>
              <a:t>it confers on the </a:t>
            </a:r>
            <a:r>
              <a:rPr lang="en-US" dirty="0" smtClean="0"/>
              <a:t>field </a:t>
            </a:r>
            <a:r>
              <a:rPr lang="en-US" dirty="0"/>
              <a:t>an </a:t>
            </a:r>
            <a:r>
              <a:rPr lang="en-US" dirty="0" smtClean="0"/>
              <a:t>intrinsically </a:t>
            </a:r>
            <a:r>
              <a:rPr lang="en-US" i="1" dirty="0" smtClean="0"/>
              <a:t>moral</a:t>
            </a:r>
            <a:r>
              <a:rPr lang="en-US" dirty="0" smtClean="0"/>
              <a:t> dimension.</a:t>
            </a:r>
          </a:p>
          <a:p>
            <a:pPr marL="0" indent="0" algn="r">
              <a:buNone/>
            </a:pPr>
            <a:r>
              <a:rPr lang="en-US" dirty="0">
                <a:latin typeface="Lato Semibold" panose="020F0502020204030203" pitchFamily="34" charset="0"/>
                <a:ea typeface="Lato Semibold" panose="020F0502020204030203" pitchFamily="34" charset="0"/>
                <a:cs typeface="Lato Semibold" panose="020F0502020204030203" pitchFamily="34" charset="0"/>
              </a:rPr>
              <a:t>– Prof. </a:t>
            </a:r>
            <a:r>
              <a:rPr lang="en-US" dirty="0" smtClean="0">
                <a:latin typeface="Lato Semibold" panose="020F0502020204030203" pitchFamily="34" charset="0"/>
                <a:ea typeface="Lato Semibold" panose="020F0502020204030203" pitchFamily="34" charset="0"/>
                <a:cs typeface="Lato Semibold" panose="020F0502020204030203" pitchFamily="34" charset="0"/>
              </a:rPr>
              <a:t>Phillip Rogaway, UC Davis</a:t>
            </a:r>
            <a:endParaRPr lang="en-US" dirty="0">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endParaRPr lang="en-US" dirty="0" smtClean="0"/>
          </a:p>
          <a:p>
            <a:pPr marL="0" indent="0">
              <a:buNone/>
            </a:pPr>
            <a:r>
              <a:rPr lang="en-US" sz="1600" dirty="0"/>
              <a:t>Source: http://web.cs.ucdavis.edu/~rogaway/papers/moral.html</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b="2000"/>
          <a:stretch/>
        </p:blipFill>
        <p:spPr>
          <a:xfrm>
            <a:off x="609601" y="3381186"/>
            <a:ext cx="5384800" cy="1521772"/>
          </a:xfrm>
          <a:prstGeom prst="rect">
            <a:avLst/>
          </a:prstGeom>
        </p:spPr>
      </p:pic>
    </p:spTree>
    <p:extLst>
      <p:ext uri="{BB962C8B-B14F-4D97-AF65-F5344CB8AC3E}">
        <p14:creationId xmlns:p14="http://schemas.microsoft.com/office/powerpoint/2010/main" val="39349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6948"/>
            <a:ext cx="10972800" cy="545806"/>
          </a:xfrm>
          <a:solidFill>
            <a:schemeClr val="bg1"/>
          </a:solidFill>
        </p:spPr>
        <p:txBody>
          <a:bodyPr/>
          <a:lstStyle/>
          <a:p>
            <a:r>
              <a:rPr lang="en-US" dirty="0" smtClean="0"/>
              <a:t>What is cryptography?</a:t>
            </a:r>
            <a:endParaRPr lang="en-US" dirty="0"/>
          </a:p>
        </p:txBody>
      </p:sp>
      <p:sp>
        <p:nvSpPr>
          <p:cNvPr id="3" name="Title 1"/>
          <p:cNvSpPr txBox="1">
            <a:spLocks/>
          </p:cNvSpPr>
          <p:nvPr/>
        </p:nvSpPr>
        <p:spPr>
          <a:xfrm>
            <a:off x="609600" y="146948"/>
            <a:ext cx="10972800" cy="545806"/>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tx1"/>
                </a:solidFill>
                <a:latin typeface="Lato Heavy"/>
                <a:ea typeface="+mj-ea"/>
                <a:cs typeface="Lato Heavy"/>
              </a:defRPr>
            </a:lvl1pPr>
          </a:lstStyle>
          <a:p>
            <a:r>
              <a:rPr lang="en-US" dirty="0" smtClean="0"/>
              <a:t>What is </a:t>
            </a:r>
            <a:r>
              <a:rPr lang="en-US" strike="sngStrike" dirty="0" smtClean="0"/>
              <a:t>cryptography</a:t>
            </a:r>
            <a:r>
              <a:rPr lang="en-US" dirty="0" smtClean="0"/>
              <a:t> cryptology?</a:t>
            </a:r>
            <a:endParaRPr lang="en-US" dirty="0"/>
          </a:p>
        </p:txBody>
      </p:sp>
      <p:sp>
        <p:nvSpPr>
          <p:cNvPr id="4" name="TextBox 3"/>
          <p:cNvSpPr txBox="1"/>
          <p:nvPr/>
        </p:nvSpPr>
        <p:spPr>
          <a:xfrm>
            <a:off x="4622680" y="2131017"/>
            <a:ext cx="3021981" cy="769441"/>
          </a:xfrm>
          <a:prstGeom prst="rect">
            <a:avLst/>
          </a:prstGeom>
          <a:noFill/>
          <a:ln w="25400">
            <a:solidFill>
              <a:schemeClr val="bg1">
                <a:lumMod val="75000"/>
              </a:schemeClr>
            </a:solidFill>
          </a:ln>
        </p:spPr>
        <p:txBody>
          <a:bodyPr wrap="none" rtlCol="0">
            <a:spAutoFit/>
          </a:bodyPr>
          <a:lstStyle/>
          <a:p>
            <a:r>
              <a:rPr lang="en-US" sz="4400" dirty="0" smtClean="0">
                <a:latin typeface="Lato Black" panose="020F0502020204030203" pitchFamily="34" charset="0"/>
                <a:ea typeface="Lato Black" panose="020F0502020204030203" pitchFamily="34" charset="0"/>
                <a:cs typeface="Lato Black" panose="020F0502020204030203" pitchFamily="34" charset="0"/>
              </a:rPr>
              <a:t>Cryptology</a:t>
            </a:r>
            <a:endParaRPr lang="en-US" sz="4400" dirty="0">
              <a:latin typeface="Lato Black" panose="020F0502020204030203" pitchFamily="34" charset="0"/>
              <a:ea typeface="Lato Black" panose="020F0502020204030203" pitchFamily="34" charset="0"/>
              <a:cs typeface="Lato Black" panose="020F0502020204030203" pitchFamily="34" charset="0"/>
            </a:endParaRPr>
          </a:p>
        </p:txBody>
      </p:sp>
      <p:grpSp>
        <p:nvGrpSpPr>
          <p:cNvPr id="15" name="Group 14"/>
          <p:cNvGrpSpPr/>
          <p:nvPr/>
        </p:nvGrpSpPr>
        <p:grpSpPr>
          <a:xfrm>
            <a:off x="1910623" y="2900458"/>
            <a:ext cx="8370755" cy="1822983"/>
            <a:chOff x="1910623" y="2900458"/>
            <a:chExt cx="8370755" cy="1822983"/>
          </a:xfrm>
        </p:grpSpPr>
        <p:sp>
          <p:nvSpPr>
            <p:cNvPr id="5" name="TextBox 4"/>
            <p:cNvSpPr txBox="1"/>
            <p:nvPr/>
          </p:nvSpPr>
          <p:spPr>
            <a:xfrm>
              <a:off x="1910623" y="3954000"/>
              <a:ext cx="3698448" cy="769441"/>
            </a:xfrm>
            <a:prstGeom prst="rect">
              <a:avLst/>
            </a:prstGeom>
            <a:noFill/>
            <a:ln w="25400">
              <a:solidFill>
                <a:schemeClr val="bg1">
                  <a:lumMod val="75000"/>
                </a:schemeClr>
              </a:solidFill>
            </a:ln>
          </p:spPr>
          <p:txBody>
            <a:bodyPr wrap="none" rtlCol="0">
              <a:spAutoFit/>
            </a:bodyPr>
            <a:lstStyle/>
            <a:p>
              <a:r>
                <a:rPr lang="en-US" sz="4400" dirty="0" smtClean="0">
                  <a:latin typeface="Lato Black" panose="020F0502020204030203" pitchFamily="34" charset="0"/>
                  <a:ea typeface="Lato Black" panose="020F0502020204030203" pitchFamily="34" charset="0"/>
                  <a:cs typeface="Lato Black" panose="020F0502020204030203" pitchFamily="34" charset="0"/>
                </a:rPr>
                <a:t>Cryptography</a:t>
              </a:r>
              <a:endParaRPr lang="en-US" sz="44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6658270" y="3954000"/>
              <a:ext cx="3623108" cy="769441"/>
            </a:xfrm>
            <a:prstGeom prst="rect">
              <a:avLst/>
            </a:prstGeom>
            <a:noFill/>
            <a:ln w="25400">
              <a:solidFill>
                <a:schemeClr val="bg1">
                  <a:lumMod val="75000"/>
                </a:schemeClr>
              </a:solidFill>
            </a:ln>
          </p:spPr>
          <p:txBody>
            <a:bodyPr wrap="none" rtlCol="0">
              <a:spAutoFit/>
            </a:bodyPr>
            <a:lstStyle/>
            <a:p>
              <a:r>
                <a:rPr lang="en-US" sz="4400" dirty="0" smtClean="0">
                  <a:latin typeface="Lato Black" panose="020F0502020204030203" pitchFamily="34" charset="0"/>
                  <a:ea typeface="Lato Black" panose="020F0502020204030203" pitchFamily="34" charset="0"/>
                  <a:cs typeface="Lato Black" panose="020F0502020204030203" pitchFamily="34" charset="0"/>
                </a:rPr>
                <a:t>Cryptanalysis</a:t>
              </a:r>
              <a:endParaRPr lang="en-US" sz="44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8" name="Straight Arrow Connector 7"/>
            <p:cNvCxnSpPr>
              <a:endCxn id="5" idx="0"/>
            </p:cNvCxnSpPr>
            <p:nvPr/>
          </p:nvCxnSpPr>
          <p:spPr>
            <a:xfrm flipH="1">
              <a:off x="3759847" y="2900458"/>
              <a:ext cx="1609998" cy="1053542"/>
            </a:xfrm>
            <a:prstGeom prst="straightConnector1">
              <a:avLst/>
            </a:prstGeom>
            <a:ln w="50800">
              <a:solidFill>
                <a:schemeClr val="bg1">
                  <a:lumMod val="6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6" idx="0"/>
            </p:cNvCxnSpPr>
            <p:nvPr/>
          </p:nvCxnSpPr>
          <p:spPr>
            <a:xfrm>
              <a:off x="6893845" y="2900458"/>
              <a:ext cx="1575979" cy="1053542"/>
            </a:xfrm>
            <a:prstGeom prst="straightConnector1">
              <a:avLst/>
            </a:prstGeom>
            <a:ln w="50800">
              <a:solidFill>
                <a:schemeClr val="bg1">
                  <a:lumMod val="65000"/>
                </a:schemeClr>
              </a:solidFill>
              <a:tailEnd type="triangle" w="med"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39804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Internet: 1968</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18882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Friendships: 2010</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768485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39200" y="1982492"/>
            <a:ext cx="2743200" cy="2743200"/>
          </a:xfrm>
          <a:prstGeom prst="rect">
            <a:avLst/>
          </a:prstGeom>
        </p:spPr>
      </p:pic>
      <p:sp>
        <p:nvSpPr>
          <p:cNvPr id="8" name="Right Arrow 7"/>
          <p:cNvSpPr/>
          <p:nvPr/>
        </p:nvSpPr>
        <p:spPr>
          <a:xfrm>
            <a:off x="3352799" y="2944679"/>
            <a:ext cx="5486401" cy="7284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2" name="Group 11"/>
          <p:cNvGrpSpPr/>
          <p:nvPr/>
        </p:nvGrpSpPr>
        <p:grpSpPr>
          <a:xfrm>
            <a:off x="3352799" y="2944678"/>
            <a:ext cx="5486401" cy="3688874"/>
            <a:chOff x="3352799" y="2944678"/>
            <a:chExt cx="5486401" cy="3688874"/>
          </a:xfrm>
        </p:grpSpPr>
        <p:sp>
          <p:nvSpPr>
            <p:cNvPr id="10" name="Right Arrow 9"/>
            <p:cNvSpPr/>
            <p:nvPr/>
          </p:nvSpPr>
          <p:spPr>
            <a:xfrm>
              <a:off x="3352799" y="2944678"/>
              <a:ext cx="5486401" cy="7348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ight Arrow 10"/>
            <p:cNvSpPr/>
            <p:nvPr/>
          </p:nvSpPr>
          <p:spPr>
            <a:xfrm rot="16200000">
              <a:off x="5490559" y="3771539"/>
              <a:ext cx="1210882" cy="650929"/>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4399" y="3890352"/>
              <a:ext cx="2743200" cy="2743200"/>
            </a:xfrm>
            <a:prstGeom prst="rect">
              <a:avLst/>
            </a:prstGeom>
          </p:spPr>
        </p:pic>
      </p:grpSp>
      <p:sp>
        <p:nvSpPr>
          <p:cNvPr id="2" name="Title 1"/>
          <p:cNvSpPr>
            <a:spLocks noGrp="1"/>
          </p:cNvSpPr>
          <p:nvPr>
            <p:ph type="title"/>
          </p:nvPr>
        </p:nvSpPr>
        <p:spPr/>
        <p:txBody>
          <a:bodyPr/>
          <a:lstStyle/>
          <a:p>
            <a:r>
              <a:rPr lang="en-US" dirty="0" smtClean="0"/>
              <a:t>Secure communication in the presence of an adversary</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39200" y="1982492"/>
            <a:ext cx="2743200" cy="274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599" y="1982491"/>
            <a:ext cx="2743200" cy="2743200"/>
          </a:xfrm>
          <a:prstGeom prst="rect">
            <a:avLst/>
          </a:prstGeom>
        </p:spPr>
      </p:pic>
      <p:sp>
        <p:nvSpPr>
          <p:cNvPr id="9" name="TextBox 8"/>
          <p:cNvSpPr txBox="1"/>
          <p:nvPr/>
        </p:nvSpPr>
        <p:spPr>
          <a:xfrm>
            <a:off x="997596" y="4642313"/>
            <a:ext cx="1967205"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message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M</a:t>
            </a:r>
            <a:endParaRPr lang="en-US" sz="2800" i="1" dirty="0">
              <a:latin typeface="Lato Heavy" panose="020F0502020204030203" pitchFamily="34" charset="0"/>
              <a:ea typeface="Lato Heavy" panose="020F0502020204030203" pitchFamily="34" charset="0"/>
              <a:cs typeface="Lato Heavy" panose="020F0502020204030203" pitchFamily="34" charset="0"/>
            </a:endParaRPr>
          </a:p>
        </p:txBody>
      </p:sp>
      <p:sp>
        <p:nvSpPr>
          <p:cNvPr id="13" name="TextBox 12"/>
          <p:cNvSpPr txBox="1"/>
          <p:nvPr/>
        </p:nvSpPr>
        <p:spPr>
          <a:xfrm>
            <a:off x="3303937" y="3048448"/>
            <a:ext cx="2728632"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encode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C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E</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M</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4" name="TextBox 13"/>
          <p:cNvSpPr txBox="1"/>
          <p:nvPr/>
        </p:nvSpPr>
        <p:spPr>
          <a:xfrm>
            <a:off x="8803165" y="4756579"/>
            <a:ext cx="2815265" cy="523220"/>
          </a:xfrm>
          <a:prstGeom prst="rect">
            <a:avLst/>
          </a:prstGeom>
          <a:noFill/>
        </p:spPr>
        <p:txBody>
          <a:bodyPr wrap="squar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decode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M </a:t>
            </a:r>
            <a:r>
              <a:rPr lang="en-US" sz="2800" dirty="0">
                <a:latin typeface="Lato Heavy" panose="020F0502020204030203" pitchFamily="34" charset="0"/>
                <a:ea typeface="Lato Heavy" panose="020F0502020204030203" pitchFamily="34" charset="0"/>
                <a:cs typeface="Lato Heavy" panose="020F0502020204030203" pitchFamily="34" charset="0"/>
              </a:rPr>
              <a:t>=</a:t>
            </a:r>
            <a:r>
              <a:rPr lang="en-US" sz="2800" i="1" dirty="0">
                <a:latin typeface="Lato Heavy" panose="020F0502020204030203" pitchFamily="34" charset="0"/>
                <a:ea typeface="Lato Heavy" panose="020F0502020204030203" pitchFamily="34" charset="0"/>
                <a:cs typeface="Lato Heavy" panose="020F0502020204030203" pitchFamily="34" charset="0"/>
              </a:rPr>
              <a:t>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D</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C</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p:cNvSpPr txBox="1"/>
          <p:nvPr/>
        </p:nvSpPr>
        <p:spPr>
          <a:xfrm>
            <a:off x="7316344" y="5711666"/>
            <a:ext cx="684803" cy="523220"/>
          </a:xfrm>
          <a:prstGeom prst="rect">
            <a:avLst/>
          </a:prstGeom>
          <a:noFill/>
        </p:spPr>
        <p:txBody>
          <a:bodyPr wrap="none" rtlCol="0">
            <a:spAutoFit/>
          </a:bodyPr>
          <a:lstStyle/>
          <a:p>
            <a:pPr algn="ctr"/>
            <a:r>
              <a:rPr lang="en-US" sz="2800" dirty="0" smtClean="0">
                <a:solidFill>
                  <a:srgbClr val="C00000"/>
                </a:solidFill>
                <a:latin typeface="Lato Heavy" panose="020F0502020204030203" pitchFamily="34" charset="0"/>
                <a:ea typeface="Lato Heavy" panose="020F0502020204030203" pitchFamily="34" charset="0"/>
                <a:cs typeface="Lato Heavy" panose="020F0502020204030203" pitchFamily="34" charset="0"/>
              </a:rPr>
              <a:t>???</a:t>
            </a:r>
            <a:endParaRPr lang="en-US" sz="2800" dirty="0">
              <a:solidFill>
                <a:srgbClr val="C00000"/>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6" name="TextBox 15"/>
          <p:cNvSpPr txBox="1"/>
          <p:nvPr/>
        </p:nvSpPr>
        <p:spPr>
          <a:xfrm>
            <a:off x="1445634" y="1459271"/>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9675235" y="1458797"/>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0" name="TextBox 19"/>
          <p:cNvSpPr txBox="1"/>
          <p:nvPr/>
        </p:nvSpPr>
        <p:spPr>
          <a:xfrm>
            <a:off x="5880873" y="1052765"/>
            <a:ext cx="3417923" cy="523220"/>
          </a:xfrm>
          <a:prstGeom prst="rect">
            <a:avLst/>
          </a:prstGeom>
          <a:noFill/>
        </p:spPr>
        <p:txBody>
          <a:bodyPr wrap="none" rtlCol="0">
            <a:spAutoFit/>
          </a:bodyPr>
          <a:lstStyle/>
          <a:p>
            <a:pPr algn="ctr"/>
            <a:r>
              <a:rPr lang="en-US" sz="2800"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  </a:t>
            </a:r>
            <a:r>
              <a:rPr lang="en-US" sz="2800" i="1"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key encapsulation</a:t>
            </a:r>
            <a:endParaRPr lang="en-US" sz="28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1" name="TextBox 20"/>
          <p:cNvSpPr txBox="1"/>
          <p:nvPr/>
        </p:nvSpPr>
        <p:spPr>
          <a:xfrm>
            <a:off x="5452130" y="2206484"/>
            <a:ext cx="3025187" cy="954107"/>
          </a:xfrm>
          <a:prstGeom prst="rect">
            <a:avLst/>
          </a:prstGeom>
          <a:noFill/>
        </p:spPr>
        <p:txBody>
          <a:bodyPr wrap="none" rtlCol="0">
            <a:spAutoFit/>
          </a:bodyPr>
          <a:lstStyle/>
          <a:p>
            <a:r>
              <a:rPr lang="en-US" sz="2800" dirty="0">
                <a:solidFill>
                  <a:schemeClr val="accent1"/>
                </a:solidFill>
              </a:rPr>
              <a:t>☏ </a:t>
            </a:r>
            <a:r>
              <a:rPr lang="en-US" sz="2800" dirty="0" smtClean="0">
                <a:solidFill>
                  <a:schemeClr val="accent1"/>
                </a:solidFill>
              </a:rPr>
              <a:t> </a:t>
            </a:r>
            <a:r>
              <a:rPr lang="en-US" sz="2800" i="1"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protected</a:t>
            </a:r>
          </a:p>
          <a:p>
            <a:r>
              <a:rPr lang="en-US" sz="2800" dirty="0" smtClean="0">
                <a:solidFill>
                  <a:schemeClr val="bg1"/>
                </a:solidFill>
              </a:rPr>
              <a:t>☏</a:t>
            </a:r>
            <a:r>
              <a:rPr lang="en-US" sz="2800" dirty="0" smtClean="0"/>
              <a:t>  </a:t>
            </a:r>
            <a:r>
              <a:rPr lang="en-US" sz="2800" i="1"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communication</a:t>
            </a:r>
            <a:endParaRPr lang="en-US" sz="28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25" name="Group 24"/>
          <p:cNvGrpSpPr/>
          <p:nvPr/>
        </p:nvGrpSpPr>
        <p:grpSpPr>
          <a:xfrm>
            <a:off x="2537993" y="1377453"/>
            <a:ext cx="7137242" cy="731520"/>
            <a:chOff x="2537993" y="1377453"/>
            <a:chExt cx="7137242" cy="731520"/>
          </a:xfrm>
        </p:grpSpPr>
        <p:sp>
          <p:nvSpPr>
            <p:cNvPr id="18" name="Right Arrow 17"/>
            <p:cNvSpPr/>
            <p:nvPr/>
          </p:nvSpPr>
          <p:spPr>
            <a:xfrm>
              <a:off x="2537993" y="1377453"/>
              <a:ext cx="713724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TextBox 21"/>
            <p:cNvSpPr txBox="1"/>
            <p:nvPr/>
          </p:nvSpPr>
          <p:spPr>
            <a:xfrm>
              <a:off x="3303937" y="1477893"/>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sp>
        <p:nvSpPr>
          <p:cNvPr id="23" name="TextBox 22"/>
          <p:cNvSpPr txBox="1"/>
          <p:nvPr/>
        </p:nvSpPr>
        <p:spPr>
          <a:xfrm>
            <a:off x="3303937" y="3048448"/>
            <a:ext cx="3148619"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encode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C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E</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sz="2800" dirty="0" smtClean="0">
                <a:latin typeface="Lato Heavy" panose="020F0502020204030203" pitchFamily="34" charset="0"/>
                <a:ea typeface="Lato Heavy" panose="020F0502020204030203" pitchFamily="34" charset="0"/>
                <a:cs typeface="Lato Heavy" panose="020F0502020204030203" pitchFamily="34" charset="0"/>
              </a:rPr>
              <a:t>,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M</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4" name="TextBox 23"/>
          <p:cNvSpPr txBox="1"/>
          <p:nvPr/>
        </p:nvSpPr>
        <p:spPr>
          <a:xfrm>
            <a:off x="8803165" y="4756579"/>
            <a:ext cx="3190297"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decode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M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D</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C</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97332" y="2206484"/>
            <a:ext cx="1102097" cy="909230"/>
          </a:xfrm>
          <a:prstGeom prst="rect">
            <a:avLst/>
          </a:prstGeom>
        </p:spPr>
      </p:pic>
    </p:spTree>
    <p:extLst>
      <p:ext uri="{BB962C8B-B14F-4D97-AF65-F5344CB8AC3E}">
        <p14:creationId xmlns:p14="http://schemas.microsoft.com/office/powerpoint/2010/main" val="1284312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8" fill="hold" grpId="0" nodeType="clickEffect">
                                  <p:stCondLst>
                                    <p:cond delay="0"/>
                                  </p:stCondLst>
                                  <p:childTnLst>
                                    <p:animEffect transition="out" filter="wipe(left)">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par>
                                <p:cTn id="37" presetID="22" presetClass="exit" presetSubtype="8" fill="hold" grpId="1" nodeType="withEffect">
                                  <p:stCondLst>
                                    <p:cond delay="0"/>
                                  </p:stCondLst>
                                  <p:childTnLst>
                                    <p:animEffect transition="out" filter="wipe(left)">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1" fill="hold" nodeType="clickEffect">
                                  <p:stCondLst>
                                    <p:cond delay="0"/>
                                  </p:stCondLst>
                                  <p:childTnLst>
                                    <p:animEffect transition="out" filter="wipe(up)">
                                      <p:cBhvr>
                                        <p:cTn id="62" dur="500"/>
                                        <p:tgtEl>
                                          <p:spTgt spid="4"/>
                                        </p:tgtEl>
                                      </p:cBhvr>
                                    </p:animEffect>
                                    <p:set>
                                      <p:cBhvr>
                                        <p:cTn id="63" dur="1" fill="hold">
                                          <p:stCondLst>
                                            <p:cond delay="499"/>
                                          </p:stCondLst>
                                        </p:cTn>
                                        <p:tgtEl>
                                          <p:spTgt spid="4"/>
                                        </p:tgtEl>
                                        <p:attrNameLst>
                                          <p:attrName>style.visibility</p:attrName>
                                        </p:attrNameLst>
                                      </p:cBhvr>
                                      <p:to>
                                        <p:strVal val="hidden"/>
                                      </p:to>
                                    </p:set>
                                  </p:childTnLst>
                                </p:cTn>
                              </p:par>
                              <p:par>
                                <p:cTn id="64" presetID="22" presetClass="entr" presetSubtype="1"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up)">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6" grpId="0"/>
      <p:bldP spid="17" grpId="0"/>
      <p:bldP spid="20"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Venezia_acqua_alta_notte_2005_modificata.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6059299" y="846138"/>
            <a:ext cx="6132701" cy="6011862"/>
          </a:xfrm>
          <a:prstGeom prst="rect">
            <a:avLst/>
          </a:prstGeom>
        </p:spPr>
      </p:pic>
      <p:sp>
        <p:nvSpPr>
          <p:cNvPr id="2" name="Title 1"/>
          <p:cNvSpPr>
            <a:spLocks noGrp="1"/>
          </p:cNvSpPr>
          <p:nvPr>
            <p:ph type="title"/>
          </p:nvPr>
        </p:nvSpPr>
        <p:spPr>
          <a:xfrm>
            <a:off x="609600" y="146948"/>
            <a:ext cx="10972800" cy="545806"/>
          </a:xfrm>
        </p:spPr>
        <p:txBody>
          <a:bodyPr/>
          <a:lstStyle/>
          <a:p>
            <a:r>
              <a:rPr lang="en-US" dirty="0" smtClean="0"/>
              <a:t>Complexity theoretic view of cryptography</a:t>
            </a:r>
            <a:endParaRPr lang="en-US" dirty="0"/>
          </a:p>
        </p:txBody>
      </p:sp>
      <p:sp>
        <p:nvSpPr>
          <p:cNvPr id="3" name="Content Placeholder 2"/>
          <p:cNvSpPr>
            <a:spLocks noGrp="1"/>
          </p:cNvSpPr>
          <p:nvPr>
            <p:ph sz="half" idx="1"/>
          </p:nvPr>
        </p:nvSpPr>
        <p:spPr>
          <a:xfrm>
            <a:off x="609600" y="1689315"/>
            <a:ext cx="5289401" cy="1979222"/>
          </a:xfrm>
        </p:spPr>
        <p:txBody>
          <a:bodyPr>
            <a:normAutofit/>
          </a:bodyPr>
          <a:lstStyle/>
          <a:p>
            <a:pPr marL="0" indent="0">
              <a:buNone/>
            </a:pPr>
            <a:r>
              <a:rPr lang="en-US" sz="3200" dirty="0" err="1" smtClean="0">
                <a:latin typeface="Lato Black"/>
                <a:cs typeface="Lato Black"/>
              </a:rPr>
              <a:t>Cryptomania</a:t>
            </a:r>
            <a:r>
              <a:rPr lang="en-US" sz="3200" dirty="0" smtClean="0">
                <a:latin typeface="Lato Black"/>
                <a:cs typeface="Lato Black"/>
              </a:rPr>
              <a:t> </a:t>
            </a:r>
            <a:r>
              <a:rPr lang="en-US" sz="3200" dirty="0" smtClean="0">
                <a:latin typeface="Lato Medium" panose="020F0502020204030203" pitchFamily="34" charset="0"/>
                <a:ea typeface="Lato Medium" panose="020F0502020204030203" pitchFamily="34" charset="0"/>
                <a:cs typeface="Lato Medium" panose="020F0502020204030203" pitchFamily="34" charset="0"/>
              </a:rPr>
              <a:t>(</a:t>
            </a:r>
            <a:r>
              <a:rPr lang="en-US" sz="3200" dirty="0">
                <a:latin typeface="Lato Medium" panose="020F0502020204030203" pitchFamily="34" charset="0"/>
                <a:ea typeface="Lato Medium" panose="020F0502020204030203" pitchFamily="34" charset="0"/>
                <a:cs typeface="Lato Medium" panose="020F0502020204030203" pitchFamily="34" charset="0"/>
              </a:rPr>
              <a:t>✉</a:t>
            </a:r>
            <a:r>
              <a:rPr lang="en-US" sz="3200" dirty="0" smtClean="0">
                <a:latin typeface="Lato Medium" panose="020F0502020204030203" pitchFamily="34" charset="0"/>
                <a:ea typeface="Lato Medium" panose="020F0502020204030203" pitchFamily="34" charset="0"/>
                <a:cs typeface="Lato Medium" panose="020F0502020204030203" pitchFamily="34" charset="0"/>
              </a:rPr>
              <a:t>) </a:t>
            </a:r>
            <a:r>
              <a:rPr lang="en-US" sz="3200" dirty="0" smtClean="0">
                <a:latin typeface="Lato Black"/>
                <a:cs typeface="Lato Black"/>
              </a:rPr>
              <a:t>= elegant</a:t>
            </a:r>
          </a:p>
          <a:p>
            <a:r>
              <a:rPr lang="en-US" sz="2800" i="1" dirty="0" smtClean="0">
                <a:latin typeface="Lato Semibold" panose="020F0502020204030203" pitchFamily="34" charset="0"/>
                <a:ea typeface="Lato Semibold" panose="020F0502020204030203" pitchFamily="34" charset="0"/>
                <a:cs typeface="Lato Semibold" panose="020F0502020204030203" pitchFamily="34" charset="0"/>
              </a:rPr>
              <a:t>Millisecond</a:t>
            </a:r>
            <a:r>
              <a:rPr lang="en-US" sz="2800" dirty="0" smtClean="0">
                <a:latin typeface="Lato Semibold" panose="020F0502020204030203" pitchFamily="34" charset="0"/>
                <a:ea typeface="Lato Semibold" panose="020F0502020204030203" pitchFamily="34" charset="0"/>
                <a:cs typeface="Lato Semibold" panose="020F0502020204030203" pitchFamily="34" charset="0"/>
              </a:rPr>
              <a:t> </a:t>
            </a:r>
            <a:r>
              <a:rPr lang="en-US" sz="2800" dirty="0" smtClean="0">
                <a:latin typeface="Lato Medium" panose="020F0502020204030203" pitchFamily="34" charset="0"/>
                <a:ea typeface="Lato Medium" panose="020F0502020204030203" pitchFamily="34" charset="0"/>
                <a:cs typeface="Lato Medium" panose="020F0502020204030203" pitchFamily="34" charset="0"/>
              </a:rPr>
              <a:t>speed</a:t>
            </a:r>
          </a:p>
          <a:p>
            <a:r>
              <a:rPr lang="en-US" sz="2800" dirty="0" smtClean="0">
                <a:latin typeface="Lato Medium" panose="020F0502020204030203" pitchFamily="34" charset="0"/>
                <a:ea typeface="Lato Medium" panose="020F0502020204030203" pitchFamily="34" charset="0"/>
                <a:cs typeface="Lato Medium" panose="020F0502020204030203" pitchFamily="34" charset="0"/>
              </a:rPr>
              <a:t>Built from </a:t>
            </a:r>
            <a:r>
              <a:rPr lang="en-US" sz="2800" i="1" dirty="0" smtClean="0">
                <a:latin typeface="Lato Semibold" panose="020F0502020204030203" pitchFamily="34" charset="0"/>
                <a:ea typeface="Lato Semibold" panose="020F0502020204030203" pitchFamily="34" charset="0"/>
                <a:cs typeface="Lato Semibold" panose="020F0502020204030203" pitchFamily="34" charset="0"/>
              </a:rPr>
              <a:t>modular arithmetic</a:t>
            </a:r>
          </a:p>
        </p:txBody>
      </p:sp>
      <p:cxnSp>
        <p:nvCxnSpPr>
          <p:cNvPr id="6" name="Straight Connector 5"/>
          <p:cNvCxnSpPr>
            <a:endCxn id="5" idx="1"/>
          </p:cNvCxnSpPr>
          <p:nvPr/>
        </p:nvCxnSpPr>
        <p:spPr bwMode="auto">
          <a:xfrm>
            <a:off x="0" y="3852069"/>
            <a:ext cx="6059299" cy="0"/>
          </a:xfrm>
          <a:prstGeom prst="line">
            <a:avLst/>
          </a:prstGeom>
          <a:solidFill>
            <a:schemeClr val="accent1"/>
          </a:solidFill>
          <a:ln w="38100" cap="flat" cmpd="sng" algn="ctr">
            <a:solidFill>
              <a:schemeClr val="accent3"/>
            </a:solidFill>
            <a:prstDash val="solid"/>
            <a:round/>
            <a:headEnd type="none" w="sm" len="sm"/>
            <a:tailEnd type="none" w="sm" len="sm"/>
          </a:ln>
          <a:effectLst/>
        </p:spPr>
      </p:cxnSp>
      <p:sp>
        <p:nvSpPr>
          <p:cNvPr id="12" name="Content Placeholder 2"/>
          <p:cNvSpPr txBox="1">
            <a:spLocks/>
          </p:cNvSpPr>
          <p:nvPr/>
        </p:nvSpPr>
        <p:spPr>
          <a:xfrm>
            <a:off x="609600" y="4115564"/>
            <a:ext cx="5178330" cy="2387971"/>
          </a:xfrm>
          <a:prstGeom prst="rect">
            <a:avLst/>
          </a:prstGeom>
        </p:spPr>
        <p:txBody>
          <a:bodyPr vert="horz" lIns="91440" tIns="45720" rIns="91440" bIns="45720" rtlCol="0">
            <a:normAutofit/>
          </a:bodyPr>
          <a:lstStyle>
            <a:lvl1pPr marL="342900" indent="-34290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742950" indent="-28575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3200" dirty="0" err="1" smtClean="0">
                <a:latin typeface="Lato Black"/>
                <a:cs typeface="Lato Black"/>
              </a:rPr>
              <a:t>Minicrypt</a:t>
            </a:r>
            <a:r>
              <a:rPr lang="en-US" sz="3200" dirty="0" smtClean="0">
                <a:latin typeface="Lato Black"/>
                <a:cs typeface="Lato Black"/>
              </a:rPr>
              <a:t> </a:t>
            </a:r>
            <a:r>
              <a:rPr lang="en-US" sz="3200" dirty="0" smtClean="0">
                <a:latin typeface="Lato Medium" panose="020F0502020204030203" pitchFamily="34" charset="0"/>
                <a:ea typeface="Lato Medium" panose="020F0502020204030203" pitchFamily="34" charset="0"/>
                <a:cs typeface="Lato Medium" panose="020F0502020204030203" pitchFamily="34" charset="0"/>
              </a:rPr>
              <a:t>(</a:t>
            </a:r>
            <a:r>
              <a:rPr lang="en-US" sz="3200" dirty="0"/>
              <a:t>☏</a:t>
            </a:r>
            <a:r>
              <a:rPr lang="en-US" sz="3200" dirty="0" smtClean="0">
                <a:latin typeface="Lato Medium" panose="020F0502020204030203" pitchFamily="34" charset="0"/>
                <a:ea typeface="Lato Medium" panose="020F0502020204030203" pitchFamily="34" charset="0"/>
                <a:cs typeface="Lato Medium" panose="020F0502020204030203" pitchFamily="34" charset="0"/>
              </a:rPr>
              <a:t>) </a:t>
            </a:r>
            <a:r>
              <a:rPr lang="en-US" sz="3200" dirty="0" smtClean="0">
                <a:latin typeface="Lato Black"/>
                <a:cs typeface="Lato Black"/>
              </a:rPr>
              <a:t>= </a:t>
            </a:r>
            <a:r>
              <a:rPr lang="en-US" sz="3200" dirty="0">
                <a:latin typeface="Lato Black"/>
                <a:cs typeface="Lato Black"/>
              </a:rPr>
              <a:t>utilitarian</a:t>
            </a:r>
          </a:p>
          <a:p>
            <a:r>
              <a:rPr lang="en-US" sz="2800" i="1" dirty="0" smtClean="0">
                <a:latin typeface="Lato Semibold" panose="020F0502020204030203" pitchFamily="34" charset="0"/>
                <a:ea typeface="Lato Semibold" panose="020F0502020204030203" pitchFamily="34" charset="0"/>
                <a:cs typeface="Lato Semibold" panose="020F0502020204030203" pitchFamily="34" charset="0"/>
              </a:rPr>
              <a:t>Nanosecond</a:t>
            </a:r>
            <a:r>
              <a:rPr lang="en-US" sz="2800" dirty="0" smtClean="0">
                <a:latin typeface="Lato Semibold" panose="020F0502020204030203" pitchFamily="34" charset="0"/>
                <a:ea typeface="Lato Semibold" panose="020F0502020204030203" pitchFamily="34" charset="0"/>
                <a:cs typeface="Lato Semibold" panose="020F0502020204030203" pitchFamily="34" charset="0"/>
              </a:rPr>
              <a:t> </a:t>
            </a:r>
            <a:r>
              <a:rPr lang="en-US" sz="2800" dirty="0" smtClean="0">
                <a:latin typeface="Lato Medium" panose="020F0502020204030203" pitchFamily="34" charset="0"/>
                <a:ea typeface="Lato Medium" panose="020F0502020204030203" pitchFamily="34" charset="0"/>
                <a:cs typeface="Lato Medium" panose="020F0502020204030203" pitchFamily="34" charset="0"/>
              </a:rPr>
              <a:t>speed</a:t>
            </a:r>
          </a:p>
          <a:p>
            <a:r>
              <a:rPr lang="en-US" sz="2800" dirty="0" smtClean="0">
                <a:latin typeface="Lato Medium" panose="020F0502020204030203" pitchFamily="34" charset="0"/>
                <a:ea typeface="Lato Medium" panose="020F0502020204030203" pitchFamily="34" charset="0"/>
                <a:cs typeface="Lato Medium" panose="020F0502020204030203" pitchFamily="34" charset="0"/>
              </a:rPr>
              <a:t>Built from </a:t>
            </a:r>
            <a:r>
              <a:rPr lang="en-US" sz="2800" i="1" dirty="0" smtClean="0">
                <a:latin typeface="Lato Semibold" panose="020F0502020204030203" pitchFamily="34" charset="0"/>
                <a:ea typeface="Lato Semibold" panose="020F0502020204030203" pitchFamily="34" charset="0"/>
                <a:cs typeface="Lato Semibold" panose="020F0502020204030203" pitchFamily="34" charset="0"/>
              </a:rPr>
              <a:t>random-looking permutations</a:t>
            </a:r>
            <a:endParaRPr lang="en-US" sz="2800" dirty="0" smtClean="0">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30383225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method: define </a:t>
            </a:r>
            <a:r>
              <a:rPr lang="en-US" i="1" dirty="0"/>
              <a:t>→</a:t>
            </a:r>
            <a:r>
              <a:rPr lang="en-US" dirty="0" smtClean="0"/>
              <a:t> construct </a:t>
            </a:r>
            <a:r>
              <a:rPr lang="en-US" i="1" dirty="0"/>
              <a:t>→</a:t>
            </a:r>
            <a:r>
              <a:rPr lang="en-US" dirty="0" smtClean="0"/>
              <a:t> reduce</a:t>
            </a:r>
            <a:endParaRPr lang="en-US" dirty="0"/>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0" name="Group 79"/>
          <p:cNvGrpSpPr/>
          <p:nvPr/>
        </p:nvGrpSpPr>
        <p:grpSpPr>
          <a:xfrm>
            <a:off x="-15498" y="3797085"/>
            <a:ext cx="9074257" cy="3076413"/>
            <a:chOff x="-15498" y="3797085"/>
            <a:chExt cx="9074257" cy="3076413"/>
          </a:xfrm>
        </p:grpSpPr>
        <p:sp>
          <p:nvSpPr>
            <p:cNvPr id="53" name="Freeform 52"/>
            <p:cNvSpPr/>
            <p:nvPr/>
          </p:nvSpPr>
          <p:spPr>
            <a:xfrm>
              <a:off x="-15498" y="3797085"/>
              <a:ext cx="9074257" cy="3076413"/>
            </a:xfrm>
            <a:custGeom>
              <a:avLst/>
              <a:gdLst>
                <a:gd name="connsiteX0" fmla="*/ 0 w 9074257"/>
                <a:gd name="connsiteY0" fmla="*/ 3076413 h 3076413"/>
                <a:gd name="connsiteX1" fmla="*/ 7749 w 9074257"/>
                <a:gd name="connsiteY1" fmla="*/ 0 h 3076413"/>
                <a:gd name="connsiteX2" fmla="*/ 5563891 w 9074257"/>
                <a:gd name="connsiteY2" fmla="*/ 15498 h 3076413"/>
                <a:gd name="connsiteX3" fmla="*/ 9074257 w 9074257"/>
                <a:gd name="connsiteY3" fmla="*/ 922149 h 3076413"/>
                <a:gd name="connsiteX4" fmla="*/ 9074257 w 9074257"/>
                <a:gd name="connsiteY4" fmla="*/ 3045417 h 3076413"/>
                <a:gd name="connsiteX5" fmla="*/ 0 w 9074257"/>
                <a:gd name="connsiteY5" fmla="*/ 3076413 h 30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4257" h="3076413">
                  <a:moveTo>
                    <a:pt x="0" y="3076413"/>
                  </a:moveTo>
                  <a:lnTo>
                    <a:pt x="7749" y="0"/>
                  </a:lnTo>
                  <a:lnTo>
                    <a:pt x="5563891" y="15498"/>
                  </a:lnTo>
                  <a:lnTo>
                    <a:pt x="9074257" y="922149"/>
                  </a:lnTo>
                  <a:lnTo>
                    <a:pt x="9074257" y="3045417"/>
                  </a:lnTo>
                  <a:lnTo>
                    <a:pt x="0" y="3076413"/>
                  </a:lnTo>
                  <a:close/>
                </a:path>
              </a:pathLst>
            </a:cu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464955" y="6162724"/>
              <a:ext cx="2382383" cy="523220"/>
            </a:xfrm>
            <a:prstGeom prst="rect">
              <a:avLst/>
            </a:prstGeom>
            <a:noFill/>
          </p:spPr>
          <p:txBody>
            <a:bodyPr wrap="none" rtlCol="0">
              <a:spAutoFit/>
            </a:bodyPr>
            <a:lstStyle/>
            <a:p>
              <a:pPr algn="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151017" y="4639010"/>
            <a:ext cx="471604" cy="830997"/>
          </a:xfrm>
          <a:prstGeom prst="rect">
            <a:avLst/>
          </a:prstGeom>
          <a:noFill/>
        </p:spPr>
        <p:txBody>
          <a:bodyPr wrap="none" rtlCol="0">
            <a:spAutoFit/>
          </a:bodyPr>
          <a:lstStyle/>
          <a:p>
            <a:r>
              <a:rPr lang="en-US" sz="4800" dirty="0" smtClean="0">
                <a:solidFill>
                  <a:schemeClr val="accent2"/>
                </a:solidFill>
                <a:latin typeface="Lato Heavy" panose="020F0502020204030203" pitchFamily="34" charset="0"/>
                <a:ea typeface="Lato Heavy" panose="020F0502020204030203" pitchFamily="34" charset="0"/>
                <a:cs typeface="Lato Heavy" panose="020F0502020204030203" pitchFamily="34" charset="0"/>
              </a:rPr>
              <a:t>?</a:t>
            </a:r>
            <a:endParaRPr lang="en-US" sz="4800" dirty="0">
              <a:solidFill>
                <a:schemeClr val="accent2"/>
              </a:solidFill>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649076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we </a:t>
            </a:r>
            <a:r>
              <a:rPr lang="en-US" i="1" dirty="0" smtClean="0"/>
              <a:t>protect</a:t>
            </a:r>
            <a:r>
              <a:rPr lang="en-US" dirty="0" smtClean="0"/>
              <a:t> </a:t>
            </a:r>
            <a:r>
              <a:rPr lang="en-US" dirty="0" smtClean="0"/>
              <a:t>communication?</a:t>
            </a:r>
            <a:endParaRPr lang="en-US" dirty="0"/>
          </a:p>
        </p:txBody>
      </p:sp>
      <p:sp>
        <p:nvSpPr>
          <p:cNvPr id="5" name="Content Placeholder 4"/>
          <p:cNvSpPr>
            <a:spLocks noGrp="1"/>
          </p:cNvSpPr>
          <p:nvPr>
            <p:ph idx="1"/>
          </p:nvPr>
        </p:nvSpPr>
        <p:spPr>
          <a:xfrm>
            <a:off x="5092338" y="1102109"/>
            <a:ext cx="6490061" cy="5258631"/>
          </a:xfrm>
        </p:spPr>
        <p:txBody>
          <a:bodyPr>
            <a:normAutofit fontScale="85000" lnSpcReduction="10000"/>
          </a:bodyPr>
          <a:lstStyle/>
          <a:p>
            <a:pPr marL="0" indent="0">
              <a:buNone/>
            </a:pPr>
            <a:r>
              <a:rPr lang="en-US" dirty="0" err="1" smtClean="0"/>
              <a:t>Auguste</a:t>
            </a:r>
            <a:r>
              <a:rPr lang="en-US" dirty="0" smtClean="0"/>
              <a:t> </a:t>
            </a:r>
            <a:r>
              <a:rPr lang="en-US" dirty="0" err="1" smtClean="0"/>
              <a:t>Kirckhoffs</a:t>
            </a:r>
            <a:r>
              <a:rPr lang="en-US" dirty="0" smtClean="0"/>
              <a:t>’ design </a:t>
            </a:r>
            <a:r>
              <a:rPr lang="en-US" dirty="0"/>
              <a:t>principles </a:t>
            </a:r>
            <a:r>
              <a:rPr lang="en-US" dirty="0" smtClean="0"/>
              <a:t>(</a:t>
            </a:r>
            <a:r>
              <a:rPr lang="en-US" i="1" dirty="0"/>
              <a:t>La </a:t>
            </a:r>
            <a:r>
              <a:rPr lang="en-US" i="1" dirty="0" err="1" smtClean="0"/>
              <a:t>Militaire</a:t>
            </a:r>
            <a:r>
              <a:rPr lang="en-US" dirty="0"/>
              <a:t>, 1883)</a:t>
            </a:r>
          </a:p>
          <a:p>
            <a:pPr marL="457200" indent="-457200" fontAlgn="ctr">
              <a:buFont typeface="+mj-lt"/>
              <a:buAutoNum type="arabicPeriod"/>
            </a:pPr>
            <a:r>
              <a:rPr lang="en-US" dirty="0"/>
              <a:t>The system must be practically, if not mathematically, </a:t>
            </a:r>
            <a:r>
              <a:rPr lang="en-US"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indecipherable</a:t>
            </a:r>
          </a:p>
          <a:p>
            <a:pPr marL="457200" indent="-457200" fontAlgn="ctr">
              <a:buFont typeface="+mj-lt"/>
              <a:buAutoNum type="arabicPeriod"/>
            </a:pPr>
            <a:r>
              <a:rPr lang="en-US" dirty="0"/>
              <a:t>It should </a:t>
            </a:r>
            <a:r>
              <a:rPr lang="en-US"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not require secrecy</a:t>
            </a:r>
            <a:r>
              <a:rPr lang="en-US" dirty="0"/>
              <a:t>, and it should not be a problem if it falls into enemy hands</a:t>
            </a:r>
          </a:p>
          <a:p>
            <a:pPr marL="457200" indent="-457200" fontAlgn="ctr">
              <a:buFont typeface="+mj-lt"/>
              <a:buAutoNum type="arabicPeriod"/>
            </a:pPr>
            <a:r>
              <a:rPr lang="en-US" dirty="0"/>
              <a:t>It must be possible to communicate and remember the key </a:t>
            </a:r>
            <a:r>
              <a:rPr lang="en-US" dirty="0">
                <a:solidFill>
                  <a:schemeClr val="bg1">
                    <a:lumMod val="50000"/>
                  </a:schemeClr>
                </a:solidFill>
              </a:rPr>
              <a:t>without using written notes</a:t>
            </a:r>
            <a:r>
              <a:rPr lang="en-US" dirty="0"/>
              <a:t>, and correspondents must be able to </a:t>
            </a:r>
            <a:r>
              <a:rPr lang="en-US" i="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change or modify it at will</a:t>
            </a:r>
          </a:p>
          <a:p>
            <a:pPr marL="457200" indent="-457200" fontAlgn="ctr">
              <a:buFont typeface="+mj-lt"/>
              <a:buAutoNum type="arabicPeriod"/>
            </a:pPr>
            <a:r>
              <a:rPr lang="en-US" dirty="0">
                <a:solidFill>
                  <a:schemeClr val="bg1">
                    <a:lumMod val="50000"/>
                  </a:schemeClr>
                </a:solidFill>
              </a:rPr>
              <a:t>It must be applicable to telegraph communications</a:t>
            </a:r>
          </a:p>
          <a:p>
            <a:pPr marL="457200" indent="-457200" fontAlgn="ctr">
              <a:buFont typeface="+mj-lt"/>
              <a:buAutoNum type="arabicPeriod"/>
            </a:pPr>
            <a:r>
              <a:rPr lang="en-US" dirty="0">
                <a:solidFill>
                  <a:schemeClr val="bg1">
                    <a:lumMod val="50000"/>
                  </a:schemeClr>
                </a:solidFill>
              </a:rPr>
              <a:t>It must be portable, and should not require several persons to handle or operate</a:t>
            </a:r>
          </a:p>
          <a:p>
            <a:pPr marL="457200" indent="-457200" fontAlgn="ctr">
              <a:buFont typeface="+mj-lt"/>
              <a:buAutoNum type="arabicPeriod"/>
            </a:pPr>
            <a:r>
              <a:rPr lang="en-US" dirty="0"/>
              <a:t>Lastly, given the circumstances in which it is to be used, the system must be easy to use and should </a:t>
            </a:r>
            <a:r>
              <a:rPr lang="en-US" i="1" dirty="0">
                <a:solidFill>
                  <a:schemeClr val="accent1"/>
                </a:solidFill>
                <a:latin typeface="Lato Heavy" panose="020F0502020204030203" pitchFamily="34" charset="0"/>
                <a:ea typeface="Lato Heavy" panose="020F0502020204030203" pitchFamily="34" charset="0"/>
                <a:cs typeface="Lato Heavy" panose="020F0502020204030203" pitchFamily="34" charset="0"/>
              </a:rPr>
              <a:t>not be stressful to use or require its users to know and comply with a long list of rules</a:t>
            </a:r>
          </a:p>
          <a:p>
            <a:pPr marL="0" indent="0">
              <a:buNone/>
            </a:pPr>
            <a:endParaRPr lang="en-US" dirty="0"/>
          </a:p>
        </p:txBody>
      </p:sp>
      <p:grpSp>
        <p:nvGrpSpPr>
          <p:cNvPr id="12" name="Group 11"/>
          <p:cNvGrpSpPr/>
          <p:nvPr/>
        </p:nvGrpSpPr>
        <p:grpSpPr>
          <a:xfrm>
            <a:off x="199432" y="816176"/>
            <a:ext cx="4668839" cy="2717438"/>
            <a:chOff x="7313154" y="774338"/>
            <a:chExt cx="4668839" cy="2717438"/>
          </a:xfrm>
        </p:grpSpPr>
        <p:sp>
          <p:nvSpPr>
            <p:cNvPr id="6" name="Right Arrow 5"/>
            <p:cNvSpPr/>
            <p:nvPr/>
          </p:nvSpPr>
          <p:spPr>
            <a:xfrm>
              <a:off x="8733052" y="1582392"/>
              <a:ext cx="1829043" cy="3803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1" name="Group 10"/>
            <p:cNvGrpSpPr/>
            <p:nvPr/>
          </p:nvGrpSpPr>
          <p:grpSpPr>
            <a:xfrm>
              <a:off x="8937624" y="1865463"/>
              <a:ext cx="1419898" cy="1626313"/>
              <a:chOff x="8272879" y="2023538"/>
              <a:chExt cx="1419898" cy="1626313"/>
            </a:xfrm>
          </p:grpSpPr>
          <p:sp>
            <p:nvSpPr>
              <p:cNvPr id="7" name="Right Arrow 6"/>
              <p:cNvSpPr/>
              <p:nvPr/>
            </p:nvSpPr>
            <p:spPr>
              <a:xfrm rot="16200000">
                <a:off x="8669448" y="2168455"/>
                <a:ext cx="626760" cy="336925"/>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72879" y="2229954"/>
                <a:ext cx="1419898" cy="1419897"/>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62095" y="1084359"/>
              <a:ext cx="1419898" cy="14198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154" y="1084358"/>
              <a:ext cx="1419898" cy="1419897"/>
            </a:xfrm>
            <a:prstGeom prst="rect">
              <a:avLst/>
            </a:prstGeom>
          </p:spPr>
        </p:pic>
        <p:pic>
          <p:nvPicPr>
            <p:cNvPr id="1028" name="Picture 4" descr="http://www.iconsdb.com/icons/preview/green/key-xxl.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659868" y="774338"/>
              <a:ext cx="726469" cy="7264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iconsdb.com/icons/preview/green/key-xxl.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908809" y="774338"/>
              <a:ext cx="726469" cy="7264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25060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10168</TotalTime>
  <Words>1749</Words>
  <Application>Microsoft Macintosh PowerPoint</Application>
  <PresentationFormat>Custom</PresentationFormat>
  <Paragraphs>312</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Applied Cryptography: Design &amp; Practice  Lecture 1: Introduction</vt:lpstr>
      <vt:lpstr>Syllabus/course overview</vt:lpstr>
      <vt:lpstr>What is cryptography?</vt:lpstr>
      <vt:lpstr>The Internet: 1968</vt:lpstr>
      <vt:lpstr>Facebook Friendships: 2010</vt:lpstr>
      <vt:lpstr>Secure communication in the presence of an adversary</vt:lpstr>
      <vt:lpstr>Complexity theoretic view of cryptography</vt:lpstr>
      <vt:lpstr>Cryptographic method: define → construct → reduce</vt:lpstr>
      <vt:lpstr>How should we protect communication?</vt:lpstr>
      <vt:lpstr>What protections do we want?</vt:lpstr>
      <vt:lpstr>Focus of this course</vt:lpstr>
      <vt:lpstr>Let’s begin by studying message privacy in transit</vt:lpstr>
      <vt:lpstr>Paul Revere’s ride</vt:lpstr>
      <vt:lpstr>Ancient ciphers, and their modern counterparts</vt:lpstr>
      <vt:lpstr>Ancient ciphers, and their modern counterparts</vt:lpstr>
      <vt:lpstr>Cryptanalysis: brute force</vt:lpstr>
      <vt:lpstr>Cryptanalysis: shortcuts</vt:lpstr>
      <vt:lpstr>Wrapping up: Crypto is multi-disciplinary &amp; impactful</vt:lpstr>
      <vt:lpstr>Crypto Wars: early 20th century</vt:lpstr>
      <vt:lpstr>Crypto Wars: cold war edition</vt:lpstr>
      <vt:lpstr>Crypto, meet the Bill of Rights</vt:lpstr>
      <vt:lpstr>What is cryptography?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451</cp:revision>
  <dcterms:created xsi:type="dcterms:W3CDTF">2015-04-11T12:26:38Z</dcterms:created>
  <dcterms:modified xsi:type="dcterms:W3CDTF">2018-01-23T02:43:39Z</dcterms:modified>
</cp:coreProperties>
</file>