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6" r:id="rId2"/>
  </p:sldMasterIdLst>
  <p:notesMasterIdLst>
    <p:notesMasterId r:id="rId32"/>
  </p:notesMasterIdLst>
  <p:sldIdLst>
    <p:sldId id="373" r:id="rId3"/>
    <p:sldId id="408" r:id="rId4"/>
    <p:sldId id="406" r:id="rId5"/>
    <p:sldId id="407" r:id="rId6"/>
    <p:sldId id="410" r:id="rId7"/>
    <p:sldId id="405" r:id="rId8"/>
    <p:sldId id="415" r:id="rId9"/>
    <p:sldId id="416" r:id="rId10"/>
    <p:sldId id="418" r:id="rId11"/>
    <p:sldId id="417" r:id="rId12"/>
    <p:sldId id="421" r:id="rId13"/>
    <p:sldId id="422" r:id="rId14"/>
    <p:sldId id="411" r:id="rId15"/>
    <p:sldId id="423" r:id="rId16"/>
    <p:sldId id="431" r:id="rId17"/>
    <p:sldId id="429" r:id="rId18"/>
    <p:sldId id="390" r:id="rId19"/>
    <p:sldId id="428" r:id="rId20"/>
    <p:sldId id="404" r:id="rId21"/>
    <p:sldId id="403" r:id="rId22"/>
    <p:sldId id="377" r:id="rId23"/>
    <p:sldId id="378" r:id="rId24"/>
    <p:sldId id="380" r:id="rId25"/>
    <p:sldId id="381" r:id="rId26"/>
    <p:sldId id="385" r:id="rId27"/>
    <p:sldId id="387" r:id="rId28"/>
    <p:sldId id="384" r:id="rId29"/>
    <p:sldId id="426" r:id="rId30"/>
    <p:sldId id="402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Recap" id="{ABC7FE78-F5A4-884E-9A2F-35A095FDC5F1}">
          <p14:sldIdLst>
            <p14:sldId id="373"/>
            <p14:sldId id="408"/>
            <p14:sldId id="406"/>
          </p14:sldIdLst>
        </p14:section>
        <p14:section name="Zimmerman telegram" id="{CDD68800-B3BB-464D-9529-D3F3B22301EE}">
          <p14:sldIdLst>
            <p14:sldId id="407"/>
            <p14:sldId id="410"/>
            <p14:sldId id="405"/>
          </p14:sldIdLst>
        </p14:section>
        <p14:section name="Bytestrings and XOR" id="{120FAAEA-62C0-3245-B3F1-1096150694A0}">
          <p14:sldIdLst>
            <p14:sldId id="415"/>
            <p14:sldId id="416"/>
            <p14:sldId id="418"/>
            <p14:sldId id="417"/>
          </p14:sldIdLst>
        </p14:section>
        <p14:section name="Power of randomness" id="{49CE5F5C-D47E-6E44-9254-6162C8898E7E}">
          <p14:sldIdLst>
            <p14:sldId id="421"/>
            <p14:sldId id="422"/>
            <p14:sldId id="411"/>
            <p14:sldId id="423"/>
            <p14:sldId id="431"/>
          </p14:sldIdLst>
        </p14:section>
        <p14:section name="Block cipher goals" id="{9DF1A264-3A7D-AB46-9E00-EED33E702A34}">
          <p14:sldIdLst>
            <p14:sldId id="429"/>
            <p14:sldId id="390"/>
            <p14:sldId id="428"/>
          </p14:sldIdLst>
        </p14:section>
        <p14:section name="Block cipher design" id="{B9144D85-D8FD-BA47-92F6-D4D766D24DA7}">
          <p14:sldIdLst>
            <p14:sldId id="404"/>
            <p14:sldId id="403"/>
            <p14:sldId id="377"/>
            <p14:sldId id="378"/>
            <p14:sldId id="380"/>
            <p14:sldId id="381"/>
            <p14:sldId id="385"/>
            <p14:sldId id="387"/>
            <p14:sldId id="384"/>
          </p14:sldIdLst>
        </p14:section>
        <p14:section name="Conclusion" id="{943CEB62-F3AD-A849-B631-E14A44AA168E}">
          <p14:sldIdLst>
            <p14:sldId id="426"/>
            <p14:sldId id="40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0E0"/>
    <a:srgbClr val="DADADA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1" autoAdjust="0"/>
    <p:restoredTop sz="84717" autoAdjust="0"/>
  </p:normalViewPr>
  <p:slideViewPr>
    <p:cSldViewPr snapToGrid="0" snapToObjects="1">
      <p:cViewPr varScale="1">
        <p:scale>
          <a:sx n="108" d="100"/>
          <a:sy n="108" d="100"/>
        </p:scale>
        <p:origin x="-392" y="-11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3" d="100"/>
        <a:sy n="163" d="100"/>
      </p:scale>
      <p:origin x="0" y="15392"/>
    </p:cViewPr>
  </p:sorterViewPr>
  <p:notesViewPr>
    <p:cSldViewPr snapToGrid="0" snapToObjects="1">
      <p:cViewPr varScale="1">
        <p:scale>
          <a:sx n="72" d="100"/>
          <a:sy n="72" d="100"/>
        </p:scale>
        <p:origin x="2724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443F56-CCEC-8C40-89E6-775CE190EC87}" type="datetimeFigureOut">
              <a:rPr lang="en-US" smtClean="0"/>
              <a:t>1/24/18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A79C69-7037-BE4C-9719-0C264A566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8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Remember: Bob could simply be a future version of Alice (think:</a:t>
            </a:r>
            <a:r>
              <a:rPr lang="en-US" baseline="0" dirty="0" smtClean="0"/>
              <a:t> full disk encryption)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Icons from https://www.iconfinder.com/iconsets/user-pictures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9965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Can</a:t>
            </a:r>
            <a:r>
              <a:rPr lang="en-US" baseline="0" dirty="0" smtClean="0"/>
              <a:t> build all of </a:t>
            </a:r>
            <a:r>
              <a:rPr lang="en-US" baseline="0" dirty="0" err="1" smtClean="0"/>
              <a:t>Minicrypt</a:t>
            </a:r>
            <a:r>
              <a:rPr lang="en-US" baseline="0" dirty="0" smtClean="0"/>
              <a:t> from random permutations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3779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Lato Medium"/>
                <a:cs typeface="Lato Medium"/>
              </a:rPr>
              <a:t>Each </a:t>
            </a:r>
            <a:r>
              <a:rPr lang="en-US" i="1" dirty="0" smtClean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</a:t>
            </a:r>
            <a:r>
              <a:rPr lang="en-US" dirty="0" smtClean="0">
                <a:latin typeface="Lato Medium"/>
                <a:cs typeface="Lato Medium"/>
              </a:rPr>
              <a:t> defines a new permutation </a:t>
            </a:r>
            <a:r>
              <a:rPr lang="en-US" i="1" dirty="0" smtClean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B</a:t>
            </a:r>
            <a:r>
              <a:rPr lang="en-US" i="1" baseline="-25000" dirty="0" smtClean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6776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Had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different name back then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Reminder: NIST only sought a standard that the federal government could use to encrypt unclassified but sensitive information. Their rules only apply to US gov't!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 eventually published as Federal Information Processing Standard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(FIPS) 46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6158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Late 80s = before the rise of</a:t>
            </a:r>
            <a:r>
              <a:rPr lang="en-US" baseline="0" dirty="0" smtClean="0"/>
              <a:t> open-source crypto software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5092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I’m only showing the (non-strong)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pseudorandomness</a:t>
            </a:r>
            <a:r>
              <a:rPr lang="en-US" baseline="0" dirty="0" smtClean="0"/>
              <a:t> picture here. I omit the full picture of strong </a:t>
            </a:r>
            <a:r>
              <a:rPr lang="en-US" baseline="0" dirty="0" err="1" smtClean="0"/>
              <a:t>pseudorandomness</a:t>
            </a:r>
            <a:r>
              <a:rPr lang="en-US" baseline="0" dirty="0" smtClean="0"/>
              <a:t> because it is rather busy. See the hidden slide at the end of the presentation.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1024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Issue: K_{mask} = Y ⊕ 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9498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Minor detail: the different rounds need to have different round keys in order to thwart a “slide attack”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9672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4590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3779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090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Source: http://</a:t>
            </a:r>
            <a:r>
              <a:rPr lang="en-US" sz="1200" dirty="0" err="1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www.bbc.com</a:t>
            </a:r>
            <a:r>
              <a:rPr lang="en-US" sz="12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/news/uk-38581861</a:t>
            </a:r>
          </a:p>
          <a:p>
            <a:endParaRPr lang="en-US" dirty="0" smtClean="0"/>
          </a:p>
          <a:p>
            <a:r>
              <a:rPr lang="en-US" dirty="0" smtClean="0"/>
              <a:t>Images from Wikipedia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228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Source: http://</a:t>
            </a:r>
            <a:r>
              <a:rPr lang="en-US" sz="1200" dirty="0" err="1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www.bbc.com</a:t>
            </a:r>
            <a:r>
              <a:rPr lang="en-US" sz="12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/news/uk-38581861</a:t>
            </a:r>
          </a:p>
          <a:p>
            <a:endParaRPr lang="en-US" dirty="0" smtClean="0"/>
          </a:p>
          <a:p>
            <a:r>
              <a:rPr lang="en-US" dirty="0" smtClean="0"/>
              <a:t>Images from Wikipedia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228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820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Left image taken</a:t>
            </a:r>
            <a:r>
              <a:rPr lang="en-US" baseline="0" dirty="0" smtClean="0"/>
              <a:t> from Wikipedia</a:t>
            </a:r>
          </a:p>
          <a:p>
            <a:r>
              <a:rPr lang="en-US" baseline="0" dirty="0" smtClean="0"/>
              <a:t>Right image is the Serpent S-box, taken from https://eprint.iacr.org/2016/1171.pdf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311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Left image taken</a:t>
            </a:r>
            <a:r>
              <a:rPr lang="en-US" baseline="0" dirty="0" smtClean="0"/>
              <a:t> from Wikipedia</a:t>
            </a:r>
          </a:p>
          <a:p>
            <a:r>
              <a:rPr lang="en-US" baseline="0" dirty="0" smtClean="0"/>
              <a:t>Right image is the Serpent S-box, taken from https://eprint.iacr.org/2016/1171.pdf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311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Quote is taken from page 464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3955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TCB = Trusted Computing Base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17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Today, we will see random permutation </a:t>
            </a:r>
            <a:r>
              <a:rPr lang="x-none" dirty="0" smtClean="0">
                <a:solidFill>
                  <a:prstClr val="black"/>
                </a:solidFill>
              </a:rPr>
              <a:t>→</a:t>
            </a:r>
            <a:r>
              <a:rPr lang="en-US" dirty="0" smtClean="0"/>
              <a:t> block cipher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546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280250"/>
            <a:ext cx="10363200" cy="1470025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161976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67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633077"/>
            <a:ext cx="103632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1132890"/>
            <a:ext cx="103632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798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02109"/>
            <a:ext cx="5384800" cy="5258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02109"/>
            <a:ext cx="5384800" cy="5258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829202"/>
            <a:ext cx="12192000" cy="274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687414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02108"/>
            <a:ext cx="5386917" cy="639762"/>
          </a:xfrm>
        </p:spPr>
        <p:txBody>
          <a:bodyPr anchor="b"/>
          <a:lstStyle>
            <a:lvl1pPr marL="0" indent="0">
              <a:buNone/>
              <a:defRPr sz="2400" b="0" i="0">
                <a:latin typeface="Lato Black"/>
                <a:cs typeface="Lato Blac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741871"/>
            <a:ext cx="5386917" cy="4618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102108"/>
            <a:ext cx="5389033" cy="639762"/>
          </a:xfrm>
        </p:spPr>
        <p:txBody>
          <a:bodyPr anchor="b"/>
          <a:lstStyle>
            <a:lvl1pPr marL="0" indent="0">
              <a:buNone/>
              <a:defRPr sz="2400" b="0" i="0">
                <a:latin typeface="Lato Black"/>
                <a:cs typeface="Lato Blac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741871"/>
            <a:ext cx="5389033" cy="4618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829202"/>
            <a:ext cx="12192000" cy="274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277330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829202"/>
            <a:ext cx="12192000" cy="274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594526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4600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02109"/>
            <a:ext cx="10972800" cy="525863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829202"/>
            <a:ext cx="12192000" cy="274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67086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633077"/>
            <a:ext cx="103632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1132890"/>
            <a:ext cx="103632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6836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02109"/>
            <a:ext cx="5384800" cy="5258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02109"/>
            <a:ext cx="5384800" cy="5258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829202"/>
            <a:ext cx="12192000" cy="274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26262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02108"/>
            <a:ext cx="5386917" cy="639762"/>
          </a:xfrm>
        </p:spPr>
        <p:txBody>
          <a:bodyPr anchor="b"/>
          <a:lstStyle>
            <a:lvl1pPr marL="0" indent="0">
              <a:buNone/>
              <a:defRPr sz="2400" b="0" i="0">
                <a:latin typeface="Lato Black"/>
                <a:cs typeface="Lato Blac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741871"/>
            <a:ext cx="5386917" cy="4618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102108"/>
            <a:ext cx="5389033" cy="639762"/>
          </a:xfrm>
        </p:spPr>
        <p:txBody>
          <a:bodyPr anchor="b"/>
          <a:lstStyle>
            <a:lvl1pPr marL="0" indent="0">
              <a:buNone/>
              <a:defRPr sz="2400" b="0" i="0">
                <a:latin typeface="Lato Black"/>
                <a:cs typeface="Lato Blac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741871"/>
            <a:ext cx="5389033" cy="4618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829202"/>
            <a:ext cx="12192000" cy="274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48617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829202"/>
            <a:ext cx="12192000" cy="274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22800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7493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280250"/>
            <a:ext cx="10363200" cy="1470025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161976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063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02109"/>
            <a:ext cx="10972800" cy="5258631"/>
          </a:xfrm>
        </p:spPr>
        <p:txBody>
          <a:bodyPr/>
          <a:lstStyle>
            <a:lvl1pPr>
              <a:defRPr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>
              <a:defRPr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2pPr>
            <a:lvl3pPr>
              <a:defRPr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3pPr>
            <a:lvl4pPr>
              <a:defRPr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4pPr>
            <a:lvl5pPr>
              <a:defRPr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829202"/>
            <a:ext cx="12192000" cy="274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221924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46948"/>
            <a:ext cx="10972800" cy="5458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02109"/>
            <a:ext cx="10972800" cy="5258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Oval 4"/>
          <p:cNvSpPr/>
          <p:nvPr userDrawn="1"/>
        </p:nvSpPr>
        <p:spPr>
          <a:xfrm>
            <a:off x="11700163" y="212338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fld id="{24CA3347-EB72-964C-BA9A-E32263F0C6F3}" type="slidenum">
              <a:rPr lang="en-US" sz="1600" b="0" i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rPr>
              <a:pPr/>
              <a:t>‹#›</a:t>
            </a:fld>
            <a:endParaRPr lang="en-US" sz="1800" b="0" i="0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785362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Lato Heavy"/>
          <a:ea typeface="+mj-ea"/>
          <a:cs typeface="Lato Heavy"/>
        </a:defRPr>
      </a:lvl1pPr>
    </p:titleStyle>
    <p:bodyStyle>
      <a:lvl1pPr marL="274320" indent="-274320" algn="l" defTabSz="457200" rtl="0" eaLnBrk="1" latinLnBrk="0" hangingPunct="1">
        <a:spcBef>
          <a:spcPts val="800"/>
        </a:spcBef>
        <a:buFont typeface="Arial"/>
        <a:buChar char="•"/>
        <a:defRPr sz="2400" b="0" i="0" kern="1200">
          <a:solidFill>
            <a:schemeClr val="tx1"/>
          </a:solidFill>
          <a:latin typeface="Lato Semibold"/>
          <a:ea typeface="+mn-ea"/>
          <a:cs typeface="Lato Semibold"/>
        </a:defRPr>
      </a:lvl1pPr>
      <a:lvl2pPr marL="667512" indent="-274320" algn="l" defTabSz="457200" rtl="0" eaLnBrk="1" latinLnBrk="0" hangingPunct="1">
        <a:spcBef>
          <a:spcPts val="600"/>
        </a:spcBef>
        <a:buFont typeface="Arial"/>
        <a:buChar char="–"/>
        <a:defRPr sz="2000" b="0" i="0" kern="1200">
          <a:solidFill>
            <a:schemeClr val="tx1"/>
          </a:solidFill>
          <a:latin typeface="Lato Medium"/>
          <a:ea typeface="+mn-ea"/>
          <a:cs typeface="Lato Medium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Lato Medium"/>
          <a:ea typeface="+mn-ea"/>
          <a:cs typeface="Lato Medium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Lato Medium"/>
          <a:ea typeface="+mn-ea"/>
          <a:cs typeface="Lato Medium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Lato Medium"/>
          <a:ea typeface="+mn-ea"/>
          <a:cs typeface="Lato Medium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46948"/>
            <a:ext cx="10972800" cy="5458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02109"/>
            <a:ext cx="10972800" cy="5258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Oval 4"/>
          <p:cNvSpPr/>
          <p:nvPr userDrawn="1"/>
        </p:nvSpPr>
        <p:spPr>
          <a:xfrm>
            <a:off x="11700163" y="212338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fld id="{24CA3347-EB72-964C-BA9A-E32263F0C6F3}" type="slidenum">
              <a:rPr lang="en-US" sz="1600" smtClean="0">
                <a:solidFill>
                  <a:prstClr val="black">
                    <a:lumMod val="75000"/>
                    <a:lumOff val="25000"/>
                  </a:prstClr>
                </a:solidFill>
                <a:latin typeface="Lato Light"/>
                <a:cs typeface="Lato Light"/>
              </a:rPr>
              <a:pPr algn="ctr"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Lato Ligh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837398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Lato Heavy"/>
          <a:ea typeface="+mj-ea"/>
          <a:cs typeface="Lato Heavy"/>
        </a:defRPr>
      </a:lvl1pPr>
    </p:titleStyle>
    <p:bodyStyle>
      <a:lvl1pPr marL="274320" indent="-274320" algn="l" defTabSz="457200" rtl="0" eaLnBrk="1" latinLnBrk="0" hangingPunct="1">
        <a:spcBef>
          <a:spcPts val="800"/>
        </a:spcBef>
        <a:buFont typeface="Arial"/>
        <a:buChar char="•"/>
        <a:defRPr sz="2400" b="0" i="0" kern="1200">
          <a:solidFill>
            <a:schemeClr val="tx1"/>
          </a:solidFill>
          <a:latin typeface="Lato Semibold"/>
          <a:ea typeface="+mn-ea"/>
          <a:cs typeface="Lato Semibold"/>
        </a:defRPr>
      </a:lvl1pPr>
      <a:lvl2pPr marL="667512" indent="-274320" algn="l" defTabSz="457200" rtl="0" eaLnBrk="1" latinLnBrk="0" hangingPunct="1">
        <a:spcBef>
          <a:spcPts val="600"/>
        </a:spcBef>
        <a:buFont typeface="Arial"/>
        <a:buChar char="–"/>
        <a:defRPr sz="2000" b="0" i="0" kern="1200">
          <a:solidFill>
            <a:schemeClr val="tx1"/>
          </a:solidFill>
          <a:latin typeface="Lato Medium"/>
          <a:ea typeface="+mn-ea"/>
          <a:cs typeface="Lato Medium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Lato Medium"/>
          <a:ea typeface="+mn-ea"/>
          <a:cs typeface="Lato Medium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Lato Medium"/>
          <a:ea typeface="+mn-ea"/>
          <a:cs typeface="Lato Medium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Lato Medium"/>
          <a:ea typeface="+mn-ea"/>
          <a:cs typeface="Lato Medium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Lecture 2: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Building blocks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Announcements</a:t>
            </a:r>
          </a:p>
          <a:p>
            <a:r>
              <a:rPr lang="en-US" sz="2800" dirty="0" smtClean="0"/>
              <a:t>All lecture slides </a:t>
            </a:r>
            <a:r>
              <a:rPr lang="en-US" sz="2800" dirty="0"/>
              <a:t>will be posted to Piazza after </a:t>
            </a:r>
            <a:r>
              <a:rPr lang="en-US" sz="2800" dirty="0" smtClean="0"/>
              <a:t>lecture</a:t>
            </a:r>
          </a:p>
          <a:p>
            <a:r>
              <a:rPr lang="en-US" sz="2800" dirty="0"/>
              <a:t>Consider attending BU (Wed) and MIT (Fri) crypto </a:t>
            </a:r>
            <a:r>
              <a:rPr lang="en-US" sz="2800" dirty="0" smtClean="0"/>
              <a:t>seminars</a:t>
            </a:r>
            <a:endParaRPr lang="en-US" sz="2800" dirty="0"/>
          </a:p>
          <a:p>
            <a:r>
              <a:rPr lang="en-US" sz="2800" dirty="0" smtClean="0"/>
              <a:t>Office </a:t>
            </a:r>
            <a:r>
              <a:rPr lang="en-US" sz="2800" dirty="0"/>
              <a:t>hours: today at 3-</a:t>
            </a:r>
            <a:r>
              <a:rPr lang="en-US" sz="2800" dirty="0" smtClean="0"/>
              <a:t>5pm in MCS 164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3200" dirty="0" smtClean="0"/>
              <a:t>Assignments for this week</a:t>
            </a:r>
            <a:endParaRPr lang="en-US" sz="3200" dirty="0"/>
          </a:p>
          <a:p>
            <a:r>
              <a:rPr lang="en-US" sz="2800" dirty="0" smtClean="0"/>
              <a:t>Three textbook readings, see Piazza course schedule</a:t>
            </a:r>
          </a:p>
          <a:p>
            <a:r>
              <a:rPr lang="en-US" sz="2800" dirty="0" smtClean="0"/>
              <a:t>Lab 1 posted, due Friday at 11pm</a:t>
            </a:r>
          </a:p>
          <a:p>
            <a:pPr lvl="1"/>
            <a:r>
              <a:rPr lang="en-US" sz="2200" dirty="0"/>
              <a:t>S</a:t>
            </a:r>
            <a:r>
              <a:rPr lang="en-US" sz="2200" dirty="0" smtClean="0"/>
              <a:t>ee Piazza for instructions on how to sign up for </a:t>
            </a:r>
            <a:r>
              <a:rPr lang="en-US" sz="2200" dirty="0" err="1" smtClean="0"/>
              <a:t>Autogradr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1684743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XOR operation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604380" y="1102109"/>
            <a:ext cx="7978019" cy="5258631"/>
          </a:xfrm>
        </p:spPr>
        <p:txBody>
          <a:bodyPr>
            <a:normAutofit/>
          </a:bodyPr>
          <a:lstStyle/>
          <a:p>
            <a:r>
              <a:rPr lang="en-US" dirty="0" smtClean="0"/>
              <a:t>XOR measures whether 2 inputs are identical</a:t>
            </a:r>
          </a:p>
          <a:p>
            <a:r>
              <a:rPr lang="en-US" dirty="0" smtClean="0"/>
              <a:t>XOR is a “lossless” function, so it is invertible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Actually XOR is an involution: it is it’s own inverse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Consolas"/>
                <a:cs typeface="Consolas"/>
              </a:rPr>
              <a:t> </a:t>
            </a:r>
            <a:r>
              <a:rPr lang="en-US" dirty="0" smtClean="0">
                <a:solidFill>
                  <a:schemeClr val="accent1"/>
                </a:solidFill>
                <a:latin typeface="Consolas"/>
                <a:cs typeface="Consolas"/>
              </a:rPr>
              <a:t>    message </a:t>
            </a:r>
            <a:r>
              <a:rPr lang="en-US" dirty="0">
                <a:solidFill>
                  <a:schemeClr val="accent1"/>
                </a:solidFill>
                <a:latin typeface="Consolas"/>
                <a:cs typeface="Consolas"/>
              </a:rPr>
              <a:t>0110 0110 1001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  <a:latin typeface="Consolas"/>
                <a:cs typeface="Consolas"/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cs typeface="Consolas"/>
              </a:rPr>
              <a:t>XOR</a:t>
            </a:r>
            <a:r>
              <a:rPr lang="en-US" dirty="0" smtClean="0">
                <a:solidFill>
                  <a:schemeClr val="accent2"/>
                </a:solidFill>
                <a:latin typeface="Consolas"/>
                <a:cs typeface="Consolas"/>
              </a:rPr>
              <a:t> </a:t>
            </a:r>
            <a:r>
              <a:rPr lang="en-US" u="sng" dirty="0">
                <a:solidFill>
                  <a:schemeClr val="accent2"/>
                </a:solidFill>
                <a:latin typeface="Consolas"/>
                <a:cs typeface="Consolas"/>
              </a:rPr>
              <a:t>key     0011 1100 1110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onsolas"/>
                <a:cs typeface="Consolas"/>
              </a:rPr>
              <a:t>    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nsolas"/>
                <a:cs typeface="Consolas"/>
              </a:rPr>
              <a:t>cipher 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onsolas"/>
                <a:cs typeface="Consolas"/>
              </a:rPr>
              <a:t>0100 1010 0111</a:t>
            </a:r>
          </a:p>
          <a:p>
            <a:pPr marL="0" indent="0">
              <a:buNone/>
            </a:pPr>
            <a:endParaRPr lang="en-US" dirty="0" smtClean="0">
              <a:solidFill>
                <a:schemeClr val="accent3">
                  <a:lumMod val="75000"/>
                </a:schemeClr>
              </a:solidFill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onsolas"/>
                <a:cs typeface="Consolas"/>
              </a:rPr>
              <a:t>    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nsolas"/>
                <a:cs typeface="Consolas"/>
              </a:rPr>
              <a:t>cipher  0100 1010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onsolas"/>
                <a:cs typeface="Consolas"/>
              </a:rPr>
              <a:t>0111</a:t>
            </a:r>
            <a:endParaRPr lang="en-US" dirty="0" smtClean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  <a:latin typeface="Consolas"/>
                <a:cs typeface="Consolas"/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cs typeface="Consolas"/>
              </a:rPr>
              <a:t>XOR</a:t>
            </a:r>
            <a:r>
              <a:rPr lang="en-US" dirty="0" smtClean="0">
                <a:solidFill>
                  <a:schemeClr val="accent2"/>
                </a:solidFill>
                <a:latin typeface="Consolas"/>
                <a:cs typeface="Consolas"/>
              </a:rPr>
              <a:t> </a:t>
            </a:r>
            <a:r>
              <a:rPr lang="en-US" u="sng" dirty="0" smtClean="0">
                <a:solidFill>
                  <a:schemeClr val="accent2"/>
                </a:solidFill>
                <a:latin typeface="Consolas"/>
                <a:cs typeface="Consolas"/>
              </a:rPr>
              <a:t>key     0011 1100 1110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  <a:latin typeface="Consolas"/>
                <a:cs typeface="Consolas"/>
              </a:rPr>
              <a:t>     </a:t>
            </a:r>
            <a:r>
              <a:rPr lang="en-US" dirty="0">
                <a:solidFill>
                  <a:schemeClr val="accent1"/>
                </a:solidFill>
                <a:latin typeface="Consolas"/>
                <a:cs typeface="Consolas"/>
              </a:rPr>
              <a:t>message 0110 0110 1001</a:t>
            </a:r>
            <a:endParaRPr lang="en-US" dirty="0">
              <a:latin typeface="Consolas"/>
              <a:cs typeface="Consola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061158"/>
              </p:ext>
            </p:extLst>
          </p:nvPr>
        </p:nvGraphicFramePr>
        <p:xfrm>
          <a:off x="609600" y="1102109"/>
          <a:ext cx="2595639" cy="155448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865213"/>
                <a:gridCol w="865213"/>
                <a:gridCol w="86521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b="0" i="0" dirty="0" smtClean="0">
                          <a:latin typeface="Lato Heavy"/>
                          <a:cs typeface="Lato Heavy"/>
                        </a:rPr>
                        <a:t>⊕</a:t>
                      </a:r>
                      <a:endParaRPr lang="en-US" sz="3600" b="0" i="0" dirty="0">
                        <a:latin typeface="Lato Heavy"/>
                        <a:cs typeface="Lato Heavy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 smtClean="0">
                          <a:latin typeface="Lato Heavy"/>
                          <a:cs typeface="Lato Heavy"/>
                        </a:rPr>
                        <a:t>0</a:t>
                      </a:r>
                      <a:endParaRPr lang="en-US" sz="2400" b="0" i="0" dirty="0">
                        <a:latin typeface="Lato Heavy"/>
                        <a:cs typeface="Lato Heavy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 smtClean="0">
                          <a:latin typeface="Lato Heavy"/>
                          <a:cs typeface="Lato Heavy"/>
                        </a:rPr>
                        <a:t>1</a:t>
                      </a:r>
                      <a:endParaRPr lang="en-US" sz="2400" b="0" i="0" dirty="0">
                        <a:latin typeface="Lato Heavy"/>
                        <a:cs typeface="Lato Heavy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 smtClean="0">
                          <a:latin typeface="Lato Heavy"/>
                          <a:cs typeface="Lato Heavy"/>
                        </a:rPr>
                        <a:t>0</a:t>
                      </a:r>
                      <a:endParaRPr lang="en-US" sz="2400" b="0" i="0" dirty="0">
                        <a:latin typeface="Lato Heavy"/>
                        <a:cs typeface="Lato Heavy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 smtClean="0">
                          <a:latin typeface="Lato Heavy"/>
                          <a:cs typeface="Lato Heavy"/>
                        </a:rPr>
                        <a:t>0</a:t>
                      </a:r>
                      <a:endParaRPr lang="en-US" sz="2400" b="0" i="0" dirty="0">
                        <a:latin typeface="Lato Heavy"/>
                        <a:cs typeface="Lato Heavy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 smtClean="0">
                          <a:latin typeface="Lato Heavy"/>
                          <a:cs typeface="Lato Heavy"/>
                        </a:rPr>
                        <a:t>1</a:t>
                      </a:r>
                      <a:endParaRPr lang="en-US" sz="2400" b="0" i="0" dirty="0">
                        <a:latin typeface="Lato Heavy"/>
                        <a:cs typeface="Lato Heavy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 smtClean="0">
                          <a:latin typeface="Lato Heavy"/>
                          <a:cs typeface="Lato Heavy"/>
                        </a:rPr>
                        <a:t>1</a:t>
                      </a:r>
                      <a:endParaRPr lang="en-US" sz="2400" b="0" i="0" dirty="0">
                        <a:latin typeface="Lato Heavy"/>
                        <a:cs typeface="Lato Heavy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 smtClean="0">
                          <a:latin typeface="Lato Heavy"/>
                          <a:cs typeface="Lato Heavy"/>
                        </a:rPr>
                        <a:t>1</a:t>
                      </a:r>
                      <a:endParaRPr lang="en-US" sz="2400" b="0" i="0" dirty="0">
                        <a:latin typeface="Lato Heavy"/>
                        <a:cs typeface="Lato Heavy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 smtClean="0">
                          <a:latin typeface="Lato Heavy"/>
                          <a:cs typeface="Lato Heavy"/>
                        </a:rPr>
                        <a:t>0</a:t>
                      </a:r>
                      <a:endParaRPr lang="en-US" sz="2400" b="0" i="0" dirty="0">
                        <a:latin typeface="Lato Heavy"/>
                        <a:cs typeface="Lato Heavy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0524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 from last lecture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r>
              <a:rPr lang="en-US" sz="2800" dirty="0"/>
              <a:t>One-time pad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t">
            <a:normAutofit/>
          </a:bodyPr>
          <a:lstStyle/>
          <a:p>
            <a:r>
              <a:rPr lang="en-US" sz="2800" dirty="0" smtClean="0"/>
              <a:t>Block cipher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814221"/>
            <a:ext cx="5389033" cy="3546519"/>
          </a:xfrm>
        </p:spPr>
        <p:txBody>
          <a:bodyPr>
            <a:noAutofit/>
          </a:bodyPr>
          <a:lstStyle/>
          <a:p>
            <a:r>
              <a:rPr lang="en-US" sz="2600" dirty="0"/>
              <a:t>Encode: </a:t>
            </a:r>
            <a:r>
              <a:rPr lang="en-US" sz="2600" i="1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X </a:t>
            </a:r>
            <a:r>
              <a:rPr lang="en-US" sz="2600" dirty="0"/>
              <a:t>↦ </a:t>
            </a:r>
            <a:r>
              <a:rPr lang="en-US" sz="2600" dirty="0" err="1"/>
              <a:t>permutation</a:t>
            </a:r>
            <a:r>
              <a:rPr lang="en-US" sz="2600" i="1" baseline="-25000" dirty="0" err="1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</a:t>
            </a:r>
            <a:r>
              <a:rPr lang="en-US" sz="2600" dirty="0"/>
              <a:t>(</a:t>
            </a:r>
            <a:r>
              <a:rPr lang="en-US" sz="2600" i="1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X)</a:t>
            </a:r>
            <a:endParaRPr lang="en-US" sz="2600" dirty="0"/>
          </a:p>
          <a:p>
            <a:r>
              <a:rPr lang="en-US" sz="2600" dirty="0" smtClean="0"/>
              <a:t>Entire </a:t>
            </a:r>
            <a:r>
              <a:rPr lang="en-US" sz="2600" i="1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</a:t>
            </a:r>
            <a:r>
              <a:rPr lang="en-US" sz="2600" dirty="0"/>
              <a:t> determines the permutation on the entire </a:t>
            </a:r>
            <a:r>
              <a:rPr lang="en-US" sz="2600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X</a:t>
            </a:r>
            <a:endParaRPr lang="en-US" sz="2600" dirty="0"/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609600" y="4199138"/>
            <a:ext cx="5389033" cy="2161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457200" rtl="0" eaLnBrk="1" latinLnBrk="0" hangingPunct="1">
              <a:spcBef>
                <a:spcPts val="8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Lato Semibold"/>
                <a:ea typeface="+mn-ea"/>
                <a:cs typeface="Lato Semibold"/>
              </a:defRPr>
            </a:lvl1pPr>
            <a:lvl2pPr marL="667512" indent="-274320" algn="l" defTabSz="457200" rtl="0" eaLnBrk="1" latinLnBrk="0" hangingPunct="1">
              <a:spcBef>
                <a:spcPts val="6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Encode: </a:t>
            </a:r>
            <a:r>
              <a:rPr lang="en-US" sz="2600" i="1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X </a:t>
            </a:r>
            <a:r>
              <a:rPr lang="en-US" sz="2600" dirty="0"/>
              <a:t>↦</a:t>
            </a:r>
            <a:r>
              <a:rPr lang="en-US" sz="2600" i="1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X </a:t>
            </a:r>
            <a:r>
              <a:rPr lang="en-US" sz="2600" dirty="0"/>
              <a:t>⊕ </a:t>
            </a:r>
            <a:r>
              <a:rPr lang="en-US" sz="2600" i="1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</a:t>
            </a:r>
          </a:p>
          <a:p>
            <a:r>
              <a:rPr lang="en-US" sz="2600" dirty="0" smtClean="0"/>
              <a:t>Apply </a:t>
            </a:r>
            <a:r>
              <a:rPr lang="en-US" sz="2600" dirty="0"/>
              <a:t>Caesar cipher to each bit of </a:t>
            </a:r>
            <a:r>
              <a:rPr lang="en-US" sz="2600" i="1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X</a:t>
            </a:r>
            <a:r>
              <a:rPr lang="en-US" sz="2600" dirty="0"/>
              <a:t> independently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3368" y="1821810"/>
            <a:ext cx="5365358" cy="738965"/>
          </a:xfrm>
          <a:prstGeom prst="rect">
            <a:avLst/>
          </a:prstGeom>
        </p:spPr>
      </p:pic>
      <p:pic>
        <p:nvPicPr>
          <p:cNvPr id="9" name="Picture 2" descr="https://upload.wikimedia.org/wikipedia/commons/thumb/1/19/NSA_DIANA_one_time_pad.tiff/lossless-page1-910px-NSA_DIANA_one_time_pad.tiff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600" y="1741870"/>
            <a:ext cx="5389032" cy="215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003905"/>
            <a:ext cx="6083905" cy="5356835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713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3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Distinctive feature of truly random functions</a:t>
            </a:r>
            <a:endParaRPr lang="en-US" dirty="0"/>
          </a:p>
        </p:txBody>
      </p:sp>
      <p:sp>
        <p:nvSpPr>
          <p:cNvPr id="39" name="Content Placeholder 3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i="1" dirty="0" smtClean="0"/>
              <a:t>If </a:t>
            </a:r>
            <a:r>
              <a:rPr lang="en-US" sz="2800" i="1" dirty="0"/>
              <a:t>an adversary </a:t>
            </a:r>
            <a:r>
              <a:rPr lang="en-US" sz="2800" i="1" dirty="0">
                <a:latin typeface="+mj-lt"/>
              </a:rPr>
              <a:t>A</a:t>
            </a:r>
            <a:r>
              <a:rPr lang="en-US" sz="2800" i="1" dirty="0"/>
              <a:t> has not </a:t>
            </a:r>
            <a:r>
              <a:rPr lang="en-US" sz="2800" i="1" dirty="0">
                <a:solidFill>
                  <a:schemeClr val="accent2"/>
                </a:solidFill>
                <a:latin typeface="+mj-lt"/>
              </a:rPr>
              <a:t>explicitly</a:t>
            </a:r>
            <a:r>
              <a:rPr lang="en-US" sz="2800" i="1" dirty="0">
                <a:solidFill>
                  <a:schemeClr val="accent2"/>
                </a:solidFill>
              </a:rPr>
              <a:t> </a:t>
            </a:r>
            <a:r>
              <a:rPr lang="en-US" sz="2800" i="1" dirty="0"/>
              <a:t>queried the oracle on some point </a:t>
            </a:r>
            <a:r>
              <a:rPr lang="en-US" sz="2800" i="1" dirty="0" smtClean="0">
                <a:latin typeface="+mj-lt"/>
              </a:rPr>
              <a:t>x</a:t>
            </a:r>
            <a:r>
              <a:rPr lang="en-US" sz="2800" i="1" dirty="0" smtClean="0"/>
              <a:t>,</a:t>
            </a:r>
          </a:p>
          <a:p>
            <a:pPr marL="0" indent="0">
              <a:buNone/>
            </a:pPr>
            <a:r>
              <a:rPr lang="en-US" sz="2800" i="1" dirty="0" smtClean="0"/>
              <a:t>then </a:t>
            </a:r>
            <a:r>
              <a:rPr lang="en-US" sz="2800" i="1" dirty="0"/>
              <a:t>the value of </a:t>
            </a:r>
            <a:r>
              <a:rPr lang="en-US" sz="2800" i="1" dirty="0">
                <a:latin typeface="+mj-lt"/>
              </a:rPr>
              <a:t>R</a:t>
            </a:r>
            <a:r>
              <a:rPr lang="en-US" sz="2800" dirty="0"/>
              <a:t>(</a:t>
            </a:r>
            <a:r>
              <a:rPr lang="en-US" sz="2800" i="1" dirty="0">
                <a:latin typeface="+mj-lt"/>
              </a:rPr>
              <a:t>x</a:t>
            </a:r>
            <a:r>
              <a:rPr lang="en-US" sz="2800" dirty="0"/>
              <a:t>)</a:t>
            </a:r>
            <a:r>
              <a:rPr lang="en-US" sz="2800" i="1" dirty="0"/>
              <a:t> is </a:t>
            </a:r>
            <a:r>
              <a:rPr lang="en-US" sz="2800" i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completely </a:t>
            </a:r>
            <a:r>
              <a:rPr lang="en-US" sz="2800" i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random</a:t>
            </a:r>
          </a:p>
          <a:p>
            <a:pPr marL="0" indent="0">
              <a:buNone/>
            </a:pPr>
            <a:r>
              <a:rPr lang="en-US" sz="2800" i="1" dirty="0" smtClean="0"/>
              <a:t>…</a:t>
            </a:r>
            <a:r>
              <a:rPr lang="en-US" sz="2800" i="1" dirty="0" smtClean="0">
                <a:solidFill>
                  <a:schemeClr val="accent1"/>
                </a:solidFill>
                <a:latin typeface="+mj-lt"/>
              </a:rPr>
              <a:t>at least </a:t>
            </a:r>
            <a:r>
              <a:rPr lang="en-US" sz="2800" i="1" dirty="0" smtClean="0"/>
              <a:t>as far as </a:t>
            </a:r>
            <a:r>
              <a:rPr lang="en-US" sz="2800" i="1" dirty="0" smtClean="0">
                <a:latin typeface="+mj-lt"/>
              </a:rPr>
              <a:t>A</a:t>
            </a:r>
            <a:r>
              <a:rPr lang="en-US" sz="2800" i="1" dirty="0" smtClean="0"/>
              <a:t> is concerned</a:t>
            </a:r>
          </a:p>
          <a:p>
            <a:pPr marL="0" indent="0" algn="r">
              <a:buNone/>
            </a:pPr>
            <a:r>
              <a:rPr lang="en-US" dirty="0" smtClean="0"/>
              <a:t>–Jon </a:t>
            </a:r>
            <a:r>
              <a:rPr lang="en-US" dirty="0"/>
              <a:t>Katz and Yehuda </a:t>
            </a:r>
            <a:r>
              <a:rPr lang="en-US" dirty="0" err="1"/>
              <a:t>Lindell</a:t>
            </a:r>
            <a:r>
              <a:rPr lang="en-US" i="1" dirty="0"/>
              <a:t>, Introduction to Modern </a:t>
            </a:r>
            <a:r>
              <a:rPr lang="en-US" i="1" dirty="0" smtClean="0"/>
              <a:t>Cryptography</a:t>
            </a:r>
          </a:p>
          <a:p>
            <a:pPr marL="0" indent="0">
              <a:buNone/>
            </a:pPr>
            <a:endParaRPr lang="en-US" sz="2800" i="1" dirty="0" smtClean="0"/>
          </a:p>
          <a:p>
            <a:pPr marL="0" indent="0">
              <a:buNone/>
            </a:pPr>
            <a:r>
              <a:rPr lang="en-US" sz="2800" dirty="0" smtClean="0"/>
              <a:t>Cryptography requires problems that are hard for Eve / Mallory</a:t>
            </a:r>
            <a:br>
              <a:rPr lang="en-US" sz="2800" dirty="0" smtClean="0"/>
            </a:br>
            <a:r>
              <a:rPr lang="en-US" sz="2800" dirty="0" smtClean="0"/>
              <a:t>to solve, and this is as “unsolvable” as problems get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59039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Minicrypt’s</a:t>
            </a:r>
            <a:r>
              <a:rPr lang="en-US" dirty="0" smtClean="0"/>
              <a:t> building blocks</a:t>
            </a:r>
            <a:endParaRPr lang="en-US" dirty="0"/>
          </a:p>
        </p:txBody>
      </p:sp>
      <p:grpSp>
        <p:nvGrpSpPr>
          <p:cNvPr id="57" name="Group 56"/>
          <p:cNvGrpSpPr/>
          <p:nvPr/>
        </p:nvGrpSpPr>
        <p:grpSpPr>
          <a:xfrm>
            <a:off x="2975435" y="1144294"/>
            <a:ext cx="3474720" cy="2611180"/>
            <a:chOff x="7924801" y="1461630"/>
            <a:chExt cx="3474720" cy="2611180"/>
          </a:xfrm>
        </p:grpSpPr>
        <p:sp>
          <p:nvSpPr>
            <p:cNvPr id="12" name="TextBox 11"/>
            <p:cNvSpPr txBox="1"/>
            <p:nvPr/>
          </p:nvSpPr>
          <p:spPr>
            <a:xfrm>
              <a:off x="7924801" y="1461630"/>
              <a:ext cx="34747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u="sng" dirty="0" smtClean="0">
                  <a:latin typeface="Lato Black"/>
                  <a:cs typeface="Lato Black"/>
                </a:rPr>
                <a:t>Public random function</a:t>
              </a:r>
              <a:endParaRPr lang="en-US" sz="2400" u="sng" dirty="0">
                <a:latin typeface="Lato Black"/>
                <a:cs typeface="Lato Black"/>
              </a:endParaRPr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9015846" y="2009760"/>
              <a:ext cx="1292631" cy="2063050"/>
              <a:chOff x="8969065" y="2009760"/>
              <a:chExt cx="1292631" cy="2063050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9201839" y="2787166"/>
                <a:ext cx="848198" cy="49795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i="1" dirty="0" smtClean="0">
                    <a:latin typeface="Lato Black"/>
                    <a:cs typeface="Lato Black"/>
                  </a:rPr>
                  <a:t>R</a:t>
                </a:r>
                <a:endParaRPr lang="en-US" sz="2800" i="1" baseline="-25000" dirty="0">
                  <a:latin typeface="Lato Black"/>
                  <a:cs typeface="Lato Black"/>
                </a:endParaRPr>
              </a:p>
            </p:txBody>
          </p:sp>
          <p:cxnSp>
            <p:nvCxnSpPr>
              <p:cNvPr id="30" name="Straight Arrow Connector 29"/>
              <p:cNvCxnSpPr/>
              <p:nvPr/>
            </p:nvCxnSpPr>
            <p:spPr>
              <a:xfrm flipH="1">
                <a:off x="9625938" y="2409870"/>
                <a:ext cx="0" cy="377296"/>
              </a:xfrm>
              <a:prstGeom prst="straightConnector1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>
                <a:off x="9625938" y="3285123"/>
                <a:ext cx="0" cy="411480"/>
              </a:xfrm>
              <a:prstGeom prst="straightConnector1">
                <a:avLst/>
              </a:prstGeom>
              <a:ln>
                <a:solidFill>
                  <a:srgbClr val="953735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/>
              <p:cNvSpPr txBox="1"/>
              <p:nvPr/>
            </p:nvSpPr>
            <p:spPr>
              <a:xfrm>
                <a:off x="9014163" y="2009760"/>
                <a:ext cx="12300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i="1" dirty="0" smtClean="0">
                    <a:solidFill>
                      <a:schemeClr val="bg2">
                        <a:lumMod val="25000"/>
                      </a:schemeClr>
                    </a:solidFill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X</a:t>
                </a:r>
                <a:endParaRPr lang="en-US" sz="2000" i="1" baseline="-25000" dirty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8969065" y="3672700"/>
                <a:ext cx="12926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i="1" dirty="0" smtClean="0">
                    <a:solidFill>
                      <a:schemeClr val="bg2">
                        <a:lumMod val="25000"/>
                      </a:schemeClr>
                    </a:solidFill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Y</a:t>
                </a:r>
                <a:endParaRPr lang="en-US" sz="2000" i="1" baseline="-25000" dirty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endParaRPr>
              </a:p>
            </p:txBody>
          </p:sp>
        </p:grpSp>
      </p:grpSp>
      <p:grpSp>
        <p:nvGrpSpPr>
          <p:cNvPr id="59" name="Group 58"/>
          <p:cNvGrpSpPr/>
          <p:nvPr/>
        </p:nvGrpSpPr>
        <p:grpSpPr>
          <a:xfrm>
            <a:off x="179954" y="1144294"/>
            <a:ext cx="2384485" cy="2642324"/>
            <a:chOff x="433947" y="1461630"/>
            <a:chExt cx="2384485" cy="2642324"/>
          </a:xfrm>
        </p:grpSpPr>
        <p:sp>
          <p:nvSpPr>
            <p:cNvPr id="9" name="TextBox 8"/>
            <p:cNvSpPr txBox="1"/>
            <p:nvPr/>
          </p:nvSpPr>
          <p:spPr>
            <a:xfrm>
              <a:off x="433947" y="1461630"/>
              <a:ext cx="23844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u="sng" dirty="0" smtClean="0">
                  <a:latin typeface="Lato Black"/>
                  <a:cs typeface="Lato Black"/>
                </a:rPr>
                <a:t>XOR operation</a:t>
              </a:r>
              <a:endParaRPr lang="en-US" sz="2400" u="sng" dirty="0">
                <a:latin typeface="Lato Black"/>
                <a:cs typeface="Lato Black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58137" y="2004619"/>
              <a:ext cx="12300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X</a:t>
              </a:r>
              <a:endParaRPr lang="en-US" sz="2000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525801" y="2004619"/>
              <a:ext cx="12926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K</a:t>
              </a:r>
              <a:endParaRPr lang="en-US" sz="2000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340916" y="2639872"/>
              <a:ext cx="5563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⊕</a:t>
              </a:r>
              <a:endParaRPr lang="en-US" sz="32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972791" y="3703844"/>
              <a:ext cx="12926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Y</a:t>
              </a:r>
              <a:endParaRPr lang="en-US" sz="2000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cxnSp>
          <p:nvCxnSpPr>
            <p:cNvPr id="43" name="Straight Arrow Connector 42"/>
            <p:cNvCxnSpPr>
              <a:stCxn id="39" idx="2"/>
            </p:cNvCxnSpPr>
            <p:nvPr/>
          </p:nvCxnSpPr>
          <p:spPr>
            <a:xfrm>
              <a:off x="1073180" y="2404729"/>
              <a:ext cx="429768" cy="426219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H="1">
              <a:off x="1765904" y="2404729"/>
              <a:ext cx="429768" cy="429768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41" idx="2"/>
              <a:endCxn id="42" idx="0"/>
            </p:cNvCxnSpPr>
            <p:nvPr/>
          </p:nvCxnSpPr>
          <p:spPr>
            <a:xfrm>
              <a:off x="1619107" y="3286203"/>
              <a:ext cx="0" cy="417641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0" name="Content Placeholder 4" descr="Venezia_acqua_alta_notte_2005_modificata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2190" y="846138"/>
            <a:ext cx="5309810" cy="6011862"/>
          </a:xfrm>
          <a:prstGeom prst="rect">
            <a:avLst/>
          </a:prstGeom>
        </p:spPr>
      </p:pic>
      <p:grpSp>
        <p:nvGrpSpPr>
          <p:cNvPr id="65" name="Group 64"/>
          <p:cNvGrpSpPr/>
          <p:nvPr/>
        </p:nvGrpSpPr>
        <p:grpSpPr>
          <a:xfrm>
            <a:off x="1086923" y="3974354"/>
            <a:ext cx="4023360" cy="2606039"/>
            <a:chOff x="2974304" y="1144294"/>
            <a:chExt cx="4023360" cy="2606039"/>
          </a:xfrm>
        </p:grpSpPr>
        <p:sp>
          <p:nvSpPr>
            <p:cNvPr id="11" name="TextBox 10"/>
            <p:cNvSpPr txBox="1"/>
            <p:nvPr/>
          </p:nvSpPr>
          <p:spPr>
            <a:xfrm>
              <a:off x="2974304" y="1144294"/>
              <a:ext cx="40233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u="sng" dirty="0" smtClean="0">
                  <a:latin typeface="Lato Black"/>
                  <a:cs typeface="Lato Black"/>
                </a:rPr>
                <a:t>Secret random permutation</a:t>
              </a:r>
              <a:endParaRPr lang="en-US" sz="2400" u="sng" dirty="0">
                <a:latin typeface="Lato Black"/>
                <a:cs typeface="Lato Black"/>
              </a:endParaRPr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3989290" y="1687283"/>
              <a:ext cx="1993388" cy="2063050"/>
              <a:chOff x="3806411" y="1687283"/>
              <a:chExt cx="1993388" cy="2063050"/>
            </a:xfrm>
          </p:grpSpPr>
          <p:cxnSp>
            <p:nvCxnSpPr>
              <p:cNvPr id="23" name="Straight Arrow Connector 22"/>
              <p:cNvCxnSpPr/>
              <p:nvPr/>
            </p:nvCxnSpPr>
            <p:spPr>
              <a:xfrm flipH="1">
                <a:off x="5164041" y="2087393"/>
                <a:ext cx="3268" cy="377296"/>
              </a:xfrm>
              <a:prstGeom prst="straightConnector1">
                <a:avLst/>
              </a:prstGeom>
              <a:ln>
                <a:solidFill>
                  <a:schemeClr val="bg2">
                    <a:lumMod val="2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>
                <a:off x="5165675" y="2962646"/>
                <a:ext cx="0" cy="411480"/>
              </a:xfrm>
              <a:prstGeom prst="straightConnector1">
                <a:avLst/>
              </a:prstGeom>
              <a:ln>
                <a:solidFill>
                  <a:schemeClr val="bg2">
                    <a:lumMod val="2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/>
              <p:cNvSpPr txBox="1"/>
              <p:nvPr/>
            </p:nvSpPr>
            <p:spPr>
              <a:xfrm>
                <a:off x="4552266" y="1687283"/>
                <a:ext cx="12300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i="1" dirty="0" smtClean="0">
                    <a:solidFill>
                      <a:schemeClr val="bg2">
                        <a:lumMod val="25000"/>
                      </a:schemeClr>
                    </a:solidFill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X</a:t>
                </a:r>
                <a:endParaRPr lang="en-US" sz="2000" i="1" baseline="-25000" dirty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4507168" y="3350223"/>
                <a:ext cx="12926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i="1" dirty="0" smtClean="0">
                    <a:solidFill>
                      <a:schemeClr val="bg2">
                        <a:lumMod val="25000"/>
                      </a:schemeClr>
                    </a:solidFill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Y</a:t>
                </a:r>
                <a:endParaRPr lang="en-US" sz="2000" i="1" baseline="-25000" dirty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3806411" y="2513612"/>
                <a:ext cx="55561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i="1" dirty="0" smtClean="0">
                    <a:solidFill>
                      <a:schemeClr val="bg2">
                        <a:lumMod val="25000"/>
                      </a:schemeClr>
                    </a:solidFill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K</a:t>
                </a:r>
                <a:endParaRPr lang="en-US" sz="2000" i="1" baseline="-25000" dirty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endParaRPr>
              </a:p>
            </p:txBody>
          </p:sp>
          <p:cxnSp>
            <p:nvCxnSpPr>
              <p:cNvPr id="35" name="Straight Arrow Connector 34"/>
              <p:cNvCxnSpPr>
                <a:stCxn id="34" idx="3"/>
              </p:cNvCxnSpPr>
              <p:nvPr/>
            </p:nvCxnSpPr>
            <p:spPr>
              <a:xfrm>
                <a:off x="4362028" y="2713667"/>
                <a:ext cx="377914" cy="1"/>
              </a:xfrm>
              <a:prstGeom prst="straightConnector1">
                <a:avLst/>
              </a:prstGeom>
              <a:ln>
                <a:solidFill>
                  <a:schemeClr val="bg2">
                    <a:lumMod val="2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Rectangle 62"/>
              <p:cNvSpPr/>
              <p:nvPr/>
            </p:nvSpPr>
            <p:spPr>
              <a:xfrm>
                <a:off x="4739942" y="2464689"/>
                <a:ext cx="848198" cy="497957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i="1" dirty="0" smtClean="0">
                    <a:latin typeface="Lato Black"/>
                    <a:cs typeface="Lato Black"/>
                  </a:rPr>
                  <a:t>P</a:t>
                </a:r>
                <a:endParaRPr lang="en-US" sz="2800" i="1" baseline="-25000" dirty="0">
                  <a:latin typeface="Lato Black"/>
                  <a:cs typeface="Lato Black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49183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Minimizing </a:t>
            </a:r>
            <a:r>
              <a:rPr lang="en-US" dirty="0" err="1" smtClean="0"/>
              <a:t>Minicrypt’s</a:t>
            </a:r>
            <a:r>
              <a:rPr lang="en-US" dirty="0" smtClean="0"/>
              <a:t> TCB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1102109"/>
            <a:ext cx="10972800" cy="5258631"/>
          </a:xfrm>
          <a:prstGeom prst="rect">
            <a:avLst/>
          </a:prstGeom>
        </p:spPr>
        <p:txBody>
          <a:bodyPr/>
          <a:lstStyle>
            <a:lvl1pPr marL="274320" indent="-274320" algn="l" defTabSz="457200" rtl="0" eaLnBrk="1" latinLnBrk="0" hangingPunct="1">
              <a:spcBef>
                <a:spcPts val="8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Lato Semibold"/>
                <a:ea typeface="+mn-ea"/>
                <a:cs typeface="Lato Semibold"/>
              </a:defRPr>
            </a:lvl1pPr>
            <a:lvl2pPr marL="667512" indent="-274320" algn="l" defTabSz="457200" rtl="0" eaLnBrk="1" latinLnBrk="0" hangingPunct="1">
              <a:spcBef>
                <a:spcPts val="6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Consider random functions </a:t>
            </a:r>
            <a:r>
              <a:rPr lang="en-US" i="1" dirty="0" smtClean="0">
                <a:latin typeface="+mj-lt"/>
              </a:rPr>
              <a:t>R</a:t>
            </a:r>
            <a:r>
              <a:rPr lang="en-US" dirty="0" smtClean="0"/>
              <a:t>: {0,1}</a:t>
            </a:r>
            <a:r>
              <a:rPr lang="en-US" i="1" baseline="34000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in</a:t>
            </a:r>
            <a:r>
              <a:rPr lang="en-US" dirty="0" smtClean="0"/>
              <a:t> </a:t>
            </a:r>
            <a:r>
              <a:rPr lang="x-none" dirty="0" smtClean="0">
                <a:solidFill>
                  <a:prstClr val="black"/>
                </a:solidFill>
              </a:rPr>
              <a:t>→</a:t>
            </a:r>
            <a:r>
              <a:rPr lang="en-US" dirty="0" smtClean="0"/>
              <a:t> {0,1}</a:t>
            </a:r>
            <a:r>
              <a:rPr lang="en-US" i="1" baseline="34000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out</a:t>
            </a:r>
            <a:r>
              <a:rPr lang="en-US" dirty="0" smtClean="0"/>
              <a:t> of various input + output lengths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279743"/>
              </p:ext>
            </p:extLst>
          </p:nvPr>
        </p:nvGraphicFramePr>
        <p:xfrm>
          <a:off x="609600" y="1989666"/>
          <a:ext cx="10972800" cy="290890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055257"/>
                <a:gridCol w="1572381"/>
                <a:gridCol w="2115054"/>
                <a:gridCol w="2115054"/>
                <a:gridCol w="2115054"/>
              </a:tblGrid>
              <a:tr h="465667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+mj-lt"/>
                        </a:rPr>
                        <a:t>Case:</a:t>
                      </a:r>
                      <a:endParaRPr lang="en-US" sz="2800" b="0" dirty="0"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aseline="0" dirty="0" smtClean="0">
                          <a:latin typeface="+mj-lt"/>
                        </a:rPr>
                        <a:t>in</a:t>
                      </a:r>
                      <a:r>
                        <a:rPr lang="en-US" sz="2800" dirty="0" smtClean="0">
                          <a:latin typeface="+mj-lt"/>
                        </a:rPr>
                        <a:t> &lt; </a:t>
                      </a:r>
                      <a:r>
                        <a:rPr lang="en-US" sz="2800" baseline="0" dirty="0" smtClean="0">
                          <a:latin typeface="+mj-lt"/>
                        </a:rPr>
                        <a:t>out</a:t>
                      </a:r>
                      <a:endParaRPr lang="en-US" sz="2800" b="0" baseline="0" dirty="0"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 smtClean="0">
                          <a:latin typeface="+mj-lt"/>
                        </a:rPr>
                        <a:t>in</a:t>
                      </a:r>
                      <a:r>
                        <a:rPr lang="en-US" sz="2800" dirty="0" smtClean="0">
                          <a:latin typeface="+mj-lt"/>
                        </a:rPr>
                        <a:t> = </a:t>
                      </a:r>
                      <a:r>
                        <a:rPr lang="en-US" sz="2800" baseline="0" dirty="0" smtClean="0">
                          <a:latin typeface="+mj-lt"/>
                        </a:rPr>
                        <a:t>out</a:t>
                      </a:r>
                      <a:endParaRPr lang="en-US" sz="2800" b="0" baseline="0" dirty="0" smtClean="0"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 smtClean="0">
                          <a:latin typeface="+mj-lt"/>
                        </a:rPr>
                        <a:t>in</a:t>
                      </a:r>
                      <a:r>
                        <a:rPr lang="en-US" sz="2800" dirty="0" smtClean="0">
                          <a:latin typeface="+mj-lt"/>
                        </a:rPr>
                        <a:t> &gt; </a:t>
                      </a:r>
                      <a:r>
                        <a:rPr lang="en-US" sz="2800" baseline="0" dirty="0" smtClean="0">
                          <a:latin typeface="+mj-lt"/>
                        </a:rPr>
                        <a:t>out</a:t>
                      </a:r>
                      <a:endParaRPr lang="en-US" sz="2800" b="0" baseline="0" dirty="0" smtClean="0"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 smtClean="0">
                          <a:latin typeface="+mj-lt"/>
                        </a:rPr>
                        <a:t>in</a:t>
                      </a:r>
                      <a:r>
                        <a:rPr lang="en-US" sz="2800" dirty="0" smtClean="0">
                          <a:latin typeface="+mj-lt"/>
                        </a:rPr>
                        <a:t> = ∞</a:t>
                      </a:r>
                      <a:endParaRPr lang="en-US" sz="2800" b="0" baseline="0" dirty="0" smtClean="0">
                        <a:latin typeface="+mj-lt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1195373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One </a:t>
                      </a:r>
                      <a:r>
                        <a:rPr lang="en-US" sz="2400" i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public</a:t>
                      </a:r>
                      <a:r>
                        <a:rPr lang="en-US" sz="2400" dirty="0" smtClean="0">
                          <a:solidFill>
                            <a:schemeClr val="accent3"/>
                          </a:solidFill>
                        </a:rPr>
                        <a:t> </a:t>
                      </a:r>
                      <a:r>
                        <a:rPr lang="en-US" sz="2400" dirty="0" smtClean="0"/>
                        <a:t>function: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Stream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cipher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Random</a:t>
                      </a:r>
                      <a:r>
                        <a:rPr lang="en-US" sz="2400" baseline="0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permutation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Compression function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Hash function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</a:tr>
              <a:tr h="1195373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Family of functions indexed by </a:t>
                      </a:r>
                      <a:r>
                        <a:rPr lang="en-US" sz="2400" i="1" dirty="0" smtClean="0">
                          <a:solidFill>
                            <a:schemeClr val="accent2"/>
                          </a:solidFill>
                        </a:rPr>
                        <a:t>private</a:t>
                      </a:r>
                      <a:r>
                        <a:rPr lang="en-US" sz="2400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en-US" sz="2400" dirty="0" smtClean="0"/>
                        <a:t>key: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Block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cipher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Message </a:t>
                      </a:r>
                      <a:r>
                        <a:rPr lang="en-US" sz="2400" dirty="0" err="1" smtClean="0"/>
                        <a:t>auth</a:t>
                      </a:r>
                      <a:r>
                        <a:rPr lang="en-US" sz="2400" dirty="0" smtClean="0"/>
                        <a:t> code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H="1">
            <a:off x="4692952" y="2958492"/>
            <a:ext cx="585216" cy="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555619" y="2958492"/>
            <a:ext cx="800709" cy="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9095619" y="2958492"/>
            <a:ext cx="457200" cy="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684764" y="3483424"/>
            <a:ext cx="0" cy="520096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155264" y="4175277"/>
            <a:ext cx="1201064" cy="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9807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Minimizing </a:t>
            </a:r>
            <a:r>
              <a:rPr lang="en-US" dirty="0" err="1"/>
              <a:t>Minicrypt’s</a:t>
            </a:r>
            <a:r>
              <a:rPr lang="en-US" dirty="0"/>
              <a:t> TCB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577337"/>
            <a:ext cx="1937390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2800" u="sng" dirty="0" smtClean="0">
                <a:solidFill>
                  <a:schemeClr val="accent2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Math Tools</a:t>
            </a:r>
            <a:endParaRPr lang="en-US" sz="2800" u="sng" dirty="0">
              <a:solidFill>
                <a:schemeClr val="accent2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9473" y="1577337"/>
            <a:ext cx="1737014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2800" u="sng" dirty="0" smtClean="0">
                <a:solidFill>
                  <a:schemeClr val="accent3">
                    <a:lumMod val="7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Primitives</a:t>
            </a:r>
            <a:endParaRPr lang="en-US" sz="2800" u="sng" dirty="0">
              <a:solidFill>
                <a:schemeClr val="accent3">
                  <a:lumMod val="75000"/>
                </a:schemeClr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66796" y="1577337"/>
            <a:ext cx="1882888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2800" u="sng" dirty="0" smtClean="0">
                <a:solidFill>
                  <a:schemeClr val="accent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Algorithms</a:t>
            </a:r>
            <a:endParaRPr lang="en-US" sz="2800" u="sng" dirty="0">
              <a:solidFill>
                <a:schemeClr val="accent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96401" y="1577337"/>
            <a:ext cx="1647246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2800" u="sng" dirty="0" smtClean="0">
                <a:solidFill>
                  <a:schemeClr val="accent4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Protocols</a:t>
            </a:r>
            <a:endParaRPr lang="en-US" sz="2800" u="sng" dirty="0">
              <a:solidFill>
                <a:schemeClr val="accent4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-15498" y="3797085"/>
            <a:ext cx="9074257" cy="3076413"/>
            <a:chOff x="-15498" y="3797085"/>
            <a:chExt cx="9074257" cy="3076413"/>
          </a:xfrm>
        </p:grpSpPr>
        <p:sp>
          <p:nvSpPr>
            <p:cNvPr id="53" name="Freeform 52"/>
            <p:cNvSpPr/>
            <p:nvPr/>
          </p:nvSpPr>
          <p:spPr>
            <a:xfrm>
              <a:off x="-15498" y="3797085"/>
              <a:ext cx="9074257" cy="3076413"/>
            </a:xfrm>
            <a:custGeom>
              <a:avLst/>
              <a:gdLst>
                <a:gd name="connsiteX0" fmla="*/ 0 w 9074257"/>
                <a:gd name="connsiteY0" fmla="*/ 3076413 h 3076413"/>
                <a:gd name="connsiteX1" fmla="*/ 7749 w 9074257"/>
                <a:gd name="connsiteY1" fmla="*/ 0 h 3076413"/>
                <a:gd name="connsiteX2" fmla="*/ 5563891 w 9074257"/>
                <a:gd name="connsiteY2" fmla="*/ 15498 h 3076413"/>
                <a:gd name="connsiteX3" fmla="*/ 9074257 w 9074257"/>
                <a:gd name="connsiteY3" fmla="*/ 922149 h 3076413"/>
                <a:gd name="connsiteX4" fmla="*/ 9074257 w 9074257"/>
                <a:gd name="connsiteY4" fmla="*/ 3045417 h 3076413"/>
                <a:gd name="connsiteX5" fmla="*/ 0 w 9074257"/>
                <a:gd name="connsiteY5" fmla="*/ 3076413 h 3076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74257" h="3076413">
                  <a:moveTo>
                    <a:pt x="0" y="3076413"/>
                  </a:moveTo>
                  <a:lnTo>
                    <a:pt x="7749" y="0"/>
                  </a:lnTo>
                  <a:lnTo>
                    <a:pt x="5563891" y="15498"/>
                  </a:lnTo>
                  <a:lnTo>
                    <a:pt x="9074257" y="922149"/>
                  </a:lnTo>
                  <a:lnTo>
                    <a:pt x="9074257" y="3045417"/>
                  </a:lnTo>
                  <a:lnTo>
                    <a:pt x="0" y="3076413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464955" y="6162724"/>
              <a:ext cx="23823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dirty="0" smtClean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☏  </a:t>
              </a:r>
              <a:r>
                <a:rPr lang="en-US" sz="2800" dirty="0" err="1" smtClean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Minicrypt</a:t>
              </a:r>
              <a:endParaRPr lang="en-US" sz="28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9600" y="4635973"/>
              <a:ext cx="2002471" cy="830997"/>
            </a:xfrm>
            <a:prstGeom prst="rect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2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Random(</a:t>
              </a:r>
              <a:r>
                <a:rPr lang="en-US" sz="2400" dirty="0" err="1" smtClean="0">
                  <a:solidFill>
                    <a:schemeClr val="accent2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ish</a:t>
              </a:r>
              <a:r>
                <a:rPr lang="en-US" sz="2400" dirty="0" smtClean="0">
                  <a:solidFill>
                    <a:schemeClr val="accent2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)</a:t>
              </a:r>
              <a:br>
                <a:rPr lang="en-US" sz="2400" dirty="0" smtClean="0">
                  <a:solidFill>
                    <a:schemeClr val="accent2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</a:br>
              <a:r>
                <a:rPr lang="en-US" sz="2400" dirty="0" smtClean="0">
                  <a:solidFill>
                    <a:schemeClr val="accent2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permutations</a:t>
              </a:r>
              <a:endParaRPr lang="en-US" sz="2400" dirty="0">
                <a:solidFill>
                  <a:schemeClr val="accent2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579473" y="5331727"/>
              <a:ext cx="1167307" cy="830997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3">
                      <a:lumMod val="75000"/>
                    </a:schemeClr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Block</a:t>
              </a:r>
              <a:br>
                <a:rPr lang="en-US" sz="2400" dirty="0" smtClean="0">
                  <a:solidFill>
                    <a:schemeClr val="accent3">
                      <a:lumMod val="75000"/>
                    </a:schemeClr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</a:br>
              <a:r>
                <a:rPr lang="en-US" sz="2400" dirty="0" smtClean="0">
                  <a:solidFill>
                    <a:schemeClr val="accent3">
                      <a:lumMod val="75000"/>
                    </a:schemeClr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ciphers</a:t>
              </a:r>
              <a:endParaRPr lang="en-US" sz="2400" dirty="0">
                <a:solidFill>
                  <a:schemeClr val="accent3">
                    <a:lumMod val="7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579473" y="3940218"/>
              <a:ext cx="1460656" cy="830997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3">
                      <a:lumMod val="75000"/>
                    </a:schemeClr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Hash</a:t>
              </a:r>
              <a:br>
                <a:rPr lang="en-US" sz="2400" dirty="0" smtClean="0">
                  <a:solidFill>
                    <a:schemeClr val="accent3">
                      <a:lumMod val="75000"/>
                    </a:schemeClr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</a:br>
              <a:r>
                <a:rPr lang="en-US" sz="2400" dirty="0" smtClean="0">
                  <a:solidFill>
                    <a:schemeClr val="accent3">
                      <a:lumMod val="75000"/>
                    </a:schemeClr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functions</a:t>
              </a:r>
              <a:endParaRPr lang="en-US" sz="2400" dirty="0">
                <a:solidFill>
                  <a:schemeClr val="accent3">
                    <a:lumMod val="7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166796" y="4635973"/>
              <a:ext cx="2281394" cy="830997"/>
            </a:xfrm>
            <a:prstGeom prst="rect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1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Protected</a:t>
              </a:r>
              <a:br>
                <a:rPr lang="en-US" sz="2400" dirty="0" smtClean="0">
                  <a:solidFill>
                    <a:schemeClr val="accent1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</a:br>
              <a:r>
                <a:rPr lang="en-US" sz="2400" dirty="0" smtClean="0">
                  <a:solidFill>
                    <a:schemeClr val="accent1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communication</a:t>
              </a:r>
              <a:endParaRPr lang="en-US" sz="2400" dirty="0">
                <a:solidFill>
                  <a:schemeClr val="accent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cxnSp>
          <p:nvCxnSpPr>
            <p:cNvPr id="21" name="Straight Arrow Connector 20"/>
            <p:cNvCxnSpPr>
              <a:stCxn id="9" idx="3"/>
              <a:endCxn id="11" idx="1"/>
            </p:cNvCxnSpPr>
            <p:nvPr/>
          </p:nvCxnSpPr>
          <p:spPr>
            <a:xfrm flipV="1">
              <a:off x="2612071" y="4355717"/>
              <a:ext cx="967402" cy="695755"/>
            </a:xfrm>
            <a:prstGeom prst="straightConnector1">
              <a:avLst/>
            </a:prstGeom>
            <a:ln w="50800">
              <a:solidFill>
                <a:schemeClr val="accent6"/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9" idx="3"/>
              <a:endCxn id="10" idx="1"/>
            </p:cNvCxnSpPr>
            <p:nvPr/>
          </p:nvCxnSpPr>
          <p:spPr>
            <a:xfrm>
              <a:off x="2612071" y="5051472"/>
              <a:ext cx="967402" cy="695754"/>
            </a:xfrm>
            <a:prstGeom prst="straightConnector1">
              <a:avLst/>
            </a:prstGeom>
            <a:ln w="50800">
              <a:solidFill>
                <a:schemeClr val="accent6"/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11" idx="3"/>
              <a:endCxn id="15" idx="1"/>
            </p:cNvCxnSpPr>
            <p:nvPr/>
          </p:nvCxnSpPr>
          <p:spPr>
            <a:xfrm>
              <a:off x="5040129" y="4355717"/>
              <a:ext cx="1126667" cy="695755"/>
            </a:xfrm>
            <a:prstGeom prst="straightConnector1">
              <a:avLst/>
            </a:prstGeom>
            <a:ln w="50800">
              <a:solidFill>
                <a:schemeClr val="accent5"/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10" idx="3"/>
              <a:endCxn id="15" idx="1"/>
            </p:cNvCxnSpPr>
            <p:nvPr/>
          </p:nvCxnSpPr>
          <p:spPr>
            <a:xfrm flipV="1">
              <a:off x="4746780" y="5051472"/>
              <a:ext cx="1420016" cy="695754"/>
            </a:xfrm>
            <a:prstGeom prst="straightConnector1">
              <a:avLst/>
            </a:prstGeom>
            <a:ln w="50800">
              <a:solidFill>
                <a:schemeClr val="accent5"/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609600" y="2548709"/>
            <a:ext cx="11409021" cy="4137235"/>
            <a:chOff x="609600" y="2548709"/>
            <a:chExt cx="11409021" cy="4137235"/>
          </a:xfrm>
        </p:grpSpPr>
        <p:sp>
          <p:nvSpPr>
            <p:cNvPr id="41" name="TextBox 40"/>
            <p:cNvSpPr txBox="1"/>
            <p:nvPr/>
          </p:nvSpPr>
          <p:spPr>
            <a:xfrm>
              <a:off x="9296401" y="6162724"/>
              <a:ext cx="27222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Cryptomania</a:t>
              </a:r>
              <a:r>
                <a:rPr lang="en-US" sz="2800" dirty="0" smtClean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 </a:t>
              </a:r>
              <a:r>
                <a:rPr lang="en-US" sz="2800" dirty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✉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09600" y="2548709"/>
              <a:ext cx="1569660" cy="830997"/>
            </a:xfrm>
            <a:prstGeom prst="rect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2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Modular</a:t>
              </a:r>
              <a:br>
                <a:rPr lang="en-US" sz="2400" dirty="0" smtClean="0">
                  <a:solidFill>
                    <a:schemeClr val="accent2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</a:br>
              <a:r>
                <a:rPr lang="en-US" sz="2400" dirty="0" smtClean="0">
                  <a:solidFill>
                    <a:schemeClr val="accent2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arithmetic</a:t>
              </a:r>
              <a:endParaRPr lang="en-US" sz="2400" dirty="0">
                <a:solidFill>
                  <a:schemeClr val="accent2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296401" y="3663219"/>
              <a:ext cx="1938351" cy="1200329"/>
            </a:xfrm>
            <a:prstGeom prst="rect">
              <a:avLst/>
            </a:pr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4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TLS: internet</a:t>
              </a:r>
              <a:br>
                <a:rPr lang="en-US" sz="2400" dirty="0" smtClean="0">
                  <a:solidFill>
                    <a:schemeClr val="accent4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</a:br>
              <a:r>
                <a:rPr lang="en-US" sz="2400" dirty="0" smtClean="0">
                  <a:solidFill>
                    <a:schemeClr val="accent4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PGP: email</a:t>
              </a:r>
            </a:p>
            <a:p>
              <a:r>
                <a:rPr lang="en-US" sz="2400" i="1" dirty="0">
                  <a:solidFill>
                    <a:schemeClr val="accent4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(see CS 558</a:t>
              </a:r>
              <a:r>
                <a:rPr lang="en-US" sz="2400" i="1" dirty="0" smtClean="0">
                  <a:solidFill>
                    <a:schemeClr val="accent4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)</a:t>
              </a:r>
              <a:endParaRPr lang="en-US" sz="2400" i="1" dirty="0">
                <a:solidFill>
                  <a:schemeClr val="accent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296401" y="2733375"/>
              <a:ext cx="2565126" cy="461665"/>
            </a:xfrm>
            <a:prstGeom prst="rect">
              <a:avLst/>
            </a:pr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4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Signal: messaging</a:t>
              </a:r>
              <a:endParaRPr lang="en-US" sz="2400" dirty="0">
                <a:solidFill>
                  <a:schemeClr val="accent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166796" y="3429129"/>
              <a:ext cx="2680542" cy="461665"/>
            </a:xfrm>
            <a:prstGeom prst="rect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1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Key encapsulation</a:t>
              </a:r>
              <a:endParaRPr lang="en-US" sz="2400" dirty="0">
                <a:solidFill>
                  <a:schemeClr val="accent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166796" y="2733375"/>
              <a:ext cx="2081019" cy="461665"/>
            </a:xfrm>
            <a:prstGeom prst="rect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1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Key evolution</a:t>
              </a:r>
              <a:endParaRPr lang="en-US" sz="2400" dirty="0">
                <a:solidFill>
                  <a:schemeClr val="accent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79473" y="2548709"/>
              <a:ext cx="1503938" cy="830997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solidFill>
                    <a:schemeClr val="accent3">
                      <a:lumMod val="75000"/>
                    </a:schemeClr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Auth</a:t>
              </a:r>
              <a:r>
                <a:rPr lang="en-US" sz="2400" dirty="0" smtClean="0">
                  <a:solidFill>
                    <a:schemeClr val="accent3">
                      <a:lumMod val="75000"/>
                    </a:schemeClr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 key</a:t>
              </a:r>
              <a:br>
                <a:rPr lang="en-US" sz="2400" dirty="0" smtClean="0">
                  <a:solidFill>
                    <a:schemeClr val="accent3">
                      <a:lumMod val="75000"/>
                    </a:schemeClr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</a:br>
              <a:r>
                <a:rPr lang="en-US" sz="2400" dirty="0" smtClean="0">
                  <a:solidFill>
                    <a:schemeClr val="accent3">
                      <a:lumMod val="75000"/>
                    </a:schemeClr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exchange</a:t>
              </a:r>
              <a:endParaRPr lang="en-US" sz="2400" dirty="0">
                <a:solidFill>
                  <a:schemeClr val="accent3">
                    <a:lumMod val="7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cxnSp>
          <p:nvCxnSpPr>
            <p:cNvPr id="25" name="Straight Arrow Connector 24"/>
            <p:cNvCxnSpPr>
              <a:stCxn id="8" idx="3"/>
              <a:endCxn id="18" idx="1"/>
            </p:cNvCxnSpPr>
            <p:nvPr/>
          </p:nvCxnSpPr>
          <p:spPr>
            <a:xfrm>
              <a:off x="2179260" y="2964208"/>
              <a:ext cx="1400213" cy="0"/>
            </a:xfrm>
            <a:prstGeom prst="straightConnector1">
              <a:avLst/>
            </a:prstGeom>
            <a:ln w="50800">
              <a:solidFill>
                <a:schemeClr val="accent6"/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18" idx="3"/>
              <a:endCxn id="17" idx="1"/>
            </p:cNvCxnSpPr>
            <p:nvPr/>
          </p:nvCxnSpPr>
          <p:spPr>
            <a:xfrm>
              <a:off x="5083411" y="2964208"/>
              <a:ext cx="1083385" cy="0"/>
            </a:xfrm>
            <a:prstGeom prst="straightConnector1">
              <a:avLst/>
            </a:prstGeom>
            <a:ln w="50800">
              <a:solidFill>
                <a:schemeClr val="accent5"/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18" idx="3"/>
              <a:endCxn id="16" idx="1"/>
            </p:cNvCxnSpPr>
            <p:nvPr/>
          </p:nvCxnSpPr>
          <p:spPr>
            <a:xfrm>
              <a:off x="5083411" y="2964208"/>
              <a:ext cx="1083385" cy="695754"/>
            </a:xfrm>
            <a:prstGeom prst="straightConnector1">
              <a:avLst/>
            </a:prstGeom>
            <a:ln w="50800">
              <a:solidFill>
                <a:schemeClr val="accent5"/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11" idx="3"/>
              <a:endCxn id="16" idx="1"/>
            </p:cNvCxnSpPr>
            <p:nvPr/>
          </p:nvCxnSpPr>
          <p:spPr>
            <a:xfrm flipV="1">
              <a:off x="5040129" y="3659962"/>
              <a:ext cx="1126667" cy="695755"/>
            </a:xfrm>
            <a:prstGeom prst="straightConnector1">
              <a:avLst/>
            </a:prstGeom>
            <a:ln w="50800">
              <a:solidFill>
                <a:schemeClr val="accent5"/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17" idx="3"/>
              <a:endCxn id="14" idx="1"/>
            </p:cNvCxnSpPr>
            <p:nvPr/>
          </p:nvCxnSpPr>
          <p:spPr>
            <a:xfrm>
              <a:off x="8247815" y="2964208"/>
              <a:ext cx="1048586" cy="0"/>
            </a:xfrm>
            <a:prstGeom prst="straightConnector1">
              <a:avLst/>
            </a:prstGeom>
            <a:ln w="50800">
              <a:solidFill>
                <a:schemeClr val="accent4">
                  <a:lumMod val="60000"/>
                  <a:lumOff val="40000"/>
                </a:schemeClr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16" idx="3"/>
              <a:endCxn id="13" idx="1"/>
            </p:cNvCxnSpPr>
            <p:nvPr/>
          </p:nvCxnSpPr>
          <p:spPr>
            <a:xfrm>
              <a:off x="8847338" y="3659962"/>
              <a:ext cx="449063" cy="603422"/>
            </a:xfrm>
            <a:prstGeom prst="straightConnector1">
              <a:avLst/>
            </a:prstGeom>
            <a:ln w="50800">
              <a:solidFill>
                <a:schemeClr val="accent4">
                  <a:lumMod val="60000"/>
                  <a:lumOff val="40000"/>
                </a:schemeClr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15" idx="3"/>
              <a:endCxn id="13" idx="1"/>
            </p:cNvCxnSpPr>
            <p:nvPr/>
          </p:nvCxnSpPr>
          <p:spPr>
            <a:xfrm flipV="1">
              <a:off x="8448190" y="4263384"/>
              <a:ext cx="848211" cy="788088"/>
            </a:xfrm>
            <a:prstGeom prst="straightConnector1">
              <a:avLst/>
            </a:prstGeom>
            <a:ln w="50800">
              <a:solidFill>
                <a:schemeClr val="accent4">
                  <a:lumMod val="60000"/>
                  <a:lumOff val="40000"/>
                </a:schemeClr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endCxn id="14" idx="2"/>
            </p:cNvCxnSpPr>
            <p:nvPr/>
          </p:nvCxnSpPr>
          <p:spPr>
            <a:xfrm flipV="1">
              <a:off x="10578964" y="3195040"/>
              <a:ext cx="0" cy="468179"/>
            </a:xfrm>
            <a:prstGeom prst="straightConnector1">
              <a:avLst/>
            </a:prstGeom>
            <a:ln w="50800">
              <a:solidFill>
                <a:schemeClr val="accent4">
                  <a:lumMod val="60000"/>
                  <a:lumOff val="40000"/>
                </a:schemeClr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77220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random functions?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02109"/>
            <a:ext cx="10972800" cy="50877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Imagine a “Manhattan project” to build a truly random function. Any problems</a:t>
            </a:r>
            <a:r>
              <a:rPr lang="en-US" dirty="0" smtClean="0"/>
              <a:t>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599" y="1102109"/>
            <a:ext cx="6869652" cy="5258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457200" rtl="0" eaLnBrk="1" latinLnBrk="0" hangingPunct="1">
              <a:spcBef>
                <a:spcPts val="8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Lato Semibold"/>
                <a:ea typeface="+mn-ea"/>
                <a:cs typeface="Lato Semibold"/>
              </a:defRPr>
            </a:lvl1pPr>
            <a:lvl2pPr marL="667512" indent="-274320" algn="l" defTabSz="457200" rtl="0" eaLnBrk="1" latinLnBrk="0" hangingPunct="1">
              <a:spcBef>
                <a:spcPts val="6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Too </a:t>
            </a:r>
            <a:r>
              <a:rPr lang="en-US" dirty="0"/>
              <a:t>burdensome in time and space: most random functions cannot be described more succinctly than simply stating their truth </a:t>
            </a:r>
            <a:r>
              <a:rPr lang="en-US" dirty="0" smtClean="0"/>
              <a:t>tables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New plan: find something that “looks random” yet is still fast/small to </a:t>
            </a:r>
            <a:r>
              <a:rPr lang="en-US" dirty="0" smtClean="0"/>
              <a:t>execute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010821"/>
              </p:ext>
            </p:extLst>
          </p:nvPr>
        </p:nvGraphicFramePr>
        <p:xfrm>
          <a:off x="8357810" y="2038046"/>
          <a:ext cx="2939144" cy="2225040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1469572"/>
                <a:gridCol w="146957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nsolas"/>
                          <a:cs typeface="Consolas"/>
                        </a:rPr>
                        <a:t>Input</a:t>
                      </a:r>
                      <a:endParaRPr lang="en-US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nsolas"/>
                          <a:cs typeface="Consolas"/>
                        </a:rPr>
                        <a:t>Output</a:t>
                      </a:r>
                      <a:endParaRPr lang="en-US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nsolas"/>
                          <a:cs typeface="Consolas"/>
                        </a:rPr>
                        <a:t>0</a:t>
                      </a:r>
                      <a:endParaRPr lang="en-US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nsolas"/>
                          <a:cs typeface="Consolas"/>
                        </a:rPr>
                        <a:t>a0ef89</a:t>
                      </a:r>
                      <a:endParaRPr lang="en-US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nsolas"/>
                          <a:cs typeface="Consolas"/>
                        </a:rPr>
                        <a:t>1</a:t>
                      </a:r>
                      <a:endParaRPr lang="en-US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nsolas"/>
                          <a:cs typeface="Consolas"/>
                        </a:rPr>
                        <a:t>b472dc</a:t>
                      </a:r>
                      <a:endParaRPr lang="en-US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nsolas"/>
                          <a:cs typeface="Consolas"/>
                        </a:rPr>
                        <a:t>2</a:t>
                      </a:r>
                      <a:endParaRPr lang="en-US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nsolas"/>
                          <a:cs typeface="Consolas"/>
                        </a:rPr>
                        <a:t>570ae1</a:t>
                      </a:r>
                      <a:endParaRPr lang="en-US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nsolas"/>
                          <a:cs typeface="Consolas"/>
                        </a:rPr>
                        <a:t>…</a:t>
                      </a:r>
                      <a:endParaRPr lang="en-US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nsolas"/>
                          <a:cs typeface="Consolas"/>
                        </a:rPr>
                        <a:t>…</a:t>
                      </a:r>
                      <a:endParaRPr lang="en-US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nsolas"/>
                          <a:cs typeface="Consolas"/>
                        </a:rPr>
                        <a:t>2^n - 1</a:t>
                      </a:r>
                      <a:endParaRPr lang="en-US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nsolas"/>
                          <a:cs typeface="Consolas"/>
                        </a:rPr>
                        <a:t>3f06cd</a:t>
                      </a:r>
                      <a:endParaRPr lang="en-US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2888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next best thing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500" i="1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Block cipher </a:t>
            </a:r>
            <a:r>
              <a:rPr lang="en-US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= family of permutations,</a:t>
            </a:r>
          </a:p>
          <a:p>
            <a:pPr marL="0" indent="0">
              <a:spcBef>
                <a:spcPts val="0"/>
              </a:spcBef>
              <a:spcAft>
                <a:spcPts val="16800"/>
              </a:spcAft>
              <a:buNone/>
            </a:pPr>
            <a:r>
              <a:rPr lang="en-US" sz="2500" i="1" dirty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Block cipher </a:t>
            </a:r>
            <a:r>
              <a:rPr lang="en-US" dirty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=</a:t>
            </a:r>
            <a:r>
              <a:rPr lang="en-US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en-US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indexed by secret key </a:t>
            </a:r>
          </a:p>
          <a:p>
            <a:pPr marL="0" indent="0">
              <a:buNone/>
            </a:pPr>
            <a:r>
              <a:rPr lang="en-US" dirty="0" smtClean="0"/>
              <a:t>Design </a:t>
            </a:r>
            <a:r>
              <a:rPr lang="en-US" dirty="0"/>
              <a:t>goals</a:t>
            </a:r>
          </a:p>
          <a:p>
            <a:r>
              <a:rPr lang="en-US" sz="2200" dirty="0"/>
              <a:t>Simple</a:t>
            </a:r>
          </a:p>
          <a:p>
            <a:r>
              <a:rPr lang="en-US" sz="2200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Makes no sense</a:t>
            </a:r>
          </a:p>
          <a:p>
            <a:r>
              <a:rPr lang="en-US" sz="2200" dirty="0"/>
              <a:t>Simple to see that it makes no </a:t>
            </a:r>
            <a:r>
              <a:rPr lang="en-US" sz="2200" dirty="0" smtClean="0"/>
              <a:t>sense</a:t>
            </a:r>
            <a:endParaRPr lang="en-US" sz="2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97600" y="1102109"/>
            <a:ext cx="5384800" cy="5258631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/>
              <a:t>Simple</a:t>
            </a:r>
            <a:r>
              <a:rPr lang="en-US" dirty="0" smtClean="0"/>
              <a:t>: build from ops that CPUs like</a:t>
            </a:r>
          </a:p>
          <a:p>
            <a:r>
              <a:rPr lang="en-US" sz="2200" dirty="0" smtClean="0"/>
              <a:t>Boolean logic like XOR</a:t>
            </a:r>
          </a:p>
          <a:p>
            <a:r>
              <a:rPr lang="en-US" sz="2200" dirty="0" smtClean="0"/>
              <a:t>Other native CPU ops like cyclic shifts</a:t>
            </a:r>
          </a:p>
          <a:p>
            <a:r>
              <a:rPr lang="en-US" sz="2200" dirty="0" smtClean="0"/>
              <a:t>Table lookups</a:t>
            </a:r>
            <a:endParaRPr lang="en-US" sz="2200" dirty="0"/>
          </a:p>
          <a:p>
            <a:pPr marL="0" indent="0">
              <a:spcBef>
                <a:spcPts val="5400"/>
              </a:spcBef>
              <a:buNone/>
            </a:pPr>
            <a:r>
              <a:rPr lang="en-US" i="1" dirty="0" smtClean="0"/>
              <a:t>Makes no sense</a:t>
            </a:r>
            <a:r>
              <a:rPr lang="en-US" dirty="0" smtClean="0"/>
              <a:t>: unpredictable</a:t>
            </a:r>
            <a:endParaRPr lang="en-US" dirty="0"/>
          </a:p>
          <a:p>
            <a:r>
              <a:rPr lang="en-US" sz="2200" dirty="0" smtClean="0"/>
              <a:t>How unpredictable can a cipher be?</a:t>
            </a:r>
            <a:endParaRPr lang="en-US" sz="2200" dirty="0"/>
          </a:p>
          <a:p>
            <a:r>
              <a:rPr lang="en-US" sz="2200" dirty="0"/>
              <a:t>Say each </a:t>
            </a:r>
            <a:r>
              <a:rPr lang="en-US" sz="2200" i="1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B</a:t>
            </a:r>
            <a:r>
              <a:rPr lang="en-US" sz="2200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</a:t>
            </a:r>
            <a:r>
              <a:rPr lang="en-US" sz="2200" dirty="0"/>
              <a:t> were a truly random permutation chosen independently</a:t>
            </a:r>
          </a:p>
          <a:p>
            <a:r>
              <a:rPr lang="en-US" sz="2200" dirty="0"/>
              <a:t>Then we could each use our own without impacting anybody </a:t>
            </a:r>
            <a:r>
              <a:rPr lang="en-US" sz="2200" dirty="0" smtClean="0"/>
              <a:t>else</a:t>
            </a:r>
            <a:endParaRPr lang="en-US" sz="2200" dirty="0"/>
          </a:p>
        </p:txBody>
      </p:sp>
      <p:grpSp>
        <p:nvGrpSpPr>
          <p:cNvPr id="2" name="Group 1"/>
          <p:cNvGrpSpPr/>
          <p:nvPr/>
        </p:nvGrpSpPr>
        <p:grpSpPr>
          <a:xfrm>
            <a:off x="1547427" y="2032938"/>
            <a:ext cx="2939322" cy="2032272"/>
            <a:chOff x="1547427" y="2079970"/>
            <a:chExt cx="2939322" cy="2032272"/>
          </a:xfrm>
        </p:grpSpPr>
        <p:sp>
          <p:nvSpPr>
            <p:cNvPr id="56" name="Rectangle 55"/>
            <p:cNvSpPr/>
            <p:nvPr/>
          </p:nvSpPr>
          <p:spPr>
            <a:xfrm>
              <a:off x="1780201" y="2857376"/>
              <a:ext cx="848198" cy="49795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Lato Black"/>
                  <a:cs typeface="Lato Black"/>
                </a:rPr>
                <a:t>B</a:t>
              </a:r>
              <a:r>
                <a:rPr lang="en-US" sz="2400" i="1" baseline="-25000" dirty="0" smtClean="0">
                  <a:latin typeface="Lato Black"/>
                  <a:cs typeface="Lato Black"/>
                </a:rPr>
                <a:t>K</a:t>
              </a:r>
              <a:endParaRPr lang="en-US" sz="2400" i="1" baseline="-25000" dirty="0">
                <a:latin typeface="Lato Black"/>
                <a:cs typeface="Lato Black"/>
              </a:endParaRPr>
            </a:p>
          </p:txBody>
        </p:sp>
        <p:cxnSp>
          <p:nvCxnSpPr>
            <p:cNvPr id="57" name="Straight Arrow Connector 56"/>
            <p:cNvCxnSpPr>
              <a:stCxn id="60" idx="2"/>
              <a:endCxn id="56" idx="0"/>
            </p:cNvCxnSpPr>
            <p:nvPr/>
          </p:nvCxnSpPr>
          <p:spPr>
            <a:xfrm flipH="1">
              <a:off x="2204300" y="2449302"/>
              <a:ext cx="3268" cy="408074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56" idx="2"/>
            </p:cNvCxnSpPr>
            <p:nvPr/>
          </p:nvCxnSpPr>
          <p:spPr>
            <a:xfrm>
              <a:off x="2204300" y="3355333"/>
              <a:ext cx="0" cy="411480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1592525" y="2079970"/>
              <a:ext cx="1230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X</a:t>
              </a:r>
              <a:endParaRPr lang="en-US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547427" y="3742910"/>
              <a:ext cx="12926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Y</a:t>
              </a:r>
              <a:endParaRPr lang="en-US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408038" y="2857376"/>
              <a:ext cx="848198" cy="49795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Lato Black"/>
                  <a:cs typeface="Lato Black"/>
                </a:rPr>
                <a:t>B</a:t>
              </a:r>
              <a:r>
                <a:rPr lang="en-US" sz="2400" i="1" baseline="-25000" dirty="0" smtClean="0">
                  <a:latin typeface="Lato Black"/>
                  <a:cs typeface="Lato Black"/>
                </a:rPr>
                <a:t>K</a:t>
              </a:r>
              <a:endParaRPr lang="en-US" sz="2400" i="1" baseline="40000" dirty="0">
                <a:latin typeface="Lato Black"/>
                <a:cs typeface="Lato Black"/>
              </a:endParaRPr>
            </a:p>
          </p:txBody>
        </p:sp>
        <p:cxnSp>
          <p:nvCxnSpPr>
            <p:cNvPr id="59" name="Straight Arrow Connector 58"/>
            <p:cNvCxnSpPr>
              <a:stCxn id="63" idx="2"/>
              <a:endCxn id="54" idx="0"/>
            </p:cNvCxnSpPr>
            <p:nvPr/>
          </p:nvCxnSpPr>
          <p:spPr>
            <a:xfrm flipH="1">
              <a:off x="3832137" y="2449302"/>
              <a:ext cx="3268" cy="408074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54" idx="2"/>
            </p:cNvCxnSpPr>
            <p:nvPr/>
          </p:nvCxnSpPr>
          <p:spPr>
            <a:xfrm>
              <a:off x="3832137" y="3355333"/>
              <a:ext cx="3268" cy="411480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3220362" y="2079970"/>
              <a:ext cx="1230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Y</a:t>
              </a:r>
              <a:endParaRPr lang="en-US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194118" y="3742910"/>
              <a:ext cx="12926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X</a:t>
              </a:r>
              <a:endParaRPr lang="en-US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3799000" y="2929325"/>
              <a:ext cx="3273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baseline="40000" dirty="0" smtClean="0">
                  <a:solidFill>
                    <a:schemeClr val="bg1"/>
                  </a:solidFill>
                  <a:latin typeface="Lato Black"/>
                  <a:cs typeface="Lato Black"/>
                </a:rPr>
                <a:t>-1</a:t>
              </a:r>
              <a:endParaRPr lang="en-US" i="1" baseline="40000" dirty="0">
                <a:solidFill>
                  <a:schemeClr val="bg1"/>
                </a:solidFill>
                <a:latin typeface="Lato Black"/>
                <a:cs typeface="Lato Bl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6251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Pseudorandomness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B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</a:t>
            </a:r>
            <a:r>
              <a:rPr lang="en-US" dirty="0"/>
              <a:t> looks </a:t>
            </a:r>
            <a:r>
              <a:rPr lang="en-US" i="1" dirty="0"/>
              <a:t>like </a:t>
            </a:r>
            <a:r>
              <a:rPr lang="en-US" dirty="0"/>
              <a:t>a truly random function, meaning </a:t>
            </a:r>
            <a:r>
              <a:rPr lang="en-US" dirty="0" smtClean="0"/>
              <a:t>Mallory cannot tell </a:t>
            </a:r>
            <a:r>
              <a:rPr lang="en-US" dirty="0"/>
              <a:t>them </a:t>
            </a:r>
            <a:r>
              <a:rPr lang="en-US" dirty="0" smtClean="0"/>
              <a:t>apart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we </a:t>
            </a:r>
            <a:r>
              <a:rPr lang="en-US" dirty="0" smtClean="0"/>
              <a:t>build something that looks random?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957402" y="2050756"/>
            <a:ext cx="4277197" cy="2307946"/>
            <a:chOff x="6751401" y="4550054"/>
            <a:chExt cx="4277197" cy="2307946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8890000" y="4550054"/>
              <a:ext cx="0" cy="230794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53401" y="5029168"/>
              <a:ext cx="1473198" cy="1473198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6751401" y="5516788"/>
              <a:ext cx="848198" cy="49795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Lato Black"/>
                  <a:cs typeface="Lato Black"/>
                </a:rPr>
                <a:t>B</a:t>
              </a:r>
              <a:r>
                <a:rPr lang="en-US" sz="2400" i="1" baseline="-25000" dirty="0" smtClean="0">
                  <a:latin typeface="Lato Black"/>
                  <a:cs typeface="Lato Black"/>
                </a:rPr>
                <a:t>$</a:t>
              </a:r>
              <a:endParaRPr lang="en-US" sz="2400" i="1" baseline="-25000" dirty="0">
                <a:latin typeface="Lato Black"/>
                <a:cs typeface="Lato Black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817532" y="4962884"/>
              <a:ext cx="4322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X</a:t>
              </a:r>
              <a:endParaRPr lang="en-US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0180400" y="5489586"/>
              <a:ext cx="848198" cy="497957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i="1" dirty="0" smtClean="0">
                  <a:latin typeface="Lato Black"/>
                  <a:cs typeface="Lato Black"/>
                </a:rPr>
                <a:t>P</a:t>
              </a:r>
              <a:endParaRPr lang="en-US" sz="2400" i="1" baseline="-25000" dirty="0">
                <a:latin typeface="Lato Black"/>
                <a:cs typeface="Lato Black"/>
              </a:endParaRPr>
            </a:p>
          </p:txBody>
        </p:sp>
        <p:cxnSp>
          <p:nvCxnSpPr>
            <p:cNvPr id="15" name="Curved Connector 14"/>
            <p:cNvCxnSpPr>
              <a:endCxn id="12" idx="0"/>
            </p:cNvCxnSpPr>
            <p:nvPr/>
          </p:nvCxnSpPr>
          <p:spPr>
            <a:xfrm rot="10800000" flipV="1">
              <a:off x="7175501" y="5304920"/>
              <a:ext cx="1160699" cy="211868"/>
            </a:xfrm>
            <a:prstGeom prst="curvedConnector2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urved Connector 15"/>
            <p:cNvCxnSpPr>
              <a:stCxn id="12" idx="2"/>
            </p:cNvCxnSpPr>
            <p:nvPr/>
          </p:nvCxnSpPr>
          <p:spPr>
            <a:xfrm rot="16200000" flipH="1">
              <a:off x="7633720" y="5556525"/>
              <a:ext cx="244262" cy="1160702"/>
            </a:xfrm>
            <a:prstGeom prst="curvedConnector2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urved Connector 16"/>
            <p:cNvCxnSpPr>
              <a:endCxn id="14" idx="0"/>
            </p:cNvCxnSpPr>
            <p:nvPr/>
          </p:nvCxnSpPr>
          <p:spPr>
            <a:xfrm>
              <a:off x="9443801" y="5304918"/>
              <a:ext cx="1160698" cy="184668"/>
            </a:xfrm>
            <a:prstGeom prst="curvedConnector2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urved Connector 17"/>
            <p:cNvCxnSpPr>
              <a:stCxn id="14" idx="2"/>
            </p:cNvCxnSpPr>
            <p:nvPr/>
          </p:nvCxnSpPr>
          <p:spPr>
            <a:xfrm rot="5400000">
              <a:off x="9927224" y="5562768"/>
              <a:ext cx="252500" cy="1102051"/>
            </a:xfrm>
            <a:prstGeom prst="curvedConnector2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9626599" y="4962884"/>
              <a:ext cx="4322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X</a:t>
              </a:r>
              <a:endParaRPr lang="en-US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813043" y="6263005"/>
              <a:ext cx="4322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Y</a:t>
              </a:r>
              <a:endParaRPr lang="en-US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626599" y="6263005"/>
              <a:ext cx="4322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Y</a:t>
              </a:r>
              <a:endParaRPr lang="en-US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7195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Flashback: The Data Encryption Standard (DES)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History</a:t>
            </a:r>
            <a:endParaRPr lang="en-US" dirty="0"/>
          </a:p>
          <a:p>
            <a:pPr marL="365760" indent="-365760">
              <a:tabLst>
                <a:tab pos="2103120" algn="l"/>
              </a:tabLst>
            </a:pPr>
            <a:r>
              <a:rPr lang="en-US" sz="2200" dirty="0" smtClean="0"/>
              <a:t>1972: NIST* seeks standard mechanism to protect the fed </a:t>
            </a:r>
            <a:r>
              <a:rPr lang="en-US" sz="2200" dirty="0" err="1" smtClean="0"/>
              <a:t>govt’s</a:t>
            </a:r>
            <a:r>
              <a:rPr lang="en-US" sz="2200" dirty="0" smtClean="0"/>
              <a:t> “sensitive but unclassified” info</a:t>
            </a:r>
          </a:p>
          <a:p>
            <a:pPr marL="365760" indent="-365760">
              <a:tabLst>
                <a:tab pos="2103120" algn="l"/>
              </a:tabLst>
            </a:pPr>
            <a:r>
              <a:rPr lang="en-US" sz="2200" dirty="0" smtClean="0"/>
              <a:t>1</a:t>
            </a:r>
            <a:r>
              <a:rPr lang="en-US" sz="2200" baseline="30000" dirty="0" smtClean="0"/>
              <a:t>st</a:t>
            </a:r>
            <a:r>
              <a:rPr lang="en-US" sz="2200" dirty="0" smtClean="0"/>
              <a:t> request: Rejected all submissions</a:t>
            </a:r>
          </a:p>
          <a:p>
            <a:pPr marL="365760" indent="-365760">
              <a:tabLst>
                <a:tab pos="2103120" algn="l"/>
              </a:tabLst>
            </a:pPr>
            <a:r>
              <a:rPr lang="en-US" sz="2200" dirty="0" smtClean="0"/>
              <a:t>2</a:t>
            </a:r>
            <a:r>
              <a:rPr lang="en-US" sz="2200" baseline="30000" dirty="0" smtClean="0"/>
              <a:t>nd</a:t>
            </a:r>
            <a:r>
              <a:rPr lang="en-US" sz="2200" dirty="0" smtClean="0"/>
              <a:t> request: accepted the </a:t>
            </a:r>
            <a:r>
              <a:rPr lang="en-US" sz="2200" i="1" dirty="0" smtClean="0"/>
              <a:t>Lucifer </a:t>
            </a:r>
            <a:r>
              <a:rPr lang="en-US" sz="2200" dirty="0" smtClean="0"/>
              <a:t>cipher by Horst </a:t>
            </a:r>
            <a:r>
              <a:rPr lang="en-US" sz="2200" dirty="0" err="1" smtClean="0"/>
              <a:t>Feistel</a:t>
            </a:r>
            <a:r>
              <a:rPr lang="en-US" sz="2200" dirty="0" smtClean="0"/>
              <a:t> &amp; others at IBM</a:t>
            </a:r>
            <a:endParaRPr lang="en-US" dirty="0" smtClean="0"/>
          </a:p>
          <a:p>
            <a:pPr marL="0" indent="0">
              <a:spcBef>
                <a:spcPts val="2400"/>
              </a:spcBef>
              <a:buNone/>
            </a:pPr>
            <a:r>
              <a:rPr lang="en-US" dirty="0" smtClean="0"/>
              <a:t>Lengths of DES components</a:t>
            </a:r>
          </a:p>
          <a:p>
            <a:pPr marL="365760" indent="-365760">
              <a:tabLst>
                <a:tab pos="2103120" algn="l"/>
              </a:tabLst>
            </a:pPr>
            <a:r>
              <a:rPr lang="en-US" sz="2200" dirty="0" smtClean="0"/>
              <a:t>Block length:	8 bytes</a:t>
            </a:r>
          </a:p>
          <a:p>
            <a:pPr marL="365760" indent="-365760">
              <a:tabLst>
                <a:tab pos="2103120" algn="l"/>
              </a:tabLst>
            </a:pPr>
            <a:r>
              <a:rPr lang="en-US" sz="2200" dirty="0" smtClean="0"/>
              <a:t>Key length:	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</a:rPr>
              <a:t>7 bytes</a:t>
            </a:r>
          </a:p>
          <a:p>
            <a:pPr marL="0" indent="0">
              <a:buNone/>
            </a:pPr>
            <a:r>
              <a:rPr lang="en-US" sz="2200" dirty="0" smtClean="0"/>
              <a:t>NSA changes: </a:t>
            </a:r>
            <a:r>
              <a:rPr lang="en-US" sz="2200" dirty="0"/>
              <a:t>▲</a:t>
            </a:r>
            <a:r>
              <a:rPr lang="en-US" sz="2200" dirty="0" smtClean="0"/>
              <a:t> cryptanalytic strength</a:t>
            </a:r>
            <a:br>
              <a:rPr lang="en-US" sz="2200" dirty="0" smtClean="0"/>
            </a:br>
            <a:r>
              <a:rPr lang="en-US" sz="2200" dirty="0" smtClean="0">
                <a:solidFill>
                  <a:schemeClr val="bg1"/>
                </a:solidFill>
              </a:rPr>
              <a:t>NSA </a:t>
            </a:r>
            <a:r>
              <a:rPr lang="en-US" sz="2200" dirty="0">
                <a:solidFill>
                  <a:schemeClr val="bg1"/>
                </a:solidFill>
              </a:rPr>
              <a:t>changes: </a:t>
            </a:r>
            <a:r>
              <a:rPr lang="en-US" sz="2200" dirty="0" smtClean="0"/>
              <a:t>▼ key </a:t>
            </a:r>
            <a:r>
              <a:rPr lang="en-US" sz="2200" dirty="0"/>
              <a:t>length </a:t>
            </a:r>
            <a:r>
              <a:rPr lang="en-US" sz="2200" dirty="0" smtClean="0"/>
              <a:t>64 </a:t>
            </a:r>
            <a:r>
              <a:rPr lang="x-none" sz="2200" dirty="0"/>
              <a:t>→</a:t>
            </a:r>
            <a:r>
              <a:rPr lang="en-US" sz="2200" dirty="0"/>
              <a:t> 56 </a:t>
            </a:r>
            <a:r>
              <a:rPr lang="en-US" sz="2200" dirty="0" smtClean="0"/>
              <a:t>bits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739674" y="1102109"/>
            <a:ext cx="2152049" cy="2428206"/>
            <a:chOff x="6739674" y="1102109"/>
            <a:chExt cx="2152049" cy="2428206"/>
          </a:xfrm>
        </p:grpSpPr>
        <p:sp>
          <p:nvSpPr>
            <p:cNvPr id="22" name="Rectangle 21"/>
            <p:cNvSpPr/>
            <p:nvPr/>
          </p:nvSpPr>
          <p:spPr>
            <a:xfrm>
              <a:off x="7831866" y="2105763"/>
              <a:ext cx="848198" cy="49795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Lato Black"/>
                  <a:cs typeface="Lato Black"/>
                </a:rPr>
                <a:t>DES</a:t>
              </a:r>
              <a:endParaRPr lang="en-US" sz="2400" dirty="0">
                <a:latin typeface="Lato Black"/>
                <a:cs typeface="Lato Black"/>
              </a:endParaRPr>
            </a:p>
          </p:txBody>
        </p:sp>
        <p:cxnSp>
          <p:nvCxnSpPr>
            <p:cNvPr id="23" name="Straight Arrow Connector 22"/>
            <p:cNvCxnSpPr>
              <a:stCxn id="26" idx="2"/>
              <a:endCxn id="22" idx="0"/>
            </p:cNvCxnSpPr>
            <p:nvPr/>
          </p:nvCxnSpPr>
          <p:spPr>
            <a:xfrm flipH="1">
              <a:off x="8255965" y="1471441"/>
              <a:ext cx="0" cy="634322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22" idx="2"/>
            </p:cNvCxnSpPr>
            <p:nvPr/>
          </p:nvCxnSpPr>
          <p:spPr>
            <a:xfrm>
              <a:off x="8255965" y="2603720"/>
              <a:ext cx="0" cy="640080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endCxn id="22" idx="1"/>
            </p:cNvCxnSpPr>
            <p:nvPr/>
          </p:nvCxnSpPr>
          <p:spPr>
            <a:xfrm>
              <a:off x="7375430" y="2354741"/>
              <a:ext cx="456436" cy="1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7644190" y="1102109"/>
              <a:ext cx="1230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X</a:t>
              </a:r>
              <a:endParaRPr lang="en-US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599092" y="3160983"/>
              <a:ext cx="12926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Y</a:t>
              </a:r>
              <a:endParaRPr lang="en-US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739674" y="2170075"/>
              <a:ext cx="6477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>
                  <a:solidFill>
                    <a:schemeClr val="accent2">
                      <a:lumMod val="7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K</a:t>
              </a:r>
              <a:r>
                <a:rPr lang="en-US" sz="2000" i="1" baseline="-25000" dirty="0">
                  <a:solidFill>
                    <a:schemeClr val="accent2">
                      <a:lumMod val="7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DES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0588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Arrow 7"/>
          <p:cNvSpPr/>
          <p:nvPr/>
        </p:nvSpPr>
        <p:spPr>
          <a:xfrm>
            <a:off x="3352799" y="2944679"/>
            <a:ext cx="5486401" cy="72842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3352799" y="2944678"/>
            <a:ext cx="5486401" cy="3688874"/>
            <a:chOff x="3352799" y="2944678"/>
            <a:chExt cx="5486401" cy="3688874"/>
          </a:xfrm>
        </p:grpSpPr>
        <p:sp>
          <p:nvSpPr>
            <p:cNvPr id="10" name="Right Arrow 9"/>
            <p:cNvSpPr/>
            <p:nvPr/>
          </p:nvSpPr>
          <p:spPr>
            <a:xfrm>
              <a:off x="3352799" y="2944678"/>
              <a:ext cx="5486401" cy="734877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/>
            <p:cNvSpPr/>
            <p:nvPr/>
          </p:nvSpPr>
          <p:spPr>
            <a:xfrm rot="16200000">
              <a:off x="5490559" y="3771539"/>
              <a:ext cx="1210882" cy="650929"/>
            </a:xfrm>
            <a:prstGeom prst="rightArrow">
              <a:avLst>
                <a:gd name="adj1" fmla="val 50000"/>
                <a:gd name="adj2" fmla="val 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24399" y="3890352"/>
              <a:ext cx="2743200" cy="27432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communication in the presence of an adversary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" y="1982491"/>
            <a:ext cx="2743200" cy="2743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97596" y="4642313"/>
            <a:ext cx="1967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message </a:t>
            </a:r>
            <a:r>
              <a:rPr lang="en-US" sz="2800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M</a:t>
            </a:r>
            <a:endParaRPr lang="en-US" sz="2800" i="1" dirty="0"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16344" y="5711666"/>
            <a:ext cx="684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???</a:t>
            </a:r>
            <a:endParaRPr lang="en-US" sz="2800" dirty="0">
              <a:solidFill>
                <a:srgbClr val="C00000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45634" y="1459271"/>
            <a:ext cx="1071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key </a:t>
            </a:r>
            <a:r>
              <a:rPr lang="en-US" sz="2800" i="1" dirty="0" smtClean="0">
                <a:solidFill>
                  <a:schemeClr val="accent3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</a:t>
            </a:r>
            <a:endParaRPr lang="en-US" sz="2800" i="1" dirty="0">
              <a:solidFill>
                <a:schemeClr val="accent3">
                  <a:lumMod val="75000"/>
                </a:schemeClr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75235" y="1458797"/>
            <a:ext cx="1071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key </a:t>
            </a:r>
            <a:r>
              <a:rPr lang="en-US" sz="2800" i="1" dirty="0" smtClean="0">
                <a:solidFill>
                  <a:schemeClr val="accent3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</a:t>
            </a:r>
            <a:endParaRPr lang="en-US" sz="2800" i="1" dirty="0">
              <a:solidFill>
                <a:schemeClr val="accent3">
                  <a:lumMod val="75000"/>
                </a:schemeClr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79795" y="3041504"/>
            <a:ext cx="581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☏</a:t>
            </a:r>
            <a:endParaRPr lang="en-US" sz="2800" i="1" dirty="0">
              <a:solidFill>
                <a:schemeClr val="accent1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03937" y="3048448"/>
            <a:ext cx="3148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encode </a:t>
            </a:r>
            <a:r>
              <a:rPr lang="en-US" sz="2800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C </a:t>
            </a:r>
            <a:r>
              <a:rPr lang="en-US" sz="2800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=</a:t>
            </a:r>
            <a:r>
              <a:rPr lang="en-US" sz="2800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E</a:t>
            </a:r>
            <a:r>
              <a:rPr lang="en-US" sz="2800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(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</a:t>
            </a:r>
            <a:r>
              <a:rPr lang="en-US" sz="2800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, </a:t>
            </a:r>
            <a:r>
              <a:rPr lang="en-US" sz="2800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M</a:t>
            </a:r>
            <a:r>
              <a:rPr lang="en-US" sz="2800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)</a:t>
            </a:r>
            <a:endParaRPr lang="en-US" sz="2800" dirty="0"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803165" y="4756579"/>
            <a:ext cx="3190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decode </a:t>
            </a:r>
            <a:r>
              <a:rPr lang="en-US" sz="2800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M </a:t>
            </a:r>
            <a:r>
              <a:rPr lang="en-US" sz="2800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=</a:t>
            </a:r>
            <a:r>
              <a:rPr lang="en-US" sz="2800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D</a:t>
            </a:r>
            <a:r>
              <a:rPr lang="en-US" sz="2800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(</a:t>
            </a:r>
            <a:r>
              <a:rPr lang="en-US" sz="2800" i="1" dirty="0" smtClean="0">
                <a:solidFill>
                  <a:schemeClr val="accent3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</a:t>
            </a:r>
            <a:r>
              <a:rPr lang="en-US" sz="2800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, C</a:t>
            </a:r>
            <a:r>
              <a:rPr lang="en-US" sz="2800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)</a:t>
            </a:r>
            <a:endParaRPr lang="en-US" sz="2800" dirty="0"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9200" y="1982492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715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Crypto war 1: key length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Question: how to increase key length without making a new standard?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dirty="0" smtClean="0"/>
              <a:t>Solutions</a:t>
            </a:r>
          </a:p>
          <a:p>
            <a:r>
              <a:rPr lang="en-US" sz="2200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2DES</a:t>
            </a:r>
            <a:r>
              <a:rPr lang="en-US" sz="2200" dirty="0" smtClean="0"/>
              <a:t>: Run DES twice</a:t>
            </a:r>
          </a:p>
          <a:p>
            <a:r>
              <a:rPr lang="en-US" sz="2200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3DES</a:t>
            </a:r>
            <a:r>
              <a:rPr lang="en-US" sz="2200" dirty="0" smtClean="0"/>
              <a:t>: Run DES three times</a:t>
            </a:r>
          </a:p>
          <a:p>
            <a:r>
              <a:rPr lang="en-US" sz="2200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DESX</a:t>
            </a:r>
            <a:r>
              <a:rPr lang="en-US" sz="2200" dirty="0" smtClean="0"/>
              <a:t> (Rivest 84): mask input + output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smtClean="0"/>
              <a:t>Resulting key = 15 bytes</a:t>
            </a:r>
            <a:endParaRPr lang="en-US" sz="2200" dirty="0"/>
          </a:p>
          <a:p>
            <a:pPr marL="0" indent="0">
              <a:spcBef>
                <a:spcPts val="2400"/>
              </a:spcBef>
              <a:buNone/>
            </a:pPr>
            <a:r>
              <a:rPr lang="en-US" dirty="0"/>
              <a:t>Benefits of DESX</a:t>
            </a:r>
          </a:p>
          <a:p>
            <a:r>
              <a:rPr lang="en-US" sz="2200" dirty="0"/>
              <a:t>Fast: 1 block cipher call, quick re-keying</a:t>
            </a:r>
          </a:p>
          <a:p>
            <a:r>
              <a:rPr lang="en-US" sz="2200" dirty="0"/>
              <a:t>Available: RSA Security had in their BSAFE software since the late </a:t>
            </a:r>
            <a:r>
              <a:rPr lang="en-US" sz="2200" dirty="0" smtClean="0"/>
              <a:t>1980s</a:t>
            </a:r>
            <a:endParaRPr lang="en-US" sz="2200" dirty="0"/>
          </a:p>
        </p:txBody>
      </p:sp>
      <p:sp>
        <p:nvSpPr>
          <p:cNvPr id="22" name="Rectangle 21"/>
          <p:cNvSpPr/>
          <p:nvPr/>
        </p:nvSpPr>
        <p:spPr>
          <a:xfrm>
            <a:off x="7831866" y="2105763"/>
            <a:ext cx="848198" cy="49795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Lato Black"/>
                <a:cs typeface="Lato Black"/>
              </a:rPr>
              <a:t>DES</a:t>
            </a:r>
            <a:endParaRPr lang="en-US" sz="2400" dirty="0">
              <a:latin typeface="Lato Black"/>
              <a:cs typeface="Lato Black"/>
            </a:endParaRPr>
          </a:p>
        </p:txBody>
      </p:sp>
      <p:cxnSp>
        <p:nvCxnSpPr>
          <p:cNvPr id="23" name="Straight Arrow Connector 22"/>
          <p:cNvCxnSpPr>
            <a:stCxn id="26" idx="2"/>
            <a:endCxn id="22" idx="0"/>
          </p:cNvCxnSpPr>
          <p:nvPr/>
        </p:nvCxnSpPr>
        <p:spPr>
          <a:xfrm flipH="1">
            <a:off x="8255965" y="1471441"/>
            <a:ext cx="0" cy="634322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2" idx="2"/>
          </p:cNvCxnSpPr>
          <p:nvPr/>
        </p:nvCxnSpPr>
        <p:spPr>
          <a:xfrm>
            <a:off x="8255965" y="2603720"/>
            <a:ext cx="0" cy="64008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22" idx="1"/>
          </p:cNvCxnSpPr>
          <p:nvPr/>
        </p:nvCxnSpPr>
        <p:spPr>
          <a:xfrm>
            <a:off x="7375430" y="2354741"/>
            <a:ext cx="456436" cy="1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644190" y="1102109"/>
            <a:ext cx="1230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X</a:t>
            </a:r>
            <a:endParaRPr lang="en-US" i="1" baseline="-25000" dirty="0">
              <a:solidFill>
                <a:schemeClr val="bg2">
                  <a:lumMod val="25000"/>
                </a:schemeClr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99092" y="3160983"/>
            <a:ext cx="1292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Y</a:t>
            </a:r>
            <a:endParaRPr lang="en-US" i="1" baseline="-25000" dirty="0">
              <a:solidFill>
                <a:schemeClr val="bg2">
                  <a:lumMod val="25000"/>
                </a:schemeClr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39674" y="2170075"/>
            <a:ext cx="647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chemeClr val="accent2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</a:t>
            </a:r>
            <a:r>
              <a:rPr lang="en-US" sz="2000" i="1" baseline="-25000" dirty="0">
                <a:solidFill>
                  <a:schemeClr val="accent2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DES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8141665" y="1645042"/>
            <a:ext cx="1951765" cy="1363758"/>
            <a:chOff x="8141665" y="1645042"/>
            <a:chExt cx="1951765" cy="1363758"/>
          </a:xfrm>
        </p:grpSpPr>
        <p:sp>
          <p:nvSpPr>
            <p:cNvPr id="40" name="Oval 39"/>
            <p:cNvSpPr/>
            <p:nvPr/>
          </p:nvSpPr>
          <p:spPr>
            <a:xfrm>
              <a:off x="8141665" y="1645042"/>
              <a:ext cx="228600" cy="228600"/>
            </a:xfrm>
            <a:prstGeom prst="ellipse">
              <a:avLst/>
            </a:prstGeom>
            <a:noFill/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8141665" y="2780200"/>
              <a:ext cx="228600" cy="228600"/>
            </a:xfrm>
            <a:prstGeom prst="ellipse">
              <a:avLst/>
            </a:prstGeom>
            <a:noFill/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9206563" y="2170076"/>
              <a:ext cx="8868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 smtClean="0">
                  <a:solidFill>
                    <a:schemeClr val="accent2">
                      <a:lumMod val="7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K</a:t>
              </a:r>
              <a:r>
                <a:rPr lang="en-US" sz="2000" i="1" baseline="-25000" dirty="0" smtClean="0">
                  <a:solidFill>
                    <a:schemeClr val="accent2">
                      <a:lumMod val="7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MASK</a:t>
              </a:r>
              <a:endParaRPr lang="en-US" sz="2000" i="1" baseline="-25000" dirty="0">
                <a:solidFill>
                  <a:schemeClr val="accent2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cxnSp>
          <p:nvCxnSpPr>
            <p:cNvPr id="44" name="Elbow Connector 43"/>
            <p:cNvCxnSpPr>
              <a:stCxn id="42" idx="1"/>
              <a:endCxn id="40" idx="2"/>
            </p:cNvCxnSpPr>
            <p:nvPr/>
          </p:nvCxnSpPr>
          <p:spPr>
            <a:xfrm rot="10800000">
              <a:off x="8141665" y="1759343"/>
              <a:ext cx="1064898" cy="610789"/>
            </a:xfrm>
            <a:prstGeom prst="bentConnector3">
              <a:avLst>
                <a:gd name="adj1" fmla="val 2460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Elbow Connector 45"/>
            <p:cNvCxnSpPr>
              <a:stCxn id="42" idx="1"/>
              <a:endCxn id="41" idx="2"/>
            </p:cNvCxnSpPr>
            <p:nvPr/>
          </p:nvCxnSpPr>
          <p:spPr>
            <a:xfrm rot="10800000" flipV="1">
              <a:off x="8141665" y="2370130"/>
              <a:ext cx="1064898" cy="524369"/>
            </a:xfrm>
            <a:prstGeom prst="bentConnector3">
              <a:avLst>
                <a:gd name="adj1" fmla="val 2460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6651273" y="3243800"/>
            <a:ext cx="2240450" cy="1462088"/>
            <a:chOff x="6651273" y="3243800"/>
            <a:chExt cx="2240450" cy="1462088"/>
          </a:xfrm>
        </p:grpSpPr>
        <p:grpSp>
          <p:nvGrpSpPr>
            <p:cNvPr id="38" name="Group 37"/>
            <p:cNvGrpSpPr/>
            <p:nvPr/>
          </p:nvGrpSpPr>
          <p:grpSpPr>
            <a:xfrm>
              <a:off x="7599092" y="3243800"/>
              <a:ext cx="1292631" cy="1462088"/>
              <a:chOff x="7599092" y="3243800"/>
              <a:chExt cx="1292631" cy="1462088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7821308" y="3243800"/>
                <a:ext cx="848198" cy="497957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latin typeface="Lato Black"/>
                    <a:cs typeface="Lato Black"/>
                  </a:rPr>
                  <a:t>DES</a:t>
                </a:r>
                <a:endParaRPr lang="en-US" sz="2400" dirty="0">
                  <a:latin typeface="Lato Black"/>
                  <a:cs typeface="Lato Black"/>
                </a:endParaRPr>
              </a:p>
            </p:txBody>
          </p:sp>
          <p:cxnSp>
            <p:nvCxnSpPr>
              <p:cNvPr id="32" name="Straight Arrow Connector 31"/>
              <p:cNvCxnSpPr/>
              <p:nvPr/>
            </p:nvCxnSpPr>
            <p:spPr>
              <a:xfrm>
                <a:off x="8255965" y="3779293"/>
                <a:ext cx="0" cy="640080"/>
              </a:xfrm>
              <a:prstGeom prst="straightConnector1">
                <a:avLst/>
              </a:prstGeom>
              <a:ln>
                <a:solidFill>
                  <a:schemeClr val="bg2">
                    <a:lumMod val="2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/>
              <p:cNvSpPr txBox="1"/>
              <p:nvPr/>
            </p:nvSpPr>
            <p:spPr>
              <a:xfrm>
                <a:off x="7599092" y="4336556"/>
                <a:ext cx="12926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i="1" dirty="0" smtClean="0">
                    <a:solidFill>
                      <a:schemeClr val="bg2">
                        <a:lumMod val="25000"/>
                      </a:schemeClr>
                    </a:solidFill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Y</a:t>
                </a:r>
                <a:endParaRPr lang="en-US" i="1" baseline="-25000" dirty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endParaRPr>
              </a:p>
            </p:txBody>
          </p:sp>
        </p:grpSp>
        <p:cxnSp>
          <p:nvCxnSpPr>
            <p:cNvPr id="30" name="Straight Arrow Connector 29"/>
            <p:cNvCxnSpPr/>
            <p:nvPr/>
          </p:nvCxnSpPr>
          <p:spPr>
            <a:xfrm>
              <a:off x="7375430" y="3497321"/>
              <a:ext cx="456436" cy="1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6651273" y="3312655"/>
              <a:ext cx="7361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 smtClean="0">
                  <a:solidFill>
                    <a:schemeClr val="accent2">
                      <a:lumMod val="7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K</a:t>
              </a:r>
              <a:r>
                <a:rPr lang="en-US" sz="2000" i="1" baseline="-25000" dirty="0" smtClean="0">
                  <a:solidFill>
                    <a:schemeClr val="accent2">
                      <a:lumMod val="7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DES</a:t>
              </a:r>
              <a:r>
                <a:rPr lang="en-US" sz="2000" i="1" dirty="0" smtClean="0">
                  <a:solidFill>
                    <a:schemeClr val="accent2">
                      <a:lumMod val="7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’</a:t>
              </a:r>
              <a:endParaRPr lang="en-US" sz="2000" i="1" dirty="0">
                <a:solidFill>
                  <a:schemeClr val="accent2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722941" y="4419373"/>
            <a:ext cx="2151334" cy="1462088"/>
            <a:chOff x="6722941" y="4419373"/>
            <a:chExt cx="2151334" cy="1462088"/>
          </a:xfrm>
        </p:grpSpPr>
        <p:sp>
          <p:nvSpPr>
            <p:cNvPr id="35" name="Rectangle 34"/>
            <p:cNvSpPr/>
            <p:nvPr/>
          </p:nvSpPr>
          <p:spPr>
            <a:xfrm>
              <a:off x="7803860" y="4419373"/>
              <a:ext cx="848198" cy="49795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Lato Black"/>
                  <a:cs typeface="Lato Black"/>
                </a:rPr>
                <a:t>DES</a:t>
              </a:r>
              <a:endParaRPr lang="en-US" sz="2400" dirty="0">
                <a:latin typeface="Lato Black"/>
                <a:cs typeface="Lato Black"/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8238517" y="4954866"/>
              <a:ext cx="0" cy="640080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7581644" y="5512129"/>
              <a:ext cx="12926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Y</a:t>
              </a:r>
              <a:endParaRPr lang="en-US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>
              <a:off x="7358697" y="4705888"/>
              <a:ext cx="456436" cy="1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6722941" y="4521222"/>
              <a:ext cx="6477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>
                  <a:solidFill>
                    <a:schemeClr val="accent2">
                      <a:lumMod val="7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K</a:t>
              </a:r>
              <a:r>
                <a:rPr lang="en-US" sz="2000" i="1" baseline="-25000" dirty="0">
                  <a:solidFill>
                    <a:schemeClr val="accent2">
                      <a:lumMod val="7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DES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3307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permutation </a:t>
            </a:r>
            <a:r>
              <a:rPr lang="en-US" i="1" dirty="0"/>
              <a:t>→</a:t>
            </a:r>
            <a:r>
              <a:rPr lang="en-US" dirty="0" smtClean="0"/>
              <a:t> block cipher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02109"/>
            <a:ext cx="5685642" cy="52586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Question</a:t>
            </a:r>
            <a:r>
              <a:rPr lang="en-US" dirty="0"/>
              <a:t>: </a:t>
            </a:r>
            <a:r>
              <a:rPr lang="en-US" i="1" dirty="0"/>
              <a:t>What is the simplest possible construction of a block cipher </a:t>
            </a:r>
            <a:r>
              <a:rPr lang="en-US" i="1" dirty="0" smtClean="0"/>
              <a:t>that has </a:t>
            </a:r>
            <a:r>
              <a:rPr lang="en-US" i="1" dirty="0"/>
              <a:t>a formal proof of security</a:t>
            </a:r>
            <a:r>
              <a:rPr lang="en-US" i="1" dirty="0" smtClean="0"/>
              <a:t>?</a:t>
            </a:r>
            <a:endParaRPr lang="en-US" dirty="0"/>
          </a:p>
          <a:p>
            <a:pPr marL="0" indent="0">
              <a:spcBef>
                <a:spcPts val="2400"/>
              </a:spcBef>
              <a:buNone/>
            </a:pPr>
            <a:r>
              <a:rPr lang="en-US" dirty="0" smtClean="0"/>
              <a:t>Even-Mansour 91: </a:t>
            </a:r>
            <a:r>
              <a:rPr lang="en-US" i="1" dirty="0" err="1" smtClean="0"/>
              <a:t>Rivest’s</a:t>
            </a:r>
            <a:r>
              <a:rPr lang="en-US" i="1" dirty="0" smtClean="0"/>
              <a:t> idea applies to any “public, random-looking permutation”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Theorems</a:t>
            </a:r>
            <a:endParaRPr lang="en-US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marL="365760" indent="-365760">
              <a:spcBef>
                <a:spcPts val="0"/>
              </a:spcBef>
              <a:buFont typeface="+mj-lt"/>
              <a:buAutoNum type="arabicPeriod"/>
            </a:pPr>
            <a:r>
              <a:rPr lang="en-US" dirty="0" smtClean="0"/>
              <a:t>Resulting block cipher is</a:t>
            </a:r>
            <a:br>
              <a:rPr lang="en-US" dirty="0" smtClean="0"/>
            </a:br>
            <a:r>
              <a:rPr lang="en-US" i="1" dirty="0" smtClean="0"/>
              <a:t>strongly pseudorandom</a:t>
            </a:r>
          </a:p>
          <a:p>
            <a:pPr marL="365760" indent="0">
              <a:spcBef>
                <a:spcPts val="0"/>
              </a:spcBef>
              <a:buNone/>
            </a:pPr>
            <a:r>
              <a:rPr lang="en-US" dirty="0" smtClean="0"/>
              <a:t>…even if </a:t>
            </a:r>
            <a:r>
              <a:rPr lang="el-GR" i="1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Π</a:t>
            </a:r>
            <a:r>
              <a:rPr lang="en-US" dirty="0" smtClean="0"/>
              <a:t> is publicly known</a:t>
            </a:r>
          </a:p>
          <a:p>
            <a:pPr marL="365760" indent="-365760">
              <a:spcBef>
                <a:spcPts val="600"/>
              </a:spcBef>
              <a:buFont typeface="+mj-lt"/>
              <a:buAutoNum type="arabicPeriod" startAt="2"/>
            </a:pPr>
            <a:r>
              <a:rPr lang="en-US" dirty="0" smtClean="0"/>
              <a:t>Construction is </a:t>
            </a:r>
            <a:r>
              <a:rPr lang="en-US" i="1" dirty="0" smtClean="0"/>
              <a:t>minimal</a:t>
            </a:r>
            <a:r>
              <a:rPr lang="en-US" dirty="0" smtClean="0"/>
              <a:t> in the</a:t>
            </a:r>
            <a:br>
              <a:rPr lang="en-US" dirty="0" smtClean="0"/>
            </a:br>
            <a:r>
              <a:rPr lang="en-US" dirty="0" smtClean="0"/>
              <a:t>sense that nothing can be removed</a:t>
            </a:r>
          </a:p>
        </p:txBody>
      </p:sp>
      <p:sp>
        <p:nvSpPr>
          <p:cNvPr id="5" name="Rectangle 4"/>
          <p:cNvSpPr/>
          <p:nvPr/>
        </p:nvSpPr>
        <p:spPr>
          <a:xfrm>
            <a:off x="7831866" y="2105763"/>
            <a:ext cx="848198" cy="49795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Lato Black"/>
                <a:cs typeface="Lato Black"/>
              </a:rPr>
              <a:t>DES</a:t>
            </a:r>
            <a:endParaRPr lang="en-US" sz="2400" dirty="0">
              <a:latin typeface="Lato Black"/>
              <a:cs typeface="Lato Black"/>
            </a:endParaRPr>
          </a:p>
        </p:txBody>
      </p:sp>
      <p:cxnSp>
        <p:nvCxnSpPr>
          <p:cNvPr id="6" name="Straight Arrow Connector 5"/>
          <p:cNvCxnSpPr>
            <a:stCxn id="9" idx="2"/>
            <a:endCxn id="5" idx="0"/>
          </p:cNvCxnSpPr>
          <p:nvPr/>
        </p:nvCxnSpPr>
        <p:spPr>
          <a:xfrm flipH="1">
            <a:off x="8255965" y="1471441"/>
            <a:ext cx="3268" cy="634322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5" idx="2"/>
          </p:cNvCxnSpPr>
          <p:nvPr/>
        </p:nvCxnSpPr>
        <p:spPr>
          <a:xfrm>
            <a:off x="8255965" y="2603720"/>
            <a:ext cx="0" cy="64008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endCxn id="5" idx="1"/>
          </p:cNvCxnSpPr>
          <p:nvPr/>
        </p:nvCxnSpPr>
        <p:spPr>
          <a:xfrm>
            <a:off x="7375430" y="2354741"/>
            <a:ext cx="456436" cy="1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644190" y="1102109"/>
            <a:ext cx="1230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X</a:t>
            </a:r>
            <a:endParaRPr lang="en-US" i="1" baseline="-25000" dirty="0">
              <a:solidFill>
                <a:schemeClr val="bg2">
                  <a:lumMod val="25000"/>
                </a:schemeClr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99092" y="3160983"/>
            <a:ext cx="1292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Y</a:t>
            </a:r>
            <a:endParaRPr lang="en-US" i="1" baseline="-25000" dirty="0">
              <a:solidFill>
                <a:schemeClr val="bg2">
                  <a:lumMod val="25000"/>
                </a:schemeClr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39674" y="2170075"/>
            <a:ext cx="647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chemeClr val="accent2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</a:t>
            </a:r>
            <a:r>
              <a:rPr lang="en-US" sz="2000" i="1" baseline="-25000" dirty="0">
                <a:solidFill>
                  <a:schemeClr val="accent2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DES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141665" y="1645042"/>
            <a:ext cx="1951765" cy="1363758"/>
            <a:chOff x="8141665" y="1645042"/>
            <a:chExt cx="1951765" cy="1363758"/>
          </a:xfrm>
        </p:grpSpPr>
        <p:sp>
          <p:nvSpPr>
            <p:cNvPr id="13" name="Oval 12"/>
            <p:cNvSpPr/>
            <p:nvPr/>
          </p:nvSpPr>
          <p:spPr>
            <a:xfrm>
              <a:off x="8141665" y="1645042"/>
              <a:ext cx="228600" cy="228600"/>
            </a:xfrm>
            <a:prstGeom prst="ellipse">
              <a:avLst/>
            </a:prstGeom>
            <a:noFill/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8141665" y="2780200"/>
              <a:ext cx="228600" cy="228600"/>
            </a:xfrm>
            <a:prstGeom prst="ellipse">
              <a:avLst/>
            </a:prstGeom>
            <a:noFill/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206563" y="2170076"/>
              <a:ext cx="8868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 smtClean="0">
                  <a:solidFill>
                    <a:schemeClr val="accent2">
                      <a:lumMod val="7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K</a:t>
              </a:r>
              <a:r>
                <a:rPr lang="en-US" sz="2000" i="1" baseline="-25000" dirty="0" smtClean="0">
                  <a:solidFill>
                    <a:schemeClr val="accent2">
                      <a:lumMod val="7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MASK</a:t>
              </a:r>
              <a:endParaRPr lang="en-US" sz="2000" i="1" baseline="-25000" dirty="0">
                <a:solidFill>
                  <a:schemeClr val="accent2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cxnSp>
          <p:nvCxnSpPr>
            <p:cNvPr id="16" name="Elbow Connector 15"/>
            <p:cNvCxnSpPr>
              <a:stCxn id="15" idx="1"/>
              <a:endCxn id="13" idx="2"/>
            </p:cNvCxnSpPr>
            <p:nvPr/>
          </p:nvCxnSpPr>
          <p:spPr>
            <a:xfrm rot="10800000">
              <a:off x="8141665" y="1759343"/>
              <a:ext cx="1064898" cy="610789"/>
            </a:xfrm>
            <a:prstGeom prst="bentConnector3">
              <a:avLst>
                <a:gd name="adj1" fmla="val 2460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lbow Connector 16"/>
            <p:cNvCxnSpPr>
              <a:stCxn id="15" idx="1"/>
              <a:endCxn id="14" idx="2"/>
            </p:cNvCxnSpPr>
            <p:nvPr/>
          </p:nvCxnSpPr>
          <p:spPr>
            <a:xfrm rot="10800000" flipV="1">
              <a:off x="8141665" y="2370130"/>
              <a:ext cx="1064898" cy="524369"/>
            </a:xfrm>
            <a:prstGeom prst="bentConnector3">
              <a:avLst>
                <a:gd name="adj1" fmla="val 2460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7831866" y="2105763"/>
            <a:ext cx="848198" cy="49795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i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Π</a:t>
            </a:r>
            <a:endParaRPr lang="en-US" sz="2400" i="1" baseline="-250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10418061" y="1102111"/>
            <a:ext cx="0" cy="251466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8" name="Group 117"/>
          <p:cNvGrpSpPr/>
          <p:nvPr/>
        </p:nvGrpSpPr>
        <p:grpSpPr>
          <a:xfrm>
            <a:off x="10764786" y="1102109"/>
            <a:ext cx="1292631" cy="2428206"/>
            <a:chOff x="10764786" y="1102109"/>
            <a:chExt cx="1292631" cy="2428206"/>
          </a:xfrm>
        </p:grpSpPr>
        <p:sp>
          <p:nvSpPr>
            <p:cNvPr id="22" name="Rectangle 21"/>
            <p:cNvSpPr/>
            <p:nvPr/>
          </p:nvSpPr>
          <p:spPr>
            <a:xfrm>
              <a:off x="10997560" y="2105763"/>
              <a:ext cx="848198" cy="497957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i="1" dirty="0" smtClean="0">
                  <a:latin typeface="Lato Black"/>
                  <a:cs typeface="Lato Black"/>
                </a:rPr>
                <a:t>P</a:t>
              </a:r>
              <a:endParaRPr lang="en-US" sz="2400" i="1" baseline="-25000" dirty="0">
                <a:latin typeface="Lato Black"/>
                <a:cs typeface="Lato Black"/>
              </a:endParaRPr>
            </a:p>
          </p:txBody>
        </p:sp>
        <p:cxnSp>
          <p:nvCxnSpPr>
            <p:cNvPr id="86" name="Straight Arrow Connector 85"/>
            <p:cNvCxnSpPr>
              <a:stCxn id="88" idx="2"/>
            </p:cNvCxnSpPr>
            <p:nvPr/>
          </p:nvCxnSpPr>
          <p:spPr>
            <a:xfrm flipH="1">
              <a:off x="11421659" y="1471441"/>
              <a:ext cx="3268" cy="634322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>
              <a:off x="11421659" y="2603720"/>
              <a:ext cx="0" cy="640080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10809884" y="1102109"/>
              <a:ext cx="1230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X</a:t>
              </a:r>
              <a:endParaRPr lang="en-US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0764786" y="3160983"/>
              <a:ext cx="12926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Y</a:t>
              </a:r>
              <a:endParaRPr lang="en-US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7584406" y="4094828"/>
            <a:ext cx="1292631" cy="2036316"/>
            <a:chOff x="8984392" y="3449641"/>
            <a:chExt cx="1292631" cy="2036316"/>
          </a:xfrm>
        </p:grpSpPr>
        <p:cxnSp>
          <p:nvCxnSpPr>
            <p:cNvPr id="97" name="Straight Arrow Connector 96"/>
            <p:cNvCxnSpPr>
              <a:stCxn id="99" idx="2"/>
              <a:endCxn id="101" idx="0"/>
            </p:cNvCxnSpPr>
            <p:nvPr/>
          </p:nvCxnSpPr>
          <p:spPr>
            <a:xfrm flipH="1">
              <a:off x="9641265" y="3818973"/>
              <a:ext cx="3268" cy="399848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>
              <a:stCxn id="101" idx="2"/>
              <a:endCxn id="100" idx="0"/>
            </p:cNvCxnSpPr>
            <p:nvPr/>
          </p:nvCxnSpPr>
          <p:spPr>
            <a:xfrm flipH="1">
              <a:off x="9630708" y="4716778"/>
              <a:ext cx="10557" cy="399847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/>
          </p:nvSpPr>
          <p:spPr>
            <a:xfrm>
              <a:off x="9029490" y="3449641"/>
              <a:ext cx="1230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A</a:t>
              </a:r>
              <a:endParaRPr lang="en-US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8984392" y="5116625"/>
              <a:ext cx="12926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B</a:t>
              </a:r>
              <a:endParaRPr lang="en-US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9217166" y="4218821"/>
              <a:ext cx="848198" cy="49795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400" i="1" dirty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Π</a:t>
              </a:r>
              <a:endParaRPr lang="en-US" sz="2400" i="1" baseline="-250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10760744" y="4094828"/>
            <a:ext cx="1292631" cy="2036316"/>
            <a:chOff x="8984392" y="3449641"/>
            <a:chExt cx="1292631" cy="2036316"/>
          </a:xfrm>
        </p:grpSpPr>
        <p:cxnSp>
          <p:nvCxnSpPr>
            <p:cNvPr id="107" name="Straight Arrow Connector 106"/>
            <p:cNvCxnSpPr>
              <a:stCxn id="109" idx="2"/>
              <a:endCxn id="111" idx="0"/>
            </p:cNvCxnSpPr>
            <p:nvPr/>
          </p:nvCxnSpPr>
          <p:spPr>
            <a:xfrm flipH="1">
              <a:off x="9641265" y="3818973"/>
              <a:ext cx="3268" cy="399848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>
              <a:stCxn id="111" idx="2"/>
              <a:endCxn id="110" idx="0"/>
            </p:cNvCxnSpPr>
            <p:nvPr/>
          </p:nvCxnSpPr>
          <p:spPr>
            <a:xfrm flipH="1">
              <a:off x="9630708" y="4716778"/>
              <a:ext cx="10557" cy="399847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/>
          </p:nvSpPr>
          <p:spPr>
            <a:xfrm>
              <a:off x="9029490" y="3449641"/>
              <a:ext cx="1230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A</a:t>
              </a:r>
              <a:endParaRPr lang="en-US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8984392" y="5116625"/>
              <a:ext cx="12926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B</a:t>
              </a:r>
              <a:endParaRPr lang="en-US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9217166" y="4218821"/>
              <a:ext cx="848198" cy="49795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400" i="1" dirty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Π</a:t>
              </a:r>
              <a:endParaRPr lang="en-US" sz="2400" i="1" baseline="-250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  <p:cxnSp>
        <p:nvCxnSpPr>
          <p:cNvPr id="116" name="Straight Connector 115"/>
          <p:cNvCxnSpPr/>
          <p:nvPr/>
        </p:nvCxnSpPr>
        <p:spPr>
          <a:xfrm flipV="1">
            <a:off x="10418061" y="3692024"/>
            <a:ext cx="0" cy="27353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914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</a:t>
            </a:r>
            <a:r>
              <a:rPr lang="en-US" dirty="0" err="1" smtClean="0"/>
              <a:t>minimality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3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Thm.</a:t>
            </a:r>
            <a:r>
              <a:rPr lang="en-US" dirty="0" smtClean="0"/>
              <a:t> Construction is </a:t>
            </a:r>
            <a:r>
              <a:rPr lang="en-US" i="1" dirty="0" smtClean="0"/>
              <a:t>minimal</a:t>
            </a:r>
            <a:r>
              <a:rPr lang="en-US" dirty="0" smtClean="0"/>
              <a:t> in the sense that nothing can be removed.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chemeClr val="accent6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Proof.</a:t>
            </a:r>
          </a:p>
          <a:p>
            <a:r>
              <a:rPr lang="en-US" dirty="0"/>
              <a:t>Removing either ⊕ allows </a:t>
            </a:r>
            <a:r>
              <a:rPr lang="en-US" dirty="0" smtClean="0"/>
              <a:t>adversary to </a:t>
            </a:r>
            <a:r>
              <a:rPr lang="en-US" dirty="0"/>
              <a:t>learn the key with </a:t>
            </a:r>
            <a:r>
              <a:rPr lang="en-US" dirty="0" smtClean="0"/>
              <a:t>one </a:t>
            </a:r>
            <a:r>
              <a:rPr lang="en-US" i="1" dirty="0" smtClean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X</a:t>
            </a:r>
            <a:r>
              <a:rPr lang="en-US" dirty="0" smtClean="0"/>
              <a:t>/</a:t>
            </a:r>
            <a:r>
              <a:rPr lang="en-US" i="1" dirty="0" smtClean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Y</a:t>
            </a:r>
            <a:r>
              <a:rPr lang="en-US" dirty="0" smtClean="0"/>
              <a:t> </a:t>
            </a:r>
            <a:r>
              <a:rPr lang="en-US" dirty="0"/>
              <a:t>pair and one query to </a:t>
            </a:r>
            <a:r>
              <a:rPr lang="en-US" i="1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Π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Removing </a:t>
            </a:r>
            <a:r>
              <a:rPr lang="en-US" i="1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Π</a:t>
            </a:r>
            <a:r>
              <a:rPr lang="en-US" dirty="0" smtClean="0"/>
              <a:t> </a:t>
            </a:r>
            <a:r>
              <a:rPr lang="en-US" dirty="0"/>
              <a:t>leaves the identity </a:t>
            </a:r>
            <a:r>
              <a:rPr lang="en-US" dirty="0" smtClean="0"/>
              <a:t>function.</a:t>
            </a:r>
            <a:endParaRPr lang="en-US" dirty="0"/>
          </a:p>
        </p:txBody>
      </p:sp>
      <p:cxnSp>
        <p:nvCxnSpPr>
          <p:cNvPr id="47" name="Straight Arrow Connector 46"/>
          <p:cNvCxnSpPr>
            <a:stCxn id="50" idx="2"/>
          </p:cNvCxnSpPr>
          <p:nvPr/>
        </p:nvCxnSpPr>
        <p:spPr>
          <a:xfrm flipH="1">
            <a:off x="8255965" y="1471441"/>
            <a:ext cx="3268" cy="634322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8255965" y="2603720"/>
            <a:ext cx="0" cy="64008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644190" y="1102109"/>
            <a:ext cx="1230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X</a:t>
            </a:r>
            <a:endParaRPr lang="en-US" i="1" baseline="-25000" dirty="0">
              <a:solidFill>
                <a:schemeClr val="bg2">
                  <a:lumMod val="25000"/>
                </a:schemeClr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99092" y="3160983"/>
            <a:ext cx="1292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Y</a:t>
            </a:r>
            <a:endParaRPr lang="en-US" i="1" baseline="-25000" dirty="0">
              <a:solidFill>
                <a:schemeClr val="bg2">
                  <a:lumMod val="25000"/>
                </a:schemeClr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8141665" y="1645042"/>
            <a:ext cx="228600" cy="228600"/>
          </a:xfrm>
          <a:prstGeom prst="ellipse">
            <a:avLst/>
          </a:prstGeom>
          <a:noFill/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8141665" y="2780200"/>
            <a:ext cx="228600" cy="228600"/>
          </a:xfrm>
          <a:prstGeom prst="ellipse">
            <a:avLst/>
          </a:prstGeom>
          <a:noFill/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9206563" y="2170076"/>
            <a:ext cx="886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accent2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</a:t>
            </a:r>
            <a:r>
              <a:rPr lang="en-US" sz="2000" i="1" baseline="-25000" dirty="0" smtClean="0">
                <a:solidFill>
                  <a:schemeClr val="accent2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MASK</a:t>
            </a:r>
            <a:endParaRPr lang="en-US" sz="2000" i="1" baseline="-25000" dirty="0">
              <a:solidFill>
                <a:schemeClr val="accent2">
                  <a:lumMod val="75000"/>
                </a:schemeClr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cxnSp>
        <p:nvCxnSpPr>
          <p:cNvPr id="60" name="Elbow Connector 59"/>
          <p:cNvCxnSpPr>
            <a:stCxn id="58" idx="1"/>
            <a:endCxn id="54" idx="2"/>
          </p:cNvCxnSpPr>
          <p:nvPr/>
        </p:nvCxnSpPr>
        <p:spPr>
          <a:xfrm rot="10800000">
            <a:off x="8141665" y="1759343"/>
            <a:ext cx="1064898" cy="610789"/>
          </a:xfrm>
          <a:prstGeom prst="bentConnector3">
            <a:avLst>
              <a:gd name="adj1" fmla="val 2460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>
            <a:stCxn id="58" idx="1"/>
            <a:endCxn id="57" idx="2"/>
          </p:cNvCxnSpPr>
          <p:nvPr/>
        </p:nvCxnSpPr>
        <p:spPr>
          <a:xfrm rot="10800000" flipV="1">
            <a:off x="8141665" y="2370130"/>
            <a:ext cx="1064898" cy="524369"/>
          </a:xfrm>
          <a:prstGeom prst="bentConnector3">
            <a:avLst>
              <a:gd name="adj1" fmla="val 2460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10418061" y="1102111"/>
            <a:ext cx="0" cy="251466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5" name="Group 64"/>
          <p:cNvGrpSpPr/>
          <p:nvPr/>
        </p:nvGrpSpPr>
        <p:grpSpPr>
          <a:xfrm>
            <a:off x="10764786" y="1102109"/>
            <a:ext cx="1292631" cy="2428206"/>
            <a:chOff x="10764786" y="1102109"/>
            <a:chExt cx="1292631" cy="2428206"/>
          </a:xfrm>
        </p:grpSpPr>
        <p:sp>
          <p:nvSpPr>
            <p:cNvPr id="66" name="Rectangle 65"/>
            <p:cNvSpPr/>
            <p:nvPr/>
          </p:nvSpPr>
          <p:spPr>
            <a:xfrm>
              <a:off x="10997560" y="2105763"/>
              <a:ext cx="848198" cy="497957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i="1" dirty="0" smtClean="0">
                  <a:latin typeface="Lato Black"/>
                  <a:cs typeface="Lato Black"/>
                </a:rPr>
                <a:t>P</a:t>
              </a:r>
              <a:endParaRPr lang="en-US" sz="2400" i="1" baseline="-25000" dirty="0">
                <a:latin typeface="Lato Black"/>
                <a:cs typeface="Lato Black"/>
              </a:endParaRPr>
            </a:p>
          </p:txBody>
        </p:sp>
        <p:cxnSp>
          <p:nvCxnSpPr>
            <p:cNvPr id="67" name="Straight Arrow Connector 66"/>
            <p:cNvCxnSpPr>
              <a:stCxn id="69" idx="2"/>
            </p:cNvCxnSpPr>
            <p:nvPr/>
          </p:nvCxnSpPr>
          <p:spPr>
            <a:xfrm flipH="1">
              <a:off x="11421659" y="1471441"/>
              <a:ext cx="3268" cy="634322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11421659" y="2603720"/>
              <a:ext cx="0" cy="640080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10809884" y="1102109"/>
              <a:ext cx="1230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X</a:t>
              </a:r>
              <a:endParaRPr lang="en-US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0764786" y="3160983"/>
              <a:ext cx="12926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Y</a:t>
              </a:r>
              <a:endParaRPr lang="en-US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7584406" y="4094828"/>
            <a:ext cx="1292631" cy="2036316"/>
            <a:chOff x="8984392" y="3449641"/>
            <a:chExt cx="1292631" cy="2036316"/>
          </a:xfrm>
        </p:grpSpPr>
        <p:cxnSp>
          <p:nvCxnSpPr>
            <p:cNvPr id="72" name="Straight Arrow Connector 71"/>
            <p:cNvCxnSpPr>
              <a:stCxn id="74" idx="2"/>
              <a:endCxn id="76" idx="0"/>
            </p:cNvCxnSpPr>
            <p:nvPr/>
          </p:nvCxnSpPr>
          <p:spPr>
            <a:xfrm flipH="1">
              <a:off x="9641265" y="3818973"/>
              <a:ext cx="3268" cy="399848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stCxn id="76" idx="2"/>
              <a:endCxn id="75" idx="0"/>
            </p:cNvCxnSpPr>
            <p:nvPr/>
          </p:nvCxnSpPr>
          <p:spPr>
            <a:xfrm flipH="1">
              <a:off x="9630708" y="4716778"/>
              <a:ext cx="10557" cy="399847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9029490" y="3449641"/>
              <a:ext cx="1230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A</a:t>
              </a:r>
              <a:endParaRPr lang="en-US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8984392" y="5116625"/>
              <a:ext cx="12926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B</a:t>
              </a:r>
              <a:endParaRPr lang="en-US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9217166" y="4218821"/>
              <a:ext cx="848198" cy="49795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400" i="1" dirty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Π</a:t>
              </a:r>
              <a:endParaRPr lang="en-US" sz="2400" i="1" baseline="-250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10760744" y="4094828"/>
            <a:ext cx="1292631" cy="2036316"/>
            <a:chOff x="8984392" y="3449641"/>
            <a:chExt cx="1292631" cy="2036316"/>
          </a:xfrm>
        </p:grpSpPr>
        <p:cxnSp>
          <p:nvCxnSpPr>
            <p:cNvPr id="78" name="Straight Arrow Connector 77"/>
            <p:cNvCxnSpPr>
              <a:stCxn id="80" idx="2"/>
              <a:endCxn id="82" idx="0"/>
            </p:cNvCxnSpPr>
            <p:nvPr/>
          </p:nvCxnSpPr>
          <p:spPr>
            <a:xfrm flipH="1">
              <a:off x="9641265" y="3818973"/>
              <a:ext cx="3268" cy="399848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>
              <a:stCxn id="82" idx="2"/>
              <a:endCxn id="81" idx="0"/>
            </p:cNvCxnSpPr>
            <p:nvPr/>
          </p:nvCxnSpPr>
          <p:spPr>
            <a:xfrm flipH="1">
              <a:off x="9630708" y="4716778"/>
              <a:ext cx="10557" cy="399847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>
              <a:off x="9029490" y="3449641"/>
              <a:ext cx="1230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A</a:t>
              </a:r>
              <a:endParaRPr lang="en-US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8984392" y="5116625"/>
              <a:ext cx="12926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B</a:t>
              </a:r>
              <a:endParaRPr lang="en-US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9217166" y="4218821"/>
              <a:ext cx="848198" cy="49795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400" i="1" dirty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Π</a:t>
              </a:r>
              <a:endParaRPr lang="en-US" sz="2400" i="1" baseline="-250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  <p:cxnSp>
        <p:nvCxnSpPr>
          <p:cNvPr id="83" name="Straight Connector 82"/>
          <p:cNvCxnSpPr/>
          <p:nvPr/>
        </p:nvCxnSpPr>
        <p:spPr>
          <a:xfrm flipV="1">
            <a:off x="10418061" y="3692024"/>
            <a:ext cx="0" cy="27353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50" idx="2"/>
          </p:cNvCxnSpPr>
          <p:nvPr/>
        </p:nvCxnSpPr>
        <p:spPr>
          <a:xfrm flipH="1">
            <a:off x="8255965" y="1471441"/>
            <a:ext cx="3268" cy="1132279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>
            <a:off x="7831866" y="2105763"/>
            <a:ext cx="848198" cy="49795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i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Π</a:t>
            </a:r>
            <a:endParaRPr lang="en-US" sz="2400" i="1" baseline="-250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286273" y="4092065"/>
            <a:ext cx="52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=</a:t>
            </a:r>
            <a:r>
              <a:rPr lang="en-US" i="1" dirty="0" smtClean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X</a:t>
            </a:r>
            <a:endParaRPr lang="en-US" i="1" baseline="-25000" dirty="0">
              <a:solidFill>
                <a:schemeClr val="bg2">
                  <a:lumMod val="25000"/>
                </a:schemeClr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96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4" grpId="1" animBg="1"/>
      <p:bldP spid="85" grpId="0" animBg="1"/>
      <p:bldP spid="35" grpId="0"/>
      <p:bldP spid="35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</a:t>
            </a:r>
            <a:r>
              <a:rPr lang="en-US" dirty="0" err="1" smtClean="0"/>
              <a:t>pseudorandomness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3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Thm.</a:t>
            </a:r>
            <a:r>
              <a:rPr lang="en-US" dirty="0" smtClean="0"/>
              <a:t> Construction is </a:t>
            </a:r>
            <a:r>
              <a:rPr lang="en-US" i="1" dirty="0" smtClean="0"/>
              <a:t>pseudorandom</a:t>
            </a:r>
            <a:r>
              <a:rPr lang="en-US" dirty="0" smtClean="0"/>
              <a:t>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 smtClean="0">
                <a:solidFill>
                  <a:schemeClr val="accent6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Proof.</a:t>
            </a:r>
          </a:p>
          <a:p>
            <a:r>
              <a:rPr lang="en-US" dirty="0"/>
              <a:t>Before making any queries, all choices of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</a:t>
            </a:r>
            <a:r>
              <a:rPr lang="en-US" i="1" baseline="-25000" dirty="0" smtClean="0">
                <a:solidFill>
                  <a:schemeClr val="accent2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MASK</a:t>
            </a:r>
            <a:r>
              <a:rPr lang="en-US" dirty="0" smtClean="0"/>
              <a:t> are </a:t>
            </a:r>
            <a:r>
              <a:rPr lang="en-US" dirty="0"/>
              <a:t>equally </a:t>
            </a:r>
            <a:r>
              <a:rPr lang="en-US" dirty="0" smtClean="0"/>
              <a:t>likely</a:t>
            </a:r>
          </a:p>
          <a:p>
            <a:r>
              <a:rPr lang="en-US" dirty="0"/>
              <a:t>To </a:t>
            </a:r>
            <a:r>
              <a:rPr lang="en-US" dirty="0" smtClean="0"/>
              <a:t>reduce the </a:t>
            </a:r>
            <a:r>
              <a:rPr lang="en-US" dirty="0"/>
              <a:t>set of possible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</a:t>
            </a:r>
            <a:r>
              <a:rPr lang="en-US" i="1" baseline="-25000" dirty="0" smtClean="0">
                <a:solidFill>
                  <a:schemeClr val="accent2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MASK</a:t>
            </a:r>
            <a:r>
              <a:rPr lang="en-US" dirty="0" smtClean="0"/>
              <a:t>, adversary        must </a:t>
            </a:r>
            <a:r>
              <a:rPr lang="en-US" dirty="0"/>
              <a:t>find collisions between </a:t>
            </a:r>
            <a:r>
              <a:rPr lang="en-US" i="1" dirty="0">
                <a:latin typeface="Lato Black"/>
                <a:cs typeface="Lato Black"/>
              </a:rPr>
              <a:t>P</a:t>
            </a:r>
            <a:r>
              <a:rPr lang="en-US" dirty="0"/>
              <a:t> and </a:t>
            </a:r>
            <a:r>
              <a:rPr lang="el-GR" i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Π</a:t>
            </a:r>
            <a:r>
              <a:rPr lang="en-US" dirty="0"/>
              <a:t>, </a:t>
            </a:r>
            <a:r>
              <a:rPr lang="en-US" dirty="0" smtClean="0"/>
              <a:t>which are unlikely</a:t>
            </a:r>
          </a:p>
          <a:p>
            <a:r>
              <a:rPr lang="en-US" dirty="0" smtClean="0"/>
              <a:t>For each (</a:t>
            </a:r>
            <a:r>
              <a:rPr lang="en-US" i="1" dirty="0" smtClean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X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Y</a:t>
            </a:r>
            <a:r>
              <a:rPr lang="en-US" dirty="0" smtClean="0"/>
              <a:t>) and (</a:t>
            </a:r>
            <a:r>
              <a:rPr lang="en-US" i="1" dirty="0" smtClean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A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B</a:t>
            </a:r>
            <a:r>
              <a:rPr lang="en-US" dirty="0" smtClean="0"/>
              <a:t>) pair, label the keys (</a:t>
            </a:r>
            <a:r>
              <a:rPr lang="en-US" i="1" dirty="0" smtClean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X</a:t>
            </a:r>
            <a:r>
              <a:rPr lang="en-US" dirty="0" smtClean="0"/>
              <a:t> </a:t>
            </a:r>
            <a:r>
              <a:rPr lang="x-none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⊕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A</a:t>
            </a:r>
            <a:r>
              <a:rPr lang="en-US" dirty="0" smtClean="0"/>
              <a:t>) and (</a:t>
            </a:r>
            <a:r>
              <a:rPr lang="en-US" i="1" dirty="0" smtClean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Y</a:t>
            </a:r>
            <a:r>
              <a:rPr lang="en-US" dirty="0" smtClean="0"/>
              <a:t> </a:t>
            </a:r>
            <a:r>
              <a:rPr lang="x-none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⊕ </a:t>
            </a:r>
            <a:r>
              <a:rPr lang="en-US" i="1" dirty="0" smtClean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B</a:t>
            </a:r>
            <a:r>
              <a:rPr lang="en-US" dirty="0" smtClean="0"/>
              <a:t>) as </a:t>
            </a:r>
            <a:r>
              <a:rPr lang="en-US" i="1" dirty="0" smtClean="0"/>
              <a:t>bad</a:t>
            </a:r>
            <a:r>
              <a:rPr lang="en-US" dirty="0" smtClean="0"/>
              <a:t>;</a:t>
            </a:r>
            <a:r>
              <a:rPr lang="en-US" i="1" dirty="0" smtClean="0"/>
              <a:t> </a:t>
            </a:r>
            <a:r>
              <a:rPr lang="en-US" i="1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q</a:t>
            </a:r>
            <a:r>
              <a:rPr lang="en-US" dirty="0" smtClean="0"/>
              <a:t> queries yield only </a:t>
            </a:r>
            <a:r>
              <a:rPr lang="en-US" i="1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2q</a:t>
            </a:r>
            <a:r>
              <a:rPr lang="en-US" i="1" baseline="34000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2</a:t>
            </a:r>
            <a:r>
              <a:rPr lang="en-US" dirty="0" smtClean="0"/>
              <a:t> bad keys</a:t>
            </a:r>
          </a:p>
          <a:p>
            <a:r>
              <a:rPr lang="en-US" dirty="0" smtClean="0"/>
              <a:t>All good keys are equally likely: they all fail to cause collisions anywhere</a:t>
            </a:r>
          </a:p>
        </p:txBody>
      </p:sp>
      <p:cxnSp>
        <p:nvCxnSpPr>
          <p:cNvPr id="47" name="Straight Arrow Connector 46"/>
          <p:cNvCxnSpPr>
            <a:stCxn id="50" idx="2"/>
          </p:cNvCxnSpPr>
          <p:nvPr/>
        </p:nvCxnSpPr>
        <p:spPr>
          <a:xfrm flipH="1">
            <a:off x="8255965" y="1471441"/>
            <a:ext cx="3268" cy="634322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8255965" y="2603720"/>
            <a:ext cx="0" cy="64008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644190" y="1102109"/>
            <a:ext cx="1230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X</a:t>
            </a:r>
            <a:endParaRPr lang="en-US" i="1" baseline="-25000" dirty="0">
              <a:solidFill>
                <a:schemeClr val="bg2">
                  <a:lumMod val="25000"/>
                </a:schemeClr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99092" y="3160983"/>
            <a:ext cx="1292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Y</a:t>
            </a:r>
            <a:endParaRPr lang="en-US" i="1" baseline="-25000" dirty="0">
              <a:solidFill>
                <a:schemeClr val="bg2">
                  <a:lumMod val="25000"/>
                </a:schemeClr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8141665" y="1645042"/>
            <a:ext cx="228600" cy="228600"/>
          </a:xfrm>
          <a:prstGeom prst="ellipse">
            <a:avLst/>
          </a:prstGeom>
          <a:noFill/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8141665" y="2780200"/>
            <a:ext cx="228600" cy="228600"/>
          </a:xfrm>
          <a:prstGeom prst="ellipse">
            <a:avLst/>
          </a:prstGeom>
          <a:noFill/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9206563" y="2170076"/>
            <a:ext cx="886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accent2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</a:t>
            </a:r>
            <a:r>
              <a:rPr lang="en-US" sz="2000" i="1" baseline="-25000" dirty="0" smtClean="0">
                <a:solidFill>
                  <a:schemeClr val="accent2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MASK</a:t>
            </a:r>
            <a:endParaRPr lang="en-US" sz="2000" i="1" baseline="-25000" dirty="0">
              <a:solidFill>
                <a:schemeClr val="accent2">
                  <a:lumMod val="75000"/>
                </a:schemeClr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cxnSp>
        <p:nvCxnSpPr>
          <p:cNvPr id="60" name="Elbow Connector 59"/>
          <p:cNvCxnSpPr>
            <a:stCxn id="58" idx="1"/>
            <a:endCxn id="54" idx="2"/>
          </p:cNvCxnSpPr>
          <p:nvPr/>
        </p:nvCxnSpPr>
        <p:spPr>
          <a:xfrm rot="10800000">
            <a:off x="8141665" y="1759343"/>
            <a:ext cx="1064898" cy="610789"/>
          </a:xfrm>
          <a:prstGeom prst="bentConnector3">
            <a:avLst>
              <a:gd name="adj1" fmla="val 2460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>
            <a:stCxn id="58" idx="1"/>
            <a:endCxn id="57" idx="2"/>
          </p:cNvCxnSpPr>
          <p:nvPr/>
        </p:nvCxnSpPr>
        <p:spPr>
          <a:xfrm rot="10800000" flipV="1">
            <a:off x="8141665" y="2370130"/>
            <a:ext cx="1064898" cy="524369"/>
          </a:xfrm>
          <a:prstGeom prst="bentConnector3">
            <a:avLst>
              <a:gd name="adj1" fmla="val 2460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10418061" y="1102111"/>
            <a:ext cx="0" cy="251466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5" name="Group 64"/>
          <p:cNvGrpSpPr/>
          <p:nvPr/>
        </p:nvGrpSpPr>
        <p:grpSpPr>
          <a:xfrm>
            <a:off x="10764786" y="1102109"/>
            <a:ext cx="1292631" cy="2428206"/>
            <a:chOff x="10764786" y="1102109"/>
            <a:chExt cx="1292631" cy="2428206"/>
          </a:xfrm>
        </p:grpSpPr>
        <p:sp>
          <p:nvSpPr>
            <p:cNvPr id="66" name="Rectangle 65"/>
            <p:cNvSpPr/>
            <p:nvPr/>
          </p:nvSpPr>
          <p:spPr>
            <a:xfrm>
              <a:off x="10997560" y="2105763"/>
              <a:ext cx="848198" cy="497957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i="1" dirty="0" smtClean="0">
                  <a:latin typeface="Lato Black"/>
                  <a:cs typeface="Lato Black"/>
                </a:rPr>
                <a:t>P</a:t>
              </a:r>
              <a:endParaRPr lang="en-US" sz="2400" i="1" baseline="-25000" dirty="0">
                <a:latin typeface="Lato Black"/>
                <a:cs typeface="Lato Black"/>
              </a:endParaRPr>
            </a:p>
          </p:txBody>
        </p:sp>
        <p:cxnSp>
          <p:nvCxnSpPr>
            <p:cNvPr id="67" name="Straight Arrow Connector 66"/>
            <p:cNvCxnSpPr>
              <a:stCxn id="69" idx="2"/>
            </p:cNvCxnSpPr>
            <p:nvPr/>
          </p:nvCxnSpPr>
          <p:spPr>
            <a:xfrm flipH="1">
              <a:off x="11421659" y="1471441"/>
              <a:ext cx="3268" cy="634322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11421659" y="2603720"/>
              <a:ext cx="0" cy="640080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10809884" y="1102109"/>
              <a:ext cx="1230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X</a:t>
              </a:r>
              <a:endParaRPr lang="en-US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0764786" y="3160983"/>
              <a:ext cx="12926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Y</a:t>
              </a:r>
              <a:endParaRPr lang="en-US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7584406" y="4094828"/>
            <a:ext cx="1292631" cy="2036316"/>
            <a:chOff x="8984392" y="3449641"/>
            <a:chExt cx="1292631" cy="2036316"/>
          </a:xfrm>
        </p:grpSpPr>
        <p:cxnSp>
          <p:nvCxnSpPr>
            <p:cNvPr id="72" name="Straight Arrow Connector 71"/>
            <p:cNvCxnSpPr>
              <a:stCxn id="74" idx="2"/>
              <a:endCxn id="76" idx="0"/>
            </p:cNvCxnSpPr>
            <p:nvPr/>
          </p:nvCxnSpPr>
          <p:spPr>
            <a:xfrm flipH="1">
              <a:off x="9641265" y="3818973"/>
              <a:ext cx="3268" cy="399848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stCxn id="76" idx="2"/>
              <a:endCxn id="75" idx="0"/>
            </p:cNvCxnSpPr>
            <p:nvPr/>
          </p:nvCxnSpPr>
          <p:spPr>
            <a:xfrm flipH="1">
              <a:off x="9630708" y="4716778"/>
              <a:ext cx="10557" cy="399847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9029490" y="3449641"/>
              <a:ext cx="1230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A</a:t>
              </a:r>
              <a:endParaRPr lang="en-US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8984392" y="5116625"/>
              <a:ext cx="12926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B</a:t>
              </a:r>
              <a:endParaRPr lang="en-US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9217166" y="4218821"/>
              <a:ext cx="848198" cy="49795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400" i="1" dirty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Π</a:t>
              </a:r>
              <a:endParaRPr lang="en-US" sz="2400" i="1" baseline="-250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10760744" y="4094828"/>
            <a:ext cx="1292631" cy="2036316"/>
            <a:chOff x="8984392" y="3449641"/>
            <a:chExt cx="1292631" cy="2036316"/>
          </a:xfrm>
        </p:grpSpPr>
        <p:cxnSp>
          <p:nvCxnSpPr>
            <p:cNvPr id="78" name="Straight Arrow Connector 77"/>
            <p:cNvCxnSpPr>
              <a:stCxn id="80" idx="2"/>
              <a:endCxn id="82" idx="0"/>
            </p:cNvCxnSpPr>
            <p:nvPr/>
          </p:nvCxnSpPr>
          <p:spPr>
            <a:xfrm flipH="1">
              <a:off x="9641265" y="3818973"/>
              <a:ext cx="3268" cy="399848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>
              <a:stCxn id="82" idx="2"/>
              <a:endCxn id="81" idx="0"/>
            </p:cNvCxnSpPr>
            <p:nvPr/>
          </p:nvCxnSpPr>
          <p:spPr>
            <a:xfrm flipH="1">
              <a:off x="9630708" y="4716778"/>
              <a:ext cx="10557" cy="399847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>
              <a:off x="9029490" y="3449641"/>
              <a:ext cx="1230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A</a:t>
              </a:r>
              <a:endParaRPr lang="en-US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8984392" y="5116625"/>
              <a:ext cx="12926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B</a:t>
              </a:r>
              <a:endParaRPr lang="en-US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9217166" y="4218821"/>
              <a:ext cx="848198" cy="49795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400" i="1" dirty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Π</a:t>
              </a:r>
              <a:endParaRPr lang="en-US" sz="2400" i="1" baseline="-250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  <p:cxnSp>
        <p:nvCxnSpPr>
          <p:cNvPr id="83" name="Straight Connector 82"/>
          <p:cNvCxnSpPr/>
          <p:nvPr/>
        </p:nvCxnSpPr>
        <p:spPr>
          <a:xfrm flipV="1">
            <a:off x="10418061" y="3692024"/>
            <a:ext cx="0" cy="27353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7831866" y="2105763"/>
            <a:ext cx="848198" cy="49795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i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Π</a:t>
            </a:r>
            <a:endParaRPr lang="en-US" sz="2400" i="1" baseline="-250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346" y="3367655"/>
            <a:ext cx="494393" cy="49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932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Great, let’s build a block cipher!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Problems?</a:t>
            </a:r>
          </a:p>
          <a:p>
            <a:pPr marL="365760" indent="-365760">
              <a:buFont typeface="+mj-lt"/>
              <a:buAutoNum type="arabicPeriod"/>
            </a:pPr>
            <a:r>
              <a:rPr lang="en-US" dirty="0" smtClean="0"/>
              <a:t>Hmm, how do we go about building a single random permutation </a:t>
            </a:r>
            <a:r>
              <a:rPr lang="el-GR" i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Π</a:t>
            </a:r>
            <a:r>
              <a:rPr lang="en-US" dirty="0" smtClean="0"/>
              <a:t>?</a:t>
            </a:r>
          </a:p>
          <a:p>
            <a:pPr marL="365760" indent="-365760">
              <a:buFont typeface="+mj-lt"/>
              <a:buAutoNum type="arabicPeriod"/>
            </a:pPr>
            <a:r>
              <a:rPr lang="en-US" dirty="0" smtClean="0"/>
              <a:t>Isn’t the truth table for </a:t>
            </a:r>
            <a:r>
              <a:rPr lang="el-GR" i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Π</a:t>
            </a:r>
            <a:r>
              <a:rPr lang="en-US" dirty="0" smtClean="0"/>
              <a:t> huge?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Solution to 1: multiple rounds</a:t>
            </a:r>
          </a:p>
          <a:p>
            <a:pPr marL="365760" indent="-365760"/>
            <a:r>
              <a:rPr lang="en-US" dirty="0" smtClean="0"/>
              <a:t>Let’s make life easier: what if we make </a:t>
            </a:r>
            <a:r>
              <a:rPr lang="el-GR" i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ρ</a:t>
            </a:r>
            <a:r>
              <a:rPr lang="en-US" dirty="0" smtClean="0"/>
              <a:t> that is </a:t>
            </a:r>
            <a:r>
              <a:rPr lang="en-US" i="1" dirty="0" smtClean="0"/>
              <a:t>somewhat </a:t>
            </a:r>
            <a:r>
              <a:rPr lang="en-US" dirty="0" smtClean="0"/>
              <a:t>random?</a:t>
            </a:r>
          </a:p>
          <a:p>
            <a:pPr marL="365760" indent="-365760"/>
            <a:r>
              <a:rPr lang="en-US" dirty="0" smtClean="0"/>
              <a:t>Then we can use the 3DES trick</a:t>
            </a:r>
          </a:p>
          <a:p>
            <a:pPr marL="365760" indent="-365760"/>
            <a:r>
              <a:rPr lang="en-US" dirty="0" smtClean="0"/>
              <a:t>Nitpicky detail: each round needs a different key to thwart </a:t>
            </a:r>
            <a:r>
              <a:rPr lang="en-US" i="1" dirty="0" smtClean="0"/>
              <a:t>slide attacks</a:t>
            </a:r>
            <a:endParaRPr lang="en-US" dirty="0"/>
          </a:p>
        </p:txBody>
      </p:sp>
      <p:cxnSp>
        <p:nvCxnSpPr>
          <p:cNvPr id="5" name="Straight Arrow Connector 4"/>
          <p:cNvCxnSpPr>
            <a:stCxn id="7" idx="2"/>
          </p:cNvCxnSpPr>
          <p:nvPr/>
        </p:nvCxnSpPr>
        <p:spPr>
          <a:xfrm flipH="1">
            <a:off x="8255965" y="1471441"/>
            <a:ext cx="3268" cy="634322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644190" y="1102109"/>
            <a:ext cx="1230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X</a:t>
            </a:r>
            <a:endParaRPr lang="en-US" i="1" baseline="-25000" dirty="0">
              <a:solidFill>
                <a:schemeClr val="bg2">
                  <a:lumMod val="25000"/>
                </a:schemeClr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99092" y="3160983"/>
            <a:ext cx="1292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Y</a:t>
            </a:r>
            <a:endParaRPr lang="en-US" i="1" baseline="-25000" dirty="0">
              <a:solidFill>
                <a:schemeClr val="bg2">
                  <a:lumMod val="25000"/>
                </a:schemeClr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141665" y="1645042"/>
            <a:ext cx="228600" cy="228600"/>
          </a:xfrm>
          <a:prstGeom prst="ellipse">
            <a:avLst/>
          </a:prstGeom>
          <a:noFill/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141665" y="2780200"/>
            <a:ext cx="228600" cy="228600"/>
          </a:xfrm>
          <a:prstGeom prst="ellipse">
            <a:avLst/>
          </a:prstGeom>
          <a:noFill/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206563" y="2170076"/>
            <a:ext cx="886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accent2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</a:t>
            </a:r>
            <a:r>
              <a:rPr lang="en-US" sz="2000" i="1" baseline="-25000" dirty="0" smtClean="0">
                <a:solidFill>
                  <a:schemeClr val="accent2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MASK</a:t>
            </a:r>
            <a:endParaRPr lang="en-US" sz="2000" i="1" baseline="-25000" dirty="0">
              <a:solidFill>
                <a:schemeClr val="accent2">
                  <a:lumMod val="75000"/>
                </a:schemeClr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cxnSp>
        <p:nvCxnSpPr>
          <p:cNvPr id="12" name="Elbow Connector 11"/>
          <p:cNvCxnSpPr>
            <a:stCxn id="11" idx="1"/>
            <a:endCxn id="9" idx="2"/>
          </p:cNvCxnSpPr>
          <p:nvPr/>
        </p:nvCxnSpPr>
        <p:spPr>
          <a:xfrm rot="10800000">
            <a:off x="8141665" y="1759343"/>
            <a:ext cx="1064898" cy="610789"/>
          </a:xfrm>
          <a:prstGeom prst="bentConnector3">
            <a:avLst>
              <a:gd name="adj1" fmla="val 2460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11" idx="1"/>
            <a:endCxn id="10" idx="2"/>
          </p:cNvCxnSpPr>
          <p:nvPr/>
        </p:nvCxnSpPr>
        <p:spPr>
          <a:xfrm rot="10800000" flipV="1">
            <a:off x="8141665" y="2370130"/>
            <a:ext cx="1064898" cy="524369"/>
          </a:xfrm>
          <a:prstGeom prst="bentConnector3">
            <a:avLst>
              <a:gd name="adj1" fmla="val 2460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831866" y="2105763"/>
            <a:ext cx="848198" cy="49795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i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Π</a:t>
            </a:r>
            <a:endParaRPr lang="en-US" sz="2400" i="1" baseline="-250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8255965" y="2603720"/>
            <a:ext cx="0" cy="64008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7599092" y="2370131"/>
            <a:ext cx="1607471" cy="3421887"/>
            <a:chOff x="7599092" y="2370131"/>
            <a:chExt cx="1607471" cy="3421887"/>
          </a:xfrm>
        </p:grpSpPr>
        <p:sp>
          <p:nvSpPr>
            <p:cNvPr id="15" name="TextBox 14"/>
            <p:cNvSpPr txBox="1"/>
            <p:nvPr/>
          </p:nvSpPr>
          <p:spPr>
            <a:xfrm>
              <a:off x="7609649" y="3255618"/>
              <a:ext cx="129263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⋮ </a:t>
              </a:r>
              <a:endParaRPr lang="en-US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H="1">
              <a:off x="8255965" y="3636928"/>
              <a:ext cx="3268" cy="634322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8141665" y="3810529"/>
              <a:ext cx="228600" cy="228600"/>
            </a:xfrm>
            <a:prstGeom prst="ellipse">
              <a:avLst/>
            </a:prstGeom>
            <a:noFill/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8141665" y="4945687"/>
              <a:ext cx="228600" cy="228600"/>
            </a:xfrm>
            <a:prstGeom prst="ellipse">
              <a:avLst/>
            </a:prstGeom>
            <a:noFill/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Elbow Connector 20"/>
            <p:cNvCxnSpPr>
              <a:stCxn id="11" idx="1"/>
              <a:endCxn id="18" idx="2"/>
            </p:cNvCxnSpPr>
            <p:nvPr/>
          </p:nvCxnSpPr>
          <p:spPr>
            <a:xfrm rot="10800000" flipV="1">
              <a:off x="8141665" y="2370131"/>
              <a:ext cx="1064898" cy="1554698"/>
            </a:xfrm>
            <a:prstGeom prst="bentConnector3">
              <a:avLst>
                <a:gd name="adj1" fmla="val 24587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lbow Connector 21"/>
            <p:cNvCxnSpPr>
              <a:stCxn id="11" idx="1"/>
              <a:endCxn id="19" idx="2"/>
            </p:cNvCxnSpPr>
            <p:nvPr/>
          </p:nvCxnSpPr>
          <p:spPr>
            <a:xfrm rot="10800000" flipV="1">
              <a:off x="8141665" y="2370131"/>
              <a:ext cx="1064898" cy="2689856"/>
            </a:xfrm>
            <a:prstGeom prst="bentConnector3">
              <a:avLst>
                <a:gd name="adj1" fmla="val 24243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7831866" y="4271250"/>
              <a:ext cx="848198" cy="49795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400" i="1" dirty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ρ</a:t>
              </a:r>
              <a:endParaRPr lang="en-US" sz="2400" i="1" baseline="-250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599092" y="5422686"/>
              <a:ext cx="12926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Y</a:t>
              </a:r>
              <a:endParaRPr lang="en-US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8259233" y="4769207"/>
              <a:ext cx="0" cy="640080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ctangle 36"/>
          <p:cNvSpPr/>
          <p:nvPr/>
        </p:nvSpPr>
        <p:spPr>
          <a:xfrm>
            <a:off x="7831866" y="2105763"/>
            <a:ext cx="848198" cy="49795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i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ρ</a:t>
            </a:r>
            <a:endParaRPr lang="en-US" sz="2400" i="1" baseline="-250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206562" y="2169397"/>
            <a:ext cx="88686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 smtClean="0">
                <a:solidFill>
                  <a:schemeClr val="accent2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</a:t>
            </a:r>
            <a:r>
              <a:rPr lang="en-US" sz="2000" i="1" baseline="-25000" dirty="0" err="1" smtClean="0">
                <a:solidFill>
                  <a:schemeClr val="accent2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round</a:t>
            </a:r>
            <a:endParaRPr lang="en-US" sz="2000" i="1" baseline="-25000" dirty="0">
              <a:solidFill>
                <a:schemeClr val="accent2">
                  <a:lumMod val="75000"/>
                </a:schemeClr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779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37" grpId="0" animBg="1"/>
      <p:bldP spid="3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Great, let’s build a block cipher!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Problems?</a:t>
            </a:r>
          </a:p>
          <a:p>
            <a:pPr marL="365760" indent="-365760">
              <a:buFont typeface="+mj-lt"/>
              <a:buAutoNum type="arabicPeriod"/>
            </a:pPr>
            <a:r>
              <a:rPr lang="en-US" dirty="0" smtClean="0"/>
              <a:t>Hmm, how do we go about building a single random permutation </a:t>
            </a:r>
            <a:r>
              <a:rPr lang="el-GR" i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Π</a:t>
            </a:r>
            <a:r>
              <a:rPr lang="en-US" dirty="0" smtClean="0"/>
              <a:t>?</a:t>
            </a:r>
          </a:p>
          <a:p>
            <a:pPr marL="365760" indent="-365760">
              <a:buFont typeface="+mj-lt"/>
              <a:buAutoNum type="arabicPeriod"/>
            </a:pPr>
            <a:r>
              <a:rPr lang="en-US" dirty="0" smtClean="0"/>
              <a:t>Isn’t the truth table for </a:t>
            </a:r>
            <a:r>
              <a:rPr lang="el-GR" i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Π</a:t>
            </a:r>
            <a:r>
              <a:rPr lang="en-US" dirty="0" smtClean="0"/>
              <a:t> huge?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Solution to 2: simple round function </a:t>
            </a:r>
            <a:r>
              <a:rPr lang="el-GR" i="1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ρ</a:t>
            </a:r>
            <a:endParaRPr lang="en-US" dirty="0" smtClean="0"/>
          </a:p>
          <a:p>
            <a:pPr marL="365760" indent="-365760"/>
            <a:r>
              <a:rPr lang="en-US" dirty="0" smtClean="0"/>
              <a:t>Linear functions are very simple!</a:t>
            </a:r>
          </a:p>
          <a:p>
            <a:pPr marL="365760" indent="-365760"/>
            <a:r>
              <a:rPr lang="en-US" dirty="0" smtClean="0"/>
              <a:t>Err, perhaps too simple; we could then solve for the key</a:t>
            </a:r>
          </a:p>
          <a:p>
            <a:pPr marL="365760" indent="-365760"/>
            <a:r>
              <a:rPr lang="en-US" dirty="0" smtClean="0"/>
              <a:t>We need non-linearity somewhere</a:t>
            </a:r>
          </a:p>
          <a:p>
            <a:pPr marL="365760" indent="-365760"/>
            <a:r>
              <a:rPr lang="en-US" dirty="0" smtClean="0"/>
              <a:t>But let’s keep its truth table small</a:t>
            </a:r>
          </a:p>
        </p:txBody>
      </p:sp>
      <p:cxnSp>
        <p:nvCxnSpPr>
          <p:cNvPr id="5" name="Straight Arrow Connector 4"/>
          <p:cNvCxnSpPr>
            <a:stCxn id="7" idx="2"/>
          </p:cNvCxnSpPr>
          <p:nvPr/>
        </p:nvCxnSpPr>
        <p:spPr>
          <a:xfrm flipH="1">
            <a:off x="8255965" y="1471441"/>
            <a:ext cx="3268" cy="634322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644190" y="1102109"/>
            <a:ext cx="1230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X</a:t>
            </a:r>
            <a:endParaRPr lang="en-US" i="1" baseline="-25000" dirty="0">
              <a:solidFill>
                <a:schemeClr val="bg2">
                  <a:lumMod val="25000"/>
                </a:schemeClr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99092" y="3160983"/>
            <a:ext cx="1292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Y</a:t>
            </a:r>
            <a:endParaRPr lang="en-US" i="1" baseline="-25000" dirty="0">
              <a:solidFill>
                <a:schemeClr val="bg2">
                  <a:lumMod val="25000"/>
                </a:schemeClr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141665" y="1645042"/>
            <a:ext cx="228600" cy="228600"/>
          </a:xfrm>
          <a:prstGeom prst="ellipse">
            <a:avLst/>
          </a:prstGeom>
          <a:noFill/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141665" y="2780200"/>
            <a:ext cx="228600" cy="228600"/>
          </a:xfrm>
          <a:prstGeom prst="ellipse">
            <a:avLst/>
          </a:prstGeom>
          <a:noFill/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206563" y="2170076"/>
            <a:ext cx="886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accent2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</a:t>
            </a:r>
            <a:r>
              <a:rPr lang="en-US" sz="2000" i="1" baseline="-25000" dirty="0" smtClean="0">
                <a:solidFill>
                  <a:schemeClr val="accent2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MASK</a:t>
            </a:r>
            <a:endParaRPr lang="en-US" sz="2000" i="1" baseline="-25000" dirty="0">
              <a:solidFill>
                <a:schemeClr val="accent2">
                  <a:lumMod val="75000"/>
                </a:schemeClr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cxnSp>
        <p:nvCxnSpPr>
          <p:cNvPr id="12" name="Elbow Connector 11"/>
          <p:cNvCxnSpPr>
            <a:stCxn id="11" idx="1"/>
            <a:endCxn id="9" idx="2"/>
          </p:cNvCxnSpPr>
          <p:nvPr/>
        </p:nvCxnSpPr>
        <p:spPr>
          <a:xfrm rot="10800000">
            <a:off x="8141665" y="1759343"/>
            <a:ext cx="1064898" cy="610789"/>
          </a:xfrm>
          <a:prstGeom prst="bentConnector3">
            <a:avLst>
              <a:gd name="adj1" fmla="val 2460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11" idx="1"/>
            <a:endCxn id="10" idx="2"/>
          </p:cNvCxnSpPr>
          <p:nvPr/>
        </p:nvCxnSpPr>
        <p:spPr>
          <a:xfrm rot="10800000" flipV="1">
            <a:off x="8141665" y="2370130"/>
            <a:ext cx="1064898" cy="524369"/>
          </a:xfrm>
          <a:prstGeom prst="bentConnector3">
            <a:avLst>
              <a:gd name="adj1" fmla="val 2460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8255965" y="2603720"/>
            <a:ext cx="0" cy="64008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7599092" y="2370131"/>
            <a:ext cx="1607471" cy="3421887"/>
            <a:chOff x="7599092" y="2370131"/>
            <a:chExt cx="1607471" cy="3421887"/>
          </a:xfrm>
        </p:grpSpPr>
        <p:sp>
          <p:nvSpPr>
            <p:cNvPr id="15" name="TextBox 14"/>
            <p:cNvSpPr txBox="1"/>
            <p:nvPr/>
          </p:nvSpPr>
          <p:spPr>
            <a:xfrm>
              <a:off x="7609649" y="3255618"/>
              <a:ext cx="129263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⋮ </a:t>
              </a:r>
              <a:endParaRPr lang="en-US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H="1">
              <a:off x="8255965" y="3636928"/>
              <a:ext cx="3268" cy="634322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8141665" y="3810529"/>
              <a:ext cx="228600" cy="228600"/>
            </a:xfrm>
            <a:prstGeom prst="ellipse">
              <a:avLst/>
            </a:prstGeom>
            <a:noFill/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8141665" y="4945687"/>
              <a:ext cx="228600" cy="228600"/>
            </a:xfrm>
            <a:prstGeom prst="ellipse">
              <a:avLst/>
            </a:prstGeom>
            <a:noFill/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Elbow Connector 20"/>
            <p:cNvCxnSpPr>
              <a:stCxn id="11" idx="1"/>
              <a:endCxn id="18" idx="2"/>
            </p:cNvCxnSpPr>
            <p:nvPr/>
          </p:nvCxnSpPr>
          <p:spPr>
            <a:xfrm rot="10800000" flipV="1">
              <a:off x="8141665" y="2370131"/>
              <a:ext cx="1064898" cy="1554698"/>
            </a:xfrm>
            <a:prstGeom prst="bentConnector3">
              <a:avLst>
                <a:gd name="adj1" fmla="val 24587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lbow Connector 21"/>
            <p:cNvCxnSpPr>
              <a:stCxn id="11" idx="1"/>
              <a:endCxn id="19" idx="2"/>
            </p:cNvCxnSpPr>
            <p:nvPr/>
          </p:nvCxnSpPr>
          <p:spPr>
            <a:xfrm rot="10800000" flipV="1">
              <a:off x="8141665" y="2370131"/>
              <a:ext cx="1064898" cy="2689856"/>
            </a:xfrm>
            <a:prstGeom prst="bentConnector3">
              <a:avLst>
                <a:gd name="adj1" fmla="val 24243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7831866" y="4271250"/>
              <a:ext cx="848198" cy="49795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400" i="1" dirty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ρ</a:t>
              </a:r>
              <a:endParaRPr lang="en-US" sz="2400" i="1" baseline="-250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599092" y="5422686"/>
              <a:ext cx="12926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Y</a:t>
              </a:r>
              <a:endParaRPr lang="en-US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8259233" y="4769207"/>
              <a:ext cx="0" cy="640080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9206562" y="2169397"/>
            <a:ext cx="88686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 smtClean="0">
                <a:solidFill>
                  <a:schemeClr val="accent2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</a:t>
            </a:r>
            <a:r>
              <a:rPr lang="en-US" sz="2000" i="1" baseline="-25000" dirty="0" err="1" smtClean="0">
                <a:solidFill>
                  <a:schemeClr val="accent2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round</a:t>
            </a:r>
            <a:endParaRPr lang="en-US" sz="2000" i="1" baseline="-25000" dirty="0">
              <a:solidFill>
                <a:schemeClr val="accent2">
                  <a:lumMod val="75000"/>
                </a:schemeClr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831866" y="2105763"/>
            <a:ext cx="848198" cy="49795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i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ρ</a:t>
            </a:r>
            <a:endParaRPr lang="en-US" sz="2400" i="1" baseline="-250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434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355"/>
          <a:stretch/>
        </p:blipFill>
        <p:spPr>
          <a:xfrm>
            <a:off x="5491340" y="3267525"/>
            <a:ext cx="5222668" cy="31239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</a:t>
            </a:r>
            <a:r>
              <a:rPr lang="el-GR" dirty="0" smtClean="0"/>
              <a:t>ρ</a:t>
            </a:r>
            <a:r>
              <a:rPr lang="en-US" dirty="0" smtClean="0"/>
              <a:t>: The substitution-permutation model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726723" y="3454992"/>
            <a:ext cx="4000549" cy="5883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Permutation</a:t>
            </a:r>
            <a:endParaRPr lang="en-US" sz="2400" b="1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26721" y="1102109"/>
            <a:ext cx="4000549" cy="588316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State at beginning of round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26723" y="4631432"/>
            <a:ext cx="4000545" cy="589268"/>
            <a:chOff x="4223006" y="4208172"/>
            <a:chExt cx="3108958" cy="457940"/>
          </a:xfrm>
        </p:grpSpPr>
        <p:sp>
          <p:nvSpPr>
            <p:cNvPr id="9" name="Rectangle 8"/>
            <p:cNvSpPr/>
            <p:nvPr/>
          </p:nvSpPr>
          <p:spPr bwMode="auto">
            <a:xfrm>
              <a:off x="4223006" y="4208912"/>
              <a:ext cx="1371600" cy="457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400" b="1" dirty="0" smtClean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Middle</a:t>
              </a:r>
              <a:endParaRPr lang="en-US" sz="2400" b="1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5960364" y="4208172"/>
              <a:ext cx="1371600" cy="457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400" b="1" dirty="0" smtClean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Middle</a:t>
              </a:r>
              <a:endParaRPr lang="en-US" sz="2400" b="1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25085" y="4250289"/>
              <a:ext cx="304800" cy="2870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400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…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26726" y="2278550"/>
            <a:ext cx="4000545" cy="588316"/>
            <a:chOff x="4223006" y="4728544"/>
            <a:chExt cx="3108958" cy="457200"/>
          </a:xfrm>
        </p:grpSpPr>
        <p:sp>
          <p:nvSpPr>
            <p:cNvPr id="13" name="Rectangle 12"/>
            <p:cNvSpPr>
              <a:spLocks noChangeAspect="1"/>
            </p:cNvSpPr>
            <p:nvPr/>
          </p:nvSpPr>
          <p:spPr bwMode="auto">
            <a:xfrm>
              <a:off x="4223006" y="4728544"/>
              <a:ext cx="457200" cy="457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S</a:t>
              </a:r>
            </a:p>
          </p:txBody>
        </p:sp>
        <p:sp>
          <p:nvSpPr>
            <p:cNvPr id="14" name="Rectangle 13"/>
            <p:cNvSpPr>
              <a:spLocks noChangeAspect="1"/>
            </p:cNvSpPr>
            <p:nvPr/>
          </p:nvSpPr>
          <p:spPr bwMode="auto">
            <a:xfrm>
              <a:off x="5137406" y="4728544"/>
              <a:ext cx="457200" cy="457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S</a:t>
              </a:r>
            </a:p>
          </p:txBody>
        </p:sp>
        <p:sp>
          <p:nvSpPr>
            <p:cNvPr id="15" name="Rectangle 14"/>
            <p:cNvSpPr>
              <a:spLocks noChangeAspect="1"/>
            </p:cNvSpPr>
            <p:nvPr/>
          </p:nvSpPr>
          <p:spPr bwMode="auto">
            <a:xfrm>
              <a:off x="5960364" y="4728544"/>
              <a:ext cx="457200" cy="457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S</a:t>
              </a:r>
            </a:p>
          </p:txBody>
        </p:sp>
        <p:sp>
          <p:nvSpPr>
            <p:cNvPr id="16" name="Rectangle 15"/>
            <p:cNvSpPr>
              <a:spLocks noChangeAspect="1"/>
            </p:cNvSpPr>
            <p:nvPr/>
          </p:nvSpPr>
          <p:spPr bwMode="auto">
            <a:xfrm>
              <a:off x="6874764" y="4728544"/>
              <a:ext cx="457200" cy="457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S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756406" y="4764169"/>
              <a:ext cx="304800" cy="2870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400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…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493764" y="4764169"/>
              <a:ext cx="304800" cy="2870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400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…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14950" y="1694277"/>
            <a:ext cx="3414777" cy="588316"/>
            <a:chOff x="924613" y="2597564"/>
            <a:chExt cx="2653738" cy="457200"/>
          </a:xfrm>
        </p:grpSpPr>
        <p:cxnSp>
          <p:nvCxnSpPr>
            <p:cNvPr id="21" name="Straight Arrow Connector 20"/>
            <p:cNvCxnSpPr/>
            <p:nvPr/>
          </p:nvCxnSpPr>
          <p:spPr bwMode="auto">
            <a:xfrm>
              <a:off x="924613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22" name="Straight Arrow Connector 21"/>
            <p:cNvCxnSpPr/>
            <p:nvPr/>
          </p:nvCxnSpPr>
          <p:spPr bwMode="auto">
            <a:xfrm>
              <a:off x="1847363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23" name="Straight Arrow Connector 22"/>
            <p:cNvCxnSpPr/>
            <p:nvPr/>
          </p:nvCxnSpPr>
          <p:spPr bwMode="auto">
            <a:xfrm>
              <a:off x="2666011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24" name="Straight Arrow Connector 23"/>
            <p:cNvCxnSpPr/>
            <p:nvPr/>
          </p:nvCxnSpPr>
          <p:spPr bwMode="auto">
            <a:xfrm>
              <a:off x="3578351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</p:grpSp>
      <p:grpSp>
        <p:nvGrpSpPr>
          <p:cNvPr id="30" name="Group 29"/>
          <p:cNvGrpSpPr/>
          <p:nvPr/>
        </p:nvGrpSpPr>
        <p:grpSpPr>
          <a:xfrm>
            <a:off x="1014950" y="2870911"/>
            <a:ext cx="3414777" cy="588316"/>
            <a:chOff x="924613" y="2597564"/>
            <a:chExt cx="2653738" cy="457200"/>
          </a:xfrm>
        </p:grpSpPr>
        <p:cxnSp>
          <p:nvCxnSpPr>
            <p:cNvPr id="31" name="Straight Arrow Connector 30"/>
            <p:cNvCxnSpPr/>
            <p:nvPr/>
          </p:nvCxnSpPr>
          <p:spPr bwMode="auto">
            <a:xfrm>
              <a:off x="924613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32" name="Straight Arrow Connector 31"/>
            <p:cNvCxnSpPr/>
            <p:nvPr/>
          </p:nvCxnSpPr>
          <p:spPr bwMode="auto">
            <a:xfrm>
              <a:off x="1847363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33" name="Straight Arrow Connector 32"/>
            <p:cNvCxnSpPr/>
            <p:nvPr/>
          </p:nvCxnSpPr>
          <p:spPr bwMode="auto">
            <a:xfrm>
              <a:off x="2666011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34" name="Straight Arrow Connector 33"/>
            <p:cNvCxnSpPr/>
            <p:nvPr/>
          </p:nvCxnSpPr>
          <p:spPr bwMode="auto">
            <a:xfrm>
              <a:off x="3578351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</p:grpSp>
      <p:grpSp>
        <p:nvGrpSpPr>
          <p:cNvPr id="35" name="Group 34"/>
          <p:cNvGrpSpPr/>
          <p:nvPr/>
        </p:nvGrpSpPr>
        <p:grpSpPr>
          <a:xfrm>
            <a:off x="1014950" y="4047542"/>
            <a:ext cx="3414777" cy="588316"/>
            <a:chOff x="924613" y="2597564"/>
            <a:chExt cx="2653738" cy="457200"/>
          </a:xfrm>
        </p:grpSpPr>
        <p:cxnSp>
          <p:nvCxnSpPr>
            <p:cNvPr id="36" name="Straight Arrow Connector 35"/>
            <p:cNvCxnSpPr/>
            <p:nvPr/>
          </p:nvCxnSpPr>
          <p:spPr bwMode="auto">
            <a:xfrm>
              <a:off x="924613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37" name="Straight Arrow Connector 36"/>
            <p:cNvCxnSpPr/>
            <p:nvPr/>
          </p:nvCxnSpPr>
          <p:spPr bwMode="auto">
            <a:xfrm>
              <a:off x="1847363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38" name="Straight Arrow Connector 37"/>
            <p:cNvCxnSpPr/>
            <p:nvPr/>
          </p:nvCxnSpPr>
          <p:spPr bwMode="auto">
            <a:xfrm>
              <a:off x="2666011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>
              <a:off x="3578351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</p:grpSp>
      <p:grpSp>
        <p:nvGrpSpPr>
          <p:cNvPr id="40" name="Group 39"/>
          <p:cNvGrpSpPr/>
          <p:nvPr/>
        </p:nvGrpSpPr>
        <p:grpSpPr>
          <a:xfrm>
            <a:off x="1014950" y="5224175"/>
            <a:ext cx="3414777" cy="588316"/>
            <a:chOff x="924613" y="2597564"/>
            <a:chExt cx="2653738" cy="457200"/>
          </a:xfrm>
        </p:grpSpPr>
        <p:cxnSp>
          <p:nvCxnSpPr>
            <p:cNvPr id="41" name="Straight Arrow Connector 40"/>
            <p:cNvCxnSpPr/>
            <p:nvPr/>
          </p:nvCxnSpPr>
          <p:spPr bwMode="auto">
            <a:xfrm>
              <a:off x="924613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42" name="Straight Arrow Connector 41"/>
            <p:cNvCxnSpPr/>
            <p:nvPr/>
          </p:nvCxnSpPr>
          <p:spPr bwMode="auto">
            <a:xfrm>
              <a:off x="1847363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43" name="Straight Arrow Connector 42"/>
            <p:cNvCxnSpPr/>
            <p:nvPr/>
          </p:nvCxnSpPr>
          <p:spPr bwMode="auto">
            <a:xfrm>
              <a:off x="2666011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44" name="Straight Arrow Connector 43"/>
            <p:cNvCxnSpPr/>
            <p:nvPr/>
          </p:nvCxnSpPr>
          <p:spPr bwMode="auto">
            <a:xfrm>
              <a:off x="3578351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</p:grpSp>
      <p:grpSp>
        <p:nvGrpSpPr>
          <p:cNvPr id="56" name="Group 55"/>
          <p:cNvGrpSpPr/>
          <p:nvPr/>
        </p:nvGrpSpPr>
        <p:grpSpPr>
          <a:xfrm>
            <a:off x="4727275" y="2059784"/>
            <a:ext cx="5902748" cy="1015663"/>
            <a:chOff x="4727275" y="2059784"/>
            <a:chExt cx="5902748" cy="1015663"/>
          </a:xfrm>
        </p:grpSpPr>
        <p:sp>
          <p:nvSpPr>
            <p:cNvPr id="49" name="TextBox 48"/>
            <p:cNvSpPr txBox="1"/>
            <p:nvPr/>
          </p:nvSpPr>
          <p:spPr>
            <a:xfrm>
              <a:off x="5397432" y="2059784"/>
              <a:ext cx="523259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accent3">
                      <a:lumMod val="50000"/>
                    </a:schemeClr>
                  </a:solidFill>
                  <a:latin typeface="Lato Heavy"/>
                  <a:cs typeface="Lato Heavy"/>
                </a:rPr>
                <a:t>❶ </a:t>
              </a:r>
              <a:r>
                <a:rPr lang="en-US" sz="3200" dirty="0" smtClean="0">
                  <a:solidFill>
                    <a:schemeClr val="accent3">
                      <a:lumMod val="50000"/>
                    </a:schemeClr>
                  </a:solidFill>
                  <a:latin typeface="Lato Heavy"/>
                  <a:cs typeface="Lato Heavy"/>
                </a:rPr>
                <a:t>Substitution box (S-box)</a:t>
              </a:r>
              <a:endParaRPr lang="en-US" sz="3200" dirty="0">
                <a:solidFill>
                  <a:schemeClr val="accent3">
                    <a:lumMod val="50000"/>
                  </a:schemeClr>
                </a:solidFill>
                <a:latin typeface="Lato Heavy"/>
                <a:cs typeface="Lato Heavy"/>
              </a:endParaRPr>
            </a:p>
            <a:p>
              <a:r>
                <a:rPr lang="en-US" sz="2800" dirty="0">
                  <a:latin typeface="Lato Medium"/>
                  <a:cs typeface="Lato Medium"/>
                </a:rPr>
                <a:t>Provides </a:t>
              </a:r>
              <a:r>
                <a:rPr lang="en-US" sz="2800" i="1" dirty="0">
                  <a:latin typeface="Lato Medium"/>
                  <a:cs typeface="Lato Medium"/>
                </a:rPr>
                <a:t>confusion</a:t>
              </a:r>
              <a:r>
                <a:rPr lang="en-US" sz="2800" dirty="0">
                  <a:latin typeface="Lato Medium"/>
                  <a:cs typeface="Lato Medium"/>
                </a:rPr>
                <a:t>, but at a </a:t>
              </a:r>
              <a:r>
                <a:rPr lang="en-US" sz="2800" dirty="0" smtClean="0">
                  <a:latin typeface="Lato Medium"/>
                  <a:cs typeface="Lato Medium"/>
                </a:rPr>
                <a:t>cost</a:t>
              </a:r>
              <a:endParaRPr lang="en-US" sz="2800" dirty="0">
                <a:latin typeface="Lato Medium"/>
                <a:cs typeface="Lato Medium"/>
              </a:endParaRPr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>
              <a:off x="4727275" y="2572535"/>
              <a:ext cx="670157" cy="0"/>
            </a:xfrm>
            <a:prstGeom prst="straightConnector1">
              <a:avLst/>
            </a:prstGeom>
            <a:ln w="19050" cmpd="sng">
              <a:solidFill>
                <a:schemeClr val="tx1">
                  <a:lumMod val="50000"/>
                  <a:lumOff val="50000"/>
                </a:schemeClr>
              </a:solidFill>
              <a:prstDash val="sysDash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4727275" y="3333421"/>
            <a:ext cx="6085868" cy="1298011"/>
            <a:chOff x="4727275" y="3333421"/>
            <a:chExt cx="6085868" cy="1298011"/>
          </a:xfrm>
          <a:solidFill>
            <a:schemeClr val="bg1"/>
          </a:solidFill>
        </p:grpSpPr>
        <p:sp>
          <p:nvSpPr>
            <p:cNvPr id="50" name="TextBox 49"/>
            <p:cNvSpPr txBox="1"/>
            <p:nvPr/>
          </p:nvSpPr>
          <p:spPr>
            <a:xfrm>
              <a:off x="5397432" y="3333421"/>
              <a:ext cx="5415711" cy="1298011"/>
            </a:xfrm>
            <a:prstGeom prst="rect">
              <a:avLst/>
            </a:prstGeom>
            <a:grpFill/>
          </p:spPr>
          <p:txBody>
            <a:bodyPr wrap="none" rtlCol="0">
              <a:noAutofit/>
            </a:bodyPr>
            <a:lstStyle/>
            <a:p>
              <a:pPr>
                <a:spcBef>
                  <a:spcPts val="2200"/>
                </a:spcBef>
              </a:pPr>
              <a:r>
                <a:rPr lang="en-US" sz="3200" dirty="0">
                  <a:solidFill>
                    <a:schemeClr val="accent1">
                      <a:lumMod val="50000"/>
                    </a:schemeClr>
                  </a:solidFill>
                  <a:latin typeface="Lato Heavy"/>
                  <a:cs typeface="Lato Heavy"/>
                </a:rPr>
                <a:t>❷ </a:t>
              </a:r>
              <a:r>
                <a:rPr lang="en-US" sz="3200" dirty="0" smtClean="0">
                  <a:solidFill>
                    <a:schemeClr val="accent1">
                      <a:lumMod val="50000"/>
                    </a:schemeClr>
                  </a:solidFill>
                  <a:latin typeface="Lato Heavy"/>
                  <a:cs typeface="Lato Heavy"/>
                </a:rPr>
                <a:t>Linear permutation</a:t>
              </a:r>
              <a:endParaRPr lang="en-US" sz="3200" dirty="0">
                <a:solidFill>
                  <a:schemeClr val="accent1">
                    <a:lumMod val="50000"/>
                  </a:schemeClr>
                </a:solidFill>
                <a:latin typeface="Lato Heavy"/>
                <a:cs typeface="Lato Heavy"/>
              </a:endParaRPr>
            </a:p>
            <a:p>
              <a:r>
                <a:rPr lang="en-US" sz="2800" dirty="0">
                  <a:latin typeface="Lato Medium"/>
                  <a:cs typeface="Lato Medium"/>
                </a:rPr>
                <a:t>Provides global </a:t>
              </a:r>
              <a:r>
                <a:rPr lang="en-US" sz="2800" i="1" dirty="0" smtClean="0">
                  <a:latin typeface="Lato Medium"/>
                  <a:cs typeface="Lato Medium"/>
                </a:rPr>
                <a:t>diffusion</a:t>
              </a:r>
              <a:endParaRPr lang="en-US" sz="2800" i="1" dirty="0">
                <a:latin typeface="Lato Medium"/>
                <a:cs typeface="Lato Medium"/>
              </a:endParaRPr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>
              <a:off x="4727275" y="3748138"/>
              <a:ext cx="670157" cy="0"/>
            </a:xfrm>
            <a:prstGeom prst="straightConnector1">
              <a:avLst/>
            </a:prstGeom>
            <a:grpFill/>
            <a:ln w="19050" cmpd="sng">
              <a:solidFill>
                <a:schemeClr val="tx1">
                  <a:lumMod val="50000"/>
                  <a:lumOff val="50000"/>
                </a:schemeClr>
              </a:solidFill>
              <a:prstDash val="sysDash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4727275" y="4631432"/>
            <a:ext cx="6934442" cy="1723774"/>
            <a:chOff x="4727275" y="4631432"/>
            <a:chExt cx="6934442" cy="1723774"/>
          </a:xfrm>
          <a:solidFill>
            <a:schemeClr val="bg1"/>
          </a:solidFill>
        </p:grpSpPr>
        <p:sp>
          <p:nvSpPr>
            <p:cNvPr id="51" name="TextBox 50"/>
            <p:cNvSpPr txBox="1"/>
            <p:nvPr/>
          </p:nvSpPr>
          <p:spPr>
            <a:xfrm>
              <a:off x="5397432" y="4631432"/>
              <a:ext cx="6264285" cy="1723774"/>
            </a:xfrm>
            <a:prstGeom prst="rect">
              <a:avLst/>
            </a:prstGeom>
            <a:grpFill/>
          </p:spPr>
          <p:txBody>
            <a:bodyPr wrap="square" rtlCol="0">
              <a:noAutofit/>
            </a:bodyPr>
            <a:lstStyle/>
            <a:p>
              <a:pPr>
                <a:spcBef>
                  <a:spcPts val="1400"/>
                </a:spcBef>
              </a:pPr>
              <a:r>
                <a:rPr lang="en-US" sz="3200" dirty="0">
                  <a:solidFill>
                    <a:schemeClr val="accent6">
                      <a:lumMod val="50000"/>
                    </a:schemeClr>
                  </a:solidFill>
                  <a:latin typeface="Lato Heavy"/>
                  <a:cs typeface="Lato Heavy"/>
                </a:rPr>
                <a:t>❸ </a:t>
              </a:r>
              <a:r>
                <a:rPr lang="en-US" sz="3200" dirty="0" smtClean="0">
                  <a:solidFill>
                    <a:schemeClr val="accent6">
                      <a:lumMod val="50000"/>
                    </a:schemeClr>
                  </a:solidFill>
                  <a:latin typeface="Lato Heavy"/>
                  <a:cs typeface="Lato Heavy"/>
                </a:rPr>
                <a:t>AES-specific middle step</a:t>
              </a:r>
              <a:endParaRPr lang="en-US" sz="3200" dirty="0">
                <a:solidFill>
                  <a:schemeClr val="accent6">
                    <a:lumMod val="50000"/>
                  </a:schemeClr>
                </a:solidFill>
                <a:latin typeface="Lato Heavy"/>
                <a:cs typeface="Lato Heavy"/>
              </a:endParaRPr>
            </a:p>
            <a:p>
              <a:r>
                <a:rPr lang="en-US" sz="2800" dirty="0" smtClean="0">
                  <a:latin typeface="Lato Medium"/>
                  <a:cs typeface="Lato Medium"/>
                </a:rPr>
                <a:t>A linear operation that (somehow) provides both </a:t>
              </a:r>
              <a:r>
                <a:rPr lang="en-US" sz="2800" i="1" dirty="0" smtClean="0">
                  <a:latin typeface="Lato Medium"/>
                  <a:cs typeface="Lato Medium"/>
                </a:rPr>
                <a:t>diffusion </a:t>
              </a:r>
              <a:r>
                <a:rPr lang="en-US" sz="2800" dirty="0" smtClean="0">
                  <a:latin typeface="Lato Medium"/>
                  <a:cs typeface="Lato Medium"/>
                </a:rPr>
                <a:t>and </a:t>
              </a:r>
              <a:r>
                <a:rPr lang="en-US" sz="2800" i="1" dirty="0" smtClean="0">
                  <a:latin typeface="Lato Medium"/>
                  <a:cs typeface="Lato Medium"/>
                </a:rPr>
                <a:t>confusion</a:t>
              </a:r>
              <a:endParaRPr lang="en-US" sz="2800" dirty="0">
                <a:latin typeface="Lato Medium"/>
                <a:cs typeface="Lato Medium"/>
              </a:endParaRPr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>
              <a:off x="4727275" y="4925590"/>
              <a:ext cx="670157" cy="0"/>
            </a:xfrm>
            <a:prstGeom prst="straightConnector1">
              <a:avLst/>
            </a:prstGeom>
            <a:grpFill/>
            <a:ln w="19050" cmpd="sng">
              <a:solidFill>
                <a:schemeClr val="tx1">
                  <a:lumMod val="50000"/>
                  <a:lumOff val="50000"/>
                </a:schemeClr>
              </a:solidFill>
              <a:prstDash val="sysDash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Rectangle 59"/>
          <p:cNvSpPr/>
          <p:nvPr/>
        </p:nvSpPr>
        <p:spPr bwMode="auto">
          <a:xfrm>
            <a:off x="726726" y="4631432"/>
            <a:ext cx="4000549" cy="588316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State at end of round</a:t>
            </a:r>
          </a:p>
        </p:txBody>
      </p:sp>
    </p:spTree>
    <p:extLst>
      <p:ext uri="{BB962C8B-B14F-4D97-AF65-F5344CB8AC3E}">
        <p14:creationId xmlns:p14="http://schemas.microsoft.com/office/powerpoint/2010/main" val="395819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0.00026 0.1726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Encryption Standard (AES) Competition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NIST competition </a:t>
            </a:r>
            <a:r>
              <a:rPr lang="en-US" dirty="0" smtClean="0"/>
              <a:t>held 1997–2000</a:t>
            </a:r>
            <a:endParaRPr lang="en-US" dirty="0"/>
          </a:p>
          <a:p>
            <a:r>
              <a:rPr lang="en-US" dirty="0"/>
              <a:t>Required good performance for</a:t>
            </a:r>
          </a:p>
          <a:p>
            <a:pPr lvl="1"/>
            <a:r>
              <a:rPr lang="en-US" dirty="0" smtClean="0"/>
              <a:t>8-bit smartcard</a:t>
            </a:r>
          </a:p>
          <a:p>
            <a:pPr lvl="1"/>
            <a:r>
              <a:rPr lang="en-US" dirty="0" smtClean="0"/>
              <a:t>32-bit </a:t>
            </a:r>
            <a:r>
              <a:rPr lang="en-US" dirty="0"/>
              <a:t>software</a:t>
            </a:r>
          </a:p>
          <a:p>
            <a:pPr lvl="1"/>
            <a:r>
              <a:rPr lang="en-US" dirty="0" smtClean="0"/>
              <a:t>Dedicated </a:t>
            </a:r>
            <a:r>
              <a:rPr lang="en-US" dirty="0"/>
              <a:t>hardware</a:t>
            </a:r>
          </a:p>
          <a:p>
            <a:r>
              <a:rPr lang="en-US" dirty="0"/>
              <a:t>Well-run </a:t>
            </a:r>
            <a:r>
              <a:rPr lang="en-US" dirty="0" smtClean="0"/>
              <a:t>competition</a:t>
            </a:r>
            <a:endParaRPr lang="en-US" dirty="0"/>
          </a:p>
          <a:p>
            <a:pPr lvl="1"/>
            <a:r>
              <a:rPr lang="en-US" dirty="0"/>
              <a:t>Included 3 conferences</a:t>
            </a:r>
          </a:p>
          <a:p>
            <a:r>
              <a:rPr lang="en-US" dirty="0"/>
              <a:t>Many candidates</a:t>
            </a:r>
          </a:p>
          <a:p>
            <a:pPr lvl="1"/>
            <a:r>
              <a:rPr lang="en-US" dirty="0"/>
              <a:t>15 initial submissions</a:t>
            </a:r>
          </a:p>
          <a:p>
            <a:pPr lvl="1"/>
            <a:r>
              <a:rPr lang="en-US" dirty="0"/>
              <a:t>5 finalists</a:t>
            </a:r>
          </a:p>
          <a:p>
            <a:r>
              <a:rPr lang="en-US" dirty="0" smtClean="0"/>
              <a:t>Winner: </a:t>
            </a:r>
            <a:r>
              <a:rPr lang="en-US" dirty="0" err="1" smtClean="0"/>
              <a:t>Rijndael</a:t>
            </a:r>
            <a:endParaRPr lang="en-US" dirty="0"/>
          </a:p>
          <a:p>
            <a:pPr lvl="1"/>
            <a:r>
              <a:rPr lang="en-US" dirty="0"/>
              <a:t>Authors: Joan </a:t>
            </a:r>
            <a:r>
              <a:rPr lang="en-US" dirty="0" err="1" smtClean="0"/>
              <a:t>Daemen</a:t>
            </a:r>
            <a:r>
              <a:rPr lang="en-US" dirty="0" smtClean="0"/>
              <a:t>, Vincent </a:t>
            </a:r>
            <a:r>
              <a:rPr lang="en-US" dirty="0" err="1" smtClean="0"/>
              <a:t>Rijmen</a:t>
            </a:r>
            <a:endParaRPr lang="en-US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484363"/>
              </p:ext>
            </p:extLst>
          </p:nvPr>
        </p:nvGraphicFramePr>
        <p:xfrm>
          <a:off x="6197600" y="1102109"/>
          <a:ext cx="5379049" cy="3901440"/>
        </p:xfrm>
        <a:graphic>
          <a:graphicData uri="http://schemas.openxmlformats.org/drawingml/2006/table">
            <a:tbl>
              <a:tblPr firstRow="1" lastRow="1" bandRow="1">
                <a:tableStyleId>{8EC20E35-A176-4012-BC5E-935CFFF8708E}</a:tableStyleId>
              </a:tblPr>
              <a:tblGrid>
                <a:gridCol w="1523042"/>
                <a:gridCol w="914400"/>
                <a:gridCol w="802256"/>
                <a:gridCol w="810883"/>
                <a:gridCol w="715993"/>
                <a:gridCol w="612475"/>
              </a:tblGrid>
              <a:tr h="287767">
                <a:tc>
                  <a:txBody>
                    <a:bodyPr/>
                    <a:lstStyle/>
                    <a:p>
                      <a:pPr algn="ctr"/>
                      <a:endParaRPr lang="en-US" sz="1700" b="1" i="0" dirty="0">
                        <a:latin typeface="Lato Regular" panose="020F0502020204030203" pitchFamily="34" charset="0"/>
                        <a:ea typeface="Lato Regular" panose="020F0502020204030203" pitchFamily="34" charset="0"/>
                        <a:cs typeface="Lato Regular" panose="020F0502020204030203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i="0" u="none" dirty="0" smtClean="0">
                          <a:latin typeface="Lato Regular" panose="020F0502020204030203" pitchFamily="34" charset="0"/>
                          <a:ea typeface="Lato Regular" panose="020F0502020204030203" pitchFamily="34" charset="0"/>
                          <a:cs typeface="Lato Regular" panose="020F0502020204030203" pitchFamily="34" charset="0"/>
                        </a:rPr>
                        <a:t>Rijndael</a:t>
                      </a:r>
                      <a:endParaRPr lang="en-US" sz="1700" b="1" i="0" u="none" dirty="0">
                        <a:latin typeface="Lato Regular" panose="020F0502020204030203" pitchFamily="34" charset="0"/>
                        <a:ea typeface="Lato Regular" panose="020F0502020204030203" pitchFamily="34" charset="0"/>
                        <a:cs typeface="Lato Regular" panose="020F0502020204030203" pitchFamily="34" charset="0"/>
                      </a:endParaRPr>
                    </a:p>
                  </a:txBody>
                  <a:tcPr marL="0" marR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i="0" u="none" dirty="0" smtClean="0">
                          <a:latin typeface="Lato Regular" panose="020F0502020204030203" pitchFamily="34" charset="0"/>
                          <a:ea typeface="Lato Regular" panose="020F0502020204030203" pitchFamily="34" charset="0"/>
                          <a:cs typeface="Lato Regular" panose="020F0502020204030203" pitchFamily="34" charset="0"/>
                        </a:rPr>
                        <a:t>Serpent</a:t>
                      </a:r>
                      <a:endParaRPr lang="en-US" sz="1700" b="1" i="0" u="none" dirty="0">
                        <a:latin typeface="Lato Regular" panose="020F0502020204030203" pitchFamily="34" charset="0"/>
                        <a:ea typeface="Lato Regular" panose="020F0502020204030203" pitchFamily="34" charset="0"/>
                        <a:cs typeface="Lato Regular" panose="020F0502020204030203" pitchFamily="34" charset="0"/>
                      </a:endParaRPr>
                    </a:p>
                  </a:txBody>
                  <a:tcPr marL="0" marR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i="0" u="none" dirty="0" err="1" smtClean="0">
                          <a:latin typeface="Lato Regular" panose="020F0502020204030203" pitchFamily="34" charset="0"/>
                          <a:ea typeface="Lato Regular" panose="020F0502020204030203" pitchFamily="34" charset="0"/>
                          <a:cs typeface="Lato Regular" panose="020F0502020204030203" pitchFamily="34" charset="0"/>
                        </a:rPr>
                        <a:t>Twofish</a:t>
                      </a:r>
                      <a:endParaRPr lang="en-US" sz="1700" b="1" i="0" u="none" dirty="0">
                        <a:latin typeface="Lato Regular" panose="020F0502020204030203" pitchFamily="34" charset="0"/>
                        <a:ea typeface="Lato Regular" panose="020F0502020204030203" pitchFamily="34" charset="0"/>
                        <a:cs typeface="Lato Regular" panose="020F0502020204030203" pitchFamily="34" charset="0"/>
                      </a:endParaRPr>
                    </a:p>
                  </a:txBody>
                  <a:tcPr marL="0" marR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i="0" u="none" dirty="0" smtClean="0">
                          <a:latin typeface="Lato Regular" panose="020F0502020204030203" pitchFamily="34" charset="0"/>
                          <a:ea typeface="Lato Regular" panose="020F0502020204030203" pitchFamily="34" charset="0"/>
                          <a:cs typeface="Lato Regular" panose="020F0502020204030203" pitchFamily="34" charset="0"/>
                        </a:rPr>
                        <a:t>MARS</a:t>
                      </a:r>
                      <a:endParaRPr lang="en-US" sz="1700" b="1" i="0" u="none" dirty="0">
                        <a:latin typeface="Lato Regular" panose="020F0502020204030203" pitchFamily="34" charset="0"/>
                        <a:ea typeface="Lato Regular" panose="020F0502020204030203" pitchFamily="34" charset="0"/>
                        <a:cs typeface="Lato Regular" panose="020F0502020204030203" pitchFamily="34" charset="0"/>
                      </a:endParaRPr>
                    </a:p>
                  </a:txBody>
                  <a:tcPr marL="0" marR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i="0" u="none" dirty="0" smtClean="0">
                          <a:latin typeface="Lato Regular" panose="020F0502020204030203" pitchFamily="34" charset="0"/>
                          <a:ea typeface="Lato Regular" panose="020F0502020204030203" pitchFamily="34" charset="0"/>
                          <a:cs typeface="Lato Regular" panose="020F0502020204030203" pitchFamily="34" charset="0"/>
                        </a:rPr>
                        <a:t>RC6</a:t>
                      </a:r>
                      <a:endParaRPr lang="en-US" sz="1700" b="1" i="0" u="none" dirty="0">
                        <a:latin typeface="Lato Regular" panose="020F0502020204030203" pitchFamily="34" charset="0"/>
                        <a:ea typeface="Lato Regular" panose="020F0502020204030203" pitchFamily="34" charset="0"/>
                        <a:cs typeface="Lato Regular" panose="020F0502020204030203" pitchFamily="34" charset="0"/>
                      </a:endParaRPr>
                    </a:p>
                  </a:txBody>
                  <a:tcPr marL="0" marR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468009">
                <a:tc>
                  <a:txBody>
                    <a:bodyPr/>
                    <a:lstStyle/>
                    <a:p>
                      <a:r>
                        <a:rPr lang="en-US" sz="1700" b="0" i="0" dirty="0" smtClean="0">
                          <a:latin typeface="Lato Regular" panose="020F0502020204030203" pitchFamily="34" charset="0"/>
                          <a:ea typeface="Lato Regular" panose="020F0502020204030203" pitchFamily="34" charset="0"/>
                          <a:cs typeface="Lato Regular" panose="020F0502020204030203" pitchFamily="34" charset="0"/>
                        </a:rPr>
                        <a:t>General security</a:t>
                      </a:r>
                      <a:endParaRPr lang="en-US" sz="1700" b="0" i="0" dirty="0">
                        <a:latin typeface="Lato Regular" panose="020F0502020204030203" pitchFamily="34" charset="0"/>
                        <a:ea typeface="Lato Regular" panose="020F0502020204030203" pitchFamily="34" charset="0"/>
                        <a:cs typeface="Lato Regular" panose="020F0502020204030203" pitchFamily="34" charset="0"/>
                      </a:endParaRPr>
                    </a:p>
                  </a:txBody>
                  <a:tcPr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i="0" dirty="0" smtClean="0">
                          <a:latin typeface="Lato Regular" panose="020F0502020204030203" pitchFamily="34" charset="0"/>
                          <a:ea typeface="Lato Regular" panose="020F0502020204030203" pitchFamily="34" charset="0"/>
                          <a:cs typeface="Lato Regular" panose="020F0502020204030203" pitchFamily="34" charset="0"/>
                        </a:rPr>
                        <a:t>2</a:t>
                      </a:r>
                      <a:endParaRPr lang="en-US" sz="1700" b="0" i="0" dirty="0">
                        <a:latin typeface="Lato Regular" panose="020F0502020204030203" pitchFamily="34" charset="0"/>
                        <a:ea typeface="Lato Regular" panose="020F0502020204030203" pitchFamily="34" charset="0"/>
                        <a:cs typeface="Lato Regular" panose="020F0502020204030203" pitchFamily="34" charset="0"/>
                      </a:endParaRPr>
                    </a:p>
                  </a:txBody>
                  <a:tcPr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i="0" dirty="0" smtClean="0">
                          <a:latin typeface="Lato Regular" panose="020F0502020204030203" pitchFamily="34" charset="0"/>
                          <a:ea typeface="Lato Regular" panose="020F0502020204030203" pitchFamily="34" charset="0"/>
                          <a:cs typeface="Lato Regular" panose="020F0502020204030203" pitchFamily="34" charset="0"/>
                        </a:rPr>
                        <a:t>3</a:t>
                      </a:r>
                      <a:endParaRPr lang="en-US" sz="1700" b="0" i="0" dirty="0">
                        <a:latin typeface="Lato Regular" panose="020F0502020204030203" pitchFamily="34" charset="0"/>
                        <a:ea typeface="Lato Regular" panose="020F0502020204030203" pitchFamily="34" charset="0"/>
                        <a:cs typeface="Lato Regular" panose="020F0502020204030203" pitchFamily="34" charset="0"/>
                      </a:endParaRPr>
                    </a:p>
                  </a:txBody>
                  <a:tcPr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i="0" dirty="0" smtClean="0">
                          <a:latin typeface="Lato Regular" panose="020F0502020204030203" pitchFamily="34" charset="0"/>
                          <a:ea typeface="Lato Regular" panose="020F0502020204030203" pitchFamily="34" charset="0"/>
                          <a:cs typeface="Lato Regular" panose="020F0502020204030203" pitchFamily="34" charset="0"/>
                        </a:rPr>
                        <a:t>3</a:t>
                      </a:r>
                      <a:endParaRPr lang="en-US" sz="1700" b="0" i="0" dirty="0">
                        <a:latin typeface="Lato Regular" panose="020F0502020204030203" pitchFamily="34" charset="0"/>
                        <a:ea typeface="Lato Regular" panose="020F0502020204030203" pitchFamily="34" charset="0"/>
                        <a:cs typeface="Lato Regular" panose="020F0502020204030203" pitchFamily="34" charset="0"/>
                      </a:endParaRPr>
                    </a:p>
                  </a:txBody>
                  <a:tcPr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i="0" dirty="0" smtClean="0">
                          <a:latin typeface="Lato Regular" panose="020F0502020204030203" pitchFamily="34" charset="0"/>
                          <a:ea typeface="Lato Regular" panose="020F0502020204030203" pitchFamily="34" charset="0"/>
                          <a:cs typeface="Lato Regular" panose="020F0502020204030203" pitchFamily="34" charset="0"/>
                        </a:rPr>
                        <a:t>3</a:t>
                      </a:r>
                      <a:endParaRPr lang="en-US" sz="1700" b="0" i="0" dirty="0">
                        <a:latin typeface="Lato Regular" panose="020F0502020204030203" pitchFamily="34" charset="0"/>
                        <a:ea typeface="Lato Regular" panose="020F0502020204030203" pitchFamily="34" charset="0"/>
                        <a:cs typeface="Lato Regular" panose="020F0502020204030203" pitchFamily="34" charset="0"/>
                      </a:endParaRPr>
                    </a:p>
                  </a:txBody>
                  <a:tcPr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i="0" dirty="0" smtClean="0">
                          <a:latin typeface="Lato Regular" panose="020F0502020204030203" pitchFamily="34" charset="0"/>
                          <a:ea typeface="Lato Regular" panose="020F0502020204030203" pitchFamily="34" charset="0"/>
                          <a:cs typeface="Lato Regular" panose="020F0502020204030203" pitchFamily="34" charset="0"/>
                        </a:rPr>
                        <a:t>2</a:t>
                      </a:r>
                      <a:endParaRPr lang="en-US" sz="1700" b="0" i="0" dirty="0">
                        <a:latin typeface="Lato Regular" panose="020F0502020204030203" pitchFamily="34" charset="0"/>
                        <a:ea typeface="Lato Regular" panose="020F0502020204030203" pitchFamily="34" charset="0"/>
                        <a:cs typeface="Lato Regular" panose="020F0502020204030203" pitchFamily="34" charset="0"/>
                      </a:endParaRPr>
                    </a:p>
                  </a:txBody>
                  <a:tcPr marB="0" anchor="ctr"/>
                </a:tc>
              </a:tr>
              <a:tr h="468009">
                <a:tc>
                  <a:txBody>
                    <a:bodyPr/>
                    <a:lstStyle/>
                    <a:p>
                      <a:r>
                        <a:rPr lang="en-US" sz="1700" b="0" i="0" dirty="0" smtClean="0">
                          <a:latin typeface="Lato Regular" panose="020F0502020204030203" pitchFamily="34" charset="0"/>
                          <a:ea typeface="Lato Regular" panose="020F0502020204030203" pitchFamily="34" charset="0"/>
                          <a:cs typeface="Lato Regular" panose="020F0502020204030203" pitchFamily="34" charset="0"/>
                        </a:rPr>
                        <a:t>Simplicity to implement</a:t>
                      </a:r>
                      <a:endParaRPr lang="en-US" sz="1700" b="0" i="0" dirty="0">
                        <a:latin typeface="Lato Regular" panose="020F0502020204030203" pitchFamily="34" charset="0"/>
                        <a:ea typeface="Lato Regular" panose="020F0502020204030203" pitchFamily="34" charset="0"/>
                        <a:cs typeface="Lato Regular" panose="020F0502020204030203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i="0" dirty="0" smtClean="0">
                          <a:latin typeface="Lato Regular" panose="020F0502020204030203" pitchFamily="34" charset="0"/>
                          <a:ea typeface="Lato Regular" panose="020F0502020204030203" pitchFamily="34" charset="0"/>
                          <a:cs typeface="Lato Regular" panose="020F0502020204030203" pitchFamily="34" charset="0"/>
                        </a:rPr>
                        <a:t>3</a:t>
                      </a:r>
                      <a:endParaRPr lang="en-US" sz="1700" b="0" i="0" dirty="0">
                        <a:latin typeface="Lato Regular" panose="020F0502020204030203" pitchFamily="34" charset="0"/>
                        <a:ea typeface="Lato Regular" panose="020F0502020204030203" pitchFamily="34" charset="0"/>
                        <a:cs typeface="Lato Regular" panose="020F0502020204030203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i="0" dirty="0" smtClean="0">
                          <a:latin typeface="Lato Regular" panose="020F0502020204030203" pitchFamily="34" charset="0"/>
                          <a:ea typeface="Lato Regular" panose="020F0502020204030203" pitchFamily="34" charset="0"/>
                          <a:cs typeface="Lato Regular" panose="020F0502020204030203" pitchFamily="34" charset="0"/>
                        </a:rPr>
                        <a:t>3</a:t>
                      </a:r>
                      <a:endParaRPr lang="en-US" sz="1700" b="0" i="0" dirty="0">
                        <a:latin typeface="Lato Regular" panose="020F0502020204030203" pitchFamily="34" charset="0"/>
                        <a:ea typeface="Lato Regular" panose="020F0502020204030203" pitchFamily="34" charset="0"/>
                        <a:cs typeface="Lato Regular" panose="020F0502020204030203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i="0" dirty="0" smtClean="0">
                          <a:latin typeface="Lato Regular" panose="020F0502020204030203" pitchFamily="34" charset="0"/>
                          <a:ea typeface="Lato Regular" panose="020F0502020204030203" pitchFamily="34" charset="0"/>
                          <a:cs typeface="Lato Regular" panose="020F0502020204030203" pitchFamily="34" charset="0"/>
                        </a:rPr>
                        <a:t>2</a:t>
                      </a:r>
                      <a:endParaRPr lang="en-US" sz="1700" b="0" i="0" dirty="0">
                        <a:latin typeface="Lato Regular" panose="020F0502020204030203" pitchFamily="34" charset="0"/>
                        <a:ea typeface="Lato Regular" panose="020F0502020204030203" pitchFamily="34" charset="0"/>
                        <a:cs typeface="Lato Regular" panose="020F0502020204030203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i="0" dirty="0" smtClean="0">
                          <a:latin typeface="Lato Regular" panose="020F0502020204030203" pitchFamily="34" charset="0"/>
                          <a:ea typeface="Lato Regular" panose="020F0502020204030203" pitchFamily="34" charset="0"/>
                          <a:cs typeface="Lato Regular" panose="020F0502020204030203" pitchFamily="34" charset="0"/>
                        </a:rPr>
                        <a:t>1</a:t>
                      </a:r>
                      <a:endParaRPr lang="en-US" sz="1700" b="0" i="0" dirty="0">
                        <a:latin typeface="Lato Regular" panose="020F0502020204030203" pitchFamily="34" charset="0"/>
                        <a:ea typeface="Lato Regular" panose="020F0502020204030203" pitchFamily="34" charset="0"/>
                        <a:cs typeface="Lato Regular" panose="020F0502020204030203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i="0" dirty="0" smtClean="0">
                          <a:latin typeface="Lato Regular" panose="020F0502020204030203" pitchFamily="34" charset="0"/>
                          <a:ea typeface="Lato Regular" panose="020F0502020204030203" pitchFamily="34" charset="0"/>
                          <a:cs typeface="Lato Regular" panose="020F0502020204030203" pitchFamily="34" charset="0"/>
                        </a:rPr>
                        <a:t>1</a:t>
                      </a:r>
                      <a:endParaRPr lang="en-US" sz="1700" b="0" i="0" dirty="0">
                        <a:latin typeface="Lato Regular" panose="020F0502020204030203" pitchFamily="34" charset="0"/>
                        <a:ea typeface="Lato Regular" panose="020F0502020204030203" pitchFamily="34" charset="0"/>
                        <a:cs typeface="Lato Regular" panose="020F0502020204030203" pitchFamily="34" charset="0"/>
                      </a:endParaRPr>
                    </a:p>
                  </a:txBody>
                  <a:tcPr marT="0" marB="0" anchor="ctr"/>
                </a:tc>
              </a:tr>
              <a:tr h="468009">
                <a:tc>
                  <a:txBody>
                    <a:bodyPr/>
                    <a:lstStyle/>
                    <a:p>
                      <a:r>
                        <a:rPr lang="en-US" sz="1700" b="0" i="0" dirty="0" smtClean="0">
                          <a:latin typeface="Lato Regular" panose="020F0502020204030203" pitchFamily="34" charset="0"/>
                          <a:ea typeface="Lato Regular" panose="020F0502020204030203" pitchFamily="34" charset="0"/>
                          <a:cs typeface="Lato Regular" panose="020F0502020204030203" pitchFamily="34" charset="0"/>
                        </a:rPr>
                        <a:t>Software performance</a:t>
                      </a:r>
                      <a:endParaRPr lang="en-US" sz="1700" b="0" i="0" dirty="0">
                        <a:latin typeface="Lato Regular" panose="020F0502020204030203" pitchFamily="34" charset="0"/>
                        <a:ea typeface="Lato Regular" panose="020F0502020204030203" pitchFamily="34" charset="0"/>
                        <a:cs typeface="Lato Regular" panose="020F0502020204030203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i="0" dirty="0" smtClean="0">
                          <a:latin typeface="Lato Regular" panose="020F0502020204030203" pitchFamily="34" charset="0"/>
                          <a:ea typeface="Lato Regular" panose="020F0502020204030203" pitchFamily="34" charset="0"/>
                          <a:cs typeface="Lato Regular" panose="020F0502020204030203" pitchFamily="34" charset="0"/>
                        </a:rPr>
                        <a:t>3</a:t>
                      </a:r>
                      <a:endParaRPr lang="en-US" sz="1700" b="0" i="0" dirty="0">
                        <a:latin typeface="Lato Regular" panose="020F0502020204030203" pitchFamily="34" charset="0"/>
                        <a:ea typeface="Lato Regular" panose="020F0502020204030203" pitchFamily="34" charset="0"/>
                        <a:cs typeface="Lato Regular" panose="020F0502020204030203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i="0" dirty="0" smtClean="0">
                          <a:latin typeface="Lato Regular" panose="020F0502020204030203" pitchFamily="34" charset="0"/>
                          <a:ea typeface="Lato Regular" panose="020F0502020204030203" pitchFamily="34" charset="0"/>
                          <a:cs typeface="Lato Regular" panose="020F0502020204030203" pitchFamily="34" charset="0"/>
                        </a:rPr>
                        <a:t>1</a:t>
                      </a:r>
                      <a:endParaRPr lang="en-US" sz="1700" b="0" i="0" dirty="0">
                        <a:latin typeface="Lato Regular" panose="020F0502020204030203" pitchFamily="34" charset="0"/>
                        <a:ea typeface="Lato Regular" panose="020F0502020204030203" pitchFamily="34" charset="0"/>
                        <a:cs typeface="Lato Regular" panose="020F0502020204030203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i="0" dirty="0" smtClean="0">
                          <a:latin typeface="Lato Regular" panose="020F0502020204030203" pitchFamily="34" charset="0"/>
                          <a:ea typeface="Lato Regular" panose="020F0502020204030203" pitchFamily="34" charset="0"/>
                          <a:cs typeface="Lato Regular" panose="020F0502020204030203" pitchFamily="34" charset="0"/>
                        </a:rPr>
                        <a:t>1</a:t>
                      </a:r>
                      <a:endParaRPr lang="en-US" sz="1700" b="0" i="0" dirty="0">
                        <a:latin typeface="Lato Regular" panose="020F0502020204030203" pitchFamily="34" charset="0"/>
                        <a:ea typeface="Lato Regular" panose="020F0502020204030203" pitchFamily="34" charset="0"/>
                        <a:cs typeface="Lato Regular" panose="020F0502020204030203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i="0" dirty="0" smtClean="0">
                          <a:latin typeface="Lato Regular" panose="020F0502020204030203" pitchFamily="34" charset="0"/>
                          <a:ea typeface="Lato Regular" panose="020F0502020204030203" pitchFamily="34" charset="0"/>
                          <a:cs typeface="Lato Regular" panose="020F0502020204030203" pitchFamily="34" charset="0"/>
                        </a:rPr>
                        <a:t>2</a:t>
                      </a:r>
                      <a:endParaRPr lang="en-US" sz="1700" b="0" i="0" dirty="0">
                        <a:latin typeface="Lato Regular" panose="020F0502020204030203" pitchFamily="34" charset="0"/>
                        <a:ea typeface="Lato Regular" panose="020F0502020204030203" pitchFamily="34" charset="0"/>
                        <a:cs typeface="Lato Regular" panose="020F0502020204030203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i="0" dirty="0" smtClean="0">
                          <a:latin typeface="Lato Regular" panose="020F0502020204030203" pitchFamily="34" charset="0"/>
                          <a:ea typeface="Lato Regular" panose="020F0502020204030203" pitchFamily="34" charset="0"/>
                          <a:cs typeface="Lato Regular" panose="020F0502020204030203" pitchFamily="34" charset="0"/>
                        </a:rPr>
                        <a:t>2</a:t>
                      </a:r>
                      <a:endParaRPr lang="en-US" sz="1700" b="0" i="0" dirty="0">
                        <a:latin typeface="Lato Regular" panose="020F0502020204030203" pitchFamily="34" charset="0"/>
                        <a:ea typeface="Lato Regular" panose="020F0502020204030203" pitchFamily="34" charset="0"/>
                        <a:cs typeface="Lato Regular" panose="020F0502020204030203" pitchFamily="34" charset="0"/>
                      </a:endParaRPr>
                    </a:p>
                  </a:txBody>
                  <a:tcPr marT="0" marB="0" anchor="ctr"/>
                </a:tc>
              </a:tr>
              <a:tr h="468009">
                <a:tc>
                  <a:txBody>
                    <a:bodyPr/>
                    <a:lstStyle/>
                    <a:p>
                      <a:r>
                        <a:rPr lang="en-US" sz="1700" b="0" i="0" dirty="0" smtClean="0">
                          <a:latin typeface="Lato Regular" panose="020F0502020204030203" pitchFamily="34" charset="0"/>
                          <a:ea typeface="Lato Regular" panose="020F0502020204030203" pitchFamily="34" charset="0"/>
                          <a:cs typeface="Lato Regular" panose="020F0502020204030203" pitchFamily="34" charset="0"/>
                        </a:rPr>
                        <a:t>Smart card performance</a:t>
                      </a:r>
                      <a:endParaRPr lang="en-US" sz="1700" b="0" i="0" dirty="0">
                        <a:latin typeface="Lato Regular" panose="020F0502020204030203" pitchFamily="34" charset="0"/>
                        <a:ea typeface="Lato Regular" panose="020F0502020204030203" pitchFamily="34" charset="0"/>
                        <a:cs typeface="Lato Regular" panose="020F0502020204030203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i="0" dirty="0" smtClean="0">
                          <a:latin typeface="Lato Regular" panose="020F0502020204030203" pitchFamily="34" charset="0"/>
                          <a:ea typeface="Lato Regular" panose="020F0502020204030203" pitchFamily="34" charset="0"/>
                          <a:cs typeface="Lato Regular" panose="020F0502020204030203" pitchFamily="34" charset="0"/>
                        </a:rPr>
                        <a:t>3</a:t>
                      </a:r>
                      <a:endParaRPr lang="en-US" sz="1700" b="0" i="0" dirty="0">
                        <a:latin typeface="Lato Regular" panose="020F0502020204030203" pitchFamily="34" charset="0"/>
                        <a:ea typeface="Lato Regular" panose="020F0502020204030203" pitchFamily="34" charset="0"/>
                        <a:cs typeface="Lato Regular" panose="020F0502020204030203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i="0" dirty="0" smtClean="0">
                          <a:latin typeface="Lato Regular" panose="020F0502020204030203" pitchFamily="34" charset="0"/>
                          <a:ea typeface="Lato Regular" panose="020F0502020204030203" pitchFamily="34" charset="0"/>
                          <a:cs typeface="Lato Regular" panose="020F0502020204030203" pitchFamily="34" charset="0"/>
                        </a:rPr>
                        <a:t>3</a:t>
                      </a:r>
                      <a:endParaRPr lang="en-US" sz="1700" b="0" i="0" dirty="0">
                        <a:latin typeface="Lato Regular" panose="020F0502020204030203" pitchFamily="34" charset="0"/>
                        <a:ea typeface="Lato Regular" panose="020F0502020204030203" pitchFamily="34" charset="0"/>
                        <a:cs typeface="Lato Regular" panose="020F0502020204030203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i="0" dirty="0" smtClean="0">
                          <a:latin typeface="Lato Regular" panose="020F0502020204030203" pitchFamily="34" charset="0"/>
                          <a:ea typeface="Lato Regular" panose="020F0502020204030203" pitchFamily="34" charset="0"/>
                          <a:cs typeface="Lato Regular" panose="020F0502020204030203" pitchFamily="34" charset="0"/>
                        </a:rPr>
                        <a:t>2</a:t>
                      </a:r>
                      <a:endParaRPr lang="en-US" sz="1700" b="0" i="0" dirty="0">
                        <a:latin typeface="Lato Regular" panose="020F0502020204030203" pitchFamily="34" charset="0"/>
                        <a:ea typeface="Lato Regular" panose="020F0502020204030203" pitchFamily="34" charset="0"/>
                        <a:cs typeface="Lato Regular" panose="020F0502020204030203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i="0" dirty="0" smtClean="0">
                          <a:latin typeface="Lato Regular" panose="020F0502020204030203" pitchFamily="34" charset="0"/>
                          <a:ea typeface="Lato Regular" panose="020F0502020204030203" pitchFamily="34" charset="0"/>
                          <a:cs typeface="Lato Regular" panose="020F0502020204030203" pitchFamily="34" charset="0"/>
                        </a:rPr>
                        <a:t>1</a:t>
                      </a:r>
                      <a:endParaRPr lang="en-US" sz="1700" b="0" i="0" dirty="0">
                        <a:latin typeface="Lato Regular" panose="020F0502020204030203" pitchFamily="34" charset="0"/>
                        <a:ea typeface="Lato Regular" panose="020F0502020204030203" pitchFamily="34" charset="0"/>
                        <a:cs typeface="Lato Regular" panose="020F0502020204030203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i="0" dirty="0" smtClean="0">
                          <a:latin typeface="Lato Regular" panose="020F0502020204030203" pitchFamily="34" charset="0"/>
                          <a:ea typeface="Lato Regular" panose="020F0502020204030203" pitchFamily="34" charset="0"/>
                          <a:cs typeface="Lato Regular" panose="020F0502020204030203" pitchFamily="34" charset="0"/>
                        </a:rPr>
                        <a:t>1</a:t>
                      </a:r>
                      <a:endParaRPr lang="en-US" sz="1700" b="0" i="0" dirty="0">
                        <a:latin typeface="Lato Regular" panose="020F0502020204030203" pitchFamily="34" charset="0"/>
                        <a:ea typeface="Lato Regular" panose="020F0502020204030203" pitchFamily="34" charset="0"/>
                        <a:cs typeface="Lato Regular" panose="020F0502020204030203" pitchFamily="34" charset="0"/>
                      </a:endParaRPr>
                    </a:p>
                  </a:txBody>
                  <a:tcPr marT="0" marB="0" anchor="ctr"/>
                </a:tc>
              </a:tr>
              <a:tr h="468009">
                <a:tc>
                  <a:txBody>
                    <a:bodyPr/>
                    <a:lstStyle/>
                    <a:p>
                      <a:r>
                        <a:rPr lang="en-US" sz="1700" b="0" i="0" dirty="0" smtClean="0">
                          <a:latin typeface="Lato Regular" panose="020F0502020204030203" pitchFamily="34" charset="0"/>
                          <a:ea typeface="Lato Regular" panose="020F0502020204030203" pitchFamily="34" charset="0"/>
                          <a:cs typeface="Lato Regular" panose="020F0502020204030203" pitchFamily="34" charset="0"/>
                        </a:rPr>
                        <a:t>Hardware</a:t>
                      </a:r>
                      <a:r>
                        <a:rPr lang="en-US" sz="1700" b="0" i="0" baseline="0" dirty="0" smtClean="0">
                          <a:latin typeface="Lato Regular" panose="020F0502020204030203" pitchFamily="34" charset="0"/>
                          <a:ea typeface="Lato Regular" panose="020F0502020204030203" pitchFamily="34" charset="0"/>
                          <a:cs typeface="Lato Regular" panose="020F0502020204030203" pitchFamily="34" charset="0"/>
                        </a:rPr>
                        <a:t> </a:t>
                      </a:r>
                      <a:r>
                        <a:rPr lang="en-US" sz="1700" b="0" i="0" dirty="0" smtClean="0">
                          <a:latin typeface="Lato Regular" panose="020F0502020204030203" pitchFamily="34" charset="0"/>
                          <a:ea typeface="Lato Regular" panose="020F0502020204030203" pitchFamily="34" charset="0"/>
                          <a:cs typeface="Lato Regular" panose="020F0502020204030203" pitchFamily="34" charset="0"/>
                        </a:rPr>
                        <a:t>performance</a:t>
                      </a:r>
                      <a:endParaRPr lang="en-US" sz="1700" b="0" i="0" dirty="0">
                        <a:latin typeface="Lato Regular" panose="020F0502020204030203" pitchFamily="34" charset="0"/>
                        <a:ea typeface="Lato Regular" panose="020F0502020204030203" pitchFamily="34" charset="0"/>
                        <a:cs typeface="Lato Regular" panose="020F0502020204030203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i="0" dirty="0" smtClean="0">
                          <a:latin typeface="Lato Regular" panose="020F0502020204030203" pitchFamily="34" charset="0"/>
                          <a:ea typeface="Lato Regular" panose="020F0502020204030203" pitchFamily="34" charset="0"/>
                          <a:cs typeface="Lato Regular" panose="020F0502020204030203" pitchFamily="34" charset="0"/>
                        </a:rPr>
                        <a:t>3</a:t>
                      </a:r>
                      <a:endParaRPr lang="en-US" sz="1700" b="0" i="0" dirty="0">
                        <a:latin typeface="Lato Regular" panose="020F0502020204030203" pitchFamily="34" charset="0"/>
                        <a:ea typeface="Lato Regular" panose="020F0502020204030203" pitchFamily="34" charset="0"/>
                        <a:cs typeface="Lato Regular" panose="020F0502020204030203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i="0" dirty="0" smtClean="0">
                          <a:latin typeface="Lato Regular" panose="020F0502020204030203" pitchFamily="34" charset="0"/>
                          <a:ea typeface="Lato Regular" panose="020F0502020204030203" pitchFamily="34" charset="0"/>
                          <a:cs typeface="Lato Regular" panose="020F0502020204030203" pitchFamily="34" charset="0"/>
                        </a:rPr>
                        <a:t>3</a:t>
                      </a:r>
                      <a:endParaRPr lang="en-US" sz="1700" b="0" i="0" dirty="0">
                        <a:latin typeface="Lato Regular" panose="020F0502020204030203" pitchFamily="34" charset="0"/>
                        <a:ea typeface="Lato Regular" panose="020F0502020204030203" pitchFamily="34" charset="0"/>
                        <a:cs typeface="Lato Regular" panose="020F0502020204030203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i="0" dirty="0" smtClean="0">
                          <a:latin typeface="Lato Regular" panose="020F0502020204030203" pitchFamily="34" charset="0"/>
                          <a:ea typeface="Lato Regular" panose="020F0502020204030203" pitchFamily="34" charset="0"/>
                          <a:cs typeface="Lato Regular" panose="020F0502020204030203" pitchFamily="34" charset="0"/>
                        </a:rPr>
                        <a:t>2</a:t>
                      </a:r>
                      <a:endParaRPr lang="en-US" sz="1700" b="0" i="0" dirty="0">
                        <a:latin typeface="Lato Regular" panose="020F0502020204030203" pitchFamily="34" charset="0"/>
                        <a:ea typeface="Lato Regular" panose="020F0502020204030203" pitchFamily="34" charset="0"/>
                        <a:cs typeface="Lato Regular" panose="020F0502020204030203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i="0" dirty="0" smtClean="0">
                          <a:latin typeface="Lato Regular" panose="020F0502020204030203" pitchFamily="34" charset="0"/>
                          <a:ea typeface="Lato Regular" panose="020F0502020204030203" pitchFamily="34" charset="0"/>
                          <a:cs typeface="Lato Regular" panose="020F0502020204030203" pitchFamily="34" charset="0"/>
                        </a:rPr>
                        <a:t>1</a:t>
                      </a:r>
                      <a:endParaRPr lang="en-US" sz="1700" b="0" i="0" dirty="0">
                        <a:latin typeface="Lato Regular" panose="020F0502020204030203" pitchFamily="34" charset="0"/>
                        <a:ea typeface="Lato Regular" panose="020F0502020204030203" pitchFamily="34" charset="0"/>
                        <a:cs typeface="Lato Regular" panose="020F0502020204030203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i="0" dirty="0" smtClean="0">
                          <a:latin typeface="Lato Regular" panose="020F0502020204030203" pitchFamily="34" charset="0"/>
                          <a:ea typeface="Lato Regular" panose="020F0502020204030203" pitchFamily="34" charset="0"/>
                          <a:cs typeface="Lato Regular" panose="020F0502020204030203" pitchFamily="34" charset="0"/>
                        </a:rPr>
                        <a:t>2</a:t>
                      </a:r>
                      <a:endParaRPr lang="en-US" sz="1700" b="0" i="0" dirty="0">
                        <a:latin typeface="Lato Regular" panose="020F0502020204030203" pitchFamily="34" charset="0"/>
                        <a:ea typeface="Lato Regular" panose="020F0502020204030203" pitchFamily="34" charset="0"/>
                        <a:cs typeface="Lato Regular" panose="020F0502020204030203" pitchFamily="34" charset="0"/>
                      </a:endParaRPr>
                    </a:p>
                  </a:txBody>
                  <a:tcPr marT="0" marB="0" anchor="ctr"/>
                </a:tc>
              </a:tr>
              <a:tr h="468009">
                <a:tc>
                  <a:txBody>
                    <a:bodyPr/>
                    <a:lstStyle/>
                    <a:p>
                      <a:r>
                        <a:rPr lang="en-US" sz="1700" b="0" i="0" dirty="0" smtClean="0">
                          <a:latin typeface="Lato Regular" panose="020F0502020204030203" pitchFamily="34" charset="0"/>
                          <a:ea typeface="Lato Regular" panose="020F0502020204030203" pitchFamily="34" charset="0"/>
                          <a:cs typeface="Lato Regular" panose="020F0502020204030203" pitchFamily="34" charset="0"/>
                        </a:rPr>
                        <a:t>Design features</a:t>
                      </a:r>
                      <a:endParaRPr lang="en-US" sz="1700" b="0" i="0" dirty="0">
                        <a:latin typeface="Lato Regular" panose="020F0502020204030203" pitchFamily="34" charset="0"/>
                        <a:ea typeface="Lato Regular" panose="020F0502020204030203" pitchFamily="34" charset="0"/>
                        <a:cs typeface="Lato Regular" panose="020F0502020204030203" pitchFamily="34" charset="0"/>
                      </a:endParaRPr>
                    </a:p>
                  </a:txBody>
                  <a:tcPr marT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i="0" dirty="0" smtClean="0">
                          <a:latin typeface="Lato Regular" panose="020F0502020204030203" pitchFamily="34" charset="0"/>
                          <a:ea typeface="Lato Regular" panose="020F0502020204030203" pitchFamily="34" charset="0"/>
                          <a:cs typeface="Lato Regular" panose="020F0502020204030203" pitchFamily="34" charset="0"/>
                        </a:rPr>
                        <a:t>2</a:t>
                      </a:r>
                      <a:endParaRPr lang="en-US" sz="1700" b="0" i="0" dirty="0">
                        <a:latin typeface="Lato Regular" panose="020F0502020204030203" pitchFamily="34" charset="0"/>
                        <a:ea typeface="Lato Regular" panose="020F0502020204030203" pitchFamily="34" charset="0"/>
                        <a:cs typeface="Lato Regular" panose="020F0502020204030203" pitchFamily="34" charset="0"/>
                      </a:endParaRPr>
                    </a:p>
                  </a:txBody>
                  <a:tcPr marT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i="0" dirty="0" smtClean="0">
                          <a:latin typeface="Lato Regular" panose="020F0502020204030203" pitchFamily="34" charset="0"/>
                          <a:ea typeface="Lato Regular" panose="020F0502020204030203" pitchFamily="34" charset="0"/>
                          <a:cs typeface="Lato Regular" panose="020F0502020204030203" pitchFamily="34" charset="0"/>
                        </a:rPr>
                        <a:t>1</a:t>
                      </a:r>
                      <a:endParaRPr lang="en-US" sz="1700" b="0" i="0" dirty="0">
                        <a:latin typeface="Lato Regular" panose="020F0502020204030203" pitchFamily="34" charset="0"/>
                        <a:ea typeface="Lato Regular" panose="020F0502020204030203" pitchFamily="34" charset="0"/>
                        <a:cs typeface="Lato Regular" panose="020F0502020204030203" pitchFamily="34" charset="0"/>
                      </a:endParaRPr>
                    </a:p>
                  </a:txBody>
                  <a:tcPr marT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i="0" dirty="0" smtClean="0">
                          <a:latin typeface="Lato Regular" panose="020F0502020204030203" pitchFamily="34" charset="0"/>
                          <a:ea typeface="Lato Regular" panose="020F0502020204030203" pitchFamily="34" charset="0"/>
                          <a:cs typeface="Lato Regular" panose="020F0502020204030203" pitchFamily="34" charset="0"/>
                        </a:rPr>
                        <a:t>3</a:t>
                      </a:r>
                      <a:endParaRPr lang="en-US" sz="1700" b="0" i="0" dirty="0">
                        <a:latin typeface="Lato Regular" panose="020F0502020204030203" pitchFamily="34" charset="0"/>
                        <a:ea typeface="Lato Regular" panose="020F0502020204030203" pitchFamily="34" charset="0"/>
                        <a:cs typeface="Lato Regular" panose="020F0502020204030203" pitchFamily="34" charset="0"/>
                      </a:endParaRPr>
                    </a:p>
                  </a:txBody>
                  <a:tcPr marT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i="0" dirty="0" smtClean="0">
                          <a:latin typeface="Lato Regular" panose="020F0502020204030203" pitchFamily="34" charset="0"/>
                          <a:ea typeface="Lato Regular" panose="020F0502020204030203" pitchFamily="34" charset="0"/>
                          <a:cs typeface="Lato Regular" panose="020F0502020204030203" pitchFamily="34" charset="0"/>
                        </a:rPr>
                        <a:t>2</a:t>
                      </a:r>
                      <a:endParaRPr lang="en-US" sz="1700" b="0" i="0" dirty="0">
                        <a:latin typeface="Lato Regular" panose="020F0502020204030203" pitchFamily="34" charset="0"/>
                        <a:ea typeface="Lato Regular" panose="020F0502020204030203" pitchFamily="34" charset="0"/>
                        <a:cs typeface="Lato Regular" panose="020F0502020204030203" pitchFamily="34" charset="0"/>
                      </a:endParaRPr>
                    </a:p>
                  </a:txBody>
                  <a:tcPr marT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i="0" dirty="0" smtClean="0">
                          <a:latin typeface="Lato Regular" panose="020F0502020204030203" pitchFamily="34" charset="0"/>
                          <a:ea typeface="Lato Regular" panose="020F0502020204030203" pitchFamily="34" charset="0"/>
                          <a:cs typeface="Lato Regular" panose="020F0502020204030203" pitchFamily="34" charset="0"/>
                        </a:rPr>
                        <a:t>1</a:t>
                      </a:r>
                      <a:endParaRPr lang="en-US" sz="1700" b="0" i="0" dirty="0">
                        <a:latin typeface="Lato Regular" panose="020F0502020204030203" pitchFamily="34" charset="0"/>
                        <a:ea typeface="Lato Regular" panose="020F0502020204030203" pitchFamily="34" charset="0"/>
                        <a:cs typeface="Lato Regular" panose="020F0502020204030203" pitchFamily="34" charset="0"/>
                      </a:endParaRPr>
                    </a:p>
                  </a:txBody>
                  <a:tcPr marT="0" anchor="ctr"/>
                </a:tc>
              </a:tr>
              <a:tr h="295584">
                <a:tc>
                  <a:txBody>
                    <a:bodyPr/>
                    <a:lstStyle/>
                    <a:p>
                      <a:r>
                        <a:rPr lang="en-US" sz="1700" b="0" i="0" dirty="0" smtClean="0">
                          <a:latin typeface="Lato Regular" panose="020F0502020204030203" pitchFamily="34" charset="0"/>
                          <a:ea typeface="Lato Regular" panose="020F0502020204030203" pitchFamily="34" charset="0"/>
                          <a:cs typeface="Lato Regular" panose="020F0502020204030203" pitchFamily="34" charset="0"/>
                        </a:rPr>
                        <a:t>Total</a:t>
                      </a:r>
                      <a:endParaRPr lang="en-US" sz="1700" b="0" i="0" dirty="0">
                        <a:latin typeface="Lato Regular" panose="020F0502020204030203" pitchFamily="34" charset="0"/>
                        <a:ea typeface="Lato Regular" panose="020F0502020204030203" pitchFamily="34" charset="0"/>
                        <a:cs typeface="Lato Regular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i="0" dirty="0" smtClean="0">
                          <a:latin typeface="Lato Regular" panose="020F0502020204030203" pitchFamily="34" charset="0"/>
                          <a:ea typeface="Lato Regular" panose="020F0502020204030203" pitchFamily="34" charset="0"/>
                          <a:cs typeface="Lato Regular" panose="020F0502020204030203" pitchFamily="34" charset="0"/>
                        </a:rPr>
                        <a:t>16</a:t>
                      </a:r>
                      <a:endParaRPr lang="en-US" sz="1700" b="0" i="0" dirty="0">
                        <a:latin typeface="Lato Regular" panose="020F0502020204030203" pitchFamily="34" charset="0"/>
                        <a:ea typeface="Lato Regular" panose="020F0502020204030203" pitchFamily="34" charset="0"/>
                        <a:cs typeface="Lato Regular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i="0" dirty="0" smtClean="0">
                          <a:latin typeface="Lato Regular" panose="020F0502020204030203" pitchFamily="34" charset="0"/>
                          <a:ea typeface="Lato Regular" panose="020F0502020204030203" pitchFamily="34" charset="0"/>
                          <a:cs typeface="Lato Regular" panose="020F0502020204030203" pitchFamily="34" charset="0"/>
                        </a:rPr>
                        <a:t>14</a:t>
                      </a:r>
                      <a:endParaRPr lang="en-US" sz="1700" b="0" i="0" dirty="0">
                        <a:latin typeface="Lato Regular" panose="020F0502020204030203" pitchFamily="34" charset="0"/>
                        <a:ea typeface="Lato Regular" panose="020F0502020204030203" pitchFamily="34" charset="0"/>
                        <a:cs typeface="Lato Regular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i="0" dirty="0" smtClean="0">
                          <a:latin typeface="Lato Regular" panose="020F0502020204030203" pitchFamily="34" charset="0"/>
                          <a:ea typeface="Lato Regular" panose="020F0502020204030203" pitchFamily="34" charset="0"/>
                          <a:cs typeface="Lato Regular" panose="020F0502020204030203" pitchFamily="34" charset="0"/>
                        </a:rPr>
                        <a:t>13</a:t>
                      </a:r>
                      <a:endParaRPr lang="en-US" sz="1700" b="0" i="0" dirty="0">
                        <a:latin typeface="Lato Regular" panose="020F0502020204030203" pitchFamily="34" charset="0"/>
                        <a:ea typeface="Lato Regular" panose="020F0502020204030203" pitchFamily="34" charset="0"/>
                        <a:cs typeface="Lato Regular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i="0" dirty="0" smtClean="0">
                          <a:latin typeface="Lato Regular" panose="020F0502020204030203" pitchFamily="34" charset="0"/>
                          <a:ea typeface="Lato Regular" panose="020F0502020204030203" pitchFamily="34" charset="0"/>
                          <a:cs typeface="Lato Regular" panose="020F0502020204030203" pitchFamily="34" charset="0"/>
                        </a:rPr>
                        <a:t>10</a:t>
                      </a:r>
                      <a:endParaRPr lang="en-US" sz="1700" b="0" i="0" dirty="0">
                        <a:latin typeface="Lato Regular" panose="020F0502020204030203" pitchFamily="34" charset="0"/>
                        <a:ea typeface="Lato Regular" panose="020F0502020204030203" pitchFamily="34" charset="0"/>
                        <a:cs typeface="Lato Regular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i="0" dirty="0" smtClean="0">
                          <a:latin typeface="Lato Regular" panose="020F0502020204030203" pitchFamily="34" charset="0"/>
                          <a:ea typeface="Lato Regular" panose="020F0502020204030203" pitchFamily="34" charset="0"/>
                          <a:cs typeface="Lato Regular" panose="020F0502020204030203" pitchFamily="34" charset="0"/>
                        </a:rPr>
                        <a:t>9</a:t>
                      </a:r>
                      <a:endParaRPr lang="en-US" sz="1700" b="0" i="0" dirty="0">
                        <a:latin typeface="Lato Regular" panose="020F0502020204030203" pitchFamily="34" charset="0"/>
                        <a:ea typeface="Lato Regular" panose="020F0502020204030203" pitchFamily="34" charset="0"/>
                        <a:cs typeface="Lato Regular" panose="020F0502020204030203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5328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 of today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577337"/>
            <a:ext cx="1937390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2800" u="sng" dirty="0" smtClean="0">
                <a:solidFill>
                  <a:schemeClr val="accent2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Math Tools</a:t>
            </a:r>
            <a:endParaRPr lang="en-US" sz="2800" u="sng" dirty="0">
              <a:solidFill>
                <a:schemeClr val="accent2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9473" y="1577337"/>
            <a:ext cx="1737014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2800" u="sng" dirty="0" smtClean="0">
                <a:solidFill>
                  <a:schemeClr val="accent3">
                    <a:lumMod val="7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Primitives</a:t>
            </a:r>
            <a:endParaRPr lang="en-US" sz="2800" u="sng" dirty="0">
              <a:solidFill>
                <a:schemeClr val="accent3">
                  <a:lumMod val="75000"/>
                </a:schemeClr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66796" y="1577337"/>
            <a:ext cx="1882888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2800" u="sng" dirty="0" smtClean="0">
                <a:solidFill>
                  <a:schemeClr val="accent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Algorithms</a:t>
            </a:r>
            <a:endParaRPr lang="en-US" sz="2800" u="sng" dirty="0">
              <a:solidFill>
                <a:schemeClr val="accent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96401" y="1577337"/>
            <a:ext cx="1647246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2800" u="sng" dirty="0" smtClean="0">
                <a:solidFill>
                  <a:schemeClr val="accent4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Protocols</a:t>
            </a:r>
            <a:endParaRPr lang="en-US" sz="2800" u="sng" dirty="0">
              <a:solidFill>
                <a:schemeClr val="accent4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609600" y="3940218"/>
            <a:ext cx="8237738" cy="2745726"/>
            <a:chOff x="609600" y="3940218"/>
            <a:chExt cx="8237738" cy="2745726"/>
          </a:xfrm>
        </p:grpSpPr>
        <p:sp>
          <p:nvSpPr>
            <p:cNvPr id="42" name="TextBox 41"/>
            <p:cNvSpPr txBox="1"/>
            <p:nvPr/>
          </p:nvSpPr>
          <p:spPr>
            <a:xfrm>
              <a:off x="6464955" y="6162724"/>
              <a:ext cx="23823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dirty="0" smtClean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☏  </a:t>
              </a:r>
              <a:r>
                <a:rPr lang="en-US" sz="2800" dirty="0" err="1" smtClean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Minicrypt</a:t>
              </a:r>
              <a:endParaRPr lang="en-US" sz="28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9600" y="4635973"/>
              <a:ext cx="2002471" cy="830997"/>
            </a:xfrm>
            <a:prstGeom prst="rect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2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Random(</a:t>
              </a:r>
              <a:r>
                <a:rPr lang="en-US" sz="2400" dirty="0" err="1" smtClean="0">
                  <a:solidFill>
                    <a:schemeClr val="accent2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ish</a:t>
              </a:r>
              <a:r>
                <a:rPr lang="en-US" sz="2400" dirty="0" smtClean="0">
                  <a:solidFill>
                    <a:schemeClr val="accent2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)</a:t>
              </a:r>
              <a:br>
                <a:rPr lang="en-US" sz="2400" dirty="0" smtClean="0">
                  <a:solidFill>
                    <a:schemeClr val="accent2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</a:br>
              <a:r>
                <a:rPr lang="en-US" sz="2400" dirty="0" smtClean="0">
                  <a:solidFill>
                    <a:schemeClr val="accent2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permutations</a:t>
              </a:r>
              <a:endParaRPr lang="en-US" sz="2400" dirty="0">
                <a:solidFill>
                  <a:schemeClr val="accent2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579473" y="5331727"/>
              <a:ext cx="1167307" cy="830997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3">
                      <a:lumMod val="75000"/>
                    </a:schemeClr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Block</a:t>
              </a:r>
              <a:br>
                <a:rPr lang="en-US" sz="2400" dirty="0" smtClean="0">
                  <a:solidFill>
                    <a:schemeClr val="accent3">
                      <a:lumMod val="75000"/>
                    </a:schemeClr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</a:br>
              <a:r>
                <a:rPr lang="en-US" sz="2400" dirty="0" smtClean="0">
                  <a:solidFill>
                    <a:schemeClr val="accent3">
                      <a:lumMod val="75000"/>
                    </a:schemeClr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ciphers</a:t>
              </a:r>
              <a:endParaRPr lang="en-US" sz="2400" dirty="0">
                <a:solidFill>
                  <a:schemeClr val="accent3">
                    <a:lumMod val="7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579473" y="3940218"/>
              <a:ext cx="1460656" cy="830997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3">
                      <a:lumMod val="75000"/>
                    </a:schemeClr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Hash</a:t>
              </a:r>
              <a:br>
                <a:rPr lang="en-US" sz="2400" dirty="0" smtClean="0">
                  <a:solidFill>
                    <a:schemeClr val="accent3">
                      <a:lumMod val="75000"/>
                    </a:schemeClr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</a:br>
              <a:r>
                <a:rPr lang="en-US" sz="2400" dirty="0" smtClean="0">
                  <a:solidFill>
                    <a:schemeClr val="accent3">
                      <a:lumMod val="75000"/>
                    </a:schemeClr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functions</a:t>
              </a:r>
              <a:endParaRPr lang="en-US" sz="2400" dirty="0">
                <a:solidFill>
                  <a:schemeClr val="accent3">
                    <a:lumMod val="7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166796" y="4635973"/>
              <a:ext cx="2281394" cy="830997"/>
            </a:xfrm>
            <a:prstGeom prst="rect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1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Protected</a:t>
              </a:r>
              <a:br>
                <a:rPr lang="en-US" sz="2400" dirty="0" smtClean="0">
                  <a:solidFill>
                    <a:schemeClr val="accent1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</a:br>
              <a:r>
                <a:rPr lang="en-US" sz="2400" dirty="0" smtClean="0">
                  <a:solidFill>
                    <a:schemeClr val="accent1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communication</a:t>
              </a:r>
              <a:endParaRPr lang="en-US" sz="2400" dirty="0">
                <a:solidFill>
                  <a:schemeClr val="accent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cxnSp>
          <p:nvCxnSpPr>
            <p:cNvPr id="21" name="Straight Arrow Connector 20"/>
            <p:cNvCxnSpPr>
              <a:stCxn id="9" idx="3"/>
              <a:endCxn id="11" idx="1"/>
            </p:cNvCxnSpPr>
            <p:nvPr/>
          </p:nvCxnSpPr>
          <p:spPr>
            <a:xfrm flipV="1">
              <a:off x="2612071" y="4355717"/>
              <a:ext cx="967402" cy="695755"/>
            </a:xfrm>
            <a:prstGeom prst="straightConnector1">
              <a:avLst/>
            </a:prstGeom>
            <a:ln w="50800">
              <a:solidFill>
                <a:schemeClr val="accent6"/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9" idx="3"/>
              <a:endCxn id="10" idx="1"/>
            </p:cNvCxnSpPr>
            <p:nvPr/>
          </p:nvCxnSpPr>
          <p:spPr>
            <a:xfrm>
              <a:off x="2612071" y="5051472"/>
              <a:ext cx="967402" cy="695754"/>
            </a:xfrm>
            <a:prstGeom prst="straightConnector1">
              <a:avLst/>
            </a:prstGeom>
            <a:ln w="50800">
              <a:solidFill>
                <a:schemeClr val="accent6"/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11" idx="3"/>
              <a:endCxn id="15" idx="1"/>
            </p:cNvCxnSpPr>
            <p:nvPr/>
          </p:nvCxnSpPr>
          <p:spPr>
            <a:xfrm>
              <a:off x="5040129" y="4355717"/>
              <a:ext cx="1126667" cy="695755"/>
            </a:xfrm>
            <a:prstGeom prst="straightConnector1">
              <a:avLst/>
            </a:prstGeom>
            <a:ln w="50800">
              <a:solidFill>
                <a:schemeClr val="accent5"/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10" idx="3"/>
              <a:endCxn id="15" idx="1"/>
            </p:cNvCxnSpPr>
            <p:nvPr/>
          </p:nvCxnSpPr>
          <p:spPr>
            <a:xfrm flipV="1">
              <a:off x="4746780" y="5051472"/>
              <a:ext cx="1420016" cy="695754"/>
            </a:xfrm>
            <a:prstGeom prst="straightConnector1">
              <a:avLst/>
            </a:prstGeom>
            <a:ln w="50800">
              <a:solidFill>
                <a:schemeClr val="accent5"/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609600" y="2548709"/>
            <a:ext cx="11409021" cy="4137235"/>
            <a:chOff x="609600" y="2548709"/>
            <a:chExt cx="11409021" cy="4137235"/>
          </a:xfrm>
        </p:grpSpPr>
        <p:sp>
          <p:nvSpPr>
            <p:cNvPr id="41" name="TextBox 40"/>
            <p:cNvSpPr txBox="1"/>
            <p:nvPr/>
          </p:nvSpPr>
          <p:spPr>
            <a:xfrm>
              <a:off x="9296401" y="6162724"/>
              <a:ext cx="27222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Cryptomania</a:t>
              </a:r>
              <a:r>
                <a:rPr lang="en-US" sz="2800" dirty="0" smtClean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 </a:t>
              </a:r>
              <a:r>
                <a:rPr lang="en-US" sz="2800" dirty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✉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09600" y="2548709"/>
              <a:ext cx="1569660" cy="830997"/>
            </a:xfrm>
            <a:prstGeom prst="rect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2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Modular</a:t>
              </a:r>
              <a:br>
                <a:rPr lang="en-US" sz="2400" dirty="0" smtClean="0">
                  <a:solidFill>
                    <a:schemeClr val="accent2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</a:br>
              <a:r>
                <a:rPr lang="en-US" sz="2400" dirty="0" smtClean="0">
                  <a:solidFill>
                    <a:schemeClr val="accent2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arithmetic</a:t>
              </a:r>
              <a:endParaRPr lang="en-US" sz="2400" dirty="0">
                <a:solidFill>
                  <a:schemeClr val="accent2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296401" y="3663219"/>
              <a:ext cx="1938351" cy="1200329"/>
            </a:xfrm>
            <a:prstGeom prst="rect">
              <a:avLst/>
            </a:pr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4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TLS: internet</a:t>
              </a:r>
              <a:br>
                <a:rPr lang="en-US" sz="2400" dirty="0" smtClean="0">
                  <a:solidFill>
                    <a:schemeClr val="accent4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</a:br>
              <a:r>
                <a:rPr lang="en-US" sz="2400" dirty="0" smtClean="0">
                  <a:solidFill>
                    <a:schemeClr val="accent4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PGP: email</a:t>
              </a:r>
            </a:p>
            <a:p>
              <a:r>
                <a:rPr lang="en-US" sz="2400" i="1" dirty="0">
                  <a:solidFill>
                    <a:schemeClr val="accent4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(see CS 558</a:t>
              </a:r>
              <a:r>
                <a:rPr lang="en-US" sz="2400" i="1" dirty="0" smtClean="0">
                  <a:solidFill>
                    <a:schemeClr val="accent4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)</a:t>
              </a:r>
              <a:endParaRPr lang="en-US" sz="2400" i="1" dirty="0">
                <a:solidFill>
                  <a:schemeClr val="accent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296401" y="2733375"/>
              <a:ext cx="2565126" cy="461665"/>
            </a:xfrm>
            <a:prstGeom prst="rect">
              <a:avLst/>
            </a:pr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4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Signal: messaging</a:t>
              </a:r>
              <a:endParaRPr lang="en-US" sz="2400" dirty="0">
                <a:solidFill>
                  <a:schemeClr val="accent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166796" y="3429129"/>
              <a:ext cx="2680542" cy="461665"/>
            </a:xfrm>
            <a:prstGeom prst="rect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1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Key encapsulation</a:t>
              </a:r>
              <a:endParaRPr lang="en-US" sz="2400" dirty="0">
                <a:solidFill>
                  <a:schemeClr val="accent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166796" y="2733375"/>
              <a:ext cx="2081019" cy="461665"/>
            </a:xfrm>
            <a:prstGeom prst="rect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1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Key evolution</a:t>
              </a:r>
              <a:endParaRPr lang="en-US" sz="2400" dirty="0">
                <a:solidFill>
                  <a:schemeClr val="accent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79473" y="2548709"/>
              <a:ext cx="1503938" cy="830997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solidFill>
                    <a:schemeClr val="accent3">
                      <a:lumMod val="75000"/>
                    </a:schemeClr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Auth</a:t>
              </a:r>
              <a:r>
                <a:rPr lang="en-US" sz="2400" dirty="0" smtClean="0">
                  <a:solidFill>
                    <a:schemeClr val="accent3">
                      <a:lumMod val="75000"/>
                    </a:schemeClr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 key</a:t>
              </a:r>
              <a:br>
                <a:rPr lang="en-US" sz="2400" dirty="0" smtClean="0">
                  <a:solidFill>
                    <a:schemeClr val="accent3">
                      <a:lumMod val="75000"/>
                    </a:schemeClr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</a:br>
              <a:r>
                <a:rPr lang="en-US" sz="2400" dirty="0" smtClean="0">
                  <a:solidFill>
                    <a:schemeClr val="accent3">
                      <a:lumMod val="75000"/>
                    </a:schemeClr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exchange</a:t>
              </a:r>
              <a:endParaRPr lang="en-US" sz="2400" dirty="0">
                <a:solidFill>
                  <a:schemeClr val="accent3">
                    <a:lumMod val="7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cxnSp>
          <p:nvCxnSpPr>
            <p:cNvPr id="25" name="Straight Arrow Connector 24"/>
            <p:cNvCxnSpPr>
              <a:stCxn id="8" idx="3"/>
              <a:endCxn id="18" idx="1"/>
            </p:cNvCxnSpPr>
            <p:nvPr/>
          </p:nvCxnSpPr>
          <p:spPr>
            <a:xfrm>
              <a:off x="2179260" y="2964208"/>
              <a:ext cx="1400213" cy="0"/>
            </a:xfrm>
            <a:prstGeom prst="straightConnector1">
              <a:avLst/>
            </a:prstGeom>
            <a:ln w="50800">
              <a:solidFill>
                <a:schemeClr val="accent6"/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18" idx="3"/>
              <a:endCxn id="17" idx="1"/>
            </p:cNvCxnSpPr>
            <p:nvPr/>
          </p:nvCxnSpPr>
          <p:spPr>
            <a:xfrm>
              <a:off x="5083411" y="2964208"/>
              <a:ext cx="1083385" cy="0"/>
            </a:xfrm>
            <a:prstGeom prst="straightConnector1">
              <a:avLst/>
            </a:prstGeom>
            <a:ln w="50800">
              <a:solidFill>
                <a:schemeClr val="accent5"/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18" idx="3"/>
              <a:endCxn id="16" idx="1"/>
            </p:cNvCxnSpPr>
            <p:nvPr/>
          </p:nvCxnSpPr>
          <p:spPr>
            <a:xfrm>
              <a:off x="5083411" y="2964208"/>
              <a:ext cx="1083385" cy="695754"/>
            </a:xfrm>
            <a:prstGeom prst="straightConnector1">
              <a:avLst/>
            </a:prstGeom>
            <a:ln w="50800">
              <a:solidFill>
                <a:schemeClr val="accent5"/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11" idx="3"/>
              <a:endCxn id="16" idx="1"/>
            </p:cNvCxnSpPr>
            <p:nvPr/>
          </p:nvCxnSpPr>
          <p:spPr>
            <a:xfrm flipV="1">
              <a:off x="5040129" y="3659962"/>
              <a:ext cx="1126667" cy="695755"/>
            </a:xfrm>
            <a:prstGeom prst="straightConnector1">
              <a:avLst/>
            </a:prstGeom>
            <a:ln w="50800">
              <a:solidFill>
                <a:schemeClr val="accent5"/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17" idx="3"/>
              <a:endCxn id="14" idx="1"/>
            </p:cNvCxnSpPr>
            <p:nvPr/>
          </p:nvCxnSpPr>
          <p:spPr>
            <a:xfrm>
              <a:off x="8247815" y="2964208"/>
              <a:ext cx="1048586" cy="0"/>
            </a:xfrm>
            <a:prstGeom prst="straightConnector1">
              <a:avLst/>
            </a:prstGeom>
            <a:ln w="50800">
              <a:solidFill>
                <a:schemeClr val="accent4">
                  <a:lumMod val="60000"/>
                  <a:lumOff val="40000"/>
                </a:schemeClr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16" idx="3"/>
              <a:endCxn id="13" idx="1"/>
            </p:cNvCxnSpPr>
            <p:nvPr/>
          </p:nvCxnSpPr>
          <p:spPr>
            <a:xfrm>
              <a:off x="8847338" y="3659962"/>
              <a:ext cx="449063" cy="603422"/>
            </a:xfrm>
            <a:prstGeom prst="straightConnector1">
              <a:avLst/>
            </a:prstGeom>
            <a:ln w="50800">
              <a:solidFill>
                <a:schemeClr val="accent4">
                  <a:lumMod val="60000"/>
                  <a:lumOff val="40000"/>
                </a:schemeClr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15" idx="3"/>
              <a:endCxn id="13" idx="1"/>
            </p:cNvCxnSpPr>
            <p:nvPr/>
          </p:nvCxnSpPr>
          <p:spPr>
            <a:xfrm flipV="1">
              <a:off x="8448190" y="4263384"/>
              <a:ext cx="848211" cy="788088"/>
            </a:xfrm>
            <a:prstGeom prst="straightConnector1">
              <a:avLst/>
            </a:prstGeom>
            <a:ln w="50800">
              <a:solidFill>
                <a:schemeClr val="accent4">
                  <a:lumMod val="60000"/>
                  <a:lumOff val="40000"/>
                </a:schemeClr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endCxn id="14" idx="2"/>
            </p:cNvCxnSpPr>
            <p:nvPr/>
          </p:nvCxnSpPr>
          <p:spPr>
            <a:xfrm flipV="1">
              <a:off x="10578964" y="3195040"/>
              <a:ext cx="0" cy="468179"/>
            </a:xfrm>
            <a:prstGeom prst="straightConnector1">
              <a:avLst/>
            </a:prstGeom>
            <a:ln w="50800">
              <a:solidFill>
                <a:schemeClr val="accent4">
                  <a:lumMod val="60000"/>
                  <a:lumOff val="40000"/>
                </a:schemeClr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Freeform 38"/>
          <p:cNvSpPr/>
          <p:nvPr/>
        </p:nvSpPr>
        <p:spPr>
          <a:xfrm>
            <a:off x="-15498" y="855677"/>
            <a:ext cx="12207498" cy="6017821"/>
          </a:xfrm>
          <a:custGeom>
            <a:avLst/>
            <a:gdLst>
              <a:gd name="connsiteX0" fmla="*/ 1743919 w 12207498"/>
              <a:gd name="connsiteY0" fmla="*/ 3531329 h 6017821"/>
              <a:gd name="connsiteX1" fmla="*/ 296408 w 12207498"/>
              <a:gd name="connsiteY1" fmla="*/ 4066933 h 6017821"/>
              <a:gd name="connsiteX2" fmla="*/ 2528510 w 12207498"/>
              <a:gd name="connsiteY2" fmla="*/ 5514033 h 6017821"/>
              <a:gd name="connsiteX3" fmla="*/ 5158946 w 12207498"/>
              <a:gd name="connsiteY3" fmla="*/ 5117573 h 6017821"/>
              <a:gd name="connsiteX4" fmla="*/ 2926844 w 12207498"/>
              <a:gd name="connsiteY4" fmla="*/ 3670474 h 6017821"/>
              <a:gd name="connsiteX5" fmla="*/ 1743919 w 12207498"/>
              <a:gd name="connsiteY5" fmla="*/ 3531329 h 6017821"/>
              <a:gd name="connsiteX6" fmla="*/ 0 w 12207498"/>
              <a:gd name="connsiteY6" fmla="*/ 0 h 6017821"/>
              <a:gd name="connsiteX7" fmla="*/ 12207498 w 12207498"/>
              <a:gd name="connsiteY7" fmla="*/ 0 h 6017821"/>
              <a:gd name="connsiteX8" fmla="*/ 12207498 w 12207498"/>
              <a:gd name="connsiteY8" fmla="*/ 6017821 h 6017821"/>
              <a:gd name="connsiteX9" fmla="*/ 0 w 12207498"/>
              <a:gd name="connsiteY9" fmla="*/ 6017821 h 6017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07498" h="6017821">
                <a:moveTo>
                  <a:pt x="1743919" y="3531329"/>
                </a:moveTo>
                <a:cubicBezTo>
                  <a:pt x="952304" y="3523667"/>
                  <a:pt x="372031" y="3716937"/>
                  <a:pt x="296408" y="4066933"/>
                </a:cubicBezTo>
                <a:cubicBezTo>
                  <a:pt x="186411" y="4576019"/>
                  <a:pt x="1185757" y="5223907"/>
                  <a:pt x="2528510" y="5514033"/>
                </a:cubicBezTo>
                <a:cubicBezTo>
                  <a:pt x="3871263" y="5804159"/>
                  <a:pt x="5048949" y="5626658"/>
                  <a:pt x="5158946" y="5117573"/>
                </a:cubicBezTo>
                <a:cubicBezTo>
                  <a:pt x="5268943" y="4608488"/>
                  <a:pt x="4269597" y="3960600"/>
                  <a:pt x="2926844" y="3670474"/>
                </a:cubicBezTo>
                <a:cubicBezTo>
                  <a:pt x="2507234" y="3579809"/>
                  <a:pt x="2103744" y="3534812"/>
                  <a:pt x="1743919" y="3531329"/>
                </a:cubicBezTo>
                <a:close/>
                <a:moveTo>
                  <a:pt x="0" y="0"/>
                </a:moveTo>
                <a:lnTo>
                  <a:pt x="12207498" y="0"/>
                </a:lnTo>
                <a:lnTo>
                  <a:pt x="12207498" y="6017821"/>
                </a:lnTo>
                <a:lnTo>
                  <a:pt x="0" y="6017821"/>
                </a:lnTo>
                <a:close/>
              </a:path>
            </a:pathLst>
          </a:custGeom>
          <a:solidFill>
            <a:schemeClr val="bg1">
              <a:lumMod val="50000"/>
              <a:alpha val="3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241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 next: </a:t>
            </a:r>
            <a:r>
              <a:rPr lang="en-US" dirty="0" smtClean="0"/>
              <a:t>Authentication </a:t>
            </a:r>
            <a:r>
              <a:rPr lang="en-US" dirty="0" err="1" smtClean="0"/>
              <a:t>xor</a:t>
            </a:r>
            <a:r>
              <a:rPr lang="en-US" dirty="0" smtClean="0"/>
              <a:t> Encryption </a:t>
            </a:r>
            <a:r>
              <a:rPr lang="en-US" dirty="0"/>
              <a:t>via </a:t>
            </a:r>
            <a:r>
              <a:rPr lang="en-US" dirty="0" smtClean="0"/>
              <a:t>Enciphering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577337"/>
            <a:ext cx="1937390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2800" u="sng" dirty="0" smtClean="0">
                <a:solidFill>
                  <a:schemeClr val="accent2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Math Tools</a:t>
            </a:r>
            <a:endParaRPr lang="en-US" sz="2800" u="sng" dirty="0">
              <a:solidFill>
                <a:schemeClr val="accent2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9473" y="1577337"/>
            <a:ext cx="1737014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2800" u="sng" dirty="0" smtClean="0">
                <a:solidFill>
                  <a:schemeClr val="accent3">
                    <a:lumMod val="7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Primitives</a:t>
            </a:r>
            <a:endParaRPr lang="en-US" sz="2800" u="sng" dirty="0">
              <a:solidFill>
                <a:schemeClr val="accent3">
                  <a:lumMod val="75000"/>
                </a:schemeClr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66796" y="1577337"/>
            <a:ext cx="1882888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2800" u="sng" dirty="0" smtClean="0">
                <a:solidFill>
                  <a:schemeClr val="accent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Algorithms</a:t>
            </a:r>
            <a:endParaRPr lang="en-US" sz="2800" u="sng" dirty="0">
              <a:solidFill>
                <a:schemeClr val="accent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96401" y="1577337"/>
            <a:ext cx="1647246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2800" u="sng" dirty="0" smtClean="0">
                <a:solidFill>
                  <a:schemeClr val="accent4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Protocols</a:t>
            </a:r>
            <a:endParaRPr lang="en-US" sz="2800" u="sng" dirty="0">
              <a:solidFill>
                <a:schemeClr val="accent4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609600" y="3940218"/>
            <a:ext cx="8237738" cy="2745726"/>
            <a:chOff x="609600" y="3940218"/>
            <a:chExt cx="8237738" cy="2745726"/>
          </a:xfrm>
        </p:grpSpPr>
        <p:sp>
          <p:nvSpPr>
            <p:cNvPr id="42" name="TextBox 41"/>
            <p:cNvSpPr txBox="1"/>
            <p:nvPr/>
          </p:nvSpPr>
          <p:spPr>
            <a:xfrm>
              <a:off x="6464955" y="6162724"/>
              <a:ext cx="23823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dirty="0" smtClean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☏  </a:t>
              </a:r>
              <a:r>
                <a:rPr lang="en-US" sz="2800" dirty="0" err="1" smtClean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Minicrypt</a:t>
              </a:r>
              <a:endParaRPr lang="en-US" sz="28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9600" y="4635973"/>
              <a:ext cx="2002471" cy="830997"/>
            </a:xfrm>
            <a:prstGeom prst="rect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2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Random(</a:t>
              </a:r>
              <a:r>
                <a:rPr lang="en-US" sz="2400" dirty="0" err="1" smtClean="0">
                  <a:solidFill>
                    <a:schemeClr val="accent2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ish</a:t>
              </a:r>
              <a:r>
                <a:rPr lang="en-US" sz="2400" dirty="0" smtClean="0">
                  <a:solidFill>
                    <a:schemeClr val="accent2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)</a:t>
              </a:r>
              <a:br>
                <a:rPr lang="en-US" sz="2400" dirty="0" smtClean="0">
                  <a:solidFill>
                    <a:schemeClr val="accent2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</a:br>
              <a:r>
                <a:rPr lang="en-US" sz="2400" dirty="0" smtClean="0">
                  <a:solidFill>
                    <a:schemeClr val="accent2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permutations</a:t>
              </a:r>
              <a:endParaRPr lang="en-US" sz="2400" dirty="0">
                <a:solidFill>
                  <a:schemeClr val="accent2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579473" y="5331727"/>
              <a:ext cx="1167307" cy="830997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3">
                      <a:lumMod val="75000"/>
                    </a:schemeClr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Block</a:t>
              </a:r>
              <a:br>
                <a:rPr lang="en-US" sz="2400" dirty="0" smtClean="0">
                  <a:solidFill>
                    <a:schemeClr val="accent3">
                      <a:lumMod val="75000"/>
                    </a:schemeClr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</a:br>
              <a:r>
                <a:rPr lang="en-US" sz="2400" dirty="0" smtClean="0">
                  <a:solidFill>
                    <a:schemeClr val="accent3">
                      <a:lumMod val="75000"/>
                    </a:schemeClr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ciphers</a:t>
              </a:r>
              <a:endParaRPr lang="en-US" sz="2400" dirty="0">
                <a:solidFill>
                  <a:schemeClr val="accent3">
                    <a:lumMod val="7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579473" y="3940218"/>
              <a:ext cx="1460656" cy="830997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3">
                      <a:lumMod val="75000"/>
                    </a:schemeClr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Hash</a:t>
              </a:r>
              <a:br>
                <a:rPr lang="en-US" sz="2400" dirty="0" smtClean="0">
                  <a:solidFill>
                    <a:schemeClr val="accent3">
                      <a:lumMod val="75000"/>
                    </a:schemeClr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</a:br>
              <a:r>
                <a:rPr lang="en-US" sz="2400" dirty="0" smtClean="0">
                  <a:solidFill>
                    <a:schemeClr val="accent3">
                      <a:lumMod val="75000"/>
                    </a:schemeClr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functions</a:t>
              </a:r>
              <a:endParaRPr lang="en-US" sz="2400" dirty="0">
                <a:solidFill>
                  <a:schemeClr val="accent3">
                    <a:lumMod val="7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166796" y="4635973"/>
              <a:ext cx="2281394" cy="830997"/>
            </a:xfrm>
            <a:prstGeom prst="rect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1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Protected</a:t>
              </a:r>
              <a:br>
                <a:rPr lang="en-US" sz="2400" dirty="0" smtClean="0">
                  <a:solidFill>
                    <a:schemeClr val="accent1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</a:br>
              <a:r>
                <a:rPr lang="en-US" sz="2400" dirty="0" smtClean="0">
                  <a:solidFill>
                    <a:schemeClr val="accent1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communication</a:t>
              </a:r>
              <a:endParaRPr lang="en-US" sz="2400" dirty="0">
                <a:solidFill>
                  <a:schemeClr val="accent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cxnSp>
          <p:nvCxnSpPr>
            <p:cNvPr id="21" name="Straight Arrow Connector 20"/>
            <p:cNvCxnSpPr>
              <a:stCxn id="9" idx="3"/>
              <a:endCxn id="11" idx="1"/>
            </p:cNvCxnSpPr>
            <p:nvPr/>
          </p:nvCxnSpPr>
          <p:spPr>
            <a:xfrm flipV="1">
              <a:off x="2612071" y="4355717"/>
              <a:ext cx="967402" cy="695755"/>
            </a:xfrm>
            <a:prstGeom prst="straightConnector1">
              <a:avLst/>
            </a:prstGeom>
            <a:ln w="50800">
              <a:solidFill>
                <a:schemeClr val="accent6"/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9" idx="3"/>
              <a:endCxn id="10" idx="1"/>
            </p:cNvCxnSpPr>
            <p:nvPr/>
          </p:nvCxnSpPr>
          <p:spPr>
            <a:xfrm>
              <a:off x="2612071" y="5051472"/>
              <a:ext cx="967402" cy="695754"/>
            </a:xfrm>
            <a:prstGeom prst="straightConnector1">
              <a:avLst/>
            </a:prstGeom>
            <a:ln w="50800">
              <a:solidFill>
                <a:schemeClr val="accent6"/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11" idx="3"/>
              <a:endCxn id="15" idx="1"/>
            </p:cNvCxnSpPr>
            <p:nvPr/>
          </p:nvCxnSpPr>
          <p:spPr>
            <a:xfrm>
              <a:off x="5040129" y="4355717"/>
              <a:ext cx="1126667" cy="695755"/>
            </a:xfrm>
            <a:prstGeom prst="straightConnector1">
              <a:avLst/>
            </a:prstGeom>
            <a:ln w="50800">
              <a:solidFill>
                <a:schemeClr val="accent5"/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10" idx="3"/>
              <a:endCxn id="15" idx="1"/>
            </p:cNvCxnSpPr>
            <p:nvPr/>
          </p:nvCxnSpPr>
          <p:spPr>
            <a:xfrm flipV="1">
              <a:off x="4746780" y="5051472"/>
              <a:ext cx="1420016" cy="695754"/>
            </a:xfrm>
            <a:prstGeom prst="straightConnector1">
              <a:avLst/>
            </a:prstGeom>
            <a:ln w="50800">
              <a:solidFill>
                <a:schemeClr val="accent5"/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609600" y="2548709"/>
            <a:ext cx="11409021" cy="4137235"/>
            <a:chOff x="609600" y="2548709"/>
            <a:chExt cx="11409021" cy="4137235"/>
          </a:xfrm>
        </p:grpSpPr>
        <p:sp>
          <p:nvSpPr>
            <p:cNvPr id="41" name="TextBox 40"/>
            <p:cNvSpPr txBox="1"/>
            <p:nvPr/>
          </p:nvSpPr>
          <p:spPr>
            <a:xfrm>
              <a:off x="9296401" y="6162724"/>
              <a:ext cx="27222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Cryptomania</a:t>
              </a:r>
              <a:r>
                <a:rPr lang="en-US" sz="2800" dirty="0" smtClean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 </a:t>
              </a:r>
              <a:r>
                <a:rPr lang="en-US" sz="2800" dirty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✉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09600" y="2548709"/>
              <a:ext cx="1569660" cy="830997"/>
            </a:xfrm>
            <a:prstGeom prst="rect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2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Modular</a:t>
              </a:r>
              <a:br>
                <a:rPr lang="en-US" sz="2400" dirty="0" smtClean="0">
                  <a:solidFill>
                    <a:schemeClr val="accent2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</a:br>
              <a:r>
                <a:rPr lang="en-US" sz="2400" dirty="0" smtClean="0">
                  <a:solidFill>
                    <a:schemeClr val="accent2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arithmetic</a:t>
              </a:r>
              <a:endParaRPr lang="en-US" sz="2400" dirty="0">
                <a:solidFill>
                  <a:schemeClr val="accent2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296401" y="3663219"/>
              <a:ext cx="1938351" cy="1200329"/>
            </a:xfrm>
            <a:prstGeom prst="rect">
              <a:avLst/>
            </a:pr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4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TLS: internet</a:t>
              </a:r>
              <a:br>
                <a:rPr lang="en-US" sz="2400" dirty="0" smtClean="0">
                  <a:solidFill>
                    <a:schemeClr val="accent4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</a:br>
              <a:r>
                <a:rPr lang="en-US" sz="2400" dirty="0" smtClean="0">
                  <a:solidFill>
                    <a:schemeClr val="accent4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PGP: email</a:t>
              </a:r>
            </a:p>
            <a:p>
              <a:r>
                <a:rPr lang="en-US" sz="2400" i="1" dirty="0">
                  <a:solidFill>
                    <a:schemeClr val="accent4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(see CS 558</a:t>
              </a:r>
              <a:r>
                <a:rPr lang="en-US" sz="2400" i="1" dirty="0" smtClean="0">
                  <a:solidFill>
                    <a:schemeClr val="accent4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)</a:t>
              </a:r>
              <a:endParaRPr lang="en-US" sz="2400" i="1" dirty="0">
                <a:solidFill>
                  <a:schemeClr val="accent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296401" y="2733375"/>
              <a:ext cx="2565126" cy="461665"/>
            </a:xfrm>
            <a:prstGeom prst="rect">
              <a:avLst/>
            </a:pr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4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Signal: messaging</a:t>
              </a:r>
              <a:endParaRPr lang="en-US" sz="2400" dirty="0">
                <a:solidFill>
                  <a:schemeClr val="accent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166796" y="3429129"/>
              <a:ext cx="2680542" cy="461665"/>
            </a:xfrm>
            <a:prstGeom prst="rect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1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Key encapsulation</a:t>
              </a:r>
              <a:endParaRPr lang="en-US" sz="2400" dirty="0">
                <a:solidFill>
                  <a:schemeClr val="accent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166796" y="2733375"/>
              <a:ext cx="2081019" cy="461665"/>
            </a:xfrm>
            <a:prstGeom prst="rect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1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Key evolution</a:t>
              </a:r>
              <a:endParaRPr lang="en-US" sz="2400" dirty="0">
                <a:solidFill>
                  <a:schemeClr val="accent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79473" y="2548709"/>
              <a:ext cx="1503938" cy="830997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solidFill>
                    <a:schemeClr val="accent3">
                      <a:lumMod val="75000"/>
                    </a:schemeClr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Auth</a:t>
              </a:r>
              <a:r>
                <a:rPr lang="en-US" sz="2400" dirty="0" smtClean="0">
                  <a:solidFill>
                    <a:schemeClr val="accent3">
                      <a:lumMod val="75000"/>
                    </a:schemeClr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 key</a:t>
              </a:r>
              <a:br>
                <a:rPr lang="en-US" sz="2400" dirty="0" smtClean="0">
                  <a:solidFill>
                    <a:schemeClr val="accent3">
                      <a:lumMod val="75000"/>
                    </a:schemeClr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</a:br>
              <a:r>
                <a:rPr lang="en-US" sz="2400" dirty="0" smtClean="0">
                  <a:solidFill>
                    <a:schemeClr val="accent3">
                      <a:lumMod val="75000"/>
                    </a:schemeClr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exchange</a:t>
              </a:r>
              <a:endParaRPr lang="en-US" sz="2400" dirty="0">
                <a:solidFill>
                  <a:schemeClr val="accent3">
                    <a:lumMod val="7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cxnSp>
          <p:nvCxnSpPr>
            <p:cNvPr id="25" name="Straight Arrow Connector 24"/>
            <p:cNvCxnSpPr>
              <a:stCxn id="8" idx="3"/>
              <a:endCxn id="18" idx="1"/>
            </p:cNvCxnSpPr>
            <p:nvPr/>
          </p:nvCxnSpPr>
          <p:spPr>
            <a:xfrm>
              <a:off x="2179260" y="2964208"/>
              <a:ext cx="1400213" cy="0"/>
            </a:xfrm>
            <a:prstGeom prst="straightConnector1">
              <a:avLst/>
            </a:prstGeom>
            <a:ln w="50800">
              <a:solidFill>
                <a:schemeClr val="accent6"/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18" idx="3"/>
              <a:endCxn id="17" idx="1"/>
            </p:cNvCxnSpPr>
            <p:nvPr/>
          </p:nvCxnSpPr>
          <p:spPr>
            <a:xfrm>
              <a:off x="5083411" y="2964208"/>
              <a:ext cx="1083385" cy="0"/>
            </a:xfrm>
            <a:prstGeom prst="straightConnector1">
              <a:avLst/>
            </a:prstGeom>
            <a:ln w="50800">
              <a:solidFill>
                <a:schemeClr val="accent5"/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18" idx="3"/>
              <a:endCxn id="16" idx="1"/>
            </p:cNvCxnSpPr>
            <p:nvPr/>
          </p:nvCxnSpPr>
          <p:spPr>
            <a:xfrm>
              <a:off x="5083411" y="2964208"/>
              <a:ext cx="1083385" cy="695754"/>
            </a:xfrm>
            <a:prstGeom prst="straightConnector1">
              <a:avLst/>
            </a:prstGeom>
            <a:ln w="50800">
              <a:solidFill>
                <a:schemeClr val="accent5"/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11" idx="3"/>
              <a:endCxn id="16" idx="1"/>
            </p:cNvCxnSpPr>
            <p:nvPr/>
          </p:nvCxnSpPr>
          <p:spPr>
            <a:xfrm flipV="1">
              <a:off x="5040129" y="3659962"/>
              <a:ext cx="1126667" cy="695755"/>
            </a:xfrm>
            <a:prstGeom prst="straightConnector1">
              <a:avLst/>
            </a:prstGeom>
            <a:ln w="50800">
              <a:solidFill>
                <a:schemeClr val="accent5"/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17" idx="3"/>
              <a:endCxn id="14" idx="1"/>
            </p:cNvCxnSpPr>
            <p:nvPr/>
          </p:nvCxnSpPr>
          <p:spPr>
            <a:xfrm>
              <a:off x="8247815" y="2964208"/>
              <a:ext cx="1048586" cy="0"/>
            </a:xfrm>
            <a:prstGeom prst="straightConnector1">
              <a:avLst/>
            </a:prstGeom>
            <a:ln w="50800">
              <a:solidFill>
                <a:schemeClr val="accent4">
                  <a:lumMod val="60000"/>
                  <a:lumOff val="40000"/>
                </a:schemeClr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16" idx="3"/>
              <a:endCxn id="13" idx="1"/>
            </p:cNvCxnSpPr>
            <p:nvPr/>
          </p:nvCxnSpPr>
          <p:spPr>
            <a:xfrm>
              <a:off x="8847338" y="3659962"/>
              <a:ext cx="449063" cy="603422"/>
            </a:xfrm>
            <a:prstGeom prst="straightConnector1">
              <a:avLst/>
            </a:prstGeom>
            <a:ln w="50800">
              <a:solidFill>
                <a:schemeClr val="accent4">
                  <a:lumMod val="60000"/>
                  <a:lumOff val="40000"/>
                </a:schemeClr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15" idx="3"/>
              <a:endCxn id="13" idx="1"/>
            </p:cNvCxnSpPr>
            <p:nvPr/>
          </p:nvCxnSpPr>
          <p:spPr>
            <a:xfrm flipV="1">
              <a:off x="8448190" y="4263384"/>
              <a:ext cx="848211" cy="788088"/>
            </a:xfrm>
            <a:prstGeom prst="straightConnector1">
              <a:avLst/>
            </a:prstGeom>
            <a:ln w="50800">
              <a:solidFill>
                <a:schemeClr val="accent4">
                  <a:lumMod val="60000"/>
                  <a:lumOff val="40000"/>
                </a:schemeClr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endCxn id="14" idx="2"/>
            </p:cNvCxnSpPr>
            <p:nvPr/>
          </p:nvCxnSpPr>
          <p:spPr>
            <a:xfrm flipV="1">
              <a:off x="10578964" y="3195040"/>
              <a:ext cx="0" cy="468179"/>
            </a:xfrm>
            <a:prstGeom prst="straightConnector1">
              <a:avLst/>
            </a:prstGeom>
            <a:ln w="50800">
              <a:solidFill>
                <a:schemeClr val="accent4">
                  <a:lumMod val="60000"/>
                  <a:lumOff val="40000"/>
                </a:schemeClr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Freeform 36"/>
          <p:cNvSpPr/>
          <p:nvPr/>
        </p:nvSpPr>
        <p:spPr>
          <a:xfrm>
            <a:off x="0" y="854015"/>
            <a:ext cx="12192000" cy="6003985"/>
          </a:xfrm>
          <a:custGeom>
            <a:avLst/>
            <a:gdLst>
              <a:gd name="connsiteX0" fmla="*/ 7572038 w 12192000"/>
              <a:gd name="connsiteY0" fmla="*/ 3549852 h 6003985"/>
              <a:gd name="connsiteX1" fmla="*/ 5870592 w 12192000"/>
              <a:gd name="connsiteY1" fmla="*/ 3698739 h 6003985"/>
              <a:gd name="connsiteX2" fmla="*/ 3028080 w 12192000"/>
              <a:gd name="connsiteY2" fmla="*/ 5096816 h 6003985"/>
              <a:gd name="connsiteX3" fmla="*/ 6177953 w 12192000"/>
              <a:gd name="connsiteY3" fmla="*/ 5432666 h 6003985"/>
              <a:gd name="connsiteX4" fmla="*/ 9020465 w 12192000"/>
              <a:gd name="connsiteY4" fmla="*/ 4034588 h 6003985"/>
              <a:gd name="connsiteX5" fmla="*/ 7572038 w 12192000"/>
              <a:gd name="connsiteY5" fmla="*/ 3549852 h 6003985"/>
              <a:gd name="connsiteX6" fmla="*/ 0 w 12192000"/>
              <a:gd name="connsiteY6" fmla="*/ 0 h 6003985"/>
              <a:gd name="connsiteX7" fmla="*/ 12192000 w 12192000"/>
              <a:gd name="connsiteY7" fmla="*/ 0 h 6003985"/>
              <a:gd name="connsiteX8" fmla="*/ 12192000 w 12192000"/>
              <a:gd name="connsiteY8" fmla="*/ 6003985 h 6003985"/>
              <a:gd name="connsiteX9" fmla="*/ 0 w 12192000"/>
              <a:gd name="connsiteY9" fmla="*/ 6003985 h 6003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03985">
                <a:moveTo>
                  <a:pt x="7572038" y="3549852"/>
                </a:moveTo>
                <a:cubicBezTo>
                  <a:pt x="7077272" y="3541138"/>
                  <a:pt x="6491124" y="3588742"/>
                  <a:pt x="5870592" y="3698739"/>
                </a:cubicBezTo>
                <a:cubicBezTo>
                  <a:pt x="4215841" y="3992065"/>
                  <a:pt x="2943204" y="4618005"/>
                  <a:pt x="3028080" y="5096816"/>
                </a:cubicBezTo>
                <a:cubicBezTo>
                  <a:pt x="3112955" y="5575627"/>
                  <a:pt x="4523202" y="5725992"/>
                  <a:pt x="6177953" y="5432666"/>
                </a:cubicBezTo>
                <a:cubicBezTo>
                  <a:pt x="7832704" y="5139340"/>
                  <a:pt x="9105340" y="4513399"/>
                  <a:pt x="9020465" y="4034588"/>
                </a:cubicBezTo>
                <a:cubicBezTo>
                  <a:pt x="8967418" y="3735332"/>
                  <a:pt x="8396647" y="3564374"/>
                  <a:pt x="7572038" y="3549852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003985"/>
                </a:lnTo>
                <a:lnTo>
                  <a:pt x="0" y="6003985"/>
                </a:lnTo>
                <a:close/>
              </a:path>
            </a:pathLst>
          </a:custGeom>
          <a:solidFill>
            <a:schemeClr val="bg1">
              <a:lumMod val="50000"/>
              <a:alpha val="3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014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Crypto Wars: early 20</a:t>
            </a:r>
            <a:r>
              <a:rPr lang="en-US" baseline="30000" dirty="0"/>
              <a:t>th</a:t>
            </a:r>
            <a:r>
              <a:rPr lang="en-US" dirty="0"/>
              <a:t> century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r>
              <a:rPr lang="en-US" dirty="0" smtClean="0"/>
              <a:t>World War I: Zimmerman telegram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t"/>
          <a:lstStyle/>
          <a:p>
            <a:r>
              <a:rPr lang="en-US" dirty="0" smtClean="0"/>
              <a:t>World War II: Enigma machine</a:t>
            </a:r>
            <a:endParaRPr lang="en-US" dirty="0"/>
          </a:p>
        </p:txBody>
      </p:sp>
      <p:pic>
        <p:nvPicPr>
          <p:cNvPr id="2050" name="Picture 2" descr="The Zimmerman Telegraph alongside the decoding not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741871"/>
            <a:ext cx="5386388" cy="302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9600" y="5384931"/>
            <a:ext cx="47339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Source: http</a:t>
            </a:r>
            <a:r>
              <a:rPr lang="en-US" sz="16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://www.bbc.com/news/uk-38581861</a:t>
            </a:r>
          </a:p>
        </p:txBody>
      </p:sp>
      <p:pic>
        <p:nvPicPr>
          <p:cNvPr id="2052" name="Picture 4" descr="https://upload.wikimedia.org/wikipedia/commons/thumb/b/bd/Enigma_%28crittografia%29_-_Museo_scienza_e_tecnologia_Milano.jpg/1024px-Enigma_%28crittografia%29_-_Museo_scienza_e_tecnologia_Milano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659" y="1741871"/>
            <a:ext cx="5201920" cy="346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286659" y="5384931"/>
            <a:ext cx="51700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Source</a:t>
            </a:r>
            <a:r>
              <a:rPr lang="en-US" sz="16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: https://en.wikipedia.org/wiki/Enigma_machine</a:t>
            </a:r>
          </a:p>
        </p:txBody>
      </p:sp>
    </p:spTree>
    <p:extLst>
      <p:ext uri="{BB962C8B-B14F-4D97-AF65-F5344CB8AC3E}">
        <p14:creationId xmlns:p14="http://schemas.microsoft.com/office/powerpoint/2010/main" val="3688531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Crypto Wars: early 20</a:t>
            </a:r>
            <a:r>
              <a:rPr lang="en-US" baseline="30000" dirty="0"/>
              <a:t>th</a:t>
            </a:r>
            <a:r>
              <a:rPr lang="en-US" dirty="0"/>
              <a:t> century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r>
              <a:rPr lang="en-US" dirty="0" smtClean="0"/>
              <a:t>World War I: Zimmerman telegram</a:t>
            </a:r>
            <a:endParaRPr lang="en-US" dirty="0"/>
          </a:p>
        </p:txBody>
      </p:sp>
      <p:pic>
        <p:nvPicPr>
          <p:cNvPr id="2050" name="Picture 2" descr="The Zimmerman Telegraph alongside the decoding notes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600" y="1741871"/>
            <a:ext cx="2764971" cy="302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ight Arrow 11"/>
          <p:cNvSpPr/>
          <p:nvPr/>
        </p:nvSpPr>
        <p:spPr>
          <a:xfrm>
            <a:off x="4442119" y="3305829"/>
            <a:ext cx="5185692" cy="380377"/>
          </a:xfrm>
          <a:prstGeom prst="rightArrow">
            <a:avLst/>
          </a:prstGeom>
          <a:solidFill>
            <a:srgbClr val="A6A6A6"/>
          </a:solidFill>
          <a:ln>
            <a:solidFill>
              <a:srgbClr val="262626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4" descr="http://www.iconsdb.com/icons/preview/green/key-xx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5649" y="2086537"/>
            <a:ext cx="726469" cy="72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www.iconsdb.com/icons/preview/green/key-xx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2502" y="2086537"/>
            <a:ext cx="726469" cy="72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4292" y="2589929"/>
            <a:ext cx="1422778" cy="192919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0675" y="2589929"/>
            <a:ext cx="3037082" cy="1917158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5882393" y="3592140"/>
            <a:ext cx="2575128" cy="2865583"/>
            <a:chOff x="5882393" y="3592140"/>
            <a:chExt cx="2575128" cy="2865583"/>
          </a:xfrm>
        </p:grpSpPr>
        <p:sp>
          <p:nvSpPr>
            <p:cNvPr id="25" name="Right Arrow 24"/>
            <p:cNvSpPr/>
            <p:nvPr/>
          </p:nvSpPr>
          <p:spPr>
            <a:xfrm rot="16200000">
              <a:off x="6422434" y="4010388"/>
              <a:ext cx="1487426" cy="650929"/>
            </a:xfrm>
            <a:prstGeom prst="rightArrow">
              <a:avLst>
                <a:gd name="adj1" fmla="val 50000"/>
                <a:gd name="adj2" fmla="val 0"/>
              </a:avLst>
            </a:prstGeom>
            <a:solidFill>
              <a:srgbClr val="A6A6A6"/>
            </a:solidFill>
            <a:ln>
              <a:solidFill>
                <a:srgbClr val="262626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82393" y="4840221"/>
              <a:ext cx="2575128" cy="16175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9182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Crypto Wars: early 20</a:t>
            </a:r>
            <a:r>
              <a:rPr lang="en-US" baseline="30000" dirty="0"/>
              <a:t>th</a:t>
            </a:r>
            <a:r>
              <a:rPr lang="en-US" dirty="0"/>
              <a:t> century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r>
              <a:rPr lang="en-US" dirty="0" smtClean="0"/>
              <a:t>World War I: Zimmerman telegram</a:t>
            </a:r>
            <a:endParaRPr lang="en-US" dirty="0"/>
          </a:p>
        </p:txBody>
      </p:sp>
      <p:pic>
        <p:nvPicPr>
          <p:cNvPr id="2050" name="Picture 2" descr="The Zimmerman Telegraph alongside the decoding notes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600" y="1741871"/>
            <a:ext cx="2764971" cy="302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ight Arrow 11"/>
          <p:cNvSpPr/>
          <p:nvPr/>
        </p:nvSpPr>
        <p:spPr>
          <a:xfrm>
            <a:off x="4442119" y="3305829"/>
            <a:ext cx="5185692" cy="380377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4" descr="http://www.iconsdb.com/icons/preview/green/key-xx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5649" y="2086537"/>
            <a:ext cx="726469" cy="72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www.iconsdb.com/icons/preview/green/key-xx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2502" y="2086537"/>
            <a:ext cx="726469" cy="72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4292" y="2589929"/>
            <a:ext cx="1422778" cy="192919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0675" y="2589929"/>
            <a:ext cx="3037082" cy="1917158"/>
          </a:xfrm>
          <a:prstGeom prst="rect">
            <a:avLst/>
          </a:prstGeom>
        </p:spPr>
      </p:pic>
      <p:sp>
        <p:nvSpPr>
          <p:cNvPr id="25" name="Right Arrow 24"/>
          <p:cNvSpPr/>
          <p:nvPr/>
        </p:nvSpPr>
        <p:spPr>
          <a:xfrm rot="16200000">
            <a:off x="6422434" y="4010388"/>
            <a:ext cx="1487426" cy="650929"/>
          </a:xfrm>
          <a:prstGeom prst="rightArrow">
            <a:avLst>
              <a:gd name="adj1" fmla="val 50000"/>
              <a:gd name="adj2" fmla="val 0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2393" y="2589929"/>
            <a:ext cx="2575128" cy="16175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65978" y="4856595"/>
            <a:ext cx="992717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606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6948"/>
            <a:ext cx="10972800" cy="545806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Lesson: Use time- and battle-tested cryptosystems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955020" y="3530266"/>
            <a:ext cx="8281960" cy="2592424"/>
            <a:chOff x="1910623" y="1366747"/>
            <a:chExt cx="8281960" cy="2592424"/>
          </a:xfrm>
        </p:grpSpPr>
        <p:sp>
          <p:nvSpPr>
            <p:cNvPr id="4" name="TextBox 3"/>
            <p:cNvSpPr txBox="1"/>
            <p:nvPr/>
          </p:nvSpPr>
          <p:spPr>
            <a:xfrm>
              <a:off x="4622680" y="1366747"/>
              <a:ext cx="2958795" cy="769441"/>
            </a:xfrm>
            <a:prstGeom prst="rect">
              <a:avLst/>
            </a:prstGeom>
            <a:noFill/>
            <a:ln w="25400">
              <a:solidFill>
                <a:schemeClr val="bg1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4400" dirty="0" smtClean="0">
                  <a:latin typeface="Lato Semibold"/>
                  <a:ea typeface="Lato Black" panose="020F0502020204030203" pitchFamily="34" charset="0"/>
                  <a:cs typeface="Lato Semibold"/>
                </a:rPr>
                <a:t>Cryptology</a:t>
              </a:r>
              <a:endParaRPr lang="en-US" sz="4400" dirty="0">
                <a:latin typeface="Lato Semibold"/>
                <a:ea typeface="Lato Black" panose="020F0502020204030203" pitchFamily="34" charset="0"/>
                <a:cs typeface="Lato Semibold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910623" y="2136188"/>
              <a:ext cx="8281960" cy="1822983"/>
              <a:chOff x="1910623" y="2900458"/>
              <a:chExt cx="8281960" cy="1822983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1910623" y="3954000"/>
                <a:ext cx="3626577" cy="769441"/>
              </a:xfrm>
              <a:prstGeom prst="rect">
                <a:avLst/>
              </a:prstGeom>
              <a:noFill/>
              <a:ln w="25400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4400" dirty="0" smtClean="0">
                    <a:latin typeface="Lato Semibold"/>
                    <a:ea typeface="Lato Black" panose="020F0502020204030203" pitchFamily="34" charset="0"/>
                    <a:cs typeface="Lato Semibold"/>
                  </a:rPr>
                  <a:t>Cryptography</a:t>
                </a:r>
                <a:endParaRPr lang="en-US" sz="4400" dirty="0">
                  <a:latin typeface="Lato Semibold"/>
                  <a:ea typeface="Lato Black" panose="020F0502020204030203" pitchFamily="34" charset="0"/>
                  <a:cs typeface="Lato Semibold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658270" y="3954000"/>
                <a:ext cx="3534313" cy="769441"/>
              </a:xfrm>
              <a:prstGeom prst="rect">
                <a:avLst/>
              </a:prstGeom>
              <a:noFill/>
              <a:ln w="25400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4400" dirty="0" smtClean="0">
                    <a:latin typeface="Lato Semibold"/>
                    <a:ea typeface="Lato Black" panose="020F0502020204030203" pitchFamily="34" charset="0"/>
                    <a:cs typeface="Lato Semibold"/>
                  </a:rPr>
                  <a:t>Cryptanalysis</a:t>
                </a:r>
                <a:endParaRPr lang="en-US" sz="4400" dirty="0">
                  <a:latin typeface="Lato Semibold"/>
                  <a:ea typeface="Lato Black" panose="020F0502020204030203" pitchFamily="34" charset="0"/>
                  <a:cs typeface="Lato Semibold"/>
                </a:endParaRPr>
              </a:p>
            </p:txBody>
          </p:sp>
          <p:cxnSp>
            <p:nvCxnSpPr>
              <p:cNvPr id="8" name="Straight Arrow Connector 7"/>
              <p:cNvCxnSpPr>
                <a:endCxn id="5" idx="0"/>
              </p:cNvCxnSpPr>
              <p:nvPr/>
            </p:nvCxnSpPr>
            <p:spPr>
              <a:xfrm flipH="1">
                <a:off x="3723912" y="2900458"/>
                <a:ext cx="1645934" cy="1053542"/>
              </a:xfrm>
              <a:prstGeom prst="straightConnector1">
                <a:avLst/>
              </a:prstGeom>
              <a:ln w="50800">
                <a:solidFill>
                  <a:schemeClr val="bg1">
                    <a:lumMod val="65000"/>
                  </a:schemeClr>
                </a:solidFill>
                <a:tailEnd type="triangle" w="med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>
                <a:endCxn id="6" idx="0"/>
              </p:cNvCxnSpPr>
              <p:nvPr/>
            </p:nvCxnSpPr>
            <p:spPr>
              <a:xfrm>
                <a:off x="6893845" y="2900458"/>
                <a:ext cx="1531582" cy="1053542"/>
              </a:xfrm>
              <a:prstGeom prst="straightConnector1">
                <a:avLst/>
              </a:prstGeom>
              <a:ln w="50800">
                <a:solidFill>
                  <a:schemeClr val="bg1">
                    <a:lumMod val="65000"/>
                  </a:schemeClr>
                </a:solidFill>
                <a:tailEnd type="triangle" w="med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Rounded Rectangle 6"/>
          <p:cNvSpPr/>
          <p:nvPr/>
        </p:nvSpPr>
        <p:spPr>
          <a:xfrm>
            <a:off x="633561" y="1366747"/>
            <a:ext cx="10924879" cy="124637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Lato Heavy"/>
                <a:cs typeface="Lato Heavy"/>
              </a:rPr>
              <a:t>Schneier’s</a:t>
            </a:r>
            <a:r>
              <a:rPr lang="en-US" sz="2800" dirty="0" smtClean="0">
                <a:solidFill>
                  <a:schemeClr val="tx1"/>
                </a:solidFill>
                <a:latin typeface="Lato Heavy"/>
                <a:cs typeface="Lato Heavy"/>
              </a:rPr>
              <a:t> law:</a:t>
            </a:r>
            <a:r>
              <a:rPr lang="en-US" sz="2800" dirty="0" smtClean="0">
                <a:solidFill>
                  <a:schemeClr val="tx1"/>
                </a:solidFill>
                <a:latin typeface="Lato Regular"/>
                <a:cs typeface="Lato Regular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Lato Regular"/>
                <a:cs typeface="Lato Regular"/>
              </a:rPr>
              <a:t>Anyone, from the most clueless amateur to the best cryptographer, can create an algorithm that he himself can't break</a:t>
            </a:r>
            <a:r>
              <a:rPr lang="en-US" sz="2800" dirty="0" smtClean="0">
                <a:solidFill>
                  <a:schemeClr val="tx1"/>
                </a:solidFill>
                <a:latin typeface="Lato Regular"/>
                <a:cs typeface="Lato Regular"/>
              </a:rPr>
              <a:t>.</a:t>
            </a:r>
            <a:endParaRPr lang="en-US" sz="2800" dirty="0">
              <a:solidFill>
                <a:schemeClr val="tx1"/>
              </a:solidFill>
              <a:latin typeface="Lato Regular"/>
              <a:cs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012975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 from last lecture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r>
              <a:rPr lang="en-US" sz="2800" dirty="0"/>
              <a:t>One-time pad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t">
            <a:normAutofit/>
          </a:bodyPr>
          <a:lstStyle/>
          <a:p>
            <a:r>
              <a:rPr lang="en-US" sz="2800" dirty="0" smtClean="0"/>
              <a:t>Block cipher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814221"/>
            <a:ext cx="5389033" cy="3546519"/>
          </a:xfrm>
        </p:spPr>
        <p:txBody>
          <a:bodyPr>
            <a:noAutofit/>
          </a:bodyPr>
          <a:lstStyle/>
          <a:p>
            <a:r>
              <a:rPr lang="en-US" sz="2600" dirty="0"/>
              <a:t>Encode: </a:t>
            </a:r>
            <a:r>
              <a:rPr lang="en-US" sz="2600" i="1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X </a:t>
            </a:r>
            <a:r>
              <a:rPr lang="en-US" sz="2600" dirty="0"/>
              <a:t>↦ </a:t>
            </a:r>
            <a:r>
              <a:rPr lang="en-US" sz="2600" dirty="0" err="1"/>
              <a:t>permutation</a:t>
            </a:r>
            <a:r>
              <a:rPr lang="en-US" sz="2600" i="1" baseline="-25000" dirty="0" err="1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</a:t>
            </a:r>
            <a:r>
              <a:rPr lang="en-US" sz="2600" dirty="0"/>
              <a:t>(</a:t>
            </a:r>
            <a:r>
              <a:rPr lang="en-US" sz="2600" i="1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X)</a:t>
            </a:r>
            <a:endParaRPr lang="en-US" sz="2600" dirty="0"/>
          </a:p>
          <a:p>
            <a:r>
              <a:rPr lang="en-US" sz="2600" dirty="0" smtClean="0"/>
              <a:t>Entire </a:t>
            </a:r>
            <a:r>
              <a:rPr lang="en-US" sz="2600" i="1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</a:t>
            </a:r>
            <a:r>
              <a:rPr lang="en-US" sz="2600" dirty="0"/>
              <a:t> determines the permutation on the entire </a:t>
            </a:r>
            <a:r>
              <a:rPr lang="en-US" sz="2600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X</a:t>
            </a:r>
            <a:endParaRPr lang="en-US" sz="2600" dirty="0"/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609600" y="4199138"/>
            <a:ext cx="5389033" cy="2161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457200" rtl="0" eaLnBrk="1" latinLnBrk="0" hangingPunct="1">
              <a:spcBef>
                <a:spcPts val="8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Lato Semibold"/>
                <a:ea typeface="+mn-ea"/>
                <a:cs typeface="Lato Semibold"/>
              </a:defRPr>
            </a:lvl1pPr>
            <a:lvl2pPr marL="667512" indent="-274320" algn="l" defTabSz="457200" rtl="0" eaLnBrk="1" latinLnBrk="0" hangingPunct="1">
              <a:spcBef>
                <a:spcPts val="6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Encode: </a:t>
            </a:r>
            <a:r>
              <a:rPr lang="en-US" sz="2600" i="1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X </a:t>
            </a:r>
            <a:r>
              <a:rPr lang="en-US" sz="2600" dirty="0"/>
              <a:t>↦</a:t>
            </a:r>
            <a:r>
              <a:rPr lang="en-US" sz="2600" i="1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X </a:t>
            </a:r>
            <a:r>
              <a:rPr lang="en-US" sz="2600" dirty="0"/>
              <a:t>⊕ </a:t>
            </a:r>
            <a:r>
              <a:rPr lang="en-US" sz="2600" i="1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</a:t>
            </a:r>
          </a:p>
          <a:p>
            <a:r>
              <a:rPr lang="en-US" sz="2600" dirty="0" smtClean="0"/>
              <a:t>Apply </a:t>
            </a:r>
            <a:r>
              <a:rPr lang="en-US" sz="2600" dirty="0"/>
              <a:t>Caesar cipher to each bit of </a:t>
            </a:r>
            <a:r>
              <a:rPr lang="en-US" sz="2600" i="1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X</a:t>
            </a:r>
            <a:r>
              <a:rPr lang="en-US" sz="2600" dirty="0"/>
              <a:t> independently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3368" y="1821810"/>
            <a:ext cx="5365358" cy="738965"/>
          </a:xfrm>
          <a:prstGeom prst="rect">
            <a:avLst/>
          </a:prstGeom>
        </p:spPr>
      </p:pic>
      <p:pic>
        <p:nvPicPr>
          <p:cNvPr id="9" name="Picture 2" descr="https://upload.wikimedia.org/wikipedia/commons/thumb/1/19/NSA_DIANA_one_time_pad.tiff/lossless-page1-910px-NSA_DIANA_one_time_pad.tiff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600" y="1741870"/>
            <a:ext cx="5389032" cy="215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182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02109"/>
            <a:ext cx="2801257" cy="5258631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 smtClean="0"/>
              <a:t>Quantities</a:t>
            </a:r>
          </a:p>
          <a:p>
            <a:r>
              <a:rPr lang="en-US" dirty="0" smtClean="0"/>
              <a:t>bit </a:t>
            </a:r>
            <a:r>
              <a:rPr lang="x-none" dirty="0" smtClean="0">
                <a:latin typeface="Cambria Math"/>
                <a:cs typeface="Cambria Math"/>
              </a:rPr>
              <a:t>∈</a:t>
            </a:r>
            <a:r>
              <a:rPr lang="en-US" dirty="0" smtClean="0"/>
              <a:t> {0,1}</a:t>
            </a:r>
          </a:p>
          <a:p>
            <a:r>
              <a:rPr lang="en-US" dirty="0" smtClean="0"/>
              <a:t>byte </a:t>
            </a:r>
            <a:r>
              <a:rPr lang="x-none" dirty="0">
                <a:latin typeface="Cambria Math"/>
                <a:cs typeface="Cambria Math"/>
              </a:rPr>
              <a:t>∈</a:t>
            </a:r>
            <a:r>
              <a:rPr lang="en-US" dirty="0" smtClean="0"/>
              <a:t> {0,1}</a:t>
            </a:r>
            <a:r>
              <a:rPr lang="en-US" baseline="30000" dirty="0" smtClean="0"/>
              <a:t>8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600" dirty="0" smtClean="0"/>
              <a:t>Formats</a:t>
            </a:r>
            <a:endParaRPr lang="en-US" sz="2600" dirty="0"/>
          </a:p>
          <a:p>
            <a:r>
              <a:rPr lang="en-US" dirty="0" smtClean="0"/>
              <a:t>ASCII string</a:t>
            </a:r>
          </a:p>
          <a:p>
            <a:r>
              <a:rPr lang="en-US" dirty="0"/>
              <a:t>Raw </a:t>
            </a:r>
            <a:r>
              <a:rPr lang="en-US" dirty="0" smtClean="0"/>
              <a:t>bits</a:t>
            </a:r>
          </a:p>
          <a:p>
            <a:r>
              <a:rPr lang="en-US" dirty="0" smtClean="0"/>
              <a:t>Hex characters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54953" y="1097450"/>
            <a:ext cx="1741715" cy="5263290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410857" y="1102109"/>
            <a:ext cx="2044096" cy="5258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457200" rtl="0" eaLnBrk="1" latinLnBrk="0" hangingPunct="1">
              <a:spcBef>
                <a:spcPts val="8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Lato Semibold"/>
                <a:ea typeface="+mn-ea"/>
                <a:cs typeface="Lato Semibold"/>
              </a:defRPr>
            </a:lvl1pPr>
            <a:lvl2pPr marL="667512" indent="-274320" algn="l" defTabSz="457200" rtl="0" eaLnBrk="1" latinLnBrk="0" hangingPunct="1">
              <a:spcBef>
                <a:spcPts val="6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2600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endParaRPr lang="en-US" sz="2600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        A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0010 0001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   4        1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224762" y="1102109"/>
            <a:ext cx="3333964" cy="5258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457200" rtl="0" eaLnBrk="1" latinLnBrk="0" hangingPunct="1">
              <a:spcBef>
                <a:spcPts val="8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Lato Semibold"/>
                <a:ea typeface="+mn-ea"/>
                <a:cs typeface="Lato Semibold"/>
              </a:defRPr>
            </a:lvl1pPr>
            <a:lvl2pPr marL="667512" indent="-274320" algn="l" defTabSz="457200" rtl="0" eaLnBrk="1" latinLnBrk="0" hangingPunct="1">
              <a:spcBef>
                <a:spcPts val="6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Lato Heavy"/>
                <a:cs typeface="Lato Heavy"/>
              </a:rPr>
              <a:t>Reminder:</a:t>
            </a:r>
            <a:r>
              <a:rPr lang="en-US" dirty="0" smtClean="0"/>
              <a:t> Keep track of data type when doing the labs!</a:t>
            </a:r>
          </a:p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r>
              <a:rPr lang="en-US" dirty="0" smtClean="0"/>
              <a:t>If you’re getting an output of (say) double the length you expect, then you’re probably operating on a hex encoding rather than the raw string.</a:t>
            </a:r>
          </a:p>
        </p:txBody>
      </p:sp>
    </p:spTree>
    <p:extLst>
      <p:ext uri="{BB962C8B-B14F-4D97-AF65-F5344CB8AC3E}">
        <p14:creationId xmlns:p14="http://schemas.microsoft.com/office/powerpoint/2010/main" val="1541361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Masking the message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Think of a one time pad as a “mask” applied to the message at the bit level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Example: enciphering = message AND key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  <a:latin typeface="Consolas"/>
                <a:cs typeface="Consolas"/>
              </a:rPr>
              <a:t>     message </a:t>
            </a:r>
            <a:r>
              <a:rPr lang="en-US" dirty="0">
                <a:solidFill>
                  <a:schemeClr val="accent1"/>
                </a:solidFill>
                <a:latin typeface="Consolas"/>
                <a:cs typeface="Consolas"/>
              </a:rPr>
              <a:t>0110 0110 1001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  <a:latin typeface="Consolas"/>
                <a:cs typeface="Consolas"/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cs typeface="Consolas"/>
              </a:rPr>
              <a:t>AND</a:t>
            </a:r>
            <a:r>
              <a:rPr lang="en-US" dirty="0" smtClean="0">
                <a:solidFill>
                  <a:schemeClr val="accent2"/>
                </a:solidFill>
                <a:latin typeface="Consolas"/>
                <a:cs typeface="Consolas"/>
              </a:rPr>
              <a:t> </a:t>
            </a:r>
            <a:r>
              <a:rPr lang="en-US" u="sng" dirty="0" smtClean="0">
                <a:solidFill>
                  <a:schemeClr val="accent2"/>
                </a:solidFill>
                <a:latin typeface="Consolas"/>
                <a:cs typeface="Consolas"/>
              </a:rPr>
              <a:t>key     </a:t>
            </a:r>
            <a:r>
              <a:rPr lang="en-US" u="sng" dirty="0">
                <a:solidFill>
                  <a:schemeClr val="accent2"/>
                </a:solidFill>
                <a:latin typeface="Consolas"/>
                <a:cs typeface="Consolas"/>
              </a:rPr>
              <a:t>0011 1100 1110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onsolas"/>
                <a:cs typeface="Consolas"/>
              </a:rPr>
              <a:t>     cipher 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nsolas"/>
                <a:cs typeface="Consolas"/>
              </a:rPr>
              <a:t>0010 0100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onsolas"/>
                <a:cs typeface="Consolas"/>
              </a:rPr>
              <a:t>1000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Why might this not work?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878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to">
      <a:majorFont>
        <a:latin typeface="Lato Heavy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10334</TotalTime>
  <Words>1918</Words>
  <Application>Microsoft Macintosh PowerPoint</Application>
  <PresentationFormat>Custom</PresentationFormat>
  <Paragraphs>500</Paragraphs>
  <Slides>29</Slides>
  <Notes>19</Notes>
  <HiddenSlides>2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1_Office Theme</vt:lpstr>
      <vt:lpstr>Lecture 2: Building blocks</vt:lpstr>
      <vt:lpstr>Secure communication in the presence of an adversary</vt:lpstr>
      <vt:lpstr>Crypto Wars: early 20th century</vt:lpstr>
      <vt:lpstr>Crypto Wars: early 20th century</vt:lpstr>
      <vt:lpstr>Crypto Wars: early 20th century</vt:lpstr>
      <vt:lpstr>Lesson: Use time- and battle-tested cryptosystems</vt:lpstr>
      <vt:lpstr>Recap from last lecture</vt:lpstr>
      <vt:lpstr>Representing data</vt:lpstr>
      <vt:lpstr>Masking the message</vt:lpstr>
      <vt:lpstr>XOR operation</vt:lpstr>
      <vt:lpstr>Recap from last lecture</vt:lpstr>
      <vt:lpstr>Distinctive feature of truly random functions</vt:lpstr>
      <vt:lpstr>Minicrypt’s building blocks</vt:lpstr>
      <vt:lpstr>Minimizing Minicrypt’s TCB</vt:lpstr>
      <vt:lpstr>Minimizing Minicrypt’s TCB</vt:lpstr>
      <vt:lpstr>Building random functions?</vt:lpstr>
      <vt:lpstr>The next best thing</vt:lpstr>
      <vt:lpstr>Pseudorandomness</vt:lpstr>
      <vt:lpstr>Flashback: The Data Encryption Standard (DES)</vt:lpstr>
      <vt:lpstr>Crypto war 1: key length</vt:lpstr>
      <vt:lpstr>Random permutation → block cipher</vt:lpstr>
      <vt:lpstr>Proof of minimality</vt:lpstr>
      <vt:lpstr>Proof of pseudorandomness</vt:lpstr>
      <vt:lpstr>Great, let’s build a block cipher!</vt:lpstr>
      <vt:lpstr>Great, let’s build a block cipher!</vt:lpstr>
      <vt:lpstr>Designing ρ: The substitution-permutation model</vt:lpstr>
      <vt:lpstr>Advanced Encryption Standard (AES) Competition</vt:lpstr>
      <vt:lpstr>Recap of today</vt:lpstr>
      <vt:lpstr>Up next: Authentication xor Encryption via Enciphering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Mayank Varia</dc:creator>
  <cp:lastModifiedBy>Mayank Varia</cp:lastModifiedBy>
  <cp:revision>592</cp:revision>
  <dcterms:created xsi:type="dcterms:W3CDTF">2015-04-11T12:26:38Z</dcterms:created>
  <dcterms:modified xsi:type="dcterms:W3CDTF">2018-01-24T19:11:43Z</dcterms:modified>
</cp:coreProperties>
</file>