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4" r:id="rId2"/>
  </p:sldMasterIdLst>
  <p:notesMasterIdLst>
    <p:notesMasterId r:id="rId27"/>
  </p:notesMasterIdLst>
  <p:sldIdLst>
    <p:sldId id="373" r:id="rId3"/>
    <p:sldId id="423" r:id="rId4"/>
    <p:sldId id="462" r:id="rId5"/>
    <p:sldId id="463" r:id="rId6"/>
    <p:sldId id="460" r:id="rId7"/>
    <p:sldId id="464" r:id="rId8"/>
    <p:sldId id="467" r:id="rId9"/>
    <p:sldId id="468" r:id="rId10"/>
    <p:sldId id="469" r:id="rId11"/>
    <p:sldId id="465" r:id="rId12"/>
    <p:sldId id="466" r:id="rId13"/>
    <p:sldId id="470" r:id="rId14"/>
    <p:sldId id="487" r:id="rId15"/>
    <p:sldId id="472" r:id="rId16"/>
    <p:sldId id="478" r:id="rId17"/>
    <p:sldId id="479" r:id="rId18"/>
    <p:sldId id="481" r:id="rId19"/>
    <p:sldId id="471" r:id="rId20"/>
    <p:sldId id="433" r:id="rId21"/>
    <p:sldId id="434" r:id="rId22"/>
    <p:sldId id="486" r:id="rId23"/>
    <p:sldId id="484" r:id="rId24"/>
    <p:sldId id="485" r:id="rId25"/>
    <p:sldId id="432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lock ciphers" id="{ABC7FE78-F5A4-884E-9A2F-35A095FDC5F1}">
          <p14:sldIdLst>
            <p14:sldId id="373"/>
            <p14:sldId id="423"/>
            <p14:sldId id="462"/>
            <p14:sldId id="463"/>
            <p14:sldId id="460"/>
          </p14:sldIdLst>
        </p14:section>
        <p14:section name="AES internals" id="{163F12F5-112A-6A44-B2C1-88D3C360840C}">
          <p14:sldIdLst>
            <p14:sldId id="464"/>
            <p14:sldId id="467"/>
            <p14:sldId id="468"/>
            <p14:sldId id="469"/>
          </p14:sldIdLst>
        </p14:section>
        <p14:section name="Confusion &amp; diffusion" id="{2D11BDD4-5EBC-CA48-B355-53FE9DD760F6}">
          <p14:sldIdLst>
            <p14:sldId id="465"/>
            <p14:sldId id="466"/>
            <p14:sldId id="470"/>
            <p14:sldId id="487"/>
          </p14:sldIdLst>
        </p14:section>
        <p14:section name="Definition: pseudorandom" id="{54A25574-99FF-2443-9531-1DC0E476CC40}">
          <p14:sldIdLst>
            <p14:sldId id="472"/>
            <p14:sldId id="478"/>
            <p14:sldId id="479"/>
            <p14:sldId id="481"/>
          </p14:sldIdLst>
        </p14:section>
        <p14:section name="Authenticity" id="{CDD68800-B3BB-464D-9529-D3F3B22301EE}">
          <p14:sldIdLst>
            <p14:sldId id="471"/>
            <p14:sldId id="433"/>
            <p14:sldId id="434"/>
          </p14:sldIdLst>
        </p14:section>
        <p14:section name="MAC: define &amp; reduce" id="{1EA1B65C-2B85-AA4F-8A09-9A8CABFFBB62}">
          <p14:sldIdLst>
            <p14:sldId id="486"/>
            <p14:sldId id="484"/>
            <p14:sldId id="485"/>
            <p14:sldId id="432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0E0"/>
    <a:srgbClr val="DADADA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1" autoAdjust="0"/>
    <p:restoredTop sz="84717" autoAdjust="0"/>
  </p:normalViewPr>
  <p:slideViewPr>
    <p:cSldViewPr snapToGrid="0" snapToObjects="1">
      <p:cViewPr varScale="1">
        <p:scale>
          <a:sx n="108" d="100"/>
          <a:sy n="108" d="100"/>
        </p:scale>
        <p:origin x="-400" y="-11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3" d="100"/>
        <a:sy n="163" d="100"/>
      </p:scale>
      <p:origin x="0" y="0"/>
    </p:cViewPr>
  </p:sorterViewPr>
  <p:notesViewPr>
    <p:cSldViewPr snapToGrid="0" snapToObjects="1">
      <p:cViewPr varScale="1">
        <p:scale>
          <a:sx n="72" d="100"/>
          <a:sy n="72" d="100"/>
        </p:scale>
        <p:origin x="2724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443F56-CCEC-8C40-89E6-775CE190EC87}" type="datetimeFigureOut">
              <a:rPr lang="en-US" smtClean="0"/>
              <a:t>1/29/18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A79C69-7037-BE4C-9719-0C264A566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8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Image source: https://</a:t>
            </a:r>
            <a:r>
              <a:rPr lang="en-US" sz="1200" dirty="0" err="1" smtClean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www.wired.com</a:t>
            </a:r>
            <a:r>
              <a:rPr lang="en-US" sz="1200" dirty="0" smtClean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/2017/02/</a:t>
            </a:r>
            <a:r>
              <a:rPr lang="en-US" sz="1200" dirty="0" err="1" smtClean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russians</a:t>
            </a:r>
            <a:r>
              <a:rPr lang="en-US" sz="1200" dirty="0" smtClean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-engineer-brilliant-slot-machine-cheat-casinos-no-fix/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7456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</a:t>
            </a:r>
            <a:r>
              <a:rPr lang="en-US" baseline="0" dirty="0" smtClean="0"/>
              <a:t> </a:t>
            </a:r>
            <a:r>
              <a:rPr lang="en-US" dirty="0" smtClean="0"/>
              <a:t>this argument is entirely key-independent. Hence, it doesn’t rely upon confusion at all.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691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Sources:</a:t>
            </a:r>
          </a:p>
          <a:p>
            <a:r>
              <a:rPr lang="en-US" dirty="0" smtClean="0"/>
              <a:t>https://</a:t>
            </a:r>
            <a:r>
              <a:rPr lang="en-US" dirty="0" err="1" smtClean="0"/>
              <a:t>www.apple.com</a:t>
            </a:r>
            <a:r>
              <a:rPr lang="en-US" dirty="0" smtClean="0"/>
              <a:t>/business/docs/</a:t>
            </a:r>
            <a:r>
              <a:rPr lang="en-US" dirty="0" err="1" smtClean="0"/>
              <a:t>iOS_Security_Guide.pdf</a:t>
            </a:r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amd-dev.wpengine.netdna-cdn.com</a:t>
            </a:r>
            <a:r>
              <a:rPr lang="en-US" dirty="0" smtClean="0"/>
              <a:t>/</a:t>
            </a:r>
            <a:r>
              <a:rPr lang="en-US" dirty="0" err="1" smtClean="0"/>
              <a:t>wordpress</a:t>
            </a:r>
            <a:r>
              <a:rPr lang="en-US" dirty="0" smtClean="0"/>
              <a:t>/media/2013/12/AMD_Memory_Encryption_Whitepaper_v7-Public.pdf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073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KeyGen</a:t>
            </a:r>
            <a:r>
              <a:rPr lang="en-US" dirty="0" smtClean="0"/>
              <a:t> is not always generated uniformly over the </a:t>
            </a:r>
            <a:r>
              <a:rPr lang="en-US" dirty="0" err="1" smtClean="0"/>
              <a:t>bitstring</a:t>
            </a:r>
            <a:r>
              <a:rPr lang="en-US" dirty="0" smtClean="0"/>
              <a:t> space; for instance DES has a few pockets of “bad keys” that must be avoided.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84066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KeyGen</a:t>
            </a:r>
            <a:r>
              <a:rPr lang="en-US" dirty="0" smtClean="0"/>
              <a:t> is not always generated uniformly over the </a:t>
            </a:r>
            <a:r>
              <a:rPr lang="en-US" dirty="0" err="1" smtClean="0"/>
              <a:t>bitstring</a:t>
            </a:r>
            <a:r>
              <a:rPr lang="en-US" dirty="0" smtClean="0"/>
              <a:t> space; for instance DES has a few pockets of “bad keys” that must be avoided.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43049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KeyGen</a:t>
            </a:r>
            <a:r>
              <a:rPr lang="en-US" dirty="0" smtClean="0"/>
              <a:t> is not always generated uniformly over the </a:t>
            </a:r>
            <a:r>
              <a:rPr lang="en-US" dirty="0" err="1" smtClean="0"/>
              <a:t>bitstring</a:t>
            </a:r>
            <a:r>
              <a:rPr lang="en-US" dirty="0" smtClean="0"/>
              <a:t> space; for instance DES has a few pockets of “bad keys” that must be avoided.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43049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Today’s goal: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determine how Bob can authenticate that he's really receiving messages from Alice, not an 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active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adversary Mallory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5167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cannot reduce EU-CMA to a</a:t>
            </a:r>
            <a:r>
              <a:rPr lang="en-US" baseline="0" dirty="0" smtClean="0"/>
              <a:t> </a:t>
            </a:r>
            <a:r>
              <a:rPr lang="en-US" dirty="0" smtClean="0"/>
              <a:t>game of an </a:t>
            </a:r>
            <a:r>
              <a:rPr lang="en-US" dirty="0" err="1" smtClean="0"/>
              <a:t>indistinguishability</a:t>
            </a:r>
            <a:r>
              <a:rPr lang="en-US" baseline="0" dirty="0" smtClean="0"/>
              <a:t> style, like block ciphers and the forthcoming encryption definitions have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8054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Remember the Katz-</a:t>
            </a:r>
            <a:r>
              <a:rPr lang="en-US" dirty="0" err="1" smtClean="0"/>
              <a:t>Lindell</a:t>
            </a:r>
            <a:r>
              <a:rPr lang="en-US" baseline="0" dirty="0" smtClean="0"/>
              <a:t> quote: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If an adversary A has not </a:t>
            </a:r>
            <a:r>
              <a:rPr lang="en-US" i="1" dirty="0" smtClean="0">
                <a:solidFill>
                  <a:schemeClr val="accent2"/>
                </a:solidFill>
              </a:rPr>
              <a:t>explicitly </a:t>
            </a:r>
            <a:r>
              <a:rPr lang="en-US" i="1" dirty="0" smtClean="0"/>
              <a:t>queried the oracle on some point x, then the value of </a:t>
            </a:r>
            <a:r>
              <a:rPr lang="el-GR" i="1" smtClean="0"/>
              <a:t>Π</a:t>
            </a:r>
            <a:r>
              <a:rPr lang="en-US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</a:t>
            </a:r>
            <a:r>
              <a:rPr lang="en-US" i="1" dirty="0" smtClean="0"/>
              <a:t> is 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completely random</a:t>
            </a:r>
            <a:r>
              <a:rPr lang="en-US" i="1" dirty="0" smtClean="0"/>
              <a:t>…</a:t>
            </a:r>
            <a:r>
              <a:rPr lang="en-US" i="1" dirty="0" smtClean="0">
                <a:solidFill>
                  <a:schemeClr val="accent1"/>
                </a:solidFill>
              </a:rPr>
              <a:t>at least </a:t>
            </a:r>
            <a:r>
              <a:rPr lang="en-US" i="1" dirty="0" smtClean="0"/>
              <a:t>as far as A is concerned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3323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</a:t>
            </a:r>
            <a:r>
              <a:rPr lang="en-US" baseline="0" dirty="0" smtClean="0"/>
              <a:t> may have heard that crypto provides “provable security.” Really, what this means is that we form </a:t>
            </a:r>
            <a:r>
              <a:rPr lang="en-US" i="1" baseline="0" dirty="0" smtClean="0"/>
              <a:t>reductions</a:t>
            </a:r>
            <a:r>
              <a:rPr lang="en-US" i="0" baseline="0" dirty="0" smtClean="0"/>
              <a:t> from more complex primitives to less complex primitives. In this way, everything we build will be fine as long as we rely on a few time-tested initial building blocks.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127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Today, we will see random permutation </a:t>
            </a:r>
            <a:r>
              <a:rPr lang="x-none" dirty="0" smtClean="0">
                <a:solidFill>
                  <a:prstClr val="black"/>
                </a:solidFill>
              </a:rPr>
              <a:t>→</a:t>
            </a:r>
            <a:r>
              <a:rPr lang="en-US" dirty="0" smtClean="0"/>
              <a:t> block cipher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546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for the moment assume that there exists a “good” method to</a:t>
            </a:r>
            <a:r>
              <a:rPr lang="en-US" baseline="0" dirty="0" smtClean="0"/>
              <a:t> generate a perfectly-random key. We will explore later in the semester both the questions of: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How to go about building a good random number generator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How to build cryptographic primitives that work even in the presence of not-so-great sources of randomness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218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Our hope is that AES with a randomly-chosen key is pseudorandom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90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 permutation because</a:t>
            </a:r>
            <a:r>
              <a:rPr lang="en-US" baseline="0" dirty="0" smtClean="0"/>
              <a:t> every value from 0 to 255 (that is, 00 to </a:t>
            </a:r>
            <a:r>
              <a:rPr lang="en-US" baseline="0" dirty="0" err="1" smtClean="0"/>
              <a:t>ff</a:t>
            </a:r>
            <a:r>
              <a:rPr lang="en-US" baseline="0" dirty="0" smtClean="0"/>
              <a:t>) appears exactly once in the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643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 permutation whose inverse == shifting rows to the right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25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 permutation because the matrix is invertible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494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Shannon’s many excellent papers for more details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Communication Theory of Secrecy Systems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A Mathematical Theory of Communication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A Mathematical</a:t>
            </a:r>
            <a:r>
              <a:rPr lang="en-US" baseline="0" dirty="0" smtClean="0"/>
              <a:t> Theory of Cryptography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318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do we have the key </a:t>
            </a:r>
            <a:r>
              <a:rPr lang="en-US" dirty="0" err="1" smtClean="0"/>
              <a:t>xor</a:t>
            </a:r>
            <a:r>
              <a:rPr lang="en-US" dirty="0" smtClean="0"/>
              <a:t> steps at the beginning/end of the cipher?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63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280250"/>
            <a:ext cx="10363200" cy="1470025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161976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67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633077"/>
            <a:ext cx="103632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1132890"/>
            <a:ext cx="103632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36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02109"/>
            <a:ext cx="5384800" cy="5258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02109"/>
            <a:ext cx="5384800" cy="5258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829202"/>
            <a:ext cx="12192000" cy="274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859661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02108"/>
            <a:ext cx="5386917" cy="639762"/>
          </a:xfrm>
        </p:spPr>
        <p:txBody>
          <a:bodyPr anchor="b"/>
          <a:lstStyle>
            <a:lvl1pPr marL="0" indent="0">
              <a:buNone/>
              <a:defRPr sz="2400" b="0" i="0">
                <a:latin typeface="Lato Black"/>
                <a:cs typeface="Lato Blac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741871"/>
            <a:ext cx="5386917" cy="4618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102108"/>
            <a:ext cx="5389033" cy="639762"/>
          </a:xfrm>
        </p:spPr>
        <p:txBody>
          <a:bodyPr anchor="b"/>
          <a:lstStyle>
            <a:lvl1pPr marL="0" indent="0">
              <a:buNone/>
              <a:defRPr sz="2400" b="0" i="0">
                <a:latin typeface="Lato Black"/>
                <a:cs typeface="Lato Blac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741871"/>
            <a:ext cx="5389033" cy="4618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829202"/>
            <a:ext cx="12192000" cy="274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622407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829202"/>
            <a:ext cx="12192000" cy="274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660701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1034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02109"/>
            <a:ext cx="10972800" cy="525863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829202"/>
            <a:ext cx="12192000" cy="274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67086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633077"/>
            <a:ext cx="103632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1132890"/>
            <a:ext cx="103632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6836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02109"/>
            <a:ext cx="5384800" cy="5258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02109"/>
            <a:ext cx="5384800" cy="5258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829202"/>
            <a:ext cx="12192000" cy="274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26262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02108"/>
            <a:ext cx="5386917" cy="639762"/>
          </a:xfrm>
        </p:spPr>
        <p:txBody>
          <a:bodyPr anchor="b"/>
          <a:lstStyle>
            <a:lvl1pPr marL="0" indent="0">
              <a:buNone/>
              <a:defRPr sz="2400" b="0" i="0">
                <a:latin typeface="Lato Black"/>
                <a:cs typeface="Lato Blac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741871"/>
            <a:ext cx="5386917" cy="4618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102108"/>
            <a:ext cx="5389033" cy="639762"/>
          </a:xfrm>
        </p:spPr>
        <p:txBody>
          <a:bodyPr anchor="b"/>
          <a:lstStyle>
            <a:lvl1pPr marL="0" indent="0">
              <a:buNone/>
              <a:defRPr sz="2400" b="0" i="0">
                <a:latin typeface="Lato Black"/>
                <a:cs typeface="Lato Blac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741871"/>
            <a:ext cx="5389033" cy="4618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829202"/>
            <a:ext cx="12192000" cy="274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48617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829202"/>
            <a:ext cx="12192000" cy="274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22800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7493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280250"/>
            <a:ext cx="10363200" cy="1470025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161976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78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02109"/>
            <a:ext cx="10972800" cy="5258631"/>
          </a:xfrm>
        </p:spPr>
        <p:txBody>
          <a:bodyPr/>
          <a:lstStyle>
            <a:lvl1pPr>
              <a:defRPr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>
              <a:defRPr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2pPr>
            <a:lvl3pPr>
              <a:defRPr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3pPr>
            <a:lvl4pPr>
              <a:defRPr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4pPr>
            <a:lvl5pPr>
              <a:defRPr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829202"/>
            <a:ext cx="12192000" cy="274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870343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46948"/>
            <a:ext cx="10972800" cy="5458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02109"/>
            <a:ext cx="10972800" cy="5258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Oval 4"/>
          <p:cNvSpPr/>
          <p:nvPr userDrawn="1"/>
        </p:nvSpPr>
        <p:spPr>
          <a:xfrm>
            <a:off x="11700163" y="212338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fld id="{24CA3347-EB72-964C-BA9A-E32263F0C6F3}" type="slidenum">
              <a:rPr lang="en-US" sz="1600" b="0" i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rPr>
              <a:pPr/>
              <a:t>‹#›</a:t>
            </a:fld>
            <a:endParaRPr lang="en-US" sz="1800" b="0" i="0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785362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Lato Heavy"/>
          <a:ea typeface="+mj-ea"/>
          <a:cs typeface="Lato Heavy"/>
        </a:defRPr>
      </a:lvl1pPr>
    </p:titleStyle>
    <p:bodyStyle>
      <a:lvl1pPr marL="274320" indent="-274320" algn="l" defTabSz="457200" rtl="0" eaLnBrk="1" latinLnBrk="0" hangingPunct="1">
        <a:spcBef>
          <a:spcPts val="800"/>
        </a:spcBef>
        <a:buFont typeface="Arial"/>
        <a:buChar char="•"/>
        <a:defRPr sz="2400" b="0" i="0" kern="1200">
          <a:solidFill>
            <a:schemeClr val="tx1"/>
          </a:solidFill>
          <a:latin typeface="Lato Semibold"/>
          <a:ea typeface="+mn-ea"/>
          <a:cs typeface="Lato Semibold"/>
        </a:defRPr>
      </a:lvl1pPr>
      <a:lvl2pPr marL="667512" indent="-274320" algn="l" defTabSz="457200" rtl="0" eaLnBrk="1" latinLnBrk="0" hangingPunct="1">
        <a:spcBef>
          <a:spcPts val="600"/>
        </a:spcBef>
        <a:buFont typeface="Arial"/>
        <a:buChar char="–"/>
        <a:defRPr sz="2000" b="0" i="0" kern="1200">
          <a:solidFill>
            <a:schemeClr val="tx1"/>
          </a:solidFill>
          <a:latin typeface="Lato Medium"/>
          <a:ea typeface="+mn-ea"/>
          <a:cs typeface="Lato Medium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Lato Medium"/>
          <a:ea typeface="+mn-ea"/>
          <a:cs typeface="Lato Medium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Lato Medium"/>
          <a:ea typeface="+mn-ea"/>
          <a:cs typeface="Lato Medium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Lato Medium"/>
          <a:ea typeface="+mn-ea"/>
          <a:cs typeface="Lato Medium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46948"/>
            <a:ext cx="10972800" cy="5458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02109"/>
            <a:ext cx="10972800" cy="5258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Oval 4"/>
          <p:cNvSpPr/>
          <p:nvPr userDrawn="1"/>
        </p:nvSpPr>
        <p:spPr>
          <a:xfrm>
            <a:off x="11700163" y="212338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fld id="{24CA3347-EB72-964C-BA9A-E32263F0C6F3}" type="slidenum">
              <a:rPr lang="en-US" sz="1600" smtClean="0">
                <a:solidFill>
                  <a:prstClr val="black">
                    <a:lumMod val="75000"/>
                    <a:lumOff val="25000"/>
                  </a:prstClr>
                </a:solidFill>
                <a:latin typeface="Lato Light"/>
                <a:cs typeface="Lato Light"/>
              </a:rPr>
              <a:pPr algn="ctr"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Lato Ligh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71750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Lato Heavy"/>
          <a:ea typeface="+mj-ea"/>
          <a:cs typeface="Lato Heavy"/>
        </a:defRPr>
      </a:lvl1pPr>
    </p:titleStyle>
    <p:bodyStyle>
      <a:lvl1pPr marL="274320" indent="-274320" algn="l" defTabSz="457200" rtl="0" eaLnBrk="1" latinLnBrk="0" hangingPunct="1">
        <a:spcBef>
          <a:spcPts val="800"/>
        </a:spcBef>
        <a:buFont typeface="Arial"/>
        <a:buChar char="•"/>
        <a:defRPr sz="2400" b="0" i="0" kern="1200">
          <a:solidFill>
            <a:schemeClr val="tx1"/>
          </a:solidFill>
          <a:latin typeface="Lato Semibold"/>
          <a:ea typeface="+mn-ea"/>
          <a:cs typeface="Lato Semibold"/>
        </a:defRPr>
      </a:lvl1pPr>
      <a:lvl2pPr marL="667512" indent="-274320" algn="l" defTabSz="457200" rtl="0" eaLnBrk="1" latinLnBrk="0" hangingPunct="1">
        <a:spcBef>
          <a:spcPts val="600"/>
        </a:spcBef>
        <a:buFont typeface="Arial"/>
        <a:buChar char="–"/>
        <a:defRPr sz="2000" b="0" i="0" kern="1200">
          <a:solidFill>
            <a:schemeClr val="tx1"/>
          </a:solidFill>
          <a:latin typeface="Lato Medium"/>
          <a:ea typeface="+mn-ea"/>
          <a:cs typeface="Lato Medium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Lato Medium"/>
          <a:ea typeface="+mn-ea"/>
          <a:cs typeface="Lato Medium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Lato Medium"/>
          <a:ea typeface="+mn-ea"/>
          <a:cs typeface="Lato Medium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Lato Medium"/>
          <a:ea typeface="+mn-ea"/>
          <a:cs typeface="Lato Medium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Lecture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Practice-oriented provable cryptography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Announcements</a:t>
            </a:r>
          </a:p>
          <a:p>
            <a:r>
              <a:rPr lang="en-US" sz="2800" dirty="0" smtClean="0"/>
              <a:t>Week 2 reading + listening assignments posted to Piazza</a:t>
            </a:r>
          </a:p>
          <a:p>
            <a:r>
              <a:rPr lang="en-US" sz="2800" dirty="0" smtClean="0"/>
              <a:t>Office hours this week:</a:t>
            </a:r>
            <a:br>
              <a:rPr lang="en-US" sz="2800" dirty="0" smtClean="0"/>
            </a:br>
            <a:r>
              <a:rPr lang="en-US" sz="2800" dirty="0" smtClean="0"/>
              <a:t>Wed 3-</a:t>
            </a:r>
            <a:r>
              <a:rPr lang="en-US" sz="2800" dirty="0" smtClean="0">
                <a:solidFill>
                  <a:schemeClr val="accent2"/>
                </a:solidFill>
              </a:rPr>
              <a:t>4</a:t>
            </a:r>
            <a:r>
              <a:rPr lang="en-US" sz="2800" dirty="0" smtClean="0"/>
              <a:t>pm, Thurs 2-4pm</a:t>
            </a:r>
          </a:p>
          <a:p>
            <a:pPr lvl="0"/>
            <a:r>
              <a:rPr lang="en-US" sz="2800" dirty="0">
                <a:solidFill>
                  <a:prstClr val="black"/>
                </a:solidFill>
              </a:rPr>
              <a:t>Lab 2 </a:t>
            </a:r>
            <a:r>
              <a:rPr lang="en-US" sz="2800" dirty="0" smtClean="0">
                <a:solidFill>
                  <a:prstClr val="black"/>
                </a:solidFill>
              </a:rPr>
              <a:t>posted later today, due on </a:t>
            </a:r>
            <a:r>
              <a:rPr lang="en-US" sz="2800" dirty="0" smtClean="0">
                <a:solidFill>
                  <a:srgbClr val="C0504D"/>
                </a:solidFill>
              </a:rPr>
              <a:t>Sunday</a:t>
            </a:r>
            <a:r>
              <a:rPr lang="en-US" sz="2800" dirty="0" smtClean="0">
                <a:solidFill>
                  <a:prstClr val="black"/>
                </a:solidFill>
              </a:rPr>
              <a:t> via </a:t>
            </a:r>
            <a:r>
              <a:rPr lang="en-US" sz="2800" dirty="0" err="1" smtClean="0">
                <a:solidFill>
                  <a:prstClr val="black"/>
                </a:solidFill>
              </a:rPr>
              <a:t>gsubmit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5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-12035" r="-12035"/>
          <a:stretch>
            <a:fillRect/>
          </a:stretch>
        </p:blipFill>
        <p:spPr>
          <a:xfrm>
            <a:off x="6197600" y="1101725"/>
            <a:ext cx="5384800" cy="525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743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Claude Shannon’s </a:t>
            </a:r>
            <a:r>
              <a:rPr lang="en-US" dirty="0"/>
              <a:t>two security goals for block ciphers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Confusion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latin typeface="Lato Medium"/>
                <a:cs typeface="Lato Medium"/>
              </a:rPr>
              <a:t>Uncertainty of </a:t>
            </a:r>
            <a:r>
              <a:rPr lang="en-US" i="1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K</a:t>
            </a:r>
            <a:r>
              <a:rPr lang="en-US" dirty="0" smtClean="0"/>
              <a:t> → cannot predict</a:t>
            </a:r>
            <a:r>
              <a:rPr lang="en-US" i="1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Y</a:t>
            </a:r>
            <a:r>
              <a:rPr lang="en-US" dirty="0" smtClean="0">
                <a:latin typeface="Lato Medium"/>
                <a:cs typeface="Lato Medium"/>
              </a:rPr>
              <a:t> given </a:t>
            </a:r>
            <a:r>
              <a:rPr lang="en-US" i="1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X</a:t>
            </a:r>
            <a:r>
              <a:rPr lang="en-US" dirty="0" smtClean="0">
                <a:latin typeface="Lato Medium"/>
                <a:cs typeface="Lato Medium"/>
              </a:rPr>
              <a:t> or vice-versa</a:t>
            </a:r>
          </a:p>
          <a:p>
            <a:r>
              <a:rPr lang="en-US" dirty="0" smtClean="0">
                <a:latin typeface="Lato Medium"/>
                <a:cs typeface="Lato Medium"/>
              </a:rPr>
              <a:t>Tough even to </a:t>
            </a:r>
            <a:r>
              <a:rPr lang="en-US" i="1" dirty="0" smtClean="0">
                <a:solidFill>
                  <a:schemeClr val="accent2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correlate </a:t>
            </a:r>
            <a:r>
              <a:rPr lang="en-US" i="1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X</a:t>
            </a:r>
            <a:r>
              <a:rPr lang="en-US" dirty="0" smtClean="0">
                <a:latin typeface="Lato Medium"/>
                <a:cs typeface="Lato Medium"/>
              </a:rPr>
              <a:t> and </a:t>
            </a:r>
            <a:r>
              <a:rPr lang="en-US" i="1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Y</a:t>
            </a:r>
            <a:r>
              <a:rPr lang="en-US" dirty="0" smtClean="0">
                <a:latin typeface="Lato Medium"/>
                <a:cs typeface="Lato Medium"/>
              </a:rPr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Diffusion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1 bit </a:t>
            </a:r>
            <a:r>
              <a:rPr lang="el-GR" dirty="0" smtClean="0"/>
              <a:t>Δ</a:t>
            </a:r>
            <a:r>
              <a:rPr lang="en-US" sz="1200" dirty="0" smtClean="0"/>
              <a:t> </a:t>
            </a:r>
            <a:r>
              <a:rPr lang="en-US" i="1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X </a:t>
            </a:r>
            <a:r>
              <a:rPr lang="en-US" dirty="0" smtClean="0"/>
              <a:t>→ </a:t>
            </a:r>
            <a:r>
              <a:rPr lang="en-US" dirty="0"/>
              <a:t>huge </a:t>
            </a:r>
            <a:r>
              <a:rPr lang="el-GR" dirty="0" smtClean="0"/>
              <a:t>Δ</a:t>
            </a:r>
            <a:r>
              <a:rPr lang="en-US" i="1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Y</a:t>
            </a:r>
          </a:p>
          <a:p>
            <a:r>
              <a:rPr lang="en-US" dirty="0" smtClean="0"/>
              <a:t>Hence</a:t>
            </a:r>
            <a:r>
              <a:rPr lang="en-US" dirty="0"/>
              <a:t>, partial knowledge of </a:t>
            </a:r>
            <a:r>
              <a:rPr lang="en-US" dirty="0" smtClean="0"/>
              <a:t>input doesn’t </a:t>
            </a:r>
            <a:r>
              <a:rPr lang="en-US" dirty="0"/>
              <a:t>help to learn </a:t>
            </a:r>
            <a:r>
              <a:rPr lang="en-US" dirty="0" smtClean="0"/>
              <a:t>output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r="2355"/>
          <a:stretch/>
        </p:blipFill>
        <p:spPr>
          <a:xfrm>
            <a:off x="609600" y="3324239"/>
            <a:ext cx="5222668" cy="3123966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6193368" y="3324239"/>
            <a:ext cx="5750982" cy="3423220"/>
            <a:chOff x="6193368" y="3324239"/>
            <a:chExt cx="5750982" cy="3423220"/>
          </a:xfrm>
        </p:grpSpPr>
        <p:sp>
          <p:nvSpPr>
            <p:cNvPr id="25" name="Content Placeholder 59"/>
            <p:cNvSpPr txBox="1">
              <a:spLocks/>
            </p:cNvSpPr>
            <p:nvPr/>
          </p:nvSpPr>
          <p:spPr>
            <a:xfrm>
              <a:off x="6193368" y="3324239"/>
              <a:ext cx="5750982" cy="1873508"/>
            </a:xfrm>
            <a:prstGeom prst="rect">
              <a:avLst/>
            </a:prstGeom>
            <a:noFill/>
          </p:spPr>
          <p:txBody>
            <a:bodyPr numCol="1">
              <a:normAutofit lnSpcReduction="10000"/>
            </a:bodyPr>
            <a:lstStyle>
              <a:lvl1pPr marL="274320" indent="-274320" algn="l" defTabSz="457200" rtl="0" eaLnBrk="1" latinLnBrk="0" hangingPunct="1">
                <a:spcBef>
                  <a:spcPts val="800"/>
                </a:spcBef>
                <a:buFont typeface="Arial"/>
                <a:buChar char="•"/>
                <a:defRPr sz="2400" b="0" i="0" kern="1200">
                  <a:solidFill>
                    <a:schemeClr val="tx1"/>
                  </a:solidFill>
                  <a:latin typeface="Lato Semibold"/>
                  <a:ea typeface="+mn-ea"/>
                  <a:cs typeface="Lato Semibold"/>
                </a:defRPr>
              </a:lvl1pPr>
              <a:lvl2pPr marL="667512" indent="-274320" algn="l" defTabSz="457200" rtl="0" eaLnBrk="1" latinLnBrk="0" hangingPunct="1">
                <a:spcBef>
                  <a:spcPts val="600"/>
                </a:spcBef>
                <a:buFont typeface="Arial"/>
                <a:buChar char="–"/>
                <a:defRPr sz="2000" b="0" i="0" kern="1200">
                  <a:solidFill>
                    <a:schemeClr val="tx1"/>
                  </a:solidFill>
                  <a:latin typeface="Lato Medium"/>
                  <a:ea typeface="+mn-ea"/>
                  <a:cs typeface="Lato Medium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b="0" i="0" kern="1200">
                  <a:solidFill>
                    <a:schemeClr val="tx1"/>
                  </a:solidFill>
                  <a:latin typeface="Lato Medium"/>
                  <a:ea typeface="+mn-ea"/>
                  <a:cs typeface="Lato Medium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b="0" i="0" kern="1200">
                  <a:solidFill>
                    <a:schemeClr val="tx1"/>
                  </a:solidFill>
                  <a:latin typeface="Lato Medium"/>
                  <a:ea typeface="+mn-ea"/>
                  <a:cs typeface="Lato Medium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600" b="0" i="0" kern="1200">
                  <a:solidFill>
                    <a:schemeClr val="tx1"/>
                  </a:solidFill>
                  <a:latin typeface="Lato Medium"/>
                  <a:ea typeface="+mn-ea"/>
                  <a:cs typeface="Lato Medium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800" dirty="0">
                  <a:latin typeface="Lato Heavy"/>
                  <a:cs typeface="Lato Heavy"/>
                </a:rPr>
                <a:t>Note:</a:t>
              </a:r>
              <a:r>
                <a:rPr lang="en-US" dirty="0"/>
                <a:t> confusion ⇒ diffusion</a:t>
              </a:r>
            </a:p>
            <a:p>
              <a:r>
                <a:rPr lang="en-US" dirty="0"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Counterexample: </a:t>
              </a:r>
              <a:r>
                <a:rPr lang="en-US" dirty="0" smtClean="0"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combine 2 functions</a:t>
              </a:r>
            </a:p>
            <a:p>
              <a:r>
                <a:rPr lang="en-US" dirty="0" smtClean="0"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If individually confusing, joint is too</a:t>
              </a:r>
              <a:endParaRPr lang="en-US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  <a:p>
              <a:r>
                <a:rPr lang="en-US" dirty="0" smtClean="0"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But it doesn’t </a:t>
              </a:r>
              <a:r>
                <a:rPr lang="en-US" dirty="0"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avalanche</a:t>
              </a: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11312652" y="4787427"/>
              <a:ext cx="539496" cy="1960032"/>
              <a:chOff x="8447442" y="4300439"/>
              <a:chExt cx="539496" cy="1960032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8447442" y="4300439"/>
                <a:ext cx="5394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Lato Heavy"/>
                    <a:cs typeface="Lato Heavy"/>
                  </a:rPr>
                  <a:t>X</a:t>
                </a:r>
                <a:r>
                  <a:rPr lang="en-US" baseline="-25000" dirty="0" smtClean="0">
                    <a:latin typeface="Lato Heavy"/>
                    <a:cs typeface="Lato Heavy"/>
                  </a:rPr>
                  <a:t>2</a:t>
                </a:r>
                <a:endParaRPr lang="en-US" baseline="-25000" dirty="0">
                  <a:latin typeface="Lato Heavy"/>
                  <a:cs typeface="Lato Heavy"/>
                </a:endParaRPr>
              </a:p>
            </p:txBody>
          </p:sp>
          <p:sp>
            <p:nvSpPr>
              <p:cNvPr id="35" name="Rounded Rectangle 34"/>
              <p:cNvSpPr/>
              <p:nvPr/>
            </p:nvSpPr>
            <p:spPr>
              <a:xfrm>
                <a:off x="8447442" y="5010707"/>
                <a:ext cx="539496" cy="539496"/>
              </a:xfrm>
              <a:prstGeom prst="round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Lato Heavy"/>
                    <a:cs typeface="Lato Heavy"/>
                  </a:rPr>
                  <a:t>B</a:t>
                </a:r>
                <a:r>
                  <a:rPr lang="en-US" sz="2000" baseline="-25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Lato Heavy"/>
                    <a:cs typeface="Lato Heavy"/>
                  </a:rPr>
                  <a:t>2</a:t>
                </a:r>
                <a:endParaRPr lang="en-US" sz="20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Heavy"/>
                  <a:cs typeface="Lato Heavy"/>
                </a:endParaRPr>
              </a:p>
            </p:txBody>
          </p:sp>
          <p:cxnSp>
            <p:nvCxnSpPr>
              <p:cNvPr id="36" name="Straight Arrow Connector 35"/>
              <p:cNvCxnSpPr>
                <a:stCxn id="34" idx="2"/>
                <a:endCxn id="35" idx="0"/>
              </p:cNvCxnSpPr>
              <p:nvPr/>
            </p:nvCxnSpPr>
            <p:spPr bwMode="auto">
              <a:xfrm>
                <a:off x="8717190" y="4669771"/>
                <a:ext cx="0" cy="340936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sp>
            <p:nvSpPr>
              <p:cNvPr id="37" name="TextBox 36"/>
              <p:cNvSpPr txBox="1"/>
              <p:nvPr/>
            </p:nvSpPr>
            <p:spPr>
              <a:xfrm>
                <a:off x="8447442" y="5891139"/>
                <a:ext cx="5394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Lato Heavy"/>
                    <a:cs typeface="Lato Heavy"/>
                  </a:rPr>
                  <a:t>Y</a:t>
                </a:r>
                <a:r>
                  <a:rPr lang="en-US" baseline="-25000" dirty="0" smtClean="0">
                    <a:latin typeface="Lato Heavy"/>
                    <a:cs typeface="Lato Heavy"/>
                  </a:rPr>
                  <a:t>2</a:t>
                </a:r>
                <a:endParaRPr lang="en-US" baseline="-25000" dirty="0">
                  <a:latin typeface="Lato Heavy"/>
                  <a:cs typeface="Lato Heavy"/>
                </a:endParaRPr>
              </a:p>
            </p:txBody>
          </p:sp>
          <p:cxnSp>
            <p:nvCxnSpPr>
              <p:cNvPr id="38" name="Straight Arrow Connector 37"/>
              <p:cNvCxnSpPr>
                <a:stCxn id="35" idx="2"/>
                <a:endCxn id="37" idx="0"/>
              </p:cNvCxnSpPr>
              <p:nvPr/>
            </p:nvCxnSpPr>
            <p:spPr bwMode="auto">
              <a:xfrm>
                <a:off x="8717190" y="5550203"/>
                <a:ext cx="0" cy="340936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</p:grpSp>
        <p:grpSp>
          <p:nvGrpSpPr>
            <p:cNvPr id="27" name="Group 26"/>
            <p:cNvGrpSpPr/>
            <p:nvPr/>
          </p:nvGrpSpPr>
          <p:grpSpPr>
            <a:xfrm>
              <a:off x="10455270" y="4787427"/>
              <a:ext cx="539496" cy="1960032"/>
              <a:chOff x="8447442" y="4300439"/>
              <a:chExt cx="539496" cy="1960032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8447442" y="4300439"/>
                <a:ext cx="5394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Lato Heavy"/>
                    <a:cs typeface="Lato Heavy"/>
                  </a:rPr>
                  <a:t>X</a:t>
                </a:r>
                <a:r>
                  <a:rPr lang="en-US" baseline="-25000" dirty="0" smtClean="0">
                    <a:latin typeface="Lato Heavy"/>
                    <a:cs typeface="Lato Heavy"/>
                  </a:rPr>
                  <a:t>1</a:t>
                </a:r>
                <a:endParaRPr lang="en-US" baseline="-25000" dirty="0">
                  <a:latin typeface="Lato Heavy"/>
                  <a:cs typeface="Lato Heavy"/>
                </a:endParaRPr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8447442" y="5010707"/>
                <a:ext cx="539496" cy="539496"/>
              </a:xfrm>
              <a:prstGeom prst="round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Lato Heavy"/>
                    <a:cs typeface="Lato Heavy"/>
                  </a:rPr>
                  <a:t>B</a:t>
                </a:r>
                <a:r>
                  <a:rPr lang="en-US" sz="2000" baseline="-25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Lato Heavy"/>
                    <a:cs typeface="Lato Heavy"/>
                  </a:rPr>
                  <a:t>1</a:t>
                </a:r>
                <a:endParaRPr lang="en-US" sz="2000" baseline="-2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Heavy"/>
                  <a:cs typeface="Lato Heavy"/>
                </a:endParaRPr>
              </a:p>
            </p:txBody>
          </p:sp>
          <p:cxnSp>
            <p:nvCxnSpPr>
              <p:cNvPr id="31" name="Straight Arrow Connector 30"/>
              <p:cNvCxnSpPr>
                <a:stCxn id="29" idx="2"/>
                <a:endCxn id="30" idx="0"/>
              </p:cNvCxnSpPr>
              <p:nvPr/>
            </p:nvCxnSpPr>
            <p:spPr bwMode="auto">
              <a:xfrm>
                <a:off x="8717190" y="4669771"/>
                <a:ext cx="0" cy="340936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sp>
            <p:nvSpPr>
              <p:cNvPr id="32" name="TextBox 31"/>
              <p:cNvSpPr txBox="1"/>
              <p:nvPr/>
            </p:nvSpPr>
            <p:spPr>
              <a:xfrm>
                <a:off x="8447442" y="5891139"/>
                <a:ext cx="5394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Lato Heavy"/>
                    <a:cs typeface="Lato Heavy"/>
                  </a:rPr>
                  <a:t>Y</a:t>
                </a:r>
                <a:r>
                  <a:rPr lang="en-US" baseline="-25000" dirty="0" smtClean="0">
                    <a:latin typeface="Lato Heavy"/>
                    <a:cs typeface="Lato Heavy"/>
                  </a:rPr>
                  <a:t>1</a:t>
                </a:r>
                <a:endParaRPr lang="en-US" baseline="-25000" dirty="0">
                  <a:latin typeface="Lato Heavy"/>
                  <a:cs typeface="Lato Heavy"/>
                </a:endParaRPr>
              </a:p>
            </p:txBody>
          </p:sp>
          <p:cxnSp>
            <p:nvCxnSpPr>
              <p:cNvPr id="33" name="Straight Arrow Connector 32"/>
              <p:cNvCxnSpPr>
                <a:stCxn id="30" idx="2"/>
                <a:endCxn id="32" idx="0"/>
              </p:cNvCxnSpPr>
              <p:nvPr/>
            </p:nvCxnSpPr>
            <p:spPr bwMode="auto">
              <a:xfrm>
                <a:off x="8717190" y="5550203"/>
                <a:ext cx="0" cy="340936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</p:grpSp>
        <p:cxnSp>
          <p:nvCxnSpPr>
            <p:cNvPr id="28" name="Straight Connector 27"/>
            <p:cNvCxnSpPr/>
            <p:nvPr/>
          </p:nvCxnSpPr>
          <p:spPr>
            <a:xfrm flipH="1">
              <a:off x="8715275" y="3460892"/>
              <a:ext cx="110742" cy="26517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83741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Claude Shannon’s two security goals for block ciphers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Confusion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latin typeface="Lato Medium"/>
                <a:cs typeface="Lato Medium"/>
              </a:rPr>
              <a:t>Ideal</a:t>
            </a:r>
            <a:r>
              <a:rPr lang="en-US" dirty="0">
                <a:latin typeface="Lato Medium"/>
                <a:cs typeface="Lato Medium"/>
              </a:rPr>
              <a:t>: </a:t>
            </a:r>
            <a:r>
              <a:rPr lang="en-US" dirty="0" err="1" smtClean="0">
                <a:latin typeface="Lato Medium"/>
                <a:cs typeface="Lato Medium"/>
              </a:rPr>
              <a:t>Prob</a:t>
            </a:r>
            <a:r>
              <a:rPr lang="en-US" dirty="0" smtClean="0">
                <a:latin typeface="Lato Medium"/>
                <a:cs typeface="Lato Medium"/>
              </a:rPr>
              <a:t>[correlation] so </a:t>
            </a:r>
            <a:r>
              <a:rPr lang="en-US" dirty="0">
                <a:latin typeface="Lato Medium"/>
                <a:cs typeface="Lato Medium"/>
              </a:rPr>
              <a:t>small that </a:t>
            </a:r>
            <a:r>
              <a:rPr lang="en-US" dirty="0" smtClean="0">
                <a:latin typeface="Lato Medium"/>
                <a:cs typeface="Lato Medium"/>
              </a:rPr>
              <a:t>attacker is better off with a brute </a:t>
            </a:r>
            <a:r>
              <a:rPr lang="en-US" dirty="0">
                <a:latin typeface="Lato Medium"/>
                <a:cs typeface="Lato Medium"/>
              </a:rPr>
              <a:t>force attack </a:t>
            </a:r>
            <a:r>
              <a:rPr lang="en-US" dirty="0" smtClean="0">
                <a:latin typeface="Lato Medium"/>
                <a:cs typeface="Lato Medium"/>
              </a:rPr>
              <a:t>(takes </a:t>
            </a:r>
            <a:r>
              <a:rPr lang="en-US" dirty="0">
                <a:solidFill>
                  <a:schemeClr val="accent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8 </a:t>
            </a:r>
            <a:r>
              <a:rPr lang="en-US" dirty="0" smtClean="0">
                <a:solidFill>
                  <a:schemeClr val="accent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rounds </a:t>
            </a:r>
            <a:r>
              <a:rPr lang="en-US" dirty="0" smtClean="0">
                <a:latin typeface="Lato Medium"/>
                <a:cs typeface="Lato Medium"/>
              </a:rPr>
              <a:t>in AES)</a:t>
            </a:r>
            <a:endParaRPr lang="en-US" dirty="0">
              <a:latin typeface="Lato Medium"/>
              <a:cs typeface="Lato Medium"/>
            </a:endParaRP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Diffusion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Ideal </a:t>
            </a:r>
            <a:r>
              <a:rPr lang="en-US" dirty="0"/>
              <a:t>goal is </a:t>
            </a:r>
            <a:r>
              <a:rPr lang="en-US" i="1" dirty="0">
                <a:solidFill>
                  <a:schemeClr val="accent2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avalanching</a:t>
            </a:r>
            <a:r>
              <a:rPr lang="en-US" dirty="0"/>
              <a:t>: each bit of </a:t>
            </a:r>
            <a:r>
              <a:rPr lang="en-US" dirty="0" smtClean="0"/>
              <a:t>output depends </a:t>
            </a:r>
            <a:r>
              <a:rPr lang="en-US" dirty="0"/>
              <a:t>on all </a:t>
            </a:r>
            <a:r>
              <a:rPr lang="en-US" dirty="0" smtClean="0"/>
              <a:t>input bits </a:t>
            </a:r>
            <a:r>
              <a:rPr lang="en-US" dirty="0"/>
              <a:t>(takes </a:t>
            </a:r>
            <a:r>
              <a:rPr lang="en-US" dirty="0">
                <a:solidFill>
                  <a:schemeClr val="accent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2 rounds </a:t>
            </a:r>
            <a:r>
              <a:rPr lang="en-US" dirty="0"/>
              <a:t>in AES)</a:t>
            </a:r>
          </a:p>
          <a:p>
            <a:endParaRPr lang="en-US" dirty="0"/>
          </a:p>
        </p:txBody>
      </p:sp>
      <p:grpSp>
        <p:nvGrpSpPr>
          <p:cNvPr id="64" name="Group 63"/>
          <p:cNvGrpSpPr/>
          <p:nvPr/>
        </p:nvGrpSpPr>
        <p:grpSpPr>
          <a:xfrm>
            <a:off x="1230803" y="5003214"/>
            <a:ext cx="9143999" cy="1241262"/>
            <a:chOff x="1219202" y="1369468"/>
            <a:chExt cx="9143999" cy="1241262"/>
          </a:xfrm>
        </p:grpSpPr>
        <p:grpSp>
          <p:nvGrpSpPr>
            <p:cNvPr id="24" name="Group 23"/>
            <p:cNvGrpSpPr/>
            <p:nvPr/>
          </p:nvGrpSpPr>
          <p:grpSpPr>
            <a:xfrm>
              <a:off x="2985308" y="1369468"/>
              <a:ext cx="1130300" cy="1143762"/>
              <a:chOff x="3276600" y="5029200"/>
              <a:chExt cx="1130300" cy="1143762"/>
            </a:xfrm>
          </p:grpSpPr>
          <p:sp>
            <p:nvSpPr>
              <p:cNvPr id="25" name="Rectangle 24"/>
              <p:cNvSpPr/>
              <p:nvPr/>
            </p:nvSpPr>
            <p:spPr bwMode="auto">
              <a:xfrm>
                <a:off x="3276600" y="5791962"/>
                <a:ext cx="1130300" cy="381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 cap="flat" cmpd="sng" algn="ctr">
                <a:solidFill>
                  <a:schemeClr val="accent6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500" dirty="0" err="1">
                    <a:latin typeface="Lato Semibold"/>
                    <a:cs typeface="Lato Semibold"/>
                  </a:rPr>
                  <a:t>MixColumns</a:t>
                </a:r>
                <a:endParaRPr lang="en-US" sz="1500" dirty="0">
                  <a:latin typeface="Lato Semibold"/>
                  <a:cs typeface="Lato Semibold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 bwMode="auto">
              <a:xfrm>
                <a:off x="3276600" y="5029200"/>
                <a:ext cx="1130300" cy="3810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dirty="0">
                    <a:latin typeface="Lato Semibold"/>
                    <a:cs typeface="Lato Semibold"/>
                  </a:rPr>
                  <a:t>S-box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 bwMode="auto">
              <a:xfrm>
                <a:off x="3276600" y="5410581"/>
                <a:ext cx="1130300" cy="3810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500" dirty="0" err="1">
                    <a:latin typeface="Lato Semibold"/>
                    <a:cs typeface="Lato Semibold"/>
                  </a:rPr>
                  <a:t>ShiftRows</a:t>
                </a:r>
                <a:endParaRPr lang="en-US" sz="1500" dirty="0">
                  <a:latin typeface="Lato Semibold"/>
                  <a:cs typeface="Lato Semibold"/>
                </a:endParaRPr>
              </a:p>
            </p:txBody>
          </p:sp>
        </p:grpSp>
        <p:sp>
          <p:nvSpPr>
            <p:cNvPr id="28" name="Rectangle 27"/>
            <p:cNvSpPr/>
            <p:nvPr/>
          </p:nvSpPr>
          <p:spPr bwMode="auto">
            <a:xfrm>
              <a:off x="1219202" y="1836990"/>
              <a:ext cx="1047257" cy="215694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latin typeface="Lato Semibold"/>
                  <a:cs typeface="Lato Semibold"/>
                </a:rPr>
                <a:t>Input</a:t>
              </a:r>
              <a:endParaRPr lang="en-US" sz="1400" dirty="0">
                <a:latin typeface="Lato Semibold"/>
                <a:cs typeface="Lato Semibold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9185037" y="1836990"/>
              <a:ext cx="1178164" cy="20871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latin typeface="Lato Semibold"/>
                  <a:cs typeface="Lato Semibold"/>
                </a:rPr>
                <a:t>output</a:t>
              </a:r>
              <a:endParaRPr lang="en-US" sz="1400" dirty="0">
                <a:latin typeface="Lato Semibold"/>
                <a:cs typeface="Lato Semibold"/>
              </a:endParaRPr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 bwMode="auto">
            <a:xfrm>
              <a:off x="2465863" y="1781329"/>
              <a:ext cx="320040" cy="3200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 cap="flat" cmpd="sng" algn="ctr">
              <a:solidFill>
                <a:schemeClr val="accent4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latin typeface="Lato Heavy"/>
                  <a:cs typeface="Lato Heavy"/>
                </a:rPr>
                <a:t>+</a:t>
              </a:r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 bwMode="auto">
            <a:xfrm>
              <a:off x="4315012" y="1781329"/>
              <a:ext cx="320040" cy="3200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 cap="flat" cmpd="sng" algn="ctr">
              <a:solidFill>
                <a:schemeClr val="accent4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latin typeface="Lato Heavy"/>
                  <a:cs typeface="Lato Heavy"/>
                </a:rPr>
                <a:t>+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630205" y="1776321"/>
              <a:ext cx="30480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latin typeface="Lato Black"/>
                  <a:cs typeface="Lato Black"/>
                </a:rPr>
                <a:t>…</a:t>
              </a:r>
            </a:p>
          </p:txBody>
        </p:sp>
        <p:sp>
          <p:nvSpPr>
            <p:cNvPr id="33" name="Oval 32"/>
            <p:cNvSpPr>
              <a:spLocks noChangeAspect="1"/>
            </p:cNvSpPr>
            <p:nvPr/>
          </p:nvSpPr>
          <p:spPr bwMode="auto">
            <a:xfrm>
              <a:off x="4930158" y="1781329"/>
              <a:ext cx="320040" cy="3200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 cap="flat" cmpd="sng" algn="ctr">
              <a:solidFill>
                <a:schemeClr val="accent4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latin typeface="Lato Heavy"/>
                  <a:cs typeface="Lato Heavy"/>
                </a:rPr>
                <a:t>+</a:t>
              </a:r>
            </a:p>
          </p:txBody>
        </p:sp>
        <p:sp>
          <p:nvSpPr>
            <p:cNvPr id="34" name="Oval 33"/>
            <p:cNvSpPr>
              <a:spLocks noChangeAspect="1"/>
            </p:cNvSpPr>
            <p:nvPr/>
          </p:nvSpPr>
          <p:spPr bwMode="auto">
            <a:xfrm>
              <a:off x="6794162" y="1781329"/>
              <a:ext cx="320040" cy="3200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 cap="flat" cmpd="sng" algn="ctr">
              <a:solidFill>
                <a:schemeClr val="accent4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latin typeface="Lato Heavy"/>
                  <a:cs typeface="Lato Heavy"/>
                </a:rPr>
                <a:t>+</a:t>
              </a:r>
            </a:p>
          </p:txBody>
        </p:sp>
        <p:sp>
          <p:nvSpPr>
            <p:cNvPr id="35" name="Oval 34"/>
            <p:cNvSpPr>
              <a:spLocks noChangeAspect="1"/>
            </p:cNvSpPr>
            <p:nvPr/>
          </p:nvSpPr>
          <p:spPr bwMode="auto">
            <a:xfrm>
              <a:off x="8658166" y="1781329"/>
              <a:ext cx="320040" cy="3200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 cap="flat" cmpd="sng" algn="ctr">
              <a:solidFill>
                <a:schemeClr val="accent4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latin typeface="Lato Heavy"/>
                  <a:cs typeface="Lato Heavy"/>
                </a:rPr>
                <a:t>+</a:t>
              </a:r>
            </a:p>
          </p:txBody>
        </p:sp>
        <p:cxnSp>
          <p:nvCxnSpPr>
            <p:cNvPr id="36" name="Straight Arrow Connector 35"/>
            <p:cNvCxnSpPr>
              <a:stCxn id="28" idx="3"/>
              <a:endCxn id="30" idx="2"/>
            </p:cNvCxnSpPr>
            <p:nvPr/>
          </p:nvCxnSpPr>
          <p:spPr bwMode="auto">
            <a:xfrm flipV="1">
              <a:off x="2266459" y="1941349"/>
              <a:ext cx="199405" cy="348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37" name="Straight Arrow Connector 36"/>
            <p:cNvCxnSpPr>
              <a:stCxn id="30" idx="6"/>
              <a:endCxn id="27" idx="1"/>
            </p:cNvCxnSpPr>
            <p:nvPr/>
          </p:nvCxnSpPr>
          <p:spPr bwMode="auto">
            <a:xfrm>
              <a:off x="2785904" y="1941349"/>
              <a:ext cx="199405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38" name="Straight Arrow Connector 37"/>
            <p:cNvCxnSpPr>
              <a:stCxn id="27" idx="3"/>
              <a:endCxn id="31" idx="2"/>
            </p:cNvCxnSpPr>
            <p:nvPr/>
          </p:nvCxnSpPr>
          <p:spPr bwMode="auto">
            <a:xfrm>
              <a:off x="4115608" y="1941349"/>
              <a:ext cx="199404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39" name="Straight Arrow Connector 38"/>
            <p:cNvCxnSpPr>
              <a:stCxn id="33" idx="6"/>
            </p:cNvCxnSpPr>
            <p:nvPr/>
          </p:nvCxnSpPr>
          <p:spPr bwMode="auto">
            <a:xfrm>
              <a:off x="5250198" y="1941349"/>
              <a:ext cx="206832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40" name="Straight Arrow Connector 39"/>
            <p:cNvCxnSpPr>
              <a:endCxn id="34" idx="2"/>
            </p:cNvCxnSpPr>
            <p:nvPr/>
          </p:nvCxnSpPr>
          <p:spPr bwMode="auto">
            <a:xfrm>
              <a:off x="6587330" y="1941349"/>
              <a:ext cx="206832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41" name="Straight Arrow Connector 40"/>
            <p:cNvCxnSpPr>
              <a:stCxn id="34" idx="6"/>
            </p:cNvCxnSpPr>
            <p:nvPr/>
          </p:nvCxnSpPr>
          <p:spPr bwMode="auto">
            <a:xfrm>
              <a:off x="7114202" y="1941349"/>
              <a:ext cx="206832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42" name="Straight Arrow Connector 41"/>
            <p:cNvCxnSpPr>
              <a:endCxn id="35" idx="2"/>
            </p:cNvCxnSpPr>
            <p:nvPr/>
          </p:nvCxnSpPr>
          <p:spPr bwMode="auto">
            <a:xfrm>
              <a:off x="8451334" y="1941349"/>
              <a:ext cx="206832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43" name="Straight Arrow Connector 42"/>
            <p:cNvCxnSpPr>
              <a:stCxn id="35" idx="6"/>
              <a:endCxn id="29" idx="1"/>
            </p:cNvCxnSpPr>
            <p:nvPr/>
          </p:nvCxnSpPr>
          <p:spPr bwMode="auto">
            <a:xfrm>
              <a:off x="8978207" y="1941349"/>
              <a:ext cx="206831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sp>
          <p:nvSpPr>
            <p:cNvPr id="44" name="Rectangle 43"/>
            <p:cNvSpPr/>
            <p:nvPr/>
          </p:nvSpPr>
          <p:spPr bwMode="auto">
            <a:xfrm>
              <a:off x="2253788" y="2333731"/>
              <a:ext cx="731520" cy="27699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0" rIns="9144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latin typeface="Lato Semibold"/>
                  <a:cs typeface="Lato Semibold"/>
                </a:rPr>
                <a:t>key</a:t>
              </a:r>
              <a:r>
                <a:rPr lang="en-US" baseline="-25000" dirty="0" smtClean="0">
                  <a:latin typeface="Lato Semibold"/>
                  <a:cs typeface="Lato Semibold"/>
                </a:rPr>
                <a:t>0</a:t>
              </a:r>
              <a:endParaRPr lang="en-US" baseline="-25000" dirty="0">
                <a:latin typeface="Lato Semibold"/>
                <a:cs typeface="Lato Semibold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4725510" y="2333731"/>
              <a:ext cx="731520" cy="27699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0" rIns="9144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latin typeface="Lato Semibold"/>
                  <a:cs typeface="Lato Semibold"/>
                </a:rPr>
                <a:t>key</a:t>
              </a:r>
              <a:r>
                <a:rPr lang="en-US" baseline="-25000" dirty="0" smtClean="0">
                  <a:latin typeface="Lato Semibold"/>
                  <a:cs typeface="Lato Semibold"/>
                </a:rPr>
                <a:t>8</a:t>
              </a:r>
              <a:endParaRPr lang="en-US" baseline="-25000" dirty="0">
                <a:latin typeface="Lato Semibold"/>
                <a:cs typeface="Lato Semibold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6587330" y="2333731"/>
              <a:ext cx="731520" cy="27699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0" rIns="9144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latin typeface="Lato Semibold"/>
                  <a:cs typeface="Lato Semibold"/>
                </a:rPr>
                <a:t>key</a:t>
              </a:r>
              <a:r>
                <a:rPr lang="en-US" baseline="-25000" dirty="0">
                  <a:latin typeface="Lato Semibold"/>
                  <a:cs typeface="Lato Semibold"/>
                </a:rPr>
                <a:t>9</a:t>
              </a: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8451333" y="2333731"/>
              <a:ext cx="731520" cy="27699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0" rIns="9144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latin typeface="Lato Semibold"/>
                  <a:cs typeface="Lato Semibold"/>
                </a:rPr>
                <a:t>key</a:t>
              </a:r>
              <a:r>
                <a:rPr lang="en-US" baseline="-25000" dirty="0" smtClean="0">
                  <a:latin typeface="Lato Semibold"/>
                  <a:cs typeface="Lato Semibold"/>
                </a:rPr>
                <a:t>10</a:t>
              </a:r>
              <a:endParaRPr lang="en-US" baseline="-25000" dirty="0">
                <a:latin typeface="Lato Semibold"/>
                <a:cs typeface="Lato Semibold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4115607" y="2333731"/>
              <a:ext cx="731520" cy="27699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0" rIns="9144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latin typeface="Lato Semibold"/>
                  <a:cs typeface="Lato Semibold"/>
                </a:rPr>
                <a:t>key</a:t>
              </a:r>
              <a:r>
                <a:rPr lang="en-US" baseline="-25000" dirty="0" smtClean="0">
                  <a:latin typeface="Lato Semibold"/>
                  <a:cs typeface="Lato Semibold"/>
                </a:rPr>
                <a:t>1</a:t>
              </a:r>
              <a:endParaRPr lang="en-US" baseline="-25000" dirty="0">
                <a:latin typeface="Lato Semibold"/>
                <a:cs typeface="Lato Semibold"/>
              </a:endParaRPr>
            </a:p>
          </p:txBody>
        </p:sp>
        <p:cxnSp>
          <p:nvCxnSpPr>
            <p:cNvPr id="49" name="Straight Arrow Connector 48"/>
            <p:cNvCxnSpPr>
              <a:endCxn id="30" idx="4"/>
            </p:cNvCxnSpPr>
            <p:nvPr/>
          </p:nvCxnSpPr>
          <p:spPr bwMode="auto">
            <a:xfrm flipH="1" flipV="1">
              <a:off x="2625883" y="2101370"/>
              <a:ext cx="0" cy="23236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50" name="Straight Arrow Connector 49"/>
            <p:cNvCxnSpPr>
              <a:stCxn id="48" idx="0"/>
              <a:endCxn id="31" idx="4"/>
            </p:cNvCxnSpPr>
            <p:nvPr/>
          </p:nvCxnSpPr>
          <p:spPr bwMode="auto">
            <a:xfrm flipH="1" flipV="1">
              <a:off x="4475031" y="2101370"/>
              <a:ext cx="0" cy="23236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51" name="Straight Arrow Connector 50"/>
            <p:cNvCxnSpPr>
              <a:stCxn id="45" idx="0"/>
              <a:endCxn id="33" idx="4"/>
            </p:cNvCxnSpPr>
            <p:nvPr/>
          </p:nvCxnSpPr>
          <p:spPr bwMode="auto">
            <a:xfrm flipH="1" flipV="1">
              <a:off x="5090178" y="2101370"/>
              <a:ext cx="0" cy="23236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52" name="Straight Arrow Connector 51"/>
            <p:cNvCxnSpPr>
              <a:endCxn id="34" idx="4"/>
            </p:cNvCxnSpPr>
            <p:nvPr/>
          </p:nvCxnSpPr>
          <p:spPr bwMode="auto">
            <a:xfrm flipH="1" flipV="1">
              <a:off x="6954182" y="2101370"/>
              <a:ext cx="0" cy="23236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53" name="Straight Arrow Connector 52"/>
            <p:cNvCxnSpPr>
              <a:endCxn id="35" idx="4"/>
            </p:cNvCxnSpPr>
            <p:nvPr/>
          </p:nvCxnSpPr>
          <p:spPr bwMode="auto">
            <a:xfrm flipH="1" flipV="1">
              <a:off x="8818186" y="2101370"/>
              <a:ext cx="0" cy="23236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grpSp>
          <p:nvGrpSpPr>
            <p:cNvPr id="54" name="Group 53"/>
            <p:cNvGrpSpPr/>
            <p:nvPr/>
          </p:nvGrpSpPr>
          <p:grpSpPr>
            <a:xfrm>
              <a:off x="5457030" y="1369468"/>
              <a:ext cx="1130300" cy="1143762"/>
              <a:chOff x="3276600" y="5029200"/>
              <a:chExt cx="1130300" cy="1143762"/>
            </a:xfrm>
          </p:grpSpPr>
          <p:sp>
            <p:nvSpPr>
              <p:cNvPr id="55" name="Rectangle 54"/>
              <p:cNvSpPr/>
              <p:nvPr/>
            </p:nvSpPr>
            <p:spPr bwMode="auto">
              <a:xfrm>
                <a:off x="3276600" y="5791962"/>
                <a:ext cx="1130300" cy="381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 cap="flat" cmpd="sng" algn="ctr">
                <a:solidFill>
                  <a:schemeClr val="accent6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500" dirty="0" err="1">
                    <a:latin typeface="Lato Semibold"/>
                    <a:cs typeface="Lato Semibold"/>
                  </a:rPr>
                  <a:t>MixColumns</a:t>
                </a:r>
                <a:endParaRPr lang="en-US" sz="1500" dirty="0">
                  <a:latin typeface="Lato Semibold"/>
                  <a:cs typeface="Lato Semibold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 bwMode="auto">
              <a:xfrm>
                <a:off x="3276600" y="5029200"/>
                <a:ext cx="1130300" cy="3810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dirty="0">
                    <a:latin typeface="Lato Semibold"/>
                    <a:cs typeface="Lato Semibold"/>
                  </a:rPr>
                  <a:t>S-box</a:t>
                </a:r>
              </a:p>
            </p:txBody>
          </p:sp>
          <p:sp>
            <p:nvSpPr>
              <p:cNvPr id="57" name="Rectangle 56"/>
              <p:cNvSpPr/>
              <p:nvPr/>
            </p:nvSpPr>
            <p:spPr bwMode="auto">
              <a:xfrm>
                <a:off x="3276600" y="5410581"/>
                <a:ext cx="1130300" cy="3810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500" dirty="0" err="1">
                    <a:latin typeface="Lato Semibold"/>
                    <a:cs typeface="Lato Semibold"/>
                  </a:rPr>
                  <a:t>ShiftRows</a:t>
                </a:r>
                <a:endParaRPr lang="en-US" sz="1500" dirty="0">
                  <a:latin typeface="Lato Semibold"/>
                  <a:cs typeface="Lato Semibold"/>
                </a:endParaRPr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7321034" y="1369469"/>
              <a:ext cx="1130300" cy="762381"/>
              <a:chOff x="3276600" y="5029200"/>
              <a:chExt cx="1130300" cy="762381"/>
            </a:xfrm>
          </p:grpSpPr>
          <p:sp>
            <p:nvSpPr>
              <p:cNvPr id="59" name="Rectangle 58"/>
              <p:cNvSpPr/>
              <p:nvPr/>
            </p:nvSpPr>
            <p:spPr bwMode="auto">
              <a:xfrm>
                <a:off x="3276600" y="5029200"/>
                <a:ext cx="1130300" cy="3810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dirty="0">
                    <a:latin typeface="Lato Semibold"/>
                    <a:cs typeface="Lato Semibold"/>
                  </a:rPr>
                  <a:t>S-box</a:t>
                </a:r>
              </a:p>
            </p:txBody>
          </p:sp>
          <p:sp>
            <p:nvSpPr>
              <p:cNvPr id="60" name="Rectangle 59"/>
              <p:cNvSpPr/>
              <p:nvPr/>
            </p:nvSpPr>
            <p:spPr bwMode="auto">
              <a:xfrm>
                <a:off x="3276600" y="5410581"/>
                <a:ext cx="1130300" cy="3810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500" dirty="0" err="1">
                    <a:latin typeface="Lato Semibold"/>
                    <a:cs typeface="Lato Semibold"/>
                  </a:rPr>
                  <a:t>ShiftRows</a:t>
                </a:r>
                <a:endParaRPr lang="en-US" sz="1500" dirty="0">
                  <a:latin typeface="Lato Semibold"/>
                  <a:cs typeface="Lato Semibold"/>
                </a:endParaRPr>
              </a:p>
            </p:txBody>
          </p:sp>
        </p:grpSp>
        <p:sp>
          <p:nvSpPr>
            <p:cNvPr id="61" name="Rectangle 60"/>
            <p:cNvSpPr/>
            <p:nvPr/>
          </p:nvSpPr>
          <p:spPr>
            <a:xfrm>
              <a:off x="5457030" y="1369468"/>
              <a:ext cx="1130300" cy="114376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9050" cmpd="sng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Lato Semibold"/>
                  <a:cs typeface="Lato Semibold"/>
                </a:rPr>
                <a:t>Round</a:t>
              </a:r>
              <a:r>
                <a:rPr lang="en-US" sz="2000" baseline="-25000" dirty="0">
                  <a:solidFill>
                    <a:schemeClr val="tx1"/>
                  </a:solidFill>
                  <a:latin typeface="Lato Semibold"/>
                  <a:cs typeface="Lato Semibold"/>
                </a:rPr>
                <a:t>9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318851" y="1369469"/>
              <a:ext cx="1130299" cy="114027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9050" cmpd="sng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Lato Semibold"/>
                  <a:cs typeface="Lato Semibold"/>
                </a:rPr>
                <a:t>Round</a:t>
              </a:r>
              <a:r>
                <a:rPr lang="en-US" sz="2000" baseline="-25000" dirty="0">
                  <a:solidFill>
                    <a:schemeClr val="tx1"/>
                  </a:solidFill>
                  <a:latin typeface="Lato Semibold"/>
                  <a:cs typeface="Lato Semibold"/>
                </a:rPr>
                <a:t>10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985310" y="1369468"/>
              <a:ext cx="1130299" cy="114376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9050" cmpd="sng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Lato Semibold"/>
                  <a:cs typeface="Lato Semibold"/>
                </a:rPr>
                <a:t>Round</a:t>
              </a:r>
              <a:r>
                <a:rPr lang="en-US" sz="2000" baseline="-25000" dirty="0">
                  <a:solidFill>
                    <a:schemeClr val="tx1"/>
                  </a:solidFill>
                  <a:latin typeface="Lato Semibold"/>
                  <a:cs typeface="Lato Semibold"/>
                </a:rPr>
                <a:t>1</a:t>
              </a:r>
            </a:p>
          </p:txBody>
        </p:sp>
      </p:grpSp>
      <p:sp>
        <p:nvSpPr>
          <p:cNvPr id="65" name="Text Placeholder 2"/>
          <p:cNvSpPr txBox="1">
            <a:spLocks/>
          </p:cNvSpPr>
          <p:nvPr/>
        </p:nvSpPr>
        <p:spPr>
          <a:xfrm>
            <a:off x="609600" y="3286423"/>
            <a:ext cx="10972802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spcBef>
                <a:spcPts val="800"/>
              </a:spcBef>
              <a:buFont typeface="Arial"/>
              <a:buNone/>
              <a:defRPr sz="2400" b="0" i="0" kern="1200">
                <a:solidFill>
                  <a:schemeClr val="tx1"/>
                </a:solidFill>
                <a:latin typeface="Lato Black"/>
                <a:ea typeface="+mn-ea"/>
                <a:cs typeface="Lato Black"/>
              </a:defRPr>
            </a:lvl1pPr>
            <a:lvl2pPr marL="457200" indent="0" algn="l" defTabSz="457200" rtl="0" eaLnBrk="1" latinLnBrk="0" hangingPunct="1">
              <a:spcBef>
                <a:spcPts val="600"/>
              </a:spcBef>
              <a:buFont typeface="Arial"/>
              <a:buNone/>
              <a:defRPr sz="2000" b="1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Security margin = </a:t>
            </a:r>
            <a:r>
              <a:rPr lang="en-US" sz="2800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(# rounds in a cipher) – (# rounds we can break)</a:t>
            </a:r>
            <a:endParaRPr lang="en-US" sz="2800" dirty="0"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5996517" y="4143588"/>
            <a:ext cx="3140191" cy="7620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2 rounds to avalanche (total diffusion)</a:t>
            </a:r>
          </a:p>
        </p:txBody>
      </p:sp>
      <p:sp>
        <p:nvSpPr>
          <p:cNvPr id="70" name="Rectangle 69"/>
          <p:cNvSpPr/>
          <p:nvPr/>
        </p:nvSpPr>
        <p:spPr bwMode="auto">
          <a:xfrm>
            <a:off x="2202508" y="4143588"/>
            <a:ext cx="3794009" cy="7620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8 rounds for</a:t>
            </a:r>
            <a:r>
              <a:rPr kumimoji="0" lang="en-US" sz="21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wide trail strategy (total confusion)</a:t>
            </a:r>
            <a:endParaRPr kumimoji="0" lang="en-US" sz="2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86086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Avalanching in AES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264" y="1124043"/>
            <a:ext cx="9039473" cy="486796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11195" y="6289479"/>
            <a:ext cx="9969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Source</a:t>
            </a:r>
            <a:r>
              <a:rPr lang="en-US" dirty="0" smtClean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: slide 17 of summerschool-croatia.cs.ru.nl/2014/slides/Advanced </a:t>
            </a: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Encryption Standard.pdf</a:t>
            </a:r>
          </a:p>
        </p:txBody>
      </p:sp>
    </p:spTree>
    <p:extLst>
      <p:ext uri="{BB962C8B-B14F-4D97-AF65-F5344CB8AC3E}">
        <p14:creationId xmlns:p14="http://schemas.microsoft.com/office/powerpoint/2010/main" val="2770930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 descr="Screen Shot 2018-01-29 at 8.34.55 AM.png"/>
          <p:cNvPicPr>
            <a:picLocks noGrp="1" noChangeAspect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4" b="-15789"/>
          <a:stretch/>
        </p:blipFill>
        <p:spPr>
          <a:xfrm>
            <a:off x="7924800" y="1741488"/>
            <a:ext cx="3657600" cy="461962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 of AES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09600" y="1102108"/>
            <a:ext cx="3657600" cy="639762"/>
          </a:xfrm>
        </p:spPr>
        <p:txBody>
          <a:bodyPr>
            <a:normAutofit/>
          </a:bodyPr>
          <a:lstStyle/>
          <a:p>
            <a:r>
              <a:rPr lang="en-US" sz="2200" dirty="0" smtClean="0"/>
              <a:t>Intel AES-NI</a:t>
            </a:r>
            <a:endParaRPr lang="en-US" sz="2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09601" y="1741871"/>
            <a:ext cx="3657600" cy="4618869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000" i="1" dirty="0"/>
              <a:t>Intel CPUs include 6 instructions to perform AES quickly</a:t>
            </a:r>
          </a:p>
          <a:p>
            <a:r>
              <a:rPr lang="en-US" sz="2000" dirty="0"/>
              <a:t>4 for round functions</a:t>
            </a:r>
          </a:p>
          <a:p>
            <a:pPr lvl="1"/>
            <a:r>
              <a:rPr lang="en-US" dirty="0"/>
              <a:t>AESENC</a:t>
            </a:r>
          </a:p>
          <a:p>
            <a:pPr lvl="1"/>
            <a:r>
              <a:rPr lang="en-US" dirty="0"/>
              <a:t>AESDEC</a:t>
            </a:r>
          </a:p>
          <a:p>
            <a:pPr lvl="1"/>
            <a:r>
              <a:rPr lang="en-US" dirty="0"/>
              <a:t>AESENCLAST</a:t>
            </a:r>
          </a:p>
          <a:p>
            <a:pPr lvl="1"/>
            <a:r>
              <a:rPr lang="en-US" dirty="0"/>
              <a:t>AESDECLAST</a:t>
            </a:r>
          </a:p>
          <a:p>
            <a:r>
              <a:rPr lang="en-US" sz="2000" dirty="0"/>
              <a:t>2 for key expansion</a:t>
            </a:r>
          </a:p>
          <a:p>
            <a:pPr lvl="1"/>
            <a:r>
              <a:rPr lang="en-US" dirty="0"/>
              <a:t>AESKEYGENASSIST</a:t>
            </a:r>
          </a:p>
          <a:p>
            <a:pPr lvl="1"/>
            <a:r>
              <a:rPr lang="en-US" dirty="0"/>
              <a:t>AESIMC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7924800" y="1102108"/>
            <a:ext cx="3657600" cy="639762"/>
          </a:xfrm>
        </p:spPr>
        <p:txBody>
          <a:bodyPr>
            <a:normAutofit/>
          </a:bodyPr>
          <a:lstStyle/>
          <a:p>
            <a:r>
              <a:rPr lang="en-US" sz="2200" dirty="0" smtClean="0"/>
              <a:t>AMD’s Secure Memory </a:t>
            </a:r>
            <a:r>
              <a:rPr lang="en-US" sz="2200" dirty="0" err="1" smtClean="0"/>
              <a:t>Enc</a:t>
            </a:r>
            <a:endParaRPr lang="en-US" sz="2200" dirty="0"/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4267200" y="1110242"/>
            <a:ext cx="3657600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spcBef>
                <a:spcPts val="800"/>
              </a:spcBef>
              <a:buFont typeface="Arial"/>
              <a:buNone/>
              <a:defRPr sz="2400" b="0" i="0" kern="1200">
                <a:solidFill>
                  <a:schemeClr val="tx1"/>
                </a:solidFill>
                <a:latin typeface="Lato Black"/>
                <a:ea typeface="+mn-ea"/>
                <a:cs typeface="Lato Black"/>
              </a:defRPr>
            </a:lvl1pPr>
            <a:lvl2pPr marL="457200" indent="0" algn="l" defTabSz="457200" rtl="0" eaLnBrk="1" latinLnBrk="0" hangingPunct="1">
              <a:spcBef>
                <a:spcPts val="600"/>
              </a:spcBef>
              <a:buFont typeface="Arial"/>
              <a:buNone/>
              <a:defRPr sz="2000" b="1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Apple Secure Enclave</a:t>
            </a:r>
            <a:endParaRPr lang="en-US" sz="2200" dirty="0"/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4267201" y="1741871"/>
            <a:ext cx="3657600" cy="4618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457200" rtl="0" eaLnBrk="1" latinLnBrk="0" hangingPunct="1">
              <a:spcBef>
                <a:spcPts val="8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Lato Semibold"/>
                <a:ea typeface="+mn-ea"/>
                <a:cs typeface="Lato Semibold"/>
              </a:defRPr>
            </a:lvl1pPr>
            <a:lvl2pPr marL="667512" indent="-274320" algn="l" defTabSz="457200" rtl="0" eaLnBrk="1" latinLnBrk="0" hangingPunct="1">
              <a:spcBef>
                <a:spcPts val="6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“</a:t>
            </a:r>
            <a:r>
              <a:rPr lang="en-US" sz="2000" dirty="0"/>
              <a:t>Every </a:t>
            </a:r>
            <a:r>
              <a:rPr lang="en-US" sz="2000" dirty="0" err="1"/>
              <a:t>iOS</a:t>
            </a:r>
            <a:r>
              <a:rPr lang="en-US" sz="2000" dirty="0"/>
              <a:t> device has a dedicated AES-256 crypto engine built into the DMA path between the flash storage and main system memory, making file encryption highly efficient.”</a:t>
            </a:r>
          </a:p>
          <a:p>
            <a:pPr marL="0" indent="0"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06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</a:t>
            </a:r>
            <a:r>
              <a:rPr lang="en-US" dirty="0" err="1" smtClean="0"/>
              <a:t>pseudorandomness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621541"/>
            <a:ext cx="10972800" cy="273919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cryptographic mechanism is </a:t>
            </a:r>
            <a:r>
              <a:rPr lang="en-US" i="1" dirty="0" smtClean="0">
                <a:solidFill>
                  <a:schemeClr val="accent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secure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if every resource-bounded adversary </a:t>
            </a:r>
            <a:r>
              <a:rPr lang="en-US" i="1" dirty="0" smtClean="0">
                <a:solidFill>
                  <a:schemeClr val="accent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breaks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the scheme with probability at most </a:t>
            </a:r>
            <a:r>
              <a:rPr lang="el-GR" i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ε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i="1" dirty="0">
              <a:latin typeface="+mj-lt"/>
            </a:endParaRPr>
          </a:p>
          <a:p>
            <a:pPr marL="0" indent="0">
              <a:buNone/>
            </a:pPr>
            <a:r>
              <a:rPr lang="en-US" dirty="0" smtClean="0"/>
              <a:t>Great! But what do </a:t>
            </a:r>
            <a:r>
              <a:rPr lang="en-US" i="1" dirty="0" smtClean="0">
                <a:solidFill>
                  <a:schemeClr val="accent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secure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i="1" dirty="0" smtClean="0">
                <a:solidFill>
                  <a:schemeClr val="accent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breaks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mean…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466571" y="1102109"/>
            <a:ext cx="4276586" cy="2307946"/>
            <a:chOff x="6416900" y="2897332"/>
            <a:chExt cx="4276586" cy="2307946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8559214" y="2897332"/>
              <a:ext cx="0" cy="230794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2615" y="3376446"/>
              <a:ext cx="1473198" cy="1473198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6420615" y="3487056"/>
              <a:ext cx="848198" cy="49795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Lato Black"/>
                  <a:cs typeface="Lato Black"/>
                </a:rPr>
                <a:t>B</a:t>
              </a:r>
              <a:r>
                <a:rPr lang="en-US" sz="2400" i="1" baseline="-25000" dirty="0" smtClean="0">
                  <a:latin typeface="Lato Black"/>
                  <a:cs typeface="Lato Black"/>
                </a:rPr>
                <a:t>$</a:t>
              </a:r>
              <a:endParaRPr lang="en-US" sz="2400" i="1" baseline="-25000" dirty="0">
                <a:latin typeface="Lato Black"/>
                <a:cs typeface="Lato Black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9845288" y="3487056"/>
              <a:ext cx="848198" cy="497957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400" i="1" dirty="0" smtClean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Π</a:t>
              </a:r>
              <a:endParaRPr lang="en-US" sz="2400" i="1" baseline="-250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416900" y="4380164"/>
              <a:ext cx="848198" cy="49795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Lato Black"/>
                  <a:cs typeface="Lato Black"/>
                </a:rPr>
                <a:t>B</a:t>
              </a:r>
              <a:r>
                <a:rPr lang="en-US" sz="2400" i="1" baseline="-25000" dirty="0" smtClean="0">
                  <a:latin typeface="Lato Black"/>
                  <a:cs typeface="Lato Black"/>
                </a:rPr>
                <a:t>$</a:t>
              </a:r>
              <a:endParaRPr lang="en-US" sz="2400" i="1" baseline="-25000" dirty="0">
                <a:latin typeface="Lato Black"/>
                <a:cs typeface="Lato Black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9841573" y="4380164"/>
              <a:ext cx="848198" cy="497957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400" i="1" dirty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Π</a:t>
              </a:r>
              <a:endParaRPr lang="en-US" sz="2400" i="1" baseline="-250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810750" y="4461071"/>
              <a:ext cx="3273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baseline="40000" dirty="0" smtClean="0">
                  <a:solidFill>
                    <a:schemeClr val="bg1"/>
                  </a:solidFill>
                  <a:latin typeface="Lato Black"/>
                  <a:cs typeface="Lato Black"/>
                </a:rPr>
                <a:t>-1</a:t>
              </a:r>
              <a:endParaRPr lang="en-US" i="1" baseline="40000" dirty="0">
                <a:solidFill>
                  <a:schemeClr val="bg1"/>
                </a:solidFill>
                <a:latin typeface="Lato Black"/>
                <a:cs typeface="Lato Black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338624" y="4471783"/>
              <a:ext cx="3273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baseline="40000" dirty="0" smtClean="0">
                  <a:solidFill>
                    <a:schemeClr val="bg1"/>
                  </a:solidFill>
                  <a:latin typeface="Lato Black"/>
                  <a:cs typeface="Lato Black"/>
                </a:rPr>
                <a:t>-1</a:t>
              </a:r>
              <a:endParaRPr lang="en-US" i="1" baseline="40000" dirty="0">
                <a:solidFill>
                  <a:schemeClr val="bg1"/>
                </a:solidFill>
                <a:latin typeface="Lato Black"/>
                <a:cs typeface="Lato Black"/>
              </a:endParaRPr>
            </a:p>
          </p:txBody>
        </p:sp>
        <p:cxnSp>
          <p:nvCxnSpPr>
            <p:cNvPr id="13" name="Straight Arrow Connector 12"/>
            <p:cNvCxnSpPr>
              <a:stCxn id="8" idx="1"/>
            </p:cNvCxnSpPr>
            <p:nvPr/>
          </p:nvCxnSpPr>
          <p:spPr>
            <a:xfrm flipH="1">
              <a:off x="9209837" y="3736035"/>
              <a:ext cx="635451" cy="128032"/>
            </a:xfrm>
            <a:prstGeom prst="straightConnector1">
              <a:avLst/>
            </a:prstGeom>
            <a:ln w="31750">
              <a:solidFill>
                <a:schemeClr val="bg1">
                  <a:lumMod val="50000"/>
                </a:schemeClr>
              </a:solidFill>
              <a:headEnd type="triangle" w="med" len="lg"/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 flipV="1">
              <a:off x="9209837" y="4501110"/>
              <a:ext cx="640080" cy="128033"/>
            </a:xfrm>
            <a:prstGeom prst="straightConnector1">
              <a:avLst/>
            </a:prstGeom>
            <a:ln w="31750">
              <a:solidFill>
                <a:schemeClr val="bg1">
                  <a:lumMod val="50000"/>
                </a:schemeClr>
              </a:solidFill>
              <a:headEnd type="triangle" w="med" len="lg"/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endCxn id="7" idx="3"/>
            </p:cNvCxnSpPr>
            <p:nvPr/>
          </p:nvCxnSpPr>
          <p:spPr>
            <a:xfrm flipH="1" flipV="1">
              <a:off x="7268812" y="3736035"/>
              <a:ext cx="640080" cy="128016"/>
            </a:xfrm>
            <a:prstGeom prst="straightConnector1">
              <a:avLst/>
            </a:prstGeom>
            <a:ln w="31750">
              <a:solidFill>
                <a:schemeClr val="bg1">
                  <a:lumMod val="50000"/>
                </a:schemeClr>
              </a:solidFill>
              <a:headEnd type="triangle" w="med" len="lg"/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7265098" y="4501127"/>
              <a:ext cx="640080" cy="128016"/>
            </a:xfrm>
            <a:prstGeom prst="straightConnector1">
              <a:avLst/>
            </a:prstGeom>
            <a:ln w="31750">
              <a:solidFill>
                <a:schemeClr val="bg1">
                  <a:lumMod val="50000"/>
                </a:schemeClr>
              </a:solidFill>
              <a:headEnd type="triangle" w="med" len="lg"/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618031" y="1353454"/>
            <a:ext cx="4277197" cy="1805256"/>
            <a:chOff x="6751401" y="4871561"/>
            <a:chExt cx="4277197" cy="1760776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8890000" y="4871561"/>
              <a:ext cx="0" cy="176077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3401" y="5029168"/>
              <a:ext cx="1473198" cy="1473198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6751401" y="5516788"/>
              <a:ext cx="848198" cy="49795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/>
                  <a:cs typeface="Lato Black"/>
                </a:rPr>
                <a:t>B</a:t>
              </a:r>
              <a:r>
                <a:rPr lang="en-US" sz="2400" i="1" baseline="-25000" dirty="0" smtClean="0">
                  <a:solidFill>
                    <a:prstClr val="white"/>
                  </a:solidFill>
                  <a:latin typeface="Lato Black"/>
                  <a:cs typeface="Lato Black"/>
                </a:rPr>
                <a:t>$</a:t>
              </a:r>
              <a:endParaRPr lang="en-US" sz="2400" i="1" baseline="-25000" dirty="0">
                <a:solidFill>
                  <a:prstClr val="white"/>
                </a:solidFill>
                <a:latin typeface="Lato Black"/>
                <a:cs typeface="Lato Black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817532" y="4962884"/>
              <a:ext cx="4322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rgbClr val="EEECE1">
                      <a:lumMod val="25000"/>
                    </a:srgb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X</a:t>
              </a:r>
              <a:endParaRPr lang="en-US" i="1" baseline="-25000" dirty="0">
                <a:solidFill>
                  <a:srgbClr val="EEECE1">
                    <a:lumMod val="25000"/>
                  </a:srgb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0180400" y="5489586"/>
              <a:ext cx="848198" cy="497957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400" i="1" dirty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Π</a:t>
              </a:r>
              <a:endParaRPr lang="en-US" sz="2400" i="1" baseline="-250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cxnSp>
          <p:nvCxnSpPr>
            <p:cNvPr id="23" name="Curved Connector 22"/>
            <p:cNvCxnSpPr>
              <a:endCxn id="20" idx="0"/>
            </p:cNvCxnSpPr>
            <p:nvPr/>
          </p:nvCxnSpPr>
          <p:spPr>
            <a:xfrm rot="10800000" flipV="1">
              <a:off x="7175501" y="5304920"/>
              <a:ext cx="1160699" cy="211868"/>
            </a:xfrm>
            <a:prstGeom prst="curvedConnector2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urved Connector 23"/>
            <p:cNvCxnSpPr>
              <a:stCxn id="20" idx="2"/>
            </p:cNvCxnSpPr>
            <p:nvPr/>
          </p:nvCxnSpPr>
          <p:spPr>
            <a:xfrm rot="16200000" flipH="1">
              <a:off x="7633720" y="5556525"/>
              <a:ext cx="244262" cy="1160702"/>
            </a:xfrm>
            <a:prstGeom prst="curvedConnector2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urved Connector 24"/>
            <p:cNvCxnSpPr>
              <a:endCxn id="22" idx="0"/>
            </p:cNvCxnSpPr>
            <p:nvPr/>
          </p:nvCxnSpPr>
          <p:spPr>
            <a:xfrm>
              <a:off x="9443801" y="5304918"/>
              <a:ext cx="1160698" cy="184668"/>
            </a:xfrm>
            <a:prstGeom prst="curvedConnector2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urved Connector 25"/>
            <p:cNvCxnSpPr>
              <a:stCxn id="22" idx="2"/>
            </p:cNvCxnSpPr>
            <p:nvPr/>
          </p:nvCxnSpPr>
          <p:spPr>
            <a:xfrm rot="5400000">
              <a:off x="9927224" y="5562768"/>
              <a:ext cx="252500" cy="1102051"/>
            </a:xfrm>
            <a:prstGeom prst="curvedConnector2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9626599" y="4962884"/>
              <a:ext cx="4322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rgbClr val="EEECE1">
                      <a:lumMod val="25000"/>
                    </a:srgb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X</a:t>
              </a:r>
              <a:endParaRPr lang="en-US" i="1" baseline="-25000" dirty="0">
                <a:solidFill>
                  <a:srgbClr val="EEECE1">
                    <a:lumMod val="25000"/>
                  </a:srgb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813043" y="6263005"/>
              <a:ext cx="4322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rgbClr val="EEECE1">
                      <a:lumMod val="25000"/>
                    </a:srgb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Y</a:t>
              </a:r>
              <a:endParaRPr lang="en-US" i="1" baseline="-25000" dirty="0">
                <a:solidFill>
                  <a:srgbClr val="EEECE1">
                    <a:lumMod val="25000"/>
                  </a:srgb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626599" y="6263005"/>
              <a:ext cx="4322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rgbClr val="EEECE1">
                      <a:lumMod val="25000"/>
                    </a:srgb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Y</a:t>
              </a:r>
              <a:endParaRPr lang="en-US" i="1" baseline="-25000" dirty="0">
                <a:solidFill>
                  <a:srgbClr val="EEECE1">
                    <a:lumMod val="25000"/>
                  </a:srgb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2179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Formalizing a block cipher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A </a:t>
            </a:r>
            <a:r>
              <a:rPr lang="en-US" i="1" dirty="0">
                <a:solidFill>
                  <a:schemeClr val="accent2"/>
                </a:solidFill>
                <a:latin typeface="+mj-lt"/>
                <a:ea typeface="Lato Semibold" panose="020F0502020204030203" pitchFamily="34" charset="0"/>
                <a:cs typeface="Lato Semibold" panose="020F0502020204030203" pitchFamily="34" charset="0"/>
              </a:rPr>
              <a:t>block cipher</a:t>
            </a:r>
            <a:r>
              <a:rPr lang="en-US" dirty="0">
                <a:solidFill>
                  <a:schemeClr val="accent2"/>
                </a:solidFill>
                <a:latin typeface="+mj-lt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en-US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with block length </a:t>
            </a:r>
            <a:r>
              <a:rPr lang="el-GR" i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μ</a:t>
            </a:r>
            <a:r>
              <a:rPr lang="en-US" i="1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en-US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and key length </a:t>
            </a:r>
            <a:r>
              <a:rPr lang="en-US" i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λ</a:t>
            </a:r>
            <a:r>
              <a:rPr lang="en-US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comprises </a:t>
            </a:r>
            <a:r>
              <a:rPr lang="en-US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3 </a:t>
            </a:r>
            <a:r>
              <a:rPr lang="en-US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algorithms</a:t>
            </a:r>
            <a:endParaRPr lang="en-US" dirty="0"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  <a:p>
            <a:r>
              <a:rPr lang="en-US" sz="2200" dirty="0" err="1" smtClean="0">
                <a:solidFill>
                  <a:schemeClr val="accent1"/>
                </a:solidFill>
                <a:latin typeface="+mj-lt"/>
              </a:rPr>
              <a:t>KeyGen</a:t>
            </a:r>
            <a:r>
              <a:rPr lang="en-US" sz="2200" dirty="0" smtClean="0">
                <a:latin typeface="+mn-lt"/>
                <a:ea typeface="Lato Regular" panose="020F0502020204030203" pitchFamily="34" charset="0"/>
                <a:cs typeface="Lato Regular" panose="020F0502020204030203" pitchFamily="34" charset="0"/>
              </a:rPr>
              <a:t>: </a:t>
            </a:r>
            <a:r>
              <a:rPr lang="en-US" sz="2200" dirty="0">
                <a:latin typeface="+mn-lt"/>
                <a:ea typeface="Lato Regular" panose="020F0502020204030203" pitchFamily="34" charset="0"/>
                <a:cs typeface="Lato Regular" panose="020F0502020204030203" pitchFamily="34" charset="0"/>
              </a:rPr>
              <a:t>randomly choose a key </a:t>
            </a:r>
            <a:r>
              <a:rPr lang="en-US" sz="2200" i="1" dirty="0">
                <a:latin typeface="+mn-lt"/>
                <a:ea typeface="Lato Regular" panose="020F0502020204030203" pitchFamily="34" charset="0"/>
                <a:cs typeface="Lato Regular" panose="020F0502020204030203" pitchFamily="34" charset="0"/>
              </a:rPr>
              <a:t>K </a:t>
            </a:r>
            <a:r>
              <a:rPr lang="en-US" sz="2200" dirty="0">
                <a:latin typeface="+mn-lt"/>
                <a:ea typeface="Lato Regular" panose="020F0502020204030203" pitchFamily="34" charset="0"/>
                <a:cs typeface="Lato Regular" panose="020F0502020204030203" pitchFamily="34" charset="0"/>
              </a:rPr>
              <a:t>of length </a:t>
            </a:r>
            <a:r>
              <a:rPr lang="en-US" sz="2200" i="1" dirty="0">
                <a:latin typeface="+mn-lt"/>
                <a:ea typeface="Lato Regular" panose="020F0502020204030203" pitchFamily="34" charset="0"/>
                <a:cs typeface="Lato Regular" panose="020F0502020204030203" pitchFamily="34" charset="0"/>
              </a:rPr>
              <a:t>λ</a:t>
            </a:r>
            <a:r>
              <a:rPr lang="en-US" sz="2200" dirty="0">
                <a:latin typeface="+mn-lt"/>
                <a:ea typeface="Lato Regular" panose="020F0502020204030203" pitchFamily="34" charset="0"/>
                <a:cs typeface="Lato Regular" panose="020F0502020204030203" pitchFamily="34" charset="0"/>
              </a:rPr>
              <a:t>, often uniformly from {0,1}</a:t>
            </a:r>
            <a:r>
              <a:rPr lang="en-US" sz="2200" i="1" baseline="30000" dirty="0">
                <a:latin typeface="+mn-lt"/>
                <a:ea typeface="Lato Regular" panose="020F0502020204030203" pitchFamily="34" charset="0"/>
                <a:cs typeface="Lato Regular" panose="020F0502020204030203" pitchFamily="34" charset="0"/>
              </a:rPr>
              <a:t>λ</a:t>
            </a:r>
            <a:endParaRPr lang="en-US" sz="2200" baseline="30000" dirty="0">
              <a:latin typeface="+mn-lt"/>
              <a:ea typeface="Lato Regular" panose="020F0502020204030203" pitchFamily="34" charset="0"/>
              <a:cs typeface="Lato Regular" panose="020F0502020204030203" pitchFamily="34" charset="0"/>
            </a:endParaRPr>
          </a:p>
          <a:p>
            <a:r>
              <a:rPr lang="en-US" sz="2200" dirty="0" smtClean="0">
                <a:solidFill>
                  <a:schemeClr val="accent1"/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Encipher</a:t>
            </a:r>
            <a:r>
              <a:rPr lang="en-US" sz="2200" dirty="0" smtClean="0">
                <a:latin typeface="+mn-lt"/>
                <a:ea typeface="Lato Regular" panose="020F0502020204030203" pitchFamily="34" charset="0"/>
                <a:cs typeface="Lato Regular" panose="020F0502020204030203" pitchFamily="34" charset="0"/>
              </a:rPr>
              <a:t>: given input </a:t>
            </a:r>
            <a:r>
              <a:rPr lang="en-US" sz="2200" i="1" dirty="0" smtClean="0">
                <a:latin typeface="+mn-lt"/>
                <a:ea typeface="Lato Regular" panose="020F0502020204030203" pitchFamily="34" charset="0"/>
                <a:cs typeface="Lato Regular" panose="020F0502020204030203" pitchFamily="34" charset="0"/>
              </a:rPr>
              <a:t>X</a:t>
            </a:r>
            <a:r>
              <a:rPr lang="x-none" sz="2200" dirty="0">
                <a:latin typeface="+mn-lt"/>
              </a:rPr>
              <a:t> </a:t>
            </a:r>
            <a:r>
              <a:rPr lang="x-none" sz="2200" dirty="0">
                <a:latin typeface="Cambria Math"/>
                <a:cs typeface="Cambria Math"/>
              </a:rPr>
              <a:t>∈</a:t>
            </a:r>
            <a:r>
              <a:rPr lang="x-none" sz="2200" dirty="0">
                <a:latin typeface="+mn-lt"/>
              </a:rPr>
              <a:t> </a:t>
            </a:r>
            <a:r>
              <a:rPr lang="en-US" sz="2200" dirty="0">
                <a:latin typeface="+mn-lt"/>
              </a:rPr>
              <a:t>{0,1}</a:t>
            </a:r>
            <a:r>
              <a:rPr lang="el-GR" sz="2200" i="1" baseline="30000" dirty="0">
                <a:latin typeface="+mn-lt"/>
              </a:rPr>
              <a:t>μ</a:t>
            </a:r>
            <a:r>
              <a:rPr lang="en-US" sz="2200" dirty="0" smtClean="0">
                <a:latin typeface="+mn-lt"/>
                <a:ea typeface="Lato Regular" panose="020F0502020204030203" pitchFamily="34" charset="0"/>
                <a:cs typeface="Lato Regular" panose="020F0502020204030203" pitchFamily="34" charset="0"/>
              </a:rPr>
              <a:t>,</a:t>
            </a:r>
            <a:br>
              <a:rPr lang="en-US" sz="2200" dirty="0" smtClean="0">
                <a:latin typeface="+mn-lt"/>
                <a:ea typeface="Lato Regular" panose="020F0502020204030203" pitchFamily="34" charset="0"/>
                <a:cs typeface="Lato Regular" panose="020F0502020204030203" pitchFamily="34" charset="0"/>
              </a:rPr>
            </a:br>
            <a:r>
              <a:rPr lang="en-US" sz="2200" dirty="0" smtClean="0">
                <a:latin typeface="+mn-lt"/>
                <a:ea typeface="Lato Regular" panose="020F0502020204030203" pitchFamily="34" charset="0"/>
                <a:cs typeface="Lato Regular" panose="020F0502020204030203" pitchFamily="34" charset="0"/>
              </a:rPr>
              <a:t>outputs</a:t>
            </a:r>
            <a:r>
              <a:rPr lang="en-US" sz="2200" dirty="0">
                <a:latin typeface="+mn-lt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2200" dirty="0" smtClean="0">
                <a:latin typeface="+mn-lt"/>
                <a:ea typeface="Lato Regular" panose="020F0502020204030203" pitchFamily="34" charset="0"/>
                <a:cs typeface="Lato Regular" panose="020F0502020204030203" pitchFamily="34" charset="0"/>
              </a:rPr>
              <a:t>B</a:t>
            </a:r>
            <a:r>
              <a:rPr lang="en-US" sz="2200" i="1" baseline="-25000" dirty="0" smtClean="0">
                <a:latin typeface="+mn-lt"/>
                <a:ea typeface="Lato Regular" panose="020F0502020204030203" pitchFamily="34" charset="0"/>
                <a:cs typeface="Lato Regular" panose="020F0502020204030203" pitchFamily="34" charset="0"/>
              </a:rPr>
              <a:t>K</a:t>
            </a:r>
            <a:r>
              <a:rPr lang="en-US" sz="2200" dirty="0" smtClean="0">
                <a:latin typeface="+mn-lt"/>
                <a:ea typeface="Lato Regular" panose="020F0502020204030203" pitchFamily="34" charset="0"/>
                <a:cs typeface="Lato Regular" panose="020F0502020204030203" pitchFamily="34" charset="0"/>
              </a:rPr>
              <a:t>(</a:t>
            </a:r>
            <a:r>
              <a:rPr lang="en-US" sz="2200" i="1" dirty="0" smtClean="0">
                <a:latin typeface="+mn-lt"/>
                <a:ea typeface="Lato Regular" panose="020F0502020204030203" pitchFamily="34" charset="0"/>
                <a:cs typeface="Lato Regular" panose="020F0502020204030203" pitchFamily="34" charset="0"/>
              </a:rPr>
              <a:t>X</a:t>
            </a:r>
            <a:r>
              <a:rPr lang="en-US" sz="2200" dirty="0">
                <a:latin typeface="+mn-lt"/>
                <a:ea typeface="Lato Regular" panose="020F0502020204030203" pitchFamily="34" charset="0"/>
                <a:cs typeface="Lato Regular" panose="020F0502020204030203" pitchFamily="34" charset="0"/>
              </a:rPr>
              <a:t>) → </a:t>
            </a:r>
            <a:r>
              <a:rPr lang="en-US" sz="2200" i="1" dirty="0">
                <a:latin typeface="+mn-lt"/>
                <a:ea typeface="Lato Regular" panose="020F0502020204030203" pitchFamily="34" charset="0"/>
                <a:cs typeface="Lato Regular" panose="020F0502020204030203" pitchFamily="34" charset="0"/>
              </a:rPr>
              <a:t>Y</a:t>
            </a:r>
            <a:r>
              <a:rPr lang="en-US" sz="2200" dirty="0">
                <a:latin typeface="+mn-lt"/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2200" dirty="0" smtClean="0">
                <a:latin typeface="+mn-lt"/>
                <a:ea typeface="Lato Regular" panose="020F0502020204030203" pitchFamily="34" charset="0"/>
                <a:cs typeface="Lato Regular" panose="020F0502020204030203" pitchFamily="34" charset="0"/>
              </a:rPr>
              <a:t>where </a:t>
            </a:r>
            <a:r>
              <a:rPr lang="en-US" sz="2200" i="1" dirty="0" smtClean="0">
                <a:solidFill>
                  <a:prstClr val="black"/>
                </a:solidFill>
                <a:latin typeface="+mn-lt"/>
                <a:ea typeface="Lato Regular" panose="020F0502020204030203" pitchFamily="34" charset="0"/>
                <a:cs typeface="Lato Regular" panose="020F0502020204030203" pitchFamily="34" charset="0"/>
              </a:rPr>
              <a:t>Y</a:t>
            </a:r>
            <a:r>
              <a:rPr lang="x-none" sz="22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x-none" sz="2200" dirty="0">
                <a:latin typeface="Cambria Math"/>
                <a:cs typeface="Cambria Math"/>
              </a:rPr>
              <a:t>∈</a:t>
            </a:r>
            <a:r>
              <a:rPr lang="x-none" sz="22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200" dirty="0">
                <a:solidFill>
                  <a:prstClr val="black"/>
                </a:solidFill>
                <a:latin typeface="+mn-lt"/>
              </a:rPr>
              <a:t>{0,1}</a:t>
            </a:r>
            <a:r>
              <a:rPr lang="el-GR" sz="2200" i="1" baseline="30000" dirty="0" smtClean="0">
                <a:solidFill>
                  <a:prstClr val="black"/>
                </a:solidFill>
                <a:latin typeface="+mn-lt"/>
              </a:rPr>
              <a:t>μ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smtClean="0">
                <a:latin typeface="+mn-lt"/>
              </a:rPr>
              <a:t>too</a:t>
            </a:r>
            <a:endParaRPr lang="en-US" sz="2200" dirty="0">
              <a:latin typeface="+mn-lt"/>
              <a:ea typeface="Lato Regular" panose="020F0502020204030203" pitchFamily="34" charset="0"/>
              <a:cs typeface="Lato Regular" panose="020F0502020204030203" pitchFamily="34" charset="0"/>
            </a:endParaRPr>
          </a:p>
          <a:p>
            <a:pPr lvl="0"/>
            <a:r>
              <a:rPr lang="en-US" sz="2200" dirty="0" smtClean="0">
                <a:solidFill>
                  <a:schemeClr val="accent1"/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Decipher</a:t>
            </a:r>
            <a:r>
              <a:rPr lang="en-US" sz="2200" dirty="0" smtClean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: given </a:t>
            </a:r>
            <a:r>
              <a:rPr lang="en-US" sz="2200" i="1" dirty="0" smtClean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Y</a:t>
            </a:r>
            <a:r>
              <a:rPr lang="x-none" sz="2200" dirty="0" smtClean="0">
                <a:solidFill>
                  <a:prstClr val="black"/>
                </a:solidFill>
                <a:latin typeface="Lato"/>
              </a:rPr>
              <a:t> </a:t>
            </a:r>
            <a:r>
              <a:rPr lang="x-none" sz="2200" dirty="0">
                <a:latin typeface="Cambria Math"/>
                <a:cs typeface="Cambria Math"/>
              </a:rPr>
              <a:t>∈</a:t>
            </a:r>
            <a:r>
              <a:rPr lang="x-none" sz="2200" dirty="0" smtClean="0">
                <a:solidFill>
                  <a:prstClr val="black"/>
                </a:solidFill>
                <a:latin typeface="Lato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Lato"/>
              </a:rPr>
              <a:t>{0,1}</a:t>
            </a:r>
            <a:r>
              <a:rPr lang="el-GR" sz="2200" i="1" baseline="30000" dirty="0" smtClean="0">
                <a:solidFill>
                  <a:prstClr val="black"/>
                </a:solidFill>
                <a:latin typeface="Lato"/>
              </a:rPr>
              <a:t>μ</a:t>
            </a:r>
            <a:r>
              <a:rPr lang="en-US" sz="2200" dirty="0" smtClean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, outputs</a:t>
            </a:r>
            <a:br>
              <a:rPr lang="en-US" sz="2200" dirty="0" smtClean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</a:br>
            <a:r>
              <a:rPr lang="en-US" sz="2200" dirty="0" smtClean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B</a:t>
            </a:r>
            <a:r>
              <a:rPr lang="en-US" sz="2200" i="1" baseline="-25000" dirty="0" smtClean="0">
                <a:latin typeface="+mn-lt"/>
                <a:ea typeface="Lato Regular" panose="020F0502020204030203" pitchFamily="34" charset="0"/>
                <a:cs typeface="Lato Regular" panose="020F0502020204030203" pitchFamily="34" charset="0"/>
              </a:rPr>
              <a:t>K</a:t>
            </a:r>
            <a:r>
              <a:rPr lang="en-US" sz="2200" baseline="30000" dirty="0" smtClean="0">
                <a:latin typeface="+mn-lt"/>
                <a:ea typeface="Lato Regular" panose="020F0502020204030203" pitchFamily="34" charset="0"/>
                <a:cs typeface="Lato Regular" panose="020F0502020204030203" pitchFamily="34" charset="0"/>
              </a:rPr>
              <a:t>-1</a:t>
            </a:r>
            <a:r>
              <a:rPr lang="en-US" sz="2200" dirty="0" smtClean="0">
                <a:latin typeface="+mn-lt"/>
                <a:ea typeface="Lato Regular" panose="020F0502020204030203" pitchFamily="34" charset="0"/>
                <a:cs typeface="Lato Regular" panose="020F0502020204030203" pitchFamily="34" charset="0"/>
              </a:rPr>
              <a:t>(</a:t>
            </a:r>
            <a:r>
              <a:rPr lang="en-US" sz="2200" i="1" dirty="0" smtClean="0">
                <a:latin typeface="+mn-lt"/>
                <a:ea typeface="Lato Regular" panose="020F0502020204030203" pitchFamily="34" charset="0"/>
                <a:cs typeface="Lato Regular" panose="020F0502020204030203" pitchFamily="34" charset="0"/>
              </a:rPr>
              <a:t>Y</a:t>
            </a:r>
            <a:r>
              <a:rPr lang="en-US" sz="2200" dirty="0" smtClean="0">
                <a:latin typeface="+mn-lt"/>
                <a:ea typeface="Lato Regular" panose="020F0502020204030203" pitchFamily="34" charset="0"/>
                <a:cs typeface="Lato Regular" panose="020F0502020204030203" pitchFamily="34" charset="0"/>
              </a:rPr>
              <a:t>) → </a:t>
            </a:r>
            <a:r>
              <a:rPr lang="en-US" sz="2200" i="1" dirty="0" smtClean="0">
                <a:latin typeface="+mn-lt"/>
                <a:ea typeface="Lato Regular" panose="020F0502020204030203" pitchFamily="34" charset="0"/>
                <a:cs typeface="Lato Regular" panose="020F0502020204030203" pitchFamily="34" charset="0"/>
              </a:rPr>
              <a:t>X</a:t>
            </a:r>
            <a:r>
              <a:rPr lang="en-US" sz="2200" dirty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, where </a:t>
            </a:r>
            <a:r>
              <a:rPr lang="en-US" sz="2200" i="1" dirty="0" smtClean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X</a:t>
            </a:r>
            <a:r>
              <a:rPr lang="x-none" sz="2200" dirty="0" smtClean="0">
                <a:solidFill>
                  <a:prstClr val="black"/>
                </a:solidFill>
                <a:latin typeface="Lato"/>
              </a:rPr>
              <a:t> </a:t>
            </a:r>
            <a:r>
              <a:rPr lang="x-none" sz="2200" dirty="0">
                <a:latin typeface="Cambria Math"/>
                <a:cs typeface="Cambria Math"/>
              </a:rPr>
              <a:t>∈</a:t>
            </a:r>
            <a:r>
              <a:rPr lang="x-none" sz="2200" dirty="0" smtClean="0">
                <a:solidFill>
                  <a:prstClr val="black"/>
                </a:solidFill>
                <a:latin typeface="Lato"/>
              </a:rPr>
              <a:t> </a:t>
            </a:r>
            <a:r>
              <a:rPr lang="en-US" sz="2200" dirty="0">
                <a:solidFill>
                  <a:prstClr val="black"/>
                </a:solidFill>
                <a:latin typeface="Lato"/>
              </a:rPr>
              <a:t>{0,1}</a:t>
            </a:r>
            <a:r>
              <a:rPr lang="el-GR" sz="2200" i="1" baseline="30000" dirty="0">
                <a:solidFill>
                  <a:prstClr val="black"/>
                </a:solidFill>
                <a:latin typeface="Lato"/>
              </a:rPr>
              <a:t>μ</a:t>
            </a:r>
            <a:r>
              <a:rPr lang="en-US" sz="2200" dirty="0">
                <a:solidFill>
                  <a:prstClr val="black"/>
                </a:solidFill>
                <a:latin typeface="Lato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Lato"/>
              </a:rPr>
              <a:t>too</a:t>
            </a:r>
            <a:endParaRPr lang="en-US" sz="2200" dirty="0">
              <a:solidFill>
                <a:prstClr val="black"/>
              </a:solidFill>
              <a:latin typeface="Lato"/>
              <a:ea typeface="Lato Regular" panose="020F0502020204030203" pitchFamily="34" charset="0"/>
              <a:cs typeface="Lato Regular" panose="020F0502020204030203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751401" y="1102109"/>
            <a:ext cx="4277197" cy="1805256"/>
            <a:chOff x="6751401" y="4871561"/>
            <a:chExt cx="4277197" cy="1760776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8890000" y="4871561"/>
              <a:ext cx="0" cy="176077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3401" y="5029168"/>
              <a:ext cx="1473198" cy="1473198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6751401" y="5516788"/>
              <a:ext cx="848198" cy="49795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/>
                  <a:cs typeface="Lato Black"/>
                </a:rPr>
                <a:t>B</a:t>
              </a:r>
              <a:r>
                <a:rPr lang="en-US" sz="2400" i="1" baseline="-25000" dirty="0" smtClean="0">
                  <a:solidFill>
                    <a:prstClr val="white"/>
                  </a:solidFill>
                  <a:latin typeface="Lato Black"/>
                  <a:cs typeface="Lato Black"/>
                </a:rPr>
                <a:t>$</a:t>
              </a:r>
              <a:endParaRPr lang="en-US" sz="2400" i="1" baseline="-25000" dirty="0">
                <a:solidFill>
                  <a:prstClr val="white"/>
                </a:solidFill>
                <a:latin typeface="Lato Black"/>
                <a:cs typeface="Lato Black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817532" y="4962884"/>
              <a:ext cx="4322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rgbClr val="EEECE1">
                      <a:lumMod val="25000"/>
                    </a:srgb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X</a:t>
              </a:r>
              <a:endParaRPr lang="en-US" i="1" baseline="-25000" dirty="0">
                <a:solidFill>
                  <a:srgbClr val="EEECE1">
                    <a:lumMod val="25000"/>
                  </a:srgb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0180400" y="5489586"/>
              <a:ext cx="848198" cy="497957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400" i="1" dirty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Π</a:t>
              </a:r>
              <a:endParaRPr lang="en-US" sz="2400" i="1" baseline="-250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cxnSp>
          <p:nvCxnSpPr>
            <p:cNvPr id="23" name="Curved Connector 22"/>
            <p:cNvCxnSpPr>
              <a:endCxn id="20" idx="0"/>
            </p:cNvCxnSpPr>
            <p:nvPr/>
          </p:nvCxnSpPr>
          <p:spPr>
            <a:xfrm rot="10800000" flipV="1">
              <a:off x="7175501" y="5304920"/>
              <a:ext cx="1160699" cy="211868"/>
            </a:xfrm>
            <a:prstGeom prst="curvedConnector2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urved Connector 23"/>
            <p:cNvCxnSpPr>
              <a:stCxn id="20" idx="2"/>
            </p:cNvCxnSpPr>
            <p:nvPr/>
          </p:nvCxnSpPr>
          <p:spPr>
            <a:xfrm rot="16200000" flipH="1">
              <a:off x="7633720" y="5556525"/>
              <a:ext cx="244262" cy="1160702"/>
            </a:xfrm>
            <a:prstGeom prst="curvedConnector2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urved Connector 24"/>
            <p:cNvCxnSpPr>
              <a:endCxn id="22" idx="0"/>
            </p:cNvCxnSpPr>
            <p:nvPr/>
          </p:nvCxnSpPr>
          <p:spPr>
            <a:xfrm>
              <a:off x="9443801" y="5304918"/>
              <a:ext cx="1160698" cy="184668"/>
            </a:xfrm>
            <a:prstGeom prst="curvedConnector2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urved Connector 25"/>
            <p:cNvCxnSpPr>
              <a:stCxn id="22" idx="2"/>
            </p:cNvCxnSpPr>
            <p:nvPr/>
          </p:nvCxnSpPr>
          <p:spPr>
            <a:xfrm rot="5400000">
              <a:off x="9927224" y="5562768"/>
              <a:ext cx="252500" cy="1102051"/>
            </a:xfrm>
            <a:prstGeom prst="curvedConnector2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9626599" y="4962884"/>
              <a:ext cx="4322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rgbClr val="EEECE1">
                      <a:lumMod val="25000"/>
                    </a:srgb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X</a:t>
              </a:r>
              <a:endParaRPr lang="en-US" i="1" baseline="-25000" dirty="0">
                <a:solidFill>
                  <a:srgbClr val="EEECE1">
                    <a:lumMod val="25000"/>
                  </a:srgb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813043" y="6263005"/>
              <a:ext cx="4322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rgbClr val="EEECE1">
                      <a:lumMod val="25000"/>
                    </a:srgb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Y</a:t>
              </a:r>
              <a:endParaRPr lang="en-US" i="1" baseline="-25000" dirty="0">
                <a:solidFill>
                  <a:srgbClr val="EEECE1">
                    <a:lumMod val="25000"/>
                  </a:srgb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626599" y="6263005"/>
              <a:ext cx="4322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rgbClr val="EEECE1">
                      <a:lumMod val="25000"/>
                    </a:srgb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Y</a:t>
              </a:r>
              <a:endParaRPr lang="en-US" i="1" baseline="-25000" dirty="0">
                <a:solidFill>
                  <a:srgbClr val="EEECE1">
                    <a:lumMod val="25000"/>
                  </a:srgb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136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Formalizing a block cipher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609599" y="1102109"/>
            <a:ext cx="5596147" cy="525863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>
                <a:solidFill>
                  <a:prstClr val="black"/>
                </a:solidFill>
              </a:rPr>
              <a:t>These algorithms satisfy 3 constraints</a:t>
            </a:r>
          </a:p>
          <a:p>
            <a:pPr lvl="0"/>
            <a:r>
              <a:rPr lang="en-US" sz="2200" dirty="0">
                <a:solidFill>
                  <a:srgbClr val="9BBB59">
                    <a:lumMod val="75000"/>
                  </a:srgbClr>
                </a:solidFill>
                <a:latin typeface="Lato Heavy"/>
              </a:rPr>
              <a:t>Performance</a:t>
            </a:r>
            <a:r>
              <a:rPr lang="en-US" sz="2200" dirty="0">
                <a:solidFill>
                  <a:prstClr val="black"/>
                </a:solidFill>
                <a:latin typeface="Lato"/>
              </a:rPr>
              <a:t>: all 3 algorithms are efficiently computable</a:t>
            </a:r>
          </a:p>
          <a:p>
            <a:pPr lvl="0"/>
            <a:r>
              <a:rPr lang="en-US" sz="2200" dirty="0">
                <a:solidFill>
                  <a:srgbClr val="9BBB59">
                    <a:lumMod val="75000"/>
                  </a:srgbClr>
                </a:solidFill>
                <a:latin typeface="Lato Heavy"/>
              </a:rPr>
              <a:t>Correctness</a:t>
            </a:r>
            <a:r>
              <a:rPr lang="en-US" sz="2200" dirty="0">
                <a:solidFill>
                  <a:prstClr val="black"/>
                </a:solidFill>
                <a:latin typeface="Lato"/>
              </a:rPr>
              <a:t>: for every </a:t>
            </a:r>
            <a:r>
              <a:rPr lang="en-US" sz="2200" i="1" dirty="0">
                <a:solidFill>
                  <a:prstClr val="black"/>
                </a:solidFill>
                <a:latin typeface="Lato"/>
                <a:ea typeface="Lato Black" panose="020F0502020204030203" pitchFamily="34" charset="0"/>
                <a:cs typeface="Lato Black" panose="020F0502020204030203" pitchFamily="34" charset="0"/>
              </a:rPr>
              <a:t>K </a:t>
            </a:r>
            <a:r>
              <a:rPr lang="x-none" sz="2200" dirty="0">
                <a:latin typeface="Cambria Math"/>
                <a:cs typeface="Cambria Math"/>
              </a:rPr>
              <a:t>∈</a:t>
            </a:r>
            <a:r>
              <a:rPr lang="x-none" sz="2200" dirty="0" smtClean="0">
                <a:solidFill>
                  <a:prstClr val="black"/>
                </a:solidFill>
                <a:latin typeface="Lato"/>
              </a:rPr>
              <a:t> </a:t>
            </a:r>
            <a:r>
              <a:rPr lang="en-US" sz="2200" dirty="0">
                <a:solidFill>
                  <a:prstClr val="black"/>
                </a:solidFill>
                <a:latin typeface="Lato"/>
              </a:rPr>
              <a:t>{0,1}</a:t>
            </a:r>
            <a:r>
              <a:rPr lang="en-US" sz="2200" i="1" baseline="30000" dirty="0">
                <a:solidFill>
                  <a:prstClr val="black"/>
                </a:solidFill>
                <a:latin typeface="Lato"/>
                <a:ea typeface="Lato Black" panose="020F0502020204030203" pitchFamily="34" charset="0"/>
                <a:cs typeface="Lato Black" panose="020F0502020204030203" pitchFamily="34" charset="0"/>
              </a:rPr>
              <a:t>λ</a:t>
            </a:r>
            <a:r>
              <a:rPr lang="en-US" sz="2200" dirty="0">
                <a:solidFill>
                  <a:prstClr val="black"/>
                </a:solidFill>
                <a:latin typeface="Lato"/>
              </a:rPr>
              <a:t> and</a:t>
            </a:r>
            <a:br>
              <a:rPr lang="en-US" sz="2200" dirty="0">
                <a:solidFill>
                  <a:prstClr val="black"/>
                </a:solidFill>
                <a:latin typeface="Lato"/>
              </a:rPr>
            </a:br>
            <a:r>
              <a:rPr lang="en-US" sz="2200" i="1" dirty="0">
                <a:solidFill>
                  <a:prstClr val="black"/>
                </a:solidFill>
                <a:latin typeface="Lato"/>
                <a:ea typeface="Lato Black" panose="020F0502020204030203" pitchFamily="34" charset="0"/>
                <a:cs typeface="Lato Black" panose="020F0502020204030203" pitchFamily="34" charset="0"/>
              </a:rPr>
              <a:t>X </a:t>
            </a:r>
            <a:r>
              <a:rPr lang="x-none" sz="2200" dirty="0">
                <a:latin typeface="Cambria Math"/>
                <a:cs typeface="Cambria Math"/>
              </a:rPr>
              <a:t>∈</a:t>
            </a:r>
            <a:r>
              <a:rPr lang="x-none" sz="2200" dirty="0" smtClean="0">
                <a:solidFill>
                  <a:prstClr val="black"/>
                </a:solidFill>
                <a:latin typeface="Lato"/>
              </a:rPr>
              <a:t> </a:t>
            </a:r>
            <a:r>
              <a:rPr lang="en-US" sz="2200" dirty="0">
                <a:solidFill>
                  <a:prstClr val="black"/>
                </a:solidFill>
                <a:latin typeface="Lato"/>
              </a:rPr>
              <a:t>{0,1}</a:t>
            </a:r>
            <a:r>
              <a:rPr lang="el-GR" sz="2200" i="1" baseline="30000" dirty="0">
                <a:solidFill>
                  <a:prstClr val="black"/>
                </a:solidFill>
                <a:latin typeface="Lato"/>
              </a:rPr>
              <a:t>μ</a:t>
            </a:r>
            <a:r>
              <a:rPr lang="en-US" sz="2200" dirty="0">
                <a:solidFill>
                  <a:prstClr val="black"/>
                </a:solidFill>
                <a:latin typeface="Lato"/>
              </a:rPr>
              <a:t>, it holds that </a:t>
            </a:r>
            <a:r>
              <a:rPr lang="en-US" sz="2200" dirty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B</a:t>
            </a:r>
            <a:r>
              <a:rPr lang="en-US" sz="2200" i="1" baseline="-25000" dirty="0">
                <a:solidFill>
                  <a:prstClr val="black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K</a:t>
            </a:r>
            <a:r>
              <a:rPr lang="en-US" sz="2200" baseline="30000" dirty="0">
                <a:solidFill>
                  <a:prstClr val="black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-1 </a:t>
            </a:r>
            <a:r>
              <a:rPr lang="en-US" sz="2200" dirty="0">
                <a:solidFill>
                  <a:prstClr val="black"/>
                </a:solidFill>
                <a:latin typeface="Lato"/>
              </a:rPr>
              <a:t>(</a:t>
            </a:r>
            <a:r>
              <a:rPr lang="en-US" sz="2200" dirty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B</a:t>
            </a:r>
            <a:r>
              <a:rPr lang="en-US" sz="2200" i="1" baseline="-25000" dirty="0">
                <a:solidFill>
                  <a:prstClr val="black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K</a:t>
            </a:r>
            <a:r>
              <a:rPr lang="en-US" sz="2200" dirty="0">
                <a:solidFill>
                  <a:prstClr val="black"/>
                </a:solidFill>
                <a:latin typeface="Lato"/>
              </a:rPr>
              <a:t>(</a:t>
            </a:r>
            <a:r>
              <a:rPr lang="en-US" sz="2200" i="1" dirty="0">
                <a:solidFill>
                  <a:prstClr val="black"/>
                </a:solidFill>
                <a:latin typeface="Lato"/>
                <a:ea typeface="Lato Black" panose="020F0502020204030203" pitchFamily="34" charset="0"/>
                <a:cs typeface="Lato Black" panose="020F0502020204030203" pitchFamily="34" charset="0"/>
              </a:rPr>
              <a:t>X</a:t>
            </a:r>
            <a:r>
              <a:rPr lang="en-US" sz="2200" dirty="0">
                <a:solidFill>
                  <a:prstClr val="black"/>
                </a:solidFill>
                <a:latin typeface="Lato"/>
                <a:ea typeface="Lato Black" panose="020F0502020204030203" pitchFamily="34" charset="0"/>
                <a:cs typeface="Lato Black" panose="020F0502020204030203" pitchFamily="34" charset="0"/>
              </a:rPr>
              <a:t>)) = </a:t>
            </a:r>
            <a:r>
              <a:rPr lang="en-US" sz="2200" i="1" dirty="0">
                <a:solidFill>
                  <a:prstClr val="black"/>
                </a:solidFill>
                <a:latin typeface="Lato"/>
                <a:ea typeface="Lato Black" panose="020F0502020204030203" pitchFamily="34" charset="0"/>
                <a:cs typeface="Lato Black" panose="020F0502020204030203" pitchFamily="34" charset="0"/>
              </a:rPr>
              <a:t>X</a:t>
            </a:r>
          </a:p>
          <a:p>
            <a:pPr lvl="0"/>
            <a:r>
              <a:rPr lang="en-US" sz="2200" dirty="0">
                <a:solidFill>
                  <a:srgbClr val="9BBB59">
                    <a:lumMod val="75000"/>
                  </a:srgbClr>
                </a:solidFill>
                <a:latin typeface="Lato Heavy"/>
                <a:ea typeface="Lato Black" panose="020F0502020204030203" pitchFamily="34" charset="0"/>
                <a:cs typeface="Lato Black" panose="020F0502020204030203" pitchFamily="34" charset="0"/>
              </a:rPr>
              <a:t>(</a:t>
            </a:r>
            <a:r>
              <a:rPr lang="en-US" sz="2200" i="1" dirty="0">
                <a:solidFill>
                  <a:srgbClr val="9BBB59">
                    <a:lumMod val="75000"/>
                  </a:srgbClr>
                </a:solidFill>
                <a:latin typeface="Lato Heavy"/>
                <a:ea typeface="Lato Black" panose="020F0502020204030203" pitchFamily="34" charset="0"/>
                <a:cs typeface="Lato Black" panose="020F0502020204030203" pitchFamily="34" charset="0"/>
              </a:rPr>
              <a:t>q</a:t>
            </a:r>
            <a:r>
              <a:rPr lang="en-US" sz="2200" dirty="0">
                <a:solidFill>
                  <a:srgbClr val="9BBB59">
                    <a:lumMod val="75000"/>
                  </a:srgbClr>
                </a:solidFill>
                <a:latin typeface="Lato Heavy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US" sz="2200" i="1" dirty="0">
                <a:solidFill>
                  <a:srgbClr val="9BBB59">
                    <a:lumMod val="75000"/>
                  </a:srgbClr>
                </a:solidFill>
                <a:latin typeface="Lato Heavy"/>
                <a:ea typeface="Lato Black" panose="020F0502020204030203" pitchFamily="34" charset="0"/>
                <a:cs typeface="Lato Black" panose="020F0502020204030203" pitchFamily="34" charset="0"/>
              </a:rPr>
              <a:t>t</a:t>
            </a:r>
            <a:r>
              <a:rPr lang="en-US" sz="2200" dirty="0">
                <a:solidFill>
                  <a:srgbClr val="9BBB59">
                    <a:lumMod val="75000"/>
                  </a:srgbClr>
                </a:solidFill>
                <a:latin typeface="Lato Heavy"/>
              </a:rPr>
              <a:t>, </a:t>
            </a:r>
            <a:r>
              <a:rPr lang="el-GR" sz="2200" i="1" dirty="0">
                <a:solidFill>
                  <a:srgbClr val="9BBB59">
                    <a:lumMod val="75000"/>
                  </a:srgbClr>
                </a:solidFill>
                <a:latin typeface="Lato Heavy"/>
                <a:ea typeface="Lato Black" panose="020F0502020204030203" pitchFamily="34" charset="0"/>
                <a:cs typeface="Lato Black" panose="020F0502020204030203" pitchFamily="34" charset="0"/>
              </a:rPr>
              <a:t>ε</a:t>
            </a:r>
            <a:r>
              <a:rPr lang="en-US" sz="2200" dirty="0">
                <a:solidFill>
                  <a:srgbClr val="9BBB59">
                    <a:lumMod val="75000"/>
                  </a:srgbClr>
                </a:solidFill>
                <a:latin typeface="Lato Heavy"/>
                <a:ea typeface="Lato Black" panose="020F0502020204030203" pitchFamily="34" charset="0"/>
                <a:cs typeface="Lato Black" panose="020F0502020204030203" pitchFamily="34" charset="0"/>
              </a:rPr>
              <a:t>)</a:t>
            </a:r>
            <a:r>
              <a:rPr lang="en-US" sz="2200" dirty="0" smtClean="0">
                <a:solidFill>
                  <a:srgbClr val="9BBB59">
                    <a:lumMod val="75000"/>
                  </a:srgbClr>
                </a:solidFill>
                <a:latin typeface="Lato Heavy"/>
                <a:ea typeface="Lato Black" panose="020F0502020204030203" pitchFamily="34" charset="0"/>
                <a:cs typeface="Lato Black" panose="020F0502020204030203" pitchFamily="34" charset="0"/>
              </a:rPr>
              <a:t>-</a:t>
            </a:r>
            <a:r>
              <a:rPr lang="en-US" sz="2200" dirty="0" err="1" smtClean="0">
                <a:solidFill>
                  <a:srgbClr val="9BBB59">
                    <a:lumMod val="75000"/>
                  </a:srgbClr>
                </a:solidFill>
                <a:latin typeface="Lato Heavy"/>
                <a:ea typeface="Lato Black" panose="020F0502020204030203" pitchFamily="34" charset="0"/>
                <a:cs typeface="Lato Black" panose="020F0502020204030203" pitchFamily="34" charset="0"/>
              </a:rPr>
              <a:t>pseudorandomness</a:t>
            </a:r>
            <a:r>
              <a:rPr lang="en-US" sz="2200" dirty="0">
                <a:solidFill>
                  <a:prstClr val="black"/>
                </a:solidFill>
                <a:latin typeface="Lato"/>
                <a:ea typeface="Lato Black" panose="020F0502020204030203" pitchFamily="34" charset="0"/>
                <a:cs typeface="Lato Black" panose="020F0502020204030203" pitchFamily="34" charset="0"/>
              </a:rPr>
              <a:t>:</a:t>
            </a:r>
            <a:br>
              <a:rPr lang="en-US" sz="2200" dirty="0">
                <a:solidFill>
                  <a:prstClr val="black"/>
                </a:solidFill>
                <a:latin typeface="Lato"/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en-US" sz="2200" dirty="0">
                <a:solidFill>
                  <a:prstClr val="black"/>
                </a:solidFill>
                <a:latin typeface="Lato"/>
                <a:ea typeface="Lato Black" panose="020F0502020204030203" pitchFamily="34" charset="0"/>
                <a:cs typeface="Lato Black" panose="020F0502020204030203" pitchFamily="34" charset="0"/>
              </a:rPr>
              <a:t>for every adversary </a:t>
            </a:r>
            <a:r>
              <a:rPr lang="en-US" sz="2200" i="1" dirty="0" smtClean="0">
                <a:solidFill>
                  <a:prstClr val="black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A</a:t>
            </a:r>
            <a:r>
              <a:rPr lang="en-US" sz="2200" dirty="0" smtClean="0">
                <a:solidFill>
                  <a:prstClr val="black"/>
                </a:solidFill>
                <a:latin typeface="Lato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US" sz="2200" dirty="0">
                <a:solidFill>
                  <a:prstClr val="black"/>
                </a:solidFill>
                <a:latin typeface="Lato"/>
                <a:ea typeface="Lato Black" panose="020F0502020204030203" pitchFamily="34" charset="0"/>
                <a:cs typeface="Lato Black" panose="020F0502020204030203" pitchFamily="34" charset="0"/>
              </a:rPr>
              <a:t>that makes </a:t>
            </a:r>
            <a:r>
              <a:rPr lang="x-none" sz="2000" dirty="0">
                <a:solidFill>
                  <a:prstClr val="black"/>
                </a:solidFill>
                <a:latin typeface="Lato"/>
              </a:rPr>
              <a:t>≤</a:t>
            </a:r>
            <a:r>
              <a:rPr lang="en-US" sz="2200" dirty="0">
                <a:solidFill>
                  <a:prstClr val="black"/>
                </a:solidFill>
                <a:latin typeface="Lato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US" sz="2200" i="1" dirty="0">
                <a:solidFill>
                  <a:prstClr val="black"/>
                </a:solidFill>
                <a:latin typeface="Lato"/>
                <a:ea typeface="Lato Black" panose="020F0502020204030203" pitchFamily="34" charset="0"/>
                <a:cs typeface="Lato Black" panose="020F0502020204030203" pitchFamily="34" charset="0"/>
              </a:rPr>
              <a:t>q</a:t>
            </a:r>
            <a:r>
              <a:rPr lang="en-US" sz="2200" dirty="0">
                <a:solidFill>
                  <a:prstClr val="black"/>
                </a:solidFill>
                <a:latin typeface="Lato"/>
                <a:ea typeface="Lato Black" panose="020F0502020204030203" pitchFamily="34" charset="0"/>
                <a:cs typeface="Lato Black" panose="020F0502020204030203" pitchFamily="34" charset="0"/>
              </a:rPr>
              <a:t> queries and executes in time </a:t>
            </a:r>
            <a:r>
              <a:rPr lang="x-none" sz="2000" dirty="0">
                <a:solidFill>
                  <a:prstClr val="black"/>
                </a:solidFill>
                <a:latin typeface="Lato"/>
              </a:rPr>
              <a:t>≤</a:t>
            </a:r>
            <a:r>
              <a:rPr lang="en-US" sz="2200" dirty="0">
                <a:solidFill>
                  <a:prstClr val="black"/>
                </a:solidFill>
                <a:latin typeface="Lato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US" sz="2200" i="1" dirty="0">
                <a:solidFill>
                  <a:prstClr val="black"/>
                </a:solidFill>
                <a:latin typeface="Lato"/>
                <a:ea typeface="Lato Black" panose="020F0502020204030203" pitchFamily="34" charset="0"/>
                <a:cs typeface="Lato Black" panose="020F0502020204030203" pitchFamily="34" charset="0"/>
              </a:rPr>
              <a:t>t</a:t>
            </a:r>
            <a:r>
              <a:rPr lang="en-US" sz="2200" dirty="0">
                <a:solidFill>
                  <a:prstClr val="black"/>
                </a:solidFill>
                <a:latin typeface="Lato"/>
                <a:ea typeface="Lato Black" panose="020F0502020204030203" pitchFamily="34" charset="0"/>
                <a:cs typeface="Lato Black" panose="020F0502020204030203" pitchFamily="34" charset="0"/>
              </a:rPr>
              <a:t>,</a:t>
            </a:r>
            <a:br>
              <a:rPr lang="en-US" sz="2200" dirty="0">
                <a:solidFill>
                  <a:prstClr val="black"/>
                </a:solidFill>
                <a:latin typeface="Lato"/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en-US" sz="2200" dirty="0">
                <a:solidFill>
                  <a:prstClr val="black"/>
                </a:solidFill>
                <a:latin typeface="Lato"/>
                <a:ea typeface="Lato Black" panose="020F0502020204030203" pitchFamily="34" charset="0"/>
                <a:cs typeface="Lato Black" panose="020F0502020204030203" pitchFamily="34" charset="0"/>
              </a:rPr>
              <a:t/>
            </a:r>
            <a:br>
              <a:rPr lang="en-US" sz="2200" dirty="0">
                <a:solidFill>
                  <a:prstClr val="black"/>
                </a:solidFill>
                <a:latin typeface="Lato"/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en-US" sz="2200" dirty="0">
                <a:solidFill>
                  <a:prstClr val="black"/>
                </a:solidFill>
                <a:latin typeface="Lato"/>
                <a:ea typeface="Lato Black" panose="020F0502020204030203" pitchFamily="34" charset="0"/>
                <a:cs typeface="Lato Black" panose="020F0502020204030203" pitchFamily="34" charset="0"/>
              </a:rPr>
              <a:t>| Pr[ </a:t>
            </a:r>
            <a:r>
              <a:rPr lang="en-US" sz="2200" i="1" dirty="0" smtClean="0">
                <a:solidFill>
                  <a:prstClr val="black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A</a:t>
            </a:r>
            <a:r>
              <a:rPr lang="en-US" sz="2200" dirty="0" smtClean="0">
                <a:solidFill>
                  <a:prstClr val="black"/>
                </a:solidFill>
                <a:latin typeface="Lato"/>
                <a:ea typeface="Lato Black" panose="020F0502020204030203" pitchFamily="34" charset="0"/>
                <a:cs typeface="Lato Black" panose="020F0502020204030203" pitchFamily="34" charset="0"/>
              </a:rPr>
              <a:t>     = </a:t>
            </a:r>
            <a:r>
              <a:rPr lang="en-US" sz="2200" dirty="0">
                <a:solidFill>
                  <a:prstClr val="black"/>
                </a:solidFill>
                <a:latin typeface="Lato"/>
                <a:ea typeface="Lato Black" panose="020F0502020204030203" pitchFamily="34" charset="0"/>
                <a:cs typeface="Lato Black" panose="020F0502020204030203" pitchFamily="34" charset="0"/>
              </a:rPr>
              <a:t>1] – Pr[ </a:t>
            </a:r>
            <a:r>
              <a:rPr lang="en-US" sz="2200" i="1" dirty="0" smtClean="0">
                <a:solidFill>
                  <a:prstClr val="black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A</a:t>
            </a:r>
            <a:r>
              <a:rPr lang="en-US" sz="2200" dirty="0" smtClean="0">
                <a:solidFill>
                  <a:prstClr val="black"/>
                </a:solidFill>
                <a:latin typeface="Lato"/>
                <a:ea typeface="Lato Black" panose="020F0502020204030203" pitchFamily="34" charset="0"/>
                <a:cs typeface="Lato Black" panose="020F0502020204030203" pitchFamily="34" charset="0"/>
              </a:rPr>
              <a:t>    = </a:t>
            </a:r>
            <a:r>
              <a:rPr lang="en-US" sz="2200" dirty="0">
                <a:solidFill>
                  <a:prstClr val="black"/>
                </a:solidFill>
                <a:latin typeface="Lato"/>
                <a:ea typeface="Lato Black" panose="020F0502020204030203" pitchFamily="34" charset="0"/>
                <a:cs typeface="Lato Black" panose="020F0502020204030203" pitchFamily="34" charset="0"/>
              </a:rPr>
              <a:t>1] | &lt; </a:t>
            </a:r>
            <a:r>
              <a:rPr lang="el-GR" sz="2200" i="1" dirty="0">
                <a:solidFill>
                  <a:prstClr val="black"/>
                </a:solidFill>
                <a:latin typeface="Lato"/>
                <a:ea typeface="Lato Black" panose="020F0502020204030203" pitchFamily="34" charset="0"/>
                <a:cs typeface="Lato Black" panose="020F0502020204030203" pitchFamily="34" charset="0"/>
              </a:rPr>
              <a:t>ε</a:t>
            </a:r>
            <a:r>
              <a:rPr lang="en-US" sz="2200" dirty="0">
                <a:solidFill>
                  <a:prstClr val="black"/>
                </a:solidFill>
                <a:latin typeface="Lato"/>
                <a:ea typeface="Lato Black" panose="020F0502020204030203" pitchFamily="34" charset="0"/>
                <a:cs typeface="Lato Black" panose="020F0502020204030203" pitchFamily="34" charset="0"/>
              </a:rPr>
              <a:t/>
            </a:r>
            <a:br>
              <a:rPr lang="en-US" sz="2200" dirty="0">
                <a:solidFill>
                  <a:prstClr val="black"/>
                </a:solidFill>
                <a:latin typeface="Lato"/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en-US" sz="2200" dirty="0">
                <a:solidFill>
                  <a:prstClr val="black"/>
                </a:solidFill>
                <a:latin typeface="Lato"/>
                <a:ea typeface="Lato Black" panose="020F0502020204030203" pitchFamily="34" charset="0"/>
                <a:cs typeface="Lato Black" panose="020F0502020204030203" pitchFamily="34" charset="0"/>
              </a:rPr>
              <a:t/>
            </a:r>
            <a:br>
              <a:rPr lang="en-US" sz="2200" dirty="0">
                <a:solidFill>
                  <a:prstClr val="black"/>
                </a:solidFill>
                <a:latin typeface="Lato"/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en-US" sz="2200" dirty="0">
                <a:solidFill>
                  <a:prstClr val="black"/>
                </a:solidFill>
                <a:latin typeface="Lato"/>
                <a:ea typeface="Lato Black" panose="020F0502020204030203" pitchFamily="34" charset="0"/>
                <a:cs typeface="Lato Black" panose="020F0502020204030203" pitchFamily="34" charset="0"/>
              </a:rPr>
              <a:t>where </a:t>
            </a:r>
            <a:r>
              <a:rPr lang="en-US" sz="2200" dirty="0" smtClean="0">
                <a:solidFill>
                  <a:prstClr val="black"/>
                </a:solidFill>
                <a:latin typeface="Lato"/>
                <a:ea typeface="Lato Black" panose="020F0502020204030203" pitchFamily="34" charset="0"/>
                <a:cs typeface="Lato Black" panose="020F0502020204030203" pitchFamily="34" charset="0"/>
              </a:rPr>
              <a:t>the probabilities </a:t>
            </a:r>
            <a:r>
              <a:rPr lang="en-US" sz="2200" dirty="0">
                <a:solidFill>
                  <a:prstClr val="black"/>
                </a:solidFill>
                <a:latin typeface="Lato"/>
                <a:ea typeface="Lato Black" panose="020F0502020204030203" pitchFamily="34" charset="0"/>
                <a:cs typeface="Lato Black" panose="020F0502020204030203" pitchFamily="34" charset="0"/>
              </a:rPr>
              <a:t>are taken over the </a:t>
            </a:r>
            <a:r>
              <a:rPr lang="en-US" sz="2200" dirty="0" smtClean="0">
                <a:solidFill>
                  <a:prstClr val="black"/>
                </a:solidFill>
                <a:latin typeface="Lato"/>
                <a:ea typeface="Lato Black" panose="020F0502020204030203" pitchFamily="34" charset="0"/>
                <a:cs typeface="Lato Black" panose="020F0502020204030203" pitchFamily="34" charset="0"/>
              </a:rPr>
              <a:t>choices </a:t>
            </a:r>
            <a:r>
              <a:rPr lang="en-US" sz="2200" dirty="0">
                <a:solidFill>
                  <a:prstClr val="black"/>
                </a:solidFill>
                <a:latin typeface="Lato"/>
                <a:ea typeface="Lato Black" panose="020F0502020204030203" pitchFamily="34" charset="0"/>
                <a:cs typeface="Lato Black" panose="020F0502020204030203" pitchFamily="34" charset="0"/>
              </a:rPr>
              <a:t>of key </a:t>
            </a:r>
            <a:r>
              <a:rPr lang="en-US" sz="2200" i="1" dirty="0">
                <a:solidFill>
                  <a:prstClr val="black"/>
                </a:solidFill>
                <a:latin typeface="Lato"/>
                <a:ea typeface="Lato Black" panose="020F0502020204030203" pitchFamily="34" charset="0"/>
                <a:cs typeface="Lato Black" panose="020F0502020204030203" pitchFamily="34" charset="0"/>
              </a:rPr>
              <a:t>K</a:t>
            </a:r>
            <a:r>
              <a:rPr lang="en-US" sz="2200" dirty="0">
                <a:solidFill>
                  <a:prstClr val="black"/>
                </a:solidFill>
                <a:latin typeface="Lato"/>
              </a:rPr>
              <a:t> </a:t>
            </a:r>
            <a:r>
              <a:rPr lang="x-none" sz="2200" dirty="0">
                <a:latin typeface="Cambria Math"/>
                <a:cs typeface="Cambria Math"/>
              </a:rPr>
              <a:t>∈</a:t>
            </a:r>
            <a:r>
              <a:rPr lang="x-none" sz="2200" dirty="0" smtClean="0">
                <a:solidFill>
                  <a:prstClr val="black"/>
                </a:solidFill>
                <a:latin typeface="Lato"/>
              </a:rPr>
              <a:t> </a:t>
            </a:r>
            <a:r>
              <a:rPr lang="en-US" sz="2200" dirty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{</a:t>
            </a:r>
            <a:r>
              <a:rPr lang="en-US" sz="2200" dirty="0" smtClean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0,1}</a:t>
            </a:r>
            <a:r>
              <a:rPr lang="en-US" sz="2200" i="1" baseline="30000" dirty="0" smtClean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λ </a:t>
            </a:r>
            <a:r>
              <a:rPr lang="en-US" sz="2200" i="1" dirty="0" smtClean="0">
                <a:solidFill>
                  <a:prstClr val="black"/>
                </a:solidFill>
                <a:latin typeface="Lato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Lato"/>
                <a:ea typeface="Lato Black" panose="020F0502020204030203" pitchFamily="34" charset="0"/>
                <a:cs typeface="Lato Black" panose="020F0502020204030203" pitchFamily="34" charset="0"/>
              </a:rPr>
              <a:t>and permutation </a:t>
            </a:r>
            <a:r>
              <a:rPr lang="el-GR" sz="2200" i="1" dirty="0" smtClean="0">
                <a:solidFill>
                  <a:prstClr val="black"/>
                </a:solidFill>
                <a:latin typeface="Lato"/>
              </a:rPr>
              <a:t>Π</a:t>
            </a:r>
            <a:r>
              <a:rPr lang="en-US" sz="2200" dirty="0" smtClean="0">
                <a:solidFill>
                  <a:prstClr val="black"/>
                </a:solidFill>
                <a:latin typeface="Lato"/>
              </a:rPr>
              <a:t>: </a:t>
            </a:r>
            <a:r>
              <a:rPr lang="en-US" sz="2200" dirty="0">
                <a:solidFill>
                  <a:prstClr val="black"/>
                </a:solidFill>
                <a:latin typeface="Lato"/>
              </a:rPr>
              <a:t>{0,1}</a:t>
            </a:r>
            <a:r>
              <a:rPr lang="el-GR" sz="2200" i="1" baseline="30000" dirty="0">
                <a:solidFill>
                  <a:prstClr val="black"/>
                </a:solidFill>
                <a:latin typeface="Lato"/>
              </a:rPr>
              <a:t>μ</a:t>
            </a:r>
            <a:r>
              <a:rPr lang="en-US" sz="2200" dirty="0">
                <a:solidFill>
                  <a:prstClr val="black"/>
                </a:solidFill>
                <a:latin typeface="Lato"/>
              </a:rPr>
              <a:t> </a:t>
            </a:r>
            <a:r>
              <a:rPr lang="en-US" sz="2200" dirty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→ </a:t>
            </a:r>
            <a:r>
              <a:rPr lang="en-US" sz="2200" dirty="0">
                <a:solidFill>
                  <a:prstClr val="black"/>
                </a:solidFill>
                <a:latin typeface="Lato"/>
              </a:rPr>
              <a:t>{0,1}</a:t>
            </a:r>
            <a:r>
              <a:rPr lang="el-GR" sz="2200" i="1" baseline="30000" dirty="0" smtClean="0">
                <a:solidFill>
                  <a:prstClr val="black"/>
                </a:solidFill>
                <a:latin typeface="Lato"/>
              </a:rPr>
              <a:t>μ</a:t>
            </a:r>
            <a:r>
              <a:rPr lang="en-US" sz="2200" i="1" baseline="30000" dirty="0" smtClean="0">
                <a:solidFill>
                  <a:prstClr val="black"/>
                </a:solidFill>
                <a:latin typeface="Lato"/>
              </a:rPr>
              <a:t> </a:t>
            </a:r>
            <a:r>
              <a:rPr lang="en-US" sz="2200" dirty="0" smtClean="0">
                <a:latin typeface="+mn-lt"/>
              </a:rPr>
              <a:t>, respectively</a:t>
            </a:r>
            <a:endParaRPr lang="en-US" sz="2200" dirty="0">
              <a:solidFill>
                <a:prstClr val="black"/>
              </a:solidFill>
              <a:latin typeface="Lato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751401" y="1102109"/>
            <a:ext cx="4277197" cy="1805256"/>
            <a:chOff x="6751401" y="4871561"/>
            <a:chExt cx="4277197" cy="1760776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8890000" y="4871561"/>
              <a:ext cx="0" cy="176077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3401" y="5029168"/>
              <a:ext cx="1473198" cy="1473198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6751401" y="5516788"/>
              <a:ext cx="848198" cy="49795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/>
                  <a:cs typeface="Lato Black"/>
                </a:rPr>
                <a:t>B</a:t>
              </a:r>
              <a:r>
                <a:rPr lang="en-US" sz="2400" i="1" baseline="-25000" dirty="0" smtClean="0">
                  <a:solidFill>
                    <a:prstClr val="white"/>
                  </a:solidFill>
                  <a:latin typeface="Lato Black"/>
                  <a:cs typeface="Lato Black"/>
                </a:rPr>
                <a:t>$</a:t>
              </a:r>
              <a:endParaRPr lang="en-US" sz="2400" i="1" baseline="-25000" dirty="0">
                <a:solidFill>
                  <a:prstClr val="white"/>
                </a:solidFill>
                <a:latin typeface="Lato Black"/>
                <a:cs typeface="Lato Black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817532" y="4962884"/>
              <a:ext cx="4322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rgbClr val="EEECE1">
                      <a:lumMod val="25000"/>
                    </a:srgb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X</a:t>
              </a:r>
              <a:endParaRPr lang="en-US" i="1" baseline="-25000" dirty="0">
                <a:solidFill>
                  <a:srgbClr val="EEECE1">
                    <a:lumMod val="25000"/>
                  </a:srgb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0180400" y="5489586"/>
              <a:ext cx="848198" cy="497957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400" i="1" dirty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Π</a:t>
              </a:r>
              <a:endParaRPr lang="en-US" sz="2400" i="1" baseline="-250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cxnSp>
          <p:nvCxnSpPr>
            <p:cNvPr id="23" name="Curved Connector 22"/>
            <p:cNvCxnSpPr>
              <a:endCxn id="20" idx="0"/>
            </p:cNvCxnSpPr>
            <p:nvPr/>
          </p:nvCxnSpPr>
          <p:spPr>
            <a:xfrm rot="10800000" flipV="1">
              <a:off x="7175501" y="5304920"/>
              <a:ext cx="1160699" cy="211868"/>
            </a:xfrm>
            <a:prstGeom prst="curvedConnector2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urved Connector 23"/>
            <p:cNvCxnSpPr>
              <a:stCxn id="20" idx="2"/>
            </p:cNvCxnSpPr>
            <p:nvPr/>
          </p:nvCxnSpPr>
          <p:spPr>
            <a:xfrm rot="16200000" flipH="1">
              <a:off x="7633720" y="5556525"/>
              <a:ext cx="244262" cy="1160702"/>
            </a:xfrm>
            <a:prstGeom prst="curvedConnector2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urved Connector 24"/>
            <p:cNvCxnSpPr>
              <a:endCxn id="22" idx="0"/>
            </p:cNvCxnSpPr>
            <p:nvPr/>
          </p:nvCxnSpPr>
          <p:spPr>
            <a:xfrm>
              <a:off x="9443801" y="5304918"/>
              <a:ext cx="1160698" cy="184668"/>
            </a:xfrm>
            <a:prstGeom prst="curvedConnector2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urved Connector 25"/>
            <p:cNvCxnSpPr>
              <a:stCxn id="22" idx="2"/>
            </p:cNvCxnSpPr>
            <p:nvPr/>
          </p:nvCxnSpPr>
          <p:spPr>
            <a:xfrm rot="5400000">
              <a:off x="9927224" y="5562768"/>
              <a:ext cx="252500" cy="1102051"/>
            </a:xfrm>
            <a:prstGeom prst="curvedConnector2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9626599" y="4962884"/>
              <a:ext cx="4322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rgbClr val="EEECE1">
                      <a:lumMod val="25000"/>
                    </a:srgb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X</a:t>
              </a:r>
              <a:endParaRPr lang="en-US" i="1" baseline="-25000" dirty="0">
                <a:solidFill>
                  <a:srgbClr val="EEECE1">
                    <a:lumMod val="25000"/>
                  </a:srgb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813043" y="6263005"/>
              <a:ext cx="4322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rgbClr val="EEECE1">
                      <a:lumMod val="25000"/>
                    </a:srgb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Y</a:t>
              </a:r>
              <a:endParaRPr lang="en-US" i="1" baseline="-25000" dirty="0">
                <a:solidFill>
                  <a:srgbClr val="EEECE1">
                    <a:lumMod val="25000"/>
                  </a:srgb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626599" y="6263005"/>
              <a:ext cx="4322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rgbClr val="EEECE1">
                      <a:lumMod val="25000"/>
                    </a:srgb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Y</a:t>
              </a:r>
              <a:endParaRPr lang="en-US" i="1" baseline="-25000" dirty="0">
                <a:solidFill>
                  <a:srgbClr val="EEECE1">
                    <a:lumMod val="25000"/>
                  </a:srgb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615485" y="4285751"/>
            <a:ext cx="1168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B</a:t>
            </a:r>
            <a:r>
              <a:rPr lang="en-US" sz="2000" i="1" baseline="-25000" dirty="0" smtClean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K</a:t>
            </a:r>
            <a:endParaRPr lang="en-US" sz="2000" dirty="0">
              <a:solidFill>
                <a:prstClr val="black"/>
              </a:solidFill>
              <a:latin typeface="Lato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405950" y="4301653"/>
            <a:ext cx="883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i="1" dirty="0" smtClean="0">
                <a:solidFill>
                  <a:prstClr val="black"/>
                </a:solidFill>
              </a:rPr>
              <a:t>Π</a:t>
            </a:r>
            <a:endParaRPr lang="el-GR" sz="2000" i="1" dirty="0">
              <a:solidFill>
                <a:prstClr val="black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9166867" y="2756819"/>
            <a:ext cx="1351709" cy="909132"/>
            <a:chOff x="9776992" y="4138982"/>
            <a:chExt cx="1351709" cy="909132"/>
          </a:xfrm>
        </p:grpSpPr>
        <p:cxnSp>
          <p:nvCxnSpPr>
            <p:cNvPr id="33" name="Curved Connector 32"/>
            <p:cNvCxnSpPr>
              <a:endCxn id="34" idx="1"/>
            </p:cNvCxnSpPr>
            <p:nvPr/>
          </p:nvCxnSpPr>
          <p:spPr>
            <a:xfrm rot="16200000" flipH="1">
              <a:off x="9719197" y="4196777"/>
              <a:ext cx="678300" cy="562709"/>
            </a:xfrm>
            <a:prstGeom prst="curvedConnector2">
              <a:avLst/>
            </a:prstGeom>
            <a:ln w="31750">
              <a:solidFill>
                <a:schemeClr val="accent2"/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10339702" y="4586449"/>
              <a:ext cx="7889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C0504D"/>
                  </a:solidFill>
                  <a:latin typeface="Lato"/>
                </a:rPr>
                <a:t>bit </a:t>
              </a:r>
              <a:r>
                <a:rPr lang="en-US" sz="2400" i="1" dirty="0" smtClean="0">
                  <a:solidFill>
                    <a:srgbClr val="C0504D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b</a:t>
              </a:r>
              <a:endParaRPr lang="en-US" sz="2400" i="1" dirty="0">
                <a:solidFill>
                  <a:srgbClr val="C0504D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717838" y="4170161"/>
            <a:ext cx="4349365" cy="1516157"/>
            <a:chOff x="1495417" y="4386118"/>
            <a:chExt cx="4349365" cy="1516157"/>
          </a:xfrm>
        </p:grpSpPr>
        <p:sp>
          <p:nvSpPr>
            <p:cNvPr id="40" name="Rounded Rectangular Callout 39"/>
            <p:cNvSpPr/>
            <p:nvPr/>
          </p:nvSpPr>
          <p:spPr>
            <a:xfrm>
              <a:off x="1495417" y="4386118"/>
              <a:ext cx="4349365" cy="1516157"/>
            </a:xfrm>
            <a:prstGeom prst="wedgeRoundRectCallout">
              <a:avLst>
                <a:gd name="adj1" fmla="val -69658"/>
                <a:gd name="adj2" fmla="val -19819"/>
                <a:gd name="adj3" fmla="val 16667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spcAft>
                  <a:spcPts val="600"/>
                </a:spcAft>
              </a:pPr>
              <a:r>
                <a:rPr lang="en-US" sz="2000" dirty="0">
                  <a:solidFill>
                    <a:prstClr val="black"/>
                  </a:solidFill>
                  <a:latin typeface="Lato"/>
                </a:rPr>
                <a:t>Notational </a:t>
              </a:r>
              <a:r>
                <a:rPr lang="en-US" sz="2000" dirty="0" smtClean="0">
                  <a:solidFill>
                    <a:prstClr val="black"/>
                  </a:solidFill>
                  <a:latin typeface="Lato"/>
                </a:rPr>
                <a:t>shorthand for </a:t>
              </a:r>
              <a:r>
                <a:rPr lang="en-US" sz="2000" dirty="0">
                  <a:solidFill>
                    <a:prstClr val="black"/>
                  </a:solidFill>
                  <a:latin typeface="Lato"/>
                </a:rPr>
                <a:t>this claim</a:t>
              </a:r>
              <a:r>
                <a:rPr lang="en-US" sz="2000" dirty="0" smtClean="0">
                  <a:solidFill>
                    <a:prstClr val="black"/>
                  </a:solidFill>
                  <a:latin typeface="Lato"/>
                </a:rPr>
                <a:t>:</a:t>
              </a:r>
            </a:p>
            <a:p>
              <a:pPr>
                <a:spcAft>
                  <a:spcPts val="600"/>
                </a:spcAft>
              </a:pPr>
              <a:r>
                <a:rPr lang="en-US" sz="2400" dirty="0">
                  <a:solidFill>
                    <a:prstClr val="black"/>
                  </a:solidFill>
                  <a:latin typeface="Lato"/>
                </a:rPr>
                <a:t/>
              </a:r>
              <a:br>
                <a:rPr lang="en-US" sz="2400" dirty="0">
                  <a:solidFill>
                    <a:prstClr val="black"/>
                  </a:solidFill>
                  <a:latin typeface="Lato"/>
                </a:rPr>
              </a:br>
              <a:r>
                <a:rPr lang="en-US" sz="2800" i="1" dirty="0">
                  <a:solidFill>
                    <a:prstClr val="black"/>
                  </a:solidFill>
                  <a:latin typeface="Lato Heavy"/>
                  <a:ea typeface="Lato Black" panose="020F0502020204030203" pitchFamily="34" charset="0"/>
                  <a:cs typeface="Lato Black" panose="020F0502020204030203" pitchFamily="34" charset="0"/>
                </a:rPr>
                <a:t>A</a:t>
              </a:r>
              <a:r>
                <a:rPr lang="en-US" sz="2800" dirty="0" smtClean="0">
                  <a:solidFill>
                    <a:prstClr val="black"/>
                  </a:solidFill>
                  <a:latin typeface="Lato"/>
                  <a:ea typeface="Lato Black" panose="020F0502020204030203" pitchFamily="34" charset="0"/>
                  <a:cs typeface="Lato Black" panose="020F0502020204030203" pitchFamily="34" charset="0"/>
                </a:rPr>
                <a:t>     </a:t>
              </a:r>
              <a:r>
                <a:rPr lang="x-none" sz="2800" dirty="0" smtClean="0">
                  <a:solidFill>
                    <a:prstClr val="black"/>
                  </a:solidFill>
                  <a:latin typeface="Lato"/>
                </a:rPr>
                <a:t>≈</a:t>
              </a:r>
              <a:r>
                <a:rPr lang="en-US" sz="2800" dirty="0" smtClean="0">
                  <a:solidFill>
                    <a:prstClr val="black"/>
                  </a:solidFill>
                  <a:latin typeface="Lato"/>
                  <a:ea typeface="Lato Black" panose="020F0502020204030203" pitchFamily="34" charset="0"/>
                  <a:cs typeface="Lato Black" panose="020F0502020204030203" pitchFamily="34" charset="0"/>
                </a:rPr>
                <a:t> </a:t>
              </a:r>
              <a:r>
                <a:rPr lang="en-US" sz="2800" baseline="-25000" dirty="0" smtClean="0">
                  <a:solidFill>
                    <a:prstClr val="black"/>
                  </a:solidFill>
                  <a:latin typeface="Lato"/>
                  <a:ea typeface="Lato Black" panose="020F0502020204030203" pitchFamily="34" charset="0"/>
                  <a:cs typeface="Lato Black" panose="020F0502020204030203" pitchFamily="34" charset="0"/>
                </a:rPr>
                <a:t>(</a:t>
              </a:r>
              <a:r>
                <a:rPr lang="en-US" sz="2800" i="1" baseline="-25000" dirty="0" smtClean="0">
                  <a:solidFill>
                    <a:prstClr val="black"/>
                  </a:solidFill>
                  <a:latin typeface="Lato"/>
                  <a:ea typeface="Lato Black" panose="020F0502020204030203" pitchFamily="34" charset="0"/>
                  <a:cs typeface="Lato Black" panose="020F0502020204030203" pitchFamily="34" charset="0"/>
                </a:rPr>
                <a:t>q</a:t>
              </a:r>
              <a:r>
                <a:rPr lang="en-US" sz="2800" baseline="-25000" dirty="0" smtClean="0">
                  <a:solidFill>
                    <a:prstClr val="black"/>
                  </a:solidFill>
                  <a:latin typeface="Lato"/>
                  <a:ea typeface="Lato Black" panose="020F0502020204030203" pitchFamily="34" charset="0"/>
                  <a:cs typeface="Lato Black" panose="020F0502020204030203" pitchFamily="34" charset="0"/>
                </a:rPr>
                <a:t>, </a:t>
              </a:r>
              <a:r>
                <a:rPr lang="en-US" sz="2800" i="1" baseline="-25000" dirty="0" smtClean="0">
                  <a:solidFill>
                    <a:prstClr val="black"/>
                  </a:solidFill>
                  <a:latin typeface="Lato"/>
                  <a:ea typeface="Lato Black" panose="020F0502020204030203" pitchFamily="34" charset="0"/>
                  <a:cs typeface="Lato Black" panose="020F0502020204030203" pitchFamily="34" charset="0"/>
                </a:rPr>
                <a:t>t</a:t>
              </a:r>
              <a:r>
                <a:rPr lang="en-US" sz="2800" baseline="-25000" dirty="0">
                  <a:solidFill>
                    <a:prstClr val="black"/>
                  </a:solidFill>
                  <a:latin typeface="Lato"/>
                </a:rPr>
                <a:t>, </a:t>
              </a:r>
              <a:r>
                <a:rPr lang="el-GR" sz="2800" i="1" baseline="-25000" dirty="0" smtClean="0">
                  <a:solidFill>
                    <a:prstClr val="black"/>
                  </a:solidFill>
                  <a:latin typeface="Lato"/>
                  <a:ea typeface="Lato Black" panose="020F0502020204030203" pitchFamily="34" charset="0"/>
                  <a:cs typeface="Lato Black" panose="020F0502020204030203" pitchFamily="34" charset="0"/>
                </a:rPr>
                <a:t>ε</a:t>
              </a:r>
              <a:r>
                <a:rPr lang="en-US" sz="2800" baseline="-25000" dirty="0" smtClean="0">
                  <a:solidFill>
                    <a:prstClr val="black"/>
                  </a:solidFill>
                  <a:latin typeface="Lato"/>
                  <a:ea typeface="Lato Black" panose="020F0502020204030203" pitchFamily="34" charset="0"/>
                  <a:cs typeface="Lato Black" panose="020F0502020204030203" pitchFamily="34" charset="0"/>
                </a:rPr>
                <a:t>)</a:t>
              </a:r>
              <a:r>
                <a:rPr lang="en-US" sz="2800" dirty="0" smtClean="0">
                  <a:solidFill>
                    <a:prstClr val="black"/>
                  </a:solidFill>
                  <a:latin typeface="Lato"/>
                  <a:ea typeface="Lato Black" panose="020F0502020204030203" pitchFamily="34" charset="0"/>
                  <a:cs typeface="Lato Black" panose="020F0502020204030203" pitchFamily="34" charset="0"/>
                </a:rPr>
                <a:t>  </a:t>
              </a:r>
              <a:r>
                <a:rPr lang="en-US" sz="2800" i="1" dirty="0" smtClean="0">
                  <a:solidFill>
                    <a:prstClr val="black"/>
                  </a:solidFill>
                  <a:latin typeface="Lato Heavy"/>
                  <a:ea typeface="Lato Black" panose="020F0502020204030203" pitchFamily="34" charset="0"/>
                  <a:cs typeface="Lato Black" panose="020F0502020204030203" pitchFamily="34" charset="0"/>
                </a:rPr>
                <a:t>A</a:t>
              </a:r>
              <a:endParaRPr lang="en-US" sz="2400" dirty="0">
                <a:solidFill>
                  <a:prstClr val="black"/>
                </a:solidFill>
                <a:latin typeface="Lato Heavy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782600" y="5114799"/>
              <a:ext cx="5306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Lato"/>
                  <a:ea typeface="Lato Regular" panose="020F0502020204030203" pitchFamily="34" charset="0"/>
                  <a:cs typeface="Lato Regular" panose="020F0502020204030203" pitchFamily="34" charset="0"/>
                </a:rPr>
                <a:t>B</a:t>
              </a:r>
              <a:r>
                <a:rPr lang="en-US" sz="2400" i="1" baseline="-25000" dirty="0" smtClean="0">
                  <a:solidFill>
                    <a:prstClr val="black"/>
                  </a:solidFill>
                  <a:latin typeface="Lato"/>
                  <a:ea typeface="Lato Regular" panose="020F0502020204030203" pitchFamily="34" charset="0"/>
                  <a:cs typeface="Lato Regular" panose="020F0502020204030203" pitchFamily="34" charset="0"/>
                </a:rPr>
                <a:t>K</a:t>
              </a:r>
              <a:endParaRPr lang="en-US" sz="2400" dirty="0">
                <a:solidFill>
                  <a:prstClr val="black"/>
                </a:solidFill>
                <a:latin typeface="Lato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636247" y="5114799"/>
              <a:ext cx="4486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i="1" dirty="0">
                  <a:solidFill>
                    <a:prstClr val="black"/>
                  </a:solidFill>
                </a:rPr>
                <a:t>Π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969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Formalizing a block cipher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609599" y="1102109"/>
            <a:ext cx="5596147" cy="525863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>
                <a:solidFill>
                  <a:prstClr val="black"/>
                </a:solidFill>
              </a:rPr>
              <a:t>These algorithms satisfy 3 constraints</a:t>
            </a:r>
          </a:p>
          <a:p>
            <a:pPr lvl="0"/>
            <a:r>
              <a:rPr lang="en-US" sz="2200" dirty="0">
                <a:solidFill>
                  <a:srgbClr val="9BBB59">
                    <a:lumMod val="75000"/>
                  </a:srgbClr>
                </a:solidFill>
                <a:latin typeface="Lato Heavy"/>
              </a:rPr>
              <a:t>Performance</a:t>
            </a:r>
            <a:r>
              <a:rPr lang="en-US" sz="2200" dirty="0">
                <a:solidFill>
                  <a:prstClr val="black"/>
                </a:solidFill>
                <a:latin typeface="Lato"/>
              </a:rPr>
              <a:t>: all 3 algorithms are efficiently computable</a:t>
            </a:r>
          </a:p>
          <a:p>
            <a:pPr lvl="0"/>
            <a:r>
              <a:rPr lang="en-US" sz="2200" dirty="0">
                <a:solidFill>
                  <a:srgbClr val="9BBB59">
                    <a:lumMod val="75000"/>
                  </a:srgbClr>
                </a:solidFill>
                <a:latin typeface="Lato Heavy"/>
              </a:rPr>
              <a:t>Correctness</a:t>
            </a:r>
            <a:r>
              <a:rPr lang="en-US" sz="2200" dirty="0">
                <a:solidFill>
                  <a:prstClr val="black"/>
                </a:solidFill>
                <a:latin typeface="Lato"/>
              </a:rPr>
              <a:t>: for every </a:t>
            </a:r>
            <a:r>
              <a:rPr lang="en-US" sz="2200" i="1" dirty="0">
                <a:solidFill>
                  <a:prstClr val="black"/>
                </a:solidFill>
                <a:latin typeface="Lato"/>
                <a:ea typeface="Lato Black" panose="020F0502020204030203" pitchFamily="34" charset="0"/>
                <a:cs typeface="Lato Black" panose="020F0502020204030203" pitchFamily="34" charset="0"/>
              </a:rPr>
              <a:t>K </a:t>
            </a:r>
            <a:r>
              <a:rPr lang="x-none" sz="2200" dirty="0">
                <a:latin typeface="Cambria Math"/>
                <a:cs typeface="Cambria Math"/>
              </a:rPr>
              <a:t>∈</a:t>
            </a:r>
            <a:r>
              <a:rPr lang="x-none" sz="2200" dirty="0" smtClean="0">
                <a:solidFill>
                  <a:prstClr val="black"/>
                </a:solidFill>
                <a:latin typeface="Lato"/>
              </a:rPr>
              <a:t> </a:t>
            </a:r>
            <a:r>
              <a:rPr lang="en-US" sz="2200" dirty="0">
                <a:solidFill>
                  <a:prstClr val="black"/>
                </a:solidFill>
                <a:latin typeface="Lato"/>
              </a:rPr>
              <a:t>{0,1}</a:t>
            </a:r>
            <a:r>
              <a:rPr lang="en-US" sz="2200" i="1" baseline="30000" dirty="0">
                <a:solidFill>
                  <a:prstClr val="black"/>
                </a:solidFill>
                <a:latin typeface="Lato"/>
                <a:ea typeface="Lato Black" panose="020F0502020204030203" pitchFamily="34" charset="0"/>
                <a:cs typeface="Lato Black" panose="020F0502020204030203" pitchFamily="34" charset="0"/>
              </a:rPr>
              <a:t>λ</a:t>
            </a:r>
            <a:r>
              <a:rPr lang="en-US" sz="2200" dirty="0">
                <a:solidFill>
                  <a:prstClr val="black"/>
                </a:solidFill>
                <a:latin typeface="Lato"/>
              </a:rPr>
              <a:t> and</a:t>
            </a:r>
            <a:br>
              <a:rPr lang="en-US" sz="2200" dirty="0">
                <a:solidFill>
                  <a:prstClr val="black"/>
                </a:solidFill>
                <a:latin typeface="Lato"/>
              </a:rPr>
            </a:br>
            <a:r>
              <a:rPr lang="en-US" sz="2200" i="1" dirty="0">
                <a:solidFill>
                  <a:prstClr val="black"/>
                </a:solidFill>
                <a:latin typeface="Lato"/>
                <a:ea typeface="Lato Black" panose="020F0502020204030203" pitchFamily="34" charset="0"/>
                <a:cs typeface="Lato Black" panose="020F0502020204030203" pitchFamily="34" charset="0"/>
              </a:rPr>
              <a:t>X </a:t>
            </a:r>
            <a:r>
              <a:rPr lang="x-none" sz="2200" dirty="0">
                <a:latin typeface="Cambria Math"/>
                <a:cs typeface="Cambria Math"/>
              </a:rPr>
              <a:t>∈</a:t>
            </a:r>
            <a:r>
              <a:rPr lang="x-none" sz="2200" dirty="0" smtClean="0">
                <a:solidFill>
                  <a:prstClr val="black"/>
                </a:solidFill>
                <a:latin typeface="Lato"/>
              </a:rPr>
              <a:t> </a:t>
            </a:r>
            <a:r>
              <a:rPr lang="en-US" sz="2200" dirty="0">
                <a:solidFill>
                  <a:prstClr val="black"/>
                </a:solidFill>
                <a:latin typeface="Lato"/>
              </a:rPr>
              <a:t>{0,1}</a:t>
            </a:r>
            <a:r>
              <a:rPr lang="el-GR" sz="2200" i="1" baseline="30000" dirty="0">
                <a:solidFill>
                  <a:prstClr val="black"/>
                </a:solidFill>
                <a:latin typeface="Lato"/>
              </a:rPr>
              <a:t>μ</a:t>
            </a:r>
            <a:r>
              <a:rPr lang="en-US" sz="2200" dirty="0">
                <a:solidFill>
                  <a:prstClr val="black"/>
                </a:solidFill>
                <a:latin typeface="Lato"/>
              </a:rPr>
              <a:t>, it holds that </a:t>
            </a:r>
            <a:r>
              <a:rPr lang="en-US" sz="2200" dirty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B</a:t>
            </a:r>
            <a:r>
              <a:rPr lang="en-US" sz="2200" i="1" baseline="-25000" dirty="0">
                <a:solidFill>
                  <a:prstClr val="black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K</a:t>
            </a:r>
            <a:r>
              <a:rPr lang="en-US" sz="2200" baseline="30000" dirty="0">
                <a:solidFill>
                  <a:prstClr val="black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-1 </a:t>
            </a:r>
            <a:r>
              <a:rPr lang="en-US" sz="2200" dirty="0">
                <a:solidFill>
                  <a:prstClr val="black"/>
                </a:solidFill>
                <a:latin typeface="Lato"/>
              </a:rPr>
              <a:t>(</a:t>
            </a:r>
            <a:r>
              <a:rPr lang="en-US" sz="2200" dirty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B</a:t>
            </a:r>
            <a:r>
              <a:rPr lang="en-US" sz="2200" i="1" baseline="-25000" dirty="0">
                <a:solidFill>
                  <a:prstClr val="black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K</a:t>
            </a:r>
            <a:r>
              <a:rPr lang="en-US" sz="2200" dirty="0">
                <a:solidFill>
                  <a:prstClr val="black"/>
                </a:solidFill>
                <a:latin typeface="Lato"/>
              </a:rPr>
              <a:t>(</a:t>
            </a:r>
            <a:r>
              <a:rPr lang="en-US" sz="2200" i="1" dirty="0">
                <a:solidFill>
                  <a:prstClr val="black"/>
                </a:solidFill>
                <a:latin typeface="Lato"/>
                <a:ea typeface="Lato Black" panose="020F0502020204030203" pitchFamily="34" charset="0"/>
                <a:cs typeface="Lato Black" panose="020F0502020204030203" pitchFamily="34" charset="0"/>
              </a:rPr>
              <a:t>X</a:t>
            </a:r>
            <a:r>
              <a:rPr lang="en-US" sz="2200" dirty="0">
                <a:solidFill>
                  <a:prstClr val="black"/>
                </a:solidFill>
                <a:latin typeface="Lato"/>
                <a:ea typeface="Lato Black" panose="020F0502020204030203" pitchFamily="34" charset="0"/>
                <a:cs typeface="Lato Black" panose="020F0502020204030203" pitchFamily="34" charset="0"/>
              </a:rPr>
              <a:t>)) = </a:t>
            </a:r>
            <a:r>
              <a:rPr lang="en-US" sz="2200" i="1" dirty="0">
                <a:solidFill>
                  <a:prstClr val="black"/>
                </a:solidFill>
                <a:latin typeface="Lato"/>
                <a:ea typeface="Lato Black" panose="020F0502020204030203" pitchFamily="34" charset="0"/>
                <a:cs typeface="Lato Black" panose="020F0502020204030203" pitchFamily="34" charset="0"/>
              </a:rPr>
              <a:t>X</a:t>
            </a:r>
          </a:p>
          <a:p>
            <a:pPr lvl="0"/>
            <a:r>
              <a:rPr lang="en-US" sz="2200" dirty="0">
                <a:solidFill>
                  <a:srgbClr val="9BBB59">
                    <a:lumMod val="75000"/>
                  </a:srgbClr>
                </a:solidFill>
                <a:latin typeface="Lato Heavy"/>
                <a:ea typeface="Lato Black" panose="020F0502020204030203" pitchFamily="34" charset="0"/>
                <a:cs typeface="Lato Black" panose="020F0502020204030203" pitchFamily="34" charset="0"/>
              </a:rPr>
              <a:t>(</a:t>
            </a:r>
            <a:r>
              <a:rPr lang="en-US" sz="2200" i="1" dirty="0">
                <a:solidFill>
                  <a:srgbClr val="9BBB59">
                    <a:lumMod val="75000"/>
                  </a:srgbClr>
                </a:solidFill>
                <a:latin typeface="Lato Heavy"/>
                <a:ea typeface="Lato Black" panose="020F0502020204030203" pitchFamily="34" charset="0"/>
                <a:cs typeface="Lato Black" panose="020F0502020204030203" pitchFamily="34" charset="0"/>
              </a:rPr>
              <a:t>q</a:t>
            </a:r>
            <a:r>
              <a:rPr lang="en-US" sz="2200" dirty="0">
                <a:solidFill>
                  <a:srgbClr val="9BBB59">
                    <a:lumMod val="75000"/>
                  </a:srgbClr>
                </a:solidFill>
                <a:latin typeface="Lato Heavy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US" sz="2200" i="1" dirty="0">
                <a:solidFill>
                  <a:srgbClr val="9BBB59">
                    <a:lumMod val="75000"/>
                  </a:srgbClr>
                </a:solidFill>
                <a:latin typeface="Lato Heavy"/>
                <a:ea typeface="Lato Black" panose="020F0502020204030203" pitchFamily="34" charset="0"/>
                <a:cs typeface="Lato Black" panose="020F0502020204030203" pitchFamily="34" charset="0"/>
              </a:rPr>
              <a:t>t</a:t>
            </a:r>
            <a:r>
              <a:rPr lang="en-US" sz="2200" dirty="0">
                <a:solidFill>
                  <a:srgbClr val="9BBB59">
                    <a:lumMod val="75000"/>
                  </a:srgbClr>
                </a:solidFill>
                <a:latin typeface="Lato Heavy"/>
              </a:rPr>
              <a:t>, </a:t>
            </a:r>
            <a:r>
              <a:rPr lang="el-GR" sz="2200" i="1" dirty="0">
                <a:solidFill>
                  <a:srgbClr val="9BBB59">
                    <a:lumMod val="75000"/>
                  </a:srgbClr>
                </a:solidFill>
                <a:latin typeface="Lato Heavy"/>
                <a:ea typeface="Lato Black" panose="020F0502020204030203" pitchFamily="34" charset="0"/>
                <a:cs typeface="Lato Black" panose="020F0502020204030203" pitchFamily="34" charset="0"/>
              </a:rPr>
              <a:t>ε</a:t>
            </a:r>
            <a:r>
              <a:rPr lang="en-US" sz="2200" dirty="0">
                <a:solidFill>
                  <a:srgbClr val="9BBB59">
                    <a:lumMod val="75000"/>
                  </a:srgbClr>
                </a:solidFill>
                <a:latin typeface="Lato Heavy"/>
                <a:ea typeface="Lato Black" panose="020F0502020204030203" pitchFamily="34" charset="0"/>
                <a:cs typeface="Lato Black" panose="020F0502020204030203" pitchFamily="34" charset="0"/>
              </a:rPr>
              <a:t>)-</a:t>
            </a:r>
            <a:r>
              <a:rPr lang="en-US" sz="2200" dirty="0">
                <a:solidFill>
                  <a:schemeClr val="accent2"/>
                </a:solidFill>
                <a:latin typeface="Lato Heavy"/>
                <a:ea typeface="Lato Black" panose="020F0502020204030203" pitchFamily="34" charset="0"/>
                <a:cs typeface="Lato Black" panose="020F0502020204030203" pitchFamily="34" charset="0"/>
              </a:rPr>
              <a:t>strong</a:t>
            </a:r>
            <a:r>
              <a:rPr lang="en-US" sz="2200" dirty="0">
                <a:solidFill>
                  <a:srgbClr val="9BBB59">
                    <a:lumMod val="75000"/>
                  </a:srgbClr>
                </a:solidFill>
                <a:latin typeface="Lato Heavy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US" sz="2200" dirty="0" err="1">
                <a:solidFill>
                  <a:srgbClr val="9BBB59">
                    <a:lumMod val="75000"/>
                  </a:srgbClr>
                </a:solidFill>
                <a:latin typeface="Lato Heavy"/>
                <a:ea typeface="Lato Black" panose="020F0502020204030203" pitchFamily="34" charset="0"/>
                <a:cs typeface="Lato Black" panose="020F0502020204030203" pitchFamily="34" charset="0"/>
              </a:rPr>
              <a:t>pseudorandomness</a:t>
            </a:r>
            <a:r>
              <a:rPr lang="en-US" sz="2200" dirty="0">
                <a:solidFill>
                  <a:prstClr val="black"/>
                </a:solidFill>
                <a:latin typeface="Lato"/>
                <a:ea typeface="Lato Black" panose="020F0502020204030203" pitchFamily="34" charset="0"/>
                <a:cs typeface="Lato Black" panose="020F0502020204030203" pitchFamily="34" charset="0"/>
              </a:rPr>
              <a:t>:</a:t>
            </a:r>
            <a:br>
              <a:rPr lang="en-US" sz="2200" dirty="0">
                <a:solidFill>
                  <a:prstClr val="black"/>
                </a:solidFill>
                <a:latin typeface="Lato"/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en-US" sz="2200" dirty="0">
                <a:solidFill>
                  <a:prstClr val="black"/>
                </a:solidFill>
                <a:latin typeface="Lato"/>
                <a:ea typeface="Lato Black" panose="020F0502020204030203" pitchFamily="34" charset="0"/>
                <a:cs typeface="Lato Black" panose="020F0502020204030203" pitchFamily="34" charset="0"/>
              </a:rPr>
              <a:t>for every adversary </a:t>
            </a:r>
            <a:r>
              <a:rPr lang="en-US" sz="2200" i="1" dirty="0" smtClean="0">
                <a:solidFill>
                  <a:prstClr val="black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A</a:t>
            </a:r>
            <a:r>
              <a:rPr lang="en-US" sz="2200" dirty="0" smtClean="0">
                <a:solidFill>
                  <a:prstClr val="black"/>
                </a:solidFill>
                <a:latin typeface="Lato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US" sz="2200" dirty="0">
                <a:solidFill>
                  <a:prstClr val="black"/>
                </a:solidFill>
                <a:latin typeface="Lato"/>
                <a:ea typeface="Lato Black" panose="020F0502020204030203" pitchFamily="34" charset="0"/>
                <a:cs typeface="Lato Black" panose="020F0502020204030203" pitchFamily="34" charset="0"/>
              </a:rPr>
              <a:t>that makes </a:t>
            </a:r>
            <a:r>
              <a:rPr lang="x-none" sz="2000" dirty="0">
                <a:solidFill>
                  <a:prstClr val="black"/>
                </a:solidFill>
                <a:latin typeface="Lato"/>
              </a:rPr>
              <a:t>≤</a:t>
            </a:r>
            <a:r>
              <a:rPr lang="en-US" sz="2200" dirty="0">
                <a:solidFill>
                  <a:prstClr val="black"/>
                </a:solidFill>
                <a:latin typeface="Lato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US" sz="2200" i="1" dirty="0">
                <a:solidFill>
                  <a:prstClr val="black"/>
                </a:solidFill>
                <a:latin typeface="Lato"/>
                <a:ea typeface="Lato Black" panose="020F0502020204030203" pitchFamily="34" charset="0"/>
                <a:cs typeface="Lato Black" panose="020F0502020204030203" pitchFamily="34" charset="0"/>
              </a:rPr>
              <a:t>q</a:t>
            </a:r>
            <a:r>
              <a:rPr lang="en-US" sz="2200" dirty="0">
                <a:solidFill>
                  <a:prstClr val="black"/>
                </a:solidFill>
                <a:latin typeface="Lato"/>
                <a:ea typeface="Lato Black" panose="020F0502020204030203" pitchFamily="34" charset="0"/>
                <a:cs typeface="Lato Black" panose="020F0502020204030203" pitchFamily="34" charset="0"/>
              </a:rPr>
              <a:t> queries and executes in time </a:t>
            </a:r>
            <a:r>
              <a:rPr lang="x-none" sz="2000" dirty="0">
                <a:solidFill>
                  <a:prstClr val="black"/>
                </a:solidFill>
                <a:latin typeface="Lato"/>
              </a:rPr>
              <a:t>≤</a:t>
            </a:r>
            <a:r>
              <a:rPr lang="en-US" sz="2200" dirty="0">
                <a:solidFill>
                  <a:prstClr val="black"/>
                </a:solidFill>
                <a:latin typeface="Lato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US" sz="2200" i="1" dirty="0">
                <a:solidFill>
                  <a:prstClr val="black"/>
                </a:solidFill>
                <a:latin typeface="Lato"/>
                <a:ea typeface="Lato Black" panose="020F0502020204030203" pitchFamily="34" charset="0"/>
                <a:cs typeface="Lato Black" panose="020F0502020204030203" pitchFamily="34" charset="0"/>
              </a:rPr>
              <a:t>t</a:t>
            </a:r>
            <a:r>
              <a:rPr lang="en-US" sz="2200" dirty="0">
                <a:solidFill>
                  <a:prstClr val="black"/>
                </a:solidFill>
                <a:latin typeface="Lato"/>
                <a:ea typeface="Lato Black" panose="020F0502020204030203" pitchFamily="34" charset="0"/>
                <a:cs typeface="Lato Black" panose="020F0502020204030203" pitchFamily="34" charset="0"/>
              </a:rPr>
              <a:t>,</a:t>
            </a:r>
            <a:br>
              <a:rPr lang="en-US" sz="2200" dirty="0">
                <a:solidFill>
                  <a:prstClr val="black"/>
                </a:solidFill>
                <a:latin typeface="Lato"/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en-US" sz="2200" dirty="0">
                <a:solidFill>
                  <a:prstClr val="black"/>
                </a:solidFill>
                <a:latin typeface="Lato"/>
                <a:ea typeface="Lato Black" panose="020F0502020204030203" pitchFamily="34" charset="0"/>
                <a:cs typeface="Lato Black" panose="020F0502020204030203" pitchFamily="34" charset="0"/>
              </a:rPr>
              <a:t/>
            </a:r>
            <a:br>
              <a:rPr lang="en-US" sz="2200" dirty="0">
                <a:solidFill>
                  <a:prstClr val="black"/>
                </a:solidFill>
                <a:latin typeface="Lato"/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en-US" sz="2200" dirty="0">
                <a:solidFill>
                  <a:prstClr val="black"/>
                </a:solidFill>
                <a:latin typeface="Lato"/>
                <a:ea typeface="Lato Black" panose="020F0502020204030203" pitchFamily="34" charset="0"/>
                <a:cs typeface="Lato Black" panose="020F0502020204030203" pitchFamily="34" charset="0"/>
              </a:rPr>
              <a:t>| Pr[ </a:t>
            </a:r>
            <a:r>
              <a:rPr lang="en-US" sz="2200" i="1" dirty="0" smtClean="0">
                <a:solidFill>
                  <a:prstClr val="black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A</a:t>
            </a:r>
            <a:r>
              <a:rPr lang="en-US" sz="2200" dirty="0" smtClean="0">
                <a:solidFill>
                  <a:prstClr val="black"/>
                </a:solidFill>
                <a:latin typeface="Lato"/>
                <a:ea typeface="Lato Black" panose="020F0502020204030203" pitchFamily="34" charset="0"/>
                <a:cs typeface="Lato Black" panose="020F0502020204030203" pitchFamily="34" charset="0"/>
              </a:rPr>
              <a:t>            </a:t>
            </a:r>
            <a:r>
              <a:rPr lang="en-US" sz="2200" dirty="0">
                <a:solidFill>
                  <a:prstClr val="black"/>
                </a:solidFill>
                <a:latin typeface="Lato"/>
                <a:ea typeface="Lato Black" panose="020F0502020204030203" pitchFamily="34" charset="0"/>
                <a:cs typeface="Lato Black" panose="020F0502020204030203" pitchFamily="34" charset="0"/>
              </a:rPr>
              <a:t>= 1] – Pr[ </a:t>
            </a:r>
            <a:r>
              <a:rPr lang="en-US" sz="2200" i="1" dirty="0" smtClean="0">
                <a:solidFill>
                  <a:prstClr val="black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A</a:t>
            </a:r>
            <a:r>
              <a:rPr lang="en-US" sz="2200" dirty="0" smtClean="0">
                <a:solidFill>
                  <a:prstClr val="black"/>
                </a:solidFill>
                <a:latin typeface="Lato"/>
                <a:ea typeface="Lato Black" panose="020F0502020204030203" pitchFamily="34" charset="0"/>
                <a:cs typeface="Lato Black" panose="020F0502020204030203" pitchFamily="34" charset="0"/>
              </a:rPr>
              <a:t>         </a:t>
            </a:r>
            <a:r>
              <a:rPr lang="en-US" sz="2200" dirty="0">
                <a:solidFill>
                  <a:prstClr val="black"/>
                </a:solidFill>
                <a:latin typeface="Lato"/>
                <a:ea typeface="Lato Black" panose="020F0502020204030203" pitchFamily="34" charset="0"/>
                <a:cs typeface="Lato Black" panose="020F0502020204030203" pitchFamily="34" charset="0"/>
              </a:rPr>
              <a:t>= 1] | &lt; </a:t>
            </a:r>
            <a:r>
              <a:rPr lang="el-GR" sz="2200" i="1" dirty="0">
                <a:solidFill>
                  <a:prstClr val="black"/>
                </a:solidFill>
                <a:latin typeface="Lato"/>
                <a:ea typeface="Lato Black" panose="020F0502020204030203" pitchFamily="34" charset="0"/>
                <a:cs typeface="Lato Black" panose="020F0502020204030203" pitchFamily="34" charset="0"/>
              </a:rPr>
              <a:t>ε</a:t>
            </a:r>
            <a:r>
              <a:rPr lang="en-US" sz="2200" dirty="0">
                <a:solidFill>
                  <a:prstClr val="black"/>
                </a:solidFill>
                <a:latin typeface="Lato"/>
                <a:ea typeface="Lato Black" panose="020F0502020204030203" pitchFamily="34" charset="0"/>
                <a:cs typeface="Lato Black" panose="020F0502020204030203" pitchFamily="34" charset="0"/>
              </a:rPr>
              <a:t/>
            </a:r>
            <a:br>
              <a:rPr lang="en-US" sz="2200" dirty="0">
                <a:solidFill>
                  <a:prstClr val="black"/>
                </a:solidFill>
                <a:latin typeface="Lato"/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en-US" sz="2200" dirty="0">
                <a:solidFill>
                  <a:prstClr val="black"/>
                </a:solidFill>
                <a:latin typeface="Lato"/>
                <a:ea typeface="Lato Black" panose="020F0502020204030203" pitchFamily="34" charset="0"/>
                <a:cs typeface="Lato Black" panose="020F0502020204030203" pitchFamily="34" charset="0"/>
              </a:rPr>
              <a:t/>
            </a:r>
            <a:br>
              <a:rPr lang="en-US" sz="2200" dirty="0">
                <a:solidFill>
                  <a:prstClr val="black"/>
                </a:solidFill>
                <a:latin typeface="Lato"/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en-US" sz="2200" dirty="0">
                <a:solidFill>
                  <a:prstClr val="black"/>
                </a:solidFill>
                <a:latin typeface="Lato"/>
                <a:ea typeface="Lato Black" panose="020F0502020204030203" pitchFamily="34" charset="0"/>
                <a:cs typeface="Lato Black" panose="020F0502020204030203" pitchFamily="34" charset="0"/>
              </a:rPr>
              <a:t>where </a:t>
            </a:r>
            <a:r>
              <a:rPr lang="en-US" sz="2200" dirty="0" smtClean="0">
                <a:solidFill>
                  <a:prstClr val="black"/>
                </a:solidFill>
                <a:latin typeface="Lato"/>
                <a:ea typeface="Lato Black" panose="020F0502020204030203" pitchFamily="34" charset="0"/>
                <a:cs typeface="Lato Black" panose="020F0502020204030203" pitchFamily="34" charset="0"/>
              </a:rPr>
              <a:t>the probabilities </a:t>
            </a:r>
            <a:r>
              <a:rPr lang="en-US" sz="2200" dirty="0">
                <a:solidFill>
                  <a:prstClr val="black"/>
                </a:solidFill>
                <a:latin typeface="Lato"/>
                <a:ea typeface="Lato Black" panose="020F0502020204030203" pitchFamily="34" charset="0"/>
                <a:cs typeface="Lato Black" panose="020F0502020204030203" pitchFamily="34" charset="0"/>
              </a:rPr>
              <a:t>are taken over the </a:t>
            </a:r>
            <a:r>
              <a:rPr lang="en-US" sz="2200" dirty="0" smtClean="0">
                <a:solidFill>
                  <a:prstClr val="black"/>
                </a:solidFill>
                <a:latin typeface="Lato"/>
                <a:ea typeface="Lato Black" panose="020F0502020204030203" pitchFamily="34" charset="0"/>
                <a:cs typeface="Lato Black" panose="020F0502020204030203" pitchFamily="34" charset="0"/>
              </a:rPr>
              <a:t>choices </a:t>
            </a:r>
            <a:r>
              <a:rPr lang="en-US" sz="2200" dirty="0">
                <a:solidFill>
                  <a:prstClr val="black"/>
                </a:solidFill>
                <a:latin typeface="Lato"/>
                <a:ea typeface="Lato Black" panose="020F0502020204030203" pitchFamily="34" charset="0"/>
                <a:cs typeface="Lato Black" panose="020F0502020204030203" pitchFamily="34" charset="0"/>
              </a:rPr>
              <a:t>of key </a:t>
            </a:r>
            <a:r>
              <a:rPr lang="en-US" sz="2200" i="1" dirty="0">
                <a:solidFill>
                  <a:prstClr val="black"/>
                </a:solidFill>
                <a:latin typeface="Lato"/>
                <a:ea typeface="Lato Black" panose="020F0502020204030203" pitchFamily="34" charset="0"/>
                <a:cs typeface="Lato Black" panose="020F0502020204030203" pitchFamily="34" charset="0"/>
              </a:rPr>
              <a:t>K</a:t>
            </a:r>
            <a:r>
              <a:rPr lang="en-US" sz="2200" dirty="0">
                <a:solidFill>
                  <a:prstClr val="black"/>
                </a:solidFill>
                <a:latin typeface="Lato"/>
              </a:rPr>
              <a:t> </a:t>
            </a:r>
            <a:r>
              <a:rPr lang="x-none" sz="2200" dirty="0">
                <a:latin typeface="Cambria Math"/>
                <a:cs typeface="Cambria Math"/>
              </a:rPr>
              <a:t>∈</a:t>
            </a:r>
            <a:r>
              <a:rPr lang="x-none" sz="2200" dirty="0" smtClean="0">
                <a:solidFill>
                  <a:prstClr val="black"/>
                </a:solidFill>
                <a:latin typeface="Lato"/>
              </a:rPr>
              <a:t> </a:t>
            </a:r>
            <a:r>
              <a:rPr lang="en-US" sz="2200" dirty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{</a:t>
            </a:r>
            <a:r>
              <a:rPr lang="en-US" sz="2200" dirty="0" smtClean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0,1}</a:t>
            </a:r>
            <a:r>
              <a:rPr lang="en-US" sz="2200" i="1" baseline="30000" dirty="0" smtClean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λ </a:t>
            </a:r>
            <a:r>
              <a:rPr lang="en-US" sz="2200" i="1" dirty="0" smtClean="0">
                <a:solidFill>
                  <a:prstClr val="black"/>
                </a:solidFill>
                <a:latin typeface="Lato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Lato"/>
                <a:ea typeface="Lato Black" panose="020F0502020204030203" pitchFamily="34" charset="0"/>
                <a:cs typeface="Lato Black" panose="020F0502020204030203" pitchFamily="34" charset="0"/>
              </a:rPr>
              <a:t>and permutation </a:t>
            </a:r>
            <a:r>
              <a:rPr lang="el-GR" sz="2200" i="1" dirty="0" smtClean="0">
                <a:solidFill>
                  <a:prstClr val="black"/>
                </a:solidFill>
                <a:latin typeface="Lato"/>
              </a:rPr>
              <a:t>Π</a:t>
            </a:r>
            <a:r>
              <a:rPr lang="en-US" sz="2200" dirty="0" smtClean="0">
                <a:solidFill>
                  <a:prstClr val="black"/>
                </a:solidFill>
                <a:latin typeface="Lato"/>
              </a:rPr>
              <a:t>: </a:t>
            </a:r>
            <a:r>
              <a:rPr lang="en-US" sz="2200" dirty="0">
                <a:solidFill>
                  <a:prstClr val="black"/>
                </a:solidFill>
                <a:latin typeface="Lato"/>
              </a:rPr>
              <a:t>{0,1}</a:t>
            </a:r>
            <a:r>
              <a:rPr lang="el-GR" sz="2200" i="1" baseline="30000" dirty="0">
                <a:solidFill>
                  <a:prstClr val="black"/>
                </a:solidFill>
                <a:latin typeface="Lato"/>
              </a:rPr>
              <a:t>μ</a:t>
            </a:r>
            <a:r>
              <a:rPr lang="en-US" sz="2200" dirty="0">
                <a:solidFill>
                  <a:prstClr val="black"/>
                </a:solidFill>
                <a:latin typeface="Lato"/>
              </a:rPr>
              <a:t> </a:t>
            </a:r>
            <a:r>
              <a:rPr lang="en-US" sz="2200" dirty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→ </a:t>
            </a:r>
            <a:r>
              <a:rPr lang="en-US" sz="2200" dirty="0">
                <a:solidFill>
                  <a:prstClr val="black"/>
                </a:solidFill>
                <a:latin typeface="Lato"/>
              </a:rPr>
              <a:t>{0,1}</a:t>
            </a:r>
            <a:r>
              <a:rPr lang="el-GR" sz="2200" i="1" baseline="30000" dirty="0" smtClean="0">
                <a:solidFill>
                  <a:prstClr val="black"/>
                </a:solidFill>
                <a:latin typeface="Lato"/>
              </a:rPr>
              <a:t>μ</a:t>
            </a:r>
            <a:r>
              <a:rPr lang="en-US" sz="2200" i="1" baseline="30000" dirty="0" smtClean="0">
                <a:solidFill>
                  <a:prstClr val="black"/>
                </a:solidFill>
                <a:latin typeface="Lato"/>
              </a:rPr>
              <a:t> </a:t>
            </a:r>
            <a:r>
              <a:rPr lang="en-US" sz="2200" dirty="0" smtClean="0">
                <a:latin typeface="+mn-lt"/>
              </a:rPr>
              <a:t>, respectively</a:t>
            </a:r>
            <a:endParaRPr lang="en-US" sz="2200" dirty="0">
              <a:solidFill>
                <a:prstClr val="black"/>
              </a:solidFill>
              <a:latin typeface="Lato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27245" y="4285751"/>
            <a:ext cx="1168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B</a:t>
            </a:r>
            <a:r>
              <a:rPr lang="en-US" sz="2000" i="1" baseline="-25000" dirty="0" smtClean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K</a:t>
            </a:r>
            <a:r>
              <a:rPr lang="en-US" sz="2000" dirty="0" smtClean="0">
                <a:solidFill>
                  <a:srgbClr val="C0504D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, B</a:t>
            </a:r>
            <a:r>
              <a:rPr lang="en-US" sz="2000" i="1" baseline="-25000" dirty="0" smtClean="0">
                <a:solidFill>
                  <a:srgbClr val="C0504D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K</a:t>
            </a:r>
            <a:r>
              <a:rPr lang="en-US" sz="2000" baseline="30000" dirty="0">
                <a:solidFill>
                  <a:srgbClr val="C0504D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-1</a:t>
            </a:r>
            <a:endParaRPr lang="en-US" sz="2000" dirty="0">
              <a:solidFill>
                <a:srgbClr val="C0504D"/>
              </a:solidFill>
              <a:latin typeface="Lato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76350" y="4301653"/>
            <a:ext cx="883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i="1" dirty="0" smtClean="0">
                <a:solidFill>
                  <a:prstClr val="black"/>
                </a:solidFill>
              </a:rPr>
              <a:t>Π</a:t>
            </a:r>
            <a:r>
              <a:rPr lang="en-US" sz="2000" i="1" dirty="0" smtClean="0">
                <a:solidFill>
                  <a:srgbClr val="C0504D"/>
                </a:solidFill>
                <a:latin typeface="Lato"/>
              </a:rPr>
              <a:t>, </a:t>
            </a:r>
            <a:r>
              <a:rPr lang="el-GR" sz="2000" i="1" dirty="0" smtClean="0">
                <a:solidFill>
                  <a:srgbClr val="C0504D"/>
                </a:solidFill>
              </a:rPr>
              <a:t>Π</a:t>
            </a:r>
            <a:r>
              <a:rPr lang="en-US" sz="2000" baseline="30000" dirty="0" smtClean="0">
                <a:solidFill>
                  <a:srgbClr val="C0504D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-1</a:t>
            </a:r>
            <a:endParaRPr lang="en-US" sz="2000" dirty="0">
              <a:solidFill>
                <a:srgbClr val="C0504D"/>
              </a:solidFill>
              <a:latin typeface="Lato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9166867" y="2756819"/>
            <a:ext cx="1389383" cy="909132"/>
            <a:chOff x="9776992" y="4138982"/>
            <a:chExt cx="1389383" cy="909132"/>
          </a:xfrm>
        </p:grpSpPr>
        <p:cxnSp>
          <p:nvCxnSpPr>
            <p:cNvPr id="33" name="Curved Connector 32"/>
            <p:cNvCxnSpPr>
              <a:endCxn id="34" idx="1"/>
            </p:cNvCxnSpPr>
            <p:nvPr/>
          </p:nvCxnSpPr>
          <p:spPr>
            <a:xfrm rot="16200000" flipH="1">
              <a:off x="9719197" y="4196777"/>
              <a:ext cx="678300" cy="562710"/>
            </a:xfrm>
            <a:prstGeom prst="curvedConnector2">
              <a:avLst/>
            </a:prstGeom>
            <a:ln w="31750">
              <a:solidFill>
                <a:schemeClr val="tx1"/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10339702" y="4586449"/>
              <a:ext cx="8266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Lato"/>
                </a:rPr>
                <a:t>bit </a:t>
              </a:r>
              <a:r>
                <a:rPr lang="en-US" sz="2400" i="1" dirty="0" smtClean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b</a:t>
              </a:r>
              <a:endParaRPr lang="en-US" sz="2400" i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717838" y="4170161"/>
            <a:ext cx="4349365" cy="1516157"/>
            <a:chOff x="1495417" y="4386118"/>
            <a:chExt cx="4349365" cy="1516157"/>
          </a:xfrm>
        </p:grpSpPr>
        <p:sp>
          <p:nvSpPr>
            <p:cNvPr id="36" name="Rounded Rectangular Callout 35"/>
            <p:cNvSpPr/>
            <p:nvPr/>
          </p:nvSpPr>
          <p:spPr>
            <a:xfrm>
              <a:off x="1495417" y="4386118"/>
              <a:ext cx="4349365" cy="1516157"/>
            </a:xfrm>
            <a:prstGeom prst="wedgeRoundRectCallout">
              <a:avLst>
                <a:gd name="adj1" fmla="val -69658"/>
                <a:gd name="adj2" fmla="val -19819"/>
                <a:gd name="adj3" fmla="val 16667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spcAft>
                  <a:spcPts val="600"/>
                </a:spcAft>
              </a:pPr>
              <a:r>
                <a:rPr lang="en-US" sz="2000" dirty="0">
                  <a:solidFill>
                    <a:prstClr val="black"/>
                  </a:solidFill>
                  <a:latin typeface="Lato"/>
                </a:rPr>
                <a:t>Notational </a:t>
              </a:r>
              <a:r>
                <a:rPr lang="en-US" sz="2000" dirty="0" smtClean="0">
                  <a:solidFill>
                    <a:prstClr val="black"/>
                  </a:solidFill>
                  <a:latin typeface="Lato"/>
                </a:rPr>
                <a:t>shorthand for </a:t>
              </a:r>
              <a:r>
                <a:rPr lang="en-US" sz="2000" dirty="0">
                  <a:solidFill>
                    <a:prstClr val="black"/>
                  </a:solidFill>
                  <a:latin typeface="Lato"/>
                </a:rPr>
                <a:t>this claim</a:t>
              </a:r>
              <a:r>
                <a:rPr lang="en-US" sz="2000" dirty="0" smtClean="0">
                  <a:solidFill>
                    <a:prstClr val="black"/>
                  </a:solidFill>
                  <a:latin typeface="Lato"/>
                </a:rPr>
                <a:t>:</a:t>
              </a:r>
            </a:p>
            <a:p>
              <a:pPr>
                <a:spcAft>
                  <a:spcPts val="600"/>
                </a:spcAft>
              </a:pPr>
              <a:r>
                <a:rPr lang="en-US" sz="2400" dirty="0">
                  <a:solidFill>
                    <a:prstClr val="black"/>
                  </a:solidFill>
                  <a:latin typeface="Lato"/>
                </a:rPr>
                <a:t/>
              </a:r>
              <a:br>
                <a:rPr lang="en-US" sz="2400" dirty="0">
                  <a:solidFill>
                    <a:prstClr val="black"/>
                  </a:solidFill>
                  <a:latin typeface="Lato"/>
                </a:rPr>
              </a:br>
              <a:r>
                <a:rPr lang="en-US" sz="2800" i="1" dirty="0">
                  <a:solidFill>
                    <a:prstClr val="black"/>
                  </a:solidFill>
                  <a:latin typeface="Lato Heavy"/>
                  <a:ea typeface="Lato Black" panose="020F0502020204030203" pitchFamily="34" charset="0"/>
                  <a:cs typeface="Lato Black" panose="020F0502020204030203" pitchFamily="34" charset="0"/>
                </a:rPr>
                <a:t>A</a:t>
              </a:r>
              <a:r>
                <a:rPr lang="en-US" sz="2800" dirty="0" smtClean="0">
                  <a:solidFill>
                    <a:prstClr val="black"/>
                  </a:solidFill>
                  <a:latin typeface="Lato"/>
                  <a:ea typeface="Lato Black" panose="020F0502020204030203" pitchFamily="34" charset="0"/>
                  <a:cs typeface="Lato Black" panose="020F0502020204030203" pitchFamily="34" charset="0"/>
                </a:rPr>
                <a:t>            </a:t>
              </a:r>
              <a:r>
                <a:rPr lang="x-none" sz="2800" dirty="0" smtClean="0">
                  <a:solidFill>
                    <a:prstClr val="black"/>
                  </a:solidFill>
                  <a:latin typeface="Lato"/>
                </a:rPr>
                <a:t>≈</a:t>
              </a:r>
              <a:r>
                <a:rPr lang="en-US" sz="2800" dirty="0" smtClean="0">
                  <a:solidFill>
                    <a:prstClr val="black"/>
                  </a:solidFill>
                  <a:latin typeface="Lato"/>
                  <a:ea typeface="Lato Black" panose="020F0502020204030203" pitchFamily="34" charset="0"/>
                  <a:cs typeface="Lato Black" panose="020F0502020204030203" pitchFamily="34" charset="0"/>
                </a:rPr>
                <a:t> </a:t>
              </a:r>
              <a:r>
                <a:rPr lang="en-US" sz="2800" baseline="-25000" dirty="0" smtClean="0">
                  <a:solidFill>
                    <a:prstClr val="black"/>
                  </a:solidFill>
                  <a:latin typeface="Lato"/>
                  <a:ea typeface="Lato Black" panose="020F0502020204030203" pitchFamily="34" charset="0"/>
                  <a:cs typeface="Lato Black" panose="020F0502020204030203" pitchFamily="34" charset="0"/>
                </a:rPr>
                <a:t>(</a:t>
              </a:r>
              <a:r>
                <a:rPr lang="en-US" sz="2800" i="1" baseline="-25000" dirty="0" smtClean="0">
                  <a:solidFill>
                    <a:prstClr val="black"/>
                  </a:solidFill>
                  <a:latin typeface="Lato"/>
                  <a:ea typeface="Lato Black" panose="020F0502020204030203" pitchFamily="34" charset="0"/>
                  <a:cs typeface="Lato Black" panose="020F0502020204030203" pitchFamily="34" charset="0"/>
                </a:rPr>
                <a:t>q</a:t>
              </a:r>
              <a:r>
                <a:rPr lang="en-US" sz="2800" baseline="-25000" dirty="0" smtClean="0">
                  <a:solidFill>
                    <a:prstClr val="black"/>
                  </a:solidFill>
                  <a:latin typeface="Lato"/>
                  <a:ea typeface="Lato Black" panose="020F0502020204030203" pitchFamily="34" charset="0"/>
                  <a:cs typeface="Lato Black" panose="020F0502020204030203" pitchFamily="34" charset="0"/>
                </a:rPr>
                <a:t>, </a:t>
              </a:r>
              <a:r>
                <a:rPr lang="en-US" sz="2800" i="1" baseline="-25000" dirty="0" smtClean="0">
                  <a:solidFill>
                    <a:prstClr val="black"/>
                  </a:solidFill>
                  <a:latin typeface="Lato"/>
                  <a:ea typeface="Lato Black" panose="020F0502020204030203" pitchFamily="34" charset="0"/>
                  <a:cs typeface="Lato Black" panose="020F0502020204030203" pitchFamily="34" charset="0"/>
                </a:rPr>
                <a:t>t</a:t>
              </a:r>
              <a:r>
                <a:rPr lang="en-US" sz="2800" baseline="-25000" dirty="0">
                  <a:solidFill>
                    <a:prstClr val="black"/>
                  </a:solidFill>
                  <a:latin typeface="Lato"/>
                </a:rPr>
                <a:t>, </a:t>
              </a:r>
              <a:r>
                <a:rPr lang="el-GR" sz="2800" i="1" baseline="-25000" dirty="0" smtClean="0">
                  <a:solidFill>
                    <a:prstClr val="black"/>
                  </a:solidFill>
                  <a:latin typeface="Lato"/>
                  <a:ea typeface="Lato Black" panose="020F0502020204030203" pitchFamily="34" charset="0"/>
                  <a:cs typeface="Lato Black" panose="020F0502020204030203" pitchFamily="34" charset="0"/>
                </a:rPr>
                <a:t>ε</a:t>
              </a:r>
              <a:r>
                <a:rPr lang="en-US" sz="2800" baseline="-25000" dirty="0" smtClean="0">
                  <a:solidFill>
                    <a:prstClr val="black"/>
                  </a:solidFill>
                  <a:latin typeface="Lato"/>
                  <a:ea typeface="Lato Black" panose="020F0502020204030203" pitchFamily="34" charset="0"/>
                  <a:cs typeface="Lato Black" panose="020F0502020204030203" pitchFamily="34" charset="0"/>
                </a:rPr>
                <a:t>)</a:t>
              </a:r>
              <a:r>
                <a:rPr lang="en-US" sz="2800" dirty="0" smtClean="0">
                  <a:solidFill>
                    <a:prstClr val="black"/>
                  </a:solidFill>
                  <a:latin typeface="Lato"/>
                  <a:ea typeface="Lato Black" panose="020F0502020204030203" pitchFamily="34" charset="0"/>
                  <a:cs typeface="Lato Black" panose="020F0502020204030203" pitchFamily="34" charset="0"/>
                </a:rPr>
                <a:t>  </a:t>
              </a:r>
              <a:r>
                <a:rPr lang="en-US" sz="2800" i="1" dirty="0" smtClean="0">
                  <a:solidFill>
                    <a:prstClr val="black"/>
                  </a:solidFill>
                  <a:latin typeface="Lato Heavy"/>
                  <a:ea typeface="Lato Black" panose="020F0502020204030203" pitchFamily="34" charset="0"/>
                  <a:cs typeface="Lato Black" panose="020F0502020204030203" pitchFamily="34" charset="0"/>
                </a:rPr>
                <a:t>A</a:t>
              </a:r>
              <a:endParaRPr lang="en-US" sz="2400" dirty="0">
                <a:solidFill>
                  <a:prstClr val="black"/>
                </a:solidFill>
                <a:latin typeface="Lato Heavy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782600" y="5114799"/>
              <a:ext cx="11688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Lato"/>
                  <a:ea typeface="Lato Regular" panose="020F0502020204030203" pitchFamily="34" charset="0"/>
                  <a:cs typeface="Lato Regular" panose="020F0502020204030203" pitchFamily="34" charset="0"/>
                </a:rPr>
                <a:t>B</a:t>
              </a:r>
              <a:r>
                <a:rPr lang="en-US" sz="2400" i="1" baseline="-25000" dirty="0" smtClean="0">
                  <a:solidFill>
                    <a:prstClr val="black"/>
                  </a:solidFill>
                  <a:latin typeface="Lato"/>
                  <a:ea typeface="Lato Regular" panose="020F0502020204030203" pitchFamily="34" charset="0"/>
                  <a:cs typeface="Lato Regular" panose="020F0502020204030203" pitchFamily="34" charset="0"/>
                </a:rPr>
                <a:t>K</a:t>
              </a:r>
              <a:r>
                <a:rPr lang="en-US" sz="2400" dirty="0" smtClean="0">
                  <a:solidFill>
                    <a:srgbClr val="C0504D"/>
                  </a:solidFill>
                  <a:latin typeface="Lato"/>
                  <a:ea typeface="Lato Regular" panose="020F0502020204030203" pitchFamily="34" charset="0"/>
                  <a:cs typeface="Lato Regular" panose="020F0502020204030203" pitchFamily="34" charset="0"/>
                </a:rPr>
                <a:t>, B</a:t>
              </a:r>
              <a:r>
                <a:rPr lang="en-US" sz="2400" i="1" baseline="-25000" dirty="0" smtClean="0">
                  <a:solidFill>
                    <a:srgbClr val="C0504D"/>
                  </a:solidFill>
                  <a:latin typeface="Lato"/>
                  <a:ea typeface="Lato Regular" panose="020F0502020204030203" pitchFamily="34" charset="0"/>
                  <a:cs typeface="Lato Regular" panose="020F0502020204030203" pitchFamily="34" charset="0"/>
                </a:rPr>
                <a:t>K</a:t>
              </a:r>
              <a:r>
                <a:rPr lang="en-US" sz="2400" baseline="30000" dirty="0">
                  <a:solidFill>
                    <a:srgbClr val="C0504D"/>
                  </a:solidFill>
                  <a:latin typeface="Lato"/>
                  <a:ea typeface="Lato Regular" panose="020F0502020204030203" pitchFamily="34" charset="0"/>
                  <a:cs typeface="Lato Regular" panose="020F0502020204030203" pitchFamily="34" charset="0"/>
                </a:rPr>
                <a:t>-1</a:t>
              </a:r>
              <a:endParaRPr lang="en-US" sz="2400" dirty="0">
                <a:solidFill>
                  <a:srgbClr val="C0504D"/>
                </a:solidFill>
                <a:latin typeface="Lato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273061" y="5114799"/>
              <a:ext cx="10018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i="1" dirty="0" smtClean="0">
                  <a:solidFill>
                    <a:prstClr val="black"/>
                  </a:solidFill>
                </a:rPr>
                <a:t>Π</a:t>
              </a:r>
              <a:r>
                <a:rPr lang="en-US" sz="2400" i="1" dirty="0" smtClean="0">
                  <a:solidFill>
                    <a:srgbClr val="C0504D"/>
                  </a:solidFill>
                  <a:latin typeface="Lato"/>
                </a:rPr>
                <a:t>, </a:t>
              </a:r>
              <a:r>
                <a:rPr lang="el-GR" sz="2400" i="1" dirty="0" smtClean="0">
                  <a:solidFill>
                    <a:srgbClr val="C0504D"/>
                  </a:solidFill>
                </a:rPr>
                <a:t>Π</a:t>
              </a:r>
              <a:r>
                <a:rPr lang="en-US" sz="2400" baseline="30000" dirty="0" smtClean="0">
                  <a:solidFill>
                    <a:srgbClr val="C0504D"/>
                  </a:solidFill>
                  <a:latin typeface="Lato"/>
                  <a:ea typeface="Lato Regular" panose="020F0502020204030203" pitchFamily="34" charset="0"/>
                  <a:cs typeface="Lato Regular" panose="020F0502020204030203" pitchFamily="34" charset="0"/>
                </a:rPr>
                <a:t>-1</a:t>
              </a:r>
              <a:endParaRPr lang="en-US" sz="2400" dirty="0">
                <a:solidFill>
                  <a:srgbClr val="C0504D"/>
                </a:solidFill>
                <a:latin typeface="Lato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752012" y="845500"/>
            <a:ext cx="4276586" cy="2307946"/>
            <a:chOff x="6416900" y="2897332"/>
            <a:chExt cx="4276586" cy="2307946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8559214" y="2897332"/>
              <a:ext cx="0" cy="230794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2615" y="3376446"/>
              <a:ext cx="1473198" cy="1473198"/>
            </a:xfrm>
            <a:prstGeom prst="rect">
              <a:avLst/>
            </a:prstGeom>
          </p:spPr>
        </p:pic>
        <p:sp>
          <p:nvSpPr>
            <p:cNvPr id="55" name="Rectangle 54"/>
            <p:cNvSpPr/>
            <p:nvPr/>
          </p:nvSpPr>
          <p:spPr>
            <a:xfrm>
              <a:off x="6420615" y="3487056"/>
              <a:ext cx="848198" cy="49795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Lato Black"/>
                  <a:cs typeface="Lato Black"/>
                </a:rPr>
                <a:t>B</a:t>
              </a:r>
              <a:r>
                <a:rPr lang="en-US" sz="2400" i="1" baseline="-25000" dirty="0" smtClean="0">
                  <a:latin typeface="Lato Black"/>
                  <a:cs typeface="Lato Black"/>
                </a:rPr>
                <a:t>$</a:t>
              </a:r>
              <a:endParaRPr lang="en-US" sz="2400" i="1" baseline="-25000" dirty="0">
                <a:latin typeface="Lato Black"/>
                <a:cs typeface="Lato Black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9845288" y="3487056"/>
              <a:ext cx="848198" cy="497957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i="1" dirty="0" smtClean="0">
                  <a:latin typeface="Lato Black"/>
                  <a:cs typeface="Lato Black"/>
                </a:rPr>
                <a:t>P</a:t>
              </a:r>
              <a:endParaRPr lang="en-US" sz="2400" i="1" baseline="-25000" dirty="0">
                <a:latin typeface="Lato Black"/>
                <a:cs typeface="Lato Black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416900" y="4380164"/>
              <a:ext cx="848198" cy="49795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Lato Black"/>
                  <a:cs typeface="Lato Black"/>
                </a:rPr>
                <a:t>B</a:t>
              </a:r>
              <a:r>
                <a:rPr lang="en-US" sz="2400" i="1" baseline="-25000" dirty="0" smtClean="0">
                  <a:latin typeface="Lato Black"/>
                  <a:cs typeface="Lato Black"/>
                </a:rPr>
                <a:t>$</a:t>
              </a:r>
              <a:endParaRPr lang="en-US" sz="2400" i="1" baseline="-25000" dirty="0">
                <a:latin typeface="Lato Black"/>
                <a:cs typeface="Lato Black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9841573" y="4380164"/>
              <a:ext cx="848198" cy="497957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i="1" dirty="0" smtClean="0">
                  <a:latin typeface="Lato Black"/>
                  <a:cs typeface="Lato Black"/>
                </a:rPr>
                <a:t>P</a:t>
              </a:r>
              <a:endParaRPr lang="en-US" sz="2400" i="1" baseline="-25000" dirty="0">
                <a:latin typeface="Lato Black"/>
                <a:cs typeface="Lato Black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810750" y="4461071"/>
              <a:ext cx="3273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baseline="40000" dirty="0" smtClean="0">
                  <a:solidFill>
                    <a:schemeClr val="bg1"/>
                  </a:solidFill>
                  <a:latin typeface="Lato Black"/>
                  <a:cs typeface="Lato Black"/>
                </a:rPr>
                <a:t>-1</a:t>
              </a:r>
              <a:endParaRPr lang="en-US" i="1" baseline="40000" dirty="0">
                <a:solidFill>
                  <a:schemeClr val="bg1"/>
                </a:solidFill>
                <a:latin typeface="Lato Black"/>
                <a:cs typeface="Lato Black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0315104" y="4471783"/>
              <a:ext cx="3273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baseline="40000" dirty="0" smtClean="0">
                  <a:solidFill>
                    <a:schemeClr val="bg1"/>
                  </a:solidFill>
                  <a:latin typeface="Lato Black"/>
                  <a:cs typeface="Lato Black"/>
                </a:rPr>
                <a:t>-1</a:t>
              </a:r>
              <a:endParaRPr lang="en-US" i="1" baseline="40000" dirty="0">
                <a:solidFill>
                  <a:schemeClr val="bg1"/>
                </a:solidFill>
                <a:latin typeface="Lato Black"/>
                <a:cs typeface="Lato Black"/>
              </a:endParaRPr>
            </a:p>
          </p:txBody>
        </p:sp>
        <p:cxnSp>
          <p:nvCxnSpPr>
            <p:cNvPr id="61" name="Straight Arrow Connector 60"/>
            <p:cNvCxnSpPr>
              <a:stCxn id="56" idx="1"/>
            </p:cNvCxnSpPr>
            <p:nvPr/>
          </p:nvCxnSpPr>
          <p:spPr>
            <a:xfrm flipH="1">
              <a:off x="9209837" y="3736035"/>
              <a:ext cx="635451" cy="128032"/>
            </a:xfrm>
            <a:prstGeom prst="straightConnector1">
              <a:avLst/>
            </a:prstGeom>
            <a:ln w="31750">
              <a:solidFill>
                <a:schemeClr val="bg1">
                  <a:lumMod val="50000"/>
                </a:schemeClr>
              </a:solidFill>
              <a:headEnd type="triangle" w="med" len="lg"/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H="1" flipV="1">
              <a:off x="9209837" y="4501110"/>
              <a:ext cx="640080" cy="128033"/>
            </a:xfrm>
            <a:prstGeom prst="straightConnector1">
              <a:avLst/>
            </a:prstGeom>
            <a:ln w="31750">
              <a:solidFill>
                <a:schemeClr val="bg1">
                  <a:lumMod val="50000"/>
                </a:schemeClr>
              </a:solidFill>
              <a:headEnd type="triangle" w="med" len="lg"/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endCxn id="55" idx="3"/>
            </p:cNvCxnSpPr>
            <p:nvPr/>
          </p:nvCxnSpPr>
          <p:spPr>
            <a:xfrm flipH="1" flipV="1">
              <a:off x="7268812" y="3736035"/>
              <a:ext cx="640080" cy="128016"/>
            </a:xfrm>
            <a:prstGeom prst="straightConnector1">
              <a:avLst/>
            </a:prstGeom>
            <a:ln w="31750">
              <a:solidFill>
                <a:schemeClr val="bg1">
                  <a:lumMod val="50000"/>
                </a:schemeClr>
              </a:solidFill>
              <a:headEnd type="triangle" w="med" len="lg"/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flipH="1">
              <a:off x="7265098" y="4501127"/>
              <a:ext cx="640080" cy="128016"/>
            </a:xfrm>
            <a:prstGeom prst="straightConnector1">
              <a:avLst/>
            </a:prstGeom>
            <a:ln w="31750">
              <a:solidFill>
                <a:schemeClr val="bg1">
                  <a:lumMod val="50000"/>
                </a:schemeClr>
              </a:solidFill>
              <a:headEnd type="triangle" w="med" len="lg"/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2347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a cipher give us protected communication?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300" dirty="0" smtClean="0"/>
              <a:t>Yes, we can get authenticity + privacy!</a:t>
            </a:r>
          </a:p>
          <a:p>
            <a:pPr marL="0" indent="0">
              <a:spcBef>
                <a:spcPts val="2000"/>
              </a:spcBef>
              <a:buNone/>
            </a:pPr>
            <a:r>
              <a:rPr lang="en-US" sz="2300" dirty="0" smtClean="0"/>
              <a:t>But only if</a:t>
            </a:r>
          </a:p>
          <a:p>
            <a:pPr>
              <a:spcBef>
                <a:spcPts val="600"/>
              </a:spcBef>
            </a:pPr>
            <a:r>
              <a:rPr lang="en-US" sz="2100" dirty="0" smtClean="0"/>
              <a:t>Message length is exactly one block</a:t>
            </a:r>
          </a:p>
          <a:p>
            <a:pPr>
              <a:spcBef>
                <a:spcPts val="600"/>
              </a:spcBef>
            </a:pPr>
            <a:r>
              <a:rPr lang="en-US" sz="2100" dirty="0" smtClean="0"/>
              <a:t>(For privacy) </a:t>
            </a:r>
            <a:r>
              <a:rPr lang="en-US" sz="2100" dirty="0"/>
              <a:t>Alice sends just </a:t>
            </a:r>
            <a:r>
              <a:rPr lang="en-US" sz="2100" dirty="0" smtClean="0"/>
              <a:t>1 message</a:t>
            </a:r>
            <a:endParaRPr lang="en-US" sz="2100" dirty="0"/>
          </a:p>
          <a:p>
            <a:pPr marL="0" indent="0">
              <a:spcBef>
                <a:spcPts val="2000"/>
              </a:spcBef>
              <a:buNone/>
            </a:pPr>
            <a:r>
              <a:rPr lang="en-US" sz="2300" dirty="0" smtClean="0"/>
              <a:t>In general: no. Ciphers are a building block toward protected communication, but don’t provide it completely on their own.</a:t>
            </a:r>
            <a:endParaRPr lang="en-US" sz="23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597871" y="972559"/>
            <a:ext cx="5365360" cy="3122839"/>
            <a:chOff x="7313154" y="774338"/>
            <a:chExt cx="4668839" cy="2717438"/>
          </a:xfrm>
        </p:grpSpPr>
        <p:sp>
          <p:nvSpPr>
            <p:cNvPr id="12" name="Right Arrow 11"/>
            <p:cNvSpPr/>
            <p:nvPr/>
          </p:nvSpPr>
          <p:spPr>
            <a:xfrm>
              <a:off x="8733052" y="1445414"/>
              <a:ext cx="1829043" cy="558284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encipher </a:t>
              </a:r>
              <a:r>
                <a:rPr lang="en-US" i="1" dirty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Y </a:t>
              </a:r>
              <a:r>
                <a:rPr lang="en-US" dirty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=</a:t>
              </a:r>
              <a:r>
                <a:rPr lang="en-US" i="1" dirty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 B</a:t>
              </a:r>
              <a:r>
                <a:rPr lang="en-US" i="1" baseline="-25000" dirty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K</a:t>
              </a:r>
              <a:r>
                <a:rPr lang="en-US" dirty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(</a:t>
              </a:r>
              <a:r>
                <a:rPr lang="en-US" i="1" dirty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X</a:t>
              </a:r>
              <a:r>
                <a:rPr lang="en-US" dirty="0" smtClean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)</a:t>
              </a:r>
              <a:endParaRPr lang="en-US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8937624" y="1865463"/>
              <a:ext cx="1419898" cy="1626313"/>
              <a:chOff x="8272879" y="2023538"/>
              <a:chExt cx="1419898" cy="1626313"/>
            </a:xfrm>
          </p:grpSpPr>
          <p:sp>
            <p:nvSpPr>
              <p:cNvPr id="18" name="Right Arrow 17"/>
              <p:cNvSpPr/>
              <p:nvPr/>
            </p:nvSpPr>
            <p:spPr>
              <a:xfrm rot="16200000">
                <a:off x="8669448" y="2168455"/>
                <a:ext cx="626760" cy="336925"/>
              </a:xfrm>
              <a:prstGeom prst="rightArrow">
                <a:avLst>
                  <a:gd name="adj1" fmla="val 50000"/>
                  <a:gd name="adj2" fmla="val 0"/>
                </a:avLst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272879" y="2229954"/>
                <a:ext cx="1419898" cy="1419897"/>
              </a:xfrm>
              <a:prstGeom prst="rect">
                <a:avLst/>
              </a:prstGeom>
            </p:spPr>
          </p:pic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62095" y="1084359"/>
              <a:ext cx="1419898" cy="141989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13154" y="1084358"/>
              <a:ext cx="1419898" cy="1419897"/>
            </a:xfrm>
            <a:prstGeom prst="rect">
              <a:avLst/>
            </a:prstGeom>
          </p:spPr>
        </p:pic>
        <p:pic>
          <p:nvPicPr>
            <p:cNvPr id="16" name="Picture 4" descr="http://www.iconsdb.com/icons/preview/green/key-xxl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9868" y="774338"/>
              <a:ext cx="726469" cy="726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http://www.iconsdb.com/icons/preview/green/key-xxl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8809" y="774338"/>
              <a:ext cx="726469" cy="726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52038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authenticity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880153" y="1106451"/>
            <a:ext cx="8431695" cy="2754910"/>
            <a:chOff x="209015" y="1131852"/>
            <a:chExt cx="8431695" cy="2754910"/>
          </a:xfrm>
        </p:grpSpPr>
        <p:grpSp>
          <p:nvGrpSpPr>
            <p:cNvPr id="30" name="Group 29"/>
            <p:cNvGrpSpPr/>
            <p:nvPr/>
          </p:nvGrpSpPr>
          <p:grpSpPr>
            <a:xfrm>
              <a:off x="2153678" y="1222098"/>
              <a:ext cx="3764753" cy="2664664"/>
              <a:chOff x="3352799" y="1801997"/>
              <a:chExt cx="5486401" cy="3883235"/>
            </a:xfrm>
          </p:grpSpPr>
          <p:sp>
            <p:nvSpPr>
              <p:cNvPr id="31" name="Right Arrow 30"/>
              <p:cNvSpPr/>
              <p:nvPr/>
            </p:nvSpPr>
            <p:spPr>
              <a:xfrm>
                <a:off x="3352799" y="1801997"/>
                <a:ext cx="5486401" cy="1877557"/>
              </a:xfrm>
              <a:prstGeom prst="rightArrow">
                <a:avLst>
                  <a:gd name="adj1" fmla="val 63826"/>
                  <a:gd name="adj2" fmla="val 50000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latin typeface="Lato Medium" panose="020F0502020204030203" pitchFamily="34" charset="0"/>
                    <a:ea typeface="Lato Medium" panose="020F0502020204030203" pitchFamily="34" charset="0"/>
                    <a:cs typeface="Lato Medium" panose="020F0502020204030203" pitchFamily="34" charset="0"/>
                  </a:rPr>
                  <a:t>send </a:t>
                </a:r>
                <a:r>
                  <a:rPr lang="en-US" sz="2400" i="1" dirty="0"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A </a:t>
                </a:r>
                <a:r>
                  <a:rPr lang="en-US" sz="2400" dirty="0" smtClean="0">
                    <a:latin typeface="Lato Medium" panose="020F0502020204030203" pitchFamily="34" charset="0"/>
                    <a:ea typeface="Lato Medium" panose="020F0502020204030203" pitchFamily="34" charset="0"/>
                    <a:cs typeface="Lato Medium" panose="020F0502020204030203" pitchFamily="34" charset="0"/>
                  </a:rPr>
                  <a:t>along with</a:t>
                </a:r>
                <a:r>
                  <a:rPr lang="en-US" sz="2400" dirty="0">
                    <a:latin typeface="Lato Medium" panose="020F0502020204030203" pitchFamily="34" charset="0"/>
                    <a:ea typeface="Lato Medium" panose="020F0502020204030203" pitchFamily="34" charset="0"/>
                    <a:cs typeface="Lato Medium" panose="020F0502020204030203" pitchFamily="34" charset="0"/>
                  </a:rPr>
                  <a:t/>
                </a:r>
                <a:br>
                  <a:rPr lang="en-US" sz="2400" dirty="0">
                    <a:latin typeface="Lato Medium" panose="020F0502020204030203" pitchFamily="34" charset="0"/>
                    <a:ea typeface="Lato Medium" panose="020F0502020204030203" pitchFamily="34" charset="0"/>
                    <a:cs typeface="Lato Medium" panose="020F0502020204030203" pitchFamily="34" charset="0"/>
                  </a:rPr>
                </a:br>
                <a:r>
                  <a:rPr lang="en-US" sz="2400" i="1" dirty="0">
                    <a:latin typeface="Lato Medium" panose="020F0502020204030203" pitchFamily="34" charset="0"/>
                    <a:ea typeface="Lato Medium" panose="020F0502020204030203" pitchFamily="34" charset="0"/>
                    <a:cs typeface="Lato Medium" panose="020F0502020204030203" pitchFamily="34" charset="0"/>
                  </a:rPr>
                  <a:t>signature</a:t>
                </a:r>
                <a:r>
                  <a:rPr lang="en-US" sz="2400" dirty="0">
                    <a:latin typeface="Lato Medium" panose="020F0502020204030203" pitchFamily="34" charset="0"/>
                    <a:ea typeface="Lato Medium" panose="020F0502020204030203" pitchFamily="34" charset="0"/>
                    <a:cs typeface="Lato Medium" panose="020F0502020204030203" pitchFamily="34" charset="0"/>
                  </a:rPr>
                  <a:t> </a:t>
                </a:r>
                <a:r>
                  <a:rPr lang="en-US" sz="2400" i="1" dirty="0"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T </a:t>
                </a:r>
                <a:r>
                  <a:rPr lang="en-US" sz="2400" dirty="0"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=</a:t>
                </a:r>
                <a:r>
                  <a:rPr lang="en-US" sz="2400" i="1" dirty="0"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 </a:t>
                </a:r>
                <a:r>
                  <a:rPr lang="en-US" sz="2400" dirty="0"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MAC</a:t>
                </a:r>
                <a:r>
                  <a:rPr lang="en-US" sz="2400" i="1" baseline="-25000" dirty="0">
                    <a:solidFill>
                      <a:schemeClr val="accent3">
                        <a:lumMod val="75000"/>
                      </a:schemeClr>
                    </a:solidFill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K</a:t>
                </a:r>
                <a:r>
                  <a:rPr lang="en-US" sz="2400" dirty="0"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(</a:t>
                </a:r>
                <a:r>
                  <a:rPr lang="en-US" sz="2400" i="1" dirty="0"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A</a:t>
                </a:r>
                <a:r>
                  <a:rPr lang="en-US" sz="2400" dirty="0" smtClean="0"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)</a:t>
                </a:r>
                <a:endParaRPr lang="en-US" sz="2400" dirty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endParaRPr>
              </a:p>
            </p:txBody>
          </p:sp>
          <p:sp>
            <p:nvSpPr>
              <p:cNvPr id="32" name="Right Arrow 31"/>
              <p:cNvSpPr/>
              <p:nvPr/>
            </p:nvSpPr>
            <p:spPr>
              <a:xfrm rot="5400000">
                <a:off x="5530610" y="3449190"/>
                <a:ext cx="1130777" cy="948585"/>
              </a:xfrm>
              <a:prstGeom prst="rightArrow">
                <a:avLst>
                  <a:gd name="adj1" fmla="val 50000"/>
                  <a:gd name="adj2" fmla="val 0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695" y="3686389"/>
                <a:ext cx="1998842" cy="1998843"/>
              </a:xfrm>
              <a:prstGeom prst="rect">
                <a:avLst/>
              </a:prstGeom>
            </p:spPr>
          </p:pic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1313" y="1248731"/>
              <a:ext cx="1371600" cy="13716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902" y="1238211"/>
              <a:ext cx="1379204" cy="1379204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43245" y="1999152"/>
              <a:ext cx="11498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auth</a:t>
              </a:r>
              <a:r>
                <a:rPr lang="en-US" sz="2400" dirty="0" smtClean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/>
              </a:r>
              <a:br>
                <a:rPr lang="en-US" sz="2400" dirty="0" smtClean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</a:br>
              <a:r>
                <a:rPr lang="en-US" sz="2400" dirty="0" err="1" smtClean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msg</a:t>
              </a:r>
              <a:r>
                <a:rPr lang="en-US" sz="2400" dirty="0" smtClean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 </a:t>
              </a:r>
              <a:r>
                <a:rPr lang="en-US" sz="2400" i="1" dirty="0" smtClean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A</a:t>
              </a:r>
              <a:endParaRPr lang="en-US" sz="2400" i="1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60041" y="2606778"/>
              <a:ext cx="149592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forge?</a:t>
              </a:r>
            </a:p>
            <a:p>
              <a:r>
                <a:rPr lang="en-US" sz="2400" dirty="0" smtClean="0">
                  <a:solidFill>
                    <a:srgbClr val="C00000"/>
                  </a:solidFill>
                  <a:ea typeface="Lato Medium" panose="020F0502020204030203" pitchFamily="34" charset="0"/>
                  <a:cs typeface="Lato Medium" panose="020F0502020204030203" pitchFamily="34" charset="0"/>
                </a:rPr>
                <a:t>(make</a:t>
              </a:r>
              <a:br>
                <a:rPr lang="en-US" sz="2400" dirty="0" smtClean="0">
                  <a:solidFill>
                    <a:srgbClr val="C00000"/>
                  </a:solidFill>
                  <a:ea typeface="Lato Medium" panose="020F0502020204030203" pitchFamily="34" charset="0"/>
                  <a:cs typeface="Lato Medium" panose="020F0502020204030203" pitchFamily="34" charset="0"/>
                </a:rPr>
              </a:br>
              <a:r>
                <a:rPr lang="en-US" sz="2400" dirty="0" smtClean="0">
                  <a:solidFill>
                    <a:srgbClr val="C00000"/>
                  </a:solidFill>
                  <a:ea typeface="Lato Medium" panose="020F0502020204030203" pitchFamily="34" charset="0"/>
                  <a:cs typeface="Lato Medium" panose="020F0502020204030203" pitchFamily="34" charset="0"/>
                </a:rPr>
                <a:t>valid </a:t>
              </a:r>
              <a:r>
                <a:rPr lang="en-US" sz="2400" i="1" dirty="0" smtClean="0">
                  <a:solidFill>
                    <a:srgbClr val="C00000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A</a:t>
              </a:r>
              <a:r>
                <a:rPr lang="en-US" sz="2400" dirty="0" smtClean="0">
                  <a:solidFill>
                    <a:srgbClr val="C00000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, </a:t>
              </a:r>
              <a:r>
                <a:rPr lang="en-US" sz="2400" i="1" dirty="0" smtClean="0">
                  <a:solidFill>
                    <a:srgbClr val="C00000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T</a:t>
              </a:r>
              <a:r>
                <a:rPr lang="en-US" sz="2400" dirty="0" smtClean="0">
                  <a:solidFill>
                    <a:srgbClr val="C00000"/>
                  </a:solidFill>
                  <a:ea typeface="Lato Medium" panose="020F0502020204030203" pitchFamily="34" charset="0"/>
                  <a:cs typeface="Lato Medium" panose="020F0502020204030203" pitchFamily="34" charset="0"/>
                </a:rPr>
                <a:t>)</a:t>
              </a:r>
              <a:endParaRPr lang="en-US" sz="2400" dirty="0">
                <a:solidFill>
                  <a:srgbClr val="C00000"/>
                </a:solidFill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09015" y="1131852"/>
              <a:ext cx="9444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key </a:t>
              </a:r>
              <a:r>
                <a:rPr lang="en-US" sz="2400" i="1" dirty="0" smtClean="0">
                  <a:solidFill>
                    <a:schemeClr val="accent3">
                      <a:lumMod val="7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K</a:t>
              </a:r>
              <a:endParaRPr lang="en-US" sz="2400" i="1" dirty="0">
                <a:solidFill>
                  <a:schemeClr val="accent3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645791" y="1131852"/>
              <a:ext cx="9444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key </a:t>
              </a:r>
              <a:r>
                <a:rPr lang="en-US" sz="2400" i="1" dirty="0" smtClean="0">
                  <a:solidFill>
                    <a:schemeClr val="accent3">
                      <a:lumMod val="7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K</a:t>
              </a:r>
              <a:endParaRPr lang="en-US" sz="2400" i="1" dirty="0">
                <a:solidFill>
                  <a:schemeClr val="accent3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755257" y="1999152"/>
              <a:ext cx="188545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validate</a:t>
              </a:r>
              <a:br>
                <a:rPr lang="en-US" sz="2400" dirty="0" smtClean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</a:br>
              <a:r>
                <a:rPr lang="en-US" sz="2400" i="1" dirty="0" smtClean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T </a:t>
              </a:r>
              <a:r>
                <a:rPr lang="en-US" sz="2400" dirty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=</a:t>
              </a:r>
              <a:r>
                <a:rPr lang="en-US" sz="2400" i="1" dirty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 </a:t>
              </a:r>
              <a:r>
                <a:rPr lang="en-US" sz="2400" dirty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MAC</a:t>
              </a:r>
              <a:r>
                <a:rPr lang="en-US" sz="2400" i="1" baseline="-25000" dirty="0">
                  <a:solidFill>
                    <a:schemeClr val="accent3">
                      <a:lumMod val="7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K</a:t>
              </a:r>
              <a:r>
                <a:rPr lang="en-US" sz="2400" dirty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(</a:t>
              </a:r>
              <a:r>
                <a:rPr lang="en-US" sz="2400" i="1" dirty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A</a:t>
              </a:r>
              <a:r>
                <a:rPr lang="en-US" sz="2400" dirty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)</a:t>
              </a:r>
            </a:p>
          </p:txBody>
        </p:sp>
      </p:grp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025267"/>
              </p:ext>
            </p:extLst>
          </p:nvPr>
        </p:nvGraphicFramePr>
        <p:xfrm>
          <a:off x="1845103" y="4078261"/>
          <a:ext cx="8501795" cy="21640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8729"/>
                <a:gridCol w="3564466"/>
                <a:gridCol w="2768600"/>
              </a:tblGrid>
              <a:tr h="370840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i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…at endpoints</a:t>
                      </a:r>
                      <a:endParaRPr lang="en-US" sz="2800" i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i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…in transit</a:t>
                      </a:r>
                      <a:endParaRPr lang="en-US" sz="2800" i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i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Authenticity</a:t>
                      </a:r>
                      <a:endParaRPr lang="en-US" sz="2800" i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Lato Heavy" panose="020F0502020204030203" pitchFamily="34" charset="0"/>
                          <a:ea typeface="Lato Heavy" panose="020F0502020204030203" pitchFamily="34" charset="0"/>
                          <a:cs typeface="Lato Heavy" panose="020F0502020204030203" pitchFamily="34" charset="0"/>
                        </a:rPr>
                        <a:t>Identity verification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Bob knows Alice sent </a:t>
                      </a:r>
                      <a:r>
                        <a:rPr lang="en-US" sz="2000" i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Lato Heavy" panose="020F0502020204030203" pitchFamily="34" charset="0"/>
                          <a:ea typeface="Lato Heavy" panose="020F0502020204030203" pitchFamily="34" charset="0"/>
                          <a:cs typeface="Lato Heavy" panose="020F0502020204030203" pitchFamily="34" charset="0"/>
                        </a:rPr>
                        <a:t>A</a:t>
                      </a:r>
                      <a:endParaRPr lang="en-US" sz="2000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Lato Heavy" panose="020F0502020204030203" pitchFamily="34" charset="0"/>
                          <a:ea typeface="Lato Heavy" panose="020F0502020204030203" pitchFamily="34" charset="0"/>
                          <a:cs typeface="Lato Heavy" panose="020F0502020204030203" pitchFamily="34" charset="0"/>
                        </a:rPr>
                        <a:t>Binding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Mallory cannot alter </a:t>
                      </a:r>
                      <a:r>
                        <a:rPr lang="en-US" sz="2000" i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Lato Heavy" panose="020F0502020204030203" pitchFamily="34" charset="0"/>
                          <a:ea typeface="Lato Heavy" panose="020F0502020204030203" pitchFamily="34" charset="0"/>
                          <a:cs typeface="Lato Heavy" panose="020F0502020204030203" pitchFamily="34" charset="0"/>
                        </a:rPr>
                        <a:t>A</a:t>
                      </a:r>
                      <a:endParaRPr lang="en-US" sz="20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i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Privacy</a:t>
                      </a:r>
                      <a:endParaRPr lang="en-US" sz="2800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Lato Heavy" panose="020F0502020204030203" pitchFamily="34" charset="0"/>
                          <a:ea typeface="Lato Heavy" panose="020F0502020204030203" pitchFamily="34" charset="0"/>
                          <a:cs typeface="Lato Heavy" panose="020F0502020204030203" pitchFamily="34" charset="0"/>
                        </a:rPr>
                        <a:t>Deniability </a:t>
                      </a:r>
                      <a:r>
                        <a:rPr lang="en-US" sz="2800" i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Lato Heavy" panose="020F0502020204030203" pitchFamily="34" charset="0"/>
                          <a:ea typeface="Lato Heavy" panose="020F0502020204030203" pitchFamily="34" charset="0"/>
                          <a:cs typeface="Lato Heavy" panose="020F0502020204030203" pitchFamily="34" charset="0"/>
                        </a:rPr>
                        <a:t>(optional)</a:t>
                      </a:r>
                    </a:p>
                    <a:p>
                      <a:r>
                        <a:rPr lang="en-US" sz="2000" i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Bob can’t prove Alice said </a:t>
                      </a:r>
                      <a:r>
                        <a:rPr lang="en-US" sz="2000" i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Lato Heavy" panose="020F0502020204030203" pitchFamily="34" charset="0"/>
                          <a:ea typeface="Lato Heavy" panose="020F0502020204030203" pitchFamily="34" charset="0"/>
                          <a:cs typeface="Lato Heavy" panose="020F0502020204030203" pitchFamily="34" charset="0"/>
                        </a:rPr>
                        <a:t>M</a:t>
                      </a:r>
                      <a:endParaRPr lang="en-US" sz="2000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Lato Heavy" panose="020F0502020204030203" pitchFamily="34" charset="0"/>
                        <a:ea typeface="Lato Heavy" panose="020F0502020204030203" pitchFamily="34" charset="0"/>
                        <a:cs typeface="Lato Heavy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Lato Heavy" panose="020F0502020204030203" pitchFamily="34" charset="0"/>
                          <a:ea typeface="Lato Heavy" panose="020F0502020204030203" pitchFamily="34" charset="0"/>
                          <a:cs typeface="Lato Heavy" panose="020F0502020204030203" pitchFamily="34" charset="0"/>
                        </a:rPr>
                        <a:t>Confidentiality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Eve cannot learn </a:t>
                      </a:r>
                      <a:r>
                        <a:rPr lang="en-US" sz="2000" i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Lato Heavy" panose="020F0502020204030203" pitchFamily="34" charset="0"/>
                          <a:ea typeface="Lato Heavy" panose="020F0502020204030203" pitchFamily="34" charset="0"/>
                          <a:cs typeface="Lato Heavy" panose="020F0502020204030203" pitchFamily="34" charset="0"/>
                        </a:rPr>
                        <a:t>P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9170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 Study of truly random functions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1102109"/>
            <a:ext cx="10972800" cy="5258631"/>
          </a:xfrm>
          <a:prstGeom prst="rect">
            <a:avLst/>
          </a:prstGeom>
        </p:spPr>
        <p:txBody>
          <a:bodyPr/>
          <a:lstStyle>
            <a:lvl1pPr marL="274320" indent="-274320" algn="l" defTabSz="457200" rtl="0" eaLnBrk="1" latinLnBrk="0" hangingPunct="1">
              <a:spcBef>
                <a:spcPts val="8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Lato Semibold"/>
                <a:ea typeface="+mn-ea"/>
                <a:cs typeface="Lato Semibold"/>
              </a:defRPr>
            </a:lvl1pPr>
            <a:lvl2pPr marL="667512" indent="-274320" algn="l" defTabSz="457200" rtl="0" eaLnBrk="1" latinLnBrk="0" hangingPunct="1">
              <a:spcBef>
                <a:spcPts val="6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Consider random functions </a:t>
            </a:r>
            <a:r>
              <a:rPr lang="en-US" i="1" dirty="0" smtClean="0">
                <a:latin typeface="+mj-lt"/>
              </a:rPr>
              <a:t>R</a:t>
            </a:r>
            <a:r>
              <a:rPr lang="en-US" dirty="0" smtClean="0"/>
              <a:t>: {0,1}</a:t>
            </a:r>
            <a:r>
              <a:rPr lang="en-US" i="1" baseline="34000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in</a:t>
            </a:r>
            <a:r>
              <a:rPr lang="en-US" dirty="0" smtClean="0"/>
              <a:t> </a:t>
            </a:r>
            <a:r>
              <a:rPr lang="x-none" dirty="0" smtClean="0">
                <a:solidFill>
                  <a:prstClr val="black"/>
                </a:solidFill>
              </a:rPr>
              <a:t>→</a:t>
            </a:r>
            <a:r>
              <a:rPr lang="en-US" dirty="0" smtClean="0"/>
              <a:t> {0,1}</a:t>
            </a:r>
            <a:r>
              <a:rPr lang="en-US" i="1" baseline="34000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out</a:t>
            </a:r>
            <a:r>
              <a:rPr lang="en-US" dirty="0" smtClean="0"/>
              <a:t> of various input + output lengths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917585"/>
              </p:ext>
            </p:extLst>
          </p:nvPr>
        </p:nvGraphicFramePr>
        <p:xfrm>
          <a:off x="609600" y="1989666"/>
          <a:ext cx="10972800" cy="290890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055257"/>
                <a:gridCol w="1572381"/>
                <a:gridCol w="2115054"/>
                <a:gridCol w="2115054"/>
                <a:gridCol w="2115054"/>
              </a:tblGrid>
              <a:tr h="465667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+mj-lt"/>
                        </a:rPr>
                        <a:t>Case:</a:t>
                      </a:r>
                      <a:endParaRPr lang="en-US" sz="2800" b="0" dirty="0"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aseline="0" dirty="0" smtClean="0">
                          <a:latin typeface="+mj-lt"/>
                        </a:rPr>
                        <a:t>in</a:t>
                      </a:r>
                      <a:r>
                        <a:rPr lang="en-US" sz="2800" dirty="0" smtClean="0">
                          <a:latin typeface="+mj-lt"/>
                        </a:rPr>
                        <a:t> &lt; </a:t>
                      </a:r>
                      <a:r>
                        <a:rPr lang="en-US" sz="2800" baseline="0" dirty="0" smtClean="0">
                          <a:latin typeface="+mj-lt"/>
                        </a:rPr>
                        <a:t>out</a:t>
                      </a:r>
                      <a:endParaRPr lang="en-US" sz="2800" b="0" baseline="0" dirty="0"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 smtClean="0">
                          <a:latin typeface="+mj-lt"/>
                        </a:rPr>
                        <a:t>in</a:t>
                      </a:r>
                      <a:r>
                        <a:rPr lang="en-US" sz="2800" dirty="0" smtClean="0">
                          <a:latin typeface="+mj-lt"/>
                        </a:rPr>
                        <a:t> = </a:t>
                      </a:r>
                      <a:r>
                        <a:rPr lang="en-US" sz="2800" baseline="0" dirty="0" smtClean="0">
                          <a:latin typeface="+mj-lt"/>
                        </a:rPr>
                        <a:t>out</a:t>
                      </a:r>
                      <a:endParaRPr lang="en-US" sz="2800" b="0" baseline="0" dirty="0" smtClean="0"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 smtClean="0">
                          <a:latin typeface="+mj-lt"/>
                        </a:rPr>
                        <a:t>in</a:t>
                      </a:r>
                      <a:r>
                        <a:rPr lang="en-US" sz="2800" dirty="0" smtClean="0">
                          <a:latin typeface="+mj-lt"/>
                        </a:rPr>
                        <a:t> &gt; </a:t>
                      </a:r>
                      <a:r>
                        <a:rPr lang="en-US" sz="2800" baseline="0" dirty="0" smtClean="0">
                          <a:latin typeface="+mj-lt"/>
                        </a:rPr>
                        <a:t>out</a:t>
                      </a:r>
                      <a:endParaRPr lang="en-US" sz="2800" b="0" baseline="0" dirty="0" smtClean="0"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 smtClean="0">
                          <a:latin typeface="+mj-lt"/>
                        </a:rPr>
                        <a:t>in</a:t>
                      </a:r>
                      <a:r>
                        <a:rPr lang="en-US" sz="2800" dirty="0" smtClean="0">
                          <a:latin typeface="+mj-lt"/>
                        </a:rPr>
                        <a:t> = ∞</a:t>
                      </a:r>
                      <a:endParaRPr lang="en-US" sz="2800" b="0" baseline="0" dirty="0" smtClean="0">
                        <a:latin typeface="+mj-lt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1195373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One </a:t>
                      </a:r>
                      <a:r>
                        <a:rPr lang="en-US" sz="2400" i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public</a:t>
                      </a:r>
                      <a:r>
                        <a:rPr lang="en-US" sz="2400" dirty="0" smtClean="0">
                          <a:solidFill>
                            <a:schemeClr val="accent3"/>
                          </a:solidFill>
                        </a:rPr>
                        <a:t> </a:t>
                      </a:r>
                      <a:r>
                        <a:rPr lang="en-US" sz="2400" dirty="0" smtClean="0"/>
                        <a:t>function: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Stream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cipher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Random</a:t>
                      </a:r>
                      <a:r>
                        <a:rPr lang="en-US" sz="2400" baseline="0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permutation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Compression function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Hash function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</a:tr>
              <a:tr h="1195373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Family of functions indexed by </a:t>
                      </a:r>
                      <a:r>
                        <a:rPr lang="en-US" sz="2400" i="1" dirty="0" smtClean="0">
                          <a:solidFill>
                            <a:schemeClr val="accent2"/>
                          </a:solidFill>
                        </a:rPr>
                        <a:t>private</a:t>
                      </a:r>
                      <a:r>
                        <a:rPr lang="en-US" sz="2400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en-US" sz="2400" dirty="0" smtClean="0"/>
                        <a:t>key: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Block</a:t>
                      </a:r>
                      <a:br>
                        <a:rPr lang="en-US" sz="2400" dirty="0" smtClean="0">
                          <a:solidFill>
                            <a:schemeClr val="accent1"/>
                          </a:solidFill>
                        </a:rPr>
                      </a:b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cipher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4F81BD"/>
                          </a:solidFill>
                        </a:rPr>
                        <a:t>Message </a:t>
                      </a:r>
                      <a:r>
                        <a:rPr lang="en-US" sz="2400" dirty="0" err="1" smtClean="0">
                          <a:solidFill>
                            <a:srgbClr val="4F81BD"/>
                          </a:solidFill>
                        </a:rPr>
                        <a:t>auth</a:t>
                      </a:r>
                      <a:r>
                        <a:rPr lang="en-US" sz="2400" dirty="0" smtClean="0">
                          <a:solidFill>
                            <a:srgbClr val="4F81BD"/>
                          </a:solidFill>
                        </a:rPr>
                        <a:t> code</a:t>
                      </a:r>
                      <a:endParaRPr lang="en-US" sz="2400" dirty="0">
                        <a:solidFill>
                          <a:srgbClr val="4F81BD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H="1">
            <a:off x="4692952" y="2958492"/>
            <a:ext cx="585216" cy="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555619" y="2958492"/>
            <a:ext cx="800709" cy="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9095619" y="2958492"/>
            <a:ext cx="457200" cy="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684764" y="3483424"/>
            <a:ext cx="0" cy="520096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155264" y="4175277"/>
            <a:ext cx="1201064" cy="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9807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Limits of authenticity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500" i="1" dirty="0" smtClean="0">
                <a:solidFill>
                  <a:srgbClr val="1F497D"/>
                </a:solidFill>
                <a:latin typeface="Lato Heavy"/>
                <a:cs typeface="Lato Heavy"/>
              </a:rPr>
              <a:t>Hide </a:t>
            </a:r>
            <a:r>
              <a:rPr lang="en-US" sz="2500" i="1" dirty="0">
                <a:solidFill>
                  <a:srgbClr val="1F497D"/>
                </a:solidFill>
                <a:latin typeface="Lato Heavy"/>
                <a:cs typeface="Lato Heavy"/>
              </a:rPr>
              <a:t>message contents</a:t>
            </a:r>
            <a:r>
              <a:rPr lang="en-US" sz="2500" dirty="0">
                <a:solidFill>
                  <a:prstClr val="black"/>
                </a:solidFill>
              </a:rPr>
              <a:t>:</a:t>
            </a:r>
            <a:br>
              <a:rPr lang="en-US" sz="2500" dirty="0">
                <a:solidFill>
                  <a:prstClr val="black"/>
                </a:solidFill>
              </a:rPr>
            </a:br>
            <a:r>
              <a:rPr lang="en-US" sz="2500" dirty="0">
                <a:solidFill>
                  <a:prstClr val="black"/>
                </a:solidFill>
                <a:latin typeface="Lato"/>
              </a:rPr>
              <a:t>Need encryption for that</a:t>
            </a:r>
          </a:p>
          <a:p>
            <a:pPr lvl="0"/>
            <a:r>
              <a:rPr lang="en-US" sz="2500" i="1" dirty="0">
                <a:solidFill>
                  <a:srgbClr val="1F497D"/>
                </a:solidFill>
                <a:latin typeface="Lato Heavy"/>
                <a:cs typeface="Lato Heavy"/>
              </a:rPr>
              <a:t>Thwart replay attacks</a:t>
            </a:r>
            <a:r>
              <a:rPr lang="en-US" sz="2500" dirty="0">
                <a:solidFill>
                  <a:prstClr val="black"/>
                </a:solidFill>
              </a:rPr>
              <a:t>:</a:t>
            </a:r>
            <a:br>
              <a:rPr lang="en-US" sz="2500" dirty="0">
                <a:solidFill>
                  <a:prstClr val="black"/>
                </a:solidFill>
              </a:rPr>
            </a:br>
            <a:r>
              <a:rPr lang="en-US" sz="2500" dirty="0">
                <a:solidFill>
                  <a:prstClr val="black"/>
                </a:solidFill>
                <a:latin typeface="Lato"/>
              </a:rPr>
              <a:t>A higher-level protocol needs to </a:t>
            </a:r>
            <a:r>
              <a:rPr lang="en-US" sz="2500" dirty="0" smtClean="0">
                <a:solidFill>
                  <a:prstClr val="black"/>
                </a:solidFill>
                <a:latin typeface="Lato"/>
              </a:rPr>
              <a:t>handle</a:t>
            </a:r>
            <a:br>
              <a:rPr lang="en-US" sz="2500" dirty="0" smtClean="0">
                <a:solidFill>
                  <a:prstClr val="black"/>
                </a:solidFill>
                <a:latin typeface="Lato"/>
              </a:rPr>
            </a:br>
            <a:r>
              <a:rPr lang="en-US" sz="2500" dirty="0" smtClean="0">
                <a:solidFill>
                  <a:prstClr val="black"/>
                </a:solidFill>
                <a:latin typeface="Lato"/>
              </a:rPr>
              <a:t>this</a:t>
            </a:r>
            <a:r>
              <a:rPr lang="en-US" sz="2500" dirty="0">
                <a:solidFill>
                  <a:prstClr val="black"/>
                </a:solidFill>
                <a:latin typeface="Lato"/>
              </a:rPr>
              <a:t>, say via </a:t>
            </a:r>
            <a:r>
              <a:rPr lang="en-US" sz="2500" dirty="0" err="1">
                <a:solidFill>
                  <a:prstClr val="black"/>
                </a:solidFill>
                <a:latin typeface="Lato"/>
              </a:rPr>
              <a:t>nonces</a:t>
            </a:r>
            <a:r>
              <a:rPr lang="en-US" sz="2500" dirty="0">
                <a:solidFill>
                  <a:prstClr val="black"/>
                </a:solidFill>
                <a:latin typeface="Lato"/>
              </a:rPr>
              <a:t> or timestamps</a:t>
            </a:r>
            <a:endParaRPr lang="en-US" sz="25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963326"/>
              </p:ext>
            </p:extLst>
          </p:nvPr>
        </p:nvGraphicFramePr>
        <p:xfrm>
          <a:off x="1845103" y="4078261"/>
          <a:ext cx="8501795" cy="21640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8729"/>
                <a:gridCol w="3564466"/>
                <a:gridCol w="2768600"/>
              </a:tblGrid>
              <a:tr h="370840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i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…at endpoints</a:t>
                      </a:r>
                      <a:endParaRPr lang="en-US" sz="2800" i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i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…in transit</a:t>
                      </a:r>
                      <a:endParaRPr lang="en-US" sz="2800" i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i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Authenticity</a:t>
                      </a:r>
                      <a:endParaRPr lang="en-US" sz="2800" i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Lato Heavy" panose="020F0502020204030203" pitchFamily="34" charset="0"/>
                          <a:ea typeface="Lato Heavy" panose="020F0502020204030203" pitchFamily="34" charset="0"/>
                          <a:cs typeface="Lato Heavy" panose="020F0502020204030203" pitchFamily="34" charset="0"/>
                        </a:rPr>
                        <a:t>Identity verification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Bob knows Alice sent </a:t>
                      </a:r>
                      <a:r>
                        <a:rPr lang="en-US" sz="2000" i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Lato Heavy" panose="020F0502020204030203" pitchFamily="34" charset="0"/>
                          <a:ea typeface="Lato Heavy" panose="020F0502020204030203" pitchFamily="34" charset="0"/>
                          <a:cs typeface="Lato Heavy" panose="020F0502020204030203" pitchFamily="34" charset="0"/>
                        </a:rPr>
                        <a:t>A</a:t>
                      </a:r>
                      <a:endParaRPr lang="en-US" sz="2000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Lato Heavy" panose="020F0502020204030203" pitchFamily="34" charset="0"/>
                          <a:ea typeface="Lato Heavy" panose="020F0502020204030203" pitchFamily="34" charset="0"/>
                          <a:cs typeface="Lato Heavy" panose="020F0502020204030203" pitchFamily="34" charset="0"/>
                        </a:rPr>
                        <a:t>Binding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Mallory cannot alter </a:t>
                      </a:r>
                      <a:r>
                        <a:rPr lang="en-US" sz="2000" i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Lato Heavy" panose="020F0502020204030203" pitchFamily="34" charset="0"/>
                          <a:ea typeface="Lato Heavy" panose="020F0502020204030203" pitchFamily="34" charset="0"/>
                          <a:cs typeface="Lato Heavy" panose="020F0502020204030203" pitchFamily="34" charset="0"/>
                        </a:rPr>
                        <a:t>A</a:t>
                      </a:r>
                      <a:endParaRPr lang="en-US" sz="20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i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Privacy</a:t>
                      </a:r>
                      <a:endParaRPr lang="en-US" sz="2800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Lato Heavy" panose="020F0502020204030203" pitchFamily="34" charset="0"/>
                          <a:ea typeface="Lato Heavy" panose="020F0502020204030203" pitchFamily="34" charset="0"/>
                          <a:cs typeface="Lato Heavy" panose="020F0502020204030203" pitchFamily="34" charset="0"/>
                        </a:rPr>
                        <a:t>Deniability </a:t>
                      </a:r>
                      <a:r>
                        <a:rPr lang="en-US" sz="2800" i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Lato Heavy" panose="020F0502020204030203" pitchFamily="34" charset="0"/>
                          <a:ea typeface="Lato Heavy" panose="020F0502020204030203" pitchFamily="34" charset="0"/>
                          <a:cs typeface="Lato Heavy" panose="020F0502020204030203" pitchFamily="34" charset="0"/>
                        </a:rPr>
                        <a:t>(optional)</a:t>
                      </a:r>
                    </a:p>
                    <a:p>
                      <a:r>
                        <a:rPr lang="en-US" sz="2000" i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Bob can’t prove Alice said </a:t>
                      </a:r>
                      <a:r>
                        <a:rPr lang="en-US" sz="2000" i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Lato Heavy" panose="020F0502020204030203" pitchFamily="34" charset="0"/>
                          <a:ea typeface="Lato Heavy" panose="020F0502020204030203" pitchFamily="34" charset="0"/>
                          <a:cs typeface="Lato Heavy" panose="020F0502020204030203" pitchFamily="34" charset="0"/>
                        </a:rPr>
                        <a:t>M</a:t>
                      </a:r>
                      <a:endParaRPr lang="en-US" sz="2000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Lato Heavy" panose="020F0502020204030203" pitchFamily="34" charset="0"/>
                        <a:ea typeface="Lato Heavy" panose="020F0502020204030203" pitchFamily="34" charset="0"/>
                        <a:cs typeface="Lato Heavy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Lato Heavy" panose="020F0502020204030203" pitchFamily="34" charset="0"/>
                          <a:ea typeface="Lato Heavy" panose="020F0502020204030203" pitchFamily="34" charset="0"/>
                          <a:cs typeface="Lato Heavy" panose="020F0502020204030203" pitchFamily="34" charset="0"/>
                        </a:rPr>
                        <a:t>Confidentiality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Eve cannot learn </a:t>
                      </a:r>
                      <a:r>
                        <a:rPr lang="en-US" sz="2000" i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Lato Heavy" panose="020F0502020204030203" pitchFamily="34" charset="0"/>
                          <a:ea typeface="Lato Heavy" panose="020F0502020204030203" pitchFamily="34" charset="0"/>
                          <a:cs typeface="Lato Heavy" panose="020F0502020204030203" pitchFamily="34" charset="0"/>
                        </a:rPr>
                        <a:t>P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6778059" y="1089592"/>
            <a:ext cx="4970828" cy="2579314"/>
            <a:chOff x="1851429" y="1307448"/>
            <a:chExt cx="4970828" cy="2579314"/>
          </a:xfrm>
        </p:grpSpPr>
        <p:grpSp>
          <p:nvGrpSpPr>
            <p:cNvPr id="7" name="Group 6"/>
            <p:cNvGrpSpPr/>
            <p:nvPr/>
          </p:nvGrpSpPr>
          <p:grpSpPr>
            <a:xfrm>
              <a:off x="3006080" y="1557709"/>
              <a:ext cx="2912351" cy="2329053"/>
              <a:chOff x="4595010" y="2291085"/>
              <a:chExt cx="4244188" cy="3394147"/>
            </a:xfrm>
          </p:grpSpPr>
          <p:sp>
            <p:nvSpPr>
              <p:cNvPr id="15" name="Right Arrow 14"/>
              <p:cNvSpPr/>
              <p:nvPr/>
            </p:nvSpPr>
            <p:spPr>
              <a:xfrm>
                <a:off x="4595010" y="2291085"/>
                <a:ext cx="4244188" cy="1280512"/>
              </a:xfrm>
              <a:prstGeom prst="rightArrow">
                <a:avLst>
                  <a:gd name="adj1" fmla="val 63826"/>
                  <a:gd name="adj2" fmla="val 50000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i="1" dirty="0" smtClean="0"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A</a:t>
                </a:r>
                <a:r>
                  <a:rPr lang="en-US" sz="2400" dirty="0" smtClean="0"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, </a:t>
                </a:r>
                <a:r>
                  <a:rPr lang="en-US" sz="2400" i="1" dirty="0" smtClean="0"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T </a:t>
                </a:r>
                <a:r>
                  <a:rPr lang="en-US" sz="2400" dirty="0"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=</a:t>
                </a:r>
                <a:r>
                  <a:rPr lang="en-US" sz="2400" i="1" dirty="0"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 </a:t>
                </a:r>
                <a:r>
                  <a:rPr lang="en-US" sz="2400" dirty="0"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MAC</a:t>
                </a:r>
                <a:r>
                  <a:rPr lang="en-US" sz="2400" i="1" baseline="-25000" dirty="0">
                    <a:solidFill>
                      <a:schemeClr val="tx1"/>
                    </a:solidFill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K</a:t>
                </a:r>
                <a:r>
                  <a:rPr lang="en-US" sz="2400" dirty="0"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(</a:t>
                </a:r>
                <a:r>
                  <a:rPr lang="en-US" sz="2400" i="1" dirty="0"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A</a:t>
                </a:r>
                <a:r>
                  <a:rPr lang="en-US" sz="2400" dirty="0" smtClean="0"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)</a:t>
                </a:r>
                <a:endParaRPr lang="en-US" sz="2400" dirty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endParaRPr>
              </a:p>
            </p:txBody>
          </p:sp>
          <p:sp>
            <p:nvSpPr>
              <p:cNvPr id="16" name="Right Arrow 15"/>
              <p:cNvSpPr/>
              <p:nvPr/>
            </p:nvSpPr>
            <p:spPr>
              <a:xfrm rot="5400000">
                <a:off x="5974493" y="3449190"/>
                <a:ext cx="1130778" cy="948586"/>
              </a:xfrm>
              <a:prstGeom prst="rightArrow">
                <a:avLst>
                  <a:gd name="adj1" fmla="val 50000"/>
                  <a:gd name="adj2" fmla="val 0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40459" y="3686389"/>
                <a:ext cx="1998842" cy="1998843"/>
              </a:xfrm>
              <a:prstGeom prst="rect">
                <a:avLst/>
              </a:prstGeom>
            </p:spPr>
          </p:pic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0657" y="1319965"/>
              <a:ext cx="1371600" cy="13716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1429" y="1307448"/>
              <a:ext cx="1379204" cy="13792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1342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primitive: Message authentication code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Algorithms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741871"/>
            <a:ext cx="5386917" cy="4618869"/>
          </a:xfrm>
        </p:spPr>
        <p:txBody>
          <a:bodyPr/>
          <a:lstStyle/>
          <a:p>
            <a:pPr lvl="0"/>
            <a:r>
              <a:rPr lang="en-US" sz="2200" dirty="0" err="1">
                <a:solidFill>
                  <a:srgbClr val="4F81BD"/>
                </a:solidFill>
                <a:latin typeface="Lato Heavy"/>
              </a:rPr>
              <a:t>KeyGen</a:t>
            </a:r>
            <a:r>
              <a:rPr lang="en-US" sz="2200" dirty="0" smtClean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: randomly choose </a:t>
            </a:r>
            <a:r>
              <a:rPr lang="en-US" sz="2200" dirty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key </a:t>
            </a:r>
            <a:r>
              <a:rPr lang="en-US" sz="2200" i="1" dirty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K </a:t>
            </a:r>
            <a:r>
              <a:rPr lang="en-US" sz="2200" dirty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of </a:t>
            </a:r>
            <a:r>
              <a:rPr lang="en-US" sz="2200" dirty="0" smtClean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length </a:t>
            </a:r>
            <a:r>
              <a:rPr lang="en-US" sz="2200" i="1" dirty="0" smtClean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λ</a:t>
            </a:r>
            <a:r>
              <a:rPr lang="en-US" sz="2200" dirty="0" smtClean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 as before, e.g. uniform in </a:t>
            </a:r>
            <a:r>
              <a:rPr lang="en-US" sz="2200" dirty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{0,1}</a:t>
            </a:r>
            <a:r>
              <a:rPr lang="en-US" sz="2200" i="1" baseline="30000" dirty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λ</a:t>
            </a:r>
            <a:endParaRPr lang="en-US" sz="2200" baseline="30000" dirty="0">
              <a:solidFill>
                <a:prstClr val="black"/>
              </a:solidFill>
              <a:latin typeface="Lato"/>
              <a:ea typeface="Lato Regular" panose="020F0502020204030203" pitchFamily="34" charset="0"/>
              <a:cs typeface="Lato Regular" panose="020F0502020204030203" pitchFamily="34" charset="0"/>
            </a:endParaRPr>
          </a:p>
          <a:p>
            <a:pPr lvl="0">
              <a:spcBef>
                <a:spcPts val="1200"/>
              </a:spcBef>
            </a:pPr>
            <a:r>
              <a:rPr lang="en-US" sz="2200" dirty="0" smtClean="0">
                <a:solidFill>
                  <a:srgbClr val="4F81BD"/>
                </a:solidFill>
                <a:latin typeface="Lato Heavy"/>
                <a:ea typeface="Lato Regular" panose="020F0502020204030203" pitchFamily="34" charset="0"/>
                <a:cs typeface="Lato Regular" panose="020F0502020204030203" pitchFamily="34" charset="0"/>
              </a:rPr>
              <a:t>MAC</a:t>
            </a:r>
            <a:r>
              <a:rPr lang="en-US" sz="2200" i="1" baseline="-25000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</a:t>
            </a:r>
            <a:r>
              <a:rPr lang="en-US" sz="2200" i="1" baseline="30000" dirty="0" smtClean="0">
                <a:solidFill>
                  <a:prstClr val="black"/>
                </a:solidFill>
                <a:latin typeface="Lato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(</a:t>
            </a:r>
            <a:r>
              <a:rPr lang="en-US" sz="2200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A</a:t>
            </a:r>
            <a:r>
              <a:rPr lang="x-none" sz="2200" dirty="0">
                <a:solidFill>
                  <a:prstClr val="black"/>
                </a:solidFill>
                <a:latin typeface="Lato"/>
              </a:rPr>
              <a:t> </a:t>
            </a:r>
            <a:r>
              <a:rPr lang="x-none" sz="2200" dirty="0">
                <a:latin typeface="Cambria Math"/>
                <a:cs typeface="Cambria Math"/>
              </a:rPr>
              <a:t>∈</a:t>
            </a:r>
            <a:r>
              <a:rPr lang="x-none" sz="2200" dirty="0" smtClean="0">
                <a:solidFill>
                  <a:prstClr val="black"/>
                </a:solidFill>
                <a:latin typeface="Lato"/>
              </a:rPr>
              <a:t> </a:t>
            </a:r>
            <a:r>
              <a:rPr lang="en-US" sz="2200" dirty="0">
                <a:solidFill>
                  <a:prstClr val="black"/>
                </a:solidFill>
                <a:latin typeface="Lato"/>
              </a:rPr>
              <a:t>{</a:t>
            </a:r>
            <a:r>
              <a:rPr lang="en-US" sz="2200" dirty="0" smtClean="0">
                <a:solidFill>
                  <a:prstClr val="black"/>
                </a:solidFill>
                <a:latin typeface="Lato"/>
              </a:rPr>
              <a:t>0,1}</a:t>
            </a:r>
            <a:r>
              <a:rPr lang="en-US" sz="2200" i="1" baseline="30000" dirty="0" smtClean="0">
                <a:solidFill>
                  <a:prstClr val="black"/>
                </a:solidFill>
                <a:latin typeface="Lato"/>
              </a:rPr>
              <a:t> </a:t>
            </a:r>
            <a:r>
              <a:rPr lang="el-GR" sz="2200" i="1" baseline="30000" dirty="0" smtClean="0">
                <a:solidFill>
                  <a:prstClr val="black"/>
                </a:solidFill>
                <a:latin typeface="Lato"/>
              </a:rPr>
              <a:t>α</a:t>
            </a:r>
            <a:r>
              <a:rPr lang="en-US" sz="2200" dirty="0" smtClean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) → tag </a:t>
            </a:r>
            <a:r>
              <a:rPr lang="en-US" sz="2200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T</a:t>
            </a:r>
            <a:r>
              <a:rPr lang="x-none" sz="2200" dirty="0" smtClean="0">
                <a:solidFill>
                  <a:prstClr val="black"/>
                </a:solidFill>
                <a:latin typeface="Lato"/>
              </a:rPr>
              <a:t> </a:t>
            </a:r>
            <a:r>
              <a:rPr lang="x-none" sz="2200" dirty="0">
                <a:latin typeface="Cambria Math"/>
                <a:cs typeface="Cambria Math"/>
              </a:rPr>
              <a:t>∈</a:t>
            </a:r>
            <a:r>
              <a:rPr lang="x-none" sz="2200" dirty="0" smtClean="0">
                <a:solidFill>
                  <a:prstClr val="black"/>
                </a:solidFill>
                <a:latin typeface="Lato"/>
              </a:rPr>
              <a:t> </a:t>
            </a:r>
            <a:r>
              <a:rPr lang="en-US" sz="2200" dirty="0">
                <a:solidFill>
                  <a:prstClr val="black"/>
                </a:solidFill>
                <a:latin typeface="Lato"/>
              </a:rPr>
              <a:t>{</a:t>
            </a:r>
            <a:r>
              <a:rPr lang="en-US" sz="2200" dirty="0" smtClean="0">
                <a:solidFill>
                  <a:prstClr val="black"/>
                </a:solidFill>
                <a:latin typeface="Lato"/>
              </a:rPr>
              <a:t>0,1}</a:t>
            </a:r>
            <a:r>
              <a:rPr lang="en-US" sz="2200" baseline="30000" dirty="0" smtClean="0">
                <a:solidFill>
                  <a:prstClr val="black"/>
                </a:solidFill>
                <a:latin typeface="Lato"/>
              </a:rPr>
              <a:t> </a:t>
            </a:r>
            <a:r>
              <a:rPr lang="el-GR" sz="2200" baseline="30000" dirty="0" smtClean="0">
                <a:latin typeface="+mn-lt"/>
              </a:rPr>
              <a:t>τ</a:t>
            </a:r>
            <a:endParaRPr lang="en-US" sz="2200" baseline="30000" dirty="0" smtClean="0">
              <a:solidFill>
                <a:prstClr val="black"/>
              </a:solidFill>
              <a:latin typeface="+mn-lt"/>
              <a:ea typeface="Lato Regular" panose="020F0502020204030203" pitchFamily="34" charset="0"/>
              <a:cs typeface="Lato Regular" panose="020F0502020204030203" pitchFamily="34" charset="0"/>
            </a:endParaRPr>
          </a:p>
          <a:p>
            <a:pPr lvl="1"/>
            <a:r>
              <a:rPr lang="en-US" sz="1900" dirty="0" smtClean="0">
                <a:solidFill>
                  <a:prstClr val="black"/>
                </a:solidFill>
                <a:latin typeface="+mn-lt"/>
                <a:ea typeface="Lato Regular" panose="020F0502020204030203" pitchFamily="34" charset="0"/>
                <a:cs typeface="Lato Regular" panose="020F0502020204030203" pitchFamily="34" charset="0"/>
              </a:rPr>
              <a:t>Usually deterministic, but can be random</a:t>
            </a:r>
            <a:endParaRPr lang="en-US" sz="1900" dirty="0">
              <a:solidFill>
                <a:prstClr val="black"/>
              </a:solidFill>
              <a:latin typeface="+mn-lt"/>
              <a:ea typeface="Lato Regular" panose="020F0502020204030203" pitchFamily="34" charset="0"/>
              <a:cs typeface="Lato Regular" panose="020F0502020204030203" pitchFamily="34" charset="0"/>
            </a:endParaRPr>
          </a:p>
          <a:p>
            <a:pPr lvl="1"/>
            <a:r>
              <a:rPr lang="en-US" sz="1900" dirty="0" smtClean="0">
                <a:solidFill>
                  <a:prstClr val="black"/>
                </a:solidFill>
                <a:latin typeface="+mn-lt"/>
                <a:ea typeface="Lato Regular" panose="020F0502020204030203" pitchFamily="34" charset="0"/>
                <a:cs typeface="Lato Regular" panose="020F0502020204030203" pitchFamily="34" charset="0"/>
              </a:rPr>
              <a:t>Would prefer short tags: </a:t>
            </a:r>
            <a:r>
              <a:rPr lang="el-GR" sz="1900" dirty="0" smtClean="0">
                <a:latin typeface="+mn-lt"/>
              </a:rPr>
              <a:t>τ </a:t>
            </a:r>
            <a:r>
              <a:rPr lang="en-US" sz="1900" dirty="0" smtClean="0">
                <a:latin typeface="+mn-lt"/>
              </a:rPr>
              <a:t>&lt; </a:t>
            </a:r>
            <a:r>
              <a:rPr lang="el-GR" sz="1900" i="1" dirty="0">
                <a:solidFill>
                  <a:prstClr val="black"/>
                </a:solidFill>
                <a:latin typeface="+mn-lt"/>
              </a:rPr>
              <a:t>α</a:t>
            </a:r>
            <a:endParaRPr lang="en-US" sz="1900" dirty="0" smtClean="0">
              <a:solidFill>
                <a:prstClr val="black"/>
              </a:solidFill>
              <a:latin typeface="+mn-lt"/>
              <a:ea typeface="Lato Regular" panose="020F0502020204030203" pitchFamily="34" charset="0"/>
              <a:cs typeface="Lato Regular" panose="020F0502020204030203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200" dirty="0" err="1" smtClean="0">
                <a:solidFill>
                  <a:srgbClr val="4F81BD"/>
                </a:solidFill>
                <a:latin typeface="Lato Heavy"/>
                <a:ea typeface="Lato Regular" panose="020F0502020204030203" pitchFamily="34" charset="0"/>
                <a:cs typeface="Lato Regular" panose="020F0502020204030203" pitchFamily="34" charset="0"/>
              </a:rPr>
              <a:t>Verify</a:t>
            </a:r>
            <a:r>
              <a:rPr lang="en-US" sz="2200" i="1" baseline="-25000" dirty="0" err="1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</a:t>
            </a:r>
            <a:r>
              <a:rPr lang="en-US" sz="2200" i="1" baseline="30000" dirty="0" smtClean="0">
                <a:solidFill>
                  <a:prstClr val="black"/>
                </a:solidFill>
                <a:latin typeface="Lato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(</a:t>
            </a:r>
            <a:r>
              <a:rPr lang="en-US" sz="2200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T</a:t>
            </a:r>
            <a:r>
              <a:rPr lang="x-none" sz="2200" dirty="0" smtClean="0">
                <a:solidFill>
                  <a:prstClr val="black"/>
                </a:solidFill>
                <a:latin typeface="Lato"/>
              </a:rPr>
              <a:t> </a:t>
            </a:r>
            <a:r>
              <a:rPr lang="x-none" sz="2200" dirty="0">
                <a:latin typeface="Cambria Math"/>
                <a:cs typeface="Cambria Math"/>
              </a:rPr>
              <a:t>∈</a:t>
            </a:r>
            <a:r>
              <a:rPr lang="x-none" sz="2200" dirty="0" smtClean="0">
                <a:solidFill>
                  <a:prstClr val="black"/>
                </a:solidFill>
                <a:latin typeface="Lato"/>
              </a:rPr>
              <a:t> </a:t>
            </a:r>
            <a:r>
              <a:rPr lang="en-US" sz="2200" dirty="0">
                <a:solidFill>
                  <a:prstClr val="black"/>
                </a:solidFill>
                <a:latin typeface="Lato"/>
              </a:rPr>
              <a:t>{0,1}</a:t>
            </a:r>
            <a:r>
              <a:rPr lang="en-US" sz="2200" i="1" baseline="30000" dirty="0">
                <a:solidFill>
                  <a:prstClr val="black"/>
                </a:solidFill>
                <a:latin typeface="Lato"/>
              </a:rPr>
              <a:t> </a:t>
            </a:r>
            <a:r>
              <a:rPr lang="el-GR" sz="2200" baseline="30000" dirty="0" smtClean="0"/>
              <a:t>τ</a:t>
            </a:r>
            <a:r>
              <a:rPr lang="en-US" sz="2200" dirty="0" smtClean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) </a:t>
            </a:r>
            <a:r>
              <a:rPr lang="en-US" sz="2200" dirty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→ </a:t>
            </a:r>
            <a:r>
              <a:rPr lang="en-US" sz="2200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yes</a:t>
            </a:r>
            <a:r>
              <a:rPr lang="en-US" sz="2200" dirty="0" smtClean="0">
                <a:latin typeface="+mn-lt"/>
                <a:ea typeface="Lato Heavy" panose="020F0502020204030203" pitchFamily="34" charset="0"/>
                <a:cs typeface="Lato Heavy" panose="020F0502020204030203" pitchFamily="34" charset="0"/>
              </a:rPr>
              <a:t>/</a:t>
            </a:r>
            <a:r>
              <a:rPr lang="en-US" sz="2200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no</a:t>
            </a:r>
            <a:endParaRPr lang="en-US" sz="2200" i="1" baseline="30000" dirty="0">
              <a:solidFill>
                <a:prstClr val="black"/>
              </a:solidFill>
              <a:ea typeface="Lato Regular" panose="020F0502020204030203" pitchFamily="34" charset="0"/>
              <a:cs typeface="Lato Regular" panose="020F0502020204030203" pitchFamily="34" charset="0"/>
            </a:endParaRPr>
          </a:p>
          <a:p>
            <a:pPr lvl="1"/>
            <a:r>
              <a:rPr lang="en-US" sz="1900" dirty="0" smtClean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If deterministic, Verify = re-compute MAC</a:t>
            </a:r>
            <a:endParaRPr lang="en-US" sz="1900" dirty="0">
              <a:solidFill>
                <a:prstClr val="black"/>
              </a:solidFill>
              <a:latin typeface="Lato"/>
              <a:ea typeface="Lato Regular" panose="020F0502020204030203" pitchFamily="34" charset="0"/>
              <a:cs typeface="Lato Regular" panose="020F0502020204030203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Security game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>
                <a:latin typeface="+mn-lt"/>
              </a:rPr>
              <a:t>Even after viewing many (</a:t>
            </a:r>
            <a:r>
              <a:rPr lang="en-US" sz="2200" i="1" dirty="0" smtClean="0">
                <a:latin typeface="+mj-lt"/>
              </a:rPr>
              <a:t>A</a:t>
            </a:r>
            <a:r>
              <a:rPr lang="en-US" sz="2200" dirty="0" smtClean="0">
                <a:latin typeface="+mn-lt"/>
              </a:rPr>
              <a:t>, </a:t>
            </a:r>
            <a:r>
              <a:rPr lang="en-US" sz="2200" i="1" dirty="0" smtClean="0">
                <a:latin typeface="+mj-lt"/>
              </a:rPr>
              <a:t>T</a:t>
            </a:r>
            <a:r>
              <a:rPr lang="en-US" sz="2200" dirty="0" smtClean="0">
                <a:latin typeface="+mn-lt"/>
              </a:rPr>
              <a:t>) pairs, Mallory cannot create a new one</a:t>
            </a: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102" y="3119975"/>
            <a:ext cx="1371600" cy="1371600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036" y="3112371"/>
            <a:ext cx="1379204" cy="1379204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5973611" y="3361136"/>
            <a:ext cx="14598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Lato Regular"/>
                <a:cs typeface="Lato Regular"/>
              </a:rPr>
              <a:t>❶ choose</a:t>
            </a:r>
            <a:br>
              <a:rPr lang="en-US" sz="2200" dirty="0" smtClean="0">
                <a:latin typeface="Lato Regular"/>
                <a:cs typeface="Lato Regular"/>
              </a:rPr>
            </a:br>
            <a:r>
              <a:rPr lang="en-US" sz="2200" i="1" dirty="0" smtClean="0">
                <a:solidFill>
                  <a:prstClr val="black"/>
                </a:solidFill>
                <a:latin typeface="Lato Regular"/>
                <a:ea typeface="Lato Regular" panose="020F0502020204030203" pitchFamily="34" charset="0"/>
                <a:cs typeface="Lato Regular"/>
              </a:rPr>
              <a:t>K </a:t>
            </a:r>
            <a:r>
              <a:rPr lang="en-US" sz="2200" i="1" dirty="0">
                <a:solidFill>
                  <a:prstClr val="black"/>
                </a:solidFill>
                <a:latin typeface="Lato Regular"/>
                <a:ea typeface="Lato Regular" panose="020F0502020204030203" pitchFamily="34" charset="0"/>
                <a:cs typeface="Lato Regular"/>
              </a:rPr>
              <a:t>← </a:t>
            </a:r>
            <a:r>
              <a:rPr lang="en-US" sz="2200" dirty="0" smtClean="0">
                <a:solidFill>
                  <a:prstClr val="black"/>
                </a:solidFill>
                <a:latin typeface="Lato Regular"/>
                <a:ea typeface="Lato Regular" panose="020F0502020204030203" pitchFamily="34" charset="0"/>
                <a:cs typeface="Lato Regular"/>
              </a:rPr>
              <a:t>{0,1}</a:t>
            </a:r>
            <a:r>
              <a:rPr lang="en-US" sz="2200" i="1" baseline="30000" dirty="0" smtClean="0">
                <a:solidFill>
                  <a:prstClr val="black"/>
                </a:solidFill>
                <a:latin typeface="Lato Regular"/>
                <a:ea typeface="Lato Regular" panose="020F0502020204030203" pitchFamily="34" charset="0"/>
                <a:cs typeface="Lato Regular"/>
              </a:rPr>
              <a:t>λ</a:t>
            </a:r>
            <a:endParaRPr lang="en-US" sz="2200" baseline="30000" dirty="0">
              <a:solidFill>
                <a:prstClr val="black"/>
              </a:solidFill>
              <a:latin typeface="Lato Regular"/>
              <a:ea typeface="Lato Regular" panose="020F0502020204030203" pitchFamily="34" charset="0"/>
              <a:cs typeface="Lato Regular"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8506240" y="3133742"/>
            <a:ext cx="1931862" cy="432665"/>
            <a:chOff x="8125230" y="3004077"/>
            <a:chExt cx="1931862" cy="432665"/>
          </a:xfrm>
        </p:grpSpPr>
        <p:cxnSp>
          <p:nvCxnSpPr>
            <p:cNvPr id="81" name="Straight Arrow Connector 80"/>
            <p:cNvCxnSpPr/>
            <p:nvPr/>
          </p:nvCxnSpPr>
          <p:spPr>
            <a:xfrm flipH="1" flipV="1">
              <a:off x="8125230" y="3436742"/>
              <a:ext cx="1931862" cy="0"/>
            </a:xfrm>
            <a:prstGeom prst="straightConnector1">
              <a:avLst/>
            </a:prstGeom>
            <a:ln w="31750">
              <a:solidFill>
                <a:schemeClr val="bg1">
                  <a:lumMod val="50000"/>
                </a:schemeClr>
              </a:solidFill>
              <a:headEnd w="lg" len="lg"/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8250913" y="3004077"/>
              <a:ext cx="168049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dirty="0">
                  <a:latin typeface="Lato Regular"/>
                  <a:cs typeface="Lato Regular"/>
                </a:rPr>
                <a:t>❷ </a:t>
              </a:r>
              <a:r>
                <a:rPr lang="en-US" sz="2200" dirty="0" smtClean="0">
                  <a:latin typeface="Lato Regular"/>
                  <a:cs typeface="Lato Regular"/>
                </a:rPr>
                <a:t>submit </a:t>
              </a:r>
              <a:r>
                <a:rPr lang="en-US" sz="2200" i="1" dirty="0" smtClean="0">
                  <a:latin typeface="Lato Regular"/>
                  <a:cs typeface="Lato Regular"/>
                </a:rPr>
                <a:t>A</a:t>
              </a:r>
              <a:endParaRPr lang="en-US" sz="2200" i="1" baseline="30000" dirty="0">
                <a:solidFill>
                  <a:prstClr val="black"/>
                </a:solidFill>
                <a:latin typeface="Lato Regular"/>
                <a:ea typeface="Lato Regular" panose="020F0502020204030203" pitchFamily="34" charset="0"/>
                <a:cs typeface="Lato Regular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8569520" y="3804647"/>
            <a:ext cx="1931862" cy="430887"/>
            <a:chOff x="8188510" y="3544350"/>
            <a:chExt cx="1931862" cy="430887"/>
          </a:xfrm>
        </p:grpSpPr>
        <p:cxnSp>
          <p:nvCxnSpPr>
            <p:cNvPr id="84" name="Straight Arrow Connector 83"/>
            <p:cNvCxnSpPr/>
            <p:nvPr/>
          </p:nvCxnSpPr>
          <p:spPr>
            <a:xfrm flipV="1">
              <a:off x="8188510" y="3947225"/>
              <a:ext cx="1931862" cy="0"/>
            </a:xfrm>
            <a:prstGeom prst="straightConnector1">
              <a:avLst/>
            </a:prstGeom>
            <a:ln w="31750">
              <a:solidFill>
                <a:schemeClr val="bg1">
                  <a:lumMod val="50000"/>
                </a:schemeClr>
              </a:solidFill>
              <a:headEnd w="lg" len="lg"/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8480437" y="3544350"/>
              <a:ext cx="133164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dirty="0" smtClean="0">
                  <a:latin typeface="Lato Regular"/>
                  <a:cs typeface="Lato Regular"/>
                </a:rPr>
                <a:t>receive </a:t>
              </a:r>
              <a:r>
                <a:rPr lang="en-US" sz="2200" i="1" dirty="0" smtClean="0">
                  <a:latin typeface="Lato Regular"/>
                  <a:cs typeface="Lato Regular"/>
                </a:rPr>
                <a:t>T</a:t>
              </a:r>
              <a:endParaRPr lang="en-US" sz="2200" i="1" baseline="30000" dirty="0">
                <a:solidFill>
                  <a:prstClr val="black"/>
                </a:solidFill>
                <a:latin typeface="Lato Regular"/>
                <a:ea typeface="Lato Regular" panose="020F0502020204030203" pitchFamily="34" charset="0"/>
                <a:cs typeface="Lato Regular"/>
              </a:endParaRPr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7264790" y="5024006"/>
            <a:ext cx="30476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Mallory wins if </a:t>
            </a:r>
          </a:p>
          <a:p>
            <a:pPr marL="365760" indent="-365760">
              <a:buAutoNum type="arabicPeriod"/>
            </a:pPr>
            <a:r>
              <a:rPr lang="en-US" sz="2400" dirty="0" smtClean="0"/>
              <a:t>It’s a valid forgery</a:t>
            </a:r>
          </a:p>
          <a:p>
            <a:pPr marL="365760" indent="-365760">
              <a:buAutoNum type="arabicPeriod"/>
            </a:pPr>
            <a:r>
              <a:rPr lang="en-US" sz="2400" dirty="0" smtClean="0"/>
              <a:t>It’s new</a:t>
            </a:r>
            <a:endParaRPr lang="en-US" sz="2400" dirty="0"/>
          </a:p>
        </p:txBody>
      </p:sp>
      <p:sp>
        <p:nvSpPr>
          <p:cNvPr id="87" name="Curved Right Arrow 86"/>
          <p:cNvSpPr/>
          <p:nvPr/>
        </p:nvSpPr>
        <p:spPr>
          <a:xfrm rot="10800000">
            <a:off x="10142466" y="3615538"/>
            <a:ext cx="263996" cy="499533"/>
          </a:xfrm>
          <a:prstGeom prst="curv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10308295" y="4491575"/>
            <a:ext cx="1631214" cy="1363428"/>
            <a:chOff x="9927285" y="4457709"/>
            <a:chExt cx="1631214" cy="1363428"/>
          </a:xfrm>
        </p:grpSpPr>
        <p:sp>
          <p:nvSpPr>
            <p:cNvPr id="89" name="TextBox 88"/>
            <p:cNvSpPr txBox="1"/>
            <p:nvPr/>
          </p:nvSpPr>
          <p:spPr>
            <a:xfrm>
              <a:off x="9927285" y="4990140"/>
              <a:ext cx="16312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Lato Regular"/>
                  <a:cs typeface="Lato Regular"/>
                </a:rPr>
                <a:t>❸ </a:t>
              </a:r>
              <a:r>
                <a:rPr lang="en-US" sz="2400" dirty="0" smtClean="0">
                  <a:latin typeface="Lato Regular"/>
                  <a:cs typeface="Lato Regular"/>
                </a:rPr>
                <a:t>output</a:t>
              </a:r>
              <a:r>
                <a:rPr lang="en-US" sz="2400" dirty="0" smtClean="0"/>
                <a:t/>
              </a:r>
              <a:br>
                <a:rPr lang="en-US" sz="2400" dirty="0" smtClean="0"/>
              </a:br>
              <a:r>
                <a:rPr lang="en-US" sz="2400" dirty="0" smtClean="0"/>
                <a:t>(</a:t>
              </a:r>
              <a:r>
                <a:rPr lang="en-US" sz="2400" i="1" dirty="0" smtClean="0">
                  <a:latin typeface="Lato Heavy"/>
                  <a:cs typeface="Lato Heavy"/>
                </a:rPr>
                <a:t>A*</a:t>
              </a:r>
              <a:r>
                <a:rPr lang="en-US" sz="2400" dirty="0" smtClean="0"/>
                <a:t>,</a:t>
              </a:r>
              <a:r>
                <a:rPr lang="en-US" sz="2400" dirty="0" smtClean="0">
                  <a:solidFill>
                    <a:prstClr val="black"/>
                  </a:solidFill>
                </a:rPr>
                <a:t> </a:t>
              </a:r>
              <a:r>
                <a:rPr lang="en-US" sz="2400" i="1" dirty="0" smtClean="0">
                  <a:solidFill>
                    <a:prstClr val="black"/>
                  </a:solidFill>
                  <a:latin typeface="Lato Heavy"/>
                </a:rPr>
                <a:t>T*</a:t>
              </a:r>
              <a:r>
                <a:rPr lang="en-US" sz="2400" dirty="0" smtClean="0">
                  <a:solidFill>
                    <a:prstClr val="black"/>
                  </a:solidFill>
                </a:rPr>
                <a:t>)</a:t>
              </a:r>
              <a:r>
                <a:rPr lang="en-US" sz="2400" i="1" dirty="0" smtClean="0">
                  <a:latin typeface="+mj-lt"/>
                </a:rPr>
                <a:t> </a:t>
              </a:r>
              <a:endParaRPr lang="en-US" sz="2400" i="1" baseline="30000" dirty="0">
                <a:solidFill>
                  <a:prstClr val="black"/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endParaRPr>
            </a:p>
          </p:txBody>
        </p:sp>
        <p:cxnSp>
          <p:nvCxnSpPr>
            <p:cNvPr id="90" name="Straight Arrow Connector 89"/>
            <p:cNvCxnSpPr>
              <a:stCxn id="77" idx="2"/>
              <a:endCxn id="89" idx="0"/>
            </p:cNvCxnSpPr>
            <p:nvPr/>
          </p:nvCxnSpPr>
          <p:spPr>
            <a:xfrm>
              <a:off x="10734425" y="4457709"/>
              <a:ext cx="8467" cy="532431"/>
            </a:xfrm>
            <a:prstGeom prst="straightConnector1">
              <a:avLst/>
            </a:prstGeom>
            <a:ln w="31750">
              <a:solidFill>
                <a:schemeClr val="bg1">
                  <a:lumMod val="50000"/>
                </a:schemeClr>
              </a:solidFill>
              <a:headEnd w="lg" len="lg"/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TextBox 90"/>
          <p:cNvSpPr txBox="1"/>
          <p:nvPr/>
        </p:nvSpPr>
        <p:spPr>
          <a:xfrm>
            <a:off x="7392483" y="2691439"/>
            <a:ext cx="848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Alice</a:t>
            </a:r>
            <a:endParaRPr lang="en-US" sz="2400" i="1" u="sng" baseline="30000" dirty="0">
              <a:solidFill>
                <a:prstClr val="black"/>
              </a:solidFill>
              <a:latin typeface="+mj-lt"/>
              <a:ea typeface="Lato Regular" panose="020F0502020204030203" pitchFamily="34" charset="0"/>
              <a:cs typeface="Lato Regular" panose="020F0502020204030203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0526273" y="2685356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Mallory</a:t>
            </a:r>
            <a:endParaRPr lang="en-US" sz="2400" i="1" u="sng" baseline="30000" dirty="0">
              <a:solidFill>
                <a:prstClr val="black"/>
              </a:solidFill>
              <a:latin typeface="+mj-lt"/>
              <a:ea typeface="Lato Regular" panose="020F0502020204030203" pitchFamily="34" charset="0"/>
              <a:cs typeface="Lato Regular" panose="020F0502020204030203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09600" y="4417482"/>
            <a:ext cx="5386917" cy="2178901"/>
            <a:chOff x="609600" y="4687916"/>
            <a:chExt cx="5386917" cy="2178901"/>
          </a:xfrm>
        </p:grpSpPr>
        <p:sp>
          <p:nvSpPr>
            <p:cNvPr id="24" name="Text Placeholder 2"/>
            <p:cNvSpPr txBox="1">
              <a:spLocks/>
            </p:cNvSpPr>
            <p:nvPr/>
          </p:nvSpPr>
          <p:spPr>
            <a:xfrm>
              <a:off x="609600" y="4687916"/>
              <a:ext cx="5386917" cy="63976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marL="0" indent="0" algn="l" defTabSz="457200" rtl="0" eaLnBrk="1" latinLnBrk="0" hangingPunct="1">
                <a:spcBef>
                  <a:spcPts val="800"/>
                </a:spcBef>
                <a:buFont typeface="Arial"/>
                <a:buNone/>
                <a:defRPr sz="2400" b="0" i="0" kern="1200">
                  <a:solidFill>
                    <a:schemeClr val="tx1"/>
                  </a:solidFill>
                  <a:latin typeface="Lato Black"/>
                  <a:ea typeface="+mn-ea"/>
                  <a:cs typeface="Lato Black"/>
                </a:defRPr>
              </a:lvl1pPr>
              <a:lvl2pPr marL="457200" indent="0" algn="l" defTabSz="457200" rtl="0" eaLnBrk="1" latinLnBrk="0" hangingPunct="1">
                <a:spcBef>
                  <a:spcPts val="600"/>
                </a:spcBef>
                <a:buFont typeface="Arial"/>
                <a:buNone/>
                <a:defRPr sz="2000" b="1" i="0" kern="1200">
                  <a:solidFill>
                    <a:schemeClr val="tx1"/>
                  </a:solidFill>
                  <a:latin typeface="Lato Medium"/>
                  <a:ea typeface="+mn-ea"/>
                  <a:cs typeface="Lato Medium"/>
                </a:defRPr>
              </a:lvl2pPr>
              <a:lvl3pPr marL="9144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i="0" kern="1200">
                  <a:solidFill>
                    <a:schemeClr val="tx1"/>
                  </a:solidFill>
                  <a:latin typeface="Lato Medium"/>
                  <a:ea typeface="+mn-ea"/>
                  <a:cs typeface="Lato Medium"/>
                </a:defRPr>
              </a:lvl3pPr>
              <a:lvl4pPr marL="13716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600" b="1" i="0" kern="1200">
                  <a:solidFill>
                    <a:schemeClr val="tx1"/>
                  </a:solidFill>
                  <a:latin typeface="Lato Medium"/>
                  <a:ea typeface="+mn-ea"/>
                  <a:cs typeface="Lato Medium"/>
                </a:defRPr>
              </a:lvl4pPr>
              <a:lvl5pPr marL="18288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600" b="1" i="0" kern="1200">
                  <a:solidFill>
                    <a:schemeClr val="tx1"/>
                  </a:solidFill>
                  <a:latin typeface="Lato Medium"/>
                  <a:ea typeface="+mn-ea"/>
                  <a:cs typeface="Lato Medium"/>
                </a:defRPr>
              </a:lvl5pPr>
              <a:lvl6pPr marL="22860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Formal security definition: EU-CMA</a:t>
              </a:r>
              <a:endParaRPr lang="en-US" dirty="0"/>
            </a:p>
          </p:txBody>
        </p:sp>
        <p:sp>
          <p:nvSpPr>
            <p:cNvPr id="25" name="Content Placeholder 3"/>
            <p:cNvSpPr txBox="1">
              <a:spLocks/>
            </p:cNvSpPr>
            <p:nvPr/>
          </p:nvSpPr>
          <p:spPr>
            <a:xfrm>
              <a:off x="609600" y="5327678"/>
              <a:ext cx="5386917" cy="153913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74320" indent="-274320" algn="l" defTabSz="457200" rtl="0" eaLnBrk="1" latinLnBrk="0" hangingPunct="1">
                <a:spcBef>
                  <a:spcPts val="800"/>
                </a:spcBef>
                <a:buFont typeface="Arial"/>
                <a:buChar char="•"/>
                <a:defRPr sz="2400" b="0" i="0" kern="1200">
                  <a:solidFill>
                    <a:schemeClr val="tx1"/>
                  </a:solidFill>
                  <a:latin typeface="Lato Semibold"/>
                  <a:ea typeface="+mn-ea"/>
                  <a:cs typeface="Lato Semibold"/>
                </a:defRPr>
              </a:lvl1pPr>
              <a:lvl2pPr marL="667512" indent="-274320" algn="l" defTabSz="457200" rtl="0" eaLnBrk="1" latinLnBrk="0" hangingPunct="1">
                <a:spcBef>
                  <a:spcPts val="600"/>
                </a:spcBef>
                <a:buFont typeface="Arial"/>
                <a:buChar char="–"/>
                <a:defRPr sz="2000" b="0" i="0" kern="1200">
                  <a:solidFill>
                    <a:schemeClr val="tx1"/>
                  </a:solidFill>
                  <a:latin typeface="Lato Medium"/>
                  <a:ea typeface="+mn-ea"/>
                  <a:cs typeface="Lato Medium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b="0" i="0" kern="1200">
                  <a:solidFill>
                    <a:schemeClr val="tx1"/>
                  </a:solidFill>
                  <a:latin typeface="Lato Medium"/>
                  <a:ea typeface="+mn-ea"/>
                  <a:cs typeface="Lato Medium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b="0" i="0" kern="1200">
                  <a:solidFill>
                    <a:schemeClr val="tx1"/>
                  </a:solidFill>
                  <a:latin typeface="Lato Medium"/>
                  <a:ea typeface="+mn-ea"/>
                  <a:cs typeface="Lato Medium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600" b="0" i="0" kern="1200">
                  <a:solidFill>
                    <a:schemeClr val="tx1"/>
                  </a:solidFill>
                  <a:latin typeface="Lato Medium"/>
                  <a:ea typeface="+mn-ea"/>
                  <a:cs typeface="Lato Medium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n-US" sz="2200" dirty="0" smtClean="0">
                  <a:latin typeface="+mn-lt"/>
                </a:rPr>
                <a:t>MAC has </a:t>
              </a:r>
              <a:r>
                <a:rPr lang="en-US" sz="2200" dirty="0" smtClean="0">
                  <a:solidFill>
                    <a:srgbClr val="4F81BD"/>
                  </a:solidFill>
                  <a:latin typeface="Lato Heavy"/>
                </a:rPr>
                <a:t>(</a:t>
              </a:r>
              <a:r>
                <a:rPr lang="en-US" sz="2200" i="1" dirty="0" smtClean="0">
                  <a:solidFill>
                    <a:srgbClr val="4F81BD"/>
                  </a:solidFill>
                  <a:latin typeface="Lato Heavy"/>
                </a:rPr>
                <a:t>q</a:t>
              </a:r>
              <a:r>
                <a:rPr lang="en-US" sz="2200" dirty="0" smtClean="0">
                  <a:solidFill>
                    <a:srgbClr val="4F81BD"/>
                  </a:solidFill>
                  <a:latin typeface="Lato Heavy"/>
                </a:rPr>
                <a:t>, </a:t>
              </a:r>
              <a:r>
                <a:rPr lang="en-US" sz="2200" i="1" dirty="0" smtClean="0">
                  <a:solidFill>
                    <a:srgbClr val="4F81BD"/>
                  </a:solidFill>
                  <a:latin typeface="Lato Heavy"/>
                </a:rPr>
                <a:t>t</a:t>
              </a:r>
              <a:r>
                <a:rPr lang="en-US" sz="2200" dirty="0" smtClean="0">
                  <a:solidFill>
                    <a:srgbClr val="4F81BD"/>
                  </a:solidFill>
                  <a:latin typeface="Lato Heavy"/>
                </a:rPr>
                <a:t>, </a:t>
              </a:r>
              <a:r>
                <a:rPr lang="el-GR" sz="2200" i="1" dirty="0" smtClean="0">
                  <a:solidFill>
                    <a:srgbClr val="4F81BD"/>
                  </a:solidFill>
                  <a:latin typeface="Lato Heavy"/>
                </a:rPr>
                <a:t>ε</a:t>
              </a:r>
              <a:r>
                <a:rPr lang="en-US" sz="2200" dirty="0" smtClean="0">
                  <a:solidFill>
                    <a:srgbClr val="4F81BD"/>
                  </a:solidFill>
                  <a:latin typeface="Lato Heavy"/>
                </a:rPr>
                <a:t>)-</a:t>
              </a:r>
              <a:r>
                <a:rPr lang="en-US" sz="2200" i="1" dirty="0" smtClean="0">
                  <a:solidFill>
                    <a:srgbClr val="4F81BD"/>
                  </a:solidFill>
                  <a:latin typeface="Lato Heavy"/>
                </a:rPr>
                <a:t>existential </a:t>
              </a:r>
              <a:r>
                <a:rPr lang="en-US" sz="2200" i="1" dirty="0" err="1" smtClean="0">
                  <a:solidFill>
                    <a:srgbClr val="4F81BD"/>
                  </a:solidFill>
                  <a:latin typeface="Lato Heavy"/>
                </a:rPr>
                <a:t>unforgeability</a:t>
              </a:r>
              <a:r>
                <a:rPr lang="en-US" sz="2200" i="1" dirty="0" smtClean="0">
                  <a:solidFill>
                    <a:srgbClr val="4F81BD"/>
                  </a:solidFill>
                  <a:latin typeface="Lato Heavy"/>
                </a:rPr>
                <a:t> against a chosen message attack</a:t>
              </a:r>
              <a:r>
                <a:rPr lang="en-US" sz="2200" dirty="0" smtClean="0">
                  <a:latin typeface="+mn-lt"/>
                </a:rPr>
                <a:t> if all adversaries that make </a:t>
              </a:r>
              <a:r>
                <a:rPr lang="en-US" sz="2200" dirty="0" smtClean="0">
                  <a:solidFill>
                    <a:prstClr val="black"/>
                  </a:solidFill>
                  <a:latin typeface="Lato"/>
                </a:rPr>
                <a:t>≤ </a:t>
              </a:r>
              <a:r>
                <a:rPr lang="en-US" sz="2200" i="1" dirty="0" smtClean="0">
                  <a:solidFill>
                    <a:prstClr val="black"/>
                  </a:solidFill>
                  <a:latin typeface="Lato Heavy"/>
                </a:rPr>
                <a:t>q</a:t>
              </a:r>
              <a:r>
                <a:rPr lang="en-US" sz="2200" dirty="0" smtClean="0">
                  <a:solidFill>
                    <a:prstClr val="black"/>
                  </a:solidFill>
                  <a:latin typeface="Lato"/>
                </a:rPr>
                <a:t> queries and </a:t>
              </a:r>
              <a:r>
                <a:rPr lang="en-US" sz="2200" dirty="0" smtClean="0">
                  <a:latin typeface="+mn-lt"/>
                </a:rPr>
                <a:t>run in time ≤ </a:t>
              </a:r>
              <a:r>
                <a:rPr lang="en-US" sz="2200" i="1" dirty="0" smtClean="0">
                  <a:latin typeface="Lato Heavy"/>
                  <a:cs typeface="Lato Heavy"/>
                </a:rPr>
                <a:t>t</a:t>
              </a:r>
              <a:r>
                <a:rPr lang="en-US" sz="2200" dirty="0" smtClean="0">
                  <a:latin typeface="+mn-lt"/>
                </a:rPr>
                <a:t> win with probability &lt; </a:t>
              </a:r>
              <a:r>
                <a:rPr lang="el-GR" sz="2200" i="1" dirty="0" smtClean="0">
                  <a:latin typeface="Lato Heavy"/>
                  <a:cs typeface="Lato Heavy"/>
                </a:rPr>
                <a:t>ε</a:t>
              </a:r>
              <a:endParaRPr lang="en-US" sz="2200" i="1" dirty="0" smtClean="0">
                <a:latin typeface="Lato Heavy"/>
                <a:cs typeface="Lato Heavy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0302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6" grpId="0"/>
      <p:bldP spid="87" grpId="0" animBg="1"/>
      <p:bldP spid="91" grpId="0"/>
      <p:bldP spid="9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</a:t>
            </a:r>
            <a:r>
              <a:rPr lang="en-US" dirty="0"/>
              <a:t>cipher → </a:t>
            </a:r>
            <a:r>
              <a:rPr lang="en-US" dirty="0" smtClean="0"/>
              <a:t>MAC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For our first MAC, let’s restrict |</a:t>
            </a:r>
            <a:r>
              <a:rPr lang="en-US" i="1" dirty="0">
                <a:latin typeface="Lato Heavy"/>
                <a:cs typeface="Lato Heavy"/>
              </a:rPr>
              <a:t>A</a:t>
            </a:r>
            <a:r>
              <a:rPr lang="en-US" dirty="0"/>
              <a:t>| = |</a:t>
            </a:r>
            <a:r>
              <a:rPr lang="en-US" i="1" dirty="0">
                <a:latin typeface="Lato Heavy"/>
                <a:cs typeface="Lato Heavy"/>
              </a:rPr>
              <a:t>T</a:t>
            </a:r>
            <a:r>
              <a:rPr lang="en-US" dirty="0"/>
              <a:t>| = block length of a block </a:t>
            </a:r>
            <a:r>
              <a:rPr lang="en-US" dirty="0" smtClean="0"/>
              <a:t>cipher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In this case, simply applying the block cipher suffices!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n-US" dirty="0" smtClean="0"/>
              <a:t>MAC</a:t>
            </a:r>
            <a:r>
              <a:rPr lang="en-US" i="1" baseline="-25000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</a:t>
            </a:r>
            <a:r>
              <a:rPr lang="en-US" dirty="0" smtClean="0"/>
              <a:t>(</a:t>
            </a:r>
            <a:r>
              <a:rPr lang="en-US" i="1" dirty="0" smtClean="0">
                <a:latin typeface="Lato Heavy"/>
                <a:cs typeface="Lato Heavy"/>
              </a:rPr>
              <a:t>A</a:t>
            </a:r>
            <a:r>
              <a:rPr lang="en-US" dirty="0" smtClean="0"/>
              <a:t>) = B</a:t>
            </a:r>
            <a:r>
              <a:rPr lang="en-US" i="1" baseline="-25000" dirty="0" smtClean="0">
                <a:latin typeface="Lato Heavy"/>
                <a:cs typeface="Lato Heavy"/>
              </a:rPr>
              <a:t>K</a:t>
            </a:r>
            <a:r>
              <a:rPr lang="en-US" dirty="0" smtClean="0"/>
              <a:t>(</a:t>
            </a:r>
            <a:r>
              <a:rPr lang="en-US" i="1" dirty="0" smtClean="0">
                <a:latin typeface="Lato Heavy"/>
                <a:cs typeface="Lato Heavy"/>
              </a:rPr>
              <a:t>A</a:t>
            </a:r>
            <a:r>
              <a:rPr lang="en-US" dirty="0" smtClean="0"/>
              <a:t>)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solidFill>
                  <a:schemeClr val="accent1"/>
                </a:solidFill>
                <a:latin typeface="Lato Heavy"/>
                <a:cs typeface="Lato Heavy"/>
              </a:rPr>
              <a:t>Thm.</a:t>
            </a:r>
            <a:r>
              <a:rPr lang="en-US" dirty="0" smtClean="0"/>
              <a:t> If          is pseudorandom, then                      is EU-CMA for fixed-</a:t>
            </a:r>
            <a:r>
              <a:rPr lang="en-US" dirty="0" err="1" smtClean="0"/>
              <a:t>len</a:t>
            </a:r>
            <a:r>
              <a:rPr lang="en-US" dirty="0" smtClean="0"/>
              <a:t> </a:t>
            </a:r>
            <a:r>
              <a:rPr lang="en-US" dirty="0" err="1" smtClean="0"/>
              <a:t>msgs</a:t>
            </a: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Lato Heavy"/>
                <a:cs typeface="Lato Heavy"/>
              </a:rPr>
              <a:t>Intuition.</a:t>
            </a:r>
            <a:r>
              <a:rPr lang="en-US" dirty="0">
                <a:latin typeface="Lato Heavy"/>
                <a:cs typeface="Lato Heavy"/>
              </a:rPr>
              <a:t> </a:t>
            </a:r>
            <a:r>
              <a:rPr lang="en-US" dirty="0" smtClean="0"/>
              <a:t>Suppose </a:t>
            </a:r>
            <a:r>
              <a:rPr lang="en-US" dirty="0" smtClean="0">
                <a:latin typeface="Lato Heavy"/>
                <a:cs typeface="Lato Heavy"/>
              </a:rPr>
              <a:t>B</a:t>
            </a:r>
            <a:r>
              <a:rPr lang="en-US" i="1" baseline="-25000" dirty="0">
                <a:latin typeface="Lato Heavy"/>
                <a:ea typeface="Lato Heavy" panose="020F0502020204030203" pitchFamily="34" charset="0"/>
                <a:cs typeface="Lato Heavy"/>
              </a:rPr>
              <a:t>K</a:t>
            </a:r>
            <a:r>
              <a:rPr lang="en-US" dirty="0" smtClean="0"/>
              <a:t> </a:t>
            </a:r>
            <a:r>
              <a:rPr lang="en-US" dirty="0"/>
              <a:t>were </a:t>
            </a:r>
            <a:r>
              <a:rPr lang="en-US" dirty="0" smtClean="0"/>
              <a:t>instead a truly random permutation </a:t>
            </a:r>
            <a:r>
              <a:rPr lang="el-GR" i="1" dirty="0" smtClean="0">
                <a:latin typeface="Lato Heavy"/>
                <a:cs typeface="Lato Heavy"/>
              </a:rPr>
              <a:t>Π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>
                <a:solidFill>
                  <a:schemeClr val="bg1"/>
                </a:solidFill>
                <a:latin typeface="Lato Heavy"/>
                <a:cs typeface="Lato Heavy"/>
              </a:rPr>
              <a:t>Intuition. </a:t>
            </a:r>
            <a:r>
              <a:rPr lang="en-US" dirty="0" smtClean="0"/>
              <a:t>Then, </a:t>
            </a:r>
            <a:r>
              <a:rPr lang="en-US" dirty="0"/>
              <a:t>the output of </a:t>
            </a:r>
            <a:r>
              <a:rPr lang="el-GR" i="1" dirty="0" smtClean="0">
                <a:solidFill>
                  <a:prstClr val="black"/>
                </a:solidFill>
                <a:latin typeface="Lato Heavy"/>
              </a:rPr>
              <a:t>Π</a:t>
            </a:r>
            <a:r>
              <a:rPr lang="en-US" dirty="0" smtClean="0"/>
              <a:t>(</a:t>
            </a:r>
            <a:r>
              <a:rPr lang="en-US" baseline="-25000" dirty="0" smtClean="0"/>
              <a:t> </a:t>
            </a:r>
            <a:r>
              <a:rPr lang="en-US" i="1" dirty="0" smtClean="0"/>
              <a:t>X</a:t>
            </a:r>
            <a:r>
              <a:rPr lang="en-US" i="1" baseline="-25000" dirty="0" smtClean="0"/>
              <a:t> </a:t>
            </a:r>
            <a:r>
              <a:rPr lang="en-US" dirty="0" smtClean="0"/>
              <a:t>) </a:t>
            </a:r>
            <a:r>
              <a:rPr lang="en-US" dirty="0"/>
              <a:t>doesn't depend on </a:t>
            </a:r>
            <a:r>
              <a:rPr lang="el-GR" i="1" dirty="0" smtClean="0">
                <a:solidFill>
                  <a:prstClr val="black"/>
                </a:solidFill>
                <a:latin typeface="Lato Heavy"/>
              </a:rPr>
              <a:t>Π</a:t>
            </a:r>
            <a:r>
              <a:rPr lang="en-US" dirty="0" smtClean="0"/>
              <a:t>(</a:t>
            </a:r>
            <a:r>
              <a:rPr lang="en-US" baseline="-25000" dirty="0" smtClean="0"/>
              <a:t> </a:t>
            </a:r>
            <a:r>
              <a:rPr lang="en-US" i="1" dirty="0" smtClean="0"/>
              <a:t>X’</a:t>
            </a:r>
            <a:r>
              <a:rPr lang="en-US" i="1" baseline="-25000" dirty="0" smtClean="0"/>
              <a:t> </a:t>
            </a:r>
            <a:r>
              <a:rPr lang="en-US" dirty="0" smtClean="0"/>
              <a:t>) </a:t>
            </a:r>
            <a:r>
              <a:rPr lang="en-US" dirty="0"/>
              <a:t>for any </a:t>
            </a:r>
            <a:r>
              <a:rPr lang="en-US" i="1" dirty="0" smtClean="0"/>
              <a:t>X</a:t>
            </a:r>
            <a:r>
              <a:rPr lang="en-US" dirty="0" smtClean="0"/>
              <a:t> </a:t>
            </a:r>
            <a:r>
              <a:rPr lang="en-US" dirty="0"/>
              <a:t>≠ </a:t>
            </a:r>
            <a:r>
              <a:rPr lang="en-US" dirty="0" smtClean="0"/>
              <a:t>X’.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Let’s prove this…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843815" y="2631313"/>
            <a:ext cx="1491344" cy="537620"/>
            <a:chOff x="5807354" y="2257500"/>
            <a:chExt cx="1491344" cy="537620"/>
          </a:xfrm>
        </p:grpSpPr>
        <p:sp>
          <p:nvSpPr>
            <p:cNvPr id="5" name="Rectangle 4"/>
            <p:cNvSpPr/>
            <p:nvPr/>
          </p:nvSpPr>
          <p:spPr>
            <a:xfrm>
              <a:off x="5807354" y="2257500"/>
              <a:ext cx="1491344" cy="53762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 smtClean="0">
                  <a:latin typeface="Lato Black"/>
                  <a:cs typeface="Lato Black"/>
                </a:rPr>
                <a:t>MAC</a:t>
              </a:r>
              <a:endParaRPr lang="en-US" sz="2400" i="1" baseline="-25000" dirty="0">
                <a:latin typeface="Lato Black"/>
                <a:cs typeface="Lato Black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687772" y="2279257"/>
              <a:ext cx="560730" cy="47610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Lato Black"/>
                  <a:cs typeface="Lato Black"/>
                </a:rPr>
                <a:t>B</a:t>
              </a:r>
              <a:r>
                <a:rPr lang="en-US" sz="2400" i="1" baseline="-25000" dirty="0" smtClean="0">
                  <a:latin typeface="Lato Black"/>
                  <a:cs typeface="Lato Black"/>
                </a:rPr>
                <a:t>K</a:t>
              </a:r>
              <a:endParaRPr lang="en-US" sz="2400" i="1" baseline="-25000" dirty="0">
                <a:latin typeface="Lato Black"/>
                <a:cs typeface="Lato Black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2030649" y="2662069"/>
            <a:ext cx="560730" cy="4761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Lato Black"/>
                <a:cs typeface="Lato Black"/>
              </a:rPr>
              <a:t>B</a:t>
            </a:r>
            <a:r>
              <a:rPr lang="en-US" sz="2400" i="1" baseline="-25000" dirty="0" smtClean="0">
                <a:latin typeface="Lato Black"/>
                <a:cs typeface="Lato Black"/>
              </a:rPr>
              <a:t>K</a:t>
            </a:r>
            <a:endParaRPr lang="en-US" sz="2400" i="1" baseline="-25000" dirty="0">
              <a:latin typeface="Lato Black"/>
              <a:cs typeface="Lato Black"/>
            </a:endParaRPr>
          </a:p>
        </p:txBody>
      </p:sp>
    </p:spTree>
    <p:extLst>
      <p:ext uri="{BB962C8B-B14F-4D97-AF65-F5344CB8AC3E}">
        <p14:creationId xmlns:p14="http://schemas.microsoft.com/office/powerpoint/2010/main" val="2338025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 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adversary </a:t>
            </a:r>
            <a:r>
              <a:rPr lang="en-US" i="1" dirty="0">
                <a:latin typeface="+mj-lt"/>
              </a:rPr>
              <a:t>A</a:t>
            </a:r>
            <a:r>
              <a:rPr lang="en-US" baseline="-25000" dirty="0">
                <a:latin typeface="+mj-lt"/>
              </a:rPr>
              <a:t>MAC</a:t>
            </a:r>
            <a:r>
              <a:rPr lang="en-US" dirty="0" smtClean="0"/>
              <a:t> that </a:t>
            </a:r>
            <a:r>
              <a:rPr lang="en-US" i="1" dirty="0" smtClean="0">
                <a:solidFill>
                  <a:schemeClr val="accent1"/>
                </a:solidFill>
              </a:rPr>
              <a:t>forges</a:t>
            </a:r>
            <a:r>
              <a:rPr lang="en-US" dirty="0" smtClean="0"/>
              <a:t> a MAC</a:t>
            </a:r>
            <a:r>
              <a:rPr lang="en-US" dirty="0"/>
              <a:t>, we must </a:t>
            </a:r>
            <a:r>
              <a:rPr lang="en-US" dirty="0" smtClean="0"/>
              <a:t>construct an adversary </a:t>
            </a:r>
            <a:r>
              <a:rPr lang="en-US" i="1" dirty="0" smtClean="0">
                <a:latin typeface="+mj-lt"/>
              </a:rPr>
              <a:t>A</a:t>
            </a:r>
            <a:r>
              <a:rPr lang="en-US" baseline="-25000" dirty="0" smtClean="0">
                <a:latin typeface="+mj-lt"/>
              </a:rPr>
              <a:t>BC</a:t>
            </a:r>
            <a:r>
              <a:rPr lang="en-US" dirty="0" smtClean="0"/>
              <a:t> that </a:t>
            </a:r>
            <a:r>
              <a:rPr lang="en-US" i="1" dirty="0">
                <a:solidFill>
                  <a:schemeClr val="accent1"/>
                </a:solidFill>
              </a:rPr>
              <a:t>distinguishes </a:t>
            </a:r>
            <a:r>
              <a:rPr lang="en-US" dirty="0"/>
              <a:t>a </a:t>
            </a:r>
            <a:r>
              <a:rPr lang="en-US" dirty="0" smtClean="0"/>
              <a:t>block cipher from </a:t>
            </a:r>
            <a:r>
              <a:rPr lang="en-US" dirty="0"/>
              <a:t>a random </a:t>
            </a:r>
            <a:r>
              <a:rPr lang="en-US" dirty="0" smtClean="0"/>
              <a:t>permutation</a:t>
            </a:r>
            <a:endParaRPr lang="en-US" dirty="0"/>
          </a:p>
          <a:p>
            <a:r>
              <a:rPr lang="en-US" dirty="0"/>
              <a:t>Note that if we replace the </a:t>
            </a:r>
            <a:r>
              <a:rPr lang="en-US" dirty="0" smtClean="0"/>
              <a:t>block cipher with </a:t>
            </a:r>
            <a:r>
              <a:rPr lang="en-US" dirty="0"/>
              <a:t>a truly random </a:t>
            </a:r>
            <a:r>
              <a:rPr lang="en-US" dirty="0" smtClean="0"/>
              <a:t>permutation, </a:t>
            </a:r>
            <a:r>
              <a:rPr lang="en-US" dirty="0"/>
              <a:t>then </a:t>
            </a:r>
            <a:r>
              <a:rPr lang="en-US" dirty="0" err="1"/>
              <a:t>Pr</a:t>
            </a:r>
            <a:r>
              <a:rPr lang="en-US" dirty="0"/>
              <a:t>[forgery] ≤ </a:t>
            </a:r>
            <a:r>
              <a:rPr lang="en-US" dirty="0" smtClean="0"/>
              <a:t>2</a:t>
            </a:r>
            <a:r>
              <a:rPr lang="en-US" baseline="30000" dirty="0" smtClean="0"/>
              <a:t> -</a:t>
            </a:r>
            <a:r>
              <a:rPr lang="el-GR" baseline="30000" dirty="0" smtClean="0"/>
              <a:t>τ</a:t>
            </a:r>
            <a:r>
              <a:rPr lang="en-US" dirty="0" smtClean="0"/>
              <a:t> because </a:t>
            </a:r>
            <a:r>
              <a:rPr lang="el-GR" i="1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Π</a:t>
            </a:r>
            <a:r>
              <a:rPr lang="en-US" dirty="0" smtClean="0"/>
              <a:t>(A*) is independent </a:t>
            </a:r>
            <a:r>
              <a:rPr lang="en-US" dirty="0"/>
              <a:t>of other </a:t>
            </a:r>
            <a:r>
              <a:rPr lang="en-US" dirty="0" smtClean="0"/>
              <a:t>queries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058030" y="3223587"/>
            <a:ext cx="2257339" cy="333234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adversary </a:t>
            </a:r>
            <a:r>
              <a:rPr lang="en-US" sz="3600" i="1" dirty="0" smtClean="0">
                <a:latin typeface="+mj-lt"/>
              </a:rPr>
              <a:t>A</a:t>
            </a:r>
            <a:r>
              <a:rPr lang="en-US" sz="3600" baseline="-25000" dirty="0" smtClean="0">
                <a:latin typeface="+mj-lt"/>
              </a:rPr>
              <a:t>MAC</a:t>
            </a:r>
            <a:endParaRPr lang="en-US" sz="3600" dirty="0">
              <a:latin typeface="+mj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450901" y="3717495"/>
            <a:ext cx="1519796" cy="537620"/>
            <a:chOff x="5856873" y="2257500"/>
            <a:chExt cx="1519796" cy="537620"/>
          </a:xfrm>
        </p:grpSpPr>
        <p:sp>
          <p:nvSpPr>
            <p:cNvPr id="9" name="Rectangle 8"/>
            <p:cNvSpPr/>
            <p:nvPr/>
          </p:nvSpPr>
          <p:spPr>
            <a:xfrm>
              <a:off x="5856873" y="2257500"/>
              <a:ext cx="1519796" cy="53762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 smtClean="0">
                  <a:latin typeface="Lato Black"/>
                  <a:cs typeface="Lato Black"/>
                </a:rPr>
                <a:t>MAC</a:t>
              </a:r>
              <a:endParaRPr lang="en-US" sz="2400" i="1" baseline="-25000" dirty="0">
                <a:latin typeface="Lato Black"/>
                <a:cs typeface="Lato Black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738696" y="2279257"/>
              <a:ext cx="560730" cy="47610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Lato Black"/>
                  <a:cs typeface="Lato Black"/>
                </a:rPr>
                <a:t>B</a:t>
              </a:r>
              <a:r>
                <a:rPr lang="en-US" sz="2400" i="1" baseline="-25000" dirty="0" smtClean="0">
                  <a:latin typeface="Lato Black"/>
                  <a:cs typeface="Lato Black"/>
                </a:rPr>
                <a:t>K</a:t>
              </a:r>
              <a:endParaRPr lang="en-US" sz="2400" i="1" baseline="-25000" dirty="0">
                <a:latin typeface="Lato Black"/>
                <a:cs typeface="Lato Black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419363" y="3336500"/>
            <a:ext cx="829656" cy="461665"/>
            <a:chOff x="4121485" y="4347338"/>
            <a:chExt cx="829656" cy="461665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4121485" y="4803483"/>
              <a:ext cx="829656" cy="0"/>
            </a:xfrm>
            <a:prstGeom prst="straightConnector1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305538" y="4347338"/>
              <a:ext cx="4972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A</a:t>
              </a:r>
              <a:r>
                <a:rPr lang="en-US" sz="2400" baseline="30000" dirty="0" smtClean="0"/>
                <a:t>1</a:t>
              </a:r>
              <a:endParaRPr lang="en-US" sz="2400" baseline="300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352717" y="4039698"/>
            <a:ext cx="1091966" cy="484632"/>
            <a:chOff x="4054839" y="5050536"/>
            <a:chExt cx="1091966" cy="484632"/>
          </a:xfrm>
        </p:grpSpPr>
        <p:cxnSp>
          <p:nvCxnSpPr>
            <p:cNvPr id="15" name="Straight Arrow Connector 14"/>
            <p:cNvCxnSpPr/>
            <p:nvPr/>
          </p:nvCxnSpPr>
          <p:spPr>
            <a:xfrm flipH="1">
              <a:off x="4121485" y="5050536"/>
              <a:ext cx="829656" cy="0"/>
            </a:xfrm>
            <a:prstGeom prst="straightConnector1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4054839" y="5073503"/>
              <a:ext cx="10919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T</a:t>
              </a:r>
              <a:r>
                <a:rPr lang="en-US" sz="2400" baseline="30000" dirty="0" smtClean="0"/>
                <a:t>1</a:t>
              </a:r>
              <a:r>
                <a:rPr lang="en-US" sz="2400" i="1" dirty="0" smtClean="0"/>
                <a:t> </a:t>
              </a:r>
              <a:r>
                <a:rPr lang="en-US" sz="2400" dirty="0" smtClean="0"/>
                <a:t>=</a:t>
              </a:r>
              <a:r>
                <a:rPr lang="en-US" sz="2400" i="1" dirty="0" smtClean="0"/>
                <a:t> Y</a:t>
              </a:r>
              <a:r>
                <a:rPr lang="en-US" sz="2400" baseline="30000" dirty="0" smtClean="0"/>
                <a:t>1</a:t>
              </a:r>
              <a:endParaRPr lang="en-US" sz="2400" baseline="300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441298" y="4426051"/>
            <a:ext cx="829656" cy="472396"/>
            <a:chOff x="4121485" y="4331087"/>
            <a:chExt cx="829656" cy="472396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4121485" y="4803483"/>
              <a:ext cx="829656" cy="0"/>
            </a:xfrm>
            <a:prstGeom prst="straightConnector1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4288977" y="4331087"/>
              <a:ext cx="4972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A</a:t>
              </a:r>
              <a:r>
                <a:rPr lang="en-US" sz="2400" baseline="30000" dirty="0" smtClean="0"/>
                <a:t>2</a:t>
              </a:r>
              <a:endParaRPr lang="en-US" sz="2400" baseline="300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349571" y="5145500"/>
            <a:ext cx="1091966" cy="468147"/>
            <a:chOff x="4029758" y="5050536"/>
            <a:chExt cx="1091966" cy="468147"/>
          </a:xfrm>
        </p:grpSpPr>
        <p:cxnSp>
          <p:nvCxnSpPr>
            <p:cNvPr id="21" name="Straight Arrow Connector 20"/>
            <p:cNvCxnSpPr/>
            <p:nvPr/>
          </p:nvCxnSpPr>
          <p:spPr>
            <a:xfrm flipH="1">
              <a:off x="4121485" y="5050536"/>
              <a:ext cx="829656" cy="0"/>
            </a:xfrm>
            <a:prstGeom prst="straightConnector1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4029758" y="5057018"/>
              <a:ext cx="10919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T</a:t>
              </a:r>
              <a:r>
                <a:rPr lang="en-US" sz="2400" baseline="30000" dirty="0" smtClean="0"/>
                <a:t>2</a:t>
              </a:r>
              <a:r>
                <a:rPr lang="en-US" sz="2400" i="1" dirty="0" smtClean="0"/>
                <a:t> </a:t>
              </a:r>
              <a:r>
                <a:rPr lang="en-US" sz="2400" dirty="0"/>
                <a:t>=</a:t>
              </a:r>
              <a:r>
                <a:rPr lang="en-US" sz="2400" i="1" dirty="0"/>
                <a:t> </a:t>
              </a:r>
              <a:r>
                <a:rPr lang="en-US" sz="2400" i="1" dirty="0" smtClean="0"/>
                <a:t>Y</a:t>
              </a:r>
              <a:r>
                <a:rPr lang="en-US" sz="2400" baseline="30000" dirty="0" smtClean="0"/>
                <a:t>2</a:t>
              </a:r>
              <a:endParaRPr lang="en-US" sz="2400" baseline="300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315371" y="5987765"/>
            <a:ext cx="2169184" cy="463590"/>
            <a:chOff x="4120750" y="4339893"/>
            <a:chExt cx="1136176" cy="463590"/>
          </a:xfrm>
        </p:grpSpPr>
        <p:cxnSp>
          <p:nvCxnSpPr>
            <p:cNvPr id="24" name="Straight Arrow Connector 23"/>
            <p:cNvCxnSpPr/>
            <p:nvPr/>
          </p:nvCxnSpPr>
          <p:spPr>
            <a:xfrm>
              <a:off x="4121485" y="4803483"/>
              <a:ext cx="1114847" cy="0"/>
            </a:xfrm>
            <a:prstGeom prst="straightConnector1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4120750" y="4339893"/>
              <a:ext cx="11361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forgery (</a:t>
              </a:r>
              <a:r>
                <a:rPr lang="en-US" sz="2400" i="1" dirty="0" smtClean="0"/>
                <a:t>A*</a:t>
              </a:r>
              <a:r>
                <a:rPr lang="en-US" sz="2400" dirty="0" smtClean="0"/>
                <a:t>, </a:t>
              </a:r>
              <a:r>
                <a:rPr lang="en-US" sz="2400" i="1" dirty="0" smtClean="0"/>
                <a:t>T*</a:t>
              </a:r>
              <a:r>
                <a:rPr lang="en-US" sz="2400" dirty="0" smtClean="0"/>
                <a:t>)</a:t>
              </a:r>
              <a:endParaRPr lang="en-US" sz="2400" baseline="30000" dirty="0">
                <a:latin typeface="+mj-lt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 rot="5400000">
            <a:off x="3691816" y="5538452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…</a:t>
            </a:r>
            <a:endParaRPr lang="en-US" sz="2400" baseline="300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758668" y="3110596"/>
            <a:ext cx="8010430" cy="3535140"/>
            <a:chOff x="1509777" y="3322860"/>
            <a:chExt cx="8010430" cy="3535140"/>
          </a:xfrm>
        </p:grpSpPr>
        <p:sp>
          <p:nvSpPr>
            <p:cNvPr id="28" name="Rectangle 27"/>
            <p:cNvSpPr/>
            <p:nvPr/>
          </p:nvSpPr>
          <p:spPr>
            <a:xfrm>
              <a:off x="1509777" y="3322860"/>
              <a:ext cx="8010430" cy="353514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471453" y="4571091"/>
              <a:ext cx="1718740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/>
              <a:r>
                <a:rPr lang="en-US" sz="2800" dirty="0" smtClean="0"/>
                <a:t>adversary</a:t>
              </a:r>
            </a:p>
            <a:p>
              <a:pPr lvl="0" algn="ctr"/>
              <a:r>
                <a:rPr lang="en-US" sz="3600" i="1" dirty="0" smtClean="0">
                  <a:latin typeface="Lato Heavy"/>
                </a:rPr>
                <a:t>A</a:t>
              </a:r>
              <a:r>
                <a:rPr lang="en-US" sz="3600" baseline="-25000" dirty="0" smtClean="0">
                  <a:latin typeface="Lato Heavy"/>
                </a:rPr>
                <a:t>BC</a:t>
              </a:r>
              <a:endParaRPr lang="en-US" sz="3600" dirty="0">
                <a:latin typeface="Lato Heavy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0092032" y="3697378"/>
            <a:ext cx="560730" cy="1588494"/>
            <a:chOff x="10674720" y="3967761"/>
            <a:chExt cx="560730" cy="1588494"/>
          </a:xfrm>
        </p:grpSpPr>
        <p:sp>
          <p:nvSpPr>
            <p:cNvPr id="31" name="TextBox 30"/>
            <p:cNvSpPr txBox="1"/>
            <p:nvPr/>
          </p:nvSpPr>
          <p:spPr>
            <a:xfrm>
              <a:off x="10695238" y="4500398"/>
              <a:ext cx="5196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or</a:t>
              </a:r>
              <a:endParaRPr lang="en-US" sz="2800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0674720" y="3967761"/>
              <a:ext cx="560730" cy="47610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Lato Black"/>
                  <a:cs typeface="Lato Black"/>
                </a:rPr>
                <a:t>B</a:t>
              </a:r>
              <a:r>
                <a:rPr lang="en-US" sz="2400" i="1" baseline="-25000" dirty="0" smtClean="0">
                  <a:latin typeface="Lato Black"/>
                  <a:cs typeface="Lato Black"/>
                </a:rPr>
                <a:t>K</a:t>
              </a:r>
              <a:endParaRPr lang="en-US" sz="2400" i="1" baseline="-25000" dirty="0">
                <a:latin typeface="Lato Black"/>
                <a:cs typeface="Lato Black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0674720" y="5080147"/>
              <a:ext cx="560730" cy="476108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400" i="1" dirty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Π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8905647" y="3327130"/>
            <a:ext cx="1099981" cy="463590"/>
            <a:chOff x="4069246" y="4339893"/>
            <a:chExt cx="1099981" cy="463590"/>
          </a:xfrm>
        </p:grpSpPr>
        <p:cxnSp>
          <p:nvCxnSpPr>
            <p:cNvPr id="35" name="Straight Arrow Connector 34"/>
            <p:cNvCxnSpPr/>
            <p:nvPr/>
          </p:nvCxnSpPr>
          <p:spPr>
            <a:xfrm>
              <a:off x="4121485" y="4803483"/>
              <a:ext cx="829656" cy="0"/>
            </a:xfrm>
            <a:prstGeom prst="straightConnector1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4069246" y="4339893"/>
              <a:ext cx="10999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/>
                <a:t>X</a:t>
              </a:r>
              <a:r>
                <a:rPr lang="en-US" sz="2400" baseline="30000" dirty="0"/>
                <a:t>1 </a:t>
              </a:r>
              <a:r>
                <a:rPr lang="en-US" sz="2400" dirty="0" smtClean="0"/>
                <a:t>=</a:t>
              </a:r>
              <a:r>
                <a:rPr lang="en-US" sz="2400" i="1" dirty="0" smtClean="0"/>
                <a:t> A</a:t>
              </a:r>
              <a:r>
                <a:rPr lang="en-US" sz="2400" baseline="30000" dirty="0" smtClean="0"/>
                <a:t>1</a:t>
              </a:r>
              <a:endParaRPr lang="en-US" sz="2400" baseline="30000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957886" y="4028035"/>
            <a:ext cx="829656" cy="461665"/>
            <a:chOff x="4121485" y="5040798"/>
            <a:chExt cx="829656" cy="461665"/>
          </a:xfrm>
        </p:grpSpPr>
        <p:cxnSp>
          <p:nvCxnSpPr>
            <p:cNvPr id="38" name="Straight Arrow Connector 37"/>
            <p:cNvCxnSpPr/>
            <p:nvPr/>
          </p:nvCxnSpPr>
          <p:spPr>
            <a:xfrm flipH="1">
              <a:off x="4121485" y="5050536"/>
              <a:ext cx="829656" cy="0"/>
            </a:xfrm>
            <a:prstGeom prst="straightConnector1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4266704" y="5040798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Y</a:t>
              </a:r>
              <a:r>
                <a:rPr lang="en-US" sz="2400" baseline="30000" dirty="0" smtClean="0"/>
                <a:t>1</a:t>
              </a:r>
              <a:endParaRPr lang="en-US" sz="2400" baseline="30000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8895027" y="4432932"/>
            <a:ext cx="1106393" cy="463590"/>
            <a:chOff x="4036691" y="4339893"/>
            <a:chExt cx="1106393" cy="463590"/>
          </a:xfrm>
        </p:grpSpPr>
        <p:cxnSp>
          <p:nvCxnSpPr>
            <p:cNvPr id="41" name="Straight Arrow Connector 40"/>
            <p:cNvCxnSpPr/>
            <p:nvPr/>
          </p:nvCxnSpPr>
          <p:spPr>
            <a:xfrm>
              <a:off x="4121485" y="4803483"/>
              <a:ext cx="829656" cy="0"/>
            </a:xfrm>
            <a:prstGeom prst="straightConnector1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4036691" y="4339893"/>
              <a:ext cx="11063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X</a:t>
              </a:r>
              <a:r>
                <a:rPr lang="en-US" sz="2400" baseline="30000" dirty="0" smtClean="0"/>
                <a:t>2 </a:t>
              </a:r>
              <a:r>
                <a:rPr lang="en-US" sz="2400" dirty="0"/>
                <a:t>=</a:t>
              </a:r>
              <a:r>
                <a:rPr lang="en-US" sz="2400" i="1" dirty="0"/>
                <a:t> </a:t>
              </a:r>
              <a:r>
                <a:rPr lang="en-US" sz="2400" i="1" dirty="0" smtClean="0"/>
                <a:t>A</a:t>
              </a:r>
              <a:r>
                <a:rPr lang="en-US" sz="2400" baseline="30000" dirty="0" smtClean="0"/>
                <a:t>2</a:t>
              </a:r>
              <a:endParaRPr lang="en-US" sz="2400" baseline="30000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8979821" y="5143575"/>
            <a:ext cx="829656" cy="470071"/>
            <a:chOff x="4121485" y="5050536"/>
            <a:chExt cx="829656" cy="470071"/>
          </a:xfrm>
        </p:grpSpPr>
        <p:cxnSp>
          <p:nvCxnSpPr>
            <p:cNvPr id="44" name="Straight Arrow Connector 43"/>
            <p:cNvCxnSpPr/>
            <p:nvPr/>
          </p:nvCxnSpPr>
          <p:spPr>
            <a:xfrm flipH="1">
              <a:off x="4121485" y="5050536"/>
              <a:ext cx="829656" cy="0"/>
            </a:xfrm>
            <a:prstGeom prst="straightConnector1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4263163" y="5058942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Y</a:t>
              </a:r>
              <a:r>
                <a:rPr lang="en-US" sz="2400" baseline="30000" dirty="0" smtClean="0"/>
                <a:t>2</a:t>
              </a:r>
              <a:endParaRPr lang="en-US" sz="2400" baseline="30000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8895026" y="5977034"/>
            <a:ext cx="2079414" cy="472396"/>
            <a:chOff x="4095571" y="4331087"/>
            <a:chExt cx="1089157" cy="472396"/>
          </a:xfrm>
        </p:grpSpPr>
        <p:cxnSp>
          <p:nvCxnSpPr>
            <p:cNvPr id="47" name="Straight Arrow Connector 46"/>
            <p:cNvCxnSpPr/>
            <p:nvPr/>
          </p:nvCxnSpPr>
          <p:spPr>
            <a:xfrm>
              <a:off x="4121485" y="4803483"/>
              <a:ext cx="829656" cy="0"/>
            </a:xfrm>
            <a:prstGeom prst="straightConnector1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4095571" y="4331087"/>
              <a:ext cx="10891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check validity</a:t>
              </a:r>
              <a:endParaRPr lang="en-US" sz="2400" baseline="30000" dirty="0">
                <a:latin typeface="+mj-lt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 rot="5400000">
            <a:off x="9230339" y="5536527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…</a:t>
            </a:r>
            <a:endParaRPr lang="en-US" sz="2400" baseline="30000" dirty="0"/>
          </a:p>
        </p:txBody>
      </p:sp>
    </p:spTree>
    <p:extLst>
      <p:ext uri="{BB962C8B-B14F-4D97-AF65-F5344CB8AC3E}">
        <p14:creationId xmlns:p14="http://schemas.microsoft.com/office/powerpoint/2010/main" val="2160988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week: Message authenticity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577337"/>
            <a:ext cx="1937390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2800" u="sng" dirty="0" smtClean="0">
                <a:solidFill>
                  <a:schemeClr val="accent2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Math Tools</a:t>
            </a:r>
            <a:endParaRPr lang="en-US" sz="2800" u="sng" dirty="0">
              <a:solidFill>
                <a:schemeClr val="accent2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9473" y="1577337"/>
            <a:ext cx="1737014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2800" u="sng" dirty="0" smtClean="0">
                <a:solidFill>
                  <a:schemeClr val="accent3">
                    <a:lumMod val="7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Primitives</a:t>
            </a:r>
            <a:endParaRPr lang="en-US" sz="2800" u="sng" dirty="0">
              <a:solidFill>
                <a:schemeClr val="accent3">
                  <a:lumMod val="75000"/>
                </a:schemeClr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66796" y="1577337"/>
            <a:ext cx="1882888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2800" u="sng" dirty="0" smtClean="0">
                <a:solidFill>
                  <a:schemeClr val="accent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Algorithms</a:t>
            </a:r>
            <a:endParaRPr lang="en-US" sz="2800" u="sng" dirty="0">
              <a:solidFill>
                <a:schemeClr val="accent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96401" y="1577337"/>
            <a:ext cx="1647246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2800" u="sng" dirty="0" smtClean="0">
                <a:solidFill>
                  <a:schemeClr val="accent4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Protocols</a:t>
            </a:r>
            <a:endParaRPr lang="en-US" sz="2800" u="sng" dirty="0">
              <a:solidFill>
                <a:schemeClr val="accent4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609600" y="3940218"/>
            <a:ext cx="8237738" cy="2745726"/>
            <a:chOff x="609600" y="3940218"/>
            <a:chExt cx="8237738" cy="2745726"/>
          </a:xfrm>
        </p:grpSpPr>
        <p:sp>
          <p:nvSpPr>
            <p:cNvPr id="42" name="TextBox 41"/>
            <p:cNvSpPr txBox="1"/>
            <p:nvPr/>
          </p:nvSpPr>
          <p:spPr>
            <a:xfrm>
              <a:off x="6464955" y="6162724"/>
              <a:ext cx="23823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dirty="0" smtClean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☏  </a:t>
              </a:r>
              <a:r>
                <a:rPr lang="en-US" sz="2800" dirty="0" err="1" smtClean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Minicrypt</a:t>
              </a:r>
              <a:endParaRPr lang="en-US" sz="28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9600" y="4635973"/>
              <a:ext cx="2002471" cy="830997"/>
            </a:xfrm>
            <a:prstGeom prst="rect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2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Random(</a:t>
              </a:r>
              <a:r>
                <a:rPr lang="en-US" sz="2400" dirty="0" err="1" smtClean="0">
                  <a:solidFill>
                    <a:schemeClr val="accent2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ish</a:t>
              </a:r>
              <a:r>
                <a:rPr lang="en-US" sz="2400" dirty="0" smtClean="0">
                  <a:solidFill>
                    <a:schemeClr val="accent2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)</a:t>
              </a:r>
              <a:br>
                <a:rPr lang="en-US" sz="2400" dirty="0" smtClean="0">
                  <a:solidFill>
                    <a:schemeClr val="accent2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</a:br>
              <a:r>
                <a:rPr lang="en-US" sz="2400" dirty="0" smtClean="0">
                  <a:solidFill>
                    <a:schemeClr val="accent2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permutations</a:t>
              </a:r>
              <a:endParaRPr lang="en-US" sz="2400" dirty="0">
                <a:solidFill>
                  <a:schemeClr val="accent2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579473" y="5331727"/>
              <a:ext cx="1167307" cy="830997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3">
                      <a:lumMod val="75000"/>
                    </a:schemeClr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Block</a:t>
              </a:r>
              <a:br>
                <a:rPr lang="en-US" sz="2400" dirty="0" smtClean="0">
                  <a:solidFill>
                    <a:schemeClr val="accent3">
                      <a:lumMod val="75000"/>
                    </a:schemeClr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</a:br>
              <a:r>
                <a:rPr lang="en-US" sz="2400" dirty="0" smtClean="0">
                  <a:solidFill>
                    <a:schemeClr val="accent3">
                      <a:lumMod val="75000"/>
                    </a:schemeClr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ciphers</a:t>
              </a:r>
              <a:endParaRPr lang="en-US" sz="2400" dirty="0">
                <a:solidFill>
                  <a:schemeClr val="accent3">
                    <a:lumMod val="7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579473" y="3940218"/>
              <a:ext cx="1460656" cy="830997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3">
                      <a:lumMod val="75000"/>
                    </a:schemeClr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Hash</a:t>
              </a:r>
              <a:br>
                <a:rPr lang="en-US" sz="2400" dirty="0" smtClean="0">
                  <a:solidFill>
                    <a:schemeClr val="accent3">
                      <a:lumMod val="75000"/>
                    </a:schemeClr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</a:br>
              <a:r>
                <a:rPr lang="en-US" sz="2400" dirty="0" smtClean="0">
                  <a:solidFill>
                    <a:schemeClr val="accent3">
                      <a:lumMod val="75000"/>
                    </a:schemeClr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functions</a:t>
              </a:r>
              <a:endParaRPr lang="en-US" sz="2400" dirty="0">
                <a:solidFill>
                  <a:schemeClr val="accent3">
                    <a:lumMod val="7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166796" y="4635973"/>
              <a:ext cx="2281394" cy="830997"/>
            </a:xfrm>
            <a:prstGeom prst="rect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1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Protected</a:t>
              </a:r>
              <a:br>
                <a:rPr lang="en-US" sz="2400" dirty="0" smtClean="0">
                  <a:solidFill>
                    <a:schemeClr val="accent1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</a:br>
              <a:r>
                <a:rPr lang="en-US" sz="2400" dirty="0" smtClean="0">
                  <a:solidFill>
                    <a:schemeClr val="accent1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communication</a:t>
              </a:r>
              <a:endParaRPr lang="en-US" sz="2400" dirty="0">
                <a:solidFill>
                  <a:schemeClr val="accent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cxnSp>
          <p:nvCxnSpPr>
            <p:cNvPr id="21" name="Straight Arrow Connector 20"/>
            <p:cNvCxnSpPr>
              <a:stCxn id="9" idx="3"/>
              <a:endCxn id="11" idx="1"/>
            </p:cNvCxnSpPr>
            <p:nvPr/>
          </p:nvCxnSpPr>
          <p:spPr>
            <a:xfrm flipV="1">
              <a:off x="2612071" y="4355717"/>
              <a:ext cx="967402" cy="695755"/>
            </a:xfrm>
            <a:prstGeom prst="straightConnector1">
              <a:avLst/>
            </a:prstGeom>
            <a:ln w="50800">
              <a:solidFill>
                <a:schemeClr val="accent6"/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9" idx="3"/>
              <a:endCxn id="10" idx="1"/>
            </p:cNvCxnSpPr>
            <p:nvPr/>
          </p:nvCxnSpPr>
          <p:spPr>
            <a:xfrm>
              <a:off x="2612071" y="5051472"/>
              <a:ext cx="967402" cy="695754"/>
            </a:xfrm>
            <a:prstGeom prst="straightConnector1">
              <a:avLst/>
            </a:prstGeom>
            <a:ln w="50800">
              <a:solidFill>
                <a:schemeClr val="accent6"/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11" idx="3"/>
              <a:endCxn id="15" idx="1"/>
            </p:cNvCxnSpPr>
            <p:nvPr/>
          </p:nvCxnSpPr>
          <p:spPr>
            <a:xfrm>
              <a:off x="5040129" y="4355717"/>
              <a:ext cx="1126667" cy="695755"/>
            </a:xfrm>
            <a:prstGeom prst="straightConnector1">
              <a:avLst/>
            </a:prstGeom>
            <a:ln w="50800">
              <a:solidFill>
                <a:schemeClr val="accent5"/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10" idx="3"/>
              <a:endCxn id="15" idx="1"/>
            </p:cNvCxnSpPr>
            <p:nvPr/>
          </p:nvCxnSpPr>
          <p:spPr>
            <a:xfrm flipV="1">
              <a:off x="4746780" y="5051472"/>
              <a:ext cx="1420016" cy="695754"/>
            </a:xfrm>
            <a:prstGeom prst="straightConnector1">
              <a:avLst/>
            </a:prstGeom>
            <a:ln w="50800">
              <a:solidFill>
                <a:schemeClr val="accent5"/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609600" y="2548709"/>
            <a:ext cx="11409021" cy="4137235"/>
            <a:chOff x="609600" y="2548709"/>
            <a:chExt cx="11409021" cy="4137235"/>
          </a:xfrm>
        </p:grpSpPr>
        <p:sp>
          <p:nvSpPr>
            <p:cNvPr id="41" name="TextBox 40"/>
            <p:cNvSpPr txBox="1"/>
            <p:nvPr/>
          </p:nvSpPr>
          <p:spPr>
            <a:xfrm>
              <a:off x="9296401" y="6162724"/>
              <a:ext cx="27222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Cryptomania</a:t>
              </a:r>
              <a:r>
                <a:rPr lang="en-US" sz="2800" dirty="0" smtClean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 </a:t>
              </a:r>
              <a:r>
                <a:rPr lang="en-US" sz="2800" dirty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✉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09600" y="2548709"/>
              <a:ext cx="1569660" cy="830997"/>
            </a:xfrm>
            <a:prstGeom prst="rect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2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Modular</a:t>
              </a:r>
              <a:br>
                <a:rPr lang="en-US" sz="2400" dirty="0" smtClean="0">
                  <a:solidFill>
                    <a:schemeClr val="accent2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</a:br>
              <a:r>
                <a:rPr lang="en-US" sz="2400" dirty="0" smtClean="0">
                  <a:solidFill>
                    <a:schemeClr val="accent2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arithmetic</a:t>
              </a:r>
              <a:endParaRPr lang="en-US" sz="2400" dirty="0">
                <a:solidFill>
                  <a:schemeClr val="accent2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296401" y="3663219"/>
              <a:ext cx="1938351" cy="1200329"/>
            </a:xfrm>
            <a:prstGeom prst="rect">
              <a:avLst/>
            </a:pr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4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TLS: internet</a:t>
              </a:r>
              <a:br>
                <a:rPr lang="en-US" sz="2400" dirty="0" smtClean="0">
                  <a:solidFill>
                    <a:schemeClr val="accent4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</a:br>
              <a:r>
                <a:rPr lang="en-US" sz="2400" dirty="0" smtClean="0">
                  <a:solidFill>
                    <a:schemeClr val="accent4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PGP: email</a:t>
              </a:r>
            </a:p>
            <a:p>
              <a:r>
                <a:rPr lang="en-US" sz="2400" i="1" dirty="0">
                  <a:solidFill>
                    <a:schemeClr val="accent4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(see CS 558</a:t>
              </a:r>
              <a:r>
                <a:rPr lang="en-US" sz="2400" i="1" dirty="0" smtClean="0">
                  <a:solidFill>
                    <a:schemeClr val="accent4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)</a:t>
              </a:r>
              <a:endParaRPr lang="en-US" sz="2400" i="1" dirty="0">
                <a:solidFill>
                  <a:schemeClr val="accent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296401" y="2733375"/>
              <a:ext cx="2565126" cy="461665"/>
            </a:xfrm>
            <a:prstGeom prst="rect">
              <a:avLst/>
            </a:pr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4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Signal: messaging</a:t>
              </a:r>
              <a:endParaRPr lang="en-US" sz="2400" dirty="0">
                <a:solidFill>
                  <a:schemeClr val="accent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166796" y="3429129"/>
              <a:ext cx="2680542" cy="461665"/>
            </a:xfrm>
            <a:prstGeom prst="rect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1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Key encapsulation</a:t>
              </a:r>
              <a:endParaRPr lang="en-US" sz="2400" dirty="0">
                <a:solidFill>
                  <a:schemeClr val="accent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166796" y="2733375"/>
              <a:ext cx="2081019" cy="461665"/>
            </a:xfrm>
            <a:prstGeom prst="rect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1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Key evolution</a:t>
              </a:r>
              <a:endParaRPr lang="en-US" sz="2400" dirty="0">
                <a:solidFill>
                  <a:schemeClr val="accent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79473" y="2548709"/>
              <a:ext cx="1503938" cy="830997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solidFill>
                    <a:schemeClr val="accent3">
                      <a:lumMod val="75000"/>
                    </a:schemeClr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Auth</a:t>
              </a:r>
              <a:r>
                <a:rPr lang="en-US" sz="2400" dirty="0" smtClean="0">
                  <a:solidFill>
                    <a:schemeClr val="accent3">
                      <a:lumMod val="75000"/>
                    </a:schemeClr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 key</a:t>
              </a:r>
              <a:br>
                <a:rPr lang="en-US" sz="2400" dirty="0" smtClean="0">
                  <a:solidFill>
                    <a:schemeClr val="accent3">
                      <a:lumMod val="75000"/>
                    </a:schemeClr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</a:br>
              <a:r>
                <a:rPr lang="en-US" sz="2400" dirty="0" smtClean="0">
                  <a:solidFill>
                    <a:schemeClr val="accent3">
                      <a:lumMod val="75000"/>
                    </a:schemeClr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exchange</a:t>
              </a:r>
              <a:endParaRPr lang="en-US" sz="2400" dirty="0">
                <a:solidFill>
                  <a:schemeClr val="accent3">
                    <a:lumMod val="7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cxnSp>
          <p:nvCxnSpPr>
            <p:cNvPr id="25" name="Straight Arrow Connector 24"/>
            <p:cNvCxnSpPr>
              <a:stCxn id="8" idx="3"/>
              <a:endCxn id="18" idx="1"/>
            </p:cNvCxnSpPr>
            <p:nvPr/>
          </p:nvCxnSpPr>
          <p:spPr>
            <a:xfrm>
              <a:off x="2179260" y="2964208"/>
              <a:ext cx="1400213" cy="0"/>
            </a:xfrm>
            <a:prstGeom prst="straightConnector1">
              <a:avLst/>
            </a:prstGeom>
            <a:ln w="50800">
              <a:solidFill>
                <a:schemeClr val="accent6"/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18" idx="3"/>
              <a:endCxn id="17" idx="1"/>
            </p:cNvCxnSpPr>
            <p:nvPr/>
          </p:nvCxnSpPr>
          <p:spPr>
            <a:xfrm>
              <a:off x="5083411" y="2964208"/>
              <a:ext cx="1083385" cy="0"/>
            </a:xfrm>
            <a:prstGeom prst="straightConnector1">
              <a:avLst/>
            </a:prstGeom>
            <a:ln w="50800">
              <a:solidFill>
                <a:schemeClr val="accent5"/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18" idx="3"/>
              <a:endCxn id="16" idx="1"/>
            </p:cNvCxnSpPr>
            <p:nvPr/>
          </p:nvCxnSpPr>
          <p:spPr>
            <a:xfrm>
              <a:off x="5083411" y="2964208"/>
              <a:ext cx="1083385" cy="695754"/>
            </a:xfrm>
            <a:prstGeom prst="straightConnector1">
              <a:avLst/>
            </a:prstGeom>
            <a:ln w="50800">
              <a:solidFill>
                <a:schemeClr val="accent5"/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11" idx="3"/>
              <a:endCxn id="16" idx="1"/>
            </p:cNvCxnSpPr>
            <p:nvPr/>
          </p:nvCxnSpPr>
          <p:spPr>
            <a:xfrm flipV="1">
              <a:off x="5040129" y="3659962"/>
              <a:ext cx="1126667" cy="695755"/>
            </a:xfrm>
            <a:prstGeom prst="straightConnector1">
              <a:avLst/>
            </a:prstGeom>
            <a:ln w="50800">
              <a:solidFill>
                <a:schemeClr val="accent5"/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17" idx="3"/>
              <a:endCxn id="14" idx="1"/>
            </p:cNvCxnSpPr>
            <p:nvPr/>
          </p:nvCxnSpPr>
          <p:spPr>
            <a:xfrm>
              <a:off x="8247815" y="2964208"/>
              <a:ext cx="1048586" cy="0"/>
            </a:xfrm>
            <a:prstGeom prst="straightConnector1">
              <a:avLst/>
            </a:prstGeom>
            <a:ln w="50800">
              <a:solidFill>
                <a:schemeClr val="accent4">
                  <a:lumMod val="60000"/>
                  <a:lumOff val="40000"/>
                </a:schemeClr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16" idx="3"/>
              <a:endCxn id="13" idx="1"/>
            </p:cNvCxnSpPr>
            <p:nvPr/>
          </p:nvCxnSpPr>
          <p:spPr>
            <a:xfrm>
              <a:off x="8847338" y="3659962"/>
              <a:ext cx="449063" cy="603422"/>
            </a:xfrm>
            <a:prstGeom prst="straightConnector1">
              <a:avLst/>
            </a:prstGeom>
            <a:ln w="50800">
              <a:solidFill>
                <a:schemeClr val="accent4">
                  <a:lumMod val="60000"/>
                  <a:lumOff val="40000"/>
                </a:schemeClr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15" idx="3"/>
              <a:endCxn id="13" idx="1"/>
            </p:cNvCxnSpPr>
            <p:nvPr/>
          </p:nvCxnSpPr>
          <p:spPr>
            <a:xfrm flipV="1">
              <a:off x="8448190" y="4263384"/>
              <a:ext cx="848211" cy="788088"/>
            </a:xfrm>
            <a:prstGeom prst="straightConnector1">
              <a:avLst/>
            </a:prstGeom>
            <a:ln w="50800">
              <a:solidFill>
                <a:schemeClr val="accent4">
                  <a:lumMod val="60000"/>
                  <a:lumOff val="40000"/>
                </a:schemeClr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endCxn id="14" idx="2"/>
            </p:cNvCxnSpPr>
            <p:nvPr/>
          </p:nvCxnSpPr>
          <p:spPr>
            <a:xfrm flipV="1">
              <a:off x="10578964" y="3195040"/>
              <a:ext cx="0" cy="468179"/>
            </a:xfrm>
            <a:prstGeom prst="straightConnector1">
              <a:avLst/>
            </a:prstGeom>
            <a:ln w="50800">
              <a:solidFill>
                <a:schemeClr val="accent4">
                  <a:lumMod val="60000"/>
                  <a:lumOff val="40000"/>
                </a:schemeClr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Freeform 36"/>
          <p:cNvSpPr/>
          <p:nvPr/>
        </p:nvSpPr>
        <p:spPr>
          <a:xfrm>
            <a:off x="0" y="826937"/>
            <a:ext cx="12192000" cy="6031064"/>
          </a:xfrm>
          <a:custGeom>
            <a:avLst/>
            <a:gdLst>
              <a:gd name="connsiteX0" fmla="*/ 7572038 w 12192000"/>
              <a:gd name="connsiteY0" fmla="*/ 3549852 h 6003985"/>
              <a:gd name="connsiteX1" fmla="*/ 5870592 w 12192000"/>
              <a:gd name="connsiteY1" fmla="*/ 3698739 h 6003985"/>
              <a:gd name="connsiteX2" fmla="*/ 3028080 w 12192000"/>
              <a:gd name="connsiteY2" fmla="*/ 5096816 h 6003985"/>
              <a:gd name="connsiteX3" fmla="*/ 6177953 w 12192000"/>
              <a:gd name="connsiteY3" fmla="*/ 5432666 h 6003985"/>
              <a:gd name="connsiteX4" fmla="*/ 9020465 w 12192000"/>
              <a:gd name="connsiteY4" fmla="*/ 4034588 h 6003985"/>
              <a:gd name="connsiteX5" fmla="*/ 7572038 w 12192000"/>
              <a:gd name="connsiteY5" fmla="*/ 3549852 h 6003985"/>
              <a:gd name="connsiteX6" fmla="*/ 0 w 12192000"/>
              <a:gd name="connsiteY6" fmla="*/ 0 h 6003985"/>
              <a:gd name="connsiteX7" fmla="*/ 12192000 w 12192000"/>
              <a:gd name="connsiteY7" fmla="*/ 0 h 6003985"/>
              <a:gd name="connsiteX8" fmla="*/ 12192000 w 12192000"/>
              <a:gd name="connsiteY8" fmla="*/ 6003985 h 6003985"/>
              <a:gd name="connsiteX9" fmla="*/ 0 w 12192000"/>
              <a:gd name="connsiteY9" fmla="*/ 6003985 h 6003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03985">
                <a:moveTo>
                  <a:pt x="7572038" y="3549852"/>
                </a:moveTo>
                <a:cubicBezTo>
                  <a:pt x="7077272" y="3541138"/>
                  <a:pt x="6491124" y="3588742"/>
                  <a:pt x="5870592" y="3698739"/>
                </a:cubicBezTo>
                <a:cubicBezTo>
                  <a:pt x="4215841" y="3992065"/>
                  <a:pt x="2943204" y="4618005"/>
                  <a:pt x="3028080" y="5096816"/>
                </a:cubicBezTo>
                <a:cubicBezTo>
                  <a:pt x="3112955" y="5575627"/>
                  <a:pt x="4523202" y="5725992"/>
                  <a:pt x="6177953" y="5432666"/>
                </a:cubicBezTo>
                <a:cubicBezTo>
                  <a:pt x="7832704" y="5139340"/>
                  <a:pt x="9105340" y="4513399"/>
                  <a:pt x="9020465" y="4034588"/>
                </a:cubicBezTo>
                <a:cubicBezTo>
                  <a:pt x="8967418" y="3735332"/>
                  <a:pt x="8396647" y="3564374"/>
                  <a:pt x="7572038" y="3549852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003985"/>
                </a:lnTo>
                <a:lnTo>
                  <a:pt x="0" y="6003985"/>
                </a:lnTo>
                <a:close/>
              </a:path>
            </a:pathLst>
          </a:custGeom>
          <a:solidFill>
            <a:schemeClr val="bg1">
              <a:lumMod val="50000"/>
              <a:alpha val="3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71959" y="4378837"/>
            <a:ext cx="1946046" cy="369332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Authenticated</a:t>
            </a:r>
            <a:endParaRPr lang="en-US" dirty="0">
              <a:solidFill>
                <a:srgbClr val="C00000"/>
              </a:solidFill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6124575" y="4869890"/>
            <a:ext cx="1499702" cy="149881"/>
            <a:chOff x="6124575" y="4869890"/>
            <a:chExt cx="1499702" cy="149881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6188369" y="4879415"/>
              <a:ext cx="1435908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6124575" y="4869890"/>
              <a:ext cx="73152" cy="146304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6197894" y="4876240"/>
              <a:ext cx="70796" cy="143531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1647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block ciphers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Lato Heavy"/>
                <a:ea typeface="Lato Semibold" panose="020F0502020204030203" pitchFamily="34" charset="0"/>
                <a:cs typeface="Lato Heavy"/>
              </a:rPr>
              <a:t>Block cipher</a:t>
            </a:r>
          </a:p>
          <a:p>
            <a:pPr marL="0" indent="0">
              <a:spcAft>
                <a:spcPts val="16800"/>
              </a:spcAft>
              <a:buNone/>
            </a:pPr>
            <a:r>
              <a:rPr lang="en-US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Permutation family, indexed by key </a:t>
            </a:r>
          </a:p>
          <a:p>
            <a:pPr marL="0" indent="0">
              <a:buNone/>
            </a:pPr>
            <a:r>
              <a:rPr lang="en-US" dirty="0"/>
              <a:t>Design goals</a:t>
            </a:r>
          </a:p>
          <a:p>
            <a:r>
              <a:rPr lang="en-US" dirty="0"/>
              <a:t>Simple</a:t>
            </a:r>
          </a:p>
          <a:p>
            <a:r>
              <a:rPr lang="en-US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Makes no sense</a:t>
            </a:r>
          </a:p>
          <a:p>
            <a:r>
              <a:rPr lang="en-US" dirty="0"/>
              <a:t>Simple to see that it makes no </a:t>
            </a:r>
            <a:r>
              <a:rPr lang="en-US" dirty="0" smtClean="0"/>
              <a:t>sense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Lato Heavy"/>
                <a:ea typeface="Lato Semibold" panose="020F0502020204030203" pitchFamily="34" charset="0"/>
                <a:cs typeface="Lato Heavy"/>
              </a:rPr>
              <a:t>Pseudorandom</a:t>
            </a:r>
            <a:endParaRPr lang="en-US" sz="2800" dirty="0">
              <a:latin typeface="Lato Heavy"/>
              <a:ea typeface="Lato Semibold" panose="020F0502020204030203" pitchFamily="34" charset="0"/>
              <a:cs typeface="Lato Heavy"/>
            </a:endParaRPr>
          </a:p>
          <a:p>
            <a:pPr marL="0" indent="0">
              <a:buNone/>
            </a:pPr>
            <a:r>
              <a:rPr lang="en-US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Deterministic, but random-looking</a:t>
            </a:r>
          </a:p>
          <a:p>
            <a:pPr marL="0" indent="0">
              <a:buNone/>
            </a:pPr>
            <a:endParaRPr lang="en-US" dirty="0"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  <a:p>
            <a:pPr marL="0" indent="0">
              <a:buNone/>
            </a:pPr>
            <a:endParaRPr lang="en-US" dirty="0" smtClean="0"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  <a:p>
            <a:pPr marL="0" indent="0">
              <a:buNone/>
            </a:pPr>
            <a:endParaRPr lang="en-US" dirty="0"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  <a:p>
            <a:pPr marL="0" indent="0">
              <a:buNone/>
            </a:pPr>
            <a:endParaRPr lang="en-US" dirty="0" smtClean="0"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  <a:p>
            <a:pPr marL="0" indent="0">
              <a:buNone/>
            </a:pPr>
            <a:endParaRPr lang="en-US" dirty="0" smtClean="0"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  <a:p>
            <a:pPr marL="0" indent="0">
              <a:spcBef>
                <a:spcPts val="1400"/>
              </a:spcBef>
              <a:buNone/>
            </a:pPr>
            <a:r>
              <a:rPr lang="en-US" i="1" dirty="0"/>
              <a:t>If an adversary A has not </a:t>
            </a:r>
            <a:r>
              <a:rPr lang="en-US" i="1" dirty="0">
                <a:solidFill>
                  <a:schemeClr val="accent2"/>
                </a:solidFill>
              </a:rPr>
              <a:t>explicitly </a:t>
            </a:r>
            <a:r>
              <a:rPr lang="en-US" i="1" dirty="0"/>
              <a:t>queried the oracle on some point x</a:t>
            </a:r>
            <a:r>
              <a:rPr lang="en-US" i="1" dirty="0" smtClean="0"/>
              <a:t>, then </a:t>
            </a:r>
            <a:r>
              <a:rPr lang="en-US" i="1" dirty="0"/>
              <a:t>the value of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/>
              <a:t>x</a:t>
            </a:r>
            <a:r>
              <a:rPr lang="en-US" dirty="0"/>
              <a:t>)</a:t>
            </a:r>
            <a:r>
              <a:rPr lang="en-US" i="1" dirty="0"/>
              <a:t> is </a:t>
            </a:r>
            <a:r>
              <a:rPr lang="en-US" i="1" dirty="0">
                <a:solidFill>
                  <a:schemeClr val="accent3">
                    <a:lumMod val="75000"/>
                  </a:schemeClr>
                </a:solidFill>
              </a:rPr>
              <a:t>completely 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random</a:t>
            </a:r>
            <a:r>
              <a:rPr lang="en-US" i="1" dirty="0" smtClean="0"/>
              <a:t>…</a:t>
            </a:r>
            <a:r>
              <a:rPr lang="en-US" i="1" dirty="0">
                <a:solidFill>
                  <a:schemeClr val="accent1"/>
                </a:solidFill>
              </a:rPr>
              <a:t>at least </a:t>
            </a:r>
            <a:r>
              <a:rPr lang="en-US" i="1" dirty="0"/>
              <a:t>as far as A is concerned</a:t>
            </a:r>
          </a:p>
          <a:p>
            <a:pPr marL="0" indent="0" algn="r">
              <a:buNone/>
            </a:pPr>
            <a:r>
              <a:rPr lang="en-US" sz="1500" dirty="0"/>
              <a:t>–Jon Katz and Yehuda </a:t>
            </a:r>
            <a:r>
              <a:rPr lang="en-US" sz="1500" dirty="0" err="1"/>
              <a:t>Lindell</a:t>
            </a:r>
            <a:r>
              <a:rPr lang="en-US" sz="1500" i="1" dirty="0"/>
              <a:t>, </a:t>
            </a:r>
            <a:r>
              <a:rPr lang="en-US" sz="1500" i="1" dirty="0" smtClean="0"/>
              <a:t>Intro </a:t>
            </a:r>
            <a:r>
              <a:rPr lang="en-US" sz="1500" i="1" dirty="0"/>
              <a:t>to </a:t>
            </a:r>
            <a:r>
              <a:rPr lang="en-US" sz="1500" i="1" dirty="0" smtClean="0"/>
              <a:t>Modern Cryptography</a:t>
            </a:r>
            <a:endParaRPr lang="en-US" sz="1500" i="1" dirty="0"/>
          </a:p>
        </p:txBody>
      </p:sp>
      <p:grpSp>
        <p:nvGrpSpPr>
          <p:cNvPr id="5" name="Group 4"/>
          <p:cNvGrpSpPr/>
          <p:nvPr/>
        </p:nvGrpSpPr>
        <p:grpSpPr>
          <a:xfrm>
            <a:off x="1547427" y="2032938"/>
            <a:ext cx="2939322" cy="2032272"/>
            <a:chOff x="1547427" y="2079970"/>
            <a:chExt cx="2939322" cy="2032272"/>
          </a:xfrm>
        </p:grpSpPr>
        <p:sp>
          <p:nvSpPr>
            <p:cNvPr id="6" name="Rectangle 5"/>
            <p:cNvSpPr/>
            <p:nvPr/>
          </p:nvSpPr>
          <p:spPr>
            <a:xfrm>
              <a:off x="1780201" y="2857376"/>
              <a:ext cx="848198" cy="49795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Lato Black"/>
                  <a:cs typeface="Lato Black"/>
                </a:rPr>
                <a:t>B</a:t>
              </a:r>
              <a:r>
                <a:rPr lang="en-US" sz="2400" i="1" baseline="-25000" dirty="0" smtClean="0">
                  <a:latin typeface="Lato Black"/>
                  <a:cs typeface="Lato Black"/>
                </a:rPr>
                <a:t>K</a:t>
              </a:r>
              <a:endParaRPr lang="en-US" sz="2400" i="1" baseline="-25000" dirty="0">
                <a:latin typeface="Lato Black"/>
                <a:cs typeface="Lato Black"/>
              </a:endParaRPr>
            </a:p>
          </p:txBody>
        </p:sp>
        <p:cxnSp>
          <p:nvCxnSpPr>
            <p:cNvPr id="7" name="Straight Arrow Connector 6"/>
            <p:cNvCxnSpPr>
              <a:stCxn id="9" idx="2"/>
              <a:endCxn id="6" idx="0"/>
            </p:cNvCxnSpPr>
            <p:nvPr/>
          </p:nvCxnSpPr>
          <p:spPr>
            <a:xfrm flipH="1">
              <a:off x="2204300" y="2449302"/>
              <a:ext cx="3268" cy="408074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6" idx="2"/>
            </p:cNvCxnSpPr>
            <p:nvPr/>
          </p:nvCxnSpPr>
          <p:spPr>
            <a:xfrm>
              <a:off x="2204300" y="3355333"/>
              <a:ext cx="0" cy="411480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592525" y="2079970"/>
              <a:ext cx="1230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X</a:t>
              </a:r>
              <a:endParaRPr lang="en-US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47427" y="3742910"/>
              <a:ext cx="12926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Y</a:t>
              </a:r>
              <a:endParaRPr lang="en-US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408038" y="2857376"/>
              <a:ext cx="848198" cy="49795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Lato Black"/>
                  <a:cs typeface="Lato Black"/>
                </a:rPr>
                <a:t>B</a:t>
              </a:r>
              <a:r>
                <a:rPr lang="en-US" sz="2400" i="1" baseline="-25000" dirty="0" smtClean="0">
                  <a:latin typeface="Lato Black"/>
                  <a:cs typeface="Lato Black"/>
                </a:rPr>
                <a:t>K</a:t>
              </a:r>
              <a:endParaRPr lang="en-US" sz="2400" i="1" baseline="40000" dirty="0">
                <a:latin typeface="Lato Black"/>
                <a:cs typeface="Lato Black"/>
              </a:endParaRPr>
            </a:p>
          </p:txBody>
        </p:sp>
        <p:cxnSp>
          <p:nvCxnSpPr>
            <p:cNvPr id="12" name="Straight Arrow Connector 11"/>
            <p:cNvCxnSpPr>
              <a:stCxn id="14" idx="2"/>
              <a:endCxn id="11" idx="0"/>
            </p:cNvCxnSpPr>
            <p:nvPr/>
          </p:nvCxnSpPr>
          <p:spPr>
            <a:xfrm flipH="1">
              <a:off x="3832137" y="2449302"/>
              <a:ext cx="3268" cy="408074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1" idx="2"/>
            </p:cNvCxnSpPr>
            <p:nvPr/>
          </p:nvCxnSpPr>
          <p:spPr>
            <a:xfrm>
              <a:off x="3832137" y="3355333"/>
              <a:ext cx="3268" cy="411480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220362" y="2079970"/>
              <a:ext cx="1230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Y</a:t>
              </a:r>
              <a:endParaRPr lang="en-US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194118" y="3742910"/>
              <a:ext cx="12926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X</a:t>
              </a:r>
              <a:endParaRPr lang="en-US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799000" y="2929325"/>
              <a:ext cx="3273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baseline="40000" dirty="0" smtClean="0">
                  <a:solidFill>
                    <a:schemeClr val="bg1"/>
                  </a:solidFill>
                  <a:latin typeface="Lato Black"/>
                  <a:cs typeface="Lato Black"/>
                </a:rPr>
                <a:t>-1</a:t>
              </a:r>
              <a:endParaRPr lang="en-US" i="1" baseline="40000" dirty="0">
                <a:solidFill>
                  <a:schemeClr val="bg1"/>
                </a:solidFill>
                <a:latin typeface="Lato Black"/>
                <a:cs typeface="Lato Black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751405" y="2154278"/>
            <a:ext cx="4277197" cy="2307946"/>
            <a:chOff x="6751401" y="4550054"/>
            <a:chExt cx="4277197" cy="2307946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8890000" y="4550054"/>
              <a:ext cx="0" cy="230794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3401" y="5029168"/>
              <a:ext cx="1473198" cy="1473198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6751401" y="5516788"/>
              <a:ext cx="848198" cy="49795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Lato Black"/>
                  <a:cs typeface="Lato Black"/>
                </a:rPr>
                <a:t>B</a:t>
              </a:r>
              <a:r>
                <a:rPr lang="en-US" sz="2400" i="1" baseline="-25000" dirty="0" smtClean="0">
                  <a:latin typeface="Lato Black"/>
                  <a:cs typeface="Lato Black"/>
                </a:rPr>
                <a:t>$</a:t>
              </a:r>
              <a:endParaRPr lang="en-US" sz="2400" i="1" baseline="-25000" dirty="0">
                <a:latin typeface="Lato Black"/>
                <a:cs typeface="Lato Black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817532" y="4962884"/>
              <a:ext cx="4322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X</a:t>
              </a:r>
              <a:endParaRPr lang="en-US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0180400" y="5489586"/>
              <a:ext cx="848198" cy="497957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400" i="1" dirty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Π</a:t>
              </a:r>
              <a:endParaRPr lang="en-US" sz="2400" i="1" baseline="-250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cxnSp>
          <p:nvCxnSpPr>
            <p:cNvPr id="23" name="Curved Connector 22"/>
            <p:cNvCxnSpPr>
              <a:endCxn id="20" idx="0"/>
            </p:cNvCxnSpPr>
            <p:nvPr/>
          </p:nvCxnSpPr>
          <p:spPr>
            <a:xfrm rot="10800000" flipV="1">
              <a:off x="7175501" y="5304920"/>
              <a:ext cx="1160699" cy="211868"/>
            </a:xfrm>
            <a:prstGeom prst="curvedConnector2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urved Connector 23"/>
            <p:cNvCxnSpPr>
              <a:stCxn id="20" idx="2"/>
            </p:cNvCxnSpPr>
            <p:nvPr/>
          </p:nvCxnSpPr>
          <p:spPr>
            <a:xfrm rot="16200000" flipH="1">
              <a:off x="7633720" y="5556525"/>
              <a:ext cx="244262" cy="1160702"/>
            </a:xfrm>
            <a:prstGeom prst="curvedConnector2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urved Connector 24"/>
            <p:cNvCxnSpPr>
              <a:endCxn id="22" idx="0"/>
            </p:cNvCxnSpPr>
            <p:nvPr/>
          </p:nvCxnSpPr>
          <p:spPr>
            <a:xfrm>
              <a:off x="9443801" y="5304918"/>
              <a:ext cx="1160698" cy="184668"/>
            </a:xfrm>
            <a:prstGeom prst="curvedConnector2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urved Connector 25"/>
            <p:cNvCxnSpPr>
              <a:stCxn id="22" idx="2"/>
            </p:cNvCxnSpPr>
            <p:nvPr/>
          </p:nvCxnSpPr>
          <p:spPr>
            <a:xfrm rot="5400000">
              <a:off x="9927224" y="5562768"/>
              <a:ext cx="252500" cy="1102051"/>
            </a:xfrm>
            <a:prstGeom prst="curvedConnector2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9626599" y="4962884"/>
              <a:ext cx="4322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X</a:t>
              </a:r>
              <a:endParaRPr lang="en-US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813043" y="6263005"/>
              <a:ext cx="4322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Y</a:t>
              </a:r>
              <a:endParaRPr lang="en-US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626599" y="6263005"/>
              <a:ext cx="4322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Y</a:t>
              </a:r>
              <a:endParaRPr lang="en-US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</p:grpSp>
      <p:sp>
        <p:nvSpPr>
          <p:cNvPr id="30" name="Rectangle 29"/>
          <p:cNvSpPr/>
          <p:nvPr/>
        </p:nvSpPr>
        <p:spPr bwMode="auto">
          <a:xfrm>
            <a:off x="648533" y="2938547"/>
            <a:ext cx="1047257" cy="215694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dirty="0" smtClean="0">
                <a:solidFill>
                  <a:schemeClr val="accent2"/>
                </a:solidFill>
                <a:latin typeface="Lato Semibold"/>
                <a:cs typeface="Lato Semibold"/>
              </a:rPr>
              <a:t>encipher</a:t>
            </a:r>
            <a:endParaRPr lang="en-US" sz="1400" i="1" dirty="0">
              <a:solidFill>
                <a:schemeClr val="accent2"/>
              </a:solidFill>
              <a:latin typeface="Lato Heavy"/>
              <a:cs typeface="Lato Heavy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4340641" y="2938547"/>
            <a:ext cx="1047257" cy="215694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dirty="0" smtClean="0">
                <a:solidFill>
                  <a:schemeClr val="accent2"/>
                </a:solidFill>
                <a:latin typeface="Lato Semibold"/>
                <a:cs typeface="Lato Semibold"/>
              </a:rPr>
              <a:t>decipher</a:t>
            </a:r>
            <a:endParaRPr lang="en-US" sz="1400" i="1" dirty="0">
              <a:solidFill>
                <a:schemeClr val="accent2"/>
              </a:solidFill>
              <a:latin typeface="Lato Heavy"/>
              <a:cs typeface="Lato Heavy"/>
            </a:endParaRPr>
          </a:p>
        </p:txBody>
      </p:sp>
    </p:spTree>
    <p:extLst>
      <p:ext uri="{BB962C8B-B14F-4D97-AF65-F5344CB8AC3E}">
        <p14:creationId xmlns:p14="http://schemas.microsoft.com/office/powerpoint/2010/main" val="1793633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block ciphers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>
                <a:latin typeface="Lato Heavy"/>
                <a:ea typeface="Lato Semibold" panose="020F0502020204030203" pitchFamily="34" charset="0"/>
                <a:cs typeface="Lato Heavy"/>
              </a:rPr>
              <a:t>Block cipher</a:t>
            </a:r>
          </a:p>
          <a:p>
            <a:pPr marL="0" indent="0">
              <a:spcAft>
                <a:spcPts val="16800"/>
              </a:spcAft>
              <a:buNone/>
            </a:pPr>
            <a:r>
              <a:rPr lang="en-US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Permutation family, indexed by key </a:t>
            </a:r>
          </a:p>
          <a:p>
            <a:pPr marL="0" indent="0">
              <a:buNone/>
            </a:pPr>
            <a:r>
              <a:rPr lang="en-US" dirty="0"/>
              <a:t>Design goals</a:t>
            </a:r>
          </a:p>
          <a:p>
            <a:r>
              <a:rPr lang="en-US" dirty="0"/>
              <a:t>Simple</a:t>
            </a:r>
          </a:p>
          <a:p>
            <a:r>
              <a:rPr lang="en-US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Makes no sense</a:t>
            </a:r>
          </a:p>
          <a:p>
            <a:r>
              <a:rPr lang="en-US" dirty="0"/>
              <a:t>Simple to see that it makes no sense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>
                <a:latin typeface="Lato Heavy"/>
                <a:ea typeface="Lato Semibold" panose="020F0502020204030203" pitchFamily="34" charset="0"/>
                <a:cs typeface="Lato Heavy"/>
              </a:rPr>
              <a:t>Strongly pseudorandom</a:t>
            </a:r>
            <a:endParaRPr lang="en-US" sz="2800" dirty="0">
              <a:latin typeface="Lato Heavy"/>
              <a:ea typeface="Lato Semibold" panose="020F0502020204030203" pitchFamily="34" charset="0"/>
              <a:cs typeface="Lato Heavy"/>
            </a:endParaRPr>
          </a:p>
          <a:p>
            <a:pPr marL="0" indent="0">
              <a:buNone/>
            </a:pPr>
            <a:r>
              <a:rPr lang="en-US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Same as before, but with inverses too</a:t>
            </a:r>
            <a:endParaRPr lang="en-US" dirty="0"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47427" y="2032938"/>
            <a:ext cx="2939322" cy="2032272"/>
            <a:chOff x="1547427" y="2079970"/>
            <a:chExt cx="2939322" cy="2032272"/>
          </a:xfrm>
        </p:grpSpPr>
        <p:sp>
          <p:nvSpPr>
            <p:cNvPr id="6" name="Rectangle 5"/>
            <p:cNvSpPr/>
            <p:nvPr/>
          </p:nvSpPr>
          <p:spPr>
            <a:xfrm>
              <a:off x="1780201" y="2857376"/>
              <a:ext cx="848198" cy="49795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Lato Black"/>
                  <a:cs typeface="Lato Black"/>
                </a:rPr>
                <a:t>B</a:t>
              </a:r>
              <a:r>
                <a:rPr lang="en-US" sz="2400" i="1" baseline="-25000" dirty="0" smtClean="0">
                  <a:latin typeface="Lato Black"/>
                  <a:cs typeface="Lato Black"/>
                </a:rPr>
                <a:t>K</a:t>
              </a:r>
              <a:endParaRPr lang="en-US" sz="2400" i="1" baseline="-25000" dirty="0">
                <a:latin typeface="Lato Black"/>
                <a:cs typeface="Lato Black"/>
              </a:endParaRPr>
            </a:p>
          </p:txBody>
        </p:sp>
        <p:cxnSp>
          <p:nvCxnSpPr>
            <p:cNvPr id="7" name="Straight Arrow Connector 6"/>
            <p:cNvCxnSpPr>
              <a:stCxn id="9" idx="2"/>
              <a:endCxn id="6" idx="0"/>
            </p:cNvCxnSpPr>
            <p:nvPr/>
          </p:nvCxnSpPr>
          <p:spPr>
            <a:xfrm flipH="1">
              <a:off x="2204300" y="2449302"/>
              <a:ext cx="3268" cy="408074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6" idx="2"/>
            </p:cNvCxnSpPr>
            <p:nvPr/>
          </p:nvCxnSpPr>
          <p:spPr>
            <a:xfrm>
              <a:off x="2204300" y="3355333"/>
              <a:ext cx="0" cy="411480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592525" y="2079970"/>
              <a:ext cx="1230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X</a:t>
              </a:r>
              <a:endParaRPr lang="en-US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47427" y="3742910"/>
              <a:ext cx="12926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Y</a:t>
              </a:r>
              <a:endParaRPr lang="en-US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408038" y="2857376"/>
              <a:ext cx="848198" cy="49795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Lato Black"/>
                  <a:cs typeface="Lato Black"/>
                </a:rPr>
                <a:t>B</a:t>
              </a:r>
              <a:r>
                <a:rPr lang="en-US" sz="2400" i="1" baseline="-25000" dirty="0" smtClean="0">
                  <a:latin typeface="Lato Black"/>
                  <a:cs typeface="Lato Black"/>
                </a:rPr>
                <a:t>K</a:t>
              </a:r>
              <a:endParaRPr lang="en-US" sz="2400" i="1" baseline="40000" dirty="0">
                <a:latin typeface="Lato Black"/>
                <a:cs typeface="Lato Black"/>
              </a:endParaRPr>
            </a:p>
          </p:txBody>
        </p:sp>
        <p:cxnSp>
          <p:nvCxnSpPr>
            <p:cNvPr id="12" name="Straight Arrow Connector 11"/>
            <p:cNvCxnSpPr>
              <a:stCxn id="14" idx="2"/>
              <a:endCxn id="11" idx="0"/>
            </p:cNvCxnSpPr>
            <p:nvPr/>
          </p:nvCxnSpPr>
          <p:spPr>
            <a:xfrm flipH="1">
              <a:off x="3832137" y="2449302"/>
              <a:ext cx="3268" cy="408074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1" idx="2"/>
            </p:cNvCxnSpPr>
            <p:nvPr/>
          </p:nvCxnSpPr>
          <p:spPr>
            <a:xfrm>
              <a:off x="3832137" y="3355333"/>
              <a:ext cx="3268" cy="411480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220362" y="2079970"/>
              <a:ext cx="1230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Y</a:t>
              </a:r>
              <a:endParaRPr lang="en-US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194118" y="3742910"/>
              <a:ext cx="12926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X</a:t>
              </a:r>
              <a:endParaRPr lang="en-US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799000" y="2929325"/>
              <a:ext cx="3273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baseline="40000" dirty="0" smtClean="0">
                  <a:solidFill>
                    <a:schemeClr val="bg1"/>
                  </a:solidFill>
                  <a:latin typeface="Lato Black"/>
                  <a:cs typeface="Lato Black"/>
                </a:rPr>
                <a:t>-1</a:t>
              </a:r>
              <a:endParaRPr lang="en-US" i="1" baseline="40000" dirty="0">
                <a:solidFill>
                  <a:schemeClr val="bg1"/>
                </a:solidFill>
                <a:latin typeface="Lato Black"/>
                <a:cs typeface="Lato Black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752016" y="2154278"/>
            <a:ext cx="4276586" cy="2307946"/>
            <a:chOff x="6416900" y="2897332"/>
            <a:chExt cx="4276586" cy="2307946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8559214" y="2897332"/>
              <a:ext cx="0" cy="230794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2615" y="3376446"/>
              <a:ext cx="1473198" cy="1473198"/>
            </a:xfrm>
            <a:prstGeom prst="rect">
              <a:avLst/>
            </a:prstGeom>
          </p:spPr>
        </p:pic>
        <p:sp>
          <p:nvSpPr>
            <p:cNvPr id="59" name="Rectangle 58"/>
            <p:cNvSpPr/>
            <p:nvPr/>
          </p:nvSpPr>
          <p:spPr>
            <a:xfrm>
              <a:off x="6420615" y="3487056"/>
              <a:ext cx="848198" cy="49795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Lato Black"/>
                  <a:cs typeface="Lato Black"/>
                </a:rPr>
                <a:t>B</a:t>
              </a:r>
              <a:r>
                <a:rPr lang="en-US" sz="2400" i="1" baseline="-25000" dirty="0" smtClean="0">
                  <a:latin typeface="Lato Black"/>
                  <a:cs typeface="Lato Black"/>
                </a:rPr>
                <a:t>$</a:t>
              </a:r>
              <a:endParaRPr lang="en-US" sz="2400" i="1" baseline="-25000" dirty="0">
                <a:latin typeface="Lato Black"/>
                <a:cs typeface="Lato Black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9845288" y="3487056"/>
              <a:ext cx="848198" cy="497957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400" i="1" dirty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Π</a:t>
              </a:r>
              <a:endParaRPr lang="en-US" sz="2400" i="1" baseline="-250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416900" y="4380164"/>
              <a:ext cx="848198" cy="49795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Lato Black"/>
                  <a:cs typeface="Lato Black"/>
                </a:rPr>
                <a:t>B</a:t>
              </a:r>
              <a:r>
                <a:rPr lang="en-US" sz="2400" i="1" baseline="-25000" dirty="0" smtClean="0">
                  <a:latin typeface="Lato Black"/>
                  <a:cs typeface="Lato Black"/>
                </a:rPr>
                <a:t>$</a:t>
              </a:r>
              <a:endParaRPr lang="en-US" sz="2400" i="1" baseline="-25000" dirty="0">
                <a:latin typeface="Lato Black"/>
                <a:cs typeface="Lato Black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9841573" y="4380164"/>
              <a:ext cx="848198" cy="497957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400" i="1" dirty="0" smtClean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Π</a:t>
              </a:r>
              <a:endParaRPr lang="en-US" sz="2400" i="1" baseline="-250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810750" y="4461071"/>
              <a:ext cx="3273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baseline="40000" dirty="0" smtClean="0">
                  <a:solidFill>
                    <a:schemeClr val="bg1"/>
                  </a:solidFill>
                  <a:latin typeface="Lato Black"/>
                  <a:cs typeface="Lato Black"/>
                </a:rPr>
                <a:t>-1</a:t>
              </a:r>
              <a:endParaRPr lang="en-US" i="1" baseline="40000" dirty="0">
                <a:solidFill>
                  <a:schemeClr val="bg1"/>
                </a:solidFill>
                <a:latin typeface="Lato Black"/>
                <a:cs typeface="Lato Black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0338624" y="4471783"/>
              <a:ext cx="3273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baseline="40000" dirty="0" smtClean="0">
                  <a:solidFill>
                    <a:schemeClr val="bg1"/>
                  </a:solidFill>
                  <a:latin typeface="Lato Black"/>
                  <a:cs typeface="Lato Black"/>
                </a:rPr>
                <a:t>-1</a:t>
              </a:r>
              <a:endParaRPr lang="en-US" i="1" baseline="40000" dirty="0">
                <a:solidFill>
                  <a:schemeClr val="bg1"/>
                </a:solidFill>
                <a:latin typeface="Lato Black"/>
                <a:cs typeface="Lato Black"/>
              </a:endParaRPr>
            </a:p>
          </p:txBody>
        </p:sp>
        <p:cxnSp>
          <p:nvCxnSpPr>
            <p:cNvPr id="65" name="Straight Arrow Connector 64"/>
            <p:cNvCxnSpPr>
              <a:stCxn id="60" idx="1"/>
            </p:cNvCxnSpPr>
            <p:nvPr/>
          </p:nvCxnSpPr>
          <p:spPr>
            <a:xfrm flipH="1">
              <a:off x="9209837" y="3736035"/>
              <a:ext cx="635451" cy="128032"/>
            </a:xfrm>
            <a:prstGeom prst="straightConnector1">
              <a:avLst/>
            </a:prstGeom>
            <a:ln w="31750">
              <a:solidFill>
                <a:schemeClr val="bg1">
                  <a:lumMod val="50000"/>
                </a:schemeClr>
              </a:solidFill>
              <a:headEnd type="triangle" w="med" len="lg"/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flipH="1" flipV="1">
              <a:off x="9209837" y="4501110"/>
              <a:ext cx="640080" cy="128033"/>
            </a:xfrm>
            <a:prstGeom prst="straightConnector1">
              <a:avLst/>
            </a:prstGeom>
            <a:ln w="31750">
              <a:solidFill>
                <a:schemeClr val="bg1">
                  <a:lumMod val="50000"/>
                </a:schemeClr>
              </a:solidFill>
              <a:headEnd type="triangle" w="med" len="lg"/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endCxn id="59" idx="3"/>
            </p:cNvCxnSpPr>
            <p:nvPr/>
          </p:nvCxnSpPr>
          <p:spPr>
            <a:xfrm flipH="1" flipV="1">
              <a:off x="7268812" y="3736035"/>
              <a:ext cx="640080" cy="128016"/>
            </a:xfrm>
            <a:prstGeom prst="straightConnector1">
              <a:avLst/>
            </a:prstGeom>
            <a:ln w="31750">
              <a:solidFill>
                <a:schemeClr val="bg1">
                  <a:lumMod val="50000"/>
                </a:schemeClr>
              </a:solidFill>
              <a:headEnd type="triangle" w="med" len="lg"/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flipH="1">
              <a:off x="7265098" y="4501127"/>
              <a:ext cx="640080" cy="128016"/>
            </a:xfrm>
            <a:prstGeom prst="straightConnector1">
              <a:avLst/>
            </a:prstGeom>
            <a:ln w="31750">
              <a:solidFill>
                <a:schemeClr val="bg1">
                  <a:lumMod val="50000"/>
                </a:schemeClr>
              </a:solidFill>
              <a:headEnd type="triangle" w="med" len="lg"/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Rectangle 94"/>
          <p:cNvSpPr/>
          <p:nvPr/>
        </p:nvSpPr>
        <p:spPr bwMode="auto">
          <a:xfrm>
            <a:off x="648533" y="2938547"/>
            <a:ext cx="1047257" cy="215694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dirty="0" smtClean="0">
                <a:solidFill>
                  <a:schemeClr val="accent2"/>
                </a:solidFill>
                <a:latin typeface="Lato Semibold"/>
                <a:cs typeface="Lato Semibold"/>
              </a:rPr>
              <a:t>encipher</a:t>
            </a:r>
            <a:endParaRPr lang="en-US" sz="1400" i="1" dirty="0">
              <a:solidFill>
                <a:schemeClr val="accent2"/>
              </a:solidFill>
              <a:latin typeface="Lato Heavy"/>
              <a:cs typeface="Lato Heavy"/>
            </a:endParaRPr>
          </a:p>
        </p:txBody>
      </p:sp>
      <p:sp>
        <p:nvSpPr>
          <p:cNvPr id="96" name="Rectangle 95"/>
          <p:cNvSpPr/>
          <p:nvPr/>
        </p:nvSpPr>
        <p:spPr bwMode="auto">
          <a:xfrm>
            <a:off x="4340641" y="2938547"/>
            <a:ext cx="1047257" cy="215694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dirty="0" smtClean="0">
                <a:solidFill>
                  <a:schemeClr val="accent2"/>
                </a:solidFill>
                <a:latin typeface="Lato Semibold"/>
                <a:cs typeface="Lato Semibold"/>
              </a:rPr>
              <a:t>decipher</a:t>
            </a:r>
            <a:endParaRPr lang="en-US" sz="1400" i="1" dirty="0">
              <a:solidFill>
                <a:schemeClr val="accent2"/>
              </a:solidFill>
              <a:latin typeface="Lato Heavy"/>
              <a:cs typeface="Lato Heavy"/>
            </a:endParaRPr>
          </a:p>
        </p:txBody>
      </p:sp>
    </p:spTree>
    <p:extLst>
      <p:ext uri="{BB962C8B-B14F-4D97-AF65-F5344CB8AC3E}">
        <p14:creationId xmlns:p14="http://schemas.microsoft.com/office/powerpoint/2010/main" val="3225159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cipher design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09601" y="1102108"/>
            <a:ext cx="2006378" cy="639762"/>
          </a:xfrm>
        </p:spPr>
        <p:txBody>
          <a:bodyPr/>
          <a:lstStyle/>
          <a:p>
            <a:r>
              <a:rPr lang="en-US" dirty="0" smtClean="0"/>
              <a:t>Block cipher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8038770" y="1102108"/>
            <a:ext cx="3543632" cy="63976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Substitution-Permutation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379258" y="1754014"/>
            <a:ext cx="2152049" cy="2428206"/>
            <a:chOff x="6739674" y="1102109"/>
            <a:chExt cx="2152049" cy="2428206"/>
          </a:xfrm>
        </p:grpSpPr>
        <p:sp>
          <p:nvSpPr>
            <p:cNvPr id="25" name="Rectangle 24"/>
            <p:cNvSpPr/>
            <p:nvPr/>
          </p:nvSpPr>
          <p:spPr>
            <a:xfrm>
              <a:off x="7831866" y="2105763"/>
              <a:ext cx="848198" cy="49795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Lato Black"/>
                  <a:cs typeface="Lato Black"/>
                </a:rPr>
                <a:t>B</a:t>
              </a:r>
              <a:endParaRPr lang="en-US" sz="2400" dirty="0">
                <a:latin typeface="Lato Black"/>
                <a:cs typeface="Lato Black"/>
              </a:endParaRPr>
            </a:p>
          </p:txBody>
        </p:sp>
        <p:cxnSp>
          <p:nvCxnSpPr>
            <p:cNvPr id="26" name="Straight Arrow Connector 25"/>
            <p:cNvCxnSpPr>
              <a:stCxn id="29" idx="2"/>
              <a:endCxn id="25" idx="0"/>
            </p:cNvCxnSpPr>
            <p:nvPr/>
          </p:nvCxnSpPr>
          <p:spPr>
            <a:xfrm flipH="1">
              <a:off x="8255965" y="1471441"/>
              <a:ext cx="0" cy="634322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5" idx="2"/>
            </p:cNvCxnSpPr>
            <p:nvPr/>
          </p:nvCxnSpPr>
          <p:spPr>
            <a:xfrm>
              <a:off x="8255965" y="2603720"/>
              <a:ext cx="0" cy="640080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endCxn id="25" idx="1"/>
            </p:cNvCxnSpPr>
            <p:nvPr/>
          </p:nvCxnSpPr>
          <p:spPr>
            <a:xfrm>
              <a:off x="7375430" y="2354741"/>
              <a:ext cx="456436" cy="1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7644190" y="1102109"/>
              <a:ext cx="1230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X</a:t>
              </a:r>
              <a:endParaRPr lang="en-US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599092" y="3160983"/>
              <a:ext cx="12926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Y</a:t>
              </a:r>
              <a:endParaRPr lang="en-US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739674" y="2170075"/>
              <a:ext cx="6477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i="1" dirty="0" smtClean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K</a:t>
              </a:r>
              <a:endParaRPr lang="en-US" sz="2000" i="1" baseline="-250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2839718" y="1102109"/>
            <a:ext cx="2357422" cy="3227872"/>
            <a:chOff x="2662499" y="1102109"/>
            <a:chExt cx="2357422" cy="3227872"/>
          </a:xfrm>
        </p:grpSpPr>
        <p:grpSp>
          <p:nvGrpSpPr>
            <p:cNvPr id="12" name="Group 11"/>
            <p:cNvGrpSpPr/>
            <p:nvPr/>
          </p:nvGrpSpPr>
          <p:grpSpPr>
            <a:xfrm>
              <a:off x="2733941" y="1750387"/>
              <a:ext cx="2032109" cy="2579594"/>
              <a:chOff x="6874740" y="1102109"/>
              <a:chExt cx="2032109" cy="2579594"/>
            </a:xfrm>
          </p:grpSpPr>
          <p:cxnSp>
            <p:nvCxnSpPr>
              <p:cNvPr id="13" name="Straight Arrow Connector 12"/>
              <p:cNvCxnSpPr>
                <a:stCxn id="15" idx="2"/>
                <a:endCxn id="19" idx="0"/>
              </p:cNvCxnSpPr>
              <p:nvPr/>
            </p:nvCxnSpPr>
            <p:spPr>
              <a:xfrm flipH="1">
                <a:off x="8255965" y="1471441"/>
                <a:ext cx="3268" cy="634322"/>
              </a:xfrm>
              <a:prstGeom prst="straightConnector1">
                <a:avLst/>
              </a:prstGeom>
              <a:ln>
                <a:solidFill>
                  <a:schemeClr val="bg2">
                    <a:lumMod val="2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>
                <a:stCxn id="19" idx="2"/>
                <a:endCxn id="16" idx="0"/>
              </p:cNvCxnSpPr>
              <p:nvPr/>
            </p:nvCxnSpPr>
            <p:spPr>
              <a:xfrm>
                <a:off x="8255965" y="2603720"/>
                <a:ext cx="4569" cy="708651"/>
              </a:xfrm>
              <a:prstGeom prst="straightConnector1">
                <a:avLst/>
              </a:prstGeom>
              <a:ln>
                <a:solidFill>
                  <a:schemeClr val="bg2">
                    <a:lumMod val="2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7644190" y="1102109"/>
                <a:ext cx="12300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i="1" dirty="0" smtClean="0">
                    <a:solidFill>
                      <a:schemeClr val="bg2">
                        <a:lumMod val="25000"/>
                      </a:schemeClr>
                    </a:solidFill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X</a:t>
                </a:r>
                <a:endParaRPr lang="en-US" i="1" baseline="-25000" dirty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614218" y="3312371"/>
                <a:ext cx="12926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i="1" dirty="0" smtClean="0">
                    <a:solidFill>
                      <a:schemeClr val="bg2">
                        <a:lumMod val="25000"/>
                      </a:schemeClr>
                    </a:solidFill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Y</a:t>
                </a:r>
                <a:endParaRPr lang="en-US" i="1" baseline="-25000" dirty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874740" y="2170075"/>
                <a:ext cx="5126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000" i="1" dirty="0" smtClean="0"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K</a:t>
                </a:r>
                <a:endParaRPr lang="en-US" sz="2000" i="1" baseline="-25000" dirty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endParaRPr>
              </a:p>
            </p:txBody>
          </p:sp>
          <p:grpSp>
            <p:nvGrpSpPr>
              <p:cNvPr id="18" name="Group 17"/>
              <p:cNvGrpSpPr/>
              <p:nvPr/>
            </p:nvGrpSpPr>
            <p:grpSpPr>
              <a:xfrm>
                <a:off x="7387434" y="1645042"/>
                <a:ext cx="982831" cy="1363758"/>
                <a:chOff x="7387434" y="1645042"/>
                <a:chExt cx="982831" cy="1363758"/>
              </a:xfrm>
            </p:grpSpPr>
            <p:sp>
              <p:nvSpPr>
                <p:cNvPr id="20" name="Oval 19"/>
                <p:cNvSpPr/>
                <p:nvPr/>
              </p:nvSpPr>
              <p:spPr>
                <a:xfrm>
                  <a:off x="8141665" y="1645042"/>
                  <a:ext cx="228600" cy="228600"/>
                </a:xfrm>
                <a:prstGeom prst="ellipse">
                  <a:avLst/>
                </a:prstGeom>
                <a:noFill/>
                <a:ln w="25400"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8141665" y="2780200"/>
                  <a:ext cx="228600" cy="228600"/>
                </a:xfrm>
                <a:prstGeom prst="ellipse">
                  <a:avLst/>
                </a:prstGeom>
                <a:noFill/>
                <a:ln w="25400"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2" name="Elbow Connector 21"/>
                <p:cNvCxnSpPr>
                  <a:stCxn id="17" idx="3"/>
                  <a:endCxn id="20" idx="6"/>
                </p:cNvCxnSpPr>
                <p:nvPr/>
              </p:nvCxnSpPr>
              <p:spPr>
                <a:xfrm flipV="1">
                  <a:off x="7387434" y="1759342"/>
                  <a:ext cx="982831" cy="610788"/>
                </a:xfrm>
                <a:prstGeom prst="bentConnector3">
                  <a:avLst>
                    <a:gd name="adj1" fmla="val 25368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Elbow Connector 22"/>
                <p:cNvCxnSpPr>
                  <a:stCxn id="17" idx="3"/>
                  <a:endCxn id="21" idx="6"/>
                </p:cNvCxnSpPr>
                <p:nvPr/>
              </p:nvCxnSpPr>
              <p:spPr>
                <a:xfrm>
                  <a:off x="7387434" y="2370130"/>
                  <a:ext cx="982831" cy="524370"/>
                </a:xfrm>
                <a:prstGeom prst="bentConnector3">
                  <a:avLst>
                    <a:gd name="adj1" fmla="val 25368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" name="Rectangle 18"/>
              <p:cNvSpPr/>
              <p:nvPr/>
            </p:nvSpPr>
            <p:spPr>
              <a:xfrm>
                <a:off x="7831866" y="2105763"/>
                <a:ext cx="848198" cy="49795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sz="2400" i="1" dirty="0" smtClean="0">
                    <a:latin typeface="Lato Black" panose="020F0502020204030203" pitchFamily="34" charset="0"/>
                    <a:ea typeface="Lato Black" panose="020F0502020204030203" pitchFamily="34" charset="0"/>
                    <a:cs typeface="Lato Black" panose="020F0502020204030203" pitchFamily="34" charset="0"/>
                  </a:rPr>
                  <a:t>Π</a:t>
                </a:r>
                <a:endParaRPr lang="en-US" sz="2400" i="1" baseline="-25000" dirty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endParaRPr>
              </a:p>
            </p:txBody>
          </p:sp>
        </p:grpSp>
        <p:sp>
          <p:nvSpPr>
            <p:cNvPr id="32" name="Text Placeholder 7"/>
            <p:cNvSpPr txBox="1">
              <a:spLocks/>
            </p:cNvSpPr>
            <p:nvPr/>
          </p:nvSpPr>
          <p:spPr>
            <a:xfrm>
              <a:off x="2662499" y="1102109"/>
              <a:ext cx="2357422" cy="648278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marL="0" indent="0" algn="l" defTabSz="457200" rtl="0" eaLnBrk="1" latinLnBrk="0" hangingPunct="1">
                <a:spcBef>
                  <a:spcPts val="800"/>
                </a:spcBef>
                <a:buFont typeface="Arial"/>
                <a:buNone/>
                <a:defRPr sz="2400" b="0" i="0" kern="1200">
                  <a:solidFill>
                    <a:schemeClr val="tx1"/>
                  </a:solidFill>
                  <a:latin typeface="Lato Black"/>
                  <a:ea typeface="+mn-ea"/>
                  <a:cs typeface="Lato Black"/>
                </a:defRPr>
              </a:lvl1pPr>
              <a:lvl2pPr marL="457200" indent="0" algn="l" defTabSz="457200" rtl="0" eaLnBrk="1" latinLnBrk="0" hangingPunct="1">
                <a:spcBef>
                  <a:spcPts val="600"/>
                </a:spcBef>
                <a:buFont typeface="Arial"/>
                <a:buNone/>
                <a:defRPr sz="2000" b="1" i="0" kern="1200">
                  <a:solidFill>
                    <a:schemeClr val="tx1"/>
                  </a:solidFill>
                  <a:latin typeface="Lato Medium"/>
                  <a:ea typeface="+mn-ea"/>
                  <a:cs typeface="Lato Medium"/>
                </a:defRPr>
              </a:lvl2pPr>
              <a:lvl3pPr marL="9144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i="0" kern="1200">
                  <a:solidFill>
                    <a:schemeClr val="tx1"/>
                  </a:solidFill>
                  <a:latin typeface="Lato Medium"/>
                  <a:ea typeface="+mn-ea"/>
                  <a:cs typeface="Lato Medium"/>
                </a:defRPr>
              </a:lvl3pPr>
              <a:lvl4pPr marL="13716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600" b="1" i="0" kern="1200">
                  <a:solidFill>
                    <a:schemeClr val="tx1"/>
                  </a:solidFill>
                  <a:latin typeface="Lato Medium"/>
                  <a:ea typeface="+mn-ea"/>
                  <a:cs typeface="Lato Medium"/>
                </a:defRPr>
              </a:lvl4pPr>
              <a:lvl5pPr marL="18288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600" b="1" i="0" kern="1200">
                  <a:solidFill>
                    <a:schemeClr val="tx1"/>
                  </a:solidFill>
                  <a:latin typeface="Lato Medium"/>
                  <a:ea typeface="+mn-ea"/>
                  <a:cs typeface="Lato Medium"/>
                </a:defRPr>
              </a:lvl5pPr>
              <a:lvl6pPr marL="22860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Key alternation</a:t>
              </a:r>
              <a:endParaRPr lang="en-US" dirty="0"/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5420879" y="1117605"/>
            <a:ext cx="2394152" cy="5317634"/>
            <a:chOff x="5045732" y="1117605"/>
            <a:chExt cx="2394152" cy="5317634"/>
          </a:xfrm>
        </p:grpSpPr>
        <p:sp>
          <p:nvSpPr>
            <p:cNvPr id="33" name="Text Placeholder 7"/>
            <p:cNvSpPr txBox="1">
              <a:spLocks/>
            </p:cNvSpPr>
            <p:nvPr/>
          </p:nvSpPr>
          <p:spPr>
            <a:xfrm>
              <a:off x="5045732" y="1117605"/>
              <a:ext cx="2394152" cy="63976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marL="0" indent="0" algn="l" defTabSz="457200" rtl="0" eaLnBrk="1" latinLnBrk="0" hangingPunct="1">
                <a:spcBef>
                  <a:spcPts val="800"/>
                </a:spcBef>
                <a:buFont typeface="Arial"/>
                <a:buNone/>
                <a:defRPr sz="2400" b="0" i="0" kern="1200">
                  <a:solidFill>
                    <a:schemeClr val="tx1"/>
                  </a:solidFill>
                  <a:latin typeface="Lato Black"/>
                  <a:ea typeface="+mn-ea"/>
                  <a:cs typeface="Lato Black"/>
                </a:defRPr>
              </a:lvl1pPr>
              <a:lvl2pPr marL="457200" indent="0" algn="l" defTabSz="457200" rtl="0" eaLnBrk="1" latinLnBrk="0" hangingPunct="1">
                <a:spcBef>
                  <a:spcPts val="600"/>
                </a:spcBef>
                <a:buFont typeface="Arial"/>
                <a:buNone/>
                <a:defRPr sz="2000" b="1" i="0" kern="1200">
                  <a:solidFill>
                    <a:schemeClr val="tx1"/>
                  </a:solidFill>
                  <a:latin typeface="Lato Medium"/>
                  <a:ea typeface="+mn-ea"/>
                  <a:cs typeface="Lato Medium"/>
                </a:defRPr>
              </a:lvl2pPr>
              <a:lvl3pPr marL="9144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i="0" kern="1200">
                  <a:solidFill>
                    <a:schemeClr val="tx1"/>
                  </a:solidFill>
                  <a:latin typeface="Lato Medium"/>
                  <a:ea typeface="+mn-ea"/>
                  <a:cs typeface="Lato Medium"/>
                </a:defRPr>
              </a:lvl3pPr>
              <a:lvl4pPr marL="13716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600" b="1" i="0" kern="1200">
                  <a:solidFill>
                    <a:schemeClr val="tx1"/>
                  </a:solidFill>
                  <a:latin typeface="Lato Medium"/>
                  <a:ea typeface="+mn-ea"/>
                  <a:cs typeface="Lato Medium"/>
                </a:defRPr>
              </a:lvl4pPr>
              <a:lvl5pPr marL="18288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600" b="1" i="0" kern="1200">
                  <a:solidFill>
                    <a:schemeClr val="tx1"/>
                  </a:solidFill>
                  <a:latin typeface="Lato Medium"/>
                  <a:ea typeface="+mn-ea"/>
                  <a:cs typeface="Lato Medium"/>
                </a:defRPr>
              </a:lvl5pPr>
              <a:lvl6pPr marL="22860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Iterated rounds</a:t>
              </a:r>
              <a:endParaRPr lang="en-US" dirty="0"/>
            </a:p>
          </p:txBody>
        </p:sp>
        <p:grpSp>
          <p:nvGrpSpPr>
            <p:cNvPr id="129" name="Group 128"/>
            <p:cNvGrpSpPr/>
            <p:nvPr/>
          </p:nvGrpSpPr>
          <p:grpSpPr>
            <a:xfrm>
              <a:off x="5260157" y="1745330"/>
              <a:ext cx="1965303" cy="4689909"/>
              <a:chOff x="5045733" y="1745330"/>
              <a:chExt cx="1965303" cy="4689909"/>
            </a:xfrm>
          </p:grpSpPr>
          <p:cxnSp>
            <p:nvCxnSpPr>
              <p:cNvPr id="34" name="Straight Arrow Connector 33"/>
              <p:cNvCxnSpPr>
                <a:stCxn id="35" idx="2"/>
              </p:cNvCxnSpPr>
              <p:nvPr/>
            </p:nvCxnSpPr>
            <p:spPr>
              <a:xfrm flipH="1">
                <a:off x="6364721" y="2114662"/>
                <a:ext cx="3268" cy="634322"/>
              </a:xfrm>
              <a:prstGeom prst="straightConnector1">
                <a:avLst/>
              </a:prstGeom>
              <a:ln>
                <a:solidFill>
                  <a:schemeClr val="bg2">
                    <a:lumMod val="2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5752946" y="1745330"/>
                <a:ext cx="12300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i="1" dirty="0" smtClean="0">
                    <a:solidFill>
                      <a:schemeClr val="bg2">
                        <a:lumMod val="25000"/>
                      </a:schemeClr>
                    </a:solidFill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X</a:t>
                </a:r>
                <a:endParaRPr lang="en-US" i="1" baseline="-25000" dirty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707848" y="3804204"/>
                <a:ext cx="12926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i="1" dirty="0" smtClean="0">
                    <a:solidFill>
                      <a:schemeClr val="bg2">
                        <a:lumMod val="25000"/>
                      </a:schemeClr>
                    </a:solidFill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Y</a:t>
                </a:r>
                <a:endParaRPr lang="en-US" i="1" baseline="-25000" dirty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6250421" y="2288263"/>
                <a:ext cx="228600" cy="228600"/>
              </a:xfrm>
              <a:prstGeom prst="ellipse">
                <a:avLst/>
              </a:prstGeom>
              <a:noFill/>
              <a:ln w="254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6250421" y="3423421"/>
                <a:ext cx="228600" cy="228600"/>
              </a:xfrm>
              <a:prstGeom prst="ellipse">
                <a:avLst/>
              </a:prstGeom>
              <a:noFill/>
              <a:ln w="254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3" name="Straight Arrow Connector 42"/>
              <p:cNvCxnSpPr/>
              <p:nvPr/>
            </p:nvCxnSpPr>
            <p:spPr>
              <a:xfrm>
                <a:off x="6364721" y="3246941"/>
                <a:ext cx="0" cy="640080"/>
              </a:xfrm>
              <a:prstGeom prst="straightConnector1">
                <a:avLst/>
              </a:prstGeom>
              <a:ln>
                <a:solidFill>
                  <a:schemeClr val="bg2">
                    <a:lumMod val="2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44"/>
              <p:cNvSpPr txBox="1"/>
              <p:nvPr/>
            </p:nvSpPr>
            <p:spPr>
              <a:xfrm>
                <a:off x="5718405" y="3898839"/>
                <a:ext cx="1292631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⋮ </a:t>
                </a:r>
                <a:endParaRPr lang="en-US" i="1" baseline="-25000" dirty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endParaRPr>
              </a:p>
            </p:txBody>
          </p:sp>
          <p:cxnSp>
            <p:nvCxnSpPr>
              <p:cNvPr id="46" name="Straight Arrow Connector 45"/>
              <p:cNvCxnSpPr/>
              <p:nvPr/>
            </p:nvCxnSpPr>
            <p:spPr>
              <a:xfrm flipH="1">
                <a:off x="6364721" y="4280149"/>
                <a:ext cx="3268" cy="634322"/>
              </a:xfrm>
              <a:prstGeom prst="straightConnector1">
                <a:avLst/>
              </a:prstGeom>
              <a:ln>
                <a:solidFill>
                  <a:schemeClr val="bg2">
                    <a:lumMod val="2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Oval 46"/>
              <p:cNvSpPr/>
              <p:nvPr/>
            </p:nvSpPr>
            <p:spPr>
              <a:xfrm>
                <a:off x="6250421" y="4453750"/>
                <a:ext cx="228600" cy="228600"/>
              </a:xfrm>
              <a:prstGeom prst="ellipse">
                <a:avLst/>
              </a:prstGeom>
              <a:noFill/>
              <a:ln w="254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6250421" y="5588908"/>
                <a:ext cx="228600" cy="228600"/>
              </a:xfrm>
              <a:prstGeom prst="ellipse">
                <a:avLst/>
              </a:prstGeom>
              <a:noFill/>
              <a:ln w="254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5940622" y="4914471"/>
                <a:ext cx="848198" cy="497957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sz="2400" i="1" dirty="0">
                    <a:latin typeface="Lato Black" panose="020F0502020204030203" pitchFamily="34" charset="0"/>
                    <a:ea typeface="Lato Black" panose="020F0502020204030203" pitchFamily="34" charset="0"/>
                    <a:cs typeface="Lato Black" panose="020F0502020204030203" pitchFamily="34" charset="0"/>
                  </a:rPr>
                  <a:t>ρ</a:t>
                </a:r>
                <a:endParaRPr lang="en-US" sz="2400" i="1" baseline="-25000" dirty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5707848" y="6065907"/>
                <a:ext cx="12926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i="1" dirty="0" smtClean="0">
                    <a:solidFill>
                      <a:schemeClr val="bg2">
                        <a:lumMod val="25000"/>
                      </a:schemeClr>
                    </a:solidFill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Y</a:t>
                </a:r>
                <a:endParaRPr lang="en-US" i="1" baseline="-25000" dirty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endParaRPr>
              </a:p>
            </p:txBody>
          </p:sp>
          <p:cxnSp>
            <p:nvCxnSpPr>
              <p:cNvPr id="53" name="Straight Arrow Connector 52"/>
              <p:cNvCxnSpPr/>
              <p:nvPr/>
            </p:nvCxnSpPr>
            <p:spPr>
              <a:xfrm>
                <a:off x="6367989" y="5412428"/>
                <a:ext cx="0" cy="640080"/>
              </a:xfrm>
              <a:prstGeom prst="straightConnector1">
                <a:avLst/>
              </a:prstGeom>
              <a:ln>
                <a:solidFill>
                  <a:schemeClr val="bg2">
                    <a:lumMod val="2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54"/>
              <p:cNvSpPr txBox="1"/>
              <p:nvPr/>
            </p:nvSpPr>
            <p:spPr>
              <a:xfrm>
                <a:off x="5149147" y="2202508"/>
                <a:ext cx="575029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000" i="1" dirty="0" smtClean="0"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K</a:t>
                </a:r>
                <a:r>
                  <a:rPr lang="en-US" sz="2000" baseline="-25000" dirty="0" smtClean="0"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0</a:t>
                </a:r>
                <a:endParaRPr lang="en-US" sz="2000" baseline="-25000" dirty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endParaRPr>
              </a:p>
            </p:txBody>
          </p:sp>
          <p:cxnSp>
            <p:nvCxnSpPr>
              <p:cNvPr id="57" name="Straight Arrow Connector 56"/>
              <p:cNvCxnSpPr>
                <a:stCxn id="55" idx="3"/>
                <a:endCxn id="37" idx="2"/>
              </p:cNvCxnSpPr>
              <p:nvPr/>
            </p:nvCxnSpPr>
            <p:spPr>
              <a:xfrm>
                <a:off x="5724176" y="2402563"/>
                <a:ext cx="52624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>
                <a:stCxn id="37" idx="2"/>
                <a:endCxn id="37" idx="6"/>
              </p:cNvCxnSpPr>
              <p:nvPr/>
            </p:nvCxnSpPr>
            <p:spPr>
              <a:xfrm>
                <a:off x="6250421" y="2402563"/>
                <a:ext cx="22860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1" name="Rectangle 60"/>
              <p:cNvSpPr/>
              <p:nvPr/>
            </p:nvSpPr>
            <p:spPr>
              <a:xfrm>
                <a:off x="5940622" y="2748984"/>
                <a:ext cx="848198" cy="497957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sz="2400" i="1" dirty="0">
                    <a:latin typeface="Lato Black" panose="020F0502020204030203" pitchFamily="34" charset="0"/>
                    <a:ea typeface="Lato Black" panose="020F0502020204030203" pitchFamily="34" charset="0"/>
                    <a:cs typeface="Lato Black" panose="020F0502020204030203" pitchFamily="34" charset="0"/>
                  </a:rPr>
                  <a:t>ρ</a:t>
                </a:r>
                <a:endParaRPr lang="en-US" sz="2400" i="1" baseline="-25000" dirty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149147" y="3337666"/>
                <a:ext cx="575029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000" i="1" dirty="0" smtClean="0"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K</a:t>
                </a:r>
                <a:r>
                  <a:rPr lang="en-US" sz="2000" baseline="-25000" dirty="0" smtClean="0"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1</a:t>
                </a:r>
                <a:endParaRPr lang="en-US" sz="2000" baseline="-25000" dirty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endParaRPr>
              </a:p>
            </p:txBody>
          </p:sp>
          <p:cxnSp>
            <p:nvCxnSpPr>
              <p:cNvPr id="63" name="Straight Arrow Connector 62"/>
              <p:cNvCxnSpPr>
                <a:stCxn id="62" idx="3"/>
                <a:endCxn id="38" idx="2"/>
              </p:cNvCxnSpPr>
              <p:nvPr/>
            </p:nvCxnSpPr>
            <p:spPr>
              <a:xfrm>
                <a:off x="5724176" y="3537721"/>
                <a:ext cx="52624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>
                <a:stCxn id="38" idx="2"/>
                <a:endCxn id="38" idx="6"/>
              </p:cNvCxnSpPr>
              <p:nvPr/>
            </p:nvCxnSpPr>
            <p:spPr>
              <a:xfrm>
                <a:off x="6250421" y="3537721"/>
                <a:ext cx="22860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>
                <a:stCxn id="47" idx="2"/>
                <a:endCxn id="47" idx="6"/>
              </p:cNvCxnSpPr>
              <p:nvPr/>
            </p:nvCxnSpPr>
            <p:spPr>
              <a:xfrm>
                <a:off x="6250421" y="4568050"/>
                <a:ext cx="22860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>
                <a:stCxn id="48" idx="2"/>
                <a:endCxn id="48" idx="6"/>
              </p:cNvCxnSpPr>
              <p:nvPr/>
            </p:nvCxnSpPr>
            <p:spPr>
              <a:xfrm>
                <a:off x="6250421" y="5703208"/>
                <a:ext cx="22860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3" name="TextBox 72"/>
              <p:cNvSpPr txBox="1"/>
              <p:nvPr/>
            </p:nvSpPr>
            <p:spPr>
              <a:xfrm>
                <a:off x="5045733" y="4370351"/>
                <a:ext cx="678444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000" i="1" dirty="0" smtClean="0"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K</a:t>
                </a:r>
                <a:r>
                  <a:rPr lang="en-US" sz="2000" baseline="-25000" dirty="0" smtClean="0"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r-1</a:t>
                </a:r>
                <a:endParaRPr lang="en-US" sz="2000" baseline="-25000" dirty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endParaRPr>
              </a:p>
            </p:txBody>
          </p:sp>
          <p:cxnSp>
            <p:nvCxnSpPr>
              <p:cNvPr id="74" name="Straight Arrow Connector 73"/>
              <p:cNvCxnSpPr>
                <a:stCxn id="73" idx="3"/>
                <a:endCxn id="47" idx="2"/>
              </p:cNvCxnSpPr>
              <p:nvPr/>
            </p:nvCxnSpPr>
            <p:spPr>
              <a:xfrm flipV="1">
                <a:off x="5724177" y="4568050"/>
                <a:ext cx="526244" cy="235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5" name="TextBox 74"/>
              <p:cNvSpPr txBox="1"/>
              <p:nvPr/>
            </p:nvSpPr>
            <p:spPr>
              <a:xfrm>
                <a:off x="5149147" y="5505509"/>
                <a:ext cx="575029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000" i="1" dirty="0" smtClean="0"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K</a:t>
                </a:r>
                <a:r>
                  <a:rPr lang="en-US" sz="2000" baseline="-25000" dirty="0" smtClean="0"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r</a:t>
                </a:r>
                <a:endParaRPr lang="en-US" sz="2000" baseline="-25000" dirty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endParaRPr>
              </a:p>
            </p:txBody>
          </p:sp>
          <p:cxnSp>
            <p:nvCxnSpPr>
              <p:cNvPr id="76" name="Straight Arrow Connector 75"/>
              <p:cNvCxnSpPr>
                <a:stCxn id="75" idx="3"/>
                <a:endCxn id="48" idx="2"/>
              </p:cNvCxnSpPr>
              <p:nvPr/>
            </p:nvCxnSpPr>
            <p:spPr>
              <a:xfrm flipV="1">
                <a:off x="5724176" y="5703208"/>
                <a:ext cx="526245" cy="235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8" name="Group 127"/>
          <p:cNvGrpSpPr/>
          <p:nvPr/>
        </p:nvGrpSpPr>
        <p:grpSpPr>
          <a:xfrm>
            <a:off x="8199821" y="1841293"/>
            <a:ext cx="3161993" cy="4188030"/>
            <a:chOff x="726720" y="1102109"/>
            <a:chExt cx="4000555" cy="5298698"/>
          </a:xfrm>
        </p:grpSpPr>
        <p:sp>
          <p:nvSpPr>
            <p:cNvPr id="94" name="Rectangle 93"/>
            <p:cNvSpPr/>
            <p:nvPr/>
          </p:nvSpPr>
          <p:spPr bwMode="auto">
            <a:xfrm>
              <a:off x="726723" y="3454992"/>
              <a:ext cx="4000549" cy="58831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 smtClean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Permutation</a:t>
              </a:r>
              <a:endParaRPr lang="en-US" sz="2000" b="1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  <p:sp>
          <p:nvSpPr>
            <p:cNvPr id="95" name="Rectangle 94"/>
            <p:cNvSpPr/>
            <p:nvPr/>
          </p:nvSpPr>
          <p:spPr bwMode="auto">
            <a:xfrm>
              <a:off x="726720" y="1102109"/>
              <a:ext cx="4000549" cy="588316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 smtClean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Input state</a:t>
              </a:r>
              <a:endParaRPr lang="en-US" sz="2000" b="1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  <p:grpSp>
          <p:nvGrpSpPr>
            <p:cNvPr id="96" name="Group 95"/>
            <p:cNvGrpSpPr/>
            <p:nvPr/>
          </p:nvGrpSpPr>
          <p:grpSpPr>
            <a:xfrm>
              <a:off x="726723" y="4631432"/>
              <a:ext cx="4000545" cy="589268"/>
              <a:chOff x="4223006" y="4208172"/>
              <a:chExt cx="3108958" cy="457940"/>
            </a:xfrm>
          </p:grpSpPr>
          <p:sp>
            <p:nvSpPr>
              <p:cNvPr id="97" name="Rectangle 96"/>
              <p:cNvSpPr/>
              <p:nvPr/>
            </p:nvSpPr>
            <p:spPr bwMode="auto">
              <a:xfrm>
                <a:off x="4223006" y="4208912"/>
                <a:ext cx="1371600" cy="4572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 cap="flat" cmpd="sng" algn="ctr">
                <a:solidFill>
                  <a:schemeClr val="accent6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000" b="1" dirty="0" smtClean="0">
                    <a:latin typeface="Lato Medium" panose="020F0502020204030203" pitchFamily="34" charset="0"/>
                    <a:ea typeface="Lato Medium" panose="020F0502020204030203" pitchFamily="34" charset="0"/>
                    <a:cs typeface="Lato Medium" panose="020F0502020204030203" pitchFamily="34" charset="0"/>
                  </a:rPr>
                  <a:t>Middle</a:t>
                </a:r>
                <a:endParaRPr lang="en-US" sz="2000" b="1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 bwMode="auto">
              <a:xfrm>
                <a:off x="5960364" y="4208172"/>
                <a:ext cx="1371600" cy="4572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 cap="flat" cmpd="sng" algn="ctr">
                <a:solidFill>
                  <a:schemeClr val="accent6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000" b="1" dirty="0" smtClean="0">
                    <a:latin typeface="Lato Medium" panose="020F0502020204030203" pitchFamily="34" charset="0"/>
                    <a:ea typeface="Lato Medium" panose="020F0502020204030203" pitchFamily="34" charset="0"/>
                    <a:cs typeface="Lato Medium" panose="020F0502020204030203" pitchFamily="34" charset="0"/>
                  </a:rPr>
                  <a:t>Middle</a:t>
                </a:r>
                <a:endParaRPr lang="en-US" sz="2000" b="1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5625085" y="4250289"/>
                <a:ext cx="304800" cy="3026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2000" dirty="0">
                    <a:latin typeface="Lato Medium" panose="020F0502020204030203" pitchFamily="34" charset="0"/>
                    <a:ea typeface="Lato Medium" panose="020F0502020204030203" pitchFamily="34" charset="0"/>
                    <a:cs typeface="Lato Medium" panose="020F0502020204030203" pitchFamily="34" charset="0"/>
                  </a:rPr>
                  <a:t>…</a:t>
                </a:r>
              </a:p>
            </p:txBody>
          </p:sp>
        </p:grpSp>
        <p:grpSp>
          <p:nvGrpSpPr>
            <p:cNvPr id="100" name="Group 99"/>
            <p:cNvGrpSpPr/>
            <p:nvPr/>
          </p:nvGrpSpPr>
          <p:grpSpPr>
            <a:xfrm>
              <a:off x="726726" y="2243911"/>
              <a:ext cx="4000545" cy="622952"/>
              <a:chOff x="4223006" y="4701627"/>
              <a:chExt cx="3108958" cy="484117"/>
            </a:xfrm>
          </p:grpSpPr>
          <p:sp>
            <p:nvSpPr>
              <p:cNvPr id="101" name="Rectangle 100"/>
              <p:cNvSpPr>
                <a:spLocks noChangeAspect="1"/>
              </p:cNvSpPr>
              <p:nvPr/>
            </p:nvSpPr>
            <p:spPr bwMode="auto">
              <a:xfrm>
                <a:off x="4223006" y="4728544"/>
                <a:ext cx="457200" cy="4572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b="1" dirty="0">
                    <a:latin typeface="Lato Medium" panose="020F0502020204030203" pitchFamily="34" charset="0"/>
                    <a:ea typeface="Lato Medium" panose="020F0502020204030203" pitchFamily="34" charset="0"/>
                    <a:cs typeface="Lato Medium" panose="020F0502020204030203" pitchFamily="34" charset="0"/>
                  </a:rPr>
                  <a:t>S</a:t>
                </a:r>
              </a:p>
            </p:txBody>
          </p:sp>
          <p:sp>
            <p:nvSpPr>
              <p:cNvPr id="102" name="Rectangle 101"/>
              <p:cNvSpPr>
                <a:spLocks noChangeAspect="1"/>
              </p:cNvSpPr>
              <p:nvPr/>
            </p:nvSpPr>
            <p:spPr bwMode="auto">
              <a:xfrm>
                <a:off x="5137406" y="4728544"/>
                <a:ext cx="457200" cy="4572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b="1" dirty="0">
                    <a:latin typeface="Lato Medium" panose="020F0502020204030203" pitchFamily="34" charset="0"/>
                    <a:ea typeface="Lato Medium" panose="020F0502020204030203" pitchFamily="34" charset="0"/>
                    <a:cs typeface="Lato Medium" panose="020F0502020204030203" pitchFamily="34" charset="0"/>
                  </a:rPr>
                  <a:t>S</a:t>
                </a:r>
              </a:p>
            </p:txBody>
          </p:sp>
          <p:sp>
            <p:nvSpPr>
              <p:cNvPr id="103" name="Rectangle 102"/>
              <p:cNvSpPr>
                <a:spLocks noChangeAspect="1"/>
              </p:cNvSpPr>
              <p:nvPr/>
            </p:nvSpPr>
            <p:spPr bwMode="auto">
              <a:xfrm>
                <a:off x="5960364" y="4728544"/>
                <a:ext cx="457200" cy="4572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b="1" dirty="0">
                    <a:latin typeface="Lato Medium" panose="020F0502020204030203" pitchFamily="34" charset="0"/>
                    <a:ea typeface="Lato Medium" panose="020F0502020204030203" pitchFamily="34" charset="0"/>
                    <a:cs typeface="Lato Medium" panose="020F0502020204030203" pitchFamily="34" charset="0"/>
                  </a:rPr>
                  <a:t>S</a:t>
                </a:r>
              </a:p>
            </p:txBody>
          </p:sp>
          <p:sp>
            <p:nvSpPr>
              <p:cNvPr id="104" name="Rectangle 103"/>
              <p:cNvSpPr>
                <a:spLocks noChangeAspect="1"/>
              </p:cNvSpPr>
              <p:nvPr/>
            </p:nvSpPr>
            <p:spPr bwMode="auto">
              <a:xfrm>
                <a:off x="6874764" y="4728544"/>
                <a:ext cx="457200" cy="4572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b="1" dirty="0">
                    <a:latin typeface="Lato Medium" panose="020F0502020204030203" pitchFamily="34" charset="0"/>
                    <a:ea typeface="Lato Medium" panose="020F0502020204030203" pitchFamily="34" charset="0"/>
                    <a:cs typeface="Lato Medium" panose="020F0502020204030203" pitchFamily="34" charset="0"/>
                  </a:rPr>
                  <a:t>S</a:t>
                </a: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4756406" y="4701627"/>
                <a:ext cx="304800" cy="3631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2400" dirty="0">
                    <a:latin typeface="Lato Medium" panose="020F0502020204030203" pitchFamily="34" charset="0"/>
                    <a:ea typeface="Lato Medium" panose="020F0502020204030203" pitchFamily="34" charset="0"/>
                    <a:cs typeface="Lato Medium" panose="020F0502020204030203" pitchFamily="34" charset="0"/>
                  </a:rPr>
                  <a:t>…</a:t>
                </a: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6493764" y="4701627"/>
                <a:ext cx="304800" cy="3631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2400" dirty="0">
                    <a:latin typeface="Lato Medium" panose="020F0502020204030203" pitchFamily="34" charset="0"/>
                    <a:ea typeface="Lato Medium" panose="020F0502020204030203" pitchFamily="34" charset="0"/>
                    <a:cs typeface="Lato Medium" panose="020F0502020204030203" pitchFamily="34" charset="0"/>
                  </a:rPr>
                  <a:t>…</a:t>
                </a:r>
              </a:p>
            </p:txBody>
          </p:sp>
        </p:grpSp>
        <p:grpSp>
          <p:nvGrpSpPr>
            <p:cNvPr id="107" name="Group 106"/>
            <p:cNvGrpSpPr/>
            <p:nvPr/>
          </p:nvGrpSpPr>
          <p:grpSpPr>
            <a:xfrm>
              <a:off x="1014950" y="1694277"/>
              <a:ext cx="3414777" cy="588316"/>
              <a:chOff x="924613" y="2597564"/>
              <a:chExt cx="2653738" cy="457200"/>
            </a:xfrm>
          </p:grpSpPr>
          <p:cxnSp>
            <p:nvCxnSpPr>
              <p:cNvPr id="108" name="Straight Arrow Connector 107"/>
              <p:cNvCxnSpPr/>
              <p:nvPr/>
            </p:nvCxnSpPr>
            <p:spPr bwMode="auto">
              <a:xfrm>
                <a:off x="924613" y="2597564"/>
                <a:ext cx="0" cy="45720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</p:cxnSp>
          <p:cxnSp>
            <p:nvCxnSpPr>
              <p:cNvPr id="109" name="Straight Arrow Connector 108"/>
              <p:cNvCxnSpPr/>
              <p:nvPr/>
            </p:nvCxnSpPr>
            <p:spPr bwMode="auto">
              <a:xfrm>
                <a:off x="1847363" y="2597564"/>
                <a:ext cx="0" cy="45720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</p:cxnSp>
          <p:cxnSp>
            <p:nvCxnSpPr>
              <p:cNvPr id="110" name="Straight Arrow Connector 109"/>
              <p:cNvCxnSpPr/>
              <p:nvPr/>
            </p:nvCxnSpPr>
            <p:spPr bwMode="auto">
              <a:xfrm>
                <a:off x="2666011" y="2597564"/>
                <a:ext cx="0" cy="45720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</p:cxnSp>
          <p:cxnSp>
            <p:nvCxnSpPr>
              <p:cNvPr id="111" name="Straight Arrow Connector 110"/>
              <p:cNvCxnSpPr/>
              <p:nvPr/>
            </p:nvCxnSpPr>
            <p:spPr bwMode="auto">
              <a:xfrm>
                <a:off x="3578351" y="2597564"/>
                <a:ext cx="0" cy="45720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</p:cxnSp>
        </p:grpSp>
        <p:grpSp>
          <p:nvGrpSpPr>
            <p:cNvPr id="112" name="Group 111"/>
            <p:cNvGrpSpPr/>
            <p:nvPr/>
          </p:nvGrpSpPr>
          <p:grpSpPr>
            <a:xfrm>
              <a:off x="1014950" y="2870911"/>
              <a:ext cx="3414777" cy="588316"/>
              <a:chOff x="924613" y="2597564"/>
              <a:chExt cx="2653738" cy="457200"/>
            </a:xfrm>
          </p:grpSpPr>
          <p:cxnSp>
            <p:nvCxnSpPr>
              <p:cNvPr id="113" name="Straight Arrow Connector 112"/>
              <p:cNvCxnSpPr/>
              <p:nvPr/>
            </p:nvCxnSpPr>
            <p:spPr bwMode="auto">
              <a:xfrm>
                <a:off x="924613" y="2597564"/>
                <a:ext cx="0" cy="45720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</p:cxnSp>
          <p:cxnSp>
            <p:nvCxnSpPr>
              <p:cNvPr id="114" name="Straight Arrow Connector 113"/>
              <p:cNvCxnSpPr/>
              <p:nvPr/>
            </p:nvCxnSpPr>
            <p:spPr bwMode="auto">
              <a:xfrm>
                <a:off x="1847363" y="2597564"/>
                <a:ext cx="0" cy="45720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</p:cxnSp>
          <p:cxnSp>
            <p:nvCxnSpPr>
              <p:cNvPr id="115" name="Straight Arrow Connector 114"/>
              <p:cNvCxnSpPr/>
              <p:nvPr/>
            </p:nvCxnSpPr>
            <p:spPr bwMode="auto">
              <a:xfrm>
                <a:off x="2666011" y="2597564"/>
                <a:ext cx="0" cy="45720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</p:cxnSp>
          <p:cxnSp>
            <p:nvCxnSpPr>
              <p:cNvPr id="116" name="Straight Arrow Connector 115"/>
              <p:cNvCxnSpPr/>
              <p:nvPr/>
            </p:nvCxnSpPr>
            <p:spPr bwMode="auto">
              <a:xfrm>
                <a:off x="3578351" y="2597564"/>
                <a:ext cx="0" cy="45720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</p:cxnSp>
        </p:grpSp>
        <p:grpSp>
          <p:nvGrpSpPr>
            <p:cNvPr id="117" name="Group 116"/>
            <p:cNvGrpSpPr/>
            <p:nvPr/>
          </p:nvGrpSpPr>
          <p:grpSpPr>
            <a:xfrm>
              <a:off x="1014950" y="4047542"/>
              <a:ext cx="3414777" cy="588316"/>
              <a:chOff x="924613" y="2597564"/>
              <a:chExt cx="2653738" cy="457200"/>
            </a:xfrm>
          </p:grpSpPr>
          <p:cxnSp>
            <p:nvCxnSpPr>
              <p:cNvPr id="118" name="Straight Arrow Connector 117"/>
              <p:cNvCxnSpPr/>
              <p:nvPr/>
            </p:nvCxnSpPr>
            <p:spPr bwMode="auto">
              <a:xfrm>
                <a:off x="924613" y="2597564"/>
                <a:ext cx="0" cy="45720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</p:cxnSp>
          <p:cxnSp>
            <p:nvCxnSpPr>
              <p:cNvPr id="119" name="Straight Arrow Connector 118"/>
              <p:cNvCxnSpPr/>
              <p:nvPr/>
            </p:nvCxnSpPr>
            <p:spPr bwMode="auto">
              <a:xfrm>
                <a:off x="1847363" y="2597564"/>
                <a:ext cx="0" cy="45720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</p:cxnSp>
          <p:cxnSp>
            <p:nvCxnSpPr>
              <p:cNvPr id="120" name="Straight Arrow Connector 119"/>
              <p:cNvCxnSpPr/>
              <p:nvPr/>
            </p:nvCxnSpPr>
            <p:spPr bwMode="auto">
              <a:xfrm>
                <a:off x="2666011" y="2597564"/>
                <a:ext cx="0" cy="45720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</p:cxnSp>
          <p:cxnSp>
            <p:nvCxnSpPr>
              <p:cNvPr id="121" name="Straight Arrow Connector 120"/>
              <p:cNvCxnSpPr/>
              <p:nvPr/>
            </p:nvCxnSpPr>
            <p:spPr bwMode="auto">
              <a:xfrm>
                <a:off x="3578351" y="2597564"/>
                <a:ext cx="0" cy="45720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</p:cxnSp>
        </p:grpSp>
        <p:grpSp>
          <p:nvGrpSpPr>
            <p:cNvPr id="122" name="Group 121"/>
            <p:cNvGrpSpPr/>
            <p:nvPr/>
          </p:nvGrpSpPr>
          <p:grpSpPr>
            <a:xfrm>
              <a:off x="1014950" y="5224175"/>
              <a:ext cx="3414777" cy="588316"/>
              <a:chOff x="924613" y="2597564"/>
              <a:chExt cx="2653738" cy="457200"/>
            </a:xfrm>
          </p:grpSpPr>
          <p:cxnSp>
            <p:nvCxnSpPr>
              <p:cNvPr id="123" name="Straight Arrow Connector 122"/>
              <p:cNvCxnSpPr/>
              <p:nvPr/>
            </p:nvCxnSpPr>
            <p:spPr bwMode="auto">
              <a:xfrm>
                <a:off x="924613" y="2597564"/>
                <a:ext cx="0" cy="45720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</p:cxnSp>
          <p:cxnSp>
            <p:nvCxnSpPr>
              <p:cNvPr id="124" name="Straight Arrow Connector 123"/>
              <p:cNvCxnSpPr/>
              <p:nvPr/>
            </p:nvCxnSpPr>
            <p:spPr bwMode="auto">
              <a:xfrm>
                <a:off x="1847363" y="2597564"/>
                <a:ext cx="0" cy="45720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</p:cxnSp>
          <p:cxnSp>
            <p:nvCxnSpPr>
              <p:cNvPr id="125" name="Straight Arrow Connector 124"/>
              <p:cNvCxnSpPr/>
              <p:nvPr/>
            </p:nvCxnSpPr>
            <p:spPr bwMode="auto">
              <a:xfrm>
                <a:off x="2666011" y="2597564"/>
                <a:ext cx="0" cy="45720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</p:cxnSp>
          <p:cxnSp>
            <p:nvCxnSpPr>
              <p:cNvPr id="126" name="Straight Arrow Connector 125"/>
              <p:cNvCxnSpPr/>
              <p:nvPr/>
            </p:nvCxnSpPr>
            <p:spPr bwMode="auto">
              <a:xfrm>
                <a:off x="3578351" y="2597564"/>
                <a:ext cx="0" cy="45720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</p:cxnSp>
        </p:grpSp>
        <p:sp>
          <p:nvSpPr>
            <p:cNvPr id="127" name="Rectangle 126"/>
            <p:cNvSpPr/>
            <p:nvPr/>
          </p:nvSpPr>
          <p:spPr bwMode="auto">
            <a:xfrm>
              <a:off x="726726" y="5812491"/>
              <a:ext cx="4000549" cy="58831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 smtClean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Output state</a:t>
              </a:r>
              <a:endParaRPr lang="en-US" sz="2000" b="1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</p:grpSp>
      <p:sp>
        <p:nvSpPr>
          <p:cNvPr id="153" name="TextBox 152"/>
          <p:cNvSpPr txBox="1"/>
          <p:nvPr/>
        </p:nvSpPr>
        <p:spPr>
          <a:xfrm rot="10800000">
            <a:off x="2484268" y="1366188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⇒</a:t>
            </a:r>
          </a:p>
        </p:txBody>
      </p:sp>
      <p:sp>
        <p:nvSpPr>
          <p:cNvPr id="154" name="TextBox 153"/>
          <p:cNvSpPr txBox="1"/>
          <p:nvPr/>
        </p:nvSpPr>
        <p:spPr>
          <a:xfrm rot="10800000">
            <a:off x="5106329" y="1366188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⇒</a:t>
            </a:r>
          </a:p>
        </p:txBody>
      </p:sp>
      <p:sp>
        <p:nvSpPr>
          <p:cNvPr id="155" name="TextBox 154"/>
          <p:cNvSpPr txBox="1"/>
          <p:nvPr/>
        </p:nvSpPr>
        <p:spPr>
          <a:xfrm rot="10800000">
            <a:off x="7709592" y="1366188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⇒</a:t>
            </a:r>
          </a:p>
        </p:txBody>
      </p:sp>
    </p:spTree>
    <p:extLst>
      <p:ext uri="{BB962C8B-B14F-4D97-AF65-F5344CB8AC3E}">
        <p14:creationId xmlns:p14="http://schemas.microsoft.com/office/powerpoint/2010/main" val="317681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53" grpId="0"/>
      <p:bldP spid="154" grpId="0"/>
      <p:bldP spid="1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Rijndael</a:t>
            </a:r>
            <a:r>
              <a:rPr lang="en-US" dirty="0" smtClean="0"/>
              <a:t>, aka AES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09600" y="2952696"/>
            <a:ext cx="4640598" cy="34080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>
                <a:latin typeface="Lato Heavy"/>
                <a:cs typeface="Lato Heavy"/>
              </a:rPr>
              <a:t>Key </a:t>
            </a:r>
            <a:r>
              <a:rPr lang="en-US" sz="2600" dirty="0" smtClean="0">
                <a:latin typeface="Lato Heavy"/>
                <a:cs typeface="Lato Heavy"/>
              </a:rPr>
              <a:t>alternating structure</a:t>
            </a:r>
            <a:endParaRPr lang="en-US" sz="2600" dirty="0">
              <a:latin typeface="Lato Heavy"/>
              <a:cs typeface="Lato Heavy"/>
            </a:endParaRPr>
          </a:p>
          <a:p>
            <a:r>
              <a:rPr lang="en-US" dirty="0" smtClean="0">
                <a:latin typeface="Lato Medium"/>
                <a:cs typeface="Lato Medium"/>
              </a:rPr>
              <a:t>128</a:t>
            </a:r>
            <a:r>
              <a:rPr lang="en-US" dirty="0">
                <a:latin typeface="Lato Medium"/>
                <a:cs typeface="Lato Medium"/>
              </a:rPr>
              <a:t>, 192, or 256 bit </a:t>
            </a:r>
            <a:r>
              <a:rPr lang="en-US" dirty="0" smtClean="0">
                <a:latin typeface="Lato Medium"/>
                <a:cs typeface="Lato Medium"/>
              </a:rPr>
              <a:t>initial key</a:t>
            </a:r>
          </a:p>
          <a:p>
            <a:r>
              <a:rPr lang="en-US" dirty="0" smtClean="0">
                <a:latin typeface="Lato Medium"/>
                <a:cs typeface="Lato Medium"/>
              </a:rPr>
              <a:t>Expand into </a:t>
            </a:r>
            <a:r>
              <a:rPr lang="en-US" i="1" dirty="0" smtClean="0">
                <a:latin typeface="Lato Medium"/>
                <a:cs typeface="Lato Medium"/>
              </a:rPr>
              <a:t>r</a:t>
            </a:r>
            <a:r>
              <a:rPr lang="en-US" sz="1200" i="1" dirty="0" smtClean="0">
                <a:latin typeface="Lato Medium"/>
                <a:cs typeface="Lato Medium"/>
              </a:rPr>
              <a:t> </a:t>
            </a:r>
            <a:r>
              <a:rPr lang="en-US" dirty="0" smtClean="0">
                <a:latin typeface="Lato Medium"/>
                <a:cs typeface="Lato Medium"/>
              </a:rPr>
              <a:t>+</a:t>
            </a:r>
            <a:r>
              <a:rPr lang="en-US" sz="800" dirty="0" smtClean="0">
                <a:latin typeface="Lato Medium"/>
                <a:cs typeface="Lato Medium"/>
              </a:rPr>
              <a:t> </a:t>
            </a:r>
            <a:r>
              <a:rPr lang="en-US" dirty="0" smtClean="0">
                <a:latin typeface="Lato Medium"/>
                <a:cs typeface="Lato Medium"/>
              </a:rPr>
              <a:t>1 round keys, each of which is 128 bits long</a:t>
            </a:r>
          </a:p>
          <a:p>
            <a:r>
              <a:rPr lang="en-US" dirty="0" smtClean="0">
                <a:latin typeface="Lato Medium"/>
                <a:cs typeface="Lato Medium"/>
              </a:rPr>
              <a:t>Invertible </a:t>
            </a:r>
            <a:r>
              <a:rPr lang="en-US" dirty="0">
                <a:latin typeface="Lato Medium"/>
                <a:cs typeface="Lato Medium"/>
              </a:rPr>
              <a:t>key </a:t>
            </a:r>
            <a:r>
              <a:rPr lang="en-US" dirty="0" smtClean="0">
                <a:latin typeface="Lato Medium"/>
                <a:cs typeface="Lato Medium"/>
              </a:rPr>
              <a:t>schedule:</a:t>
            </a:r>
            <a:br>
              <a:rPr lang="en-US" dirty="0" smtClean="0">
                <a:latin typeface="Lato Medium"/>
                <a:cs typeface="Lato Medium"/>
              </a:rPr>
            </a:br>
            <a:r>
              <a:rPr lang="en-US" dirty="0" smtClean="0">
                <a:latin typeface="Lato Medium"/>
                <a:cs typeface="Lato Medium"/>
              </a:rPr>
              <a:t>given key</a:t>
            </a:r>
            <a:r>
              <a:rPr lang="en-US" sz="1200" i="1" baseline="-25000" dirty="0" smtClean="0">
                <a:latin typeface="Lato Medium"/>
                <a:cs typeface="Lato Medium"/>
              </a:rPr>
              <a:t> </a:t>
            </a:r>
            <a:r>
              <a:rPr lang="en-US" i="1" baseline="-25000" dirty="0" err="1" smtClean="0">
                <a:latin typeface="Lato Medium"/>
                <a:cs typeface="Lato Medium"/>
              </a:rPr>
              <a:t>i</a:t>
            </a:r>
            <a:r>
              <a:rPr lang="en-US" sz="1200" i="1" baseline="-25000" dirty="0" smtClean="0">
                <a:latin typeface="Lato Medium"/>
                <a:cs typeface="Lato Medium"/>
              </a:rPr>
              <a:t> </a:t>
            </a:r>
            <a:r>
              <a:rPr lang="en-US" dirty="0" smtClean="0">
                <a:latin typeface="Lato Medium"/>
                <a:cs typeface="Lato Medium"/>
              </a:rPr>
              <a:t>, can compute</a:t>
            </a:r>
            <a:br>
              <a:rPr lang="en-US" dirty="0" smtClean="0">
                <a:latin typeface="Lato Medium"/>
                <a:cs typeface="Lato Medium"/>
              </a:rPr>
            </a:br>
            <a:r>
              <a:rPr lang="en-US" dirty="0" smtClean="0">
                <a:latin typeface="Lato Medium"/>
                <a:cs typeface="Lato Medium"/>
              </a:rPr>
              <a:t>key</a:t>
            </a:r>
            <a:r>
              <a:rPr lang="en-US" sz="1200" i="1" baseline="-25000" dirty="0" smtClean="0">
                <a:latin typeface="Lato Medium"/>
                <a:cs typeface="Lato Medium"/>
              </a:rPr>
              <a:t> </a:t>
            </a:r>
            <a:r>
              <a:rPr lang="en-US" i="1" baseline="-25000" dirty="0" err="1" smtClean="0">
                <a:latin typeface="Lato Medium"/>
                <a:cs typeface="Lato Medium"/>
              </a:rPr>
              <a:t>i</a:t>
            </a:r>
            <a:r>
              <a:rPr lang="en-US" sz="1200" i="1" baseline="-25000" dirty="0" smtClean="0">
                <a:latin typeface="Lato Medium"/>
                <a:cs typeface="Lato Medium"/>
              </a:rPr>
              <a:t> </a:t>
            </a:r>
            <a:r>
              <a:rPr lang="en-US" baseline="-25000" dirty="0" smtClean="0">
                <a:latin typeface="Lato Medium"/>
                <a:cs typeface="Lato Medium"/>
              </a:rPr>
              <a:t>-</a:t>
            </a:r>
            <a:r>
              <a:rPr lang="en-US" sz="800" baseline="-25000" dirty="0" smtClean="0">
                <a:latin typeface="Lato Medium"/>
                <a:cs typeface="Lato Medium"/>
              </a:rPr>
              <a:t> </a:t>
            </a:r>
            <a:r>
              <a:rPr lang="en-US" baseline="-25000" dirty="0" smtClean="0">
                <a:latin typeface="Lato Medium"/>
                <a:cs typeface="Lato Medium"/>
              </a:rPr>
              <a:t>1</a:t>
            </a:r>
            <a:r>
              <a:rPr lang="en-US" dirty="0" smtClean="0">
                <a:latin typeface="Lato Medium"/>
                <a:cs typeface="Lato Medium"/>
              </a:rPr>
              <a:t> or key</a:t>
            </a:r>
            <a:r>
              <a:rPr lang="en-US" sz="1200" i="1" baseline="-25000" dirty="0" smtClean="0">
                <a:latin typeface="Lato Medium"/>
                <a:cs typeface="Lato Medium"/>
              </a:rPr>
              <a:t> </a:t>
            </a:r>
            <a:r>
              <a:rPr lang="en-US" i="1" baseline="-25000" dirty="0" err="1" smtClean="0">
                <a:latin typeface="Lato Medium"/>
                <a:cs typeface="Lato Medium"/>
              </a:rPr>
              <a:t>i</a:t>
            </a:r>
            <a:r>
              <a:rPr lang="en-US" sz="1200" i="1" baseline="-25000" dirty="0" smtClean="0">
                <a:latin typeface="Lato Medium"/>
                <a:cs typeface="Lato Medium"/>
              </a:rPr>
              <a:t> </a:t>
            </a:r>
            <a:r>
              <a:rPr lang="en-US" baseline="-25000" dirty="0" smtClean="0">
                <a:latin typeface="Lato Medium"/>
                <a:cs typeface="Lato Medium"/>
              </a:rPr>
              <a:t>+1</a:t>
            </a:r>
            <a:endParaRPr lang="en-US" baseline="-25000" dirty="0">
              <a:latin typeface="Lato Medium"/>
              <a:cs typeface="Lato Medium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97600" y="2952696"/>
            <a:ext cx="5140960" cy="34080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 smtClean="0">
                <a:latin typeface="Lato Heavy"/>
                <a:cs typeface="Lato Heavy"/>
              </a:rPr>
              <a:t>Iterated round </a:t>
            </a:r>
            <a:r>
              <a:rPr lang="en-US" sz="2600" dirty="0">
                <a:latin typeface="Lato Heavy"/>
                <a:cs typeface="Lato Heavy"/>
              </a:rPr>
              <a:t>structure</a:t>
            </a:r>
          </a:p>
          <a:p>
            <a:r>
              <a:rPr lang="en-US" dirty="0">
                <a:latin typeface="Lato Medium"/>
                <a:cs typeface="Lato Medium"/>
              </a:rPr>
              <a:t>16 bytes of state</a:t>
            </a:r>
          </a:p>
          <a:p>
            <a:r>
              <a:rPr lang="en-US" dirty="0" smtClean="0">
                <a:latin typeface="Lato Medium"/>
                <a:cs typeface="Lato Medium"/>
              </a:rPr>
              <a:t>Total of 10 </a:t>
            </a:r>
            <a:r>
              <a:rPr lang="en-US" dirty="0">
                <a:latin typeface="Lato Medium"/>
                <a:cs typeface="Lato Medium"/>
              </a:rPr>
              <a:t>to 14 </a:t>
            </a:r>
            <a:r>
              <a:rPr lang="en-US" dirty="0" smtClean="0">
                <a:latin typeface="Lato Medium"/>
                <a:cs typeface="Lato Medium"/>
              </a:rPr>
              <a:t>rounds</a:t>
            </a:r>
          </a:p>
          <a:p>
            <a:pPr lvl="1"/>
            <a:r>
              <a:rPr lang="en-US" sz="2200" dirty="0" smtClean="0">
                <a:latin typeface="+mn-lt"/>
              </a:rPr>
              <a:t>Tunable security</a:t>
            </a:r>
            <a:endParaRPr lang="en-US" sz="2200" dirty="0">
              <a:latin typeface="+mn-lt"/>
            </a:endParaRPr>
          </a:p>
          <a:p>
            <a:r>
              <a:rPr lang="en-US" dirty="0" smtClean="0">
                <a:latin typeface="Lato Medium"/>
                <a:cs typeface="Lato Medium"/>
              </a:rPr>
              <a:t>3 </a:t>
            </a:r>
            <a:r>
              <a:rPr lang="en-US" dirty="0">
                <a:latin typeface="Lato Medium"/>
                <a:cs typeface="Lato Medium"/>
              </a:rPr>
              <a:t>invertible operations per round</a:t>
            </a:r>
          </a:p>
          <a:p>
            <a:pPr lvl="1"/>
            <a:r>
              <a:rPr lang="en-US" sz="2200" dirty="0">
                <a:latin typeface="+mn-lt"/>
              </a:rPr>
              <a:t>Final round is slightly different</a:t>
            </a:r>
          </a:p>
          <a:p>
            <a:r>
              <a:rPr lang="en-US" dirty="0">
                <a:latin typeface="Lato Medium"/>
                <a:cs typeface="Lato Medium"/>
              </a:rPr>
              <a:t>Only </a:t>
            </a:r>
            <a:r>
              <a:rPr lang="en-US" dirty="0" smtClean="0">
                <a:latin typeface="Lato Medium"/>
                <a:cs typeface="Lato Medium"/>
              </a:rPr>
              <a:t>S-box </a:t>
            </a:r>
            <a:r>
              <a:rPr lang="en-US" dirty="0">
                <a:latin typeface="Lato Medium"/>
                <a:cs typeface="Lato Medium"/>
              </a:rPr>
              <a:t>is </a:t>
            </a:r>
            <a:r>
              <a:rPr lang="en-US" dirty="0" smtClean="0">
                <a:latin typeface="Lato Medium"/>
                <a:cs typeface="Lato Medium"/>
              </a:rPr>
              <a:t>nonlinear</a:t>
            </a:r>
            <a:endParaRPr lang="en-US" dirty="0">
              <a:latin typeface="Lato Medium"/>
              <a:cs typeface="Lato Medium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985308" y="1369468"/>
            <a:ext cx="1130300" cy="1143762"/>
            <a:chOff x="3276600" y="5029200"/>
            <a:chExt cx="1130300" cy="1143762"/>
          </a:xfrm>
        </p:grpSpPr>
        <p:sp>
          <p:nvSpPr>
            <p:cNvPr id="9" name="Rectangle 8"/>
            <p:cNvSpPr/>
            <p:nvPr/>
          </p:nvSpPr>
          <p:spPr bwMode="auto">
            <a:xfrm>
              <a:off x="3276600" y="5791962"/>
              <a:ext cx="1130300" cy="381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500" dirty="0" err="1">
                  <a:latin typeface="Lato Semibold"/>
                  <a:cs typeface="Lato Semibold"/>
                </a:rPr>
                <a:t>MixColumns</a:t>
              </a:r>
              <a:endParaRPr lang="en-US" sz="1500" dirty="0">
                <a:latin typeface="Lato Semibold"/>
                <a:cs typeface="Lato Semibold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3276600" y="5029200"/>
              <a:ext cx="1130300" cy="381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00" dirty="0">
                  <a:latin typeface="Lato Semibold"/>
                  <a:cs typeface="Lato Semibold"/>
                </a:rPr>
                <a:t>S-box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3276600" y="5410581"/>
              <a:ext cx="1130300" cy="381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500" dirty="0" err="1">
                  <a:latin typeface="Lato Semibold"/>
                  <a:cs typeface="Lato Semibold"/>
                </a:rPr>
                <a:t>ShiftRows</a:t>
              </a:r>
              <a:endParaRPr lang="en-US" sz="1500" dirty="0">
                <a:latin typeface="Lato Semibold"/>
                <a:cs typeface="Lato Semibold"/>
              </a:endParaRPr>
            </a:p>
          </p:txBody>
        </p:sp>
      </p:grpSp>
      <p:sp>
        <p:nvSpPr>
          <p:cNvPr id="14" name="Oval 13"/>
          <p:cNvSpPr>
            <a:spLocks noChangeAspect="1"/>
          </p:cNvSpPr>
          <p:nvPr/>
        </p:nvSpPr>
        <p:spPr bwMode="auto">
          <a:xfrm>
            <a:off x="2465863" y="1781329"/>
            <a:ext cx="320040" cy="3200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Lato Heavy"/>
                <a:cs typeface="Lato Heavy"/>
              </a:rPr>
              <a:t>+</a:t>
            </a:r>
          </a:p>
        </p:txBody>
      </p:sp>
      <p:sp>
        <p:nvSpPr>
          <p:cNvPr id="15" name="Oval 14"/>
          <p:cNvSpPr>
            <a:spLocks noChangeAspect="1"/>
          </p:cNvSpPr>
          <p:nvPr/>
        </p:nvSpPr>
        <p:spPr bwMode="auto">
          <a:xfrm>
            <a:off x="4315012" y="1781329"/>
            <a:ext cx="320040" cy="3200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Lato Heavy"/>
                <a:cs typeface="Lato Heavy"/>
              </a:rPr>
              <a:t>+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30205" y="1776321"/>
            <a:ext cx="3048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latin typeface="Lato Black"/>
                <a:cs typeface="Lato Black"/>
              </a:rPr>
              <a:t>…</a:t>
            </a:r>
          </a:p>
        </p:txBody>
      </p:sp>
      <p:sp>
        <p:nvSpPr>
          <p:cNvPr id="17" name="Oval 16"/>
          <p:cNvSpPr>
            <a:spLocks noChangeAspect="1"/>
          </p:cNvSpPr>
          <p:nvPr/>
        </p:nvSpPr>
        <p:spPr bwMode="auto">
          <a:xfrm>
            <a:off x="4930158" y="1781329"/>
            <a:ext cx="320040" cy="3200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Lato Heavy"/>
                <a:cs typeface="Lato Heavy"/>
              </a:rPr>
              <a:t>+</a:t>
            </a:r>
          </a:p>
        </p:txBody>
      </p:sp>
      <p:sp>
        <p:nvSpPr>
          <p:cNvPr id="18" name="Oval 17"/>
          <p:cNvSpPr>
            <a:spLocks noChangeAspect="1"/>
          </p:cNvSpPr>
          <p:nvPr/>
        </p:nvSpPr>
        <p:spPr bwMode="auto">
          <a:xfrm>
            <a:off x="6794162" y="1781329"/>
            <a:ext cx="320040" cy="3200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Lato Heavy"/>
                <a:cs typeface="Lato Heavy"/>
              </a:rPr>
              <a:t>+</a:t>
            </a:r>
          </a:p>
        </p:txBody>
      </p:sp>
      <p:sp>
        <p:nvSpPr>
          <p:cNvPr id="19" name="Oval 18"/>
          <p:cNvSpPr>
            <a:spLocks noChangeAspect="1"/>
          </p:cNvSpPr>
          <p:nvPr/>
        </p:nvSpPr>
        <p:spPr bwMode="auto">
          <a:xfrm>
            <a:off x="8658166" y="1781329"/>
            <a:ext cx="320040" cy="3200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Lato Heavy"/>
                <a:cs typeface="Lato Heavy"/>
              </a:rPr>
              <a:t>+</a:t>
            </a:r>
          </a:p>
        </p:txBody>
      </p:sp>
      <p:cxnSp>
        <p:nvCxnSpPr>
          <p:cNvPr id="20" name="Straight Arrow Connector 19"/>
          <p:cNvCxnSpPr>
            <a:endCxn id="14" idx="2"/>
          </p:cNvCxnSpPr>
          <p:nvPr/>
        </p:nvCxnSpPr>
        <p:spPr bwMode="auto">
          <a:xfrm flipV="1">
            <a:off x="2266459" y="1941349"/>
            <a:ext cx="199405" cy="34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</p:cxnSp>
      <p:cxnSp>
        <p:nvCxnSpPr>
          <p:cNvPr id="21" name="Straight Arrow Connector 20"/>
          <p:cNvCxnSpPr>
            <a:stCxn id="14" idx="6"/>
            <a:endCxn id="11" idx="1"/>
          </p:cNvCxnSpPr>
          <p:nvPr/>
        </p:nvCxnSpPr>
        <p:spPr bwMode="auto">
          <a:xfrm>
            <a:off x="2785904" y="1941349"/>
            <a:ext cx="199405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</p:cxnSp>
      <p:cxnSp>
        <p:nvCxnSpPr>
          <p:cNvPr id="22" name="Straight Arrow Connector 21"/>
          <p:cNvCxnSpPr>
            <a:stCxn id="11" idx="3"/>
            <a:endCxn id="15" idx="2"/>
          </p:cNvCxnSpPr>
          <p:nvPr/>
        </p:nvCxnSpPr>
        <p:spPr bwMode="auto">
          <a:xfrm>
            <a:off x="4115608" y="1941349"/>
            <a:ext cx="199404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</p:cxnSp>
      <p:cxnSp>
        <p:nvCxnSpPr>
          <p:cNvPr id="23" name="Straight Arrow Connector 22"/>
          <p:cNvCxnSpPr>
            <a:stCxn id="17" idx="6"/>
          </p:cNvCxnSpPr>
          <p:nvPr/>
        </p:nvCxnSpPr>
        <p:spPr bwMode="auto">
          <a:xfrm>
            <a:off x="5250198" y="1941349"/>
            <a:ext cx="206832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</p:cxnSp>
      <p:cxnSp>
        <p:nvCxnSpPr>
          <p:cNvPr id="24" name="Straight Arrow Connector 23"/>
          <p:cNvCxnSpPr>
            <a:endCxn id="18" idx="2"/>
          </p:cNvCxnSpPr>
          <p:nvPr/>
        </p:nvCxnSpPr>
        <p:spPr bwMode="auto">
          <a:xfrm>
            <a:off x="6587330" y="1941349"/>
            <a:ext cx="206832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</p:cxnSp>
      <p:cxnSp>
        <p:nvCxnSpPr>
          <p:cNvPr id="25" name="Straight Arrow Connector 24"/>
          <p:cNvCxnSpPr>
            <a:stCxn id="18" idx="6"/>
          </p:cNvCxnSpPr>
          <p:nvPr/>
        </p:nvCxnSpPr>
        <p:spPr bwMode="auto">
          <a:xfrm>
            <a:off x="7114202" y="1941349"/>
            <a:ext cx="206832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</p:cxnSp>
      <p:cxnSp>
        <p:nvCxnSpPr>
          <p:cNvPr id="26" name="Straight Arrow Connector 25"/>
          <p:cNvCxnSpPr>
            <a:endCxn id="19" idx="2"/>
          </p:cNvCxnSpPr>
          <p:nvPr/>
        </p:nvCxnSpPr>
        <p:spPr bwMode="auto">
          <a:xfrm>
            <a:off x="8451334" y="1941349"/>
            <a:ext cx="206832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</p:cxnSp>
      <p:cxnSp>
        <p:nvCxnSpPr>
          <p:cNvPr id="27" name="Straight Arrow Connector 26"/>
          <p:cNvCxnSpPr>
            <a:stCxn id="19" idx="6"/>
          </p:cNvCxnSpPr>
          <p:nvPr/>
        </p:nvCxnSpPr>
        <p:spPr bwMode="auto">
          <a:xfrm>
            <a:off x="8978207" y="1941349"/>
            <a:ext cx="206831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</p:cxnSp>
      <p:sp>
        <p:nvSpPr>
          <p:cNvPr id="28" name="Rectangle 27"/>
          <p:cNvSpPr/>
          <p:nvPr/>
        </p:nvSpPr>
        <p:spPr bwMode="auto">
          <a:xfrm>
            <a:off x="2253788" y="2333731"/>
            <a:ext cx="731520" cy="276999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Lato Semibold"/>
                <a:cs typeface="Lato Semibold"/>
              </a:rPr>
              <a:t>key</a:t>
            </a:r>
            <a:r>
              <a:rPr lang="en-US" baseline="-25000" dirty="0" smtClean="0">
                <a:latin typeface="Lato Semibold"/>
                <a:cs typeface="Lato Semibold"/>
              </a:rPr>
              <a:t>0</a:t>
            </a:r>
            <a:endParaRPr lang="en-US" baseline="-25000" dirty="0">
              <a:latin typeface="Lato Semibold"/>
              <a:cs typeface="Lato Semibold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4725510" y="2333731"/>
            <a:ext cx="731520" cy="276999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Lato Semibold"/>
                <a:cs typeface="Lato Semibold"/>
              </a:rPr>
              <a:t>key</a:t>
            </a:r>
            <a:r>
              <a:rPr lang="en-US" baseline="-25000" dirty="0" smtClean="0">
                <a:latin typeface="Lato Semibold"/>
                <a:cs typeface="Lato Semibold"/>
              </a:rPr>
              <a:t>8</a:t>
            </a:r>
            <a:endParaRPr lang="en-US" baseline="-25000" dirty="0">
              <a:latin typeface="Lato Semibold"/>
              <a:cs typeface="Lato Semibold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6587330" y="2333731"/>
            <a:ext cx="731520" cy="276999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Lato Semibold"/>
                <a:cs typeface="Lato Semibold"/>
              </a:rPr>
              <a:t>key</a:t>
            </a:r>
            <a:r>
              <a:rPr lang="en-US" baseline="-25000" dirty="0">
                <a:latin typeface="Lato Semibold"/>
                <a:cs typeface="Lato Semibold"/>
              </a:rPr>
              <a:t>9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8451333" y="2333731"/>
            <a:ext cx="731520" cy="276999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Lato Semibold"/>
                <a:cs typeface="Lato Semibold"/>
              </a:rPr>
              <a:t>key</a:t>
            </a:r>
            <a:r>
              <a:rPr lang="en-US" baseline="-25000" dirty="0" smtClean="0">
                <a:latin typeface="Lato Semibold"/>
                <a:cs typeface="Lato Semibold"/>
              </a:rPr>
              <a:t>10</a:t>
            </a:r>
            <a:endParaRPr lang="en-US" baseline="-25000" dirty="0">
              <a:latin typeface="Lato Semibold"/>
              <a:cs typeface="Lato Semibold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4115607" y="2333731"/>
            <a:ext cx="731520" cy="276999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Lato Semibold"/>
                <a:cs typeface="Lato Semibold"/>
              </a:rPr>
              <a:t>key</a:t>
            </a:r>
            <a:r>
              <a:rPr lang="en-US" baseline="-25000" dirty="0" smtClean="0">
                <a:latin typeface="Lato Semibold"/>
                <a:cs typeface="Lato Semibold"/>
              </a:rPr>
              <a:t>1</a:t>
            </a:r>
            <a:endParaRPr lang="en-US" baseline="-25000" dirty="0">
              <a:latin typeface="Lato Semibold"/>
              <a:cs typeface="Lato Semibold"/>
            </a:endParaRPr>
          </a:p>
        </p:txBody>
      </p:sp>
      <p:cxnSp>
        <p:nvCxnSpPr>
          <p:cNvPr id="33" name="Straight Arrow Connector 32"/>
          <p:cNvCxnSpPr>
            <a:endCxn id="14" idx="4"/>
          </p:cNvCxnSpPr>
          <p:nvPr/>
        </p:nvCxnSpPr>
        <p:spPr bwMode="auto">
          <a:xfrm flipH="1" flipV="1">
            <a:off x="2625883" y="2101370"/>
            <a:ext cx="0" cy="23236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</p:cxnSp>
      <p:cxnSp>
        <p:nvCxnSpPr>
          <p:cNvPr id="34" name="Straight Arrow Connector 33"/>
          <p:cNvCxnSpPr>
            <a:stCxn id="32" idx="0"/>
            <a:endCxn id="15" idx="4"/>
          </p:cNvCxnSpPr>
          <p:nvPr/>
        </p:nvCxnSpPr>
        <p:spPr bwMode="auto">
          <a:xfrm flipH="1" flipV="1">
            <a:off x="4475031" y="2101370"/>
            <a:ext cx="0" cy="23236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</p:cxnSp>
      <p:cxnSp>
        <p:nvCxnSpPr>
          <p:cNvPr id="35" name="Straight Arrow Connector 34"/>
          <p:cNvCxnSpPr>
            <a:stCxn id="29" idx="0"/>
            <a:endCxn id="17" idx="4"/>
          </p:cNvCxnSpPr>
          <p:nvPr/>
        </p:nvCxnSpPr>
        <p:spPr bwMode="auto">
          <a:xfrm flipH="1" flipV="1">
            <a:off x="5090178" y="2101370"/>
            <a:ext cx="0" cy="23236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</p:cxnSp>
      <p:cxnSp>
        <p:nvCxnSpPr>
          <p:cNvPr id="36" name="Straight Arrow Connector 35"/>
          <p:cNvCxnSpPr>
            <a:endCxn id="18" idx="4"/>
          </p:cNvCxnSpPr>
          <p:nvPr/>
        </p:nvCxnSpPr>
        <p:spPr bwMode="auto">
          <a:xfrm flipH="1" flipV="1">
            <a:off x="6954182" y="2101370"/>
            <a:ext cx="0" cy="23236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</p:cxnSp>
      <p:cxnSp>
        <p:nvCxnSpPr>
          <p:cNvPr id="37" name="Straight Arrow Connector 36"/>
          <p:cNvCxnSpPr>
            <a:endCxn id="19" idx="4"/>
          </p:cNvCxnSpPr>
          <p:nvPr/>
        </p:nvCxnSpPr>
        <p:spPr bwMode="auto">
          <a:xfrm flipH="1" flipV="1">
            <a:off x="8818186" y="2101370"/>
            <a:ext cx="0" cy="23236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</p:cxnSp>
      <p:grpSp>
        <p:nvGrpSpPr>
          <p:cNvPr id="38" name="Group 37"/>
          <p:cNvGrpSpPr/>
          <p:nvPr/>
        </p:nvGrpSpPr>
        <p:grpSpPr>
          <a:xfrm>
            <a:off x="5457030" y="1369468"/>
            <a:ext cx="1130300" cy="1143762"/>
            <a:chOff x="3276600" y="5029200"/>
            <a:chExt cx="1130300" cy="1143762"/>
          </a:xfrm>
        </p:grpSpPr>
        <p:sp>
          <p:nvSpPr>
            <p:cNvPr id="39" name="Rectangle 38"/>
            <p:cNvSpPr/>
            <p:nvPr/>
          </p:nvSpPr>
          <p:spPr bwMode="auto">
            <a:xfrm>
              <a:off x="3276600" y="5791962"/>
              <a:ext cx="1130300" cy="381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500" dirty="0" err="1">
                  <a:latin typeface="Lato Semibold"/>
                  <a:cs typeface="Lato Semibold"/>
                </a:rPr>
                <a:t>MixColumns</a:t>
              </a:r>
              <a:endParaRPr lang="en-US" sz="1500" dirty="0">
                <a:latin typeface="Lato Semibold"/>
                <a:cs typeface="Lato Semibold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3276600" y="5029200"/>
              <a:ext cx="1130300" cy="381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00" dirty="0">
                  <a:latin typeface="Lato Semibold"/>
                  <a:cs typeface="Lato Semibold"/>
                </a:rPr>
                <a:t>S-box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3276600" y="5410581"/>
              <a:ext cx="1130300" cy="381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500" dirty="0" err="1">
                  <a:latin typeface="Lato Semibold"/>
                  <a:cs typeface="Lato Semibold"/>
                </a:rPr>
                <a:t>ShiftRows</a:t>
              </a:r>
              <a:endParaRPr lang="en-US" sz="1500" dirty="0">
                <a:latin typeface="Lato Semibold"/>
                <a:cs typeface="Lato Semibold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321034" y="1369469"/>
            <a:ext cx="1130300" cy="762381"/>
            <a:chOff x="3276600" y="5029200"/>
            <a:chExt cx="1130300" cy="762381"/>
          </a:xfrm>
        </p:grpSpPr>
        <p:sp>
          <p:nvSpPr>
            <p:cNvPr id="43" name="Rectangle 42"/>
            <p:cNvSpPr/>
            <p:nvPr/>
          </p:nvSpPr>
          <p:spPr bwMode="auto">
            <a:xfrm>
              <a:off x="3276600" y="5029200"/>
              <a:ext cx="1130300" cy="381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00" dirty="0">
                  <a:latin typeface="Lato Semibold"/>
                  <a:cs typeface="Lato Semibold"/>
                </a:rPr>
                <a:t>S-box</a:t>
              </a: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3276600" y="5410581"/>
              <a:ext cx="1130300" cy="381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500" dirty="0" err="1">
                  <a:latin typeface="Lato Semibold"/>
                  <a:cs typeface="Lato Semibold"/>
                </a:rPr>
                <a:t>ShiftRows</a:t>
              </a:r>
              <a:endParaRPr lang="en-US" sz="1500" dirty="0">
                <a:latin typeface="Lato Semibold"/>
                <a:cs typeface="Lato Semibold"/>
              </a:endParaRPr>
            </a:p>
          </p:txBody>
        </p:sp>
      </p:grpSp>
      <p:sp>
        <p:nvSpPr>
          <p:cNvPr id="45" name="Rectangle 44"/>
          <p:cNvSpPr/>
          <p:nvPr/>
        </p:nvSpPr>
        <p:spPr>
          <a:xfrm>
            <a:off x="5457030" y="1369468"/>
            <a:ext cx="1130300" cy="1143762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 cmpd="sng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Lato Semibold"/>
                <a:cs typeface="Lato Semibold"/>
              </a:rPr>
              <a:t>Round</a:t>
            </a:r>
            <a:r>
              <a:rPr lang="en-US" sz="2000" baseline="-25000" dirty="0">
                <a:solidFill>
                  <a:schemeClr val="tx1"/>
                </a:solidFill>
                <a:latin typeface="Lato Semibold"/>
                <a:cs typeface="Lato Semibold"/>
              </a:rPr>
              <a:t>9</a:t>
            </a:r>
          </a:p>
        </p:txBody>
      </p:sp>
      <p:sp>
        <p:nvSpPr>
          <p:cNvPr id="46" name="Rectangle 45"/>
          <p:cNvSpPr/>
          <p:nvPr/>
        </p:nvSpPr>
        <p:spPr>
          <a:xfrm>
            <a:off x="7318851" y="1369469"/>
            <a:ext cx="1130299" cy="1140273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 cmpd="sng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Lato Semibold"/>
                <a:cs typeface="Lato Semibold"/>
              </a:rPr>
              <a:t>Round</a:t>
            </a:r>
            <a:r>
              <a:rPr lang="en-US" sz="2000" baseline="-25000" dirty="0">
                <a:solidFill>
                  <a:schemeClr val="tx1"/>
                </a:solidFill>
                <a:latin typeface="Lato Semibold"/>
                <a:cs typeface="Lato Semibold"/>
              </a:rPr>
              <a:t>10</a:t>
            </a:r>
          </a:p>
        </p:txBody>
      </p:sp>
      <p:sp>
        <p:nvSpPr>
          <p:cNvPr id="47" name="Rectangle 46"/>
          <p:cNvSpPr/>
          <p:nvPr/>
        </p:nvSpPr>
        <p:spPr>
          <a:xfrm>
            <a:off x="2985310" y="1369468"/>
            <a:ext cx="1130299" cy="1143762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 cmpd="sng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Lato Semibold"/>
                <a:cs typeface="Lato Semibold"/>
              </a:rPr>
              <a:t>Round</a:t>
            </a:r>
            <a:r>
              <a:rPr lang="en-US" sz="2000" baseline="-25000" dirty="0">
                <a:solidFill>
                  <a:schemeClr val="tx1"/>
                </a:solidFill>
                <a:latin typeface="Lato Semibold"/>
                <a:cs typeface="Lato Semibold"/>
              </a:rPr>
              <a:t>1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9232077" y="1836990"/>
            <a:ext cx="1178164" cy="208718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Lato Semibold"/>
                <a:cs typeface="Lato Semibold"/>
              </a:rPr>
              <a:t>output </a:t>
            </a:r>
            <a:r>
              <a:rPr lang="en-US" i="1" dirty="0" smtClean="0">
                <a:latin typeface="Lato Heavy"/>
                <a:cs typeface="Lato Heavy"/>
              </a:rPr>
              <a:t>Y</a:t>
            </a:r>
            <a:endParaRPr lang="en-US" sz="1400" i="1" dirty="0">
              <a:latin typeface="Lato Heavy"/>
              <a:cs typeface="Lato Heavy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1172162" y="1836990"/>
            <a:ext cx="1047257" cy="215694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Lato Semibold"/>
                <a:cs typeface="Lato Semibold"/>
              </a:rPr>
              <a:t>Input </a:t>
            </a:r>
            <a:r>
              <a:rPr lang="en-US" i="1" dirty="0" smtClean="0">
                <a:latin typeface="Lato Heavy"/>
                <a:cs typeface="Lato Heavy"/>
              </a:rPr>
              <a:t>X</a:t>
            </a:r>
            <a:endParaRPr lang="en-US" sz="1400" i="1" dirty="0">
              <a:latin typeface="Lato Heavy"/>
              <a:cs typeface="Lato Heavy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3"/>
          <a:srcRect t="1" r="62973" b="1284"/>
          <a:stretch/>
        </p:blipFill>
        <p:spPr>
          <a:xfrm>
            <a:off x="10250020" y="3375019"/>
            <a:ext cx="1332380" cy="132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407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AES components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726723" y="3454992"/>
            <a:ext cx="4000549" cy="5883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 err="1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ShiftRows</a:t>
            </a:r>
            <a:endParaRPr lang="en-US" sz="2400" b="1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26721" y="1102109"/>
            <a:ext cx="4000549" cy="588316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16 byte state</a:t>
            </a:r>
            <a:endParaRPr lang="en-US" sz="2400" b="1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26723" y="4631432"/>
            <a:ext cx="4000545" cy="589268"/>
            <a:chOff x="4223006" y="4208172"/>
            <a:chExt cx="3108958" cy="457940"/>
          </a:xfrm>
        </p:grpSpPr>
        <p:sp>
          <p:nvSpPr>
            <p:cNvPr id="9" name="Rectangle 8"/>
            <p:cNvSpPr/>
            <p:nvPr/>
          </p:nvSpPr>
          <p:spPr bwMode="auto">
            <a:xfrm>
              <a:off x="4223006" y="4208912"/>
              <a:ext cx="1371600" cy="457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400" b="1" dirty="0" err="1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MixColumns</a:t>
              </a:r>
              <a:endParaRPr lang="en-US" sz="2400" b="1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5960364" y="4208172"/>
              <a:ext cx="1371600" cy="457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400" b="1" dirty="0" err="1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MixColumns</a:t>
              </a:r>
              <a:endParaRPr lang="en-US" sz="2400" b="1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25085" y="4250289"/>
              <a:ext cx="304800" cy="2870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400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…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26726" y="2278550"/>
            <a:ext cx="4000545" cy="588316"/>
            <a:chOff x="4223006" y="4728544"/>
            <a:chExt cx="3108958" cy="457200"/>
          </a:xfrm>
        </p:grpSpPr>
        <p:sp>
          <p:nvSpPr>
            <p:cNvPr id="13" name="Rectangle 12"/>
            <p:cNvSpPr>
              <a:spLocks noChangeAspect="1"/>
            </p:cNvSpPr>
            <p:nvPr/>
          </p:nvSpPr>
          <p:spPr bwMode="auto">
            <a:xfrm>
              <a:off x="4223006" y="4728544"/>
              <a:ext cx="457200" cy="457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S</a:t>
              </a:r>
            </a:p>
          </p:txBody>
        </p:sp>
        <p:sp>
          <p:nvSpPr>
            <p:cNvPr id="14" name="Rectangle 13"/>
            <p:cNvSpPr>
              <a:spLocks noChangeAspect="1"/>
            </p:cNvSpPr>
            <p:nvPr/>
          </p:nvSpPr>
          <p:spPr bwMode="auto">
            <a:xfrm>
              <a:off x="5137406" y="4728544"/>
              <a:ext cx="457200" cy="457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S</a:t>
              </a:r>
            </a:p>
          </p:txBody>
        </p:sp>
        <p:sp>
          <p:nvSpPr>
            <p:cNvPr id="15" name="Rectangle 14"/>
            <p:cNvSpPr>
              <a:spLocks noChangeAspect="1"/>
            </p:cNvSpPr>
            <p:nvPr/>
          </p:nvSpPr>
          <p:spPr bwMode="auto">
            <a:xfrm>
              <a:off x="5960364" y="4728544"/>
              <a:ext cx="457200" cy="457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S</a:t>
              </a:r>
            </a:p>
          </p:txBody>
        </p:sp>
        <p:sp>
          <p:nvSpPr>
            <p:cNvPr id="16" name="Rectangle 15"/>
            <p:cNvSpPr>
              <a:spLocks noChangeAspect="1"/>
            </p:cNvSpPr>
            <p:nvPr/>
          </p:nvSpPr>
          <p:spPr bwMode="auto">
            <a:xfrm>
              <a:off x="6874764" y="4728544"/>
              <a:ext cx="457200" cy="457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S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756406" y="4764169"/>
              <a:ext cx="304800" cy="2870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400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…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493764" y="4764169"/>
              <a:ext cx="304800" cy="2870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400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…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14950" y="1694277"/>
            <a:ext cx="3414777" cy="588316"/>
            <a:chOff x="924613" y="2597564"/>
            <a:chExt cx="2653738" cy="457200"/>
          </a:xfrm>
        </p:grpSpPr>
        <p:cxnSp>
          <p:nvCxnSpPr>
            <p:cNvPr id="21" name="Straight Arrow Connector 20"/>
            <p:cNvCxnSpPr/>
            <p:nvPr/>
          </p:nvCxnSpPr>
          <p:spPr bwMode="auto">
            <a:xfrm>
              <a:off x="924613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22" name="Straight Arrow Connector 21"/>
            <p:cNvCxnSpPr/>
            <p:nvPr/>
          </p:nvCxnSpPr>
          <p:spPr bwMode="auto">
            <a:xfrm>
              <a:off x="1847363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23" name="Straight Arrow Connector 22"/>
            <p:cNvCxnSpPr/>
            <p:nvPr/>
          </p:nvCxnSpPr>
          <p:spPr bwMode="auto">
            <a:xfrm>
              <a:off x="2666011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24" name="Straight Arrow Connector 23"/>
            <p:cNvCxnSpPr/>
            <p:nvPr/>
          </p:nvCxnSpPr>
          <p:spPr bwMode="auto">
            <a:xfrm>
              <a:off x="3578351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</p:grpSp>
      <p:grpSp>
        <p:nvGrpSpPr>
          <p:cNvPr id="30" name="Group 29"/>
          <p:cNvGrpSpPr/>
          <p:nvPr/>
        </p:nvGrpSpPr>
        <p:grpSpPr>
          <a:xfrm>
            <a:off x="1014950" y="2870911"/>
            <a:ext cx="3414777" cy="588316"/>
            <a:chOff x="924613" y="2597564"/>
            <a:chExt cx="2653738" cy="457200"/>
          </a:xfrm>
        </p:grpSpPr>
        <p:cxnSp>
          <p:nvCxnSpPr>
            <p:cNvPr id="31" name="Straight Arrow Connector 30"/>
            <p:cNvCxnSpPr/>
            <p:nvPr/>
          </p:nvCxnSpPr>
          <p:spPr bwMode="auto">
            <a:xfrm>
              <a:off x="924613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32" name="Straight Arrow Connector 31"/>
            <p:cNvCxnSpPr/>
            <p:nvPr/>
          </p:nvCxnSpPr>
          <p:spPr bwMode="auto">
            <a:xfrm>
              <a:off x="1847363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33" name="Straight Arrow Connector 32"/>
            <p:cNvCxnSpPr/>
            <p:nvPr/>
          </p:nvCxnSpPr>
          <p:spPr bwMode="auto">
            <a:xfrm>
              <a:off x="2666011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34" name="Straight Arrow Connector 33"/>
            <p:cNvCxnSpPr/>
            <p:nvPr/>
          </p:nvCxnSpPr>
          <p:spPr bwMode="auto">
            <a:xfrm>
              <a:off x="3578351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</p:grpSp>
      <p:grpSp>
        <p:nvGrpSpPr>
          <p:cNvPr id="35" name="Group 34"/>
          <p:cNvGrpSpPr/>
          <p:nvPr/>
        </p:nvGrpSpPr>
        <p:grpSpPr>
          <a:xfrm>
            <a:off x="1014950" y="4047542"/>
            <a:ext cx="3414777" cy="588316"/>
            <a:chOff x="924613" y="2597564"/>
            <a:chExt cx="2653738" cy="457200"/>
          </a:xfrm>
        </p:grpSpPr>
        <p:cxnSp>
          <p:nvCxnSpPr>
            <p:cNvPr id="36" name="Straight Arrow Connector 35"/>
            <p:cNvCxnSpPr/>
            <p:nvPr/>
          </p:nvCxnSpPr>
          <p:spPr bwMode="auto">
            <a:xfrm>
              <a:off x="924613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37" name="Straight Arrow Connector 36"/>
            <p:cNvCxnSpPr/>
            <p:nvPr/>
          </p:nvCxnSpPr>
          <p:spPr bwMode="auto">
            <a:xfrm>
              <a:off x="1847363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38" name="Straight Arrow Connector 37"/>
            <p:cNvCxnSpPr/>
            <p:nvPr/>
          </p:nvCxnSpPr>
          <p:spPr bwMode="auto">
            <a:xfrm>
              <a:off x="2666011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>
              <a:off x="3578351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</p:grpSp>
      <p:grpSp>
        <p:nvGrpSpPr>
          <p:cNvPr id="40" name="Group 39"/>
          <p:cNvGrpSpPr/>
          <p:nvPr/>
        </p:nvGrpSpPr>
        <p:grpSpPr>
          <a:xfrm>
            <a:off x="1014950" y="5224175"/>
            <a:ext cx="3414777" cy="588316"/>
            <a:chOff x="924613" y="2597564"/>
            <a:chExt cx="2653738" cy="457200"/>
          </a:xfrm>
        </p:grpSpPr>
        <p:cxnSp>
          <p:nvCxnSpPr>
            <p:cNvPr id="41" name="Straight Arrow Connector 40"/>
            <p:cNvCxnSpPr/>
            <p:nvPr/>
          </p:nvCxnSpPr>
          <p:spPr bwMode="auto">
            <a:xfrm>
              <a:off x="924613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42" name="Straight Arrow Connector 41"/>
            <p:cNvCxnSpPr/>
            <p:nvPr/>
          </p:nvCxnSpPr>
          <p:spPr bwMode="auto">
            <a:xfrm>
              <a:off x="1847363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43" name="Straight Arrow Connector 42"/>
            <p:cNvCxnSpPr/>
            <p:nvPr/>
          </p:nvCxnSpPr>
          <p:spPr bwMode="auto">
            <a:xfrm>
              <a:off x="2666011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44" name="Straight Arrow Connector 43"/>
            <p:cNvCxnSpPr/>
            <p:nvPr/>
          </p:nvCxnSpPr>
          <p:spPr bwMode="auto">
            <a:xfrm>
              <a:off x="3578351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</p:grpSp>
      <p:sp>
        <p:nvSpPr>
          <p:cNvPr id="49" name="TextBox 48"/>
          <p:cNvSpPr txBox="1"/>
          <p:nvPr/>
        </p:nvSpPr>
        <p:spPr>
          <a:xfrm>
            <a:off x="5397432" y="1102109"/>
            <a:ext cx="5824030" cy="1077218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Lato Heavy"/>
                <a:cs typeface="Lato Heavy"/>
              </a:rPr>
              <a:t>❶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  <a:latin typeface="Lato Heavy"/>
                <a:cs typeface="Lato Heavy"/>
              </a:rPr>
              <a:t>SubBytes</a:t>
            </a:r>
            <a:endParaRPr lang="en-US" sz="3200" dirty="0">
              <a:solidFill>
                <a:schemeClr val="accent3">
                  <a:lumMod val="50000"/>
                </a:schemeClr>
              </a:solidFill>
              <a:latin typeface="Lato Heavy"/>
              <a:cs typeface="Lato Heavy"/>
            </a:endParaRPr>
          </a:p>
          <a:p>
            <a:r>
              <a:rPr lang="en-US" sz="3200" dirty="0">
                <a:solidFill>
                  <a:schemeClr val="bg1"/>
                </a:solidFill>
                <a:latin typeface="Lato Heavy"/>
                <a:cs typeface="Lato Heavy"/>
              </a:rPr>
              <a:t>❶ </a:t>
            </a:r>
            <a:r>
              <a:rPr lang="en-US" sz="2800" dirty="0" smtClean="0">
                <a:latin typeface="Lato Medium"/>
                <a:cs typeface="Lato Medium"/>
              </a:rPr>
              <a:t>Table lookup, one byte at a time</a:t>
            </a:r>
            <a:endParaRPr lang="en-US" sz="2800" dirty="0">
              <a:latin typeface="Lato Medium"/>
              <a:cs typeface="Lato Medium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4727275" y="2572535"/>
            <a:ext cx="670157" cy="0"/>
          </a:xfrm>
          <a:prstGeom prst="straightConnector1">
            <a:avLst/>
          </a:prstGeom>
          <a:ln w="19050" cmpd="sng">
            <a:solidFill>
              <a:schemeClr val="tx1">
                <a:lumMod val="50000"/>
                <a:lumOff val="50000"/>
              </a:schemeClr>
            </a:solidFill>
            <a:prstDash val="sys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 bwMode="auto">
          <a:xfrm>
            <a:off x="726726" y="5812491"/>
            <a:ext cx="4000549" cy="588316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16 byte state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603"/>
          <a:stretch/>
        </p:blipFill>
        <p:spPr>
          <a:xfrm>
            <a:off x="5397430" y="2117772"/>
            <a:ext cx="5583996" cy="465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489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AES components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726723" y="3454992"/>
            <a:ext cx="4000549" cy="5883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 err="1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ShiftRows</a:t>
            </a:r>
            <a:endParaRPr lang="en-US" sz="2400" b="1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26721" y="1102109"/>
            <a:ext cx="4000549" cy="588316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16 byte state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26723" y="4631432"/>
            <a:ext cx="4000545" cy="589268"/>
            <a:chOff x="4223006" y="4208172"/>
            <a:chExt cx="3108958" cy="457940"/>
          </a:xfrm>
        </p:grpSpPr>
        <p:sp>
          <p:nvSpPr>
            <p:cNvPr id="9" name="Rectangle 8"/>
            <p:cNvSpPr/>
            <p:nvPr/>
          </p:nvSpPr>
          <p:spPr bwMode="auto">
            <a:xfrm>
              <a:off x="4223006" y="4208912"/>
              <a:ext cx="1371600" cy="457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400" b="1" dirty="0" err="1" smtClean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MixColumns</a:t>
              </a:r>
              <a:endParaRPr lang="en-US" sz="2400" b="1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5960364" y="4208172"/>
              <a:ext cx="1371600" cy="457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400" b="1" dirty="0" err="1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MixColumns</a:t>
              </a:r>
              <a:endParaRPr lang="en-US" sz="2400" b="1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25085" y="4250289"/>
              <a:ext cx="304800" cy="2870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400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…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26726" y="2278550"/>
            <a:ext cx="4000545" cy="588316"/>
            <a:chOff x="4223006" y="4728544"/>
            <a:chExt cx="3108958" cy="457200"/>
          </a:xfrm>
        </p:grpSpPr>
        <p:sp>
          <p:nvSpPr>
            <p:cNvPr id="13" name="Rectangle 12"/>
            <p:cNvSpPr>
              <a:spLocks noChangeAspect="1"/>
            </p:cNvSpPr>
            <p:nvPr/>
          </p:nvSpPr>
          <p:spPr bwMode="auto">
            <a:xfrm>
              <a:off x="4223006" y="4728544"/>
              <a:ext cx="457200" cy="457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S</a:t>
              </a:r>
            </a:p>
          </p:txBody>
        </p:sp>
        <p:sp>
          <p:nvSpPr>
            <p:cNvPr id="14" name="Rectangle 13"/>
            <p:cNvSpPr>
              <a:spLocks noChangeAspect="1"/>
            </p:cNvSpPr>
            <p:nvPr/>
          </p:nvSpPr>
          <p:spPr bwMode="auto">
            <a:xfrm>
              <a:off x="5137406" y="4728544"/>
              <a:ext cx="457200" cy="457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S</a:t>
              </a:r>
            </a:p>
          </p:txBody>
        </p:sp>
        <p:sp>
          <p:nvSpPr>
            <p:cNvPr id="15" name="Rectangle 14"/>
            <p:cNvSpPr>
              <a:spLocks noChangeAspect="1"/>
            </p:cNvSpPr>
            <p:nvPr/>
          </p:nvSpPr>
          <p:spPr bwMode="auto">
            <a:xfrm>
              <a:off x="5960364" y="4728544"/>
              <a:ext cx="457200" cy="457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S</a:t>
              </a:r>
            </a:p>
          </p:txBody>
        </p:sp>
        <p:sp>
          <p:nvSpPr>
            <p:cNvPr id="16" name="Rectangle 15"/>
            <p:cNvSpPr>
              <a:spLocks noChangeAspect="1"/>
            </p:cNvSpPr>
            <p:nvPr/>
          </p:nvSpPr>
          <p:spPr bwMode="auto">
            <a:xfrm>
              <a:off x="6874764" y="4728544"/>
              <a:ext cx="457200" cy="457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S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756406" y="4764169"/>
              <a:ext cx="304800" cy="2870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400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…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493764" y="4764169"/>
              <a:ext cx="304800" cy="2870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400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…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14950" y="1694277"/>
            <a:ext cx="3414777" cy="588316"/>
            <a:chOff x="924613" y="2597564"/>
            <a:chExt cx="2653738" cy="457200"/>
          </a:xfrm>
        </p:grpSpPr>
        <p:cxnSp>
          <p:nvCxnSpPr>
            <p:cNvPr id="21" name="Straight Arrow Connector 20"/>
            <p:cNvCxnSpPr/>
            <p:nvPr/>
          </p:nvCxnSpPr>
          <p:spPr bwMode="auto">
            <a:xfrm>
              <a:off x="924613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22" name="Straight Arrow Connector 21"/>
            <p:cNvCxnSpPr/>
            <p:nvPr/>
          </p:nvCxnSpPr>
          <p:spPr bwMode="auto">
            <a:xfrm>
              <a:off x="1847363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23" name="Straight Arrow Connector 22"/>
            <p:cNvCxnSpPr/>
            <p:nvPr/>
          </p:nvCxnSpPr>
          <p:spPr bwMode="auto">
            <a:xfrm>
              <a:off x="2666011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24" name="Straight Arrow Connector 23"/>
            <p:cNvCxnSpPr/>
            <p:nvPr/>
          </p:nvCxnSpPr>
          <p:spPr bwMode="auto">
            <a:xfrm>
              <a:off x="3578351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</p:grpSp>
      <p:grpSp>
        <p:nvGrpSpPr>
          <p:cNvPr id="30" name="Group 29"/>
          <p:cNvGrpSpPr/>
          <p:nvPr/>
        </p:nvGrpSpPr>
        <p:grpSpPr>
          <a:xfrm>
            <a:off x="1014950" y="2870911"/>
            <a:ext cx="3414777" cy="588316"/>
            <a:chOff x="924613" y="2597564"/>
            <a:chExt cx="2653738" cy="457200"/>
          </a:xfrm>
        </p:grpSpPr>
        <p:cxnSp>
          <p:nvCxnSpPr>
            <p:cNvPr id="31" name="Straight Arrow Connector 30"/>
            <p:cNvCxnSpPr/>
            <p:nvPr/>
          </p:nvCxnSpPr>
          <p:spPr bwMode="auto">
            <a:xfrm>
              <a:off x="924613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32" name="Straight Arrow Connector 31"/>
            <p:cNvCxnSpPr/>
            <p:nvPr/>
          </p:nvCxnSpPr>
          <p:spPr bwMode="auto">
            <a:xfrm>
              <a:off x="1847363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33" name="Straight Arrow Connector 32"/>
            <p:cNvCxnSpPr/>
            <p:nvPr/>
          </p:nvCxnSpPr>
          <p:spPr bwMode="auto">
            <a:xfrm>
              <a:off x="2666011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34" name="Straight Arrow Connector 33"/>
            <p:cNvCxnSpPr/>
            <p:nvPr/>
          </p:nvCxnSpPr>
          <p:spPr bwMode="auto">
            <a:xfrm>
              <a:off x="3578351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</p:grpSp>
      <p:grpSp>
        <p:nvGrpSpPr>
          <p:cNvPr id="35" name="Group 34"/>
          <p:cNvGrpSpPr/>
          <p:nvPr/>
        </p:nvGrpSpPr>
        <p:grpSpPr>
          <a:xfrm>
            <a:off x="1014950" y="4047542"/>
            <a:ext cx="3414777" cy="588316"/>
            <a:chOff x="924613" y="2597564"/>
            <a:chExt cx="2653738" cy="457200"/>
          </a:xfrm>
        </p:grpSpPr>
        <p:cxnSp>
          <p:nvCxnSpPr>
            <p:cNvPr id="36" name="Straight Arrow Connector 35"/>
            <p:cNvCxnSpPr/>
            <p:nvPr/>
          </p:nvCxnSpPr>
          <p:spPr bwMode="auto">
            <a:xfrm>
              <a:off x="924613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37" name="Straight Arrow Connector 36"/>
            <p:cNvCxnSpPr/>
            <p:nvPr/>
          </p:nvCxnSpPr>
          <p:spPr bwMode="auto">
            <a:xfrm>
              <a:off x="1847363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38" name="Straight Arrow Connector 37"/>
            <p:cNvCxnSpPr/>
            <p:nvPr/>
          </p:nvCxnSpPr>
          <p:spPr bwMode="auto">
            <a:xfrm>
              <a:off x="2666011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>
              <a:off x="3578351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</p:grpSp>
      <p:grpSp>
        <p:nvGrpSpPr>
          <p:cNvPr id="40" name="Group 39"/>
          <p:cNvGrpSpPr/>
          <p:nvPr/>
        </p:nvGrpSpPr>
        <p:grpSpPr>
          <a:xfrm>
            <a:off x="1014950" y="5224175"/>
            <a:ext cx="3414777" cy="588316"/>
            <a:chOff x="924613" y="2597564"/>
            <a:chExt cx="2653738" cy="457200"/>
          </a:xfrm>
        </p:grpSpPr>
        <p:cxnSp>
          <p:nvCxnSpPr>
            <p:cNvPr id="41" name="Straight Arrow Connector 40"/>
            <p:cNvCxnSpPr/>
            <p:nvPr/>
          </p:nvCxnSpPr>
          <p:spPr bwMode="auto">
            <a:xfrm>
              <a:off x="924613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42" name="Straight Arrow Connector 41"/>
            <p:cNvCxnSpPr/>
            <p:nvPr/>
          </p:nvCxnSpPr>
          <p:spPr bwMode="auto">
            <a:xfrm>
              <a:off x="1847363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43" name="Straight Arrow Connector 42"/>
            <p:cNvCxnSpPr/>
            <p:nvPr/>
          </p:nvCxnSpPr>
          <p:spPr bwMode="auto">
            <a:xfrm>
              <a:off x="2666011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44" name="Straight Arrow Connector 43"/>
            <p:cNvCxnSpPr/>
            <p:nvPr/>
          </p:nvCxnSpPr>
          <p:spPr bwMode="auto">
            <a:xfrm>
              <a:off x="3578351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</p:grpSp>
      <p:sp>
        <p:nvSpPr>
          <p:cNvPr id="49" name="TextBox 48"/>
          <p:cNvSpPr txBox="1"/>
          <p:nvPr/>
        </p:nvSpPr>
        <p:spPr>
          <a:xfrm>
            <a:off x="5397432" y="3602508"/>
            <a:ext cx="4401205" cy="1077218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>
              <a:spcBef>
                <a:spcPts val="2200"/>
              </a:spcBef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Lato Heavy"/>
                <a:cs typeface="Lato Heavy"/>
              </a:rPr>
              <a:t>❷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Lato Heavy"/>
                <a:cs typeface="Lato Heavy"/>
              </a:rPr>
              <a:t>ShiftRows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Lato Heavy"/>
              <a:cs typeface="Lato Heavy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Lato Heavy"/>
                <a:cs typeface="Lato Heavy"/>
              </a:rPr>
              <a:t>❶ </a:t>
            </a:r>
            <a:r>
              <a:rPr lang="en-US" sz="2800" dirty="0" smtClean="0">
                <a:latin typeface="Lato Medium"/>
                <a:cs typeface="Lato Medium"/>
              </a:rPr>
              <a:t>Byte-wise transposition</a:t>
            </a:r>
            <a:endParaRPr lang="en-US" sz="2800" dirty="0">
              <a:latin typeface="Lato Medium"/>
              <a:cs typeface="Lato Medium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4727275" y="3932173"/>
            <a:ext cx="670157" cy="0"/>
          </a:xfrm>
          <a:prstGeom prst="straightConnector1">
            <a:avLst/>
          </a:prstGeom>
          <a:ln w="19050" cmpd="sng">
            <a:solidFill>
              <a:schemeClr val="tx1">
                <a:lumMod val="50000"/>
                <a:lumOff val="50000"/>
              </a:schemeClr>
            </a:solidFill>
            <a:prstDash val="sys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 bwMode="auto">
          <a:xfrm>
            <a:off x="726726" y="5812491"/>
            <a:ext cx="4000549" cy="588316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16 byte state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" b="1284"/>
          <a:stretch/>
        </p:blipFill>
        <p:spPr>
          <a:xfrm>
            <a:off x="5397431" y="1102110"/>
            <a:ext cx="6067075" cy="223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85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AES components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726723" y="3454992"/>
            <a:ext cx="4000549" cy="5883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 err="1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ShiftRows</a:t>
            </a:r>
            <a:endParaRPr lang="en-US" sz="2400" b="1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26721" y="1102109"/>
            <a:ext cx="4000549" cy="588316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16 byte state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26723" y="4631432"/>
            <a:ext cx="4000545" cy="589268"/>
            <a:chOff x="4223006" y="4208172"/>
            <a:chExt cx="3108958" cy="457940"/>
          </a:xfrm>
        </p:grpSpPr>
        <p:sp>
          <p:nvSpPr>
            <p:cNvPr id="9" name="Rectangle 8"/>
            <p:cNvSpPr/>
            <p:nvPr/>
          </p:nvSpPr>
          <p:spPr bwMode="auto">
            <a:xfrm>
              <a:off x="4223006" y="4208912"/>
              <a:ext cx="1371600" cy="457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400" b="1" dirty="0" err="1" smtClean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MixColumns</a:t>
              </a:r>
              <a:endParaRPr lang="en-US" sz="2400" b="1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5960364" y="4208172"/>
              <a:ext cx="1371600" cy="457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400" b="1" dirty="0" err="1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MixColumns</a:t>
              </a:r>
              <a:endParaRPr lang="en-US" sz="2400" b="1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25085" y="4250289"/>
              <a:ext cx="304800" cy="2870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400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…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26726" y="2278550"/>
            <a:ext cx="4000545" cy="588316"/>
            <a:chOff x="4223006" y="4728544"/>
            <a:chExt cx="3108958" cy="457200"/>
          </a:xfrm>
        </p:grpSpPr>
        <p:sp>
          <p:nvSpPr>
            <p:cNvPr id="13" name="Rectangle 12"/>
            <p:cNvSpPr>
              <a:spLocks noChangeAspect="1"/>
            </p:cNvSpPr>
            <p:nvPr/>
          </p:nvSpPr>
          <p:spPr bwMode="auto">
            <a:xfrm>
              <a:off x="4223006" y="4728544"/>
              <a:ext cx="457200" cy="457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S</a:t>
              </a:r>
            </a:p>
          </p:txBody>
        </p:sp>
        <p:sp>
          <p:nvSpPr>
            <p:cNvPr id="14" name="Rectangle 13"/>
            <p:cNvSpPr>
              <a:spLocks noChangeAspect="1"/>
            </p:cNvSpPr>
            <p:nvPr/>
          </p:nvSpPr>
          <p:spPr bwMode="auto">
            <a:xfrm>
              <a:off x="5137406" y="4728544"/>
              <a:ext cx="457200" cy="457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S</a:t>
              </a:r>
            </a:p>
          </p:txBody>
        </p:sp>
        <p:sp>
          <p:nvSpPr>
            <p:cNvPr id="15" name="Rectangle 14"/>
            <p:cNvSpPr>
              <a:spLocks noChangeAspect="1"/>
            </p:cNvSpPr>
            <p:nvPr/>
          </p:nvSpPr>
          <p:spPr bwMode="auto">
            <a:xfrm>
              <a:off x="5960364" y="4728544"/>
              <a:ext cx="457200" cy="457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S</a:t>
              </a:r>
            </a:p>
          </p:txBody>
        </p:sp>
        <p:sp>
          <p:nvSpPr>
            <p:cNvPr id="16" name="Rectangle 15"/>
            <p:cNvSpPr>
              <a:spLocks noChangeAspect="1"/>
            </p:cNvSpPr>
            <p:nvPr/>
          </p:nvSpPr>
          <p:spPr bwMode="auto">
            <a:xfrm>
              <a:off x="6874764" y="4728544"/>
              <a:ext cx="457200" cy="457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S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756406" y="4764169"/>
              <a:ext cx="304800" cy="2870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400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…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493764" y="4764169"/>
              <a:ext cx="304800" cy="2870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400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…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14950" y="1694277"/>
            <a:ext cx="3414777" cy="588316"/>
            <a:chOff x="924613" y="2597564"/>
            <a:chExt cx="2653738" cy="457200"/>
          </a:xfrm>
        </p:grpSpPr>
        <p:cxnSp>
          <p:nvCxnSpPr>
            <p:cNvPr id="21" name="Straight Arrow Connector 20"/>
            <p:cNvCxnSpPr/>
            <p:nvPr/>
          </p:nvCxnSpPr>
          <p:spPr bwMode="auto">
            <a:xfrm>
              <a:off x="924613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22" name="Straight Arrow Connector 21"/>
            <p:cNvCxnSpPr/>
            <p:nvPr/>
          </p:nvCxnSpPr>
          <p:spPr bwMode="auto">
            <a:xfrm>
              <a:off x="1847363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23" name="Straight Arrow Connector 22"/>
            <p:cNvCxnSpPr/>
            <p:nvPr/>
          </p:nvCxnSpPr>
          <p:spPr bwMode="auto">
            <a:xfrm>
              <a:off x="2666011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24" name="Straight Arrow Connector 23"/>
            <p:cNvCxnSpPr/>
            <p:nvPr/>
          </p:nvCxnSpPr>
          <p:spPr bwMode="auto">
            <a:xfrm>
              <a:off x="3578351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</p:grpSp>
      <p:grpSp>
        <p:nvGrpSpPr>
          <p:cNvPr id="30" name="Group 29"/>
          <p:cNvGrpSpPr/>
          <p:nvPr/>
        </p:nvGrpSpPr>
        <p:grpSpPr>
          <a:xfrm>
            <a:off x="1014950" y="2870911"/>
            <a:ext cx="3414777" cy="588316"/>
            <a:chOff x="924613" y="2597564"/>
            <a:chExt cx="2653738" cy="457200"/>
          </a:xfrm>
        </p:grpSpPr>
        <p:cxnSp>
          <p:nvCxnSpPr>
            <p:cNvPr id="31" name="Straight Arrow Connector 30"/>
            <p:cNvCxnSpPr/>
            <p:nvPr/>
          </p:nvCxnSpPr>
          <p:spPr bwMode="auto">
            <a:xfrm>
              <a:off x="924613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32" name="Straight Arrow Connector 31"/>
            <p:cNvCxnSpPr/>
            <p:nvPr/>
          </p:nvCxnSpPr>
          <p:spPr bwMode="auto">
            <a:xfrm>
              <a:off x="1847363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33" name="Straight Arrow Connector 32"/>
            <p:cNvCxnSpPr/>
            <p:nvPr/>
          </p:nvCxnSpPr>
          <p:spPr bwMode="auto">
            <a:xfrm>
              <a:off x="2666011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34" name="Straight Arrow Connector 33"/>
            <p:cNvCxnSpPr/>
            <p:nvPr/>
          </p:nvCxnSpPr>
          <p:spPr bwMode="auto">
            <a:xfrm>
              <a:off x="3578351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</p:grpSp>
      <p:grpSp>
        <p:nvGrpSpPr>
          <p:cNvPr id="35" name="Group 34"/>
          <p:cNvGrpSpPr/>
          <p:nvPr/>
        </p:nvGrpSpPr>
        <p:grpSpPr>
          <a:xfrm>
            <a:off x="1014950" y="4047542"/>
            <a:ext cx="3414777" cy="588316"/>
            <a:chOff x="924613" y="2597564"/>
            <a:chExt cx="2653738" cy="457200"/>
          </a:xfrm>
        </p:grpSpPr>
        <p:cxnSp>
          <p:nvCxnSpPr>
            <p:cNvPr id="36" name="Straight Arrow Connector 35"/>
            <p:cNvCxnSpPr/>
            <p:nvPr/>
          </p:nvCxnSpPr>
          <p:spPr bwMode="auto">
            <a:xfrm>
              <a:off x="924613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37" name="Straight Arrow Connector 36"/>
            <p:cNvCxnSpPr/>
            <p:nvPr/>
          </p:nvCxnSpPr>
          <p:spPr bwMode="auto">
            <a:xfrm>
              <a:off x="1847363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38" name="Straight Arrow Connector 37"/>
            <p:cNvCxnSpPr/>
            <p:nvPr/>
          </p:nvCxnSpPr>
          <p:spPr bwMode="auto">
            <a:xfrm>
              <a:off x="2666011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>
              <a:off x="3578351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</p:grpSp>
      <p:grpSp>
        <p:nvGrpSpPr>
          <p:cNvPr id="40" name="Group 39"/>
          <p:cNvGrpSpPr/>
          <p:nvPr/>
        </p:nvGrpSpPr>
        <p:grpSpPr>
          <a:xfrm>
            <a:off x="1014950" y="5224175"/>
            <a:ext cx="3414777" cy="588316"/>
            <a:chOff x="924613" y="2597564"/>
            <a:chExt cx="2653738" cy="457200"/>
          </a:xfrm>
        </p:grpSpPr>
        <p:cxnSp>
          <p:nvCxnSpPr>
            <p:cNvPr id="41" name="Straight Arrow Connector 40"/>
            <p:cNvCxnSpPr/>
            <p:nvPr/>
          </p:nvCxnSpPr>
          <p:spPr bwMode="auto">
            <a:xfrm>
              <a:off x="924613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42" name="Straight Arrow Connector 41"/>
            <p:cNvCxnSpPr/>
            <p:nvPr/>
          </p:nvCxnSpPr>
          <p:spPr bwMode="auto">
            <a:xfrm>
              <a:off x="1847363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43" name="Straight Arrow Connector 42"/>
            <p:cNvCxnSpPr/>
            <p:nvPr/>
          </p:nvCxnSpPr>
          <p:spPr bwMode="auto">
            <a:xfrm>
              <a:off x="2666011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44" name="Straight Arrow Connector 43"/>
            <p:cNvCxnSpPr/>
            <p:nvPr/>
          </p:nvCxnSpPr>
          <p:spPr bwMode="auto">
            <a:xfrm>
              <a:off x="3578351" y="259756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</p:cxnSp>
      </p:grpSp>
      <p:sp>
        <p:nvSpPr>
          <p:cNvPr id="49" name="TextBox 48"/>
          <p:cNvSpPr txBox="1"/>
          <p:nvPr/>
        </p:nvSpPr>
        <p:spPr>
          <a:xfrm>
            <a:off x="5397432" y="4603163"/>
            <a:ext cx="5693225" cy="1077218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>
              <a:spcBef>
                <a:spcPts val="1400"/>
              </a:spcBef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Lato Heavy"/>
                <a:cs typeface="Lato Heavy"/>
              </a:rPr>
              <a:t>❸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Lato Heavy"/>
                <a:cs typeface="Lato Heavy"/>
              </a:rPr>
              <a:t>MixColumns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Lato Heavy"/>
              <a:cs typeface="Lato Heavy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Lato Heavy"/>
                <a:cs typeface="Lato Heavy"/>
              </a:rPr>
              <a:t>❶ </a:t>
            </a:r>
            <a:r>
              <a:rPr lang="en-US" sz="2800" dirty="0" smtClean="0">
                <a:latin typeface="Lato Medium"/>
                <a:cs typeface="Lato Medium"/>
              </a:rPr>
              <a:t>Matrix multiplication in GF(256)</a:t>
            </a:r>
            <a:endParaRPr lang="en-US" sz="2800" dirty="0">
              <a:latin typeface="Lato Medium"/>
              <a:cs typeface="Lato Medium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4727275" y="4932828"/>
            <a:ext cx="670157" cy="0"/>
          </a:xfrm>
          <a:prstGeom prst="straightConnector1">
            <a:avLst/>
          </a:prstGeom>
          <a:ln w="19050" cmpd="sng">
            <a:solidFill>
              <a:schemeClr val="tx1">
                <a:lumMod val="50000"/>
                <a:lumOff val="50000"/>
              </a:schemeClr>
            </a:solidFill>
            <a:prstDash val="sys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 bwMode="auto">
          <a:xfrm>
            <a:off x="726726" y="5812491"/>
            <a:ext cx="4000549" cy="588316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16 byte state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3349" b="2005"/>
          <a:stretch/>
        </p:blipFill>
        <p:spPr>
          <a:xfrm>
            <a:off x="5397432" y="1102109"/>
            <a:ext cx="2436875" cy="17280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17783"/>
          <a:stretch/>
        </p:blipFill>
        <p:spPr>
          <a:xfrm>
            <a:off x="8423384" y="2305490"/>
            <a:ext cx="2228093" cy="2189309"/>
          </a:xfrm>
          <a:prstGeom prst="rect">
            <a:avLst/>
          </a:prstGeom>
        </p:spPr>
      </p:pic>
      <p:cxnSp>
        <p:nvCxnSpPr>
          <p:cNvPr id="25" name="Curved Connector 24"/>
          <p:cNvCxnSpPr>
            <a:endCxn id="3" idx="3"/>
          </p:cNvCxnSpPr>
          <p:nvPr/>
        </p:nvCxnSpPr>
        <p:spPr>
          <a:xfrm rot="10800000">
            <a:off x="7834307" y="1966158"/>
            <a:ext cx="1421836" cy="312393"/>
          </a:xfrm>
          <a:prstGeom prst="curvedConnector3">
            <a:avLst>
              <a:gd name="adj1" fmla="val 250"/>
            </a:avLst>
          </a:prstGeom>
          <a:ln w="31750">
            <a:solidFill>
              <a:schemeClr val="bg1">
                <a:lumMod val="50000"/>
              </a:schemeClr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348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to">
      <a:majorFont>
        <a:latin typeface="Lato Heavy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11626</TotalTime>
  <Words>1993</Words>
  <Application>Microsoft Macintosh PowerPoint</Application>
  <PresentationFormat>Custom</PresentationFormat>
  <Paragraphs>482</Paragraphs>
  <Slides>24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2_Office Theme</vt:lpstr>
      <vt:lpstr>Lecture 3: Practice-oriented provable cryptography</vt:lpstr>
      <vt:lpstr>Recap: Study of truly random functions</vt:lpstr>
      <vt:lpstr>Recap: block ciphers</vt:lpstr>
      <vt:lpstr>Recap: block ciphers</vt:lpstr>
      <vt:lpstr>Block cipher design</vt:lpstr>
      <vt:lpstr>Rijndael, aka AES</vt:lpstr>
      <vt:lpstr>AES components</vt:lpstr>
      <vt:lpstr>AES components</vt:lpstr>
      <vt:lpstr>AES components</vt:lpstr>
      <vt:lpstr>Claude Shannon’s two security goals for block ciphers</vt:lpstr>
      <vt:lpstr>Claude Shannon’s two security goals for block ciphers</vt:lpstr>
      <vt:lpstr>Avalanching in AES</vt:lpstr>
      <vt:lpstr>Speed of AES</vt:lpstr>
      <vt:lpstr>Defining pseudorandomness</vt:lpstr>
      <vt:lpstr>Formalizing a block cipher</vt:lpstr>
      <vt:lpstr>Formalizing a block cipher</vt:lpstr>
      <vt:lpstr>Formalizing a block cipher</vt:lpstr>
      <vt:lpstr>Does a cipher give us protected communication?</vt:lpstr>
      <vt:lpstr>Message authenticity</vt:lpstr>
      <vt:lpstr>Limits of authenticity</vt:lpstr>
      <vt:lpstr>New primitive: Message authentication code</vt:lpstr>
      <vt:lpstr>Block cipher → MAC</vt:lpstr>
      <vt:lpstr>Formal reduction</vt:lpstr>
      <vt:lpstr>This week: Message authenticity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Mayank Varia</dc:creator>
  <cp:lastModifiedBy>Mayank Varia</cp:lastModifiedBy>
  <cp:revision>681</cp:revision>
  <dcterms:created xsi:type="dcterms:W3CDTF">2015-04-11T12:26:38Z</dcterms:created>
  <dcterms:modified xsi:type="dcterms:W3CDTF">2018-01-29T23:52:07Z</dcterms:modified>
</cp:coreProperties>
</file>