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  <p:sldMasterId id="2147483664" r:id="rId3"/>
  </p:sldMasterIdLst>
  <p:notesMasterIdLst>
    <p:notesMasterId r:id="rId33"/>
  </p:notesMasterIdLst>
  <p:sldIdLst>
    <p:sldId id="373" r:id="rId4"/>
    <p:sldId id="432" r:id="rId5"/>
    <p:sldId id="433" r:id="rId6"/>
    <p:sldId id="485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76" r:id="rId17"/>
    <p:sldId id="448" r:id="rId18"/>
    <p:sldId id="449" r:id="rId19"/>
    <p:sldId id="450" r:id="rId20"/>
    <p:sldId id="451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86" r:id="rId30"/>
    <p:sldId id="487" r:id="rId31"/>
    <p:sldId id="48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lock ciphers" id="{ABC7FE78-F5A4-884E-9A2F-35A095FDC5F1}">
          <p14:sldIdLst>
            <p14:sldId id="373"/>
          </p14:sldIdLst>
        </p14:section>
        <p14:section name="Recap" id="{CDD68800-B3BB-464D-9529-D3F3B22301EE}">
          <p14:sldIdLst>
            <p14:sldId id="432"/>
            <p14:sldId id="433"/>
            <p14:sldId id="485"/>
          </p14:sldIdLst>
        </p14:section>
        <p14:section name="Broken variable-length MACs" id="{112D88D8-9867-E74E-B66D-8C4766CE5E91}">
          <p14:sldIdLst>
            <p14:sldId id="439"/>
            <p14:sldId id="440"/>
            <p14:sldId id="441"/>
            <p14:sldId id="442"/>
            <p14:sldId id="443"/>
            <p14:sldId id="444"/>
            <p14:sldId id="445"/>
          </p14:sldIdLst>
        </p14:section>
        <p14:section name="Modes of operation" id="{9F581C16-4194-8D4C-8E94-AE1DB7208F07}">
          <p14:sldIdLst>
            <p14:sldId id="446"/>
            <p14:sldId id="447"/>
            <p14:sldId id="476"/>
          </p14:sldIdLst>
        </p14:section>
        <p14:section name="CBC-MAC" id="{CD47F8E2-663C-554C-B924-097B9E1C84C1}">
          <p14:sldIdLst>
            <p14:sldId id="448"/>
            <p14:sldId id="449"/>
            <p14:sldId id="450"/>
            <p14:sldId id="451"/>
            <p14:sldId id="452"/>
            <p14:sldId id="453"/>
            <p14:sldId id="454"/>
          </p14:sldIdLst>
        </p14:section>
        <p14:section name="Better MACs" id="{57D0A501-AF79-1341-B83E-09B9F2D5D23F}">
          <p14:sldIdLst>
            <p14:sldId id="455"/>
            <p14:sldId id="456"/>
            <p14:sldId id="457"/>
            <p14:sldId id="458"/>
            <p14:sldId id="459"/>
          </p14:sldIdLst>
        </p14:section>
        <p14:section name="Intro to hash functions" id="{6FB22F55-FBA5-B94F-9D70-20213F8A2A34}">
          <p14:sldIdLst>
            <p14:sldId id="486"/>
            <p14:sldId id="487"/>
            <p14:sldId id="4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ADADA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1" autoAdjust="0"/>
    <p:restoredTop sz="84717" autoAdjust="0"/>
  </p:normalViewPr>
  <p:slideViewPr>
    <p:cSldViewPr snapToGrid="0" snapToObjects="1">
      <p:cViewPr varScale="1">
        <p:scale>
          <a:sx n="108" d="100"/>
          <a:sy n="108" d="100"/>
        </p:scale>
        <p:origin x="-400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2240"/>
    </p:cViewPr>
  </p:sorterViewPr>
  <p:notesViewPr>
    <p:cSldViewPr snapToGrid="0" snapToObjects="1">
      <p:cViewPr varScale="1">
        <p:scale>
          <a:sx n="72" d="100"/>
          <a:sy n="72" d="100"/>
        </p:scale>
        <p:origin x="272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3F56-CCEC-8C40-89E6-775CE190EC87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79C69-7037-BE4C-9719-0C264A56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5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19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the encryption</a:t>
            </a:r>
            <a:r>
              <a:rPr lang="en-US" baseline="0" dirty="0" smtClean="0"/>
              <a:t> CBC mode similarly suffers from lack of parallelizability. Thus, CTR mode is both faster </a:t>
            </a:r>
            <a:r>
              <a:rPr lang="en-US" i="1" baseline="0" dirty="0" smtClean="0"/>
              <a:t>and</a:t>
            </a:r>
            <a:r>
              <a:rPr lang="en-US" i="0" baseline="0" dirty="0" smtClean="0"/>
              <a:t> stronger than CBC.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Authors of HMAC: </a:t>
            </a:r>
            <a:r>
              <a:rPr lang="en-US" i="0" baseline="0" dirty="0" err="1" smtClean="0"/>
              <a:t>Mihir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Bellare</a:t>
            </a:r>
            <a:r>
              <a:rPr lang="en-US" i="0" baseline="0" dirty="0" smtClean="0"/>
              <a:t>, Ran Canetti, and Hugo </a:t>
            </a:r>
            <a:r>
              <a:rPr lang="en-US" i="0" baseline="0" dirty="0" err="1" smtClean="0"/>
              <a:t>Krawczyk</a:t>
            </a:r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88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we will see random permutation </a:t>
            </a:r>
            <a:r>
              <a:rPr lang="x-none" dirty="0" smtClean="0">
                <a:solidFill>
                  <a:prstClr val="black"/>
                </a:solidFill>
              </a:rPr>
              <a:t>→</a:t>
            </a:r>
            <a:r>
              <a:rPr lang="en-US" dirty="0" smtClean="0"/>
              <a:t> block cipher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46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life lesson: if you don’t know how to do something, ask someone else!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2165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paper title-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Random oracles are practical: a paradigm for designing efficient protocols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561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may have heard that crypto provides “provable security.” Really, what this means is that we form </a:t>
            </a:r>
            <a:r>
              <a:rPr lang="en-US" i="1" baseline="0" dirty="0" smtClean="0"/>
              <a:t>reductions</a:t>
            </a:r>
            <a:r>
              <a:rPr lang="en-US" i="0" baseline="0" dirty="0" smtClean="0"/>
              <a:t> from more complex primitives to less complex primitives. In this way, everything we build will be fine as long as we rely on a few time-tested initial building blocks.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2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Today’s goal: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determine how Bob can authenticate that he's really receiving messages from Alice, not an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adversary Mallory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6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3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39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7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12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86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1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6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02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79047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889780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025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54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37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631050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82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37142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56930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7086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915801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79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83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6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6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28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3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37838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b="0" i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Light"/>
                <a:cs typeface="Lato Light"/>
              </a:rPr>
              <a:pPr/>
              <a:t>‹#›</a:t>
            </a:fld>
            <a:endParaRPr lang="en-US" sz="1800" b="0" i="0" dirty="0">
              <a:solidFill>
                <a:schemeClr val="tx1">
                  <a:lumMod val="75000"/>
                  <a:lumOff val="25000"/>
                </a:scheme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853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smtClean="0">
                <a:solidFill>
                  <a:prstClr val="black">
                    <a:lumMod val="75000"/>
                    <a:lumOff val="25000"/>
                  </a:prstClr>
                </a:solidFill>
                <a:latin typeface="Lato Light"/>
                <a:cs typeface="Lato Light"/>
              </a:rPr>
              <a:pPr algn="ctr"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21317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smtClean="0">
                <a:solidFill>
                  <a:prstClr val="black">
                    <a:lumMod val="75000"/>
                    <a:lumOff val="25000"/>
                  </a:prstClr>
                </a:solidFill>
                <a:latin typeface="Lato Light"/>
                <a:cs typeface="Lato Light"/>
              </a:rPr>
              <a:pPr algn="ctr"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8088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Lecture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4: Authenticity for long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Announcements</a:t>
            </a:r>
          </a:p>
          <a:p>
            <a:r>
              <a:rPr lang="en-US" sz="2800" dirty="0" smtClean="0"/>
              <a:t>Week 2 reading + listening assignments posted to Piazza</a:t>
            </a:r>
          </a:p>
          <a:p>
            <a:r>
              <a:rPr lang="en-US" sz="2800" dirty="0" smtClean="0"/>
              <a:t>Office hours this week:</a:t>
            </a:r>
            <a:r>
              <a:rPr lang="en-US" sz="2800" dirty="0"/>
              <a:t> </a:t>
            </a:r>
            <a:r>
              <a:rPr lang="en-US" sz="2800" dirty="0" smtClean="0"/>
              <a:t>Wed 3-4pm, Thurs 2-4pm</a:t>
            </a:r>
          </a:p>
          <a:p>
            <a:pPr lvl="0"/>
            <a:r>
              <a:rPr lang="en-US" sz="2800" dirty="0"/>
              <a:t>Lab 2 </a:t>
            </a:r>
            <a:r>
              <a:rPr lang="en-US" sz="2800" dirty="0" smtClean="0"/>
              <a:t>posted online, due on Sunday via </a:t>
            </a:r>
            <a:r>
              <a:rPr lang="en-US" sz="2800" dirty="0" err="1" smtClean="0"/>
              <a:t>gsubmit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474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length MACs?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035575"/>
              </p:ext>
            </p:extLst>
          </p:nvPr>
        </p:nvGraphicFramePr>
        <p:xfrm>
          <a:off x="609600" y="1101725"/>
          <a:ext cx="10972800" cy="204216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Extensions that fail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(even with 1 query!)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How to produce a forged message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XOR all message blocks together, authenticate the result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Find another message with same XOR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 </a:t>
                      </a:r>
                      <a:r>
                        <a:rPr lang="en-US" sz="2200" dirty="0" err="1" smtClean="0"/>
                        <a:t>Auth</a:t>
                      </a:r>
                      <a:r>
                        <a:rPr lang="en-US" sz="2200" dirty="0" smtClean="0"/>
                        <a:t> each block separately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Change order of blocks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 </a:t>
                      </a:r>
                      <a:r>
                        <a:rPr lang="en-US" sz="2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Auth</a:t>
                      </a:r>
                      <a:r>
                        <a:rPr lang="en-US" sz="2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each block along with sequence</a:t>
                      </a:r>
                      <a:r>
                        <a:rPr lang="en-US" sz="2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#</a:t>
                      </a:r>
                      <a:endParaRPr lang="en-US" sz="2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51756" y="3534824"/>
            <a:ext cx="1483114" cy="2921703"/>
            <a:chOff x="3223230" y="3536424"/>
            <a:chExt cx="1483114" cy="2921703"/>
          </a:xfrm>
        </p:grpSpPr>
        <p:sp>
          <p:nvSpPr>
            <p:cNvPr id="6" name="Rectangle 5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7" name="Straight Arrow Connector 6"/>
            <p:cNvCxnSpPr>
              <a:stCxn id="9" idx="2"/>
              <a:endCxn id="6" idx="0"/>
            </p:cNvCxnSpPr>
            <p:nvPr/>
          </p:nvCxnSpPr>
          <p:spPr>
            <a:xfrm flipH="1">
              <a:off x="3976901" y="4059644"/>
              <a:ext cx="3749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, 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54443" y="3534824"/>
            <a:ext cx="1483114" cy="2921703"/>
            <a:chOff x="3223230" y="3536424"/>
            <a:chExt cx="1483114" cy="2921703"/>
          </a:xfrm>
        </p:grpSpPr>
        <p:sp>
          <p:nvSpPr>
            <p:cNvPr id="13" name="Rectangle 12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4" name="Straight Arrow Connector 13"/>
            <p:cNvCxnSpPr>
              <a:stCxn id="16" idx="2"/>
              <a:endCxn id="13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, 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457130" y="3534824"/>
            <a:ext cx="1483114" cy="2921703"/>
            <a:chOff x="3223230" y="3536424"/>
            <a:chExt cx="1483114" cy="2921703"/>
          </a:xfrm>
        </p:grpSpPr>
        <p:sp>
          <p:nvSpPr>
            <p:cNvPr id="19" name="Rectangle 18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0" name="Straight Arrow Connector 19"/>
            <p:cNvCxnSpPr>
              <a:stCxn id="22" idx="2"/>
              <a:endCxn id="19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9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, 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43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length MACs?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661086"/>
              </p:ext>
            </p:extLst>
          </p:nvPr>
        </p:nvGraphicFramePr>
        <p:xfrm>
          <a:off x="609600" y="1101725"/>
          <a:ext cx="10972800" cy="204216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Extensions that fail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(even with 1 query!)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How to produce a forged message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XOR all message blocks together, authenticate the result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Find another message with same XOR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 </a:t>
                      </a:r>
                      <a:r>
                        <a:rPr lang="en-US" sz="2200" dirty="0" err="1" smtClean="0"/>
                        <a:t>Auth</a:t>
                      </a:r>
                      <a:r>
                        <a:rPr lang="en-US" sz="2200" dirty="0" smtClean="0"/>
                        <a:t> each block separately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Change order of blocks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 </a:t>
                      </a:r>
                      <a:r>
                        <a:rPr lang="en-US" sz="2200" dirty="0" err="1" smtClean="0"/>
                        <a:t>Auth</a:t>
                      </a:r>
                      <a:r>
                        <a:rPr lang="en-US" sz="2200" dirty="0" smtClean="0"/>
                        <a:t> each block along with sequence</a:t>
                      </a:r>
                      <a:r>
                        <a:rPr lang="en-US" sz="2200" baseline="0" dirty="0" smtClean="0"/>
                        <a:t> #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accent2"/>
                          </a:solidFill>
                        </a:rPr>
                        <a:t>Drop blocks from the end of the message</a:t>
                      </a:r>
                      <a:endParaRPr lang="en-US" sz="2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51756" y="3534824"/>
            <a:ext cx="1483114" cy="2921703"/>
            <a:chOff x="3223230" y="3536424"/>
            <a:chExt cx="1483114" cy="2921703"/>
          </a:xfrm>
        </p:grpSpPr>
        <p:sp>
          <p:nvSpPr>
            <p:cNvPr id="6" name="Rectangle 5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7" name="Straight Arrow Connector 6"/>
            <p:cNvCxnSpPr>
              <a:stCxn id="9" idx="2"/>
              <a:endCxn id="6" idx="0"/>
            </p:cNvCxnSpPr>
            <p:nvPr/>
          </p:nvCxnSpPr>
          <p:spPr>
            <a:xfrm flipH="1">
              <a:off x="3976901" y="4059644"/>
              <a:ext cx="3749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, 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54443" y="3534824"/>
            <a:ext cx="1483114" cy="2921703"/>
            <a:chOff x="3223230" y="3536424"/>
            <a:chExt cx="1483114" cy="2921703"/>
          </a:xfrm>
        </p:grpSpPr>
        <p:sp>
          <p:nvSpPr>
            <p:cNvPr id="13" name="Rectangle 12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4" name="Straight Arrow Connector 13"/>
            <p:cNvCxnSpPr>
              <a:stCxn id="16" idx="2"/>
              <a:endCxn id="13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, 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457130" y="3534824"/>
            <a:ext cx="1483114" cy="2921703"/>
            <a:chOff x="3223230" y="3536424"/>
            <a:chExt cx="1483114" cy="2921703"/>
          </a:xfrm>
        </p:grpSpPr>
        <p:sp>
          <p:nvSpPr>
            <p:cNvPr id="19" name="Rectangle 18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0" name="Straight Arrow Connector 19"/>
            <p:cNvCxnSpPr>
              <a:stCxn id="22" idx="2"/>
              <a:endCxn id="19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9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, 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123425" y="3077231"/>
            <a:ext cx="2580899" cy="1076644"/>
            <a:chOff x="9123425" y="3077231"/>
            <a:chExt cx="2580899" cy="1076644"/>
          </a:xfrm>
        </p:grpSpPr>
        <p:cxnSp>
          <p:nvCxnSpPr>
            <p:cNvPr id="4" name="Elbow Connector 3"/>
            <p:cNvCxnSpPr/>
            <p:nvPr/>
          </p:nvCxnSpPr>
          <p:spPr>
            <a:xfrm>
              <a:off x="9123425" y="3077231"/>
              <a:ext cx="621708" cy="539115"/>
            </a:xfrm>
            <a:prstGeom prst="bentConnector3">
              <a:avLst>
                <a:gd name="adj1" fmla="val -388"/>
              </a:avLst>
            </a:prstGeom>
            <a:ln w="31750"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745133" y="3384434"/>
              <a:ext cx="195919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accent1"/>
                  </a:solidFill>
                </a:rPr>
                <a:t>Encode length</a:t>
              </a:r>
              <a:br>
                <a:rPr lang="en-US" sz="2200" dirty="0" smtClean="0">
                  <a:solidFill>
                    <a:schemeClr val="accent1"/>
                  </a:solidFill>
                </a:rPr>
              </a:br>
              <a:r>
                <a:rPr lang="en-US" sz="2200" dirty="0" smtClean="0">
                  <a:solidFill>
                    <a:schemeClr val="accent1"/>
                  </a:solidFill>
                </a:rPr>
                <a:t>of message?</a:t>
              </a:r>
              <a:endParaRPr lang="en-US" sz="22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7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construction that works,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Four inputs per block:</a:t>
            </a:r>
          </a:p>
          <a:p>
            <a:r>
              <a:rPr lang="en-US" i="1" dirty="0" smtClean="0">
                <a:latin typeface="+mj-lt"/>
              </a:rPr>
              <a:t>A</a:t>
            </a:r>
            <a:r>
              <a:rPr lang="en-US" i="1" baseline="-25000" dirty="0" smtClean="0">
                <a:latin typeface="+mj-lt"/>
              </a:rPr>
              <a:t>S</a:t>
            </a:r>
            <a:r>
              <a:rPr lang="en-US" dirty="0" smtClean="0">
                <a:latin typeface="+mn-lt"/>
              </a:rPr>
              <a:t> = part of the message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(using ¼ block length at a time)</a:t>
            </a:r>
          </a:p>
          <a:p>
            <a:r>
              <a:rPr lang="en-US" i="1" dirty="0" smtClean="0">
                <a:latin typeface="+mj-lt"/>
              </a:rPr>
              <a:t>S</a:t>
            </a:r>
            <a:r>
              <a:rPr lang="en-US" dirty="0" smtClean="0">
                <a:latin typeface="+mn-lt"/>
              </a:rPr>
              <a:t> = this block’s sequence number</a:t>
            </a:r>
          </a:p>
          <a:p>
            <a:r>
              <a:rPr lang="en-US" i="1" dirty="0" smtClean="0">
                <a:latin typeface="+mj-lt"/>
              </a:rPr>
              <a:t>L</a:t>
            </a:r>
            <a:r>
              <a:rPr lang="en-US" dirty="0" smtClean="0">
                <a:latin typeface="+mn-lt"/>
              </a:rPr>
              <a:t> = length of overall message</a:t>
            </a:r>
          </a:p>
          <a:p>
            <a:r>
              <a:rPr lang="en-US" i="1" dirty="0" smtClean="0">
                <a:latin typeface="+mj-lt"/>
              </a:rPr>
              <a:t>N</a:t>
            </a:r>
            <a:r>
              <a:rPr lang="en-US" dirty="0" smtClean="0">
                <a:latin typeface="+mn-lt"/>
              </a:rPr>
              <a:t> = nonce chosen for this message</a:t>
            </a:r>
          </a:p>
          <a:p>
            <a:pPr marL="0" indent="0">
              <a:spcBef>
                <a:spcPts val="4500"/>
              </a:spcBef>
              <a:buNone/>
            </a:pPr>
            <a:r>
              <a:rPr lang="en-US" b="1" dirty="0" smtClean="0">
                <a:latin typeface="+mj-lt"/>
              </a:rPr>
              <a:t>Thm</a:t>
            </a:r>
            <a:r>
              <a:rPr lang="en-US" b="1" dirty="0">
                <a:latin typeface="+mj-lt"/>
              </a:rPr>
              <a:t>.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If </a:t>
            </a:r>
            <a:r>
              <a:rPr lang="en-US" dirty="0" smtClean="0">
                <a:latin typeface="Lato Black"/>
                <a:cs typeface="Lato Black"/>
              </a:rPr>
              <a:t>B</a:t>
            </a:r>
            <a:r>
              <a:rPr lang="en-US" i="1" baseline="-25000" dirty="0" smtClean="0">
                <a:latin typeface="Lato Black"/>
                <a:cs typeface="Lato Black"/>
              </a:rPr>
              <a:t>K</a:t>
            </a:r>
            <a:r>
              <a:rPr lang="en-US" dirty="0" smtClean="0">
                <a:latin typeface="+mn-lt"/>
              </a:rPr>
              <a:t> is </a:t>
            </a:r>
            <a:r>
              <a:rPr lang="en-US" dirty="0">
                <a:latin typeface="+mn-lt"/>
              </a:rPr>
              <a:t>(</a:t>
            </a:r>
            <a:r>
              <a:rPr lang="el-GR" dirty="0">
                <a:latin typeface="+mn-lt"/>
              </a:rPr>
              <a:t>τ</a:t>
            </a:r>
            <a:r>
              <a:rPr lang="en-US" dirty="0">
                <a:latin typeface="+mn-lt"/>
              </a:rPr>
              <a:t>, </a:t>
            </a:r>
            <a:r>
              <a:rPr lang="el-GR" dirty="0">
                <a:latin typeface="+mn-lt"/>
              </a:rPr>
              <a:t>ε</a:t>
            </a:r>
            <a:r>
              <a:rPr lang="en-US" dirty="0" smtClean="0">
                <a:latin typeface="+mn-lt"/>
              </a:rPr>
              <a:t>)-pseudorandom,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then </a:t>
            </a:r>
            <a:r>
              <a:rPr lang="en-US" dirty="0">
                <a:latin typeface="+mn-lt"/>
              </a:rPr>
              <a:t>this construction yields a MAC that is (</a:t>
            </a:r>
            <a:r>
              <a:rPr lang="el-GR" dirty="0">
                <a:latin typeface="+mn-lt"/>
              </a:rPr>
              <a:t>τ</a:t>
            </a:r>
            <a:r>
              <a:rPr lang="en-US" dirty="0">
                <a:latin typeface="+mn-lt"/>
              </a:rPr>
              <a:t>, </a:t>
            </a:r>
            <a:r>
              <a:rPr lang="el-GR" dirty="0">
                <a:latin typeface="+mn-lt"/>
              </a:rPr>
              <a:t>ε</a:t>
            </a:r>
            <a:r>
              <a:rPr lang="en-US" dirty="0">
                <a:latin typeface="+mn-lt"/>
              </a:rPr>
              <a:t>')-EU-CMA for </a:t>
            </a:r>
            <a:r>
              <a:rPr lang="el-GR" dirty="0">
                <a:latin typeface="+mn-lt"/>
              </a:rPr>
              <a:t>ε</a:t>
            </a:r>
            <a:r>
              <a:rPr lang="en-US" dirty="0">
                <a:latin typeface="+mn-lt"/>
              </a:rPr>
              <a:t>' negligibly close to </a:t>
            </a:r>
            <a:r>
              <a:rPr lang="el-GR" dirty="0">
                <a:latin typeface="+mn-lt"/>
              </a:rPr>
              <a:t>ε</a:t>
            </a:r>
            <a:r>
              <a:rPr lang="en-US" dirty="0">
                <a:latin typeface="+mn-lt"/>
              </a:rPr>
              <a:t>.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177633" y="1100509"/>
            <a:ext cx="5171881" cy="2991039"/>
            <a:chOff x="6177633" y="1100509"/>
            <a:chExt cx="5171881" cy="2991039"/>
          </a:xfrm>
        </p:grpSpPr>
        <p:grpSp>
          <p:nvGrpSpPr>
            <p:cNvPr id="5" name="Group 4"/>
            <p:cNvGrpSpPr/>
            <p:nvPr/>
          </p:nvGrpSpPr>
          <p:grpSpPr>
            <a:xfrm>
              <a:off x="6177633" y="1102109"/>
              <a:ext cx="1947872" cy="2989439"/>
              <a:chOff x="3002964" y="3536424"/>
              <a:chExt cx="1947872" cy="2989439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490306" y="4705629"/>
                <a:ext cx="973189" cy="58009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atin typeface="Lato Black"/>
                    <a:cs typeface="Lato Black"/>
                  </a:rPr>
                  <a:t>B</a:t>
                </a:r>
                <a:r>
                  <a:rPr lang="en-US" sz="2800" i="1" baseline="-25000" dirty="0" smtClean="0">
                    <a:latin typeface="Lato Black"/>
                    <a:cs typeface="Lato Black"/>
                  </a:rPr>
                  <a:t>K</a:t>
                </a:r>
                <a:endParaRPr lang="en-US" sz="28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7" name="Straight Arrow Connector 6"/>
              <p:cNvCxnSpPr>
                <a:stCxn id="9" idx="2"/>
                <a:endCxn id="6" idx="0"/>
              </p:cNvCxnSpPr>
              <p:nvPr/>
            </p:nvCxnSpPr>
            <p:spPr>
              <a:xfrm>
                <a:off x="3976900" y="4059644"/>
                <a:ext cx="1" cy="645985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>
                <a:stCxn id="6" idx="2"/>
              </p:cNvCxnSpPr>
              <p:nvPr/>
            </p:nvCxnSpPr>
            <p:spPr>
              <a:xfrm>
                <a:off x="3976900" y="5285724"/>
                <a:ext cx="0" cy="74566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3002964" y="3536424"/>
                <a:ext cx="19478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bg2">
                        <a:lumMod val="25000"/>
                      </a:schemeClr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(</a:t>
                </a:r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A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</a:t>
                </a:r>
                <a:r>
                  <a:rPr lang="en-US" sz="2800" dirty="0" smtClean="0">
                    <a:solidFill>
                      <a:schemeClr val="bg2">
                        <a:lumMod val="25000"/>
                      </a:schemeClr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, </a:t>
                </a:r>
                <a:r>
                  <a:rPr lang="en-US" sz="28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1, L, N</a:t>
                </a:r>
                <a:r>
                  <a:rPr lang="en-US" sz="2800" dirty="0" smtClean="0">
                    <a:solidFill>
                      <a:schemeClr val="bg2">
                        <a:lumMod val="25000"/>
                      </a:schemeClr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)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248631" y="6002643"/>
                <a:ext cx="14831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T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500586" y="1100509"/>
              <a:ext cx="2019876" cy="2989439"/>
              <a:chOff x="2966962" y="3536424"/>
              <a:chExt cx="2019876" cy="298943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490306" y="4705629"/>
                <a:ext cx="973189" cy="58009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atin typeface="Lato Black"/>
                    <a:cs typeface="Lato Black"/>
                  </a:rPr>
                  <a:t>B</a:t>
                </a:r>
                <a:r>
                  <a:rPr lang="en-US" sz="2800" i="1" baseline="-25000" dirty="0" smtClean="0">
                    <a:latin typeface="Lato Black"/>
                    <a:cs typeface="Lato Black"/>
                  </a:rPr>
                  <a:t>K</a:t>
                </a:r>
                <a:endParaRPr lang="en-US" sz="28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13" name="Straight Arrow Connector 12"/>
              <p:cNvCxnSpPr>
                <a:stCxn id="15" idx="2"/>
                <a:endCxn id="12" idx="0"/>
              </p:cNvCxnSpPr>
              <p:nvPr/>
            </p:nvCxnSpPr>
            <p:spPr>
              <a:xfrm>
                <a:off x="3976900" y="4059644"/>
                <a:ext cx="1" cy="645985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2" idx="2"/>
              </p:cNvCxnSpPr>
              <p:nvPr/>
            </p:nvCxnSpPr>
            <p:spPr>
              <a:xfrm>
                <a:off x="3976900" y="5285724"/>
                <a:ext cx="0" cy="74566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966962" y="3536424"/>
                <a:ext cx="20198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2">
                        <a:lumMod val="25000"/>
                      </a:schemeClr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(</a:t>
                </a:r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A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2</a:t>
                </a:r>
                <a:r>
                  <a:rPr lang="en-US" sz="2800" dirty="0" smtClean="0">
                    <a:solidFill>
                      <a:schemeClr val="bg2">
                        <a:lumMod val="25000"/>
                      </a:schemeClr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, </a:t>
                </a:r>
                <a:r>
                  <a:rPr lang="en-US" sz="28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2, </a:t>
                </a:r>
                <a:r>
                  <a:rPr lang="en-US" sz="2800" dirty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L, N</a:t>
                </a:r>
                <a:r>
                  <a:rPr lang="en-US" sz="2800" dirty="0">
                    <a:solidFill>
                      <a:schemeClr val="bg2">
                        <a:lumMod val="25000"/>
                      </a:schemeClr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)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48631" y="6002643"/>
                <a:ext cx="14831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T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2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0895544" y="2193514"/>
              <a:ext cx="453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…</a:t>
              </a:r>
              <a:endParaRPr lang="en-US" sz="2800" baseline="30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423300" y="3101109"/>
            <a:ext cx="5226833" cy="1015840"/>
            <a:chOff x="6423300" y="3101109"/>
            <a:chExt cx="5226833" cy="1015840"/>
          </a:xfrm>
        </p:grpSpPr>
        <p:sp>
          <p:nvSpPr>
            <p:cNvPr id="23" name="Rounded Rectangle 22"/>
            <p:cNvSpPr/>
            <p:nvPr/>
          </p:nvSpPr>
          <p:spPr>
            <a:xfrm>
              <a:off x="6423300" y="3622470"/>
              <a:ext cx="5226833" cy="494479"/>
            </a:xfrm>
            <a:prstGeom prst="roundRect">
              <a:avLst>
                <a:gd name="adj" fmla="val 47487"/>
              </a:avLst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07802" y="3101109"/>
              <a:ext cx="1742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overall </a:t>
              </a:r>
              <a:r>
                <a:rPr lang="en-US" sz="2800" i="1" dirty="0" smtClean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endParaRPr lang="en-US" sz="2800" baseline="-250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</p:grpSp>
      <p:sp>
        <p:nvSpPr>
          <p:cNvPr id="27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4343400"/>
            <a:ext cx="5384800" cy="2017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Terrible performance</a:t>
            </a:r>
            <a:endParaRPr lang="en-US" dirty="0">
              <a:latin typeface="+mn-lt"/>
            </a:endParaRPr>
          </a:p>
          <a:p>
            <a:r>
              <a:rPr lang="en-US" sz="2000" i="1" dirty="0" smtClean="0"/>
              <a:t>Bad </a:t>
            </a:r>
            <a:r>
              <a:rPr lang="en-US" sz="2000" i="1" dirty="0"/>
              <a:t>throughput</a:t>
            </a:r>
            <a:r>
              <a:rPr lang="en-US" sz="2000" dirty="0"/>
              <a:t>: </a:t>
            </a:r>
            <a:r>
              <a:rPr lang="en-US" sz="2000" dirty="0" smtClean="0">
                <a:latin typeface="+mn-lt"/>
              </a:rPr>
              <a:t>invoke </a:t>
            </a:r>
            <a:r>
              <a:rPr lang="en-US" sz="2000" dirty="0">
                <a:latin typeface="Lato Black"/>
                <a:cs typeface="Lato Black"/>
              </a:rPr>
              <a:t>B</a:t>
            </a:r>
            <a:r>
              <a:rPr lang="en-US" sz="2000" i="1" baseline="-25000" dirty="0">
                <a:latin typeface="Lato Black"/>
                <a:cs typeface="Lato Black"/>
              </a:rPr>
              <a:t>K </a:t>
            </a:r>
            <a:r>
              <a:rPr lang="en-US" sz="2000" dirty="0" smtClean="0">
                <a:latin typeface="+mn-lt"/>
              </a:rPr>
              <a:t> four times as much as minimally necessary</a:t>
            </a:r>
            <a:endParaRPr lang="en-US" sz="2000" dirty="0">
              <a:latin typeface="+mn-lt"/>
            </a:endParaRPr>
          </a:p>
          <a:p>
            <a:r>
              <a:rPr lang="en-US" sz="2000" i="1" dirty="0" smtClean="0"/>
              <a:t>Long </a:t>
            </a:r>
            <a:r>
              <a:rPr lang="en-US" sz="2000" i="1" dirty="0"/>
              <a:t>tag</a:t>
            </a:r>
            <a:r>
              <a:rPr lang="en-US" sz="2000" dirty="0"/>
              <a:t>: </a:t>
            </a:r>
            <a:r>
              <a:rPr lang="en-US" sz="2000" dirty="0">
                <a:latin typeface="+mn-lt"/>
              </a:rPr>
              <a:t>ideally want </a:t>
            </a:r>
            <a:r>
              <a:rPr lang="en-US" sz="2000" dirty="0" smtClean="0">
                <a:latin typeface="+mn-lt"/>
              </a:rPr>
              <a:t>tag length </a:t>
            </a:r>
            <a:r>
              <a:rPr lang="el-GR" sz="2000" dirty="0" smtClean="0">
                <a:latin typeface="+mn-lt"/>
              </a:rPr>
              <a:t>τ</a:t>
            </a:r>
            <a:r>
              <a:rPr lang="en-US" sz="2000" dirty="0" smtClean="0">
                <a:latin typeface="+mn-lt"/>
              </a:rPr>
              <a:t> equal to security parameter </a:t>
            </a:r>
            <a:r>
              <a:rPr lang="el-GR" sz="2000" dirty="0" smtClean="0">
                <a:latin typeface="+mn-lt"/>
              </a:rPr>
              <a:t>λ</a:t>
            </a:r>
            <a:r>
              <a:rPr lang="en-US" sz="2000" dirty="0">
                <a:latin typeface="+mn-lt"/>
              </a:rPr>
              <a:t>,</a:t>
            </a:r>
            <a:r>
              <a:rPr lang="en-US" sz="2000" dirty="0" smtClean="0">
                <a:latin typeface="+mn-lt"/>
              </a:rPr>
              <a:t> indep of </a:t>
            </a:r>
            <a:r>
              <a:rPr lang="en-US" sz="2000" dirty="0" err="1" smtClean="0">
                <a:latin typeface="+mn-lt"/>
              </a:rPr>
              <a:t>msg</a:t>
            </a:r>
            <a:r>
              <a:rPr lang="en-US" sz="2000" dirty="0" smtClean="0">
                <a:latin typeface="+mn-lt"/>
              </a:rPr>
              <a:t> length </a:t>
            </a:r>
            <a:r>
              <a:rPr lang="el-GR" sz="2000" dirty="0" smtClean="0">
                <a:latin typeface="+mn-lt"/>
              </a:rPr>
              <a:t>α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023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do better!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objective: find better constructions of MACs from block ciphers</a:t>
            </a:r>
          </a:p>
          <a:p>
            <a:r>
              <a:rPr lang="en-US" dirty="0" smtClean="0"/>
              <a:t>Insist that </a:t>
            </a:r>
            <a:r>
              <a:rPr lang="el-GR" dirty="0" smtClean="0"/>
              <a:t>τ</a:t>
            </a:r>
            <a:r>
              <a:rPr lang="en-US" dirty="0" smtClean="0"/>
              <a:t> = 1 block in length</a:t>
            </a:r>
          </a:p>
          <a:p>
            <a:r>
              <a:rPr lang="en-US" dirty="0" smtClean="0"/>
              <a:t>Security-space tradeoff: can truncate the tag if desired</a:t>
            </a:r>
            <a:r>
              <a:rPr lang="en-US" dirty="0"/>
              <a:t>, get ideal </a:t>
            </a:r>
            <a:r>
              <a:rPr lang="en-US" dirty="0" smtClean="0"/>
              <a:t>2</a:t>
            </a:r>
            <a:r>
              <a:rPr lang="en-US" sz="1200" baseline="30000" dirty="0" smtClean="0"/>
              <a:t> </a:t>
            </a:r>
            <a:r>
              <a:rPr lang="en-US" baseline="30000" dirty="0"/>
              <a:t>-</a:t>
            </a:r>
            <a:r>
              <a:rPr lang="en-US" sz="1200" baseline="30000" dirty="0"/>
              <a:t> </a:t>
            </a:r>
            <a:r>
              <a:rPr lang="el-GR" baseline="30000" dirty="0" smtClean="0"/>
              <a:t>τ</a:t>
            </a:r>
            <a:r>
              <a:rPr lang="el-GR" dirty="0" smtClean="0"/>
              <a:t>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71527" y="1574800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… at most</a:t>
            </a:r>
            <a:endParaRPr lang="en-US" sz="2400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9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longer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Def.</a:t>
            </a:r>
            <a:r>
              <a:rPr lang="en-US" dirty="0"/>
              <a:t> A </a:t>
            </a:r>
            <a:r>
              <a:rPr lang="en-US" i="1" dirty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mode of operation </a:t>
            </a:r>
            <a:r>
              <a:rPr lang="en-US" dirty="0"/>
              <a:t>connects multiple calls to a block cipher (with one </a:t>
            </a:r>
            <a:r>
              <a:rPr lang="en-US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</a:t>
            </a:r>
            <a:r>
              <a:rPr lang="en-US" dirty="0"/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One simple mode: process each block of the message independently</a:t>
            </a:r>
          </a:p>
          <a:p>
            <a:pPr marL="0" indent="0">
              <a:buNone/>
            </a:pPr>
            <a:r>
              <a:rPr lang="en-US" dirty="0"/>
              <a:t>This is called </a:t>
            </a:r>
            <a:r>
              <a:rPr lang="en-US" i="1" dirty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Electronic Codebook (ECB)</a:t>
            </a:r>
            <a:r>
              <a:rPr lang="en-US" dirty="0"/>
              <a:t> </a:t>
            </a:r>
            <a:r>
              <a:rPr lang="en-US" dirty="0" smtClean="0"/>
              <a:t>mode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88162" y="2868281"/>
            <a:ext cx="8015676" cy="2652412"/>
            <a:chOff x="2088162" y="3000045"/>
            <a:chExt cx="8015676" cy="2652412"/>
          </a:xfrm>
        </p:grpSpPr>
        <p:cxnSp>
          <p:nvCxnSpPr>
            <p:cNvPr id="5" name="Straight Arrow Connector 4"/>
            <p:cNvCxnSpPr>
              <a:stCxn id="14" idx="2"/>
              <a:endCxn id="16" idx="0"/>
            </p:cNvCxnSpPr>
            <p:nvPr/>
          </p:nvCxnSpPr>
          <p:spPr>
            <a:xfrm>
              <a:off x="9279786" y="3523265"/>
              <a:ext cx="0" cy="445319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6" idx="2"/>
              <a:endCxn id="15" idx="0"/>
            </p:cNvCxnSpPr>
            <p:nvPr/>
          </p:nvCxnSpPr>
          <p:spPr>
            <a:xfrm>
              <a:off x="9279786" y="4684884"/>
              <a:ext cx="0" cy="444353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2088162" y="3000045"/>
              <a:ext cx="801338" cy="2652412"/>
              <a:chOff x="2077376" y="2102356"/>
              <a:chExt cx="801338" cy="265241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148295" y="3179584"/>
                <a:ext cx="659500" cy="49795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B</a:t>
                </a:r>
                <a:r>
                  <a:rPr lang="en-US" sz="2800" i="1" baseline="-250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K</a:t>
                </a:r>
                <a:endParaRPr lang="en-US" sz="28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  <p:cxnSp>
            <p:nvCxnSpPr>
              <p:cNvPr id="29" name="Straight Arrow Connector 28"/>
              <p:cNvCxnSpPr>
                <a:stCxn id="31" idx="2"/>
                <a:endCxn id="28" idx="0"/>
              </p:cNvCxnSpPr>
              <p:nvPr/>
            </p:nvCxnSpPr>
            <p:spPr>
              <a:xfrm>
                <a:off x="2478045" y="2625576"/>
                <a:ext cx="0" cy="554008"/>
              </a:xfrm>
              <a:prstGeom prst="straightConnector1">
                <a:avLst/>
              </a:prstGeom>
              <a:ln w="31750">
                <a:solidFill>
                  <a:schemeClr val="bg2">
                    <a:lumMod val="25000"/>
                  </a:schemeClr>
                </a:solidFill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28" idx="2"/>
                <a:endCxn id="32" idx="0"/>
              </p:cNvCxnSpPr>
              <p:nvPr/>
            </p:nvCxnSpPr>
            <p:spPr>
              <a:xfrm>
                <a:off x="2478045" y="3677541"/>
                <a:ext cx="0" cy="554007"/>
              </a:xfrm>
              <a:prstGeom prst="straightConnector1">
                <a:avLst/>
              </a:prstGeom>
              <a:ln w="31750">
                <a:solidFill>
                  <a:schemeClr val="bg2">
                    <a:lumMod val="25000"/>
                  </a:schemeClr>
                </a:solidFill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2077908" y="2102356"/>
                <a:ext cx="8002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M</a:t>
                </a:r>
                <a:r>
                  <a:rPr lang="en-US" sz="2800" baseline="-25000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1</a:t>
                </a:r>
                <a:endParaRPr lang="en-US" sz="2800" baseline="-25000" dirty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077376" y="4231548"/>
                <a:ext cx="801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C</a:t>
                </a:r>
                <a:r>
                  <a:rPr lang="en-US" sz="2800" baseline="-25000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1</a:t>
                </a:r>
                <a:endParaRPr lang="en-US" sz="2800" baseline="-25000" dirty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362102" y="3000045"/>
              <a:ext cx="801338" cy="2652412"/>
              <a:chOff x="2077376" y="2102356"/>
              <a:chExt cx="801338" cy="265241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148295" y="3179584"/>
                <a:ext cx="659500" cy="49795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B</a:t>
                </a:r>
                <a:r>
                  <a:rPr lang="en-US" sz="2800" i="1" baseline="-250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K</a:t>
                </a:r>
                <a:endParaRPr lang="en-US" sz="28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  <p:cxnSp>
            <p:nvCxnSpPr>
              <p:cNvPr id="24" name="Straight Arrow Connector 23"/>
              <p:cNvCxnSpPr>
                <a:stCxn id="26" idx="2"/>
                <a:endCxn id="23" idx="0"/>
              </p:cNvCxnSpPr>
              <p:nvPr/>
            </p:nvCxnSpPr>
            <p:spPr>
              <a:xfrm>
                <a:off x="2478045" y="2625576"/>
                <a:ext cx="0" cy="554008"/>
              </a:xfrm>
              <a:prstGeom prst="straightConnector1">
                <a:avLst/>
              </a:prstGeom>
              <a:ln w="31750">
                <a:solidFill>
                  <a:schemeClr val="bg2">
                    <a:lumMod val="25000"/>
                  </a:schemeClr>
                </a:solidFill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23" idx="2"/>
                <a:endCxn id="27" idx="0"/>
              </p:cNvCxnSpPr>
              <p:nvPr/>
            </p:nvCxnSpPr>
            <p:spPr>
              <a:xfrm>
                <a:off x="2478045" y="3677541"/>
                <a:ext cx="0" cy="554007"/>
              </a:xfrm>
              <a:prstGeom prst="straightConnector1">
                <a:avLst/>
              </a:prstGeom>
              <a:ln w="31750">
                <a:solidFill>
                  <a:schemeClr val="bg2">
                    <a:lumMod val="25000"/>
                  </a:schemeClr>
                </a:solidFill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2077908" y="2102356"/>
                <a:ext cx="8002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M</a:t>
                </a:r>
                <a:r>
                  <a:rPr lang="en-US" sz="2800" baseline="-25000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2</a:t>
                </a:r>
                <a:endParaRPr lang="en-US" sz="2800" baseline="-25000" dirty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077376" y="4231548"/>
                <a:ext cx="801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C</a:t>
                </a:r>
                <a:r>
                  <a:rPr lang="en-US" sz="2800" baseline="-25000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2</a:t>
                </a:r>
                <a:endParaRPr lang="en-US" sz="2800" baseline="-25000" dirty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769574" y="3000045"/>
              <a:ext cx="801338" cy="2652412"/>
              <a:chOff x="2077376" y="2102356"/>
              <a:chExt cx="801338" cy="265241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148295" y="3179584"/>
                <a:ext cx="659500" cy="49795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B</a:t>
                </a:r>
                <a:r>
                  <a:rPr lang="en-US" sz="2800" i="1" baseline="-250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K</a:t>
                </a:r>
                <a:endParaRPr lang="en-US" sz="28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  <p:cxnSp>
            <p:nvCxnSpPr>
              <p:cNvPr id="19" name="Straight Arrow Connector 18"/>
              <p:cNvCxnSpPr>
                <a:stCxn id="21" idx="2"/>
                <a:endCxn id="18" idx="0"/>
              </p:cNvCxnSpPr>
              <p:nvPr/>
            </p:nvCxnSpPr>
            <p:spPr>
              <a:xfrm>
                <a:off x="2478045" y="2625576"/>
                <a:ext cx="0" cy="554008"/>
              </a:xfrm>
              <a:prstGeom prst="straightConnector1">
                <a:avLst/>
              </a:prstGeom>
              <a:ln w="31750">
                <a:solidFill>
                  <a:schemeClr val="bg2">
                    <a:lumMod val="25000"/>
                  </a:schemeClr>
                </a:solidFill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8" idx="2"/>
                <a:endCxn id="22" idx="0"/>
              </p:cNvCxnSpPr>
              <p:nvPr/>
            </p:nvCxnSpPr>
            <p:spPr>
              <a:xfrm>
                <a:off x="2478045" y="3677541"/>
                <a:ext cx="0" cy="554007"/>
              </a:xfrm>
              <a:prstGeom prst="straightConnector1">
                <a:avLst/>
              </a:prstGeom>
              <a:ln w="31750">
                <a:solidFill>
                  <a:schemeClr val="bg2">
                    <a:lumMod val="25000"/>
                  </a:schemeClr>
                </a:solidFill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077908" y="2102356"/>
                <a:ext cx="8002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M</a:t>
                </a:r>
                <a:r>
                  <a:rPr lang="en-US" sz="2800" baseline="-25000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ℓ</a:t>
                </a:r>
                <a:endParaRPr lang="en-US" sz="2800" baseline="-25000" dirty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077376" y="4231548"/>
                <a:ext cx="801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C</a:t>
                </a:r>
                <a:r>
                  <a:rPr lang="en-US" sz="2800" baseline="-25000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ℓ</a:t>
                </a:r>
                <a:endParaRPr lang="en-US" sz="2800" baseline="-25000" dirty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566370" y="4002731"/>
              <a:ext cx="800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…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82858" y="4064641"/>
              <a:ext cx="800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=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455734" y="3000045"/>
              <a:ext cx="1648104" cy="2652412"/>
              <a:chOff x="7375501" y="3000045"/>
              <a:chExt cx="1648104" cy="2652412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7375501" y="3968584"/>
                <a:ext cx="1648104" cy="716300"/>
                <a:chOff x="7375501" y="3968584"/>
                <a:chExt cx="1648104" cy="716300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7375501" y="3968584"/>
                  <a:ext cx="1648104" cy="71630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2800" dirty="0" smtClean="0">
                      <a:solidFill>
                        <a:prstClr val="white"/>
                      </a:solidFill>
                      <a:latin typeface="Lato Black"/>
                      <a:cs typeface="Lato Black"/>
                    </a:rPr>
                    <a:t>ECB</a:t>
                  </a:r>
                  <a:endParaRPr lang="en-US" sz="2800" i="1" baseline="-25000" dirty="0">
                    <a:solidFill>
                      <a:prstClr val="white"/>
                    </a:solidFill>
                    <a:latin typeface="Lato Black"/>
                    <a:cs typeface="Lato Black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8236674" y="4077273"/>
                  <a:ext cx="659500" cy="497957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prstClr val="white"/>
                      </a:solidFill>
                      <a:latin typeface="Lato Black"/>
                      <a:cs typeface="Lato Black"/>
                    </a:rPr>
                    <a:t>B</a:t>
                  </a:r>
                  <a:r>
                    <a:rPr lang="en-US" sz="2800" i="1" baseline="-25000" dirty="0" smtClean="0">
                      <a:solidFill>
                        <a:prstClr val="white"/>
                      </a:solidFill>
                      <a:latin typeface="Lato Black"/>
                      <a:cs typeface="Lato Black"/>
                    </a:rPr>
                    <a:t>K</a:t>
                  </a:r>
                  <a:endParaRPr lang="en-US" sz="2800" i="1" baseline="-25000" dirty="0">
                    <a:solidFill>
                      <a:prstClr val="white"/>
                    </a:solidFill>
                    <a:latin typeface="Lato Black"/>
                    <a:cs typeface="Lato Black"/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7799416" y="3000045"/>
                <a:ext cx="8002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M</a:t>
                </a:r>
                <a:endParaRPr lang="en-US" sz="2800" baseline="-25000" dirty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798884" y="5129237"/>
                <a:ext cx="8013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rgbClr val="EEECE1">
                        <a:lumMod val="25000"/>
                      </a:srgbClr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C</a:t>
                </a:r>
                <a:endParaRPr lang="en-US" sz="2800" baseline="-25000" dirty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742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❶ CBC-MAC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Cipher block chaining</a:t>
            </a:r>
            <a:endParaRPr lang="en-US" dirty="0"/>
          </a:p>
          <a:p>
            <a:pPr fontAlgn="ctr"/>
            <a:r>
              <a:rPr lang="en-US" sz="2200" dirty="0" smtClean="0">
                <a:latin typeface="+mn-lt"/>
              </a:rPr>
              <a:t>The first block simply runs the underlying block cipher (just like ECB mode)</a:t>
            </a:r>
            <a:endParaRPr lang="en-US" sz="2200" dirty="0">
              <a:latin typeface="+mn-lt"/>
            </a:endParaRPr>
          </a:p>
          <a:p>
            <a:pPr fontAlgn="ctr"/>
            <a:r>
              <a:rPr lang="en-US" sz="2200" dirty="0" smtClean="0">
                <a:latin typeface="+mn-lt"/>
              </a:rPr>
              <a:t>Subsequent inputs to the block cipher depend on both new input + prior output!</a:t>
            </a:r>
          </a:p>
          <a:p>
            <a:pPr fontAlgn="ctr"/>
            <a:r>
              <a:rPr lang="en-US" sz="2200" dirty="0" smtClean="0">
                <a:latin typeface="+mn-lt"/>
              </a:rPr>
              <a:t>Only the final block tag is revealed, this is important for both performance </a:t>
            </a:r>
            <a:r>
              <a:rPr lang="en-US" sz="2200" i="1" dirty="0" smtClean="0">
                <a:latin typeface="+mn-lt"/>
              </a:rPr>
              <a:t>and</a:t>
            </a:r>
            <a:r>
              <a:rPr lang="en-US" sz="2200" dirty="0" smtClean="0">
                <a:latin typeface="+mn-lt"/>
              </a:rPr>
              <a:t> security</a:t>
            </a:r>
            <a:endParaRPr lang="en-US" sz="2200" dirty="0">
              <a:latin typeface="+mn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628914" y="3243677"/>
            <a:ext cx="4934172" cy="2921703"/>
            <a:chOff x="3936648" y="3243677"/>
            <a:chExt cx="4934172" cy="2921703"/>
          </a:xfrm>
        </p:grpSpPr>
        <p:sp>
          <p:nvSpPr>
            <p:cNvPr id="6" name="Rectangle 5"/>
            <p:cNvSpPr/>
            <p:nvPr/>
          </p:nvSpPr>
          <p:spPr>
            <a:xfrm>
              <a:off x="3936648" y="4427494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7" name="Straight Arrow Connector 6"/>
            <p:cNvCxnSpPr>
              <a:stCxn id="9" idx="2"/>
              <a:endCxn id="6" idx="0"/>
            </p:cNvCxnSpPr>
            <p:nvPr/>
          </p:nvCxnSpPr>
          <p:spPr>
            <a:xfrm>
              <a:off x="4423243" y="3781509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4411127" y="5007588"/>
              <a:ext cx="0" cy="63457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66043" y="3258289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43556" y="4427494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9" name="Straight Arrow Connector 18"/>
            <p:cNvCxnSpPr>
              <a:stCxn id="21" idx="2"/>
              <a:endCxn id="18" idx="0"/>
            </p:cNvCxnSpPr>
            <p:nvPr/>
          </p:nvCxnSpPr>
          <p:spPr>
            <a:xfrm>
              <a:off x="6430150" y="3781509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</p:cNvCxnSpPr>
            <p:nvPr/>
          </p:nvCxnSpPr>
          <p:spPr>
            <a:xfrm>
              <a:off x="6430150" y="5007588"/>
              <a:ext cx="0" cy="63457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133571" y="3258289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897632" y="4412882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5" name="Straight Arrow Connector 24"/>
            <p:cNvCxnSpPr>
              <a:stCxn id="27" idx="2"/>
              <a:endCxn id="24" idx="0"/>
            </p:cNvCxnSpPr>
            <p:nvPr/>
          </p:nvCxnSpPr>
          <p:spPr>
            <a:xfrm>
              <a:off x="8384226" y="3766897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4" idx="2"/>
            </p:cNvCxnSpPr>
            <p:nvPr/>
          </p:nvCxnSpPr>
          <p:spPr>
            <a:xfrm>
              <a:off x="8384226" y="4992977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087647" y="3243677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87647" y="5642160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299007" y="3876641"/>
              <a:ext cx="262287" cy="266307"/>
              <a:chOff x="2482176" y="4399866"/>
              <a:chExt cx="228600" cy="2286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8253083" y="3862029"/>
              <a:ext cx="262287" cy="266307"/>
              <a:chOff x="2482176" y="4399866"/>
              <a:chExt cx="228600" cy="2286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Elbow Connector 31"/>
            <p:cNvCxnSpPr>
              <a:endCxn id="36" idx="2"/>
            </p:cNvCxnSpPr>
            <p:nvPr/>
          </p:nvCxnSpPr>
          <p:spPr>
            <a:xfrm flipV="1">
              <a:off x="4423243" y="4009795"/>
              <a:ext cx="1875764" cy="163236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endCxn id="34" idx="2"/>
            </p:cNvCxnSpPr>
            <p:nvPr/>
          </p:nvCxnSpPr>
          <p:spPr>
            <a:xfrm flipV="1">
              <a:off x="6430150" y="3995183"/>
              <a:ext cx="1822933" cy="164697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4A452A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360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❶ CBC-MAC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. </a:t>
            </a:r>
            <a:r>
              <a:rPr lang="en-US" dirty="0" smtClean="0"/>
              <a:t>If    </a:t>
            </a:r>
            <a:r>
              <a:rPr lang="en-US" dirty="0" smtClean="0">
                <a:latin typeface="Lato Black"/>
                <a:cs typeface="Lato Black"/>
              </a:rPr>
              <a:t>       </a:t>
            </a:r>
            <a:r>
              <a:rPr lang="en-US" dirty="0" smtClean="0"/>
              <a:t>is pseudorandom, then                                is an </a:t>
            </a:r>
            <a:r>
              <a:rPr lang="en-US" dirty="0"/>
              <a:t>EU-CMA </a:t>
            </a:r>
            <a:r>
              <a:rPr lang="en-US" dirty="0" smtClean="0"/>
              <a:t>MAC</a:t>
            </a:r>
          </a:p>
          <a:p>
            <a:pPr marL="0" indent="0">
              <a:buNone/>
            </a:pPr>
            <a:r>
              <a:rPr lang="en-US" dirty="0" smtClean="0"/>
              <a:t>…for</a:t>
            </a:r>
            <a:r>
              <a:rPr lang="en-US" dirty="0"/>
              <a:t> </a:t>
            </a:r>
            <a:r>
              <a:rPr lang="en-US" dirty="0" smtClean="0"/>
              <a:t>any </a:t>
            </a:r>
            <a:r>
              <a:rPr lang="en-US" i="1" dirty="0">
                <a:solidFill>
                  <a:schemeClr val="accent2"/>
                </a:solidFill>
              </a:rPr>
              <a:t>pre-specified</a:t>
            </a:r>
            <a:r>
              <a:rPr lang="en-US" dirty="0"/>
              <a:t> fixed length that is a </a:t>
            </a:r>
            <a:r>
              <a:rPr lang="en-US" i="1" dirty="0">
                <a:solidFill>
                  <a:schemeClr val="accent2"/>
                </a:solidFill>
              </a:rPr>
              <a:t>multiple</a:t>
            </a:r>
            <a:r>
              <a:rPr lang="en-US" dirty="0"/>
              <a:t> of the block </a:t>
            </a:r>
            <a:r>
              <a:rPr lang="en-US" dirty="0" smtClean="0"/>
              <a:t>length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5622987" y="1011069"/>
            <a:ext cx="2202492" cy="537620"/>
            <a:chOff x="5096206" y="2257500"/>
            <a:chExt cx="2202492" cy="537620"/>
          </a:xfrm>
        </p:grpSpPr>
        <p:sp>
          <p:nvSpPr>
            <p:cNvPr id="43" name="Rectangle 42"/>
            <p:cNvSpPr/>
            <p:nvPr/>
          </p:nvSpPr>
          <p:spPr>
            <a:xfrm>
              <a:off x="5096206" y="2257500"/>
              <a:ext cx="2202492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latin typeface="Lato Black"/>
                  <a:cs typeface="Lato Black"/>
                </a:rPr>
                <a:t>CBC-MAC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687772" y="2279257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750284" y="1011069"/>
            <a:ext cx="560730" cy="4761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latin typeface="Lato Black"/>
                <a:cs typeface="Lato Black"/>
              </a:rPr>
              <a:t>K</a:t>
            </a:r>
            <a:endParaRPr lang="en-US" sz="2400" i="1" baseline="-25000" dirty="0">
              <a:latin typeface="Lato Black"/>
              <a:cs typeface="Lato Black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628914" y="3243677"/>
            <a:ext cx="4934172" cy="2921703"/>
            <a:chOff x="3936648" y="3243677"/>
            <a:chExt cx="4934172" cy="2921703"/>
          </a:xfrm>
        </p:grpSpPr>
        <p:sp>
          <p:nvSpPr>
            <p:cNvPr id="39" name="Rectangle 38"/>
            <p:cNvSpPr/>
            <p:nvPr/>
          </p:nvSpPr>
          <p:spPr>
            <a:xfrm>
              <a:off x="3936648" y="4427494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40" name="Straight Arrow Connector 39"/>
            <p:cNvCxnSpPr>
              <a:stCxn id="42" idx="2"/>
              <a:endCxn id="39" idx="0"/>
            </p:cNvCxnSpPr>
            <p:nvPr/>
          </p:nvCxnSpPr>
          <p:spPr>
            <a:xfrm>
              <a:off x="4423243" y="3781509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9" idx="2"/>
            </p:cNvCxnSpPr>
            <p:nvPr/>
          </p:nvCxnSpPr>
          <p:spPr>
            <a:xfrm flipH="1">
              <a:off x="4411127" y="5007588"/>
              <a:ext cx="0" cy="63457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966043" y="3258289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943556" y="4427494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47" name="Straight Arrow Connector 46"/>
            <p:cNvCxnSpPr>
              <a:stCxn id="49" idx="2"/>
              <a:endCxn id="46" idx="0"/>
            </p:cNvCxnSpPr>
            <p:nvPr/>
          </p:nvCxnSpPr>
          <p:spPr>
            <a:xfrm>
              <a:off x="6430150" y="3781509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6" idx="2"/>
            </p:cNvCxnSpPr>
            <p:nvPr/>
          </p:nvCxnSpPr>
          <p:spPr>
            <a:xfrm>
              <a:off x="6430150" y="5007588"/>
              <a:ext cx="0" cy="63457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133571" y="3258289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897632" y="4412882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1" name="Straight Arrow Connector 50"/>
            <p:cNvCxnSpPr>
              <a:stCxn id="53" idx="2"/>
              <a:endCxn id="50" idx="0"/>
            </p:cNvCxnSpPr>
            <p:nvPr/>
          </p:nvCxnSpPr>
          <p:spPr>
            <a:xfrm>
              <a:off x="8384226" y="3766897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50" idx="2"/>
            </p:cNvCxnSpPr>
            <p:nvPr/>
          </p:nvCxnSpPr>
          <p:spPr>
            <a:xfrm>
              <a:off x="8384226" y="4992977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087647" y="3243677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087647" y="5642160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299007" y="3876641"/>
              <a:ext cx="262287" cy="266307"/>
              <a:chOff x="2482176" y="4399866"/>
              <a:chExt cx="228600" cy="2286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62" name="Straight Arrow Connector 61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8253083" y="3862029"/>
              <a:ext cx="262287" cy="266307"/>
              <a:chOff x="2482176" y="4399866"/>
              <a:chExt cx="228600" cy="22860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Elbow Connector 56"/>
            <p:cNvCxnSpPr>
              <a:endCxn id="61" idx="2"/>
            </p:cNvCxnSpPr>
            <p:nvPr/>
          </p:nvCxnSpPr>
          <p:spPr>
            <a:xfrm flipV="1">
              <a:off x="4423243" y="4009795"/>
              <a:ext cx="1875764" cy="163236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>
              <a:endCxn id="59" idx="2"/>
            </p:cNvCxnSpPr>
            <p:nvPr/>
          </p:nvCxnSpPr>
          <p:spPr>
            <a:xfrm flipV="1">
              <a:off x="6430150" y="3995183"/>
              <a:ext cx="1822933" cy="164697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4A452A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284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❶ CBC-MAC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. </a:t>
            </a:r>
            <a:r>
              <a:rPr lang="en-US" dirty="0" smtClean="0"/>
              <a:t>If    </a:t>
            </a:r>
            <a:r>
              <a:rPr lang="en-US" dirty="0" smtClean="0">
                <a:latin typeface="Lato Black"/>
                <a:cs typeface="Lato Black"/>
              </a:rPr>
              <a:t>       </a:t>
            </a:r>
            <a:r>
              <a:rPr lang="en-US" dirty="0" smtClean="0"/>
              <a:t>is pseudorandom, then                                is an </a:t>
            </a:r>
            <a:r>
              <a:rPr lang="en-US" dirty="0"/>
              <a:t>EU-CMA </a:t>
            </a:r>
            <a:r>
              <a:rPr lang="en-US" dirty="0" smtClean="0"/>
              <a:t>MAC</a:t>
            </a:r>
          </a:p>
          <a:p>
            <a:pPr marL="0" indent="0">
              <a:buNone/>
            </a:pPr>
            <a:r>
              <a:rPr lang="en-US" dirty="0" smtClean="0"/>
              <a:t>…for</a:t>
            </a:r>
            <a:r>
              <a:rPr lang="en-US" dirty="0"/>
              <a:t> </a:t>
            </a:r>
            <a:r>
              <a:rPr lang="en-US" dirty="0" smtClean="0"/>
              <a:t>any </a:t>
            </a:r>
            <a:r>
              <a:rPr lang="en-US" i="1" dirty="0">
                <a:solidFill>
                  <a:schemeClr val="accent2"/>
                </a:solidFill>
              </a:rPr>
              <a:t>pre-specified</a:t>
            </a:r>
            <a:r>
              <a:rPr lang="en-US" dirty="0"/>
              <a:t> fixed length that is a </a:t>
            </a:r>
            <a:r>
              <a:rPr lang="en-US" i="1" dirty="0">
                <a:solidFill>
                  <a:schemeClr val="accent2"/>
                </a:solidFill>
              </a:rPr>
              <a:t>multiple</a:t>
            </a:r>
            <a:r>
              <a:rPr lang="en-US" dirty="0"/>
              <a:t> of the block </a:t>
            </a:r>
            <a:r>
              <a:rPr lang="en-US" dirty="0" smtClean="0"/>
              <a:t>length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Note that CBC-MAC is </a:t>
            </a:r>
            <a:r>
              <a:rPr lang="en-US" i="1" dirty="0" smtClean="0">
                <a:solidFill>
                  <a:schemeClr val="accent2"/>
                </a:solidFill>
              </a:rPr>
              <a:t>insecure</a:t>
            </a:r>
            <a:r>
              <a:rPr lang="en-US" dirty="0"/>
              <a:t> if </a:t>
            </a:r>
            <a:r>
              <a:rPr lang="en-US" dirty="0" smtClean="0"/>
              <a:t>recipient </a:t>
            </a:r>
            <a:r>
              <a:rPr lang="en-US" dirty="0"/>
              <a:t>doesn't know the length in </a:t>
            </a:r>
            <a:r>
              <a:rPr lang="en-US" dirty="0" smtClean="0"/>
              <a:t>advance</a:t>
            </a:r>
          </a:p>
          <a:p>
            <a:pPr marL="0" indent="0">
              <a:buNone/>
            </a:pPr>
            <a:r>
              <a:rPr lang="en-US" dirty="0" smtClean="0"/>
              <a:t>(Padding causes similar issues)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5622987" y="1011069"/>
            <a:ext cx="2202492" cy="537620"/>
            <a:chOff x="5096206" y="2257500"/>
            <a:chExt cx="2202492" cy="537620"/>
          </a:xfrm>
        </p:grpSpPr>
        <p:sp>
          <p:nvSpPr>
            <p:cNvPr id="43" name="Rectangle 42"/>
            <p:cNvSpPr/>
            <p:nvPr/>
          </p:nvSpPr>
          <p:spPr>
            <a:xfrm>
              <a:off x="5096206" y="2257500"/>
              <a:ext cx="2202492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latin typeface="Lato Black"/>
                  <a:cs typeface="Lato Black"/>
                </a:rPr>
                <a:t>CBC-MAC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687772" y="2279257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750284" y="1011069"/>
            <a:ext cx="560730" cy="4761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latin typeface="Lato Black"/>
                <a:cs typeface="Lato Black"/>
              </a:rPr>
              <a:t>K</a:t>
            </a:r>
            <a:endParaRPr lang="en-US" sz="2400" i="1" baseline="-25000" dirty="0">
              <a:latin typeface="Lato Black"/>
              <a:cs typeface="Lato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1220" y="4417572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7" name="Straight Arrow Connector 6"/>
          <p:cNvCxnSpPr>
            <a:stCxn id="9" idx="2"/>
            <a:endCxn id="6" idx="0"/>
          </p:cNvCxnSpPr>
          <p:nvPr/>
        </p:nvCxnSpPr>
        <p:spPr>
          <a:xfrm flipH="1">
            <a:off x="1307814" y="3771587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5888" y="3248367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8128" y="4417572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19" name="Straight Arrow Connector 18"/>
          <p:cNvCxnSpPr>
            <a:stCxn id="21" idx="2"/>
            <a:endCxn id="18" idx="0"/>
          </p:cNvCxnSpPr>
          <p:nvPr/>
        </p:nvCxnSpPr>
        <p:spPr>
          <a:xfrm>
            <a:off x="3314722" y="3771587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18143" y="3248367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82204" y="4402960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25" name="Straight Arrow Connector 24"/>
          <p:cNvCxnSpPr>
            <a:stCxn id="27" idx="2"/>
            <a:endCxn id="24" idx="0"/>
          </p:cNvCxnSpPr>
          <p:nvPr/>
        </p:nvCxnSpPr>
        <p:spPr>
          <a:xfrm>
            <a:off x="5268798" y="3756975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2"/>
          </p:cNvCxnSpPr>
          <p:nvPr/>
        </p:nvCxnSpPr>
        <p:spPr>
          <a:xfrm>
            <a:off x="5268798" y="4983055"/>
            <a:ext cx="0" cy="74566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72219" y="3233755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2219" y="5632238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183579" y="3866719"/>
            <a:ext cx="262287" cy="266307"/>
            <a:chOff x="2482176" y="4399866"/>
            <a:chExt cx="228600" cy="228600"/>
          </a:xfrm>
        </p:grpSpPr>
        <p:sp>
          <p:nvSpPr>
            <p:cNvPr id="36" name="Oval 35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137655" y="3852107"/>
            <a:ext cx="262287" cy="266307"/>
            <a:chOff x="2482176" y="4399866"/>
            <a:chExt cx="228600" cy="228600"/>
          </a:xfrm>
        </p:grpSpPr>
        <p:sp>
          <p:nvSpPr>
            <p:cNvPr id="34" name="Oval 33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Elbow Connector 31"/>
          <p:cNvCxnSpPr>
            <a:stCxn id="6" idx="2"/>
            <a:endCxn id="36" idx="2"/>
          </p:cNvCxnSpPr>
          <p:nvPr/>
        </p:nvCxnSpPr>
        <p:spPr>
          <a:xfrm rot="5400000" flipH="1" flipV="1">
            <a:off x="1746800" y="3560888"/>
            <a:ext cx="997793" cy="1875764"/>
          </a:xfrm>
          <a:prstGeom prst="bentConnector4">
            <a:avLst>
              <a:gd name="adj1" fmla="val -46670"/>
              <a:gd name="adj2" fmla="val 62971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2"/>
            <a:endCxn id="34" idx="2"/>
          </p:cNvCxnSpPr>
          <p:nvPr/>
        </p:nvCxnSpPr>
        <p:spPr>
          <a:xfrm rot="5400000" flipH="1" flipV="1">
            <a:off x="3719985" y="3579997"/>
            <a:ext cx="1012405" cy="1822933"/>
          </a:xfrm>
          <a:prstGeom prst="bentConnector4">
            <a:avLst>
              <a:gd name="adj1" fmla="val -45996"/>
              <a:gd name="adj2" fmla="val 63346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648228" y="4417572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41" name="Straight Arrow Connector 40"/>
          <p:cNvCxnSpPr>
            <a:stCxn id="42" idx="2"/>
            <a:endCxn id="40" idx="0"/>
          </p:cNvCxnSpPr>
          <p:nvPr/>
        </p:nvCxnSpPr>
        <p:spPr>
          <a:xfrm flipH="1">
            <a:off x="7134822" y="3771587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432896" y="3248367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5136" y="4417572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47" name="Straight Arrow Connector 46"/>
          <p:cNvCxnSpPr>
            <a:stCxn id="48" idx="2"/>
            <a:endCxn id="46" idx="0"/>
          </p:cNvCxnSpPr>
          <p:nvPr/>
        </p:nvCxnSpPr>
        <p:spPr>
          <a:xfrm flipH="1">
            <a:off x="9141730" y="3771587"/>
            <a:ext cx="1585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764019" y="3248367"/>
            <a:ext cx="758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609212" y="4402960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50" name="Straight Arrow Connector 49"/>
          <p:cNvCxnSpPr>
            <a:stCxn id="52" idx="2"/>
            <a:endCxn id="49" idx="0"/>
          </p:cNvCxnSpPr>
          <p:nvPr/>
        </p:nvCxnSpPr>
        <p:spPr>
          <a:xfrm>
            <a:off x="11095805" y="3756975"/>
            <a:ext cx="1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9" idx="2"/>
          </p:cNvCxnSpPr>
          <p:nvPr/>
        </p:nvCxnSpPr>
        <p:spPr>
          <a:xfrm>
            <a:off x="11095806" y="4983055"/>
            <a:ext cx="0" cy="74566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742079" y="3233755"/>
            <a:ext cx="707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799227" y="5632238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9010587" y="3866719"/>
            <a:ext cx="262287" cy="266307"/>
            <a:chOff x="2482176" y="4399866"/>
            <a:chExt cx="228600" cy="228600"/>
          </a:xfrm>
        </p:grpSpPr>
        <p:sp>
          <p:nvSpPr>
            <p:cNvPr id="60" name="Oval 59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0964663" y="3852107"/>
            <a:ext cx="262287" cy="266307"/>
            <a:chOff x="2482176" y="4399866"/>
            <a:chExt cx="228600" cy="228600"/>
          </a:xfrm>
        </p:grpSpPr>
        <p:sp>
          <p:nvSpPr>
            <p:cNvPr id="58" name="Oval 57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Elbow Connector 55"/>
          <p:cNvCxnSpPr>
            <a:stCxn id="40" idx="2"/>
            <a:endCxn id="60" idx="2"/>
          </p:cNvCxnSpPr>
          <p:nvPr/>
        </p:nvCxnSpPr>
        <p:spPr>
          <a:xfrm rot="5400000" flipH="1" flipV="1">
            <a:off x="7573808" y="3560888"/>
            <a:ext cx="997793" cy="1875764"/>
          </a:xfrm>
          <a:prstGeom prst="bentConnector4">
            <a:avLst>
              <a:gd name="adj1" fmla="val -46670"/>
              <a:gd name="adj2" fmla="val 62971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6" idx="2"/>
            <a:endCxn id="58" idx="2"/>
          </p:cNvCxnSpPr>
          <p:nvPr/>
        </p:nvCxnSpPr>
        <p:spPr>
          <a:xfrm rot="5400000" flipH="1" flipV="1">
            <a:off x="9546993" y="3579997"/>
            <a:ext cx="1012405" cy="1822933"/>
          </a:xfrm>
          <a:prstGeom prst="bentConnector4">
            <a:avLst>
              <a:gd name="adj1" fmla="val -45996"/>
              <a:gd name="adj2" fmla="val 63346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01810" y="3310471"/>
            <a:ext cx="0" cy="27698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201810" y="3250689"/>
            <a:ext cx="129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r>
              <a:rPr lang="en-US" sz="2800" dirty="0" smtClean="0"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sz="2800" dirty="0" smtClean="0"/>
              <a:t>⊕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268797" y="3871353"/>
            <a:ext cx="1995313" cy="1120168"/>
            <a:chOff x="5268797" y="3676614"/>
            <a:chExt cx="1995313" cy="1120168"/>
          </a:xfrm>
        </p:grpSpPr>
        <p:cxnSp>
          <p:nvCxnSpPr>
            <p:cNvPr id="64" name="Elbow Connector 63"/>
            <p:cNvCxnSpPr>
              <a:stCxn id="24" idx="2"/>
              <a:endCxn id="67" idx="2"/>
            </p:cNvCxnSpPr>
            <p:nvPr/>
          </p:nvCxnSpPr>
          <p:spPr>
            <a:xfrm rot="5400000" flipH="1" flipV="1">
              <a:off x="5641803" y="3436762"/>
              <a:ext cx="987014" cy="1733025"/>
            </a:xfrm>
            <a:prstGeom prst="bentConnector4">
              <a:avLst>
                <a:gd name="adj1" fmla="val -23161"/>
                <a:gd name="adj2" fmla="val 64039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7001823" y="3676614"/>
              <a:ext cx="262287" cy="266307"/>
              <a:chOff x="2482176" y="4399866"/>
              <a:chExt cx="228600" cy="22860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1" name="TextBox 70"/>
          <p:cNvSpPr txBox="1"/>
          <p:nvPr/>
        </p:nvSpPr>
        <p:spPr>
          <a:xfrm>
            <a:off x="4972219" y="5632238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189239" y="3926163"/>
            <a:ext cx="667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5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441E-6 2.75127E-6 L 0.09034 -0.346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7" y="-17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62" grpId="0"/>
      <p:bldP spid="71" grpId="0"/>
      <p:bldP spid="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Countermeasures?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521248" y="3233755"/>
            <a:ext cx="5149504" cy="2921703"/>
            <a:chOff x="605888" y="3233755"/>
            <a:chExt cx="5149504" cy="2921703"/>
          </a:xfrm>
        </p:grpSpPr>
        <p:sp>
          <p:nvSpPr>
            <p:cNvPr id="4" name="Rectangle 3"/>
            <p:cNvSpPr/>
            <p:nvPr/>
          </p:nvSpPr>
          <p:spPr>
            <a:xfrm>
              <a:off x="821220" y="4417572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" name="Straight Arrow Connector 4"/>
            <p:cNvCxnSpPr>
              <a:stCxn id="6" idx="2"/>
              <a:endCxn id="4" idx="0"/>
            </p:cNvCxnSpPr>
            <p:nvPr/>
          </p:nvCxnSpPr>
          <p:spPr>
            <a:xfrm flipH="1">
              <a:off x="1307814" y="3771587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05888" y="3248367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28128" y="4417572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8" name="Straight Arrow Connector 7"/>
            <p:cNvCxnSpPr>
              <a:stCxn id="9" idx="2"/>
              <a:endCxn id="7" idx="0"/>
            </p:cNvCxnSpPr>
            <p:nvPr/>
          </p:nvCxnSpPr>
          <p:spPr>
            <a:xfrm>
              <a:off x="3314722" y="3771587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018143" y="3248367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12" idx="2"/>
            </p:cNvCxnSpPr>
            <p:nvPr/>
          </p:nvCxnSpPr>
          <p:spPr>
            <a:xfrm>
              <a:off x="5268798" y="3756975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268798" y="4983055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972219" y="3233755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72219" y="5632238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183579" y="3866719"/>
              <a:ext cx="262287" cy="266307"/>
              <a:chOff x="2482176" y="4399866"/>
              <a:chExt cx="228600" cy="2286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5137655" y="3852107"/>
              <a:ext cx="262287" cy="266307"/>
              <a:chOff x="2482176" y="4399866"/>
              <a:chExt cx="228600" cy="2286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Elbow Connector 15"/>
            <p:cNvCxnSpPr>
              <a:stCxn id="4" idx="2"/>
              <a:endCxn id="21" idx="2"/>
            </p:cNvCxnSpPr>
            <p:nvPr/>
          </p:nvCxnSpPr>
          <p:spPr>
            <a:xfrm rot="5400000" flipH="1" flipV="1">
              <a:off x="1746800" y="3560888"/>
              <a:ext cx="997793" cy="1875764"/>
            </a:xfrm>
            <a:prstGeom prst="bentConnector4">
              <a:avLst>
                <a:gd name="adj1" fmla="val -46670"/>
                <a:gd name="adj2" fmla="val 62971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7" idx="2"/>
              <a:endCxn id="19" idx="2"/>
            </p:cNvCxnSpPr>
            <p:nvPr/>
          </p:nvCxnSpPr>
          <p:spPr>
            <a:xfrm rot="5400000" flipH="1" flipV="1">
              <a:off x="3719985" y="3579997"/>
              <a:ext cx="1012405" cy="1822933"/>
            </a:xfrm>
            <a:prstGeom prst="bentConnector4">
              <a:avLst>
                <a:gd name="adj1" fmla="val -45996"/>
                <a:gd name="adj2" fmla="val 63346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782204" y="4402960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89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105424"/>
              </p:ext>
            </p:extLst>
          </p:nvPr>
        </p:nvGraphicFramePr>
        <p:xfrm>
          <a:off x="609600" y="1101725"/>
          <a:ext cx="10972800" cy="9144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005667"/>
                <a:gridCol w="7967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Proposed fix:</a:t>
                      </a:r>
                      <a:endParaRPr lang="en-US" sz="2400" dirty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to implement:</a:t>
                      </a:r>
                      <a:endParaRPr lang="en-US" sz="2400" dirty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One key per length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Compute </a:t>
                      </a:r>
                      <a:r>
                        <a:rPr lang="en-US" sz="2400" dirty="0" smtClean="0">
                          <a:latin typeface="Lato Black"/>
                          <a:cs typeface="Lato Black"/>
                        </a:rPr>
                        <a:t>B</a:t>
                      </a:r>
                      <a:r>
                        <a:rPr lang="en-US" sz="2400" i="1" baseline="-25000" dirty="0" smtClean="0">
                          <a:latin typeface="Lato Black"/>
                          <a:cs typeface="Lato Black"/>
                        </a:rPr>
                        <a:t>K</a:t>
                      </a:r>
                      <a:r>
                        <a:rPr lang="en-US" sz="2200" dirty="0" smtClean="0"/>
                        <a:t>(</a:t>
                      </a:r>
                      <a:r>
                        <a:rPr lang="en-US" sz="2400" i="1" dirty="0" smtClean="0">
                          <a:latin typeface="Lato Black"/>
                          <a:cs typeface="Lato Black"/>
                        </a:rPr>
                        <a:t>L</a:t>
                      </a:r>
                      <a:r>
                        <a:rPr lang="en-US" sz="2200" dirty="0" smtClean="0"/>
                        <a:t>)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to get a key </a:t>
                      </a:r>
                      <a:r>
                        <a:rPr lang="en-US" sz="2200" i="1" dirty="0" smtClean="0">
                          <a:latin typeface="Lato Black"/>
                          <a:cs typeface="Lato Black"/>
                        </a:rPr>
                        <a:t>K</a:t>
                      </a:r>
                      <a:r>
                        <a:rPr lang="en-US" sz="2200" i="1" baseline="-25000" dirty="0" smtClean="0">
                          <a:latin typeface="Lato Black"/>
                          <a:cs typeface="Lato Black"/>
                        </a:rPr>
                        <a:t>L</a:t>
                      </a:r>
                      <a:r>
                        <a:rPr lang="en-US" sz="2200" i="1" dirty="0" smtClean="0">
                          <a:latin typeface="Lato Black"/>
                          <a:cs typeface="Lato Black"/>
                        </a:rPr>
                        <a:t> </a:t>
                      </a:r>
                      <a:r>
                        <a:rPr lang="en-US" sz="2200" dirty="0" smtClean="0"/>
                        <a:t>to use on messages of length </a:t>
                      </a:r>
                      <a:r>
                        <a:rPr lang="en-US" sz="2200" i="1" dirty="0" smtClean="0"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2" name="Group 71"/>
          <p:cNvGrpSpPr/>
          <p:nvPr/>
        </p:nvGrpSpPr>
        <p:grpSpPr>
          <a:xfrm>
            <a:off x="1707491" y="3223207"/>
            <a:ext cx="1411351" cy="2968823"/>
            <a:chOff x="1767945" y="2987856"/>
            <a:chExt cx="1411351" cy="2968823"/>
          </a:xfrm>
        </p:grpSpPr>
        <p:sp>
          <p:nvSpPr>
            <p:cNvPr id="27" name="Rectangle 26"/>
            <p:cNvSpPr/>
            <p:nvPr/>
          </p:nvSpPr>
          <p:spPr>
            <a:xfrm>
              <a:off x="1983277" y="4157061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8" name="Straight Arrow Connector 27"/>
            <p:cNvCxnSpPr>
              <a:stCxn id="30" idx="2"/>
              <a:endCxn id="27" idx="0"/>
            </p:cNvCxnSpPr>
            <p:nvPr/>
          </p:nvCxnSpPr>
          <p:spPr>
            <a:xfrm flipH="1">
              <a:off x="2469871" y="3511076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7" idx="2"/>
            </p:cNvCxnSpPr>
            <p:nvPr/>
          </p:nvCxnSpPr>
          <p:spPr>
            <a:xfrm>
              <a:off x="2469871" y="4737156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767945" y="2987856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L </a:t>
              </a:r>
              <a:r>
                <a:rPr lang="en-US" sz="28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= 3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67945" y="5433459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r>
                <a:rPr lang="en-US" sz="28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21248" y="3233755"/>
            <a:ext cx="5149504" cy="2921703"/>
            <a:chOff x="605888" y="3233755"/>
            <a:chExt cx="5149504" cy="2921703"/>
          </a:xfrm>
        </p:grpSpPr>
        <p:sp>
          <p:nvSpPr>
            <p:cNvPr id="53" name="Rectangle 52"/>
            <p:cNvSpPr/>
            <p:nvPr/>
          </p:nvSpPr>
          <p:spPr>
            <a:xfrm>
              <a:off x="821220" y="4417572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800" baseline="-25000" dirty="0" smtClean="0">
                  <a:latin typeface="Lato Black"/>
                  <a:cs typeface="Lato Black"/>
                </a:rPr>
                <a:t>3</a:t>
              </a:r>
              <a:endParaRPr lang="en-US" sz="2800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4" name="Straight Arrow Connector 53"/>
            <p:cNvCxnSpPr>
              <a:stCxn id="55" idx="2"/>
              <a:endCxn id="53" idx="0"/>
            </p:cNvCxnSpPr>
            <p:nvPr/>
          </p:nvCxnSpPr>
          <p:spPr>
            <a:xfrm flipH="1">
              <a:off x="1307814" y="3771587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05888" y="3248367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828128" y="4417572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800" baseline="-25000" dirty="0">
                  <a:latin typeface="Lato Black"/>
                  <a:cs typeface="Lato Black"/>
                </a:rPr>
                <a:t>3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7" name="Straight Arrow Connector 56"/>
            <p:cNvCxnSpPr>
              <a:stCxn id="58" idx="2"/>
              <a:endCxn id="56" idx="0"/>
            </p:cNvCxnSpPr>
            <p:nvPr/>
          </p:nvCxnSpPr>
          <p:spPr>
            <a:xfrm>
              <a:off x="3314722" y="3771587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018143" y="3248367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9" name="Straight Arrow Connector 58"/>
            <p:cNvCxnSpPr>
              <a:stCxn id="61" idx="2"/>
            </p:cNvCxnSpPr>
            <p:nvPr/>
          </p:nvCxnSpPr>
          <p:spPr>
            <a:xfrm>
              <a:off x="5268798" y="3756975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5268798" y="4983055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972219" y="3233755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72219" y="5632238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183579" y="3866719"/>
              <a:ext cx="262287" cy="266307"/>
              <a:chOff x="2482176" y="4399866"/>
              <a:chExt cx="228600" cy="22860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5137655" y="3852107"/>
              <a:ext cx="262287" cy="266307"/>
              <a:chOff x="2482176" y="4399866"/>
              <a:chExt cx="228600" cy="228600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Elbow Connector 64"/>
            <p:cNvCxnSpPr>
              <a:stCxn id="53" idx="2"/>
              <a:endCxn id="70" idx="2"/>
            </p:cNvCxnSpPr>
            <p:nvPr/>
          </p:nvCxnSpPr>
          <p:spPr>
            <a:xfrm rot="5400000" flipH="1" flipV="1">
              <a:off x="1746800" y="3560888"/>
              <a:ext cx="997793" cy="1875764"/>
            </a:xfrm>
            <a:prstGeom prst="bentConnector4">
              <a:avLst>
                <a:gd name="adj1" fmla="val -46670"/>
                <a:gd name="adj2" fmla="val 62971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56" idx="2"/>
              <a:endCxn id="68" idx="2"/>
            </p:cNvCxnSpPr>
            <p:nvPr/>
          </p:nvCxnSpPr>
          <p:spPr>
            <a:xfrm rot="5400000" flipH="1" flipV="1">
              <a:off x="3719985" y="3579997"/>
              <a:ext cx="1012405" cy="1822933"/>
            </a:xfrm>
            <a:prstGeom prst="bentConnector4">
              <a:avLst>
                <a:gd name="adj1" fmla="val -45996"/>
                <a:gd name="adj2" fmla="val 63346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4782204" y="4402960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800" baseline="-25000" dirty="0">
                  <a:latin typeface="Lato Black"/>
                  <a:cs typeface="Lato Black"/>
                </a:rPr>
                <a:t>3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44640" y="1835478"/>
            <a:ext cx="3487559" cy="1003299"/>
            <a:chOff x="144640" y="1835478"/>
            <a:chExt cx="3487559" cy="1003299"/>
          </a:xfrm>
        </p:grpSpPr>
        <p:sp>
          <p:nvSpPr>
            <p:cNvPr id="73" name="TextBox 72"/>
            <p:cNvSpPr txBox="1"/>
            <p:nvPr/>
          </p:nvSpPr>
          <p:spPr>
            <a:xfrm>
              <a:off x="144640" y="2407890"/>
              <a:ext cx="34875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accent2"/>
                  </a:solidFill>
                </a:rPr>
                <a:t>Drawback: poor key agility</a:t>
              </a:r>
              <a:endParaRPr lang="en-US" sz="2200" dirty="0">
                <a:solidFill>
                  <a:schemeClr val="accent2"/>
                </a:solidFill>
              </a:endParaRPr>
            </a:p>
          </p:txBody>
        </p:sp>
        <p:cxnSp>
          <p:nvCxnSpPr>
            <p:cNvPr id="74" name="Curved Connector 73"/>
            <p:cNvCxnSpPr/>
            <p:nvPr/>
          </p:nvCxnSpPr>
          <p:spPr>
            <a:xfrm rot="5400000" flipH="1" flipV="1">
              <a:off x="180031" y="1960953"/>
              <a:ext cx="589618" cy="338667"/>
            </a:xfrm>
            <a:prstGeom prst="curvedConnector3">
              <a:avLst>
                <a:gd name="adj1" fmla="val 90207"/>
              </a:avLst>
            </a:prstGeom>
            <a:ln w="31750">
              <a:solidFill>
                <a:schemeClr val="accent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450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week: </a:t>
            </a:r>
            <a:r>
              <a:rPr lang="en-US" dirty="0" smtClean="0"/>
              <a:t>Authenticity from block ciphers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09600" y="3940218"/>
            <a:ext cx="8237738" cy="2745726"/>
            <a:chOff x="609600" y="3940218"/>
            <a:chExt cx="8237738" cy="2745726"/>
          </a:xfrm>
        </p:grpSpPr>
        <p:sp>
          <p:nvSpPr>
            <p:cNvPr id="42" name="TextBox 41"/>
            <p:cNvSpPr txBox="1"/>
            <p:nvPr/>
          </p:nvSpPr>
          <p:spPr>
            <a:xfrm>
              <a:off x="6464955" y="6162724"/>
              <a:ext cx="23823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☏  </a:t>
              </a:r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Minicrypt</a:t>
              </a:r>
              <a:endParaRPr lang="en-US" sz="28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" y="4635973"/>
              <a:ext cx="2002471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Random(</a:t>
              </a:r>
              <a:r>
                <a:rPr lang="en-US" sz="2400" dirty="0" err="1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ish</a:t>
              </a: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permutations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79473" y="5331727"/>
              <a:ext cx="1167307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Block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ciphers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79473" y="3940218"/>
              <a:ext cx="1460656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Hash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functions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66796" y="4635973"/>
              <a:ext cx="2281394" cy="83099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Protected</a:t>
              </a:r>
              <a:b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communication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1" name="Straight Arrow Connector 20"/>
            <p:cNvCxnSpPr>
              <a:stCxn id="9" idx="3"/>
              <a:endCxn id="11" idx="1"/>
            </p:cNvCxnSpPr>
            <p:nvPr/>
          </p:nvCxnSpPr>
          <p:spPr>
            <a:xfrm flipV="1">
              <a:off x="2612071" y="4355717"/>
              <a:ext cx="967402" cy="695755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3"/>
              <a:endCxn id="10" idx="1"/>
            </p:cNvCxnSpPr>
            <p:nvPr/>
          </p:nvCxnSpPr>
          <p:spPr>
            <a:xfrm>
              <a:off x="2612071" y="5051472"/>
              <a:ext cx="967402" cy="695754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1" idx="3"/>
              <a:endCxn id="15" idx="1"/>
            </p:cNvCxnSpPr>
            <p:nvPr/>
          </p:nvCxnSpPr>
          <p:spPr>
            <a:xfrm>
              <a:off x="5040129" y="4355717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3"/>
              <a:endCxn id="15" idx="1"/>
            </p:cNvCxnSpPr>
            <p:nvPr/>
          </p:nvCxnSpPr>
          <p:spPr>
            <a:xfrm flipV="1">
              <a:off x="4746780" y="5051472"/>
              <a:ext cx="1420016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Freeform 36"/>
          <p:cNvSpPr/>
          <p:nvPr/>
        </p:nvSpPr>
        <p:spPr>
          <a:xfrm>
            <a:off x="0" y="826937"/>
            <a:ext cx="12192000" cy="6031064"/>
          </a:xfrm>
          <a:custGeom>
            <a:avLst/>
            <a:gdLst>
              <a:gd name="connsiteX0" fmla="*/ 7572038 w 12192000"/>
              <a:gd name="connsiteY0" fmla="*/ 3549852 h 6003985"/>
              <a:gd name="connsiteX1" fmla="*/ 5870592 w 12192000"/>
              <a:gd name="connsiteY1" fmla="*/ 3698739 h 6003985"/>
              <a:gd name="connsiteX2" fmla="*/ 3028080 w 12192000"/>
              <a:gd name="connsiteY2" fmla="*/ 5096816 h 6003985"/>
              <a:gd name="connsiteX3" fmla="*/ 6177953 w 12192000"/>
              <a:gd name="connsiteY3" fmla="*/ 5432666 h 6003985"/>
              <a:gd name="connsiteX4" fmla="*/ 9020465 w 12192000"/>
              <a:gd name="connsiteY4" fmla="*/ 4034588 h 6003985"/>
              <a:gd name="connsiteX5" fmla="*/ 7572038 w 12192000"/>
              <a:gd name="connsiteY5" fmla="*/ 3549852 h 6003985"/>
              <a:gd name="connsiteX6" fmla="*/ 0 w 12192000"/>
              <a:gd name="connsiteY6" fmla="*/ 0 h 6003985"/>
              <a:gd name="connsiteX7" fmla="*/ 12192000 w 12192000"/>
              <a:gd name="connsiteY7" fmla="*/ 0 h 6003985"/>
              <a:gd name="connsiteX8" fmla="*/ 12192000 w 12192000"/>
              <a:gd name="connsiteY8" fmla="*/ 6003985 h 6003985"/>
              <a:gd name="connsiteX9" fmla="*/ 0 w 12192000"/>
              <a:gd name="connsiteY9" fmla="*/ 6003985 h 600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03985">
                <a:moveTo>
                  <a:pt x="7572038" y="3549852"/>
                </a:moveTo>
                <a:cubicBezTo>
                  <a:pt x="7077272" y="3541138"/>
                  <a:pt x="6491124" y="3588742"/>
                  <a:pt x="5870592" y="3698739"/>
                </a:cubicBezTo>
                <a:cubicBezTo>
                  <a:pt x="4215841" y="3992065"/>
                  <a:pt x="2943204" y="4618005"/>
                  <a:pt x="3028080" y="5096816"/>
                </a:cubicBezTo>
                <a:cubicBezTo>
                  <a:pt x="3112955" y="5575627"/>
                  <a:pt x="4523202" y="5725992"/>
                  <a:pt x="6177953" y="5432666"/>
                </a:cubicBezTo>
                <a:cubicBezTo>
                  <a:pt x="7832704" y="5139340"/>
                  <a:pt x="9105340" y="4513399"/>
                  <a:pt x="9020465" y="4034588"/>
                </a:cubicBezTo>
                <a:cubicBezTo>
                  <a:pt x="8967418" y="3735332"/>
                  <a:pt x="8396647" y="3564374"/>
                  <a:pt x="7572038" y="354985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003985"/>
                </a:lnTo>
                <a:lnTo>
                  <a:pt x="0" y="6003985"/>
                </a:lnTo>
                <a:close/>
              </a:path>
            </a:pathLst>
          </a:custGeom>
          <a:solidFill>
            <a:schemeClr val="bg1">
              <a:lumMod val="50000"/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71959" y="4378837"/>
            <a:ext cx="1946046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Authenticated</a:t>
            </a:r>
            <a:endParaRPr lang="en-US" dirty="0">
              <a:solidFill>
                <a:srgbClr val="C00000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124575" y="4869890"/>
            <a:ext cx="1499702" cy="149881"/>
            <a:chOff x="6124575" y="4869890"/>
            <a:chExt cx="1499702" cy="149881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188369" y="4879415"/>
              <a:ext cx="143590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124575" y="4869890"/>
              <a:ext cx="73152" cy="14630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197894" y="4876240"/>
              <a:ext cx="70796" cy="143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647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316432"/>
              </p:ext>
            </p:extLst>
          </p:nvPr>
        </p:nvGraphicFramePr>
        <p:xfrm>
          <a:off x="609600" y="1101725"/>
          <a:ext cx="10972800" cy="134112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005667"/>
                <a:gridCol w="7967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Proposed fix:</a:t>
                      </a:r>
                      <a:endParaRPr lang="en-US" sz="2400" dirty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to implement:</a:t>
                      </a:r>
                      <a:endParaRPr lang="en-US" sz="2400" dirty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 One key per length</a:t>
                      </a:r>
                      <a:endParaRPr lang="en-US" sz="2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Compute </a:t>
                      </a:r>
                      <a:r>
                        <a:rPr lang="en-US" sz="2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B</a:t>
                      </a:r>
                      <a:r>
                        <a:rPr lang="en-US" sz="2400" i="1" baseline="-25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K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en-US" sz="2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L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r>
                        <a:rPr lang="en-US" sz="2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 get a key </a:t>
                      </a:r>
                      <a:r>
                        <a:rPr lang="en-US" sz="22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K</a:t>
                      </a:r>
                      <a:r>
                        <a:rPr lang="en-US" sz="2200" i="1" baseline="-25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L</a:t>
                      </a:r>
                      <a:r>
                        <a:rPr lang="en-US" sz="22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 use on messages of length </a:t>
                      </a:r>
                      <a:r>
                        <a:rPr lang="en-US" sz="22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 Prepend length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Prepend </a:t>
                      </a:r>
                      <a:r>
                        <a:rPr kumimoji="0" lang="en-US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 </a:t>
                      </a:r>
                      <a:r>
                        <a:rPr lang="en-US" sz="2200" dirty="0" smtClean="0"/>
                        <a:t>to the message. (Note: adding </a:t>
                      </a:r>
                      <a:r>
                        <a:rPr kumimoji="0" lang="en-US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</a:t>
                      </a:r>
                      <a:r>
                        <a:rPr lang="en-US" sz="2200" dirty="0" smtClean="0"/>
                        <a:t> to end won't work.)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922800" y="4402374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baseline="-25000" dirty="0">
              <a:latin typeface="Lato Black"/>
              <a:cs typeface="Lato Black"/>
            </a:endParaRPr>
          </a:p>
        </p:txBody>
      </p:sp>
      <p:cxnSp>
        <p:nvCxnSpPr>
          <p:cNvPr id="28" name="Straight Arrow Connector 27"/>
          <p:cNvCxnSpPr>
            <a:stCxn id="30" idx="2"/>
            <a:endCxn id="27" idx="0"/>
          </p:cNvCxnSpPr>
          <p:nvPr/>
        </p:nvCxnSpPr>
        <p:spPr>
          <a:xfrm flipH="1">
            <a:off x="2409394" y="3756389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07468" y="3233169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L </a:t>
            </a:r>
            <a:r>
              <a:rPr lang="en-US" sz="28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= 3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31" name="Elbow Connector 30"/>
          <p:cNvCxnSpPr>
            <a:stCxn id="27" idx="2"/>
            <a:endCxn id="60" idx="2"/>
          </p:cNvCxnSpPr>
          <p:nvPr/>
        </p:nvCxnSpPr>
        <p:spPr>
          <a:xfrm rot="5400000" flipH="1" flipV="1">
            <a:off x="2761390" y="3652512"/>
            <a:ext cx="977961" cy="1681952"/>
          </a:xfrm>
          <a:prstGeom prst="bentConnector4">
            <a:avLst>
              <a:gd name="adj1" fmla="val -48483"/>
              <a:gd name="adj2" fmla="val 58424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521248" y="3233755"/>
            <a:ext cx="5149504" cy="2921703"/>
            <a:chOff x="605888" y="3233755"/>
            <a:chExt cx="5149504" cy="2921703"/>
          </a:xfrm>
        </p:grpSpPr>
        <p:sp>
          <p:nvSpPr>
            <p:cNvPr id="39" name="Rectangle 38"/>
            <p:cNvSpPr/>
            <p:nvPr/>
          </p:nvSpPr>
          <p:spPr>
            <a:xfrm>
              <a:off x="821220" y="4417572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40" name="Straight Arrow Connector 39"/>
            <p:cNvCxnSpPr>
              <a:stCxn id="41" idx="2"/>
              <a:endCxn id="39" idx="0"/>
            </p:cNvCxnSpPr>
            <p:nvPr/>
          </p:nvCxnSpPr>
          <p:spPr>
            <a:xfrm flipH="1">
              <a:off x="1307814" y="3771587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05888" y="3248367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828128" y="4417572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43" name="Straight Arrow Connector 42"/>
            <p:cNvCxnSpPr>
              <a:stCxn id="44" idx="2"/>
              <a:endCxn id="42" idx="0"/>
            </p:cNvCxnSpPr>
            <p:nvPr/>
          </p:nvCxnSpPr>
          <p:spPr>
            <a:xfrm>
              <a:off x="3314722" y="3771587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018143" y="3248367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5" name="Straight Arrow Connector 44"/>
            <p:cNvCxnSpPr>
              <a:stCxn id="47" idx="2"/>
            </p:cNvCxnSpPr>
            <p:nvPr/>
          </p:nvCxnSpPr>
          <p:spPr>
            <a:xfrm>
              <a:off x="5268798" y="3756975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268798" y="4983055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972219" y="3233755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72219" y="5632238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3183579" y="3866719"/>
              <a:ext cx="262287" cy="266307"/>
              <a:chOff x="2482176" y="4399866"/>
              <a:chExt cx="228600" cy="2286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5137655" y="3852107"/>
              <a:ext cx="262287" cy="266307"/>
              <a:chOff x="2482176" y="4399866"/>
              <a:chExt cx="228600" cy="2286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Elbow Connector 50"/>
            <p:cNvCxnSpPr>
              <a:stCxn id="39" idx="2"/>
              <a:endCxn id="56" idx="2"/>
            </p:cNvCxnSpPr>
            <p:nvPr/>
          </p:nvCxnSpPr>
          <p:spPr>
            <a:xfrm rot="5400000" flipH="1" flipV="1">
              <a:off x="1746800" y="3560888"/>
              <a:ext cx="997793" cy="1875764"/>
            </a:xfrm>
            <a:prstGeom prst="bentConnector4">
              <a:avLst>
                <a:gd name="adj1" fmla="val -46670"/>
                <a:gd name="adj2" fmla="val 62971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lbow Connector 51"/>
            <p:cNvCxnSpPr>
              <a:stCxn id="42" idx="2"/>
              <a:endCxn id="54" idx="2"/>
            </p:cNvCxnSpPr>
            <p:nvPr/>
          </p:nvCxnSpPr>
          <p:spPr>
            <a:xfrm rot="5400000" flipH="1" flipV="1">
              <a:off x="3719985" y="3579997"/>
              <a:ext cx="1012405" cy="1822933"/>
            </a:xfrm>
            <a:prstGeom prst="bentConnector4">
              <a:avLst>
                <a:gd name="adj1" fmla="val -45996"/>
                <a:gd name="adj2" fmla="val 63346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4782204" y="4402960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  <p:sp>
        <p:nvSpPr>
          <p:cNvPr id="60" name="Oval 59"/>
          <p:cNvSpPr/>
          <p:nvPr/>
        </p:nvSpPr>
        <p:spPr>
          <a:xfrm>
            <a:off x="4091347" y="3871353"/>
            <a:ext cx="262287" cy="266307"/>
          </a:xfrm>
          <a:prstGeom prst="ellipse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078074" y="4003487"/>
            <a:ext cx="262287" cy="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144640" y="2233416"/>
            <a:ext cx="1631303" cy="2357516"/>
            <a:chOff x="144640" y="2233416"/>
            <a:chExt cx="1631303" cy="2357516"/>
          </a:xfrm>
        </p:grpSpPr>
        <p:sp>
          <p:nvSpPr>
            <p:cNvPr id="66" name="TextBox 65"/>
            <p:cNvSpPr txBox="1"/>
            <p:nvPr/>
          </p:nvSpPr>
          <p:spPr>
            <a:xfrm>
              <a:off x="144640" y="2805828"/>
              <a:ext cx="1631303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accent2"/>
                  </a:solidFill>
                </a:rPr>
                <a:t>Drawback:</a:t>
              </a:r>
              <a:br>
                <a:rPr lang="en-US" sz="2200" dirty="0" smtClean="0">
                  <a:solidFill>
                    <a:schemeClr val="accent2"/>
                  </a:solidFill>
                </a:rPr>
              </a:br>
              <a:r>
                <a:rPr lang="en-US" sz="2200" dirty="0" smtClean="0">
                  <a:solidFill>
                    <a:schemeClr val="accent2"/>
                  </a:solidFill>
                </a:rPr>
                <a:t>difficult to handle streaming data</a:t>
              </a:r>
              <a:endParaRPr lang="en-US" sz="2200" dirty="0">
                <a:solidFill>
                  <a:schemeClr val="accent2"/>
                </a:solidFill>
              </a:endParaRPr>
            </a:p>
          </p:txBody>
        </p:sp>
        <p:cxnSp>
          <p:nvCxnSpPr>
            <p:cNvPr id="67" name="Curved Connector 66"/>
            <p:cNvCxnSpPr/>
            <p:nvPr/>
          </p:nvCxnSpPr>
          <p:spPr>
            <a:xfrm rot="5400000" flipH="1" flipV="1">
              <a:off x="180031" y="2358891"/>
              <a:ext cx="589618" cy="338667"/>
            </a:xfrm>
            <a:prstGeom prst="curvedConnector3">
              <a:avLst>
                <a:gd name="adj1" fmla="val 90207"/>
              </a:avLst>
            </a:prstGeom>
            <a:ln w="31750">
              <a:solidFill>
                <a:schemeClr val="accent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109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189172"/>
              </p:ext>
            </p:extLst>
          </p:nvPr>
        </p:nvGraphicFramePr>
        <p:xfrm>
          <a:off x="609600" y="1101725"/>
          <a:ext cx="10972800" cy="210312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005667"/>
                <a:gridCol w="7967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Proposed fix:</a:t>
                      </a:r>
                      <a:endParaRPr lang="en-US" sz="2400" dirty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to implement:</a:t>
                      </a:r>
                      <a:endParaRPr lang="en-US" sz="2400" dirty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 One key per length</a:t>
                      </a:r>
                      <a:endParaRPr lang="en-US" sz="2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Compute </a:t>
                      </a:r>
                      <a:r>
                        <a:rPr lang="en-US" sz="2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B</a:t>
                      </a:r>
                      <a:r>
                        <a:rPr lang="en-US" sz="2400" i="1" baseline="-25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K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en-US" sz="2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L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r>
                        <a:rPr lang="en-US" sz="2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 get a key </a:t>
                      </a:r>
                      <a:r>
                        <a:rPr lang="en-US" sz="22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K</a:t>
                      </a:r>
                      <a:r>
                        <a:rPr lang="en-US" sz="2200" i="1" baseline="-25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L</a:t>
                      </a:r>
                      <a:r>
                        <a:rPr lang="en-US" sz="22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 use on messages of length </a:t>
                      </a:r>
                      <a:r>
                        <a:rPr lang="en-US" sz="22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2. Prepend length</a:t>
                      </a:r>
                      <a:endParaRPr lang="en-US" sz="2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Prepend </a:t>
                      </a:r>
                      <a:r>
                        <a:rPr kumimoji="0" lang="en-US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 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 the message. (Note: adding </a:t>
                      </a:r>
                      <a:r>
                        <a:rPr kumimoji="0" lang="en-US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to end won't work.)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 Finalize last block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Run the block cipher one more time with a new key </a:t>
                      </a:r>
                      <a:r>
                        <a:rPr lang="en-US" sz="2200" i="1" dirty="0" err="1" smtClean="0">
                          <a:latin typeface="+mj-lt"/>
                        </a:rPr>
                        <a:t>Kend</a:t>
                      </a:r>
                      <a:r>
                        <a:rPr lang="en-US" sz="2200" dirty="0" smtClean="0"/>
                        <a:t/>
                      </a:r>
                      <a:br>
                        <a:rPr lang="en-US" sz="2200" dirty="0" smtClean="0"/>
                      </a:b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… or yet another new key </a:t>
                      </a:r>
                      <a:r>
                        <a:rPr lang="en-US" sz="2200" i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Kend</a:t>
                      </a:r>
                      <a:r>
                        <a:rPr lang="en-US" sz="2200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’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 if the message needs padding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736580" y="4459901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baseline="-25000" dirty="0">
              <a:latin typeface="Lato Black"/>
              <a:cs typeface="Lato Black"/>
            </a:endParaRPr>
          </a:p>
        </p:txBody>
      </p:sp>
      <p:cxnSp>
        <p:nvCxnSpPr>
          <p:cNvPr id="8" name="Straight Arrow Connector 7"/>
          <p:cNvCxnSpPr>
            <a:stCxn id="9" idx="2"/>
            <a:endCxn id="7" idx="0"/>
          </p:cNvCxnSpPr>
          <p:nvPr/>
        </p:nvCxnSpPr>
        <p:spPr>
          <a:xfrm flipH="1">
            <a:off x="4223174" y="3813916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21248" y="3290696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43488" y="4459901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11" name="Straight Arrow Connector 10"/>
          <p:cNvCxnSpPr>
            <a:stCxn id="12" idx="2"/>
            <a:endCxn id="10" idx="0"/>
          </p:cNvCxnSpPr>
          <p:nvPr/>
        </p:nvCxnSpPr>
        <p:spPr>
          <a:xfrm>
            <a:off x="6230082" y="3813916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33503" y="3290696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13" name="Straight Arrow Connector 12"/>
          <p:cNvCxnSpPr>
            <a:stCxn id="15" idx="2"/>
          </p:cNvCxnSpPr>
          <p:nvPr/>
        </p:nvCxnSpPr>
        <p:spPr>
          <a:xfrm>
            <a:off x="8184158" y="3799304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1" idx="2"/>
            <a:endCxn id="26" idx="0"/>
          </p:cNvCxnSpPr>
          <p:nvPr/>
        </p:nvCxnSpPr>
        <p:spPr>
          <a:xfrm>
            <a:off x="8184158" y="5025383"/>
            <a:ext cx="0" cy="36707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87579" y="3276084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87578" y="6339631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98939" y="3909048"/>
            <a:ext cx="262287" cy="266307"/>
            <a:chOff x="2482176" y="4399866"/>
            <a:chExt cx="228600" cy="228600"/>
          </a:xfrm>
        </p:grpSpPr>
        <p:sp>
          <p:nvSpPr>
            <p:cNvPr id="24" name="Oval 23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8053015" y="3894436"/>
            <a:ext cx="262287" cy="266307"/>
            <a:chOff x="2482176" y="4399866"/>
            <a:chExt cx="228600" cy="228600"/>
          </a:xfrm>
        </p:grpSpPr>
        <p:sp>
          <p:nvSpPr>
            <p:cNvPr id="22" name="Oval 21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Elbow Connector 18"/>
          <p:cNvCxnSpPr>
            <a:stCxn id="7" idx="2"/>
            <a:endCxn id="24" idx="2"/>
          </p:cNvCxnSpPr>
          <p:nvPr/>
        </p:nvCxnSpPr>
        <p:spPr>
          <a:xfrm rot="5400000" flipH="1" flipV="1">
            <a:off x="4662160" y="3603217"/>
            <a:ext cx="997793" cy="1875764"/>
          </a:xfrm>
          <a:prstGeom prst="bentConnector4">
            <a:avLst>
              <a:gd name="adj1" fmla="val -46670"/>
              <a:gd name="adj2" fmla="val 62971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" idx="2"/>
            <a:endCxn id="22" idx="2"/>
          </p:cNvCxnSpPr>
          <p:nvPr/>
        </p:nvCxnSpPr>
        <p:spPr>
          <a:xfrm rot="5400000" flipH="1" flipV="1">
            <a:off x="6635345" y="3622326"/>
            <a:ext cx="1012405" cy="1822933"/>
          </a:xfrm>
          <a:prstGeom prst="bentConnector4">
            <a:avLst>
              <a:gd name="adj1" fmla="val -45996"/>
              <a:gd name="adj2" fmla="val 63346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697564" y="4445289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97564" y="5392460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>
                <a:latin typeface="Lato Black"/>
                <a:cs typeface="Lato Black"/>
              </a:rPr>
              <a:t>B</a:t>
            </a:r>
            <a:r>
              <a:rPr lang="en-US" sz="2800" i="1" baseline="-25000" dirty="0" err="1" smtClean="0">
                <a:latin typeface="Lato Black"/>
                <a:cs typeface="Lato Black"/>
              </a:rPr>
              <a:t>Kend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28" name="Straight Arrow Connector 27"/>
          <p:cNvCxnSpPr>
            <a:stCxn id="26" idx="2"/>
            <a:endCxn id="16" idx="0"/>
          </p:cNvCxnSpPr>
          <p:nvPr/>
        </p:nvCxnSpPr>
        <p:spPr>
          <a:xfrm flipH="1">
            <a:off x="8184157" y="5972554"/>
            <a:ext cx="1" cy="36707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186267" y="2686469"/>
            <a:ext cx="2239375" cy="1680408"/>
            <a:chOff x="186267" y="2686469"/>
            <a:chExt cx="2239375" cy="1680408"/>
          </a:xfrm>
        </p:grpSpPr>
        <p:sp>
          <p:nvSpPr>
            <p:cNvPr id="5" name="TextBox 4"/>
            <p:cNvSpPr txBox="1"/>
            <p:nvPr/>
          </p:nvSpPr>
          <p:spPr>
            <a:xfrm>
              <a:off x="186267" y="3258881"/>
              <a:ext cx="223937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accent1"/>
                  </a:solidFill>
                </a:rPr>
                <a:t>Preferred: don't </a:t>
              </a:r>
              <a:r>
                <a:rPr lang="en-US" sz="2200" dirty="0">
                  <a:solidFill>
                    <a:schemeClr val="accent1"/>
                  </a:solidFill>
                </a:rPr>
                <a:t>need to know </a:t>
              </a:r>
              <a:r>
                <a:rPr lang="en-US" sz="22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L</a:t>
              </a:r>
              <a:r>
                <a:rPr lang="en-US" sz="2200" dirty="0" smtClean="0">
                  <a:solidFill>
                    <a:schemeClr val="accent1"/>
                  </a:solidFill>
                </a:rPr>
                <a:t> beforehand</a:t>
              </a:r>
              <a:endParaRPr lang="en-US" sz="2200" dirty="0">
                <a:solidFill>
                  <a:schemeClr val="accent1"/>
                </a:solidFill>
              </a:endParaRPr>
            </a:p>
          </p:txBody>
        </p:sp>
        <p:cxnSp>
          <p:nvCxnSpPr>
            <p:cNvPr id="32" name="Curved Connector 31"/>
            <p:cNvCxnSpPr/>
            <p:nvPr/>
          </p:nvCxnSpPr>
          <p:spPr>
            <a:xfrm rot="5400000" flipH="1" flipV="1">
              <a:off x="221657" y="2811944"/>
              <a:ext cx="589618" cy="338667"/>
            </a:xfrm>
            <a:prstGeom prst="curvedConnector3">
              <a:avLst>
                <a:gd name="adj1" fmla="val 90207"/>
              </a:avLst>
            </a:prstGeom>
            <a:ln w="31750"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7440682" y="3276084"/>
            <a:ext cx="16984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 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</a:t>
            </a:r>
            <a:r>
              <a:rPr lang="en-US" sz="2800" dirty="0" smtClean="0"/>
              <a:t> 10*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697564" y="5392460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>
                <a:latin typeface="Lato Black"/>
                <a:cs typeface="Lato Black"/>
              </a:rPr>
              <a:t>B</a:t>
            </a:r>
            <a:r>
              <a:rPr lang="en-US" sz="2800" i="1" baseline="-25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Lato Black"/>
                <a:cs typeface="Lato Black"/>
              </a:rPr>
              <a:t>Kend</a:t>
            </a:r>
            <a:r>
              <a:rPr lang="en-US" sz="28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Lato Black"/>
                <a:cs typeface="Lato Black"/>
              </a:rPr>
              <a:t>’</a:t>
            </a:r>
            <a:endParaRPr lang="en-US" sz="2800" baseline="-25000" dirty="0">
              <a:solidFill>
                <a:schemeClr val="accent2">
                  <a:lumMod val="40000"/>
                  <a:lumOff val="60000"/>
                </a:schemeClr>
              </a:solidFill>
              <a:latin typeface="Lato Black"/>
              <a:cs typeface="Lato Black"/>
            </a:endParaRPr>
          </a:p>
        </p:txBody>
      </p:sp>
      <p:graphicFrame>
        <p:nvGraphicFramePr>
          <p:cNvPr id="4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749392"/>
              </p:ext>
            </p:extLst>
          </p:nvPr>
        </p:nvGraphicFramePr>
        <p:xfrm>
          <a:off x="609600" y="1101725"/>
          <a:ext cx="10972800" cy="210312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005667"/>
                <a:gridCol w="7967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Proposed fix:</a:t>
                      </a:r>
                      <a:endParaRPr lang="en-US" sz="2400" dirty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to implement:</a:t>
                      </a:r>
                      <a:endParaRPr lang="en-US" sz="2400" dirty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 One key per length</a:t>
                      </a:r>
                      <a:endParaRPr lang="en-US" sz="2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Compute </a:t>
                      </a:r>
                      <a:r>
                        <a:rPr lang="en-US" sz="2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B</a:t>
                      </a:r>
                      <a:r>
                        <a:rPr lang="en-US" sz="2400" i="1" baseline="-25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K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en-US" sz="2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L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r>
                        <a:rPr lang="en-US" sz="2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 get a key </a:t>
                      </a:r>
                      <a:r>
                        <a:rPr lang="en-US" sz="22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K</a:t>
                      </a:r>
                      <a:r>
                        <a:rPr lang="en-US" sz="2200" i="1" baseline="-25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L</a:t>
                      </a:r>
                      <a:r>
                        <a:rPr lang="en-US" sz="22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/>
                          <a:cs typeface="Lato Black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 use on messages of length </a:t>
                      </a:r>
                      <a:r>
                        <a:rPr lang="en-US" sz="22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2. Prepend length</a:t>
                      </a:r>
                      <a:endParaRPr lang="en-US" sz="2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Prepend </a:t>
                      </a:r>
                      <a:r>
                        <a:rPr kumimoji="0" lang="en-US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 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 the message. (Note: adding </a:t>
                      </a:r>
                      <a:r>
                        <a:rPr kumimoji="0" lang="en-US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L</a:t>
                      </a:r>
                      <a:r>
                        <a:rPr lang="en-US" sz="2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to end won't work.)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 Finalize last block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Run the block cipher one more time with a new key </a:t>
                      </a:r>
                      <a:r>
                        <a:rPr lang="en-US" sz="2200" i="1" dirty="0" err="1" smtClean="0">
                          <a:latin typeface="+mj-lt"/>
                        </a:rPr>
                        <a:t>Kend</a:t>
                      </a:r>
                      <a:r>
                        <a:rPr lang="en-US" sz="2200" dirty="0" smtClean="0"/>
                        <a:t/>
                      </a:r>
                      <a:br>
                        <a:rPr lang="en-US" sz="2200" dirty="0" smtClean="0"/>
                      </a:br>
                      <a:r>
                        <a:rPr lang="en-US" sz="2200" dirty="0" smtClean="0"/>
                        <a:t>… or yet another new key </a:t>
                      </a:r>
                      <a:r>
                        <a:rPr lang="en-US" sz="2200" i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Kend</a:t>
                      </a:r>
                      <a:r>
                        <a:rPr lang="en-US" sz="220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’</a:t>
                      </a:r>
                      <a:r>
                        <a:rPr lang="en-US" sz="2200" dirty="0" smtClean="0"/>
                        <a:t> if the message needs padding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10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9" grpId="0" animBg="1"/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❷ EMAC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Formally: encipher the result of a target collision resistant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1303" y="3243451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baseline="-25000" dirty="0">
              <a:latin typeface="Lato Black"/>
              <a:cs typeface="Lato Black"/>
            </a:endParaRPr>
          </a:p>
        </p:txBody>
      </p:sp>
      <p:cxnSp>
        <p:nvCxnSpPr>
          <p:cNvPr id="5" name="Straight Arrow Connector 4"/>
          <p:cNvCxnSpPr>
            <a:stCxn id="6" idx="2"/>
            <a:endCxn id="4" idx="0"/>
          </p:cNvCxnSpPr>
          <p:nvPr/>
        </p:nvCxnSpPr>
        <p:spPr>
          <a:xfrm flipH="1">
            <a:off x="1107897" y="2597466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5971" y="2074246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8211" y="3243451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8" name="Straight Arrow Connector 7"/>
          <p:cNvCxnSpPr>
            <a:stCxn id="9" idx="2"/>
            <a:endCxn id="7" idx="0"/>
          </p:cNvCxnSpPr>
          <p:nvPr/>
        </p:nvCxnSpPr>
        <p:spPr>
          <a:xfrm>
            <a:off x="3114805" y="2597466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8226" y="2074246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10" name="Straight Arrow Connector 9"/>
          <p:cNvCxnSpPr>
            <a:stCxn id="12" idx="2"/>
          </p:cNvCxnSpPr>
          <p:nvPr/>
        </p:nvCxnSpPr>
        <p:spPr>
          <a:xfrm>
            <a:off x="5068881" y="2582854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1" idx="2"/>
            <a:endCxn id="22" idx="0"/>
          </p:cNvCxnSpPr>
          <p:nvPr/>
        </p:nvCxnSpPr>
        <p:spPr>
          <a:xfrm>
            <a:off x="5068881" y="3808933"/>
            <a:ext cx="0" cy="36707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72302" y="2059634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83662" y="2692598"/>
            <a:ext cx="262287" cy="266307"/>
            <a:chOff x="2482176" y="4399866"/>
            <a:chExt cx="228600" cy="228600"/>
          </a:xfrm>
        </p:grpSpPr>
        <p:sp>
          <p:nvSpPr>
            <p:cNvPr id="14" name="Oval 13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937738" y="2677986"/>
            <a:ext cx="262287" cy="266307"/>
            <a:chOff x="2482176" y="4399866"/>
            <a:chExt cx="228600" cy="228600"/>
          </a:xfrm>
        </p:grpSpPr>
        <p:sp>
          <p:nvSpPr>
            <p:cNvPr id="17" name="Oval 16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Elbow Connector 18"/>
          <p:cNvCxnSpPr>
            <a:stCxn id="4" idx="2"/>
            <a:endCxn id="14" idx="2"/>
          </p:cNvCxnSpPr>
          <p:nvPr/>
        </p:nvCxnSpPr>
        <p:spPr>
          <a:xfrm rot="5400000" flipH="1" flipV="1">
            <a:off x="1546883" y="2386767"/>
            <a:ext cx="997793" cy="1875764"/>
          </a:xfrm>
          <a:prstGeom prst="bentConnector4">
            <a:avLst>
              <a:gd name="adj1" fmla="val -46670"/>
              <a:gd name="adj2" fmla="val 62971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82287" y="3228839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20" name="Elbow Connector 19"/>
          <p:cNvCxnSpPr>
            <a:stCxn id="7" idx="2"/>
            <a:endCxn id="17" idx="2"/>
          </p:cNvCxnSpPr>
          <p:nvPr/>
        </p:nvCxnSpPr>
        <p:spPr>
          <a:xfrm rot="5400000" flipH="1" flipV="1">
            <a:off x="3520068" y="2405876"/>
            <a:ext cx="1012405" cy="1822933"/>
          </a:xfrm>
          <a:prstGeom prst="bentConnector4">
            <a:avLst>
              <a:gd name="adj1" fmla="val -45996"/>
              <a:gd name="adj2" fmla="val 63346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582287" y="4176010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>
                <a:latin typeface="Lato Black"/>
                <a:cs typeface="Lato Black"/>
              </a:rPr>
              <a:t>B</a:t>
            </a:r>
            <a:r>
              <a:rPr lang="en-US" sz="2800" i="1" baseline="-25000" dirty="0" err="1" smtClean="0">
                <a:latin typeface="Lato Black"/>
                <a:cs typeface="Lato Black"/>
              </a:rPr>
              <a:t>Kend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flipH="1">
            <a:off x="5068880" y="4756104"/>
            <a:ext cx="1" cy="36707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772301" y="5108569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68536" y="3243451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baseline="-25000" dirty="0">
              <a:latin typeface="Lato Black"/>
              <a:cs typeface="Lato Black"/>
            </a:endParaRPr>
          </a:p>
        </p:txBody>
      </p:sp>
      <p:cxnSp>
        <p:nvCxnSpPr>
          <p:cNvPr id="27" name="Straight Arrow Connector 26"/>
          <p:cNvCxnSpPr>
            <a:stCxn id="28" idx="2"/>
            <a:endCxn id="26" idx="0"/>
          </p:cNvCxnSpPr>
          <p:nvPr/>
        </p:nvCxnSpPr>
        <p:spPr>
          <a:xfrm flipH="1">
            <a:off x="7055130" y="2597466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53204" y="2074246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75444" y="3243451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30" name="Straight Arrow Connector 29"/>
          <p:cNvCxnSpPr>
            <a:stCxn id="31" idx="2"/>
            <a:endCxn id="29" idx="0"/>
          </p:cNvCxnSpPr>
          <p:nvPr/>
        </p:nvCxnSpPr>
        <p:spPr>
          <a:xfrm>
            <a:off x="9062038" y="2597466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5459" y="2074246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1016114" y="2582854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3" idx="2"/>
          </p:cNvCxnSpPr>
          <p:nvPr/>
        </p:nvCxnSpPr>
        <p:spPr>
          <a:xfrm>
            <a:off x="11016114" y="3808933"/>
            <a:ext cx="0" cy="36707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930895" y="2692598"/>
            <a:ext cx="262287" cy="266307"/>
            <a:chOff x="2482176" y="4399866"/>
            <a:chExt cx="228600" cy="228600"/>
          </a:xfrm>
        </p:grpSpPr>
        <p:sp>
          <p:nvSpPr>
            <p:cNvPr id="36" name="Oval 35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0884971" y="2677986"/>
            <a:ext cx="262287" cy="266307"/>
            <a:chOff x="2482176" y="4399866"/>
            <a:chExt cx="228600" cy="228600"/>
          </a:xfrm>
        </p:grpSpPr>
        <p:sp>
          <p:nvSpPr>
            <p:cNvPr id="39" name="Oval 38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Elbow Connector 40"/>
          <p:cNvCxnSpPr>
            <a:stCxn id="26" idx="2"/>
            <a:endCxn id="36" idx="2"/>
          </p:cNvCxnSpPr>
          <p:nvPr/>
        </p:nvCxnSpPr>
        <p:spPr>
          <a:xfrm rot="5400000" flipH="1" flipV="1">
            <a:off x="7494116" y="2386767"/>
            <a:ext cx="997793" cy="1875764"/>
          </a:xfrm>
          <a:prstGeom prst="bentConnector4">
            <a:avLst>
              <a:gd name="adj1" fmla="val -46670"/>
              <a:gd name="adj2" fmla="val 62971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0529520" y="3228839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42" name="Elbow Connector 41"/>
          <p:cNvCxnSpPr>
            <a:stCxn id="29" idx="2"/>
            <a:endCxn id="39" idx="2"/>
          </p:cNvCxnSpPr>
          <p:nvPr/>
        </p:nvCxnSpPr>
        <p:spPr>
          <a:xfrm rot="5400000" flipH="1" flipV="1">
            <a:off x="9467301" y="2405876"/>
            <a:ext cx="1012405" cy="1822933"/>
          </a:xfrm>
          <a:prstGeom prst="bentConnector4">
            <a:avLst>
              <a:gd name="adj1" fmla="val -45996"/>
              <a:gd name="adj2" fmla="val 63346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11016113" y="4756104"/>
            <a:ext cx="1" cy="36707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0529520" y="4176010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 smtClean="0">
                <a:latin typeface="Lato Black"/>
                <a:cs typeface="Lato Black"/>
              </a:rPr>
              <a:t>B</a:t>
            </a:r>
            <a:r>
              <a:rPr lang="en-US" sz="2800" i="1" baseline="-25000" dirty="0" err="1" smtClean="0">
                <a:solidFill>
                  <a:schemeClr val="bg1"/>
                </a:solidFill>
                <a:latin typeface="Lato Black"/>
                <a:cs typeface="Lato Black"/>
              </a:rPr>
              <a:t>Kend</a:t>
            </a:r>
            <a:r>
              <a:rPr lang="en-US" sz="2800" baseline="-25000" dirty="0" smtClean="0">
                <a:solidFill>
                  <a:schemeClr val="bg1"/>
                </a:solidFill>
                <a:latin typeface="Lato Black"/>
                <a:cs typeface="Lato Black"/>
              </a:rPr>
              <a:t>’</a:t>
            </a:r>
            <a:endParaRPr lang="en-US" sz="2800" baseline="-25000" dirty="0">
              <a:solidFill>
                <a:schemeClr val="bg1"/>
              </a:solidFill>
              <a:latin typeface="Lato Black"/>
              <a:cs typeface="Lato Blac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272638" y="2059634"/>
            <a:ext cx="16984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 </a:t>
            </a:r>
            <a:r>
              <a:rPr lang="en-US" sz="2800" dirty="0" smtClean="0"/>
              <a:t>,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10*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719535" y="5128489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201810" y="2243667"/>
            <a:ext cx="0" cy="33032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5555475" y="4466057"/>
            <a:ext cx="4974045" cy="1081747"/>
            <a:chOff x="5555475" y="4466057"/>
            <a:chExt cx="4974045" cy="1081747"/>
          </a:xfrm>
        </p:grpSpPr>
        <p:sp>
          <p:nvSpPr>
            <p:cNvPr id="56" name="TextBox 55"/>
            <p:cNvSpPr txBox="1"/>
            <p:nvPr/>
          </p:nvSpPr>
          <p:spPr>
            <a:xfrm>
              <a:off x="6559671" y="4839918"/>
              <a:ext cx="2965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4">
                      <a:lumMod val="75000"/>
                    </a:schemeClr>
                  </a:solidFill>
                  <a:latin typeface="Lato Semibold"/>
                  <a:cs typeface="Lato Semibold"/>
                </a:rPr>
                <a:t>This technique relies on new keys for finalization</a:t>
              </a:r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Lato Semibold"/>
                <a:cs typeface="Lato Semibold"/>
              </a:endParaRPr>
            </a:p>
          </p:txBody>
        </p:sp>
        <p:cxnSp>
          <p:nvCxnSpPr>
            <p:cNvPr id="58" name="Straight Arrow Connector 57"/>
            <p:cNvCxnSpPr>
              <a:stCxn id="56" idx="3"/>
              <a:endCxn id="48" idx="1"/>
            </p:cNvCxnSpPr>
            <p:nvPr/>
          </p:nvCxnSpPr>
          <p:spPr>
            <a:xfrm flipV="1">
              <a:off x="9525324" y="4466057"/>
              <a:ext cx="1004196" cy="727804"/>
            </a:xfrm>
            <a:prstGeom prst="straightConnector1">
              <a:avLst/>
            </a:prstGeom>
            <a:ln w="31750">
              <a:solidFill>
                <a:schemeClr val="accent4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6" idx="1"/>
              <a:endCxn id="22" idx="3"/>
            </p:cNvCxnSpPr>
            <p:nvPr/>
          </p:nvCxnSpPr>
          <p:spPr>
            <a:xfrm flipH="1" flipV="1">
              <a:off x="5555475" y="4466057"/>
              <a:ext cx="1004196" cy="727804"/>
            </a:xfrm>
            <a:prstGeom prst="straightConnector1">
              <a:avLst/>
            </a:prstGeom>
            <a:ln w="31750">
              <a:solidFill>
                <a:schemeClr val="accent4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5555475" y="1682986"/>
            <a:ext cx="4974045" cy="1835900"/>
            <a:chOff x="5555475" y="1682986"/>
            <a:chExt cx="4974045" cy="1835900"/>
          </a:xfrm>
        </p:grpSpPr>
        <p:sp>
          <p:nvSpPr>
            <p:cNvPr id="64" name="TextBox 63"/>
            <p:cNvSpPr txBox="1"/>
            <p:nvPr/>
          </p:nvSpPr>
          <p:spPr>
            <a:xfrm>
              <a:off x="6463017" y="1682986"/>
              <a:ext cx="31589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  <a:latin typeface="Lato Semibold"/>
                  <a:cs typeface="Lato Semibold"/>
                </a:rPr>
                <a:t>But this cipher is pointless</a:t>
              </a:r>
              <a:endParaRPr lang="en-US" sz="2000" dirty="0">
                <a:solidFill>
                  <a:schemeClr val="accent2"/>
                </a:solidFill>
                <a:latin typeface="Lato Semibold"/>
                <a:cs typeface="Lato Semibold"/>
              </a:endParaRPr>
            </a:p>
          </p:txBody>
        </p:sp>
        <p:cxnSp>
          <p:nvCxnSpPr>
            <p:cNvPr id="65" name="Straight Arrow Connector 64"/>
            <p:cNvCxnSpPr>
              <a:stCxn id="64" idx="3"/>
              <a:endCxn id="43" idx="1"/>
            </p:cNvCxnSpPr>
            <p:nvPr/>
          </p:nvCxnSpPr>
          <p:spPr>
            <a:xfrm>
              <a:off x="9621978" y="1883041"/>
              <a:ext cx="907542" cy="1635845"/>
            </a:xfrm>
            <a:prstGeom prst="straightConnector1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64" idx="1"/>
              <a:endCxn id="21" idx="3"/>
            </p:cNvCxnSpPr>
            <p:nvPr/>
          </p:nvCxnSpPr>
          <p:spPr>
            <a:xfrm flipH="1">
              <a:off x="5555475" y="1883041"/>
              <a:ext cx="907542" cy="1635845"/>
            </a:xfrm>
            <a:prstGeom prst="straightConnector1">
              <a:avLst/>
            </a:prstGeom>
            <a:ln w="31750">
              <a:solidFill>
                <a:schemeClr val="accent2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5068883" y="3933955"/>
            <a:ext cx="5947231" cy="773971"/>
            <a:chOff x="5068883" y="3933955"/>
            <a:chExt cx="5947231" cy="773971"/>
          </a:xfrm>
        </p:grpSpPr>
        <p:sp>
          <p:nvSpPr>
            <p:cNvPr id="74" name="TextBox 73"/>
            <p:cNvSpPr txBox="1"/>
            <p:nvPr/>
          </p:nvSpPr>
          <p:spPr>
            <a:xfrm>
              <a:off x="6354365" y="4307816"/>
              <a:ext cx="3376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3">
                      <a:lumMod val="50000"/>
                    </a:schemeClr>
                  </a:solidFill>
                  <a:latin typeface="Lato Semibold"/>
                  <a:cs typeface="Lato Semibold"/>
                </a:rPr>
                <a:t>Just need unique value here</a:t>
              </a:r>
              <a:endParaRPr lang="en-US" sz="2000" dirty="0">
                <a:solidFill>
                  <a:schemeClr val="accent3">
                    <a:lumMod val="50000"/>
                  </a:schemeClr>
                </a:solidFill>
                <a:latin typeface="Lato Semibold"/>
                <a:cs typeface="Lato Semibold"/>
              </a:endParaRPr>
            </a:p>
          </p:txBody>
        </p:sp>
        <p:cxnSp>
          <p:nvCxnSpPr>
            <p:cNvPr id="75" name="Straight Arrow Connector 74"/>
            <p:cNvCxnSpPr>
              <a:stCxn id="74" idx="3"/>
            </p:cNvCxnSpPr>
            <p:nvPr/>
          </p:nvCxnSpPr>
          <p:spPr>
            <a:xfrm flipV="1">
              <a:off x="9730631" y="3933955"/>
              <a:ext cx="1285483" cy="573916"/>
            </a:xfrm>
            <a:prstGeom prst="straightConnector1">
              <a:avLst/>
            </a:prstGeom>
            <a:ln>
              <a:tailEnd type="triangle" w="med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4" idx="1"/>
            </p:cNvCxnSpPr>
            <p:nvPr/>
          </p:nvCxnSpPr>
          <p:spPr>
            <a:xfrm flipH="1" flipV="1">
              <a:off x="5068883" y="3933955"/>
              <a:ext cx="1285482" cy="573916"/>
            </a:xfrm>
            <a:prstGeom prst="straightConnector1">
              <a:avLst/>
            </a:prstGeom>
            <a:ln>
              <a:tailEnd type="triangle" w="med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331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❸ FMAC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Save one block cipher 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1303" y="3243451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baseline="-25000" dirty="0">
              <a:latin typeface="Lato Black"/>
              <a:cs typeface="Lato Black"/>
            </a:endParaRPr>
          </a:p>
        </p:txBody>
      </p:sp>
      <p:cxnSp>
        <p:nvCxnSpPr>
          <p:cNvPr id="5" name="Straight Arrow Connector 4"/>
          <p:cNvCxnSpPr>
            <a:stCxn id="6" idx="2"/>
            <a:endCxn id="4" idx="0"/>
          </p:cNvCxnSpPr>
          <p:nvPr/>
        </p:nvCxnSpPr>
        <p:spPr>
          <a:xfrm flipH="1">
            <a:off x="1107897" y="2597466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5971" y="2074246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8211" y="3243451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8" name="Straight Arrow Connector 7"/>
          <p:cNvCxnSpPr>
            <a:stCxn id="9" idx="2"/>
            <a:endCxn id="7" idx="0"/>
          </p:cNvCxnSpPr>
          <p:nvPr/>
        </p:nvCxnSpPr>
        <p:spPr>
          <a:xfrm>
            <a:off x="3114805" y="2597466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8226" y="2074246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10" name="Straight Arrow Connector 9"/>
          <p:cNvCxnSpPr>
            <a:stCxn id="12" idx="2"/>
          </p:cNvCxnSpPr>
          <p:nvPr/>
        </p:nvCxnSpPr>
        <p:spPr>
          <a:xfrm>
            <a:off x="5068881" y="2582854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1" idx="2"/>
            <a:endCxn id="50" idx="0"/>
          </p:cNvCxnSpPr>
          <p:nvPr/>
        </p:nvCxnSpPr>
        <p:spPr>
          <a:xfrm flipH="1">
            <a:off x="5068880" y="3808933"/>
            <a:ext cx="1" cy="50376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72302" y="2059634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83662" y="2692598"/>
            <a:ext cx="262287" cy="266307"/>
            <a:chOff x="2482176" y="4399866"/>
            <a:chExt cx="228600" cy="228600"/>
          </a:xfrm>
        </p:grpSpPr>
        <p:sp>
          <p:nvSpPr>
            <p:cNvPr id="14" name="Oval 13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937738" y="2677986"/>
            <a:ext cx="262287" cy="266307"/>
            <a:chOff x="2482176" y="4399866"/>
            <a:chExt cx="228600" cy="228600"/>
          </a:xfrm>
        </p:grpSpPr>
        <p:sp>
          <p:nvSpPr>
            <p:cNvPr id="17" name="Oval 16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Elbow Connector 18"/>
          <p:cNvCxnSpPr>
            <a:stCxn id="4" idx="2"/>
            <a:endCxn id="14" idx="2"/>
          </p:cNvCxnSpPr>
          <p:nvPr/>
        </p:nvCxnSpPr>
        <p:spPr>
          <a:xfrm rot="5400000" flipH="1" flipV="1">
            <a:off x="1546883" y="2386767"/>
            <a:ext cx="997793" cy="1875764"/>
          </a:xfrm>
          <a:prstGeom prst="bentConnector4">
            <a:avLst>
              <a:gd name="adj1" fmla="val -46670"/>
              <a:gd name="adj2" fmla="val 62971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2"/>
            <a:endCxn id="17" idx="2"/>
          </p:cNvCxnSpPr>
          <p:nvPr/>
        </p:nvCxnSpPr>
        <p:spPr>
          <a:xfrm rot="5400000" flipH="1" flipV="1">
            <a:off x="3520068" y="2405876"/>
            <a:ext cx="1012405" cy="1822933"/>
          </a:xfrm>
          <a:prstGeom prst="bentConnector4">
            <a:avLst>
              <a:gd name="adj1" fmla="val -45996"/>
              <a:gd name="adj2" fmla="val 63346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82287" y="3228839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Lato Black"/>
                <a:cs typeface="Lato Black"/>
              </a:rPr>
              <a:t>B</a:t>
            </a:r>
            <a:r>
              <a:rPr lang="en-US" sz="2800" i="1" baseline="-25000" dirty="0" err="1">
                <a:latin typeface="Lato Black"/>
                <a:cs typeface="Lato Black"/>
              </a:rPr>
              <a:t>Kend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72301" y="4312694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68536" y="3243451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baseline="-25000" dirty="0">
              <a:latin typeface="Lato Black"/>
              <a:cs typeface="Lato Black"/>
            </a:endParaRPr>
          </a:p>
        </p:txBody>
      </p:sp>
      <p:cxnSp>
        <p:nvCxnSpPr>
          <p:cNvPr id="27" name="Straight Arrow Connector 26"/>
          <p:cNvCxnSpPr>
            <a:stCxn id="28" idx="2"/>
            <a:endCxn id="26" idx="0"/>
          </p:cNvCxnSpPr>
          <p:nvPr/>
        </p:nvCxnSpPr>
        <p:spPr>
          <a:xfrm flipH="1">
            <a:off x="7055130" y="2597466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53204" y="2074246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75444" y="3243451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30" name="Straight Arrow Connector 29"/>
          <p:cNvCxnSpPr>
            <a:stCxn id="31" idx="2"/>
            <a:endCxn id="29" idx="0"/>
          </p:cNvCxnSpPr>
          <p:nvPr/>
        </p:nvCxnSpPr>
        <p:spPr>
          <a:xfrm>
            <a:off x="9062038" y="2597466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5459" y="2074246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1016114" y="2582854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3" idx="2"/>
            <a:endCxn id="51" idx="0"/>
          </p:cNvCxnSpPr>
          <p:nvPr/>
        </p:nvCxnSpPr>
        <p:spPr>
          <a:xfrm>
            <a:off x="11016114" y="3808933"/>
            <a:ext cx="0" cy="52368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930895" y="2692598"/>
            <a:ext cx="262287" cy="266307"/>
            <a:chOff x="2482176" y="4399866"/>
            <a:chExt cx="228600" cy="228600"/>
          </a:xfrm>
        </p:grpSpPr>
        <p:sp>
          <p:nvSpPr>
            <p:cNvPr id="36" name="Oval 35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0884971" y="2677986"/>
            <a:ext cx="262287" cy="266307"/>
            <a:chOff x="2482176" y="4399866"/>
            <a:chExt cx="228600" cy="228600"/>
          </a:xfrm>
        </p:grpSpPr>
        <p:sp>
          <p:nvSpPr>
            <p:cNvPr id="39" name="Oval 38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Elbow Connector 40"/>
          <p:cNvCxnSpPr>
            <a:stCxn id="26" idx="2"/>
            <a:endCxn id="36" idx="2"/>
          </p:cNvCxnSpPr>
          <p:nvPr/>
        </p:nvCxnSpPr>
        <p:spPr>
          <a:xfrm rot="5400000" flipH="1" flipV="1">
            <a:off x="7494116" y="2386767"/>
            <a:ext cx="997793" cy="1875764"/>
          </a:xfrm>
          <a:prstGeom prst="bentConnector4">
            <a:avLst>
              <a:gd name="adj1" fmla="val -46670"/>
              <a:gd name="adj2" fmla="val 62971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9" idx="2"/>
          </p:cNvCxnSpPr>
          <p:nvPr/>
        </p:nvCxnSpPr>
        <p:spPr>
          <a:xfrm rot="5400000" flipH="1" flipV="1">
            <a:off x="9467301" y="2405876"/>
            <a:ext cx="1012405" cy="1822933"/>
          </a:xfrm>
          <a:prstGeom prst="bentConnector4">
            <a:avLst>
              <a:gd name="adj1" fmla="val -45996"/>
              <a:gd name="adj2" fmla="val 63346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0529520" y="3228839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err="1">
                <a:latin typeface="Lato Black"/>
                <a:cs typeface="Lato Black"/>
              </a:rPr>
              <a:t>B</a:t>
            </a:r>
            <a:r>
              <a:rPr lang="en-US" sz="2800" i="1" baseline="-25000" dirty="0" err="1">
                <a:solidFill>
                  <a:schemeClr val="bg1"/>
                </a:solidFill>
                <a:latin typeface="Lato Black"/>
                <a:cs typeface="Lato Black"/>
              </a:rPr>
              <a:t>Kend</a:t>
            </a:r>
            <a:r>
              <a:rPr lang="en-US" sz="2800" baseline="-25000" dirty="0">
                <a:solidFill>
                  <a:schemeClr val="bg1"/>
                </a:solidFill>
                <a:latin typeface="Lato Black"/>
                <a:cs typeface="Lato Black"/>
              </a:rPr>
              <a:t>’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272638" y="2059634"/>
            <a:ext cx="16984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 </a:t>
            </a:r>
            <a:r>
              <a:rPr lang="en-US" sz="2800" dirty="0" smtClean="0"/>
              <a:t>,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10*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719535" y="4332614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201810" y="2243667"/>
            <a:ext cx="0" cy="33032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5555475" y="3518886"/>
            <a:ext cx="4974045" cy="1384667"/>
            <a:chOff x="5555475" y="3518886"/>
            <a:chExt cx="4974045" cy="1384667"/>
          </a:xfrm>
        </p:grpSpPr>
        <p:sp>
          <p:nvSpPr>
            <p:cNvPr id="60" name="TextBox 59"/>
            <p:cNvSpPr txBox="1"/>
            <p:nvPr/>
          </p:nvSpPr>
          <p:spPr>
            <a:xfrm>
              <a:off x="6397206" y="4503443"/>
              <a:ext cx="32905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  <a:latin typeface="Lato Semibold"/>
                  <a:cs typeface="Lato Semibold"/>
                </a:rPr>
                <a:t>Key expansion is expensive</a:t>
              </a:r>
              <a:endParaRPr lang="en-US" sz="2000" dirty="0">
                <a:solidFill>
                  <a:schemeClr val="accent2"/>
                </a:solidFill>
                <a:latin typeface="Lato Semibold"/>
                <a:cs typeface="Lato Semibold"/>
              </a:endParaRPr>
            </a:p>
          </p:txBody>
        </p:sp>
        <p:cxnSp>
          <p:nvCxnSpPr>
            <p:cNvPr id="61" name="Straight Arrow Connector 60"/>
            <p:cNvCxnSpPr>
              <a:stCxn id="60" idx="3"/>
              <a:endCxn id="43" idx="1"/>
            </p:cNvCxnSpPr>
            <p:nvPr/>
          </p:nvCxnSpPr>
          <p:spPr>
            <a:xfrm flipV="1">
              <a:off x="9687789" y="3518886"/>
              <a:ext cx="841731" cy="1184612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60" idx="1"/>
              <a:endCxn id="21" idx="3"/>
            </p:cNvCxnSpPr>
            <p:nvPr/>
          </p:nvCxnSpPr>
          <p:spPr>
            <a:xfrm flipH="1" flipV="1">
              <a:off x="5555475" y="3518886"/>
              <a:ext cx="841731" cy="1184612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998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❹ Cipher-based </a:t>
            </a:r>
            <a:r>
              <a:rPr lang="en-US" dirty="0" smtClean="0"/>
              <a:t>MAC (CMAC, aka XMAC)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Don't use extra keys to encrypt. Instead use them to influence the final block.</a:t>
            </a:r>
          </a:p>
          <a:p>
            <a:r>
              <a:rPr lang="en-US" dirty="0"/>
              <a:t>Designed by Black and Rogaway, 2000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621303" y="3243451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baseline="-25000" dirty="0">
              <a:latin typeface="Lato Black"/>
              <a:cs typeface="Lato Black"/>
            </a:endParaRPr>
          </a:p>
        </p:txBody>
      </p:sp>
      <p:cxnSp>
        <p:nvCxnSpPr>
          <p:cNvPr id="5" name="Straight Arrow Connector 4"/>
          <p:cNvCxnSpPr>
            <a:stCxn id="6" idx="2"/>
            <a:endCxn id="4" idx="0"/>
          </p:cNvCxnSpPr>
          <p:nvPr/>
        </p:nvCxnSpPr>
        <p:spPr>
          <a:xfrm flipH="1">
            <a:off x="1107897" y="2597466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5971" y="2074246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8211" y="3243451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8" name="Straight Arrow Connector 7"/>
          <p:cNvCxnSpPr>
            <a:stCxn id="9" idx="2"/>
            <a:endCxn id="7" idx="0"/>
          </p:cNvCxnSpPr>
          <p:nvPr/>
        </p:nvCxnSpPr>
        <p:spPr>
          <a:xfrm>
            <a:off x="3114805" y="2597466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8226" y="2074246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10" name="Straight Arrow Connector 9"/>
          <p:cNvCxnSpPr>
            <a:stCxn id="12" idx="2"/>
          </p:cNvCxnSpPr>
          <p:nvPr/>
        </p:nvCxnSpPr>
        <p:spPr>
          <a:xfrm>
            <a:off x="5068881" y="2582854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1" idx="2"/>
            <a:endCxn id="50" idx="0"/>
          </p:cNvCxnSpPr>
          <p:nvPr/>
        </p:nvCxnSpPr>
        <p:spPr>
          <a:xfrm flipH="1">
            <a:off x="5068880" y="3808933"/>
            <a:ext cx="1" cy="749298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72302" y="2059634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83662" y="2692598"/>
            <a:ext cx="262287" cy="266307"/>
            <a:chOff x="2482176" y="4399866"/>
            <a:chExt cx="228600" cy="228600"/>
          </a:xfrm>
        </p:grpSpPr>
        <p:sp>
          <p:nvSpPr>
            <p:cNvPr id="14" name="Oval 13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937738" y="2677986"/>
            <a:ext cx="262287" cy="266307"/>
            <a:chOff x="2482176" y="4399866"/>
            <a:chExt cx="228600" cy="228600"/>
          </a:xfrm>
        </p:grpSpPr>
        <p:sp>
          <p:nvSpPr>
            <p:cNvPr id="17" name="Oval 16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Elbow Connector 18"/>
          <p:cNvCxnSpPr>
            <a:stCxn id="4" idx="2"/>
            <a:endCxn id="14" idx="2"/>
          </p:cNvCxnSpPr>
          <p:nvPr/>
        </p:nvCxnSpPr>
        <p:spPr>
          <a:xfrm rot="5400000" flipH="1" flipV="1">
            <a:off x="1546883" y="2386767"/>
            <a:ext cx="997793" cy="1875764"/>
          </a:xfrm>
          <a:prstGeom prst="bentConnector4">
            <a:avLst>
              <a:gd name="adj1" fmla="val -46670"/>
              <a:gd name="adj2" fmla="val 62971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2"/>
            <a:endCxn id="17" idx="2"/>
          </p:cNvCxnSpPr>
          <p:nvPr/>
        </p:nvCxnSpPr>
        <p:spPr>
          <a:xfrm rot="5400000" flipH="1" flipV="1">
            <a:off x="3520068" y="2405876"/>
            <a:ext cx="1012405" cy="1822933"/>
          </a:xfrm>
          <a:prstGeom prst="bentConnector4">
            <a:avLst>
              <a:gd name="adj1" fmla="val -45996"/>
              <a:gd name="adj2" fmla="val 63346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82287" y="3228839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Lato Black"/>
                <a:cs typeface="Lato Black"/>
              </a:rPr>
              <a:t>K</a:t>
            </a:r>
            <a:endParaRPr lang="en-US" sz="2800" i="1" baseline="-25000" dirty="0">
              <a:solidFill>
                <a:schemeClr val="accent2">
                  <a:lumMod val="20000"/>
                  <a:lumOff val="80000"/>
                </a:schemeClr>
              </a:solidFill>
              <a:latin typeface="Lato Black"/>
              <a:cs typeface="Lato Black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72301" y="4558231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68536" y="3243451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baseline="-25000" dirty="0">
              <a:latin typeface="Lato Black"/>
              <a:cs typeface="Lato Black"/>
            </a:endParaRPr>
          </a:p>
        </p:txBody>
      </p:sp>
      <p:cxnSp>
        <p:nvCxnSpPr>
          <p:cNvPr id="27" name="Straight Arrow Connector 26"/>
          <p:cNvCxnSpPr>
            <a:stCxn id="28" idx="2"/>
            <a:endCxn id="26" idx="0"/>
          </p:cNvCxnSpPr>
          <p:nvPr/>
        </p:nvCxnSpPr>
        <p:spPr>
          <a:xfrm flipH="1">
            <a:off x="7055130" y="2597466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53204" y="2074246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75444" y="3243451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30" name="Straight Arrow Connector 29"/>
          <p:cNvCxnSpPr>
            <a:stCxn id="31" idx="2"/>
            <a:endCxn id="29" idx="0"/>
          </p:cNvCxnSpPr>
          <p:nvPr/>
        </p:nvCxnSpPr>
        <p:spPr>
          <a:xfrm>
            <a:off x="9062038" y="2597466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65459" y="2074246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1016114" y="2582854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3" idx="2"/>
            <a:endCxn id="51" idx="0"/>
          </p:cNvCxnSpPr>
          <p:nvPr/>
        </p:nvCxnSpPr>
        <p:spPr>
          <a:xfrm>
            <a:off x="11016114" y="3808933"/>
            <a:ext cx="0" cy="769218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930895" y="2692598"/>
            <a:ext cx="262287" cy="266307"/>
            <a:chOff x="2482176" y="4399866"/>
            <a:chExt cx="228600" cy="228600"/>
          </a:xfrm>
        </p:grpSpPr>
        <p:sp>
          <p:nvSpPr>
            <p:cNvPr id="36" name="Oval 35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0884971" y="2677986"/>
            <a:ext cx="262287" cy="266307"/>
            <a:chOff x="2482176" y="4399866"/>
            <a:chExt cx="228600" cy="228600"/>
          </a:xfrm>
        </p:grpSpPr>
        <p:sp>
          <p:nvSpPr>
            <p:cNvPr id="39" name="Oval 38"/>
            <p:cNvSpPr/>
            <p:nvPr/>
          </p:nvSpPr>
          <p:spPr>
            <a:xfrm>
              <a:off x="2482176" y="4399866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482176" y="4514166"/>
              <a:ext cx="22860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Elbow Connector 40"/>
          <p:cNvCxnSpPr>
            <a:stCxn id="26" idx="2"/>
            <a:endCxn id="36" idx="2"/>
          </p:cNvCxnSpPr>
          <p:nvPr/>
        </p:nvCxnSpPr>
        <p:spPr>
          <a:xfrm rot="5400000" flipH="1" flipV="1">
            <a:off x="7494116" y="2386767"/>
            <a:ext cx="997793" cy="1875764"/>
          </a:xfrm>
          <a:prstGeom prst="bentConnector4">
            <a:avLst>
              <a:gd name="adj1" fmla="val -46670"/>
              <a:gd name="adj2" fmla="val 62971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9" idx="2"/>
          </p:cNvCxnSpPr>
          <p:nvPr/>
        </p:nvCxnSpPr>
        <p:spPr>
          <a:xfrm rot="5400000" flipH="1" flipV="1">
            <a:off x="9467301" y="2405876"/>
            <a:ext cx="1012405" cy="1822933"/>
          </a:xfrm>
          <a:prstGeom prst="bentConnector4">
            <a:avLst>
              <a:gd name="adj1" fmla="val -45996"/>
              <a:gd name="adj2" fmla="val 63346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0529520" y="3228839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Lato Black"/>
                <a:cs typeface="Lato Black"/>
              </a:rPr>
              <a:t>K</a:t>
            </a:r>
            <a:endParaRPr lang="en-US" sz="2800" baseline="-25000" dirty="0">
              <a:solidFill>
                <a:schemeClr val="accent2">
                  <a:lumMod val="20000"/>
                  <a:lumOff val="80000"/>
                </a:schemeClr>
              </a:solidFill>
              <a:latin typeface="Lato Black"/>
              <a:cs typeface="Lato Blac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272638" y="2059634"/>
            <a:ext cx="16984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 </a:t>
            </a:r>
            <a:r>
              <a:rPr lang="en-US" sz="2800" dirty="0" smtClean="0"/>
              <a:t>,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10*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719535" y="4578151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201810" y="2243667"/>
            <a:ext cx="0" cy="33032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6" idx="1"/>
            <a:endCxn id="17" idx="6"/>
          </p:cNvCxnSpPr>
          <p:nvPr/>
        </p:nvCxnSpPr>
        <p:spPr>
          <a:xfrm flipH="1">
            <a:off x="5200025" y="2811139"/>
            <a:ext cx="293052" cy="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93077" y="2549529"/>
            <a:ext cx="684380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800" i="1" dirty="0" err="1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z="2800" baseline="-25000" dirty="0" err="1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end</a:t>
            </a:r>
            <a:endParaRPr lang="en-US" sz="2800" baseline="-25000" dirty="0">
              <a:solidFill>
                <a:schemeClr val="accent2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444505" y="2549529"/>
            <a:ext cx="684380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800" i="1" dirty="0" err="1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z="2800" baseline="-25000" dirty="0" err="1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end</a:t>
            </a:r>
            <a:r>
              <a:rPr lang="en-US" sz="2800" baseline="-25000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800" baseline="-25000" dirty="0">
              <a:solidFill>
                <a:schemeClr val="accent2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53" name="Straight Arrow Connector 52"/>
          <p:cNvCxnSpPr>
            <a:stCxn id="52" idx="1"/>
            <a:endCxn id="39" idx="6"/>
          </p:cNvCxnSpPr>
          <p:nvPr/>
        </p:nvCxnSpPr>
        <p:spPr>
          <a:xfrm flipH="1">
            <a:off x="11147258" y="2811139"/>
            <a:ext cx="297247" cy="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64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❺ One-key </a:t>
            </a:r>
            <a:r>
              <a:rPr lang="en-US" dirty="0" smtClean="0"/>
              <a:t>CBC-MAC (OMAC)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by Iwata &amp; Kurosawa 2003</a:t>
            </a:r>
          </a:p>
          <a:p>
            <a:r>
              <a:rPr lang="en-US" dirty="0" smtClean="0"/>
              <a:t>Save on key length by deriving the finalization keys from the original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09600" y="2912529"/>
            <a:ext cx="10972800" cy="626534"/>
            <a:chOff x="609600" y="2912529"/>
            <a:chExt cx="10972800" cy="626534"/>
          </a:xfrm>
        </p:grpSpPr>
        <p:sp>
          <p:nvSpPr>
            <p:cNvPr id="4" name="Rounded Rectangle 3"/>
            <p:cNvSpPr/>
            <p:nvPr/>
          </p:nvSpPr>
          <p:spPr>
            <a:xfrm>
              <a:off x="609600" y="2912529"/>
              <a:ext cx="2082800" cy="62653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+mj-lt"/>
                </a:rPr>
                <a:t>CBC-MAC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534834" y="2912529"/>
              <a:ext cx="1380066" cy="62653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+mj-lt"/>
                </a:rPr>
                <a:t>EMAC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757334" y="2912529"/>
              <a:ext cx="1380066" cy="62653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+mj-lt"/>
                </a:rPr>
                <a:t>FMAC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7979834" y="2912529"/>
              <a:ext cx="1380066" cy="62653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+mj-lt"/>
                </a:rPr>
                <a:t>CMAC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202334" y="2912529"/>
              <a:ext cx="1380066" cy="626534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+mj-lt"/>
                </a:rPr>
                <a:t>OMAC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10" name="Straight Arrow Connector 9"/>
            <p:cNvCxnSpPr>
              <a:stCxn id="4" idx="3"/>
              <a:endCxn id="5" idx="1"/>
            </p:cNvCxnSpPr>
            <p:nvPr/>
          </p:nvCxnSpPr>
          <p:spPr>
            <a:xfrm>
              <a:off x="2692400" y="3225796"/>
              <a:ext cx="842434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5" idx="3"/>
              <a:endCxn id="6" idx="1"/>
            </p:cNvCxnSpPr>
            <p:nvPr/>
          </p:nvCxnSpPr>
          <p:spPr>
            <a:xfrm>
              <a:off x="4914900" y="3225796"/>
              <a:ext cx="842434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3"/>
              <a:endCxn id="7" idx="1"/>
            </p:cNvCxnSpPr>
            <p:nvPr/>
          </p:nvCxnSpPr>
          <p:spPr>
            <a:xfrm>
              <a:off x="7137400" y="3225796"/>
              <a:ext cx="842434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3"/>
              <a:endCxn id="8" idx="1"/>
            </p:cNvCxnSpPr>
            <p:nvPr/>
          </p:nvCxnSpPr>
          <p:spPr>
            <a:xfrm>
              <a:off x="9359900" y="3225796"/>
              <a:ext cx="842434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713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constructions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XOR-based MACs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Parallelizable!</a:t>
            </a:r>
          </a:p>
          <a:p>
            <a:r>
              <a:rPr lang="en-US" dirty="0"/>
              <a:t>Best in lightweight environments</a:t>
            </a:r>
          </a:p>
          <a:p>
            <a:r>
              <a:rPr lang="en-US" dirty="0" smtClean="0"/>
              <a:t>Resolve the problem from the start of lecture via lots of sweat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Still to come: PMAC, used in OCB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Hash-based MAC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Probably the best standalone MAC to use today</a:t>
            </a:r>
          </a:p>
          <a:p>
            <a:r>
              <a:rPr lang="en-US" dirty="0" smtClean="0"/>
              <a:t>Requires a new primitive…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717638"/>
            <a:ext cx="5386917" cy="18756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t="1" b="5079"/>
          <a:stretch/>
        </p:blipFill>
        <p:spPr>
          <a:xfrm>
            <a:off x="6193368" y="3259665"/>
            <a:ext cx="5389032" cy="42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9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Length-reducing random functions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/>
          <a:lstStyle>
            <a:lvl1pPr marL="274320" indent="-274320" algn="l" defTabSz="457200" rtl="0" eaLnBrk="1" latinLnBrk="0" hangingPunct="1">
              <a:spcBef>
                <a:spcPts val="8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Lato Semibold"/>
                <a:ea typeface="+mn-ea"/>
                <a:cs typeface="Lato Semibold"/>
              </a:defRPr>
            </a:lvl1pPr>
            <a:lvl2pPr marL="667512" indent="-27432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Consider random functions </a:t>
            </a:r>
            <a:r>
              <a:rPr lang="en-US" i="1" dirty="0" smtClean="0">
                <a:latin typeface="Lato Heavy"/>
                <a:cs typeface="Lato Heavy"/>
              </a:rPr>
              <a:t>R</a:t>
            </a:r>
            <a:r>
              <a:rPr lang="en-US" dirty="0" smtClean="0"/>
              <a:t>: {0,1}</a:t>
            </a:r>
            <a:r>
              <a:rPr lang="en-US" i="1" baseline="340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in</a:t>
            </a:r>
            <a:r>
              <a:rPr lang="en-US" dirty="0" smtClean="0"/>
              <a:t> </a:t>
            </a:r>
            <a:r>
              <a:rPr lang="x-none" dirty="0" smtClean="0">
                <a:solidFill>
                  <a:prstClr val="black"/>
                </a:solidFill>
              </a:rPr>
              <a:t>→</a:t>
            </a:r>
            <a:r>
              <a:rPr lang="en-US" dirty="0" smtClean="0"/>
              <a:t> {0,1}</a:t>
            </a:r>
            <a:r>
              <a:rPr lang="en-US" i="1" baseline="340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out</a:t>
            </a:r>
            <a:r>
              <a:rPr lang="en-US" dirty="0" smtClean="0"/>
              <a:t> of various input + output lengths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80821"/>
              </p:ext>
            </p:extLst>
          </p:nvPr>
        </p:nvGraphicFramePr>
        <p:xfrm>
          <a:off x="609600" y="1930876"/>
          <a:ext cx="10972800" cy="290890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55257"/>
                <a:gridCol w="1572381"/>
                <a:gridCol w="2115054"/>
                <a:gridCol w="2115054"/>
                <a:gridCol w="2115054"/>
              </a:tblGrid>
              <a:tr h="46566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Case: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+mj-lt"/>
                        </a:rPr>
                        <a:t>in</a:t>
                      </a:r>
                      <a:r>
                        <a:rPr lang="en-US" sz="2800" dirty="0" smtClean="0">
                          <a:latin typeface="+mj-lt"/>
                        </a:rPr>
                        <a:t> &lt; </a:t>
                      </a:r>
                      <a:r>
                        <a:rPr lang="en-US" sz="2800" baseline="0" dirty="0" smtClean="0">
                          <a:latin typeface="+mj-lt"/>
                        </a:rPr>
                        <a:t>out</a:t>
                      </a:r>
                      <a:endParaRPr lang="en-US" sz="2800" b="0" baseline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latin typeface="+mj-lt"/>
                        </a:rPr>
                        <a:t>in</a:t>
                      </a:r>
                      <a:r>
                        <a:rPr lang="en-US" sz="2800" dirty="0" smtClean="0">
                          <a:latin typeface="+mj-lt"/>
                        </a:rPr>
                        <a:t> = </a:t>
                      </a:r>
                      <a:r>
                        <a:rPr lang="en-US" sz="2800" baseline="0" dirty="0" smtClean="0">
                          <a:latin typeface="+mj-lt"/>
                        </a:rPr>
                        <a:t>out</a:t>
                      </a:r>
                      <a:endParaRPr lang="en-US" sz="2800" b="0" baseline="0" dirty="0" smtClean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latin typeface="+mj-lt"/>
                        </a:rPr>
                        <a:t>in</a:t>
                      </a:r>
                      <a:r>
                        <a:rPr lang="en-US" sz="2800" dirty="0" smtClean="0">
                          <a:latin typeface="+mj-lt"/>
                        </a:rPr>
                        <a:t> &gt; </a:t>
                      </a:r>
                      <a:r>
                        <a:rPr lang="en-US" sz="2800" baseline="0" dirty="0" smtClean="0">
                          <a:latin typeface="+mj-lt"/>
                        </a:rPr>
                        <a:t>out</a:t>
                      </a:r>
                      <a:endParaRPr lang="en-US" sz="2800" b="0" baseline="0" dirty="0" smtClean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latin typeface="+mj-lt"/>
                        </a:rPr>
                        <a:t>in</a:t>
                      </a:r>
                      <a:r>
                        <a:rPr lang="en-US" sz="2800" dirty="0" smtClean="0">
                          <a:latin typeface="+mj-lt"/>
                        </a:rPr>
                        <a:t> = ∞</a:t>
                      </a:r>
                      <a:endParaRPr lang="en-US" sz="2800" b="0" baseline="0" dirty="0" smtClean="0">
                        <a:latin typeface="+mj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119537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Lato Regular"/>
                          <a:cs typeface="Lato Regular"/>
                        </a:rPr>
                        <a:t>One </a:t>
                      </a:r>
                      <a:r>
                        <a:rPr lang="en-US" sz="22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Regular"/>
                          <a:cs typeface="Lato Regular"/>
                        </a:rPr>
                        <a:t>public</a:t>
                      </a:r>
                      <a:r>
                        <a:rPr lang="en-US" sz="2200" dirty="0" smtClean="0">
                          <a:solidFill>
                            <a:schemeClr val="accent3"/>
                          </a:solidFill>
                          <a:latin typeface="Lato Regular"/>
                          <a:cs typeface="Lato Regular"/>
                        </a:rPr>
                        <a:t> </a:t>
                      </a:r>
                      <a:r>
                        <a:rPr lang="en-US" sz="2200" dirty="0" smtClean="0">
                          <a:latin typeface="Lato Regular"/>
                          <a:cs typeface="Lato Regular"/>
                        </a:rPr>
                        <a:t>function: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latin typeface="Lato Regular"/>
                        <a:cs typeface="Lato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Lato Regular"/>
                          <a:cs typeface="Lato Regular"/>
                        </a:rPr>
                        <a:t>Stream</a:t>
                      </a:r>
                      <a:br>
                        <a:rPr lang="en-US" sz="2200" dirty="0" smtClean="0">
                          <a:latin typeface="Lato Regular"/>
                          <a:cs typeface="Lato Regular"/>
                        </a:rPr>
                      </a:br>
                      <a:r>
                        <a:rPr lang="en-US" sz="2200" dirty="0" smtClean="0">
                          <a:latin typeface="Lato Regular"/>
                          <a:cs typeface="Lato Regular"/>
                        </a:rPr>
                        <a:t>cipher</a:t>
                      </a:r>
                      <a:endParaRPr lang="en-US" sz="2200" dirty="0">
                        <a:latin typeface="Lato Regular"/>
                        <a:cs typeface="Lato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accent1"/>
                          </a:solidFill>
                          <a:latin typeface="Lato Regular"/>
                          <a:cs typeface="Lato Regular"/>
                        </a:rPr>
                        <a:t>Random</a:t>
                      </a:r>
                      <a:r>
                        <a:rPr lang="en-US" sz="2200" baseline="0" dirty="0" smtClean="0">
                          <a:solidFill>
                            <a:schemeClr val="accent1"/>
                          </a:solidFill>
                          <a:latin typeface="Lato Regular"/>
                          <a:cs typeface="Lato Regular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accent1"/>
                          </a:solidFill>
                          <a:latin typeface="Lato Regular"/>
                          <a:cs typeface="Lato Regular"/>
                        </a:rPr>
                        <a:t>permutation</a:t>
                      </a:r>
                      <a:endParaRPr lang="en-US" sz="2200" dirty="0">
                        <a:solidFill>
                          <a:schemeClr val="accent1"/>
                        </a:solidFill>
                        <a:latin typeface="Lato Regular"/>
                        <a:cs typeface="Lato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1"/>
                          </a:solidFill>
                          <a:latin typeface="Lato Regular"/>
                          <a:cs typeface="Lato Regular"/>
                        </a:rPr>
                        <a:t>Compression function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rgbClr val="4F81BD"/>
                          </a:solidFill>
                          <a:latin typeface="Lato Regular"/>
                          <a:cs typeface="Lato Regular"/>
                        </a:rPr>
                        <a:t>Hash function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 smtClean="0">
                        <a:solidFill>
                          <a:srgbClr val="000000"/>
                        </a:solidFill>
                        <a:latin typeface="Lato Regular"/>
                        <a:cs typeface="Lato Regular"/>
                      </a:endParaRPr>
                    </a:p>
                  </a:txBody>
                  <a:tcPr anchor="ctr"/>
                </a:tc>
              </a:tr>
              <a:tr h="119537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Lato Regular"/>
                          <a:cs typeface="Lato Regular"/>
                        </a:rPr>
                        <a:t>Family of functions indexed by </a:t>
                      </a:r>
                      <a:r>
                        <a:rPr lang="en-US" sz="2200" i="1" dirty="0" smtClean="0">
                          <a:solidFill>
                            <a:schemeClr val="accent2"/>
                          </a:solidFill>
                          <a:latin typeface="Lato Regular"/>
                          <a:cs typeface="Lato Regular"/>
                        </a:rPr>
                        <a:t>private</a:t>
                      </a:r>
                      <a:r>
                        <a:rPr lang="en-US" sz="2200" dirty="0" smtClean="0">
                          <a:solidFill>
                            <a:schemeClr val="accent2"/>
                          </a:solidFill>
                          <a:latin typeface="Lato Regular"/>
                          <a:cs typeface="Lato Regular"/>
                        </a:rPr>
                        <a:t> </a:t>
                      </a:r>
                      <a:r>
                        <a:rPr lang="en-US" sz="2200" dirty="0" smtClean="0">
                          <a:latin typeface="Lato Regular"/>
                          <a:cs typeface="Lato Regular"/>
                        </a:rPr>
                        <a:t>key:</a:t>
                      </a:r>
                      <a:endParaRPr lang="en-US" sz="2200" dirty="0">
                        <a:latin typeface="Lato Regular"/>
                        <a:cs typeface="Lato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Lato Regular"/>
                        <a:cs typeface="Lato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Block</a:t>
                      </a:r>
                      <a:br>
                        <a:rPr lang="en-US" sz="220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</a:b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Lato Regular"/>
                          <a:cs typeface="Lato Regular"/>
                        </a:rPr>
                        <a:t>cipher</a:t>
                      </a:r>
                      <a:endParaRPr lang="en-US" sz="2200" dirty="0">
                        <a:solidFill>
                          <a:schemeClr val="tx1"/>
                        </a:solidFill>
                        <a:latin typeface="Lato Regular"/>
                        <a:cs typeface="Lato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Lato Regular"/>
                          <a:cs typeface="Lato Regular"/>
                        </a:rPr>
                        <a:t>Message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  <a:latin typeface="Lato Regular"/>
                          <a:cs typeface="Lato Regular"/>
                        </a:rPr>
                        <a:t>auth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Lato Regular"/>
                          <a:cs typeface="Lato Regular"/>
                        </a:rPr>
                        <a:t> code</a:t>
                      </a:r>
                      <a:endParaRPr lang="en-US" sz="2200" dirty="0">
                        <a:solidFill>
                          <a:srgbClr val="000000"/>
                        </a:solidFill>
                        <a:latin typeface="Lato Regular"/>
                        <a:cs typeface="Lato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Lato Regular"/>
                        <a:cs typeface="Lato Regular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4692952" y="2899702"/>
            <a:ext cx="585216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55619" y="2899702"/>
            <a:ext cx="800709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095619" y="2899702"/>
            <a:ext cx="4572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84764" y="3424634"/>
            <a:ext cx="0" cy="52009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155264" y="4116487"/>
            <a:ext cx="1201064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8"/>
          <p:cNvSpPr txBox="1">
            <a:spLocks/>
          </p:cNvSpPr>
          <p:nvPr/>
        </p:nvSpPr>
        <p:spPr>
          <a:xfrm>
            <a:off x="609600" y="5182223"/>
            <a:ext cx="10972800" cy="147294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457200" rtl="0" eaLnBrk="1" latinLnBrk="0" hangingPunct="1">
              <a:spcBef>
                <a:spcPts val="8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Lato Semibold"/>
                <a:ea typeface="+mn-ea"/>
                <a:cs typeface="Lato Semibold"/>
              </a:defRPr>
            </a:lvl1pPr>
            <a:lvl2pPr marL="667512" indent="-27432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an adversary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Heavy"/>
                <a:cs typeface="Lato Heavy"/>
              </a:rPr>
              <a:t>A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has not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explicitly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queried the oracle on some point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Heavy"/>
                <a:cs typeface="Lato Heavy"/>
              </a:rPr>
              <a:t>x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marL="0" indent="0">
              <a:buFont typeface="Arial"/>
              <a:buNone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then the value of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Heavy"/>
                <a:cs typeface="Lato Heavy"/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Heavy"/>
                <a:cs typeface="Lato Heavy"/>
              </a:rPr>
              <a:t>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completely random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 at least as far as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Heavy"/>
                <a:cs typeface="Lato Heavy"/>
              </a:rPr>
              <a:t>A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 concerned</a:t>
            </a:r>
          </a:p>
          <a:p>
            <a:pPr marL="0" indent="0" algn="r">
              <a:buFont typeface="Arial"/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–Jon Katz and Yehuda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Lindell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Introduction to Modern Cryptography</a:t>
            </a:r>
          </a:p>
        </p:txBody>
      </p:sp>
    </p:spTree>
    <p:extLst>
      <p:ext uri="{BB962C8B-B14F-4D97-AF65-F5344CB8AC3E}">
        <p14:creationId xmlns:p14="http://schemas.microsoft.com/office/powerpoint/2010/main" val="334709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NIST’s call for proposals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Advanced Encryption Standard (1997)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“Algorithms </a:t>
            </a: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will be judged on the extent to which their output is indistinguishable from a </a:t>
            </a:r>
            <a:r>
              <a:rPr lang="en-US" i="1" dirty="0">
                <a:solidFill>
                  <a:schemeClr val="accent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random permutation</a:t>
            </a: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on the input </a:t>
            </a: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block.”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Secure Hash Algorithm 3 (2007)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One item in a list of requested criteria:</a:t>
            </a:r>
            <a:b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“The </a:t>
            </a: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extent to which the algorithm output is indistinguishable from a </a:t>
            </a:r>
            <a:r>
              <a:rPr lang="en-US" i="1" dirty="0">
                <a:solidFill>
                  <a:schemeClr val="accent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random </a:t>
            </a:r>
            <a:r>
              <a:rPr lang="en-US" i="1" dirty="0" smtClean="0">
                <a:solidFill>
                  <a:schemeClr val="accent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oracle</a:t>
            </a: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.”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But what would we even do with this?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5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Bellare Rogaway 1993: “Random </a:t>
            </a:r>
            <a:r>
              <a:rPr lang="en-US" dirty="0"/>
              <a:t>oracles are </a:t>
            </a:r>
            <a:r>
              <a:rPr lang="en-US" dirty="0" smtClean="0"/>
              <a:t>practical”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step process: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Pretend </a:t>
            </a:r>
            <a:r>
              <a:rPr lang="en-US" dirty="0"/>
              <a:t>we have </a:t>
            </a:r>
            <a:r>
              <a:rPr lang="en-US" dirty="0" smtClean="0"/>
              <a:t>random </a:t>
            </a:r>
            <a:r>
              <a:rPr lang="en-US" dirty="0"/>
              <a:t>oracle </a:t>
            </a:r>
            <a:r>
              <a:rPr lang="en-US" i="1" dirty="0" smtClean="0">
                <a:latin typeface="+mj-lt"/>
              </a:rPr>
              <a:t>R</a:t>
            </a:r>
            <a:r>
              <a:rPr lang="en-US" dirty="0" smtClean="0"/>
              <a:t>, produce crypto </a:t>
            </a:r>
            <a:r>
              <a:rPr lang="en-US" dirty="0"/>
              <a:t>protocol </a:t>
            </a:r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</a:t>
            </a:r>
            <a:r>
              <a:rPr lang="en-US" i="1" baseline="30000" dirty="0">
                <a:latin typeface="+mj-lt"/>
              </a:rPr>
              <a:t>R</a:t>
            </a:r>
            <a:r>
              <a:rPr lang="en-US" dirty="0"/>
              <a:t> that </a:t>
            </a:r>
            <a:r>
              <a:rPr lang="en-US" dirty="0" smtClean="0"/>
              <a:t>uses </a:t>
            </a:r>
            <a:r>
              <a:rPr lang="en-US" dirty="0"/>
              <a:t>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Replace </a:t>
            </a:r>
            <a:r>
              <a:rPr lang="en-US" i="1" dirty="0">
                <a:latin typeface="+mj-lt"/>
              </a:rPr>
              <a:t>R</a:t>
            </a:r>
            <a:r>
              <a:rPr lang="en-US" dirty="0"/>
              <a:t> with an </a:t>
            </a:r>
            <a:r>
              <a:rPr lang="en-US" dirty="0" smtClean="0"/>
              <a:t>“appropriately chosen” </a:t>
            </a:r>
            <a:r>
              <a:rPr lang="en-US" dirty="0"/>
              <a:t>function </a:t>
            </a:r>
            <a:r>
              <a:rPr lang="en-US" i="1" dirty="0">
                <a:solidFill>
                  <a:prstClr val="black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H</a:t>
            </a:r>
            <a:r>
              <a:rPr lang="en-US" dirty="0" smtClean="0"/>
              <a:t>, </a:t>
            </a:r>
            <a:r>
              <a:rPr lang="en-US" dirty="0"/>
              <a:t>and hope that it </a:t>
            </a:r>
            <a:r>
              <a:rPr lang="en-US" dirty="0" smtClean="0"/>
              <a:t>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5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Message authenticity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80153" y="1106451"/>
            <a:ext cx="8431695" cy="2754910"/>
            <a:chOff x="209015" y="1131852"/>
            <a:chExt cx="8431695" cy="2754910"/>
          </a:xfrm>
        </p:grpSpPr>
        <p:grpSp>
          <p:nvGrpSpPr>
            <p:cNvPr id="30" name="Group 29"/>
            <p:cNvGrpSpPr/>
            <p:nvPr/>
          </p:nvGrpSpPr>
          <p:grpSpPr>
            <a:xfrm>
              <a:off x="2153678" y="1222098"/>
              <a:ext cx="3764753" cy="2664664"/>
              <a:chOff x="3352799" y="1801997"/>
              <a:chExt cx="5486401" cy="3883235"/>
            </a:xfrm>
          </p:grpSpPr>
          <p:sp>
            <p:nvSpPr>
              <p:cNvPr id="31" name="Right Arrow 30"/>
              <p:cNvSpPr/>
              <p:nvPr/>
            </p:nvSpPr>
            <p:spPr>
              <a:xfrm>
                <a:off x="3352799" y="1801997"/>
                <a:ext cx="5486401" cy="1877557"/>
              </a:xfrm>
              <a:prstGeom prst="rightArrow">
                <a:avLst>
                  <a:gd name="adj1" fmla="val 63826"/>
                  <a:gd name="adj2" fmla="val 5000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send </a:t>
                </a:r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A </a:t>
                </a:r>
                <a:r>
                  <a:rPr lang="en-US" sz="2400" dirty="0" smtClean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along with</a:t>
                </a:r>
                <a:r>
                  <a:rPr lang="en-US" sz="2400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/>
                </a:r>
                <a:br>
                  <a:rPr lang="en-US" sz="2400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</a:br>
                <a:r>
                  <a:rPr lang="en-US" sz="2400" i="1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signature</a:t>
                </a:r>
                <a:r>
                  <a:rPr lang="en-US" sz="2400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 </a:t>
                </a:r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T </a:t>
                </a:r>
                <a:r>
                  <a:rPr lang="en-US" sz="2400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=</a:t>
                </a:r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 </a:t>
                </a:r>
                <a:r>
                  <a:rPr lang="en-US" sz="2400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MAC</a:t>
                </a:r>
                <a:r>
                  <a:rPr lang="en-US" sz="2400" i="1" baseline="-25000" dirty="0">
                    <a:solidFill>
                      <a:schemeClr val="accent3">
                        <a:lumMod val="7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r>
                  <a:rPr lang="en-US" sz="2400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(</a:t>
                </a:r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A</a:t>
                </a:r>
                <a:r>
                  <a:rPr lang="en-US" sz="2400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)</a:t>
                </a:r>
                <a:endParaRPr lang="en-US" sz="2400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32" name="Right Arrow 31"/>
              <p:cNvSpPr/>
              <p:nvPr/>
            </p:nvSpPr>
            <p:spPr>
              <a:xfrm rot="5400000">
                <a:off x="5530610" y="3449190"/>
                <a:ext cx="1130777" cy="948585"/>
              </a:xfrm>
              <a:prstGeom prst="rightArrow">
                <a:avLst>
                  <a:gd name="adj1" fmla="val 50000"/>
                  <a:gd name="adj2" fmla="val 0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56695" y="3686389"/>
                <a:ext cx="1998842" cy="1998843"/>
              </a:xfrm>
              <a:prstGeom prst="rect">
                <a:avLst/>
              </a:prstGeom>
            </p:spPr>
          </p:pic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1313" y="1248731"/>
              <a:ext cx="1371600" cy="13716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902" y="1238211"/>
              <a:ext cx="1379204" cy="137920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43245" y="1999152"/>
              <a:ext cx="11498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auth</a:t>
              </a:r>
              <a:r>
                <a:rPr lang="en-US" sz="2400" dirty="0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/>
              </a:r>
              <a:br>
                <a:rPr lang="en-US" sz="2400" dirty="0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</a:br>
              <a:r>
                <a:rPr lang="en-US" sz="2400" dirty="0" err="1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msg</a:t>
              </a:r>
              <a:r>
                <a:rPr lang="en-US" sz="2400" dirty="0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 </a:t>
              </a:r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endParaRPr lang="en-US" sz="24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0041" y="2606778"/>
              <a:ext cx="149592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forge?</a:t>
              </a:r>
            </a:p>
            <a:p>
              <a:r>
                <a:rPr lang="en-US" sz="2400" dirty="0" smtClean="0">
                  <a:solidFill>
                    <a:srgbClr val="C00000"/>
                  </a:solidFill>
                  <a:ea typeface="Lato Medium" panose="020F0502020204030203" pitchFamily="34" charset="0"/>
                  <a:cs typeface="Lato Medium" panose="020F0502020204030203" pitchFamily="34" charset="0"/>
                </a:rPr>
                <a:t>(make</a:t>
              </a:r>
              <a:br>
                <a:rPr lang="en-US" sz="2400" dirty="0" smtClean="0">
                  <a:solidFill>
                    <a:srgbClr val="C00000"/>
                  </a:solidFill>
                  <a:ea typeface="Lato Medium" panose="020F0502020204030203" pitchFamily="34" charset="0"/>
                  <a:cs typeface="Lato Medium" panose="020F0502020204030203" pitchFamily="34" charset="0"/>
                </a:rPr>
              </a:br>
              <a:r>
                <a:rPr lang="en-US" sz="2400" dirty="0" smtClean="0">
                  <a:solidFill>
                    <a:srgbClr val="C00000"/>
                  </a:solidFill>
                  <a:ea typeface="Lato Medium" panose="020F0502020204030203" pitchFamily="34" charset="0"/>
                  <a:cs typeface="Lato Medium" panose="020F0502020204030203" pitchFamily="34" charset="0"/>
                </a:rPr>
                <a:t>valid </a:t>
              </a:r>
              <a:r>
                <a:rPr lang="en-US" sz="2400" i="1" dirty="0" smtClean="0">
                  <a:solidFill>
                    <a:srgbClr val="C00000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400" dirty="0" smtClean="0">
                  <a:solidFill>
                    <a:srgbClr val="C00000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, </a:t>
              </a:r>
              <a:r>
                <a:rPr lang="en-US" sz="2400" i="1" dirty="0" smtClean="0">
                  <a:solidFill>
                    <a:srgbClr val="C00000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400" dirty="0" smtClean="0">
                  <a:solidFill>
                    <a:srgbClr val="C00000"/>
                  </a:solidFill>
                  <a:ea typeface="Lato Medium" panose="020F0502020204030203" pitchFamily="34" charset="0"/>
                  <a:cs typeface="Lato Medium" panose="020F0502020204030203" pitchFamily="34" charset="0"/>
                </a:rPr>
                <a:t>)</a:t>
              </a:r>
              <a:endParaRPr lang="en-US" sz="2400" dirty="0">
                <a:solidFill>
                  <a:srgbClr val="C00000"/>
                </a:solidFill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9015" y="1131852"/>
              <a:ext cx="9444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key </a:t>
              </a:r>
              <a:r>
                <a:rPr lang="en-US" sz="2400" i="1" dirty="0" smtClean="0">
                  <a:solidFill>
                    <a:schemeClr val="accent3">
                      <a:lumMod val="7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400" i="1" dirty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5791" y="1131852"/>
              <a:ext cx="9444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key </a:t>
              </a:r>
              <a:r>
                <a:rPr lang="en-US" sz="2400" i="1" dirty="0" smtClean="0">
                  <a:solidFill>
                    <a:schemeClr val="accent3">
                      <a:lumMod val="7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400" i="1" dirty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55257" y="1999152"/>
              <a:ext cx="188545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validate</a:t>
              </a:r>
              <a:br>
                <a:rPr lang="en-US" sz="2400" dirty="0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</a:br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 </a:t>
              </a:r>
              <a:r>
                <a:rPr lang="en-US" sz="2400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=</a:t>
              </a:r>
              <a:r>
                <a: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 </a:t>
              </a:r>
              <a:r>
                <a:rPr lang="en-US" sz="2400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MAC</a:t>
              </a:r>
              <a:r>
                <a:rPr lang="en-US" sz="2400" i="1" baseline="-25000" dirty="0">
                  <a:solidFill>
                    <a:schemeClr val="accent3">
                      <a:lumMod val="7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r>
                <a:rPr lang="en-US" sz="2400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</a:t>
              </a:r>
              <a:r>
                <a: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400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)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025267"/>
              </p:ext>
            </p:extLst>
          </p:nvPr>
        </p:nvGraphicFramePr>
        <p:xfrm>
          <a:off x="1845103" y="4078261"/>
          <a:ext cx="8501795" cy="2164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8729"/>
                <a:gridCol w="3564466"/>
                <a:gridCol w="2768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…at endpoints</a:t>
                      </a:r>
                      <a:endParaRPr lang="en-US" sz="2800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…in transit</a:t>
                      </a:r>
                      <a:endParaRPr lang="en-US" sz="2800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Authenticity</a:t>
                      </a:r>
                      <a:endParaRPr lang="en-US" sz="2800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Identity verification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Bob knows Alice sent </a:t>
                      </a:r>
                      <a:r>
                        <a:rPr lang="en-US" sz="20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A</a:t>
                      </a:r>
                      <a:endParaRPr lang="en-US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Binding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Mallory cannot alter </a:t>
                      </a:r>
                      <a:r>
                        <a:rPr lang="en-US" sz="20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A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Privacy</a:t>
                      </a:r>
                      <a:endParaRPr lang="en-US" sz="28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Deniability </a:t>
                      </a:r>
                      <a:r>
                        <a:rPr lang="en-US" sz="2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(optional)</a:t>
                      </a:r>
                    </a:p>
                    <a:p>
                      <a:r>
                        <a:rPr lang="en-US" sz="200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Bob can’t prove Alice said </a:t>
                      </a:r>
                      <a:r>
                        <a:rPr lang="en-US" sz="20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M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Confidentiality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Eve cannot learn </a:t>
                      </a:r>
                      <a:r>
                        <a:rPr lang="en-US" sz="20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P</a:t>
                      </a:r>
                      <a:endParaRPr lang="en-US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170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Construct &amp;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For a 1-block MAC, simply set </a:t>
            </a:r>
            <a:r>
              <a:rPr lang="en-US" dirty="0"/>
              <a:t>MAC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dirty="0"/>
              <a:t>(</a:t>
            </a:r>
            <a:r>
              <a:rPr lang="en-US" i="1" dirty="0">
                <a:latin typeface="Lato Heavy"/>
                <a:cs typeface="Lato Heavy"/>
              </a:rPr>
              <a:t>A</a:t>
            </a:r>
            <a:r>
              <a:rPr lang="en-US" dirty="0"/>
              <a:t>) = B</a:t>
            </a:r>
            <a:r>
              <a:rPr lang="en-US" i="1" baseline="-25000" dirty="0">
                <a:latin typeface="Lato Heavy"/>
                <a:cs typeface="Lato Heavy"/>
              </a:rPr>
              <a:t>K</a:t>
            </a:r>
            <a:r>
              <a:rPr lang="en-US" dirty="0"/>
              <a:t>(</a:t>
            </a:r>
            <a:r>
              <a:rPr lang="en-US" i="1" dirty="0">
                <a:latin typeface="Lato Heavy"/>
                <a:cs typeface="Lato Heavy"/>
              </a:rPr>
              <a:t>A</a:t>
            </a:r>
            <a:r>
              <a:rPr lang="en-US" dirty="0" smtClean="0"/>
              <a:t>)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 err="1" smtClean="0">
                <a:solidFill>
                  <a:schemeClr val="accent1"/>
                </a:solidFill>
                <a:latin typeface="Lato Heavy"/>
                <a:cs typeface="Lato Heavy"/>
              </a:rPr>
              <a:t>Thm</a:t>
            </a:r>
            <a:r>
              <a:rPr lang="en-US" dirty="0">
                <a:solidFill>
                  <a:schemeClr val="accent1"/>
                </a:solidFill>
                <a:latin typeface="Lato Heavy"/>
                <a:cs typeface="Lato Heavy"/>
              </a:rPr>
              <a:t>.</a:t>
            </a:r>
            <a:r>
              <a:rPr lang="en-US" dirty="0"/>
              <a:t> If          is pseudorandom, then                      is EU-CMA for fixed-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msgs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Lato Heavy"/>
                <a:cs typeface="Lato Heavy"/>
              </a:rPr>
              <a:t>Intuition.</a:t>
            </a:r>
            <a:r>
              <a:rPr lang="en-US" dirty="0">
                <a:latin typeface="Lato Heavy"/>
                <a:cs typeface="Lato Heavy"/>
              </a:rPr>
              <a:t> </a:t>
            </a:r>
            <a:r>
              <a:rPr lang="en-US" dirty="0"/>
              <a:t>Suppose </a:t>
            </a:r>
            <a:r>
              <a:rPr lang="en-US" dirty="0">
                <a:latin typeface="Lato Heavy"/>
                <a:cs typeface="Lato Heavy"/>
              </a:rPr>
              <a:t>B</a:t>
            </a:r>
            <a:r>
              <a:rPr lang="en-US" i="1" baseline="-25000" dirty="0">
                <a:latin typeface="Lato Heavy"/>
                <a:ea typeface="Lato Heavy" panose="020F0502020204030203" pitchFamily="34" charset="0"/>
                <a:cs typeface="Lato Heavy"/>
              </a:rPr>
              <a:t>K</a:t>
            </a:r>
            <a:r>
              <a:rPr lang="en-US" dirty="0"/>
              <a:t> were instead a truly random permutation </a:t>
            </a:r>
            <a:r>
              <a:rPr lang="el-GR" i="1" dirty="0">
                <a:latin typeface="Lato Heavy"/>
                <a:cs typeface="Lato Heavy"/>
              </a:rPr>
              <a:t>Π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  <a:latin typeface="Lato Heavy"/>
                <a:cs typeface="Lato Heavy"/>
              </a:rPr>
              <a:t>Intuition. </a:t>
            </a:r>
            <a:r>
              <a:rPr lang="en-US" dirty="0"/>
              <a:t>Then, the output of </a:t>
            </a:r>
            <a:r>
              <a:rPr lang="el-GR" i="1" dirty="0">
                <a:solidFill>
                  <a:prstClr val="black"/>
                </a:solidFill>
                <a:latin typeface="Lato Heavy"/>
              </a:rPr>
              <a:t>Π</a:t>
            </a:r>
            <a:r>
              <a:rPr lang="en-US" dirty="0"/>
              <a:t>(</a:t>
            </a:r>
            <a:r>
              <a:rPr lang="en-US" baseline="-25000" dirty="0"/>
              <a:t> </a:t>
            </a:r>
            <a:r>
              <a:rPr lang="en-US" i="1" dirty="0"/>
              <a:t>X</a:t>
            </a:r>
            <a:r>
              <a:rPr lang="en-US" i="1" baseline="-25000" dirty="0"/>
              <a:t> </a:t>
            </a:r>
            <a:r>
              <a:rPr lang="en-US" dirty="0"/>
              <a:t>) doesn't depend on </a:t>
            </a:r>
            <a:r>
              <a:rPr lang="el-GR" i="1" dirty="0">
                <a:solidFill>
                  <a:prstClr val="black"/>
                </a:solidFill>
                <a:latin typeface="Lato Heavy"/>
              </a:rPr>
              <a:t>Π</a:t>
            </a:r>
            <a:r>
              <a:rPr lang="en-US" dirty="0"/>
              <a:t>(</a:t>
            </a:r>
            <a:r>
              <a:rPr lang="en-US" baseline="-25000" dirty="0"/>
              <a:t> </a:t>
            </a:r>
            <a:r>
              <a:rPr lang="en-US" i="1" dirty="0"/>
              <a:t>X’</a:t>
            </a:r>
            <a:r>
              <a:rPr lang="en-US" i="1" baseline="-25000" dirty="0"/>
              <a:t> </a:t>
            </a:r>
            <a:r>
              <a:rPr lang="en-US" dirty="0"/>
              <a:t>) for any </a:t>
            </a:r>
            <a:r>
              <a:rPr lang="en-US" i="1" dirty="0"/>
              <a:t>X</a:t>
            </a:r>
            <a:r>
              <a:rPr lang="en-US" dirty="0"/>
              <a:t> ≠ X’.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8030" y="3223587"/>
            <a:ext cx="2257339" cy="33323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adversary </a:t>
            </a:r>
            <a:r>
              <a:rPr lang="en-US" sz="3600" i="1" dirty="0" smtClean="0">
                <a:latin typeface="+mj-lt"/>
              </a:rPr>
              <a:t>A</a:t>
            </a:r>
            <a:r>
              <a:rPr lang="en-US" sz="3600" baseline="-25000" dirty="0" smtClean="0">
                <a:latin typeface="+mj-lt"/>
              </a:rPr>
              <a:t>MAC</a:t>
            </a:r>
            <a:endParaRPr lang="en-US" sz="3600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50901" y="3717495"/>
            <a:ext cx="1519796" cy="537620"/>
            <a:chOff x="5856873" y="2257500"/>
            <a:chExt cx="1519796" cy="537620"/>
          </a:xfrm>
        </p:grpSpPr>
        <p:sp>
          <p:nvSpPr>
            <p:cNvPr id="9" name="Rectangle 8"/>
            <p:cNvSpPr/>
            <p:nvPr/>
          </p:nvSpPr>
          <p:spPr>
            <a:xfrm>
              <a:off x="5856873" y="2257500"/>
              <a:ext cx="1519796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latin typeface="Lato Black"/>
                  <a:cs typeface="Lato Black"/>
                </a:rPr>
                <a:t>MAC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38696" y="2279257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19363" y="3336500"/>
            <a:ext cx="829656" cy="461665"/>
            <a:chOff x="4121485" y="4347338"/>
            <a:chExt cx="829656" cy="46166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05538" y="4347338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r>
                <a:rPr lang="en-US" sz="2400" baseline="30000" dirty="0" smtClean="0"/>
                <a:t>1</a:t>
              </a:r>
              <a:endParaRPr lang="en-US" sz="2400" baseline="30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52717" y="4039698"/>
            <a:ext cx="1091966" cy="484632"/>
            <a:chOff x="4054839" y="5050536"/>
            <a:chExt cx="1091966" cy="484632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54839" y="5073503"/>
              <a:ext cx="1091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T</a:t>
              </a:r>
              <a:r>
                <a:rPr lang="en-US" sz="2400" baseline="30000" dirty="0" smtClean="0"/>
                <a:t>1</a:t>
              </a:r>
              <a:r>
                <a:rPr lang="en-US" sz="2400" i="1" dirty="0" smtClean="0"/>
                <a:t> </a:t>
              </a:r>
              <a:r>
                <a:rPr lang="en-US" sz="2400" dirty="0" smtClean="0"/>
                <a:t>=</a:t>
              </a:r>
              <a:r>
                <a:rPr lang="en-US" sz="2400" i="1" dirty="0" smtClean="0"/>
                <a:t> Y</a:t>
              </a:r>
              <a:r>
                <a:rPr lang="en-US" sz="2400" baseline="30000" dirty="0" smtClean="0"/>
                <a:t>1</a:t>
              </a:r>
              <a:endParaRPr lang="en-US" sz="2400" baseline="30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41298" y="4426051"/>
            <a:ext cx="829656" cy="472396"/>
            <a:chOff x="4121485" y="4331087"/>
            <a:chExt cx="829656" cy="472396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88977" y="4331087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r>
                <a:rPr lang="en-US" sz="2400" baseline="30000" dirty="0" smtClean="0"/>
                <a:t>2</a:t>
              </a:r>
              <a:endParaRPr lang="en-US" sz="2400" baseline="30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49571" y="5145500"/>
            <a:ext cx="1091966" cy="468147"/>
            <a:chOff x="4029758" y="5050536"/>
            <a:chExt cx="1091966" cy="468147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029758" y="5057018"/>
              <a:ext cx="1091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T</a:t>
              </a:r>
              <a:r>
                <a:rPr lang="en-US" sz="2400" baseline="30000" dirty="0" smtClean="0"/>
                <a:t>2</a:t>
              </a:r>
              <a:r>
                <a:rPr lang="en-US" sz="2400" i="1" dirty="0" smtClean="0"/>
                <a:t> </a:t>
              </a:r>
              <a:r>
                <a:rPr lang="en-US" sz="2400" dirty="0"/>
                <a:t>=</a:t>
              </a:r>
              <a:r>
                <a:rPr lang="en-US" sz="2400" i="1" dirty="0"/>
                <a:t> </a:t>
              </a:r>
              <a:r>
                <a:rPr lang="en-US" sz="2400" i="1" dirty="0" smtClean="0"/>
                <a:t>Y</a:t>
              </a:r>
              <a:r>
                <a:rPr lang="en-US" sz="2400" baseline="30000" dirty="0" smtClean="0"/>
                <a:t>2</a:t>
              </a:r>
              <a:endParaRPr lang="en-US" sz="2400" baseline="30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15371" y="5987765"/>
            <a:ext cx="2169184" cy="463590"/>
            <a:chOff x="4120750" y="4339893"/>
            <a:chExt cx="1136176" cy="463590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4121485" y="4803483"/>
              <a:ext cx="1114847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120750" y="4339893"/>
              <a:ext cx="1136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forgery (</a:t>
              </a:r>
              <a:r>
                <a:rPr lang="en-US" sz="2400" i="1" dirty="0" smtClean="0"/>
                <a:t>A*</a:t>
              </a:r>
              <a:r>
                <a:rPr lang="en-US" sz="2400" dirty="0" smtClean="0"/>
                <a:t>, </a:t>
              </a:r>
              <a:r>
                <a:rPr lang="en-US" sz="2400" i="1" dirty="0" smtClean="0"/>
                <a:t>T*</a:t>
              </a:r>
              <a:r>
                <a:rPr lang="en-US" sz="2400" dirty="0" smtClean="0"/>
                <a:t>)</a:t>
              </a:r>
              <a:endParaRPr lang="en-US" sz="2400" baseline="30000" dirty="0">
                <a:latin typeface="+mj-lt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 rot="5400000">
            <a:off x="3691816" y="553845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…</a:t>
            </a:r>
            <a:endParaRPr lang="en-US" sz="2400" baseline="30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758668" y="3110596"/>
            <a:ext cx="8010430" cy="3535140"/>
            <a:chOff x="1509777" y="3322860"/>
            <a:chExt cx="8010430" cy="3535140"/>
          </a:xfrm>
        </p:grpSpPr>
        <p:sp>
          <p:nvSpPr>
            <p:cNvPr id="28" name="Rectangle 27"/>
            <p:cNvSpPr/>
            <p:nvPr/>
          </p:nvSpPr>
          <p:spPr>
            <a:xfrm>
              <a:off x="1509777" y="3322860"/>
              <a:ext cx="8010430" cy="353514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71453" y="4571091"/>
              <a:ext cx="171874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sz="2800" dirty="0" smtClean="0"/>
                <a:t>adversary</a:t>
              </a:r>
            </a:p>
            <a:p>
              <a:pPr lvl="0" algn="ctr"/>
              <a:r>
                <a:rPr lang="en-US" sz="3600" i="1" dirty="0" smtClean="0">
                  <a:latin typeface="Lato Heavy"/>
                </a:rPr>
                <a:t>A</a:t>
              </a:r>
              <a:r>
                <a:rPr lang="en-US" sz="3600" baseline="-25000" dirty="0" smtClean="0">
                  <a:latin typeface="Lato Heavy"/>
                </a:rPr>
                <a:t>BC</a:t>
              </a:r>
              <a:endParaRPr lang="en-US" sz="3600" dirty="0">
                <a:latin typeface="Lato Heavy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092032" y="3697378"/>
            <a:ext cx="560730" cy="1588494"/>
            <a:chOff x="10674720" y="3967761"/>
            <a:chExt cx="560730" cy="1588494"/>
          </a:xfrm>
        </p:grpSpPr>
        <p:sp>
          <p:nvSpPr>
            <p:cNvPr id="31" name="TextBox 30"/>
            <p:cNvSpPr txBox="1"/>
            <p:nvPr/>
          </p:nvSpPr>
          <p:spPr>
            <a:xfrm>
              <a:off x="10695238" y="4500398"/>
              <a:ext cx="5196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or</a:t>
              </a:r>
              <a:endParaRPr lang="en-US" sz="28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674720" y="3967761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674720" y="5080147"/>
              <a:ext cx="560730" cy="4761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905647" y="3327130"/>
            <a:ext cx="1099981" cy="463590"/>
            <a:chOff x="4069246" y="4339893"/>
            <a:chExt cx="1099981" cy="463590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069246" y="4339893"/>
              <a:ext cx="1099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X</a:t>
              </a:r>
              <a:r>
                <a:rPr lang="en-US" sz="2400" baseline="30000" dirty="0"/>
                <a:t>1 </a:t>
              </a:r>
              <a:r>
                <a:rPr lang="en-US" sz="2400" dirty="0" smtClean="0"/>
                <a:t>=</a:t>
              </a:r>
              <a:r>
                <a:rPr lang="en-US" sz="2400" i="1" dirty="0" smtClean="0"/>
                <a:t> A</a:t>
              </a:r>
              <a:r>
                <a:rPr lang="en-US" sz="2400" baseline="30000" dirty="0" smtClean="0"/>
                <a:t>1</a:t>
              </a:r>
              <a:endParaRPr lang="en-US" sz="2400" baseline="300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957886" y="4028035"/>
            <a:ext cx="829656" cy="461665"/>
            <a:chOff x="4121485" y="5040798"/>
            <a:chExt cx="829656" cy="461665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Y</a:t>
              </a:r>
              <a:r>
                <a:rPr lang="en-US" sz="2400" baseline="30000" dirty="0" smtClean="0"/>
                <a:t>1</a:t>
              </a:r>
              <a:endParaRPr lang="en-US" sz="2400" baseline="300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895027" y="4432932"/>
            <a:ext cx="1106393" cy="463590"/>
            <a:chOff x="4036691" y="4339893"/>
            <a:chExt cx="1106393" cy="46359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036691" y="4339893"/>
              <a:ext cx="11063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X</a:t>
              </a:r>
              <a:r>
                <a:rPr lang="en-US" sz="2400" baseline="30000" dirty="0" smtClean="0"/>
                <a:t>2 </a:t>
              </a:r>
              <a:r>
                <a:rPr lang="en-US" sz="2400" dirty="0"/>
                <a:t>=</a:t>
              </a:r>
              <a:r>
                <a:rPr lang="en-US" sz="2400" i="1" dirty="0"/>
                <a:t> </a:t>
              </a:r>
              <a:r>
                <a:rPr lang="en-US" sz="2400" i="1" dirty="0" smtClean="0"/>
                <a:t>A</a:t>
              </a:r>
              <a:r>
                <a:rPr lang="en-US" sz="2400" baseline="30000" dirty="0" smtClean="0"/>
                <a:t>2</a:t>
              </a:r>
              <a:endParaRPr lang="en-US" sz="2400" baseline="300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979821" y="5143575"/>
            <a:ext cx="829656" cy="470071"/>
            <a:chOff x="4121485" y="5050536"/>
            <a:chExt cx="829656" cy="470071"/>
          </a:xfrm>
        </p:grpSpPr>
        <p:cxnSp>
          <p:nvCxnSpPr>
            <p:cNvPr id="44" name="Straight Arrow Connector 43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263163" y="505894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Y</a:t>
              </a:r>
              <a:r>
                <a:rPr lang="en-US" sz="2400" baseline="30000" dirty="0" smtClean="0"/>
                <a:t>2</a:t>
              </a:r>
              <a:endParaRPr lang="en-US" sz="2400" baseline="300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895026" y="5977034"/>
            <a:ext cx="2079414" cy="472396"/>
            <a:chOff x="4095571" y="4331087"/>
            <a:chExt cx="1089157" cy="472396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095571" y="4331087"/>
              <a:ext cx="10891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check validity</a:t>
              </a:r>
              <a:endParaRPr lang="en-US" sz="2400" baseline="30000" dirty="0">
                <a:latin typeface="+mj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 rot="5400000">
            <a:off x="9230339" y="5536527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…</a:t>
            </a:r>
            <a:endParaRPr lang="en-US" sz="2400" baseline="300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5843815" y="1608367"/>
            <a:ext cx="1491344" cy="537620"/>
            <a:chOff x="5807354" y="2257500"/>
            <a:chExt cx="1491344" cy="537620"/>
          </a:xfrm>
        </p:grpSpPr>
        <p:sp>
          <p:nvSpPr>
            <p:cNvPr id="51" name="Rectangle 50"/>
            <p:cNvSpPr/>
            <p:nvPr/>
          </p:nvSpPr>
          <p:spPr>
            <a:xfrm>
              <a:off x="5807354" y="2257500"/>
              <a:ext cx="1491344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latin typeface="Lato Black"/>
                  <a:cs typeface="Lato Black"/>
                </a:rPr>
                <a:t>MAC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687772" y="2279257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2030649" y="1639123"/>
            <a:ext cx="560730" cy="4761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latin typeface="Lato Black"/>
                <a:cs typeface="Lato Black"/>
              </a:rPr>
              <a:t>K</a:t>
            </a:r>
            <a:endParaRPr lang="en-US" sz="2400" i="1" baseline="-25000" dirty="0">
              <a:latin typeface="Lato Black"/>
              <a:cs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216098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length MACs?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20316"/>
              </p:ext>
            </p:extLst>
          </p:nvPr>
        </p:nvGraphicFramePr>
        <p:xfrm>
          <a:off x="609600" y="1101725"/>
          <a:ext cx="10972800" cy="42672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Extensions that fail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(even with 1 query!)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How to produce a forged message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8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length MACs?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928169"/>
              </p:ext>
            </p:extLst>
          </p:nvPr>
        </p:nvGraphicFramePr>
        <p:xfrm>
          <a:off x="609600" y="1101725"/>
          <a:ext cx="10972800" cy="118872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Extensions that fail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(even with 1 query!)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How to produce a forged message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XOR all message blocks together, authenticate the result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03500" y="3534824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54443" y="3534824"/>
            <a:ext cx="1483114" cy="2921703"/>
            <a:chOff x="3223230" y="3536424"/>
            <a:chExt cx="1483114" cy="2921703"/>
          </a:xfrm>
        </p:grpSpPr>
        <p:sp>
          <p:nvSpPr>
            <p:cNvPr id="13" name="Rectangle 12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4" name="Straight Arrow Connector 13"/>
            <p:cNvCxnSpPr>
              <a:stCxn id="16" idx="2"/>
              <a:endCxn id="13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508874" y="3534824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980719" y="4202462"/>
            <a:ext cx="262287" cy="266307"/>
          </a:xfrm>
          <a:prstGeom prst="ellipse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" name="Elbow Connector 3"/>
          <p:cNvCxnSpPr>
            <a:stCxn id="9" idx="2"/>
            <a:endCxn id="24" idx="2"/>
          </p:cNvCxnSpPr>
          <p:nvPr/>
        </p:nvCxnSpPr>
        <p:spPr>
          <a:xfrm rot="16200000" flipH="1">
            <a:off x="4856161" y="3211058"/>
            <a:ext cx="277572" cy="197154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2" idx="2"/>
            <a:endCxn id="24" idx="6"/>
          </p:cNvCxnSpPr>
          <p:nvPr/>
        </p:nvCxnSpPr>
        <p:spPr>
          <a:xfrm rot="5400000">
            <a:off x="7089992" y="3211058"/>
            <a:ext cx="277572" cy="19715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2"/>
            <a:endCxn id="24" idx="6"/>
          </p:cNvCxnSpPr>
          <p:nvPr/>
        </p:nvCxnSpPr>
        <p:spPr>
          <a:xfrm>
            <a:off x="5980719" y="4335616"/>
            <a:ext cx="262287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69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length MACs?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783408"/>
              </p:ext>
            </p:extLst>
          </p:nvPr>
        </p:nvGraphicFramePr>
        <p:xfrm>
          <a:off x="609600" y="1101725"/>
          <a:ext cx="10972800" cy="118872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Extensions that fail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(even with 1 query!)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How to produce a forged message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XOR all message blocks together, authenticate the result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accent2"/>
                          </a:solidFill>
                        </a:rPr>
                        <a:t>Find another message with same XOR</a:t>
                      </a:r>
                      <a:endParaRPr lang="en-US" sz="2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03500" y="3534824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54443" y="3534824"/>
            <a:ext cx="1483114" cy="2921703"/>
            <a:chOff x="3223230" y="3536424"/>
            <a:chExt cx="1483114" cy="2921703"/>
          </a:xfrm>
        </p:grpSpPr>
        <p:sp>
          <p:nvSpPr>
            <p:cNvPr id="13" name="Rectangle 12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4" name="Straight Arrow Connector 13"/>
            <p:cNvCxnSpPr>
              <a:stCxn id="16" idx="2"/>
              <a:endCxn id="13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508874" y="3534824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980719" y="4202462"/>
            <a:ext cx="262287" cy="266307"/>
          </a:xfrm>
          <a:prstGeom prst="ellipse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" name="Elbow Connector 3"/>
          <p:cNvCxnSpPr>
            <a:stCxn id="9" idx="2"/>
            <a:endCxn id="24" idx="2"/>
          </p:cNvCxnSpPr>
          <p:nvPr/>
        </p:nvCxnSpPr>
        <p:spPr>
          <a:xfrm rot="16200000" flipH="1">
            <a:off x="4856161" y="3211058"/>
            <a:ext cx="277572" cy="197154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2" idx="2"/>
            <a:endCxn id="24" idx="6"/>
          </p:cNvCxnSpPr>
          <p:nvPr/>
        </p:nvCxnSpPr>
        <p:spPr>
          <a:xfrm rot="5400000">
            <a:off x="7089992" y="3211058"/>
            <a:ext cx="277572" cy="19715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2"/>
            <a:endCxn id="24" idx="6"/>
          </p:cNvCxnSpPr>
          <p:nvPr/>
        </p:nvCxnSpPr>
        <p:spPr>
          <a:xfrm>
            <a:off x="5980719" y="4335616"/>
            <a:ext cx="262287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05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length MACs?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59698"/>
              </p:ext>
            </p:extLst>
          </p:nvPr>
        </p:nvGraphicFramePr>
        <p:xfrm>
          <a:off x="609600" y="1101725"/>
          <a:ext cx="10972800" cy="161544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Extensions that fail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(even with 1 query!)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How to produce a forged message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XOR all message blocks together, authenticate the result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Find another message with same XOR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en-US" sz="2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Auth</a:t>
                      </a:r>
                      <a:r>
                        <a:rPr lang="en-US" sz="2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each block separately</a:t>
                      </a:r>
                      <a:endParaRPr lang="en-US" sz="2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51756" y="3534824"/>
            <a:ext cx="1483114" cy="2921703"/>
            <a:chOff x="3223230" y="3536424"/>
            <a:chExt cx="1483114" cy="2921703"/>
          </a:xfrm>
        </p:grpSpPr>
        <p:sp>
          <p:nvSpPr>
            <p:cNvPr id="6" name="Rectangle 5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7" name="Straight Arrow Connector 6"/>
            <p:cNvCxnSpPr>
              <a:stCxn id="9" idx="2"/>
              <a:endCxn id="6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54443" y="3534824"/>
            <a:ext cx="1483114" cy="2921703"/>
            <a:chOff x="3223230" y="3536424"/>
            <a:chExt cx="1483114" cy="2921703"/>
          </a:xfrm>
        </p:grpSpPr>
        <p:sp>
          <p:nvSpPr>
            <p:cNvPr id="13" name="Rectangle 12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4" name="Straight Arrow Connector 13"/>
            <p:cNvCxnSpPr>
              <a:stCxn id="16" idx="2"/>
              <a:endCxn id="13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457130" y="3534824"/>
            <a:ext cx="1483114" cy="2921703"/>
            <a:chOff x="3223230" y="3536424"/>
            <a:chExt cx="1483114" cy="2921703"/>
          </a:xfrm>
        </p:grpSpPr>
        <p:sp>
          <p:nvSpPr>
            <p:cNvPr id="19" name="Rectangle 18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0" name="Straight Arrow Connector 19"/>
            <p:cNvCxnSpPr>
              <a:stCxn id="22" idx="2"/>
              <a:endCxn id="19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9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774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length MACs?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802968"/>
              </p:ext>
            </p:extLst>
          </p:nvPr>
        </p:nvGraphicFramePr>
        <p:xfrm>
          <a:off x="609600" y="1101725"/>
          <a:ext cx="10972800" cy="161544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Extensions that fail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(even with 1 query!)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How to produce a forged message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 XOR all message blocks together, authenticate the result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Find another message with same XOR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 </a:t>
                      </a:r>
                      <a:r>
                        <a:rPr lang="en-US" sz="2200" dirty="0" err="1" smtClean="0"/>
                        <a:t>Auth</a:t>
                      </a:r>
                      <a:r>
                        <a:rPr lang="en-US" sz="2200" dirty="0" smtClean="0"/>
                        <a:t> each block separately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accent2"/>
                          </a:solidFill>
                        </a:rPr>
                        <a:t>Change order of blocks</a:t>
                      </a:r>
                      <a:endParaRPr lang="en-US" sz="2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51756" y="3534824"/>
            <a:ext cx="1483114" cy="2921703"/>
            <a:chOff x="3223230" y="3536424"/>
            <a:chExt cx="1483114" cy="2921703"/>
          </a:xfrm>
        </p:grpSpPr>
        <p:sp>
          <p:nvSpPr>
            <p:cNvPr id="6" name="Rectangle 5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7" name="Straight Arrow Connector 6"/>
            <p:cNvCxnSpPr>
              <a:stCxn id="9" idx="2"/>
              <a:endCxn id="6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54443" y="3534824"/>
            <a:ext cx="1483114" cy="2921703"/>
            <a:chOff x="3223230" y="3536424"/>
            <a:chExt cx="1483114" cy="2921703"/>
          </a:xfrm>
        </p:grpSpPr>
        <p:sp>
          <p:nvSpPr>
            <p:cNvPr id="13" name="Rectangle 12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4" name="Straight Arrow Connector 13"/>
            <p:cNvCxnSpPr>
              <a:stCxn id="16" idx="2"/>
              <a:endCxn id="13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457130" y="3534824"/>
            <a:ext cx="1483114" cy="2921703"/>
            <a:chOff x="3223230" y="3536424"/>
            <a:chExt cx="1483114" cy="2921703"/>
          </a:xfrm>
        </p:grpSpPr>
        <p:sp>
          <p:nvSpPr>
            <p:cNvPr id="19" name="Rectangle 18"/>
            <p:cNvSpPr/>
            <p:nvPr/>
          </p:nvSpPr>
          <p:spPr>
            <a:xfrm>
              <a:off x="3490306" y="470562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0" name="Straight Arrow Connector 19"/>
            <p:cNvCxnSpPr>
              <a:stCxn id="22" idx="2"/>
              <a:endCxn id="19" idx="0"/>
            </p:cNvCxnSpPr>
            <p:nvPr/>
          </p:nvCxnSpPr>
          <p:spPr>
            <a:xfrm flipH="1">
              <a:off x="3976900" y="405964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9" idx="2"/>
            </p:cNvCxnSpPr>
            <p:nvPr/>
          </p:nvCxnSpPr>
          <p:spPr>
            <a:xfrm>
              <a:off x="3976900" y="528572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74974" y="353642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A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23230" y="593490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316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12529</TotalTime>
  <Words>1830</Words>
  <Application>Microsoft Macintosh PowerPoint</Application>
  <PresentationFormat>Custom</PresentationFormat>
  <Paragraphs>451</Paragraphs>
  <Slides>29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1_Office Theme</vt:lpstr>
      <vt:lpstr>2_Office Theme</vt:lpstr>
      <vt:lpstr>Lecture 4: Authenticity for long messages</vt:lpstr>
      <vt:lpstr>This week: Authenticity from block ciphers</vt:lpstr>
      <vt:lpstr>Recap: Message authenticity</vt:lpstr>
      <vt:lpstr>Recap: Construct &amp; reduce</vt:lpstr>
      <vt:lpstr>Variable length MACs?</vt:lpstr>
      <vt:lpstr>Variable length MACs?</vt:lpstr>
      <vt:lpstr>Variable length MACs?</vt:lpstr>
      <vt:lpstr>Variable length MACs?</vt:lpstr>
      <vt:lpstr>Variable length MACs?</vt:lpstr>
      <vt:lpstr>Variable length MACs?</vt:lpstr>
      <vt:lpstr>Variable length MACs?</vt:lpstr>
      <vt:lpstr>A construction that works, in theory</vt:lpstr>
      <vt:lpstr>We can do better!</vt:lpstr>
      <vt:lpstr>Supporting longer messages</vt:lpstr>
      <vt:lpstr>❶ CBC-MAC</vt:lpstr>
      <vt:lpstr>❶ CBC-MAC</vt:lpstr>
      <vt:lpstr>❶ CBC-MAC</vt:lpstr>
      <vt:lpstr>Countermeasures?</vt:lpstr>
      <vt:lpstr>Countermeasures</vt:lpstr>
      <vt:lpstr>Countermeasures</vt:lpstr>
      <vt:lpstr>Countermeasures</vt:lpstr>
      <vt:lpstr>❷ EMAC</vt:lpstr>
      <vt:lpstr>❸ FMAC</vt:lpstr>
      <vt:lpstr>❹ Cipher-based MAC (CMAC, aka XMAC)</vt:lpstr>
      <vt:lpstr>❺ One-key CBC-MAC (OMAC)</vt:lpstr>
      <vt:lpstr>Alternative constructions</vt:lpstr>
      <vt:lpstr>Length-reducing random functions</vt:lpstr>
      <vt:lpstr>Comparing NIST’s call for proposals</vt:lpstr>
      <vt:lpstr>Bellare Rogaway 1993: “Random oracles are practical”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Varia</dc:creator>
  <cp:lastModifiedBy>Mayank Varia</cp:lastModifiedBy>
  <cp:revision>712</cp:revision>
  <dcterms:created xsi:type="dcterms:W3CDTF">2015-04-11T12:26:38Z</dcterms:created>
  <dcterms:modified xsi:type="dcterms:W3CDTF">2018-01-31T19:50:04Z</dcterms:modified>
</cp:coreProperties>
</file>