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2" r:id="rId3"/>
    <p:sldMasterId id="2147483680" r:id="rId4"/>
    <p:sldMasterId id="2147483688" r:id="rId5"/>
  </p:sldMasterIdLst>
  <p:notesMasterIdLst>
    <p:notesMasterId r:id="rId36"/>
  </p:notesMasterIdLst>
  <p:sldIdLst>
    <p:sldId id="373" r:id="rId6"/>
    <p:sldId id="538" r:id="rId7"/>
    <p:sldId id="486" r:id="rId8"/>
    <p:sldId id="497" r:id="rId9"/>
    <p:sldId id="488" r:id="rId10"/>
    <p:sldId id="489" r:id="rId11"/>
    <p:sldId id="490" r:id="rId12"/>
    <p:sldId id="491" r:id="rId13"/>
    <p:sldId id="492" r:id="rId14"/>
    <p:sldId id="493" r:id="rId15"/>
    <p:sldId id="532" r:id="rId16"/>
    <p:sldId id="539" r:id="rId17"/>
    <p:sldId id="494" r:id="rId18"/>
    <p:sldId id="495" r:id="rId19"/>
    <p:sldId id="496" r:id="rId20"/>
    <p:sldId id="498" r:id="rId21"/>
    <p:sldId id="535" r:id="rId22"/>
    <p:sldId id="536" r:id="rId23"/>
    <p:sldId id="521" r:id="rId24"/>
    <p:sldId id="500" r:id="rId25"/>
    <p:sldId id="537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ock ciphers" id="{ABC7FE78-F5A4-884E-9A2F-35A095FDC5F1}">
          <p14:sldIdLst>
            <p14:sldId id="373"/>
          </p14:sldIdLst>
        </p14:section>
        <p14:section name="Overview" id="{6FB22F55-FBA5-B94F-9D70-20213F8A2A34}">
          <p14:sldIdLst>
            <p14:sldId id="538"/>
            <p14:sldId id="486"/>
            <p14:sldId id="497"/>
          </p14:sldIdLst>
        </p14:section>
        <p14:section name="Can we build it?" id="{918CC3E5-19FA-CB43-8603-5392FD03E9B3}">
          <p14:sldIdLst>
            <p14:sldId id="488"/>
            <p14:sldId id="489"/>
            <p14:sldId id="490"/>
            <p14:sldId id="491"/>
          </p14:sldIdLst>
        </p14:section>
        <p14:section name="Definitions" id="{FE37F83F-A868-DB42-B375-7809ABA1D5D6}">
          <p14:sldIdLst>
            <p14:sldId id="492"/>
            <p14:sldId id="493"/>
            <p14:sldId id="532"/>
            <p14:sldId id="539"/>
          </p14:sldIdLst>
        </p14:section>
        <p14:section name="Uses" id="{CB24C503-5465-6742-BB3A-91CB83BA712B}">
          <p14:sldIdLst>
            <p14:sldId id="494"/>
            <p14:sldId id="495"/>
            <p14:sldId id="496"/>
            <p14:sldId id="498"/>
            <p14:sldId id="535"/>
            <p14:sldId id="536"/>
          </p14:sldIdLst>
        </p14:section>
        <p14:section name="Merkle-Damgard" id="{615AFCF4-7FCD-014E-AA03-488465492B83}">
          <p14:sldIdLst>
            <p14:sldId id="521"/>
            <p14:sldId id="500"/>
            <p14:sldId id="537"/>
            <p14:sldId id="501"/>
            <p14:sldId id="502"/>
            <p14:sldId id="503"/>
            <p14:sldId id="504"/>
            <p14:sldId id="505"/>
            <p14:sldId id="506"/>
          </p14:sldIdLst>
        </p14:section>
        <p14:section name="HMAC" id="{C866AAE0-1684-A746-B53B-5773427A7686}">
          <p14:sldIdLst>
            <p14:sldId id="507"/>
            <p14:sldId id="508"/>
            <p14:sldId id="50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1" autoAdjust="0"/>
    <p:restoredTop sz="84717" autoAdjust="0"/>
  </p:normalViewPr>
  <p:slideViewPr>
    <p:cSldViewPr snapToGrid="0" snapToObjects="1">
      <p:cViewPr varScale="1">
        <p:scale>
          <a:sx n="108" d="100"/>
          <a:sy n="108" d="100"/>
        </p:scale>
        <p:origin x="-368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2284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06:06:34.3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6C9F3AE-44BD-4069-B75E-E95A520B40AA}" emma:medium="tactile" emma:mode="ink">
          <msink:context xmlns:msink="http://schemas.microsoft.com/ink/2010/main" type="writingRegion" rotatedBoundingBox="13635,14777 19834,14777 19834,15983 13635,15983"/>
        </emma:interpretation>
      </emma:emma>
    </inkml:annotationXML>
    <inkml:traceGroup>
      <inkml:annotationXML>
        <emma:emma xmlns:emma="http://www.w3.org/2003/04/emma" version="1.0">
          <emma:interpretation id="{4AEE839A-6E93-4F31-9564-533059ACFBFE}" emma:medium="tactile" emma:mode="ink">
            <msink:context xmlns:msink="http://schemas.microsoft.com/ink/2010/main" type="paragraph" rotatedBoundingBox="13635,14777 19834,14777 19834,15983 13635,15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B23089-7525-470E-A6CD-B493DD316C22}" emma:medium="tactile" emma:mode="ink">
              <msink:context xmlns:msink="http://schemas.microsoft.com/ink/2010/main" type="line" rotatedBoundingBox="13635,14777 19834,14777 19834,15983 13635,15983"/>
            </emma:interpretation>
          </emma:emma>
        </inkml:annotationXML>
        <inkml:traceGroup>
          <inkml:annotationXML>
            <emma:emma xmlns:emma="http://www.w3.org/2003/04/emma" version="1.0">
              <emma:interpretation id="{7C6A5AE8-5475-4D3E-8BD6-E87C7EF49994}" emma:medium="tactile" emma:mode="ink">
                <msink:context xmlns:msink="http://schemas.microsoft.com/ink/2010/main" type="inkWord" rotatedBoundingBox="13635,14777 16586,14777 16586,15983 13635,15983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~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7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-2 922 12 0,'-5'0'6'0,"5"0"4"0,0 0 7 15,0 0-16-15,0 0 0 16,0 0 2-16,0 0 1 15,2-1-3-15,1 2 0 0,0 1 3 16,0 2 0-16,2 3-1 16,0 2 1-16,1 5-1 15,0-2 1-15,2 6-2 16,1-1 0-16,0 0-1 16,2 3 1-16,-2 0-1 15,0 1 0-15,-1 0-1 16,-2-8 1-16,1 2-1 15,-1-1 1-15,0 0-1 16,-1-2 1-16,-1-1-1 16,1-3 1-16,-2-1 1 15,0-1 1-15,0-4-1 16,-1-3 1-16,1-4 0 16,0-2 0-16,0 1-1 15,0-5 0-15,2 0-2 16,-1-2 1-16,1-4-1 15,0-4 0-15,-1 2 0 0,1-4 0 16,-1-3 0-16,1-2 0 16,0 6 0-16,-1-4 1 15,1-3-2-15,0-1 1 16,1 3 0-16,-2-3 1 16,1-3-1-16,0 1 0 15,-1 10 0-15,-1-3 0 16,1 2 0-16,-1-4 0 15,0-2 0-15,0 3 0 0,0-2 0 16,0-1 1-16,-2-1-1 16,1 10 0-16,-2-2 0 15,0-2 0-15,0-2 0 16,2 0 0-16,-1-3 0 16,1 5 0-16,-2-3 0 15,0 0 0-15,1 1 0 16,-1 0 0-16,2 0 0 15,-4 1 0-15,4 3 0 16,-4 0 0-16,2-1 0 16,0 6 0-16,0 2 0 15,0 0 0-15,0 3 0 16,2 4 0-16,-1-1 0 16,1 1 0-16,2-2 0 15,0 2 0-15,2 1 0 16,-2-1 0-16,1 3-1 0,0 0 1 15,1 3 0 1,0-1 0-16,0 0 0 0,2 3 0 16,-2 0 0-16,0 0 0 15,0 0 0-15,1 0 0 16,0 0 0-16,4 0 0 16,2 0 0-16,0 0 0 15,3 0 0-15,1 2 0 16,0-2-1-16,1 0 1 15,4 0 0-15,3 0 0 0,-5 0 0 16,0 0 0-16,2-2 0 16,2 1 0-16,4-1 0 15,0 0 0-15,4-1 0 16,1 2 0-16,-2-1 0 16,-2 2 0-16,3 0 0 15,2 2 0-15,2-1 0 16,-1 0 0-16,4 1 0 15,-7-1 0-15,2 0 0 16,2 2 0-16,1 0 0 16,2 1 0-16,1 0 0 15,-6 0 0-15,-2 2 0 16,2-2 0-16,2-4 0 16,-1 0 0-16,5 1 0 15,-1 2 1-15,-5 0-1 16,2-3 0-16,1 4 0 15,1-1 0-15,7-3 0 0,-2 0 1 16,-4-2-1 0,3 1 0-16,4-2 0 0,3 3 1 31,21 3-1-31,-2-2 0 16,-3-1-1-16,-7 0 1 15,-2 0 0-15,0-1 0 16,1 0-1-16,0-1 1 15,-8-1 0-15,1 1 0 16,-1-1 0-16,4-1 0 0,-5 1 0 16,-2-1 0-16,-6 0 0 15,-1 0 1-15,1 0-1 16,-5-1 0-16,-2 1 0 16,-5 2 1-1,1-3-1 1,-6 3 1-16,-6 0-1 15,-3 1 1-15,-2 0-3 16,-4 1 0-16,-2 0-4 16,-1 1 1-16,-2 0-10 15,2 1 0-15</inkml:trace>
        </inkml:traceGroup>
        <inkml:traceGroup>
          <inkml:annotationXML>
            <emma:emma xmlns:emma="http://www.w3.org/2003/04/emma" version="1.0">
              <emma:interpretation id="{B7C84C8C-6943-4AC8-B3A7-0E639F0692B7}" emma:medium="tactile" emma:mode="ink">
                <msink:context xmlns:msink="http://schemas.microsoft.com/ink/2010/main" type="inkWord" rotatedBoundingBox="19022,14786 19834,14786 19834,15869 19022,15869"/>
              </emma:interpretation>
              <emma:one-of disjunction-type="recognition" id="oneOf1">
                <emma:interpretation id="interp5" emma:lang="en-US" emma:confidence="1">
                  <emma:literal>r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^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21391.8449">5385 887 25 0,'-5'-2'12'0,"8"2"-11"15,-3 0 13-15,2-1-13 16,1 2 1-16,0-1 3 16,-1 0 1-16,3 3-7 15,-1-1 1-15,2 4 3 16,0 3 1-16,1-2-1 15,-1 2 0-15,0 4-2 16,-2 0 0-16,2 1 0 16,0 1 1-16,0-2-1 15,1 1 1-15,0-1-1 16,0 1 0-16,1-2 0 0,-1-2 0 16,0 0 0-16,-1-1 0 15,-2-2 0-15,1-2 0 16,-2-1 1-16,0-2 0 15,-2 1 0-15,-1-3 1 16,0 0-1-16,0-4 0 16,0 0 0-16,-1-3 0 15,-1-3-2-15,2 1 1 16,-1-5-1-16,1-1 1 16,0-2-1-16,0 4 0 15,1-3 0-15,1-2 0 0,-1-1 0 16,0-4 0-16,1-2 0 15,-1 2 0-15,1-3 0 16,-1-1 1-16,1 0-1 16,1 1 0-16,0 0 0 15,-2 0 0-15,0 0 0 16,1-1 1-16,-1 4-1 16,1-2 0-16,1 1 0 15,0 2 0-15,0-4 0 16,-2 1 0-16,2 2 0 15,-2 0 0-15,2-4 0 16,0 2 0-16,0 3 0 16,0 0 0-16,0-1 0 15,0 2 0-15,0-2 0 16,0 2 0-16,0 1 0 16,-1 0 0-16,1 2 0 0,0 0 0 15,-1-3 0-15,-1 5 0 16,2 3 0-16,-1 0 1 15,0 1-1-15,-2 0 0 16,2 1 0-16,-2 0 0 16,0 2 0-16,0 0 0 15,1 2 0-15,-1-2 0 16,0 2 0-16,0 2 0 16,2 0 0-16,-2 1 0 15,1 1-1-15,-1 1 1 0,2-1 0 16,-2 3 0-16,3-1-1 15,-3 1 1-15,3 0-1 16,-1 0 1-16,3 0 0 16,-1-1 0-16,1 1 0 15,0 0 0-15,3-2 0 16,-1 0 0-16,-1 2 0 16,-2 0 0-16,2 0 0 15,0 0 0-15,1-2 0 16,0 1 0-16,3 1 0 15,2-1 0-15,0 2 0 16,1-1 0-16,1 1 0 16,1 1 0-16,-1-1 0 15,4 0 0-15,-1 2 0 16,1-1 0-16,-2 0 0 16,0-2 0-16,0 0 0 15,1-2 1-15,2 1-1 0,0 0 0 16,1 0 0-16,-1-1 0 15,2 2 0-15,-1 0 1 16,0 0-1-16,1-1 0 16,-4-3 0-16,-1 0 0 15,-1 0 0-15,1 0 1 16,-3 2-1-16,-3-1 0 16,2 1 0-16,-4-1 1 15,0 2-1-15,-3 1 1 0,0 0-1 16,-1 1 0-16,-1 0 0 15,0 1 0-15,-2 2 0 16,1-2 1-16,-2-1-1 16,0 2 1-16,0 0-1 15,-2-2 0 1,1 0 0 0,-2 1 1-16,3-2-1 15,-1 0 0-15,-1 1 0 16,2-1 0-16,0 0-4 15,0 0 1-15,0 1-12 16,0-1 1-16,3 0-1 16,0-4 0-16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2-01T06:06:34.3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6C9F3AE-44BD-4069-B75E-E95A520B40AA}" emma:medium="tactile" emma:mode="ink">
          <msink:context xmlns:msink="http://schemas.microsoft.com/ink/2010/main" type="writingRegion" rotatedBoundingBox="13635,14777 19834,14777 19834,15983 13635,15983"/>
        </emma:interpretation>
      </emma:emma>
    </inkml:annotationXML>
    <inkml:traceGroup>
      <inkml:annotationXML>
        <emma:emma xmlns:emma="http://www.w3.org/2003/04/emma" version="1.0">
          <emma:interpretation id="{4AEE839A-6E93-4F31-9564-533059ACFBFE}" emma:medium="tactile" emma:mode="ink">
            <msink:context xmlns:msink="http://schemas.microsoft.com/ink/2010/main" type="paragraph" rotatedBoundingBox="13635,14777 19834,14777 19834,15983 13635,15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B23089-7525-470E-A6CD-B493DD316C22}" emma:medium="tactile" emma:mode="ink">
              <msink:context xmlns:msink="http://schemas.microsoft.com/ink/2010/main" type="line" rotatedBoundingBox="13635,14777 19834,14777 19834,15983 13635,15983"/>
            </emma:interpretation>
          </emma:emma>
        </inkml:annotationXML>
        <inkml:traceGroup>
          <inkml:annotationXML>
            <emma:emma xmlns:emma="http://www.w3.org/2003/04/emma" version="1.0">
              <emma:interpretation id="{7C6A5AE8-5475-4D3E-8BD6-E87C7EF49994}" emma:medium="tactile" emma:mode="ink">
                <msink:context xmlns:msink="http://schemas.microsoft.com/ink/2010/main" type="inkWord" rotatedBoundingBox="13635,14777 16586,14777 16586,15983 13635,15983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~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7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-2 922 12 0,'-5'0'6'0,"5"0"4"0,0 0 7 15,0 0-16-15,0 0 0 16,0 0 2-16,0 0 1 15,2-1-3-15,1 2 0 0,0 1 3 16,0 2 0-16,2 3-1 16,0 2 1-16,1 5-1 15,0-2 1-15,2 6-2 16,1-1 0-16,0 0-1 16,2 3 1-16,-2 0-1 15,0 1 0-15,-1 0-1 16,-2-8 1-16,1 2-1 15,-1-1 1-15,0 0-1 16,-1-2 1-16,-1-1-1 16,1-3 1-16,-2-1 1 15,0-1 1-15,0-4-1 16,-1-3 1-16,1-4 0 16,0-2 0-16,0 1-1 15,0-5 0-15,2 0-2 16,-1-2 1-16,1-4-1 15,0-4 0-15,-1 2 0 0,1-4 0 16,-1-3 0-16,1-2 0 16,0 6 0-16,-1-4 1 15,1-3-2-15,0-1 1 16,1 3 0-16,-2-3 1 16,1-3-1-16,0 1 0 15,-1 10 0-15,-1-3 0 16,1 2 0-16,-1-4 0 15,0-2 0-15,0 3 0 0,0-2 0 16,0-1 1-16,-2-1-1 16,1 10 0-16,-2-2 0 15,0-2 0-15,0-2 0 16,2 0 0-16,-1-3 0 16,1 5 0-16,-2-3 0 15,0 0 0-15,1 1 0 16,-1 0 0-16,2 0 0 15,-4 1 0-15,4 3 0 16,-4 0 0-16,2-1 0 16,0 6 0-16,0 2 0 15,0 0 0-15,0 3 0 16,2 4 0-16,-1-1 0 16,1 1 0-16,2-2 0 15,0 2 0-15,2 1 0 16,-2-1 0-16,1 3-1 0,0 0 1 15,1 3 0 1,0-1 0-16,0 0 0 0,2 3 0 16,-2 0 0-16,0 0 0 15,0 0 0-15,1 0 0 16,0 0 0-16,4 0 0 16,2 0 0-16,0 0 0 15,3 0 0-15,1 2 0 16,0-2-1-16,1 0 1 15,4 0 0-15,3 0 0 0,-5 0 0 16,0 0 0-16,2-2 0 16,2 1 0-16,4-1 0 15,0 0 0-15,4-1 0 16,1 2 0-16,-2-1 0 16,-2 2 0-16,3 0 0 15,2 2 0-15,2-1 0 16,-1 0 0-16,4 1 0 15,-7-1 0-15,2 0 0 16,2 2 0-16,1 0 0 16,2 1 0-16,1 0 0 15,-6 0 0-15,-2 2 0 16,2-2 0-16,2-4 0 16,-1 0 0-16,5 1 0 15,-1 2 1-15,-5 0-1 16,2-3 0-16,1 4 0 15,1-1 0-15,7-3 0 0,-2 0 1 16,-4-2-1 0,3 1 0-16,4-2 0 0,3 3 1 31,21 3-1-31,-2-2 0 16,-3-1-1-16,-7 0 1 15,-2 0 0-15,0-1 0 16,1 0-1-16,0-1 1 15,-8-1 0-15,1 1 0 16,-1-1 0-16,4-1 0 0,-5 1 0 16,-2-1 0-16,-6 0 0 15,-1 0 1-15,1 0-1 16,-5-1 0-16,-2 1 0 16,-5 2 1-1,1-3-1 1,-6 3 1-16,-6 0-1 15,-3 1 1-15,-2 0-3 16,-4 1 0-16,-2 0-4 16,-1 1 1-16,-2 0-10 15,2 1 0-15</inkml:trace>
        </inkml:traceGroup>
        <inkml:traceGroup>
          <inkml:annotationXML>
            <emma:emma xmlns:emma="http://www.w3.org/2003/04/emma" version="1.0">
              <emma:interpretation id="{B7C84C8C-6943-4AC8-B3A7-0E639F0692B7}" emma:medium="tactile" emma:mode="ink">
                <msink:context xmlns:msink="http://schemas.microsoft.com/ink/2010/main" type="inkWord" rotatedBoundingBox="19022,14786 19834,14786 19834,15869 19022,15869"/>
              </emma:interpretation>
              <emma:one-of disjunction-type="recognition" id="oneOf1">
                <emma:interpretation id="interp5" emma:lang="en-US" emma:confidence="1">
                  <emma:literal>r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^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21391.8449">5385 887 25 0,'-5'-2'12'0,"8"2"-11"15,-3 0 13-15,2-1-13 16,1 2 1-16,0-1 3 16,-1 0 1-16,3 3-7 15,-1-1 1-15,2 4 3 16,0 3 1-16,1-2-1 15,-1 2 0-15,0 4-2 16,-2 0 0-16,2 1 0 16,0 1 1-16,0-2-1 15,1 1 1-15,0-1-1 16,0 1 0-16,1-2 0 0,-1-2 0 16,0 0 0-16,-1-1 0 15,-2-2 0-15,1-2 0 16,-2-1 1-16,0-2 0 15,-2 1 0-15,-1-3 1 16,0 0-1-16,0-4 0 16,0 0 0-16,-1-3 0 15,-1-3-2-15,2 1 1 16,-1-5-1-16,1-1 1 16,0-2-1-16,0 4 0 15,1-3 0-15,1-2 0 0,-1-1 0 16,0-4 0-16,1-2 0 15,-1 2 0-15,1-3 0 16,-1-1 1-16,1 0-1 16,1 1 0-16,0 0 0 15,-2 0 0-15,0 0 0 16,1-1 1-16,-1 4-1 16,1-2 0-16,1 1 0 15,0 2 0-15,0-4 0 16,-2 1 0-16,2 2 0 15,-2 0 0-15,2-4 0 16,0 2 0-16,0 3 0 16,0 0 0-16,0-1 0 15,0 2 0-15,0-2 0 16,0 2 0-16,0 1 0 16,-1 0 0-16,1 2 0 0,0 0 0 15,-1-3 0-15,-1 5 0 16,2 3 0-16,-1 0 1 15,0 1-1-15,-2 0 0 16,2 1 0-16,-2 0 0 16,0 2 0-16,0 0 0 15,1 2 0-15,-1-2 0 16,0 2 0-16,0 2 0 16,2 0 0-16,-2 1 0 15,1 1-1-15,-1 1 1 0,2-1 0 16,-2 3 0-16,3-1-1 15,-3 1 1-15,3 0-1 16,-1 0 1-16,3 0 0 16,-1-1 0-16,1 1 0 15,0 0 0-15,3-2 0 16,-1 0 0-16,-1 2 0 16,-2 0 0-16,2 0 0 15,0 0 0-15,1-2 0 16,0 1 0-16,3 1 0 15,2-1 0-15,0 2 0 16,1-1 0-16,1 1 0 16,1 1 0-16,-1-1 0 15,4 0 0-15,-1 2 0 16,1-1 0-16,-2 0 0 16,0-2 0-16,0 0 0 15,1-2 1-15,2 1-1 0,0 0 0 16,1 0 0-16,-1-1 0 15,2 2 0-15,-1 0 1 16,0 0-1-16,1-1 0 16,-4-3 0-16,-1 0 0 15,-1 0 0-15,1 0 1 16,-3 2-1-16,-3-1 0 16,2 1 0-16,-4-1 1 15,0 2-1-15,-3 1 1 0,0 0-1 16,-1 1 0-16,-1 0 0 15,0 1 0-15,-2 2 0 16,1-2 1-16,-2-1-1 16,0 2 1-16,0 0-1 15,-2-2 0 1,1 0 0 0,-2 1 1-16,3-2-1 15,-1 0 0-15,-1 1 0 16,2-1 0-16,0 0-4 15,0 0 1-15,0 1-12 16,0-1 1-16,3 0-1 16,0-4 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Last time we discussed several message</a:t>
            </a:r>
            <a:r>
              <a:rPr lang="en-US" sz="1200" baseline="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authentication codes, like CBC-MAC, CMAC, and OMAC. We ended the lecture by saying that actually none of them are the fastest to use in practice today. To understand a better approach, we must first add a new cryptographic primitive to our toolbox.</a:t>
            </a:r>
            <a:endParaRPr lang="en-US" sz="1200" dirty="0" smtClean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4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bit output =&gt; find collision in 2^(N/2) time due to birthday bound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Ethan </a:t>
            </a:r>
            <a:r>
              <a:rPr lang="en-US" sz="1200" dirty="0" err="1" smtClean="0"/>
              <a:t>Heilman</a:t>
            </a:r>
            <a:r>
              <a:rPr lang="en-US" sz="1200" dirty="0" smtClean="0"/>
              <a:t> fixed the differential cryptanalysis study of MD6.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526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we will see random permutation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block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begin with item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48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begin with item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48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wide pipe</a:t>
            </a:r>
            <a:r>
              <a:rPr lang="en-US" baseline="0" dirty="0" smtClean="0"/>
              <a:t> is a type of finalization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987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M-D isn’t pseudorandom on its own due to the length extension attack</a:t>
            </a:r>
          </a:p>
          <a:p>
            <a:endParaRPr lang="en-US" dirty="0" smtClean="0"/>
          </a:p>
          <a:p>
            <a:r>
              <a:rPr lang="en-US" dirty="0" smtClean="0"/>
              <a:t>Bellare paper: https://eprint.iacr.org/2006/043.pdf</a:t>
            </a:r>
          </a:p>
          <a:p>
            <a:endParaRPr lang="en-US" dirty="0" smtClean="0"/>
          </a:p>
          <a:p>
            <a:r>
              <a:rPr lang="en-US" dirty="0" smtClean="0"/>
              <a:t>BU website in 2017 used 3DES. In </a:t>
            </a:r>
            <a:r>
              <a:rPr lang="en-US" smtClean="0"/>
              <a:t>2018 it uses AES-256.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64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TCB = Trusted Computing 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we will see random permutation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block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paper title-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oracles are practical: a paradigm for designing efficient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61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0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definitions get stronger toward the bottom</a:t>
            </a:r>
          </a:p>
          <a:p>
            <a:endParaRPr lang="en-US" dirty="0" smtClean="0"/>
          </a:p>
          <a:p>
            <a:r>
              <a:rPr lang="en-US" dirty="0" smtClean="0"/>
              <a:t>Target collision resistance = 2-universal one-way hash function</a:t>
            </a:r>
          </a:p>
          <a:p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Bellare Hoang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Kelelveedhi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paper "Instantiating Random Oracles via UCEs" provides the first mechanism that formally captures (part of) strength implicit in this random oracle: it's a universal computational extractor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31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Alternate representation, from https://www.cs.umd.edu/~waa/414-F11/IntroToCrypto.pdf (sec 4.2):</a:t>
            </a:r>
          </a:p>
          <a:p>
            <a:r>
              <a:rPr lang="en-US" dirty="0" smtClean="0"/>
              <a:t>Suppose a bag has</a:t>
            </a:r>
            <a:r>
              <a:rPr lang="en-US" baseline="0" dirty="0" smtClean="0"/>
              <a:t> L </a:t>
            </a:r>
            <a:r>
              <a:rPr lang="en-US" dirty="0" smtClean="0"/>
              <a:t>balls in it, all of different colors. We draw</a:t>
            </a:r>
            <a:r>
              <a:rPr lang="en-US" baseline="0" dirty="0" smtClean="0"/>
              <a:t> </a:t>
            </a:r>
            <a:r>
              <a:rPr lang="en-US" dirty="0" smtClean="0"/>
              <a:t>one ball at a time from the bag and write down its color, we then replace the ball in the bag and</a:t>
            </a:r>
          </a:p>
          <a:p>
            <a:r>
              <a:rPr lang="en-US" dirty="0" smtClean="0"/>
              <a:t>draw again.</a:t>
            </a:r>
            <a:r>
              <a:rPr lang="en-US" baseline="0" dirty="0" smtClean="0"/>
              <a:t> What’s </a:t>
            </a:r>
            <a:r>
              <a:rPr lang="en-US" dirty="0" smtClean="0"/>
              <a:t>then the probability, after</a:t>
            </a:r>
            <a:r>
              <a:rPr lang="en-US" baseline="0" dirty="0" smtClean="0"/>
              <a:t> </a:t>
            </a:r>
            <a:r>
              <a:rPr lang="en-US" dirty="0" smtClean="0"/>
              <a:t>M</a:t>
            </a:r>
            <a:r>
              <a:rPr lang="en-US" baseline="0" dirty="0" smtClean="0"/>
              <a:t> </a:t>
            </a:r>
            <a:r>
              <a:rPr lang="en-US" dirty="0" smtClean="0"/>
              <a:t>balls have been taken out of the bag, that we have obtained at least</a:t>
            </a:r>
            <a:r>
              <a:rPr lang="en-US" baseline="0" dirty="0" smtClean="0"/>
              <a:t> </a:t>
            </a:r>
            <a:r>
              <a:rPr lang="en-US" dirty="0" smtClean="0"/>
              <a:t>one repeated color?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Alternate representation, from https://www.cs.umd.edu/~waa/414-F11/IntroToCrypto.pdf (sec 4.2):</a:t>
            </a:r>
          </a:p>
          <a:p>
            <a:r>
              <a:rPr lang="en-US" dirty="0" smtClean="0"/>
              <a:t>Suppose a bag has</a:t>
            </a:r>
            <a:r>
              <a:rPr lang="en-US" baseline="0" dirty="0" smtClean="0"/>
              <a:t> L </a:t>
            </a:r>
            <a:r>
              <a:rPr lang="en-US" dirty="0" smtClean="0"/>
              <a:t>balls in it, all of different colors. We draw</a:t>
            </a:r>
            <a:r>
              <a:rPr lang="en-US" baseline="0" dirty="0" smtClean="0"/>
              <a:t> </a:t>
            </a:r>
            <a:r>
              <a:rPr lang="en-US" dirty="0" smtClean="0"/>
              <a:t>one ball at a time from the bag and write down its color, we then replace the ball in the bag and</a:t>
            </a:r>
          </a:p>
          <a:p>
            <a:r>
              <a:rPr lang="en-US" dirty="0" smtClean="0"/>
              <a:t>draw again.</a:t>
            </a:r>
            <a:r>
              <a:rPr lang="en-US" baseline="0" dirty="0" smtClean="0"/>
              <a:t> What’s </a:t>
            </a:r>
            <a:r>
              <a:rPr lang="en-US" dirty="0" smtClean="0"/>
              <a:t>then the probability, after</a:t>
            </a:r>
            <a:r>
              <a:rPr lang="en-US" baseline="0" dirty="0" smtClean="0"/>
              <a:t> </a:t>
            </a:r>
            <a:r>
              <a:rPr lang="en-US" dirty="0" smtClean="0"/>
              <a:t>M</a:t>
            </a:r>
            <a:r>
              <a:rPr lang="en-US" baseline="0" dirty="0" smtClean="0"/>
              <a:t> </a:t>
            </a:r>
            <a:r>
              <a:rPr lang="en-US" dirty="0" smtClean="0"/>
              <a:t>balls have been taken out of the bag, that we have obtained at least</a:t>
            </a:r>
            <a:r>
              <a:rPr lang="en-US" baseline="0" dirty="0" smtClean="0"/>
              <a:t> </a:t>
            </a:r>
            <a:r>
              <a:rPr lang="en-US" dirty="0" smtClean="0"/>
              <a:t>one repeated color?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Images taken from https://upload.wikimedia.org/wikipedia/commons/d/d3/Token.gif and https://upload.wikimedia.org/wikipedia/commons/a/a7/IPhone_6S_Rose_Gold.png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1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8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714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6930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1580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79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2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618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75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3895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5113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3471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521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3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80910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09324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0289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04448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532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3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87968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71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9531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3351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4890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06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3105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8088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31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09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551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5: Random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Week 3 lab posted to Piazza, due Friday 2/9</a:t>
            </a:r>
          </a:p>
          <a:p>
            <a:r>
              <a:rPr lang="en-US" sz="2800" dirty="0" smtClean="0"/>
              <a:t>Week 3 reading assignment posted to Piazza</a:t>
            </a:r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 is an “appropriately chosen” </a:t>
            </a:r>
            <a:r>
              <a:rPr lang="en-US" i="1" dirty="0" smtClean="0"/>
              <a:t>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Def. </a:t>
            </a:r>
            <a:r>
              <a:rPr lang="en-US" dirty="0"/>
              <a:t>A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hash function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: {0,1}* → {0,1</a:t>
            </a:r>
            <a:r>
              <a:rPr lang="en-US" dirty="0" smtClean="0"/>
              <a:t>}</a:t>
            </a:r>
            <a:r>
              <a:rPr lang="el-GR" baseline="30000" dirty="0"/>
              <a:t> η</a:t>
            </a:r>
            <a:r>
              <a:rPr lang="en-US" dirty="0" smtClean="0"/>
              <a:t> </a:t>
            </a:r>
            <a:r>
              <a:rPr lang="en-US" dirty="0"/>
              <a:t>is an efficiently-computable function </a:t>
            </a:r>
            <a:r>
              <a:rPr lang="en-US" dirty="0" smtClean="0"/>
              <a:t>that accepts unbounded input and outputs strings of a fixed length </a:t>
            </a:r>
            <a:r>
              <a:rPr lang="el-GR" dirty="0" smtClean="0"/>
              <a:t>η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Security notions against adversaries who </a:t>
            </a:r>
            <a:r>
              <a:rPr lang="en-US" i="1" dirty="0" smtClean="0"/>
              <a:t>possess the code</a:t>
            </a:r>
            <a:r>
              <a:rPr lang="en-US" dirty="0" smtClean="0"/>
              <a:t>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endParaRPr lang="en-US" i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Notes</a:t>
            </a:r>
          </a:p>
          <a:p>
            <a:pPr fontAlgn="ctr"/>
            <a:r>
              <a:rPr lang="en-US" sz="2200" i="1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length-reducing → collisions must exist!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Hope is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they're hard to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</a:t>
            </a:r>
            <a:endParaRPr lang="en-US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ctr"/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“Given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code of </a:t>
            </a:r>
            <a:r>
              <a:rPr lang="en-US" sz="2200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piece is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huge: not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 an oracle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query like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block ciphers</a:t>
            </a:r>
          </a:p>
          <a:p>
            <a:pPr lvl="1" font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block ciphers break if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sees the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code, since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is readily identifiable from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</a:t>
            </a:r>
          </a:p>
          <a:p>
            <a:pPr fontAlgn="ctr"/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Birthday bound restricts the theoretical limit of difficulty of collision attack</a:t>
            </a:r>
            <a:endParaRPr lang="en-US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7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bound, explained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set of size L, say you wish to draw an item M times with replacement</a:t>
            </a:r>
          </a:p>
          <a:p>
            <a:r>
              <a:rPr lang="en-US" i="1" dirty="0" smtClean="0">
                <a:latin typeface="+mj-lt"/>
              </a:rPr>
              <a:t>Question</a:t>
            </a:r>
            <a:r>
              <a:rPr lang="en-US" dirty="0" smtClean="0"/>
              <a:t>: what is the chance that you pick the same element twice?</a:t>
            </a:r>
          </a:p>
          <a:p>
            <a:r>
              <a:rPr lang="en-US" dirty="0" smtClean="0"/>
              <a:t>Easier to compute the opposite question: chance of distinct elements</a:t>
            </a:r>
          </a:p>
          <a:p>
            <a:pPr>
              <a:tabLst>
                <a:tab pos="3311525" algn="l"/>
              </a:tabLst>
            </a:pPr>
            <a:r>
              <a:rPr lang="en-US" dirty="0" smtClean="0"/>
              <a:t>Pr[ distinct elements ]	= </a:t>
            </a:r>
            <a:r>
              <a:rPr lang="en-US" dirty="0" err="1" smtClean="0"/>
              <a:t>nPr</a:t>
            </a:r>
            <a:r>
              <a:rPr lang="en-US" dirty="0" smtClean="0"/>
              <a:t>(L, M) / L</a:t>
            </a:r>
            <a:r>
              <a:rPr lang="en-US" baseline="30000" dirty="0" smtClean="0"/>
              <a:t>M</a:t>
            </a:r>
            <a:endParaRPr lang="en-US" dirty="0"/>
          </a:p>
          <a:p>
            <a:pPr marL="0" indent="0">
              <a:buNone/>
              <a:tabLst>
                <a:tab pos="3310128" algn="l"/>
              </a:tabLst>
            </a:pPr>
            <a:r>
              <a:rPr lang="en-US" dirty="0" smtClean="0"/>
              <a:t>	= 1 × (1 – 1/L) × (1 – 2/L) × ⋯ × (1 – (M-1)/L)</a:t>
            </a:r>
          </a:p>
          <a:p>
            <a:pPr marL="0" indent="0">
              <a:buNone/>
              <a:tabLst>
                <a:tab pos="3310128" algn="l"/>
              </a:tabLst>
            </a:pPr>
            <a:r>
              <a:rPr lang="x-none" dirty="0" smtClean="0"/>
              <a:t>	≈</a:t>
            </a:r>
            <a:r>
              <a:rPr lang="en-US" dirty="0" smtClean="0"/>
              <a:t> </a:t>
            </a:r>
            <a:r>
              <a:rPr lang="en-US" dirty="0"/>
              <a:t>1 × </a:t>
            </a:r>
            <a:r>
              <a:rPr lang="en-US" i="1" dirty="0" smtClean="0"/>
              <a:t>e</a:t>
            </a:r>
            <a:r>
              <a:rPr lang="en-US" baseline="30000" dirty="0" smtClean="0"/>
              <a:t>-1/L</a:t>
            </a:r>
            <a:r>
              <a:rPr lang="en-US" dirty="0" smtClean="0"/>
              <a:t> </a:t>
            </a:r>
            <a:r>
              <a:rPr lang="en-US" dirty="0"/>
              <a:t>× </a:t>
            </a:r>
            <a:r>
              <a:rPr lang="en-US" i="1" dirty="0" smtClean="0"/>
              <a:t>e</a:t>
            </a:r>
            <a:r>
              <a:rPr lang="en-US" baseline="30000" dirty="0" smtClean="0"/>
              <a:t>-2/L</a:t>
            </a:r>
            <a:r>
              <a:rPr lang="en-US" dirty="0" smtClean="0"/>
              <a:t> </a:t>
            </a:r>
            <a:r>
              <a:rPr lang="en-US" dirty="0"/>
              <a:t>× ⋯ </a:t>
            </a:r>
            <a:r>
              <a:rPr lang="en-US" dirty="0" smtClean="0"/>
              <a:t>× </a:t>
            </a:r>
            <a:r>
              <a:rPr lang="en-US" i="1" dirty="0" smtClean="0"/>
              <a:t>e</a:t>
            </a:r>
            <a:r>
              <a:rPr lang="en-US" baseline="30000" dirty="0" smtClean="0"/>
              <a:t>-(M-1)/L</a:t>
            </a:r>
            <a:r>
              <a:rPr lang="en-US" dirty="0" smtClean="0"/>
              <a:t> because 1 – x </a:t>
            </a:r>
            <a:r>
              <a:rPr lang="x-none" dirty="0" smtClean="0"/>
              <a:t>≈</a:t>
            </a:r>
            <a:r>
              <a:rPr lang="en-US" i="1" dirty="0"/>
              <a:t> </a:t>
            </a:r>
            <a:r>
              <a:rPr lang="en-US" i="1" dirty="0" smtClean="0"/>
              <a:t>e</a:t>
            </a:r>
            <a:r>
              <a:rPr lang="en-US" baseline="30000" dirty="0" smtClean="0"/>
              <a:t>-x</a:t>
            </a:r>
          </a:p>
          <a:p>
            <a:pPr marL="0" indent="0">
              <a:buNone/>
              <a:tabLst>
                <a:tab pos="3310128" algn="l"/>
              </a:tabLst>
            </a:pPr>
            <a:r>
              <a:rPr lang="en-US" dirty="0" smtClean="0"/>
              <a:t>	= </a:t>
            </a:r>
            <a:r>
              <a:rPr lang="en-US" dirty="0" err="1" smtClean="0"/>
              <a:t>exp</a:t>
            </a:r>
            <a:r>
              <a:rPr lang="en-US" dirty="0" smtClean="0"/>
              <a:t>[ -M × (M – 1) / L]</a:t>
            </a:r>
          </a:p>
          <a:p>
            <a:pPr marL="0" indent="0">
              <a:buNone/>
              <a:tabLst>
                <a:tab pos="3310128" algn="l"/>
              </a:tabLst>
            </a:pPr>
            <a:r>
              <a:rPr lang="x-none" dirty="0" smtClean="0"/>
              <a:t>	≈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[ -M</a:t>
            </a:r>
            <a:r>
              <a:rPr lang="en-US" baseline="30000" dirty="0" smtClean="0"/>
              <a:t>2 </a:t>
            </a:r>
            <a:r>
              <a:rPr lang="en-US" dirty="0" smtClean="0"/>
              <a:t>/</a:t>
            </a:r>
            <a:r>
              <a:rPr lang="en-US" baseline="30000" dirty="0"/>
              <a:t> </a:t>
            </a:r>
            <a:r>
              <a:rPr lang="en-US" dirty="0" smtClean="0"/>
              <a:t>2L]</a:t>
            </a:r>
          </a:p>
          <a:p>
            <a:r>
              <a:rPr lang="en-US" dirty="0" smtClean="0"/>
              <a:t>For large L, the expected # of items to draw before the first collision is approx</a:t>
            </a:r>
          </a:p>
          <a:p>
            <a:pPr marL="0" indent="0" algn="ctr">
              <a:buNone/>
            </a:pPr>
            <a:r>
              <a:rPr lang="el-GR" dirty="0" smtClean="0"/>
              <a:t>π</a:t>
            </a:r>
            <a:r>
              <a:rPr lang="en-US" baseline="30000" dirty="0"/>
              <a:t> </a:t>
            </a:r>
            <a:r>
              <a:rPr lang="en-US" dirty="0" smtClean="0"/>
              <a:t>L</a:t>
            </a:r>
            <a:r>
              <a:rPr lang="en-US" baseline="30000" dirty="0" smtClean="0"/>
              <a:t> </a:t>
            </a:r>
            <a:r>
              <a:rPr lang="en-US" dirty="0" smtClean="0"/>
              <a:t>/</a:t>
            </a:r>
            <a:r>
              <a:rPr lang="en-US" baseline="30000" dirty="0"/>
              <a:t> </a:t>
            </a:r>
            <a:r>
              <a:rPr lang="en-US" dirty="0" smtClean="0"/>
              <a:t>2 </a:t>
            </a:r>
            <a:r>
              <a:rPr lang="x-none" dirty="0" smtClean="0"/>
              <a:t>≈ 1.25  L</a:t>
            </a:r>
            <a:endParaRPr lang="en-US" dirty="0"/>
          </a:p>
          <a:p>
            <a:r>
              <a:rPr lang="en-US" dirty="0" smtClean="0"/>
              <a:t>The distribution of M is tightly concentrated around its expected value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4911324" y="5319963"/>
              <a:ext cx="2228605" cy="434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1245" y="5303403"/>
                <a:ext cx="2255963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94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bound, pictured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tabLst>
                <a:tab pos="3311525" algn="l"/>
              </a:tabLst>
            </a:pPr>
            <a:endParaRPr lang="en-US" dirty="0" smtClean="0"/>
          </a:p>
          <a:p>
            <a:pPr marL="0" indent="0">
              <a:buNone/>
              <a:tabLst>
                <a:tab pos="3310128" algn="l"/>
              </a:tabLst>
            </a:pPr>
            <a:endParaRPr lang="en-US" dirty="0" smtClean="0"/>
          </a:p>
          <a:p>
            <a:pPr marL="0" indent="0">
              <a:buNone/>
              <a:tabLst>
                <a:tab pos="3310128" algn="l"/>
              </a:tabLst>
            </a:pPr>
            <a:r>
              <a:rPr lang="en-US" dirty="0" smtClean="0"/>
              <a:t> </a:t>
            </a:r>
            <a:endParaRPr lang="en-US" baseline="30000" dirty="0" smtClean="0"/>
          </a:p>
          <a:p>
            <a:pPr marL="0" indent="0">
              <a:buNone/>
              <a:tabLst>
                <a:tab pos="3310128" algn="l"/>
              </a:tabLst>
            </a:pPr>
            <a:endParaRPr lang="en-US" dirty="0" smtClean="0"/>
          </a:p>
          <a:p>
            <a:pPr marL="0" indent="0">
              <a:buNone/>
              <a:tabLst>
                <a:tab pos="3310128" algn="l"/>
              </a:tabLst>
            </a:pPr>
            <a:endParaRPr lang="en-US" dirty="0" smtClean="0"/>
          </a:p>
          <a:p>
            <a:r>
              <a:rPr lang="en-US" dirty="0" smtClean="0"/>
              <a:t>For large L, the expected # of items to draw before the first collision is approx</a:t>
            </a:r>
          </a:p>
          <a:p>
            <a:pPr marL="0" indent="0" algn="ctr">
              <a:buNone/>
            </a:pPr>
            <a:r>
              <a:rPr lang="el-GR" dirty="0" smtClean="0"/>
              <a:t>π</a:t>
            </a:r>
            <a:r>
              <a:rPr lang="en-US" baseline="30000" dirty="0"/>
              <a:t> </a:t>
            </a:r>
            <a:r>
              <a:rPr lang="en-US" dirty="0" smtClean="0"/>
              <a:t>L</a:t>
            </a:r>
            <a:r>
              <a:rPr lang="en-US" baseline="30000" dirty="0" smtClean="0"/>
              <a:t> </a:t>
            </a:r>
            <a:r>
              <a:rPr lang="en-US" dirty="0" smtClean="0"/>
              <a:t>/</a:t>
            </a:r>
            <a:r>
              <a:rPr lang="en-US" baseline="30000" dirty="0"/>
              <a:t> </a:t>
            </a:r>
            <a:r>
              <a:rPr lang="en-US" dirty="0" smtClean="0"/>
              <a:t>2 </a:t>
            </a:r>
            <a:r>
              <a:rPr lang="x-none" dirty="0" smtClean="0"/>
              <a:t>≈ 1.25  L</a:t>
            </a:r>
            <a:endParaRPr lang="en-US" dirty="0"/>
          </a:p>
          <a:p>
            <a:r>
              <a:rPr lang="en-US" dirty="0" smtClean="0"/>
              <a:t>The distribution of M is tightly concentrated around its expected value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4911324" y="5319963"/>
              <a:ext cx="2228605" cy="434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1245" y="5303403"/>
                <a:ext cx="2255963" cy="465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5"/>
          <a:srcRect r="180" b="23673"/>
          <a:stretch/>
        </p:blipFill>
        <p:spPr>
          <a:xfrm>
            <a:off x="2012986" y="1101725"/>
            <a:ext cx="8166029" cy="37175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070923" y="1173329"/>
            <a:ext cx="0" cy="322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18764" y="1173329"/>
            <a:ext cx="0" cy="322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2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hash functions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block ciphers</a:t>
            </a:r>
            <a:br>
              <a:rPr lang="en-US" dirty="0"/>
            </a:br>
            <a:r>
              <a:rPr lang="en-U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[Even Mansour]</a:t>
            </a:r>
          </a:p>
          <a:p>
            <a:r>
              <a:rPr lang="en-US" dirty="0" smtClean="0"/>
              <a:t>Random </a:t>
            </a:r>
            <a:r>
              <a:rPr lang="en-US" dirty="0"/>
              <a:t>number generation</a:t>
            </a:r>
          </a:p>
          <a:p>
            <a:r>
              <a:rPr lang="en-US" dirty="0"/>
              <a:t>Key evolution for forward secrecy</a:t>
            </a:r>
          </a:p>
          <a:p>
            <a:r>
              <a:rPr lang="en-US" dirty="0"/>
              <a:t>Extraction of random-looking bits from a source with entropy (e.g., password, fingerprint)</a:t>
            </a:r>
          </a:p>
          <a:p>
            <a:pPr lvl="1"/>
            <a:r>
              <a:rPr lang="en-US" sz="2200" dirty="0"/>
              <a:t>Potentially also: derive a cryptographic key from it (Touch ID)</a:t>
            </a:r>
          </a:p>
          <a:p>
            <a:pPr lvl="1"/>
            <a:r>
              <a:rPr lang="en-US" sz="2200" dirty="0"/>
              <a:t>Note: only use a hash function that is specially crafted for this </a:t>
            </a:r>
            <a:r>
              <a:rPr lang="en-US" sz="2200" dirty="0" smtClean="0"/>
              <a:t>purpose!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8" y="1741871"/>
            <a:ext cx="4762500" cy="262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40519"/>
            <a:ext cx="2336800" cy="46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hash functions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block </a:t>
            </a:r>
            <a:r>
              <a:rPr lang="en-US" dirty="0" smtClean="0"/>
              <a:t>ciphers</a:t>
            </a:r>
            <a:br>
              <a:rPr lang="en-US" dirty="0" smtClean="0"/>
            </a:br>
            <a:r>
              <a:rPr lang="en-US" sz="2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[Even Mansour]</a:t>
            </a:r>
            <a:endParaRPr lang="en-US" sz="2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 smtClean="0"/>
              <a:t>Random </a:t>
            </a:r>
            <a:r>
              <a:rPr lang="en-US" dirty="0"/>
              <a:t>number generation</a:t>
            </a:r>
          </a:p>
          <a:p>
            <a:r>
              <a:rPr lang="en-US" dirty="0"/>
              <a:t>Key evolution for forward secrecy</a:t>
            </a:r>
          </a:p>
          <a:p>
            <a:r>
              <a:rPr lang="en-US" dirty="0"/>
              <a:t>Extraction of random-looking bits from a source with entropy (e.g., password, fingerprint)</a:t>
            </a:r>
          </a:p>
          <a:p>
            <a:pPr lvl="1"/>
            <a:r>
              <a:rPr lang="en-US" sz="2200" dirty="0"/>
              <a:t>Potentially also: derive a cryptographic key from it (Touch ID)</a:t>
            </a:r>
          </a:p>
          <a:p>
            <a:pPr lvl="1"/>
            <a:r>
              <a:rPr lang="en-US" sz="2200" dirty="0"/>
              <a:t>Note: only use a hash function that is specially crafted for this purpose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Authenticity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Digital signatures: both public and symmetric via </a:t>
            </a:r>
            <a:r>
              <a:rPr lang="en-US" dirty="0" smtClean="0"/>
              <a:t>HMAC</a:t>
            </a:r>
            <a:br>
              <a:rPr lang="en-US" dirty="0" smtClean="0"/>
            </a:br>
            <a:r>
              <a:rPr lang="en-US" sz="2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Bellare Canetti Krawczyk 96, RFC 2104]</a:t>
            </a:r>
          </a:p>
          <a:p>
            <a:r>
              <a:rPr lang="en-US" dirty="0"/>
              <a:t>Authenticating users, data, or code</a:t>
            </a:r>
          </a:p>
          <a:p>
            <a:pPr lvl="1"/>
            <a:r>
              <a:rPr lang="en-US" sz="2200" dirty="0"/>
              <a:t>Potentially </a:t>
            </a:r>
            <a:r>
              <a:rPr lang="en-US" sz="2200" dirty="0" smtClean="0"/>
              <a:t>timestamp for </a:t>
            </a:r>
            <a:r>
              <a:rPr lang="en-US" sz="2200" dirty="0"/>
              <a:t>freshness</a:t>
            </a:r>
          </a:p>
          <a:p>
            <a:pPr lvl="1"/>
            <a:r>
              <a:rPr lang="en-US" sz="2200" dirty="0"/>
              <a:t>Conversely, modification detection scheme (</a:t>
            </a:r>
            <a:r>
              <a:rPr lang="en-US" sz="2200" dirty="0" err="1"/>
              <a:t>Merkle</a:t>
            </a:r>
            <a:r>
              <a:rPr lang="en-US" sz="2200" dirty="0"/>
              <a:t> trees)</a:t>
            </a:r>
          </a:p>
          <a:p>
            <a:r>
              <a:rPr lang="en-US" dirty="0"/>
              <a:t>Proof-of-work systems (Bitcoin): prohibit </a:t>
            </a:r>
            <a:r>
              <a:rPr lang="en-US" dirty="0" smtClean="0"/>
              <a:t>parallelization and </a:t>
            </a:r>
            <a:r>
              <a:rPr lang="en-US" dirty="0"/>
              <a:t>pre-computation before you know </a:t>
            </a:r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7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 of these applications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Don't </a:t>
            </a:r>
            <a:r>
              <a:rPr lang="en-US" sz="3000" dirty="0"/>
              <a:t>need inverses</a:t>
            </a:r>
            <a:r>
              <a:rPr lang="en-US" sz="3000" dirty="0" smtClean="0"/>
              <a:t>!</a:t>
            </a:r>
          </a:p>
          <a:p>
            <a:r>
              <a:rPr lang="en-US" sz="3000" dirty="0" smtClean="0"/>
              <a:t>In </a:t>
            </a:r>
            <a:r>
              <a:rPr lang="en-US" sz="3000" dirty="0"/>
              <a:t>fact, strongly prefer </a:t>
            </a:r>
            <a:r>
              <a:rPr lang="en-US" sz="3000" dirty="0" smtClean="0"/>
              <a:t>that it's </a:t>
            </a:r>
            <a:r>
              <a:rPr lang="en-US" sz="3000" dirty="0"/>
              <a:t>not </a:t>
            </a:r>
            <a:r>
              <a:rPr lang="en-US" sz="3000" dirty="0" smtClean="0"/>
              <a:t>possible/easy</a:t>
            </a:r>
            <a:endParaRPr lang="en-US" sz="3000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102109"/>
            <a:ext cx="5384800" cy="4260501"/>
          </a:xfrm>
        </p:spPr>
      </p:pic>
    </p:spTree>
    <p:extLst>
      <p:ext uri="{BB962C8B-B14F-4D97-AF65-F5344CB8AC3E}">
        <p14:creationId xmlns:p14="http://schemas.microsoft.com/office/powerpoint/2010/main" val="22012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families of hash functions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r>
              <a:rPr lang="en-US" sz="2500" dirty="0" smtClean="0"/>
              <a:t>Ron </a:t>
            </a:r>
            <a:r>
              <a:rPr lang="en-US" sz="2500" dirty="0" err="1" smtClean="0"/>
              <a:t>Rivest’s</a:t>
            </a:r>
            <a:r>
              <a:rPr lang="en-US" sz="2500" dirty="0" smtClean="0"/>
              <a:t> Message Digest family</a:t>
            </a:r>
            <a:endParaRPr lang="en-US" sz="25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1991 MD5 (128 bits) is </a:t>
            </a:r>
            <a:r>
              <a:rPr lang="en-US" sz="2100" dirty="0" smtClean="0"/>
              <a:t>most </a:t>
            </a:r>
            <a:r>
              <a:rPr lang="en-US" sz="2100" dirty="0"/>
              <a:t>well-</a:t>
            </a:r>
            <a:r>
              <a:rPr lang="en-US" sz="2100" dirty="0" smtClean="0"/>
              <a:t>known, still </a:t>
            </a:r>
            <a:r>
              <a:rPr lang="en-US" sz="2100" dirty="0"/>
              <a:t>sadly in use today despite being completely broken.</a:t>
            </a:r>
          </a:p>
          <a:p>
            <a:r>
              <a:rPr lang="en-US" sz="2100" dirty="0"/>
              <a:t>Some of the earlier iterations never reached the public domain, and all have mostly been discarded</a:t>
            </a:r>
          </a:p>
          <a:p>
            <a:r>
              <a:rPr lang="en-US" sz="2100" dirty="0"/>
              <a:t>MD6 was a submission to the SHA-3 competition. Its security analysis originally had problems, so the authors recommended that NIST not continue it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r>
              <a:rPr lang="en-US" sz="2500" dirty="0" smtClean="0"/>
              <a:t>Secure Hash Algorithm (SHA) family</a:t>
            </a:r>
            <a:endParaRPr lang="en-US" sz="25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NSA-designed, </a:t>
            </a:r>
            <a:r>
              <a:rPr lang="en-US" sz="2100" dirty="0" smtClean="0"/>
              <a:t>NIST-approved</a:t>
            </a:r>
          </a:p>
          <a:p>
            <a:r>
              <a:rPr lang="en-US" sz="2100" dirty="0" smtClean="0"/>
              <a:t>The original </a:t>
            </a:r>
            <a:r>
              <a:rPr lang="en-US" sz="2100" dirty="0"/>
              <a:t>SHA-0 </a:t>
            </a:r>
            <a:r>
              <a:rPr lang="en-US" sz="2100" dirty="0" smtClean="0"/>
              <a:t>was retracted </a:t>
            </a:r>
            <a:r>
              <a:rPr lang="en-US" sz="2100" dirty="0"/>
              <a:t>before </a:t>
            </a:r>
            <a:r>
              <a:rPr lang="en-US" sz="2100" dirty="0" smtClean="0"/>
              <a:t>standardization</a:t>
            </a:r>
            <a:endParaRPr lang="en-US" sz="2100" dirty="0"/>
          </a:p>
          <a:p>
            <a:r>
              <a:rPr lang="en-US" sz="2100" dirty="0"/>
              <a:t>1995: SHA-1 (160 bits</a:t>
            </a:r>
            <a:r>
              <a:rPr lang="en-US" sz="2100" dirty="0" smtClean="0"/>
              <a:t>) is still </a:t>
            </a:r>
            <a:r>
              <a:rPr lang="en-US" sz="2100" dirty="0"/>
              <a:t>in use today, </a:t>
            </a:r>
            <a:r>
              <a:rPr lang="en-US" sz="2100" dirty="0" smtClean="0"/>
              <a:t>though slowly fading</a:t>
            </a:r>
          </a:p>
          <a:p>
            <a:pPr lvl="1"/>
            <a:r>
              <a:rPr lang="en-US" sz="1700" dirty="0" smtClean="0"/>
              <a:t>Wang, Yin, Yu 04</a:t>
            </a:r>
            <a:r>
              <a:rPr lang="en-US" sz="1700" dirty="0"/>
              <a:t>: </a:t>
            </a:r>
            <a:r>
              <a:rPr lang="en-US" sz="1700" dirty="0" smtClean="0"/>
              <a:t>2</a:t>
            </a:r>
            <a:r>
              <a:rPr lang="en-US" sz="1700" baseline="30000" dirty="0" smtClean="0"/>
              <a:t>69</a:t>
            </a:r>
            <a:r>
              <a:rPr lang="en-US" sz="1700" dirty="0" smtClean="0"/>
              <a:t> step collision algorithm</a:t>
            </a:r>
          </a:p>
          <a:p>
            <a:pPr lvl="1"/>
            <a:r>
              <a:rPr lang="en-US" sz="1700" dirty="0" smtClean="0"/>
              <a:t>Stevens et al 17: found collision </a:t>
            </a:r>
            <a:r>
              <a:rPr lang="en-US" sz="1700" dirty="0"/>
              <a:t>in </a:t>
            </a:r>
            <a:r>
              <a:rPr lang="en-US" sz="1700" dirty="0" smtClean="0"/>
              <a:t>2</a:t>
            </a:r>
            <a:r>
              <a:rPr lang="en-US" sz="1700" baseline="30000" dirty="0" smtClean="0"/>
              <a:t>63</a:t>
            </a:r>
            <a:r>
              <a:rPr lang="en-US" sz="1700" dirty="0" smtClean="0"/>
              <a:t> steps</a:t>
            </a:r>
            <a:endParaRPr lang="en-US" sz="1700" dirty="0"/>
          </a:p>
          <a:p>
            <a:r>
              <a:rPr lang="en-US" sz="2100" dirty="0"/>
              <a:t>2001: </a:t>
            </a:r>
            <a:r>
              <a:rPr lang="en-US" sz="2100" dirty="0" smtClean="0"/>
              <a:t>SHA-2 family </a:t>
            </a:r>
            <a:r>
              <a:rPr lang="en-US" sz="2100" dirty="0"/>
              <a:t>(224, 256, 384, or 512 bits</a:t>
            </a:r>
            <a:r>
              <a:rPr lang="en-US" sz="2100" dirty="0" smtClean="0"/>
              <a:t>) is the </a:t>
            </a:r>
            <a:r>
              <a:rPr lang="en-US" sz="2100" dirty="0"/>
              <a:t>recommended hash function to use </a:t>
            </a:r>
            <a:r>
              <a:rPr lang="en-US" sz="2100" dirty="0" smtClean="0"/>
              <a:t>today</a:t>
            </a:r>
            <a:endParaRPr lang="en-US" sz="2100" dirty="0"/>
          </a:p>
          <a:p>
            <a:r>
              <a:rPr lang="en-US" sz="2100" dirty="0" smtClean="0"/>
              <a:t>All follow a </a:t>
            </a:r>
            <a:r>
              <a:rPr lang="en-US" sz="2100" dirty="0" err="1" smtClean="0"/>
              <a:t>Merkle-Damgard</a:t>
            </a:r>
            <a:r>
              <a:rPr lang="en-US" sz="2100" dirty="0" smtClean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44344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lifetimes: collision resistance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5922282"/>
            <a:ext cx="10972800" cy="438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+mn-lt"/>
              </a:rPr>
              <a:t>Source: https://</a:t>
            </a:r>
            <a:r>
              <a:rPr lang="en-US" sz="1800" dirty="0" smtClean="0">
                <a:latin typeface="+mn-lt"/>
              </a:rPr>
              <a:t>z.cash/blog/hash-functions.html and </a:t>
            </a:r>
            <a:r>
              <a:rPr lang="en-US" sz="1800" dirty="0"/>
              <a:t>http://</a:t>
            </a:r>
            <a:r>
              <a:rPr lang="en-US" sz="1800" dirty="0" smtClean="0"/>
              <a:t>valerieaurora.org/hash.html </a:t>
            </a:r>
            <a:endParaRPr lang="en-US" sz="1800" dirty="0"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0325"/>
            <a:ext cx="12192000" cy="46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lifetimes: second preimage resistance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5922282"/>
            <a:ext cx="10972800" cy="438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Lato Regular"/>
                <a:cs typeface="Lato Regular"/>
              </a:rPr>
              <a:t>Source: https://</a:t>
            </a:r>
            <a:r>
              <a:rPr lang="en-US" sz="1800" dirty="0" smtClean="0">
                <a:latin typeface="Lato Regular"/>
                <a:cs typeface="Lato Regular"/>
              </a:rPr>
              <a:t>z.cash/blog/hash-functions.html and </a:t>
            </a:r>
            <a:r>
              <a:rPr lang="en-US" sz="1800" dirty="0">
                <a:latin typeface="Lato Regular"/>
                <a:cs typeface="Lato Regular"/>
              </a:rPr>
              <a:t>http://</a:t>
            </a:r>
            <a:r>
              <a:rPr lang="en-US" sz="1800" dirty="0" smtClean="0">
                <a:latin typeface="Lato Regular"/>
                <a:cs typeface="Lato Regular"/>
              </a:rPr>
              <a:t>valerieaurora.org/hash.html </a:t>
            </a:r>
            <a:endParaRPr lang="en-US" sz="1800" dirty="0">
              <a:latin typeface="Lato Regular"/>
              <a:cs typeface="Lato Regular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58" y="1310325"/>
            <a:ext cx="10521085" cy="46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7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Merkle-Damgard</a:t>
            </a:r>
            <a:r>
              <a:rPr lang="en-US" dirty="0" smtClean="0"/>
              <a:t> paradigm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 random functions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Heavy"/>
                <a:cs typeface="Lato Heavy"/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{0,1}</a:t>
            </a:r>
            <a:r>
              <a:rPr lang="en-US" i="1" baseline="3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x-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{0,1}</a:t>
            </a:r>
            <a:r>
              <a:rPr lang="en-US" i="1" baseline="3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various input + output lengths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88309"/>
              </p:ext>
            </p:extLst>
          </p:nvPr>
        </p:nvGraphicFramePr>
        <p:xfrm>
          <a:off x="609600" y="1930876"/>
          <a:ext cx="10972800" cy="29089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55257"/>
                <a:gridCol w="1572381"/>
                <a:gridCol w="2115054"/>
                <a:gridCol w="2115054"/>
                <a:gridCol w="2115054"/>
              </a:tblGrid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One </a:t>
                      </a:r>
                      <a:r>
                        <a:rPr lang="en-US" sz="22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Regular"/>
                          <a:cs typeface="Lato Regular"/>
                        </a:rPr>
                        <a:t>public</a:t>
                      </a:r>
                      <a:r>
                        <a:rPr lang="en-US" sz="2200" dirty="0" smtClean="0">
                          <a:solidFill>
                            <a:schemeClr val="accent3"/>
                          </a:solidFill>
                          <a:latin typeface="Lato Regular"/>
                          <a:cs typeface="Lato Regular"/>
                        </a:rPr>
                        <a:t> </a:t>
                      </a: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function: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Stream</a:t>
                      </a:r>
                      <a:b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</a:b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cipher</a:t>
                      </a:r>
                      <a:endParaRPr lang="en-US" sz="2200" dirty="0">
                        <a:solidFill>
                          <a:srgbClr val="7F7F7F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Random</a:t>
                      </a:r>
                      <a:r>
                        <a:rPr lang="en-US" sz="2200" baseline="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permutation</a:t>
                      </a:r>
                      <a:endParaRPr lang="en-US" sz="2200" dirty="0">
                        <a:solidFill>
                          <a:srgbClr val="7F7F7F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2"/>
                          </a:solidFill>
                          <a:latin typeface="Lato Regular"/>
                          <a:cs typeface="Lato Regular"/>
                        </a:rPr>
                        <a:t>Compression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C0504D"/>
                          </a:solidFill>
                          <a:latin typeface="Lato Regular"/>
                          <a:cs typeface="Lato Regular"/>
                        </a:rPr>
                        <a:t>Hash function/random oracle</a:t>
                      </a:r>
                    </a:p>
                  </a:txBody>
                  <a:tcPr anchor="ctr"/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Family of functions indexed by </a:t>
                      </a:r>
                      <a:r>
                        <a:rPr lang="en-US" sz="2200" i="1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private</a:t>
                      </a: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 key:</a:t>
                      </a:r>
                      <a:endParaRPr lang="en-US" sz="2200" dirty="0">
                        <a:solidFill>
                          <a:srgbClr val="7F7F7F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7F7F7F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Block</a:t>
                      </a:r>
                      <a:b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</a:b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cipher</a:t>
                      </a:r>
                      <a:endParaRPr lang="en-US" sz="2200" dirty="0">
                        <a:solidFill>
                          <a:srgbClr val="7F7F7F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Message </a:t>
                      </a:r>
                      <a:r>
                        <a:rPr lang="en-US" sz="2200" dirty="0" err="1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auth</a:t>
                      </a:r>
                      <a:r>
                        <a:rPr lang="en-US" sz="2200" dirty="0" smtClean="0">
                          <a:solidFill>
                            <a:srgbClr val="7F7F7F"/>
                          </a:solidFill>
                          <a:latin typeface="Lato Regular"/>
                          <a:cs typeface="Lato Regular"/>
                        </a:rPr>
                        <a:t> code</a:t>
                      </a:r>
                      <a:endParaRPr lang="en-US" sz="2200" dirty="0">
                        <a:solidFill>
                          <a:srgbClr val="7F7F7F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692952" y="2899702"/>
            <a:ext cx="5852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5619" y="2899702"/>
            <a:ext cx="800709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95619" y="2899702"/>
            <a:ext cx="457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84764" y="3424634"/>
            <a:ext cx="0" cy="5200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55264" y="4116487"/>
            <a:ext cx="120106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6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Minicrypt’s</a:t>
            </a:r>
            <a:r>
              <a:rPr lang="en-US" dirty="0" smtClean="0"/>
              <a:t> building blocks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975435" y="1144294"/>
            <a:ext cx="3474720" cy="2611180"/>
            <a:chOff x="7924801" y="1461630"/>
            <a:chExt cx="3474720" cy="2611180"/>
          </a:xfrm>
        </p:grpSpPr>
        <p:sp>
          <p:nvSpPr>
            <p:cNvPr id="12" name="TextBox 11"/>
            <p:cNvSpPr txBox="1"/>
            <p:nvPr/>
          </p:nvSpPr>
          <p:spPr>
            <a:xfrm>
              <a:off x="7924801" y="1461630"/>
              <a:ext cx="3474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latin typeface="Lato Black"/>
                  <a:cs typeface="Lato Black"/>
                </a:rPr>
                <a:t>Public random function</a:t>
              </a:r>
              <a:endParaRPr lang="en-US" sz="2400" u="sng" dirty="0">
                <a:latin typeface="Lato Black"/>
                <a:cs typeface="Lato Black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015846" y="2009760"/>
              <a:ext cx="1292631" cy="2063050"/>
              <a:chOff x="8969065" y="2009760"/>
              <a:chExt cx="1292631" cy="206305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201839" y="2787166"/>
                <a:ext cx="848198" cy="4979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 smtClean="0">
                    <a:latin typeface="Lato Black"/>
                    <a:cs typeface="Lato Black"/>
                  </a:rPr>
                  <a:t>R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9625938" y="2409870"/>
                <a:ext cx="0" cy="377296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9625938" y="3285123"/>
                <a:ext cx="0" cy="411480"/>
              </a:xfrm>
              <a:prstGeom prst="straightConnector1">
                <a:avLst/>
              </a:prstGeom>
              <a:ln>
                <a:solidFill>
                  <a:srgbClr val="95373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014163" y="2009760"/>
                <a:ext cx="123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969065" y="3672700"/>
                <a:ext cx="1292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79954" y="1144294"/>
            <a:ext cx="2384485" cy="2642324"/>
            <a:chOff x="433947" y="1461630"/>
            <a:chExt cx="2384485" cy="2642324"/>
          </a:xfrm>
        </p:grpSpPr>
        <p:sp>
          <p:nvSpPr>
            <p:cNvPr id="9" name="TextBox 8"/>
            <p:cNvSpPr txBox="1"/>
            <p:nvPr/>
          </p:nvSpPr>
          <p:spPr>
            <a:xfrm>
              <a:off x="433947" y="1461630"/>
              <a:ext cx="2384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latin typeface="Lato Black"/>
                  <a:cs typeface="Lato Black"/>
                </a:rPr>
                <a:t>XOR operation</a:t>
              </a:r>
              <a:endParaRPr lang="en-US" sz="2400" u="sng" dirty="0">
                <a:latin typeface="Lato Black"/>
                <a:cs typeface="Lato Black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8137" y="2004619"/>
              <a:ext cx="12300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0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25801" y="2004619"/>
              <a:ext cx="129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0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40916" y="2639872"/>
              <a:ext cx="556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⊕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2791" y="3703844"/>
              <a:ext cx="129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0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9" idx="2"/>
            </p:cNvCxnSpPr>
            <p:nvPr/>
          </p:nvCxnSpPr>
          <p:spPr>
            <a:xfrm>
              <a:off x="1073180" y="2404729"/>
              <a:ext cx="429768" cy="42621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1765904" y="2404729"/>
              <a:ext cx="429768" cy="42976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1" idx="2"/>
              <a:endCxn id="42" idx="0"/>
            </p:cNvCxnSpPr>
            <p:nvPr/>
          </p:nvCxnSpPr>
          <p:spPr>
            <a:xfrm>
              <a:off x="1619107" y="3286203"/>
              <a:ext cx="0" cy="41764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Content Placeholder 4" descr="Venezia_acqua_alta_notte_2005_modificat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190" y="846138"/>
            <a:ext cx="5309810" cy="6011862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086923" y="3974354"/>
            <a:ext cx="4023360" cy="2606039"/>
            <a:chOff x="2974304" y="1144294"/>
            <a:chExt cx="4023360" cy="2606039"/>
          </a:xfrm>
        </p:grpSpPr>
        <p:sp>
          <p:nvSpPr>
            <p:cNvPr id="11" name="TextBox 10"/>
            <p:cNvSpPr txBox="1"/>
            <p:nvPr/>
          </p:nvSpPr>
          <p:spPr>
            <a:xfrm>
              <a:off x="2974304" y="1144294"/>
              <a:ext cx="4023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latin typeface="Lato Black"/>
                  <a:cs typeface="Lato Black"/>
                </a:rPr>
                <a:t>Secret random permutation</a:t>
              </a:r>
              <a:endParaRPr lang="en-US" sz="2400" u="sng" dirty="0">
                <a:latin typeface="Lato Black"/>
                <a:cs typeface="Lato Black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989290" y="1687283"/>
              <a:ext cx="1993388" cy="2063050"/>
              <a:chOff x="3806411" y="1687283"/>
              <a:chExt cx="1993388" cy="206305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5164041" y="2087393"/>
                <a:ext cx="3268" cy="377296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165675" y="2962646"/>
                <a:ext cx="0" cy="4114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552266" y="1687283"/>
                <a:ext cx="1230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07168" y="3350223"/>
                <a:ext cx="1292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6411" y="2513612"/>
                <a:ext cx="555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endParaRPr lang="en-US" sz="2000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35" name="Straight Arrow Connector 34"/>
              <p:cNvCxnSpPr>
                <a:stCxn id="34" idx="3"/>
              </p:cNvCxnSpPr>
              <p:nvPr/>
            </p:nvCxnSpPr>
            <p:spPr>
              <a:xfrm>
                <a:off x="4362028" y="2713667"/>
                <a:ext cx="377914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4739942" y="2464689"/>
                <a:ext cx="848198" cy="49795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 smtClean="0">
                    <a:latin typeface="Lato Black"/>
                    <a:cs typeface="Lato Black"/>
                  </a:rPr>
                  <a:t>P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309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Merkle-Damgard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with variable-length </a:t>
            </a:r>
            <a:r>
              <a:rPr lang="en-US" dirty="0" smtClean="0"/>
              <a:t>MACs (and encryption schemes), the design of a variable-length input </a:t>
            </a:r>
            <a:r>
              <a:rPr lang="en-US" dirty="0"/>
              <a:t>hash </a:t>
            </a:r>
            <a:r>
              <a:rPr lang="en-US" dirty="0" smtClean="0"/>
              <a:t>function requires building two separate primitives: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</a:t>
            </a:r>
            <a:r>
              <a:rPr lang="en-US" sz="2200" dirty="0"/>
              <a:t>fixed-</a:t>
            </a:r>
            <a:r>
              <a:rPr lang="en-US" sz="2200" dirty="0" smtClean="0"/>
              <a:t>length,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compressing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/>
              <a:t>random-looking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</a:t>
            </a:r>
            <a:r>
              <a:rPr lang="en-US" sz="2200" dirty="0"/>
              <a:t>mode of operation that iterates this function multiple times in a smart </a:t>
            </a:r>
            <a:r>
              <a:rPr lang="en-US" sz="2200" dirty="0" smtClean="0"/>
              <a:t>manner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78645" y="5153824"/>
            <a:ext cx="8249555" cy="1555757"/>
            <a:chOff x="-179991" y="2359701"/>
            <a:chExt cx="8249555" cy="1555757"/>
          </a:xfrm>
        </p:grpSpPr>
        <p:sp>
          <p:nvSpPr>
            <p:cNvPr id="5" name="TextBox 4"/>
            <p:cNvSpPr txBox="1"/>
            <p:nvPr/>
          </p:nvSpPr>
          <p:spPr>
            <a:xfrm>
              <a:off x="355597" y="2822851"/>
              <a:ext cx="771396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1F497D"/>
                  </a:solidFill>
                  <a:latin typeface="Lato"/>
                </a:rPr>
                <a:t>IV for hash function is typically fixed in spec, not user configurable.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smtClean="0">
                  <a:solidFill>
                    <a:srgbClr val="1F497D"/>
                  </a:solidFill>
                  <a:latin typeface="Lato"/>
                </a:rPr>
                <a:t>If you need something public-but-unique in addition to message,</a:t>
              </a:r>
              <a:br>
                <a:rPr lang="en-US" sz="2000" dirty="0" smtClean="0">
                  <a:solidFill>
                    <a:srgbClr val="1F497D"/>
                  </a:solidFill>
                  <a:latin typeface="Lato"/>
                </a:rPr>
              </a:br>
              <a:r>
                <a:rPr lang="en-US" sz="2000" dirty="0" smtClean="0">
                  <a:solidFill>
                    <a:srgbClr val="1F497D"/>
                  </a:solidFill>
                  <a:latin typeface="Lato"/>
                </a:rPr>
                <a:t>a </a:t>
              </a:r>
              <a:r>
                <a:rPr lang="en-US" sz="2000" i="1" dirty="0" smtClean="0">
                  <a:solidFill>
                    <a:srgbClr val="1F497D"/>
                  </a:solidFill>
                  <a:latin typeface="Lato"/>
                </a:rPr>
                <a:t>salt</a:t>
              </a:r>
              <a:r>
                <a:rPr lang="en-US" sz="2000" dirty="0" smtClean="0">
                  <a:solidFill>
                    <a:srgbClr val="1F497D"/>
                  </a:solidFill>
                  <a:latin typeface="Lato"/>
                </a:rPr>
                <a:t> is the hash function equivalent to a nonce from encryption.</a:t>
              </a:r>
              <a:endParaRPr lang="en-US" sz="2000" dirty="0">
                <a:solidFill>
                  <a:srgbClr val="1F497D"/>
                </a:solidFill>
                <a:latin typeface="Lato"/>
              </a:endParaRPr>
            </a:p>
          </p:txBody>
        </p:sp>
        <p:cxnSp>
          <p:nvCxnSpPr>
            <p:cNvPr id="6" name="Curved Connector 5"/>
            <p:cNvCxnSpPr>
              <a:stCxn id="5" idx="1"/>
              <a:endCxn id="14" idx="2"/>
            </p:cNvCxnSpPr>
            <p:nvPr/>
          </p:nvCxnSpPr>
          <p:spPr>
            <a:xfrm rot="10800000">
              <a:off x="-179991" y="2359701"/>
              <a:ext cx="535589" cy="1009454"/>
            </a:xfrm>
            <a:prstGeom prst="curvedConnector2">
              <a:avLst/>
            </a:prstGeom>
            <a:ln w="31750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nip Single Corner Rectangle 11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3988" y="463060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3300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6099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453243" y="3208203"/>
            <a:ext cx="9524769" cy="2134264"/>
            <a:chOff x="1453243" y="3208203"/>
            <a:chExt cx="9524769" cy="2134264"/>
          </a:xfrm>
        </p:grpSpPr>
        <p:sp>
          <p:nvSpPr>
            <p:cNvPr id="13" name="TextBox 12"/>
            <p:cNvSpPr txBox="1"/>
            <p:nvPr/>
          </p:nvSpPr>
          <p:spPr>
            <a:xfrm>
              <a:off x="1453243" y="3208204"/>
              <a:ext cx="644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4859035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0116" y="3208204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2" name="Elbow Connector 21"/>
            <p:cNvCxnSpPr>
              <a:stCxn id="21" idx="2"/>
            </p:cNvCxnSpPr>
            <p:nvPr/>
          </p:nvCxnSpPr>
          <p:spPr>
            <a:xfrm rot="16200000" flipH="1">
              <a:off x="4344836" y="3609067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nip Single Corner Rectangle 23"/>
            <p:cNvSpPr/>
            <p:nvPr/>
          </p:nvSpPr>
          <p:spPr>
            <a:xfrm>
              <a:off x="7974767" y="373142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>
              <a:endCxn id="31" idx="1"/>
            </p:cNvCxnSpPr>
            <p:nvPr/>
          </p:nvCxnSpPr>
          <p:spPr>
            <a:xfrm>
              <a:off x="9024633" y="4892214"/>
              <a:ext cx="10329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908901" y="4892214"/>
              <a:ext cx="20658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15848" y="320820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n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0" name="Elbow Connector 29"/>
            <p:cNvCxnSpPr>
              <a:stCxn id="29" idx="2"/>
            </p:cNvCxnSpPr>
            <p:nvPr/>
          </p:nvCxnSpPr>
          <p:spPr>
            <a:xfrm rot="16200000" flipH="1">
              <a:off x="7460568" y="360906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057567" y="4630604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hash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86256" y="376279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7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Merkle-Damgard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 smtClean="0"/>
              <a:t>“The </a:t>
            </a:r>
            <a:r>
              <a:rPr lang="en-US" sz="2500" dirty="0"/>
              <a:t>vulnerability of </a:t>
            </a:r>
            <a:r>
              <a:rPr lang="en-US" sz="2500" dirty="0" smtClean="0"/>
              <a:t>[a hash function] construction is </a:t>
            </a:r>
            <a:r>
              <a:rPr lang="en-US" sz="2500" dirty="0"/>
              <a:t>due to its finite </a:t>
            </a:r>
            <a:r>
              <a:rPr lang="en-US" sz="2500" dirty="0" smtClean="0"/>
              <a:t>state, [a limitation that does] not </a:t>
            </a:r>
            <a:r>
              <a:rPr lang="en-US" sz="2500" dirty="0"/>
              <a:t>apply to a random oracle</a:t>
            </a:r>
            <a:r>
              <a:rPr lang="en-US" sz="2500" dirty="0" smtClean="0"/>
              <a:t>.”</a:t>
            </a:r>
          </a:p>
          <a:p>
            <a:pPr marL="0" indent="0" algn="r">
              <a:buNone/>
            </a:pPr>
            <a:r>
              <a:rPr lang="en-US" sz="2200" dirty="0" smtClean="0"/>
              <a:t>–</a:t>
            </a:r>
            <a:r>
              <a:rPr lang="en-US" sz="2200" dirty="0" err="1" smtClean="0"/>
              <a:t>Keccak</a:t>
            </a:r>
            <a:r>
              <a:rPr lang="en-US" sz="2200" dirty="0" smtClean="0"/>
              <a:t> team, </a:t>
            </a:r>
            <a:r>
              <a:rPr lang="en-US" sz="2200" i="1" dirty="0" smtClean="0"/>
              <a:t>Cryptographic sponge functions</a:t>
            </a:r>
            <a:endParaRPr lang="en-US" sz="2200" i="1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3988" y="463060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3300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6099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453243" y="3208203"/>
            <a:ext cx="9524769" cy="2134264"/>
            <a:chOff x="1453243" y="3208203"/>
            <a:chExt cx="9524769" cy="2134264"/>
          </a:xfrm>
        </p:grpSpPr>
        <p:sp>
          <p:nvSpPr>
            <p:cNvPr id="13" name="TextBox 12"/>
            <p:cNvSpPr txBox="1"/>
            <p:nvPr/>
          </p:nvSpPr>
          <p:spPr>
            <a:xfrm>
              <a:off x="1453243" y="3208204"/>
              <a:ext cx="644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4859035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0116" y="3208204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2" name="Elbow Connector 21"/>
            <p:cNvCxnSpPr>
              <a:stCxn id="21" idx="2"/>
            </p:cNvCxnSpPr>
            <p:nvPr/>
          </p:nvCxnSpPr>
          <p:spPr>
            <a:xfrm rot="16200000" flipH="1">
              <a:off x="4344836" y="3609067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nip Single Corner Rectangle 23"/>
            <p:cNvSpPr/>
            <p:nvPr/>
          </p:nvSpPr>
          <p:spPr>
            <a:xfrm>
              <a:off x="7974767" y="373142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>
              <a:endCxn id="31" idx="1"/>
            </p:cNvCxnSpPr>
            <p:nvPr/>
          </p:nvCxnSpPr>
          <p:spPr>
            <a:xfrm>
              <a:off x="9024633" y="4892214"/>
              <a:ext cx="10329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908901" y="4892214"/>
              <a:ext cx="20658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15848" y="320820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n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0" name="Elbow Connector 29"/>
            <p:cNvCxnSpPr>
              <a:stCxn id="29" idx="2"/>
            </p:cNvCxnSpPr>
            <p:nvPr/>
          </p:nvCxnSpPr>
          <p:spPr>
            <a:xfrm rot="16200000" flipH="1">
              <a:off x="7460568" y="360906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057567" y="4630604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hash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86256" y="376279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60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Length extension </a:t>
            </a:r>
            <a:r>
              <a:rPr lang="en-US" sz="2800" dirty="0" smtClean="0">
                <a:solidFill>
                  <a:prstClr val="black"/>
                </a:solidFill>
              </a:rPr>
              <a:t>attack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3300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6099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3243" y="320820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4859035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0116" y="3208204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2" name="Elbow Connector 21"/>
          <p:cNvCxnSpPr>
            <a:stCxn id="21" idx="2"/>
          </p:cNvCxnSpPr>
          <p:nvPr/>
        </p:nvCxnSpPr>
        <p:spPr>
          <a:xfrm rot="16200000" flipH="1">
            <a:off x="4344836" y="3609067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nip Single Corner Rectangle 23"/>
          <p:cNvSpPr/>
          <p:nvPr/>
        </p:nvSpPr>
        <p:spPr>
          <a:xfrm>
            <a:off x="7974767" y="3731423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024633" y="4892214"/>
            <a:ext cx="10329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08901" y="4892214"/>
            <a:ext cx="20658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5848" y="320820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endParaRPr lang="en-US" sz="2800" i="1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30" name="Elbow Connector 29"/>
          <p:cNvCxnSpPr>
            <a:stCxn id="29" idx="2"/>
          </p:cNvCxnSpPr>
          <p:nvPr/>
        </p:nvCxnSpPr>
        <p:spPr>
          <a:xfrm rot="16200000" flipH="1">
            <a:off x="7460568" y="3609066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86256" y="376279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</a:t>
            </a:r>
            <a:endParaRPr lang="en-US" sz="2800" i="1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57567" y="4630604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30081" y="3208202"/>
            <a:ext cx="2679319" cy="2134265"/>
            <a:chOff x="9030081" y="3208202"/>
            <a:chExt cx="2679319" cy="2134265"/>
          </a:xfrm>
        </p:grpSpPr>
        <p:sp>
          <p:nvSpPr>
            <p:cNvPr id="28" name="TextBox 27"/>
            <p:cNvSpPr txBox="1"/>
            <p:nvPr/>
          </p:nvSpPr>
          <p:spPr>
            <a:xfrm>
              <a:off x="9030081" y="3208202"/>
              <a:ext cx="958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+1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2" name="Elbow Connector 31"/>
            <p:cNvCxnSpPr>
              <a:stCxn id="28" idx="2"/>
            </p:cNvCxnSpPr>
            <p:nvPr/>
          </p:nvCxnSpPr>
          <p:spPr>
            <a:xfrm rot="16200000" flipH="1">
              <a:off x="9590066" y="3650895"/>
              <a:ext cx="409355" cy="57040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10079947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1159066" y="4892214"/>
              <a:ext cx="5503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73780" y="3090333"/>
            <a:ext cx="7783173" cy="24214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6590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07656 -0.0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to length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9768" indent="-320040"/>
            <a:r>
              <a:rPr lang="en-US" sz="2500" dirty="0" smtClean="0"/>
              <a:t>Add </a:t>
            </a:r>
            <a:r>
              <a:rPr lang="en-US" sz="2500" dirty="0"/>
              <a:t>a finalization </a:t>
            </a:r>
            <a:r>
              <a:rPr lang="en-US" sz="2500" dirty="0" smtClean="0"/>
              <a:t>step</a:t>
            </a:r>
            <a:endParaRPr lang="en-US" sz="25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14993" y="4891551"/>
            <a:ext cx="5611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76119" y="4629941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988" y="463060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3300" y="4891551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0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26099" y="4891551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3243" y="320820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4859035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116" y="3208204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3" name="Elbow Connector 12"/>
          <p:cNvCxnSpPr>
            <a:stCxn id="12" idx="2"/>
          </p:cNvCxnSpPr>
          <p:nvPr/>
        </p:nvCxnSpPr>
        <p:spPr>
          <a:xfrm rot="16200000" flipH="1">
            <a:off x="4344836" y="3609067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nip Single Corner Rectangle 13"/>
          <p:cNvSpPr/>
          <p:nvPr/>
        </p:nvSpPr>
        <p:spPr>
          <a:xfrm>
            <a:off x="7974767" y="3731423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08901" y="4891551"/>
            <a:ext cx="20658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5848" y="320820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endParaRPr lang="en-US" sz="2800" i="1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8" name="Elbow Connector 17"/>
          <p:cNvCxnSpPr>
            <a:stCxn id="17" idx="2"/>
          </p:cNvCxnSpPr>
          <p:nvPr/>
        </p:nvCxnSpPr>
        <p:spPr>
          <a:xfrm rot="16200000" flipH="1">
            <a:off x="7460568" y="3609066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86256" y="376279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</a:t>
            </a:r>
            <a:endParaRPr lang="en-US" sz="2800" i="1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73593" y="4607918"/>
            <a:ext cx="1041400" cy="567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final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024633" y="4891221"/>
            <a:ext cx="548960" cy="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to length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9768" indent="-320040"/>
            <a:r>
              <a:rPr lang="en-US" sz="2500" dirty="0" smtClean="0"/>
              <a:t>Add </a:t>
            </a:r>
            <a:r>
              <a:rPr lang="en-US" sz="2500" dirty="0"/>
              <a:t>a finalization step</a:t>
            </a:r>
          </a:p>
          <a:p>
            <a:pPr marL="429768" indent="-320040"/>
            <a:r>
              <a:rPr lang="en-US" sz="2500" dirty="0"/>
              <a:t>Wide pipe strategy: </a:t>
            </a:r>
            <a:r>
              <a:rPr lang="en-US" sz="2500" dirty="0" smtClean="0"/>
              <a:t>C’s </a:t>
            </a:r>
            <a:r>
              <a:rPr lang="en-US" sz="2500" dirty="0"/>
              <a:t>output &gt; </a:t>
            </a:r>
            <a:r>
              <a:rPr lang="en-US" sz="2500" dirty="0" smtClean="0"/>
              <a:t>hash’s </a:t>
            </a:r>
            <a:r>
              <a:rPr lang="en-US" sz="2500" dirty="0"/>
              <a:t>output, simply truncate at the </a:t>
            </a:r>
            <a:r>
              <a:rPr lang="en-US" sz="2500" dirty="0" smtClean="0"/>
              <a:t>end</a:t>
            </a:r>
            <a:endParaRPr lang="en-US" sz="25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988" y="4522862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3300" y="4891551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0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26099" y="4891551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3243" y="320820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4859035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116" y="3208204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3" name="Elbow Connector 12"/>
          <p:cNvCxnSpPr>
            <a:stCxn id="12" idx="2"/>
          </p:cNvCxnSpPr>
          <p:nvPr/>
        </p:nvCxnSpPr>
        <p:spPr>
          <a:xfrm rot="16200000" flipH="1">
            <a:off x="4344836" y="3609067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nip Single Corner Rectangle 13"/>
          <p:cNvSpPr/>
          <p:nvPr/>
        </p:nvSpPr>
        <p:spPr>
          <a:xfrm>
            <a:off x="7974767" y="3731423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08901" y="4891551"/>
            <a:ext cx="206586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5848" y="320820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endParaRPr lang="en-US" sz="2800" i="1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8" name="Elbow Connector 17"/>
          <p:cNvCxnSpPr>
            <a:stCxn id="17" idx="2"/>
          </p:cNvCxnSpPr>
          <p:nvPr/>
        </p:nvCxnSpPr>
        <p:spPr>
          <a:xfrm rot="16200000" flipH="1">
            <a:off x="7460568" y="3609066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86256" y="376279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</a:t>
            </a:r>
            <a:endParaRPr lang="en-US" sz="2800" i="1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2" name="Straight Arrow Connector 21"/>
          <p:cNvCxnSpPr>
            <a:endCxn id="25" idx="1"/>
          </p:cNvCxnSpPr>
          <p:nvPr/>
        </p:nvCxnSpPr>
        <p:spPr>
          <a:xfrm>
            <a:off x="10026123" y="4892214"/>
            <a:ext cx="497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523235" y="4630604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</a:t>
            </a:r>
            <a:endParaRPr lang="en-US" sz="2800" baseline="-25000" dirty="0">
              <a:solidFill>
                <a:prstClr val="black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43300" y="4681406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26102" y="4681406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98051" y="4681406"/>
            <a:ext cx="207671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024633" y="4892214"/>
            <a:ext cx="6189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024633" y="4682069"/>
            <a:ext cx="6189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lowchart: Manual Operation 33"/>
          <p:cNvSpPr/>
          <p:nvPr/>
        </p:nvSpPr>
        <p:spPr>
          <a:xfrm rot="16200000">
            <a:off x="9476385" y="4585921"/>
            <a:ext cx="702374" cy="397102"/>
          </a:xfrm>
          <a:prstGeom prst="flowChartManualOpe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5635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Length extension attack</a:t>
            </a:r>
          </a:p>
          <a:p>
            <a:pPr marL="822960" lvl="1" indent="-320040"/>
            <a:r>
              <a:rPr lang="en-US" sz="2400" dirty="0"/>
              <a:t>Add a finalization step</a:t>
            </a:r>
          </a:p>
          <a:p>
            <a:pPr marL="822960" lvl="1" indent="-320040"/>
            <a:r>
              <a:rPr lang="en-US" sz="2400" dirty="0"/>
              <a:t>Wide pipe strategy: </a:t>
            </a:r>
            <a:r>
              <a:rPr lang="en-US" sz="2400" dirty="0" smtClean="0"/>
              <a:t>C’s </a:t>
            </a:r>
            <a:r>
              <a:rPr lang="en-US" sz="2400" dirty="0"/>
              <a:t>output &gt; </a:t>
            </a:r>
            <a:r>
              <a:rPr lang="en-US" sz="2400" dirty="0" smtClean="0"/>
              <a:t>hash’s </a:t>
            </a:r>
            <a:r>
              <a:rPr lang="en-US" sz="2400" dirty="0"/>
              <a:t>output, simply truncate at the end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Padding: Mihir </a:t>
            </a:r>
            <a:r>
              <a:rPr lang="en-US" sz="2800" dirty="0" err="1"/>
              <a:t>Bellare’s</a:t>
            </a:r>
            <a:r>
              <a:rPr lang="en-US" sz="2800" dirty="0"/>
              <a:t> 3 constraints for padding a</a:t>
            </a:r>
            <a:br>
              <a:rPr lang="en-US" sz="2800" dirty="0"/>
            </a:br>
            <a:r>
              <a:rPr lang="en-US" sz="2800" dirty="0"/>
              <a:t>variable-length input without creating collisions in the padding</a:t>
            </a:r>
          </a:p>
          <a:p>
            <a:pPr marL="822960" lvl="1" indent="-320040"/>
            <a:r>
              <a:rPr lang="en-US" sz="2400" dirty="0" smtClean="0"/>
              <a:t>Message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is always a prefix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=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|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)| </a:t>
            </a:r>
            <a:r>
              <a:rPr lang="en-US" sz="2400" dirty="0"/>
              <a:t>= |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)|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≠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last block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 </a:t>
            </a:r>
            <a:r>
              <a:rPr lang="en-US" sz="2400" dirty="0"/>
              <a:t>≠ last block of 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One convention: write string length as the sole contents of final </a:t>
            </a:r>
            <a:r>
              <a:rPr lang="en-US" sz="2400" dirty="0" smtClean="0"/>
              <a:t>block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17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Bellare’s</a:t>
            </a:r>
            <a:r>
              <a:rPr lang="en-US" dirty="0" smtClean="0"/>
              <a:t> padding suffices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Thm</a:t>
            </a:r>
            <a:r>
              <a:rPr lang="en-US" b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  <a:r>
              <a:rPr lang="en-US" dirty="0"/>
              <a:t> If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: </a:t>
            </a:r>
            <a:r>
              <a:rPr lang="en-US" dirty="0"/>
              <a:t>{</a:t>
            </a:r>
            <a:r>
              <a:rPr lang="en-US" dirty="0" smtClean="0"/>
              <a:t>0,1}</a:t>
            </a:r>
            <a:r>
              <a:rPr lang="en-US" baseline="30000" dirty="0" smtClean="0"/>
              <a:t>2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x-none" dirty="0"/>
              <a:t>→</a:t>
            </a:r>
            <a:r>
              <a:rPr lang="en-US" dirty="0"/>
              <a:t> {0,1</a:t>
            </a:r>
            <a:r>
              <a:rPr lang="en-US" dirty="0" smtClean="0"/>
              <a:t>}</a:t>
            </a:r>
            <a:r>
              <a:rPr lang="el-GR" sz="1200" baseline="30000" dirty="0"/>
              <a:t> </a:t>
            </a:r>
            <a:r>
              <a:rPr lang="el-GR" baseline="30000" dirty="0"/>
              <a:t>η</a:t>
            </a:r>
            <a:r>
              <a:rPr lang="en-US" dirty="0" smtClean="0"/>
              <a:t> </a:t>
            </a:r>
            <a:r>
              <a:rPr lang="en-US" dirty="0"/>
              <a:t>is collision-resistant, then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: {0,1}* → {0,1}</a:t>
            </a:r>
            <a:r>
              <a:rPr lang="el-GR" baseline="30000" dirty="0"/>
              <a:t> η</a:t>
            </a:r>
            <a:r>
              <a:rPr lang="en-US" dirty="0" smtClean="0"/>
              <a:t> </a:t>
            </a:r>
            <a:r>
              <a:rPr lang="en-US" dirty="0"/>
              <a:t>resulting from any fixed </a:t>
            </a:r>
            <a:r>
              <a:rPr lang="en-US" dirty="0" smtClean="0"/>
              <a:t>number </a:t>
            </a:r>
            <a:r>
              <a:rPr lang="en-US" dirty="0"/>
              <a:t>of iterations of </a:t>
            </a:r>
            <a:r>
              <a:rPr lang="en-US" dirty="0" err="1"/>
              <a:t>Merkle-Damgard</a:t>
            </a:r>
            <a:r>
              <a:rPr lang="en-US" dirty="0"/>
              <a:t> is too.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Proof sketch.</a:t>
            </a:r>
            <a:r>
              <a:rPr lang="en-US" b="1" dirty="0"/>
              <a:t> </a:t>
            </a:r>
            <a:r>
              <a:rPr lang="en-US" dirty="0" smtClean="0"/>
              <a:t>Show </a:t>
            </a:r>
            <a:r>
              <a:rPr lang="en-US" dirty="0"/>
              <a:t>that </a:t>
            </a:r>
            <a:r>
              <a:rPr lang="en-US" dirty="0" smtClean="0"/>
              <a:t>collision </a:t>
            </a:r>
            <a:r>
              <a:rPr lang="en-US" dirty="0"/>
              <a:t>in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 </a:t>
            </a:r>
            <a:r>
              <a:rPr lang="en-US" dirty="0" smtClean="0"/>
              <a:t>⇒ collision </a:t>
            </a:r>
            <a:r>
              <a:rPr lang="en-US" dirty="0"/>
              <a:t>in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. </a:t>
            </a:r>
            <a:r>
              <a:rPr lang="en-US" dirty="0"/>
              <a:t>Let </a:t>
            </a:r>
            <a:r>
              <a:rPr lang="en-US" dirty="0" smtClean="0"/>
              <a:t>|</a:t>
            </a:r>
            <a:r>
              <a:rPr lang="en-US" i="1" dirty="0" smtClean="0"/>
              <a:t>M</a:t>
            </a:r>
            <a:r>
              <a:rPr lang="en-US" dirty="0" smtClean="0"/>
              <a:t>| = </a:t>
            </a:r>
            <a:r>
              <a:rPr lang="en-US" i="1" dirty="0" smtClean="0"/>
              <a:t>L</a:t>
            </a:r>
            <a:r>
              <a:rPr lang="en-US" dirty="0" smtClean="0"/>
              <a:t> and |</a:t>
            </a:r>
            <a:r>
              <a:rPr lang="en-US" i="1" dirty="0" smtClean="0"/>
              <a:t>M</a:t>
            </a:r>
            <a:r>
              <a:rPr lang="en-US" dirty="0" smtClean="0"/>
              <a:t>’| = </a:t>
            </a:r>
            <a:r>
              <a:rPr lang="en-US" i="1" dirty="0" smtClean="0"/>
              <a:t>L</a:t>
            </a:r>
            <a:r>
              <a:rPr lang="en-US" dirty="0" smtClean="0"/>
              <a:t>’</a:t>
            </a:r>
            <a:endParaRPr lang="en-US" dirty="0"/>
          </a:p>
          <a:p>
            <a:pPr fontAlgn="ctr"/>
            <a:r>
              <a:rPr lang="en-US" i="1" dirty="0"/>
              <a:t>If L </a:t>
            </a:r>
            <a:r>
              <a:rPr lang="en-US" dirty="0"/>
              <a:t>≠</a:t>
            </a:r>
            <a:r>
              <a:rPr lang="en-US" i="1" dirty="0" smtClean="0"/>
              <a:t> </a:t>
            </a:r>
            <a:r>
              <a:rPr lang="en-US" i="1" dirty="0"/>
              <a:t>L'</a:t>
            </a:r>
            <a:r>
              <a:rPr lang="en-US" dirty="0"/>
              <a:t>: </a:t>
            </a:r>
            <a:r>
              <a:rPr lang="en-US" dirty="0" smtClean="0"/>
              <a:t>Collision </a:t>
            </a:r>
            <a:r>
              <a:rPr lang="en-US" dirty="0"/>
              <a:t>in the </a:t>
            </a:r>
            <a:r>
              <a:rPr lang="en-US" dirty="0" smtClean="0"/>
              <a:t>final </a:t>
            </a:r>
            <a:r>
              <a:rPr lang="en-US" dirty="0"/>
              <a:t>steps: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(something </a:t>
            </a:r>
            <a:r>
              <a:rPr lang="en-US" dirty="0"/>
              <a:t>|| </a:t>
            </a:r>
            <a:r>
              <a:rPr lang="en-US" i="1" dirty="0"/>
              <a:t>L</a:t>
            </a:r>
            <a:r>
              <a:rPr lang="en-US" dirty="0"/>
              <a:t>) and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(something </a:t>
            </a:r>
            <a:r>
              <a:rPr lang="en-US" dirty="0"/>
              <a:t>|| </a:t>
            </a:r>
            <a:r>
              <a:rPr lang="en-US" i="1" dirty="0"/>
              <a:t>L</a:t>
            </a:r>
            <a:r>
              <a:rPr lang="en-US" dirty="0" smtClean="0"/>
              <a:t>')</a:t>
            </a:r>
            <a:endParaRPr lang="en-US" dirty="0"/>
          </a:p>
          <a:p>
            <a:pPr fontAlgn="ctr"/>
            <a:r>
              <a:rPr lang="en-US" i="1" dirty="0"/>
              <a:t>If L = L'</a:t>
            </a:r>
            <a:r>
              <a:rPr lang="en-US" dirty="0"/>
              <a:t>: </a:t>
            </a:r>
            <a:r>
              <a:rPr lang="en-US" dirty="0" smtClean="0"/>
              <a:t>State after </a:t>
            </a:r>
            <a:r>
              <a:rPr lang="en-US" dirty="0"/>
              <a:t>each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 smtClean="0"/>
              <a:t>start </a:t>
            </a:r>
            <a:r>
              <a:rPr lang="en-US" dirty="0"/>
              <a:t>out different, become </a:t>
            </a:r>
            <a:r>
              <a:rPr lang="en-US" dirty="0" smtClean="0"/>
              <a:t>identical somewhere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54730" y="3892291"/>
            <a:ext cx="11682541" cy="1848109"/>
            <a:chOff x="254730" y="3892291"/>
            <a:chExt cx="11682541" cy="1848109"/>
          </a:xfrm>
        </p:grpSpPr>
        <p:grpSp>
          <p:nvGrpSpPr>
            <p:cNvPr id="47" name="Group 46"/>
            <p:cNvGrpSpPr/>
            <p:nvPr/>
          </p:nvGrpSpPr>
          <p:grpSpPr>
            <a:xfrm>
              <a:off x="254730" y="3892291"/>
              <a:ext cx="5653597" cy="1768539"/>
              <a:chOff x="547972" y="3892291"/>
              <a:chExt cx="5653597" cy="1768539"/>
            </a:xfrm>
          </p:grpSpPr>
          <p:sp>
            <p:nvSpPr>
              <p:cNvPr id="9" name="Snip Single Corner Rectangle 8"/>
              <p:cNvSpPr/>
              <p:nvPr/>
            </p:nvSpPr>
            <p:spPr>
              <a:xfrm>
                <a:off x="1451438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7972" y="5097573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IV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983374" y="5287732"/>
                <a:ext cx="4680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15" idx="2"/>
              </p:cNvCxnSpPr>
              <p:nvPr/>
            </p:nvCxnSpPr>
            <p:spPr>
              <a:xfrm rot="16200000" flipH="1">
                <a:off x="1098903" y="4257540"/>
                <a:ext cx="349933" cy="419653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091518" y="5287732"/>
                <a:ext cx="73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07402" y="3892291"/>
                <a:ext cx="51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1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6" name="Snip Single Corner Rectangle 15"/>
              <p:cNvSpPr/>
              <p:nvPr/>
            </p:nvSpPr>
            <p:spPr>
              <a:xfrm>
                <a:off x="2826369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58770" y="3892291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2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18" name="Elbow Connector 17"/>
              <p:cNvCxnSpPr>
                <a:stCxn id="17" idx="2"/>
              </p:cNvCxnSpPr>
              <p:nvPr/>
            </p:nvCxnSpPr>
            <p:spPr>
              <a:xfrm rot="16200000" flipH="1">
                <a:off x="2448497" y="4269798"/>
                <a:ext cx="358146" cy="40335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nip Single Corner Rectangle 18"/>
              <p:cNvSpPr/>
              <p:nvPr/>
            </p:nvSpPr>
            <p:spPr>
              <a:xfrm>
                <a:off x="4293572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20" name="Straight Arrow Connector 19"/>
              <p:cNvCxnSpPr>
                <a:endCxn id="24" idx="1"/>
              </p:cNvCxnSpPr>
              <p:nvPr/>
            </p:nvCxnSpPr>
            <p:spPr>
              <a:xfrm>
                <a:off x="4933652" y="5271007"/>
                <a:ext cx="52700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479792" y="5287733"/>
                <a:ext cx="8137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769908" y="3892291"/>
                <a:ext cx="267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L</a:t>
                </a:r>
                <a:endParaRPr lang="en-US" sz="2000" i="1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23" name="Elbow Connector 22"/>
              <p:cNvCxnSpPr>
                <a:stCxn id="22" idx="2"/>
              </p:cNvCxnSpPr>
              <p:nvPr/>
            </p:nvCxnSpPr>
            <p:spPr>
              <a:xfrm rot="16200000" flipH="1">
                <a:off x="3924191" y="4271679"/>
                <a:ext cx="335317" cy="37675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60661" y="5070952"/>
                <a:ext cx="74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(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)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59675" y="4250439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…</a:t>
                </a:r>
                <a:endParaRPr lang="en-US" sz="2000" i="1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283674" y="3910463"/>
              <a:ext cx="5653597" cy="1768539"/>
              <a:chOff x="547972" y="3892291"/>
              <a:chExt cx="5653597" cy="1768539"/>
            </a:xfrm>
          </p:grpSpPr>
          <p:sp>
            <p:nvSpPr>
              <p:cNvPr id="49" name="Snip Single Corner Rectangle 48"/>
              <p:cNvSpPr/>
              <p:nvPr/>
            </p:nvSpPr>
            <p:spPr>
              <a:xfrm>
                <a:off x="1451438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7972" y="5097573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IV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983374" y="5287732"/>
                <a:ext cx="4680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/>
              <p:cNvCxnSpPr>
                <a:stCxn id="54" idx="2"/>
              </p:cNvCxnSpPr>
              <p:nvPr/>
            </p:nvCxnSpPr>
            <p:spPr>
              <a:xfrm rot="16200000" flipH="1">
                <a:off x="1113330" y="4271967"/>
                <a:ext cx="349932" cy="39079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091518" y="5287732"/>
                <a:ext cx="73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807402" y="3892291"/>
                <a:ext cx="570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1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’</a:t>
                </a:r>
                <a:endParaRPr lang="en-US" sz="2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5" name="Snip Single Corner Rectangle 54"/>
              <p:cNvSpPr/>
              <p:nvPr/>
            </p:nvSpPr>
            <p:spPr>
              <a:xfrm>
                <a:off x="2826369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58770" y="3892291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’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57" name="Elbow Connector 56"/>
              <p:cNvCxnSpPr>
                <a:stCxn id="56" idx="2"/>
              </p:cNvCxnSpPr>
              <p:nvPr/>
            </p:nvCxnSpPr>
            <p:spPr>
              <a:xfrm rot="16200000" flipH="1">
                <a:off x="2448497" y="4269799"/>
                <a:ext cx="358146" cy="40335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Snip Single Corner Rectangle 57"/>
              <p:cNvSpPr/>
              <p:nvPr/>
            </p:nvSpPr>
            <p:spPr>
              <a:xfrm>
                <a:off x="4293572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59" name="Straight Arrow Connector 58"/>
              <p:cNvCxnSpPr>
                <a:endCxn id="63" idx="1"/>
              </p:cNvCxnSpPr>
              <p:nvPr/>
            </p:nvCxnSpPr>
            <p:spPr>
              <a:xfrm>
                <a:off x="4933652" y="5271007"/>
                <a:ext cx="52700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479792" y="5287733"/>
                <a:ext cx="8137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769908" y="3892291"/>
                <a:ext cx="267124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L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’</a:t>
                </a:r>
                <a:endParaRPr lang="en-US" sz="2000" i="1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62" name="Elbow Connector 61"/>
              <p:cNvCxnSpPr>
                <a:stCxn id="61" idx="2"/>
              </p:cNvCxnSpPr>
              <p:nvPr/>
            </p:nvCxnSpPr>
            <p:spPr>
              <a:xfrm rot="16200000" flipH="1">
                <a:off x="3924191" y="4271680"/>
                <a:ext cx="335316" cy="37675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60661" y="5070952"/>
                <a:ext cx="74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(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)</a:t>
                </a:r>
                <a:endParaRPr lang="en-US" sz="2000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59675" y="4250439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prstClr val="black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…</a:t>
                </a:r>
                <a:endParaRPr lang="en-US" sz="2000" i="1" baseline="-250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6096000" y="3892291"/>
              <a:ext cx="0" cy="18481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38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</a:t>
            </a:r>
            <a:r>
              <a:rPr lang="en-US" dirty="0" err="1" smtClean="0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Length extension attack</a:t>
            </a:r>
          </a:p>
          <a:p>
            <a:pPr marL="822960" lvl="1" indent="-320040"/>
            <a:r>
              <a:rPr lang="en-US" sz="2400" dirty="0"/>
              <a:t>Add a finalization step</a:t>
            </a:r>
          </a:p>
          <a:p>
            <a:pPr marL="822960" lvl="1" indent="-320040"/>
            <a:r>
              <a:rPr lang="en-US" sz="2400" dirty="0"/>
              <a:t>Wide pipe strategy: </a:t>
            </a:r>
            <a:r>
              <a:rPr lang="en-US" sz="2400" dirty="0" smtClean="0"/>
              <a:t>C’s </a:t>
            </a:r>
            <a:r>
              <a:rPr lang="en-US" sz="2400" dirty="0"/>
              <a:t>output &gt; </a:t>
            </a:r>
            <a:r>
              <a:rPr lang="en-US" sz="2400" dirty="0" smtClean="0"/>
              <a:t>hash’s </a:t>
            </a:r>
            <a:r>
              <a:rPr lang="en-US" sz="2400" dirty="0"/>
              <a:t>output, simply truncate at the end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Padding: Mihir </a:t>
            </a:r>
            <a:r>
              <a:rPr lang="en-US" sz="2800" dirty="0" err="1"/>
              <a:t>Bellare’s</a:t>
            </a:r>
            <a:r>
              <a:rPr lang="en-US" sz="2800" dirty="0"/>
              <a:t> 3 constraints for padding a</a:t>
            </a:r>
            <a:br>
              <a:rPr lang="en-US" sz="2800" dirty="0"/>
            </a:br>
            <a:r>
              <a:rPr lang="en-US" sz="2800" dirty="0"/>
              <a:t>variable-length input without creating collisions in the padding</a:t>
            </a:r>
          </a:p>
          <a:p>
            <a:pPr marL="822960" lvl="1" indent="-320040"/>
            <a:r>
              <a:rPr lang="en-US" sz="2400" dirty="0" smtClean="0"/>
              <a:t>Message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is always a prefix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=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|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)| </a:t>
            </a:r>
            <a:r>
              <a:rPr lang="en-US" sz="2400" dirty="0"/>
              <a:t>= |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)|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≠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last block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 </a:t>
            </a:r>
            <a:r>
              <a:rPr lang="en-US" sz="2400" dirty="0"/>
              <a:t>≠ last block of 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One convention: write string length as the sole contents of final </a:t>
            </a:r>
            <a:r>
              <a:rPr lang="en-US" sz="2400" dirty="0" smtClean="0"/>
              <a:t>block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Related to padding: what is the cleanest way to produce a keyed cipher </a:t>
            </a:r>
            <a:r>
              <a:rPr lang="en-US" sz="2800" dirty="0" smtClean="0">
                <a:solidFill>
                  <a:prstClr val="black"/>
                </a:solidFill>
              </a:rPr>
              <a:t>without causing </a:t>
            </a:r>
            <a:r>
              <a:rPr lang="en-US" sz="2800" dirty="0">
                <a:solidFill>
                  <a:prstClr val="black"/>
                </a:solidFill>
              </a:rPr>
              <a:t>padding problems again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</a:t>
            </a:r>
            <a:r>
              <a:rPr lang="en-US" dirty="0"/>
              <a:t>function → </a:t>
            </a:r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Recall: “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we can partition input space via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||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) if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K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,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M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are 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distinguishable”</a:t>
            </a:r>
          </a:p>
          <a:p>
            <a:pPr lvl="0"/>
            <a:r>
              <a:rPr lang="en-US" dirty="0" smtClean="0"/>
              <a:t>Length extension concerns allow distinguishing from a truly random function</a:t>
            </a:r>
          </a:p>
          <a:p>
            <a:pPr lvl="0"/>
            <a:r>
              <a:rPr lang="en-US" dirty="0" smtClean="0">
                <a:solidFill>
                  <a:schemeClr val="accent1"/>
                </a:solidFill>
                <a:latin typeface="+mj-lt"/>
                <a:ea typeface="+mn-ea"/>
                <a:cs typeface="Lato Semibold"/>
              </a:rPr>
              <a:t>NMAC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: let’s use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one more time as a type of finalization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Essentially: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 Semibold"/>
                <a:cs typeface="Lato Semibold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  <a:cs typeface="Lato Semibold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Lato Semibold"/>
                <a:cs typeface="Lato Semibold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Semibold"/>
                <a:cs typeface="Lato Semibold"/>
              </a:rPr>
              <a:t>|| </a:t>
            </a:r>
            <a:r>
              <a:rPr lang="en-US" i="1" dirty="0">
                <a:solidFill>
                  <a:prstClr val="black"/>
                </a:solidFill>
                <a:latin typeface="Lato Heavy"/>
                <a:cs typeface="Lato Semibold"/>
              </a:rPr>
              <a:t>M</a:t>
            </a:r>
            <a:r>
              <a:rPr lang="en-US" dirty="0">
                <a:solidFill>
                  <a:prstClr val="black"/>
                </a:solidFill>
                <a:latin typeface="Lato Semibold"/>
                <a:cs typeface="Lato Semibold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pares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down to a size that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  <a:cs typeface="Lato Semibold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can process</a:t>
            </a:r>
            <a:endParaRPr lang="en-US" dirty="0">
              <a:solidFill>
                <a:prstClr val="black"/>
              </a:solidFill>
              <a:latin typeface="Lato Semibold"/>
              <a:ea typeface="+mn-ea"/>
              <a:cs typeface="Lato Semibold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8883" y="3362318"/>
            <a:ext cx="11994234" cy="2134264"/>
            <a:chOff x="943259" y="2684983"/>
            <a:chExt cx="11994234" cy="2134264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2539167" y="320820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6922" y="4107384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IV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506234" y="436899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89033" y="436899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43259" y="3338435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solidFill>
                    <a:srgbClr val="9BBB59">
                      <a:lumMod val="75000"/>
                    </a:srgb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</a:t>
              </a:r>
              <a:r>
                <a:rPr lang="en-US" sz="2800" baseline="-25000" dirty="0" smtClean="0">
                  <a:solidFill>
                    <a:srgbClr val="9BBB59">
                      <a:lumMod val="75000"/>
                    </a:srgb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solidFill>
                  <a:srgbClr val="9BBB59">
                    <a:lumMod val="75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4621969" y="320820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3050" y="2684984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4107770" y="3085847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ingle Corner Rectangle 13"/>
            <p:cNvSpPr/>
            <p:nvPr/>
          </p:nvSpPr>
          <p:spPr>
            <a:xfrm>
              <a:off x="7737701" y="320820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>
              <a:endCxn id="19" idx="1"/>
            </p:cNvCxnSpPr>
            <p:nvPr/>
          </p:nvCxnSpPr>
          <p:spPr>
            <a:xfrm>
              <a:off x="10916788" y="4368994"/>
              <a:ext cx="10329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71835" y="4368994"/>
              <a:ext cx="20658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78782" y="268498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8" name="Elbow Connector 17"/>
            <p:cNvCxnSpPr>
              <a:stCxn id="17" idx="2"/>
            </p:cNvCxnSpPr>
            <p:nvPr/>
          </p:nvCxnSpPr>
          <p:spPr>
            <a:xfrm rot="16200000" flipH="1">
              <a:off x="7223502" y="308584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949722" y="4107384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tag </a:t>
              </a:r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9190" y="323957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506233" y="3600046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nip Single Corner Rectangle 24"/>
            <p:cNvSpPr/>
            <p:nvPr/>
          </p:nvSpPr>
          <p:spPr>
            <a:xfrm>
              <a:off x="10043021" y="320820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8781485" y="4368993"/>
              <a:ext cx="123774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758951" y="3338434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solidFill>
                    <a:srgbClr val="9BBB59">
                      <a:lumMod val="75000"/>
                    </a:srgb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</a:t>
              </a:r>
              <a:r>
                <a:rPr lang="en-US" sz="2800" baseline="-25000" dirty="0" smtClean="0">
                  <a:solidFill>
                    <a:srgbClr val="9BBB59">
                      <a:lumMod val="75000"/>
                    </a:srgb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US" sz="2800" baseline="-25000" dirty="0">
                <a:solidFill>
                  <a:srgbClr val="9BBB59">
                    <a:lumMod val="75000"/>
                  </a:srgb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8" idx="3"/>
            </p:cNvCxnSpPr>
            <p:nvPr/>
          </p:nvCxnSpPr>
          <p:spPr>
            <a:xfrm>
              <a:off x="9321926" y="3600044"/>
              <a:ext cx="6973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914575" y="509035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504D"/>
                </a:solidFill>
                <a:latin typeface="Lato Heavy"/>
                <a:cs typeface="Lato Semibold"/>
              </a:rPr>
              <a:t>H</a:t>
            </a:r>
            <a:r>
              <a:rPr lang="en-US" sz="2000" dirty="0">
                <a:solidFill>
                  <a:srgbClr val="C0504D"/>
                </a:solidFill>
                <a:latin typeface="Lato Semibold"/>
                <a:cs typeface="Lato Semibold"/>
              </a:rPr>
              <a:t>(</a:t>
            </a:r>
            <a:r>
              <a:rPr lang="en-US" sz="2000" i="1" dirty="0">
                <a:solidFill>
                  <a:srgbClr val="C0504D"/>
                </a:solidFill>
                <a:latin typeface="Lato Heavy"/>
                <a:cs typeface="Lato Semibold"/>
              </a:rPr>
              <a:t>K</a:t>
            </a:r>
            <a:r>
              <a:rPr lang="en-US" sz="2000" baseline="-25000" dirty="0">
                <a:solidFill>
                  <a:srgbClr val="C0504D"/>
                </a:solidFill>
                <a:latin typeface="Lato Heavy"/>
                <a:cs typeface="Lato Semibold"/>
              </a:rPr>
              <a:t>1</a:t>
            </a:r>
            <a:r>
              <a:rPr lang="en-US" sz="2000" dirty="0">
                <a:solidFill>
                  <a:srgbClr val="C0504D"/>
                </a:solidFill>
                <a:latin typeface="Lato Semibold"/>
                <a:cs typeface="Lato Semibold"/>
              </a:rPr>
              <a:t> || </a:t>
            </a:r>
            <a:r>
              <a:rPr lang="en-US" sz="2000" i="1" dirty="0">
                <a:solidFill>
                  <a:srgbClr val="C0504D"/>
                </a:solidFill>
                <a:latin typeface="Lato Heavy"/>
                <a:cs typeface="Lato Semibold"/>
              </a:rPr>
              <a:t>M</a:t>
            </a:r>
            <a:r>
              <a:rPr lang="en-US" sz="2000" dirty="0">
                <a:solidFill>
                  <a:srgbClr val="C0504D"/>
                </a:solidFill>
                <a:latin typeface="Lato Semibold"/>
                <a:cs typeface="Lato Semibold"/>
              </a:rPr>
              <a:t>)</a:t>
            </a:r>
            <a:endParaRPr lang="en-US" sz="2000" dirty="0">
              <a:solidFill>
                <a:srgbClr val="C050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0001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[Bellare Canetti Krawczyk 97]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with </a:t>
            </a:r>
            <a:r>
              <a:rPr lang="en-US" dirty="0"/>
              <a:t>CMAC → </a:t>
            </a:r>
            <a:r>
              <a:rPr lang="en-US" dirty="0" smtClean="0"/>
              <a:t>OMAC, nobody wants to carry around multiple keys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HMAC</a:t>
            </a:r>
            <a:r>
              <a:rPr lang="en-US" dirty="0" smtClean="0"/>
              <a:t>: use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 itself to derive two “independent”-</a:t>
            </a:r>
            <a:r>
              <a:rPr lang="en-US" dirty="0" err="1" smtClean="0"/>
              <a:t>ish</a:t>
            </a:r>
            <a:r>
              <a:rPr lang="en-US" dirty="0" smtClean="0"/>
              <a:t> keys from one initial key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fixed constants </a:t>
            </a:r>
            <a:r>
              <a:rPr lang="en-US" dirty="0" err="1"/>
              <a:t>ipad</a:t>
            </a:r>
            <a:r>
              <a:rPr lang="en-US" dirty="0"/>
              <a:t> = </a:t>
            </a:r>
            <a:r>
              <a:rPr lang="en-US" dirty="0" smtClean="0"/>
              <a:t>0x5C, </a:t>
            </a:r>
            <a:r>
              <a:rPr lang="en-US" dirty="0" err="1" smtClean="0"/>
              <a:t>opad</a:t>
            </a:r>
            <a:r>
              <a:rPr lang="en-US" dirty="0" smtClean="0"/>
              <a:t> </a:t>
            </a:r>
            <a:r>
              <a:rPr lang="en-US" dirty="0"/>
              <a:t>= 0x36 </a:t>
            </a:r>
            <a:r>
              <a:rPr lang="en-US" dirty="0" smtClean="0"/>
              <a:t>repeated to equal the length of the key</a:t>
            </a:r>
          </a:p>
          <a:p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82488" y="2554225"/>
            <a:ext cx="12027024" cy="4105803"/>
            <a:chOff x="328022" y="2664292"/>
            <a:chExt cx="12027024" cy="4105803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2954660" y="318751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2415" y="4086693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IV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921727" y="4348303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04526" y="4348303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8022" y="3317744"/>
              <a:ext cx="1593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>
                  <a:solidFill>
                    <a:srgbClr val="9BBB59">
                      <a:lumMod val="75000"/>
                    </a:srgb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 </a:t>
              </a:r>
              <a:r>
                <a:rPr lang="en-US" sz="28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⊕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ipad</a:t>
              </a:r>
              <a:endParaRPr lang="en-US" sz="2800" i="1" baseline="-25000" dirty="0">
                <a:solidFill>
                  <a:prstClr val="black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2" name="Snip Single Corner Rectangle 11"/>
            <p:cNvSpPr/>
            <p:nvPr/>
          </p:nvSpPr>
          <p:spPr>
            <a:xfrm>
              <a:off x="5037462" y="318751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8543" y="266429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4523263" y="306515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ingle Corner Rectangle 14"/>
            <p:cNvSpPr/>
            <p:nvPr/>
          </p:nvSpPr>
          <p:spPr>
            <a:xfrm>
              <a:off x="7662127" y="3187512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>
              <a:endCxn id="20" idx="1"/>
            </p:cNvCxnSpPr>
            <p:nvPr/>
          </p:nvCxnSpPr>
          <p:spPr>
            <a:xfrm>
              <a:off x="10510440" y="5560226"/>
              <a:ext cx="8568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96000" y="4348303"/>
              <a:ext cx="1566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03208" y="2664292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9" name="Elbow Connector 18"/>
            <p:cNvCxnSpPr>
              <a:stCxn id="18" idx="2"/>
            </p:cNvCxnSpPr>
            <p:nvPr/>
          </p:nvCxnSpPr>
          <p:spPr>
            <a:xfrm rot="16200000" flipH="1">
              <a:off x="7147928" y="3065155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367275" y="5298616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tag </a:t>
              </a:r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335" y="3111676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921726" y="3579355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nip Single Corner Rectangle 22"/>
            <p:cNvSpPr/>
            <p:nvPr/>
          </p:nvSpPr>
          <p:spPr>
            <a:xfrm>
              <a:off x="9460574" y="4314765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8" name="Snip Single Corner Rectangle 27"/>
            <p:cNvSpPr/>
            <p:nvPr/>
          </p:nvSpPr>
          <p:spPr>
            <a:xfrm>
              <a:off x="7651435" y="5159052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9190" y="6058232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IV</a:t>
              </a:r>
              <a:endParaRPr lang="en-US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618502" y="6319842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922204" y="5289283"/>
              <a:ext cx="16962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>
                  <a:solidFill>
                    <a:srgbClr val="9BBB59">
                      <a:lumMod val="75000"/>
                    </a:srgb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 </a:t>
              </a:r>
              <a:r>
                <a:rPr lang="en-US" sz="2800" dirty="0">
                  <a:solidFill>
                    <a:prstClr val="black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⊕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opad</a:t>
              </a:r>
              <a:endParaRPr lang="en-US" sz="2800" i="1" baseline="-25000" dirty="0">
                <a:solidFill>
                  <a:prstClr val="black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618501" y="555089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>
              <a:off x="8711997" y="4369205"/>
              <a:ext cx="748577" cy="55958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28" idx="0"/>
            </p:cNvCxnSpPr>
            <p:nvPr/>
          </p:nvCxnSpPr>
          <p:spPr>
            <a:xfrm flipV="1">
              <a:off x="8701301" y="5550894"/>
              <a:ext cx="769965" cy="4136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67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Length-reducing random functions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Consider random functions </a:t>
            </a:r>
            <a:r>
              <a:rPr lang="en-US" i="1" dirty="0" smtClean="0">
                <a:latin typeface="Lato Heavy"/>
                <a:cs typeface="Lato Heavy"/>
              </a:rPr>
              <a:t>R</a:t>
            </a:r>
            <a:r>
              <a:rPr lang="en-US" dirty="0" smtClean="0"/>
              <a:t>: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/>
              <a:t>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/>
              <a:t> of various input + output lengths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385852"/>
              </p:ext>
            </p:extLst>
          </p:nvPr>
        </p:nvGraphicFramePr>
        <p:xfrm>
          <a:off x="609600" y="1930876"/>
          <a:ext cx="10972800" cy="29089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55257"/>
                <a:gridCol w="1572381"/>
                <a:gridCol w="2115054"/>
                <a:gridCol w="2115054"/>
                <a:gridCol w="2115054"/>
              </a:tblGrid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One </a:t>
                      </a:r>
                      <a:r>
                        <a:rPr lang="en-US" sz="22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Regular"/>
                          <a:cs typeface="Lato Regular"/>
                        </a:rPr>
                        <a:t>public</a:t>
                      </a:r>
                      <a:r>
                        <a:rPr lang="en-US" sz="2200" dirty="0" smtClean="0">
                          <a:solidFill>
                            <a:schemeClr val="accent3"/>
                          </a:solidFill>
                          <a:latin typeface="Lato Regular"/>
                          <a:cs typeface="Lato Regular"/>
                        </a:rPr>
                        <a:t> </a:t>
                      </a: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function: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Stream</a:t>
                      </a:r>
                      <a:br>
                        <a:rPr lang="en-US" sz="2200" dirty="0" smtClean="0">
                          <a:latin typeface="Lato Regular"/>
                          <a:cs typeface="Lato Regular"/>
                        </a:rPr>
                      </a:b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cipher</a:t>
                      </a:r>
                      <a:endParaRPr lang="en-US" sz="2200" dirty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Lato Regular"/>
                          <a:cs typeface="Lato Regular"/>
                        </a:rPr>
                        <a:t>Random</a:t>
                      </a:r>
                      <a:r>
                        <a:rPr lang="en-US" sz="2200" baseline="0" dirty="0" smtClean="0">
                          <a:solidFill>
                            <a:schemeClr val="accent1"/>
                          </a:solidFill>
                          <a:latin typeface="Lato Regular"/>
                          <a:cs typeface="Lato Regular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Lato Regular"/>
                          <a:cs typeface="Lato Regular"/>
                        </a:rPr>
                        <a:t>permutation</a:t>
                      </a:r>
                      <a:endParaRPr lang="en-US" sz="2200" dirty="0">
                        <a:solidFill>
                          <a:schemeClr val="accent1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accent1"/>
                          </a:solidFill>
                          <a:latin typeface="Lato Regular"/>
                          <a:cs typeface="Lato Regular"/>
                        </a:rPr>
                        <a:t>Compression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4F81BD"/>
                          </a:solidFill>
                          <a:latin typeface="Lato Regular"/>
                          <a:cs typeface="Lato Regular"/>
                        </a:rPr>
                        <a:t>Hash function/random oracle</a:t>
                      </a:r>
                    </a:p>
                  </a:txBody>
                  <a:tcPr anchor="ctr"/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Family of functions indexed by </a:t>
                      </a:r>
                      <a:r>
                        <a:rPr lang="en-US" sz="2200" i="1" dirty="0" smtClean="0">
                          <a:solidFill>
                            <a:schemeClr val="accent2"/>
                          </a:solidFill>
                          <a:latin typeface="Lato Regular"/>
                          <a:cs typeface="Lato Regular"/>
                        </a:rPr>
                        <a:t>private</a:t>
                      </a:r>
                      <a:r>
                        <a:rPr lang="en-US" sz="2200" dirty="0" smtClean="0">
                          <a:solidFill>
                            <a:schemeClr val="accent2"/>
                          </a:solidFill>
                          <a:latin typeface="Lato Regular"/>
                          <a:cs typeface="Lato Regular"/>
                        </a:rPr>
                        <a:t> </a:t>
                      </a:r>
                      <a:r>
                        <a:rPr lang="en-US" sz="2200" dirty="0" smtClean="0">
                          <a:latin typeface="Lato Regular"/>
                          <a:cs typeface="Lato Regular"/>
                        </a:rPr>
                        <a:t>key:</a:t>
                      </a:r>
                      <a:endParaRPr lang="en-US" sz="2200" dirty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to Regular"/>
                          <a:cs typeface="Lato Regular"/>
                        </a:rPr>
                        <a:t>Block</a:t>
                      </a:r>
                      <a:br>
                        <a:rPr lang="en-US" sz="2200" dirty="0" smtClean="0">
                          <a:solidFill>
                            <a:schemeClr val="tx1"/>
                          </a:solidFill>
                          <a:latin typeface="Lato Regular"/>
                          <a:cs typeface="Lato Regular"/>
                        </a:rPr>
                      </a:b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Lato Regular"/>
                          <a:cs typeface="Lato Regular"/>
                        </a:rPr>
                        <a:t>cipher</a:t>
                      </a:r>
                      <a:endParaRPr lang="en-US" sz="2200" dirty="0">
                        <a:solidFill>
                          <a:schemeClr val="tx1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Lato Regular"/>
                          <a:cs typeface="Lato Regular"/>
                        </a:rPr>
                        <a:t>Message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Lato Regular"/>
                          <a:cs typeface="Lato Regular"/>
                        </a:rPr>
                        <a:t>auth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Lato Regular"/>
                          <a:cs typeface="Lato Regular"/>
                        </a:rPr>
                        <a:t> code</a:t>
                      </a:r>
                      <a:endParaRPr lang="en-US" sz="2200" dirty="0">
                        <a:solidFill>
                          <a:srgbClr val="000000"/>
                        </a:solidFill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Lato Regular"/>
                        <a:cs typeface="Lato Regular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692952" y="2899702"/>
            <a:ext cx="585216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5619" y="2899702"/>
            <a:ext cx="800709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95619" y="2899702"/>
            <a:ext cx="45720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84764" y="3424634"/>
            <a:ext cx="0" cy="5200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55264" y="4116487"/>
            <a:ext cx="120106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8"/>
          <p:cNvSpPr txBox="1">
            <a:spLocks/>
          </p:cNvSpPr>
          <p:nvPr/>
        </p:nvSpPr>
        <p:spPr>
          <a:xfrm>
            <a:off x="609600" y="5182223"/>
            <a:ext cx="10972800" cy="14729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an adversary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Heavy"/>
                <a:cs typeface="Lato Heavy"/>
              </a:rPr>
              <a:t>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has not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explicitly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queried the oracle on some point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Heavy"/>
                <a:cs typeface="Lato Heavy"/>
              </a:rPr>
              <a:t>x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 the value of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Heavy"/>
                <a:cs typeface="Lato Heavy"/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Heavy"/>
                <a:cs typeface="Lato Heavy"/>
              </a:rPr>
              <a:t>x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completely random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at least as far as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Heavy"/>
                <a:cs typeface="Lato Heavy"/>
              </a:rPr>
              <a:t>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concerned</a:t>
            </a:r>
          </a:p>
          <a:p>
            <a:pPr marL="0" indent="0" algn="r">
              <a:buFont typeface="Arial"/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–Jon Katz and Yehuda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Lindell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Introduction to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334709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HMAC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Thm.</a:t>
            </a:r>
            <a:r>
              <a:rPr lang="en-US" dirty="0"/>
              <a:t> </a:t>
            </a:r>
            <a:r>
              <a:rPr lang="en-US" dirty="0" smtClean="0"/>
              <a:t>HMAC is an EU-CMA MAC as long as:</a:t>
            </a:r>
          </a:p>
          <a:p>
            <a:pPr marL="1280160" indent="-457200">
              <a:buFont typeface="+mj-lt"/>
              <a:buAutoNum type="arabicPeriod"/>
            </a:pPr>
            <a:r>
              <a:rPr lang="en-US" dirty="0" smtClean="0"/>
              <a:t>The compression function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 is pseudorandom</a:t>
            </a:r>
          </a:p>
          <a:p>
            <a:pPr marL="128016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Merkle-Damgard</a:t>
            </a:r>
            <a:r>
              <a:rPr lang="en-US" dirty="0" smtClean="0"/>
              <a:t> iteration mechanism is collision-resistant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Bellare (2005) </a:t>
            </a:r>
            <a:r>
              <a:rPr lang="en-US" dirty="0" smtClean="0"/>
              <a:t>removed condition #2 to show that HMAC can </a:t>
            </a:r>
            <a:r>
              <a:rPr lang="en-US" dirty="0"/>
              <a:t>apply to systems like MD5 and SHA1 that are no longer </a:t>
            </a:r>
            <a:r>
              <a:rPr lang="en-US" dirty="0" smtClean="0"/>
              <a:t>believed to be collision resistant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https://www.bu.edu: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302" y="3731424"/>
            <a:ext cx="7631098" cy="191977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529694" y="5531248"/>
            <a:ext cx="16068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5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oracles &amp; collision-resistant hash </a:t>
            </a:r>
            <a:r>
              <a:rPr lang="en-US" dirty="0" err="1" smtClean="0"/>
              <a:t>funcs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76862" y="1162910"/>
            <a:ext cx="9127072" cy="5132065"/>
            <a:chOff x="1176862" y="1162910"/>
            <a:chExt cx="9127072" cy="5132065"/>
          </a:xfrm>
        </p:grpSpPr>
        <p:sp>
          <p:nvSpPr>
            <p:cNvPr id="3" name="Oval 2"/>
            <p:cNvSpPr/>
            <p:nvPr/>
          </p:nvSpPr>
          <p:spPr>
            <a:xfrm>
              <a:off x="1176862" y="1637389"/>
              <a:ext cx="2675466" cy="465758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98935" y="2345274"/>
              <a:ext cx="1904999" cy="359833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67593" y="1883609"/>
              <a:ext cx="13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finite set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8123" y="1162910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infinite set</a:t>
              </a:r>
              <a:endParaRPr lang="en-US" sz="2400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2480733" y="2345274"/>
            <a:ext cx="6870701" cy="8258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70162" y="3267383"/>
            <a:ext cx="6181272" cy="730413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82333" y="5113867"/>
            <a:ext cx="6468534" cy="93133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70162" y="3267383"/>
            <a:ext cx="6181272" cy="7304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80733" y="2345274"/>
            <a:ext cx="6870701" cy="8258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Bellare Rogaway 1993: “Random </a:t>
            </a:r>
            <a:r>
              <a:rPr lang="en-US" dirty="0"/>
              <a:t>oracles are </a:t>
            </a:r>
            <a:r>
              <a:rPr lang="en-US" dirty="0" smtClean="0"/>
              <a:t>practical”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step 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Pretend </a:t>
            </a:r>
            <a:r>
              <a:rPr lang="en-US" dirty="0"/>
              <a:t>we have </a:t>
            </a:r>
            <a:r>
              <a:rPr lang="en-US" dirty="0" smtClean="0"/>
              <a:t>random </a:t>
            </a:r>
            <a:r>
              <a:rPr lang="en-US" dirty="0"/>
              <a:t>oracle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, produce crypto </a:t>
            </a:r>
            <a:r>
              <a:rPr lang="en-US" dirty="0"/>
              <a:t>protocol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baseline="30000" dirty="0">
                <a:latin typeface="+mj-lt"/>
              </a:rPr>
              <a:t>R</a:t>
            </a:r>
            <a:r>
              <a:rPr lang="en-US" dirty="0"/>
              <a:t> that </a:t>
            </a:r>
            <a:r>
              <a:rPr lang="en-US" dirty="0" smtClean="0"/>
              <a:t>uses </a:t>
            </a:r>
            <a:r>
              <a:rPr lang="en-US" dirty="0"/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Replace </a:t>
            </a:r>
            <a:r>
              <a:rPr lang="en-US" i="1" dirty="0">
                <a:latin typeface="+mj-lt"/>
              </a:rPr>
              <a:t>R</a:t>
            </a:r>
            <a:r>
              <a:rPr lang="en-US" dirty="0"/>
              <a:t> with an </a:t>
            </a:r>
            <a:r>
              <a:rPr lang="en-US" dirty="0" smtClean="0"/>
              <a:t>“appropriately chosen” </a:t>
            </a:r>
            <a:r>
              <a:rPr lang="en-US" dirty="0"/>
              <a:t>function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/>
              <a:t>, </a:t>
            </a:r>
            <a:r>
              <a:rPr lang="en-US" dirty="0"/>
              <a:t>and hope that it works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/>
              <a:t>We argue that the random oracle model -- where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all parties have access to a public random oracle </a:t>
            </a:r>
            <a:r>
              <a:rPr lang="en-US" i="1" dirty="0"/>
              <a:t>-- provides a bridge between cryptographic theory and cryptographic practice. In the paradigm we suggest, a practical protocol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dirty="0" smtClean="0"/>
              <a:t> </a:t>
            </a:r>
            <a:r>
              <a:rPr lang="en-US" i="1" dirty="0"/>
              <a:t>is produced by devising and proving correct a protocol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baseline="30000" dirty="0">
                <a:solidFill>
                  <a:prstClr val="black"/>
                </a:solidFill>
                <a:latin typeface="Lato Heavy"/>
              </a:rPr>
              <a:t>R</a:t>
            </a:r>
            <a:r>
              <a:rPr lang="en-US" i="1" dirty="0" smtClean="0"/>
              <a:t> </a:t>
            </a:r>
            <a:r>
              <a:rPr lang="en-US" i="1" dirty="0"/>
              <a:t>for the random oracle model and then replacing oracle accesses by the computation of an </a:t>
            </a:r>
            <a:r>
              <a:rPr lang="en-US" i="1" dirty="0" smtClean="0"/>
              <a:t>“appropriately chosen” </a:t>
            </a:r>
            <a:r>
              <a:rPr lang="en-US" i="1" dirty="0"/>
              <a:t>function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i="1" dirty="0" smtClean="0"/>
              <a:t>. </a:t>
            </a:r>
            <a:r>
              <a:rPr lang="en-US" i="1" dirty="0"/>
              <a:t>This paradigm </a:t>
            </a:r>
            <a:r>
              <a:rPr lang="en-US" i="1" dirty="0">
                <a:solidFill>
                  <a:srgbClr val="953735"/>
                </a:solidFill>
              </a:rPr>
              <a:t>yields protocols much more efficient than standard ones while retaining many of the advantages of provable security</a:t>
            </a:r>
            <a:r>
              <a:rPr lang="en-US" i="1" dirty="0"/>
              <a:t>. We illustrate these gains for problems including encryption, signatures, and zero-knowledge </a:t>
            </a:r>
            <a:r>
              <a:rPr lang="en-US" i="1" dirty="0" smtClean="0"/>
              <a:t>proofs.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505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Counterpoint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1" b="10997"/>
          <a:stretch/>
        </p:blipFill>
        <p:spPr>
          <a:xfrm>
            <a:off x="607968" y="1101725"/>
            <a:ext cx="10976065" cy="52890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465136"/>
            <a:ext cx="11064949" cy="9468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4190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Counter-counterpoint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Response from </a:t>
            </a:r>
            <a:r>
              <a:rPr lang="en-US" dirty="0" smtClean="0"/>
              <a:t>practitioners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including Halevi in the paper):</a:t>
            </a:r>
            <a:br>
              <a:rPr lang="en-US" dirty="0"/>
            </a:br>
            <a:r>
              <a:rPr lang="en-US" dirty="0"/>
              <a:t>for some reason this idea seems to work anyway… so just go with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Theoreticians relent, but reluctantly. Usually, they reference constructions involving a random oracle derogatorily as </a:t>
            </a:r>
            <a:r>
              <a:rPr lang="en-US" i="1" dirty="0"/>
              <a:t>heuristic </a:t>
            </a:r>
            <a:r>
              <a:rPr lang="en-US" dirty="0"/>
              <a:t>in nature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4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Bellare Rogaway 1993: “Random </a:t>
            </a:r>
            <a:r>
              <a:rPr lang="en-US" dirty="0"/>
              <a:t>oracles are </a:t>
            </a:r>
            <a:r>
              <a:rPr lang="en-US" dirty="0" smtClean="0"/>
              <a:t>practical”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step 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Pretend </a:t>
            </a:r>
            <a:r>
              <a:rPr lang="en-US" dirty="0"/>
              <a:t>we have </a:t>
            </a:r>
            <a:r>
              <a:rPr lang="en-US" dirty="0" smtClean="0"/>
              <a:t>random </a:t>
            </a:r>
            <a:r>
              <a:rPr lang="en-US" dirty="0"/>
              <a:t>oracle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, produce crypto </a:t>
            </a:r>
            <a:r>
              <a:rPr lang="en-US" dirty="0"/>
              <a:t>protocol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baseline="30000" dirty="0">
                <a:latin typeface="+mj-lt"/>
              </a:rPr>
              <a:t>R</a:t>
            </a:r>
            <a:r>
              <a:rPr lang="en-US" dirty="0"/>
              <a:t> that </a:t>
            </a:r>
            <a:r>
              <a:rPr lang="en-US" dirty="0" smtClean="0"/>
              <a:t>uses </a:t>
            </a:r>
            <a:r>
              <a:rPr lang="en-US" dirty="0"/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Replace </a:t>
            </a:r>
            <a:r>
              <a:rPr lang="en-US" i="1" dirty="0">
                <a:latin typeface="+mj-lt"/>
              </a:rPr>
              <a:t>R</a:t>
            </a:r>
            <a:r>
              <a:rPr lang="en-US" dirty="0"/>
              <a:t> with an </a:t>
            </a:r>
            <a:r>
              <a:rPr lang="en-US" dirty="0" smtClean="0"/>
              <a:t>“appropriately chosen” </a:t>
            </a:r>
            <a:r>
              <a:rPr lang="en-US" dirty="0"/>
              <a:t>function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/>
              <a:t>, </a:t>
            </a:r>
            <a:r>
              <a:rPr lang="en-US" dirty="0"/>
              <a:t>and hope that 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429" y="158518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Lato"/>
              </a:rPr>
              <a:t>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526" y="204054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Lato Heavy"/>
              </a:rPr>
              <a:t>?</a:t>
            </a:r>
            <a:endParaRPr lang="en-US" sz="2400" dirty="0">
              <a:solidFill>
                <a:srgbClr val="FF0000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80954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 is an “appropriately chosen” </a:t>
            </a:r>
            <a:r>
              <a:rPr lang="en-US" i="1" dirty="0" smtClean="0"/>
              <a:t>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Def. </a:t>
            </a:r>
            <a:r>
              <a:rPr lang="en-US" dirty="0"/>
              <a:t>A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hash function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: {0,1}* → {0,1</a:t>
            </a:r>
            <a:r>
              <a:rPr lang="en-US" dirty="0" smtClean="0"/>
              <a:t>}</a:t>
            </a:r>
            <a:r>
              <a:rPr lang="el-GR" sz="1200" baseline="30000" dirty="0"/>
              <a:t> </a:t>
            </a:r>
            <a:r>
              <a:rPr lang="el-GR" baseline="30000" dirty="0"/>
              <a:t>η</a:t>
            </a:r>
            <a:r>
              <a:rPr lang="en-US" dirty="0" smtClean="0"/>
              <a:t> </a:t>
            </a:r>
            <a:r>
              <a:rPr lang="en-US" dirty="0"/>
              <a:t>is an efficiently-computable function </a:t>
            </a:r>
            <a:r>
              <a:rPr lang="en-US" dirty="0" smtClean="0"/>
              <a:t>that accepts unbounded input and outputs strings of a fixed length </a:t>
            </a:r>
            <a:r>
              <a:rPr lang="el-GR" dirty="0" smtClean="0"/>
              <a:t>η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Security notions against adversaries who </a:t>
            </a:r>
            <a:r>
              <a:rPr lang="en-US" i="1" dirty="0" smtClean="0"/>
              <a:t>possess the code</a:t>
            </a:r>
            <a:r>
              <a:rPr lang="en-US" dirty="0" smtClean="0"/>
              <a:t>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Preimage resistance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given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a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“randomly” chosen </a:t>
            </a:r>
            <a:r>
              <a:rPr lang="en-US" i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difficult to find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preimage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s.t.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preimage resistance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given</a:t>
            </a:r>
            <a:r>
              <a:rPr lang="en-US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“randomly” chosen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difficult to find another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s.t.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noticeably faster than an exhaustive search of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η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values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Target collision resistance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same as CR, except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chosen before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known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Collision resistance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given only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difficult to find two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different inputs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s.t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noticeably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faster that a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birthday bound search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η</a:t>
            </a:r>
            <a:r>
              <a:rPr lang="en-US" baseline="30000" dirty="0" smtClean="0">
                <a:solidFill>
                  <a:prstClr val="black"/>
                </a:solidFill>
              </a:rPr>
              <a:t>/2</a:t>
            </a:r>
            <a:r>
              <a:rPr lang="en-US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0753" y="2679405"/>
            <a:ext cx="531628" cy="300901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Lato"/>
              </a:rPr>
              <a:t>stronger</a:t>
            </a:r>
            <a:endParaRPr lang="en-US" dirty="0">
              <a:solidFill>
                <a:prstClr val="black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2472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12755</TotalTime>
  <Words>2281</Words>
  <Application>Microsoft Macintosh PowerPoint</Application>
  <PresentationFormat>Custom</PresentationFormat>
  <Paragraphs>343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2_Office Theme</vt:lpstr>
      <vt:lpstr>3_Office Theme</vt:lpstr>
      <vt:lpstr>4_Office Theme</vt:lpstr>
      <vt:lpstr>1_Office Theme</vt:lpstr>
      <vt:lpstr>Lecture 5: Random compression</vt:lpstr>
      <vt:lpstr>Minicrypt’s building blocks</vt:lpstr>
      <vt:lpstr>Today: Length-reducing random functions</vt:lpstr>
      <vt:lpstr>Random oracles &amp; collision-resistant hash funcs</vt:lpstr>
      <vt:lpstr>Bellare Rogaway 1993: “Random oracles are practical” </vt:lpstr>
      <vt:lpstr>Counterpoint</vt:lpstr>
      <vt:lpstr>Counter-counterpoint</vt:lpstr>
      <vt:lpstr>Bellare Rogaway 1993: “Random oracles are practical” </vt:lpstr>
      <vt:lpstr>So… what is an “appropriately chosen” H?</vt:lpstr>
      <vt:lpstr>So… what is an “appropriately chosen” H?</vt:lpstr>
      <vt:lpstr>Birthday bound, explained</vt:lpstr>
      <vt:lpstr>Birthday bound, pictured</vt:lpstr>
      <vt:lpstr>Uses of hash functions</vt:lpstr>
      <vt:lpstr>Uses of hash functions</vt:lpstr>
      <vt:lpstr>Common theme of these applications</vt:lpstr>
      <vt:lpstr>Popular families of hash functions</vt:lpstr>
      <vt:lpstr>Hash function lifetimes: collision resistance</vt:lpstr>
      <vt:lpstr>Hash function lifetimes: second preimage resistance</vt:lpstr>
      <vt:lpstr>Merkle-Damgard paradigm</vt:lpstr>
      <vt:lpstr>Merkle-Damgard design</vt:lpstr>
      <vt:lpstr>Merkle-Damgard design</vt:lpstr>
      <vt:lpstr>Questions about Merkle-Damgard</vt:lpstr>
      <vt:lpstr>Countermeasures to length extension</vt:lpstr>
      <vt:lpstr>Countermeasures to length extension</vt:lpstr>
      <vt:lpstr>Questions about Merkle-Damgard</vt:lpstr>
      <vt:lpstr>Why Bellare’s padding suffices</vt:lpstr>
      <vt:lpstr>Questions about Merkle-Damgard</vt:lpstr>
      <vt:lpstr>Hash function → MAC</vt:lpstr>
      <vt:lpstr>HMAC [Bellare Canetti Krawczyk 97]</vt:lpstr>
      <vt:lpstr>Strength of HMAC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762</cp:revision>
  <dcterms:created xsi:type="dcterms:W3CDTF">2015-04-11T12:26:38Z</dcterms:created>
  <dcterms:modified xsi:type="dcterms:W3CDTF">2018-02-05T21:50:24Z</dcterms:modified>
</cp:coreProperties>
</file>