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8" r:id="rId3"/>
  </p:sldMasterIdLst>
  <p:notesMasterIdLst>
    <p:notesMasterId r:id="rId24"/>
  </p:notesMasterIdLst>
  <p:sldIdLst>
    <p:sldId id="373" r:id="rId4"/>
    <p:sldId id="538" r:id="rId5"/>
    <p:sldId id="521" r:id="rId6"/>
    <p:sldId id="547" r:id="rId7"/>
    <p:sldId id="544" r:id="rId8"/>
    <p:sldId id="509" r:id="rId9"/>
    <p:sldId id="510" r:id="rId10"/>
    <p:sldId id="511" r:id="rId11"/>
    <p:sldId id="512" r:id="rId12"/>
    <p:sldId id="548" r:id="rId13"/>
    <p:sldId id="522" r:id="rId14"/>
    <p:sldId id="523" r:id="rId15"/>
    <p:sldId id="524" r:id="rId16"/>
    <p:sldId id="528" r:id="rId17"/>
    <p:sldId id="543" r:id="rId18"/>
    <p:sldId id="549" r:id="rId19"/>
    <p:sldId id="550" r:id="rId20"/>
    <p:sldId id="552" r:id="rId21"/>
    <p:sldId id="553" r:id="rId22"/>
    <p:sldId id="51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ock ciphers" id="{ABC7FE78-F5A4-884E-9A2F-35A095FDC5F1}">
          <p14:sldIdLst>
            <p14:sldId id="373"/>
          </p14:sldIdLst>
        </p14:section>
        <p14:section name="Overview" id="{6FB22F55-FBA5-B94F-9D70-20213F8A2A34}">
          <p14:sldIdLst>
            <p14:sldId id="538"/>
            <p14:sldId id="521"/>
            <p14:sldId id="547"/>
            <p14:sldId id="544"/>
            <p14:sldId id="509"/>
          </p14:sldIdLst>
        </p14:section>
        <p14:section name="Making compression func" id="{2B24EEE4-2968-9A44-937F-0D8808572B07}">
          <p14:sldIdLst>
            <p14:sldId id="510"/>
            <p14:sldId id="511"/>
            <p14:sldId id="512"/>
          </p14:sldIdLst>
        </p14:section>
        <p14:section name="SHA-1 broken" id="{49EF0328-01F6-234A-B1D4-F0453ACB28CE}">
          <p14:sldIdLst>
            <p14:sldId id="548"/>
            <p14:sldId id="522"/>
            <p14:sldId id="523"/>
            <p14:sldId id="524"/>
            <p14:sldId id="528"/>
            <p14:sldId id="543"/>
          </p14:sldIdLst>
        </p14:section>
        <p14:section name="Toward Keccak" id="{3BC709A3-715A-4A49-AD4D-138683C57ADB}">
          <p14:sldIdLst>
            <p14:sldId id="549"/>
            <p14:sldId id="550"/>
            <p14:sldId id="552"/>
            <p14:sldId id="553"/>
          </p14:sldIdLst>
        </p14:section>
        <p14:section name="Conclusion" id="{F8BD73E6-F69F-804D-A852-E5E6AB36C43D}">
          <p14:sldIdLst>
            <p14:sldId id="516"/>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84717" autoAdjust="0"/>
  </p:normalViewPr>
  <p:slideViewPr>
    <p:cSldViewPr snapToGrid="0" snapToObjects="1">
      <p:cViewPr varScale="1">
        <p:scale>
          <a:sx n="108" d="100"/>
          <a:sy n="108" d="100"/>
        </p:scale>
        <p:origin x="-400" y="-112"/>
      </p:cViewPr>
      <p:guideLst>
        <p:guide orient="horz" pos="2160"/>
        <p:guide pos="3840"/>
      </p:guideLst>
    </p:cSldViewPr>
  </p:slideViewPr>
  <p:notesTextViewPr>
    <p:cViewPr>
      <p:scale>
        <a:sx n="100" d="100"/>
        <a:sy n="100" d="100"/>
      </p:scale>
      <p:origin x="0" y="0"/>
    </p:cViewPr>
  </p:notesTextViewPr>
  <p:sorterViewPr>
    <p:cViewPr>
      <p:scale>
        <a:sx n="163" d="100"/>
        <a:sy n="163" d="100"/>
      </p:scale>
      <p:origin x="0" y="6720"/>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2/7/18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Lato Light" panose="020F0502020204030203" pitchFamily="34" charset="0"/>
              <a:ea typeface="Lato Light" panose="020F0502020204030203" pitchFamily="34" charset="0"/>
              <a:cs typeface="Lato Light" panose="020F0502020204030203" pitchFamily="34" charset="0"/>
            </a:endParaRPr>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31174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http://shattered.io/</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204847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endParaRPr lang="en-US" baseline="0" dirty="0" smtClean="0"/>
          </a:p>
          <a:p>
            <a:pPr marL="171450" indent="-171450">
              <a:buFontTx/>
              <a:buChar char="-"/>
            </a:pPr>
            <a:r>
              <a:rPr lang="en-US" dirty="0" smtClean="0"/>
              <a:t>https://security.googleblog.com/2017/02/announcing-first-sha1-collision.html</a:t>
            </a:r>
          </a:p>
          <a:p>
            <a:pPr marL="171450" indent="-171450">
              <a:buFontTx/>
              <a:buChar char="-"/>
            </a:pPr>
            <a:r>
              <a:rPr lang="en-US" dirty="0" smtClean="0"/>
              <a:t>https://blockchain.info/charts/hash-rate?timespan=30days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171341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 text taken from slide </a:t>
            </a:r>
            <a:r>
              <a:rPr lang="en-US" baseline="0" dirty="0" err="1" smtClean="0"/>
              <a:t>slide</a:t>
            </a:r>
            <a:r>
              <a:rPr lang="en-US" baseline="0" dirty="0" smtClean="0"/>
              <a:t> 12 of “Keccak, More than Just SHA3SUM” presentation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18</a:t>
            </a:fld>
            <a:endParaRPr lang="en-US"/>
          </a:p>
        </p:txBody>
      </p:sp>
    </p:spTree>
    <p:extLst>
      <p:ext uri="{BB962C8B-B14F-4D97-AF65-F5344CB8AC3E}">
        <p14:creationId xmlns:p14="http://schemas.microsoft.com/office/powerpoint/2010/main" val="111061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27919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TCB = Trusted Computing Base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20671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finishing the </a:t>
            </a:r>
            <a:r>
              <a:rPr lang="en-US" dirty="0" err="1" smtClean="0"/>
              <a:t>Merkle-Damgard</a:t>
            </a:r>
            <a:r>
              <a:rPr lang="en-US" baseline="0" dirty="0" smtClean="0"/>
              <a:t> discussion by showing how to build a compression function, today </a:t>
            </a:r>
            <a:r>
              <a:rPr lang="en-US" dirty="0" smtClean="0"/>
              <a:t>we will explore an alternate method to build a hash function/random oracle directly from a random permutation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398454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sources: </a:t>
            </a:r>
            <a:r>
              <a:rPr lang="en-US" sz="1200" dirty="0" smtClean="0">
                <a:latin typeface="Lato Regular"/>
                <a:cs typeface="Lato Regular"/>
              </a:rPr>
              <a:t>https://</a:t>
            </a:r>
            <a:r>
              <a:rPr lang="en-US" sz="1200" dirty="0" err="1" smtClean="0">
                <a:latin typeface="Lato Regular"/>
                <a:cs typeface="Lato Regular"/>
              </a:rPr>
              <a:t>z.cash</a:t>
            </a:r>
            <a:r>
              <a:rPr lang="en-US" sz="1200" dirty="0" smtClean="0">
                <a:latin typeface="Lato Regular"/>
                <a:cs typeface="Lato Regular"/>
              </a:rPr>
              <a:t>/blog/hash-</a:t>
            </a:r>
            <a:r>
              <a:rPr lang="en-US" sz="1200" dirty="0" err="1" smtClean="0">
                <a:latin typeface="Lato Regular"/>
                <a:cs typeface="Lato Regular"/>
              </a:rPr>
              <a:t>functions.html</a:t>
            </a:r>
            <a:r>
              <a:rPr lang="en-US" sz="1200" dirty="0" smtClean="0">
                <a:latin typeface="Lato Regular"/>
                <a:cs typeface="Lato Regular"/>
              </a:rPr>
              <a:t> and http://</a:t>
            </a:r>
            <a:r>
              <a:rPr lang="en-US" sz="1200" dirty="0" err="1" smtClean="0">
                <a:latin typeface="Lato Regular"/>
                <a:cs typeface="Lato Regular"/>
              </a:rPr>
              <a:t>valerieaurora.org</a:t>
            </a:r>
            <a:r>
              <a:rPr lang="en-US" sz="1200" dirty="0" smtClean="0">
                <a:latin typeface="Lato Regular"/>
                <a:cs typeface="Lato Regular"/>
              </a:rPr>
              <a:t>/</a:t>
            </a:r>
            <a:r>
              <a:rPr lang="en-US" sz="1200" dirty="0" err="1" smtClean="0">
                <a:latin typeface="Lato Regular"/>
                <a:cs typeface="Lato Regular"/>
              </a:rPr>
              <a:t>hash.html</a:t>
            </a:r>
            <a:r>
              <a:rPr lang="en-US" sz="1200" dirty="0" smtClean="0">
                <a:latin typeface="Lato Regular"/>
                <a:cs typeface="Lato Regular"/>
              </a:rPr>
              <a:t> </a:t>
            </a:r>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19431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Image shows the hash functions used in </a:t>
            </a:r>
            <a:r>
              <a:rPr lang="en-US" sz="1200" dirty="0" err="1" smtClean="0"/>
              <a:t>Cloudflare’s</a:t>
            </a:r>
            <a:r>
              <a:rPr lang="en-US" sz="1200" dirty="0" smtClean="0"/>
              <a:t> TLS connections.</a:t>
            </a:r>
          </a:p>
          <a:p>
            <a:endParaRPr lang="en-US" sz="1200" dirty="0" smtClean="0"/>
          </a:p>
          <a:p>
            <a:r>
              <a:rPr lang="en-US" sz="1200" dirty="0" smtClean="0"/>
              <a:t>Image source:</a:t>
            </a:r>
            <a:r>
              <a:rPr lang="en-US" sz="1200" baseline="0" dirty="0" smtClean="0"/>
              <a:t> https://</a:t>
            </a:r>
            <a:r>
              <a:rPr lang="en-US" sz="1200" baseline="0" dirty="0" err="1" smtClean="0"/>
              <a:t>blog.cloudflare.com</a:t>
            </a:r>
            <a:r>
              <a:rPr lang="en-US" sz="1200" baseline="0" dirty="0" smtClean="0"/>
              <a:t>/how-expensive-is-crypto-anyway/</a:t>
            </a:r>
            <a:endParaRPr lang="en-US" sz="1200"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50152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M-D isn’t pseudorandom on its own due to the length extension attack</a:t>
            </a:r>
          </a:p>
          <a:p>
            <a:endParaRPr lang="en-US" dirty="0" smtClean="0"/>
          </a:p>
          <a:p>
            <a:r>
              <a:rPr lang="en-US" dirty="0" smtClean="0"/>
              <a:t>Bellare paper: https://eprint.iacr.org/2006/043.pdf</a:t>
            </a:r>
          </a:p>
          <a:p>
            <a:endParaRPr lang="en-US" dirty="0" smtClean="0"/>
          </a:p>
          <a:p>
            <a:r>
              <a:rPr lang="en-US" dirty="0" smtClean="0"/>
              <a:t>BU website in 2017 used 3DES. In </a:t>
            </a:r>
            <a:r>
              <a:rPr lang="en-US" smtClean="0"/>
              <a:t>2018 it uses AES-256.</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00564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a:t>
            </a:r>
            <a:r>
              <a:rPr lang="en-US" smtClean="0"/>
              <a:t>item #2</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96206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3358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r>
              <a:rPr lang="en-US" baseline="0" dirty="0" smtClean="0"/>
              <a:t> bit output =&gt; find collision in 2^(N/2) time due to birthday bound</a:t>
            </a:r>
          </a:p>
        </p:txBody>
      </p:sp>
      <p:sp>
        <p:nvSpPr>
          <p:cNvPr id="4" name="Slide Number Placeholder 3"/>
          <p:cNvSpPr>
            <a:spLocks noGrp="1"/>
          </p:cNvSpPr>
          <p:nvPr>
            <p:ph type="sldNum" sz="quarter" idx="10"/>
          </p:nvPr>
        </p:nvSpPr>
        <p:spPr/>
        <p:txBody>
          <a:bodyPr/>
          <a:lstStyle/>
          <a:p>
            <a:fld id="{97A79C69-7037-BE4C-9719-0C264A566437}" type="slidenum">
              <a:rPr lang="en-US" smtClean="0"/>
              <a:t>11</a:t>
            </a:fld>
            <a:endParaRPr lang="en-US"/>
          </a:p>
        </p:txBody>
      </p:sp>
    </p:spTree>
    <p:extLst>
      <p:ext uri="{BB962C8B-B14F-4D97-AF65-F5344CB8AC3E}">
        <p14:creationId xmlns:p14="http://schemas.microsoft.com/office/powerpoint/2010/main" val="27017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6875665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233895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15113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63471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52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2323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2487968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4871424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93953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14335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374890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6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8862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Lato"/>
            </a:endParaRPr>
          </a:p>
        </p:txBody>
      </p:sp>
    </p:spTree>
    <p:extLst>
      <p:ext uri="{BB962C8B-B14F-4D97-AF65-F5344CB8AC3E}">
        <p14:creationId xmlns:p14="http://schemas.microsoft.com/office/powerpoint/2010/main" val="276181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smtClean="0">
                <a:solidFill>
                  <a:prstClr val="black">
                    <a:lumMod val="75000"/>
                    <a:lumOff val="25000"/>
                  </a:prstClr>
                </a:solidFill>
                <a:latin typeface="Lato Light"/>
                <a:cs typeface="Lato Light"/>
              </a:rPr>
              <a:pPr algn="ctr"/>
              <a:t>‹#›</a:t>
            </a:fld>
            <a:endParaRPr lang="en-US" dirty="0">
              <a:solidFill>
                <a:prstClr val="black">
                  <a:lumMod val="75000"/>
                  <a:lumOff val="25000"/>
                </a:prstClr>
              </a:solidFill>
              <a:latin typeface="Lato Light"/>
              <a:cs typeface="Lato Light"/>
            </a:endParaRPr>
          </a:p>
        </p:txBody>
      </p:sp>
    </p:spTree>
    <p:extLst>
      <p:ext uri="{BB962C8B-B14F-4D97-AF65-F5344CB8AC3E}">
        <p14:creationId xmlns:p14="http://schemas.microsoft.com/office/powerpoint/2010/main" val="3243197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smtClean="0">
                <a:solidFill>
                  <a:prstClr val="black">
                    <a:lumMod val="75000"/>
                    <a:lumOff val="25000"/>
                  </a:prstClr>
                </a:solidFill>
                <a:latin typeface="Lato Light"/>
                <a:cs typeface="Lato Light"/>
              </a:rPr>
              <a:pPr algn="ctr"/>
              <a:t>‹#›</a:t>
            </a:fld>
            <a:endParaRPr lang="en-US" dirty="0">
              <a:solidFill>
                <a:prstClr val="black">
                  <a:lumMod val="75000"/>
                  <a:lumOff val="25000"/>
                </a:prstClr>
              </a:solidFill>
              <a:latin typeface="Lato Light"/>
              <a:cs typeface="Lato Light"/>
            </a:endParaRPr>
          </a:p>
        </p:txBody>
      </p:sp>
    </p:spTree>
    <p:extLst>
      <p:ext uri="{BB962C8B-B14F-4D97-AF65-F5344CB8AC3E}">
        <p14:creationId xmlns:p14="http://schemas.microsoft.com/office/powerpoint/2010/main" val="31555136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6: Hash function design, continued</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Announcements</a:t>
            </a:r>
          </a:p>
          <a:p>
            <a:r>
              <a:rPr lang="en-US" sz="2800" dirty="0" smtClean="0"/>
              <a:t>Lab 3 due Friday 2/9 at 11pm</a:t>
            </a:r>
          </a:p>
          <a:p>
            <a:r>
              <a:rPr lang="en-US" sz="2800" dirty="0" smtClean="0"/>
              <a:t>My office hours: this afternoon at 3-5pm in MCS 164</a:t>
            </a:r>
          </a:p>
          <a:p>
            <a:r>
              <a:rPr lang="en-US" sz="2800" dirty="0" smtClean="0"/>
              <a:t>TA </a:t>
            </a:r>
            <a:r>
              <a:rPr lang="en-US" sz="2800" dirty="0"/>
              <a:t>Hanson </a:t>
            </a:r>
            <a:r>
              <a:rPr lang="en-US" sz="2800" dirty="0" err="1"/>
              <a:t>Duan</a:t>
            </a:r>
            <a:r>
              <a:rPr lang="en-US" sz="2800" dirty="0"/>
              <a:t> to offer office hours Thurs 4-6pm in MCS </a:t>
            </a:r>
            <a:r>
              <a:rPr lang="en-US" sz="2800" dirty="0" smtClean="0"/>
              <a:t>164</a:t>
            </a:r>
            <a:endParaRPr lang="en-US" sz="2800" dirty="0"/>
          </a:p>
          <a:p>
            <a:r>
              <a:rPr lang="en-US" sz="2800" dirty="0" smtClean="0"/>
              <a:t>PSA: Summer mentoring opportunity posted to Piazza</a:t>
            </a:r>
          </a:p>
        </p:txBody>
      </p:sp>
    </p:spTree>
    <p:extLst>
      <p:ext uri="{BB962C8B-B14F-4D97-AF65-F5344CB8AC3E}">
        <p14:creationId xmlns:p14="http://schemas.microsoft.com/office/powerpoint/2010/main" val="168474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arithmetic on really big numbers</a:t>
            </a:r>
            <a:endParaRPr lang="en-US" dirty="0"/>
          </a:p>
        </p:txBody>
      </p:sp>
      <p:sp>
        <p:nvSpPr>
          <p:cNvPr id="7" name="Content Placeholder 6"/>
          <p:cNvSpPr>
            <a:spLocks noGrp="1"/>
          </p:cNvSpPr>
          <p:nvPr>
            <p:ph idx="1"/>
          </p:nvPr>
        </p:nvSpPr>
        <p:spPr>
          <a:xfrm>
            <a:off x="609600" y="1102109"/>
            <a:ext cx="2189239" cy="5258631"/>
          </a:xfrm>
        </p:spPr>
        <p:txBody>
          <a:bodyPr/>
          <a:lstStyle/>
          <a:p>
            <a:pPr marL="0" indent="0">
              <a:buNone/>
            </a:pPr>
            <a:r>
              <a:rPr lang="en-US" u="sng" dirty="0" smtClean="0"/>
              <a:t>Changing base</a:t>
            </a:r>
          </a:p>
          <a:p>
            <a:pPr marL="0" indent="0">
              <a:buNone/>
            </a:pPr>
            <a:r>
              <a:rPr lang="en-US" dirty="0" smtClean="0">
                <a:latin typeface="Lato Regular"/>
                <a:cs typeface="Lato Regular"/>
              </a:rPr>
              <a:t>     2</a:t>
            </a:r>
            <a:r>
              <a:rPr lang="en-US" baseline="30000" dirty="0" smtClean="0">
                <a:latin typeface="Lato Regular"/>
                <a:cs typeface="Lato Regular"/>
              </a:rPr>
              <a:t>10</a:t>
            </a:r>
            <a:r>
              <a:rPr lang="en-US" dirty="0" smtClean="0">
                <a:latin typeface="Lato Regular"/>
                <a:cs typeface="Lato Regular"/>
              </a:rPr>
              <a:t> ≈ 10</a:t>
            </a:r>
            <a:r>
              <a:rPr lang="en-US" baseline="30000" dirty="0" smtClean="0">
                <a:latin typeface="Lato Regular"/>
                <a:cs typeface="Lato Regular"/>
              </a:rPr>
              <a:t>3 </a:t>
            </a:r>
          </a:p>
          <a:p>
            <a:pPr marL="0" indent="0">
              <a:buNone/>
            </a:pPr>
            <a:r>
              <a:rPr lang="en-US" dirty="0">
                <a:latin typeface="Lato Regular"/>
                <a:cs typeface="Lato Regular"/>
              </a:rPr>
              <a:t> </a:t>
            </a:r>
            <a:r>
              <a:rPr lang="en-US" dirty="0" smtClean="0">
                <a:latin typeface="Lato Regular"/>
                <a:cs typeface="Lato Regular"/>
              </a:rPr>
              <a:t>    2</a:t>
            </a:r>
            <a:r>
              <a:rPr lang="en-US" baseline="30000" dirty="0" smtClean="0">
                <a:latin typeface="Lato Regular"/>
                <a:cs typeface="Lato Regular"/>
              </a:rPr>
              <a:t>20</a:t>
            </a:r>
            <a:r>
              <a:rPr lang="en-US" dirty="0" smtClean="0">
                <a:latin typeface="Lato Regular"/>
                <a:cs typeface="Lato Regular"/>
              </a:rPr>
              <a:t> </a:t>
            </a:r>
            <a:r>
              <a:rPr lang="en-US" dirty="0">
                <a:latin typeface="Lato Regular"/>
                <a:cs typeface="Lato Regular"/>
              </a:rPr>
              <a:t>≈ </a:t>
            </a:r>
            <a:r>
              <a:rPr lang="en-US" dirty="0" smtClean="0">
                <a:latin typeface="Lato Regular"/>
                <a:cs typeface="Lato Regular"/>
              </a:rPr>
              <a:t>10</a:t>
            </a:r>
            <a:r>
              <a:rPr lang="en-US" baseline="30000" dirty="0" smtClean="0">
                <a:latin typeface="Lato Regular"/>
                <a:cs typeface="Lato Regular"/>
              </a:rPr>
              <a:t>6 </a:t>
            </a:r>
            <a:endParaRPr lang="en-US" baseline="30000" dirty="0">
              <a:latin typeface="Lato Regular"/>
              <a:cs typeface="Lato Regular"/>
            </a:endParaRPr>
          </a:p>
          <a:p>
            <a:pPr marL="0" indent="0">
              <a:buNone/>
            </a:pPr>
            <a:r>
              <a:rPr lang="en-US" dirty="0" smtClean="0">
                <a:latin typeface="Lato Regular"/>
                <a:cs typeface="Lato Regular"/>
              </a:rPr>
              <a:t>     2</a:t>
            </a:r>
            <a:r>
              <a:rPr lang="en-US" baseline="30000" dirty="0" smtClean="0">
                <a:latin typeface="Lato Regular"/>
                <a:cs typeface="Lato Regular"/>
              </a:rPr>
              <a:t>30</a:t>
            </a:r>
            <a:r>
              <a:rPr lang="en-US" dirty="0" smtClean="0">
                <a:latin typeface="Lato Regular"/>
                <a:cs typeface="Lato Regular"/>
              </a:rPr>
              <a:t> </a:t>
            </a:r>
            <a:r>
              <a:rPr lang="en-US" dirty="0">
                <a:latin typeface="Lato Regular"/>
                <a:cs typeface="Lato Regular"/>
              </a:rPr>
              <a:t>≈ </a:t>
            </a:r>
            <a:r>
              <a:rPr lang="en-US" dirty="0" smtClean="0">
                <a:latin typeface="Lato Regular"/>
                <a:cs typeface="Lato Regular"/>
              </a:rPr>
              <a:t>10</a:t>
            </a:r>
            <a:r>
              <a:rPr lang="en-US" baseline="30000" dirty="0" smtClean="0">
                <a:latin typeface="Lato Regular"/>
                <a:cs typeface="Lato Regular"/>
              </a:rPr>
              <a:t>9 </a:t>
            </a:r>
            <a:endParaRPr lang="en-US" baseline="30000" dirty="0">
              <a:latin typeface="Lato Regular"/>
              <a:cs typeface="Lato Regular"/>
            </a:endParaRPr>
          </a:p>
          <a:p>
            <a:pPr marL="0" indent="0">
              <a:buNone/>
            </a:pPr>
            <a:r>
              <a:rPr lang="en-US" dirty="0" smtClean="0">
                <a:latin typeface="Lato Regular"/>
                <a:cs typeface="Lato Regular"/>
              </a:rPr>
              <a:t>     2</a:t>
            </a:r>
            <a:r>
              <a:rPr lang="en-US" baseline="30000" dirty="0" smtClean="0">
                <a:latin typeface="Lato Regular"/>
                <a:cs typeface="Lato Regular"/>
              </a:rPr>
              <a:t>40</a:t>
            </a:r>
            <a:r>
              <a:rPr lang="en-US" dirty="0" smtClean="0">
                <a:latin typeface="Lato Regular"/>
                <a:cs typeface="Lato Regular"/>
              </a:rPr>
              <a:t> </a:t>
            </a:r>
            <a:r>
              <a:rPr lang="en-US" dirty="0">
                <a:latin typeface="Lato Regular"/>
                <a:cs typeface="Lato Regular"/>
              </a:rPr>
              <a:t>≈ </a:t>
            </a:r>
            <a:r>
              <a:rPr lang="en-US" dirty="0" smtClean="0">
                <a:latin typeface="Lato Regular"/>
                <a:cs typeface="Lato Regular"/>
              </a:rPr>
              <a:t>10</a:t>
            </a:r>
            <a:r>
              <a:rPr lang="en-US" baseline="30000" dirty="0" smtClean="0">
                <a:latin typeface="Lato Regular"/>
                <a:cs typeface="Lato Regular"/>
              </a:rPr>
              <a:t>12 </a:t>
            </a:r>
            <a:endParaRPr lang="en-US" baseline="30000" dirty="0">
              <a:latin typeface="Lato Regular"/>
              <a:cs typeface="Lato Regular"/>
            </a:endParaRPr>
          </a:p>
          <a:p>
            <a:pPr marL="0" indent="0">
              <a:buNone/>
            </a:pPr>
            <a:r>
              <a:rPr lang="en-US" dirty="0" smtClean="0">
                <a:latin typeface="Lato Regular"/>
                <a:cs typeface="Lato Regular"/>
              </a:rPr>
              <a:t>     2</a:t>
            </a:r>
            <a:r>
              <a:rPr lang="en-US" baseline="30000" dirty="0" smtClean="0">
                <a:latin typeface="Lato Regular"/>
                <a:cs typeface="Lato Regular"/>
              </a:rPr>
              <a:t>50</a:t>
            </a:r>
            <a:r>
              <a:rPr lang="en-US" dirty="0" smtClean="0">
                <a:latin typeface="Lato Regular"/>
                <a:cs typeface="Lato Regular"/>
              </a:rPr>
              <a:t> </a:t>
            </a:r>
            <a:r>
              <a:rPr lang="en-US" dirty="0">
                <a:latin typeface="Lato Regular"/>
                <a:cs typeface="Lato Regular"/>
              </a:rPr>
              <a:t>≈ </a:t>
            </a:r>
            <a:r>
              <a:rPr lang="en-US" dirty="0" smtClean="0">
                <a:latin typeface="Lato Regular"/>
                <a:cs typeface="Lato Regular"/>
              </a:rPr>
              <a:t>10</a:t>
            </a:r>
            <a:r>
              <a:rPr lang="en-US" baseline="30000" dirty="0" smtClean="0">
                <a:latin typeface="Lato Regular"/>
                <a:cs typeface="Lato Regular"/>
              </a:rPr>
              <a:t>15 </a:t>
            </a:r>
            <a:endParaRPr lang="en-US" baseline="30000" dirty="0">
              <a:latin typeface="Lato Regular"/>
              <a:cs typeface="Lato Regular"/>
            </a:endParaRPr>
          </a:p>
          <a:p>
            <a:pPr marL="0" indent="0">
              <a:buNone/>
            </a:pPr>
            <a:r>
              <a:rPr lang="en-US" dirty="0" smtClean="0">
                <a:latin typeface="Lato Regular"/>
                <a:cs typeface="Lato Regular"/>
              </a:rPr>
              <a:t>     2</a:t>
            </a:r>
            <a:r>
              <a:rPr lang="en-US" baseline="30000" dirty="0" smtClean="0">
                <a:latin typeface="Lato Regular"/>
                <a:cs typeface="Lato Regular"/>
              </a:rPr>
              <a:t>60</a:t>
            </a:r>
            <a:r>
              <a:rPr lang="en-US" dirty="0" smtClean="0">
                <a:latin typeface="Lato Regular"/>
                <a:cs typeface="Lato Regular"/>
              </a:rPr>
              <a:t> </a:t>
            </a:r>
            <a:r>
              <a:rPr lang="en-US" dirty="0">
                <a:latin typeface="Lato Regular"/>
                <a:cs typeface="Lato Regular"/>
              </a:rPr>
              <a:t>≈ </a:t>
            </a:r>
            <a:r>
              <a:rPr lang="en-US" dirty="0" smtClean="0">
                <a:latin typeface="Lato Regular"/>
                <a:cs typeface="Lato Regular"/>
              </a:rPr>
              <a:t>10</a:t>
            </a:r>
            <a:r>
              <a:rPr lang="en-US" baseline="30000" dirty="0" smtClean="0">
                <a:latin typeface="Lato Regular"/>
                <a:cs typeface="Lato Regular"/>
              </a:rPr>
              <a:t>18 </a:t>
            </a:r>
            <a:endParaRPr lang="en-US" baseline="30000" dirty="0">
              <a:latin typeface="Lato Regular"/>
              <a:cs typeface="Lato Regular"/>
            </a:endParaRPr>
          </a:p>
          <a:p>
            <a:pPr marL="0" indent="0">
              <a:buNone/>
            </a:pPr>
            <a:endParaRPr lang="en-US" dirty="0">
              <a:latin typeface="Lato Regular"/>
              <a:cs typeface="Lato Regular"/>
            </a:endParaRPr>
          </a:p>
        </p:txBody>
      </p:sp>
      <p:sp>
        <p:nvSpPr>
          <p:cNvPr id="8" name="TextBox 7"/>
          <p:cNvSpPr txBox="1"/>
          <p:nvPr/>
        </p:nvSpPr>
        <p:spPr>
          <a:xfrm rot="5400000">
            <a:off x="1552299" y="4371866"/>
            <a:ext cx="419035" cy="461665"/>
          </a:xfrm>
          <a:prstGeom prst="rect">
            <a:avLst/>
          </a:prstGeom>
          <a:noFill/>
        </p:spPr>
        <p:txBody>
          <a:bodyPr wrap="none" rtlCol="0">
            <a:spAutoFit/>
          </a:bodyPr>
          <a:lstStyle/>
          <a:p>
            <a:r>
              <a:rPr lang="en-US" sz="2400" dirty="0" smtClean="0">
                <a:latin typeface="Lato Regular"/>
                <a:cs typeface="Lato Regular"/>
              </a:rPr>
              <a:t>…</a:t>
            </a:r>
            <a:endParaRPr lang="en-US" sz="2400" dirty="0">
              <a:latin typeface="Lato Regular"/>
              <a:cs typeface="Lato Regular"/>
            </a:endParaRPr>
          </a:p>
        </p:txBody>
      </p:sp>
      <p:sp>
        <p:nvSpPr>
          <p:cNvPr id="9" name="TextBox 8"/>
          <p:cNvSpPr txBox="1"/>
          <p:nvPr/>
        </p:nvSpPr>
        <p:spPr>
          <a:xfrm>
            <a:off x="3516188" y="1102109"/>
            <a:ext cx="8066212" cy="4524315"/>
          </a:xfrm>
          <a:prstGeom prst="rect">
            <a:avLst/>
          </a:prstGeom>
          <a:noFill/>
        </p:spPr>
        <p:txBody>
          <a:bodyPr wrap="square" rtlCol="0">
            <a:spAutoFit/>
          </a:bodyPr>
          <a:lstStyle/>
          <a:p>
            <a:r>
              <a:rPr lang="en-US" sz="2400" u="sng" dirty="0" smtClean="0">
                <a:latin typeface="Lato Semibold"/>
                <a:cs typeface="Lato Semibold"/>
              </a:rPr>
              <a:t>Time to perform really large calculations</a:t>
            </a:r>
          </a:p>
          <a:p>
            <a:endParaRPr lang="en-US" sz="2400" dirty="0" smtClean="0">
              <a:latin typeface="Lato Semibold"/>
              <a:cs typeface="Lato Semibold"/>
            </a:endParaRPr>
          </a:p>
          <a:p>
            <a:r>
              <a:rPr lang="en-US" sz="2400" dirty="0"/>
              <a:t>1 </a:t>
            </a:r>
            <a:r>
              <a:rPr lang="en-US" sz="2400" baseline="30000" dirty="0"/>
              <a:t>operation</a:t>
            </a:r>
            <a:r>
              <a:rPr lang="en-US" sz="2400" dirty="0"/>
              <a:t>/</a:t>
            </a:r>
            <a:r>
              <a:rPr lang="en-US" sz="2400" baseline="-25000" dirty="0"/>
              <a:t>cycle</a:t>
            </a:r>
            <a:r>
              <a:rPr lang="en-US" sz="2400" dirty="0"/>
              <a:t> × </a:t>
            </a:r>
            <a:r>
              <a:rPr lang="en-US" sz="2400" dirty="0" smtClean="0"/>
              <a:t>2</a:t>
            </a:r>
            <a:r>
              <a:rPr lang="en-US" sz="2400" baseline="30000" dirty="0" smtClean="0"/>
              <a:t>30</a:t>
            </a:r>
            <a:r>
              <a:rPr lang="en-US" sz="2400" dirty="0" smtClean="0"/>
              <a:t> </a:t>
            </a:r>
            <a:r>
              <a:rPr lang="en-US" sz="2400" baseline="30000" dirty="0" smtClean="0"/>
              <a:t>cycles</a:t>
            </a:r>
            <a:r>
              <a:rPr lang="en-US" sz="2400" dirty="0" smtClean="0"/>
              <a:t>/</a:t>
            </a:r>
            <a:r>
              <a:rPr lang="en-US" sz="2400" baseline="-25000" dirty="0" smtClean="0"/>
              <a:t>sec</a:t>
            </a:r>
            <a:r>
              <a:rPr lang="en-US" sz="2400" dirty="0"/>
              <a:t> × </a:t>
            </a:r>
            <a:r>
              <a:rPr lang="en-US" sz="2400" dirty="0" smtClean="0"/>
              <a:t>2</a:t>
            </a:r>
            <a:r>
              <a:rPr lang="en-US" sz="2400" baseline="30000" dirty="0" smtClean="0"/>
              <a:t>25</a:t>
            </a:r>
            <a:r>
              <a:rPr lang="en-US" sz="2400" dirty="0" smtClean="0"/>
              <a:t> </a:t>
            </a:r>
            <a:r>
              <a:rPr lang="en-US" sz="2400" baseline="30000" dirty="0" smtClean="0"/>
              <a:t>sec</a:t>
            </a:r>
            <a:r>
              <a:rPr lang="en-US" sz="2400" dirty="0" smtClean="0"/>
              <a:t>/</a:t>
            </a:r>
            <a:r>
              <a:rPr lang="en-US" sz="2400" baseline="-25000" dirty="0" smtClean="0"/>
              <a:t>year</a:t>
            </a:r>
            <a:r>
              <a:rPr lang="en-US" sz="2400" dirty="0" smtClean="0"/>
              <a:t> = 2</a:t>
            </a:r>
            <a:r>
              <a:rPr lang="en-US" sz="2400" baseline="30000" dirty="0" smtClean="0"/>
              <a:t>55</a:t>
            </a:r>
            <a:r>
              <a:rPr lang="en-US" sz="2400" dirty="0" smtClean="0"/>
              <a:t> </a:t>
            </a:r>
            <a:r>
              <a:rPr lang="en-US" sz="2400" baseline="30000" dirty="0" smtClean="0"/>
              <a:t>operation</a:t>
            </a:r>
            <a:r>
              <a:rPr lang="en-US" sz="2400" dirty="0" smtClean="0"/>
              <a:t>/</a:t>
            </a:r>
            <a:r>
              <a:rPr lang="en-US" sz="2400" baseline="-25000" dirty="0" smtClean="0"/>
              <a:t>year</a:t>
            </a:r>
          </a:p>
          <a:p>
            <a:endParaRPr lang="en-US" sz="2400" dirty="0">
              <a:latin typeface="Lato Semibold"/>
              <a:cs typeface="Lato Semibold"/>
            </a:endParaRPr>
          </a:p>
          <a:p>
            <a:endParaRPr lang="en-US" sz="2400" dirty="0" smtClean="0">
              <a:latin typeface="Lato Semibold"/>
              <a:cs typeface="Lato Semibold"/>
            </a:endParaRPr>
          </a:p>
          <a:p>
            <a:r>
              <a:rPr lang="en-US" sz="2400" dirty="0" smtClean="0">
                <a:latin typeface="Lato Semibold"/>
                <a:cs typeface="Lato Semibold"/>
              </a:rPr>
              <a:t>So a brute search of…		takes at least…</a:t>
            </a:r>
          </a:p>
          <a:p>
            <a:r>
              <a:rPr lang="en-US" sz="2400" dirty="0" smtClean="0">
                <a:latin typeface="Lato Regular"/>
                <a:cs typeface="Lato Regular"/>
              </a:rPr>
              <a:t>  2</a:t>
            </a:r>
            <a:r>
              <a:rPr lang="en-US" sz="2400" baseline="30000" dirty="0" smtClean="0">
                <a:latin typeface="Lato Regular"/>
                <a:cs typeface="Lato Regular"/>
              </a:rPr>
              <a:t>63</a:t>
            </a:r>
            <a:r>
              <a:rPr lang="en-US" sz="2400" dirty="0" smtClean="0">
                <a:latin typeface="Lato Regular"/>
                <a:cs typeface="Lato Regular"/>
              </a:rPr>
              <a:t> size search space		  2</a:t>
            </a:r>
            <a:r>
              <a:rPr lang="en-US" sz="2400" baseline="30000" dirty="0" smtClean="0">
                <a:latin typeface="Lato Regular"/>
                <a:cs typeface="Lato Regular"/>
              </a:rPr>
              <a:t>8</a:t>
            </a:r>
            <a:r>
              <a:rPr lang="en-US" sz="2400" dirty="0" smtClean="0">
                <a:latin typeface="Lato Regular"/>
                <a:cs typeface="Lato Regular"/>
              </a:rPr>
              <a:t> </a:t>
            </a:r>
            <a:r>
              <a:rPr lang="en-US" sz="2400" dirty="0" smtClean="0">
                <a:latin typeface="Lato Regular"/>
                <a:cs typeface="Lato Regular"/>
              </a:rPr>
              <a:t>= 256 </a:t>
            </a:r>
            <a:r>
              <a:rPr lang="en-US" sz="2400" dirty="0" smtClean="0">
                <a:latin typeface="Lato Regular"/>
                <a:cs typeface="Lato Regular"/>
              </a:rPr>
              <a:t>CPU core-years</a:t>
            </a:r>
          </a:p>
          <a:p>
            <a:r>
              <a:rPr lang="en-US" sz="2400" dirty="0" smtClean="0">
                <a:latin typeface="Lato Regular"/>
                <a:cs typeface="Lato Regular"/>
              </a:rPr>
              <a:t>  2</a:t>
            </a:r>
            <a:r>
              <a:rPr lang="en-US" sz="2400" baseline="30000" dirty="0" smtClean="0">
                <a:latin typeface="Lato Regular"/>
                <a:cs typeface="Lato Regular"/>
              </a:rPr>
              <a:t>80</a:t>
            </a:r>
            <a:r>
              <a:rPr lang="en-US" sz="2400" dirty="0" smtClean="0">
                <a:latin typeface="Lato Regular"/>
                <a:cs typeface="Lato Regular"/>
              </a:rPr>
              <a:t> </a:t>
            </a:r>
            <a:r>
              <a:rPr lang="en-US" sz="2400" dirty="0">
                <a:latin typeface="Lato Regular"/>
                <a:cs typeface="Lato Regular"/>
              </a:rPr>
              <a:t>size search space		</a:t>
            </a:r>
            <a:r>
              <a:rPr lang="en-US" sz="2400" dirty="0" smtClean="0">
                <a:latin typeface="Lato Regular"/>
                <a:cs typeface="Lato Regular"/>
              </a:rPr>
              <a:t>  </a:t>
            </a:r>
            <a:r>
              <a:rPr lang="en-US" sz="2400" smtClean="0">
                <a:latin typeface="Lato Regular"/>
                <a:cs typeface="Lato Regular"/>
              </a:rPr>
              <a:t>2</a:t>
            </a:r>
            <a:r>
              <a:rPr lang="en-US" sz="2400" baseline="30000" smtClean="0">
                <a:latin typeface="Lato Regular"/>
                <a:cs typeface="Lato Regular"/>
              </a:rPr>
              <a:t>25</a:t>
            </a:r>
            <a:r>
              <a:rPr lang="en-US" sz="2400" smtClean="0">
                <a:latin typeface="Lato Regular"/>
                <a:cs typeface="Lato Regular"/>
              </a:rPr>
              <a:t> = </a:t>
            </a:r>
            <a:r>
              <a:rPr lang="en-US" sz="2400" dirty="0" smtClean="0">
                <a:latin typeface="Lato Regular"/>
                <a:cs typeface="Lato Regular"/>
              </a:rPr>
              <a:t>32 million </a:t>
            </a:r>
            <a:r>
              <a:rPr lang="en-US" sz="2400" dirty="0" smtClean="0">
                <a:latin typeface="Lato Regular"/>
                <a:cs typeface="Lato Regular"/>
              </a:rPr>
              <a:t>CPU core-</a:t>
            </a:r>
            <a:r>
              <a:rPr lang="en-US" sz="2400" dirty="0" err="1" smtClean="0">
                <a:latin typeface="Lato Regular"/>
                <a:cs typeface="Lato Regular"/>
              </a:rPr>
              <a:t>yr</a:t>
            </a:r>
            <a:endParaRPr lang="en-US" sz="2400" dirty="0">
              <a:latin typeface="Lato Regular"/>
              <a:cs typeface="Lato Regular"/>
            </a:endParaRPr>
          </a:p>
          <a:p>
            <a:r>
              <a:rPr lang="en-US" sz="2400" dirty="0" smtClean="0">
                <a:latin typeface="Lato Regular"/>
                <a:cs typeface="Lato Regular"/>
              </a:rPr>
              <a:t>  2</a:t>
            </a:r>
            <a:r>
              <a:rPr lang="en-US" sz="2400" baseline="30000" dirty="0" smtClean="0">
                <a:latin typeface="Lato Regular"/>
                <a:cs typeface="Lato Regular"/>
              </a:rPr>
              <a:t>128</a:t>
            </a:r>
            <a:r>
              <a:rPr lang="en-US" sz="2400" dirty="0" smtClean="0">
                <a:latin typeface="Lato Regular"/>
                <a:cs typeface="Lato Regular"/>
              </a:rPr>
              <a:t> </a:t>
            </a:r>
            <a:r>
              <a:rPr lang="en-US" sz="2400" dirty="0">
                <a:latin typeface="Lato Regular"/>
                <a:cs typeface="Lato Regular"/>
              </a:rPr>
              <a:t>size search space		</a:t>
            </a:r>
            <a:r>
              <a:rPr lang="en-US" sz="2400" dirty="0" smtClean="0">
                <a:latin typeface="Lato Regular"/>
                <a:cs typeface="Lato Regular"/>
              </a:rPr>
              <a:t>  2</a:t>
            </a:r>
            <a:r>
              <a:rPr lang="en-US" sz="2400" baseline="30000" dirty="0" smtClean="0">
                <a:latin typeface="Lato Regular"/>
                <a:cs typeface="Lato Regular"/>
              </a:rPr>
              <a:t>73</a:t>
            </a:r>
            <a:r>
              <a:rPr lang="en-US" sz="2400" dirty="0" smtClean="0">
                <a:latin typeface="Lato Regular"/>
                <a:cs typeface="Lato Regular"/>
              </a:rPr>
              <a:t> </a:t>
            </a:r>
            <a:r>
              <a:rPr lang="en-US" sz="2400" dirty="0">
                <a:latin typeface="Lato Regular"/>
                <a:cs typeface="Lato Regular"/>
              </a:rPr>
              <a:t>≈ </a:t>
            </a:r>
            <a:r>
              <a:rPr lang="en-US" sz="2400" dirty="0" smtClean="0">
                <a:latin typeface="Lato Regular"/>
                <a:cs typeface="Lato Regular"/>
              </a:rPr>
              <a:t>8 sextillion CPU core-</a:t>
            </a:r>
            <a:r>
              <a:rPr lang="en-US" sz="2400" dirty="0" err="1" smtClean="0">
                <a:latin typeface="Lato Regular"/>
                <a:cs typeface="Lato Regular"/>
              </a:rPr>
              <a:t>yr</a:t>
            </a:r>
            <a:endParaRPr lang="en-US" sz="2400" dirty="0" smtClean="0">
              <a:latin typeface="Lato Regular"/>
              <a:cs typeface="Lato Regular"/>
            </a:endParaRPr>
          </a:p>
          <a:p>
            <a:r>
              <a:rPr lang="en-US" sz="2400" dirty="0">
                <a:solidFill>
                  <a:srgbClr val="FFFFFF"/>
                </a:solidFill>
                <a:latin typeface="Lato Regular"/>
                <a:cs typeface="Lato Regular"/>
              </a:rPr>
              <a:t>2</a:t>
            </a:r>
            <a:r>
              <a:rPr lang="en-US" sz="2400" baseline="30000" dirty="0">
                <a:solidFill>
                  <a:srgbClr val="FFFFFF"/>
                </a:solidFill>
                <a:latin typeface="Lato Regular"/>
                <a:cs typeface="Lato Regular"/>
              </a:rPr>
              <a:t>128</a:t>
            </a:r>
            <a:r>
              <a:rPr lang="en-US" sz="2400" dirty="0">
                <a:solidFill>
                  <a:srgbClr val="FFFFFF"/>
                </a:solidFill>
                <a:latin typeface="Lato Regular"/>
                <a:cs typeface="Lato Regular"/>
              </a:rPr>
              <a:t> size search space		</a:t>
            </a:r>
            <a:r>
              <a:rPr lang="en-US" sz="2400" dirty="0" smtClean="0">
                <a:solidFill>
                  <a:srgbClr val="FFFFFF"/>
                </a:solidFill>
                <a:latin typeface="Lato Regular"/>
                <a:cs typeface="Lato Regular"/>
              </a:rPr>
              <a:t>  2</a:t>
            </a:r>
            <a:r>
              <a:rPr lang="en-US" sz="2400" baseline="30000" dirty="0" smtClean="0">
                <a:solidFill>
                  <a:srgbClr val="FFFFFF"/>
                </a:solidFill>
                <a:latin typeface="Lato Regular"/>
                <a:cs typeface="Lato Regular"/>
              </a:rPr>
              <a:t>73</a:t>
            </a:r>
            <a:r>
              <a:rPr lang="en-US" sz="2400" dirty="0" smtClean="0">
                <a:solidFill>
                  <a:srgbClr val="FFFFFF"/>
                </a:solidFill>
                <a:latin typeface="Lato Regular"/>
                <a:cs typeface="Lato Regular"/>
              </a:rPr>
              <a:t> </a:t>
            </a:r>
            <a:r>
              <a:rPr lang="en-US" sz="2400" dirty="0" smtClean="0">
                <a:latin typeface="Lato Regular"/>
                <a:cs typeface="Lato Regular"/>
              </a:rPr>
              <a:t>= 2</a:t>
            </a:r>
            <a:r>
              <a:rPr lang="en-US" sz="2400" baseline="30000" dirty="0" smtClean="0">
                <a:latin typeface="Lato Regular"/>
                <a:cs typeface="Lato Regular"/>
              </a:rPr>
              <a:t>33</a:t>
            </a:r>
            <a:r>
              <a:rPr lang="en-US" sz="2400" dirty="0" smtClean="0">
                <a:latin typeface="Lato Regular"/>
                <a:cs typeface="Lato Regular"/>
              </a:rPr>
              <a:t> </a:t>
            </a:r>
            <a:r>
              <a:rPr lang="en-US" sz="2400" dirty="0">
                <a:latin typeface="Lato Regular"/>
                <a:cs typeface="Lato Regular"/>
              </a:rPr>
              <a:t>×</a:t>
            </a:r>
            <a:r>
              <a:rPr lang="en-US" sz="2400" dirty="0" smtClean="0">
                <a:latin typeface="Lato Regular"/>
                <a:cs typeface="Lato Regular"/>
              </a:rPr>
              <a:t> 2</a:t>
            </a:r>
            <a:r>
              <a:rPr lang="en-US" sz="2400" baseline="30000" dirty="0" smtClean="0">
                <a:latin typeface="Lato Regular"/>
                <a:cs typeface="Lato Regular"/>
              </a:rPr>
              <a:t>40</a:t>
            </a:r>
            <a:endParaRPr lang="en-US" sz="2400" dirty="0" smtClean="0">
              <a:latin typeface="Lato Regular"/>
              <a:cs typeface="Lato Regular"/>
            </a:endParaRPr>
          </a:p>
          <a:p>
            <a:r>
              <a:rPr lang="en-US" sz="2400" dirty="0">
                <a:solidFill>
                  <a:srgbClr val="FFFFFF"/>
                </a:solidFill>
                <a:latin typeface="Lato Regular"/>
                <a:cs typeface="Lato Regular"/>
              </a:rPr>
              <a:t>2</a:t>
            </a:r>
            <a:r>
              <a:rPr lang="en-US" sz="2400" baseline="30000" dirty="0">
                <a:solidFill>
                  <a:srgbClr val="FFFFFF"/>
                </a:solidFill>
                <a:latin typeface="Lato Regular"/>
                <a:cs typeface="Lato Regular"/>
              </a:rPr>
              <a:t>128</a:t>
            </a:r>
            <a:r>
              <a:rPr lang="en-US" sz="2400" dirty="0">
                <a:solidFill>
                  <a:srgbClr val="FFFFFF"/>
                </a:solidFill>
                <a:latin typeface="Lato Regular"/>
                <a:cs typeface="Lato Regular"/>
              </a:rPr>
              <a:t> size search space		</a:t>
            </a:r>
            <a:r>
              <a:rPr lang="en-US" sz="2400" dirty="0" smtClean="0">
                <a:solidFill>
                  <a:srgbClr val="FFFFFF"/>
                </a:solidFill>
                <a:latin typeface="Lato Regular"/>
                <a:cs typeface="Lato Regular"/>
              </a:rPr>
              <a:t>  2</a:t>
            </a:r>
            <a:r>
              <a:rPr lang="en-US" sz="2400" baseline="30000" dirty="0" smtClean="0">
                <a:solidFill>
                  <a:srgbClr val="FFFFFF"/>
                </a:solidFill>
                <a:latin typeface="Lato Regular"/>
                <a:cs typeface="Lato Regular"/>
              </a:rPr>
              <a:t>73</a:t>
            </a:r>
            <a:r>
              <a:rPr lang="en-US" sz="2400" dirty="0" smtClean="0">
                <a:solidFill>
                  <a:srgbClr val="FFFFFF"/>
                </a:solidFill>
                <a:latin typeface="Lato Regular"/>
                <a:cs typeface="Lato Regular"/>
              </a:rPr>
              <a:t> </a:t>
            </a:r>
            <a:r>
              <a:rPr lang="en-US" sz="2400" dirty="0">
                <a:latin typeface="Lato Regular"/>
                <a:cs typeface="Lato Regular"/>
              </a:rPr>
              <a:t>= </a:t>
            </a:r>
            <a:r>
              <a:rPr lang="en-US" sz="2400" dirty="0" smtClean="0">
                <a:latin typeface="Lato Regular"/>
                <a:cs typeface="Lato Regular"/>
              </a:rPr>
              <a:t>1 trillion CPU-core years</a:t>
            </a:r>
          </a:p>
          <a:p>
            <a:r>
              <a:rPr lang="en-US" sz="2400" dirty="0">
                <a:solidFill>
                  <a:srgbClr val="FFFFFF"/>
                </a:solidFill>
                <a:latin typeface="Lato Regular"/>
                <a:cs typeface="Lato Regular"/>
              </a:rPr>
              <a:t>2</a:t>
            </a:r>
            <a:r>
              <a:rPr lang="en-US" sz="2400" baseline="30000" dirty="0">
                <a:solidFill>
                  <a:srgbClr val="FFFFFF"/>
                </a:solidFill>
                <a:latin typeface="Lato Regular"/>
                <a:cs typeface="Lato Regular"/>
              </a:rPr>
              <a:t>128</a:t>
            </a:r>
            <a:r>
              <a:rPr lang="en-US" sz="2400" dirty="0">
                <a:solidFill>
                  <a:srgbClr val="FFFFFF"/>
                </a:solidFill>
                <a:latin typeface="Lato Regular"/>
                <a:cs typeface="Lato Regular"/>
              </a:rPr>
              <a:t> size search space		</a:t>
            </a:r>
            <a:r>
              <a:rPr lang="en-US" sz="2400" dirty="0" smtClean="0">
                <a:solidFill>
                  <a:srgbClr val="FFFFFF"/>
                </a:solidFill>
                <a:latin typeface="Lato Regular"/>
                <a:cs typeface="Lato Regular"/>
              </a:rPr>
              <a:t>  2</a:t>
            </a:r>
            <a:r>
              <a:rPr lang="en-US" sz="2400" baseline="30000" dirty="0" smtClean="0">
                <a:solidFill>
                  <a:srgbClr val="FFFFFF"/>
                </a:solidFill>
                <a:latin typeface="Lato Regular"/>
                <a:cs typeface="Lato Regular"/>
              </a:rPr>
              <a:t>73</a:t>
            </a:r>
            <a:r>
              <a:rPr lang="en-US" sz="2400" dirty="0" smtClean="0">
                <a:solidFill>
                  <a:srgbClr val="FFFFFF"/>
                </a:solidFill>
                <a:latin typeface="Lato Regular"/>
                <a:cs typeface="Lato Regular"/>
              </a:rPr>
              <a:t> </a:t>
            </a:r>
            <a:r>
              <a:rPr lang="en-US" sz="2400" dirty="0">
                <a:solidFill>
                  <a:srgbClr val="FFFFFF"/>
                </a:solidFill>
                <a:latin typeface="Lato Regular"/>
                <a:cs typeface="Lato Regular"/>
              </a:rPr>
              <a:t>= </a:t>
            </a:r>
            <a:r>
              <a:rPr lang="en-US" sz="2400" dirty="0" smtClean="0">
                <a:latin typeface="Lato Regular"/>
                <a:cs typeface="Lato Regular"/>
              </a:rPr>
              <a:t>for each person on earth</a:t>
            </a:r>
            <a:endParaRPr lang="en-US" sz="2400" dirty="0">
              <a:latin typeface="Lato Regular"/>
              <a:cs typeface="Lato Regular"/>
            </a:endParaRPr>
          </a:p>
        </p:txBody>
      </p:sp>
      <p:sp>
        <p:nvSpPr>
          <p:cNvPr id="12" name="Rounded Rectangle 11"/>
          <p:cNvSpPr/>
          <p:nvPr/>
        </p:nvSpPr>
        <p:spPr>
          <a:xfrm>
            <a:off x="2304926" y="5103081"/>
            <a:ext cx="4362896" cy="16020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00" dirty="0">
                <a:solidFill>
                  <a:schemeClr val="tx1"/>
                </a:solidFill>
                <a:latin typeface="Lato Semibold"/>
                <a:cs typeface="Lato Semibold"/>
              </a:rPr>
              <a:t>“2</a:t>
            </a:r>
            <a:r>
              <a:rPr lang="en-US" sz="2600" baseline="30000" dirty="0">
                <a:solidFill>
                  <a:schemeClr val="tx1"/>
                </a:solidFill>
                <a:latin typeface="Lato Semibold"/>
                <a:cs typeface="Lato Semibold"/>
              </a:rPr>
              <a:t>80</a:t>
            </a:r>
            <a:r>
              <a:rPr lang="en-US" sz="2600" dirty="0">
                <a:solidFill>
                  <a:schemeClr val="tx1"/>
                </a:solidFill>
                <a:latin typeface="Lato Semibold"/>
                <a:cs typeface="Lato Semibold"/>
              </a:rPr>
              <a:t> security is interesting.</a:t>
            </a:r>
          </a:p>
          <a:p>
            <a:pPr>
              <a:spcAft>
                <a:spcPts val="1200"/>
              </a:spcAft>
            </a:pPr>
            <a:r>
              <a:rPr lang="en-US" sz="2600" dirty="0">
                <a:solidFill>
                  <a:schemeClr val="tx1"/>
                </a:solidFill>
                <a:latin typeface="Lato Semibold"/>
                <a:cs typeface="Lato Semibold"/>
              </a:rPr>
              <a:t>2</a:t>
            </a:r>
            <a:r>
              <a:rPr lang="en-US" sz="2600" baseline="30000" dirty="0">
                <a:solidFill>
                  <a:schemeClr val="tx1"/>
                </a:solidFill>
                <a:latin typeface="Lato Semibold"/>
                <a:cs typeface="Lato Semibold"/>
              </a:rPr>
              <a:t>128</a:t>
            </a:r>
            <a:r>
              <a:rPr lang="en-US" sz="2600" dirty="0">
                <a:solidFill>
                  <a:schemeClr val="tx1"/>
                </a:solidFill>
                <a:latin typeface="Lato Semibold"/>
                <a:cs typeface="Lato Semibold"/>
              </a:rPr>
              <a:t> security is boring.”</a:t>
            </a:r>
          </a:p>
          <a:p>
            <a:pPr algn="r"/>
            <a:r>
              <a:rPr lang="en-US" sz="2200" dirty="0">
                <a:solidFill>
                  <a:schemeClr val="tx1"/>
                </a:solidFill>
              </a:rPr>
              <a:t>– </a:t>
            </a:r>
            <a:r>
              <a:rPr lang="en-US" sz="2200" dirty="0" smtClean="0">
                <a:solidFill>
                  <a:schemeClr val="tx1"/>
                </a:solidFill>
              </a:rPr>
              <a:t>Prof. Dan Bernstein, UIC</a:t>
            </a:r>
            <a:endParaRPr lang="en-US" sz="2200" dirty="0">
              <a:solidFill>
                <a:schemeClr val="tx1"/>
              </a:solidFill>
            </a:endParaRPr>
          </a:p>
        </p:txBody>
      </p:sp>
    </p:spTree>
    <p:extLst>
      <p:ext uri="{BB962C8B-B14F-4D97-AF65-F5344CB8AC3E}">
        <p14:creationId xmlns:p14="http://schemas.microsoft.com/office/powerpoint/2010/main" val="286058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to SHA-1</a:t>
            </a:r>
            <a:endParaRPr lang="en-US" dirty="0"/>
          </a:p>
        </p:txBody>
      </p:sp>
      <p:sp>
        <p:nvSpPr>
          <p:cNvPr id="9" name="Content Placeholder 8"/>
          <p:cNvSpPr>
            <a:spLocks noGrp="1"/>
          </p:cNvSpPr>
          <p:nvPr>
            <p:ph idx="1"/>
          </p:nvPr>
        </p:nvSpPr>
        <p:spPr>
          <a:xfrm>
            <a:off x="609600" y="1102109"/>
            <a:ext cx="5517270" cy="5258631"/>
          </a:xfrm>
        </p:spPr>
        <p:txBody>
          <a:bodyPr>
            <a:noAutofit/>
          </a:bodyPr>
          <a:lstStyle/>
          <a:p>
            <a:pPr>
              <a:spcAft>
                <a:spcPts val="8400"/>
              </a:spcAft>
            </a:pPr>
            <a:r>
              <a:rPr lang="en-US" sz="2600" dirty="0" smtClean="0"/>
              <a:t>160 bit </a:t>
            </a:r>
            <a:r>
              <a:rPr lang="en-US" sz="2600" dirty="0"/>
              <a:t>output </a:t>
            </a:r>
            <a:r>
              <a:rPr lang="en-US" sz="2600" dirty="0" smtClean="0"/>
              <a:t>⇒ birthday bound yields collisions in 2</a:t>
            </a:r>
            <a:r>
              <a:rPr lang="en-US" sz="2600" baseline="30000" dirty="0" smtClean="0"/>
              <a:t>80</a:t>
            </a:r>
            <a:r>
              <a:rPr lang="en-US" sz="2600" dirty="0" smtClean="0"/>
              <a:t> steps</a:t>
            </a:r>
          </a:p>
          <a:p>
            <a:r>
              <a:rPr lang="en-US" sz="2600" dirty="0" smtClean="0"/>
              <a:t>Wang, Yin, Yu 2004: discover an algorithm that can find a SHA-1 collision in 2</a:t>
            </a:r>
            <a:r>
              <a:rPr lang="en-US" sz="2600" baseline="30000" dirty="0" smtClean="0"/>
              <a:t>69</a:t>
            </a:r>
            <a:r>
              <a:rPr lang="en-US" sz="2600" dirty="0" smtClean="0"/>
              <a:t> steps</a:t>
            </a:r>
          </a:p>
        </p:txBody>
      </p:sp>
      <p:grpSp>
        <p:nvGrpSpPr>
          <p:cNvPr id="3" name="Group 2"/>
          <p:cNvGrpSpPr/>
          <p:nvPr/>
        </p:nvGrpSpPr>
        <p:grpSpPr>
          <a:xfrm>
            <a:off x="6308651" y="1092980"/>
            <a:ext cx="5723456" cy="1768539"/>
            <a:chOff x="6123509" y="1741870"/>
            <a:chExt cx="5723456" cy="1768539"/>
          </a:xfrm>
        </p:grpSpPr>
        <p:grpSp>
          <p:nvGrpSpPr>
            <p:cNvPr id="13" name="Group 12"/>
            <p:cNvGrpSpPr/>
            <p:nvPr/>
          </p:nvGrpSpPr>
          <p:grpSpPr>
            <a:xfrm>
              <a:off x="6193368" y="1741870"/>
              <a:ext cx="5653597" cy="1768539"/>
              <a:chOff x="547972" y="3892291"/>
              <a:chExt cx="5653597" cy="1768539"/>
            </a:xfrm>
          </p:grpSpPr>
          <p:sp>
            <p:nvSpPr>
              <p:cNvPr id="32" name="Snip Single Corner Rectangle 31"/>
              <p:cNvSpPr/>
              <p:nvPr/>
            </p:nvSpPr>
            <p:spPr>
              <a:xfrm>
                <a:off x="1451438"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3" name="TextBox 32"/>
              <p:cNvSpPr txBox="1"/>
              <p:nvPr/>
            </p:nvSpPr>
            <p:spPr>
              <a:xfrm>
                <a:off x="547972" y="5097573"/>
                <a:ext cx="431528"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IV</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34" name="Straight Arrow Connector 33"/>
              <p:cNvCxnSpPr/>
              <p:nvPr/>
            </p:nvCxnSpPr>
            <p:spPr>
              <a:xfrm>
                <a:off x="983374" y="5287732"/>
                <a:ext cx="46806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37" idx="2"/>
              </p:cNvCxnSpPr>
              <p:nvPr/>
            </p:nvCxnSpPr>
            <p:spPr>
              <a:xfrm rot="16200000" flipH="1">
                <a:off x="1098903" y="4257540"/>
                <a:ext cx="349933" cy="419653"/>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91518" y="5287732"/>
                <a:ext cx="73485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07402" y="3892291"/>
                <a:ext cx="513282"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baseline="-25000" dirty="0" smtClean="0">
                    <a:latin typeface="Lato Black" panose="020F0502020204030203" pitchFamily="34" charset="0"/>
                    <a:ea typeface="Lato Black" panose="020F0502020204030203" pitchFamily="34" charset="0"/>
                    <a:cs typeface="Lato Black" panose="020F0502020204030203" pitchFamily="34" charset="0"/>
                  </a:rPr>
                  <a:t>1</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8" name="Snip Single Corner Rectangle 37"/>
              <p:cNvSpPr/>
              <p:nvPr/>
            </p:nvSpPr>
            <p:spPr>
              <a:xfrm>
                <a:off x="2826369"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9" name="TextBox 38"/>
              <p:cNvSpPr txBox="1"/>
              <p:nvPr/>
            </p:nvSpPr>
            <p:spPr>
              <a:xfrm>
                <a:off x="2158770" y="3892291"/>
                <a:ext cx="534249" cy="400110"/>
              </a:xfrm>
              <a:prstGeom prst="rect">
                <a:avLst/>
              </a:prstGeom>
              <a:noFill/>
            </p:spPr>
            <p:txBody>
              <a:bodyPr wrap="squar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baseline="-25000" dirty="0" smtClean="0">
                    <a:latin typeface="Lato Black" panose="020F0502020204030203" pitchFamily="34" charset="0"/>
                    <a:ea typeface="Lato Black" panose="020F0502020204030203" pitchFamily="34" charset="0"/>
                    <a:cs typeface="Lato Black" panose="020F0502020204030203" pitchFamily="34" charset="0"/>
                  </a:rPr>
                  <a:t>2</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0" name="Elbow Connector 39"/>
              <p:cNvCxnSpPr>
                <a:stCxn id="39" idx="2"/>
              </p:cNvCxnSpPr>
              <p:nvPr/>
            </p:nvCxnSpPr>
            <p:spPr>
              <a:xfrm rot="16200000" flipH="1">
                <a:off x="2448497" y="4269798"/>
                <a:ext cx="358146" cy="403351"/>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Snip Single Corner Rectangle 40"/>
              <p:cNvSpPr/>
              <p:nvPr/>
            </p:nvSpPr>
            <p:spPr>
              <a:xfrm>
                <a:off x="4293572"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2" name="Straight Arrow Connector 41"/>
              <p:cNvCxnSpPr>
                <a:endCxn id="46" idx="1"/>
              </p:cNvCxnSpPr>
              <p:nvPr/>
            </p:nvCxnSpPr>
            <p:spPr>
              <a:xfrm>
                <a:off x="4933652" y="5271007"/>
                <a:ext cx="52700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479792" y="5287733"/>
                <a:ext cx="81378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95901" y="3892291"/>
                <a:ext cx="594873" cy="400110"/>
              </a:xfrm>
              <a:prstGeom prst="rect">
                <a:avLst/>
              </a:prstGeom>
              <a:noFill/>
            </p:spPr>
            <p:txBody>
              <a:bodyPr wrap="square" rtlCol="0">
                <a:spAutoFit/>
              </a:bodyPr>
              <a:lstStyle/>
              <a:p>
                <a:pPr algn="ctr"/>
                <a:r>
                  <a:rPr lang="en-US" sz="2000" i="1" dirty="0" err="1" smtClean="0">
                    <a:latin typeface="Lato Black" panose="020F0502020204030203" pitchFamily="34" charset="0"/>
                    <a:ea typeface="Lato Black" panose="020F0502020204030203" pitchFamily="34" charset="0"/>
                    <a:cs typeface="Lato Black" panose="020F0502020204030203" pitchFamily="34" charset="0"/>
                  </a:rPr>
                  <a:t>M</a:t>
                </a:r>
                <a:r>
                  <a:rPr lang="en-US" sz="2000" i="1" baseline="-25000" dirty="0" err="1" smtClean="0">
                    <a:latin typeface="Lato Black" panose="020F0502020204030203" pitchFamily="34" charset="0"/>
                    <a:ea typeface="Lato Black" panose="020F0502020204030203" pitchFamily="34" charset="0"/>
                    <a:cs typeface="Lato Black" panose="020F0502020204030203" pitchFamily="34" charset="0"/>
                  </a:rPr>
                  <a:t>n</a:t>
                </a:r>
                <a:endParaRPr lang="en-US" sz="20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5" name="Elbow Connector 44"/>
              <p:cNvCxnSpPr>
                <a:stCxn id="44" idx="2"/>
              </p:cNvCxnSpPr>
              <p:nvPr/>
            </p:nvCxnSpPr>
            <p:spPr>
              <a:xfrm rot="16200000" flipH="1">
                <a:off x="3919124" y="4266615"/>
                <a:ext cx="335316" cy="386888"/>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460661" y="5070952"/>
                <a:ext cx="740908"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H</a:t>
                </a:r>
                <a:r>
                  <a:rPr lang="en-US" sz="2000" dirty="0" smtClean="0">
                    <a:latin typeface="Lato Black" panose="020F0502020204030203" pitchFamily="34" charset="0"/>
                    <a:ea typeface="Lato Black" panose="020F0502020204030203" pitchFamily="34" charset="0"/>
                    <a:cs typeface="Lato Black" panose="020F0502020204030203" pitchFamily="34" charset="0"/>
                  </a:rPr>
                  <a:t>(</a:t>
                </a:r>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dirty="0" smtClean="0">
                    <a:latin typeface="Lato Black" panose="020F0502020204030203" pitchFamily="34" charset="0"/>
                    <a:ea typeface="Lato Black" panose="020F0502020204030203" pitchFamily="34" charset="0"/>
                    <a:cs typeface="Lato Black" panose="020F0502020204030203" pitchFamily="34" charset="0"/>
                  </a:rPr>
                  <a:t>)</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47" name="TextBox 46"/>
              <p:cNvSpPr txBox="1"/>
              <p:nvPr/>
            </p:nvSpPr>
            <p:spPr>
              <a:xfrm>
                <a:off x="3459675" y="4250439"/>
                <a:ext cx="534249" cy="400110"/>
              </a:xfrm>
              <a:prstGeom prst="rect">
                <a:avLst/>
              </a:prstGeom>
              <a:noFill/>
            </p:spPr>
            <p:txBody>
              <a:bodyPr wrap="squar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a:t>
                </a:r>
                <a:endParaRPr lang="en-US" sz="20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sp>
          <p:nvSpPr>
            <p:cNvPr id="5" name="TextBox 4"/>
            <p:cNvSpPr txBox="1"/>
            <p:nvPr/>
          </p:nvSpPr>
          <p:spPr>
            <a:xfrm>
              <a:off x="6554511" y="2822201"/>
              <a:ext cx="607859" cy="338554"/>
            </a:xfrm>
            <a:prstGeom prst="rect">
              <a:avLst/>
            </a:prstGeom>
            <a:noFill/>
          </p:spPr>
          <p:txBody>
            <a:bodyPr wrap="none" rtlCol="0">
              <a:spAutoFit/>
            </a:bodyPr>
            <a:lstStyle/>
            <a:p>
              <a:r>
                <a:rPr lang="en-US" sz="1600" dirty="0" smtClean="0"/>
                <a:t>20 B</a:t>
              </a:r>
              <a:endParaRPr lang="en-US" sz="1600" dirty="0"/>
            </a:p>
          </p:txBody>
        </p:sp>
        <p:sp>
          <p:nvSpPr>
            <p:cNvPr id="48" name="TextBox 47"/>
            <p:cNvSpPr txBox="1"/>
            <p:nvPr/>
          </p:nvSpPr>
          <p:spPr>
            <a:xfrm>
              <a:off x="6123509" y="2207910"/>
              <a:ext cx="607859" cy="338554"/>
            </a:xfrm>
            <a:prstGeom prst="rect">
              <a:avLst/>
            </a:prstGeom>
            <a:noFill/>
          </p:spPr>
          <p:txBody>
            <a:bodyPr wrap="none" rtlCol="0">
              <a:spAutoFit/>
            </a:bodyPr>
            <a:lstStyle/>
            <a:p>
              <a:r>
                <a:rPr lang="en-US" sz="1600" dirty="0" smtClean="0"/>
                <a:t>64 B</a:t>
              </a:r>
              <a:endParaRPr lang="en-US" sz="1600" dirty="0"/>
            </a:p>
          </p:txBody>
        </p:sp>
      </p:grpSp>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l="4128" r="11866"/>
          <a:stretch/>
        </p:blipFill>
        <p:spPr>
          <a:xfrm>
            <a:off x="6308650" y="3166961"/>
            <a:ext cx="5615813" cy="3476056"/>
          </a:xfrm>
          <a:prstGeom prst="rect">
            <a:avLst/>
          </a:prstGeom>
        </p:spPr>
      </p:pic>
    </p:spTree>
    <p:extLst>
      <p:ext uri="{BB962C8B-B14F-4D97-AF65-F5344CB8AC3E}">
        <p14:creationId xmlns:p14="http://schemas.microsoft.com/office/powerpoint/2010/main" val="4230889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2017: SHA-1 </a:t>
            </a:r>
            <a:r>
              <a:rPr lang="en-US" dirty="0" err="1" smtClean="0"/>
              <a:t>SHAttered</a:t>
            </a:r>
            <a:r>
              <a:rPr lang="en-US" dirty="0" smtClean="0"/>
              <a:t>!</a:t>
            </a:r>
            <a:endParaRPr lang="en-US" dirty="0"/>
          </a:p>
        </p:txBody>
      </p:sp>
      <p:sp>
        <p:nvSpPr>
          <p:cNvPr id="11" name="Content Placeholder 10"/>
          <p:cNvSpPr>
            <a:spLocks noGrp="1"/>
          </p:cNvSpPr>
          <p:nvPr>
            <p:ph sz="half" idx="2"/>
          </p:nvPr>
        </p:nvSpPr>
        <p:spPr>
          <a:xfrm>
            <a:off x="609600" y="2772461"/>
            <a:ext cx="4660605" cy="3588279"/>
          </a:xfrm>
        </p:spPr>
        <p:txBody>
          <a:bodyPr>
            <a:noAutofit/>
          </a:bodyPr>
          <a:lstStyle/>
          <a:p>
            <a:pPr>
              <a:spcBef>
                <a:spcPts val="400"/>
              </a:spcBef>
            </a:pPr>
            <a:r>
              <a:rPr lang="en-US" sz="2000" dirty="0" smtClean="0"/>
              <a:t>Effort to find the collision</a:t>
            </a:r>
          </a:p>
          <a:p>
            <a:pPr lvl="1">
              <a:spcBef>
                <a:spcPts val="400"/>
              </a:spcBef>
            </a:pPr>
            <a:r>
              <a:rPr lang="en-US" dirty="0" smtClean="0"/>
              <a:t>6500 CPU-years</a:t>
            </a:r>
          </a:p>
          <a:p>
            <a:pPr lvl="1">
              <a:spcBef>
                <a:spcPts val="400"/>
              </a:spcBef>
            </a:pPr>
            <a:r>
              <a:rPr lang="en-US" dirty="0" smtClean="0"/>
              <a:t>110 GPU-years</a:t>
            </a:r>
          </a:p>
          <a:p>
            <a:pPr>
              <a:spcBef>
                <a:spcPts val="400"/>
              </a:spcBef>
            </a:pPr>
            <a:r>
              <a:rPr lang="en-US" sz="2000" dirty="0" smtClean="0"/>
              <a:t># hashes: 9,223,372,036,854,775,808</a:t>
            </a:r>
            <a:endParaRPr lang="en-US" sz="2000" dirty="0"/>
          </a:p>
          <a:p>
            <a:pPr indent="0">
              <a:spcBef>
                <a:spcPts val="400"/>
              </a:spcBef>
              <a:buNone/>
            </a:pPr>
            <a:r>
              <a:rPr lang="en-US" sz="2000" dirty="0" smtClean="0"/>
              <a:t>≈ 9 quintillion = 9</a:t>
            </a:r>
            <a:r>
              <a:rPr lang="en-US" sz="2000" baseline="30000" dirty="0" smtClean="0"/>
              <a:t> </a:t>
            </a:r>
            <a:r>
              <a:rPr lang="en-US" sz="2000" dirty="0"/>
              <a:t>· </a:t>
            </a:r>
            <a:r>
              <a:rPr lang="en-US" sz="2000" dirty="0" smtClean="0"/>
              <a:t>(10</a:t>
            </a:r>
            <a:r>
              <a:rPr lang="en-US" sz="2000" baseline="30000" dirty="0" smtClean="0"/>
              <a:t>3</a:t>
            </a:r>
            <a:r>
              <a:rPr lang="en-US" sz="2000" dirty="0" smtClean="0"/>
              <a:t>)</a:t>
            </a:r>
            <a:r>
              <a:rPr lang="en-US" sz="2000" baseline="30000" dirty="0" smtClean="0"/>
              <a:t>6</a:t>
            </a:r>
            <a:endParaRPr lang="en-US" sz="2000" dirty="0"/>
          </a:p>
          <a:p>
            <a:pPr indent="0">
              <a:spcBef>
                <a:spcPts val="400"/>
              </a:spcBef>
              <a:buNone/>
            </a:pPr>
            <a:r>
              <a:rPr lang="en-US" sz="2000" dirty="0" smtClean="0"/>
              <a:t>≈ 2</a:t>
            </a:r>
            <a:r>
              <a:rPr lang="en-US" sz="2000" baseline="30000" dirty="0" smtClean="0"/>
              <a:t>3 </a:t>
            </a:r>
            <a:r>
              <a:rPr lang="en-US" sz="2000" dirty="0"/>
              <a:t>· </a:t>
            </a:r>
            <a:r>
              <a:rPr lang="en-US" sz="2000" dirty="0" smtClean="0"/>
              <a:t>2</a:t>
            </a:r>
            <a:r>
              <a:rPr lang="en-US" sz="2000" baseline="30000" dirty="0" smtClean="0"/>
              <a:t>60</a:t>
            </a:r>
            <a:r>
              <a:rPr lang="en-US" sz="2000" dirty="0"/>
              <a:t> </a:t>
            </a:r>
            <a:r>
              <a:rPr lang="en-US" sz="2000" dirty="0" smtClean="0"/>
              <a:t>= 2</a:t>
            </a:r>
            <a:r>
              <a:rPr lang="en-US" sz="2000" baseline="30000" dirty="0" smtClean="0"/>
              <a:t>63</a:t>
            </a:r>
          </a:p>
          <a:p>
            <a:pPr marL="0" indent="0">
              <a:spcBef>
                <a:spcPts val="400"/>
              </a:spcBef>
              <a:buNone/>
            </a:pPr>
            <a:r>
              <a:rPr lang="en-US" sz="2000" dirty="0" smtClean="0">
                <a:solidFill>
                  <a:prstClr val="black"/>
                </a:solidFill>
              </a:rPr>
              <a:t>(Actual effort, from paper: </a:t>
            </a:r>
            <a:r>
              <a:rPr lang="en-US" sz="2000" dirty="0" smtClean="0"/>
              <a:t>2</a:t>
            </a:r>
            <a:r>
              <a:rPr lang="en-US" sz="2000" baseline="30000" dirty="0" smtClean="0"/>
              <a:t>63.1</a:t>
            </a:r>
            <a:r>
              <a:rPr lang="en-US" sz="2000" dirty="0" smtClean="0">
                <a:solidFill>
                  <a:prstClr val="black"/>
                </a:solidFill>
              </a:rPr>
              <a:t>)</a:t>
            </a:r>
          </a:p>
          <a:p>
            <a:pPr marL="0" indent="0">
              <a:spcBef>
                <a:spcPts val="400"/>
              </a:spcBef>
              <a:buNone/>
            </a:pPr>
            <a:r>
              <a:rPr lang="en-US" sz="2000" dirty="0">
                <a:solidFill>
                  <a:prstClr val="black"/>
                </a:solidFill>
              </a:rPr>
              <a:t>“The </a:t>
            </a:r>
            <a:r>
              <a:rPr lang="en-US" sz="2000" dirty="0" err="1">
                <a:solidFill>
                  <a:prstClr val="black"/>
                </a:solidFill>
              </a:rPr>
              <a:t>SHAttered</a:t>
            </a:r>
            <a:r>
              <a:rPr lang="en-US" sz="2000" dirty="0">
                <a:solidFill>
                  <a:prstClr val="black"/>
                </a:solidFill>
              </a:rPr>
              <a:t> attack is </a:t>
            </a:r>
            <a:r>
              <a:rPr lang="en-US" sz="2000" dirty="0" smtClean="0">
                <a:solidFill>
                  <a:prstClr val="black"/>
                </a:solidFill>
              </a:rPr>
              <a:t>100,000 </a:t>
            </a:r>
            <a:r>
              <a:rPr lang="en-US" sz="2000" dirty="0">
                <a:solidFill>
                  <a:prstClr val="black"/>
                </a:solidFill>
              </a:rPr>
              <a:t>faster than the brute force attack that relies on the birthday </a:t>
            </a:r>
            <a:r>
              <a:rPr lang="en-US" sz="2000" dirty="0" smtClean="0">
                <a:solidFill>
                  <a:prstClr val="black"/>
                </a:solidFill>
              </a:rPr>
              <a:t>paradox”</a:t>
            </a:r>
            <a:endParaRPr lang="en-US" sz="2000" dirty="0">
              <a:solidFill>
                <a:prstClr val="black"/>
              </a:solidFill>
            </a:endParaRPr>
          </a:p>
        </p:txBody>
      </p:sp>
      <p:pic>
        <p:nvPicPr>
          <p:cNvPr id="12" name="Content Placeholder 11"/>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967114" y="1104838"/>
            <a:ext cx="5897526" cy="5255902"/>
          </a:xfrm>
          <a:prstGeom prst="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77" y="1103199"/>
            <a:ext cx="5599530" cy="1520051"/>
          </a:xfrm>
          <a:prstGeom prst="rect">
            <a:avLst/>
          </a:prstGeom>
        </p:spPr>
      </p:pic>
    </p:spTree>
    <p:extLst>
      <p:ext uri="{BB962C8B-B14F-4D97-AF65-F5344CB8AC3E}">
        <p14:creationId xmlns:p14="http://schemas.microsoft.com/office/powerpoint/2010/main" val="1516527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of computation</a:t>
            </a:r>
            <a:endParaRPr lang="en-US" dirty="0"/>
          </a:p>
        </p:txBody>
      </p:sp>
      <p:sp>
        <p:nvSpPr>
          <p:cNvPr id="3" name="Content Placeholder 2"/>
          <p:cNvSpPr>
            <a:spLocks noGrp="1"/>
          </p:cNvSpPr>
          <p:nvPr>
            <p:ph sz="half" idx="1"/>
          </p:nvPr>
        </p:nvSpPr>
        <p:spPr>
          <a:xfrm>
            <a:off x="609600" y="1102109"/>
            <a:ext cx="2762707" cy="5258631"/>
          </a:xfrm>
        </p:spPr>
        <p:txBody>
          <a:bodyPr/>
          <a:lstStyle/>
          <a:p>
            <a:pPr marL="0" indent="0">
              <a:buNone/>
            </a:pPr>
            <a:r>
              <a:rPr lang="en-US" dirty="0" smtClean="0"/>
              <a:t>“One </a:t>
            </a:r>
            <a:r>
              <a:rPr lang="en-US" dirty="0"/>
              <a:t>of the largest computations ever </a:t>
            </a:r>
            <a:r>
              <a:rPr lang="en-US" dirty="0" smtClean="0"/>
              <a:t>completed”</a:t>
            </a:r>
          </a:p>
          <a:p>
            <a:pPr marL="0" indent="0" algn="r">
              <a:buNone/>
            </a:pPr>
            <a:r>
              <a:rPr lang="en-US" dirty="0" smtClean="0"/>
              <a:t>– Google blog</a:t>
            </a:r>
            <a:endParaRPr lang="en-US" dirty="0"/>
          </a:p>
        </p:txBody>
      </p:sp>
      <p:sp>
        <p:nvSpPr>
          <p:cNvPr id="6" name="Content Placeholder 2"/>
          <p:cNvSpPr txBox="1">
            <a:spLocks/>
          </p:cNvSpPr>
          <p:nvPr/>
        </p:nvSpPr>
        <p:spPr>
          <a:xfrm>
            <a:off x="3899002" y="1102109"/>
            <a:ext cx="7690714" cy="741321"/>
          </a:xfrm>
          <a:prstGeom prst="rect">
            <a:avLst/>
          </a:prstGeom>
        </p:spPr>
        <p:txBody>
          <a:bodyPr vert="horz" lIns="91440" tIns="45720" rIns="91440" bIns="45720" rtlCol="0">
            <a:norm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t>Bitcoin’s collective Double SHA-2 hash rate, Feb 2018</a:t>
            </a:r>
            <a:endParaRPr lang="en-US" dirty="0"/>
          </a:p>
        </p:txBody>
      </p:sp>
      <p:pic>
        <p:nvPicPr>
          <p:cNvPr id="8" name="Picture 7"/>
          <p:cNvPicPr>
            <a:picLocks noChangeAspect="1"/>
          </p:cNvPicPr>
          <p:nvPr/>
        </p:nvPicPr>
        <p:blipFill>
          <a:blip r:embed="rId3"/>
          <a:stretch>
            <a:fillRect/>
          </a:stretch>
        </p:blipFill>
        <p:spPr>
          <a:xfrm>
            <a:off x="3749091" y="1636116"/>
            <a:ext cx="7833310" cy="4406237"/>
          </a:xfrm>
          <a:prstGeom prst="rect">
            <a:avLst/>
          </a:prstGeom>
        </p:spPr>
      </p:pic>
      <p:sp>
        <p:nvSpPr>
          <p:cNvPr id="4" name="TextBox 3"/>
          <p:cNvSpPr txBox="1"/>
          <p:nvPr/>
        </p:nvSpPr>
        <p:spPr>
          <a:xfrm>
            <a:off x="6079828" y="2163518"/>
            <a:ext cx="4053146" cy="584776"/>
          </a:xfrm>
          <a:prstGeom prst="rect">
            <a:avLst/>
          </a:prstGeom>
          <a:noFill/>
        </p:spPr>
        <p:txBody>
          <a:bodyPr wrap="none" rtlCol="0">
            <a:spAutoFit/>
          </a:bodyPr>
          <a:lstStyle/>
          <a:p>
            <a:r>
              <a:rPr lang="en-US" sz="3200" dirty="0" smtClean="0"/>
              <a:t>&gt;</a:t>
            </a:r>
            <a:r>
              <a:rPr lang="en-US" sz="3200" baseline="30000" dirty="0" smtClean="0"/>
              <a:t> </a:t>
            </a:r>
            <a:r>
              <a:rPr lang="en-US" sz="3200" dirty="0"/>
              <a:t>16 · 2</a:t>
            </a:r>
            <a:r>
              <a:rPr lang="en-US" sz="3200" baseline="30000" dirty="0"/>
              <a:t>60</a:t>
            </a:r>
            <a:r>
              <a:rPr lang="en-US" sz="3200" dirty="0"/>
              <a:t> </a:t>
            </a:r>
            <a:r>
              <a:rPr lang="en-US" sz="3200" dirty="0" smtClean="0"/>
              <a:t>= 2</a:t>
            </a:r>
            <a:r>
              <a:rPr lang="en-US" sz="3200" baseline="30000" dirty="0" smtClean="0"/>
              <a:t>64 hash</a:t>
            </a:r>
            <a:r>
              <a:rPr lang="en-US" sz="3200" dirty="0" smtClean="0"/>
              <a:t>/</a:t>
            </a:r>
            <a:r>
              <a:rPr lang="en-US" sz="3200" baseline="-25000" dirty="0" smtClean="0"/>
              <a:t>sec</a:t>
            </a:r>
            <a:endParaRPr lang="en-US" sz="3200" baseline="-25000" dirty="0"/>
          </a:p>
        </p:txBody>
      </p:sp>
    </p:spTree>
    <p:extLst>
      <p:ext uri="{BB962C8B-B14F-4D97-AF65-F5344CB8AC3E}">
        <p14:creationId xmlns:p14="http://schemas.microsoft.com/office/powerpoint/2010/main" val="68908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Reactions to the SHA-1 collision</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7600" y="1102109"/>
            <a:ext cx="5386917" cy="4896327"/>
          </a:xfrm>
          <a:prstGeom prst="rect">
            <a:avLst/>
          </a:prstGeom>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094794"/>
            <a:ext cx="5384800" cy="1121256"/>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5630169"/>
            <a:ext cx="5384801" cy="1037639"/>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 y="2298013"/>
            <a:ext cx="5384801" cy="10355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 y="3415515"/>
            <a:ext cx="5384801" cy="1030584"/>
          </a:xfrm>
          <a:prstGeom prst="rect">
            <a:avLst/>
          </a:prstGeom>
        </p:spPr>
      </p:pic>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9600" y="4528062"/>
            <a:ext cx="5384801" cy="1020142"/>
          </a:xfrm>
          <a:prstGeom prst="rect">
            <a:avLst/>
          </a:prstGeom>
        </p:spPr>
      </p:pic>
    </p:spTree>
    <p:extLst>
      <p:ext uri="{BB962C8B-B14F-4D97-AF65-F5344CB8AC3E}">
        <p14:creationId xmlns:p14="http://schemas.microsoft.com/office/powerpoint/2010/main" val="359017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Formal comparison of attacks</a:t>
            </a:r>
            <a:endParaRPr lang="en-US" dirty="0"/>
          </a:p>
        </p:txBody>
      </p:sp>
      <p:sp>
        <p:nvSpPr>
          <p:cNvPr id="6" name="Text Placeholder 5"/>
          <p:cNvSpPr>
            <a:spLocks noGrp="1"/>
          </p:cNvSpPr>
          <p:nvPr>
            <p:ph type="body" idx="1"/>
          </p:nvPr>
        </p:nvSpPr>
        <p:spPr/>
        <p:txBody>
          <a:bodyPr/>
          <a:lstStyle/>
          <a:p>
            <a:r>
              <a:rPr lang="en-US" dirty="0"/>
              <a:t>SHA1: Identical prefix attack</a:t>
            </a:r>
          </a:p>
        </p:txBody>
      </p:sp>
      <p:sp>
        <p:nvSpPr>
          <p:cNvPr id="7" name="Content Placeholder 6"/>
          <p:cNvSpPr>
            <a:spLocks noGrp="1"/>
          </p:cNvSpPr>
          <p:nvPr>
            <p:ph sz="half" idx="2"/>
          </p:nvPr>
        </p:nvSpPr>
        <p:spPr/>
        <p:txBody>
          <a:bodyPr/>
          <a:lstStyle/>
          <a:p>
            <a:pPr marL="0" indent="0">
              <a:buNone/>
            </a:pPr>
            <a:r>
              <a:rPr lang="en-US" dirty="0"/>
              <a:t>There </a:t>
            </a:r>
            <a:r>
              <a:rPr lang="en-US" i="1" dirty="0"/>
              <a:t>exist</a:t>
            </a:r>
            <a:r>
              <a:rPr lang="en-US" dirty="0"/>
              <a:t> specific strings A and B such that for all strings C:</a:t>
            </a:r>
          </a:p>
          <a:p>
            <a:pPr marL="0" indent="0">
              <a:buNone/>
            </a:pPr>
            <a:r>
              <a:rPr lang="en-US" dirty="0"/>
              <a:t>SHA1(A || C) = SHA1(B || C)</a:t>
            </a:r>
          </a:p>
        </p:txBody>
      </p:sp>
      <p:sp>
        <p:nvSpPr>
          <p:cNvPr id="8" name="Text Placeholder 7"/>
          <p:cNvSpPr>
            <a:spLocks noGrp="1"/>
          </p:cNvSpPr>
          <p:nvPr>
            <p:ph type="body" sz="quarter" idx="3"/>
          </p:nvPr>
        </p:nvSpPr>
        <p:spPr/>
        <p:txBody>
          <a:bodyPr/>
          <a:lstStyle/>
          <a:p>
            <a:r>
              <a:rPr lang="en-US" dirty="0"/>
              <a:t>MD5: Chosen prefix </a:t>
            </a:r>
            <a:r>
              <a:rPr lang="en-US" dirty="0" smtClean="0"/>
              <a:t>attack</a:t>
            </a:r>
            <a:endParaRPr lang="en-US" dirty="0"/>
          </a:p>
        </p:txBody>
      </p:sp>
      <p:sp>
        <p:nvSpPr>
          <p:cNvPr id="9" name="Content Placeholder 8"/>
          <p:cNvSpPr>
            <a:spLocks noGrp="1"/>
          </p:cNvSpPr>
          <p:nvPr>
            <p:ph sz="quarter" idx="4"/>
          </p:nvPr>
        </p:nvSpPr>
        <p:spPr/>
        <p:txBody>
          <a:bodyPr/>
          <a:lstStyle/>
          <a:p>
            <a:pPr marL="0" indent="0">
              <a:buNone/>
            </a:pPr>
            <a:r>
              <a:rPr lang="en-US" dirty="0"/>
              <a:t>Given </a:t>
            </a:r>
            <a:r>
              <a:rPr lang="en-US" i="1" dirty="0"/>
              <a:t>any</a:t>
            </a:r>
            <a:r>
              <a:rPr lang="en-US" dirty="0"/>
              <a:t> strings A and B, can find strings C and D such that:</a:t>
            </a:r>
          </a:p>
          <a:p>
            <a:pPr marL="0" indent="0">
              <a:buNone/>
            </a:pPr>
            <a:r>
              <a:rPr lang="en-US" dirty="0"/>
              <a:t>MD5(A || C) = MD5(B || D</a:t>
            </a:r>
            <a:r>
              <a:rPr lang="en-US" dirty="0" smtClean="0"/>
              <a:t>)</a:t>
            </a:r>
            <a:endParaRPr lang="en-US" dirty="0"/>
          </a:p>
        </p:txBody>
      </p:sp>
      <p:grpSp>
        <p:nvGrpSpPr>
          <p:cNvPr id="11" name="Group 10"/>
          <p:cNvGrpSpPr/>
          <p:nvPr/>
        </p:nvGrpSpPr>
        <p:grpSpPr>
          <a:xfrm>
            <a:off x="693001" y="3302638"/>
            <a:ext cx="10359125" cy="3453486"/>
            <a:chOff x="609600" y="3255606"/>
            <a:chExt cx="10359125" cy="3453486"/>
          </a:xfrm>
        </p:grpSpPr>
        <p:grpSp>
          <p:nvGrpSpPr>
            <p:cNvPr id="4" name="Group 3"/>
            <p:cNvGrpSpPr/>
            <p:nvPr/>
          </p:nvGrpSpPr>
          <p:grpSpPr>
            <a:xfrm>
              <a:off x="609600" y="3255606"/>
              <a:ext cx="4362896" cy="3453486"/>
              <a:chOff x="4985139" y="3138022"/>
              <a:chExt cx="4362896" cy="3453486"/>
            </a:xfrm>
          </p:grpSpPr>
          <p:sp>
            <p:nvSpPr>
              <p:cNvPr id="2" name="Rectangle 1"/>
              <p:cNvSpPr/>
              <p:nvPr/>
            </p:nvSpPr>
            <p:spPr>
              <a:xfrm>
                <a:off x="4985140" y="3138022"/>
                <a:ext cx="4362894" cy="31457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chemeClr val="tx1"/>
                    </a:solidFill>
                    <a:latin typeface="Lato Semibold"/>
                    <a:cs typeface="Lato Semibold"/>
                  </a:rPr>
                  <a:t>We have used a Sony </a:t>
                </a:r>
                <a:r>
                  <a:rPr lang="en-US" sz="2000" dirty="0" err="1">
                    <a:solidFill>
                      <a:schemeClr val="tx1"/>
                    </a:solidFill>
                    <a:latin typeface="Lato Semibold"/>
                    <a:cs typeface="Lato Semibold"/>
                  </a:rPr>
                  <a:t>Playstation</a:t>
                </a:r>
                <a:r>
                  <a:rPr lang="en-US" sz="2000" dirty="0">
                    <a:solidFill>
                      <a:schemeClr val="tx1"/>
                    </a:solidFill>
                    <a:latin typeface="Lato Semibold"/>
                    <a:cs typeface="Lato Semibold"/>
                  </a:rPr>
                  <a:t> 3 to correctly predict the outcome of the 2008 US presidential elections. In order not to influence the voters we keep our prediction secret, but commit to it by publishing its cryptographic hash on this website. The document with the correct prediction and matching hash will be revealed after the elections.</a:t>
                </a:r>
              </a:p>
            </p:txBody>
          </p:sp>
          <p:sp>
            <p:nvSpPr>
              <p:cNvPr id="3" name="TextBox 2"/>
              <p:cNvSpPr txBox="1"/>
              <p:nvPr/>
            </p:nvSpPr>
            <p:spPr>
              <a:xfrm>
                <a:off x="4985139" y="6283731"/>
                <a:ext cx="4362896" cy="307777"/>
              </a:xfrm>
              <a:prstGeom prst="rect">
                <a:avLst/>
              </a:prstGeom>
              <a:noFill/>
            </p:spPr>
            <p:txBody>
              <a:bodyPr wrap="square" rtlCol="0">
                <a:spAutoFit/>
              </a:bodyPr>
              <a:lstStyle/>
              <a:p>
                <a:pPr algn="ctr"/>
                <a:r>
                  <a:rPr lang="en-US" sz="1400" dirty="0" smtClean="0"/>
                  <a:t>Site: http</a:t>
                </a:r>
                <a:r>
                  <a:rPr lang="en-US" sz="1400" dirty="0"/>
                  <a:t>://</a:t>
                </a:r>
                <a:r>
                  <a:rPr lang="en-US" sz="1400" dirty="0" err="1"/>
                  <a:t>www.win.tue.nl</a:t>
                </a:r>
                <a:r>
                  <a:rPr lang="en-US" sz="1400" dirty="0"/>
                  <a:t>/</a:t>
                </a:r>
                <a:r>
                  <a:rPr lang="en-US" sz="1400" dirty="0" err="1"/>
                  <a:t>hashclash</a:t>
                </a:r>
                <a:r>
                  <a:rPr lang="en-US" sz="1400" dirty="0"/>
                  <a:t>/Nostradamus/</a:t>
                </a:r>
              </a:p>
            </p:txBody>
          </p:sp>
        </p:grpSp>
        <p:pic>
          <p:nvPicPr>
            <p:cNvPr id="10" name="Picture 9" descr="a.png"/>
            <p:cNvPicPr>
              <a:picLocks noChangeAspect="1"/>
            </p:cNvPicPr>
            <p:nvPr/>
          </p:nvPicPr>
          <p:blipFill rotWithShape="1">
            <a:blip r:embed="rId2">
              <a:extLst>
                <a:ext uri="{28A0092B-C50C-407E-A947-70E740481C1C}">
                  <a14:useLocalDpi xmlns:a14="http://schemas.microsoft.com/office/drawing/2010/main" val="0"/>
                </a:ext>
              </a:extLst>
            </a:blip>
            <a:srcRect l="22479" t="13772" r="1475"/>
            <a:stretch/>
          </p:blipFill>
          <p:spPr>
            <a:xfrm>
              <a:off x="5054815" y="3255606"/>
              <a:ext cx="5913910" cy="345348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605747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SHA-3: quest for a </a:t>
            </a:r>
            <a:r>
              <a:rPr lang="en-US" dirty="0" err="1"/>
              <a:t>Merkle-Damgard</a:t>
            </a:r>
            <a:r>
              <a:rPr lang="en-US" dirty="0"/>
              <a:t> alternative</a:t>
            </a:r>
          </a:p>
        </p:txBody>
      </p:sp>
      <p:sp>
        <p:nvSpPr>
          <p:cNvPr id="3" name="Content Placeholder 2"/>
          <p:cNvSpPr>
            <a:spLocks noGrp="1"/>
          </p:cNvSpPr>
          <p:nvPr>
            <p:ph idx="1"/>
          </p:nvPr>
        </p:nvSpPr>
        <p:spPr>
          <a:xfrm>
            <a:off x="609600" y="1102109"/>
            <a:ext cx="5493750" cy="5258631"/>
          </a:xfrm>
        </p:spPr>
        <p:txBody>
          <a:bodyPr/>
          <a:lstStyle/>
          <a:p>
            <a:r>
              <a:rPr lang="en-US" sz="2200" dirty="0"/>
              <a:t>2007: Call for submissions</a:t>
            </a:r>
          </a:p>
          <a:p>
            <a:r>
              <a:rPr lang="en-US" sz="2200" dirty="0"/>
              <a:t>2008: 64 submissions received</a:t>
            </a:r>
          </a:p>
          <a:p>
            <a:r>
              <a:rPr lang="en-US" sz="2200" dirty="0"/>
              <a:t>2009-12: Three workshops, one before each </a:t>
            </a:r>
            <a:r>
              <a:rPr lang="en-US" sz="2200" dirty="0" err="1"/>
              <a:t>cutdown</a:t>
            </a:r>
            <a:r>
              <a:rPr lang="en-US" sz="2200" dirty="0"/>
              <a:t>: 64 → 51 → 14 → 5 → 1</a:t>
            </a:r>
          </a:p>
          <a:p>
            <a:r>
              <a:rPr lang="en-US" sz="2200" dirty="0"/>
              <a:t>Oct 2012: </a:t>
            </a:r>
            <a:r>
              <a:rPr lang="en-US" sz="2200" dirty="0" err="1"/>
              <a:t>Keccak</a:t>
            </a:r>
            <a:r>
              <a:rPr lang="en-US" sz="2200" dirty="0"/>
              <a:t> announced as winner</a:t>
            </a:r>
          </a:p>
          <a:p>
            <a:pPr lvl="1"/>
            <a:r>
              <a:rPr lang="en-US" dirty="0"/>
              <a:t>Creators: Guido </a:t>
            </a:r>
            <a:r>
              <a:rPr lang="en-US" dirty="0" err="1"/>
              <a:t>Bertoni</a:t>
            </a:r>
            <a:r>
              <a:rPr lang="en-US" dirty="0"/>
              <a:t>, Joan </a:t>
            </a:r>
            <a:r>
              <a:rPr lang="en-US" dirty="0" err="1"/>
              <a:t>Daemen</a:t>
            </a:r>
            <a:r>
              <a:rPr lang="en-US" dirty="0"/>
              <a:t>, </a:t>
            </a:r>
            <a:r>
              <a:rPr lang="en-US" dirty="0" err="1"/>
              <a:t>Michaël</a:t>
            </a:r>
            <a:r>
              <a:rPr lang="en-US" dirty="0"/>
              <a:t> </a:t>
            </a:r>
            <a:r>
              <a:rPr lang="en-US" dirty="0" err="1"/>
              <a:t>Peeters</a:t>
            </a:r>
            <a:r>
              <a:rPr lang="en-US" dirty="0"/>
              <a:t>, and Gilles Van </a:t>
            </a:r>
            <a:r>
              <a:rPr lang="en-US" dirty="0" err="1"/>
              <a:t>Assche</a:t>
            </a:r>
            <a:endParaRPr lang="en-US" dirty="0"/>
          </a:p>
          <a:p>
            <a:r>
              <a:rPr lang="en-US" sz="2200" dirty="0"/>
              <a:t>Aug 2015: </a:t>
            </a:r>
            <a:r>
              <a:rPr lang="en-US" sz="2200" dirty="0" smtClean="0"/>
              <a:t>NIST publishes Federal </a:t>
            </a:r>
            <a:r>
              <a:rPr lang="en-US" sz="2200" dirty="0"/>
              <a:t>Information Processing Standard (FIPS) 202 standardizing </a:t>
            </a:r>
            <a:r>
              <a:rPr lang="en-US" sz="2200" dirty="0" err="1" smtClean="0"/>
              <a:t>Keccak</a:t>
            </a:r>
            <a:endParaRPr lang="en-US" sz="2200" dirty="0"/>
          </a:p>
        </p:txBody>
      </p:sp>
      <p:pic>
        <p:nvPicPr>
          <p:cNvPr id="4" name="Picture 3"/>
          <p:cNvPicPr>
            <a:picLocks noChangeAspect="1"/>
          </p:cNvPicPr>
          <p:nvPr/>
        </p:nvPicPr>
        <p:blipFill>
          <a:blip r:embed="rId2"/>
          <a:stretch>
            <a:fillRect/>
          </a:stretch>
        </p:blipFill>
        <p:spPr>
          <a:xfrm>
            <a:off x="6197429" y="1102111"/>
            <a:ext cx="5628812" cy="3783660"/>
          </a:xfrm>
          <a:prstGeom prst="rect">
            <a:avLst/>
          </a:prstGeom>
        </p:spPr>
      </p:pic>
    </p:spTree>
    <p:extLst>
      <p:ext uri="{BB962C8B-B14F-4D97-AF65-F5344CB8AC3E}">
        <p14:creationId xmlns:p14="http://schemas.microsoft.com/office/powerpoint/2010/main" val="40633326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NIST chose Keccak, in their words</a:t>
            </a:r>
            <a:endParaRPr lang="en-US" dirty="0"/>
          </a:p>
        </p:txBody>
      </p:sp>
      <p:sp>
        <p:nvSpPr>
          <p:cNvPr id="3" name="Content Placeholder 2"/>
          <p:cNvSpPr>
            <a:spLocks noGrp="1"/>
          </p:cNvSpPr>
          <p:nvPr>
            <p:ph idx="1"/>
          </p:nvPr>
        </p:nvSpPr>
        <p:spPr/>
        <p:txBody>
          <a:bodyPr>
            <a:normAutofit/>
          </a:bodyPr>
          <a:lstStyle/>
          <a:p>
            <a:pPr marL="457200" indent="-457200" fontAlgn="ctr">
              <a:spcBef>
                <a:spcPts val="1200"/>
              </a:spcBef>
              <a:buFont typeface="+mj-lt"/>
              <a:buAutoNum type="arabicPeriod"/>
            </a:pPr>
            <a:r>
              <a:rPr lang="en-US" sz="2800" dirty="0"/>
              <a:t>“Offers acceptable</a:t>
            </a:r>
            <a:r>
              <a:rPr lang="en-US" sz="2800" i="1" dirty="0"/>
              <a:t> </a:t>
            </a:r>
            <a:r>
              <a:rPr lang="en-US" sz="2800" dirty="0"/>
              <a:t>performance in software, </a:t>
            </a:r>
            <a:r>
              <a:rPr lang="en-US" sz="2800" dirty="0" smtClean="0"/>
              <a:t>and</a:t>
            </a:r>
            <a:br>
              <a:rPr lang="en-US" sz="2800" dirty="0" smtClean="0"/>
            </a:br>
            <a:r>
              <a:rPr lang="en-US" sz="2800" i="1" dirty="0" smtClean="0">
                <a:solidFill>
                  <a:schemeClr val="accent1"/>
                </a:solidFill>
              </a:rPr>
              <a:t>excellent </a:t>
            </a:r>
            <a:r>
              <a:rPr lang="en-US" sz="2800" i="1" dirty="0">
                <a:solidFill>
                  <a:schemeClr val="accent1"/>
                </a:solidFill>
              </a:rPr>
              <a:t>performance </a:t>
            </a:r>
            <a:r>
              <a:rPr lang="en-US" sz="2800" dirty="0"/>
              <a:t>in hardware.”</a:t>
            </a:r>
          </a:p>
          <a:p>
            <a:pPr marL="457200" indent="-457200" fontAlgn="ctr">
              <a:spcBef>
                <a:spcPts val="1200"/>
              </a:spcBef>
              <a:buFont typeface="+mj-lt"/>
              <a:buAutoNum type="arabicPeriod"/>
            </a:pPr>
            <a:r>
              <a:rPr lang="en-US" sz="2800" dirty="0"/>
              <a:t>“Has a </a:t>
            </a:r>
            <a:r>
              <a:rPr lang="en-US" sz="2800" i="1" dirty="0">
                <a:solidFill>
                  <a:schemeClr val="accent1"/>
                </a:solidFill>
              </a:rPr>
              <a:t>large security margin</a:t>
            </a:r>
            <a:r>
              <a:rPr lang="en-US" sz="2800" dirty="0"/>
              <a:t>, suggesting a good chance of surviving without a practical attack during its working lifetime.”</a:t>
            </a:r>
          </a:p>
          <a:p>
            <a:pPr marL="457200" indent="-457200" fontAlgn="ctr">
              <a:spcBef>
                <a:spcPts val="1200"/>
              </a:spcBef>
              <a:buFont typeface="+mj-lt"/>
              <a:buAutoNum type="arabicPeriod"/>
            </a:pPr>
            <a:r>
              <a:rPr lang="en-US" sz="2800" dirty="0"/>
              <a:t>“A fundamentally new and different algorithm that is entirely </a:t>
            </a:r>
            <a:r>
              <a:rPr lang="en-US" sz="2800" i="1" dirty="0">
                <a:solidFill>
                  <a:schemeClr val="accent1"/>
                </a:solidFill>
              </a:rPr>
              <a:t>unrelated to the SHA-2</a:t>
            </a:r>
            <a:r>
              <a:rPr lang="en-US" sz="2800" dirty="0"/>
              <a:t> algorithms</a:t>
            </a:r>
            <a:r>
              <a:rPr lang="en-US" sz="2800" dirty="0" smtClean="0"/>
              <a:t>.”</a:t>
            </a:r>
            <a:endParaRPr lang="en-US" sz="2800" dirty="0"/>
          </a:p>
        </p:txBody>
      </p:sp>
    </p:spTree>
    <p:extLst>
      <p:ext uri="{BB962C8B-B14F-4D97-AF65-F5344CB8AC3E}">
        <p14:creationId xmlns:p14="http://schemas.microsoft.com/office/powerpoint/2010/main" val="18855885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 functions</a:t>
            </a:r>
            <a:endParaRPr lang="en-US" dirty="0"/>
          </a:p>
        </p:txBody>
      </p:sp>
      <p:sp>
        <p:nvSpPr>
          <p:cNvPr id="3" name="Content Placeholder 2"/>
          <p:cNvSpPr>
            <a:spLocks noGrp="1"/>
          </p:cNvSpPr>
          <p:nvPr>
            <p:ph idx="1"/>
          </p:nvPr>
        </p:nvSpPr>
        <p:spPr>
          <a:xfrm>
            <a:off x="609600" y="5003800"/>
            <a:ext cx="10972800" cy="1356939"/>
          </a:xfrm>
        </p:spPr>
        <p:txBody>
          <a:bodyPr numCol="2"/>
          <a:lstStyle/>
          <a:p>
            <a:r>
              <a:rPr lang="en-US" dirty="0"/>
              <a:t>Split state into two components</a:t>
            </a:r>
          </a:p>
          <a:p>
            <a:pPr lvl="1"/>
            <a:r>
              <a:rPr lang="en-US" dirty="0"/>
              <a:t>r = rate, which influences speed</a:t>
            </a:r>
          </a:p>
          <a:p>
            <a:pPr lvl="1"/>
            <a:r>
              <a:rPr lang="en-US" dirty="0"/>
              <a:t>c = capacity, which influences security</a:t>
            </a:r>
          </a:p>
          <a:p>
            <a:r>
              <a:rPr lang="en-US" dirty="0" smtClean="0"/>
              <a:t>Arbitrary input and output length</a:t>
            </a:r>
          </a:p>
          <a:p>
            <a:pPr lvl="1"/>
            <a:r>
              <a:rPr lang="en-US" dirty="0" smtClean="0"/>
              <a:t>More flexible than M-D hash functions</a:t>
            </a:r>
          </a:p>
          <a:p>
            <a:pPr lvl="1"/>
            <a:r>
              <a:rPr lang="en-US" dirty="0" smtClean="0"/>
              <a:t>Facilitates design of higher-level crypto</a:t>
            </a:r>
          </a:p>
        </p:txBody>
      </p:sp>
      <p:pic>
        <p:nvPicPr>
          <p:cNvPr id="4" name="Picture 3"/>
          <p:cNvPicPr>
            <a:picLocks noChangeAspect="1"/>
          </p:cNvPicPr>
          <p:nvPr/>
        </p:nvPicPr>
        <p:blipFill rotWithShape="1">
          <a:blip r:embed="rId3"/>
          <a:srcRect r="451"/>
          <a:stretch/>
        </p:blipFill>
        <p:spPr>
          <a:xfrm>
            <a:off x="1270605" y="1102109"/>
            <a:ext cx="9607234" cy="3313825"/>
          </a:xfrm>
          <a:prstGeom prst="rect">
            <a:avLst/>
          </a:prstGeom>
        </p:spPr>
      </p:pic>
      <p:grpSp>
        <p:nvGrpSpPr>
          <p:cNvPr id="17" name="Group 16"/>
          <p:cNvGrpSpPr/>
          <p:nvPr/>
        </p:nvGrpSpPr>
        <p:grpSpPr>
          <a:xfrm>
            <a:off x="591548" y="2319867"/>
            <a:ext cx="479486" cy="1388533"/>
            <a:chOff x="591548" y="2319867"/>
            <a:chExt cx="479486" cy="1388533"/>
          </a:xfrm>
        </p:grpSpPr>
        <p:cxnSp>
          <p:nvCxnSpPr>
            <p:cNvPr id="6" name="Straight Arrow Connector 5"/>
            <p:cNvCxnSpPr/>
            <p:nvPr/>
          </p:nvCxnSpPr>
          <p:spPr>
            <a:xfrm>
              <a:off x="952500" y="2319867"/>
              <a:ext cx="0" cy="660400"/>
            </a:xfrm>
            <a:prstGeom prst="straightConnector1">
              <a:avLst/>
            </a:prstGeom>
            <a:ln>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952500" y="2904067"/>
              <a:ext cx="0" cy="804333"/>
            </a:xfrm>
            <a:prstGeom prst="straightConnector1">
              <a:avLst/>
            </a:prstGeom>
            <a:ln>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33967" y="2319867"/>
              <a:ext cx="2370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3967" y="2946399"/>
              <a:ext cx="2370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3967" y="3682999"/>
              <a:ext cx="237067"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9600" y="2452411"/>
              <a:ext cx="272832" cy="400110"/>
            </a:xfrm>
            <a:prstGeom prst="rect">
              <a:avLst/>
            </a:prstGeom>
            <a:noFill/>
          </p:spPr>
          <p:txBody>
            <a:bodyPr wrap="none" rtlCol="0">
              <a:spAutoFit/>
            </a:bodyPr>
            <a:lstStyle/>
            <a:p>
              <a:r>
                <a:rPr lang="en-US" sz="2000" i="1" dirty="0" smtClean="0">
                  <a:solidFill>
                    <a:schemeClr val="accent1"/>
                  </a:solidFill>
                </a:rPr>
                <a:t>r</a:t>
              </a:r>
              <a:endParaRPr lang="en-US" sz="2000" i="1" dirty="0">
                <a:solidFill>
                  <a:schemeClr val="accent1"/>
                </a:solidFill>
              </a:endParaRPr>
            </a:p>
          </p:txBody>
        </p:sp>
        <p:sp>
          <p:nvSpPr>
            <p:cNvPr id="16" name="TextBox 15"/>
            <p:cNvSpPr txBox="1"/>
            <p:nvPr/>
          </p:nvSpPr>
          <p:spPr>
            <a:xfrm>
              <a:off x="591548" y="3114644"/>
              <a:ext cx="301686" cy="400110"/>
            </a:xfrm>
            <a:prstGeom prst="rect">
              <a:avLst/>
            </a:prstGeom>
            <a:noFill/>
          </p:spPr>
          <p:txBody>
            <a:bodyPr wrap="none" rtlCol="0">
              <a:spAutoFit/>
            </a:bodyPr>
            <a:lstStyle/>
            <a:p>
              <a:r>
                <a:rPr lang="en-US" sz="2000" i="1" dirty="0" smtClean="0">
                  <a:solidFill>
                    <a:schemeClr val="accent1"/>
                  </a:solidFill>
                </a:rPr>
                <a:t>c</a:t>
              </a:r>
              <a:endParaRPr lang="en-US" sz="2000" i="1" dirty="0">
                <a:solidFill>
                  <a:schemeClr val="accent1"/>
                </a:solidFill>
              </a:endParaRPr>
            </a:p>
          </p:txBody>
        </p:sp>
      </p:grpSp>
    </p:spTree>
    <p:extLst>
      <p:ext uri="{BB962C8B-B14F-4D97-AF65-F5344CB8AC3E}">
        <p14:creationId xmlns:p14="http://schemas.microsoft.com/office/powerpoint/2010/main" val="2291775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(switch to </a:t>
            </a:r>
            <a:r>
              <a:rPr lang="en-US" dirty="0" err="1" smtClean="0"/>
              <a:t>Keccak</a:t>
            </a:r>
            <a:r>
              <a:rPr lang="en-US" dirty="0" smtClean="0"/>
              <a:t> slides)</a:t>
            </a:r>
            <a:endParaRPr lang="en-US" dirty="0"/>
          </a:p>
        </p:txBody>
      </p:sp>
    </p:spTree>
    <p:extLst>
      <p:ext uri="{BB962C8B-B14F-4D97-AF65-F5344CB8AC3E}">
        <p14:creationId xmlns:p14="http://schemas.microsoft.com/office/powerpoint/2010/main" val="2704622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r>
              <a:rPr lang="en-US" dirty="0" err="1" smtClean="0"/>
              <a:t>Minicrypt’s</a:t>
            </a:r>
            <a:r>
              <a:rPr lang="en-US" dirty="0" smtClean="0"/>
              <a:t> building blocks</a:t>
            </a:r>
            <a:endParaRPr lang="en-US" dirty="0"/>
          </a:p>
        </p:txBody>
      </p:sp>
      <p:grpSp>
        <p:nvGrpSpPr>
          <p:cNvPr id="57" name="Group 56"/>
          <p:cNvGrpSpPr/>
          <p:nvPr/>
        </p:nvGrpSpPr>
        <p:grpSpPr>
          <a:xfrm>
            <a:off x="2975435" y="1144294"/>
            <a:ext cx="3474720" cy="2611180"/>
            <a:chOff x="7924801" y="1461630"/>
            <a:chExt cx="3474720" cy="2611180"/>
          </a:xfrm>
        </p:grpSpPr>
        <p:sp>
          <p:nvSpPr>
            <p:cNvPr id="12" name="TextBox 11"/>
            <p:cNvSpPr txBox="1"/>
            <p:nvPr/>
          </p:nvSpPr>
          <p:spPr>
            <a:xfrm>
              <a:off x="7924801" y="1461630"/>
              <a:ext cx="3474720" cy="461665"/>
            </a:xfrm>
            <a:prstGeom prst="rect">
              <a:avLst/>
            </a:prstGeom>
            <a:noFill/>
          </p:spPr>
          <p:txBody>
            <a:bodyPr wrap="square" rtlCol="0">
              <a:spAutoFit/>
            </a:bodyPr>
            <a:lstStyle/>
            <a:p>
              <a:pPr algn="ctr"/>
              <a:r>
                <a:rPr lang="en-US" sz="2400" u="sng" dirty="0" smtClean="0">
                  <a:latin typeface="Lato Black"/>
                  <a:cs typeface="Lato Black"/>
                </a:rPr>
                <a:t>Public random function</a:t>
              </a:r>
              <a:endParaRPr lang="en-US" sz="2400" u="sng" dirty="0">
                <a:latin typeface="Lato Black"/>
                <a:cs typeface="Lato Black"/>
              </a:endParaRPr>
            </a:p>
          </p:txBody>
        </p:sp>
        <p:grpSp>
          <p:nvGrpSpPr>
            <p:cNvPr id="56" name="Group 55"/>
            <p:cNvGrpSpPr/>
            <p:nvPr/>
          </p:nvGrpSpPr>
          <p:grpSpPr>
            <a:xfrm>
              <a:off x="9015846" y="2009760"/>
              <a:ext cx="1292631" cy="2063050"/>
              <a:chOff x="8969065" y="2009760"/>
              <a:chExt cx="1292631" cy="2063050"/>
            </a:xfrm>
          </p:grpSpPr>
          <p:sp>
            <p:nvSpPr>
              <p:cNvPr id="29" name="Rectangle 28"/>
              <p:cNvSpPr/>
              <p:nvPr/>
            </p:nvSpPr>
            <p:spPr>
              <a:xfrm>
                <a:off x="9201839" y="2787166"/>
                <a:ext cx="848198"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R</a:t>
                </a:r>
                <a:endParaRPr lang="en-US" sz="2800" i="1" baseline="-25000" dirty="0">
                  <a:latin typeface="Lato Black"/>
                  <a:cs typeface="Lato Black"/>
                </a:endParaRPr>
              </a:p>
            </p:txBody>
          </p:sp>
          <p:cxnSp>
            <p:nvCxnSpPr>
              <p:cNvPr id="30" name="Straight Arrow Connector 29"/>
              <p:cNvCxnSpPr/>
              <p:nvPr/>
            </p:nvCxnSpPr>
            <p:spPr>
              <a:xfrm flipH="1">
                <a:off x="9625938" y="2409870"/>
                <a:ext cx="0" cy="377296"/>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9625938" y="3285123"/>
                <a:ext cx="0" cy="411480"/>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014163" y="2009760"/>
                <a:ext cx="1230085"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3" name="TextBox 32"/>
              <p:cNvSpPr txBox="1"/>
              <p:nvPr/>
            </p:nvSpPr>
            <p:spPr>
              <a:xfrm>
                <a:off x="8969065" y="3672700"/>
                <a:ext cx="1292631"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grpSp>
      <p:grpSp>
        <p:nvGrpSpPr>
          <p:cNvPr id="59" name="Group 58"/>
          <p:cNvGrpSpPr/>
          <p:nvPr/>
        </p:nvGrpSpPr>
        <p:grpSpPr>
          <a:xfrm>
            <a:off x="179954" y="1144294"/>
            <a:ext cx="2384485" cy="2642324"/>
            <a:chOff x="433947" y="1461630"/>
            <a:chExt cx="2384485" cy="2642324"/>
          </a:xfrm>
        </p:grpSpPr>
        <p:sp>
          <p:nvSpPr>
            <p:cNvPr id="9" name="TextBox 8"/>
            <p:cNvSpPr txBox="1"/>
            <p:nvPr/>
          </p:nvSpPr>
          <p:spPr>
            <a:xfrm>
              <a:off x="433947" y="1461630"/>
              <a:ext cx="2384485" cy="461665"/>
            </a:xfrm>
            <a:prstGeom prst="rect">
              <a:avLst/>
            </a:prstGeom>
            <a:noFill/>
          </p:spPr>
          <p:txBody>
            <a:bodyPr wrap="square" rtlCol="0">
              <a:spAutoFit/>
            </a:bodyPr>
            <a:lstStyle/>
            <a:p>
              <a:pPr algn="ctr"/>
              <a:r>
                <a:rPr lang="en-US" sz="2400" u="sng" dirty="0" smtClean="0">
                  <a:latin typeface="Lato Black"/>
                  <a:cs typeface="Lato Black"/>
                </a:rPr>
                <a:t>XOR operation</a:t>
              </a:r>
              <a:endParaRPr lang="en-US" sz="2400" u="sng" dirty="0">
                <a:latin typeface="Lato Black"/>
                <a:cs typeface="Lato Black"/>
              </a:endParaRPr>
            </a:p>
          </p:txBody>
        </p:sp>
        <p:sp>
          <p:nvSpPr>
            <p:cNvPr id="39" name="TextBox 38"/>
            <p:cNvSpPr txBox="1"/>
            <p:nvPr/>
          </p:nvSpPr>
          <p:spPr>
            <a:xfrm>
              <a:off x="458137" y="2004619"/>
              <a:ext cx="1230085"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0" name="TextBox 39"/>
            <p:cNvSpPr txBox="1"/>
            <p:nvPr/>
          </p:nvSpPr>
          <p:spPr>
            <a:xfrm>
              <a:off x="1525801" y="2004619"/>
              <a:ext cx="1292631"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1" name="TextBox 40"/>
            <p:cNvSpPr txBox="1"/>
            <p:nvPr/>
          </p:nvSpPr>
          <p:spPr>
            <a:xfrm>
              <a:off x="1340916" y="2639872"/>
              <a:ext cx="556381" cy="646331"/>
            </a:xfrm>
            <a:prstGeom prst="rect">
              <a:avLst/>
            </a:prstGeom>
            <a:noFill/>
          </p:spPr>
          <p:txBody>
            <a:bodyPr wrap="square" rtlCol="0">
              <a:spAutoFit/>
            </a:bodyPr>
            <a:lstStyle/>
            <a:p>
              <a:pPr algn="ctr"/>
              <a:r>
                <a:rPr lang="en-US" sz="36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t>
              </a:r>
              <a:endParaRPr lang="en-US" sz="32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2" name="TextBox 41"/>
            <p:cNvSpPr txBox="1"/>
            <p:nvPr/>
          </p:nvSpPr>
          <p:spPr>
            <a:xfrm>
              <a:off x="972791" y="3703844"/>
              <a:ext cx="1292631"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3" name="Straight Arrow Connector 42"/>
            <p:cNvCxnSpPr>
              <a:stCxn id="39" idx="2"/>
            </p:cNvCxnSpPr>
            <p:nvPr/>
          </p:nvCxnSpPr>
          <p:spPr>
            <a:xfrm>
              <a:off x="1073180" y="2404729"/>
              <a:ext cx="429768" cy="42621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1765904" y="2404729"/>
              <a:ext cx="429768" cy="42976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41" idx="2"/>
              <a:endCxn id="42" idx="0"/>
            </p:cNvCxnSpPr>
            <p:nvPr/>
          </p:nvCxnSpPr>
          <p:spPr>
            <a:xfrm>
              <a:off x="1619107" y="3286203"/>
              <a:ext cx="0" cy="41764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pic>
        <p:nvPicPr>
          <p:cNvPr id="60" name="Content Placeholder 4" descr="Venezia_acqua_alta_notte_2005_modificat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2190" y="846138"/>
            <a:ext cx="5309810" cy="6011862"/>
          </a:xfrm>
          <a:prstGeom prst="rect">
            <a:avLst/>
          </a:prstGeom>
        </p:spPr>
      </p:pic>
      <p:grpSp>
        <p:nvGrpSpPr>
          <p:cNvPr id="65" name="Group 64"/>
          <p:cNvGrpSpPr/>
          <p:nvPr/>
        </p:nvGrpSpPr>
        <p:grpSpPr>
          <a:xfrm>
            <a:off x="1086923" y="3974354"/>
            <a:ext cx="4023360" cy="2606039"/>
            <a:chOff x="2974304" y="1144294"/>
            <a:chExt cx="4023360" cy="2606039"/>
          </a:xfrm>
        </p:grpSpPr>
        <p:sp>
          <p:nvSpPr>
            <p:cNvPr id="11" name="TextBox 10"/>
            <p:cNvSpPr txBox="1"/>
            <p:nvPr/>
          </p:nvSpPr>
          <p:spPr>
            <a:xfrm>
              <a:off x="2974304" y="1144294"/>
              <a:ext cx="4023360" cy="830997"/>
            </a:xfrm>
            <a:prstGeom prst="rect">
              <a:avLst/>
            </a:prstGeom>
            <a:noFill/>
          </p:spPr>
          <p:txBody>
            <a:bodyPr wrap="square" rtlCol="0">
              <a:spAutoFit/>
            </a:bodyPr>
            <a:lstStyle/>
            <a:p>
              <a:pPr algn="ctr"/>
              <a:r>
                <a:rPr lang="en-US" sz="2400" u="sng" dirty="0" smtClean="0">
                  <a:latin typeface="Lato Black"/>
                  <a:cs typeface="Lato Black"/>
                </a:rPr>
                <a:t>Secret random permutation</a:t>
              </a:r>
              <a:endParaRPr lang="en-US" sz="2400" u="sng" dirty="0">
                <a:latin typeface="Lato Black"/>
                <a:cs typeface="Lato Black"/>
              </a:endParaRPr>
            </a:p>
          </p:txBody>
        </p:sp>
        <p:grpSp>
          <p:nvGrpSpPr>
            <p:cNvPr id="64" name="Group 63"/>
            <p:cNvGrpSpPr/>
            <p:nvPr/>
          </p:nvGrpSpPr>
          <p:grpSpPr>
            <a:xfrm>
              <a:off x="3989290" y="1687283"/>
              <a:ext cx="1993388" cy="2063050"/>
              <a:chOff x="3806411" y="1687283"/>
              <a:chExt cx="1993388" cy="2063050"/>
            </a:xfrm>
          </p:grpSpPr>
          <p:cxnSp>
            <p:nvCxnSpPr>
              <p:cNvPr id="23" name="Straight Arrow Connector 22"/>
              <p:cNvCxnSpPr/>
              <p:nvPr/>
            </p:nvCxnSpPr>
            <p:spPr>
              <a:xfrm flipH="1">
                <a:off x="5164041" y="2087393"/>
                <a:ext cx="3268" cy="377296"/>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165675" y="2962646"/>
                <a:ext cx="0" cy="411480"/>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52266" y="1687283"/>
                <a:ext cx="1230085"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X</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6" name="TextBox 25"/>
              <p:cNvSpPr txBox="1"/>
              <p:nvPr/>
            </p:nvSpPr>
            <p:spPr>
              <a:xfrm>
                <a:off x="4507168" y="3350223"/>
                <a:ext cx="1292631"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Y</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4" name="TextBox 33"/>
              <p:cNvSpPr txBox="1"/>
              <p:nvPr/>
            </p:nvSpPr>
            <p:spPr>
              <a:xfrm>
                <a:off x="3806411" y="2513612"/>
                <a:ext cx="555617" cy="400110"/>
              </a:xfrm>
              <a:prstGeom prst="rect">
                <a:avLst/>
              </a:prstGeom>
              <a:noFill/>
            </p:spPr>
            <p:txBody>
              <a:bodyPr wrap="square" rtlCol="0">
                <a:spAutoFit/>
              </a:bodyPr>
              <a:lstStyle/>
              <a:p>
                <a:pPr algn="ct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5" name="Straight Arrow Connector 34"/>
              <p:cNvCxnSpPr>
                <a:stCxn id="34" idx="3"/>
              </p:cNvCxnSpPr>
              <p:nvPr/>
            </p:nvCxnSpPr>
            <p:spPr>
              <a:xfrm>
                <a:off x="4362028" y="2713667"/>
                <a:ext cx="377914" cy="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739942" y="2464689"/>
                <a:ext cx="848198" cy="497957"/>
              </a:xfrm>
              <a:prstGeom prst="rect">
                <a:avLst/>
              </a:prstGeom>
              <a:solidFill>
                <a:schemeClr val="tx2">
                  <a:lumMod val="60000"/>
                  <a:lumOff val="4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P</a:t>
                </a:r>
                <a:endParaRPr lang="en-US" sz="2800" i="1" baseline="-25000" dirty="0">
                  <a:latin typeface="Lato Black"/>
                  <a:cs typeface="Lato Black"/>
                </a:endParaRPr>
              </a:p>
            </p:txBody>
          </p:sp>
        </p:grpSp>
      </p:grpSp>
    </p:spTree>
    <p:extLst>
      <p:ext uri="{BB962C8B-B14F-4D97-AF65-F5344CB8AC3E}">
        <p14:creationId xmlns:p14="http://schemas.microsoft.com/office/powerpoint/2010/main" val="40830934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 private communication</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rgbClr val="C0504D"/>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rgbClr val="C0504D"/>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rgbClr val="9BBB59">
                    <a:lumMod val="75000"/>
                  </a:srgb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rgbClr val="9BBB59">
                  <a:lumMod val="75000"/>
                </a:srgb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rgbClr val="4F81BD"/>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rgbClr val="4F81BD"/>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rgbClr val="8064A2"/>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rgbClr val="8064A2"/>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609600" y="3940218"/>
            <a:ext cx="8237738" cy="2745726"/>
            <a:chOff x="609600" y="3940218"/>
            <a:chExt cx="8237738" cy="2745726"/>
          </a:xfrm>
        </p:grpSpPr>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rgbClr val="C0504D"/>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rgbClr val="4F81BD"/>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rgbClr val="4F81BD"/>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4F81BD"/>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rgbClr val="4F81BD"/>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 </a:t>
              </a:r>
              <a:r>
                <a:rPr lang="en-US" sz="2800" dirty="0">
                  <a:solidFill>
                    <a:prstClr val="black"/>
                  </a:solidFill>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C0504D"/>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rgbClr val="C0504D"/>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rgbClr val="8064A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rgbClr val="8064A2"/>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rgbClr val="8064A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rgbClr val="4F81BD"/>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rgbClr val="4F81BD"/>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rgbClr val="4F81BD"/>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rgbClr val="4F81BD"/>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rgbClr val="9BBB59">
                    <a:lumMod val="75000"/>
                  </a:srgb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870647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r>
              <a:rPr lang="en-US" dirty="0" err="1" smtClean="0"/>
              <a:t>Merkle-Damgard</a:t>
            </a:r>
            <a:r>
              <a:rPr lang="en-US" dirty="0" smtClean="0"/>
              <a:t> paradigm</a:t>
            </a:r>
            <a:endParaRPr lang="en-US" dirty="0"/>
          </a:p>
        </p:txBody>
      </p:sp>
      <p:sp>
        <p:nvSpPr>
          <p:cNvPr id="7" name="Content Placeholder 2"/>
          <p:cNvSpPr txBox="1">
            <a:spLocks/>
          </p:cNvSpPr>
          <p:nvPr/>
        </p:nvSpPr>
        <p:spPr>
          <a:xfrm>
            <a:off x="609600" y="1102109"/>
            <a:ext cx="10972800" cy="5258631"/>
          </a:xfrm>
          <a:prstGeom prst="rect">
            <a:avLst/>
          </a:prstGeom>
        </p:spPr>
        <p:txBody>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chemeClr val="tx1">
                    <a:lumMod val="50000"/>
                    <a:lumOff val="50000"/>
                  </a:schemeClr>
                </a:solidFill>
              </a:rPr>
              <a:t>Consider random functions </a:t>
            </a:r>
            <a:r>
              <a:rPr lang="en-US" i="1" dirty="0" smtClean="0">
                <a:solidFill>
                  <a:schemeClr val="tx1">
                    <a:lumMod val="50000"/>
                    <a:lumOff val="50000"/>
                  </a:schemeClr>
                </a:solidFill>
                <a:latin typeface="Lato Heavy"/>
                <a:cs typeface="Lato Heavy"/>
              </a:rPr>
              <a:t>R</a:t>
            </a:r>
            <a:r>
              <a:rPr lang="en-US" dirty="0" smtClean="0">
                <a:solidFill>
                  <a:schemeClr val="tx1">
                    <a:lumMod val="50000"/>
                    <a:lumOff val="50000"/>
                  </a:schemeClr>
                </a:solidFill>
              </a:rPr>
              <a:t>: {0,1}</a:t>
            </a:r>
            <a:r>
              <a:rPr lang="en-US" i="1" baseline="34000"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in</a:t>
            </a:r>
            <a:r>
              <a:rPr lang="en-US" dirty="0" smtClean="0">
                <a:solidFill>
                  <a:schemeClr val="tx1">
                    <a:lumMod val="50000"/>
                    <a:lumOff val="50000"/>
                  </a:schemeClr>
                </a:solidFill>
              </a:rPr>
              <a:t> </a:t>
            </a:r>
            <a:r>
              <a:rPr lang="x-none" dirty="0" smtClean="0">
                <a:solidFill>
                  <a:schemeClr val="tx1">
                    <a:lumMod val="50000"/>
                    <a:lumOff val="50000"/>
                  </a:schemeClr>
                </a:solidFill>
              </a:rPr>
              <a:t>→</a:t>
            </a:r>
            <a:r>
              <a:rPr lang="en-US" dirty="0" smtClean="0">
                <a:solidFill>
                  <a:schemeClr val="tx1">
                    <a:lumMod val="50000"/>
                    <a:lumOff val="50000"/>
                  </a:schemeClr>
                </a:solidFill>
              </a:rPr>
              <a:t> {0,1}</a:t>
            </a:r>
            <a:r>
              <a:rPr lang="en-US" i="1" baseline="34000"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out</a:t>
            </a:r>
            <a:r>
              <a:rPr lang="en-US" dirty="0" smtClean="0">
                <a:solidFill>
                  <a:schemeClr val="tx1">
                    <a:lumMod val="50000"/>
                    <a:lumOff val="50000"/>
                  </a:schemeClr>
                </a:solidFill>
              </a:rPr>
              <a:t> of various input + output lengths</a:t>
            </a:r>
          </a:p>
        </p:txBody>
      </p:sp>
      <p:graphicFrame>
        <p:nvGraphicFramePr>
          <p:cNvPr id="8" name="Table 7"/>
          <p:cNvGraphicFramePr>
            <a:graphicFrameLocks noGrp="1"/>
          </p:cNvGraphicFramePr>
          <p:nvPr>
            <p:extLst>
              <p:ext uri="{D42A27DB-BD31-4B8C-83A1-F6EECF244321}">
                <p14:modId xmlns:p14="http://schemas.microsoft.com/office/powerpoint/2010/main" val="1498746335"/>
              </p:ext>
            </p:extLst>
          </p:nvPr>
        </p:nvGraphicFramePr>
        <p:xfrm>
          <a:off x="609600" y="1930876"/>
          <a:ext cx="10972800" cy="1713532"/>
        </p:xfrm>
        <a:graphic>
          <a:graphicData uri="http://schemas.openxmlformats.org/drawingml/2006/table">
            <a:tbl>
              <a:tblPr firstRow="1" bandRow="1">
                <a:tableStyleId>{7E9639D4-E3E2-4D34-9284-5A2195B3D0D7}</a:tableStyleId>
              </a:tblPr>
              <a:tblGrid>
                <a:gridCol w="3055257"/>
                <a:gridCol w="1572381"/>
                <a:gridCol w="2115054"/>
                <a:gridCol w="2115054"/>
                <a:gridCol w="2115054"/>
              </a:tblGrid>
              <a:tr h="465667">
                <a:tc>
                  <a:txBody>
                    <a:bodyPr/>
                    <a:lstStyle/>
                    <a:p>
                      <a:r>
                        <a:rPr lang="en-US" sz="2800" dirty="0" smtClean="0">
                          <a:latin typeface="+mj-lt"/>
                        </a:rPr>
                        <a:t>Case:</a:t>
                      </a:r>
                      <a:endParaRPr lang="en-US" sz="2800" b="0" dirty="0">
                        <a:latin typeface="+mj-lt"/>
                      </a:endParaRPr>
                    </a:p>
                  </a:txBody>
                  <a:tcPr>
                    <a:solidFill>
                      <a:schemeClr val="tx1">
                        <a:lumMod val="65000"/>
                        <a:lumOff val="35000"/>
                      </a:schemeClr>
                    </a:solidFill>
                  </a:tcPr>
                </a:tc>
                <a:tc>
                  <a:txBody>
                    <a:bodyPr/>
                    <a:lstStyle/>
                    <a:p>
                      <a:r>
                        <a:rPr lang="en-US" sz="2800" baseline="0" dirty="0" smtClean="0">
                          <a:latin typeface="+mj-lt"/>
                        </a:rPr>
                        <a:t>in</a:t>
                      </a:r>
                      <a:r>
                        <a:rPr lang="en-US" sz="2800" dirty="0" smtClean="0">
                          <a:latin typeface="+mj-lt"/>
                        </a:rPr>
                        <a:t> &lt; </a:t>
                      </a:r>
                      <a:r>
                        <a:rPr lang="en-US" sz="2800" baseline="0" dirty="0" smtClean="0">
                          <a:latin typeface="+mj-lt"/>
                        </a:rPr>
                        <a:t>out</a:t>
                      </a:r>
                      <a:endParaRPr lang="en-US" sz="2800" b="0" baseline="0" dirty="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&gt; </a:t>
                      </a:r>
                      <a:r>
                        <a:rPr lang="en-US" sz="2800" baseline="0" dirty="0" smtClean="0">
                          <a:latin typeface="+mj-lt"/>
                        </a:rPr>
                        <a:t>out</a:t>
                      </a:r>
                      <a:endParaRPr lang="en-US" sz="2800" b="0" baseline="0" dirty="0" smtClean="0">
                        <a:latin typeface="+mj-lt"/>
                      </a:endParaRP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aseline="0" dirty="0" smtClean="0">
                          <a:latin typeface="+mj-lt"/>
                        </a:rPr>
                        <a:t>in</a:t>
                      </a:r>
                      <a:r>
                        <a:rPr lang="en-US" sz="2800" dirty="0" smtClean="0">
                          <a:latin typeface="+mj-lt"/>
                        </a:rPr>
                        <a:t> = ∞</a:t>
                      </a:r>
                      <a:endParaRPr lang="en-US" sz="2800" b="0" baseline="0" dirty="0" smtClean="0">
                        <a:latin typeface="+mj-lt"/>
                        <a:ea typeface="Lato Black" panose="020F0502020204030203" pitchFamily="34" charset="0"/>
                        <a:cs typeface="Lato Black" panose="020F0502020204030203" pitchFamily="34" charset="0"/>
                      </a:endParaRPr>
                    </a:p>
                  </a:txBody>
                  <a:tcPr>
                    <a:solidFill>
                      <a:schemeClr val="tx1">
                        <a:lumMod val="65000"/>
                        <a:lumOff val="35000"/>
                      </a:schemeClr>
                    </a:solidFill>
                  </a:tcPr>
                </a:tc>
              </a:tr>
              <a:tr h="1195373">
                <a:tc>
                  <a:txBody>
                    <a:bodyPr/>
                    <a:lstStyle/>
                    <a:p>
                      <a:pPr>
                        <a:spcBef>
                          <a:spcPts val="0"/>
                        </a:spcBef>
                        <a:spcAft>
                          <a:spcPts val="0"/>
                        </a:spcAft>
                      </a:pPr>
                      <a:r>
                        <a:rPr lang="en-US" sz="2200" dirty="0" smtClean="0">
                          <a:latin typeface="Lato Regular"/>
                          <a:cs typeface="Lato Regular"/>
                        </a:rPr>
                        <a:t>One </a:t>
                      </a:r>
                      <a:r>
                        <a:rPr lang="en-US" sz="2200" i="1" dirty="0" smtClean="0">
                          <a:solidFill>
                            <a:schemeClr val="accent3">
                              <a:lumMod val="75000"/>
                            </a:schemeClr>
                          </a:solidFill>
                          <a:latin typeface="Lato Regular"/>
                          <a:cs typeface="Lato Regular"/>
                        </a:rPr>
                        <a:t>public</a:t>
                      </a:r>
                      <a:r>
                        <a:rPr lang="en-US" sz="2200" dirty="0" smtClean="0">
                          <a:solidFill>
                            <a:schemeClr val="accent3"/>
                          </a:solidFill>
                          <a:latin typeface="Lato Regular"/>
                          <a:cs typeface="Lato Regular"/>
                        </a:rPr>
                        <a:t> </a:t>
                      </a:r>
                      <a:r>
                        <a:rPr lang="en-US" sz="2200" dirty="0" smtClean="0">
                          <a:latin typeface="Lato Regular"/>
                          <a:cs typeface="Lato Regular"/>
                        </a:rPr>
                        <a:t>function:</a:t>
                      </a:r>
                    </a:p>
                    <a:p>
                      <a:pPr>
                        <a:spcBef>
                          <a:spcPts val="0"/>
                        </a:spcBef>
                        <a:spcAft>
                          <a:spcPts val="0"/>
                        </a:spcAft>
                      </a:pPr>
                      <a:endParaRPr lang="en-US" sz="2200" dirty="0" smtClean="0">
                        <a:latin typeface="Lato Regular"/>
                        <a:cs typeface="Lato Regular"/>
                      </a:endParaRPr>
                    </a:p>
                  </a:txBody>
                  <a:tcPr anchor="ctr"/>
                </a:tc>
                <a:tc>
                  <a:txBody>
                    <a:bodyPr/>
                    <a:lstStyle/>
                    <a:p>
                      <a:pPr>
                        <a:spcBef>
                          <a:spcPts val="0"/>
                        </a:spcBef>
                        <a:spcAft>
                          <a:spcPts val="0"/>
                        </a:spcAft>
                      </a:pPr>
                      <a:r>
                        <a:rPr lang="en-US" sz="2200" dirty="0" smtClean="0">
                          <a:solidFill>
                            <a:srgbClr val="7F7F7F"/>
                          </a:solidFill>
                          <a:latin typeface="Lato Regular"/>
                          <a:cs typeface="Lato Regular"/>
                        </a:rPr>
                        <a:t>Stream</a:t>
                      </a:r>
                      <a:br>
                        <a:rPr lang="en-US" sz="2200" dirty="0" smtClean="0">
                          <a:solidFill>
                            <a:srgbClr val="7F7F7F"/>
                          </a:solidFill>
                          <a:latin typeface="Lato Regular"/>
                          <a:cs typeface="Lato Regular"/>
                        </a:rPr>
                      </a:br>
                      <a:r>
                        <a:rPr lang="en-US" sz="2200" dirty="0" smtClean="0">
                          <a:solidFill>
                            <a:srgbClr val="7F7F7F"/>
                          </a:solidFill>
                          <a:latin typeface="Lato Regular"/>
                          <a:cs typeface="Lato Regular"/>
                        </a:rPr>
                        <a:t>cipher</a:t>
                      </a:r>
                      <a:endParaRPr lang="en-US" sz="2200" dirty="0">
                        <a:solidFill>
                          <a:srgbClr val="7F7F7F"/>
                        </a:solidFill>
                        <a:latin typeface="Lato Regular"/>
                        <a:cs typeface="Lato Regular"/>
                      </a:endParaRPr>
                    </a:p>
                  </a:txBody>
                  <a:tcPr anchor="ctr"/>
                </a:tc>
                <a:tc>
                  <a:txBody>
                    <a:bodyPr/>
                    <a:lstStyle/>
                    <a:p>
                      <a:pPr>
                        <a:spcBef>
                          <a:spcPts val="0"/>
                        </a:spcBef>
                        <a:spcAft>
                          <a:spcPts val="0"/>
                        </a:spcAft>
                      </a:pPr>
                      <a:endParaRPr lang="en-US" sz="2200" dirty="0" smtClean="0">
                        <a:solidFill>
                          <a:schemeClr val="accent2"/>
                        </a:solidFill>
                        <a:latin typeface="Lato Regular"/>
                        <a:cs typeface="Lato Regular"/>
                      </a:endParaRPr>
                    </a:p>
                    <a:p>
                      <a:pPr>
                        <a:spcBef>
                          <a:spcPts val="0"/>
                        </a:spcBef>
                        <a:spcAft>
                          <a:spcPts val="0"/>
                        </a:spcAft>
                      </a:pPr>
                      <a:r>
                        <a:rPr lang="en-US" sz="2200" dirty="0" smtClean="0">
                          <a:solidFill>
                            <a:schemeClr val="accent2"/>
                          </a:solidFill>
                          <a:latin typeface="Lato Regular"/>
                          <a:cs typeface="Lato Regular"/>
                        </a:rPr>
                        <a:t>Random</a:t>
                      </a:r>
                      <a:r>
                        <a:rPr lang="en-US" sz="2200" baseline="0" dirty="0" smtClean="0">
                          <a:solidFill>
                            <a:schemeClr val="accent2"/>
                          </a:solidFill>
                          <a:latin typeface="Lato Regular"/>
                          <a:cs typeface="Lato Regular"/>
                        </a:rPr>
                        <a:t> </a:t>
                      </a:r>
                      <a:r>
                        <a:rPr lang="en-US" sz="2200" dirty="0" smtClean="0">
                          <a:solidFill>
                            <a:schemeClr val="accent2"/>
                          </a:solidFill>
                          <a:latin typeface="Lato Regular"/>
                          <a:cs typeface="Lato Regular"/>
                        </a:rPr>
                        <a:t>permutation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accent1">
                              <a:lumMod val="75000"/>
                            </a:schemeClr>
                          </a:solidFill>
                          <a:latin typeface="Lato Regular"/>
                          <a:cs typeface="Lato Regular"/>
                        </a:rPr>
                        <a:t>Compression function</a:t>
                      </a:r>
                      <a:br>
                        <a:rPr lang="en-US" sz="2200" dirty="0" smtClean="0">
                          <a:solidFill>
                            <a:schemeClr val="accent1">
                              <a:lumMod val="75000"/>
                            </a:schemeClr>
                          </a:solidFill>
                          <a:latin typeface="Lato Regular"/>
                          <a:cs typeface="Lato Regular"/>
                        </a:rPr>
                      </a:br>
                      <a:endParaRPr lang="en-US" sz="2200" dirty="0" smtClean="0">
                        <a:solidFill>
                          <a:schemeClr val="accent1">
                            <a:lumMod val="75000"/>
                          </a:schemeClr>
                        </a:solidFill>
                        <a:latin typeface="Lato Regular"/>
                        <a:cs typeface="Lato Regular"/>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accent1">
                              <a:lumMod val="75000"/>
                            </a:schemeClr>
                          </a:solidFill>
                          <a:latin typeface="Lato Regular"/>
                          <a:cs typeface="Lato Regular"/>
                        </a:rPr>
                        <a:t>Hash function/</a:t>
                      </a:r>
                      <a:r>
                        <a:rPr lang="en-US" sz="2200" dirty="0" smtClean="0">
                          <a:solidFill>
                            <a:schemeClr val="accent2"/>
                          </a:solidFill>
                          <a:latin typeface="Lato Regular"/>
                          <a:cs typeface="Lato Regular"/>
                        </a:rPr>
                        <a:t>random oracle</a:t>
                      </a:r>
                    </a:p>
                  </a:txBody>
                  <a:tcPr anchor="ctr"/>
                </a:tc>
              </a:tr>
            </a:tbl>
          </a:graphicData>
        </a:graphic>
      </p:graphicFrame>
      <p:cxnSp>
        <p:nvCxnSpPr>
          <p:cNvPr id="10" name="Straight Arrow Connector 9"/>
          <p:cNvCxnSpPr/>
          <p:nvPr/>
        </p:nvCxnSpPr>
        <p:spPr>
          <a:xfrm flipH="1">
            <a:off x="4692952" y="3061580"/>
            <a:ext cx="585216"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922392" y="3298166"/>
            <a:ext cx="2630427" cy="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095619" y="2824993"/>
            <a:ext cx="457200" cy="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213988" y="4226476"/>
            <a:ext cx="9764024" cy="2134264"/>
            <a:chOff x="1213988" y="3208203"/>
            <a:chExt cx="9764024" cy="2134264"/>
          </a:xfrm>
        </p:grpSpPr>
        <p:sp>
          <p:nvSpPr>
            <p:cNvPr id="12" name="Snip Single Corner Rectangle 11"/>
            <p:cNvSpPr/>
            <p:nvPr/>
          </p:nvSpPr>
          <p:spPr>
            <a:xfrm>
              <a:off x="2776233" y="3731424"/>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32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TextBox 12"/>
            <p:cNvSpPr txBox="1"/>
            <p:nvPr/>
          </p:nvSpPr>
          <p:spPr>
            <a:xfrm>
              <a:off x="1213988" y="4630604"/>
              <a:ext cx="529312"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IV</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5" name="Straight Arrow Connector 14"/>
            <p:cNvCxnSpPr/>
            <p:nvPr/>
          </p:nvCxnSpPr>
          <p:spPr>
            <a:xfrm>
              <a:off x="1743300" y="4892214"/>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9" idx="2"/>
            </p:cNvCxnSpPr>
            <p:nvPr/>
          </p:nvCxnSpPr>
          <p:spPr>
            <a:xfrm rot="16200000" flipH="1">
              <a:off x="2067298" y="3439732"/>
              <a:ext cx="391843" cy="97522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26099" y="4892214"/>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453243" y="3208203"/>
              <a:ext cx="9524769" cy="2134264"/>
              <a:chOff x="1453243" y="3208203"/>
              <a:chExt cx="9524769" cy="2134264"/>
            </a:xfrm>
          </p:grpSpPr>
          <p:sp>
            <p:nvSpPr>
              <p:cNvPr id="19" name="TextBox 18"/>
              <p:cNvSpPr txBox="1"/>
              <p:nvPr/>
            </p:nvSpPr>
            <p:spPr>
              <a:xfrm>
                <a:off x="1453243" y="3208204"/>
                <a:ext cx="644728"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a:t>
                </a:r>
                <a:r>
                  <a:rPr lang="en-US" sz="2800"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1</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0" name="Snip Single Corner Rectangle 19"/>
              <p:cNvSpPr/>
              <p:nvPr/>
            </p:nvSpPr>
            <p:spPr>
              <a:xfrm>
                <a:off x="4859035" y="3731424"/>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32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1" name="TextBox 20"/>
              <p:cNvSpPr txBox="1"/>
              <p:nvPr/>
            </p:nvSpPr>
            <p:spPr>
              <a:xfrm>
                <a:off x="3900116" y="3208204"/>
                <a:ext cx="644728" cy="523220"/>
              </a:xfrm>
              <a:prstGeom prst="rect">
                <a:avLst/>
              </a:prstGeom>
              <a:noFill/>
            </p:spPr>
            <p:txBody>
              <a:bodyPr wrap="squar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a:t>
                </a:r>
                <a:r>
                  <a:rPr lang="en-US" sz="2800"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2</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2" name="Elbow Connector 21"/>
              <p:cNvCxnSpPr>
                <a:stCxn id="21" idx="2"/>
              </p:cNvCxnSpPr>
              <p:nvPr/>
            </p:nvCxnSpPr>
            <p:spPr>
              <a:xfrm rot="16200000" flipH="1">
                <a:off x="4344836" y="3609067"/>
                <a:ext cx="391842" cy="63655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Snip Single Corner Rectangle 22"/>
              <p:cNvSpPr/>
              <p:nvPr/>
            </p:nvSpPr>
            <p:spPr>
              <a:xfrm>
                <a:off x="7974767" y="3731423"/>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32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4" name="Straight Arrow Connector 23"/>
              <p:cNvCxnSpPr>
                <a:endCxn id="28" idx="1"/>
              </p:cNvCxnSpPr>
              <p:nvPr/>
            </p:nvCxnSpPr>
            <p:spPr>
              <a:xfrm>
                <a:off x="9024633" y="4892214"/>
                <a:ext cx="10329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908901" y="4892214"/>
                <a:ext cx="206586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015848" y="3208203"/>
                <a:ext cx="644728" cy="523220"/>
              </a:xfrm>
              <a:prstGeom prst="rect">
                <a:avLst/>
              </a:prstGeom>
              <a:noFill/>
            </p:spPr>
            <p:txBody>
              <a:bodyPr wrap="square" rtlCol="0">
                <a:spAutoFit/>
              </a:bodyPr>
              <a:lstStyle/>
              <a:p>
                <a:r>
                  <a:rPr lang="en-US" sz="2800" i="1"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a:t>
                </a:r>
                <a:r>
                  <a:rPr lang="en-US" sz="2800" i="1" baseline="-25000"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n</a:t>
                </a:r>
                <a:endParaRPr lang="en-US" sz="2800"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7" name="Elbow Connector 26"/>
              <p:cNvCxnSpPr>
                <a:stCxn id="26" idx="2"/>
              </p:cNvCxnSpPr>
              <p:nvPr/>
            </p:nvCxnSpPr>
            <p:spPr>
              <a:xfrm rot="16200000" flipH="1">
                <a:off x="7460568" y="3609066"/>
                <a:ext cx="391842" cy="63655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57567" y="4630604"/>
                <a:ext cx="920445"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hash</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9" name="TextBox 28"/>
              <p:cNvSpPr txBox="1"/>
              <p:nvPr/>
            </p:nvSpPr>
            <p:spPr>
              <a:xfrm>
                <a:off x="6286256" y="3762793"/>
                <a:ext cx="644728" cy="523220"/>
              </a:xfrm>
              <a:prstGeom prst="rect">
                <a:avLst/>
              </a:prstGeom>
              <a:noFill/>
            </p:spPr>
            <p:txBody>
              <a:bodyPr wrap="squar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a:t>
                </a:r>
                <a:endParaRPr lang="en-US" sz="2800"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grpSp>
      </p:grpSp>
    </p:spTree>
    <p:extLst>
      <p:ext uri="{BB962C8B-B14F-4D97-AF65-F5344CB8AC3E}">
        <p14:creationId xmlns:p14="http://schemas.microsoft.com/office/powerpoint/2010/main" val="31590699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Definitions</a:t>
            </a:r>
            <a:endParaRPr lang="en-US" dirty="0"/>
          </a:p>
        </p:txBody>
      </p:sp>
      <p:sp>
        <p:nvSpPr>
          <p:cNvPr id="3" name="Content Placeholder 2"/>
          <p:cNvSpPr>
            <a:spLocks noGrp="1"/>
          </p:cNvSpPr>
          <p:nvPr>
            <p:ph idx="1"/>
          </p:nvPr>
        </p:nvSpPr>
        <p:spPr>
          <a:xfrm>
            <a:off x="609601" y="1102109"/>
            <a:ext cx="5693668" cy="5258631"/>
          </a:xfrm>
        </p:spPr>
        <p:txBody>
          <a:bodyPr>
            <a:noAutofit/>
          </a:bodyPr>
          <a:lstStyle/>
          <a:p>
            <a:pPr marL="0" indent="0">
              <a:buNone/>
            </a:pPr>
            <a:r>
              <a:rPr lang="en-US"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Def</a:t>
            </a:r>
            <a:r>
              <a:rPr lang="en-US"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 </a:t>
            </a:r>
            <a:r>
              <a:rPr lang="en-US" i="1" dirty="0" smtClean="0">
                <a:latin typeface="Lato Heavy" panose="020F0502020204030203" pitchFamily="34" charset="0"/>
                <a:ea typeface="Lato Heavy" panose="020F0502020204030203" pitchFamily="34" charset="0"/>
                <a:cs typeface="Lato Heavy" panose="020F0502020204030203" pitchFamily="34" charset="0"/>
              </a:rPr>
              <a:t>Hash </a:t>
            </a:r>
            <a:r>
              <a:rPr lang="en-US" i="1" dirty="0">
                <a:latin typeface="Lato Heavy" panose="020F0502020204030203" pitchFamily="34" charset="0"/>
                <a:ea typeface="Lato Heavy" panose="020F0502020204030203" pitchFamily="34" charset="0"/>
                <a:cs typeface="Lato Heavy" panose="020F0502020204030203" pitchFamily="34" charset="0"/>
              </a:rPr>
              <a:t>function </a:t>
            </a:r>
            <a:r>
              <a:rPr lang="en-US" i="1" dirty="0">
                <a:latin typeface="Lato Black" panose="020F0502020204030203" pitchFamily="34" charset="0"/>
                <a:ea typeface="Lato Black" panose="020F0502020204030203" pitchFamily="34" charset="0"/>
                <a:cs typeface="Lato Black" panose="020F0502020204030203" pitchFamily="34" charset="0"/>
              </a:rPr>
              <a:t>H</a:t>
            </a:r>
            <a:r>
              <a:rPr lang="en-US" dirty="0"/>
              <a:t>: {0,1}* → {0,1}</a:t>
            </a:r>
            <a:r>
              <a:rPr lang="el-GR" sz="1200" baseline="30000" dirty="0"/>
              <a:t> </a:t>
            </a:r>
            <a:r>
              <a:rPr lang="el-GR" baseline="30000" dirty="0"/>
              <a:t>η</a:t>
            </a:r>
            <a:r>
              <a:rPr lang="en-US" dirty="0"/>
              <a:t> </a:t>
            </a:r>
            <a:r>
              <a:rPr lang="en-US" dirty="0" smtClean="0"/>
              <a:t>has unbounded input, fixed length output</a:t>
            </a:r>
            <a:endParaRPr lang="en-US" dirty="0" smtClean="0">
              <a:solidFill>
                <a:schemeClr val="bg1"/>
              </a:solidFill>
            </a:endParaRPr>
          </a:p>
          <a:p>
            <a:r>
              <a:rPr lang="en-US" i="1" dirty="0" err="1"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Preimage</a:t>
            </a:r>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resistance</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given </a:t>
            </a:r>
            <a:r>
              <a:rPr lang="en-US" i="1" dirty="0" smtClean="0">
                <a:solidFill>
                  <a:schemeClr val="tx1">
                    <a:lumMod val="50000"/>
                    <a:lumOff val="50000"/>
                  </a:schemeClr>
                </a:solidFill>
                <a:latin typeface="Lato Heavy"/>
                <a:ea typeface="Lato" panose="020F0502020204030203" pitchFamily="34" charset="0"/>
                <a:cs typeface="Lato" panose="020F0502020204030203" pitchFamily="34" charset="0"/>
              </a:rPr>
              <a:t>y</a:t>
            </a:r>
            <a:r>
              <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 </a:t>
            </a:r>
            <a:r>
              <a:rPr lang="en-US" i="1" dirty="0" smtClean="0">
                <a:solidFill>
                  <a:schemeClr val="tx1">
                    <a:lumMod val="50000"/>
                    <a:lumOff val="50000"/>
                  </a:schemeClr>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a:t>
            </a:r>
            <a:r>
              <a:rPr lang="en-US" i="1" dirty="0" smtClean="0">
                <a:solidFill>
                  <a:schemeClr val="tx1">
                    <a:lumMod val="50000"/>
                    <a:lumOff val="50000"/>
                  </a:schemeClr>
                </a:solidFill>
                <a:latin typeface="Lato Heavy"/>
                <a:ea typeface="Lato" panose="020F0502020204030203" pitchFamily="34" charset="0"/>
                <a:cs typeface="Lato" panose="020F0502020204030203" pitchFamily="34" charset="0"/>
              </a:rPr>
              <a:t>x</a:t>
            </a:r>
            <a:r>
              <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tough to find any </a:t>
            </a:r>
            <a:r>
              <a:rPr lang="en-US" dirty="0" err="1"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preimage</a:t>
            </a:r>
            <a:r>
              <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r>
              <a:rPr lang="en-US" i="1" dirty="0" smtClean="0">
                <a:solidFill>
                  <a:schemeClr val="tx1">
                    <a:lumMod val="50000"/>
                    <a:lumOff val="50000"/>
                  </a:schemeClr>
                </a:solidFill>
                <a:latin typeface="Lato Heavy"/>
                <a:ea typeface="Lato" panose="020F0502020204030203" pitchFamily="34" charset="0"/>
                <a:cs typeface="Lato" panose="020F0502020204030203" pitchFamily="34" charset="0"/>
              </a:rPr>
              <a:t>x</a:t>
            </a:r>
            <a:r>
              <a:rPr lang="en-US" dirty="0" smtClean="0">
                <a:solidFill>
                  <a:schemeClr val="tx1">
                    <a:lumMod val="50000"/>
                    <a:lumOff val="50000"/>
                  </a:schemeClr>
                </a:solidFill>
                <a:latin typeface="Lato Heavy"/>
                <a:ea typeface="Lato" panose="020F0502020204030203" pitchFamily="34" charset="0"/>
                <a:cs typeface="Lato" panose="020F0502020204030203" pitchFamily="34" charset="0"/>
              </a:rPr>
              <a:t>’</a:t>
            </a:r>
            <a:endParaRPr lang="en-US" dirty="0" smtClean="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2</a:t>
            </a:r>
            <a:r>
              <a:rPr lang="en-US" i="1" baseline="30000"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nd</a:t>
            </a:r>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a:t>
            </a:r>
            <a:r>
              <a:rPr lang="en-US" i="1" dirty="0" err="1"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preimage</a:t>
            </a:r>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 resistance</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given </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a:t>
            </a:r>
            <a:b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b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tough to find new </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Heavy"/>
                <a:ea typeface="Lato" panose="020F0502020204030203" pitchFamily="34" charset="0"/>
                <a:cs typeface="Lato" panose="020F0502020204030203" pitchFamily="34" charset="0"/>
              </a:rPr>
              <a:t>’</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err="1" smtClean="0">
                <a:solidFill>
                  <a:srgbClr val="7F7F7F"/>
                </a:solidFill>
                <a:latin typeface="Lato" panose="020F0502020204030203" pitchFamily="34" charset="0"/>
                <a:ea typeface="Lato" panose="020F0502020204030203" pitchFamily="34" charset="0"/>
                <a:cs typeface="Lato" panose="020F0502020204030203" pitchFamily="34" charset="0"/>
              </a:rPr>
              <a:t>s.t.</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a:t>
            </a:r>
            <a:r>
              <a:rPr lang="en-US" i="1" dirty="0" smtClean="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Heavy"/>
                <a:ea typeface="Lato" panose="020F0502020204030203" pitchFamily="34" charset="0"/>
                <a:cs typeface="Lato" panose="020F0502020204030203" pitchFamily="34" charset="0"/>
              </a:rPr>
              <a:t>’</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 </a:t>
            </a:r>
            <a:r>
              <a:rPr lang="en-US" i="1" dirty="0" smtClean="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Heavy"/>
                <a:ea typeface="Lato" panose="020F0502020204030203" pitchFamily="34" charset="0"/>
                <a:cs typeface="Lato" panose="020F0502020204030203" pitchFamily="34" charset="0"/>
              </a:rPr>
              <a:t>’</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a:t>
            </a:r>
          </a:p>
          <a:p>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Target collision resistance</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same as</a:t>
            </a:r>
            <a:b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b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CR, except </a:t>
            </a:r>
            <a:r>
              <a:rPr lang="en-US" i="1" dirty="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chosen before </a:t>
            </a:r>
            <a:r>
              <a:rPr lang="en-US" i="1" dirty="0" smtClean="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known</a:t>
            </a:r>
            <a:endParaRPr lang="en-US" i="1" dirty="0" smtClean="0">
              <a:solidFill>
                <a:srgbClr val="7F7F7F"/>
              </a:solidFill>
              <a:latin typeface="Lato" panose="020F0502020204030203" pitchFamily="34" charset="0"/>
              <a:ea typeface="Lato" panose="020F0502020204030203" pitchFamily="34" charset="0"/>
              <a:cs typeface="Lato" panose="020F0502020204030203" pitchFamily="34" charset="0"/>
            </a:endParaRPr>
          </a:p>
          <a:p>
            <a:r>
              <a:rPr lang="en-US" i="1" dirty="0" smtClean="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Collision resistance</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given only </a:t>
            </a:r>
            <a:r>
              <a:rPr lang="en-US" i="1" dirty="0" smtClean="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difficult to find two </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different inputs </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 and </a:t>
            </a:r>
            <a:r>
              <a:rPr lang="en-US" i="1" dirty="0" smtClean="0">
                <a:solidFill>
                  <a:srgbClr val="7F7F7F"/>
                </a:solidFill>
                <a:latin typeface="Lato Heavy"/>
                <a:ea typeface="Lato" panose="020F0502020204030203" pitchFamily="34" charset="0"/>
                <a:cs typeface="Lato" panose="020F0502020204030203" pitchFamily="34" charset="0"/>
              </a:rPr>
              <a:t>x</a:t>
            </a:r>
            <a:r>
              <a:rPr lang="en-US" dirty="0" smtClean="0">
                <a:solidFill>
                  <a:srgbClr val="7F7F7F"/>
                </a:solidFill>
                <a:latin typeface="Lato Heavy"/>
                <a:ea typeface="Lato" panose="020F0502020204030203" pitchFamily="34" charset="0"/>
                <a:cs typeface="Lato" panose="020F0502020204030203" pitchFamily="34" charset="0"/>
              </a:rPr>
              <a:t>’</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err="1" smtClean="0">
                <a:solidFill>
                  <a:srgbClr val="7F7F7F"/>
                </a:solidFill>
                <a:latin typeface="Lato" panose="020F0502020204030203" pitchFamily="34" charset="0"/>
                <a:ea typeface="Lato" panose="020F0502020204030203" pitchFamily="34" charset="0"/>
                <a:cs typeface="Lato" panose="020F0502020204030203" pitchFamily="34" charset="0"/>
              </a:rPr>
              <a:t>s.t</a:t>
            </a:r>
            <a:r>
              <a:rPr lang="en-US" dirty="0" err="1">
                <a:solidFill>
                  <a:srgbClr val="7F7F7F"/>
                </a:solidFill>
                <a:latin typeface="Lato" panose="020F0502020204030203" pitchFamily="34" charset="0"/>
                <a:ea typeface="Lato" panose="020F0502020204030203" pitchFamily="34" charset="0"/>
                <a:cs typeface="Lato" panose="020F0502020204030203" pitchFamily="34" charset="0"/>
              </a:rPr>
              <a:t>.</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a:t>
            </a:r>
            <a:r>
              <a:rPr lang="en-US" i="1" dirty="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a:t>
            </a:r>
            <a:r>
              <a:rPr lang="en-US" i="1" dirty="0">
                <a:solidFill>
                  <a:srgbClr val="7F7F7F"/>
                </a:solidFill>
                <a:latin typeface="Lato Heavy"/>
                <a:ea typeface="Lato" panose="020F0502020204030203" pitchFamily="34" charset="0"/>
                <a:cs typeface="Lato" panose="020F0502020204030203" pitchFamily="34" charset="0"/>
              </a:rPr>
              <a:t>x</a:t>
            </a:r>
            <a:r>
              <a:rPr lang="en-US" dirty="0">
                <a:solidFill>
                  <a:srgbClr val="7F7F7F"/>
                </a:solidFill>
                <a:latin typeface="Lato Heavy"/>
                <a:ea typeface="Lato" panose="020F0502020204030203" pitchFamily="34" charset="0"/>
                <a:cs typeface="Lato" panose="020F0502020204030203" pitchFamily="34" charset="0"/>
              </a:rPr>
              <a:t>’</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 </a:t>
            </a:r>
            <a:r>
              <a:rPr lang="en-US" i="1" dirty="0">
                <a:solidFill>
                  <a:srgbClr val="7F7F7F"/>
                </a:solidFill>
                <a:latin typeface="Lato Black" panose="020F0502020204030203" pitchFamily="34" charset="0"/>
                <a:ea typeface="Lato Black" panose="020F0502020204030203" pitchFamily="34" charset="0"/>
                <a:cs typeface="Lato Black" panose="020F0502020204030203" pitchFamily="34" charset="0"/>
              </a:rPr>
              <a:t>H</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a:t>
            </a:r>
            <a:r>
              <a:rPr lang="en-US" i="1" dirty="0">
                <a:solidFill>
                  <a:srgbClr val="7F7F7F"/>
                </a:solidFill>
                <a:latin typeface="Lato Heavy"/>
                <a:ea typeface="Lato" panose="020F0502020204030203" pitchFamily="34" charset="0"/>
                <a:cs typeface="Lato" panose="020F0502020204030203" pitchFamily="34" charset="0"/>
              </a:rPr>
              <a:t>x</a:t>
            </a:r>
            <a:r>
              <a:rPr lang="en-US" dirty="0">
                <a:solidFill>
                  <a:srgbClr val="7F7F7F"/>
                </a:solidFill>
                <a:latin typeface="Lato Heavy"/>
                <a:ea typeface="Lato" panose="020F0502020204030203" pitchFamily="34" charset="0"/>
                <a:cs typeface="Lato" panose="020F0502020204030203" pitchFamily="34" charset="0"/>
              </a:rPr>
              <a:t>’</a:t>
            </a:r>
            <a:r>
              <a:rPr lang="en-US" dirty="0">
                <a:solidFill>
                  <a:srgbClr val="7F7F7F"/>
                </a:solidFill>
                <a:latin typeface="Lato" panose="020F0502020204030203" pitchFamily="34" charset="0"/>
                <a:ea typeface="Lato" panose="020F0502020204030203" pitchFamily="34" charset="0"/>
                <a:cs typeface="Lato" panose="020F0502020204030203" pitchFamily="34" charset="0"/>
              </a:rPr>
              <a:t>) </a:t>
            </a:r>
            <a:r>
              <a:rPr lang="en-US" dirty="0" smtClean="0">
                <a:solidFill>
                  <a:srgbClr val="7F7F7F"/>
                </a:solidFill>
                <a:latin typeface="Lato" panose="020F0502020204030203" pitchFamily="34" charset="0"/>
                <a:ea typeface="Lato" panose="020F0502020204030203" pitchFamily="34" charset="0"/>
                <a:cs typeface="Lato" panose="020F0502020204030203" pitchFamily="34" charset="0"/>
              </a:rPr>
              <a:t>faster than a birthday bound search</a:t>
            </a:r>
            <a:endParaRPr lang="en-US" dirty="0">
              <a:solidFill>
                <a:srgbClr val="7F7F7F"/>
              </a:solidFill>
              <a:latin typeface="Lato" panose="020F0502020204030203" pitchFamily="34" charset="0"/>
              <a:ea typeface="Lato" panose="020F0502020204030203" pitchFamily="34" charset="0"/>
              <a:cs typeface="Lato" panose="020F0502020204030203" pitchFamily="34" charset="0"/>
            </a:endParaRPr>
          </a:p>
        </p:txBody>
      </p:sp>
      <p:sp>
        <p:nvSpPr>
          <p:cNvPr id="6" name="Down Arrow 5"/>
          <p:cNvSpPr/>
          <p:nvPr/>
        </p:nvSpPr>
        <p:spPr>
          <a:xfrm>
            <a:off x="180753" y="2679405"/>
            <a:ext cx="531628" cy="3009014"/>
          </a:xfrm>
          <a:prstGeom prst="downArrow">
            <a:avLst/>
          </a:prstGeom>
        </p:spPr>
        <p:style>
          <a:lnRef idx="1">
            <a:schemeClr val="accent6"/>
          </a:lnRef>
          <a:fillRef idx="2">
            <a:schemeClr val="accent6"/>
          </a:fillRef>
          <a:effectRef idx="1">
            <a:schemeClr val="accent6"/>
          </a:effectRef>
          <a:fontRef idx="minor">
            <a:schemeClr val="dk1"/>
          </a:fontRef>
        </p:style>
        <p:txBody>
          <a:bodyPr vert="vert270" lIns="0" tIns="0" rIns="0" bIns="0" rtlCol="0" anchor="ctr"/>
          <a:lstStyle/>
          <a:p>
            <a:pPr algn="ctr"/>
            <a:r>
              <a:rPr lang="en-US" dirty="0" smtClean="0">
                <a:solidFill>
                  <a:prstClr val="black"/>
                </a:solidFill>
                <a:latin typeface="Lato"/>
              </a:rPr>
              <a:t>stronger</a:t>
            </a:r>
            <a:endParaRPr lang="en-US" dirty="0">
              <a:solidFill>
                <a:prstClr val="black"/>
              </a:solidFill>
              <a:latin typeface="Lato"/>
            </a:endParaRPr>
          </a:p>
        </p:txBody>
      </p:sp>
      <p:pic>
        <p:nvPicPr>
          <p:cNvPr id="5"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l="9549" r="835"/>
          <a:stretch/>
        </p:blipFill>
        <p:spPr>
          <a:xfrm>
            <a:off x="6303269" y="4483443"/>
            <a:ext cx="5486400" cy="2315888"/>
          </a:xfrm>
          <a:prstGeom prst="rect">
            <a:avLst/>
          </a:prstGeom>
        </p:spPr>
      </p:pic>
      <p:pic>
        <p:nvPicPr>
          <p:cNvPr id="7"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l="12737" r="1028"/>
          <a:stretch/>
        </p:blipFill>
        <p:spPr>
          <a:xfrm>
            <a:off x="6303269" y="1490495"/>
            <a:ext cx="5486400" cy="2788883"/>
          </a:xfrm>
          <a:prstGeom prst="rect">
            <a:avLst/>
          </a:prstGeom>
          <a:ln>
            <a:solidFill>
              <a:srgbClr val="7F7F7F"/>
            </a:solidFill>
          </a:ln>
        </p:spPr>
      </p:pic>
      <p:cxnSp>
        <p:nvCxnSpPr>
          <p:cNvPr id="10" name="Straight Arrow Connector 9"/>
          <p:cNvCxnSpPr/>
          <p:nvPr/>
        </p:nvCxnSpPr>
        <p:spPr>
          <a:xfrm>
            <a:off x="5271269" y="3057144"/>
            <a:ext cx="914400" cy="0"/>
          </a:xfrm>
          <a:prstGeom prst="straightConnector1">
            <a:avLst/>
          </a:prstGeom>
          <a:ln w="57150" cmpd="sng">
            <a:solidFill>
              <a:schemeClr val="accent6">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5271269" y="5747209"/>
            <a:ext cx="914400" cy="0"/>
          </a:xfrm>
          <a:prstGeom prst="straightConnector1">
            <a:avLst/>
          </a:prstGeom>
          <a:ln w="57150" cmpd="sng">
            <a:solidFill>
              <a:schemeClr val="accent6">
                <a:lumMod val="75000"/>
              </a:schemeClr>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90680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Recap: Popular families of </a:t>
            </a:r>
            <a:r>
              <a:rPr lang="en-US" dirty="0" err="1" smtClean="0"/>
              <a:t>Merkle-Damgard</a:t>
            </a:r>
            <a:r>
              <a:rPr lang="en-US" dirty="0" smtClean="0"/>
              <a:t> hash functions</a:t>
            </a:r>
            <a:endParaRPr lang="en-US" dirty="0"/>
          </a:p>
        </p:txBody>
      </p:sp>
      <p:sp>
        <p:nvSpPr>
          <p:cNvPr id="8" name="Text Placeholder 7"/>
          <p:cNvSpPr>
            <a:spLocks noGrp="1"/>
          </p:cNvSpPr>
          <p:nvPr>
            <p:ph type="body" idx="1"/>
          </p:nvPr>
        </p:nvSpPr>
        <p:spPr/>
        <p:txBody>
          <a:bodyPr anchor="ctr">
            <a:noAutofit/>
          </a:bodyPr>
          <a:lstStyle/>
          <a:p>
            <a:r>
              <a:rPr lang="en-US" sz="2500" dirty="0" smtClean="0"/>
              <a:t>Ron </a:t>
            </a:r>
            <a:r>
              <a:rPr lang="en-US" sz="2500" dirty="0" err="1" smtClean="0"/>
              <a:t>Rivest’s</a:t>
            </a:r>
            <a:r>
              <a:rPr lang="en-US" sz="2500" dirty="0" smtClean="0"/>
              <a:t> Message Digest family</a:t>
            </a:r>
            <a:endParaRPr lang="en-US" sz="2500" dirty="0"/>
          </a:p>
        </p:txBody>
      </p:sp>
      <p:sp>
        <p:nvSpPr>
          <p:cNvPr id="9" name="Content Placeholder 8"/>
          <p:cNvSpPr>
            <a:spLocks noGrp="1"/>
          </p:cNvSpPr>
          <p:nvPr>
            <p:ph sz="half" idx="2"/>
          </p:nvPr>
        </p:nvSpPr>
        <p:spPr/>
        <p:txBody>
          <a:bodyPr>
            <a:normAutofit/>
          </a:bodyPr>
          <a:lstStyle/>
          <a:p>
            <a:r>
              <a:rPr lang="en-US" sz="2100" dirty="0" smtClean="0"/>
              <a:t>1991: </a:t>
            </a:r>
            <a:r>
              <a:rPr lang="en-US" sz="2100" dirty="0"/>
              <a:t>MD5 (128 bits) is </a:t>
            </a:r>
            <a:r>
              <a:rPr lang="en-US" sz="2100" dirty="0" smtClean="0"/>
              <a:t>most </a:t>
            </a:r>
            <a:r>
              <a:rPr lang="en-US" sz="2100" dirty="0"/>
              <a:t>well-</a:t>
            </a:r>
            <a:r>
              <a:rPr lang="en-US" sz="2100" dirty="0" smtClean="0"/>
              <a:t>known</a:t>
            </a:r>
          </a:p>
          <a:p>
            <a:pPr lvl="1"/>
            <a:r>
              <a:rPr lang="en-US" sz="1900" dirty="0" smtClean="0"/>
              <a:t>Now we know how to break it completely</a:t>
            </a:r>
            <a:endParaRPr lang="en-US" sz="1900" dirty="0"/>
          </a:p>
        </p:txBody>
      </p:sp>
      <p:sp>
        <p:nvSpPr>
          <p:cNvPr id="10" name="Text Placeholder 9"/>
          <p:cNvSpPr>
            <a:spLocks noGrp="1"/>
          </p:cNvSpPr>
          <p:nvPr>
            <p:ph type="body" sz="quarter" idx="3"/>
          </p:nvPr>
        </p:nvSpPr>
        <p:spPr/>
        <p:txBody>
          <a:bodyPr anchor="ctr">
            <a:noAutofit/>
          </a:bodyPr>
          <a:lstStyle/>
          <a:p>
            <a:r>
              <a:rPr lang="en-US" sz="2500" dirty="0" smtClean="0"/>
              <a:t>Secure Hash Algorithm (SHA) family</a:t>
            </a:r>
            <a:endParaRPr lang="en-US" sz="2500" dirty="0"/>
          </a:p>
        </p:txBody>
      </p:sp>
      <p:sp>
        <p:nvSpPr>
          <p:cNvPr id="11" name="Content Placeholder 10"/>
          <p:cNvSpPr>
            <a:spLocks noGrp="1"/>
          </p:cNvSpPr>
          <p:nvPr>
            <p:ph sz="quarter" idx="4"/>
          </p:nvPr>
        </p:nvSpPr>
        <p:spPr>
          <a:xfrm>
            <a:off x="6193368" y="1741871"/>
            <a:ext cx="5389033" cy="4618869"/>
          </a:xfrm>
        </p:spPr>
        <p:txBody>
          <a:bodyPr>
            <a:normAutofit/>
          </a:bodyPr>
          <a:lstStyle/>
          <a:p>
            <a:r>
              <a:rPr lang="en-US" sz="2100" dirty="0"/>
              <a:t>NSA-designed, </a:t>
            </a:r>
            <a:r>
              <a:rPr lang="en-US" sz="2100" dirty="0" smtClean="0"/>
              <a:t>NIST-approved</a:t>
            </a:r>
          </a:p>
          <a:p>
            <a:r>
              <a:rPr lang="en-US" sz="2100" dirty="0" smtClean="0"/>
              <a:t>1995</a:t>
            </a:r>
            <a:r>
              <a:rPr lang="en-US" sz="2100" dirty="0"/>
              <a:t>: SHA-1 (160 bits</a:t>
            </a:r>
            <a:r>
              <a:rPr lang="en-US" sz="2100" dirty="0" smtClean="0"/>
              <a:t>)</a:t>
            </a:r>
          </a:p>
          <a:p>
            <a:r>
              <a:rPr lang="en-US" sz="2100" dirty="0" smtClean="0"/>
              <a:t>2001</a:t>
            </a:r>
            <a:r>
              <a:rPr lang="en-US" sz="2100" dirty="0"/>
              <a:t>: </a:t>
            </a:r>
            <a:r>
              <a:rPr lang="en-US" sz="2100" dirty="0" smtClean="0"/>
              <a:t>SHA-2 family </a:t>
            </a:r>
            <a:r>
              <a:rPr lang="en-US" sz="2100" dirty="0"/>
              <a:t>(224, 256, 384, or 512 bits</a:t>
            </a:r>
            <a:r>
              <a:rPr lang="en-US" sz="2100" dirty="0" smtClean="0"/>
              <a:t>) is recommended for use today</a:t>
            </a:r>
            <a:endParaRPr lang="en-US" sz="2100" dirty="0"/>
          </a:p>
        </p:txBody>
      </p:sp>
      <p:pic>
        <p:nvPicPr>
          <p:cNvPr id="12" name="Content Placeholder 6"/>
          <p:cNvPicPr>
            <a:picLocks noChangeAspect="1"/>
          </p:cNvPicPr>
          <p:nvPr/>
        </p:nvPicPr>
        <p:blipFill rotWithShape="1">
          <a:blip r:embed="rId3"/>
          <a:srcRect l="6278" t="13437" r="56571" b="1780"/>
          <a:stretch/>
        </p:blipFill>
        <p:spPr>
          <a:xfrm>
            <a:off x="7272238" y="3327585"/>
            <a:ext cx="3231293" cy="3530415"/>
          </a:xfrm>
          <a:prstGeom prst="rect">
            <a:avLst/>
          </a:prstGeom>
        </p:spPr>
      </p:pic>
      <p:grpSp>
        <p:nvGrpSpPr>
          <p:cNvPr id="3" name="Group 2"/>
          <p:cNvGrpSpPr/>
          <p:nvPr/>
        </p:nvGrpSpPr>
        <p:grpSpPr>
          <a:xfrm>
            <a:off x="609600" y="4362312"/>
            <a:ext cx="5583768" cy="1806248"/>
            <a:chOff x="609600" y="4362312"/>
            <a:chExt cx="5583768" cy="1806248"/>
          </a:xfrm>
        </p:grpSpPr>
        <p:grpSp>
          <p:nvGrpSpPr>
            <p:cNvPr id="13" name="Group 12"/>
            <p:cNvGrpSpPr/>
            <p:nvPr/>
          </p:nvGrpSpPr>
          <p:grpSpPr>
            <a:xfrm>
              <a:off x="609600" y="4763838"/>
              <a:ext cx="5583768" cy="1404722"/>
              <a:chOff x="3951302" y="3731424"/>
              <a:chExt cx="7631098" cy="1919774"/>
            </a:xfrm>
          </p:grpSpPr>
          <p:pic>
            <p:nvPicPr>
              <p:cNvPr id="14" name="Content Placeholder 7"/>
              <p:cNvPicPr>
                <a:picLocks noChangeAspect="1"/>
              </p:cNvPicPr>
              <p:nvPr/>
            </p:nvPicPr>
            <p:blipFill>
              <a:blip r:embed="rId4"/>
              <a:stretch>
                <a:fillRect/>
              </a:stretch>
            </p:blipFill>
            <p:spPr>
              <a:xfrm>
                <a:off x="3951302" y="3731424"/>
                <a:ext cx="7631098" cy="1919774"/>
              </a:xfrm>
              <a:prstGeom prst="rect">
                <a:avLst/>
              </a:prstGeom>
            </p:spPr>
          </p:pic>
          <p:cxnSp>
            <p:nvCxnSpPr>
              <p:cNvPr id="15" name="Straight Connector 14"/>
              <p:cNvCxnSpPr/>
              <p:nvPr/>
            </p:nvCxnSpPr>
            <p:spPr>
              <a:xfrm>
                <a:off x="9529694" y="5531248"/>
                <a:ext cx="1606862"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2" name="TextBox 1"/>
            <p:cNvSpPr txBox="1"/>
            <p:nvPr/>
          </p:nvSpPr>
          <p:spPr>
            <a:xfrm>
              <a:off x="609600" y="4362312"/>
              <a:ext cx="2487840" cy="400110"/>
            </a:xfrm>
            <a:prstGeom prst="rect">
              <a:avLst/>
            </a:prstGeom>
            <a:noFill/>
          </p:spPr>
          <p:txBody>
            <a:bodyPr wrap="none" rtlCol="0">
              <a:spAutoFit/>
            </a:bodyPr>
            <a:lstStyle/>
            <a:p>
              <a:r>
                <a:rPr lang="en-US" sz="2000" dirty="0">
                  <a:latin typeface="Lato Light"/>
                  <a:cs typeface="Lato Light"/>
                </a:rPr>
                <a:t>https://</a:t>
              </a:r>
              <a:r>
                <a:rPr lang="en-US" sz="2000" dirty="0" err="1">
                  <a:latin typeface="Lato Light"/>
                  <a:cs typeface="Lato Light"/>
                </a:rPr>
                <a:t>www.bu.edu</a:t>
              </a:r>
              <a:endParaRPr lang="en-US" sz="2000" dirty="0">
                <a:latin typeface="Lato Light"/>
                <a:cs typeface="Lato Light"/>
              </a:endParaRPr>
            </a:p>
          </p:txBody>
        </p:sp>
      </p:grpSp>
    </p:spTree>
    <p:extLst>
      <p:ext uri="{BB962C8B-B14F-4D97-AF65-F5344CB8AC3E}">
        <p14:creationId xmlns:p14="http://schemas.microsoft.com/office/powerpoint/2010/main" val="10488016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HMAC </a:t>
            </a:r>
            <a:r>
              <a:rPr lang="en-US" sz="2800" dirty="0" smtClean="0"/>
              <a:t>[</a:t>
            </a:r>
            <a:r>
              <a:rPr lang="en-US" sz="2800" dirty="0" err="1"/>
              <a:t>Bellare</a:t>
            </a:r>
            <a:r>
              <a:rPr lang="en-US" sz="2800" dirty="0"/>
              <a:t> Canetti </a:t>
            </a:r>
            <a:r>
              <a:rPr lang="en-US" sz="2800" dirty="0" err="1"/>
              <a:t>Krawczyk</a:t>
            </a:r>
            <a:r>
              <a:rPr lang="en-US" sz="2800" dirty="0"/>
              <a:t> 97]</a:t>
            </a:r>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Lato Heavy" panose="020F0502020204030203" pitchFamily="34" charset="0"/>
                <a:ea typeface="Lato Heavy" panose="020F0502020204030203" pitchFamily="34" charset="0"/>
                <a:cs typeface="Lato Heavy" panose="020F0502020204030203" pitchFamily="34" charset="0"/>
              </a:rPr>
              <a:t>Thm.</a:t>
            </a:r>
            <a:r>
              <a:rPr lang="en-US" dirty="0"/>
              <a:t> </a:t>
            </a:r>
            <a:r>
              <a:rPr lang="en-US" dirty="0" smtClean="0"/>
              <a:t>HMAC is an EU-CMA MAC as long as:</a:t>
            </a:r>
          </a:p>
          <a:p>
            <a:pPr marL="1280160" indent="-457200">
              <a:buFont typeface="+mj-lt"/>
              <a:buAutoNum type="arabicPeriod"/>
            </a:pPr>
            <a:r>
              <a:rPr lang="en-US" dirty="0" smtClean="0"/>
              <a:t>The compression function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r>
              <a:rPr lang="en-US" dirty="0" smtClean="0"/>
              <a:t> is pseudorandom</a:t>
            </a:r>
          </a:p>
          <a:p>
            <a:pPr marL="1280160" indent="-457200">
              <a:buFont typeface="+mj-lt"/>
              <a:buAutoNum type="arabicPeriod"/>
            </a:pPr>
            <a:r>
              <a:rPr lang="en-US" dirty="0" smtClean="0"/>
              <a:t>The </a:t>
            </a:r>
            <a:r>
              <a:rPr lang="en-US" dirty="0" err="1" smtClean="0"/>
              <a:t>Merkle-Damgard</a:t>
            </a:r>
            <a:r>
              <a:rPr lang="en-US" dirty="0" smtClean="0"/>
              <a:t> iteration mechanism is collision-resistant</a:t>
            </a:r>
            <a:endParaRPr lang="en-US" dirty="0"/>
          </a:p>
          <a:p>
            <a:pPr marL="0" indent="0">
              <a:spcBef>
                <a:spcPts val="2400"/>
              </a:spcBef>
              <a:buNone/>
            </a:pPr>
            <a:r>
              <a:rPr lang="en-US" dirty="0"/>
              <a:t>Bellare (2005) </a:t>
            </a:r>
            <a:r>
              <a:rPr lang="en-US" dirty="0" smtClean="0"/>
              <a:t>removed condition #2 to show that HMAC can </a:t>
            </a:r>
            <a:r>
              <a:rPr lang="en-US" dirty="0"/>
              <a:t>apply to systems like MD5 and SHA1 that are no longer </a:t>
            </a:r>
            <a:r>
              <a:rPr lang="en-US" dirty="0" smtClean="0"/>
              <a:t>believed to be collision resistant</a:t>
            </a:r>
          </a:p>
        </p:txBody>
      </p:sp>
      <p:grpSp>
        <p:nvGrpSpPr>
          <p:cNvPr id="7" name="Group 6"/>
          <p:cNvGrpSpPr/>
          <p:nvPr/>
        </p:nvGrpSpPr>
        <p:grpSpPr>
          <a:xfrm>
            <a:off x="1952925" y="3727408"/>
            <a:ext cx="8286151" cy="2887311"/>
            <a:chOff x="519678" y="2664292"/>
            <a:chExt cx="11783042" cy="4105803"/>
          </a:xfrm>
        </p:grpSpPr>
        <p:sp>
          <p:nvSpPr>
            <p:cNvPr id="8" name="Snip Single Corner Rectangle 7"/>
            <p:cNvSpPr/>
            <p:nvPr/>
          </p:nvSpPr>
          <p:spPr>
            <a:xfrm>
              <a:off x="2954660" y="3187513"/>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2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1392414" y="4086693"/>
              <a:ext cx="555390" cy="486296"/>
            </a:xfrm>
            <a:prstGeom prst="rect">
              <a:avLst/>
            </a:prstGeom>
            <a:noFill/>
          </p:spPr>
          <p:txBody>
            <a:bodyPr wrap="none" rtlCol="0">
              <a:spAutoFit/>
            </a:bodyPr>
            <a:lstStyle/>
            <a:p>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IV</a:t>
              </a:r>
              <a:endParaRPr lang="en-US"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0" name="Straight Arrow Connector 9"/>
            <p:cNvCxnSpPr/>
            <p:nvPr/>
          </p:nvCxnSpPr>
          <p:spPr>
            <a:xfrm>
              <a:off x="1921727" y="4348303"/>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04526" y="4348303"/>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9678" y="3317744"/>
              <a:ext cx="1402049" cy="486296"/>
            </a:xfrm>
            <a:prstGeom prst="rect">
              <a:avLst/>
            </a:prstGeom>
            <a:noFill/>
          </p:spPr>
          <p:txBody>
            <a:bodyPr wrap="none" rtlCol="0">
              <a:spAutoFit/>
            </a:bodyPr>
            <a:lstStyle/>
            <a:p>
              <a:pPr algn="r"/>
              <a:r>
                <a:rPr lang="en-US" i="1" dirty="0">
                  <a:solidFill>
                    <a:srgbClr val="9BBB59">
                      <a:lumMod val="75000"/>
                    </a:srgbClr>
                  </a:solidFill>
                  <a:latin typeface="Lato Black" panose="020F0502020204030203" pitchFamily="34" charset="0"/>
                  <a:ea typeface="Lato Black" panose="020F0502020204030203" pitchFamily="34" charset="0"/>
                  <a:cs typeface="Lato Black" panose="020F0502020204030203" pitchFamily="34" charset="0"/>
                </a:rPr>
                <a:t>K </a:t>
              </a:r>
              <a:r>
                <a:rPr lang="en-US" dirty="0">
                  <a:solidFill>
                    <a:prstClr val="black"/>
                  </a:solidFill>
                  <a:latin typeface="Lato Black" panose="020F0502020204030203" pitchFamily="34" charset="0"/>
                  <a:ea typeface="Lato Black" panose="020F0502020204030203" pitchFamily="34" charset="0"/>
                  <a:cs typeface="Lato Black" panose="020F0502020204030203" pitchFamily="34" charset="0"/>
                </a:rPr>
                <a:t>⊕ </a:t>
              </a:r>
              <a:r>
                <a:rPr lang="en-US" i="1" dirty="0" err="1" smtClean="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ipad</a:t>
              </a:r>
              <a:endParaRPr lang="en-US" i="1" baseline="-25000" dirty="0">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Snip Single Corner Rectangle 12"/>
            <p:cNvSpPr/>
            <p:nvPr/>
          </p:nvSpPr>
          <p:spPr>
            <a:xfrm>
              <a:off x="5037462" y="3187513"/>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2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TextBox 13"/>
            <p:cNvSpPr txBox="1"/>
            <p:nvPr/>
          </p:nvSpPr>
          <p:spPr>
            <a:xfrm>
              <a:off x="4004527" y="2664293"/>
              <a:ext cx="718745" cy="525196"/>
            </a:xfrm>
            <a:prstGeom prst="rect">
              <a:avLst/>
            </a:prstGeom>
            <a:noFill/>
          </p:spPr>
          <p:txBody>
            <a:bodyPr wrap="square" rtlCol="0">
              <a:spAutoFit/>
            </a:bodyPr>
            <a:lstStyle/>
            <a:p>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a:t>
              </a:r>
              <a:r>
                <a:rPr lang="en-US"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1</a:t>
              </a:r>
              <a:endParaRPr lang="en-US"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5" name="Elbow Connector 14"/>
            <p:cNvCxnSpPr/>
            <p:nvPr/>
          </p:nvCxnSpPr>
          <p:spPr>
            <a:xfrm rot="16200000" flipH="1">
              <a:off x="4523263" y="3065156"/>
              <a:ext cx="391842" cy="63655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Snip Single Corner Rectangle 15"/>
            <p:cNvSpPr/>
            <p:nvPr/>
          </p:nvSpPr>
          <p:spPr>
            <a:xfrm>
              <a:off x="7662127" y="3187512"/>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2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17" name="Straight Arrow Connector 16"/>
            <p:cNvCxnSpPr>
              <a:endCxn id="21" idx="1"/>
            </p:cNvCxnSpPr>
            <p:nvPr/>
          </p:nvCxnSpPr>
          <p:spPr>
            <a:xfrm flipV="1">
              <a:off x="10510441" y="5541764"/>
              <a:ext cx="856834" cy="1846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096000" y="4348303"/>
              <a:ext cx="156612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03208" y="2664292"/>
              <a:ext cx="644729" cy="486296"/>
            </a:xfrm>
            <a:prstGeom prst="rect">
              <a:avLst/>
            </a:prstGeom>
            <a:noFill/>
          </p:spPr>
          <p:txBody>
            <a:bodyPr wrap="square" rtlCol="0">
              <a:spAutoFit/>
            </a:bodyPr>
            <a:lstStyle/>
            <a:p>
              <a:pPr algn="ctr"/>
              <a:r>
                <a:rPr lang="en-US" i="1" dirty="0">
                  <a:solidFill>
                    <a:prstClr val="black"/>
                  </a:solidFill>
                  <a:latin typeface="Lato Black" panose="020F0502020204030203" pitchFamily="34" charset="0"/>
                  <a:ea typeface="Lato Black" panose="020F0502020204030203" pitchFamily="34" charset="0"/>
                  <a:cs typeface="Lato Black" panose="020F0502020204030203" pitchFamily="34" charset="0"/>
                </a:rPr>
                <a:t>L</a:t>
              </a:r>
              <a:endParaRPr lang="en-US"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0" name="Elbow Connector 19"/>
            <p:cNvCxnSpPr>
              <a:stCxn id="19" idx="2"/>
            </p:cNvCxnSpPr>
            <p:nvPr/>
          </p:nvCxnSpPr>
          <p:spPr>
            <a:xfrm rot="16200000" flipH="1">
              <a:off x="7129469" y="3046691"/>
              <a:ext cx="428762" cy="636556"/>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367275" y="5298616"/>
              <a:ext cx="935445" cy="486296"/>
            </a:xfrm>
            <a:prstGeom prst="rect">
              <a:avLst/>
            </a:prstGeom>
            <a:noFill/>
          </p:spPr>
          <p:txBody>
            <a:bodyPr wrap="none" rtlCol="0">
              <a:spAutoFit/>
            </a:bodyPr>
            <a:lstStyle/>
            <a:p>
              <a:r>
                <a:rPr lang="en-US" dirty="0" smtClean="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tag </a:t>
              </a:r>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T</a:t>
              </a:r>
              <a:endParaRPr lang="en-US"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2" name="TextBox 21"/>
            <p:cNvSpPr txBox="1"/>
            <p:nvPr/>
          </p:nvSpPr>
          <p:spPr>
            <a:xfrm>
              <a:off x="6234334" y="3111676"/>
              <a:ext cx="644729" cy="486296"/>
            </a:xfrm>
            <a:prstGeom prst="rect">
              <a:avLst/>
            </a:prstGeom>
            <a:noFill/>
          </p:spPr>
          <p:txBody>
            <a:bodyPr wrap="square" rtlCol="0">
              <a:spAutoFit/>
            </a:bodyPr>
            <a:lstStyle/>
            <a:p>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a:t>
              </a:r>
              <a:endParaRPr lang="en-US"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3" name="Straight Arrow Connector 22"/>
            <p:cNvCxnSpPr/>
            <p:nvPr/>
          </p:nvCxnSpPr>
          <p:spPr>
            <a:xfrm>
              <a:off x="1921726" y="3579355"/>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Snip Single Corner Rectangle 23"/>
            <p:cNvSpPr/>
            <p:nvPr/>
          </p:nvSpPr>
          <p:spPr>
            <a:xfrm>
              <a:off x="9460574" y="4314765"/>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2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5" name="Snip Single Corner Rectangle 24"/>
            <p:cNvSpPr/>
            <p:nvPr/>
          </p:nvSpPr>
          <p:spPr>
            <a:xfrm>
              <a:off x="7651435" y="5159052"/>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2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6" name="TextBox 25"/>
            <p:cNvSpPr txBox="1"/>
            <p:nvPr/>
          </p:nvSpPr>
          <p:spPr>
            <a:xfrm>
              <a:off x="6089190" y="6058232"/>
              <a:ext cx="555390" cy="486296"/>
            </a:xfrm>
            <a:prstGeom prst="rect">
              <a:avLst/>
            </a:prstGeom>
            <a:noFill/>
          </p:spPr>
          <p:txBody>
            <a:bodyPr wrap="none" rtlCol="0">
              <a:spAutoFit/>
            </a:bodyPr>
            <a:lstStyle/>
            <a:p>
              <a:r>
                <a:rPr lang="en-US"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IV</a:t>
              </a:r>
              <a:endParaRPr lang="en-US"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27" name="Straight Arrow Connector 26"/>
            <p:cNvCxnSpPr/>
            <p:nvPr/>
          </p:nvCxnSpPr>
          <p:spPr>
            <a:xfrm>
              <a:off x="6618502" y="6319842"/>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130437" y="5289283"/>
              <a:ext cx="1488064" cy="486296"/>
            </a:xfrm>
            <a:prstGeom prst="rect">
              <a:avLst/>
            </a:prstGeom>
            <a:noFill/>
          </p:spPr>
          <p:txBody>
            <a:bodyPr wrap="none" rtlCol="0">
              <a:spAutoFit/>
            </a:bodyPr>
            <a:lstStyle/>
            <a:p>
              <a:pPr algn="r"/>
              <a:r>
                <a:rPr lang="en-US" i="1" dirty="0">
                  <a:solidFill>
                    <a:srgbClr val="9BBB59">
                      <a:lumMod val="75000"/>
                    </a:srgbClr>
                  </a:solidFill>
                  <a:latin typeface="Lato Black" panose="020F0502020204030203" pitchFamily="34" charset="0"/>
                  <a:ea typeface="Lato Black" panose="020F0502020204030203" pitchFamily="34" charset="0"/>
                  <a:cs typeface="Lato Black" panose="020F0502020204030203" pitchFamily="34" charset="0"/>
                </a:rPr>
                <a:t>K </a:t>
              </a:r>
              <a:r>
                <a:rPr lang="en-US" dirty="0">
                  <a:solidFill>
                    <a:prstClr val="black"/>
                  </a:solidFill>
                  <a:latin typeface="Lato Black" panose="020F0502020204030203" pitchFamily="34" charset="0"/>
                  <a:ea typeface="Lato Black" panose="020F0502020204030203" pitchFamily="34" charset="0"/>
                  <a:cs typeface="Lato Black" panose="020F0502020204030203" pitchFamily="34" charset="0"/>
                </a:rPr>
                <a:t>⊕ </a:t>
              </a:r>
              <a:r>
                <a:rPr lang="en-US" i="1" dirty="0" err="1" smtClean="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opad</a:t>
              </a:r>
              <a:endParaRPr lang="en-US" i="1" baseline="-25000" dirty="0">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9" name="Straight Arrow Connector 28"/>
            <p:cNvCxnSpPr/>
            <p:nvPr/>
          </p:nvCxnSpPr>
          <p:spPr>
            <a:xfrm>
              <a:off x="6618501" y="5550894"/>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8711997" y="4369205"/>
              <a:ext cx="748577" cy="559581"/>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5" idx="0"/>
            </p:cNvCxnSpPr>
            <p:nvPr/>
          </p:nvCxnSpPr>
          <p:spPr>
            <a:xfrm flipV="1">
              <a:off x="8701301" y="5550894"/>
              <a:ext cx="769965" cy="413680"/>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235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a compression function</a:t>
            </a:r>
            <a:endParaRPr lang="en-US" dirty="0"/>
          </a:p>
        </p:txBody>
      </p:sp>
      <p:sp>
        <p:nvSpPr>
          <p:cNvPr id="3" name="Content Placeholder 2"/>
          <p:cNvSpPr>
            <a:spLocks noGrp="1"/>
          </p:cNvSpPr>
          <p:nvPr>
            <p:ph idx="1"/>
          </p:nvPr>
        </p:nvSpPr>
        <p:spPr/>
        <p:txBody>
          <a:bodyPr/>
          <a:lstStyle/>
          <a:p>
            <a:pPr marL="0" indent="0">
              <a:buNone/>
            </a:pPr>
            <a:r>
              <a:rPr lang="en-US" dirty="0" smtClean="0"/>
              <a:t>Recall that </a:t>
            </a:r>
            <a:r>
              <a:rPr lang="en-US" dirty="0" err="1" smtClean="0"/>
              <a:t>Merkle-Damgard</a:t>
            </a:r>
            <a:r>
              <a:rPr lang="en-US" dirty="0" smtClean="0"/>
              <a:t> requires two separate primitives:</a:t>
            </a:r>
            <a:endParaRPr lang="en-US" dirty="0"/>
          </a:p>
          <a:p>
            <a:pPr marL="457200" indent="-457200">
              <a:buFont typeface="+mj-lt"/>
              <a:buAutoNum type="arabicPeriod"/>
            </a:pPr>
            <a:r>
              <a:rPr lang="en-US" sz="2200" dirty="0" smtClean="0"/>
              <a:t>A </a:t>
            </a:r>
            <a:r>
              <a:rPr lang="en-US" sz="2200" dirty="0"/>
              <a:t>fixed-length (though not </a:t>
            </a:r>
            <a:r>
              <a:rPr lang="en-US" sz="2200" dirty="0" smtClean="0"/>
              <a:t>necessarily length-preserving</a:t>
            </a:r>
            <a:r>
              <a:rPr lang="en-US" sz="2200" dirty="0"/>
              <a:t>) </a:t>
            </a:r>
            <a:r>
              <a:rPr lang="en-US" sz="22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random-looking function</a:t>
            </a:r>
            <a:endParaRPr lang="en-US" sz="2200" dirty="0"/>
          </a:p>
          <a:p>
            <a:pPr marL="457200" indent="-457200">
              <a:buFont typeface="+mj-lt"/>
              <a:buAutoNum type="arabicPeriod"/>
            </a:pPr>
            <a:r>
              <a:rPr lang="en-US" sz="2200" dirty="0" smtClean="0"/>
              <a:t>A mode of operation that </a:t>
            </a:r>
            <a:r>
              <a:rPr lang="en-US" sz="2200" dirty="0"/>
              <a:t>iterates this function multiple times in a smart </a:t>
            </a:r>
            <a:r>
              <a:rPr lang="en-US" sz="2200" dirty="0" smtClean="0"/>
              <a:t>manner</a:t>
            </a:r>
            <a:endParaRPr lang="en-US" sz="2200" dirty="0"/>
          </a:p>
          <a:p>
            <a:pPr marL="0" indent="0">
              <a:spcBef>
                <a:spcPts val="1800"/>
              </a:spcBef>
              <a:buNone/>
            </a:pPr>
            <a:r>
              <a:rPr lang="en-US" i="1"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Q</a:t>
            </a:r>
            <a:r>
              <a:rPr lang="en-US" dirty="0" smtClean="0"/>
              <a:t>: How can we build a compression function?</a:t>
            </a:r>
          </a:p>
          <a:p>
            <a:pPr marL="0" indent="0">
              <a:buNone/>
            </a:pPr>
            <a:r>
              <a:rPr lang="en-US" i="1"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A</a:t>
            </a:r>
            <a:r>
              <a:rPr lang="en-US" dirty="0" smtClean="0"/>
              <a:t>: Use a block cipher?</a:t>
            </a:r>
            <a:endParaRPr lang="en-US" dirty="0"/>
          </a:p>
        </p:txBody>
      </p:sp>
      <p:grpSp>
        <p:nvGrpSpPr>
          <p:cNvPr id="25" name="Group 24"/>
          <p:cNvGrpSpPr/>
          <p:nvPr/>
        </p:nvGrpSpPr>
        <p:grpSpPr>
          <a:xfrm>
            <a:off x="1239434" y="3665404"/>
            <a:ext cx="4543047" cy="2134263"/>
            <a:chOff x="903005" y="3208204"/>
            <a:chExt cx="4543047" cy="2134263"/>
          </a:xfrm>
        </p:grpSpPr>
        <p:sp>
          <p:nvSpPr>
            <p:cNvPr id="28" name="Snip Single Corner Rectangle 27"/>
            <p:cNvSpPr/>
            <p:nvPr/>
          </p:nvSpPr>
          <p:spPr>
            <a:xfrm>
              <a:off x="2776233" y="3731424"/>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C</a:t>
              </a:r>
              <a:endParaRPr lang="en-US" sz="32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2" name="TextBox 31"/>
            <p:cNvSpPr txBox="1"/>
            <p:nvPr/>
          </p:nvSpPr>
          <p:spPr>
            <a:xfrm>
              <a:off x="903005" y="4630604"/>
              <a:ext cx="840295" cy="523220"/>
            </a:xfrm>
            <a:prstGeom prst="rect">
              <a:avLst/>
            </a:prstGeom>
            <a:noFill/>
          </p:spPr>
          <p:txBody>
            <a:bodyPr wrap="none" rtlCol="0">
              <a:spAutoFit/>
            </a:bodyPr>
            <a:lstStyle/>
            <a:p>
              <a:pPr algn="r"/>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sz="2800" i="1"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 </a:t>
              </a:r>
              <a:r>
                <a:rPr lang="en-US" sz="2800"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- 1</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33" name="Straight Arrow Connector 32"/>
            <p:cNvCxnSpPr/>
            <p:nvPr/>
          </p:nvCxnSpPr>
          <p:spPr>
            <a:xfrm>
              <a:off x="1743300" y="4892214"/>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36" idx="2"/>
            </p:cNvCxnSpPr>
            <p:nvPr/>
          </p:nvCxnSpPr>
          <p:spPr>
            <a:xfrm rot="16200000" flipH="1">
              <a:off x="2048463" y="3420897"/>
              <a:ext cx="391842" cy="101289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37" idx="1"/>
            </p:cNvCxnSpPr>
            <p:nvPr/>
          </p:nvCxnSpPr>
          <p:spPr>
            <a:xfrm>
              <a:off x="3826099" y="4892214"/>
              <a:ext cx="1113083" cy="7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453243" y="3208204"/>
              <a:ext cx="569387" cy="523220"/>
            </a:xfrm>
            <a:prstGeom prst="rect">
              <a:avLst/>
            </a:prstGeom>
            <a:noFill/>
          </p:spPr>
          <p:txBody>
            <a:bodyPr wrap="none" rtlCol="0">
              <a:spAutoFit/>
            </a:bodyPr>
            <a:lstStyle/>
            <a:p>
              <a:r>
                <a:rPr lang="en-US" sz="2800" i="1"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M</a:t>
              </a:r>
              <a:r>
                <a:rPr lang="en-US" sz="2800" i="1" baseline="-25000" dirty="0" err="1"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a:t>
              </a:r>
              <a:endParaRPr lang="en-US" sz="2800"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7" name="TextBox 36"/>
            <p:cNvSpPr txBox="1"/>
            <p:nvPr/>
          </p:nvSpPr>
          <p:spPr>
            <a:xfrm>
              <a:off x="4939182" y="4638408"/>
              <a:ext cx="506870"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H</a:t>
              </a:r>
              <a:r>
                <a:rPr lang="en-US" sz="2800" i="1" baseline="-250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i</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38" name="Group 37"/>
          <p:cNvGrpSpPr/>
          <p:nvPr/>
        </p:nvGrpSpPr>
        <p:grpSpPr>
          <a:xfrm>
            <a:off x="6922482" y="3665404"/>
            <a:ext cx="4030085" cy="2134263"/>
            <a:chOff x="1319787" y="3208204"/>
            <a:chExt cx="4030085" cy="2134263"/>
          </a:xfrm>
        </p:grpSpPr>
        <p:sp>
          <p:nvSpPr>
            <p:cNvPr id="39" name="Snip Single Corner Rectangle 38"/>
            <p:cNvSpPr/>
            <p:nvPr/>
          </p:nvSpPr>
          <p:spPr>
            <a:xfrm>
              <a:off x="2776233" y="3731424"/>
              <a:ext cx="1049866" cy="1611043"/>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B</a:t>
              </a:r>
              <a:endParaRPr lang="en-US" sz="32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0" name="TextBox 39"/>
            <p:cNvSpPr txBox="1"/>
            <p:nvPr/>
          </p:nvSpPr>
          <p:spPr>
            <a:xfrm>
              <a:off x="1319787" y="4630604"/>
              <a:ext cx="423513" cy="523220"/>
            </a:xfrm>
            <a:prstGeom prst="rect">
              <a:avLst/>
            </a:prstGeom>
            <a:noFill/>
          </p:spPr>
          <p:txBody>
            <a:bodyPr wrap="none" rtlCol="0">
              <a:spAutoFit/>
            </a:bodyPr>
            <a:lstStyle/>
            <a:p>
              <a:pPr algn="r"/>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K</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cxnSp>
          <p:nvCxnSpPr>
            <p:cNvPr id="41" name="Straight Arrow Connector 40"/>
            <p:cNvCxnSpPr/>
            <p:nvPr/>
          </p:nvCxnSpPr>
          <p:spPr>
            <a:xfrm>
              <a:off x="1743300" y="4892214"/>
              <a:ext cx="10329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44" idx="2"/>
            </p:cNvCxnSpPr>
            <p:nvPr/>
          </p:nvCxnSpPr>
          <p:spPr>
            <a:xfrm rot="16200000" flipH="1">
              <a:off x="2010791" y="3383227"/>
              <a:ext cx="391842" cy="108823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45" idx="1"/>
            </p:cNvCxnSpPr>
            <p:nvPr/>
          </p:nvCxnSpPr>
          <p:spPr>
            <a:xfrm>
              <a:off x="3826099" y="4892214"/>
              <a:ext cx="1113083" cy="7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453243" y="3208204"/>
              <a:ext cx="418704"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X</a:t>
              </a:r>
              <a:endParaRPr lang="en-US" sz="2800" i="1"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5" name="TextBox 44"/>
            <p:cNvSpPr txBox="1"/>
            <p:nvPr/>
          </p:nvSpPr>
          <p:spPr>
            <a:xfrm>
              <a:off x="4939182" y="4638408"/>
              <a:ext cx="410690" cy="523220"/>
            </a:xfrm>
            <a:prstGeom prst="rect">
              <a:avLst/>
            </a:prstGeom>
            <a:noFill/>
          </p:spPr>
          <p:txBody>
            <a:bodyPr wrap="none" rtlCol="0">
              <a:spAutoFit/>
            </a:bodyPr>
            <a:lstStyle/>
            <a:p>
              <a:r>
                <a:rPr lang="en-US" sz="2800" i="1" dirty="0" smtClean="0">
                  <a:solidFill>
                    <a:prstClr val="black"/>
                  </a:solidFill>
                  <a:latin typeface="Lato Black" panose="020F0502020204030203" pitchFamily="34" charset="0"/>
                  <a:ea typeface="Lato Black" panose="020F0502020204030203" pitchFamily="34" charset="0"/>
                  <a:cs typeface="Lato Black" panose="020F0502020204030203" pitchFamily="34" charset="0"/>
                </a:rPr>
                <a:t>Y</a:t>
              </a:r>
              <a:endParaRPr lang="en-US" sz="2800" baseline="-25000" dirty="0">
                <a:solidFill>
                  <a:prstClr val="black"/>
                </a:solidFill>
                <a:latin typeface="Lato Black" panose="020F0502020204030203" pitchFamily="34" charset="0"/>
                <a:ea typeface="Lato Black" panose="020F0502020204030203" pitchFamily="34" charset="0"/>
                <a:cs typeface="Lato Black" panose="020F0502020204030203" pitchFamily="34" charset="0"/>
              </a:endParaRPr>
            </a:p>
          </p:txBody>
        </p:sp>
      </p:grpSp>
      <p:sp>
        <p:nvSpPr>
          <p:cNvPr id="48" name="TextBox 47"/>
          <p:cNvSpPr txBox="1"/>
          <p:nvPr/>
        </p:nvSpPr>
        <p:spPr>
          <a:xfrm>
            <a:off x="305429" y="1989226"/>
            <a:ext cx="431528" cy="461665"/>
          </a:xfrm>
          <a:prstGeom prst="rect">
            <a:avLst/>
          </a:prstGeom>
          <a:noFill/>
        </p:spPr>
        <p:txBody>
          <a:bodyPr wrap="none" rtlCol="0">
            <a:spAutoFit/>
          </a:bodyPr>
          <a:lstStyle/>
          <a:p>
            <a:r>
              <a:rPr lang="en-US" sz="2400" dirty="0" smtClean="0">
                <a:solidFill>
                  <a:srgbClr val="00B050"/>
                </a:solidFill>
                <a:latin typeface="Lato"/>
              </a:rPr>
              <a:t>✔</a:t>
            </a:r>
            <a:endParaRPr lang="en-US" sz="2400" dirty="0">
              <a:solidFill>
                <a:srgbClr val="00B050"/>
              </a:solidFill>
              <a:latin typeface="Lato"/>
            </a:endParaRPr>
          </a:p>
        </p:txBody>
      </p:sp>
      <p:sp>
        <p:nvSpPr>
          <p:cNvPr id="50" name="TextBox 49"/>
          <p:cNvSpPr txBox="1"/>
          <p:nvPr/>
        </p:nvSpPr>
        <p:spPr>
          <a:xfrm>
            <a:off x="357526" y="1553289"/>
            <a:ext cx="327334" cy="461665"/>
          </a:xfrm>
          <a:prstGeom prst="rect">
            <a:avLst/>
          </a:prstGeom>
          <a:noFill/>
        </p:spPr>
        <p:txBody>
          <a:bodyPr wrap="none" rtlCol="0">
            <a:spAutoFit/>
          </a:bodyPr>
          <a:lstStyle/>
          <a:p>
            <a:r>
              <a:rPr lang="en-US" sz="2400" dirty="0" smtClean="0">
                <a:solidFill>
                  <a:srgbClr val="FF0000"/>
                </a:solidFill>
                <a:latin typeface="Lato Heavy"/>
              </a:rPr>
              <a:t>?</a:t>
            </a:r>
            <a:endParaRPr lang="en-US" sz="2400" dirty="0">
              <a:solidFill>
                <a:srgbClr val="FF0000"/>
              </a:solidFill>
              <a:latin typeface="Lato Heavy"/>
            </a:endParaRPr>
          </a:p>
        </p:txBody>
      </p:sp>
    </p:spTree>
    <p:extLst>
      <p:ext uri="{BB962C8B-B14F-4D97-AF65-F5344CB8AC3E}">
        <p14:creationId xmlns:p14="http://schemas.microsoft.com/office/powerpoint/2010/main" val="4116300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❶ </a:t>
            </a:r>
            <a:r>
              <a:rPr lang="en-US" dirty="0" smtClean="0"/>
              <a:t>Rabin’s </a:t>
            </a:r>
            <a:r>
              <a:rPr lang="en-US" i="1" dirty="0" smtClean="0"/>
              <a:t>Digitalized Signatures</a:t>
            </a:r>
            <a:r>
              <a:rPr lang="en-US" dirty="0" smtClean="0"/>
              <a:t> (1978)</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Idea: form a hash function through iterated DES</a:t>
            </a:r>
          </a:p>
          <a:p>
            <a:pPr marL="457200" indent="-457200">
              <a:spcBef>
                <a:spcPts val="18000"/>
              </a:spcBef>
              <a:buNone/>
            </a:pPr>
            <a:r>
              <a:rPr lang="en-US" i="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Q</a:t>
            </a:r>
            <a:r>
              <a:rPr lang="en-US" dirty="0" smtClean="0"/>
              <a:t>:	Is </a:t>
            </a:r>
            <a:r>
              <a:rPr lang="en-US" dirty="0"/>
              <a:t>it okay to use a message in place of a block cipher's key?</a:t>
            </a:r>
          </a:p>
          <a:p>
            <a:pPr marL="457200" indent="-457200">
              <a:buNone/>
            </a:pPr>
            <a:r>
              <a:rPr lang="en-US" i="1"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A</a:t>
            </a:r>
            <a:r>
              <a:rPr lang="en-US" dirty="0" smtClean="0"/>
              <a:t>:	In </a:t>
            </a:r>
            <a:r>
              <a:rPr lang="en-US" dirty="0"/>
              <a:t>general, no! </a:t>
            </a:r>
            <a:r>
              <a:rPr lang="en-US" dirty="0" smtClean="0"/>
              <a:t>While </a:t>
            </a:r>
            <a:r>
              <a:rPr lang="en-US" dirty="0"/>
              <a:t>messages have structure and may even be </a:t>
            </a:r>
            <a:r>
              <a:rPr lang="en-US" dirty="0" err="1" smtClean="0"/>
              <a:t>adversarially</a:t>
            </a:r>
            <a:r>
              <a:rPr lang="en-US" dirty="0" smtClean="0"/>
              <a:t>-controlled, we have been assuming so far that keys </a:t>
            </a:r>
            <a:r>
              <a:rPr lang="en-US" dirty="0"/>
              <a:t>are </a:t>
            </a:r>
            <a:r>
              <a:rPr lang="en-US" dirty="0" smtClean="0"/>
              <a:t>totally unpredictable to the adversary.</a:t>
            </a:r>
            <a:br>
              <a:rPr lang="en-US" dirty="0" smtClean="0"/>
            </a:br>
            <a:r>
              <a:rPr lang="en-US" dirty="0" smtClean="0"/>
              <a:t>But again, let’s just roll with this. The theoretical construct we actually want is called an </a:t>
            </a:r>
            <a:r>
              <a:rPr lang="en-US"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ideal cipher </a:t>
            </a:r>
            <a:r>
              <a:rPr lang="en-US" dirty="0" smtClean="0"/>
              <a:t>(it’s a </a:t>
            </a:r>
            <a:r>
              <a:rPr lang="en-US" dirty="0"/>
              <a:t>keyed random oracle</a:t>
            </a:r>
            <a:r>
              <a:rPr lang="en-US" dirty="0" smtClean="0"/>
              <a:t>).</a:t>
            </a:r>
            <a:endParaRPr lang="en-US" dirty="0"/>
          </a:p>
        </p:txBody>
      </p:sp>
      <p:pic>
        <p:nvPicPr>
          <p:cNvPr id="1026" name="Picture 2" descr="Machine generated alternative tex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59" y="2176982"/>
            <a:ext cx="7572376" cy="60887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140325" y="1680427"/>
            <a:ext cx="3712905" cy="496555"/>
            <a:chOff x="8140325" y="1680427"/>
            <a:chExt cx="3712905" cy="496555"/>
          </a:xfrm>
        </p:grpSpPr>
        <p:sp>
          <p:nvSpPr>
            <p:cNvPr id="4" name="TextBox 3"/>
            <p:cNvSpPr txBox="1"/>
            <p:nvPr/>
          </p:nvSpPr>
          <p:spPr>
            <a:xfrm>
              <a:off x="8449734" y="1680427"/>
              <a:ext cx="3403496" cy="400110"/>
            </a:xfrm>
            <a:prstGeom prst="rect">
              <a:avLst/>
            </a:prstGeom>
            <a:noFill/>
          </p:spPr>
          <p:txBody>
            <a:bodyPr wrap="none" rtlCol="0">
              <a:spAutoFit/>
            </a:bodyPr>
            <a:lstStyle/>
            <a:p>
              <a:r>
                <a:rPr lang="en-US" sz="2000" dirty="0" smtClean="0">
                  <a:solidFill>
                    <a:srgbClr val="4F81BD"/>
                  </a:solidFill>
                  <a:latin typeface="Lato"/>
                </a:rPr>
                <a:t>Begin with some constant IV</a:t>
              </a:r>
              <a:endParaRPr lang="en-US" sz="2000" dirty="0">
                <a:solidFill>
                  <a:srgbClr val="4F81BD"/>
                </a:solidFill>
                <a:latin typeface="Lato"/>
              </a:endParaRPr>
            </a:p>
          </p:txBody>
        </p:sp>
        <p:cxnSp>
          <p:nvCxnSpPr>
            <p:cNvPr id="7" name="Curved Connector 6"/>
            <p:cNvCxnSpPr>
              <a:endCxn id="4" idx="1"/>
            </p:cNvCxnSpPr>
            <p:nvPr/>
          </p:nvCxnSpPr>
          <p:spPr>
            <a:xfrm flipV="1">
              <a:off x="8140325" y="1880482"/>
              <a:ext cx="309409" cy="296500"/>
            </a:xfrm>
            <a:prstGeom prst="curvedConnector3">
              <a:avLst>
                <a:gd name="adj1" fmla="val 3482"/>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666067" y="2668013"/>
            <a:ext cx="4414991" cy="709306"/>
            <a:chOff x="3666067" y="2668013"/>
            <a:chExt cx="4414991" cy="709306"/>
          </a:xfrm>
        </p:grpSpPr>
        <p:sp>
          <p:nvSpPr>
            <p:cNvPr id="6" name="TextBox 5"/>
            <p:cNvSpPr txBox="1"/>
            <p:nvPr/>
          </p:nvSpPr>
          <p:spPr>
            <a:xfrm>
              <a:off x="3666067" y="2977209"/>
              <a:ext cx="4414991" cy="400110"/>
            </a:xfrm>
            <a:prstGeom prst="rect">
              <a:avLst/>
            </a:prstGeom>
            <a:noFill/>
          </p:spPr>
          <p:txBody>
            <a:bodyPr wrap="none" rtlCol="0">
              <a:spAutoFit/>
            </a:bodyPr>
            <a:lstStyle/>
            <a:p>
              <a:r>
                <a:rPr lang="en-US" sz="2000" dirty="0" smtClean="0">
                  <a:solidFill>
                    <a:srgbClr val="4F81BD"/>
                  </a:solidFill>
                  <a:latin typeface="Lato"/>
                </a:rPr>
                <a:t>Interpret message blocks as DES keys</a:t>
              </a:r>
              <a:endParaRPr lang="en-US" sz="2000" dirty="0">
                <a:solidFill>
                  <a:srgbClr val="4F81BD"/>
                </a:solidFill>
                <a:latin typeface="Lato"/>
              </a:endParaRPr>
            </a:p>
          </p:txBody>
        </p:sp>
        <p:cxnSp>
          <p:nvCxnSpPr>
            <p:cNvPr id="11" name="Straight Arrow Connector 10"/>
            <p:cNvCxnSpPr/>
            <p:nvPr/>
          </p:nvCxnSpPr>
          <p:spPr>
            <a:xfrm flipH="1" flipV="1">
              <a:off x="7560733" y="2668013"/>
              <a:ext cx="0" cy="319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5372049" y="2668013"/>
              <a:ext cx="0" cy="319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118658" y="2668013"/>
              <a:ext cx="0" cy="319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366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❷ </a:t>
            </a:r>
            <a:r>
              <a:rPr lang="en-US" dirty="0" smtClean="0"/>
              <a:t>Davies-Meyer</a:t>
            </a:r>
            <a:endParaRPr lang="en-US" dirty="0"/>
          </a:p>
        </p:txBody>
      </p:sp>
      <p:sp>
        <p:nvSpPr>
          <p:cNvPr id="6" name="Text Placeholder 5"/>
          <p:cNvSpPr>
            <a:spLocks noGrp="1"/>
          </p:cNvSpPr>
          <p:nvPr>
            <p:ph type="body" idx="1"/>
          </p:nvPr>
        </p:nvSpPr>
        <p:spPr/>
        <p:txBody>
          <a:bodyPr anchor="t">
            <a:normAutofit/>
          </a:bodyPr>
          <a:lstStyle/>
          <a:p>
            <a:r>
              <a:rPr lang="en-US" sz="2800" dirty="0" smtClean="0"/>
              <a:t>Deceptively compact picture</a:t>
            </a:r>
            <a:endParaRPr lang="en-US" sz="2800" dirty="0"/>
          </a:p>
        </p:txBody>
      </p:sp>
      <p:sp>
        <p:nvSpPr>
          <p:cNvPr id="8" name="Text Placeholder 7"/>
          <p:cNvSpPr>
            <a:spLocks noGrp="1"/>
          </p:cNvSpPr>
          <p:nvPr>
            <p:ph type="body" sz="quarter" idx="3"/>
          </p:nvPr>
        </p:nvSpPr>
        <p:spPr>
          <a:xfrm>
            <a:off x="5808134" y="1102108"/>
            <a:ext cx="5774268" cy="639762"/>
          </a:xfrm>
        </p:spPr>
        <p:txBody>
          <a:bodyPr anchor="t"/>
          <a:lstStyle/>
          <a:p>
            <a:r>
              <a:rPr lang="en-US" sz="2800" dirty="0" smtClean="0"/>
              <a:t>Detailed math</a:t>
            </a:r>
            <a:endParaRPr lang="en-US" sz="2800" dirty="0"/>
          </a:p>
        </p:txBody>
      </p:sp>
      <p:sp>
        <p:nvSpPr>
          <p:cNvPr id="9" name="Content Placeholder 8"/>
          <p:cNvSpPr>
            <a:spLocks noGrp="1"/>
          </p:cNvSpPr>
          <p:nvPr>
            <p:ph sz="quarter" idx="4"/>
          </p:nvPr>
        </p:nvSpPr>
        <p:spPr>
          <a:xfrm>
            <a:off x="5808134" y="1741871"/>
            <a:ext cx="5774268" cy="4618869"/>
          </a:xfrm>
        </p:spPr>
        <p:txBody>
          <a:bodyPr>
            <a:normAutofit/>
          </a:bodyPr>
          <a:lstStyle/>
          <a:p>
            <a:pPr marL="0" indent="0">
              <a:buNone/>
              <a:tabLst>
                <a:tab pos="457200" algn="l"/>
                <a:tab pos="685800" algn="l"/>
              </a:tabLst>
            </a:pPr>
            <a:r>
              <a:rPr lang="pt-BR" dirty="0" smtClean="0"/>
              <a:t>H0	=	some </a:t>
            </a:r>
            <a:r>
              <a:rPr lang="pt-BR" dirty="0"/>
              <a:t>pre-defined </a:t>
            </a:r>
            <a:r>
              <a:rPr lang="pt-BR" dirty="0" smtClean="0"/>
              <a:t>constant</a:t>
            </a:r>
          </a:p>
          <a:p>
            <a:pPr marL="0" indent="0">
              <a:buNone/>
              <a:tabLst>
                <a:tab pos="457200" algn="l"/>
                <a:tab pos="685800" algn="l"/>
              </a:tabLst>
            </a:pPr>
            <a:r>
              <a:rPr lang="pt-BR" dirty="0" smtClean="0"/>
              <a:t>H1	=	</a:t>
            </a:r>
            <a:r>
              <a:rPr lang="pt-BR" i="1" dirty="0" smtClean="0"/>
              <a:t>B</a:t>
            </a:r>
            <a:r>
              <a:rPr lang="pt-BR" dirty="0" smtClean="0"/>
              <a:t>( M1</a:t>
            </a:r>
            <a:r>
              <a:rPr lang="pt-BR" dirty="0"/>
              <a:t>, H0 ) ⊕ </a:t>
            </a:r>
            <a:r>
              <a:rPr lang="pt-BR" dirty="0" smtClean="0"/>
              <a:t>H0</a:t>
            </a:r>
          </a:p>
          <a:p>
            <a:pPr marL="0" indent="0">
              <a:buNone/>
              <a:tabLst>
                <a:tab pos="457200" algn="l"/>
                <a:tab pos="685800" algn="l"/>
              </a:tabLst>
            </a:pPr>
            <a:r>
              <a:rPr lang="pt-BR" dirty="0" smtClean="0"/>
              <a:t>H2	=	</a:t>
            </a:r>
            <a:r>
              <a:rPr lang="pt-BR" i="1" dirty="0" smtClean="0"/>
              <a:t>B</a:t>
            </a:r>
            <a:r>
              <a:rPr lang="pt-BR" dirty="0" smtClean="0"/>
              <a:t>( M2</a:t>
            </a:r>
            <a:r>
              <a:rPr lang="pt-BR" dirty="0"/>
              <a:t>, H1 ) ⊕ </a:t>
            </a:r>
            <a:r>
              <a:rPr lang="pt-BR" dirty="0" smtClean="0"/>
              <a:t>H1</a:t>
            </a:r>
            <a:br>
              <a:rPr lang="pt-BR" dirty="0" smtClean="0"/>
            </a:br>
            <a:r>
              <a:rPr lang="pt-BR" dirty="0" smtClean="0"/>
              <a:t>	=	</a:t>
            </a:r>
            <a:r>
              <a:rPr lang="pt-BR" i="1" dirty="0" smtClean="0"/>
              <a:t>B</a:t>
            </a:r>
            <a:r>
              <a:rPr lang="pt-BR" dirty="0" smtClean="0"/>
              <a:t>( M2</a:t>
            </a:r>
            <a:r>
              <a:rPr lang="pt-BR" dirty="0"/>
              <a:t>, </a:t>
            </a:r>
            <a:r>
              <a:rPr lang="pt-BR" i="1" dirty="0" smtClean="0"/>
              <a:t>B</a:t>
            </a:r>
            <a:r>
              <a:rPr lang="pt-BR" dirty="0" smtClean="0"/>
              <a:t>( M1</a:t>
            </a:r>
            <a:r>
              <a:rPr lang="pt-BR" dirty="0"/>
              <a:t>, H0 ) ⊕ H0 </a:t>
            </a:r>
            <a:r>
              <a:rPr lang="pt-BR" dirty="0" smtClean="0"/>
              <a:t>)</a:t>
            </a:r>
            <a:br>
              <a:rPr lang="pt-BR" dirty="0" smtClean="0"/>
            </a:br>
            <a:r>
              <a:rPr lang="pt-BR" dirty="0"/>
              <a:t>	</a:t>
            </a:r>
            <a:r>
              <a:rPr lang="pt-BR" dirty="0" smtClean="0"/>
              <a:t>	⊕ </a:t>
            </a:r>
            <a:r>
              <a:rPr lang="pt-BR" i="1" dirty="0" smtClean="0"/>
              <a:t>B</a:t>
            </a:r>
            <a:r>
              <a:rPr lang="pt-BR" dirty="0" smtClean="0"/>
              <a:t>( M1</a:t>
            </a:r>
            <a:r>
              <a:rPr lang="pt-BR" dirty="0"/>
              <a:t>, H0 ) ⊕ H0</a:t>
            </a:r>
          </a:p>
          <a:p>
            <a:pPr marL="0" indent="0">
              <a:buNone/>
              <a:tabLst>
                <a:tab pos="457200" algn="l"/>
                <a:tab pos="685800" algn="l"/>
              </a:tabLst>
            </a:pPr>
            <a:r>
              <a:rPr lang="pt-BR" dirty="0" smtClean="0"/>
              <a:t>H3	=	</a:t>
            </a:r>
            <a:r>
              <a:rPr lang="pt-BR" i="1" dirty="0" smtClean="0"/>
              <a:t>B</a:t>
            </a:r>
            <a:r>
              <a:rPr lang="pt-BR" dirty="0" smtClean="0"/>
              <a:t>( M3</a:t>
            </a:r>
            <a:r>
              <a:rPr lang="pt-BR" dirty="0"/>
              <a:t>, H2 ) ⊕ </a:t>
            </a:r>
            <a:r>
              <a:rPr lang="pt-BR" dirty="0" smtClean="0"/>
              <a:t>H2</a:t>
            </a:r>
            <a:br>
              <a:rPr lang="pt-BR" dirty="0" smtClean="0"/>
            </a:br>
            <a:r>
              <a:rPr lang="pt-BR" dirty="0"/>
              <a:t>	</a:t>
            </a:r>
            <a:r>
              <a:rPr lang="pt-BR" dirty="0" smtClean="0"/>
              <a:t>=	</a:t>
            </a:r>
            <a:r>
              <a:rPr lang="pt-BR" i="1" dirty="0" smtClean="0"/>
              <a:t>B</a:t>
            </a:r>
            <a:r>
              <a:rPr lang="pt-BR" dirty="0" smtClean="0"/>
              <a:t>( M3</a:t>
            </a:r>
            <a:r>
              <a:rPr lang="pt-BR" dirty="0"/>
              <a:t>, </a:t>
            </a:r>
            <a:r>
              <a:rPr lang="pt-BR" i="1" dirty="0" smtClean="0"/>
              <a:t>B</a:t>
            </a:r>
            <a:r>
              <a:rPr lang="pt-BR" dirty="0" smtClean="0"/>
              <a:t>( M2</a:t>
            </a:r>
            <a:r>
              <a:rPr lang="pt-BR" dirty="0"/>
              <a:t>, </a:t>
            </a:r>
            <a:r>
              <a:rPr lang="pt-BR" i="1" dirty="0" smtClean="0"/>
              <a:t>B</a:t>
            </a:r>
            <a:r>
              <a:rPr lang="pt-BR" dirty="0" smtClean="0"/>
              <a:t>( M1</a:t>
            </a:r>
            <a:r>
              <a:rPr lang="pt-BR" dirty="0"/>
              <a:t>, H0 ) ⊕ H0 </a:t>
            </a:r>
            <a:r>
              <a:rPr lang="pt-BR" dirty="0" smtClean="0"/>
              <a:t>)</a:t>
            </a:r>
            <a:br>
              <a:rPr lang="pt-BR" dirty="0" smtClean="0"/>
            </a:br>
            <a:r>
              <a:rPr lang="pt-BR" dirty="0"/>
              <a:t>	</a:t>
            </a:r>
            <a:r>
              <a:rPr lang="pt-BR" dirty="0" smtClean="0"/>
              <a:t>	⊕ </a:t>
            </a:r>
            <a:r>
              <a:rPr lang="pt-BR" i="1" dirty="0" smtClean="0"/>
              <a:t>B</a:t>
            </a:r>
            <a:r>
              <a:rPr lang="pt-BR" dirty="0" smtClean="0"/>
              <a:t>( M1</a:t>
            </a:r>
            <a:r>
              <a:rPr lang="pt-BR" dirty="0"/>
              <a:t>, H0 ) ⊕ H0 </a:t>
            </a:r>
            <a:r>
              <a:rPr lang="pt-BR" dirty="0" smtClean="0"/>
              <a:t>)</a:t>
            </a:r>
            <a:br>
              <a:rPr lang="pt-BR" dirty="0" smtClean="0"/>
            </a:br>
            <a:r>
              <a:rPr lang="pt-BR" dirty="0"/>
              <a:t>	</a:t>
            </a:r>
            <a:r>
              <a:rPr lang="pt-BR" dirty="0" smtClean="0"/>
              <a:t>	⊕ </a:t>
            </a:r>
            <a:r>
              <a:rPr lang="pt-BR" i="1" dirty="0" smtClean="0"/>
              <a:t>B</a:t>
            </a:r>
            <a:r>
              <a:rPr lang="pt-BR" dirty="0" smtClean="0"/>
              <a:t>( M2</a:t>
            </a:r>
            <a:r>
              <a:rPr lang="pt-BR" dirty="0"/>
              <a:t>, </a:t>
            </a:r>
            <a:r>
              <a:rPr lang="pt-BR" i="1" dirty="0" smtClean="0"/>
              <a:t>B</a:t>
            </a:r>
            <a:r>
              <a:rPr lang="pt-BR" dirty="0" smtClean="0"/>
              <a:t>( M1</a:t>
            </a:r>
            <a:r>
              <a:rPr lang="pt-BR" dirty="0"/>
              <a:t>, H0 ) ⊕ H0 </a:t>
            </a:r>
            <a:r>
              <a:rPr lang="pt-BR" dirty="0" smtClean="0"/>
              <a:t>)</a:t>
            </a:r>
            <a:br>
              <a:rPr lang="pt-BR" dirty="0" smtClean="0"/>
            </a:br>
            <a:r>
              <a:rPr lang="pt-BR" dirty="0"/>
              <a:t>	</a:t>
            </a:r>
            <a:r>
              <a:rPr lang="pt-BR" dirty="0" smtClean="0"/>
              <a:t>	⊕ </a:t>
            </a:r>
            <a:r>
              <a:rPr lang="pt-BR" i="1" dirty="0" smtClean="0"/>
              <a:t>B</a:t>
            </a:r>
            <a:r>
              <a:rPr lang="pt-BR" dirty="0" smtClean="0"/>
              <a:t>( M1</a:t>
            </a:r>
            <a:r>
              <a:rPr lang="pt-BR" dirty="0"/>
              <a:t>, H0 </a:t>
            </a:r>
            <a:r>
              <a:rPr lang="pt-BR" dirty="0" smtClean="0"/>
              <a:t>) ⊕ H0 </a:t>
            </a:r>
            <a:endParaRPr lang="pt-BR" dirty="0"/>
          </a:p>
          <a:p>
            <a:pPr marL="0" indent="0">
              <a:buNone/>
              <a:tabLst>
                <a:tab pos="457200" algn="l"/>
                <a:tab pos="685800" algn="l"/>
              </a:tabLst>
            </a:pPr>
            <a:r>
              <a:rPr lang="pt-BR" dirty="0"/>
              <a:t>…and so on</a:t>
            </a:r>
            <a:r>
              <a:rPr lang="pt-BR" dirty="0" smtClean="0"/>
              <a:t>!</a:t>
            </a:r>
            <a:endParaRPr lang="pt-BR" dirty="0"/>
          </a:p>
        </p:txBody>
      </p:sp>
      <p:pic>
        <p:nvPicPr>
          <p:cNvPr id="2052" name="Picture 4" descr="Machine generated alternative tex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66" y="1741871"/>
            <a:ext cx="4914900" cy="24765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810149" y="3178209"/>
            <a:ext cx="401072" cy="523220"/>
          </a:xfrm>
          <a:prstGeom prst="rect">
            <a:avLst/>
          </a:prstGeom>
          <a:solidFill>
            <a:schemeClr val="bg1"/>
          </a:solidFill>
        </p:spPr>
        <p:txBody>
          <a:bodyPr wrap="none" rtlCol="0">
            <a:spAutoFit/>
          </a:bodyPr>
          <a:lstStyle/>
          <a:p>
            <a:r>
              <a:rPr lang="pt-BR" sz="2800" i="1" dirty="0">
                <a:solidFill>
                  <a:prstClr val="black"/>
                </a:solidFill>
                <a:latin typeface="Lato"/>
              </a:rPr>
              <a:t>B</a:t>
            </a:r>
            <a:endParaRPr lang="en-US" sz="2800" dirty="0">
              <a:solidFill>
                <a:prstClr val="black"/>
              </a:solidFill>
              <a:latin typeface="Lato"/>
            </a:endParaRPr>
          </a:p>
        </p:txBody>
      </p:sp>
      <p:sp>
        <p:nvSpPr>
          <p:cNvPr id="25" name="TextBox 24"/>
          <p:cNvSpPr txBox="1"/>
          <p:nvPr/>
        </p:nvSpPr>
        <p:spPr>
          <a:xfrm>
            <a:off x="609601" y="4842521"/>
            <a:ext cx="4459550" cy="830997"/>
          </a:xfrm>
          <a:prstGeom prst="rect">
            <a:avLst/>
          </a:prstGeom>
          <a:noFill/>
        </p:spPr>
        <p:txBody>
          <a:bodyPr wrap="square" rtlCol="0">
            <a:spAutoFit/>
          </a:bodyPr>
          <a:lstStyle/>
          <a:p>
            <a:r>
              <a:rPr lang="pt-BR" sz="2400" dirty="0" smtClean="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SHA-2’s compression function has a Davies-Meyer design</a:t>
            </a:r>
            <a:endParaRPr lang="en-US" sz="2400" dirty="0">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8" name="TextBox 27"/>
          <p:cNvSpPr txBox="1"/>
          <p:nvPr/>
        </p:nvSpPr>
        <p:spPr>
          <a:xfrm>
            <a:off x="3050793" y="2935837"/>
            <a:ext cx="587349" cy="400110"/>
          </a:xfrm>
          <a:prstGeom prst="rect">
            <a:avLst/>
          </a:prstGeom>
          <a:noFill/>
        </p:spPr>
        <p:txBody>
          <a:bodyPr wrap="square" rtlCol="0">
            <a:spAutoFit/>
          </a:bodyPr>
          <a:lstStyle/>
          <a:p>
            <a:r>
              <a:rPr lang="en-US" sz="2000" dirty="0" smtClean="0">
                <a:solidFill>
                  <a:prstClr val="black"/>
                </a:solidFill>
                <a:latin typeface="Lato"/>
              </a:rPr>
              <a:t>key</a:t>
            </a:r>
            <a:endParaRPr lang="en-US" sz="2000" dirty="0">
              <a:solidFill>
                <a:prstClr val="black"/>
              </a:solidFill>
              <a:latin typeface="Lato"/>
            </a:endParaRPr>
          </a:p>
        </p:txBody>
      </p:sp>
    </p:spTree>
    <p:extLst>
      <p:ext uri="{BB962C8B-B14F-4D97-AF65-F5344CB8AC3E}">
        <p14:creationId xmlns:p14="http://schemas.microsoft.com/office/powerpoint/2010/main" val="301816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13781</TotalTime>
  <Words>1296</Words>
  <Application>Microsoft Macintosh PowerPoint</Application>
  <PresentationFormat>Custom</PresentationFormat>
  <Paragraphs>242</Paragraphs>
  <Slides>20</Slides>
  <Notes>13</Notes>
  <HiddenSlides>1</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3_Office Theme</vt:lpstr>
      <vt:lpstr>1_Office Theme</vt:lpstr>
      <vt:lpstr>Lecture 6: Hash function design, continued</vt:lpstr>
      <vt:lpstr>Recap: Minicrypt’s building blocks</vt:lpstr>
      <vt:lpstr>Recap: Merkle-Damgard paradigm</vt:lpstr>
      <vt:lpstr>Recap: Definitions</vt:lpstr>
      <vt:lpstr>Recap: Popular families of Merkle-Damgard hash functions</vt:lpstr>
      <vt:lpstr>Strength of HMAC [Bellare Canetti Krawczyk 97]</vt:lpstr>
      <vt:lpstr>Constructing a compression function</vt:lpstr>
      <vt:lpstr>❶ Rabin’s Digitalized Signatures (1978)</vt:lpstr>
      <vt:lpstr>❷ Davies-Meyer</vt:lpstr>
      <vt:lpstr>Mental arithmetic on really big numbers</vt:lpstr>
      <vt:lpstr>Back to SHA-1</vt:lpstr>
      <vt:lpstr>2017: SHA-1 SHAttered!</vt:lpstr>
      <vt:lpstr>Scale of computation</vt:lpstr>
      <vt:lpstr>Reactions to the SHA-1 collision</vt:lpstr>
      <vt:lpstr>Formal comparison of attacks</vt:lpstr>
      <vt:lpstr>SHA-3: quest for a Merkle-Damgard alternative</vt:lpstr>
      <vt:lpstr>Why NIST chose Keccak, in their words</vt:lpstr>
      <vt:lpstr>Sponge functions</vt:lpstr>
      <vt:lpstr>(switch to Keccak slides)</vt:lpstr>
      <vt:lpstr>Next week: private communication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827</cp:revision>
  <dcterms:created xsi:type="dcterms:W3CDTF">2015-04-11T12:26:38Z</dcterms:created>
  <dcterms:modified xsi:type="dcterms:W3CDTF">2018-02-07T22:48:34Z</dcterms:modified>
</cp:coreProperties>
</file>