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8" r:id="rId2"/>
    <p:sldMasterId id="2147483696" r:id="rId3"/>
  </p:sldMasterIdLst>
  <p:notesMasterIdLst>
    <p:notesMasterId r:id="rId28"/>
  </p:notesMasterIdLst>
  <p:sldIdLst>
    <p:sldId id="373" r:id="rId4"/>
    <p:sldId id="543" r:id="rId5"/>
    <p:sldId id="517" r:id="rId6"/>
    <p:sldId id="518" r:id="rId7"/>
    <p:sldId id="519" r:id="rId8"/>
    <p:sldId id="554" r:id="rId9"/>
    <p:sldId id="544" r:id="rId10"/>
    <p:sldId id="548" r:id="rId11"/>
    <p:sldId id="550" r:id="rId12"/>
    <p:sldId id="553" r:id="rId13"/>
    <p:sldId id="552" r:id="rId14"/>
    <p:sldId id="555" r:id="rId15"/>
    <p:sldId id="556" r:id="rId16"/>
    <p:sldId id="581" r:id="rId17"/>
    <p:sldId id="580" r:id="rId18"/>
    <p:sldId id="583" r:id="rId19"/>
    <p:sldId id="557" r:id="rId20"/>
    <p:sldId id="558" r:id="rId21"/>
    <p:sldId id="578" r:id="rId22"/>
    <p:sldId id="582" r:id="rId23"/>
    <p:sldId id="560" r:id="rId24"/>
    <p:sldId id="577" r:id="rId25"/>
    <p:sldId id="572" r:id="rId26"/>
    <p:sldId id="57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lock ciphers" id="{ABC7FE78-F5A4-884E-9A2F-35A095FDC5F1}">
          <p14:sldIdLst>
            <p14:sldId id="373"/>
          </p14:sldIdLst>
        </p14:section>
        <p14:section name="Finishing hash functions" id="{6FB22F55-FBA5-B94F-9D70-20213F8A2A34}">
          <p14:sldIdLst>
            <p14:sldId id="543"/>
            <p14:sldId id="517"/>
            <p14:sldId id="518"/>
            <p14:sldId id="519"/>
          </p14:sldIdLst>
        </p14:section>
        <p14:section name="Privacy overview" id="{2B24EEE4-2968-9A44-937F-0D8808572B07}">
          <p14:sldIdLst>
            <p14:sldId id="554"/>
            <p14:sldId id="544"/>
            <p14:sldId id="548"/>
            <p14:sldId id="550"/>
          </p14:sldIdLst>
        </p14:section>
        <p14:section name="ECB fail" id="{1FB1B172-81AF-144F-BC9C-B1195FD2E4F9}">
          <p14:sldIdLst>
            <p14:sldId id="553"/>
            <p14:sldId id="552"/>
          </p14:sldIdLst>
        </p14:section>
        <p14:section name="Lessons learned" id="{DFA16C35-06CB-8D4E-A437-6E87B9D9AA8C}">
          <p14:sldIdLst>
            <p14:sldId id="555"/>
            <p14:sldId id="556"/>
          </p14:sldIdLst>
        </p14:section>
        <p14:section name="CBC mode" id="{7A044688-A550-5749-91F2-78AA57D2F7E5}">
          <p14:sldIdLst>
            <p14:sldId id="581"/>
            <p14:sldId id="580"/>
          </p14:sldIdLst>
        </p14:section>
        <p14:section name="Informal definition + reduction" id="{E4086E6F-72B4-D24C-BABC-2EA37561172B}">
          <p14:sldIdLst>
            <p14:sldId id="583"/>
            <p14:sldId id="557"/>
            <p14:sldId id="558"/>
            <p14:sldId id="578"/>
          </p14:sldIdLst>
        </p14:section>
        <p14:section name="CTR mode" id="{20CEC4CE-7D62-E548-8CDA-8B20D616CCD3}">
          <p14:sldIdLst>
            <p14:sldId id="582"/>
            <p14:sldId id="560"/>
            <p14:sldId id="577"/>
          </p14:sldIdLst>
        </p14:section>
        <p14:section name="Confidentiality in practice" id="{558F3BC4-7F91-9447-8AE7-294B8A0BA0FE}">
          <p14:sldIdLst>
            <p14:sldId id="572"/>
            <p14:sldId id="571"/>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51" autoAdjust="0"/>
    <p:restoredTop sz="84717" autoAdjust="0"/>
  </p:normalViewPr>
  <p:slideViewPr>
    <p:cSldViewPr snapToGrid="0" snapToObjects="1">
      <p:cViewPr varScale="1">
        <p:scale>
          <a:sx n="108" d="100"/>
          <a:sy n="108" d="100"/>
        </p:scale>
        <p:origin x="-360" y="-112"/>
      </p:cViewPr>
      <p:guideLst>
        <p:guide orient="horz" pos="2160"/>
        <p:guide pos="3840"/>
      </p:guideLst>
    </p:cSldViewPr>
  </p:slideViewPr>
  <p:notesTextViewPr>
    <p:cViewPr>
      <p:scale>
        <a:sx n="100" d="100"/>
        <a:sy n="100" d="100"/>
      </p:scale>
      <p:origin x="0" y="0"/>
    </p:cViewPr>
  </p:notesTextViewPr>
  <p:sorterViewPr>
    <p:cViewPr>
      <p:scale>
        <a:sx n="163" d="100"/>
        <a:sy n="163" d="100"/>
      </p:scale>
      <p:origin x="0" y="22296"/>
    </p:cViewPr>
  </p:sorterViewPr>
  <p:notesViewPr>
    <p:cSldViewPr snapToGrid="0" snapToObjects="1">
      <p:cViewPr varScale="1">
        <p:scale>
          <a:sx n="72" d="100"/>
          <a:sy n="72" d="100"/>
        </p:scale>
        <p:origin x="2724" y="5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2/12/18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10"/>
          </p:nvPr>
        </p:nvSpPr>
        <p:spPr/>
        <p:txBody>
          <a:bodyPr/>
          <a:lstStyle/>
          <a:p>
            <a:fld id="{97A79C69-7037-BE4C-9719-0C264A566437}" type="slidenum">
              <a:rPr lang="en-US" smtClean="0"/>
              <a:t>1</a:t>
            </a:fld>
            <a:endParaRPr lang="en-US"/>
          </a:p>
        </p:txBody>
      </p:sp>
    </p:spTree>
    <p:extLst>
      <p:ext uri="{BB962C8B-B14F-4D97-AF65-F5344CB8AC3E}">
        <p14:creationId xmlns:p14="http://schemas.microsoft.com/office/powerpoint/2010/main" val="3311745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 value is often called an “initialization vector.”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terms IV, randomness, and nonce are similar</a:t>
            </a:r>
            <a:r>
              <a:rPr lang="en-US" sz="1200" kern="1200" baseline="0" dirty="0" smtClean="0">
                <a:solidFill>
                  <a:schemeClr val="tx1"/>
                </a:solidFill>
                <a:effectLst/>
                <a:latin typeface="+mn-lt"/>
                <a:ea typeface="+mn-ea"/>
                <a:cs typeface="+mn-cs"/>
              </a:rPr>
              <a:t> but not quite the same</a:t>
            </a:r>
            <a:r>
              <a:rPr lang="en-US" sz="1200" kern="1200" dirty="0" smtClean="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IV is the most general term; it can mean either of the other two.</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distinction between ‘randomness’ and ‘nonce’ pertains to the requirements on its generation that are necessary to prove security of the resulting cipher.</a:t>
            </a:r>
          </a:p>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15</a:t>
            </a:fld>
            <a:endParaRPr lang="en-US"/>
          </a:p>
        </p:txBody>
      </p:sp>
    </p:spTree>
    <p:extLst>
      <p:ext uri="{BB962C8B-B14F-4D97-AF65-F5344CB8AC3E}">
        <p14:creationId xmlns:p14="http://schemas.microsoft.com/office/powerpoint/2010/main" val="177415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use lesson</a:t>
            </a:r>
            <a:r>
              <a:rPr lang="en-US" baseline="0" dirty="0" smtClean="0"/>
              <a:t> 1 to construct two better modes, and then use lesson 2 to formalize definitions + reductions.</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16</a:t>
            </a:fld>
            <a:endParaRPr lang="en-US"/>
          </a:p>
        </p:txBody>
      </p:sp>
    </p:spTree>
    <p:extLst>
      <p:ext uri="{BB962C8B-B14F-4D97-AF65-F5344CB8AC3E}">
        <p14:creationId xmlns:p14="http://schemas.microsoft.com/office/powerpoint/2010/main" val="3659250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deem any single string (e.g., 0110100110) to be pseudorandom or not. Instead, we study the </a:t>
            </a:r>
            <a:r>
              <a:rPr lang="en-US" i="1" dirty="0" smtClean="0"/>
              <a:t>process</a:t>
            </a:r>
            <a:r>
              <a:rPr lang="en-US" dirty="0" smtClean="0"/>
              <a:t> by which a distribution over strings is produced.</a:t>
            </a:r>
          </a:p>
        </p:txBody>
      </p:sp>
      <p:sp>
        <p:nvSpPr>
          <p:cNvPr id="4" name="Slide Number Placeholder 3"/>
          <p:cNvSpPr>
            <a:spLocks noGrp="1"/>
          </p:cNvSpPr>
          <p:nvPr>
            <p:ph type="sldNum" sz="quarter" idx="10"/>
          </p:nvPr>
        </p:nvSpPr>
        <p:spPr/>
        <p:txBody>
          <a:bodyPr/>
          <a:lstStyle/>
          <a:p>
            <a:fld id="{97A79C69-7037-BE4C-9719-0C264A566437}" type="slidenum">
              <a:rPr lang="en-US" smtClean="0"/>
              <a:t>17</a:t>
            </a:fld>
            <a:endParaRPr lang="en-US"/>
          </a:p>
        </p:txBody>
      </p:sp>
    </p:spTree>
    <p:extLst>
      <p:ext uri="{BB962C8B-B14F-4D97-AF65-F5344CB8AC3E}">
        <p14:creationId xmlns:p14="http://schemas.microsoft.com/office/powerpoint/2010/main" val="32651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Why CPA?</a:t>
            </a:r>
            <a:r>
              <a:rPr lang="en-US" sz="1200" kern="1200" baseline="0" dirty="0" smtClean="0">
                <a:solidFill>
                  <a:schemeClr val="tx1"/>
                </a:solidFill>
                <a:effectLst/>
                <a:latin typeface="+mn-lt"/>
                <a:ea typeface="+mn-ea"/>
                <a:cs typeface="+mn-cs"/>
              </a:rPr>
              <a:t> Obviously, </a:t>
            </a:r>
            <a:r>
              <a:rPr lang="en-US" sz="1200" kern="1200" dirty="0" smtClean="0">
                <a:solidFill>
                  <a:schemeClr val="tx1"/>
                </a:solidFill>
                <a:effectLst/>
                <a:latin typeface="+mn-lt"/>
                <a:ea typeface="+mn-ea"/>
                <a:cs typeface="+mn-cs"/>
              </a:rPr>
              <a:t>generating random nonsense is easy for Eve. The challenges are (1) to make sense of messages that already have some structure (2) to maul existing info into other, correlated info</a:t>
            </a:r>
          </a:p>
        </p:txBody>
      </p:sp>
      <p:sp>
        <p:nvSpPr>
          <p:cNvPr id="4" name="Slide Number Placeholder 3"/>
          <p:cNvSpPr>
            <a:spLocks noGrp="1"/>
          </p:cNvSpPr>
          <p:nvPr>
            <p:ph type="sldNum" sz="quarter" idx="10"/>
          </p:nvPr>
        </p:nvSpPr>
        <p:spPr/>
        <p:txBody>
          <a:bodyPr/>
          <a:lstStyle/>
          <a:p>
            <a:fld id="{97A79C69-7037-BE4C-9719-0C264A566437}" type="slidenum">
              <a:rPr lang="en-US" smtClean="0"/>
              <a:t>18</a:t>
            </a:fld>
            <a:endParaRPr lang="en-US"/>
          </a:p>
        </p:txBody>
      </p:sp>
    </p:spTree>
    <p:extLst>
      <p:ext uri="{BB962C8B-B14F-4D97-AF65-F5344CB8AC3E}">
        <p14:creationId xmlns:p14="http://schemas.microsoft.com/office/powerpoint/2010/main" val="3868118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Proof basically boils down to the distinction between real scheme CBC(</a:t>
            </a:r>
            <a:r>
              <a:rPr lang="en-US" sz="1200" kern="1200" dirty="0" err="1" smtClean="0">
                <a:solidFill>
                  <a:schemeClr val="tx1"/>
                </a:solidFill>
                <a:effectLst/>
                <a:latin typeface="+mn-lt"/>
                <a:ea typeface="+mn-ea"/>
                <a:cs typeface="+mn-cs"/>
              </a:rPr>
              <a:t>Bk</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hybrid scheme CBC(Pi), and the ideal encryption scheme big-$. Want to know distinction between CBC(</a:t>
            </a:r>
            <a:r>
              <a:rPr lang="en-US" sz="1200" kern="1200" dirty="0" err="1" smtClean="0">
                <a:solidFill>
                  <a:schemeClr val="tx1"/>
                </a:solidFill>
                <a:effectLst/>
                <a:latin typeface="+mn-lt"/>
                <a:ea typeface="+mn-ea"/>
                <a:cs typeface="+mn-cs"/>
              </a:rPr>
              <a:t>Bk</a:t>
            </a:r>
            <a:r>
              <a:rPr lang="en-US" sz="1200" kern="1200" dirty="0" smtClean="0">
                <a:solidFill>
                  <a:schemeClr val="tx1"/>
                </a:solidFill>
                <a:effectLst/>
                <a:latin typeface="+mn-lt"/>
                <a:ea typeface="+mn-ea"/>
                <a:cs typeface="+mn-cs"/>
              </a:rPr>
              <a:t>) and big-$. Suffices to show that Mallory is confused between interactions with any two adjacent setups.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just a sketch. See https://</a:t>
            </a:r>
            <a:r>
              <a:rPr lang="en-US" sz="1200" kern="1200" dirty="0" err="1" smtClean="0">
                <a:solidFill>
                  <a:schemeClr val="tx1"/>
                </a:solidFill>
                <a:effectLst/>
                <a:latin typeface="+mn-lt"/>
                <a:ea typeface="+mn-ea"/>
                <a:cs typeface="+mn-cs"/>
              </a:rPr>
              <a:t>eprint.iacr.org</a:t>
            </a:r>
            <a:r>
              <a:rPr lang="en-US" sz="1200" kern="1200" dirty="0" smtClean="0">
                <a:solidFill>
                  <a:schemeClr val="tx1"/>
                </a:solidFill>
                <a:effectLst/>
                <a:latin typeface="+mn-lt"/>
                <a:ea typeface="+mn-ea"/>
                <a:cs typeface="+mn-cs"/>
              </a:rPr>
              <a:t>/2008/121.pdf for details.</a:t>
            </a:r>
          </a:p>
        </p:txBody>
      </p:sp>
      <p:sp>
        <p:nvSpPr>
          <p:cNvPr id="4" name="Slide Number Placeholder 3"/>
          <p:cNvSpPr>
            <a:spLocks noGrp="1"/>
          </p:cNvSpPr>
          <p:nvPr>
            <p:ph type="sldNum" sz="quarter" idx="10"/>
          </p:nvPr>
        </p:nvSpPr>
        <p:spPr/>
        <p:txBody>
          <a:bodyPr/>
          <a:lstStyle/>
          <a:p>
            <a:fld id="{97A79C69-7037-BE4C-9719-0C264A566437}" type="slidenum">
              <a:rPr lang="en-US" smtClean="0"/>
              <a:t>19</a:t>
            </a:fld>
            <a:endParaRPr lang="en-US"/>
          </a:p>
        </p:txBody>
      </p:sp>
    </p:spTree>
    <p:extLst>
      <p:ext uri="{BB962C8B-B14F-4D97-AF65-F5344CB8AC3E}">
        <p14:creationId xmlns:p14="http://schemas.microsoft.com/office/powerpoint/2010/main" val="106350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 value is often called an “initialization vector” or “counter”</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20</a:t>
            </a:fld>
            <a:endParaRPr lang="en-US"/>
          </a:p>
        </p:txBody>
      </p:sp>
    </p:spTree>
    <p:extLst>
      <p:ext uri="{BB962C8B-B14F-4D97-AF65-F5344CB8AC3E}">
        <p14:creationId xmlns:p14="http://schemas.microsoft.com/office/powerpoint/2010/main" val="127057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 value is often called an “initialization vector” or “counter”</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21</a:t>
            </a:fld>
            <a:endParaRPr lang="en-US"/>
          </a:p>
        </p:txBody>
      </p:sp>
    </p:spTree>
    <p:extLst>
      <p:ext uri="{BB962C8B-B14F-4D97-AF65-F5344CB8AC3E}">
        <p14:creationId xmlns:p14="http://schemas.microsoft.com/office/powerpoint/2010/main" val="127057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CTR mode has two stages: first building a long one-time key K’ and then using it as a one-time pad</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22</a:t>
            </a:fld>
            <a:endParaRPr lang="en-US"/>
          </a:p>
        </p:txBody>
      </p:sp>
    </p:spTree>
    <p:extLst>
      <p:ext uri="{BB962C8B-B14F-4D97-AF65-F5344CB8AC3E}">
        <p14:creationId xmlns:p14="http://schemas.microsoft.com/office/powerpoint/2010/main" val="2880850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23</a:t>
            </a:fld>
            <a:endParaRPr lang="en-US"/>
          </a:p>
        </p:txBody>
      </p:sp>
    </p:spTree>
    <p:extLst>
      <p:ext uri="{BB962C8B-B14F-4D97-AF65-F5344CB8AC3E}">
        <p14:creationId xmlns:p14="http://schemas.microsoft.com/office/powerpoint/2010/main" val="63934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Accessed via Google Chrome on 1/31/2017</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24</a:t>
            </a:fld>
            <a:endParaRPr lang="en-US"/>
          </a:p>
        </p:txBody>
      </p:sp>
    </p:spTree>
    <p:extLst>
      <p:ext uri="{BB962C8B-B14F-4D97-AF65-F5344CB8AC3E}">
        <p14:creationId xmlns:p14="http://schemas.microsoft.com/office/powerpoint/2010/main" val="276158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attack did you build in Lab 3, question</a:t>
            </a:r>
            <a:r>
              <a:rPr lang="en-US" baseline="0" dirty="0" smtClean="0"/>
              <a:t> 3 when using CBC-MAC as a hash function?</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a:t>
            </a:fld>
            <a:endParaRPr lang="en-US"/>
          </a:p>
        </p:txBody>
      </p:sp>
    </p:spTree>
    <p:extLst>
      <p:ext uri="{BB962C8B-B14F-4D97-AF65-F5344CB8AC3E}">
        <p14:creationId xmlns:p14="http://schemas.microsoft.com/office/powerpoint/2010/main" val="178288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Zipf’s</a:t>
            </a:r>
            <a:r>
              <a:rPr lang="en-US" dirty="0" smtClean="0"/>
              <a:t> law: </a:t>
            </a:r>
            <a:r>
              <a:rPr lang="en-US" dirty="0" err="1" smtClean="0"/>
              <a:t>Pr</a:t>
            </a:r>
            <a:r>
              <a:rPr lang="en-US" dirty="0" smtClean="0"/>
              <a:t>[</a:t>
            </a:r>
            <a:r>
              <a:rPr lang="en-US" dirty="0" err="1" smtClean="0"/>
              <a:t>n^th</a:t>
            </a:r>
            <a:r>
              <a:rPr lang="en-US" dirty="0" smtClean="0"/>
              <a:t> most common password] ~= 1/n</a:t>
            </a:r>
          </a:p>
          <a:p>
            <a:endParaRPr lang="en-US" dirty="0" smtClean="0"/>
          </a:p>
          <a:p>
            <a:r>
              <a:rPr lang="en-US" dirty="0" smtClean="0"/>
              <a:t>Sources:</a:t>
            </a:r>
            <a:r>
              <a:rPr lang="en-US" baseline="0" dirty="0" smtClean="0"/>
              <a:t> </a:t>
            </a:r>
            <a:r>
              <a:rPr lang="en-US" dirty="0" smtClean="0"/>
              <a:t>https://eprint.iacr.org/2014/631.pdf and http://www.jbonneau.com/doc/B12-IEEESP-analyzing_70M_anonymized_passwords.pdf</a:t>
            </a:r>
          </a:p>
        </p:txBody>
      </p:sp>
      <p:sp>
        <p:nvSpPr>
          <p:cNvPr id="4" name="Slide Number Placeholder 3"/>
          <p:cNvSpPr>
            <a:spLocks noGrp="1"/>
          </p:cNvSpPr>
          <p:nvPr>
            <p:ph type="sldNum" sz="quarter" idx="10"/>
          </p:nvPr>
        </p:nvSpPr>
        <p:spPr/>
        <p:txBody>
          <a:bodyPr/>
          <a:lstStyle/>
          <a:p>
            <a:fld id="{97A79C69-7037-BE4C-9719-0C264A56643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70620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https://eprint.iacr.org/2016/274.pdf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96547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6</a:t>
            </a:fld>
            <a:endParaRPr lang="en-US"/>
          </a:p>
        </p:txBody>
      </p:sp>
    </p:spTree>
    <p:extLst>
      <p:ext uri="{BB962C8B-B14F-4D97-AF65-F5344CB8AC3E}">
        <p14:creationId xmlns:p14="http://schemas.microsoft.com/office/powerpoint/2010/main" val="85931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97A79C69-7037-BE4C-9719-0C264A566437}" type="slidenum">
              <a:rPr lang="en-US" smtClean="0"/>
              <a:t>8</a:t>
            </a:fld>
            <a:endParaRPr lang="en-US"/>
          </a:p>
        </p:txBody>
      </p:sp>
    </p:spTree>
    <p:extLst>
      <p:ext uri="{BB962C8B-B14F-4D97-AF65-F5344CB8AC3E}">
        <p14:creationId xmlns:p14="http://schemas.microsoft.com/office/powerpoint/2010/main" val="141995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Icons from https://www.iconfinder.com/iconsets/user-pictures</a:t>
            </a:r>
          </a:p>
          <a:p>
            <a:endParaRPr lang="en-US" dirty="0" smtClean="0"/>
          </a:p>
          <a:p>
            <a:r>
              <a:rPr lang="en-US" dirty="0" smtClean="0"/>
              <a:t>Remember that Mallory’s confusion on the next private message holds </a:t>
            </a:r>
            <a:r>
              <a:rPr lang="en-US" i="1" dirty="0" smtClean="0"/>
              <a:t>even if</a:t>
            </a:r>
            <a:r>
              <a:rPr lang="en-US" i="0" dirty="0" smtClean="0"/>
              <a:t> she knows some of the prior ones.</a:t>
            </a:r>
            <a:endParaRPr lang="en-US" dirty="0" smtClean="0"/>
          </a:p>
          <a:p>
            <a:endParaRPr lang="en-US" dirty="0" smtClean="0"/>
          </a:p>
          <a:p>
            <a:r>
              <a:rPr lang="en-US" dirty="0" smtClean="0"/>
              <a:t>How to make this guarantee? Need a unique string!</a:t>
            </a:r>
          </a:p>
        </p:txBody>
      </p:sp>
      <p:sp>
        <p:nvSpPr>
          <p:cNvPr id="4" name="Slide Number Placeholder 3"/>
          <p:cNvSpPr>
            <a:spLocks noGrp="1"/>
          </p:cNvSpPr>
          <p:nvPr>
            <p:ph type="sldNum" sz="quarter" idx="10"/>
          </p:nvPr>
        </p:nvSpPr>
        <p:spPr/>
        <p:txBody>
          <a:bodyPr/>
          <a:lstStyle/>
          <a:p>
            <a:fld id="{97A79C69-7037-BE4C-9719-0C264A566437}" type="slidenum">
              <a:rPr lang="en-US" smtClean="0"/>
              <a:t>12</a:t>
            </a:fld>
            <a:endParaRPr lang="en-US"/>
          </a:p>
        </p:txBody>
      </p:sp>
    </p:spTree>
    <p:extLst>
      <p:ext uri="{BB962C8B-B14F-4D97-AF65-F5344CB8AC3E}">
        <p14:creationId xmlns:p14="http://schemas.microsoft.com/office/powerpoint/2010/main" val="217027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use lesson</a:t>
            </a:r>
            <a:r>
              <a:rPr lang="en-US" baseline="0" dirty="0" smtClean="0"/>
              <a:t> 1 to construct two better modes, and then use lesson 2 to formalize definitions + reductions.</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13</a:t>
            </a:fld>
            <a:endParaRPr lang="en-US"/>
          </a:p>
        </p:txBody>
      </p:sp>
    </p:spTree>
    <p:extLst>
      <p:ext uri="{BB962C8B-B14F-4D97-AF65-F5344CB8AC3E}">
        <p14:creationId xmlns:p14="http://schemas.microsoft.com/office/powerpoint/2010/main" val="365925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 value is often called an “initialization vector.”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terms IV, randomness, and nonce are similar</a:t>
            </a:r>
            <a:r>
              <a:rPr lang="en-US" sz="1200" kern="1200" baseline="0" dirty="0" smtClean="0">
                <a:solidFill>
                  <a:schemeClr val="tx1"/>
                </a:solidFill>
                <a:effectLst/>
                <a:latin typeface="+mn-lt"/>
                <a:ea typeface="+mn-ea"/>
                <a:cs typeface="+mn-cs"/>
              </a:rPr>
              <a:t> but not quite the same</a:t>
            </a:r>
            <a:r>
              <a:rPr lang="en-US" sz="1200" kern="1200" dirty="0" smtClean="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IV is the most general term; it can mean either of the other two.</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distinction between ‘randomness’ and ‘nonce’ pertains to the requirements on its generation that are necessary to prove security of the resulting cipher.</a:t>
            </a:r>
          </a:p>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14</a:t>
            </a:fld>
            <a:endParaRPr lang="en-US"/>
          </a:p>
        </p:txBody>
      </p:sp>
    </p:spTree>
    <p:extLst>
      <p:ext uri="{BB962C8B-B14F-4D97-AF65-F5344CB8AC3E}">
        <p14:creationId xmlns:p14="http://schemas.microsoft.com/office/powerpoint/2010/main" val="177415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94871424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1939531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143351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3748906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060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578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lvl1pPr>
              <a:defRPr>
                <a:latin typeface="Lato Semibold" panose="020F0502020204030203" pitchFamily="34" charset="0"/>
                <a:ea typeface="Lato Semibold" panose="020F0502020204030203" pitchFamily="34" charset="0"/>
                <a:cs typeface="Lato Semibold" panose="020F0502020204030203" pitchFamily="34" charset="0"/>
              </a:defRPr>
            </a:lvl1pPr>
            <a:lvl2pPr>
              <a:defRPr>
                <a:latin typeface="+mn-lt"/>
                <a:ea typeface="Lato Regular" panose="020F0502020204030203" pitchFamily="34" charset="0"/>
                <a:cs typeface="Lato Regular" panose="020F0502020204030203" pitchFamily="34" charset="0"/>
              </a:defRPr>
            </a:lvl2pPr>
            <a:lvl3pPr>
              <a:defRPr>
                <a:latin typeface="+mn-lt"/>
                <a:ea typeface="Lato Regular" panose="020F0502020204030203" pitchFamily="34" charset="0"/>
                <a:cs typeface="Lato Regular" panose="020F0502020204030203" pitchFamily="34" charset="0"/>
              </a:defRPr>
            </a:lvl3pPr>
            <a:lvl4pPr>
              <a:defRPr>
                <a:latin typeface="+mn-lt"/>
                <a:ea typeface="Lato Regular" panose="020F0502020204030203" pitchFamily="34" charset="0"/>
                <a:cs typeface="Lato Regular" panose="020F0502020204030203" pitchFamily="34" charset="0"/>
              </a:defRPr>
            </a:lvl4pPr>
            <a:lvl5pPr>
              <a:defRPr>
                <a:latin typeface="+mn-lt"/>
                <a:ea typeface="Lato Regular" panose="020F0502020204030203" pitchFamily="34" charset="0"/>
                <a:cs typeface="Lato Regular" panose="020F05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3021846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9306233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1216192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290567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4267086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325793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44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68368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9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2323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lvl1pPr>
              <a:defRPr>
                <a:latin typeface="Lato Semibold" panose="020F0502020204030203" pitchFamily="34" charset="0"/>
                <a:ea typeface="Lato Semibold" panose="020F0502020204030203" pitchFamily="34" charset="0"/>
                <a:cs typeface="Lato Semibold" panose="020F0502020204030203" pitchFamily="34" charset="0"/>
              </a:defRPr>
            </a:lvl1pPr>
            <a:lvl2pPr>
              <a:defRPr>
                <a:latin typeface="+mn-lt"/>
                <a:ea typeface="Lato Regular" panose="020F0502020204030203" pitchFamily="34" charset="0"/>
                <a:cs typeface="Lato Regular" panose="020F0502020204030203" pitchFamily="34" charset="0"/>
              </a:defRPr>
            </a:lvl2pPr>
            <a:lvl3pPr>
              <a:defRPr>
                <a:latin typeface="+mn-lt"/>
                <a:ea typeface="Lato Regular" panose="020F0502020204030203" pitchFamily="34" charset="0"/>
                <a:cs typeface="Lato Regular" panose="020F0502020204030203" pitchFamily="34" charset="0"/>
              </a:defRPr>
            </a:lvl3pPr>
            <a:lvl4pPr>
              <a:defRPr>
                <a:latin typeface="+mn-lt"/>
                <a:ea typeface="Lato Regular" panose="020F0502020204030203" pitchFamily="34" charset="0"/>
                <a:cs typeface="Lato Regular" panose="020F0502020204030203" pitchFamily="34" charset="0"/>
              </a:defRPr>
            </a:lvl4pPr>
            <a:lvl5pPr>
              <a:defRPr>
                <a:latin typeface="+mn-lt"/>
                <a:ea typeface="Lato Regular" panose="020F0502020204030203" pitchFamily="34" charset="0"/>
                <a:cs typeface="Lato Regular" panose="020F05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2487968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tx1">
                    <a:lumMod val="75000"/>
                    <a:lumOff val="25000"/>
                  </a:schemeClr>
                </a:solidFill>
                <a:latin typeface="Lato Light"/>
                <a:cs typeface="Lato Light"/>
              </a:rPr>
              <a:pPr/>
              <a:t>‹#›</a:t>
            </a:fld>
            <a:endParaRPr lang="en-US" sz="1800" b="0" i="0" dirty="0">
              <a:solidFill>
                <a:schemeClr val="tx1">
                  <a:lumMod val="75000"/>
                  <a:lumOff val="25000"/>
                </a:schemeClr>
              </a:solidFill>
              <a:latin typeface="Lato Light"/>
              <a:cs typeface="Lato Light"/>
            </a:endParaRPr>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smtClean="0">
                <a:solidFill>
                  <a:prstClr val="black">
                    <a:lumMod val="75000"/>
                    <a:lumOff val="25000"/>
                  </a:prstClr>
                </a:solidFill>
                <a:latin typeface="Lato Light"/>
                <a:cs typeface="Lato Light"/>
              </a:rPr>
              <a:pPr algn="ctr"/>
              <a:t>‹#›</a:t>
            </a:fld>
            <a:endParaRPr lang="en-US" dirty="0">
              <a:solidFill>
                <a:prstClr val="black">
                  <a:lumMod val="75000"/>
                  <a:lumOff val="25000"/>
                </a:prstClr>
              </a:solidFill>
              <a:latin typeface="Lato Light"/>
              <a:cs typeface="Lato Light"/>
            </a:endParaRPr>
          </a:p>
        </p:txBody>
      </p:sp>
    </p:spTree>
    <p:extLst>
      <p:ext uri="{BB962C8B-B14F-4D97-AF65-F5344CB8AC3E}">
        <p14:creationId xmlns:p14="http://schemas.microsoft.com/office/powerpoint/2010/main" val="31555136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smtClean="0">
                <a:solidFill>
                  <a:prstClr val="black">
                    <a:lumMod val="75000"/>
                    <a:lumOff val="25000"/>
                  </a:prstClr>
                </a:solidFill>
                <a:latin typeface="Lato Light"/>
                <a:cs typeface="Lato Light"/>
              </a:rPr>
              <a:pPr algn="ctr"/>
              <a:t>‹#›</a:t>
            </a:fld>
            <a:endParaRPr lang="en-US" dirty="0">
              <a:solidFill>
                <a:prstClr val="black">
                  <a:lumMod val="75000"/>
                  <a:lumOff val="25000"/>
                </a:prstClr>
              </a:solidFill>
              <a:latin typeface="Lato Light"/>
              <a:cs typeface="Lato Light"/>
            </a:endParaRPr>
          </a:p>
        </p:txBody>
      </p:sp>
    </p:spTree>
    <p:extLst>
      <p:ext uri="{BB962C8B-B14F-4D97-AF65-F5344CB8AC3E}">
        <p14:creationId xmlns:p14="http://schemas.microsoft.com/office/powerpoint/2010/main" val="24058492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Lecture </a:t>
            </a:r>
            <a:r>
              <a:rPr lang="en-US" dirty="0" smtClean="0">
                <a:solidFill>
                  <a:schemeClr val="tx1">
                    <a:lumMod val="85000"/>
                    <a:lumOff val="15000"/>
                  </a:schemeClr>
                </a:solidFill>
              </a:rPr>
              <a:t>7: Encryption via enciphering</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Announcements</a:t>
            </a:r>
          </a:p>
          <a:p>
            <a:r>
              <a:rPr lang="en-US" sz="2800" dirty="0" smtClean="0"/>
              <a:t>Lab 4 posted, due Friday 2/16 at 11pm</a:t>
            </a:r>
          </a:p>
          <a:p>
            <a:pPr lvl="1"/>
            <a:r>
              <a:rPr lang="en-US" sz="2400" dirty="0" smtClean="0"/>
              <a:t>No lab on the following week!</a:t>
            </a:r>
          </a:p>
          <a:p>
            <a:r>
              <a:rPr lang="en-US" sz="2800" dirty="0" smtClean="0"/>
              <a:t>PSA: Summer mentoring opportunity posted to Piazza</a:t>
            </a:r>
            <a:br>
              <a:rPr lang="en-US" sz="2800" dirty="0" smtClean="0"/>
            </a:br>
            <a:r>
              <a:rPr lang="en-US" sz="2800" dirty="0" smtClean="0"/>
              <a:t>(and the application link works this time!)</a:t>
            </a:r>
          </a:p>
        </p:txBody>
      </p:sp>
    </p:spTree>
    <p:extLst>
      <p:ext uri="{BB962C8B-B14F-4D97-AF65-F5344CB8AC3E}">
        <p14:creationId xmlns:p14="http://schemas.microsoft.com/office/powerpoint/2010/main" val="16847432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Supporting longer messages</a:t>
            </a:r>
          </a:p>
        </p:txBody>
      </p:sp>
      <p:sp>
        <p:nvSpPr>
          <p:cNvPr id="3" name="Content Placeholder 2"/>
          <p:cNvSpPr>
            <a:spLocks noGrp="1"/>
          </p:cNvSpPr>
          <p:nvPr>
            <p:ph sz="half" idx="1"/>
          </p:nvPr>
        </p:nvSpPr>
        <p:spPr/>
        <p:txBody>
          <a:bodyPr/>
          <a:lstStyle/>
          <a:p>
            <a:pPr marL="0" indent="0">
              <a:spcBef>
                <a:spcPts val="0"/>
              </a:spcBef>
              <a:buNone/>
            </a:pPr>
            <a:r>
              <a:rPr lang="en-US" dirty="0"/>
              <a:t>Questions</a:t>
            </a:r>
          </a:p>
          <a:p>
            <a:r>
              <a:rPr lang="en-US" sz="2200" dirty="0">
                <a:latin typeface="Lato Regular"/>
                <a:cs typeface="Lato Regular"/>
              </a:rPr>
              <a:t>What happens with multiple </a:t>
            </a:r>
            <a:r>
              <a:rPr lang="en-US" sz="2200" i="1" dirty="0">
                <a:latin typeface="Lato Heavy" panose="020F0502020204030203" pitchFamily="34" charset="0"/>
                <a:ea typeface="Lato Heavy" panose="020F0502020204030203" pitchFamily="34" charset="0"/>
                <a:cs typeface="Lato Heavy" panose="020F0502020204030203" pitchFamily="34" charset="0"/>
              </a:rPr>
              <a:t>P</a:t>
            </a:r>
            <a:r>
              <a:rPr lang="en-US" sz="2200" dirty="0" smtClean="0">
                <a:latin typeface="Lato Regular"/>
                <a:cs typeface="Lato Regular"/>
              </a:rPr>
              <a:t>s</a:t>
            </a:r>
            <a:r>
              <a:rPr lang="en-US" sz="2200" dirty="0">
                <a:latin typeface="Lato Regular"/>
                <a:cs typeface="Lato Regular"/>
              </a:rPr>
              <a:t>?</a:t>
            </a:r>
          </a:p>
          <a:p>
            <a:r>
              <a:rPr lang="en-US" sz="2200" dirty="0">
                <a:latin typeface="Lato Regular"/>
                <a:cs typeface="Lato Regular"/>
              </a:rPr>
              <a:t>How about a long </a:t>
            </a:r>
            <a:r>
              <a:rPr lang="en-US" sz="2200" i="1" dirty="0">
                <a:latin typeface="Lato Heavy" panose="020F0502020204030203" pitchFamily="34" charset="0"/>
                <a:ea typeface="Lato Heavy" panose="020F0502020204030203" pitchFamily="34" charset="0"/>
                <a:cs typeface="Lato Heavy" panose="020F0502020204030203" pitchFamily="34" charset="0"/>
              </a:rPr>
              <a:t>P</a:t>
            </a:r>
            <a:r>
              <a:rPr lang="en-US" sz="2200" dirty="0" smtClean="0">
                <a:latin typeface="Lato Regular"/>
                <a:cs typeface="Lato Regular"/>
              </a:rPr>
              <a:t>?</a:t>
            </a:r>
            <a:endParaRPr lang="en-US" sz="2200" dirty="0">
              <a:latin typeface="Lato Regular"/>
              <a:cs typeface="Lato Regular"/>
            </a:endParaRPr>
          </a:p>
          <a:p>
            <a:r>
              <a:rPr lang="en-US" sz="2200" dirty="0">
                <a:latin typeface="Lato Regular"/>
                <a:cs typeface="Lato Regular"/>
              </a:rPr>
              <a:t>What exactly is our goal here?</a:t>
            </a:r>
            <a:br>
              <a:rPr lang="en-US" sz="2200" dirty="0">
                <a:latin typeface="Lato Regular"/>
                <a:cs typeface="Lato Regular"/>
              </a:rPr>
            </a:br>
            <a:r>
              <a:rPr lang="en-US" sz="2200" dirty="0">
                <a:latin typeface="Lato Regular"/>
                <a:cs typeface="Lato Regular"/>
              </a:rPr>
              <a:t>How can we prove confidentiality</a:t>
            </a:r>
            <a:r>
              <a:rPr lang="en-US" sz="2200" dirty="0" smtClean="0">
                <a:latin typeface="Lato Regular"/>
                <a:cs typeface="Lato Regular"/>
              </a:rPr>
              <a:t>?</a:t>
            </a:r>
            <a:endParaRPr lang="en-US" sz="2200" dirty="0">
              <a:latin typeface="Lato Regular"/>
              <a:cs typeface="Lato Regular"/>
            </a:endParaRPr>
          </a:p>
        </p:txBody>
      </p:sp>
      <p:sp>
        <p:nvSpPr>
          <p:cNvPr id="5" name="Content Placeholder 4"/>
          <p:cNvSpPr>
            <a:spLocks noGrp="1"/>
          </p:cNvSpPr>
          <p:nvPr>
            <p:ph sz="half" idx="2"/>
          </p:nvPr>
        </p:nvSpPr>
        <p:spPr/>
        <p:txBody>
          <a:bodyPr/>
          <a:lstStyle/>
          <a:p>
            <a:pPr marL="0" indent="0">
              <a:spcBef>
                <a:spcPts val="0"/>
              </a:spcBef>
              <a:buNone/>
            </a:pPr>
            <a:r>
              <a:rPr lang="en-US" dirty="0" smtClean="0"/>
              <a:t>Idea</a:t>
            </a:r>
            <a:endParaRPr lang="en-US" dirty="0"/>
          </a:p>
          <a:p>
            <a:r>
              <a:rPr lang="en-US" sz="2200" dirty="0" smtClean="0">
                <a:latin typeface="Lato Regular"/>
                <a:cs typeface="Lato Regular"/>
              </a:rPr>
              <a:t>If each block cipher call introduces confusion, simply apply piecemeal</a:t>
            </a:r>
            <a:endParaRPr lang="en-US" sz="2200" dirty="0">
              <a:latin typeface="Lato Regular"/>
              <a:cs typeface="Lato Regular"/>
            </a:endParaRPr>
          </a:p>
          <a:p>
            <a:r>
              <a:rPr lang="en-US" sz="2200" dirty="0" smtClean="0">
                <a:latin typeface="Lato Regular"/>
                <a:cs typeface="Lato Regular"/>
              </a:rPr>
              <a:t>This is </a:t>
            </a:r>
            <a:r>
              <a:rPr lang="en-US" sz="2200" i="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Electronic Codebook (ECB)</a:t>
            </a:r>
            <a:r>
              <a:rPr lang="en-US" sz="2200" dirty="0"/>
              <a:t> </a:t>
            </a:r>
            <a:r>
              <a:rPr lang="en-US" sz="2200" dirty="0" smtClean="0">
                <a:latin typeface="Lato Regular"/>
                <a:cs typeface="Lato Regular"/>
              </a:rPr>
              <a:t>mode</a:t>
            </a:r>
            <a:endParaRPr lang="en-US" sz="2200" dirty="0">
              <a:latin typeface="Lato Regular"/>
              <a:cs typeface="Lato Regular"/>
            </a:endParaRPr>
          </a:p>
        </p:txBody>
      </p:sp>
      <p:grpSp>
        <p:nvGrpSpPr>
          <p:cNvPr id="6" name="Group 5"/>
          <p:cNvGrpSpPr/>
          <p:nvPr/>
        </p:nvGrpSpPr>
        <p:grpSpPr>
          <a:xfrm>
            <a:off x="2088162" y="3627972"/>
            <a:ext cx="8015676" cy="2652412"/>
            <a:chOff x="2088162" y="3000045"/>
            <a:chExt cx="8015676" cy="2652412"/>
          </a:xfrm>
        </p:grpSpPr>
        <p:cxnSp>
          <p:nvCxnSpPr>
            <p:cNvPr id="7" name="Straight Arrow Connector 6"/>
            <p:cNvCxnSpPr>
              <a:stCxn id="16" idx="2"/>
              <a:endCxn id="18" idx="0"/>
            </p:cNvCxnSpPr>
            <p:nvPr/>
          </p:nvCxnSpPr>
          <p:spPr>
            <a:xfrm>
              <a:off x="9279786" y="3523265"/>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18" idx="2"/>
              <a:endCxn id="17" idx="0"/>
            </p:cNvCxnSpPr>
            <p:nvPr/>
          </p:nvCxnSpPr>
          <p:spPr>
            <a:xfrm>
              <a:off x="9279786" y="4684884"/>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2088162" y="3000045"/>
              <a:ext cx="801338" cy="2652412"/>
              <a:chOff x="2077376" y="2102356"/>
              <a:chExt cx="801338" cy="2652412"/>
            </a:xfrm>
          </p:grpSpPr>
          <p:sp>
            <p:nvSpPr>
              <p:cNvPr id="30" name="Rectangle 29"/>
              <p:cNvSpPr/>
              <p:nvPr/>
            </p:nvSpPr>
            <p:spPr>
              <a:xfrm>
                <a:off x="2148295" y="3179584"/>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31" name="Straight Arrow Connector 30"/>
              <p:cNvCxnSpPr>
                <a:stCxn id="33" idx="2"/>
                <a:endCxn id="30" idx="0"/>
              </p:cNvCxnSpPr>
              <p:nvPr/>
            </p:nvCxnSpPr>
            <p:spPr>
              <a:xfrm>
                <a:off x="2478045" y="2625576"/>
                <a:ext cx="0" cy="554008"/>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30" idx="2"/>
                <a:endCxn id="34" idx="0"/>
              </p:cNvCxnSpPr>
              <p:nvPr/>
            </p:nvCxnSpPr>
            <p:spPr>
              <a:xfrm>
                <a:off x="2478045" y="3677541"/>
                <a:ext cx="0" cy="554007"/>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077908" y="2102356"/>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1</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4" name="TextBox 33"/>
              <p:cNvSpPr txBox="1"/>
              <p:nvPr/>
            </p:nvSpPr>
            <p:spPr>
              <a:xfrm>
                <a:off x="2077376" y="4231548"/>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1</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0" name="Group 9"/>
            <p:cNvGrpSpPr/>
            <p:nvPr/>
          </p:nvGrpSpPr>
          <p:grpSpPr>
            <a:xfrm>
              <a:off x="3362102" y="3000045"/>
              <a:ext cx="801338" cy="2652412"/>
              <a:chOff x="2077376" y="2102356"/>
              <a:chExt cx="801338" cy="2652412"/>
            </a:xfrm>
          </p:grpSpPr>
          <p:sp>
            <p:nvSpPr>
              <p:cNvPr id="25" name="Rectangle 24"/>
              <p:cNvSpPr/>
              <p:nvPr/>
            </p:nvSpPr>
            <p:spPr>
              <a:xfrm>
                <a:off x="2148295" y="3179584"/>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6" name="Straight Arrow Connector 25"/>
              <p:cNvCxnSpPr>
                <a:stCxn id="28" idx="2"/>
                <a:endCxn id="25" idx="0"/>
              </p:cNvCxnSpPr>
              <p:nvPr/>
            </p:nvCxnSpPr>
            <p:spPr>
              <a:xfrm>
                <a:off x="2478045" y="2625576"/>
                <a:ext cx="0" cy="554008"/>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5" idx="2"/>
                <a:endCxn id="29" idx="0"/>
              </p:cNvCxnSpPr>
              <p:nvPr/>
            </p:nvCxnSpPr>
            <p:spPr>
              <a:xfrm>
                <a:off x="2478045" y="3677541"/>
                <a:ext cx="0" cy="554007"/>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077908" y="2102356"/>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2</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9" name="TextBox 28"/>
              <p:cNvSpPr txBox="1"/>
              <p:nvPr/>
            </p:nvSpPr>
            <p:spPr>
              <a:xfrm>
                <a:off x="2077376" y="4231548"/>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2</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1" name="Group 10"/>
            <p:cNvGrpSpPr/>
            <p:nvPr/>
          </p:nvGrpSpPr>
          <p:grpSpPr>
            <a:xfrm>
              <a:off x="5769574" y="3000045"/>
              <a:ext cx="801338" cy="2652412"/>
              <a:chOff x="2077376" y="2102356"/>
              <a:chExt cx="801338" cy="2652412"/>
            </a:xfrm>
          </p:grpSpPr>
          <p:sp>
            <p:nvSpPr>
              <p:cNvPr id="20" name="Rectangle 19"/>
              <p:cNvSpPr/>
              <p:nvPr/>
            </p:nvSpPr>
            <p:spPr>
              <a:xfrm>
                <a:off x="2148295" y="3179584"/>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1" name="Straight Arrow Connector 20"/>
              <p:cNvCxnSpPr>
                <a:stCxn id="23" idx="2"/>
                <a:endCxn id="20" idx="0"/>
              </p:cNvCxnSpPr>
              <p:nvPr/>
            </p:nvCxnSpPr>
            <p:spPr>
              <a:xfrm>
                <a:off x="2478045" y="2625576"/>
                <a:ext cx="0" cy="554008"/>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0" idx="2"/>
                <a:endCxn id="24" idx="0"/>
              </p:cNvCxnSpPr>
              <p:nvPr/>
            </p:nvCxnSpPr>
            <p:spPr>
              <a:xfrm>
                <a:off x="2478045" y="3677541"/>
                <a:ext cx="0" cy="554007"/>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077908" y="2102356"/>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ℓ</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4" name="TextBox 23"/>
              <p:cNvSpPr txBox="1"/>
              <p:nvPr/>
            </p:nvSpPr>
            <p:spPr>
              <a:xfrm>
                <a:off x="2077376" y="4231548"/>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ℓ</a:t>
                </a:r>
              </a:p>
            </p:txBody>
          </p:sp>
        </p:grpSp>
        <p:sp>
          <p:nvSpPr>
            <p:cNvPr id="12" name="TextBox 11"/>
            <p:cNvSpPr txBox="1"/>
            <p:nvPr/>
          </p:nvSpPr>
          <p:spPr>
            <a:xfrm>
              <a:off x="4566370" y="4002731"/>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3" name="TextBox 12"/>
            <p:cNvSpPr txBox="1"/>
            <p:nvPr/>
          </p:nvSpPr>
          <p:spPr>
            <a:xfrm>
              <a:off x="7182858" y="4064641"/>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14" name="Group 13"/>
            <p:cNvGrpSpPr/>
            <p:nvPr/>
          </p:nvGrpSpPr>
          <p:grpSpPr>
            <a:xfrm>
              <a:off x="8455734" y="3000045"/>
              <a:ext cx="1648104" cy="2652412"/>
              <a:chOff x="7375501" y="3000045"/>
              <a:chExt cx="1648104" cy="2652412"/>
            </a:xfrm>
          </p:grpSpPr>
          <p:grpSp>
            <p:nvGrpSpPr>
              <p:cNvPr id="15" name="Group 14"/>
              <p:cNvGrpSpPr/>
              <p:nvPr/>
            </p:nvGrpSpPr>
            <p:grpSpPr>
              <a:xfrm>
                <a:off x="7375501" y="3968584"/>
                <a:ext cx="1648104" cy="716300"/>
                <a:chOff x="7375501" y="3968584"/>
                <a:chExt cx="1648104" cy="716300"/>
              </a:xfrm>
            </p:grpSpPr>
            <p:sp>
              <p:nvSpPr>
                <p:cNvPr id="18" name="Rectangle 17"/>
                <p:cNvSpPr/>
                <p:nvPr/>
              </p:nvSpPr>
              <p:spPr>
                <a:xfrm>
                  <a:off x="7375501" y="3968584"/>
                  <a:ext cx="1648104"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ECB</a:t>
                  </a:r>
                  <a:endParaRPr lang="en-US" sz="2800" i="1" baseline="-25000" dirty="0">
                    <a:latin typeface="Lato Black"/>
                    <a:cs typeface="Lato Black"/>
                  </a:endParaRPr>
                </a:p>
              </p:txBody>
            </p:sp>
            <p:sp>
              <p:nvSpPr>
                <p:cNvPr id="19" name="Rectangle 18"/>
                <p:cNvSpPr/>
                <p:nvPr/>
              </p:nvSpPr>
              <p:spPr>
                <a:xfrm>
                  <a:off x="8236674" y="407727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sp>
            <p:nvSpPr>
              <p:cNvPr id="16" name="TextBox 15"/>
              <p:cNvSpPr txBox="1"/>
              <p:nvPr/>
            </p:nvSpPr>
            <p:spPr>
              <a:xfrm>
                <a:off x="7799416" y="3000045"/>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7" name="TextBox 16"/>
              <p:cNvSpPr txBox="1"/>
              <p:nvPr/>
            </p:nvSpPr>
            <p:spPr>
              <a:xfrm>
                <a:off x="7798884" y="5129237"/>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grpSp>
    </p:spTree>
    <p:extLst>
      <p:ext uri="{BB962C8B-B14F-4D97-AF65-F5344CB8AC3E}">
        <p14:creationId xmlns:p14="http://schemas.microsoft.com/office/powerpoint/2010/main" val="3085664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 mode </a:t>
            </a:r>
            <a:r>
              <a:rPr lang="en-US" dirty="0"/>
              <a:t>⇒</a:t>
            </a:r>
            <a:r>
              <a:rPr lang="en-US" dirty="0" smtClean="0"/>
              <a:t> sad Linux penguins</a:t>
            </a:r>
            <a:endParaRPr lang="en-US" dirty="0"/>
          </a:p>
        </p:txBody>
      </p:sp>
      <p:grpSp>
        <p:nvGrpSpPr>
          <p:cNvPr id="16" name="Group 15"/>
          <p:cNvGrpSpPr/>
          <p:nvPr/>
        </p:nvGrpSpPr>
        <p:grpSpPr>
          <a:xfrm>
            <a:off x="1086660" y="1651206"/>
            <a:ext cx="2489358" cy="3857738"/>
            <a:chOff x="1765190" y="2208300"/>
            <a:chExt cx="2489358" cy="3857738"/>
          </a:xfrm>
        </p:grpSpPr>
        <p:pic>
          <p:nvPicPr>
            <p:cNvPr id="6" name="Picture 5"/>
            <p:cNvPicPr>
              <a:picLocks noChangeAspect="1"/>
            </p:cNvPicPr>
            <p:nvPr/>
          </p:nvPicPr>
          <p:blipFill>
            <a:blip r:embed="rId2"/>
            <a:stretch>
              <a:fillRect/>
            </a:stretch>
          </p:blipFill>
          <p:spPr>
            <a:xfrm>
              <a:off x="1765190" y="2208300"/>
              <a:ext cx="2489358" cy="2743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1779547" y="5111931"/>
              <a:ext cx="2460645" cy="954107"/>
            </a:xfrm>
            <a:prstGeom prst="rect">
              <a:avLst/>
            </a:prstGeom>
            <a:noFill/>
          </p:spPr>
          <p:txBody>
            <a:bodyPr wrap="square" rtlCol="0">
              <a:spAutoFit/>
            </a:bodyPr>
            <a:lstStyle/>
            <a:p>
              <a:pPr algn="ctr"/>
              <a:r>
                <a:rPr lang="en-US" sz="2800" dirty="0" smtClean="0"/>
                <a:t>Raw image of Linux penguin</a:t>
              </a:r>
              <a:endParaRPr lang="en-US" sz="2800" dirty="0"/>
            </a:p>
          </p:txBody>
        </p:sp>
      </p:grpSp>
      <p:grpSp>
        <p:nvGrpSpPr>
          <p:cNvPr id="15" name="Group 14"/>
          <p:cNvGrpSpPr/>
          <p:nvPr/>
        </p:nvGrpSpPr>
        <p:grpSpPr>
          <a:xfrm>
            <a:off x="4851479" y="1651206"/>
            <a:ext cx="2489200" cy="3857563"/>
            <a:chOff x="4798415" y="2208475"/>
            <a:chExt cx="2489200" cy="3857563"/>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415" y="2208475"/>
              <a:ext cx="2489200" cy="2743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p:cNvSpPr txBox="1"/>
            <p:nvPr/>
          </p:nvSpPr>
          <p:spPr>
            <a:xfrm>
              <a:off x="4812693" y="5111931"/>
              <a:ext cx="2460645" cy="954107"/>
            </a:xfrm>
            <a:prstGeom prst="rect">
              <a:avLst/>
            </a:prstGeom>
            <a:noFill/>
          </p:spPr>
          <p:txBody>
            <a:bodyPr wrap="square" rtlCol="0">
              <a:spAutoFit/>
            </a:bodyPr>
            <a:lstStyle/>
            <a:p>
              <a:pPr algn="ctr"/>
              <a:r>
                <a:rPr lang="en-US" sz="2800" dirty="0" smtClean="0"/>
                <a:t>Image after ECB mode</a:t>
              </a:r>
              <a:endParaRPr lang="en-US" sz="2800" dirty="0"/>
            </a:p>
          </p:txBody>
        </p:sp>
      </p:grpSp>
      <p:grpSp>
        <p:nvGrpSpPr>
          <p:cNvPr id="14" name="Group 13"/>
          <p:cNvGrpSpPr/>
          <p:nvPr/>
        </p:nvGrpSpPr>
        <p:grpSpPr>
          <a:xfrm>
            <a:off x="8616140" y="1651206"/>
            <a:ext cx="2489200" cy="3857563"/>
            <a:chOff x="7754067" y="2208475"/>
            <a:chExt cx="2489200" cy="3857563"/>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4067" y="2208475"/>
              <a:ext cx="2489200" cy="2743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p:cNvSpPr txBox="1"/>
            <p:nvPr/>
          </p:nvSpPr>
          <p:spPr>
            <a:xfrm>
              <a:off x="7768345" y="5111931"/>
              <a:ext cx="2460645" cy="954107"/>
            </a:xfrm>
            <a:prstGeom prst="rect">
              <a:avLst/>
            </a:prstGeom>
            <a:noFill/>
          </p:spPr>
          <p:txBody>
            <a:bodyPr wrap="square" rtlCol="0">
              <a:spAutoFit/>
            </a:bodyPr>
            <a:lstStyle/>
            <a:p>
              <a:pPr algn="ctr"/>
              <a:r>
                <a:rPr lang="en-US" sz="2800" dirty="0" smtClean="0"/>
                <a:t>What we really want</a:t>
              </a:r>
              <a:endParaRPr lang="en-US" sz="2800" dirty="0"/>
            </a:p>
          </p:txBody>
        </p:sp>
      </p:grpSp>
    </p:spTree>
    <p:extLst>
      <p:ext uri="{BB962C8B-B14F-4D97-AF65-F5344CB8AC3E}">
        <p14:creationId xmlns:p14="http://schemas.microsoft.com/office/powerpoint/2010/main" val="1799887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message blocks </a:t>
            </a:r>
            <a:r>
              <a:rPr lang="en-US" i="1" dirty="0" smtClean="0"/>
              <a:t>don’t </a:t>
            </a:r>
            <a:r>
              <a:rPr lang="en-US" dirty="0" smtClean="0"/>
              <a:t>repeat?</a:t>
            </a:r>
            <a:endParaRPr lang="en-US"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285" y="1584927"/>
            <a:ext cx="2743200" cy="2743200"/>
          </a:xfrm>
          <a:prstGeom prst="rect">
            <a:avLst/>
          </a:prstGeom>
        </p:spPr>
      </p:pic>
      <p:grpSp>
        <p:nvGrpSpPr>
          <p:cNvPr id="12" name="Group 11"/>
          <p:cNvGrpSpPr/>
          <p:nvPr/>
        </p:nvGrpSpPr>
        <p:grpSpPr>
          <a:xfrm>
            <a:off x="3261884" y="2294828"/>
            <a:ext cx="5486401" cy="3941159"/>
            <a:chOff x="3352799" y="2692393"/>
            <a:chExt cx="5486401" cy="3941159"/>
          </a:xfrm>
        </p:grpSpPr>
        <p:sp>
          <p:nvSpPr>
            <p:cNvPr id="10" name="Right Arrow 9"/>
            <p:cNvSpPr/>
            <p:nvPr/>
          </p:nvSpPr>
          <p:spPr>
            <a:xfrm>
              <a:off x="3352799" y="2692393"/>
              <a:ext cx="5486401" cy="105872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ight Arrow 10"/>
            <p:cNvSpPr/>
            <p:nvPr/>
          </p:nvSpPr>
          <p:spPr>
            <a:xfrm rot="16200000">
              <a:off x="5490559" y="3771539"/>
              <a:ext cx="1210882" cy="650929"/>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399" y="3890352"/>
              <a:ext cx="2743200" cy="2743200"/>
            </a:xfrm>
            <a:prstGeom prst="rect">
              <a:avLst/>
            </a:prstGeom>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8285" y="1584927"/>
            <a:ext cx="2743200" cy="274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84" y="1584926"/>
            <a:ext cx="2743200" cy="2743200"/>
          </a:xfrm>
          <a:prstGeom prst="rect">
            <a:avLst/>
          </a:prstGeom>
        </p:spPr>
      </p:pic>
      <p:sp>
        <p:nvSpPr>
          <p:cNvPr id="9" name="TextBox 8"/>
          <p:cNvSpPr txBox="1"/>
          <p:nvPr/>
        </p:nvSpPr>
        <p:spPr>
          <a:xfrm>
            <a:off x="906683" y="4244748"/>
            <a:ext cx="2074607" cy="954107"/>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private data</a:t>
            </a:r>
            <a:br>
              <a:rPr lang="en-US" sz="2800" dirty="0" smtClean="0">
                <a:latin typeface="Lato Medium" panose="020F0502020204030203" pitchFamily="34" charset="0"/>
                <a:ea typeface="Lato Medium" panose="020F0502020204030203" pitchFamily="34" charset="0"/>
                <a:cs typeface="Lato Medium" panose="020F0502020204030203" pitchFamily="34" charset="0"/>
              </a:rPr>
            </a:b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1</a:t>
            </a:r>
            <a:r>
              <a:rPr lang="en-US" sz="2800" dirty="0" smtClean="0">
                <a:latin typeface="Lato Medium" panose="020F0502020204030203" pitchFamily="34" charset="0"/>
                <a:ea typeface="Lato Medium" panose="020F0502020204030203" pitchFamily="34" charset="0"/>
                <a:cs typeface="Lato Medium" panose="020F0502020204030203" pitchFamily="34" charset="0"/>
              </a:rPr>
              <a:t>,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2</a:t>
            </a:r>
            <a:r>
              <a:rPr lang="en-US" sz="2800" dirty="0" smtClean="0">
                <a:latin typeface="Lato Medium" panose="020F0502020204030203" pitchFamily="34" charset="0"/>
                <a:ea typeface="Lato Medium" panose="020F0502020204030203" pitchFamily="34" charset="0"/>
                <a:cs typeface="Lato Medium" panose="020F0502020204030203" pitchFamily="34" charset="0"/>
              </a:rPr>
              <a:t>, …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ℓ</a:t>
            </a:r>
          </a:p>
        </p:txBody>
      </p:sp>
      <p:sp>
        <p:nvSpPr>
          <p:cNvPr id="15" name="TextBox 14"/>
          <p:cNvSpPr txBox="1"/>
          <p:nvPr/>
        </p:nvSpPr>
        <p:spPr>
          <a:xfrm>
            <a:off x="7225429" y="5314101"/>
            <a:ext cx="684803" cy="523220"/>
          </a:xfrm>
          <a:prstGeom prst="rect">
            <a:avLst/>
          </a:prstGeom>
          <a:noFill/>
        </p:spPr>
        <p:txBody>
          <a:bodyPr wrap="none" rtlCol="0">
            <a:spAutoFit/>
          </a:bodyPr>
          <a:lstStyle/>
          <a:p>
            <a:pPr algn="ctr"/>
            <a:r>
              <a:rPr lang="en-US" sz="2800" dirty="0" smtClean="0">
                <a:solidFill>
                  <a:srgbClr val="C00000"/>
                </a:solidFill>
                <a:latin typeface="Lato Heavy" panose="020F0502020204030203" pitchFamily="34" charset="0"/>
                <a:ea typeface="Lato Heavy" panose="020F0502020204030203" pitchFamily="34" charset="0"/>
                <a:cs typeface="Lato Heavy" panose="020F0502020204030203" pitchFamily="34" charset="0"/>
              </a:rPr>
              <a:t>???</a:t>
            </a:r>
            <a:endParaRPr lang="en-US" sz="2800" dirty="0">
              <a:solidFill>
                <a:srgbClr val="C00000"/>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6" name="TextBox 15"/>
          <p:cNvSpPr txBox="1"/>
          <p:nvPr/>
        </p:nvSpPr>
        <p:spPr>
          <a:xfrm>
            <a:off x="1354719" y="1061706"/>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9584320" y="1061232"/>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8" name="TextBox 27"/>
          <p:cNvSpPr txBox="1"/>
          <p:nvPr/>
        </p:nvSpPr>
        <p:spPr>
          <a:xfrm>
            <a:off x="3302157" y="2570777"/>
            <a:ext cx="3028393"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encode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B</a:t>
            </a:r>
            <a:r>
              <a:rPr lang="en-US" sz="2800" i="1"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K</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5" name="Group 4"/>
          <p:cNvGrpSpPr/>
          <p:nvPr/>
        </p:nvGrpSpPr>
        <p:grpSpPr>
          <a:xfrm>
            <a:off x="8712250" y="4359014"/>
            <a:ext cx="2961067" cy="523220"/>
            <a:chOff x="8712250" y="4359014"/>
            <a:chExt cx="2961067" cy="523220"/>
          </a:xfrm>
        </p:grpSpPr>
        <p:sp>
          <p:nvSpPr>
            <p:cNvPr id="29" name="TextBox 28"/>
            <p:cNvSpPr txBox="1"/>
            <p:nvPr/>
          </p:nvSpPr>
          <p:spPr>
            <a:xfrm>
              <a:off x="8712250" y="4359014"/>
              <a:ext cx="2961067"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decode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a:latin typeface="Lato Heavy" panose="020F0502020204030203" pitchFamily="34" charset="0"/>
                  <a:ea typeface="Lato Heavy" panose="020F0502020204030203" pitchFamily="34" charset="0"/>
                  <a:cs typeface="Lato Heavy" panose="020F0502020204030203" pitchFamily="34" charset="0"/>
                </a:rPr>
                <a:t>=</a:t>
              </a:r>
              <a:r>
                <a:rPr lang="en-US" sz="2800" i="1" dirty="0">
                  <a:latin typeface="Lato Heavy" panose="020F0502020204030203" pitchFamily="34" charset="0"/>
                  <a:ea typeface="Lato Heavy" panose="020F0502020204030203" pitchFamily="34" charset="0"/>
                  <a:cs typeface="Lato Heavy" panose="020F0502020204030203" pitchFamily="34" charset="0"/>
                </a:rPr>
                <a:t> </a:t>
              </a: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B</a:t>
              </a:r>
              <a:r>
                <a:rPr lang="en-US" sz="2800" i="1"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K</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dirty="0">
                  <a:latin typeface="Lato Heavy" panose="020F0502020204030203" pitchFamily="34" charset="0"/>
                  <a:ea typeface="Lato Heavy" panose="020F0502020204030203" pitchFamily="34" charset="0"/>
                  <a:cs typeface="Lato Heavy" panose="020F0502020204030203" pitchFamily="34" charset="0"/>
                </a:rPr>
                <a:t>)</a:t>
              </a:r>
            </a:p>
          </p:txBody>
        </p:sp>
        <p:sp>
          <p:nvSpPr>
            <p:cNvPr id="30" name="TextBox 29"/>
            <p:cNvSpPr txBox="1"/>
            <p:nvPr/>
          </p:nvSpPr>
          <p:spPr>
            <a:xfrm>
              <a:off x="10771638" y="4374916"/>
              <a:ext cx="413896" cy="379591"/>
            </a:xfrm>
            <a:prstGeom prst="rect">
              <a:avLst/>
            </a:prstGeom>
            <a:noFill/>
          </p:spPr>
          <p:txBody>
            <a:bodyPr wrap="none" rtlCol="0">
              <a:spAutoFit/>
            </a:bodyPr>
            <a:lstStyle/>
            <a:p>
              <a:r>
                <a:rPr lang="en-US" sz="2800" baseline="30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-1</a:t>
              </a:r>
              <a:endParaRPr lang="en-US" sz="2800" baseline="30000" dirty="0">
                <a:latin typeface="Lato Heavy" panose="020F0502020204030203" pitchFamily="34" charset="0"/>
                <a:ea typeface="Lato Heavy" panose="020F0502020204030203" pitchFamily="34" charset="0"/>
                <a:cs typeface="Lato Heavy" panose="020F0502020204030203" pitchFamily="34" charset="0"/>
              </a:endParaRPr>
            </a:p>
          </p:txBody>
        </p:sp>
      </p:grpSp>
      <p:sp>
        <p:nvSpPr>
          <p:cNvPr id="31" name="TextBox 30"/>
          <p:cNvSpPr txBox="1"/>
          <p:nvPr/>
        </p:nvSpPr>
        <p:spPr>
          <a:xfrm>
            <a:off x="3302157" y="2570777"/>
            <a:ext cx="2820003"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encode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l-GR" sz="2800" i="1"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Π</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32" name="TextBox 31"/>
          <p:cNvSpPr txBox="1"/>
          <p:nvPr/>
        </p:nvSpPr>
        <p:spPr>
          <a:xfrm>
            <a:off x="8712250" y="4359014"/>
            <a:ext cx="3153427" cy="523220"/>
          </a:xfrm>
          <a:prstGeom prst="rect">
            <a:avLst/>
          </a:prstGeom>
          <a:solidFill>
            <a:schemeClr val="bg1"/>
          </a:solid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decode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a:latin typeface="Lato Heavy" panose="020F0502020204030203" pitchFamily="34" charset="0"/>
                <a:ea typeface="Lato Heavy" panose="020F0502020204030203" pitchFamily="34" charset="0"/>
                <a:cs typeface="Lato Heavy" panose="020F0502020204030203" pitchFamily="34" charset="0"/>
              </a:rPr>
              <a:t>=</a:t>
            </a:r>
            <a:r>
              <a:rPr lang="en-US" sz="2800" i="1" dirty="0">
                <a:latin typeface="Lato Heavy" panose="020F0502020204030203" pitchFamily="34" charset="0"/>
                <a:ea typeface="Lato Heavy" panose="020F0502020204030203" pitchFamily="34" charset="0"/>
                <a:cs typeface="Lato Heavy" panose="020F0502020204030203" pitchFamily="34" charset="0"/>
              </a:rPr>
              <a:t> </a:t>
            </a:r>
            <a:r>
              <a:rPr lang="el-GR" sz="2800" i="1"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Π</a:t>
            </a:r>
            <a:r>
              <a:rPr lang="en-US" sz="2800" baseline="30000"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-1</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dirty="0">
                <a:latin typeface="Lato Heavy" panose="020F0502020204030203" pitchFamily="34" charset="0"/>
                <a:ea typeface="Lato Heavy" panose="020F0502020204030203" pitchFamily="34" charset="0"/>
                <a:cs typeface="Lato Heavy" panose="020F0502020204030203" pitchFamily="34" charset="0"/>
              </a:rPr>
              <a:t>)</a:t>
            </a:r>
          </a:p>
        </p:txBody>
      </p:sp>
      <p:sp>
        <p:nvSpPr>
          <p:cNvPr id="3" name="TextBox 2"/>
          <p:cNvSpPr txBox="1"/>
          <p:nvPr/>
        </p:nvSpPr>
        <p:spPr>
          <a:xfrm>
            <a:off x="8590375" y="5314101"/>
            <a:ext cx="3275302" cy="1200328"/>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txBody>
          <a:bodyPr wrap="square" rtlCol="0">
            <a:spAutoFit/>
          </a:bodyPr>
          <a:lstStyle/>
          <a:p>
            <a:r>
              <a:rPr lang="en-US" sz="2400" dirty="0" smtClean="0">
                <a:latin typeface="Lato Heavy"/>
                <a:cs typeface="Lato Heavy"/>
              </a:rPr>
              <a:t>Question:</a:t>
            </a:r>
            <a:r>
              <a:rPr lang="en-US" sz="2400" dirty="0" smtClean="0"/>
              <a:t> </a:t>
            </a:r>
            <a:r>
              <a:rPr lang="en-US" sz="2400" i="1" dirty="0"/>
              <a:t>How </a:t>
            </a:r>
            <a:r>
              <a:rPr lang="en-US" sz="2400" i="1" dirty="0" smtClean="0"/>
              <a:t>do we guarantee that message blocks don’t repeat?</a:t>
            </a:r>
            <a:endParaRPr lang="en-US" sz="2400" i="1" dirty="0"/>
          </a:p>
        </p:txBody>
      </p:sp>
    </p:spTree>
    <p:extLst>
      <p:ext uri="{BB962C8B-B14F-4D97-AF65-F5344CB8AC3E}">
        <p14:creationId xmlns:p14="http://schemas.microsoft.com/office/powerpoint/2010/main" val="3885279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8"/>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28" grpId="1"/>
      <p:bldP spid="31" grpId="0"/>
      <p:bldP spid="3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Lessons learned</a:t>
            </a:r>
            <a:endParaRPr lang="en-US" dirty="0"/>
          </a:p>
        </p:txBody>
      </p:sp>
      <p:sp>
        <p:nvSpPr>
          <p:cNvPr id="4" name="Content Placeholder 3"/>
          <p:cNvSpPr>
            <a:spLocks noGrp="1"/>
          </p:cNvSpPr>
          <p:nvPr>
            <p:ph idx="1"/>
          </p:nvPr>
        </p:nvSpPr>
        <p:spPr>
          <a:xfrm>
            <a:off x="609600" y="1102109"/>
            <a:ext cx="7013051" cy="5258631"/>
          </a:xfrm>
        </p:spPr>
        <p:txBody>
          <a:bodyPr/>
          <a:lstStyle/>
          <a:p>
            <a:pPr marL="457200" indent="-457200">
              <a:buFont typeface="+mj-lt"/>
              <a:buAutoNum type="arabicPeriod"/>
            </a:pPr>
            <a:r>
              <a:rPr lang="en-US" dirty="0" err="1" smtClean="0">
                <a:latin typeface="+mj-lt"/>
              </a:rPr>
              <a:t>Nonces</a:t>
            </a:r>
            <a:r>
              <a:rPr lang="en-US" dirty="0" smtClean="0">
                <a:latin typeface="+mj-lt"/>
              </a:rPr>
              <a:t> matter:</a:t>
            </a:r>
            <a:r>
              <a:rPr lang="en-US" dirty="0" smtClean="0"/>
              <a:t> </a:t>
            </a:r>
            <a:r>
              <a:rPr lang="en-US" dirty="0" smtClean="0">
                <a:latin typeface="+mn-lt"/>
              </a:rPr>
              <a:t>We can confuse Eve! Just have to design a mode of operation that </a:t>
            </a:r>
            <a:r>
              <a:rPr lang="en-US" dirty="0">
                <a:latin typeface="+mn-lt"/>
              </a:rPr>
              <a:t>guarantees </a:t>
            </a:r>
            <a:r>
              <a:rPr lang="en-US" dirty="0" smtClean="0">
                <a:latin typeface="+mn-lt"/>
              </a:rPr>
              <a:t>that each enciphered block is unique.</a:t>
            </a:r>
          </a:p>
          <a:p>
            <a:pPr marL="457200" indent="-457200">
              <a:spcBef>
                <a:spcPts val="1200"/>
              </a:spcBef>
              <a:buFont typeface="+mj-lt"/>
              <a:buAutoNum type="arabicPeriod"/>
            </a:pPr>
            <a:r>
              <a:rPr lang="en-US" dirty="0" smtClean="0">
                <a:latin typeface="+mj-lt"/>
              </a:rPr>
              <a:t>Definitions matter:</a:t>
            </a:r>
            <a:r>
              <a:rPr lang="en-US" dirty="0" smtClean="0"/>
              <a:t> </a:t>
            </a:r>
            <a:r>
              <a:rPr lang="en-US" dirty="0" smtClean="0">
                <a:latin typeface="+mn-lt"/>
              </a:rPr>
              <a:t>Our argument leveraged the concept that a block cipher “looks like” a random permutation from Eve’s point of view.</a:t>
            </a:r>
          </a:p>
          <a:p>
            <a:pPr marL="0" indent="0">
              <a:buNone/>
            </a:pPr>
            <a:endParaRPr lang="en-US" dirty="0" smtClean="0"/>
          </a:p>
          <a:p>
            <a:pPr marL="0" indent="0">
              <a:buNone/>
            </a:pPr>
            <a:endParaRPr lang="en-US" dirty="0"/>
          </a:p>
        </p:txBody>
      </p:sp>
      <p:grpSp>
        <p:nvGrpSpPr>
          <p:cNvPr id="41" name="Group 40"/>
          <p:cNvGrpSpPr/>
          <p:nvPr/>
        </p:nvGrpSpPr>
        <p:grpSpPr>
          <a:xfrm>
            <a:off x="7622651" y="1102109"/>
            <a:ext cx="3959749" cy="2652412"/>
            <a:chOff x="6345141" y="2868281"/>
            <a:chExt cx="3959749" cy="2652412"/>
          </a:xfrm>
        </p:grpSpPr>
        <p:cxnSp>
          <p:nvCxnSpPr>
            <p:cNvPr id="6" name="Straight Arrow Connector 5"/>
            <p:cNvCxnSpPr>
              <a:stCxn id="15" idx="2"/>
              <a:endCxn id="17" idx="0"/>
            </p:cNvCxnSpPr>
            <p:nvPr/>
          </p:nvCxnSpPr>
          <p:spPr>
            <a:xfrm>
              <a:off x="9380312" y="3391501"/>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17" idx="2"/>
              <a:endCxn id="16" idx="0"/>
            </p:cNvCxnSpPr>
            <p:nvPr/>
          </p:nvCxnSpPr>
          <p:spPr>
            <a:xfrm>
              <a:off x="9380312" y="4553120"/>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8455734" y="3836820"/>
              <a:ext cx="1849156" cy="716300"/>
              <a:chOff x="7375501" y="3968584"/>
              <a:chExt cx="1849156" cy="716300"/>
            </a:xfrm>
          </p:grpSpPr>
          <p:sp>
            <p:nvSpPr>
              <p:cNvPr id="17" name="Rectangle 16"/>
              <p:cNvSpPr/>
              <p:nvPr/>
            </p:nvSpPr>
            <p:spPr>
              <a:xfrm>
                <a:off x="7375501" y="3968584"/>
                <a:ext cx="1849156"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Mode</a:t>
                </a:r>
                <a:endParaRPr lang="en-US" sz="2800" i="1" baseline="-25000" dirty="0">
                  <a:latin typeface="Lato Black"/>
                  <a:cs typeface="Lato Black"/>
                </a:endParaRPr>
              </a:p>
            </p:txBody>
          </p:sp>
          <p:sp>
            <p:nvSpPr>
              <p:cNvPr id="18" name="Rectangle 17"/>
              <p:cNvSpPr/>
              <p:nvPr/>
            </p:nvSpPr>
            <p:spPr>
              <a:xfrm>
                <a:off x="8483157" y="407727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sp>
          <p:nvSpPr>
            <p:cNvPr id="15" name="TextBox 14"/>
            <p:cNvSpPr txBox="1"/>
            <p:nvPr/>
          </p:nvSpPr>
          <p:spPr>
            <a:xfrm>
              <a:off x="8455734" y="2868281"/>
              <a:ext cx="1849156" cy="523220"/>
            </a:xfrm>
            <a:prstGeom prst="rect">
              <a:avLst/>
            </a:prstGeom>
            <a:noFill/>
          </p:spPr>
          <p:txBody>
            <a:bodyPr wrap="square" rtlCol="0">
              <a:spAutoFit/>
            </a:bodyPr>
            <a:lstStyle/>
            <a:p>
              <a:pPr algn="ctr"/>
              <a:r>
                <a:rPr lang="en-US" sz="2800" i="1" dirty="0" smtClean="0">
                  <a:solidFill>
                    <a:schemeClr val="bg2">
                      <a:lumMod val="25000"/>
                    </a:schemeClr>
                  </a:solidFill>
                  <a:latin typeface="Lato Regular"/>
                  <a:ea typeface="Lato Black" panose="020F0502020204030203" pitchFamily="34" charset="0"/>
                  <a:cs typeface="Lato Regular"/>
                </a:rPr>
                <a:t>private</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 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6" name="TextBox 15"/>
            <p:cNvSpPr txBox="1"/>
            <p:nvPr/>
          </p:nvSpPr>
          <p:spPr>
            <a:xfrm>
              <a:off x="8455734" y="4997473"/>
              <a:ext cx="1849156" cy="523220"/>
            </a:xfrm>
            <a:prstGeom prst="rect">
              <a:avLst/>
            </a:prstGeom>
            <a:noFill/>
          </p:spPr>
          <p:txBody>
            <a:bodyPr wrap="square" lIns="0" rIns="0" rtlCol="0">
              <a:spAutoFit/>
            </a:bodyPr>
            <a:lstStyle/>
            <a:p>
              <a:pPr algn="ctr"/>
              <a:r>
                <a:rPr lang="en-US" sz="2800" i="1" dirty="0" smtClean="0">
                  <a:solidFill>
                    <a:schemeClr val="bg2">
                      <a:lumMod val="25000"/>
                    </a:schemeClr>
                  </a:solidFill>
                  <a:latin typeface="Lato Regular"/>
                  <a:ea typeface="Lato Black" panose="020F0502020204030203" pitchFamily="34" charset="0"/>
                  <a:cs typeface="Lato Regular"/>
                </a:rPr>
                <a:t>ciphertext</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 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6" name="TextBox 35"/>
            <p:cNvSpPr txBox="1"/>
            <p:nvPr/>
          </p:nvSpPr>
          <p:spPr>
            <a:xfrm>
              <a:off x="6345141" y="3932877"/>
              <a:ext cx="1633357" cy="523220"/>
            </a:xfrm>
            <a:prstGeom prst="rect">
              <a:avLst/>
            </a:prstGeom>
            <a:noFill/>
          </p:spPr>
          <p:txBody>
            <a:bodyPr wrap="square" rtlCol="0">
              <a:spAutoFit/>
            </a:bodyPr>
            <a:lstStyle/>
            <a:p>
              <a:pPr algn="r"/>
              <a:r>
                <a:rPr lang="en-US" sz="2800" i="1" dirty="0" smtClean="0">
                  <a:solidFill>
                    <a:schemeClr val="bg2">
                      <a:lumMod val="25000"/>
                    </a:schemeClr>
                  </a:solidFill>
                  <a:ea typeface="Lato Semibold" panose="020F0502020204030203" pitchFamily="34" charset="0"/>
                  <a:cs typeface="Lato Semibold" panose="020F0502020204030203" pitchFamily="34" charset="0"/>
                </a:rPr>
                <a:t>nonce</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N</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37" name="Straight Arrow Connector 36"/>
            <p:cNvCxnSpPr>
              <a:stCxn id="36" idx="3"/>
              <a:endCxn id="17" idx="1"/>
            </p:cNvCxnSpPr>
            <p:nvPr/>
          </p:nvCxnSpPr>
          <p:spPr>
            <a:xfrm>
              <a:off x="7978498" y="4194487"/>
              <a:ext cx="477236" cy="48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859405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❶ Cipher block chaining (CBC) mode</a:t>
            </a:r>
            <a:endParaRPr lang="en-US" dirty="0"/>
          </a:p>
        </p:txBody>
      </p:sp>
      <p:sp>
        <p:nvSpPr>
          <p:cNvPr id="98" name="Rectangle 97"/>
          <p:cNvSpPr/>
          <p:nvPr/>
        </p:nvSpPr>
        <p:spPr>
          <a:xfrm>
            <a:off x="6225040" y="2003734"/>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99" name="Straight Arrow Connector 98"/>
          <p:cNvCxnSpPr>
            <a:stCxn id="101" idx="2"/>
            <a:endCxn id="98" idx="0"/>
          </p:cNvCxnSpPr>
          <p:nvPr/>
        </p:nvCxnSpPr>
        <p:spPr>
          <a:xfrm flipH="1">
            <a:off x="6711634" y="1357749"/>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2"/>
          </p:cNvCxnSpPr>
          <p:nvPr/>
        </p:nvCxnSpPr>
        <p:spPr>
          <a:xfrm>
            <a:off x="6711634" y="2583829"/>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6009708" y="834529"/>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2" name="TextBox 101"/>
          <p:cNvSpPr txBox="1"/>
          <p:nvPr/>
        </p:nvSpPr>
        <p:spPr>
          <a:xfrm>
            <a:off x="5957964" y="3233012"/>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104" name="Group 103"/>
          <p:cNvGrpSpPr/>
          <p:nvPr/>
        </p:nvGrpSpPr>
        <p:grpSpPr>
          <a:xfrm>
            <a:off x="5444800" y="1324424"/>
            <a:ext cx="1397977" cy="523220"/>
            <a:chOff x="5444800" y="1606616"/>
            <a:chExt cx="1397977" cy="523220"/>
          </a:xfrm>
        </p:grpSpPr>
        <p:sp>
          <p:nvSpPr>
            <p:cNvPr id="93" name="TextBox 92"/>
            <p:cNvSpPr txBox="1"/>
            <p:nvPr/>
          </p:nvSpPr>
          <p:spPr>
            <a:xfrm>
              <a:off x="5444800" y="1606616"/>
              <a:ext cx="586375"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endParaRPr lang="en-US" sz="2800" i="1"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94" name="Group 93"/>
            <p:cNvGrpSpPr/>
            <p:nvPr/>
          </p:nvGrpSpPr>
          <p:grpSpPr>
            <a:xfrm>
              <a:off x="6580490" y="1735073"/>
              <a:ext cx="262287" cy="266307"/>
              <a:chOff x="2482176" y="4399866"/>
              <a:chExt cx="228600" cy="228600"/>
            </a:xfrm>
          </p:grpSpPr>
          <p:sp>
            <p:nvSpPr>
              <p:cNvPr id="96" name="Oval 95"/>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97" name="Straight Arrow Connector 96"/>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95" name="Straight Arrow Connector 94"/>
            <p:cNvCxnSpPr>
              <a:stCxn id="93" idx="3"/>
              <a:endCxn id="96" idx="2"/>
            </p:cNvCxnSpPr>
            <p:nvPr/>
          </p:nvCxnSpPr>
          <p:spPr>
            <a:xfrm>
              <a:off x="6031175" y="1868226"/>
              <a:ext cx="549315"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87" name="Rectangle 86"/>
          <p:cNvSpPr/>
          <p:nvPr/>
        </p:nvSpPr>
        <p:spPr>
          <a:xfrm>
            <a:off x="8231948" y="2003734"/>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8" name="Straight Arrow Connector 87"/>
          <p:cNvCxnSpPr>
            <a:stCxn id="90" idx="2"/>
            <a:endCxn id="87" idx="0"/>
          </p:cNvCxnSpPr>
          <p:nvPr/>
        </p:nvCxnSpPr>
        <p:spPr>
          <a:xfrm>
            <a:off x="8718542" y="1357749"/>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7" idx="2"/>
          </p:cNvCxnSpPr>
          <p:nvPr/>
        </p:nvCxnSpPr>
        <p:spPr>
          <a:xfrm>
            <a:off x="8718542" y="2583829"/>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8421963" y="834529"/>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1" name="TextBox 90"/>
          <p:cNvSpPr txBox="1"/>
          <p:nvPr/>
        </p:nvSpPr>
        <p:spPr>
          <a:xfrm>
            <a:off x="8421963" y="3233012"/>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0" name="Rectangle 79"/>
          <p:cNvSpPr/>
          <p:nvPr/>
        </p:nvSpPr>
        <p:spPr>
          <a:xfrm>
            <a:off x="10186024" y="1989122"/>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1" name="Straight Arrow Connector 80"/>
          <p:cNvCxnSpPr>
            <a:stCxn id="83" idx="2"/>
            <a:endCxn id="80" idx="0"/>
          </p:cNvCxnSpPr>
          <p:nvPr/>
        </p:nvCxnSpPr>
        <p:spPr>
          <a:xfrm>
            <a:off x="10672618" y="1343137"/>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2"/>
          </p:cNvCxnSpPr>
          <p:nvPr/>
        </p:nvCxnSpPr>
        <p:spPr>
          <a:xfrm>
            <a:off x="10672618" y="2569217"/>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10376039" y="819917"/>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4" name="TextBox 83"/>
          <p:cNvSpPr txBox="1"/>
          <p:nvPr/>
        </p:nvSpPr>
        <p:spPr>
          <a:xfrm>
            <a:off x="10376039" y="3218400"/>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103" name="Group 102"/>
          <p:cNvGrpSpPr/>
          <p:nvPr/>
        </p:nvGrpSpPr>
        <p:grpSpPr>
          <a:xfrm>
            <a:off x="6699519" y="1438269"/>
            <a:ext cx="4104243" cy="1503778"/>
            <a:chOff x="6699519" y="1720461"/>
            <a:chExt cx="4104243" cy="1503778"/>
          </a:xfrm>
        </p:grpSpPr>
        <p:grpSp>
          <p:nvGrpSpPr>
            <p:cNvPr id="73" name="Group 72"/>
            <p:cNvGrpSpPr/>
            <p:nvPr/>
          </p:nvGrpSpPr>
          <p:grpSpPr>
            <a:xfrm>
              <a:off x="8587399" y="1735073"/>
              <a:ext cx="262287" cy="266307"/>
              <a:chOff x="2482176" y="4399866"/>
              <a:chExt cx="228600" cy="228600"/>
            </a:xfrm>
          </p:grpSpPr>
          <p:sp>
            <p:nvSpPr>
              <p:cNvPr id="85" name="Oval 84"/>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86" name="Straight Arrow Connector 85"/>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10541475" y="1720461"/>
              <a:ext cx="262287" cy="266307"/>
              <a:chOff x="2482176" y="4399866"/>
              <a:chExt cx="228600" cy="228600"/>
            </a:xfrm>
          </p:grpSpPr>
          <p:sp>
            <p:nvSpPr>
              <p:cNvPr id="78" name="Oval 77"/>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79" name="Straight Arrow Connector 78"/>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76" name="Elbow Connector 75"/>
            <p:cNvCxnSpPr>
              <a:endCxn id="85" idx="2"/>
            </p:cNvCxnSpPr>
            <p:nvPr/>
          </p:nvCxnSpPr>
          <p:spPr>
            <a:xfrm flipV="1">
              <a:off x="6699519" y="1868227"/>
              <a:ext cx="1887880" cy="1356012"/>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77" name="Elbow Connector 76"/>
            <p:cNvCxnSpPr>
              <a:endCxn id="78" idx="2"/>
            </p:cNvCxnSpPr>
            <p:nvPr/>
          </p:nvCxnSpPr>
          <p:spPr>
            <a:xfrm flipV="1">
              <a:off x="8718542" y="1853615"/>
              <a:ext cx="1822933" cy="1370624"/>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799668" y="967575"/>
            <a:ext cx="2937185" cy="2652412"/>
            <a:chOff x="7367705" y="2868281"/>
            <a:chExt cx="2937185" cy="2652412"/>
          </a:xfrm>
        </p:grpSpPr>
        <p:cxnSp>
          <p:nvCxnSpPr>
            <p:cNvPr id="62" name="Straight Arrow Connector 61"/>
            <p:cNvCxnSpPr>
              <a:stCxn id="65" idx="2"/>
              <a:endCxn id="69" idx="0"/>
            </p:cNvCxnSpPr>
            <p:nvPr/>
          </p:nvCxnSpPr>
          <p:spPr>
            <a:xfrm>
              <a:off x="9380312" y="3391501"/>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9" idx="2"/>
              <a:endCxn id="66" idx="0"/>
            </p:cNvCxnSpPr>
            <p:nvPr/>
          </p:nvCxnSpPr>
          <p:spPr>
            <a:xfrm>
              <a:off x="9380312" y="4553120"/>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8455734" y="3836820"/>
              <a:ext cx="1849156"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 CBC</a:t>
              </a:r>
              <a:endParaRPr lang="en-US" sz="2800" i="1" baseline="-25000" dirty="0">
                <a:latin typeface="Lato Black"/>
                <a:cs typeface="Lato Black"/>
              </a:endParaRPr>
            </a:p>
          </p:txBody>
        </p:sp>
        <p:sp>
          <p:nvSpPr>
            <p:cNvPr id="65" name="TextBox 64"/>
            <p:cNvSpPr txBox="1"/>
            <p:nvPr/>
          </p:nvSpPr>
          <p:spPr>
            <a:xfrm>
              <a:off x="8980175" y="2868281"/>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6" name="TextBox 65"/>
            <p:cNvSpPr txBox="1"/>
            <p:nvPr/>
          </p:nvSpPr>
          <p:spPr>
            <a:xfrm>
              <a:off x="8979643" y="4997473"/>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7" name="TextBox 66"/>
            <p:cNvSpPr txBox="1"/>
            <p:nvPr/>
          </p:nvSpPr>
          <p:spPr>
            <a:xfrm>
              <a:off x="7367705" y="3932877"/>
              <a:ext cx="610793" cy="523220"/>
            </a:xfrm>
            <a:prstGeom prst="rect">
              <a:avLst/>
            </a:prstGeom>
            <a:noFill/>
          </p:spPr>
          <p:txBody>
            <a:bodyPr wrap="square" rtlCol="0">
              <a:spAutoFit/>
            </a:bodyPr>
            <a:lstStyle/>
            <a:p>
              <a:pPr algn="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68" name="Straight Arrow Connector 67"/>
            <p:cNvCxnSpPr>
              <a:stCxn id="67" idx="3"/>
              <a:endCxn id="69" idx="1"/>
            </p:cNvCxnSpPr>
            <p:nvPr/>
          </p:nvCxnSpPr>
          <p:spPr>
            <a:xfrm>
              <a:off x="7978498" y="4194487"/>
              <a:ext cx="477236" cy="48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61" name="TextBox 60"/>
          <p:cNvSpPr txBox="1"/>
          <p:nvPr/>
        </p:nvSpPr>
        <p:spPr>
          <a:xfrm>
            <a:off x="4273076" y="2017559"/>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11" name="Content Placeholder 3"/>
          <p:cNvSpPr txBox="1">
            <a:spLocks/>
          </p:cNvSpPr>
          <p:nvPr/>
        </p:nvSpPr>
        <p:spPr>
          <a:xfrm>
            <a:off x="5756262" y="4415709"/>
            <a:ext cx="5402950" cy="1945031"/>
          </a:xfrm>
          <a:prstGeom prst="rect">
            <a:avLst/>
          </a:prstGeom>
        </p:spPr>
        <p:txBody>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Two differences from CBC-MAC:</a:t>
            </a:r>
          </a:p>
          <a:p>
            <a:pPr marL="457200" indent="-457200">
              <a:buFont typeface="+mj-lt"/>
              <a:buAutoNum type="arabicPeriod"/>
            </a:pPr>
            <a:r>
              <a:rPr lang="en-US" sz="2200" dirty="0" smtClean="0">
                <a:latin typeface="Lato Regular"/>
                <a:cs typeface="Lato Regular"/>
              </a:rPr>
              <a:t>All blocks are output</a:t>
            </a:r>
          </a:p>
          <a:p>
            <a:pPr marL="457200" indent="-457200">
              <a:buFont typeface="+mj-lt"/>
              <a:buAutoNum type="arabicPeriod"/>
            </a:pPr>
            <a:r>
              <a:rPr lang="en-US" sz="2200" dirty="0" smtClean="0">
                <a:latin typeface="Lato Regular"/>
                <a:cs typeface="Lato Regular"/>
              </a:rPr>
              <a:t>The first block is protected by a public, randomly chosen </a:t>
            </a:r>
            <a:r>
              <a:rPr lang="en-US" sz="2200" i="1" dirty="0" smtClean="0">
                <a:latin typeface="Lato Regular"/>
                <a:cs typeface="Lato Regular"/>
              </a:rPr>
              <a:t>initialization vector</a:t>
            </a:r>
            <a:endParaRPr lang="en-US" sz="2200" i="1" dirty="0">
              <a:latin typeface="Lato Regular"/>
              <a:cs typeface="Lato Regular"/>
            </a:endParaRPr>
          </a:p>
        </p:txBody>
      </p:sp>
      <p:grpSp>
        <p:nvGrpSpPr>
          <p:cNvPr id="126" name="Group 125"/>
          <p:cNvGrpSpPr/>
          <p:nvPr/>
        </p:nvGrpSpPr>
        <p:grpSpPr>
          <a:xfrm>
            <a:off x="165722" y="2293781"/>
            <a:ext cx="1056310" cy="1498046"/>
            <a:chOff x="118682" y="2564215"/>
            <a:chExt cx="1056310" cy="1498046"/>
          </a:xfrm>
        </p:grpSpPr>
        <p:sp>
          <p:nvSpPr>
            <p:cNvPr id="127" name="TextBox 126"/>
            <p:cNvSpPr txBox="1"/>
            <p:nvPr/>
          </p:nvSpPr>
          <p:spPr>
            <a:xfrm>
              <a:off x="118682" y="3046598"/>
              <a:ext cx="1056310" cy="1015663"/>
            </a:xfrm>
            <a:prstGeom prst="rect">
              <a:avLst/>
            </a:prstGeom>
            <a:noFill/>
          </p:spPr>
          <p:txBody>
            <a:bodyPr wrap="square" lIns="0" rIns="0" rtlCol="0">
              <a:spAutoFit/>
            </a:bodyPr>
            <a:lstStyle/>
            <a:p>
              <a:r>
                <a:rPr lang="en-US" sz="2000" i="1" dirty="0" smtClean="0">
                  <a:solidFill>
                    <a:schemeClr val="accent1"/>
                  </a:solidFill>
                </a:rPr>
                <a:t>nonce/IV is chosen randomly</a:t>
              </a:r>
              <a:endParaRPr lang="en-US" sz="2000" i="1" dirty="0">
                <a:solidFill>
                  <a:schemeClr val="accent1"/>
                </a:solidFill>
              </a:endParaRPr>
            </a:p>
          </p:txBody>
        </p:sp>
        <p:cxnSp>
          <p:nvCxnSpPr>
            <p:cNvPr id="134" name="Curved Connector 133"/>
            <p:cNvCxnSpPr>
              <a:stCxn id="127" idx="0"/>
            </p:cNvCxnSpPr>
            <p:nvPr/>
          </p:nvCxnSpPr>
          <p:spPr>
            <a:xfrm rot="5400000" flipH="1" flipV="1">
              <a:off x="598622" y="2612431"/>
              <a:ext cx="482383" cy="385952"/>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8" name="Rectangle 47"/>
          <p:cNvSpPr/>
          <p:nvPr/>
        </p:nvSpPr>
        <p:spPr>
          <a:xfrm>
            <a:off x="2974310" y="204480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spTree>
    <p:extLst>
      <p:ext uri="{BB962C8B-B14F-4D97-AF65-F5344CB8AC3E}">
        <p14:creationId xmlns:p14="http://schemas.microsoft.com/office/powerpoint/2010/main" val="2734366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CBC decryption</a:t>
            </a:r>
            <a:endParaRPr lang="en-US" dirty="0"/>
          </a:p>
        </p:txBody>
      </p:sp>
      <p:sp>
        <p:nvSpPr>
          <p:cNvPr id="98" name="Rectangle 97"/>
          <p:cNvSpPr/>
          <p:nvPr/>
        </p:nvSpPr>
        <p:spPr>
          <a:xfrm>
            <a:off x="6225040" y="2003734"/>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99" name="Straight Arrow Connector 98"/>
          <p:cNvCxnSpPr>
            <a:stCxn id="101" idx="2"/>
            <a:endCxn id="98" idx="0"/>
          </p:cNvCxnSpPr>
          <p:nvPr/>
        </p:nvCxnSpPr>
        <p:spPr>
          <a:xfrm flipH="1">
            <a:off x="6711634" y="1357749"/>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2"/>
          </p:cNvCxnSpPr>
          <p:nvPr/>
        </p:nvCxnSpPr>
        <p:spPr>
          <a:xfrm>
            <a:off x="6711634" y="2583829"/>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6009708" y="834529"/>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2" name="TextBox 101"/>
          <p:cNvSpPr txBox="1"/>
          <p:nvPr/>
        </p:nvSpPr>
        <p:spPr>
          <a:xfrm>
            <a:off x="5957964" y="3233012"/>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104" name="Group 103"/>
          <p:cNvGrpSpPr/>
          <p:nvPr/>
        </p:nvGrpSpPr>
        <p:grpSpPr>
          <a:xfrm>
            <a:off x="5444800" y="1324424"/>
            <a:ext cx="1397977" cy="523220"/>
            <a:chOff x="5444800" y="1606616"/>
            <a:chExt cx="1397977" cy="523220"/>
          </a:xfrm>
        </p:grpSpPr>
        <p:sp>
          <p:nvSpPr>
            <p:cNvPr id="93" name="TextBox 92"/>
            <p:cNvSpPr txBox="1"/>
            <p:nvPr/>
          </p:nvSpPr>
          <p:spPr>
            <a:xfrm>
              <a:off x="5444800" y="1606616"/>
              <a:ext cx="586375"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IV</a:t>
              </a:r>
              <a:endParaRPr lang="en-US" sz="2800" i="1"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94" name="Group 93"/>
            <p:cNvGrpSpPr/>
            <p:nvPr/>
          </p:nvGrpSpPr>
          <p:grpSpPr>
            <a:xfrm>
              <a:off x="6580490" y="1735073"/>
              <a:ext cx="262287" cy="266307"/>
              <a:chOff x="2482176" y="4399866"/>
              <a:chExt cx="228600" cy="228600"/>
            </a:xfrm>
          </p:grpSpPr>
          <p:sp>
            <p:nvSpPr>
              <p:cNvPr id="96" name="Oval 95"/>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97" name="Straight Arrow Connector 96"/>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95" name="Straight Arrow Connector 94"/>
            <p:cNvCxnSpPr>
              <a:stCxn id="93" idx="3"/>
              <a:endCxn id="96" idx="2"/>
            </p:cNvCxnSpPr>
            <p:nvPr/>
          </p:nvCxnSpPr>
          <p:spPr>
            <a:xfrm>
              <a:off x="6031175" y="1868226"/>
              <a:ext cx="549315"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87" name="Rectangle 86"/>
          <p:cNvSpPr/>
          <p:nvPr/>
        </p:nvSpPr>
        <p:spPr>
          <a:xfrm>
            <a:off x="8231948" y="2003734"/>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8" name="Straight Arrow Connector 87"/>
          <p:cNvCxnSpPr>
            <a:stCxn id="90" idx="2"/>
            <a:endCxn id="87" idx="0"/>
          </p:cNvCxnSpPr>
          <p:nvPr/>
        </p:nvCxnSpPr>
        <p:spPr>
          <a:xfrm>
            <a:off x="8718542" y="1357749"/>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7" idx="2"/>
          </p:cNvCxnSpPr>
          <p:nvPr/>
        </p:nvCxnSpPr>
        <p:spPr>
          <a:xfrm>
            <a:off x="8718542" y="2583829"/>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8421963" y="834529"/>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1" name="TextBox 90"/>
          <p:cNvSpPr txBox="1"/>
          <p:nvPr/>
        </p:nvSpPr>
        <p:spPr>
          <a:xfrm>
            <a:off x="8421963" y="3233012"/>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0" name="Rectangle 79"/>
          <p:cNvSpPr/>
          <p:nvPr/>
        </p:nvSpPr>
        <p:spPr>
          <a:xfrm>
            <a:off x="10186024" y="1989122"/>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1" name="Straight Arrow Connector 80"/>
          <p:cNvCxnSpPr>
            <a:stCxn id="83" idx="2"/>
            <a:endCxn id="80" idx="0"/>
          </p:cNvCxnSpPr>
          <p:nvPr/>
        </p:nvCxnSpPr>
        <p:spPr>
          <a:xfrm>
            <a:off x="10672618" y="1343137"/>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2"/>
          </p:cNvCxnSpPr>
          <p:nvPr/>
        </p:nvCxnSpPr>
        <p:spPr>
          <a:xfrm>
            <a:off x="10672618" y="2569217"/>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10376039" y="819917"/>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4" name="TextBox 83"/>
          <p:cNvSpPr txBox="1"/>
          <p:nvPr/>
        </p:nvSpPr>
        <p:spPr>
          <a:xfrm>
            <a:off x="10376039" y="3218400"/>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103" name="Group 102"/>
          <p:cNvGrpSpPr/>
          <p:nvPr/>
        </p:nvGrpSpPr>
        <p:grpSpPr>
          <a:xfrm>
            <a:off x="6699519" y="1438269"/>
            <a:ext cx="4104243" cy="1503778"/>
            <a:chOff x="6699519" y="1720461"/>
            <a:chExt cx="4104243" cy="1503778"/>
          </a:xfrm>
        </p:grpSpPr>
        <p:grpSp>
          <p:nvGrpSpPr>
            <p:cNvPr id="73" name="Group 72"/>
            <p:cNvGrpSpPr/>
            <p:nvPr/>
          </p:nvGrpSpPr>
          <p:grpSpPr>
            <a:xfrm>
              <a:off x="8587399" y="1735073"/>
              <a:ext cx="262287" cy="266307"/>
              <a:chOff x="2482176" y="4399866"/>
              <a:chExt cx="228600" cy="228600"/>
            </a:xfrm>
          </p:grpSpPr>
          <p:sp>
            <p:nvSpPr>
              <p:cNvPr id="85" name="Oval 84"/>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86" name="Straight Arrow Connector 85"/>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10541475" y="1720461"/>
              <a:ext cx="262287" cy="266307"/>
              <a:chOff x="2482176" y="4399866"/>
              <a:chExt cx="228600" cy="228600"/>
            </a:xfrm>
          </p:grpSpPr>
          <p:sp>
            <p:nvSpPr>
              <p:cNvPr id="78" name="Oval 77"/>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79" name="Straight Arrow Connector 78"/>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76" name="Elbow Connector 75"/>
            <p:cNvCxnSpPr>
              <a:endCxn id="85" idx="2"/>
            </p:cNvCxnSpPr>
            <p:nvPr/>
          </p:nvCxnSpPr>
          <p:spPr>
            <a:xfrm flipV="1">
              <a:off x="6699519" y="1868227"/>
              <a:ext cx="1887880" cy="1356012"/>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77" name="Elbow Connector 76"/>
            <p:cNvCxnSpPr>
              <a:endCxn id="78" idx="2"/>
            </p:cNvCxnSpPr>
            <p:nvPr/>
          </p:nvCxnSpPr>
          <p:spPr>
            <a:xfrm flipV="1">
              <a:off x="8718542" y="1853615"/>
              <a:ext cx="1822933" cy="1370624"/>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grpSp>
      <p:cxnSp>
        <p:nvCxnSpPr>
          <p:cNvPr id="62" name="Straight Arrow Connector 61"/>
          <p:cNvCxnSpPr>
            <a:stCxn id="65" idx="2"/>
            <a:endCxn id="69" idx="0"/>
          </p:cNvCxnSpPr>
          <p:nvPr/>
        </p:nvCxnSpPr>
        <p:spPr>
          <a:xfrm>
            <a:off x="2812275" y="1490795"/>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9" idx="2"/>
            <a:endCxn id="66" idx="0"/>
          </p:cNvCxnSpPr>
          <p:nvPr/>
        </p:nvCxnSpPr>
        <p:spPr>
          <a:xfrm>
            <a:off x="2812275" y="2652414"/>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1887697" y="1936114"/>
            <a:ext cx="1849156"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 CBC</a:t>
            </a:r>
            <a:endParaRPr lang="en-US" sz="2800" i="1" baseline="-25000" dirty="0">
              <a:latin typeface="Lato Black"/>
              <a:cs typeface="Lato Black"/>
            </a:endParaRPr>
          </a:p>
        </p:txBody>
      </p:sp>
      <p:sp>
        <p:nvSpPr>
          <p:cNvPr id="70" name="Rectangle 69"/>
          <p:cNvSpPr/>
          <p:nvPr/>
        </p:nvSpPr>
        <p:spPr>
          <a:xfrm>
            <a:off x="2974310" y="204480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sp>
        <p:nvSpPr>
          <p:cNvPr id="65" name="TextBox 64"/>
          <p:cNvSpPr txBox="1"/>
          <p:nvPr/>
        </p:nvSpPr>
        <p:spPr>
          <a:xfrm>
            <a:off x="2412138" y="967575"/>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6" name="TextBox 65"/>
          <p:cNvSpPr txBox="1"/>
          <p:nvPr/>
        </p:nvSpPr>
        <p:spPr>
          <a:xfrm>
            <a:off x="2411606" y="3096767"/>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7" name="TextBox 66"/>
          <p:cNvSpPr txBox="1"/>
          <p:nvPr/>
        </p:nvSpPr>
        <p:spPr>
          <a:xfrm>
            <a:off x="799668" y="2032171"/>
            <a:ext cx="610793" cy="523220"/>
          </a:xfrm>
          <a:prstGeom prst="rect">
            <a:avLst/>
          </a:prstGeom>
          <a:noFill/>
        </p:spPr>
        <p:txBody>
          <a:bodyPr wrap="square" rtlCol="0">
            <a:spAutoFit/>
          </a:bodyPr>
          <a:lstStyle/>
          <a:p>
            <a:pPr algn="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IV</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68" name="Straight Arrow Connector 67"/>
          <p:cNvCxnSpPr>
            <a:stCxn id="67" idx="3"/>
            <a:endCxn id="69" idx="1"/>
          </p:cNvCxnSpPr>
          <p:nvPr/>
        </p:nvCxnSpPr>
        <p:spPr>
          <a:xfrm>
            <a:off x="1410461" y="2293781"/>
            <a:ext cx="477236" cy="48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273076" y="2017559"/>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8" name="Rectangle 47"/>
          <p:cNvSpPr/>
          <p:nvPr/>
        </p:nvSpPr>
        <p:spPr>
          <a:xfrm>
            <a:off x="6225040" y="510654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49" name="Straight Arrow Connector 48"/>
          <p:cNvCxnSpPr>
            <a:stCxn id="51" idx="2"/>
            <a:endCxn id="48" idx="0"/>
          </p:cNvCxnSpPr>
          <p:nvPr/>
        </p:nvCxnSpPr>
        <p:spPr>
          <a:xfrm flipH="1">
            <a:off x="6711634" y="446056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8" idx="2"/>
          </p:cNvCxnSpPr>
          <p:nvPr/>
        </p:nvCxnSpPr>
        <p:spPr>
          <a:xfrm>
            <a:off x="6711634" y="568664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009708" y="393734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53" name="TextBox 52"/>
          <p:cNvSpPr txBox="1"/>
          <p:nvPr/>
        </p:nvSpPr>
        <p:spPr>
          <a:xfrm>
            <a:off x="5957964" y="633582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54" name="Group 53"/>
          <p:cNvGrpSpPr/>
          <p:nvPr/>
        </p:nvGrpSpPr>
        <p:grpSpPr>
          <a:xfrm>
            <a:off x="5444800" y="5778745"/>
            <a:ext cx="1397977" cy="523220"/>
            <a:chOff x="5444800" y="1606616"/>
            <a:chExt cx="1397977" cy="523220"/>
          </a:xfrm>
        </p:grpSpPr>
        <p:sp>
          <p:nvSpPr>
            <p:cNvPr id="55" name="TextBox 54"/>
            <p:cNvSpPr txBox="1"/>
            <p:nvPr/>
          </p:nvSpPr>
          <p:spPr>
            <a:xfrm>
              <a:off x="5444800" y="1606616"/>
              <a:ext cx="586375"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IV</a:t>
              </a:r>
              <a:endParaRPr lang="en-US" sz="2800" i="1"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56" name="Group 55"/>
            <p:cNvGrpSpPr/>
            <p:nvPr/>
          </p:nvGrpSpPr>
          <p:grpSpPr>
            <a:xfrm>
              <a:off x="6580490" y="1735073"/>
              <a:ext cx="262287" cy="266307"/>
              <a:chOff x="2482176" y="4399866"/>
              <a:chExt cx="228600" cy="228600"/>
            </a:xfrm>
          </p:grpSpPr>
          <p:sp>
            <p:nvSpPr>
              <p:cNvPr id="58" name="Oval 57"/>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59" name="Straight Arrow Connector 58"/>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57" name="Straight Arrow Connector 56"/>
            <p:cNvCxnSpPr>
              <a:stCxn id="55" idx="3"/>
              <a:endCxn id="58" idx="2"/>
            </p:cNvCxnSpPr>
            <p:nvPr/>
          </p:nvCxnSpPr>
          <p:spPr>
            <a:xfrm>
              <a:off x="6031175" y="1868226"/>
              <a:ext cx="549315"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71" name="Rectangle 70"/>
          <p:cNvSpPr/>
          <p:nvPr/>
        </p:nvSpPr>
        <p:spPr>
          <a:xfrm>
            <a:off x="8231948" y="5106549"/>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72" name="Straight Arrow Connector 71"/>
          <p:cNvCxnSpPr>
            <a:stCxn id="92" idx="2"/>
            <a:endCxn id="71" idx="0"/>
          </p:cNvCxnSpPr>
          <p:nvPr/>
        </p:nvCxnSpPr>
        <p:spPr>
          <a:xfrm>
            <a:off x="8718542" y="4460564"/>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71" idx="2"/>
          </p:cNvCxnSpPr>
          <p:nvPr/>
        </p:nvCxnSpPr>
        <p:spPr>
          <a:xfrm>
            <a:off x="8718542" y="568664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8421963" y="3937344"/>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5" name="TextBox 104"/>
          <p:cNvSpPr txBox="1"/>
          <p:nvPr/>
        </p:nvSpPr>
        <p:spPr>
          <a:xfrm>
            <a:off x="8421963" y="6335827"/>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6" name="Rectangle 105"/>
          <p:cNvSpPr/>
          <p:nvPr/>
        </p:nvSpPr>
        <p:spPr>
          <a:xfrm>
            <a:off x="10186024" y="5091937"/>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07" name="Straight Arrow Connector 106"/>
          <p:cNvCxnSpPr>
            <a:stCxn id="109" idx="2"/>
            <a:endCxn id="106" idx="0"/>
          </p:cNvCxnSpPr>
          <p:nvPr/>
        </p:nvCxnSpPr>
        <p:spPr>
          <a:xfrm>
            <a:off x="10672618" y="4445952"/>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06" idx="2"/>
          </p:cNvCxnSpPr>
          <p:nvPr/>
        </p:nvCxnSpPr>
        <p:spPr>
          <a:xfrm>
            <a:off x="10672618" y="5672032"/>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10376039" y="3922732"/>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0" name="TextBox 109"/>
          <p:cNvSpPr txBox="1"/>
          <p:nvPr/>
        </p:nvSpPr>
        <p:spPr>
          <a:xfrm>
            <a:off x="10376039" y="6321215"/>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112" name="Group 111"/>
          <p:cNvGrpSpPr/>
          <p:nvPr/>
        </p:nvGrpSpPr>
        <p:grpSpPr>
          <a:xfrm>
            <a:off x="8587399" y="5907201"/>
            <a:ext cx="262287" cy="266307"/>
            <a:chOff x="2482176" y="4399866"/>
            <a:chExt cx="228600" cy="228600"/>
          </a:xfrm>
        </p:grpSpPr>
        <p:sp>
          <p:nvSpPr>
            <p:cNvPr id="118" name="Oval 117"/>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19" name="Straight Arrow Connector 118"/>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10541475" y="5907201"/>
            <a:ext cx="262287" cy="266307"/>
            <a:chOff x="2482176" y="4399866"/>
            <a:chExt cx="228600" cy="228600"/>
          </a:xfrm>
        </p:grpSpPr>
        <p:sp>
          <p:nvSpPr>
            <p:cNvPr id="116" name="Oval 115"/>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17" name="Straight Arrow Connector 116"/>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114" name="Elbow Connector 113"/>
          <p:cNvCxnSpPr>
            <a:endCxn id="118" idx="2"/>
          </p:cNvCxnSpPr>
          <p:nvPr/>
        </p:nvCxnSpPr>
        <p:spPr>
          <a:xfrm>
            <a:off x="6715384" y="4674238"/>
            <a:ext cx="1872015" cy="1366117"/>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115" name="Elbow Connector 114"/>
          <p:cNvCxnSpPr>
            <a:endCxn id="116" idx="2"/>
          </p:cNvCxnSpPr>
          <p:nvPr/>
        </p:nvCxnSpPr>
        <p:spPr>
          <a:xfrm>
            <a:off x="8718542" y="4674238"/>
            <a:ext cx="1822933" cy="1366117"/>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124" idx="2"/>
          </p:cNvCxnSpPr>
          <p:nvPr/>
        </p:nvCxnSpPr>
        <p:spPr>
          <a:xfrm>
            <a:off x="2459475" y="4593610"/>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28" idx="2"/>
            <a:endCxn id="125" idx="0"/>
          </p:cNvCxnSpPr>
          <p:nvPr/>
        </p:nvCxnSpPr>
        <p:spPr>
          <a:xfrm>
            <a:off x="2812275" y="5755229"/>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28" name="Rectangle 127"/>
          <p:cNvSpPr/>
          <p:nvPr/>
        </p:nvSpPr>
        <p:spPr>
          <a:xfrm>
            <a:off x="1887697" y="5038929"/>
            <a:ext cx="1849156"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CBC</a:t>
            </a:r>
            <a:r>
              <a:rPr lang="en-US" sz="2800" baseline="30000" dirty="0" smtClean="0">
                <a:latin typeface="Lato Black"/>
                <a:cs typeface="Lato Black"/>
              </a:rPr>
              <a:t>-1</a:t>
            </a:r>
            <a:endParaRPr lang="en-US" sz="2800" i="1" baseline="30000" dirty="0">
              <a:latin typeface="Lato Black"/>
              <a:cs typeface="Lato Black"/>
            </a:endParaRPr>
          </a:p>
        </p:txBody>
      </p:sp>
      <p:sp>
        <p:nvSpPr>
          <p:cNvPr id="129" name="Rectangle 128"/>
          <p:cNvSpPr/>
          <p:nvPr/>
        </p:nvSpPr>
        <p:spPr>
          <a:xfrm>
            <a:off x="2974310" y="5147618"/>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sp>
        <p:nvSpPr>
          <p:cNvPr id="124" name="TextBox 123"/>
          <p:cNvSpPr txBox="1"/>
          <p:nvPr/>
        </p:nvSpPr>
        <p:spPr>
          <a:xfrm>
            <a:off x="2059338" y="4070390"/>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25" name="TextBox 124"/>
          <p:cNvSpPr txBox="1"/>
          <p:nvPr/>
        </p:nvSpPr>
        <p:spPr>
          <a:xfrm>
            <a:off x="2411606" y="6199582"/>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30" name="TextBox 129"/>
          <p:cNvSpPr txBox="1"/>
          <p:nvPr/>
        </p:nvSpPr>
        <p:spPr>
          <a:xfrm>
            <a:off x="4273076" y="5120374"/>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131" name="Straight Arrow Connector 130"/>
          <p:cNvCxnSpPr>
            <a:stCxn id="132" idx="2"/>
          </p:cNvCxnSpPr>
          <p:nvPr/>
        </p:nvCxnSpPr>
        <p:spPr>
          <a:xfrm>
            <a:off x="3165075" y="4593610"/>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2764938" y="4070390"/>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IV</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133" name="Straight Connector 132"/>
          <p:cNvCxnSpPr/>
          <p:nvPr/>
        </p:nvCxnSpPr>
        <p:spPr>
          <a:xfrm>
            <a:off x="609600" y="3922732"/>
            <a:ext cx="109728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661748" y="5147618"/>
            <a:ext cx="413031" cy="379591"/>
          </a:xfrm>
          <a:prstGeom prst="rect">
            <a:avLst/>
          </a:prstGeom>
          <a:noFill/>
        </p:spPr>
        <p:txBody>
          <a:bodyPr wrap="none" rtlCol="0">
            <a:spAutoFit/>
          </a:bodyPr>
          <a:lstStyle/>
          <a:p>
            <a:r>
              <a:rPr lang="en-US" sz="2800" baseline="30000" dirty="0">
                <a:solidFill>
                  <a:schemeClr val="bg1"/>
                </a:solidFill>
                <a:latin typeface="Lato Black"/>
                <a:cs typeface="Lato Black"/>
              </a:rPr>
              <a:t>-1</a:t>
            </a:r>
            <a:endParaRPr lang="en-US" sz="2800" dirty="0">
              <a:solidFill>
                <a:schemeClr val="bg1"/>
              </a:solidFill>
            </a:endParaRPr>
          </a:p>
        </p:txBody>
      </p:sp>
      <p:sp>
        <p:nvSpPr>
          <p:cNvPr id="134" name="TextBox 133"/>
          <p:cNvSpPr txBox="1"/>
          <p:nvPr/>
        </p:nvSpPr>
        <p:spPr>
          <a:xfrm>
            <a:off x="8671502" y="5147618"/>
            <a:ext cx="413031" cy="379591"/>
          </a:xfrm>
          <a:prstGeom prst="rect">
            <a:avLst/>
          </a:prstGeom>
          <a:noFill/>
        </p:spPr>
        <p:txBody>
          <a:bodyPr wrap="none" rtlCol="0">
            <a:spAutoFit/>
          </a:bodyPr>
          <a:lstStyle/>
          <a:p>
            <a:r>
              <a:rPr lang="en-US" sz="2800" baseline="30000" dirty="0">
                <a:solidFill>
                  <a:schemeClr val="bg1"/>
                </a:solidFill>
                <a:latin typeface="Lato Black"/>
                <a:cs typeface="Lato Black"/>
              </a:rPr>
              <a:t>-1</a:t>
            </a:r>
            <a:endParaRPr lang="en-US" sz="2800" dirty="0">
              <a:solidFill>
                <a:schemeClr val="bg1"/>
              </a:solidFill>
            </a:endParaRPr>
          </a:p>
        </p:txBody>
      </p:sp>
      <p:sp>
        <p:nvSpPr>
          <p:cNvPr id="135" name="TextBox 134"/>
          <p:cNvSpPr txBox="1"/>
          <p:nvPr/>
        </p:nvSpPr>
        <p:spPr>
          <a:xfrm>
            <a:off x="10623945" y="5147618"/>
            <a:ext cx="413031" cy="379591"/>
          </a:xfrm>
          <a:prstGeom prst="rect">
            <a:avLst/>
          </a:prstGeom>
          <a:noFill/>
        </p:spPr>
        <p:txBody>
          <a:bodyPr wrap="none" rtlCol="0">
            <a:spAutoFit/>
          </a:bodyPr>
          <a:lstStyle/>
          <a:p>
            <a:r>
              <a:rPr lang="en-US" sz="2800" baseline="30000" dirty="0">
                <a:solidFill>
                  <a:schemeClr val="bg1"/>
                </a:solidFill>
                <a:latin typeface="Lato Black"/>
                <a:cs typeface="Lato Black"/>
              </a:rPr>
              <a:t>-1</a:t>
            </a:r>
            <a:endParaRPr lang="en-US" sz="2800" dirty="0">
              <a:solidFill>
                <a:schemeClr val="bg1"/>
              </a:solidFill>
            </a:endParaRPr>
          </a:p>
        </p:txBody>
      </p:sp>
    </p:spTree>
    <p:extLst>
      <p:ext uri="{BB962C8B-B14F-4D97-AF65-F5344CB8AC3E}">
        <p14:creationId xmlns:p14="http://schemas.microsoft.com/office/powerpoint/2010/main" val="31128562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Lessons learned</a:t>
            </a:r>
            <a:endParaRPr lang="en-US" dirty="0"/>
          </a:p>
        </p:txBody>
      </p:sp>
      <p:sp>
        <p:nvSpPr>
          <p:cNvPr id="4" name="Content Placeholder 3"/>
          <p:cNvSpPr>
            <a:spLocks noGrp="1"/>
          </p:cNvSpPr>
          <p:nvPr>
            <p:ph idx="1"/>
          </p:nvPr>
        </p:nvSpPr>
        <p:spPr>
          <a:xfrm>
            <a:off x="609600" y="1102109"/>
            <a:ext cx="7013051" cy="5258631"/>
          </a:xfrm>
        </p:spPr>
        <p:txBody>
          <a:bodyPr/>
          <a:lstStyle/>
          <a:p>
            <a:pPr marL="457200" indent="-457200">
              <a:buFont typeface="+mj-lt"/>
              <a:buAutoNum type="arabicPeriod"/>
            </a:pPr>
            <a:r>
              <a:rPr lang="en-US" dirty="0" err="1" smtClean="0">
                <a:solidFill>
                  <a:schemeClr val="bg1">
                    <a:lumMod val="50000"/>
                  </a:schemeClr>
                </a:solidFill>
                <a:latin typeface="+mj-lt"/>
              </a:rPr>
              <a:t>Nonces</a:t>
            </a:r>
            <a:r>
              <a:rPr lang="en-US" dirty="0" smtClean="0">
                <a:solidFill>
                  <a:schemeClr val="bg1">
                    <a:lumMod val="50000"/>
                  </a:schemeClr>
                </a:solidFill>
                <a:latin typeface="+mj-lt"/>
              </a:rPr>
              <a:t> matter:</a:t>
            </a:r>
            <a:r>
              <a:rPr lang="en-US" dirty="0" smtClean="0">
                <a:solidFill>
                  <a:schemeClr val="bg1">
                    <a:lumMod val="50000"/>
                  </a:schemeClr>
                </a:solidFill>
              </a:rPr>
              <a:t> </a:t>
            </a:r>
            <a:r>
              <a:rPr lang="en-US" dirty="0" smtClean="0">
                <a:solidFill>
                  <a:schemeClr val="bg1">
                    <a:lumMod val="50000"/>
                  </a:schemeClr>
                </a:solidFill>
                <a:latin typeface="+mn-lt"/>
              </a:rPr>
              <a:t>We can confuse Eve! Just have to design a mode of operation that </a:t>
            </a:r>
            <a:r>
              <a:rPr lang="en-US" dirty="0">
                <a:solidFill>
                  <a:schemeClr val="bg1">
                    <a:lumMod val="50000"/>
                  </a:schemeClr>
                </a:solidFill>
                <a:latin typeface="+mn-lt"/>
              </a:rPr>
              <a:t>guarantees </a:t>
            </a:r>
            <a:r>
              <a:rPr lang="en-US" dirty="0" smtClean="0">
                <a:solidFill>
                  <a:schemeClr val="bg1">
                    <a:lumMod val="50000"/>
                  </a:schemeClr>
                </a:solidFill>
                <a:latin typeface="+mn-lt"/>
              </a:rPr>
              <a:t>that each enciphered block is unique.</a:t>
            </a:r>
          </a:p>
          <a:p>
            <a:pPr marL="457200" indent="-457200">
              <a:spcBef>
                <a:spcPts val="1200"/>
              </a:spcBef>
              <a:buFont typeface="+mj-lt"/>
              <a:buAutoNum type="arabicPeriod"/>
            </a:pPr>
            <a:r>
              <a:rPr lang="en-US" dirty="0" smtClean="0">
                <a:latin typeface="+mj-lt"/>
              </a:rPr>
              <a:t>Definitions matter:</a:t>
            </a:r>
            <a:r>
              <a:rPr lang="en-US" dirty="0" smtClean="0"/>
              <a:t> </a:t>
            </a:r>
            <a:r>
              <a:rPr lang="en-US" dirty="0" smtClean="0">
                <a:latin typeface="+mn-lt"/>
              </a:rPr>
              <a:t>Our argument leveraged the concept that a block cipher “looks like” a random permutation from Eve’s point of view.</a:t>
            </a:r>
          </a:p>
          <a:p>
            <a:pPr marL="0" indent="0">
              <a:buNone/>
            </a:pPr>
            <a:endParaRPr lang="en-US" dirty="0" smtClean="0"/>
          </a:p>
          <a:p>
            <a:pPr marL="0" indent="0">
              <a:buNone/>
            </a:pPr>
            <a:endParaRPr lang="en-US" dirty="0"/>
          </a:p>
        </p:txBody>
      </p:sp>
      <p:grpSp>
        <p:nvGrpSpPr>
          <p:cNvPr id="41" name="Group 40"/>
          <p:cNvGrpSpPr/>
          <p:nvPr/>
        </p:nvGrpSpPr>
        <p:grpSpPr>
          <a:xfrm>
            <a:off x="7622651" y="1102109"/>
            <a:ext cx="3959749" cy="2652412"/>
            <a:chOff x="6345141" y="2868281"/>
            <a:chExt cx="3959749" cy="2652412"/>
          </a:xfrm>
        </p:grpSpPr>
        <p:cxnSp>
          <p:nvCxnSpPr>
            <p:cNvPr id="6" name="Straight Arrow Connector 5"/>
            <p:cNvCxnSpPr>
              <a:stCxn id="15" idx="2"/>
              <a:endCxn id="17" idx="0"/>
            </p:cNvCxnSpPr>
            <p:nvPr/>
          </p:nvCxnSpPr>
          <p:spPr>
            <a:xfrm>
              <a:off x="9380312" y="3391501"/>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17" idx="2"/>
              <a:endCxn id="16" idx="0"/>
            </p:cNvCxnSpPr>
            <p:nvPr/>
          </p:nvCxnSpPr>
          <p:spPr>
            <a:xfrm>
              <a:off x="9380312" y="4553120"/>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8455734" y="3836820"/>
              <a:ext cx="1849156" cy="716300"/>
              <a:chOff x="7375501" y="3968584"/>
              <a:chExt cx="1849156" cy="716300"/>
            </a:xfrm>
          </p:grpSpPr>
          <p:sp>
            <p:nvSpPr>
              <p:cNvPr id="17" name="Rectangle 16"/>
              <p:cNvSpPr/>
              <p:nvPr/>
            </p:nvSpPr>
            <p:spPr>
              <a:xfrm>
                <a:off x="7375501" y="3968584"/>
                <a:ext cx="1849156"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Mode</a:t>
                </a:r>
                <a:endParaRPr lang="en-US" sz="2800" i="1" baseline="-25000" dirty="0">
                  <a:latin typeface="Lato Black"/>
                  <a:cs typeface="Lato Black"/>
                </a:endParaRPr>
              </a:p>
            </p:txBody>
          </p:sp>
          <p:sp>
            <p:nvSpPr>
              <p:cNvPr id="18" name="Rectangle 17"/>
              <p:cNvSpPr/>
              <p:nvPr/>
            </p:nvSpPr>
            <p:spPr>
              <a:xfrm>
                <a:off x="8483157" y="407727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sp>
          <p:nvSpPr>
            <p:cNvPr id="15" name="TextBox 14"/>
            <p:cNvSpPr txBox="1"/>
            <p:nvPr/>
          </p:nvSpPr>
          <p:spPr>
            <a:xfrm>
              <a:off x="8455734" y="2868281"/>
              <a:ext cx="1849156" cy="523220"/>
            </a:xfrm>
            <a:prstGeom prst="rect">
              <a:avLst/>
            </a:prstGeom>
            <a:noFill/>
          </p:spPr>
          <p:txBody>
            <a:bodyPr wrap="square" rtlCol="0">
              <a:spAutoFit/>
            </a:bodyPr>
            <a:lstStyle/>
            <a:p>
              <a:pPr algn="ctr"/>
              <a:r>
                <a:rPr lang="en-US" sz="2800" i="1" dirty="0" smtClean="0">
                  <a:solidFill>
                    <a:schemeClr val="bg2">
                      <a:lumMod val="25000"/>
                    </a:schemeClr>
                  </a:solidFill>
                  <a:latin typeface="Lato Regular"/>
                  <a:ea typeface="Lato Black" panose="020F0502020204030203" pitchFamily="34" charset="0"/>
                  <a:cs typeface="Lato Regular"/>
                </a:rPr>
                <a:t>private</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 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6" name="TextBox 15"/>
            <p:cNvSpPr txBox="1"/>
            <p:nvPr/>
          </p:nvSpPr>
          <p:spPr>
            <a:xfrm>
              <a:off x="8455734" y="4997473"/>
              <a:ext cx="1849156" cy="523220"/>
            </a:xfrm>
            <a:prstGeom prst="rect">
              <a:avLst/>
            </a:prstGeom>
            <a:noFill/>
          </p:spPr>
          <p:txBody>
            <a:bodyPr wrap="square" lIns="0" rIns="0" rtlCol="0">
              <a:spAutoFit/>
            </a:bodyPr>
            <a:lstStyle/>
            <a:p>
              <a:pPr algn="ctr"/>
              <a:r>
                <a:rPr lang="en-US" sz="2800" i="1" dirty="0" smtClean="0">
                  <a:solidFill>
                    <a:schemeClr val="bg2">
                      <a:lumMod val="25000"/>
                    </a:schemeClr>
                  </a:solidFill>
                  <a:latin typeface="Lato Regular"/>
                  <a:ea typeface="Lato Black" panose="020F0502020204030203" pitchFamily="34" charset="0"/>
                  <a:cs typeface="Lato Regular"/>
                </a:rPr>
                <a:t>ciphertext</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 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6" name="TextBox 35"/>
            <p:cNvSpPr txBox="1"/>
            <p:nvPr/>
          </p:nvSpPr>
          <p:spPr>
            <a:xfrm>
              <a:off x="6345141" y="3932877"/>
              <a:ext cx="1633357" cy="523220"/>
            </a:xfrm>
            <a:prstGeom prst="rect">
              <a:avLst/>
            </a:prstGeom>
            <a:noFill/>
          </p:spPr>
          <p:txBody>
            <a:bodyPr wrap="square" rtlCol="0">
              <a:spAutoFit/>
            </a:bodyPr>
            <a:lstStyle/>
            <a:p>
              <a:pPr algn="r"/>
              <a:r>
                <a:rPr lang="en-US" sz="2800" i="1" dirty="0" smtClean="0">
                  <a:solidFill>
                    <a:schemeClr val="bg2">
                      <a:lumMod val="25000"/>
                    </a:schemeClr>
                  </a:solidFill>
                  <a:ea typeface="Lato Semibold" panose="020F0502020204030203" pitchFamily="34" charset="0"/>
                  <a:cs typeface="Lato Semibold" panose="020F0502020204030203" pitchFamily="34" charset="0"/>
                </a:rPr>
                <a:t>nonce</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N</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37" name="Straight Arrow Connector 36"/>
            <p:cNvCxnSpPr>
              <a:stCxn id="36" idx="3"/>
              <a:endCxn id="17" idx="1"/>
            </p:cNvCxnSpPr>
            <p:nvPr/>
          </p:nvCxnSpPr>
          <p:spPr>
            <a:xfrm>
              <a:off x="7978498" y="4194487"/>
              <a:ext cx="477236" cy="48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449870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type of </a:t>
            </a:r>
            <a:r>
              <a:rPr lang="en-US" dirty="0" err="1" smtClean="0"/>
              <a:t>pseudorandomness</a:t>
            </a:r>
            <a:endParaRPr lang="en-US" dirty="0"/>
          </a:p>
        </p:txBody>
      </p:sp>
      <p:sp>
        <p:nvSpPr>
          <p:cNvPr id="5" name="Text Placeholder 4"/>
          <p:cNvSpPr>
            <a:spLocks noGrp="1"/>
          </p:cNvSpPr>
          <p:nvPr>
            <p:ph type="body" idx="1"/>
          </p:nvPr>
        </p:nvSpPr>
        <p:spPr/>
        <p:txBody>
          <a:bodyPr anchor="t">
            <a:normAutofit/>
          </a:bodyPr>
          <a:lstStyle/>
          <a:p>
            <a:r>
              <a:rPr lang="en-US" sz="2600" dirty="0" smtClean="0"/>
              <a:t>Block cipher</a:t>
            </a:r>
            <a:endParaRPr lang="en-US" sz="2600" dirty="0"/>
          </a:p>
        </p:txBody>
      </p:sp>
      <p:sp>
        <p:nvSpPr>
          <p:cNvPr id="6" name="Content Placeholder 5"/>
          <p:cNvSpPr>
            <a:spLocks noGrp="1"/>
          </p:cNvSpPr>
          <p:nvPr>
            <p:ph sz="half" idx="2"/>
          </p:nvPr>
        </p:nvSpPr>
        <p:spPr/>
        <p:txBody>
          <a:bodyPr/>
          <a:lstStyle/>
          <a:p>
            <a:pPr marL="0" indent="0">
              <a:buNone/>
            </a:pP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B</a:t>
            </a:r>
            <a:r>
              <a:rPr lang="en-US" i="1"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dirty="0" smtClean="0"/>
              <a:t> </a:t>
            </a:r>
            <a:r>
              <a:rPr lang="en-US" dirty="0"/>
              <a:t>looks </a:t>
            </a:r>
            <a:r>
              <a:rPr lang="en-US" i="1" dirty="0" smtClean="0"/>
              <a:t>like </a:t>
            </a:r>
            <a:r>
              <a:rPr lang="en-US" dirty="0" smtClean="0"/>
              <a:t>a truly random function, meaning nobody can tell them apart</a:t>
            </a:r>
            <a:endParaRPr lang="en-US" dirty="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7" name="Text Placeholder 6"/>
          <p:cNvSpPr>
            <a:spLocks noGrp="1"/>
          </p:cNvSpPr>
          <p:nvPr>
            <p:ph type="body" sz="quarter" idx="3"/>
          </p:nvPr>
        </p:nvSpPr>
        <p:spPr/>
        <p:txBody>
          <a:bodyPr anchor="t">
            <a:normAutofit/>
          </a:bodyPr>
          <a:lstStyle/>
          <a:p>
            <a:r>
              <a:rPr lang="en-US" sz="2600" dirty="0" smtClean="0"/>
              <a:t>Encryption scheme</a:t>
            </a:r>
            <a:endParaRPr lang="en-US" sz="2600" dirty="0"/>
          </a:p>
        </p:txBody>
      </p:sp>
      <p:sp>
        <p:nvSpPr>
          <p:cNvPr id="8" name="Content Placeholder 7"/>
          <p:cNvSpPr>
            <a:spLocks noGrp="1"/>
          </p:cNvSpPr>
          <p:nvPr>
            <p:ph sz="quarter" idx="4"/>
          </p:nvPr>
        </p:nvSpPr>
        <p:spPr/>
        <p:txBody>
          <a:bodyPr>
            <a:normAutofit/>
          </a:bodyPr>
          <a:lstStyle/>
          <a:p>
            <a:pPr marL="0" indent="0">
              <a:buNone/>
            </a:pPr>
            <a:r>
              <a:rPr lang="en-US" dirty="0" smtClean="0"/>
              <a:t>Similar, except even making the same request twice yields different answers</a:t>
            </a:r>
          </a:p>
        </p:txBody>
      </p:sp>
      <p:grpSp>
        <p:nvGrpSpPr>
          <p:cNvPr id="9" name="Group 8"/>
          <p:cNvGrpSpPr/>
          <p:nvPr/>
        </p:nvGrpSpPr>
        <p:grpSpPr>
          <a:xfrm>
            <a:off x="869980" y="2897332"/>
            <a:ext cx="4277197" cy="2307946"/>
            <a:chOff x="6751401" y="4550054"/>
            <a:chExt cx="4277197" cy="2307946"/>
          </a:xfrm>
        </p:grpSpPr>
        <p:cxnSp>
          <p:nvCxnSpPr>
            <p:cNvPr id="10" name="Straight Connector 9"/>
            <p:cNvCxnSpPr/>
            <p:nvPr/>
          </p:nvCxnSpPr>
          <p:spPr>
            <a:xfrm>
              <a:off x="8890000" y="4550054"/>
              <a:ext cx="0" cy="230794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1" y="5029168"/>
              <a:ext cx="1473198" cy="1473198"/>
            </a:xfrm>
            <a:prstGeom prst="rect">
              <a:avLst/>
            </a:prstGeom>
          </p:spPr>
        </p:pic>
        <p:sp>
          <p:nvSpPr>
            <p:cNvPr id="12" name="Rectangle 11"/>
            <p:cNvSpPr/>
            <p:nvPr/>
          </p:nvSpPr>
          <p:spPr>
            <a:xfrm>
              <a:off x="6751401" y="5516788"/>
              <a:ext cx="848198"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a:t>
              </a:r>
              <a:endParaRPr lang="en-US" sz="2400" i="1" baseline="-25000" dirty="0">
                <a:latin typeface="Lato Black"/>
                <a:cs typeface="Lato Black"/>
              </a:endParaRPr>
            </a:p>
          </p:txBody>
        </p:sp>
        <p:sp>
          <p:nvSpPr>
            <p:cNvPr id="13" name="TextBox 12"/>
            <p:cNvSpPr txBox="1"/>
            <p:nvPr/>
          </p:nvSpPr>
          <p:spPr>
            <a:xfrm>
              <a:off x="7817532" y="4962884"/>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4" name="Rectangle 13"/>
            <p:cNvSpPr/>
            <p:nvPr/>
          </p:nvSpPr>
          <p:spPr>
            <a:xfrm>
              <a:off x="10180400" y="5489586"/>
              <a:ext cx="848198" cy="497957"/>
            </a:xfrm>
            <a:prstGeom prst="rect">
              <a:avLst/>
            </a:prstGeom>
            <a:solidFill>
              <a:schemeClr val="tx2">
                <a:lumMod val="60000"/>
                <a:lumOff val="4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400" i="1" dirty="0">
                  <a:latin typeface="Lato Black" panose="020F0502020204030203" pitchFamily="34" charset="0"/>
                  <a:ea typeface="Lato Black" panose="020F0502020204030203" pitchFamily="34" charset="0"/>
                  <a:cs typeface="Lato Black" panose="020F0502020204030203" pitchFamily="34" charset="0"/>
                </a:rPr>
                <a:t>Π</a:t>
              </a:r>
              <a:endParaRPr lang="en-US" sz="2400" i="1"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15" name="Curved Connector 14"/>
            <p:cNvCxnSpPr>
              <a:endCxn id="12" idx="0"/>
            </p:cNvCxnSpPr>
            <p:nvPr/>
          </p:nvCxnSpPr>
          <p:spPr>
            <a:xfrm rot="10800000" flipV="1">
              <a:off x="7175501" y="5304920"/>
              <a:ext cx="1160699"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Curved Connector 15"/>
            <p:cNvCxnSpPr>
              <a:stCxn id="12" idx="2"/>
            </p:cNvCxnSpPr>
            <p:nvPr/>
          </p:nvCxnSpPr>
          <p:spPr>
            <a:xfrm rot="16200000" flipH="1">
              <a:off x="7633720" y="5556525"/>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7" name="Curved Connector 16"/>
            <p:cNvCxnSpPr>
              <a:endCxn id="14" idx="0"/>
            </p:cNvCxnSpPr>
            <p:nvPr/>
          </p:nvCxnSpPr>
          <p:spPr>
            <a:xfrm>
              <a:off x="9443801" y="5304918"/>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8" name="Curved Connector 17"/>
            <p:cNvCxnSpPr>
              <a:stCxn id="14" idx="2"/>
            </p:cNvCxnSpPr>
            <p:nvPr/>
          </p:nvCxnSpPr>
          <p:spPr>
            <a:xfrm rot="5400000">
              <a:off x="9927224" y="5562768"/>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9626599" y="4962884"/>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0" name="TextBox 19"/>
            <p:cNvSpPr txBox="1"/>
            <p:nvPr/>
          </p:nvSpPr>
          <p:spPr>
            <a:xfrm>
              <a:off x="7813043" y="6263005"/>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1" name="TextBox 20"/>
            <p:cNvSpPr txBox="1"/>
            <p:nvPr/>
          </p:nvSpPr>
          <p:spPr>
            <a:xfrm>
              <a:off x="9626599" y="6263005"/>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60" name="Group 59"/>
          <p:cNvGrpSpPr/>
          <p:nvPr/>
        </p:nvGrpSpPr>
        <p:grpSpPr>
          <a:xfrm>
            <a:off x="6641228" y="2897332"/>
            <a:ext cx="4501098" cy="2307946"/>
            <a:chOff x="6192388" y="2897332"/>
            <a:chExt cx="4501098" cy="2307946"/>
          </a:xfrm>
        </p:grpSpPr>
        <p:cxnSp>
          <p:nvCxnSpPr>
            <p:cNvPr id="61" name="Straight Connector 60"/>
            <p:cNvCxnSpPr/>
            <p:nvPr/>
          </p:nvCxnSpPr>
          <p:spPr>
            <a:xfrm>
              <a:off x="8554888" y="2897332"/>
              <a:ext cx="0" cy="230794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289" y="3376446"/>
              <a:ext cx="1473198" cy="1473198"/>
            </a:xfrm>
            <a:prstGeom prst="rect">
              <a:avLst/>
            </a:prstGeom>
          </p:spPr>
        </p:pic>
        <p:sp>
          <p:nvSpPr>
            <p:cNvPr id="63" name="TextBox 62"/>
            <p:cNvSpPr txBox="1"/>
            <p:nvPr/>
          </p:nvSpPr>
          <p:spPr>
            <a:xfrm>
              <a:off x="7264487" y="3310162"/>
              <a:ext cx="650179"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4" name="Rectangle 63"/>
            <p:cNvSpPr/>
            <p:nvPr/>
          </p:nvSpPr>
          <p:spPr>
            <a:xfrm>
              <a:off x="9845288" y="3836864"/>
              <a:ext cx="848198" cy="497957"/>
            </a:xfrm>
            <a:prstGeom prst="rect">
              <a:avLst/>
            </a:prstGeom>
            <a:solidFill>
              <a:srgbClr val="FAC090"/>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a:t>
              </a:r>
              <a:endParaRPr lang="en-US" sz="2400" i="1" baseline="-25000" dirty="0">
                <a:latin typeface="Lato Black"/>
                <a:cs typeface="Lato Black"/>
              </a:endParaRPr>
            </a:p>
          </p:txBody>
        </p:sp>
        <p:cxnSp>
          <p:nvCxnSpPr>
            <p:cNvPr id="65" name="Curved Connector 64"/>
            <p:cNvCxnSpPr/>
            <p:nvPr/>
          </p:nvCxnSpPr>
          <p:spPr>
            <a:xfrm rot="10800000" flipV="1">
              <a:off x="6840389" y="3652198"/>
              <a:ext cx="1160701"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6" name="Curved Connector 65"/>
            <p:cNvCxnSpPr/>
            <p:nvPr/>
          </p:nvCxnSpPr>
          <p:spPr>
            <a:xfrm rot="16200000" flipH="1">
              <a:off x="7298608" y="3903803"/>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7" name="Curved Connector 66"/>
            <p:cNvCxnSpPr>
              <a:endCxn id="64" idx="0"/>
            </p:cNvCxnSpPr>
            <p:nvPr/>
          </p:nvCxnSpPr>
          <p:spPr>
            <a:xfrm>
              <a:off x="9108689" y="3652196"/>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64" idx="2"/>
            </p:cNvCxnSpPr>
            <p:nvPr/>
          </p:nvCxnSpPr>
          <p:spPr>
            <a:xfrm rot="5400000">
              <a:off x="9592112" y="3910046"/>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9291487" y="3310162"/>
              <a:ext cx="640222"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70" name="TextBox 69"/>
            <p:cNvSpPr txBox="1"/>
            <p:nvPr/>
          </p:nvSpPr>
          <p:spPr>
            <a:xfrm>
              <a:off x="7482420"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71" name="TextBox 70"/>
            <p:cNvSpPr txBox="1"/>
            <p:nvPr/>
          </p:nvSpPr>
          <p:spPr>
            <a:xfrm>
              <a:off x="9291487"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72" name="Group 71"/>
            <p:cNvGrpSpPr/>
            <p:nvPr/>
          </p:nvGrpSpPr>
          <p:grpSpPr>
            <a:xfrm>
              <a:off x="6192388" y="3844234"/>
              <a:ext cx="1072099" cy="537620"/>
              <a:chOff x="5859270" y="3844234"/>
              <a:chExt cx="1072099" cy="537620"/>
            </a:xfrm>
          </p:grpSpPr>
          <p:sp>
            <p:nvSpPr>
              <p:cNvPr id="73" name="Rectangle 72"/>
              <p:cNvSpPr/>
              <p:nvPr/>
            </p:nvSpPr>
            <p:spPr>
              <a:xfrm>
                <a:off x="5859270" y="3844234"/>
                <a:ext cx="1072099"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M</a:t>
                </a:r>
                <a:endParaRPr lang="en-US" sz="2400" i="1" baseline="-25000" dirty="0">
                  <a:latin typeface="Lato Black"/>
                  <a:cs typeface="Lato Black"/>
                </a:endParaRPr>
              </a:p>
            </p:txBody>
          </p:sp>
          <p:sp>
            <p:nvSpPr>
              <p:cNvPr id="74" name="Rectangle 73"/>
              <p:cNvSpPr/>
              <p:nvPr/>
            </p:nvSpPr>
            <p:spPr>
              <a:xfrm>
                <a:off x="6320444" y="3865991"/>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smtClean="0">
                    <a:latin typeface="Lato Black"/>
                    <a:cs typeface="Lato Black"/>
                  </a:rPr>
                  <a:t>B</a:t>
                </a:r>
                <a:r>
                  <a:rPr lang="en-US" sz="2400" i="1" baseline="-25000" smtClean="0">
                    <a:latin typeface="Lato Black"/>
                    <a:cs typeface="Lato Black"/>
                  </a:rPr>
                  <a:t>$</a:t>
                </a:r>
                <a:endParaRPr lang="en-US" sz="2400" i="1" baseline="-25000" dirty="0">
                  <a:latin typeface="Lato Black"/>
                  <a:cs typeface="Lato Black"/>
                </a:endParaRPr>
              </a:p>
            </p:txBody>
          </p:sp>
        </p:grpSp>
      </p:grpSp>
    </p:spTree>
    <p:extLst>
      <p:ext uri="{BB962C8B-B14F-4D97-AF65-F5344CB8AC3E}">
        <p14:creationId xmlns:p14="http://schemas.microsoft.com/office/powerpoint/2010/main" val="29774173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type of </a:t>
            </a:r>
            <a:r>
              <a:rPr lang="en-US" dirty="0" err="1" smtClean="0"/>
              <a:t>pseudorandomness</a:t>
            </a:r>
            <a:endParaRPr lang="en-US" dirty="0"/>
          </a:p>
        </p:txBody>
      </p:sp>
      <p:sp>
        <p:nvSpPr>
          <p:cNvPr id="6" name="Content Placeholder 5"/>
          <p:cNvSpPr>
            <a:spLocks noGrp="1"/>
          </p:cNvSpPr>
          <p:nvPr>
            <p:ph sz="half" idx="2"/>
          </p:nvPr>
        </p:nvSpPr>
        <p:spPr/>
        <p:txBody>
          <a:bodyPr/>
          <a:lstStyle/>
          <a:p>
            <a:pPr marL="0" indent="0">
              <a:buNone/>
            </a:pPr>
            <a:r>
              <a:rPr lang="en-US" dirty="0" smtClean="0">
                <a:latin typeface="+mj-lt"/>
              </a:rPr>
              <a:t>Technical </a:t>
            </a:r>
            <a:r>
              <a:rPr lang="en-US" dirty="0">
                <a:latin typeface="+mj-lt"/>
              </a:rPr>
              <a:t>term:</a:t>
            </a:r>
            <a:r>
              <a:rPr lang="en-US" i="1" dirty="0"/>
              <a:t> </a:t>
            </a:r>
            <a:r>
              <a:rPr lang="en-US" dirty="0"/>
              <a:t>pseudorandom under chosen plaintext attack (</a:t>
            </a:r>
            <a:r>
              <a:rPr lang="en-US" i="1" dirty="0"/>
              <a:t>IND$-CPA</a:t>
            </a:r>
            <a:r>
              <a:rPr lang="en-US" dirty="0" smtClean="0"/>
              <a:t>)</a:t>
            </a:r>
          </a:p>
          <a:p>
            <a:pPr marL="0" indent="0">
              <a:buNone/>
            </a:pPr>
            <a:endParaRPr lang="en-US" dirty="0" smtClean="0"/>
          </a:p>
          <a:p>
            <a:pPr marL="0" indent="0">
              <a:buNone/>
            </a:pPr>
            <a:r>
              <a:rPr lang="en-US" dirty="0" smtClean="0">
                <a:latin typeface="+mj-lt"/>
              </a:rPr>
              <a:t>Two variants</a:t>
            </a:r>
          </a:p>
          <a:p>
            <a:r>
              <a:rPr lang="en-US" i="1" dirty="0" smtClean="0"/>
              <a:t>Standard</a:t>
            </a:r>
            <a:r>
              <a:rPr lang="en-US" dirty="0" smtClean="0"/>
              <a:t>: </a:t>
            </a:r>
            <a:r>
              <a:rPr lang="en-US" dirty="0" smtClean="0">
                <a:latin typeface="+mn-lt"/>
              </a:rPr>
              <a:t>Eve doesn’t choose </a:t>
            </a:r>
            <a:r>
              <a:rPr lang="en-US" i="1" dirty="0" smtClean="0">
                <a:latin typeface="Lato Black" panose="020F0502020204030203" pitchFamily="34" charset="0"/>
                <a:ea typeface="Lato Black" panose="020F0502020204030203" pitchFamily="34" charset="0"/>
                <a:cs typeface="Lato Black" panose="020F0502020204030203" pitchFamily="34" charset="0"/>
              </a:rPr>
              <a:t>N</a:t>
            </a:r>
            <a:r>
              <a:rPr lang="en-US" dirty="0" smtClean="0">
                <a:latin typeface="+mn-lt"/>
              </a:rPr>
              <a:t>, instead it is chosen uniformly</a:t>
            </a:r>
          </a:p>
          <a:p>
            <a:r>
              <a:rPr lang="en-US" i="1" dirty="0" smtClean="0"/>
              <a:t>Nonce-respecting</a:t>
            </a:r>
            <a:r>
              <a:rPr lang="en-US" dirty="0" smtClean="0"/>
              <a:t>: </a:t>
            </a:r>
            <a:r>
              <a:rPr lang="en-US" dirty="0" smtClean="0">
                <a:latin typeface="+mn-lt"/>
              </a:rPr>
              <a:t>Eve chooses </a:t>
            </a:r>
            <a:r>
              <a:rPr lang="en-US" i="1" dirty="0">
                <a:latin typeface="Lato Black" panose="020F0502020204030203" pitchFamily="34" charset="0"/>
                <a:ea typeface="Lato Black" panose="020F0502020204030203" pitchFamily="34" charset="0"/>
                <a:cs typeface="Lato Black" panose="020F0502020204030203" pitchFamily="34" charset="0"/>
              </a:rPr>
              <a:t>N</a:t>
            </a:r>
            <a:r>
              <a:rPr lang="en-US" dirty="0" smtClean="0">
                <a:latin typeface="+mn-lt"/>
              </a:rPr>
              <a:t>, but each choice must be distinct</a:t>
            </a:r>
            <a:endParaRPr lang="en-US" dirty="0">
              <a:latin typeface="+mn-lt"/>
            </a:endParaRPr>
          </a:p>
        </p:txBody>
      </p:sp>
      <p:sp>
        <p:nvSpPr>
          <p:cNvPr id="7" name="Text Placeholder 6"/>
          <p:cNvSpPr>
            <a:spLocks noGrp="1"/>
          </p:cNvSpPr>
          <p:nvPr>
            <p:ph type="body" sz="quarter" idx="3"/>
          </p:nvPr>
        </p:nvSpPr>
        <p:spPr/>
        <p:txBody>
          <a:bodyPr anchor="t">
            <a:normAutofit/>
          </a:bodyPr>
          <a:lstStyle/>
          <a:p>
            <a:r>
              <a:rPr lang="en-US" sz="2600" dirty="0" smtClean="0"/>
              <a:t>Encryption scheme</a:t>
            </a:r>
            <a:endParaRPr lang="en-US" sz="2600" dirty="0"/>
          </a:p>
        </p:txBody>
      </p:sp>
      <p:sp>
        <p:nvSpPr>
          <p:cNvPr id="8" name="Content Placeholder 7"/>
          <p:cNvSpPr>
            <a:spLocks noGrp="1"/>
          </p:cNvSpPr>
          <p:nvPr>
            <p:ph sz="quarter" idx="4"/>
          </p:nvPr>
        </p:nvSpPr>
        <p:spPr/>
        <p:txBody>
          <a:bodyPr>
            <a:normAutofit/>
          </a:bodyPr>
          <a:lstStyle/>
          <a:p>
            <a:pPr marL="0" indent="0">
              <a:buNone/>
            </a:pPr>
            <a:r>
              <a:rPr lang="en-US" dirty="0" smtClean="0"/>
              <a:t>Similar, except even making the same request twice yields different answers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grpSp>
        <p:nvGrpSpPr>
          <p:cNvPr id="38" name="Group 37"/>
          <p:cNvGrpSpPr/>
          <p:nvPr/>
        </p:nvGrpSpPr>
        <p:grpSpPr>
          <a:xfrm>
            <a:off x="6641228" y="2897332"/>
            <a:ext cx="4501098" cy="2307946"/>
            <a:chOff x="6192388" y="2897332"/>
            <a:chExt cx="4501098" cy="2307946"/>
          </a:xfrm>
        </p:grpSpPr>
        <p:cxnSp>
          <p:nvCxnSpPr>
            <p:cNvPr id="40" name="Straight Connector 39"/>
            <p:cNvCxnSpPr/>
            <p:nvPr/>
          </p:nvCxnSpPr>
          <p:spPr>
            <a:xfrm>
              <a:off x="8554888" y="2897332"/>
              <a:ext cx="0" cy="230794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289" y="3376446"/>
              <a:ext cx="1473198" cy="1473198"/>
            </a:xfrm>
            <a:prstGeom prst="rect">
              <a:avLst/>
            </a:prstGeom>
          </p:spPr>
        </p:pic>
        <p:sp>
          <p:nvSpPr>
            <p:cNvPr id="44" name="TextBox 43"/>
            <p:cNvSpPr txBox="1"/>
            <p:nvPr/>
          </p:nvSpPr>
          <p:spPr>
            <a:xfrm>
              <a:off x="7264487" y="3310162"/>
              <a:ext cx="650179"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8" name="Rectangle 47"/>
            <p:cNvSpPr/>
            <p:nvPr/>
          </p:nvSpPr>
          <p:spPr>
            <a:xfrm>
              <a:off x="9845288" y="3836864"/>
              <a:ext cx="848198" cy="497957"/>
            </a:xfrm>
            <a:prstGeom prst="rect">
              <a:avLst/>
            </a:prstGeom>
            <a:solidFill>
              <a:srgbClr val="FAC090"/>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a:t>
              </a:r>
              <a:endParaRPr lang="en-US" sz="2400" i="1" baseline="-25000" dirty="0">
                <a:latin typeface="Lato Black"/>
                <a:cs typeface="Lato Black"/>
              </a:endParaRPr>
            </a:p>
          </p:txBody>
        </p:sp>
        <p:cxnSp>
          <p:nvCxnSpPr>
            <p:cNvPr id="51" name="Curved Connector 50"/>
            <p:cNvCxnSpPr/>
            <p:nvPr/>
          </p:nvCxnSpPr>
          <p:spPr>
            <a:xfrm rot="10800000" flipV="1">
              <a:off x="6840389" y="3652198"/>
              <a:ext cx="1160701"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rot="16200000" flipH="1">
              <a:off x="7298608" y="3903803"/>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5" name="Curved Connector 54"/>
            <p:cNvCxnSpPr>
              <a:endCxn id="48" idx="0"/>
            </p:cNvCxnSpPr>
            <p:nvPr/>
          </p:nvCxnSpPr>
          <p:spPr>
            <a:xfrm>
              <a:off x="9108689" y="3652196"/>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48" idx="2"/>
            </p:cNvCxnSpPr>
            <p:nvPr/>
          </p:nvCxnSpPr>
          <p:spPr>
            <a:xfrm rot="5400000">
              <a:off x="9592112" y="3910046"/>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9291487" y="3310162"/>
              <a:ext cx="640222"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1" name="TextBox 60"/>
            <p:cNvSpPr txBox="1"/>
            <p:nvPr/>
          </p:nvSpPr>
          <p:spPr>
            <a:xfrm>
              <a:off x="7482420"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2" name="TextBox 61"/>
            <p:cNvSpPr txBox="1"/>
            <p:nvPr/>
          </p:nvSpPr>
          <p:spPr>
            <a:xfrm>
              <a:off x="9291487"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63" name="Group 62"/>
            <p:cNvGrpSpPr/>
            <p:nvPr/>
          </p:nvGrpSpPr>
          <p:grpSpPr>
            <a:xfrm>
              <a:off x="6192388" y="3844234"/>
              <a:ext cx="1072099" cy="537620"/>
              <a:chOff x="5859270" y="3844234"/>
              <a:chExt cx="1072099" cy="537620"/>
            </a:xfrm>
          </p:grpSpPr>
          <p:sp>
            <p:nvSpPr>
              <p:cNvPr id="64" name="Rectangle 63"/>
              <p:cNvSpPr/>
              <p:nvPr/>
            </p:nvSpPr>
            <p:spPr>
              <a:xfrm>
                <a:off x="5859270" y="3844234"/>
                <a:ext cx="1072099"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M</a:t>
                </a:r>
                <a:endParaRPr lang="en-US" sz="2400" i="1" baseline="-25000" dirty="0">
                  <a:latin typeface="Lato Black"/>
                  <a:cs typeface="Lato Black"/>
                </a:endParaRPr>
              </a:p>
            </p:txBody>
          </p:sp>
          <p:sp>
            <p:nvSpPr>
              <p:cNvPr id="65" name="Rectangle 64"/>
              <p:cNvSpPr/>
              <p:nvPr/>
            </p:nvSpPr>
            <p:spPr>
              <a:xfrm>
                <a:off x="6320444" y="3865991"/>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a:t>
                </a:r>
                <a:endParaRPr lang="en-US" sz="2400" i="1" baseline="-25000" dirty="0">
                  <a:latin typeface="Lato Black"/>
                  <a:cs typeface="Lato Black"/>
                </a:endParaRPr>
              </a:p>
            </p:txBody>
          </p:sp>
        </p:grpSp>
      </p:grpSp>
    </p:spTree>
    <p:extLst>
      <p:ext uri="{BB962C8B-B14F-4D97-AF65-F5344CB8AC3E}">
        <p14:creationId xmlns:p14="http://schemas.microsoft.com/office/powerpoint/2010/main" val="833190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 reduction by picture: hybrid argument</a:t>
            </a:r>
            <a:endParaRPr lang="en-US" dirty="0"/>
          </a:p>
        </p:txBody>
      </p:sp>
      <p:sp>
        <p:nvSpPr>
          <p:cNvPr id="52" name="Text Placeholder 51"/>
          <p:cNvSpPr>
            <a:spLocks noGrp="1"/>
          </p:cNvSpPr>
          <p:nvPr>
            <p:ph type="body" idx="1"/>
          </p:nvPr>
        </p:nvSpPr>
        <p:spPr>
          <a:xfrm>
            <a:off x="609601" y="1102108"/>
            <a:ext cx="3203890" cy="639762"/>
          </a:xfrm>
        </p:spPr>
        <p:txBody>
          <a:bodyPr/>
          <a:lstStyle/>
          <a:p>
            <a:pPr algn="ctr"/>
            <a:r>
              <a:rPr lang="en-US" dirty="0" smtClean="0"/>
              <a:t>Real CBC</a:t>
            </a:r>
            <a:endParaRPr lang="en-US" dirty="0"/>
          </a:p>
        </p:txBody>
      </p:sp>
      <p:grpSp>
        <p:nvGrpSpPr>
          <p:cNvPr id="80" name="Group 79"/>
          <p:cNvGrpSpPr/>
          <p:nvPr/>
        </p:nvGrpSpPr>
        <p:grpSpPr>
          <a:xfrm>
            <a:off x="467175" y="1935652"/>
            <a:ext cx="3286970" cy="2921703"/>
            <a:chOff x="526520" y="2054352"/>
            <a:chExt cx="3286970" cy="2921703"/>
          </a:xfrm>
        </p:grpSpPr>
        <p:sp>
          <p:nvSpPr>
            <p:cNvPr id="24" name="Rectangle 23"/>
            <p:cNvSpPr/>
            <p:nvPr/>
          </p:nvSpPr>
          <p:spPr>
            <a:xfrm>
              <a:off x="1141988" y="3223557"/>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5" name="Straight Arrow Connector 24"/>
            <p:cNvCxnSpPr>
              <a:stCxn id="27" idx="2"/>
              <a:endCxn id="24" idx="0"/>
            </p:cNvCxnSpPr>
            <p:nvPr/>
          </p:nvCxnSpPr>
          <p:spPr>
            <a:xfrm flipH="1">
              <a:off x="1628582" y="2577572"/>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4" idx="2"/>
            </p:cNvCxnSpPr>
            <p:nvPr/>
          </p:nvCxnSpPr>
          <p:spPr>
            <a:xfrm>
              <a:off x="1628582" y="3803652"/>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26656" y="2054352"/>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8" name="TextBox 27"/>
            <p:cNvSpPr txBox="1"/>
            <p:nvPr/>
          </p:nvSpPr>
          <p:spPr>
            <a:xfrm>
              <a:off x="874912" y="4452835"/>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29" name="Group 28"/>
            <p:cNvGrpSpPr/>
            <p:nvPr/>
          </p:nvGrpSpPr>
          <p:grpSpPr>
            <a:xfrm>
              <a:off x="526520" y="2544247"/>
              <a:ext cx="1233205" cy="523220"/>
              <a:chOff x="5609572" y="1606616"/>
              <a:chExt cx="1233205" cy="523220"/>
            </a:xfrm>
          </p:grpSpPr>
          <p:sp>
            <p:nvSpPr>
              <p:cNvPr id="30" name="TextBox 29"/>
              <p:cNvSpPr txBox="1"/>
              <p:nvPr/>
            </p:nvSpPr>
            <p:spPr>
              <a:xfrm>
                <a:off x="5609572" y="1606616"/>
                <a:ext cx="421603"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endParaRPr lang="en-US" sz="2800" i="1"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31" name="Group 30"/>
              <p:cNvGrpSpPr/>
              <p:nvPr/>
            </p:nvGrpSpPr>
            <p:grpSpPr>
              <a:xfrm>
                <a:off x="6580490" y="1735073"/>
                <a:ext cx="262287" cy="266307"/>
                <a:chOff x="2482176" y="4399866"/>
                <a:chExt cx="228600" cy="228600"/>
              </a:xfrm>
            </p:grpSpPr>
            <p:sp>
              <p:nvSpPr>
                <p:cNvPr id="33" name="Oval 32"/>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4" name="Straight Arrow Connector 33"/>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32" name="Straight Arrow Connector 31"/>
              <p:cNvCxnSpPr>
                <a:stCxn id="30" idx="3"/>
                <a:endCxn id="33" idx="2"/>
              </p:cNvCxnSpPr>
              <p:nvPr/>
            </p:nvCxnSpPr>
            <p:spPr>
              <a:xfrm>
                <a:off x="6031175" y="1868226"/>
                <a:ext cx="549315"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35" name="Rectangle 34"/>
            <p:cNvSpPr/>
            <p:nvPr/>
          </p:nvSpPr>
          <p:spPr>
            <a:xfrm>
              <a:off x="2840302" y="3223557"/>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36" name="Straight Arrow Connector 35"/>
            <p:cNvCxnSpPr>
              <a:stCxn id="38" idx="2"/>
              <a:endCxn id="35" idx="0"/>
            </p:cNvCxnSpPr>
            <p:nvPr/>
          </p:nvCxnSpPr>
          <p:spPr>
            <a:xfrm>
              <a:off x="3326896" y="2577572"/>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5" idx="2"/>
            </p:cNvCxnSpPr>
            <p:nvPr/>
          </p:nvCxnSpPr>
          <p:spPr>
            <a:xfrm>
              <a:off x="3326896" y="3803652"/>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030317" y="2054352"/>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9" name="TextBox 38"/>
            <p:cNvSpPr txBox="1"/>
            <p:nvPr/>
          </p:nvSpPr>
          <p:spPr>
            <a:xfrm>
              <a:off x="3030317" y="4452835"/>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41" name="Group 40"/>
            <p:cNvGrpSpPr/>
            <p:nvPr/>
          </p:nvGrpSpPr>
          <p:grpSpPr>
            <a:xfrm>
              <a:off x="3195753" y="2672704"/>
              <a:ext cx="262287" cy="266307"/>
              <a:chOff x="2482176" y="4399866"/>
              <a:chExt cx="228600" cy="228600"/>
            </a:xfrm>
          </p:grpSpPr>
          <p:sp>
            <p:nvSpPr>
              <p:cNvPr id="47" name="Oval 46"/>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48" name="Straight Arrow Connector 47"/>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43" name="Elbow Connector 42"/>
            <p:cNvCxnSpPr>
              <a:endCxn id="47" idx="2"/>
            </p:cNvCxnSpPr>
            <p:nvPr/>
          </p:nvCxnSpPr>
          <p:spPr>
            <a:xfrm flipV="1">
              <a:off x="1628582" y="2805858"/>
              <a:ext cx="1567171" cy="1356012"/>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grpSp>
      <p:grpSp>
        <p:nvGrpSpPr>
          <p:cNvPr id="135" name="Group 134"/>
          <p:cNvGrpSpPr/>
          <p:nvPr/>
        </p:nvGrpSpPr>
        <p:grpSpPr>
          <a:xfrm>
            <a:off x="7903913" y="1935652"/>
            <a:ext cx="3367425" cy="2921703"/>
            <a:chOff x="7951389" y="2054352"/>
            <a:chExt cx="3367425" cy="2921703"/>
          </a:xfrm>
        </p:grpSpPr>
        <p:cxnSp>
          <p:nvCxnSpPr>
            <p:cNvPr id="104" name="Straight Arrow Connector 103"/>
            <p:cNvCxnSpPr>
              <a:stCxn id="106" idx="2"/>
            </p:cNvCxnSpPr>
            <p:nvPr/>
          </p:nvCxnSpPr>
          <p:spPr>
            <a:xfrm flipH="1">
              <a:off x="9133906" y="2577572"/>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9133906" y="3803652"/>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8431980" y="2054352"/>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7" name="TextBox 106"/>
            <p:cNvSpPr txBox="1"/>
            <p:nvPr/>
          </p:nvSpPr>
          <p:spPr>
            <a:xfrm>
              <a:off x="8380236" y="4452835"/>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108" name="Group 107"/>
            <p:cNvGrpSpPr/>
            <p:nvPr/>
          </p:nvGrpSpPr>
          <p:grpSpPr>
            <a:xfrm>
              <a:off x="7951389" y="3265904"/>
              <a:ext cx="695923" cy="523220"/>
              <a:chOff x="5609572" y="1606616"/>
              <a:chExt cx="695923" cy="523220"/>
            </a:xfrm>
          </p:grpSpPr>
          <p:sp>
            <p:nvSpPr>
              <p:cNvPr id="118" name="TextBox 117"/>
              <p:cNvSpPr txBox="1"/>
              <p:nvPr/>
            </p:nvSpPr>
            <p:spPr>
              <a:xfrm>
                <a:off x="5609572" y="1606616"/>
                <a:ext cx="421603"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endParaRPr lang="en-US" sz="2800" i="1"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20" name="Straight Arrow Connector 119"/>
              <p:cNvCxnSpPr>
                <a:stCxn id="118" idx="3"/>
              </p:cNvCxnSpPr>
              <p:nvPr/>
            </p:nvCxnSpPr>
            <p:spPr>
              <a:xfrm>
                <a:off x="6031175" y="1868226"/>
                <a:ext cx="274320"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cxnSp>
          <p:nvCxnSpPr>
            <p:cNvPr id="110" name="Straight Arrow Connector 109"/>
            <p:cNvCxnSpPr>
              <a:stCxn id="112" idx="2"/>
            </p:cNvCxnSpPr>
            <p:nvPr/>
          </p:nvCxnSpPr>
          <p:spPr>
            <a:xfrm>
              <a:off x="10832220" y="2577572"/>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a:off x="10832220" y="3803652"/>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10535641" y="2054352"/>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3" name="TextBox 112"/>
            <p:cNvSpPr txBox="1"/>
            <p:nvPr/>
          </p:nvSpPr>
          <p:spPr>
            <a:xfrm>
              <a:off x="10535641" y="4452835"/>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6" name="Rectangle 125"/>
            <p:cNvSpPr/>
            <p:nvPr/>
          </p:nvSpPr>
          <p:spPr>
            <a:xfrm>
              <a:off x="8647312" y="3223557"/>
              <a:ext cx="2671502" cy="580094"/>
            </a:xfrm>
            <a:prstGeom prst="rect">
              <a:avLst/>
            </a:prstGeom>
            <a:solidFill>
              <a:srgbClr val="FAC090"/>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latin typeface="Lato Black" panose="020F0502020204030203" pitchFamily="34" charset="0"/>
                  <a:ea typeface="Lato Black" panose="020F0502020204030203" pitchFamily="34" charset="0"/>
                  <a:cs typeface="Lato Black" panose="020F0502020204030203" pitchFamily="34" charset="0"/>
                </a:rPr>
                <a:t>$</a:t>
              </a:r>
              <a:endParaRPr lang="en-US" sz="2800" i="1" baseline="-25000" dirty="0">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5" name="Group 4"/>
          <p:cNvGrpSpPr/>
          <p:nvPr/>
        </p:nvGrpSpPr>
        <p:grpSpPr>
          <a:xfrm>
            <a:off x="4058399" y="1102108"/>
            <a:ext cx="3672380" cy="4023360"/>
            <a:chOff x="4058399" y="1102108"/>
            <a:chExt cx="3672380" cy="4023360"/>
          </a:xfrm>
        </p:grpSpPr>
        <p:sp>
          <p:nvSpPr>
            <p:cNvPr id="56" name="Text Placeholder 53"/>
            <p:cNvSpPr txBox="1">
              <a:spLocks/>
            </p:cNvSpPr>
            <p:nvPr/>
          </p:nvSpPr>
          <p:spPr>
            <a:xfrm>
              <a:off x="4303307" y="1102108"/>
              <a:ext cx="3182564" cy="639762"/>
            </a:xfrm>
            <a:prstGeom prst="rect">
              <a:avLst/>
            </a:prstGeom>
          </p:spPr>
          <p:txBody>
            <a:bodyPr vert="horz" lIns="91440" tIns="45720" rIns="91440" bIns="45720" rtlCol="0" anchor="b">
              <a:normAutofit/>
            </a:bodyPr>
            <a:lstStyle>
              <a:lvl1pPr marL="0" indent="0" algn="l" defTabSz="457200" rtl="0" eaLnBrk="1" latinLnBrk="0" hangingPunct="1">
                <a:spcBef>
                  <a:spcPts val="800"/>
                </a:spcBef>
                <a:buFont typeface="Arial"/>
                <a:buNone/>
                <a:defRPr sz="2400" b="0" i="0" kern="1200">
                  <a:solidFill>
                    <a:schemeClr val="tx1"/>
                  </a:solidFill>
                  <a:latin typeface="Lato Black"/>
                  <a:ea typeface="+mn-ea"/>
                  <a:cs typeface="Lato Black"/>
                </a:defRPr>
              </a:lvl1pPr>
              <a:lvl2pPr marL="457200" indent="0" algn="l" defTabSz="457200" rtl="0" eaLnBrk="1" latinLnBrk="0" hangingPunct="1">
                <a:spcBef>
                  <a:spcPts val="600"/>
                </a:spcBef>
                <a:buFont typeface="Arial"/>
                <a:buNone/>
                <a:defRPr sz="2000" b="1" i="0" kern="1200">
                  <a:solidFill>
                    <a:schemeClr val="tx1"/>
                  </a:solidFill>
                  <a:latin typeface="Lato Medium"/>
                  <a:ea typeface="+mn-ea"/>
                  <a:cs typeface="Lato Medium"/>
                </a:defRPr>
              </a:lvl2pPr>
              <a:lvl3pPr marL="914400" indent="0" algn="l" defTabSz="457200" rtl="0" eaLnBrk="1" latinLnBrk="0" hangingPunct="1">
                <a:spcBef>
                  <a:spcPct val="20000"/>
                </a:spcBef>
                <a:buFont typeface="Arial"/>
                <a:buNone/>
                <a:defRPr sz="1800" b="1" i="0" kern="1200">
                  <a:solidFill>
                    <a:schemeClr val="tx1"/>
                  </a:solidFill>
                  <a:latin typeface="Lato Medium"/>
                  <a:ea typeface="+mn-ea"/>
                  <a:cs typeface="Lato Medium"/>
                </a:defRPr>
              </a:lvl3pPr>
              <a:lvl4pPr marL="13716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4pPr>
              <a:lvl5pPr marL="18288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smtClean="0"/>
                <a:t>CBC with ideal cipher</a:t>
              </a:r>
              <a:endParaRPr lang="en-US" dirty="0"/>
            </a:p>
          </p:txBody>
        </p:sp>
        <p:grpSp>
          <p:nvGrpSpPr>
            <p:cNvPr id="81" name="Group 80"/>
            <p:cNvGrpSpPr/>
            <p:nvPr/>
          </p:nvGrpSpPr>
          <p:grpSpPr>
            <a:xfrm>
              <a:off x="4198901" y="1935652"/>
              <a:ext cx="3286970" cy="2921703"/>
              <a:chOff x="526520" y="2054352"/>
              <a:chExt cx="3286970" cy="2921703"/>
            </a:xfrm>
          </p:grpSpPr>
          <p:sp>
            <p:nvSpPr>
              <p:cNvPr id="82" name="Rectangle 81"/>
              <p:cNvSpPr/>
              <p:nvPr/>
            </p:nvSpPr>
            <p:spPr>
              <a:xfrm>
                <a:off x="1141988" y="3223557"/>
                <a:ext cx="973189" cy="580094"/>
              </a:xfrm>
              <a:prstGeom prst="rect">
                <a:avLst/>
              </a:prstGeom>
              <a:solidFill>
                <a:srgbClr val="558ED5"/>
              </a:solidFill>
              <a:ln>
                <a:solidFill>
                  <a:srgbClr val="25406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800" i="1" dirty="0">
                    <a:latin typeface="Lato Black" panose="020F0502020204030203" pitchFamily="34" charset="0"/>
                    <a:ea typeface="Lato Black" panose="020F0502020204030203" pitchFamily="34" charset="0"/>
                    <a:cs typeface="Lato Black" panose="020F0502020204030203" pitchFamily="34" charset="0"/>
                  </a:rPr>
                  <a:t>Π</a:t>
                </a:r>
                <a:endParaRPr lang="en-US" sz="2800" i="1"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83" name="Straight Arrow Connector 82"/>
              <p:cNvCxnSpPr>
                <a:stCxn id="85" idx="2"/>
                <a:endCxn id="82" idx="0"/>
              </p:cNvCxnSpPr>
              <p:nvPr/>
            </p:nvCxnSpPr>
            <p:spPr>
              <a:xfrm flipH="1">
                <a:off x="1628582" y="2577572"/>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82" idx="2"/>
              </p:cNvCxnSpPr>
              <p:nvPr/>
            </p:nvCxnSpPr>
            <p:spPr>
              <a:xfrm>
                <a:off x="1628582" y="3803652"/>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926656" y="2054352"/>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6" name="TextBox 85"/>
              <p:cNvSpPr txBox="1"/>
              <p:nvPr/>
            </p:nvSpPr>
            <p:spPr>
              <a:xfrm>
                <a:off x="874912" y="4452835"/>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87" name="Group 86"/>
              <p:cNvGrpSpPr/>
              <p:nvPr/>
            </p:nvGrpSpPr>
            <p:grpSpPr>
              <a:xfrm>
                <a:off x="526520" y="2544247"/>
                <a:ext cx="1233205" cy="523220"/>
                <a:chOff x="5609572" y="1606616"/>
                <a:chExt cx="1233205" cy="523220"/>
              </a:xfrm>
            </p:grpSpPr>
            <p:sp>
              <p:nvSpPr>
                <p:cNvPr id="97" name="TextBox 96"/>
                <p:cNvSpPr txBox="1"/>
                <p:nvPr/>
              </p:nvSpPr>
              <p:spPr>
                <a:xfrm>
                  <a:off x="5609572" y="1606616"/>
                  <a:ext cx="421603"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endParaRPr lang="en-US" sz="2800" i="1"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98" name="Group 97"/>
                <p:cNvGrpSpPr/>
                <p:nvPr/>
              </p:nvGrpSpPr>
              <p:grpSpPr>
                <a:xfrm>
                  <a:off x="6580490" y="1735073"/>
                  <a:ext cx="262287" cy="266307"/>
                  <a:chOff x="2482176" y="4399866"/>
                  <a:chExt cx="228600" cy="228600"/>
                </a:xfrm>
              </p:grpSpPr>
              <p:sp>
                <p:nvSpPr>
                  <p:cNvPr id="100" name="Oval 99"/>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01" name="Straight Arrow Connector 100"/>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99" name="Straight Arrow Connector 98"/>
                <p:cNvCxnSpPr>
                  <a:stCxn id="97" idx="3"/>
                  <a:endCxn id="100" idx="2"/>
                </p:cNvCxnSpPr>
                <p:nvPr/>
              </p:nvCxnSpPr>
              <p:spPr>
                <a:xfrm>
                  <a:off x="6031175" y="1868226"/>
                  <a:ext cx="549315"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88" name="Rectangle 87"/>
              <p:cNvSpPr/>
              <p:nvPr/>
            </p:nvSpPr>
            <p:spPr>
              <a:xfrm>
                <a:off x="2840302" y="3223557"/>
                <a:ext cx="973188" cy="580094"/>
              </a:xfrm>
              <a:prstGeom prst="rect">
                <a:avLst/>
              </a:prstGeom>
              <a:solidFill>
                <a:srgbClr val="558ED5"/>
              </a:solidFill>
              <a:ln>
                <a:solidFill>
                  <a:srgbClr val="25406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800" i="1" dirty="0">
                    <a:latin typeface="Lato Black" panose="020F0502020204030203" pitchFamily="34" charset="0"/>
                    <a:ea typeface="Lato Black" panose="020F0502020204030203" pitchFamily="34" charset="0"/>
                    <a:cs typeface="Lato Black" panose="020F0502020204030203" pitchFamily="34" charset="0"/>
                  </a:rPr>
                  <a:t>Π</a:t>
                </a:r>
                <a:endParaRPr lang="en-US" sz="2800" i="1"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89" name="Straight Arrow Connector 88"/>
              <p:cNvCxnSpPr>
                <a:stCxn id="91" idx="2"/>
                <a:endCxn id="88" idx="0"/>
              </p:cNvCxnSpPr>
              <p:nvPr/>
            </p:nvCxnSpPr>
            <p:spPr>
              <a:xfrm>
                <a:off x="3326896" y="2577572"/>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8" idx="2"/>
              </p:cNvCxnSpPr>
              <p:nvPr/>
            </p:nvCxnSpPr>
            <p:spPr>
              <a:xfrm>
                <a:off x="3326896" y="3803652"/>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3030317" y="2054352"/>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2" name="TextBox 91"/>
              <p:cNvSpPr txBox="1"/>
              <p:nvPr/>
            </p:nvSpPr>
            <p:spPr>
              <a:xfrm>
                <a:off x="3030317" y="4452835"/>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93" name="Group 92"/>
              <p:cNvGrpSpPr/>
              <p:nvPr/>
            </p:nvGrpSpPr>
            <p:grpSpPr>
              <a:xfrm>
                <a:off x="3195753" y="2672704"/>
                <a:ext cx="262287" cy="266307"/>
                <a:chOff x="2482176" y="4399866"/>
                <a:chExt cx="228600" cy="228600"/>
              </a:xfrm>
            </p:grpSpPr>
            <p:sp>
              <p:nvSpPr>
                <p:cNvPr id="95" name="Oval 94"/>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96" name="Straight Arrow Connector 95"/>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94" name="Elbow Connector 93"/>
              <p:cNvCxnSpPr>
                <a:endCxn id="95" idx="2"/>
              </p:cNvCxnSpPr>
              <p:nvPr/>
            </p:nvCxnSpPr>
            <p:spPr>
              <a:xfrm flipV="1">
                <a:off x="1628582" y="2805858"/>
                <a:ext cx="1567171" cy="1356012"/>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grpSp>
        <p:cxnSp>
          <p:nvCxnSpPr>
            <p:cNvPr id="128" name="Straight Connector 127"/>
            <p:cNvCxnSpPr/>
            <p:nvPr/>
          </p:nvCxnSpPr>
          <p:spPr>
            <a:xfrm>
              <a:off x="4058399" y="1102108"/>
              <a:ext cx="0" cy="402336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7730779" y="1102108"/>
              <a:ext cx="0" cy="402336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37" name="Text Placeholder 53"/>
          <p:cNvSpPr txBox="1">
            <a:spLocks/>
          </p:cNvSpPr>
          <p:nvPr/>
        </p:nvSpPr>
        <p:spPr>
          <a:xfrm>
            <a:off x="7975686" y="1102108"/>
            <a:ext cx="3606713" cy="639762"/>
          </a:xfrm>
          <a:prstGeom prst="rect">
            <a:avLst/>
          </a:prstGeom>
        </p:spPr>
        <p:txBody>
          <a:bodyPr vert="horz" lIns="91440" tIns="45720" rIns="91440" bIns="45720" rtlCol="0" anchor="b">
            <a:normAutofit/>
          </a:bodyPr>
          <a:lstStyle>
            <a:lvl1pPr marL="0" indent="0" algn="l" defTabSz="457200" rtl="0" eaLnBrk="1" latinLnBrk="0" hangingPunct="1">
              <a:spcBef>
                <a:spcPts val="800"/>
              </a:spcBef>
              <a:buFont typeface="Arial"/>
              <a:buNone/>
              <a:defRPr sz="2400" b="0" i="0" kern="1200">
                <a:solidFill>
                  <a:schemeClr val="tx1"/>
                </a:solidFill>
                <a:latin typeface="Lato Black"/>
                <a:ea typeface="+mn-ea"/>
                <a:cs typeface="Lato Black"/>
              </a:defRPr>
            </a:lvl1pPr>
            <a:lvl2pPr marL="457200" indent="0" algn="l" defTabSz="457200" rtl="0" eaLnBrk="1" latinLnBrk="0" hangingPunct="1">
              <a:spcBef>
                <a:spcPts val="600"/>
              </a:spcBef>
              <a:buFont typeface="Arial"/>
              <a:buNone/>
              <a:defRPr sz="2000" b="1" i="0" kern="1200">
                <a:solidFill>
                  <a:schemeClr val="tx1"/>
                </a:solidFill>
                <a:latin typeface="Lato Medium"/>
                <a:ea typeface="+mn-ea"/>
                <a:cs typeface="Lato Medium"/>
              </a:defRPr>
            </a:lvl2pPr>
            <a:lvl3pPr marL="914400" indent="0" algn="l" defTabSz="457200" rtl="0" eaLnBrk="1" latinLnBrk="0" hangingPunct="1">
              <a:spcBef>
                <a:spcPct val="20000"/>
              </a:spcBef>
              <a:buFont typeface="Arial"/>
              <a:buNone/>
              <a:defRPr sz="1800" b="1" i="0" kern="1200">
                <a:solidFill>
                  <a:schemeClr val="tx1"/>
                </a:solidFill>
                <a:latin typeface="Lato Medium"/>
                <a:ea typeface="+mn-ea"/>
                <a:cs typeface="Lato Medium"/>
              </a:defRPr>
            </a:lvl3pPr>
            <a:lvl4pPr marL="13716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4pPr>
            <a:lvl5pPr marL="18288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smtClean="0"/>
              <a:t>Ideal </a:t>
            </a:r>
            <a:r>
              <a:rPr lang="en-US" dirty="0"/>
              <a:t>encryption scheme</a:t>
            </a:r>
          </a:p>
        </p:txBody>
      </p:sp>
      <p:grpSp>
        <p:nvGrpSpPr>
          <p:cNvPr id="10" name="Group 9"/>
          <p:cNvGrpSpPr/>
          <p:nvPr/>
        </p:nvGrpSpPr>
        <p:grpSpPr>
          <a:xfrm>
            <a:off x="2789236" y="4634577"/>
            <a:ext cx="2551746" cy="2097979"/>
            <a:chOff x="2789236" y="4634577"/>
            <a:chExt cx="2551746" cy="2097979"/>
          </a:xfrm>
        </p:grpSpPr>
        <p:sp>
          <p:nvSpPr>
            <p:cNvPr id="129" name="TextBox 128"/>
            <p:cNvSpPr txBox="1"/>
            <p:nvPr/>
          </p:nvSpPr>
          <p:spPr>
            <a:xfrm>
              <a:off x="2789236" y="6024670"/>
              <a:ext cx="2551746" cy="707886"/>
            </a:xfrm>
            <a:prstGeom prst="rect">
              <a:avLst/>
            </a:prstGeom>
            <a:noFill/>
          </p:spPr>
          <p:txBody>
            <a:bodyPr wrap="square" rIns="0" rtlCol="0">
              <a:spAutoFit/>
            </a:bodyPr>
            <a:lstStyle/>
            <a:p>
              <a:r>
                <a:rPr lang="en-US" sz="2000" i="1" dirty="0" smtClean="0">
                  <a:solidFill>
                    <a:schemeClr val="accent1"/>
                  </a:solidFill>
                </a:rPr>
                <a:t>by </a:t>
              </a:r>
              <a:r>
                <a:rPr lang="en-US" sz="2000" i="1" dirty="0" err="1" smtClean="0">
                  <a:solidFill>
                    <a:schemeClr val="accent1"/>
                  </a:solidFill>
                </a:rPr>
                <a:t>pseudorandomness</a:t>
              </a:r>
              <a:r>
                <a:rPr lang="en-US" sz="2000" i="1" dirty="0" smtClean="0">
                  <a:solidFill>
                    <a:schemeClr val="accent1"/>
                  </a:solidFill>
                </a:rPr>
                <a:t> of the block cipher</a:t>
              </a:r>
              <a:endParaRPr lang="en-US" sz="2000" i="1" dirty="0">
                <a:solidFill>
                  <a:schemeClr val="accent1"/>
                </a:solidFill>
              </a:endParaRPr>
            </a:p>
          </p:txBody>
        </p:sp>
        <p:pic>
          <p:nvPicPr>
            <p:cNvPr id="74"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00" y="4634577"/>
              <a:ext cx="1473198" cy="1473198"/>
            </a:xfrm>
            <a:prstGeom prst="rect">
              <a:avLst/>
            </a:prstGeom>
          </p:spPr>
        </p:pic>
        <p:sp>
          <p:nvSpPr>
            <p:cNvPr id="9" name="TextBox 8"/>
            <p:cNvSpPr txBox="1"/>
            <p:nvPr/>
          </p:nvSpPr>
          <p:spPr>
            <a:xfrm>
              <a:off x="4439033" y="5017233"/>
              <a:ext cx="426525" cy="707886"/>
            </a:xfrm>
            <a:prstGeom prst="rect">
              <a:avLst/>
            </a:prstGeom>
            <a:noFill/>
          </p:spPr>
          <p:txBody>
            <a:bodyPr wrap="none" rtlCol="0">
              <a:spAutoFit/>
            </a:bodyPr>
            <a:lstStyle/>
            <a:p>
              <a:r>
                <a:rPr lang="en-US" sz="4000" dirty="0" smtClean="0">
                  <a:solidFill>
                    <a:schemeClr val="accent1"/>
                  </a:solidFill>
                  <a:latin typeface="Lato Black"/>
                  <a:cs typeface="Lato Black"/>
                </a:rPr>
                <a:t>?</a:t>
              </a:r>
              <a:endParaRPr lang="en-US" sz="4000" dirty="0">
                <a:solidFill>
                  <a:schemeClr val="accent1"/>
                </a:solidFill>
                <a:latin typeface="Lato Black"/>
                <a:cs typeface="Lato Black"/>
              </a:endParaRPr>
            </a:p>
          </p:txBody>
        </p:sp>
      </p:grpSp>
      <p:grpSp>
        <p:nvGrpSpPr>
          <p:cNvPr id="11" name="Group 10"/>
          <p:cNvGrpSpPr/>
          <p:nvPr/>
        </p:nvGrpSpPr>
        <p:grpSpPr>
          <a:xfrm>
            <a:off x="6904325" y="4634577"/>
            <a:ext cx="1633613" cy="2097979"/>
            <a:chOff x="6904325" y="4634577"/>
            <a:chExt cx="1633613" cy="2097979"/>
          </a:xfrm>
        </p:grpSpPr>
        <p:sp>
          <p:nvSpPr>
            <p:cNvPr id="131" name="TextBox 130"/>
            <p:cNvSpPr txBox="1"/>
            <p:nvPr/>
          </p:nvSpPr>
          <p:spPr>
            <a:xfrm>
              <a:off x="6904325" y="6024670"/>
              <a:ext cx="1600559" cy="707886"/>
            </a:xfrm>
            <a:prstGeom prst="rect">
              <a:avLst/>
            </a:prstGeom>
            <a:noFill/>
          </p:spPr>
          <p:txBody>
            <a:bodyPr wrap="square" rIns="0" rtlCol="0">
              <a:spAutoFit/>
            </a:bodyPr>
            <a:lstStyle/>
            <a:p>
              <a:r>
                <a:rPr lang="en-US" sz="2000" i="1" dirty="0" smtClean="0">
                  <a:solidFill>
                    <a:schemeClr val="accent1"/>
                  </a:solidFill>
                </a:rPr>
                <a:t>input to every </a:t>
              </a:r>
              <a:r>
                <a:rPr lang="el-GR" sz="2000" i="1" dirty="0" smtClean="0">
                  <a:solidFill>
                    <a:schemeClr val="accent1"/>
                  </a:solidFill>
                  <a:latin typeface="Lato Heavy"/>
                  <a:cs typeface="Lato Heavy"/>
                </a:rPr>
                <a:t>Π</a:t>
              </a:r>
              <a:r>
                <a:rPr lang="en-US" sz="2000" i="1" dirty="0" smtClean="0">
                  <a:solidFill>
                    <a:schemeClr val="accent1"/>
                  </a:solidFill>
                </a:rPr>
                <a:t> is “random”</a:t>
              </a:r>
              <a:endParaRPr lang="el-GR" sz="2000" i="1" dirty="0">
                <a:solidFill>
                  <a:schemeClr val="accent1"/>
                </a:solidFill>
              </a:endParaRPr>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180" y="4634577"/>
              <a:ext cx="1473198" cy="1473198"/>
            </a:xfrm>
            <a:prstGeom prst="rect">
              <a:avLst/>
            </a:prstGeom>
          </p:spPr>
        </p:pic>
        <p:sp>
          <p:nvSpPr>
            <p:cNvPr id="102" name="TextBox 101"/>
            <p:cNvSpPr txBox="1"/>
            <p:nvPr/>
          </p:nvSpPr>
          <p:spPr>
            <a:xfrm>
              <a:off x="8111413" y="5017233"/>
              <a:ext cx="426525" cy="707886"/>
            </a:xfrm>
            <a:prstGeom prst="rect">
              <a:avLst/>
            </a:prstGeom>
            <a:noFill/>
          </p:spPr>
          <p:txBody>
            <a:bodyPr wrap="none" rtlCol="0">
              <a:spAutoFit/>
            </a:bodyPr>
            <a:lstStyle/>
            <a:p>
              <a:r>
                <a:rPr lang="en-US" sz="4000" dirty="0" smtClean="0">
                  <a:solidFill>
                    <a:schemeClr val="accent1"/>
                  </a:solidFill>
                  <a:latin typeface="Lato Black"/>
                  <a:cs typeface="Lato Black"/>
                </a:rPr>
                <a:t>?</a:t>
              </a:r>
              <a:endParaRPr lang="en-US" sz="4000" dirty="0">
                <a:solidFill>
                  <a:schemeClr val="accent1"/>
                </a:solidFill>
                <a:latin typeface="Lato Black"/>
                <a:cs typeface="Lato Black"/>
              </a:endParaRPr>
            </a:p>
          </p:txBody>
        </p:sp>
      </p:grpSp>
    </p:spTree>
    <p:extLst>
      <p:ext uri="{BB962C8B-B14F-4D97-AF65-F5344CB8AC3E}">
        <p14:creationId xmlns:p14="http://schemas.microsoft.com/office/powerpoint/2010/main" val="234137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Formal comparison of attacks</a:t>
            </a:r>
            <a:endParaRPr lang="en-US" dirty="0"/>
          </a:p>
        </p:txBody>
      </p:sp>
      <p:sp>
        <p:nvSpPr>
          <p:cNvPr id="6" name="Text Placeholder 5"/>
          <p:cNvSpPr>
            <a:spLocks noGrp="1"/>
          </p:cNvSpPr>
          <p:nvPr>
            <p:ph type="body" idx="1"/>
          </p:nvPr>
        </p:nvSpPr>
        <p:spPr/>
        <p:txBody>
          <a:bodyPr/>
          <a:lstStyle/>
          <a:p>
            <a:r>
              <a:rPr lang="en-US" dirty="0"/>
              <a:t>SHA1: Identical prefix attack</a:t>
            </a:r>
          </a:p>
        </p:txBody>
      </p:sp>
      <p:sp>
        <p:nvSpPr>
          <p:cNvPr id="7" name="Content Placeholder 6"/>
          <p:cNvSpPr>
            <a:spLocks noGrp="1"/>
          </p:cNvSpPr>
          <p:nvPr>
            <p:ph sz="half" idx="2"/>
          </p:nvPr>
        </p:nvSpPr>
        <p:spPr/>
        <p:txBody>
          <a:bodyPr/>
          <a:lstStyle/>
          <a:p>
            <a:pPr marL="0" indent="0">
              <a:buNone/>
            </a:pPr>
            <a:r>
              <a:rPr lang="en-US" dirty="0"/>
              <a:t>There </a:t>
            </a:r>
            <a:r>
              <a:rPr lang="en-US" i="1" dirty="0"/>
              <a:t>exist</a:t>
            </a:r>
            <a:r>
              <a:rPr lang="en-US" dirty="0"/>
              <a:t> specific strings A and B such that for all strings C:</a:t>
            </a:r>
          </a:p>
          <a:p>
            <a:pPr marL="0" indent="0">
              <a:buNone/>
            </a:pPr>
            <a:r>
              <a:rPr lang="en-US" dirty="0"/>
              <a:t>SHA1(A || C) = SHA1(B || C)</a:t>
            </a:r>
          </a:p>
        </p:txBody>
      </p:sp>
      <p:sp>
        <p:nvSpPr>
          <p:cNvPr id="8" name="Text Placeholder 7"/>
          <p:cNvSpPr>
            <a:spLocks noGrp="1"/>
          </p:cNvSpPr>
          <p:nvPr>
            <p:ph type="body" sz="quarter" idx="3"/>
          </p:nvPr>
        </p:nvSpPr>
        <p:spPr/>
        <p:txBody>
          <a:bodyPr/>
          <a:lstStyle/>
          <a:p>
            <a:r>
              <a:rPr lang="en-US" dirty="0"/>
              <a:t>MD5: Chosen prefix </a:t>
            </a:r>
            <a:r>
              <a:rPr lang="en-US" dirty="0" smtClean="0"/>
              <a:t>attack</a:t>
            </a:r>
            <a:endParaRPr lang="en-US" dirty="0"/>
          </a:p>
        </p:txBody>
      </p:sp>
      <p:sp>
        <p:nvSpPr>
          <p:cNvPr id="9" name="Content Placeholder 8"/>
          <p:cNvSpPr>
            <a:spLocks noGrp="1"/>
          </p:cNvSpPr>
          <p:nvPr>
            <p:ph sz="quarter" idx="4"/>
          </p:nvPr>
        </p:nvSpPr>
        <p:spPr/>
        <p:txBody>
          <a:bodyPr/>
          <a:lstStyle/>
          <a:p>
            <a:pPr marL="0" indent="0">
              <a:buNone/>
            </a:pPr>
            <a:r>
              <a:rPr lang="en-US" dirty="0"/>
              <a:t>Given </a:t>
            </a:r>
            <a:r>
              <a:rPr lang="en-US" i="1" dirty="0"/>
              <a:t>any</a:t>
            </a:r>
            <a:r>
              <a:rPr lang="en-US" dirty="0"/>
              <a:t> strings A and B, can find strings C and D such that:</a:t>
            </a:r>
          </a:p>
          <a:p>
            <a:pPr marL="0" indent="0">
              <a:buNone/>
            </a:pPr>
            <a:r>
              <a:rPr lang="en-US" dirty="0"/>
              <a:t>MD5(A || C) = MD5(B || D</a:t>
            </a:r>
            <a:r>
              <a:rPr lang="en-US" dirty="0" smtClean="0"/>
              <a:t>)</a:t>
            </a:r>
            <a:endParaRPr lang="en-US" dirty="0"/>
          </a:p>
        </p:txBody>
      </p:sp>
      <p:grpSp>
        <p:nvGrpSpPr>
          <p:cNvPr id="11" name="Group 10"/>
          <p:cNvGrpSpPr/>
          <p:nvPr/>
        </p:nvGrpSpPr>
        <p:grpSpPr>
          <a:xfrm>
            <a:off x="693001" y="3302638"/>
            <a:ext cx="10359125" cy="3453486"/>
            <a:chOff x="609600" y="3255606"/>
            <a:chExt cx="10359125" cy="3453486"/>
          </a:xfrm>
        </p:grpSpPr>
        <p:grpSp>
          <p:nvGrpSpPr>
            <p:cNvPr id="4" name="Group 3"/>
            <p:cNvGrpSpPr/>
            <p:nvPr/>
          </p:nvGrpSpPr>
          <p:grpSpPr>
            <a:xfrm>
              <a:off x="609600" y="3255606"/>
              <a:ext cx="4362896" cy="3453486"/>
              <a:chOff x="4985139" y="3138022"/>
              <a:chExt cx="4362896" cy="3453486"/>
            </a:xfrm>
          </p:grpSpPr>
          <p:sp>
            <p:nvSpPr>
              <p:cNvPr id="2" name="Rectangle 1"/>
              <p:cNvSpPr/>
              <p:nvPr/>
            </p:nvSpPr>
            <p:spPr>
              <a:xfrm>
                <a:off x="4985140" y="3138022"/>
                <a:ext cx="4362894" cy="31457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solidFill>
                      <a:schemeClr val="tx1"/>
                    </a:solidFill>
                    <a:latin typeface="Lato Semibold"/>
                    <a:cs typeface="Lato Semibold"/>
                  </a:rPr>
                  <a:t>We have used a Sony </a:t>
                </a:r>
                <a:r>
                  <a:rPr lang="en-US" sz="2000" dirty="0" err="1">
                    <a:solidFill>
                      <a:schemeClr val="tx1"/>
                    </a:solidFill>
                    <a:latin typeface="Lato Semibold"/>
                    <a:cs typeface="Lato Semibold"/>
                  </a:rPr>
                  <a:t>Playstation</a:t>
                </a:r>
                <a:r>
                  <a:rPr lang="en-US" sz="2000" dirty="0">
                    <a:solidFill>
                      <a:schemeClr val="tx1"/>
                    </a:solidFill>
                    <a:latin typeface="Lato Semibold"/>
                    <a:cs typeface="Lato Semibold"/>
                  </a:rPr>
                  <a:t> 3 to correctly predict the outcome of the 2008 US presidential elections. In order not to influence the voters we keep our prediction secret, but commit to it by publishing its cryptographic hash on this website. The document with the correct prediction and matching hash will be revealed after the elections.</a:t>
                </a:r>
              </a:p>
            </p:txBody>
          </p:sp>
          <p:sp>
            <p:nvSpPr>
              <p:cNvPr id="3" name="TextBox 2"/>
              <p:cNvSpPr txBox="1"/>
              <p:nvPr/>
            </p:nvSpPr>
            <p:spPr>
              <a:xfrm>
                <a:off x="4985139" y="6283731"/>
                <a:ext cx="4362896" cy="307777"/>
              </a:xfrm>
              <a:prstGeom prst="rect">
                <a:avLst/>
              </a:prstGeom>
              <a:noFill/>
            </p:spPr>
            <p:txBody>
              <a:bodyPr wrap="square" rtlCol="0">
                <a:spAutoFit/>
              </a:bodyPr>
              <a:lstStyle/>
              <a:p>
                <a:pPr algn="ctr"/>
                <a:r>
                  <a:rPr lang="en-US" sz="1400" dirty="0" smtClean="0"/>
                  <a:t>Site: http</a:t>
                </a:r>
                <a:r>
                  <a:rPr lang="en-US" sz="1400" dirty="0"/>
                  <a:t>://</a:t>
                </a:r>
                <a:r>
                  <a:rPr lang="en-US" sz="1400" dirty="0" err="1"/>
                  <a:t>www.win.tue.nl</a:t>
                </a:r>
                <a:r>
                  <a:rPr lang="en-US" sz="1400" dirty="0"/>
                  <a:t>/</a:t>
                </a:r>
                <a:r>
                  <a:rPr lang="en-US" sz="1400" dirty="0" err="1"/>
                  <a:t>hashclash</a:t>
                </a:r>
                <a:r>
                  <a:rPr lang="en-US" sz="1400" dirty="0"/>
                  <a:t>/Nostradamus/</a:t>
                </a:r>
              </a:p>
            </p:txBody>
          </p:sp>
        </p:grpSp>
        <p:pic>
          <p:nvPicPr>
            <p:cNvPr id="10" name="Picture 9" descr="a.png"/>
            <p:cNvPicPr>
              <a:picLocks noChangeAspect="1"/>
            </p:cNvPicPr>
            <p:nvPr/>
          </p:nvPicPr>
          <p:blipFill rotWithShape="1">
            <a:blip r:embed="rId3">
              <a:extLst>
                <a:ext uri="{28A0092B-C50C-407E-A947-70E740481C1C}">
                  <a14:useLocalDpi xmlns:a14="http://schemas.microsoft.com/office/drawing/2010/main" val="0"/>
                </a:ext>
              </a:extLst>
            </a:blip>
            <a:srcRect l="22479" t="13772" r="1475"/>
            <a:stretch/>
          </p:blipFill>
          <p:spPr>
            <a:xfrm>
              <a:off x="5054815" y="3255606"/>
              <a:ext cx="5913910" cy="3453486"/>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605747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❷ Counter </a:t>
            </a:r>
            <a:r>
              <a:rPr lang="en-US" dirty="0" smtClean="0"/>
              <a:t>(CTR) mode</a:t>
            </a:r>
            <a:endParaRPr lang="en-US" dirty="0"/>
          </a:p>
        </p:txBody>
      </p:sp>
      <p:sp>
        <p:nvSpPr>
          <p:cNvPr id="98" name="Rectangle 97"/>
          <p:cNvSpPr/>
          <p:nvPr/>
        </p:nvSpPr>
        <p:spPr>
          <a:xfrm>
            <a:off x="6212927" y="1733300"/>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99" name="Straight Arrow Connector 98"/>
          <p:cNvCxnSpPr>
            <a:stCxn id="101" idx="2"/>
            <a:endCxn id="98" idx="0"/>
          </p:cNvCxnSpPr>
          <p:nvPr/>
        </p:nvCxnSpPr>
        <p:spPr>
          <a:xfrm>
            <a:off x="6699522" y="1357749"/>
            <a:ext cx="0" cy="37555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2"/>
            <a:endCxn id="102" idx="0"/>
          </p:cNvCxnSpPr>
          <p:nvPr/>
        </p:nvCxnSpPr>
        <p:spPr>
          <a:xfrm flipH="1">
            <a:off x="6699521" y="2313394"/>
            <a:ext cx="1" cy="82580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5993846" y="834529"/>
            <a:ext cx="1411351"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0)</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2" name="TextBox 101"/>
          <p:cNvSpPr txBox="1"/>
          <p:nvPr/>
        </p:nvSpPr>
        <p:spPr>
          <a:xfrm>
            <a:off x="5957964" y="3139196"/>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7" name="Rectangle 86"/>
          <p:cNvSpPr/>
          <p:nvPr/>
        </p:nvSpPr>
        <p:spPr>
          <a:xfrm>
            <a:off x="8231948" y="173330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8" name="Straight Arrow Connector 87"/>
          <p:cNvCxnSpPr>
            <a:stCxn id="90" idx="2"/>
            <a:endCxn id="87" idx="0"/>
          </p:cNvCxnSpPr>
          <p:nvPr/>
        </p:nvCxnSpPr>
        <p:spPr>
          <a:xfrm>
            <a:off x="8718542" y="1357749"/>
            <a:ext cx="0" cy="37555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7" idx="2"/>
            <a:endCxn id="91" idx="0"/>
          </p:cNvCxnSpPr>
          <p:nvPr/>
        </p:nvCxnSpPr>
        <p:spPr>
          <a:xfrm>
            <a:off x="8718542" y="2313394"/>
            <a:ext cx="0" cy="82580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8191339" y="834529"/>
            <a:ext cx="1054406" cy="523220"/>
          </a:xfrm>
          <a:prstGeom prst="rect">
            <a:avLst/>
          </a:prstGeom>
          <a:noFill/>
        </p:spPr>
        <p:txBody>
          <a:bodyPr wrap="square" rtlCol="0">
            <a:spAutoFit/>
          </a:bodyPr>
          <a:lstStyle/>
          <a:p>
            <a:pPr algn="ctr"/>
            <a:r>
              <a:rPr lang="en-US" sz="28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1" name="TextBox 90"/>
          <p:cNvSpPr txBox="1"/>
          <p:nvPr/>
        </p:nvSpPr>
        <p:spPr>
          <a:xfrm>
            <a:off x="8421963" y="3139196"/>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0" name="Rectangle 79"/>
          <p:cNvSpPr/>
          <p:nvPr/>
        </p:nvSpPr>
        <p:spPr>
          <a:xfrm>
            <a:off x="10186023" y="1718688"/>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1" name="Straight Arrow Connector 80"/>
          <p:cNvCxnSpPr>
            <a:stCxn id="83" idx="2"/>
            <a:endCxn id="80" idx="0"/>
          </p:cNvCxnSpPr>
          <p:nvPr/>
        </p:nvCxnSpPr>
        <p:spPr>
          <a:xfrm flipH="1">
            <a:off x="10672617" y="1357749"/>
            <a:ext cx="1" cy="360939"/>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2"/>
            <a:endCxn id="84" idx="0"/>
          </p:cNvCxnSpPr>
          <p:nvPr/>
        </p:nvCxnSpPr>
        <p:spPr>
          <a:xfrm>
            <a:off x="10672617" y="2298782"/>
            <a:ext cx="1" cy="82580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10126610" y="834529"/>
            <a:ext cx="1092015"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4" name="TextBox 83"/>
          <p:cNvSpPr txBox="1"/>
          <p:nvPr/>
        </p:nvSpPr>
        <p:spPr>
          <a:xfrm>
            <a:off x="10376039" y="3124584"/>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62" name="Straight Arrow Connector 61"/>
          <p:cNvCxnSpPr>
            <a:stCxn id="65" idx="2"/>
            <a:endCxn id="69" idx="0"/>
          </p:cNvCxnSpPr>
          <p:nvPr/>
        </p:nvCxnSpPr>
        <p:spPr>
          <a:xfrm>
            <a:off x="2812275" y="1490795"/>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9" idx="2"/>
            <a:endCxn id="66" idx="0"/>
          </p:cNvCxnSpPr>
          <p:nvPr/>
        </p:nvCxnSpPr>
        <p:spPr>
          <a:xfrm>
            <a:off x="2812275" y="2652414"/>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1887697" y="1936114"/>
            <a:ext cx="1849156"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 CTR</a:t>
            </a:r>
            <a:endParaRPr lang="en-US" sz="2800" i="1" baseline="-25000" dirty="0">
              <a:latin typeface="Lato Black"/>
              <a:cs typeface="Lato Black"/>
            </a:endParaRPr>
          </a:p>
        </p:txBody>
      </p:sp>
      <p:sp>
        <p:nvSpPr>
          <p:cNvPr id="65" name="TextBox 64"/>
          <p:cNvSpPr txBox="1"/>
          <p:nvPr/>
        </p:nvSpPr>
        <p:spPr>
          <a:xfrm>
            <a:off x="2412138" y="967575"/>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6" name="TextBox 65"/>
          <p:cNvSpPr txBox="1"/>
          <p:nvPr/>
        </p:nvSpPr>
        <p:spPr>
          <a:xfrm>
            <a:off x="2411606" y="3096767"/>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7" name="TextBox 66"/>
          <p:cNvSpPr txBox="1"/>
          <p:nvPr/>
        </p:nvSpPr>
        <p:spPr>
          <a:xfrm>
            <a:off x="1032789" y="2032171"/>
            <a:ext cx="377672" cy="523220"/>
          </a:xfrm>
          <a:prstGeom prst="rect">
            <a:avLst/>
          </a:prstGeom>
          <a:noFill/>
        </p:spPr>
        <p:txBody>
          <a:bodyPr wrap="square" rtlCol="0">
            <a:spAutoFit/>
          </a:bodyPr>
          <a:lstStyle/>
          <a:p>
            <a:pPr algn="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N</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68" name="Straight Arrow Connector 67"/>
          <p:cNvCxnSpPr>
            <a:stCxn id="67" idx="3"/>
            <a:endCxn id="69" idx="1"/>
          </p:cNvCxnSpPr>
          <p:nvPr/>
        </p:nvCxnSpPr>
        <p:spPr>
          <a:xfrm>
            <a:off x="1410461" y="2293781"/>
            <a:ext cx="477236" cy="48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273076" y="2017559"/>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21" name="Group 20"/>
          <p:cNvGrpSpPr/>
          <p:nvPr/>
        </p:nvGrpSpPr>
        <p:grpSpPr>
          <a:xfrm>
            <a:off x="5516924" y="2419997"/>
            <a:ext cx="5286836" cy="523220"/>
            <a:chOff x="5516924" y="3031413"/>
            <a:chExt cx="5286836" cy="523220"/>
          </a:xfrm>
        </p:grpSpPr>
        <p:grpSp>
          <p:nvGrpSpPr>
            <p:cNvPr id="73" name="Group 72"/>
            <p:cNvGrpSpPr/>
            <p:nvPr/>
          </p:nvGrpSpPr>
          <p:grpSpPr>
            <a:xfrm>
              <a:off x="8587399" y="3159870"/>
              <a:ext cx="262287" cy="266307"/>
              <a:chOff x="2482176" y="4399866"/>
              <a:chExt cx="228600" cy="228600"/>
            </a:xfrm>
          </p:grpSpPr>
          <p:sp>
            <p:nvSpPr>
              <p:cNvPr id="85" name="Oval 84"/>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86" name="Straight Arrow Connector 85"/>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6568377" y="3159870"/>
              <a:ext cx="262287" cy="266307"/>
              <a:chOff x="2482176" y="4399866"/>
              <a:chExt cx="228600" cy="228600"/>
            </a:xfrm>
          </p:grpSpPr>
          <p:sp>
            <p:nvSpPr>
              <p:cNvPr id="78" name="Oval 77"/>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79" name="Straight Arrow Connector 78"/>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10541473" y="3159870"/>
              <a:ext cx="262287" cy="266307"/>
              <a:chOff x="2482176" y="4399866"/>
              <a:chExt cx="228600" cy="228600"/>
            </a:xfrm>
          </p:grpSpPr>
          <p:sp>
            <p:nvSpPr>
              <p:cNvPr id="54" name="Oval 53"/>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55" name="Straight Arrow Connector 54"/>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57" name="TextBox 56"/>
            <p:cNvSpPr txBox="1"/>
            <p:nvPr/>
          </p:nvSpPr>
          <p:spPr>
            <a:xfrm>
              <a:off x="5516924"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59" name="Straight Arrow Connector 58"/>
            <p:cNvCxnSpPr>
              <a:stCxn id="57" idx="3"/>
              <a:endCxn id="78" idx="2"/>
            </p:cNvCxnSpPr>
            <p:nvPr/>
          </p:nvCxnSpPr>
          <p:spPr>
            <a:xfrm>
              <a:off x="6225040" y="3293023"/>
              <a:ext cx="343337"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7523832"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07" name="Straight Arrow Connector 106"/>
            <p:cNvCxnSpPr>
              <a:stCxn id="106" idx="3"/>
              <a:endCxn id="85" idx="2"/>
            </p:cNvCxnSpPr>
            <p:nvPr/>
          </p:nvCxnSpPr>
          <p:spPr>
            <a:xfrm>
              <a:off x="8231948" y="3293023"/>
              <a:ext cx="355451"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9477907"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09" name="Straight Arrow Connector 108"/>
            <p:cNvCxnSpPr>
              <a:stCxn id="108" idx="3"/>
              <a:endCxn id="54" idx="2"/>
            </p:cNvCxnSpPr>
            <p:nvPr/>
          </p:nvCxnSpPr>
          <p:spPr>
            <a:xfrm>
              <a:off x="10186023" y="3293023"/>
              <a:ext cx="355450"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43" name="Rectangle 142"/>
          <p:cNvSpPr/>
          <p:nvPr/>
        </p:nvSpPr>
        <p:spPr>
          <a:xfrm>
            <a:off x="2974310" y="204480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nvGrpSpPr>
          <p:cNvPr id="15" name="Group 14"/>
          <p:cNvGrpSpPr/>
          <p:nvPr/>
        </p:nvGrpSpPr>
        <p:grpSpPr>
          <a:xfrm>
            <a:off x="609600" y="3863942"/>
            <a:ext cx="10972800" cy="2935268"/>
            <a:chOff x="609600" y="3816910"/>
            <a:chExt cx="10972800" cy="2935268"/>
          </a:xfrm>
        </p:grpSpPr>
        <p:sp>
          <p:nvSpPr>
            <p:cNvPr id="71" name="Rectangle 70"/>
            <p:cNvSpPr/>
            <p:nvPr/>
          </p:nvSpPr>
          <p:spPr>
            <a:xfrm>
              <a:off x="6212927" y="4823062"/>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74" name="Straight Arrow Connector 73"/>
            <p:cNvCxnSpPr>
              <a:stCxn id="95" idx="2"/>
              <a:endCxn id="71" idx="0"/>
            </p:cNvCxnSpPr>
            <p:nvPr/>
          </p:nvCxnSpPr>
          <p:spPr>
            <a:xfrm>
              <a:off x="6699522" y="4447511"/>
              <a:ext cx="0" cy="37555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71" idx="2"/>
              <a:endCxn id="96" idx="0"/>
            </p:cNvCxnSpPr>
            <p:nvPr/>
          </p:nvCxnSpPr>
          <p:spPr>
            <a:xfrm flipH="1">
              <a:off x="6699521" y="5403156"/>
              <a:ext cx="1" cy="82580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993846" y="3924291"/>
              <a:ext cx="1411351"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0)</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6" name="TextBox 95"/>
            <p:cNvSpPr txBox="1"/>
            <p:nvPr/>
          </p:nvSpPr>
          <p:spPr>
            <a:xfrm>
              <a:off x="5957964" y="6228958"/>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7" name="Rectangle 96"/>
            <p:cNvSpPr/>
            <p:nvPr/>
          </p:nvSpPr>
          <p:spPr>
            <a:xfrm>
              <a:off x="8231948" y="4823062"/>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03" name="Straight Arrow Connector 102"/>
            <p:cNvCxnSpPr>
              <a:stCxn id="105" idx="2"/>
              <a:endCxn id="97" idx="0"/>
            </p:cNvCxnSpPr>
            <p:nvPr/>
          </p:nvCxnSpPr>
          <p:spPr>
            <a:xfrm>
              <a:off x="8718542" y="4447511"/>
              <a:ext cx="0" cy="37555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97" idx="2"/>
              <a:endCxn id="110" idx="0"/>
            </p:cNvCxnSpPr>
            <p:nvPr/>
          </p:nvCxnSpPr>
          <p:spPr>
            <a:xfrm>
              <a:off x="8718542" y="5403156"/>
              <a:ext cx="0" cy="82580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8191339" y="3924291"/>
              <a:ext cx="1054406" cy="523220"/>
            </a:xfrm>
            <a:prstGeom prst="rect">
              <a:avLst/>
            </a:prstGeom>
            <a:noFill/>
          </p:spPr>
          <p:txBody>
            <a:bodyPr wrap="square" rtlCol="0">
              <a:spAutoFit/>
            </a:bodyPr>
            <a:lstStyle/>
            <a:p>
              <a:pPr algn="ctr"/>
              <a:r>
                <a:rPr lang="en-US" sz="28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0" name="TextBox 109"/>
            <p:cNvSpPr txBox="1"/>
            <p:nvPr/>
          </p:nvSpPr>
          <p:spPr>
            <a:xfrm>
              <a:off x="8421963" y="6228958"/>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1" name="Rectangle 110"/>
            <p:cNvSpPr/>
            <p:nvPr/>
          </p:nvSpPr>
          <p:spPr>
            <a:xfrm>
              <a:off x="10186023" y="480845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12" name="Straight Arrow Connector 111"/>
            <p:cNvCxnSpPr>
              <a:stCxn id="114" idx="2"/>
              <a:endCxn id="111" idx="0"/>
            </p:cNvCxnSpPr>
            <p:nvPr/>
          </p:nvCxnSpPr>
          <p:spPr>
            <a:xfrm flipH="1">
              <a:off x="10672617" y="4447511"/>
              <a:ext cx="1" cy="360939"/>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11" idx="2"/>
              <a:endCxn id="115" idx="0"/>
            </p:cNvCxnSpPr>
            <p:nvPr/>
          </p:nvCxnSpPr>
          <p:spPr>
            <a:xfrm>
              <a:off x="10672617" y="5388544"/>
              <a:ext cx="1" cy="82580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10126610" y="3924291"/>
              <a:ext cx="1092015"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5" name="TextBox 114"/>
            <p:cNvSpPr txBox="1"/>
            <p:nvPr/>
          </p:nvSpPr>
          <p:spPr>
            <a:xfrm>
              <a:off x="10376039" y="6214346"/>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17" name="Straight Arrow Connector 116"/>
            <p:cNvCxnSpPr>
              <a:stCxn id="120" idx="2"/>
            </p:cNvCxnSpPr>
            <p:nvPr/>
          </p:nvCxnSpPr>
          <p:spPr>
            <a:xfrm>
              <a:off x="2459475" y="4580557"/>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24" idx="2"/>
              <a:endCxn id="121" idx="0"/>
            </p:cNvCxnSpPr>
            <p:nvPr/>
          </p:nvCxnSpPr>
          <p:spPr>
            <a:xfrm>
              <a:off x="2812275" y="5742176"/>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1887697" y="5025876"/>
              <a:ext cx="1849156" cy="716300"/>
              <a:chOff x="7375501" y="3968584"/>
              <a:chExt cx="1849156" cy="716300"/>
            </a:xfrm>
          </p:grpSpPr>
          <p:sp>
            <p:nvSpPr>
              <p:cNvPr id="124" name="Rectangle 123"/>
              <p:cNvSpPr/>
              <p:nvPr/>
            </p:nvSpPr>
            <p:spPr>
              <a:xfrm>
                <a:off x="7375501" y="3968584"/>
                <a:ext cx="1849156"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CTR</a:t>
                </a:r>
                <a:r>
                  <a:rPr lang="en-US" sz="2800" baseline="30000" dirty="0">
                    <a:latin typeface="Lato Black"/>
                    <a:cs typeface="Lato Black"/>
                  </a:rPr>
                  <a:t>-1</a:t>
                </a:r>
                <a:endParaRPr lang="en-US" sz="2800" i="1" baseline="-25000" dirty="0">
                  <a:latin typeface="Lato Black"/>
                  <a:cs typeface="Lato Black"/>
                </a:endParaRPr>
              </a:p>
            </p:txBody>
          </p:sp>
          <p:sp>
            <p:nvSpPr>
              <p:cNvPr id="125" name="Rectangle 124"/>
              <p:cNvSpPr/>
              <p:nvPr/>
            </p:nvSpPr>
            <p:spPr>
              <a:xfrm>
                <a:off x="8450354" y="407727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sp>
          <p:nvSpPr>
            <p:cNvPr id="120" name="TextBox 119"/>
            <p:cNvSpPr txBox="1"/>
            <p:nvPr/>
          </p:nvSpPr>
          <p:spPr>
            <a:xfrm>
              <a:off x="2059338" y="4057337"/>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21" name="TextBox 120"/>
            <p:cNvSpPr txBox="1"/>
            <p:nvPr/>
          </p:nvSpPr>
          <p:spPr>
            <a:xfrm>
              <a:off x="2411606" y="6186529"/>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26" name="TextBox 125"/>
            <p:cNvSpPr txBox="1"/>
            <p:nvPr/>
          </p:nvSpPr>
          <p:spPr>
            <a:xfrm>
              <a:off x="4273076" y="5107321"/>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128" name="Group 127"/>
            <p:cNvGrpSpPr/>
            <p:nvPr/>
          </p:nvGrpSpPr>
          <p:grpSpPr>
            <a:xfrm>
              <a:off x="8587399" y="5638216"/>
              <a:ext cx="262287" cy="266307"/>
              <a:chOff x="2482176" y="4349401"/>
              <a:chExt cx="228600" cy="228600"/>
            </a:xfrm>
          </p:grpSpPr>
          <p:sp>
            <p:nvSpPr>
              <p:cNvPr id="141" name="Oval 140"/>
              <p:cNvSpPr/>
              <p:nvPr/>
            </p:nvSpPr>
            <p:spPr>
              <a:xfrm>
                <a:off x="2482176" y="4349401"/>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42" name="Straight Arrow Connector 141"/>
              <p:cNvCxnSpPr/>
              <p:nvPr/>
            </p:nvCxnSpPr>
            <p:spPr>
              <a:xfrm>
                <a:off x="2482176" y="4463701"/>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29" name="Group 128"/>
            <p:cNvGrpSpPr/>
            <p:nvPr/>
          </p:nvGrpSpPr>
          <p:grpSpPr>
            <a:xfrm>
              <a:off x="6568377" y="5638216"/>
              <a:ext cx="262287" cy="266307"/>
              <a:chOff x="2482176" y="4349401"/>
              <a:chExt cx="228600" cy="228600"/>
            </a:xfrm>
          </p:grpSpPr>
          <p:sp>
            <p:nvSpPr>
              <p:cNvPr id="139" name="Oval 138"/>
              <p:cNvSpPr/>
              <p:nvPr/>
            </p:nvSpPr>
            <p:spPr>
              <a:xfrm>
                <a:off x="2482176" y="4349401"/>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40" name="Straight Arrow Connector 139"/>
              <p:cNvCxnSpPr/>
              <p:nvPr/>
            </p:nvCxnSpPr>
            <p:spPr>
              <a:xfrm>
                <a:off x="2482176" y="4463701"/>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30" name="Group 129"/>
            <p:cNvGrpSpPr/>
            <p:nvPr/>
          </p:nvGrpSpPr>
          <p:grpSpPr>
            <a:xfrm>
              <a:off x="10541473" y="5638216"/>
              <a:ext cx="262287" cy="266307"/>
              <a:chOff x="2482176" y="4349401"/>
              <a:chExt cx="228600" cy="228600"/>
            </a:xfrm>
          </p:grpSpPr>
          <p:sp>
            <p:nvSpPr>
              <p:cNvPr id="137" name="Oval 136"/>
              <p:cNvSpPr/>
              <p:nvPr/>
            </p:nvSpPr>
            <p:spPr>
              <a:xfrm>
                <a:off x="2482176" y="4349401"/>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38" name="Straight Arrow Connector 137"/>
              <p:cNvCxnSpPr/>
              <p:nvPr/>
            </p:nvCxnSpPr>
            <p:spPr>
              <a:xfrm>
                <a:off x="2482176" y="4463701"/>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131" name="TextBox 130"/>
            <p:cNvSpPr txBox="1"/>
            <p:nvPr/>
          </p:nvSpPr>
          <p:spPr>
            <a:xfrm>
              <a:off x="5516924" y="5509759"/>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32" name="Straight Arrow Connector 131"/>
            <p:cNvCxnSpPr>
              <a:stCxn id="131" idx="3"/>
              <a:endCxn id="139" idx="2"/>
            </p:cNvCxnSpPr>
            <p:nvPr/>
          </p:nvCxnSpPr>
          <p:spPr>
            <a:xfrm>
              <a:off x="6225040" y="5771369"/>
              <a:ext cx="343337"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7523832" y="5509759"/>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34" name="Straight Arrow Connector 133"/>
            <p:cNvCxnSpPr>
              <a:stCxn id="133" idx="3"/>
              <a:endCxn id="141" idx="2"/>
            </p:cNvCxnSpPr>
            <p:nvPr/>
          </p:nvCxnSpPr>
          <p:spPr>
            <a:xfrm>
              <a:off x="8231948" y="5771369"/>
              <a:ext cx="355451"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a:off x="9477907" y="5509759"/>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36" name="Straight Arrow Connector 135"/>
            <p:cNvCxnSpPr>
              <a:stCxn id="135" idx="3"/>
              <a:endCxn id="137" idx="2"/>
            </p:cNvCxnSpPr>
            <p:nvPr/>
          </p:nvCxnSpPr>
          <p:spPr>
            <a:xfrm>
              <a:off x="10186023" y="5771369"/>
              <a:ext cx="355450"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609600" y="3816910"/>
              <a:ext cx="109728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46" idx="2"/>
            </p:cNvCxnSpPr>
            <p:nvPr/>
          </p:nvCxnSpPr>
          <p:spPr>
            <a:xfrm>
              <a:off x="3165075" y="4580557"/>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2764938" y="4057337"/>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N</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47" name="Group 146"/>
          <p:cNvGrpSpPr/>
          <p:nvPr/>
        </p:nvGrpSpPr>
        <p:grpSpPr>
          <a:xfrm>
            <a:off x="165722" y="2305539"/>
            <a:ext cx="951462" cy="1225543"/>
            <a:chOff x="118682" y="2528941"/>
            <a:chExt cx="951462" cy="1225543"/>
          </a:xfrm>
        </p:grpSpPr>
        <p:sp>
          <p:nvSpPr>
            <p:cNvPr id="148" name="TextBox 147"/>
            <p:cNvSpPr txBox="1"/>
            <p:nvPr/>
          </p:nvSpPr>
          <p:spPr>
            <a:xfrm>
              <a:off x="118682" y="3046598"/>
              <a:ext cx="951462" cy="707886"/>
            </a:xfrm>
            <a:prstGeom prst="rect">
              <a:avLst/>
            </a:prstGeom>
            <a:noFill/>
          </p:spPr>
          <p:txBody>
            <a:bodyPr wrap="square" lIns="0" rIns="0" rtlCol="0">
              <a:spAutoFit/>
            </a:bodyPr>
            <a:lstStyle/>
            <a:p>
              <a:r>
                <a:rPr lang="en-US" sz="2000" i="1" dirty="0" smtClean="0">
                  <a:solidFill>
                    <a:schemeClr val="accent1"/>
                  </a:solidFill>
                </a:rPr>
                <a:t>nonce is unique</a:t>
              </a:r>
              <a:endParaRPr lang="en-US" sz="2000" i="1" dirty="0">
                <a:solidFill>
                  <a:schemeClr val="accent1"/>
                </a:solidFill>
              </a:endParaRPr>
            </a:p>
          </p:txBody>
        </p:sp>
        <p:cxnSp>
          <p:nvCxnSpPr>
            <p:cNvPr id="149" name="Curved Connector 148"/>
            <p:cNvCxnSpPr>
              <a:stCxn id="148" idx="0"/>
              <a:endCxn id="67" idx="1"/>
            </p:cNvCxnSpPr>
            <p:nvPr/>
          </p:nvCxnSpPr>
          <p:spPr>
            <a:xfrm rot="5400000" flipH="1" flipV="1">
              <a:off x="531253" y="2592102"/>
              <a:ext cx="517657" cy="391336"/>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50" name="Group 149"/>
          <p:cNvGrpSpPr/>
          <p:nvPr/>
        </p:nvGrpSpPr>
        <p:grpSpPr>
          <a:xfrm>
            <a:off x="4580527" y="3925025"/>
            <a:ext cx="1632400" cy="1246873"/>
            <a:chOff x="577321" y="2364336"/>
            <a:chExt cx="1632400" cy="1246873"/>
          </a:xfrm>
        </p:grpSpPr>
        <p:sp>
          <p:nvSpPr>
            <p:cNvPr id="151" name="TextBox 150"/>
            <p:cNvSpPr txBox="1"/>
            <p:nvPr/>
          </p:nvSpPr>
          <p:spPr>
            <a:xfrm>
              <a:off x="577321" y="2364336"/>
              <a:ext cx="1499309" cy="1015663"/>
            </a:xfrm>
            <a:prstGeom prst="rect">
              <a:avLst/>
            </a:prstGeom>
            <a:noFill/>
          </p:spPr>
          <p:txBody>
            <a:bodyPr wrap="square" lIns="0" rIns="0" rtlCol="0">
              <a:spAutoFit/>
            </a:bodyPr>
            <a:lstStyle/>
            <a:p>
              <a:r>
                <a:rPr lang="en-US" sz="2000" i="1" dirty="0" smtClean="0">
                  <a:solidFill>
                    <a:schemeClr val="accent1"/>
                  </a:solidFill>
                  <a:latin typeface="Lato Semibold"/>
                  <a:cs typeface="Lato Semibold"/>
                </a:rPr>
                <a:t>CTR</a:t>
              </a:r>
              <a:r>
                <a:rPr lang="en-US" sz="2000" baseline="30000" dirty="0" smtClean="0">
                  <a:solidFill>
                    <a:schemeClr val="accent1"/>
                  </a:solidFill>
                  <a:latin typeface="Lato Semibold"/>
                  <a:cs typeface="Lato Semibold"/>
                </a:rPr>
                <a:t>-1</a:t>
              </a:r>
              <a:r>
                <a:rPr lang="en-US" sz="2000" i="1" dirty="0" smtClean="0">
                  <a:solidFill>
                    <a:schemeClr val="accent1"/>
                  </a:solidFill>
                </a:rPr>
                <a:t> uses </a:t>
              </a:r>
              <a:r>
                <a:rPr lang="en-US" sz="2000" i="1" dirty="0" smtClean="0">
                  <a:solidFill>
                    <a:schemeClr val="accent1"/>
                  </a:solidFill>
                  <a:latin typeface="Lato Semibold"/>
                  <a:cs typeface="Lato Semibold"/>
                </a:rPr>
                <a:t>B</a:t>
              </a:r>
              <a:r>
                <a:rPr lang="en-US" sz="2000" i="1" baseline="-25000" dirty="0" smtClean="0">
                  <a:solidFill>
                    <a:schemeClr val="accent1"/>
                  </a:solidFill>
                  <a:latin typeface="Lato Semibold"/>
                  <a:cs typeface="Lato Semibold"/>
                </a:rPr>
                <a:t>K</a:t>
              </a:r>
              <a:r>
                <a:rPr lang="en-US" sz="2000" i="1" dirty="0" smtClean="0">
                  <a:solidFill>
                    <a:schemeClr val="accent1"/>
                  </a:solidFill>
                </a:rPr>
                <a:t> in forward direction!</a:t>
              </a:r>
              <a:endParaRPr lang="en-US" sz="2000" i="1" dirty="0">
                <a:solidFill>
                  <a:schemeClr val="accent1"/>
                </a:solidFill>
              </a:endParaRPr>
            </a:p>
          </p:txBody>
        </p:sp>
        <p:cxnSp>
          <p:nvCxnSpPr>
            <p:cNvPr id="152" name="Curved Connector 151"/>
            <p:cNvCxnSpPr>
              <a:stCxn id="151" idx="2"/>
              <a:endCxn id="71" idx="1"/>
            </p:cNvCxnSpPr>
            <p:nvPr/>
          </p:nvCxnSpPr>
          <p:spPr>
            <a:xfrm rot="16200000" flipH="1">
              <a:off x="1652743" y="3054231"/>
              <a:ext cx="231211" cy="882745"/>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74660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❷ Counter </a:t>
            </a:r>
            <a:r>
              <a:rPr lang="en-US" dirty="0" smtClean="0"/>
              <a:t>(CTR) mode</a:t>
            </a:r>
            <a:endParaRPr lang="en-US" dirty="0"/>
          </a:p>
        </p:txBody>
      </p:sp>
      <p:sp>
        <p:nvSpPr>
          <p:cNvPr id="27" name="TextBox 26"/>
          <p:cNvSpPr txBox="1"/>
          <p:nvPr/>
        </p:nvSpPr>
        <p:spPr>
          <a:xfrm>
            <a:off x="1032789" y="4212919"/>
            <a:ext cx="7185300" cy="2295500"/>
          </a:xfrm>
          <a:prstGeom prst="rect">
            <a:avLst/>
          </a:prstGeom>
          <a:noFill/>
        </p:spPr>
        <p:txBody>
          <a:bodyPr wrap="none" rtlCol="0">
            <a:spAutoFit/>
          </a:bodyPr>
          <a:lstStyle/>
          <a:p>
            <a:pPr>
              <a:spcAft>
                <a:spcPts val="800"/>
              </a:spcAft>
            </a:pPr>
            <a:r>
              <a:rPr lang="en-US" sz="2800" dirty="0" smtClean="0">
                <a:latin typeface="+mj-lt"/>
              </a:rPr>
              <a:t>Issues to consider</a:t>
            </a:r>
          </a:p>
          <a:p>
            <a:pPr marL="411480" indent="-411480">
              <a:spcAft>
                <a:spcPts val="500"/>
              </a:spcAft>
              <a:buFont typeface="+mj-lt"/>
              <a:buAutoNum type="arabicPeriod"/>
            </a:pPr>
            <a:r>
              <a:rPr lang="en-US" sz="2400" dirty="0" smtClean="0"/>
              <a:t>Tradeoff between the lengths of </a:t>
            </a:r>
            <a:r>
              <a:rPr lang="en-US" sz="2400" i="1" dirty="0" smtClean="0">
                <a:latin typeface="Lato Black" panose="020F0502020204030203" pitchFamily="34" charset="0"/>
                <a:ea typeface="Lato Black" panose="020F0502020204030203" pitchFamily="34" charset="0"/>
                <a:cs typeface="Lato Black" panose="020F0502020204030203" pitchFamily="34" charset="0"/>
              </a:rPr>
              <a:t>N</a:t>
            </a:r>
            <a:r>
              <a:rPr lang="en-US" sz="2400" dirty="0" smtClean="0"/>
              <a:t> and </a:t>
            </a:r>
            <a:r>
              <a:rPr lang="en-US" sz="2400" i="1" dirty="0" smtClean="0">
                <a:latin typeface="Lato Black" panose="020F0502020204030203" pitchFamily="34" charset="0"/>
                <a:ea typeface="Lato Black" panose="020F0502020204030203" pitchFamily="34" charset="0"/>
                <a:cs typeface="Lato Black" panose="020F0502020204030203" pitchFamily="34" charset="0"/>
              </a:rPr>
              <a:t>P</a:t>
            </a:r>
            <a:endParaRPr lang="en-US" sz="2400" dirty="0" smtClean="0"/>
          </a:p>
          <a:p>
            <a:pPr marL="411480" indent="-411480">
              <a:spcAft>
                <a:spcPts val="500"/>
              </a:spcAft>
              <a:buFont typeface="+mj-lt"/>
              <a:buAutoNum type="arabicPeriod"/>
            </a:pPr>
            <a:r>
              <a:rPr lang="en-US" sz="2400" dirty="0" smtClean="0"/>
              <a:t>How do we choose </a:t>
            </a:r>
            <a:r>
              <a:rPr lang="en-US" sz="2400" i="1" dirty="0" smtClean="0">
                <a:latin typeface="Lato Black" panose="020F0502020204030203" pitchFamily="34" charset="0"/>
                <a:ea typeface="Lato Black" panose="020F0502020204030203" pitchFamily="34" charset="0"/>
                <a:cs typeface="Lato Black" panose="020F0502020204030203" pitchFamily="34" charset="0"/>
              </a:rPr>
              <a:t>N</a:t>
            </a:r>
            <a:r>
              <a:rPr lang="en-US" sz="2400" dirty="0" smtClean="0"/>
              <a:t> if the parties are stateless?</a:t>
            </a:r>
          </a:p>
          <a:p>
            <a:pPr marL="411480" indent="-411480">
              <a:spcAft>
                <a:spcPts val="500"/>
              </a:spcAft>
              <a:buFont typeface="+mj-lt"/>
              <a:buAutoNum type="arabicPeriod"/>
            </a:pPr>
            <a:r>
              <a:rPr lang="en-US" sz="2400" dirty="0" smtClean="0"/>
              <a:t>How to prove that CTR satisfies IND$-CPA?</a:t>
            </a:r>
          </a:p>
          <a:p>
            <a:pPr marL="411480" indent="-411480">
              <a:spcAft>
                <a:spcPts val="500"/>
              </a:spcAft>
              <a:buFont typeface="+mj-lt"/>
              <a:buAutoNum type="arabicPeriod"/>
            </a:pPr>
            <a:r>
              <a:rPr lang="en-US" sz="2400" dirty="0" smtClean="0"/>
              <a:t>What to do if </a:t>
            </a:r>
            <a:r>
              <a:rPr lang="en-US" sz="2400" i="1" dirty="0">
                <a:latin typeface="Lato Black" panose="020F0502020204030203" pitchFamily="34" charset="0"/>
                <a:ea typeface="Lato Black" panose="020F0502020204030203" pitchFamily="34" charset="0"/>
                <a:cs typeface="Lato Black" panose="020F0502020204030203" pitchFamily="34" charset="0"/>
              </a:rPr>
              <a:t>N</a:t>
            </a:r>
            <a:r>
              <a:rPr lang="en-US" sz="2400" dirty="0" smtClean="0"/>
              <a:t> is accidentally repeated?</a:t>
            </a:r>
          </a:p>
        </p:txBody>
      </p:sp>
      <p:grpSp>
        <p:nvGrpSpPr>
          <p:cNvPr id="2" name="Group 1"/>
          <p:cNvGrpSpPr/>
          <p:nvPr/>
        </p:nvGrpSpPr>
        <p:grpSpPr>
          <a:xfrm>
            <a:off x="5726234" y="4248529"/>
            <a:ext cx="1459882" cy="575919"/>
            <a:chOff x="8916157" y="5214419"/>
            <a:chExt cx="1459882" cy="575919"/>
          </a:xfrm>
        </p:grpSpPr>
        <p:sp>
          <p:nvSpPr>
            <p:cNvPr id="47" name="TextBox 46"/>
            <p:cNvSpPr txBox="1"/>
            <p:nvPr/>
          </p:nvSpPr>
          <p:spPr>
            <a:xfrm>
              <a:off x="8916157" y="5214420"/>
              <a:ext cx="599844" cy="461665"/>
            </a:xfrm>
            <a:prstGeom prst="rect">
              <a:avLst/>
            </a:prstGeom>
            <a:noFill/>
          </p:spPr>
          <p:txBody>
            <a:bodyPr wrap="none" rtlCol="0">
              <a:spAutoFit/>
            </a:bodyPr>
            <a:lstStyle/>
            <a:p>
              <a:r>
                <a:rPr lang="en-US" sz="2400" dirty="0" smtClean="0">
                  <a:solidFill>
                    <a:schemeClr val="accent3">
                      <a:lumMod val="75000"/>
                    </a:schemeClr>
                  </a:solidFill>
                  <a:latin typeface="+mj-lt"/>
                </a:rPr>
                <a:t>2</a:t>
              </a:r>
              <a:r>
                <a:rPr lang="en-US" sz="2400" baseline="30000" dirty="0" smtClean="0">
                  <a:solidFill>
                    <a:schemeClr val="accent3">
                      <a:lumMod val="75000"/>
                    </a:schemeClr>
                  </a:solidFill>
                  <a:latin typeface="+mj-lt"/>
                </a:rPr>
                <a:t>96</a:t>
              </a:r>
              <a:endParaRPr lang="en-US" sz="2400" baseline="30000" dirty="0">
                <a:solidFill>
                  <a:schemeClr val="accent3">
                    <a:lumMod val="75000"/>
                  </a:schemeClr>
                </a:solidFill>
                <a:latin typeface="+mj-lt"/>
              </a:endParaRPr>
            </a:p>
          </p:txBody>
        </p:sp>
        <p:sp>
          <p:nvSpPr>
            <p:cNvPr id="48" name="TextBox 47"/>
            <p:cNvSpPr txBox="1"/>
            <p:nvPr/>
          </p:nvSpPr>
          <p:spPr>
            <a:xfrm>
              <a:off x="9776195" y="5214419"/>
              <a:ext cx="599844" cy="461665"/>
            </a:xfrm>
            <a:prstGeom prst="rect">
              <a:avLst/>
            </a:prstGeom>
            <a:noFill/>
          </p:spPr>
          <p:txBody>
            <a:bodyPr wrap="none" rtlCol="0">
              <a:spAutoFit/>
            </a:bodyPr>
            <a:lstStyle/>
            <a:p>
              <a:r>
                <a:rPr lang="en-US" sz="2400" dirty="0" smtClean="0">
                  <a:solidFill>
                    <a:schemeClr val="accent3">
                      <a:lumMod val="75000"/>
                    </a:schemeClr>
                  </a:solidFill>
                  <a:latin typeface="+mj-lt"/>
                </a:rPr>
                <a:t>2</a:t>
              </a:r>
              <a:r>
                <a:rPr lang="en-US" sz="2400" baseline="30000" dirty="0" smtClean="0">
                  <a:solidFill>
                    <a:schemeClr val="accent3">
                      <a:lumMod val="75000"/>
                    </a:schemeClr>
                  </a:solidFill>
                  <a:latin typeface="+mj-lt"/>
                </a:rPr>
                <a:t>32</a:t>
              </a:r>
              <a:endParaRPr lang="en-US" sz="2400" baseline="30000" dirty="0">
                <a:solidFill>
                  <a:schemeClr val="accent3">
                    <a:lumMod val="75000"/>
                  </a:schemeClr>
                </a:solidFill>
                <a:latin typeface="+mj-lt"/>
              </a:endParaRPr>
            </a:p>
          </p:txBody>
        </p:sp>
        <p:cxnSp>
          <p:nvCxnSpPr>
            <p:cNvPr id="49" name="Straight Arrow Connector 48"/>
            <p:cNvCxnSpPr/>
            <p:nvPr/>
          </p:nvCxnSpPr>
          <p:spPr>
            <a:xfrm flipV="1">
              <a:off x="9237890" y="5581125"/>
              <a:ext cx="0" cy="20921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p:nvPr/>
          </p:nvCxnSpPr>
          <p:spPr>
            <a:xfrm flipH="1" flipV="1">
              <a:off x="10076117" y="5581124"/>
              <a:ext cx="0" cy="20921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grpSp>
        <p:nvGrpSpPr>
          <p:cNvPr id="5" name="Group 4"/>
          <p:cNvGrpSpPr/>
          <p:nvPr/>
        </p:nvGrpSpPr>
        <p:grpSpPr>
          <a:xfrm>
            <a:off x="8132604" y="5036883"/>
            <a:ext cx="3186495" cy="769441"/>
            <a:chOff x="8132604" y="5295559"/>
            <a:chExt cx="3186495" cy="769441"/>
          </a:xfrm>
        </p:grpSpPr>
        <p:sp>
          <p:nvSpPr>
            <p:cNvPr id="58" name="TextBox 57"/>
            <p:cNvSpPr txBox="1"/>
            <p:nvPr/>
          </p:nvSpPr>
          <p:spPr>
            <a:xfrm>
              <a:off x="8446936" y="5295559"/>
              <a:ext cx="2872163" cy="769441"/>
            </a:xfrm>
            <a:prstGeom prst="rect">
              <a:avLst/>
            </a:prstGeom>
            <a:noFill/>
          </p:spPr>
          <p:txBody>
            <a:bodyPr wrap="none" rtlCol="0">
              <a:spAutoFit/>
            </a:bodyPr>
            <a:lstStyle/>
            <a:p>
              <a:r>
                <a:rPr lang="en-US" sz="2200" i="1" dirty="0" smtClean="0">
                  <a:solidFill>
                    <a:schemeClr val="accent3">
                      <a:lumMod val="75000"/>
                    </a:schemeClr>
                  </a:solidFill>
                  <a:latin typeface="Lato Regular"/>
                  <a:cs typeface="Lato Regular"/>
                </a:rPr>
                <a:t>choose randomly,</a:t>
              </a:r>
              <a:br>
                <a:rPr lang="en-US" sz="2200" i="1" dirty="0" smtClean="0">
                  <a:solidFill>
                    <a:schemeClr val="accent3">
                      <a:lumMod val="75000"/>
                    </a:schemeClr>
                  </a:solidFill>
                  <a:latin typeface="Lato Regular"/>
                  <a:cs typeface="Lato Regular"/>
                </a:rPr>
              </a:br>
              <a:r>
                <a:rPr lang="en-US" sz="2200" i="1" dirty="0" smtClean="0">
                  <a:solidFill>
                    <a:schemeClr val="accent3">
                      <a:lumMod val="75000"/>
                    </a:schemeClr>
                  </a:solidFill>
                  <a:latin typeface="Lato Regular"/>
                  <a:cs typeface="Lato Regular"/>
                </a:rPr>
                <a:t>rely on birthday bound</a:t>
              </a:r>
              <a:endParaRPr lang="en-US" sz="2200" i="1" baseline="30000" dirty="0">
                <a:solidFill>
                  <a:schemeClr val="accent3">
                    <a:lumMod val="75000"/>
                  </a:schemeClr>
                </a:solidFill>
                <a:latin typeface="Lato Regular"/>
                <a:cs typeface="Lato Regular"/>
              </a:endParaRPr>
            </a:p>
          </p:txBody>
        </p:sp>
        <p:cxnSp>
          <p:nvCxnSpPr>
            <p:cNvPr id="72" name="Straight Arrow Connector 71"/>
            <p:cNvCxnSpPr/>
            <p:nvPr/>
          </p:nvCxnSpPr>
          <p:spPr>
            <a:xfrm>
              <a:off x="8132604" y="5668189"/>
              <a:ext cx="36576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sp>
        <p:nvSpPr>
          <p:cNvPr id="76" name="TextBox 75"/>
          <p:cNvSpPr txBox="1"/>
          <p:nvPr/>
        </p:nvSpPr>
        <p:spPr>
          <a:xfrm>
            <a:off x="693764" y="4748206"/>
            <a:ext cx="492443" cy="461665"/>
          </a:xfrm>
          <a:prstGeom prst="rect">
            <a:avLst/>
          </a:prstGeom>
          <a:noFill/>
        </p:spPr>
        <p:txBody>
          <a:bodyPr wrap="none" rtlCol="0">
            <a:spAutoFit/>
          </a:bodyPr>
          <a:lstStyle/>
          <a:p>
            <a:r>
              <a:rPr lang="en-US" sz="2400" dirty="0">
                <a:solidFill>
                  <a:srgbClr val="00B050"/>
                </a:solidFill>
                <a:latin typeface="+mj-lt"/>
              </a:rPr>
              <a:t>✔</a:t>
            </a:r>
          </a:p>
        </p:txBody>
      </p:sp>
      <p:sp>
        <p:nvSpPr>
          <p:cNvPr id="77" name="TextBox 76"/>
          <p:cNvSpPr txBox="1"/>
          <p:nvPr/>
        </p:nvSpPr>
        <p:spPr>
          <a:xfrm>
            <a:off x="693764" y="5176123"/>
            <a:ext cx="431528" cy="461665"/>
          </a:xfrm>
          <a:prstGeom prst="rect">
            <a:avLst/>
          </a:prstGeom>
          <a:noFill/>
        </p:spPr>
        <p:txBody>
          <a:bodyPr wrap="none" rtlCol="0">
            <a:spAutoFit/>
          </a:bodyPr>
          <a:lstStyle/>
          <a:p>
            <a:r>
              <a:rPr lang="en-US" sz="2400" dirty="0">
                <a:solidFill>
                  <a:srgbClr val="00B050"/>
                </a:solidFill>
              </a:rPr>
              <a:t>✔</a:t>
            </a:r>
          </a:p>
        </p:txBody>
      </p:sp>
      <p:sp>
        <p:nvSpPr>
          <p:cNvPr id="92" name="TextBox 91"/>
          <p:cNvSpPr txBox="1"/>
          <p:nvPr/>
        </p:nvSpPr>
        <p:spPr>
          <a:xfrm>
            <a:off x="745861" y="5604040"/>
            <a:ext cx="327334" cy="461665"/>
          </a:xfrm>
          <a:prstGeom prst="rect">
            <a:avLst/>
          </a:prstGeom>
          <a:noFill/>
        </p:spPr>
        <p:txBody>
          <a:bodyPr wrap="none" rtlCol="0">
            <a:spAutoFit/>
          </a:bodyPr>
          <a:lstStyle/>
          <a:p>
            <a:r>
              <a:rPr lang="en-US" sz="2400" dirty="0" smtClean="0">
                <a:solidFill>
                  <a:srgbClr val="FF0000"/>
                </a:solidFill>
                <a:latin typeface="+mj-lt"/>
              </a:rPr>
              <a:t>?</a:t>
            </a:r>
            <a:endParaRPr lang="en-US" sz="2400" dirty="0">
              <a:solidFill>
                <a:srgbClr val="FF0000"/>
              </a:solidFill>
              <a:latin typeface="+mj-lt"/>
            </a:endParaRPr>
          </a:p>
        </p:txBody>
      </p:sp>
      <p:sp>
        <p:nvSpPr>
          <p:cNvPr id="93" name="TextBox 92"/>
          <p:cNvSpPr txBox="1"/>
          <p:nvPr/>
        </p:nvSpPr>
        <p:spPr>
          <a:xfrm>
            <a:off x="745861" y="6031956"/>
            <a:ext cx="327334" cy="461665"/>
          </a:xfrm>
          <a:prstGeom prst="rect">
            <a:avLst/>
          </a:prstGeom>
          <a:noFill/>
        </p:spPr>
        <p:txBody>
          <a:bodyPr wrap="none" rtlCol="0">
            <a:spAutoFit/>
          </a:bodyPr>
          <a:lstStyle/>
          <a:p>
            <a:r>
              <a:rPr lang="en-US" sz="2400" dirty="0" smtClean="0">
                <a:solidFill>
                  <a:srgbClr val="FF0000"/>
                </a:solidFill>
                <a:latin typeface="+mj-lt"/>
              </a:rPr>
              <a:t>?</a:t>
            </a:r>
            <a:endParaRPr lang="en-US" sz="2400" dirty="0">
              <a:solidFill>
                <a:srgbClr val="FF0000"/>
              </a:solidFill>
              <a:latin typeface="+mj-lt"/>
            </a:endParaRPr>
          </a:p>
        </p:txBody>
      </p:sp>
      <p:grpSp>
        <p:nvGrpSpPr>
          <p:cNvPr id="3" name="Group 2"/>
          <p:cNvGrpSpPr/>
          <p:nvPr/>
        </p:nvGrpSpPr>
        <p:grpSpPr>
          <a:xfrm>
            <a:off x="1032789" y="834529"/>
            <a:ext cx="10185836" cy="2827887"/>
            <a:chOff x="1032789" y="834529"/>
            <a:chExt cx="10185836" cy="2827887"/>
          </a:xfrm>
        </p:grpSpPr>
        <p:sp>
          <p:nvSpPr>
            <p:cNvPr id="142" name="Rectangle 141"/>
            <p:cNvSpPr/>
            <p:nvPr/>
          </p:nvSpPr>
          <p:spPr>
            <a:xfrm>
              <a:off x="6212927" y="1733300"/>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43" name="Straight Arrow Connector 142"/>
            <p:cNvCxnSpPr>
              <a:stCxn id="145" idx="2"/>
              <a:endCxn id="142" idx="0"/>
            </p:cNvCxnSpPr>
            <p:nvPr/>
          </p:nvCxnSpPr>
          <p:spPr>
            <a:xfrm>
              <a:off x="6699522" y="1357749"/>
              <a:ext cx="0" cy="37555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42" idx="2"/>
              <a:endCxn id="146" idx="0"/>
            </p:cNvCxnSpPr>
            <p:nvPr/>
          </p:nvCxnSpPr>
          <p:spPr>
            <a:xfrm flipH="1">
              <a:off x="6699521" y="2313394"/>
              <a:ext cx="1" cy="82580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5993846" y="834529"/>
              <a:ext cx="1411351"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0)</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46" name="TextBox 145"/>
            <p:cNvSpPr txBox="1"/>
            <p:nvPr/>
          </p:nvSpPr>
          <p:spPr>
            <a:xfrm>
              <a:off x="5957964" y="3139196"/>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47" name="Rectangle 146"/>
            <p:cNvSpPr/>
            <p:nvPr/>
          </p:nvSpPr>
          <p:spPr>
            <a:xfrm>
              <a:off x="8231948" y="173330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48" name="Straight Arrow Connector 147"/>
            <p:cNvCxnSpPr>
              <a:stCxn id="150" idx="2"/>
              <a:endCxn id="147" idx="0"/>
            </p:cNvCxnSpPr>
            <p:nvPr/>
          </p:nvCxnSpPr>
          <p:spPr>
            <a:xfrm>
              <a:off x="8718542" y="1357749"/>
              <a:ext cx="0" cy="37555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stCxn id="147" idx="2"/>
              <a:endCxn id="151" idx="0"/>
            </p:cNvCxnSpPr>
            <p:nvPr/>
          </p:nvCxnSpPr>
          <p:spPr>
            <a:xfrm>
              <a:off x="8718542" y="2313394"/>
              <a:ext cx="0" cy="82580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8191339" y="834529"/>
              <a:ext cx="1054406" cy="523220"/>
            </a:xfrm>
            <a:prstGeom prst="rect">
              <a:avLst/>
            </a:prstGeom>
            <a:noFill/>
          </p:spPr>
          <p:txBody>
            <a:bodyPr wrap="square" rtlCol="0">
              <a:spAutoFit/>
            </a:bodyPr>
            <a:lstStyle/>
            <a:p>
              <a:pPr algn="ctr"/>
              <a:r>
                <a:rPr lang="en-US" sz="28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51" name="TextBox 150"/>
            <p:cNvSpPr txBox="1"/>
            <p:nvPr/>
          </p:nvSpPr>
          <p:spPr>
            <a:xfrm>
              <a:off x="8421963" y="3139196"/>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52" name="Rectangle 151"/>
            <p:cNvSpPr/>
            <p:nvPr/>
          </p:nvSpPr>
          <p:spPr>
            <a:xfrm>
              <a:off x="10186023" y="1718688"/>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53" name="Straight Arrow Connector 152"/>
            <p:cNvCxnSpPr>
              <a:stCxn id="155" idx="2"/>
              <a:endCxn id="152" idx="0"/>
            </p:cNvCxnSpPr>
            <p:nvPr/>
          </p:nvCxnSpPr>
          <p:spPr>
            <a:xfrm flipH="1">
              <a:off x="10672617" y="1357749"/>
              <a:ext cx="1" cy="360939"/>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52" idx="2"/>
              <a:endCxn id="156" idx="0"/>
            </p:cNvCxnSpPr>
            <p:nvPr/>
          </p:nvCxnSpPr>
          <p:spPr>
            <a:xfrm>
              <a:off x="10672617" y="2298782"/>
              <a:ext cx="1" cy="82580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10126610" y="834529"/>
              <a:ext cx="1092015"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56" name="TextBox 155"/>
            <p:cNvSpPr txBox="1"/>
            <p:nvPr/>
          </p:nvSpPr>
          <p:spPr>
            <a:xfrm>
              <a:off x="10376039" y="3124584"/>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57" name="Straight Arrow Connector 156"/>
            <p:cNvCxnSpPr>
              <a:stCxn id="160" idx="2"/>
              <a:endCxn id="159" idx="0"/>
            </p:cNvCxnSpPr>
            <p:nvPr/>
          </p:nvCxnSpPr>
          <p:spPr>
            <a:xfrm>
              <a:off x="2812275" y="1490795"/>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stCxn id="159" idx="2"/>
              <a:endCxn id="161" idx="0"/>
            </p:cNvCxnSpPr>
            <p:nvPr/>
          </p:nvCxnSpPr>
          <p:spPr>
            <a:xfrm>
              <a:off x="2812275" y="2652414"/>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59" name="Rectangle 158"/>
            <p:cNvSpPr/>
            <p:nvPr/>
          </p:nvSpPr>
          <p:spPr>
            <a:xfrm>
              <a:off x="1887697" y="1936114"/>
              <a:ext cx="1849156"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 CTR</a:t>
              </a:r>
              <a:endParaRPr lang="en-US" sz="2800" i="1" baseline="-25000" dirty="0">
                <a:latin typeface="Lato Black"/>
                <a:cs typeface="Lato Black"/>
              </a:endParaRPr>
            </a:p>
          </p:txBody>
        </p:sp>
        <p:sp>
          <p:nvSpPr>
            <p:cNvPr id="160" name="TextBox 159"/>
            <p:cNvSpPr txBox="1"/>
            <p:nvPr/>
          </p:nvSpPr>
          <p:spPr>
            <a:xfrm>
              <a:off x="2412138" y="967575"/>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61" name="TextBox 160"/>
            <p:cNvSpPr txBox="1"/>
            <p:nvPr/>
          </p:nvSpPr>
          <p:spPr>
            <a:xfrm>
              <a:off x="2411606" y="3096767"/>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62" name="TextBox 161"/>
            <p:cNvSpPr txBox="1"/>
            <p:nvPr/>
          </p:nvSpPr>
          <p:spPr>
            <a:xfrm>
              <a:off x="1032789" y="2032171"/>
              <a:ext cx="377672" cy="523220"/>
            </a:xfrm>
            <a:prstGeom prst="rect">
              <a:avLst/>
            </a:prstGeom>
            <a:noFill/>
          </p:spPr>
          <p:txBody>
            <a:bodyPr wrap="square" rtlCol="0">
              <a:spAutoFit/>
            </a:bodyPr>
            <a:lstStyle/>
            <a:p>
              <a:pPr algn="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N</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163" name="Straight Arrow Connector 162"/>
            <p:cNvCxnSpPr>
              <a:stCxn id="162" idx="3"/>
              <a:endCxn id="159" idx="1"/>
            </p:cNvCxnSpPr>
            <p:nvPr/>
          </p:nvCxnSpPr>
          <p:spPr>
            <a:xfrm>
              <a:off x="1410461" y="2293781"/>
              <a:ext cx="477236" cy="48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64" name="TextBox 163"/>
            <p:cNvSpPr txBox="1"/>
            <p:nvPr/>
          </p:nvSpPr>
          <p:spPr>
            <a:xfrm>
              <a:off x="4273076" y="2017559"/>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165" name="Group 164"/>
            <p:cNvGrpSpPr/>
            <p:nvPr/>
          </p:nvGrpSpPr>
          <p:grpSpPr>
            <a:xfrm>
              <a:off x="5516924" y="2419997"/>
              <a:ext cx="5286836" cy="523220"/>
              <a:chOff x="5516924" y="3031413"/>
              <a:chExt cx="5286836" cy="523220"/>
            </a:xfrm>
          </p:grpSpPr>
          <p:grpSp>
            <p:nvGrpSpPr>
              <p:cNvPr id="166" name="Group 165"/>
              <p:cNvGrpSpPr/>
              <p:nvPr/>
            </p:nvGrpSpPr>
            <p:grpSpPr>
              <a:xfrm>
                <a:off x="8587399" y="3159870"/>
                <a:ext cx="262287" cy="266307"/>
                <a:chOff x="2482176" y="4399866"/>
                <a:chExt cx="228600" cy="228600"/>
              </a:xfrm>
            </p:grpSpPr>
            <p:sp>
              <p:nvSpPr>
                <p:cNvPr id="179" name="Oval 178"/>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80" name="Straight Arrow Connector 179"/>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67" name="Group 166"/>
              <p:cNvGrpSpPr/>
              <p:nvPr/>
            </p:nvGrpSpPr>
            <p:grpSpPr>
              <a:xfrm>
                <a:off x="6568377" y="3159870"/>
                <a:ext cx="262287" cy="266307"/>
                <a:chOff x="2482176" y="4399866"/>
                <a:chExt cx="228600" cy="228600"/>
              </a:xfrm>
            </p:grpSpPr>
            <p:sp>
              <p:nvSpPr>
                <p:cNvPr id="177" name="Oval 176"/>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78" name="Straight Arrow Connector 177"/>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68" name="Group 167"/>
              <p:cNvGrpSpPr/>
              <p:nvPr/>
            </p:nvGrpSpPr>
            <p:grpSpPr>
              <a:xfrm>
                <a:off x="10541473" y="3159870"/>
                <a:ext cx="262287" cy="266307"/>
                <a:chOff x="2482176" y="4399866"/>
                <a:chExt cx="228600" cy="228600"/>
              </a:xfrm>
            </p:grpSpPr>
            <p:sp>
              <p:nvSpPr>
                <p:cNvPr id="175" name="Oval 174"/>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76" name="Straight Arrow Connector 175"/>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169" name="TextBox 168"/>
              <p:cNvSpPr txBox="1"/>
              <p:nvPr/>
            </p:nvSpPr>
            <p:spPr>
              <a:xfrm>
                <a:off x="5516924"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70" name="Straight Arrow Connector 169"/>
              <p:cNvCxnSpPr>
                <a:stCxn id="169" idx="3"/>
                <a:endCxn id="177" idx="2"/>
              </p:cNvCxnSpPr>
              <p:nvPr/>
            </p:nvCxnSpPr>
            <p:spPr>
              <a:xfrm>
                <a:off x="6225040" y="3293023"/>
                <a:ext cx="343337"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71" name="TextBox 170"/>
              <p:cNvSpPr txBox="1"/>
              <p:nvPr/>
            </p:nvSpPr>
            <p:spPr>
              <a:xfrm>
                <a:off x="7523832"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72" name="Straight Arrow Connector 171"/>
              <p:cNvCxnSpPr>
                <a:stCxn id="171" idx="3"/>
                <a:endCxn id="179" idx="2"/>
              </p:cNvCxnSpPr>
              <p:nvPr/>
            </p:nvCxnSpPr>
            <p:spPr>
              <a:xfrm>
                <a:off x="8231948" y="3293023"/>
                <a:ext cx="355451"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73" name="TextBox 172"/>
              <p:cNvSpPr txBox="1"/>
              <p:nvPr/>
            </p:nvSpPr>
            <p:spPr>
              <a:xfrm>
                <a:off x="9477907"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74" name="Straight Arrow Connector 173"/>
              <p:cNvCxnSpPr>
                <a:stCxn id="173" idx="3"/>
                <a:endCxn id="175" idx="2"/>
              </p:cNvCxnSpPr>
              <p:nvPr/>
            </p:nvCxnSpPr>
            <p:spPr>
              <a:xfrm>
                <a:off x="10186023" y="3293023"/>
                <a:ext cx="355450"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81" name="Rectangle 180"/>
            <p:cNvSpPr/>
            <p:nvPr/>
          </p:nvSpPr>
          <p:spPr>
            <a:xfrm>
              <a:off x="2974310" y="204480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spTree>
    <p:extLst>
      <p:ext uri="{BB962C8B-B14F-4D97-AF65-F5344CB8AC3E}">
        <p14:creationId xmlns:p14="http://schemas.microsoft.com/office/powerpoint/2010/main" val="1530032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92" grpId="0"/>
      <p:bldP spid="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CTR </a:t>
            </a:r>
            <a:r>
              <a:rPr lang="en-US" dirty="0" smtClean="0"/>
              <a:t>⇒ a stream cipher</a:t>
            </a:r>
            <a:endParaRPr lang="en-US" dirty="0"/>
          </a:p>
        </p:txBody>
      </p:sp>
      <p:sp>
        <p:nvSpPr>
          <p:cNvPr id="4" name="Text Placeholder 3"/>
          <p:cNvSpPr>
            <a:spLocks noGrp="1"/>
          </p:cNvSpPr>
          <p:nvPr>
            <p:ph type="body" idx="1"/>
          </p:nvPr>
        </p:nvSpPr>
        <p:spPr/>
        <p:txBody>
          <a:bodyPr anchor="t"/>
          <a:lstStyle/>
          <a:p>
            <a:r>
              <a:rPr lang="en-US" sz="2800" dirty="0" smtClean="0"/>
              <a:t>Counter mode</a:t>
            </a:r>
            <a:endParaRPr lang="en-US" sz="2800" dirty="0"/>
          </a:p>
        </p:txBody>
      </p:sp>
      <p:sp>
        <p:nvSpPr>
          <p:cNvPr id="6" name="Text Placeholder 5"/>
          <p:cNvSpPr>
            <a:spLocks noGrp="1"/>
          </p:cNvSpPr>
          <p:nvPr>
            <p:ph type="body" sz="quarter" idx="3"/>
          </p:nvPr>
        </p:nvSpPr>
        <p:spPr/>
        <p:txBody>
          <a:bodyPr anchor="t">
            <a:normAutofit/>
          </a:bodyPr>
          <a:lstStyle/>
          <a:p>
            <a:r>
              <a:rPr lang="en-US" sz="2800" dirty="0" smtClean="0"/>
              <a:t>Building one directly</a:t>
            </a:r>
            <a:endParaRPr lang="en-US" sz="2800" dirty="0"/>
          </a:p>
        </p:txBody>
      </p:sp>
      <p:sp>
        <p:nvSpPr>
          <p:cNvPr id="7" name="Content Placeholder 6"/>
          <p:cNvSpPr>
            <a:spLocks noGrp="1"/>
          </p:cNvSpPr>
          <p:nvPr>
            <p:ph sz="quarter" idx="4"/>
          </p:nvPr>
        </p:nvSpPr>
        <p:spPr>
          <a:xfrm>
            <a:off x="6193368" y="3632277"/>
            <a:ext cx="5389033" cy="2728463"/>
          </a:xfrm>
        </p:spPr>
        <p:txBody>
          <a:bodyPr/>
          <a:lstStyle/>
          <a:p>
            <a:r>
              <a:rPr lang="en-US" dirty="0" smtClean="0"/>
              <a:t>Roughly ~2x performance</a:t>
            </a:r>
          </a:p>
          <a:p>
            <a:r>
              <a:rPr lang="en-US" dirty="0" smtClean="0"/>
              <a:t>Competitions held by European standards body: NESSIE, </a:t>
            </a:r>
            <a:r>
              <a:rPr lang="en-US" dirty="0" err="1" smtClean="0"/>
              <a:t>eSTREAM</a:t>
            </a:r>
            <a:endParaRPr lang="en-US" dirty="0" smtClean="0"/>
          </a:p>
          <a:p>
            <a:r>
              <a:rPr lang="en-US" dirty="0" smtClean="0"/>
              <a:t>Only recently has anything gained much adoption</a:t>
            </a:r>
            <a:endParaRPr lang="en-US" dirty="0"/>
          </a:p>
        </p:txBody>
      </p:sp>
      <p:sp>
        <p:nvSpPr>
          <p:cNvPr id="8" name="Rectangle 7"/>
          <p:cNvSpPr/>
          <p:nvPr/>
        </p:nvSpPr>
        <p:spPr>
          <a:xfrm>
            <a:off x="919942" y="2780506"/>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9" name="Straight Arrow Connector 8"/>
          <p:cNvCxnSpPr>
            <a:stCxn id="11" idx="2"/>
            <a:endCxn id="8" idx="0"/>
          </p:cNvCxnSpPr>
          <p:nvPr/>
        </p:nvCxnSpPr>
        <p:spPr>
          <a:xfrm>
            <a:off x="1406537" y="2265091"/>
            <a:ext cx="0" cy="51541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8" idx="2"/>
            <a:endCxn id="12" idx="0"/>
          </p:cNvCxnSpPr>
          <p:nvPr/>
        </p:nvCxnSpPr>
        <p:spPr>
          <a:xfrm flipH="1">
            <a:off x="1406536" y="3360600"/>
            <a:ext cx="1" cy="200529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00861" y="1741871"/>
            <a:ext cx="1411351" cy="523220"/>
          </a:xfrm>
          <a:prstGeom prst="rect">
            <a:avLst/>
          </a:prstGeom>
          <a:noFill/>
        </p:spPr>
        <p:txBody>
          <a:bodyPr wrap="square" rtlCol="0">
            <a:spAutoFit/>
          </a:bodyPr>
          <a:lstStyle/>
          <a:p>
            <a:pPr algn="ctr"/>
            <a:r>
              <a:rPr lang="en-US" sz="28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0</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TextBox 11"/>
          <p:cNvSpPr txBox="1"/>
          <p:nvPr/>
        </p:nvSpPr>
        <p:spPr>
          <a:xfrm>
            <a:off x="664979" y="5365895"/>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Rectangle 12"/>
          <p:cNvSpPr/>
          <p:nvPr/>
        </p:nvSpPr>
        <p:spPr>
          <a:xfrm>
            <a:off x="2938963" y="2780506"/>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4" name="Straight Arrow Connector 13"/>
          <p:cNvCxnSpPr>
            <a:stCxn id="16" idx="2"/>
            <a:endCxn id="13" idx="0"/>
          </p:cNvCxnSpPr>
          <p:nvPr/>
        </p:nvCxnSpPr>
        <p:spPr>
          <a:xfrm>
            <a:off x="3425557" y="2265091"/>
            <a:ext cx="0" cy="51541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2"/>
            <a:endCxn id="17" idx="0"/>
          </p:cNvCxnSpPr>
          <p:nvPr/>
        </p:nvCxnSpPr>
        <p:spPr>
          <a:xfrm>
            <a:off x="3425557" y="3360600"/>
            <a:ext cx="0" cy="200529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898354" y="1741871"/>
            <a:ext cx="1054406"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3128978" y="5365895"/>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8" name="Rectangle 17"/>
          <p:cNvSpPr/>
          <p:nvPr/>
        </p:nvSpPr>
        <p:spPr>
          <a:xfrm>
            <a:off x="4893038" y="2765894"/>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9" name="Straight Arrow Connector 18"/>
          <p:cNvCxnSpPr>
            <a:stCxn id="21" idx="2"/>
            <a:endCxn id="18" idx="0"/>
          </p:cNvCxnSpPr>
          <p:nvPr/>
        </p:nvCxnSpPr>
        <p:spPr>
          <a:xfrm flipH="1">
            <a:off x="5379632" y="2265091"/>
            <a:ext cx="1" cy="500803"/>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2"/>
            <a:endCxn id="22" idx="0"/>
          </p:cNvCxnSpPr>
          <p:nvPr/>
        </p:nvCxnSpPr>
        <p:spPr>
          <a:xfrm>
            <a:off x="5379632" y="3345988"/>
            <a:ext cx="1" cy="200529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833625" y="1741871"/>
            <a:ext cx="1092015"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2" name="TextBox 21"/>
          <p:cNvSpPr txBox="1"/>
          <p:nvPr/>
        </p:nvSpPr>
        <p:spPr>
          <a:xfrm>
            <a:off x="5083054" y="5351283"/>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23" name="Group 22"/>
          <p:cNvGrpSpPr/>
          <p:nvPr/>
        </p:nvGrpSpPr>
        <p:grpSpPr>
          <a:xfrm>
            <a:off x="223939" y="4587906"/>
            <a:ext cx="5286836" cy="523220"/>
            <a:chOff x="5516924" y="3031413"/>
            <a:chExt cx="5286836" cy="523220"/>
          </a:xfrm>
        </p:grpSpPr>
        <p:grpSp>
          <p:nvGrpSpPr>
            <p:cNvPr id="24" name="Group 23"/>
            <p:cNvGrpSpPr/>
            <p:nvPr/>
          </p:nvGrpSpPr>
          <p:grpSpPr>
            <a:xfrm>
              <a:off x="8587399" y="3159870"/>
              <a:ext cx="262287" cy="266307"/>
              <a:chOff x="2482176" y="4399866"/>
              <a:chExt cx="228600" cy="228600"/>
            </a:xfrm>
          </p:grpSpPr>
          <p:sp>
            <p:nvSpPr>
              <p:cNvPr id="37" name="Oval 36"/>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8" name="Straight Arrow Connector 37"/>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6568377" y="3159870"/>
              <a:ext cx="262287" cy="266307"/>
              <a:chOff x="2482176" y="4399866"/>
              <a:chExt cx="228600" cy="228600"/>
            </a:xfrm>
          </p:grpSpPr>
          <p:sp>
            <p:nvSpPr>
              <p:cNvPr id="35" name="Oval 34"/>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6" name="Straight Arrow Connector 35"/>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0541473" y="3159870"/>
              <a:ext cx="262287" cy="266307"/>
              <a:chOff x="2482176" y="4399866"/>
              <a:chExt cx="228600" cy="228600"/>
            </a:xfrm>
          </p:grpSpPr>
          <p:sp>
            <p:nvSpPr>
              <p:cNvPr id="33" name="Oval 32"/>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4" name="Straight Arrow Connector 33"/>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5516924"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28" name="Straight Arrow Connector 27"/>
            <p:cNvCxnSpPr>
              <a:stCxn id="27" idx="3"/>
              <a:endCxn id="35" idx="2"/>
            </p:cNvCxnSpPr>
            <p:nvPr/>
          </p:nvCxnSpPr>
          <p:spPr>
            <a:xfrm>
              <a:off x="6225040" y="3293023"/>
              <a:ext cx="343337"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523832"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30" name="Straight Arrow Connector 29"/>
            <p:cNvCxnSpPr>
              <a:stCxn id="29" idx="3"/>
              <a:endCxn id="37" idx="2"/>
            </p:cNvCxnSpPr>
            <p:nvPr/>
          </p:nvCxnSpPr>
          <p:spPr>
            <a:xfrm>
              <a:off x="8231948" y="3293023"/>
              <a:ext cx="355451"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9477907"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32" name="Straight Arrow Connector 31"/>
            <p:cNvCxnSpPr>
              <a:stCxn id="31" idx="3"/>
              <a:endCxn id="33" idx="2"/>
            </p:cNvCxnSpPr>
            <p:nvPr/>
          </p:nvCxnSpPr>
          <p:spPr>
            <a:xfrm>
              <a:off x="10186023" y="3293023"/>
              <a:ext cx="355450"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39" name="Rectangle 38"/>
          <p:cNvSpPr/>
          <p:nvPr/>
        </p:nvSpPr>
        <p:spPr>
          <a:xfrm>
            <a:off x="1106841" y="3794994"/>
            <a:ext cx="4572488" cy="48908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latin typeface="Lato Semibold" panose="020F0502020204030203" pitchFamily="34" charset="0"/>
                <a:ea typeface="Lato Semibold" panose="020F0502020204030203" pitchFamily="34" charset="0"/>
                <a:cs typeface="Lato Semibold" panose="020F0502020204030203" pitchFamily="34" charset="0"/>
              </a:rPr>
              <a:t>Synthetic, one time use key </a:t>
            </a:r>
            <a:r>
              <a:rPr lang="en-US" sz="2400" i="1" dirty="0" smtClean="0">
                <a:latin typeface="Lato Black" panose="020F0502020204030203" pitchFamily="34" charset="0"/>
                <a:ea typeface="Lato Black" panose="020F0502020204030203" pitchFamily="34" charset="0"/>
                <a:cs typeface="Lato Black" panose="020F0502020204030203" pitchFamily="34" charset="0"/>
              </a:rPr>
              <a:t>K’</a:t>
            </a:r>
            <a:endParaRPr lang="en-US" sz="2400" i="1" dirty="0">
              <a:latin typeface="Lato Black" panose="020F0502020204030203" pitchFamily="34" charset="0"/>
              <a:ea typeface="Lato Black" panose="020F0502020204030203" pitchFamily="34" charset="0"/>
              <a:cs typeface="Lato Black" panose="020F0502020204030203" pitchFamily="34" charset="0"/>
            </a:endParaRPr>
          </a:p>
        </p:txBody>
      </p:sp>
      <p:grpSp>
        <p:nvGrpSpPr>
          <p:cNvPr id="44" name="Group 43"/>
          <p:cNvGrpSpPr/>
          <p:nvPr/>
        </p:nvGrpSpPr>
        <p:grpSpPr>
          <a:xfrm>
            <a:off x="6669219" y="1845361"/>
            <a:ext cx="4570327" cy="1597312"/>
            <a:chOff x="6906599" y="1845361"/>
            <a:chExt cx="4570327" cy="1597312"/>
          </a:xfrm>
        </p:grpSpPr>
        <p:sp>
          <p:nvSpPr>
            <p:cNvPr id="40" name="Rectangle 39"/>
            <p:cNvSpPr/>
            <p:nvPr/>
          </p:nvSpPr>
          <p:spPr>
            <a:xfrm>
              <a:off x="9198150" y="2129960"/>
              <a:ext cx="2278776" cy="102811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400" dirty="0" smtClean="0">
                  <a:latin typeface="Lato Semibold" panose="020F0502020204030203" pitchFamily="34" charset="0"/>
                  <a:ea typeface="Lato Semibold" panose="020F0502020204030203" pitchFamily="34" charset="0"/>
                  <a:cs typeface="Lato Semibold" panose="020F0502020204030203" pitchFamily="34" charset="0"/>
                </a:rPr>
                <a:t>Synthetic, one time use key </a:t>
              </a:r>
              <a:r>
                <a:rPr lang="en-US" sz="2400" i="1" dirty="0" smtClean="0">
                  <a:latin typeface="Lato Black" panose="020F0502020204030203" pitchFamily="34" charset="0"/>
                  <a:ea typeface="Lato Black" panose="020F0502020204030203" pitchFamily="34" charset="0"/>
                  <a:cs typeface="Lato Black" panose="020F0502020204030203" pitchFamily="34" charset="0"/>
                </a:rPr>
                <a:t>K’</a:t>
              </a:r>
              <a:endParaRPr lang="en-US" sz="2400" i="1" dirty="0">
                <a:latin typeface="Lato Black" panose="020F0502020204030203" pitchFamily="34" charset="0"/>
                <a:ea typeface="Lato Black" panose="020F0502020204030203" pitchFamily="34" charset="0"/>
                <a:cs typeface="Lato Black" panose="020F0502020204030203" pitchFamily="34" charset="0"/>
              </a:endParaRPr>
            </a:p>
          </p:txBody>
        </p:sp>
        <p:grpSp>
          <p:nvGrpSpPr>
            <p:cNvPr id="5" name="Group 4"/>
            <p:cNvGrpSpPr/>
            <p:nvPr/>
          </p:nvGrpSpPr>
          <p:grpSpPr>
            <a:xfrm>
              <a:off x="6906599" y="1845361"/>
              <a:ext cx="1414382" cy="1597312"/>
              <a:chOff x="6586136" y="1845361"/>
              <a:chExt cx="1414382" cy="1597312"/>
            </a:xfrm>
          </p:grpSpPr>
          <p:sp>
            <p:nvSpPr>
              <p:cNvPr id="41" name="Rectangle 40"/>
              <p:cNvSpPr/>
              <p:nvPr/>
            </p:nvSpPr>
            <p:spPr>
              <a:xfrm>
                <a:off x="6586136" y="1845361"/>
                <a:ext cx="1414382" cy="554579"/>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Semibold"/>
                    <a:cs typeface="Lato Semibold"/>
                  </a:rPr>
                  <a:t>Short </a:t>
                </a:r>
                <a:r>
                  <a:rPr lang="en-US" sz="2400" i="1" dirty="0" smtClean="0">
                    <a:latin typeface="Lato Black"/>
                    <a:cs typeface="Lato Black"/>
                  </a:rPr>
                  <a:t>K</a:t>
                </a:r>
                <a:endParaRPr lang="en-US" sz="2400" i="1" baseline="-25000" dirty="0">
                  <a:latin typeface="Lato Black"/>
                  <a:cs typeface="Lato Black"/>
                </a:endParaRPr>
              </a:p>
            </p:txBody>
          </p:sp>
          <p:sp>
            <p:nvSpPr>
              <p:cNvPr id="2" name="TextBox 1"/>
              <p:cNvSpPr txBox="1"/>
              <p:nvPr/>
            </p:nvSpPr>
            <p:spPr>
              <a:xfrm>
                <a:off x="7111741" y="2413184"/>
                <a:ext cx="363172" cy="461665"/>
              </a:xfrm>
              <a:prstGeom prst="rect">
                <a:avLst/>
              </a:prstGeom>
              <a:noFill/>
            </p:spPr>
            <p:txBody>
              <a:bodyPr wrap="none" rtlCol="0">
                <a:spAutoFit/>
              </a:bodyPr>
              <a:lstStyle/>
              <a:p>
                <a:r>
                  <a:rPr lang="en-US" sz="2400" dirty="0" smtClean="0">
                    <a:latin typeface="Lato Black"/>
                    <a:cs typeface="Lato Black"/>
                  </a:rPr>
                  <a:t>+</a:t>
                </a:r>
                <a:endParaRPr lang="en-US" sz="2400" dirty="0">
                  <a:latin typeface="Lato Black"/>
                  <a:cs typeface="Lato Black"/>
                </a:endParaRPr>
              </a:p>
            </p:txBody>
          </p:sp>
          <p:sp>
            <p:nvSpPr>
              <p:cNvPr id="42" name="Rectangle 41"/>
              <p:cNvSpPr/>
              <p:nvPr/>
            </p:nvSpPr>
            <p:spPr>
              <a:xfrm>
                <a:off x="6586136" y="2888094"/>
                <a:ext cx="1414382" cy="554579"/>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Lato Semibold"/>
                    <a:cs typeface="Lato Semibold"/>
                  </a:rPr>
                  <a:t>Nonce </a:t>
                </a:r>
                <a:r>
                  <a:rPr lang="en-US" sz="2400" i="1" dirty="0" smtClean="0">
                    <a:solidFill>
                      <a:schemeClr val="tx1"/>
                    </a:solidFill>
                    <a:latin typeface="Lato Black"/>
                    <a:cs typeface="Lato Black"/>
                  </a:rPr>
                  <a:t>N</a:t>
                </a:r>
                <a:endParaRPr lang="en-US" sz="2400" i="1" baseline="-25000" dirty="0">
                  <a:solidFill>
                    <a:schemeClr val="tx1"/>
                  </a:solidFill>
                  <a:latin typeface="Lato Black"/>
                  <a:cs typeface="Lato Black"/>
                </a:endParaRPr>
              </a:p>
            </p:txBody>
          </p:sp>
        </p:grpSp>
        <p:sp>
          <p:nvSpPr>
            <p:cNvPr id="43" name="TextBox 42"/>
            <p:cNvSpPr txBox="1"/>
            <p:nvPr/>
          </p:nvSpPr>
          <p:spPr>
            <a:xfrm>
              <a:off x="8513344" y="2449411"/>
              <a:ext cx="492443" cy="461665"/>
            </a:xfrm>
            <a:prstGeom prst="rect">
              <a:avLst/>
            </a:prstGeom>
            <a:noFill/>
          </p:spPr>
          <p:txBody>
            <a:bodyPr wrap="none" rtlCol="0">
              <a:spAutoFit/>
            </a:bodyPr>
            <a:lstStyle/>
            <a:p>
              <a:r>
                <a:rPr lang="en-US" sz="2400" dirty="0"/>
                <a:t>⇒</a:t>
              </a:r>
              <a:endParaRPr lang="en-US" sz="2400" dirty="0">
                <a:latin typeface="Lato Black"/>
                <a:cs typeface="Lato Black"/>
              </a:endParaRPr>
            </a:p>
          </p:txBody>
        </p:sp>
      </p:grpSp>
      <p:cxnSp>
        <p:nvCxnSpPr>
          <p:cNvPr id="46" name="Straight Connector 45"/>
          <p:cNvCxnSpPr/>
          <p:nvPr/>
        </p:nvCxnSpPr>
        <p:spPr>
          <a:xfrm>
            <a:off x="6094942" y="1102108"/>
            <a:ext cx="0" cy="4951687"/>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749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 communication on the Internet?</a:t>
            </a:r>
            <a:endParaRPr lang="en-US" dirty="0"/>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0" name="Group 79"/>
          <p:cNvGrpSpPr/>
          <p:nvPr/>
        </p:nvGrpSpPr>
        <p:grpSpPr>
          <a:xfrm>
            <a:off x="609600" y="3940218"/>
            <a:ext cx="8237738" cy="2745726"/>
            <a:chOff x="609600" y="3940218"/>
            <a:chExt cx="8237738" cy="2745726"/>
          </a:xfrm>
        </p:grpSpPr>
        <p:sp>
          <p:nvSpPr>
            <p:cNvPr id="42" name="TextBox 41"/>
            <p:cNvSpPr txBox="1"/>
            <p:nvPr/>
          </p:nvSpPr>
          <p:spPr>
            <a:xfrm>
              <a:off x="6464955" y="6162724"/>
              <a:ext cx="2382383" cy="523220"/>
            </a:xfrm>
            <a:prstGeom prst="rect">
              <a:avLst/>
            </a:prstGeom>
            <a:noFill/>
          </p:spPr>
          <p:txBody>
            <a:bodyPr wrap="none" rtlCol="0">
              <a:spAutoFit/>
            </a:bodyPr>
            <a:lstStyle/>
            <a:p>
              <a:pPr algn="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39" name="Freeform 38"/>
          <p:cNvSpPr/>
          <p:nvPr/>
        </p:nvSpPr>
        <p:spPr>
          <a:xfrm>
            <a:off x="0" y="855133"/>
            <a:ext cx="12192000" cy="6002867"/>
          </a:xfrm>
          <a:custGeom>
            <a:avLst/>
            <a:gdLst>
              <a:gd name="connsiteX0" fmla="*/ 6390518 w 12192000"/>
              <a:gd name="connsiteY0" fmla="*/ 2481028 h 6002867"/>
              <a:gd name="connsiteX1" fmla="*/ 6017623 w 12192000"/>
              <a:gd name="connsiteY1" fmla="*/ 2853923 h 6002867"/>
              <a:gd name="connsiteX2" fmla="*/ 6017623 w 12192000"/>
              <a:gd name="connsiteY2" fmla="*/ 4345456 h 6002867"/>
              <a:gd name="connsiteX3" fmla="*/ 6390518 w 12192000"/>
              <a:gd name="connsiteY3" fmla="*/ 4718351 h 6002867"/>
              <a:gd name="connsiteX4" fmla="*/ 11017916 w 12192000"/>
              <a:gd name="connsiteY4" fmla="*/ 4718351 h 6002867"/>
              <a:gd name="connsiteX5" fmla="*/ 11390811 w 12192000"/>
              <a:gd name="connsiteY5" fmla="*/ 4345456 h 6002867"/>
              <a:gd name="connsiteX6" fmla="*/ 11390811 w 12192000"/>
              <a:gd name="connsiteY6" fmla="*/ 2853923 h 6002867"/>
              <a:gd name="connsiteX7" fmla="*/ 11017916 w 12192000"/>
              <a:gd name="connsiteY7" fmla="*/ 2481028 h 6002867"/>
              <a:gd name="connsiteX8" fmla="*/ 0 w 12192000"/>
              <a:gd name="connsiteY8" fmla="*/ 0 h 6002867"/>
              <a:gd name="connsiteX9" fmla="*/ 12192000 w 12192000"/>
              <a:gd name="connsiteY9" fmla="*/ 0 h 6002867"/>
              <a:gd name="connsiteX10" fmla="*/ 12192000 w 12192000"/>
              <a:gd name="connsiteY10" fmla="*/ 6002867 h 6002867"/>
              <a:gd name="connsiteX11" fmla="*/ 0 w 12192000"/>
              <a:gd name="connsiteY11" fmla="*/ 6002867 h 600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002867">
                <a:moveTo>
                  <a:pt x="6390518" y="2481028"/>
                </a:moveTo>
                <a:cubicBezTo>
                  <a:pt x="6184574" y="2481028"/>
                  <a:pt x="6017623" y="2647979"/>
                  <a:pt x="6017623" y="2853923"/>
                </a:cubicBezTo>
                <a:lnTo>
                  <a:pt x="6017623" y="4345456"/>
                </a:lnTo>
                <a:cubicBezTo>
                  <a:pt x="6017623" y="4551400"/>
                  <a:pt x="6184574" y="4718351"/>
                  <a:pt x="6390518" y="4718351"/>
                </a:cubicBezTo>
                <a:lnTo>
                  <a:pt x="11017916" y="4718351"/>
                </a:lnTo>
                <a:cubicBezTo>
                  <a:pt x="11223860" y="4718351"/>
                  <a:pt x="11390811" y="4551400"/>
                  <a:pt x="11390811" y="4345456"/>
                </a:cubicBezTo>
                <a:lnTo>
                  <a:pt x="11390811" y="2853923"/>
                </a:lnTo>
                <a:cubicBezTo>
                  <a:pt x="11390811" y="2647979"/>
                  <a:pt x="11223860" y="2481028"/>
                  <a:pt x="11017916" y="2481028"/>
                </a:cubicBezTo>
                <a:close/>
                <a:moveTo>
                  <a:pt x="0" y="0"/>
                </a:moveTo>
                <a:lnTo>
                  <a:pt x="12192000" y="0"/>
                </a:lnTo>
                <a:lnTo>
                  <a:pt x="12192000" y="6002867"/>
                </a:lnTo>
                <a:lnTo>
                  <a:pt x="0" y="6002867"/>
                </a:lnTo>
                <a:close/>
              </a:path>
            </a:pathLst>
          </a:custGeom>
          <a:solidFill>
            <a:schemeClr val="bg1">
              <a:lumMod val="5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8064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a:t>
            </a:r>
            <a:endParaRPr lang="en-US" dirty="0"/>
          </a:p>
        </p:txBody>
      </p:sp>
      <p:sp>
        <p:nvSpPr>
          <p:cNvPr id="3" name="Text Placeholder 2"/>
          <p:cNvSpPr>
            <a:spLocks noGrp="1"/>
          </p:cNvSpPr>
          <p:nvPr>
            <p:ph type="body" idx="1"/>
          </p:nvPr>
        </p:nvSpPr>
        <p:spPr/>
        <p:txBody>
          <a:bodyPr/>
          <a:lstStyle/>
          <a:p>
            <a:r>
              <a:rPr lang="en-US" dirty="0" smtClean="0"/>
              <a:t>https://</a:t>
            </a:r>
            <a:r>
              <a:rPr lang="en-US" dirty="0" err="1" smtClean="0"/>
              <a:t>www.amazon.com</a:t>
            </a:r>
            <a:endParaRPr lang="en-US" dirty="0"/>
          </a:p>
        </p:txBody>
      </p:sp>
      <p:sp>
        <p:nvSpPr>
          <p:cNvPr id="5" name="Text Placeholder 4"/>
          <p:cNvSpPr>
            <a:spLocks noGrp="1"/>
          </p:cNvSpPr>
          <p:nvPr>
            <p:ph type="body" sz="quarter" idx="3"/>
          </p:nvPr>
        </p:nvSpPr>
        <p:spPr/>
        <p:txBody>
          <a:bodyPr/>
          <a:lstStyle/>
          <a:p>
            <a:r>
              <a:rPr lang="en-US" dirty="0" smtClean="0"/>
              <a:t>https://www.bu.edu</a:t>
            </a:r>
            <a:endParaRPr lang="en-US" dirty="0"/>
          </a:p>
        </p:txBody>
      </p:sp>
      <p:pic>
        <p:nvPicPr>
          <p:cNvPr id="6" name="Picture 5" descr="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367" y="1791679"/>
            <a:ext cx="5389033" cy="1513586"/>
          </a:xfrm>
          <a:prstGeom prst="rect">
            <a:avLst/>
          </a:prstGeom>
        </p:spPr>
      </p:pic>
      <p:pic>
        <p:nvPicPr>
          <p:cNvPr id="4" name="Picture 3" descr="a.png"/>
          <p:cNvPicPr>
            <a:picLocks noChangeAspect="1"/>
          </p:cNvPicPr>
          <p:nvPr/>
        </p:nvPicPr>
        <p:blipFill rotWithShape="1">
          <a:blip r:embed="rId4">
            <a:extLst>
              <a:ext uri="{28A0092B-C50C-407E-A947-70E740481C1C}">
                <a14:useLocalDpi xmlns:a14="http://schemas.microsoft.com/office/drawing/2010/main" val="0"/>
              </a:ext>
            </a:extLst>
          </a:blip>
          <a:srcRect r="2227"/>
          <a:stretch/>
        </p:blipFill>
        <p:spPr>
          <a:xfrm>
            <a:off x="609599" y="1791679"/>
            <a:ext cx="5386917" cy="1475786"/>
          </a:xfrm>
          <a:prstGeom prst="rect">
            <a:avLst/>
          </a:prstGeom>
        </p:spPr>
      </p:pic>
    </p:spTree>
    <p:extLst>
      <p:ext uri="{BB962C8B-B14F-4D97-AF65-F5344CB8AC3E}">
        <p14:creationId xmlns:p14="http://schemas.microsoft.com/office/powerpoint/2010/main" val="28285978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206071" y="1112454"/>
            <a:ext cx="2675466" cy="465758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Lato"/>
            </a:endParaRPr>
          </a:p>
        </p:txBody>
      </p:sp>
      <p:sp>
        <p:nvSpPr>
          <p:cNvPr id="23" name="Oval 22"/>
          <p:cNvSpPr/>
          <p:nvPr/>
        </p:nvSpPr>
        <p:spPr>
          <a:xfrm>
            <a:off x="6680196" y="1820339"/>
            <a:ext cx="1625604" cy="15493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
        <p:nvSpPr>
          <p:cNvPr id="3" name="Title 2"/>
          <p:cNvSpPr>
            <a:spLocks noGrp="1"/>
          </p:cNvSpPr>
          <p:nvPr>
            <p:ph type="title"/>
          </p:nvPr>
        </p:nvSpPr>
        <p:spPr/>
        <p:txBody>
          <a:bodyPr/>
          <a:lstStyle/>
          <a:p>
            <a:r>
              <a:rPr lang="en-US" dirty="0" smtClean="0"/>
              <a:t>Password hashing</a:t>
            </a:r>
            <a:endParaRPr lang="en-US" dirty="0"/>
          </a:p>
        </p:txBody>
      </p:sp>
      <p:sp>
        <p:nvSpPr>
          <p:cNvPr id="4" name="Content Placeholder 3"/>
          <p:cNvSpPr>
            <a:spLocks noGrp="1"/>
          </p:cNvSpPr>
          <p:nvPr>
            <p:ph sz="half" idx="1"/>
          </p:nvPr>
        </p:nvSpPr>
        <p:spPr/>
        <p:txBody>
          <a:bodyPr/>
          <a:lstStyle/>
          <a:p>
            <a:r>
              <a:rPr lang="en-US" dirty="0" smtClean="0"/>
              <a:t>Remember </a:t>
            </a:r>
            <a:r>
              <a:rPr lang="en-US" dirty="0"/>
              <a:t>the goal of hash functions: given </a:t>
            </a:r>
            <a:r>
              <a:rPr lang="en-US" i="1" dirty="0">
                <a:solidFill>
                  <a:prstClr val="black"/>
                </a:solidFill>
                <a:latin typeface="Lato Heavy"/>
                <a:ea typeface="Lato" panose="020F0502020204030203" pitchFamily="34" charset="0"/>
                <a:cs typeface="Lato" panose="020F0502020204030203" pitchFamily="34" charset="0"/>
              </a:rPr>
              <a:t>y</a:t>
            </a:r>
            <a:r>
              <a:rPr lang="en-US" dirty="0">
                <a:latin typeface="Lato" panose="020F0502020204030203" pitchFamily="34" charset="0"/>
                <a:ea typeface="Lato" panose="020F0502020204030203" pitchFamily="34" charset="0"/>
                <a:cs typeface="Lato" panose="020F0502020204030203" pitchFamily="34" charset="0"/>
              </a:rPr>
              <a:t> = </a:t>
            </a:r>
            <a:r>
              <a:rPr lang="en-US" i="1" dirty="0">
                <a:solidFill>
                  <a:prstClr val="black"/>
                </a:solidFill>
                <a:latin typeface="Lato Black" panose="020F0502020204030203" pitchFamily="34" charset="0"/>
                <a:ea typeface="Lato Black" panose="020F0502020204030203" pitchFamily="34" charset="0"/>
                <a:cs typeface="Lato Black" panose="020F0502020204030203" pitchFamily="34" charset="0"/>
              </a:rPr>
              <a:t>H</a:t>
            </a:r>
            <a:r>
              <a:rPr lang="en-US" dirty="0"/>
              <a:t>(</a:t>
            </a:r>
            <a:r>
              <a:rPr lang="en-US" i="1" dirty="0">
                <a:solidFill>
                  <a:prstClr val="black"/>
                </a:solidFill>
                <a:latin typeface="Lato Heavy"/>
                <a:ea typeface="Lato" panose="020F0502020204030203" pitchFamily="34" charset="0"/>
                <a:cs typeface="Lato" panose="020F0502020204030203" pitchFamily="34" charset="0"/>
              </a:rPr>
              <a:t>x</a:t>
            </a:r>
            <a:r>
              <a:rPr lang="en-US" dirty="0"/>
              <a:t>) for a </a:t>
            </a:r>
            <a:r>
              <a:rPr lang="en-US" i="1" dirty="0" smtClean="0">
                <a:solidFill>
                  <a:schemeClr val="accent1"/>
                </a:solidFill>
                <a:latin typeface="+mj-lt"/>
              </a:rPr>
              <a:t>randomly</a:t>
            </a:r>
            <a:r>
              <a:rPr lang="en-US" dirty="0" smtClean="0"/>
              <a:t> </a:t>
            </a:r>
            <a:r>
              <a:rPr lang="en-US" dirty="0"/>
              <a:t>chosen </a:t>
            </a:r>
            <a:r>
              <a:rPr lang="en-US"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x</a:t>
            </a:r>
            <a:r>
              <a:rPr lang="en-US" dirty="0" smtClean="0"/>
              <a:t>, </a:t>
            </a:r>
            <a:r>
              <a:rPr lang="en-US" dirty="0"/>
              <a:t>difficult to find any preimage </a:t>
            </a:r>
            <a:r>
              <a:rPr lang="en-US" i="1" dirty="0">
                <a:solidFill>
                  <a:prstClr val="black"/>
                </a:solidFill>
                <a:latin typeface="Lato Heavy"/>
                <a:ea typeface="Lato" panose="020F0502020204030203" pitchFamily="34" charset="0"/>
                <a:cs typeface="Lato" panose="020F0502020204030203" pitchFamily="34" charset="0"/>
              </a:rPr>
              <a:t>x</a:t>
            </a:r>
            <a:r>
              <a:rPr lang="en-US" dirty="0">
                <a:solidFill>
                  <a:prstClr val="black"/>
                </a:solidFill>
                <a:latin typeface="Lato Heavy"/>
                <a:ea typeface="Lato" panose="020F0502020204030203" pitchFamily="34" charset="0"/>
                <a:cs typeface="Lato" panose="020F0502020204030203" pitchFamily="34" charset="0"/>
              </a:rPr>
              <a:t>’</a:t>
            </a:r>
            <a:r>
              <a:rPr lang="en-US" dirty="0"/>
              <a:t> </a:t>
            </a:r>
            <a:r>
              <a:rPr lang="en-US" dirty="0" err="1"/>
              <a:t>s.t.</a:t>
            </a:r>
            <a:r>
              <a:rPr lang="en-US" dirty="0"/>
              <a:t> </a:t>
            </a:r>
            <a:r>
              <a:rPr lang="en-US" i="1" dirty="0">
                <a:solidFill>
                  <a:prstClr val="black"/>
                </a:solidFill>
                <a:latin typeface="Lato Black" panose="020F0502020204030203" pitchFamily="34" charset="0"/>
                <a:ea typeface="Lato Black" panose="020F0502020204030203" pitchFamily="34" charset="0"/>
                <a:cs typeface="Lato Black" panose="020F0502020204030203" pitchFamily="34" charset="0"/>
              </a:rPr>
              <a:t>H</a:t>
            </a:r>
            <a:r>
              <a:rPr lang="en-US" dirty="0" smtClean="0"/>
              <a:t>(</a:t>
            </a:r>
            <a:r>
              <a:rPr lang="en-US" i="1" dirty="0" smtClean="0">
                <a:solidFill>
                  <a:prstClr val="black"/>
                </a:solidFill>
                <a:latin typeface="Lato Heavy"/>
                <a:ea typeface="Lato" panose="020F0502020204030203" pitchFamily="34" charset="0"/>
                <a:cs typeface="Lato" panose="020F0502020204030203" pitchFamily="34" charset="0"/>
              </a:rPr>
              <a:t>x</a:t>
            </a:r>
            <a:r>
              <a:rPr lang="en-US" dirty="0">
                <a:solidFill>
                  <a:prstClr val="black"/>
                </a:solidFill>
                <a:latin typeface="Lato Heavy"/>
                <a:ea typeface="Lato" panose="020F0502020204030203" pitchFamily="34" charset="0"/>
                <a:cs typeface="Lato" panose="020F0502020204030203" pitchFamily="34" charset="0"/>
              </a:rPr>
              <a:t>’</a:t>
            </a:r>
            <a:r>
              <a:rPr lang="en-US" dirty="0"/>
              <a:t>)</a:t>
            </a:r>
            <a:r>
              <a:rPr lang="en-US" dirty="0">
                <a:latin typeface="Lato" panose="020F0502020204030203" pitchFamily="34" charset="0"/>
                <a:ea typeface="Lato" panose="020F0502020204030203" pitchFamily="34" charset="0"/>
                <a:cs typeface="Lato" panose="020F0502020204030203" pitchFamily="34" charset="0"/>
              </a:rPr>
              <a:t> = </a:t>
            </a:r>
            <a:r>
              <a:rPr lang="en-US" i="1" dirty="0" smtClean="0">
                <a:solidFill>
                  <a:prstClr val="black"/>
                </a:solidFill>
                <a:latin typeface="Lato Heavy"/>
                <a:ea typeface="Lato" panose="020F0502020204030203" pitchFamily="34" charset="0"/>
                <a:cs typeface="Lato" panose="020F0502020204030203" pitchFamily="34" charset="0"/>
              </a:rPr>
              <a:t>y</a:t>
            </a:r>
          </a:p>
          <a:p>
            <a:r>
              <a:rPr lang="en-US" dirty="0" smtClean="0"/>
              <a:t>Can use to protect passwords! Don’t store </a:t>
            </a:r>
            <a:r>
              <a:rPr lang="en-US" dirty="0" err="1" smtClean="0"/>
              <a:t>pwd</a:t>
            </a:r>
            <a:r>
              <a:rPr lang="en-US" dirty="0" smtClean="0"/>
              <a:t>, instead store </a:t>
            </a:r>
            <a:r>
              <a:rPr lang="en-US"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H</a:t>
            </a:r>
            <a:r>
              <a:rPr lang="en-US" dirty="0" smtClean="0"/>
              <a:t>(</a:t>
            </a:r>
            <a:r>
              <a:rPr lang="en-US" dirty="0" err="1" smtClean="0"/>
              <a:t>pwd</a:t>
            </a:r>
            <a:r>
              <a:rPr lang="en-US" dirty="0" smtClean="0"/>
              <a:t>)</a:t>
            </a:r>
            <a:endParaRPr lang="en-US" dirty="0"/>
          </a:p>
          <a:p>
            <a:r>
              <a:rPr lang="en-US" dirty="0" smtClean="0"/>
              <a:t>Collision resistance </a:t>
            </a:r>
            <a:r>
              <a:rPr lang="en-US" dirty="0"/>
              <a:t>→</a:t>
            </a:r>
            <a:r>
              <a:rPr lang="en-US" dirty="0" smtClean="0"/>
              <a:t> hard to exploit the </a:t>
            </a:r>
            <a:r>
              <a:rPr lang="en-US" dirty="0" err="1" smtClean="0"/>
              <a:t>lossiness</a:t>
            </a:r>
            <a:r>
              <a:rPr lang="en-US" dirty="0" smtClean="0"/>
              <a:t> of </a:t>
            </a:r>
            <a:r>
              <a:rPr lang="en-US" i="1" dirty="0">
                <a:solidFill>
                  <a:prstClr val="black"/>
                </a:solidFill>
                <a:latin typeface="Lato Black" panose="020F0502020204030203" pitchFamily="34" charset="0"/>
                <a:ea typeface="Lato Black" panose="020F0502020204030203" pitchFamily="34" charset="0"/>
                <a:cs typeface="Lato Black" panose="020F0502020204030203" pitchFamily="34" charset="0"/>
              </a:rPr>
              <a:t>H</a:t>
            </a:r>
            <a:endParaRPr lang="en-US" dirty="0"/>
          </a:p>
          <a:p>
            <a:r>
              <a:rPr lang="en-US" dirty="0" smtClean="0"/>
              <a:t>But collision resistance only applies to random </a:t>
            </a:r>
            <a:r>
              <a:rPr lang="en-US"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x</a:t>
            </a:r>
            <a:r>
              <a:rPr lang="en-US" dirty="0" smtClean="0"/>
              <a:t>, and passwords are anything but random…</a:t>
            </a:r>
            <a:endParaRPr lang="en-US" dirty="0"/>
          </a:p>
        </p:txBody>
      </p:sp>
      <p:sp>
        <p:nvSpPr>
          <p:cNvPr id="8" name="Oval 7"/>
          <p:cNvSpPr/>
          <p:nvPr/>
        </p:nvSpPr>
        <p:spPr>
          <a:xfrm>
            <a:off x="9982201" y="1820339"/>
            <a:ext cx="1904999" cy="359833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Lato"/>
            </a:endParaRPr>
          </a:p>
        </p:txBody>
      </p:sp>
      <p:cxnSp>
        <p:nvCxnSpPr>
          <p:cNvPr id="11" name="Straight Arrow Connector 10"/>
          <p:cNvCxnSpPr/>
          <p:nvPr/>
        </p:nvCxnSpPr>
        <p:spPr>
          <a:xfrm>
            <a:off x="7306733" y="2116667"/>
            <a:ext cx="3848101" cy="529504"/>
          </a:xfrm>
          <a:prstGeom prst="straightConnector1">
            <a:avLst/>
          </a:prstGeom>
          <a:ln w="38100">
            <a:solidFill>
              <a:schemeClr val="tx1">
                <a:lumMod val="95000"/>
                <a:lumOff val="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628467" y="2742449"/>
            <a:ext cx="3526367" cy="449484"/>
          </a:xfrm>
          <a:prstGeom prst="straightConnector1">
            <a:avLst/>
          </a:prstGeom>
          <a:ln w="38100">
            <a:tailEnd type="triangle" w="med" len="lg"/>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7628467" y="4368800"/>
            <a:ext cx="3225800" cy="220133"/>
          </a:xfrm>
          <a:prstGeom prst="straightConnector1">
            <a:avLst/>
          </a:prstGeom>
          <a:ln w="38100">
            <a:solidFill>
              <a:schemeClr val="tx1">
                <a:lumMod val="95000"/>
                <a:lumOff val="5000"/>
              </a:schemeClr>
            </a:solidFill>
            <a:tailEnd type="triangl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174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Concentration of passwords</a:t>
            </a:r>
          </a:p>
        </p:txBody>
      </p:sp>
      <p:sp>
        <p:nvSpPr>
          <p:cNvPr id="15" name="Content Placeholder 14"/>
          <p:cNvSpPr>
            <a:spLocks noGrp="1"/>
          </p:cNvSpPr>
          <p:nvPr>
            <p:ph sz="half" idx="2"/>
          </p:nvPr>
        </p:nvSpPr>
        <p:spPr>
          <a:xfrm>
            <a:off x="6961816" y="1102110"/>
            <a:ext cx="4620583" cy="1273057"/>
          </a:xfrm>
        </p:spPr>
        <p:txBody>
          <a:bodyPr>
            <a:normAutofit/>
          </a:bodyPr>
          <a:lstStyle/>
          <a:p>
            <a:pPr marL="0" indent="0">
              <a:buNone/>
            </a:pPr>
            <a:r>
              <a:rPr lang="en-US" dirty="0" smtClean="0">
                <a:latin typeface="Lato Heavy"/>
                <a:cs typeface="Lato Heavy"/>
              </a:rPr>
              <a:t>Countermeasure:</a:t>
            </a:r>
            <a:r>
              <a:rPr lang="en-US" dirty="0"/>
              <a:t> </a:t>
            </a:r>
            <a:r>
              <a:rPr lang="en-US" dirty="0" smtClean="0"/>
              <a:t>If # passwords is small, then we must make time to compute each hash large</a:t>
            </a:r>
            <a:endParaRPr lang="en-US" dirty="0"/>
          </a:p>
        </p:txBody>
      </p:sp>
      <p:pic>
        <p:nvPicPr>
          <p:cNvPr id="12" name="Content Placeholder 6"/>
          <p:cNvPicPr>
            <a:picLocks noChangeAspect="1"/>
          </p:cNvPicPr>
          <p:nvPr/>
        </p:nvPicPr>
        <p:blipFill rotWithShape="1">
          <a:blip r:embed="rId3"/>
          <a:srcRect l="66955" t="48112" b="9690"/>
          <a:stretch/>
        </p:blipFill>
        <p:spPr>
          <a:xfrm>
            <a:off x="127446" y="2230901"/>
            <a:ext cx="6834369" cy="4618892"/>
          </a:xfrm>
          <a:prstGeom prst="rect">
            <a:avLst/>
          </a:prstGeom>
        </p:spPr>
      </p:pic>
      <p:pic>
        <p:nvPicPr>
          <p:cNvPr id="16" name="Picture 15"/>
          <p:cNvPicPr>
            <a:picLocks noChangeAspect="1"/>
          </p:cNvPicPr>
          <p:nvPr/>
        </p:nvPicPr>
        <p:blipFill rotWithShape="1">
          <a:blip r:embed="rId4"/>
          <a:srcRect b="2000"/>
          <a:stretch/>
        </p:blipFill>
        <p:spPr>
          <a:xfrm>
            <a:off x="127447" y="1243212"/>
            <a:ext cx="6472937" cy="757581"/>
          </a:xfrm>
          <a:prstGeom prst="rect">
            <a:avLst/>
          </a:prstGeom>
        </p:spPr>
      </p:pic>
    </p:spTree>
    <p:extLst>
      <p:ext uri="{BB962C8B-B14F-4D97-AF65-F5344CB8AC3E}">
        <p14:creationId xmlns:p14="http://schemas.microsoft.com/office/powerpoint/2010/main" val="810685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based key derivation function (PBKDF2)</a:t>
            </a:r>
            <a:endParaRPr lang="en-US" dirty="0"/>
          </a:p>
        </p:txBody>
      </p:sp>
      <p:sp>
        <p:nvSpPr>
          <p:cNvPr id="6" name="Text Placeholder 5"/>
          <p:cNvSpPr>
            <a:spLocks noGrp="1"/>
          </p:cNvSpPr>
          <p:nvPr>
            <p:ph type="body" idx="1"/>
          </p:nvPr>
        </p:nvSpPr>
        <p:spPr/>
        <p:txBody>
          <a:bodyPr/>
          <a:lstStyle/>
          <a:p>
            <a:r>
              <a:rPr lang="en-US" dirty="0" smtClean="0"/>
              <a:t>Inputs</a:t>
            </a:r>
            <a:endParaRPr lang="en-US" dirty="0"/>
          </a:p>
        </p:txBody>
      </p:sp>
      <p:sp>
        <p:nvSpPr>
          <p:cNvPr id="7" name="Content Placeholder 6"/>
          <p:cNvSpPr>
            <a:spLocks noGrp="1"/>
          </p:cNvSpPr>
          <p:nvPr>
            <p:ph sz="half" idx="2"/>
          </p:nvPr>
        </p:nvSpPr>
        <p:spPr/>
        <p:txBody>
          <a:bodyPr/>
          <a:lstStyle/>
          <a:p>
            <a:r>
              <a:rPr lang="en-US" i="1" dirty="0" smtClean="0">
                <a:solidFill>
                  <a:prstClr val="black"/>
                </a:solidFill>
                <a:latin typeface="Lato Heavy"/>
              </a:rPr>
              <a:t>B</a:t>
            </a:r>
            <a:r>
              <a:rPr lang="en-US" i="1" baseline="-25000" dirty="0" smtClean="0">
                <a:solidFill>
                  <a:prstClr val="black"/>
                </a:solidFill>
                <a:latin typeface="Lato Heavy"/>
              </a:rPr>
              <a:t>K</a:t>
            </a:r>
            <a:r>
              <a:rPr lang="en-US" dirty="0" smtClean="0"/>
              <a:t>: Block cipher, HMAC, keyed hash</a:t>
            </a:r>
          </a:p>
          <a:p>
            <a:r>
              <a:rPr lang="en-US" i="1" dirty="0" smtClean="0"/>
              <a:t>P</a:t>
            </a:r>
            <a:r>
              <a:rPr lang="en-US" dirty="0" smtClean="0"/>
              <a:t>: User’s password</a:t>
            </a:r>
            <a:endParaRPr lang="en-US" i="1" dirty="0" smtClean="0"/>
          </a:p>
          <a:p>
            <a:r>
              <a:rPr lang="en-US" i="1" dirty="0" smtClean="0"/>
              <a:t>S</a:t>
            </a:r>
            <a:r>
              <a:rPr lang="en-US" dirty="0" smtClean="0"/>
              <a:t>: Salt (aka nonce)</a:t>
            </a:r>
          </a:p>
          <a:p>
            <a:r>
              <a:rPr lang="en-US" i="1" dirty="0"/>
              <a:t>L</a:t>
            </a:r>
            <a:r>
              <a:rPr lang="en-US" dirty="0" smtClean="0"/>
              <a:t>: Desired output length, in blocks</a:t>
            </a:r>
          </a:p>
          <a:p>
            <a:r>
              <a:rPr lang="en-US" i="1" dirty="0"/>
              <a:t>C</a:t>
            </a:r>
            <a:r>
              <a:rPr lang="en-US" dirty="0" smtClean="0"/>
              <a:t>: Iteration count</a:t>
            </a:r>
            <a:endParaRPr lang="en-US" dirty="0"/>
          </a:p>
        </p:txBody>
      </p:sp>
      <p:sp>
        <p:nvSpPr>
          <p:cNvPr id="8" name="Text Placeholder 7"/>
          <p:cNvSpPr>
            <a:spLocks noGrp="1"/>
          </p:cNvSpPr>
          <p:nvPr>
            <p:ph type="body" sz="quarter" idx="3"/>
          </p:nvPr>
        </p:nvSpPr>
        <p:spPr/>
        <p:txBody>
          <a:bodyPr/>
          <a:lstStyle/>
          <a:p>
            <a:r>
              <a:rPr lang="en-US" dirty="0" smtClean="0"/>
              <a:t>Construction</a:t>
            </a:r>
            <a:endParaRPr lang="en-US" dirty="0"/>
          </a:p>
        </p:txBody>
      </p:sp>
      <p:sp>
        <p:nvSpPr>
          <p:cNvPr id="9" name="Content Placeholder 8"/>
          <p:cNvSpPr>
            <a:spLocks noGrp="1"/>
          </p:cNvSpPr>
          <p:nvPr>
            <p:ph sz="quarter" idx="4"/>
          </p:nvPr>
        </p:nvSpPr>
        <p:spPr/>
        <p:txBody>
          <a:bodyPr/>
          <a:lstStyle/>
          <a:p>
            <a:r>
              <a:rPr lang="en-US" dirty="0" smtClean="0"/>
              <a:t>Output </a:t>
            </a:r>
            <a:r>
              <a:rPr lang="en-US" i="1" dirty="0" smtClean="0"/>
              <a:t>T</a:t>
            </a:r>
            <a:r>
              <a:rPr lang="en-US" baseline="-25000" dirty="0" smtClean="0"/>
              <a:t>1 </a:t>
            </a:r>
            <a:r>
              <a:rPr lang="en-US" dirty="0" smtClean="0"/>
              <a:t>||</a:t>
            </a:r>
            <a:r>
              <a:rPr lang="en-US" baseline="-25000" dirty="0" smtClean="0"/>
              <a:t> </a:t>
            </a:r>
            <a:r>
              <a:rPr lang="en-US" i="1" dirty="0" smtClean="0"/>
              <a:t>T</a:t>
            </a:r>
            <a:r>
              <a:rPr lang="en-US" baseline="-25000" dirty="0" smtClean="0"/>
              <a:t>2 </a:t>
            </a:r>
            <a:r>
              <a:rPr lang="en-US" dirty="0"/>
              <a:t>||</a:t>
            </a:r>
            <a:r>
              <a:rPr lang="en-US" baseline="-25000" dirty="0"/>
              <a:t> </a:t>
            </a:r>
            <a:r>
              <a:rPr lang="en-US" dirty="0" smtClean="0"/>
              <a:t>…</a:t>
            </a:r>
            <a:r>
              <a:rPr lang="en-US" baseline="-25000" dirty="0" smtClean="0"/>
              <a:t> </a:t>
            </a:r>
            <a:r>
              <a:rPr lang="en-US" dirty="0" smtClean="0"/>
              <a:t>||</a:t>
            </a:r>
            <a:r>
              <a:rPr lang="en-US" i="1" baseline="-25000" dirty="0" smtClean="0"/>
              <a:t> </a:t>
            </a:r>
            <a:r>
              <a:rPr lang="en-US" i="1" dirty="0" smtClean="0"/>
              <a:t>T</a:t>
            </a:r>
            <a:r>
              <a:rPr lang="en-US" i="1" baseline="-25000" dirty="0" smtClean="0"/>
              <a:t>L</a:t>
            </a:r>
          </a:p>
          <a:p>
            <a:pPr lvl="1"/>
            <a:r>
              <a:rPr lang="en-US" dirty="0" smtClean="0"/>
              <a:t>Definitely </a:t>
            </a:r>
            <a:r>
              <a:rPr lang="en-US" i="1" dirty="0" smtClean="0"/>
              <a:t>L</a:t>
            </a:r>
            <a:r>
              <a:rPr lang="en-US" dirty="0" smtClean="0"/>
              <a:t> blocks of something!</a:t>
            </a:r>
          </a:p>
          <a:p>
            <a:r>
              <a:rPr lang="en-US" dirty="0" smtClean="0"/>
              <a:t>Each block </a:t>
            </a:r>
            <a:r>
              <a:rPr lang="en-US" i="1" dirty="0" err="1" smtClean="0"/>
              <a:t>T</a:t>
            </a:r>
            <a:r>
              <a:rPr lang="en-US" i="1" baseline="-25000" dirty="0" err="1" smtClean="0"/>
              <a:t>i</a:t>
            </a:r>
            <a:r>
              <a:rPr lang="en-US" dirty="0" smtClean="0"/>
              <a:t> = </a:t>
            </a:r>
            <a:r>
              <a:rPr lang="en-US" i="1" dirty="0" smtClean="0"/>
              <a:t>U</a:t>
            </a:r>
            <a:r>
              <a:rPr lang="en-US" baseline="-25000" dirty="0" smtClean="0"/>
              <a:t>1</a:t>
            </a:r>
            <a:r>
              <a:rPr lang="en-US" dirty="0" smtClean="0"/>
              <a:t> </a:t>
            </a:r>
            <a:r>
              <a:rPr lang="pt-BR" dirty="0"/>
              <a:t>⊕</a:t>
            </a:r>
            <a:r>
              <a:rPr lang="en-US" dirty="0" smtClean="0"/>
              <a:t> </a:t>
            </a:r>
            <a:r>
              <a:rPr lang="en-US" i="1" dirty="0" smtClean="0"/>
              <a:t>U</a:t>
            </a:r>
            <a:r>
              <a:rPr lang="en-US" baseline="-25000" dirty="0" smtClean="0"/>
              <a:t>2</a:t>
            </a:r>
            <a:r>
              <a:rPr lang="en-US" dirty="0" smtClean="0"/>
              <a:t> </a:t>
            </a:r>
            <a:r>
              <a:rPr lang="pt-BR" dirty="0"/>
              <a:t>⊕</a:t>
            </a:r>
            <a:r>
              <a:rPr lang="en-US" dirty="0" smtClean="0"/>
              <a:t> … </a:t>
            </a:r>
            <a:r>
              <a:rPr lang="pt-BR" dirty="0"/>
              <a:t>⊕</a:t>
            </a:r>
            <a:r>
              <a:rPr lang="en-US" dirty="0" smtClean="0"/>
              <a:t> </a:t>
            </a:r>
            <a:r>
              <a:rPr lang="en-US" i="1" dirty="0" smtClean="0"/>
              <a:t>U</a:t>
            </a:r>
            <a:r>
              <a:rPr lang="en-US" baseline="-25000" dirty="0" smtClean="0"/>
              <a:t>C</a:t>
            </a:r>
            <a:r>
              <a:rPr lang="en-US" dirty="0" smtClean="0"/>
              <a:t> </a:t>
            </a:r>
          </a:p>
          <a:p>
            <a:pPr lvl="1"/>
            <a:r>
              <a:rPr lang="en-US" dirty="0" smtClean="0"/>
              <a:t>Must compute all </a:t>
            </a:r>
            <a:r>
              <a:rPr lang="en-US" i="1" dirty="0" err="1"/>
              <a:t>U</a:t>
            </a:r>
            <a:r>
              <a:rPr lang="en-US" baseline="-25000" dirty="0" err="1"/>
              <a:t>j</a:t>
            </a:r>
            <a:r>
              <a:rPr lang="en-US" dirty="0" smtClean="0"/>
              <a:t> to learn </a:t>
            </a:r>
            <a:r>
              <a:rPr lang="en-US" i="1" dirty="0" err="1"/>
              <a:t>T</a:t>
            </a:r>
            <a:r>
              <a:rPr lang="en-US" baseline="-25000" dirty="0" err="1"/>
              <a:t>i</a:t>
            </a:r>
            <a:endParaRPr lang="en-US" dirty="0" smtClean="0"/>
          </a:p>
          <a:p>
            <a:pPr lvl="1"/>
            <a:r>
              <a:rPr lang="en-US" dirty="0" smtClean="0"/>
              <a:t>No shortcuts!</a:t>
            </a:r>
          </a:p>
          <a:p>
            <a:r>
              <a:rPr lang="en-US" dirty="0" smtClean="0"/>
              <a:t>Each </a:t>
            </a:r>
            <a:r>
              <a:rPr lang="en-US" i="1" dirty="0" err="1" smtClean="0"/>
              <a:t>U</a:t>
            </a:r>
            <a:r>
              <a:rPr lang="en-US" baseline="-25000" dirty="0" err="1" smtClean="0"/>
              <a:t>j</a:t>
            </a:r>
            <a:r>
              <a:rPr lang="en-US" dirty="0" smtClean="0"/>
              <a:t> = </a:t>
            </a:r>
            <a:r>
              <a:rPr lang="en-US" i="1" dirty="0" smtClean="0">
                <a:solidFill>
                  <a:prstClr val="black"/>
                </a:solidFill>
                <a:latin typeface="Lato Heavy"/>
              </a:rPr>
              <a:t>B</a:t>
            </a:r>
            <a:r>
              <a:rPr lang="en-US" i="1" baseline="-25000" dirty="0" smtClean="0">
                <a:solidFill>
                  <a:prstClr val="black"/>
                </a:solidFill>
                <a:latin typeface="Lato Heavy"/>
              </a:rPr>
              <a:t>K </a:t>
            </a:r>
            <a:r>
              <a:rPr lang="en-US" dirty="0" smtClean="0"/>
              <a:t>(P, S, </a:t>
            </a:r>
            <a:r>
              <a:rPr lang="en-US" dirty="0" err="1" smtClean="0"/>
              <a:t>i</a:t>
            </a:r>
            <a:r>
              <a:rPr lang="en-US" dirty="0" smtClean="0"/>
              <a:t>, j)</a:t>
            </a:r>
          </a:p>
          <a:p>
            <a:pPr lvl="1"/>
            <a:r>
              <a:rPr lang="en-US" dirty="0" smtClean="0"/>
              <a:t>Block cipher lookups are distinct, both within (</a:t>
            </a:r>
            <a:r>
              <a:rPr lang="en-US" dirty="0" err="1" smtClean="0"/>
              <a:t>i</a:t>
            </a:r>
            <a:r>
              <a:rPr lang="en-US" dirty="0" smtClean="0"/>
              <a:t>, j) and between (S) executions </a:t>
            </a:r>
            <a:r>
              <a:rPr lang="en-US" smtClean="0"/>
              <a:t>of a PBKDF</a:t>
            </a:r>
            <a:endParaRPr lang="en-US" dirty="0" smtClean="0"/>
          </a:p>
        </p:txBody>
      </p:sp>
    </p:spTree>
    <p:extLst>
      <p:ext uri="{BB962C8B-B14F-4D97-AF65-F5344CB8AC3E}">
        <p14:creationId xmlns:p14="http://schemas.microsoft.com/office/powerpoint/2010/main" val="358614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Encryption via enciphering</a:t>
            </a:r>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0" name="Group 79"/>
          <p:cNvGrpSpPr/>
          <p:nvPr/>
        </p:nvGrpSpPr>
        <p:grpSpPr>
          <a:xfrm>
            <a:off x="609600" y="3940218"/>
            <a:ext cx="8237738" cy="2745726"/>
            <a:chOff x="609600" y="3940218"/>
            <a:chExt cx="8237738" cy="2745726"/>
          </a:xfrm>
        </p:grpSpPr>
        <p:sp>
          <p:nvSpPr>
            <p:cNvPr id="42" name="TextBox 41"/>
            <p:cNvSpPr txBox="1"/>
            <p:nvPr/>
          </p:nvSpPr>
          <p:spPr>
            <a:xfrm>
              <a:off x="6464955" y="6162724"/>
              <a:ext cx="2382383" cy="523220"/>
            </a:xfrm>
            <a:prstGeom prst="rect">
              <a:avLst/>
            </a:prstGeom>
            <a:noFill/>
          </p:spPr>
          <p:txBody>
            <a:bodyPr wrap="none" rtlCol="0">
              <a:spAutoFit/>
            </a:bodyPr>
            <a:lstStyle/>
            <a:p>
              <a:pPr algn="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37" name="Freeform 36"/>
          <p:cNvSpPr/>
          <p:nvPr/>
        </p:nvSpPr>
        <p:spPr>
          <a:xfrm>
            <a:off x="0" y="826937"/>
            <a:ext cx="12192000" cy="6031064"/>
          </a:xfrm>
          <a:custGeom>
            <a:avLst/>
            <a:gdLst>
              <a:gd name="connsiteX0" fmla="*/ 7572038 w 12192000"/>
              <a:gd name="connsiteY0" fmla="*/ 3549852 h 6003985"/>
              <a:gd name="connsiteX1" fmla="*/ 5870592 w 12192000"/>
              <a:gd name="connsiteY1" fmla="*/ 3698739 h 6003985"/>
              <a:gd name="connsiteX2" fmla="*/ 3028080 w 12192000"/>
              <a:gd name="connsiteY2" fmla="*/ 5096816 h 6003985"/>
              <a:gd name="connsiteX3" fmla="*/ 6177953 w 12192000"/>
              <a:gd name="connsiteY3" fmla="*/ 5432666 h 6003985"/>
              <a:gd name="connsiteX4" fmla="*/ 9020465 w 12192000"/>
              <a:gd name="connsiteY4" fmla="*/ 4034588 h 6003985"/>
              <a:gd name="connsiteX5" fmla="*/ 7572038 w 12192000"/>
              <a:gd name="connsiteY5" fmla="*/ 3549852 h 6003985"/>
              <a:gd name="connsiteX6" fmla="*/ 0 w 12192000"/>
              <a:gd name="connsiteY6" fmla="*/ 0 h 6003985"/>
              <a:gd name="connsiteX7" fmla="*/ 12192000 w 12192000"/>
              <a:gd name="connsiteY7" fmla="*/ 0 h 6003985"/>
              <a:gd name="connsiteX8" fmla="*/ 12192000 w 12192000"/>
              <a:gd name="connsiteY8" fmla="*/ 6003985 h 6003985"/>
              <a:gd name="connsiteX9" fmla="*/ 0 w 12192000"/>
              <a:gd name="connsiteY9" fmla="*/ 6003985 h 600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03985">
                <a:moveTo>
                  <a:pt x="7572038" y="3549852"/>
                </a:moveTo>
                <a:cubicBezTo>
                  <a:pt x="7077272" y="3541138"/>
                  <a:pt x="6491124" y="3588742"/>
                  <a:pt x="5870592" y="3698739"/>
                </a:cubicBezTo>
                <a:cubicBezTo>
                  <a:pt x="4215841" y="3992065"/>
                  <a:pt x="2943204" y="4618005"/>
                  <a:pt x="3028080" y="5096816"/>
                </a:cubicBezTo>
                <a:cubicBezTo>
                  <a:pt x="3112955" y="5575627"/>
                  <a:pt x="4523202" y="5725992"/>
                  <a:pt x="6177953" y="5432666"/>
                </a:cubicBezTo>
                <a:cubicBezTo>
                  <a:pt x="7832704" y="5139340"/>
                  <a:pt x="9105340" y="4513399"/>
                  <a:pt x="9020465" y="4034588"/>
                </a:cubicBezTo>
                <a:cubicBezTo>
                  <a:pt x="8967418" y="3735332"/>
                  <a:pt x="8396647" y="3564374"/>
                  <a:pt x="7572038" y="3549852"/>
                </a:cubicBezTo>
                <a:close/>
                <a:moveTo>
                  <a:pt x="0" y="0"/>
                </a:moveTo>
                <a:lnTo>
                  <a:pt x="12192000" y="0"/>
                </a:lnTo>
                <a:lnTo>
                  <a:pt x="12192000" y="6003985"/>
                </a:lnTo>
                <a:lnTo>
                  <a:pt x="0" y="6003985"/>
                </a:lnTo>
                <a:close/>
              </a:path>
            </a:pathLst>
          </a:custGeom>
          <a:solidFill>
            <a:schemeClr val="bg1">
              <a:lumMod val="50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071959" y="4378837"/>
            <a:ext cx="1668727" cy="369332"/>
          </a:xfrm>
          <a:prstGeom prst="rect">
            <a:avLst/>
          </a:prstGeom>
          <a:solidFill>
            <a:schemeClr val="bg1"/>
          </a:solidFill>
        </p:spPr>
        <p:txBody>
          <a:bodyPr wrap="none" lIns="0" tIns="0" rIns="0" bIns="0" rtlCol="0">
            <a:spAutoFit/>
          </a:bodyPr>
          <a:lstStyle/>
          <a:p>
            <a:r>
              <a:rPr lang="en-US" sz="2400" dirty="0" smtClean="0">
                <a:solidFill>
                  <a:srgbClr val="C00000"/>
                </a:solidFill>
                <a:latin typeface="Lato Semibold" panose="020F0502020204030203" pitchFamily="34" charset="0"/>
                <a:ea typeface="Lato Semibold" panose="020F0502020204030203" pitchFamily="34" charset="0"/>
                <a:cs typeface="Lato Semibold" panose="020F0502020204030203" pitchFamily="34" charset="0"/>
              </a:rPr>
              <a:t>Confidential</a:t>
            </a:r>
            <a:endParaRPr lang="en-US" dirty="0">
              <a:solidFill>
                <a:srgbClr val="C00000"/>
              </a:solidFill>
              <a:latin typeface="Lato Semibold" panose="020F0502020204030203" pitchFamily="34" charset="0"/>
              <a:ea typeface="Lato Semibold" panose="020F0502020204030203" pitchFamily="34" charset="0"/>
              <a:cs typeface="Lato Semibold" panose="020F0502020204030203" pitchFamily="34" charset="0"/>
            </a:endParaRPr>
          </a:p>
        </p:txBody>
      </p:sp>
      <p:grpSp>
        <p:nvGrpSpPr>
          <p:cNvPr id="29" name="Group 28"/>
          <p:cNvGrpSpPr/>
          <p:nvPr/>
        </p:nvGrpSpPr>
        <p:grpSpPr>
          <a:xfrm>
            <a:off x="6124575" y="4869890"/>
            <a:ext cx="1499702" cy="149881"/>
            <a:chOff x="6124575" y="4869890"/>
            <a:chExt cx="1499702" cy="149881"/>
          </a:xfrm>
        </p:grpSpPr>
        <p:cxnSp>
          <p:nvCxnSpPr>
            <p:cNvPr id="19" name="Straight Connector 18"/>
            <p:cNvCxnSpPr/>
            <p:nvPr/>
          </p:nvCxnSpPr>
          <p:spPr>
            <a:xfrm>
              <a:off x="6188369" y="4879415"/>
              <a:ext cx="14359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6124575" y="4869890"/>
              <a:ext cx="73152" cy="146304"/>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6197894" y="4876240"/>
              <a:ext cx="70796" cy="143531"/>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416297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5" name="Text Placeholder 4"/>
          <p:cNvSpPr>
            <a:spLocks noGrp="1"/>
          </p:cNvSpPr>
          <p:nvPr>
            <p:ph sz="half" idx="2"/>
          </p:nvPr>
        </p:nvSpPr>
        <p:spPr>
          <a:xfrm>
            <a:off x="6197600" y="2782205"/>
            <a:ext cx="5384800" cy="3578535"/>
          </a:xfrm>
        </p:spPr>
        <p:txBody>
          <a:bodyPr>
            <a:normAutofit/>
          </a:bodyPr>
          <a:lstStyle/>
          <a:p>
            <a:pPr marL="0" indent="0">
              <a:buNone/>
            </a:pPr>
            <a:r>
              <a:rPr lang="en-US" sz="2000" i="1" dirty="0" smtClean="0"/>
              <a:t>If </a:t>
            </a:r>
            <a:r>
              <a:rPr lang="en-US" sz="2000" i="1" dirty="0"/>
              <a:t>you have to perform any cryptographic operation before verifying the MAC on a message you’ve received, it will somehow inevitably lead to doom</a:t>
            </a:r>
            <a:r>
              <a:rPr lang="en-US" sz="2000" i="1" dirty="0" smtClean="0"/>
              <a:t>!</a:t>
            </a:r>
          </a:p>
          <a:p>
            <a:pPr marL="0" indent="0" algn="r">
              <a:spcBef>
                <a:spcPts val="2000"/>
              </a:spcBef>
              <a:buNone/>
            </a:pPr>
            <a:r>
              <a:rPr lang="en-US" sz="1900" dirty="0">
                <a:latin typeface="Lato Regular"/>
                <a:cs typeface="Lato Regular"/>
              </a:rPr>
              <a:t>– </a:t>
            </a:r>
            <a:r>
              <a:rPr lang="en-US" sz="1900" dirty="0" smtClean="0">
                <a:latin typeface="Lato Regular"/>
                <a:cs typeface="Lato Regular"/>
              </a:rPr>
              <a:t>Moxie Marlinspike,</a:t>
            </a:r>
            <a:br>
              <a:rPr lang="en-US" sz="1900" dirty="0" smtClean="0">
                <a:latin typeface="Lato Regular"/>
                <a:cs typeface="Lato Regular"/>
              </a:rPr>
            </a:br>
            <a:r>
              <a:rPr lang="en-US" sz="1900" dirty="0" smtClean="0">
                <a:latin typeface="Lato Regular"/>
                <a:cs typeface="Lato Regular"/>
              </a:rPr>
              <a:t>“Cryptographic Doom Principle”</a:t>
            </a:r>
            <a:endParaRPr lang="en-US" sz="1900" dirty="0">
              <a:latin typeface="Lato Regular"/>
              <a:cs typeface="Lato Regular"/>
            </a:endParaRPr>
          </a:p>
        </p:txBody>
      </p:sp>
      <p:sp>
        <p:nvSpPr>
          <p:cNvPr id="7" name="Content Placeholder 5"/>
          <p:cNvSpPr txBox="1">
            <a:spLocks/>
          </p:cNvSpPr>
          <p:nvPr/>
        </p:nvSpPr>
        <p:spPr>
          <a:xfrm>
            <a:off x="609600" y="1102110"/>
            <a:ext cx="10972800" cy="1002617"/>
          </a:xfrm>
          <a:prstGeom prst="rect">
            <a:avLst/>
          </a:prstGeom>
        </p:spPr>
        <p:txBody>
          <a:bodyPr vert="horz" lIns="91440" tIns="45720" rIns="91440" bIns="45720" rtlCol="0">
            <a:normAutofit fontScale="92500"/>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200" i="1" dirty="0" smtClean="0"/>
              <a:t>Confidentiality </a:t>
            </a:r>
            <a:r>
              <a:rPr lang="en-US" sz="2200" i="1" dirty="0" err="1" smtClean="0"/>
              <a:t>xor</a:t>
            </a:r>
            <a:r>
              <a:rPr lang="en-US" sz="2200" i="1" dirty="0" smtClean="0"/>
              <a:t> authenticity is not possible. If you don't have both, often you don't have either.</a:t>
            </a:r>
          </a:p>
          <a:p>
            <a:pPr marL="0" indent="0" algn="r">
              <a:spcBef>
                <a:spcPts val="1400"/>
              </a:spcBef>
              <a:buFont typeface="Arial"/>
              <a:buNone/>
            </a:pPr>
            <a:r>
              <a:rPr lang="en-US" sz="2100" dirty="0" smtClean="0">
                <a:latin typeface="Lato Regular"/>
                <a:cs typeface="Lato Regular"/>
              </a:rPr>
              <a:t>– Prof. Matthew Green, Johns Hopkins</a:t>
            </a:r>
            <a:endParaRPr lang="en-US" sz="2100" dirty="0" smtClean="0"/>
          </a:p>
        </p:txBody>
      </p:sp>
      <p:grpSp>
        <p:nvGrpSpPr>
          <p:cNvPr id="8" name="Group 7"/>
          <p:cNvGrpSpPr/>
          <p:nvPr/>
        </p:nvGrpSpPr>
        <p:grpSpPr>
          <a:xfrm>
            <a:off x="627910" y="2854484"/>
            <a:ext cx="5366490" cy="3506256"/>
            <a:chOff x="627910" y="2563299"/>
            <a:chExt cx="5366490" cy="3506256"/>
          </a:xfrm>
        </p:grpSpPr>
        <p:pic>
          <p:nvPicPr>
            <p:cNvPr id="3" name="Picture 2"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10" y="2563299"/>
              <a:ext cx="5366490" cy="1581702"/>
            </a:xfrm>
            <a:prstGeom prst="rect">
              <a:avLst/>
            </a:prstGeom>
          </p:spPr>
        </p:pic>
        <p:pic>
          <p:nvPicPr>
            <p:cNvPr id="4" name="Picture 3"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10" y="4145001"/>
              <a:ext cx="5185867" cy="1924554"/>
            </a:xfrm>
            <a:prstGeom prst="rect">
              <a:avLst/>
            </a:prstGeom>
          </p:spPr>
        </p:pic>
      </p:grpSp>
      <p:sp>
        <p:nvSpPr>
          <p:cNvPr id="9" name="TextBox 8"/>
          <p:cNvSpPr txBox="1"/>
          <p:nvPr/>
        </p:nvSpPr>
        <p:spPr>
          <a:xfrm>
            <a:off x="627910" y="2382095"/>
            <a:ext cx="5366490" cy="400110"/>
          </a:xfrm>
          <a:prstGeom prst="rect">
            <a:avLst/>
          </a:prstGeom>
          <a:noFill/>
        </p:spPr>
        <p:txBody>
          <a:bodyPr wrap="square" rtlCol="0">
            <a:spAutoFit/>
          </a:bodyPr>
          <a:lstStyle/>
          <a:p>
            <a:r>
              <a:rPr lang="en-US" sz="2000" u="sng" dirty="0" smtClean="0">
                <a:latin typeface="Lato Semibold"/>
                <a:cs typeface="Lato Semibold"/>
              </a:rPr>
              <a:t>Lack of confidentiality can impact integrity</a:t>
            </a:r>
            <a:endParaRPr lang="en-US" sz="2000" u="sng" dirty="0">
              <a:latin typeface="Lato Semibold"/>
              <a:cs typeface="Lato Semibold"/>
            </a:endParaRPr>
          </a:p>
        </p:txBody>
      </p:sp>
      <p:sp>
        <p:nvSpPr>
          <p:cNvPr id="10" name="TextBox 9"/>
          <p:cNvSpPr txBox="1"/>
          <p:nvPr/>
        </p:nvSpPr>
        <p:spPr>
          <a:xfrm>
            <a:off x="6197600" y="2382095"/>
            <a:ext cx="5384800" cy="400110"/>
          </a:xfrm>
          <a:prstGeom prst="rect">
            <a:avLst/>
          </a:prstGeom>
          <a:noFill/>
        </p:spPr>
        <p:txBody>
          <a:bodyPr wrap="square" rtlCol="0">
            <a:spAutoFit/>
          </a:bodyPr>
          <a:lstStyle/>
          <a:p>
            <a:r>
              <a:rPr lang="en-US" sz="2000" u="sng" dirty="0" smtClean="0">
                <a:latin typeface="Lato Semibold"/>
                <a:cs typeface="Lato Semibold"/>
              </a:rPr>
              <a:t>Lack of integrity can impact confidentiality</a:t>
            </a:r>
            <a:endParaRPr lang="en-US" sz="2000" u="sng" dirty="0">
              <a:latin typeface="Lato Semibold"/>
              <a:cs typeface="Lato Semibold"/>
            </a:endParaRPr>
          </a:p>
        </p:txBody>
      </p:sp>
    </p:spTree>
    <p:extLst>
      <p:ext uri="{BB962C8B-B14F-4D97-AF65-F5344CB8AC3E}">
        <p14:creationId xmlns:p14="http://schemas.microsoft.com/office/powerpoint/2010/main" val="575455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Nevertheless, let’s press onward…</a:t>
            </a:r>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val="3018953203"/>
              </p:ext>
            </p:extLst>
          </p:nvPr>
        </p:nvGraphicFramePr>
        <p:xfrm>
          <a:off x="118690" y="1166883"/>
          <a:ext cx="6800697" cy="1737360"/>
        </p:xfrm>
        <a:graphic>
          <a:graphicData uri="http://schemas.openxmlformats.org/drawingml/2006/table">
            <a:tbl>
              <a:tblPr firstRow="1" bandRow="1">
                <a:tableStyleId>{2D5ABB26-0587-4C30-8999-92F81FD0307C}</a:tableStyleId>
              </a:tblPr>
              <a:tblGrid>
                <a:gridCol w="1495441"/>
                <a:gridCol w="3121437"/>
                <a:gridCol w="2183819"/>
              </a:tblGrid>
              <a:tr h="370840">
                <a:tc>
                  <a:txBody>
                    <a:bodyPr/>
                    <a:lstStyle/>
                    <a:p>
                      <a:endParaRPr lang="en-US" sz="2000" dirty="0">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c>
                  <a:txBody>
                    <a:bodyPr/>
                    <a:lstStyle/>
                    <a:p>
                      <a:r>
                        <a:rPr lang="en-US" sz="2000" i="1" dirty="0" smtClean="0">
                          <a:latin typeface="Lato Medium" panose="020F0502020204030203" pitchFamily="34" charset="0"/>
                          <a:ea typeface="Lato Medium" panose="020F0502020204030203" pitchFamily="34" charset="0"/>
                          <a:cs typeface="Lato Medium" panose="020F0502020204030203" pitchFamily="34" charset="0"/>
                        </a:rPr>
                        <a:t>…at endpoints</a:t>
                      </a:r>
                      <a:endParaRPr lang="en-US" sz="20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2000" i="1" dirty="0" smtClean="0">
                          <a:latin typeface="Lato Medium" panose="020F0502020204030203" pitchFamily="34" charset="0"/>
                          <a:ea typeface="Lato Medium" panose="020F0502020204030203" pitchFamily="34" charset="0"/>
                          <a:cs typeface="Lato Medium" panose="020F0502020204030203" pitchFamily="34" charset="0"/>
                        </a:rPr>
                        <a:t>…in transit</a:t>
                      </a:r>
                      <a:endParaRPr lang="en-US" sz="20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r>
              <a:tr h="370840">
                <a:tc>
                  <a:txBody>
                    <a:bodyPr/>
                    <a:lstStyle/>
                    <a:p>
                      <a:pPr algn="r"/>
                      <a:r>
                        <a:rPr lang="en-US" sz="2000" i="1" dirty="0" smtClean="0">
                          <a:latin typeface="Lato Medium" panose="020F0502020204030203" pitchFamily="34" charset="0"/>
                          <a:ea typeface="Lato Medium" panose="020F0502020204030203" pitchFamily="34" charset="0"/>
                          <a:cs typeface="Lato Medium" panose="020F0502020204030203" pitchFamily="34" charset="0"/>
                        </a:rPr>
                        <a:t>Authenticity</a:t>
                      </a:r>
                      <a:endParaRPr lang="en-US" sz="20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2000" dirty="0" smtClean="0">
                          <a:latin typeface="Lato Heavy" panose="020F0502020204030203" pitchFamily="34" charset="0"/>
                          <a:ea typeface="Lato Heavy" panose="020F0502020204030203" pitchFamily="34" charset="0"/>
                          <a:cs typeface="Lato Heavy" panose="020F0502020204030203" pitchFamily="34" charset="0"/>
                        </a:rPr>
                        <a:t>Identity verification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Lato Medium" panose="020F0502020204030203" pitchFamily="34" charset="0"/>
                          <a:ea typeface="Lato Medium" panose="020F0502020204030203" pitchFamily="34" charset="0"/>
                          <a:cs typeface="Lato Medium" panose="020F0502020204030203" pitchFamily="34" charset="0"/>
                        </a:rPr>
                        <a:t>Bob knows Alice sent </a:t>
                      </a:r>
                      <a:r>
                        <a:rPr lang="en-US" sz="1800" i="1" dirty="0" smtClean="0">
                          <a:latin typeface="Lato Heavy" panose="020F0502020204030203" pitchFamily="34" charset="0"/>
                          <a:ea typeface="Lato Heavy" panose="020F0502020204030203" pitchFamily="34" charset="0"/>
                          <a:cs typeface="Lato Heavy" panose="020F0502020204030203" pitchFamily="34" charset="0"/>
                        </a:rPr>
                        <a:t>C</a:t>
                      </a:r>
                      <a:endParaRPr lang="en-US" sz="1800" dirty="0" smtClean="0">
                        <a:latin typeface="Lato Medium" panose="020F0502020204030203" pitchFamily="34" charset="0"/>
                        <a:ea typeface="Lato Medium" panose="020F0502020204030203" pitchFamily="34" charset="0"/>
                        <a:cs typeface="Lato Medium" panose="020F050202020403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2000" dirty="0" smtClean="0">
                          <a:latin typeface="Lato Heavy" panose="020F0502020204030203" pitchFamily="34" charset="0"/>
                          <a:ea typeface="Lato Heavy" panose="020F0502020204030203" pitchFamily="34" charset="0"/>
                          <a:cs typeface="Lato Heavy" panose="020F0502020204030203" pitchFamily="34" charset="0"/>
                        </a:rPr>
                        <a:t>Binding</a:t>
                      </a:r>
                    </a:p>
                    <a:p>
                      <a:r>
                        <a:rPr lang="en-US" sz="1800" dirty="0" smtClean="0">
                          <a:latin typeface="Lato Medium" panose="020F0502020204030203" pitchFamily="34" charset="0"/>
                          <a:ea typeface="Lato Medium" panose="020F0502020204030203" pitchFamily="34" charset="0"/>
                          <a:cs typeface="Lato Medium" panose="020F0502020204030203" pitchFamily="34" charset="0"/>
                        </a:rPr>
                        <a:t>Eve cannot alter </a:t>
                      </a:r>
                      <a:r>
                        <a:rPr lang="en-US" sz="1800" i="1" dirty="0" smtClean="0">
                          <a:latin typeface="Lato Heavy" panose="020F0502020204030203" pitchFamily="34" charset="0"/>
                          <a:ea typeface="Lato Heavy" panose="020F0502020204030203" pitchFamily="34" charset="0"/>
                          <a:cs typeface="Lato Heavy" panose="020F0502020204030203" pitchFamily="34" charset="0"/>
                        </a:rPr>
                        <a:t>M</a:t>
                      </a:r>
                      <a:endParaRPr lang="en-US" sz="1800" dirty="0">
                        <a:latin typeface="Lato Medium" panose="020F0502020204030203" pitchFamily="34" charset="0"/>
                        <a:ea typeface="Lato Medium" panose="020F0502020204030203" pitchFamily="34" charset="0"/>
                        <a:cs typeface="Lato Medium" panose="020F0502020204030203" pitchFamily="34" charset="0"/>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pPr algn="r"/>
                      <a:r>
                        <a:rPr lang="en-US" sz="2000" i="1" dirty="0" smtClean="0">
                          <a:latin typeface="Lato Medium" panose="020F0502020204030203" pitchFamily="34" charset="0"/>
                          <a:ea typeface="Lato Medium" panose="020F0502020204030203" pitchFamily="34" charset="0"/>
                          <a:cs typeface="Lato Medium" panose="020F0502020204030203" pitchFamily="34" charset="0"/>
                        </a:rPr>
                        <a:t>Privacy</a:t>
                      </a:r>
                      <a:endParaRPr lang="en-US" sz="20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2000" dirty="0" smtClean="0">
                          <a:latin typeface="Lato Heavy" panose="020F0502020204030203" pitchFamily="34" charset="0"/>
                          <a:ea typeface="Lato Heavy" panose="020F0502020204030203" pitchFamily="34" charset="0"/>
                          <a:cs typeface="Lato Heavy" panose="020F0502020204030203" pitchFamily="34" charset="0"/>
                        </a:rPr>
                        <a:t>Deniability </a:t>
                      </a:r>
                      <a:r>
                        <a:rPr lang="en-US" sz="2000" i="1" dirty="0" smtClean="0">
                          <a:latin typeface="Lato Heavy" panose="020F0502020204030203" pitchFamily="34" charset="0"/>
                          <a:ea typeface="Lato Heavy" panose="020F0502020204030203" pitchFamily="34" charset="0"/>
                          <a:cs typeface="Lato Heavy" panose="020F0502020204030203" pitchFamily="34" charset="0"/>
                        </a:rPr>
                        <a:t>(optional)</a:t>
                      </a:r>
                    </a:p>
                    <a:p>
                      <a:r>
                        <a:rPr lang="en-US" sz="1800" i="0" dirty="0" smtClean="0">
                          <a:latin typeface="Lato Medium" panose="020F0502020204030203" pitchFamily="34" charset="0"/>
                          <a:ea typeface="Lato Medium" panose="020F0502020204030203" pitchFamily="34" charset="0"/>
                          <a:cs typeface="Lato Medium" panose="020F0502020204030203" pitchFamily="34" charset="0"/>
                        </a:rPr>
                        <a:t>Bob can’t prove Alice said </a:t>
                      </a:r>
                      <a:r>
                        <a:rPr lang="en-US" sz="1800" i="1" dirty="0" smtClean="0">
                          <a:latin typeface="Lato Heavy" panose="020F0502020204030203" pitchFamily="34" charset="0"/>
                          <a:ea typeface="Lato Heavy" panose="020F0502020204030203" pitchFamily="34" charset="0"/>
                          <a:cs typeface="Lato Heavy" panose="020F0502020204030203" pitchFamily="34" charset="0"/>
                        </a:rPr>
                        <a:t>M</a:t>
                      </a:r>
                      <a:endParaRPr lang="en-US" sz="1800" i="1" dirty="0">
                        <a:latin typeface="Lato Heavy" panose="020F0502020204030203" pitchFamily="34" charset="0"/>
                        <a:ea typeface="Lato Heavy" panose="020F0502020204030203" pitchFamily="34" charset="0"/>
                        <a:cs typeface="Lato Heavy" panose="020F0502020204030203"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20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Confidentiality</a:t>
                      </a:r>
                    </a:p>
                    <a:p>
                      <a:r>
                        <a:rPr lang="en-US" sz="18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Eve cannot learn </a:t>
                      </a:r>
                      <a:r>
                        <a:rPr lang="en-US" sz="1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M</a:t>
                      </a:r>
                      <a:endParaRPr lang="en-US" sz="24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r>
            </a:tbl>
          </a:graphicData>
        </a:graphic>
      </p:graphicFrame>
      <p:grpSp>
        <p:nvGrpSpPr>
          <p:cNvPr id="3" name="Group 2"/>
          <p:cNvGrpSpPr/>
          <p:nvPr/>
        </p:nvGrpSpPr>
        <p:grpSpPr>
          <a:xfrm>
            <a:off x="7221355" y="816176"/>
            <a:ext cx="4840086" cy="2693698"/>
            <a:chOff x="116349" y="816176"/>
            <a:chExt cx="4840086" cy="2693698"/>
          </a:xfrm>
        </p:grpSpPr>
        <p:grpSp>
          <p:nvGrpSpPr>
            <p:cNvPr id="12" name="Group 11"/>
            <p:cNvGrpSpPr/>
            <p:nvPr/>
          </p:nvGrpSpPr>
          <p:grpSpPr>
            <a:xfrm>
              <a:off x="116349" y="816176"/>
              <a:ext cx="4668839" cy="2693698"/>
              <a:chOff x="7313154" y="774338"/>
              <a:chExt cx="4668839" cy="2693698"/>
            </a:xfrm>
          </p:grpSpPr>
          <p:sp>
            <p:nvSpPr>
              <p:cNvPr id="6" name="Right Arrow 5"/>
              <p:cNvSpPr/>
              <p:nvPr/>
            </p:nvSpPr>
            <p:spPr>
              <a:xfrm>
                <a:off x="8733052" y="1406325"/>
                <a:ext cx="1829043" cy="55644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1" name="Group 10"/>
              <p:cNvGrpSpPr/>
              <p:nvPr/>
            </p:nvGrpSpPr>
            <p:grpSpPr>
              <a:xfrm>
                <a:off x="8937624" y="1841723"/>
                <a:ext cx="1419898" cy="1626313"/>
                <a:chOff x="8272879" y="1999798"/>
                <a:chExt cx="1419898" cy="1626313"/>
              </a:xfrm>
            </p:grpSpPr>
            <p:sp>
              <p:nvSpPr>
                <p:cNvPr id="7" name="Right Arrow 6"/>
                <p:cNvSpPr/>
                <p:nvPr/>
              </p:nvSpPr>
              <p:spPr>
                <a:xfrm rot="16200000">
                  <a:off x="8669448" y="2144715"/>
                  <a:ext cx="626760" cy="336925"/>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72879" y="2206214"/>
                  <a:ext cx="1419898" cy="1419897"/>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62095" y="1084359"/>
                <a:ext cx="1419898" cy="14198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154" y="1084358"/>
                <a:ext cx="1419898" cy="1419897"/>
              </a:xfrm>
              <a:prstGeom prst="rect">
                <a:avLst/>
              </a:prstGeom>
            </p:spPr>
          </p:pic>
          <p:pic>
            <p:nvPicPr>
              <p:cNvPr id="1028" name="Picture 4" descr="http://www.iconsdb.com/icons/preview/green/key-xxl.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659868" y="774338"/>
                <a:ext cx="726469" cy="7264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iconsdb.com/icons/preview/green/key-xxl.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908809" y="774338"/>
                <a:ext cx="726469" cy="72646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3220062" y="2510484"/>
              <a:ext cx="1736373" cy="369332"/>
            </a:xfrm>
            <a:prstGeom prst="rect">
              <a:avLst/>
            </a:prstGeom>
            <a:noFill/>
          </p:spPr>
          <p:txBody>
            <a:bodyPr wrap="none" rtlCol="0">
              <a:spAutoFit/>
            </a:bodyPr>
            <a:lstStyle/>
            <a:p>
              <a:r>
                <a:rPr lang="en-US" dirty="0" err="1" smtClean="0">
                  <a:latin typeface="Lato Medium" panose="020F0502020204030203" pitchFamily="34" charset="0"/>
                  <a:ea typeface="Lato Medium" panose="020F0502020204030203" pitchFamily="34" charset="0"/>
                  <a:cs typeface="Lato Medium" panose="020F0502020204030203" pitchFamily="34" charset="0"/>
                </a:rPr>
                <a:t>dec</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i="1" dirty="0" smtClean="0">
                  <a:latin typeface="Lato Heavy" panose="020F0502020204030203" pitchFamily="34" charset="0"/>
                  <a:ea typeface="Lato Heavy" panose="020F0502020204030203" pitchFamily="34" charset="0"/>
                  <a:cs typeface="Lato Heavy" panose="020F0502020204030203" pitchFamily="34" charset="0"/>
                </a:rPr>
                <a:t>M </a:t>
              </a:r>
              <a:r>
                <a:rPr lang="en-US" dirty="0" smtClean="0">
                  <a:latin typeface="Lato Heavy" panose="020F0502020204030203" pitchFamily="34" charset="0"/>
                  <a:ea typeface="Lato Heavy" panose="020F0502020204030203" pitchFamily="34" charset="0"/>
                  <a:cs typeface="Lato Heavy" panose="020F0502020204030203" pitchFamily="34" charset="0"/>
                </a:rPr>
                <a:t>=</a:t>
              </a:r>
              <a:r>
                <a:rPr lang="en-US" i="1" dirty="0" smtClean="0">
                  <a:latin typeface="Lato Heavy" panose="020F0502020204030203" pitchFamily="34" charset="0"/>
                  <a:ea typeface="Lato Heavy" panose="020F0502020204030203" pitchFamily="34" charset="0"/>
                  <a:cs typeface="Lato Heavy" panose="020F0502020204030203" pitchFamily="34" charset="0"/>
                </a:rPr>
                <a:t> D</a:t>
              </a:r>
              <a:r>
                <a:rPr lang="en-US" dirty="0" smtClean="0">
                  <a:latin typeface="Lato Heavy" panose="020F0502020204030203" pitchFamily="34" charset="0"/>
                  <a:ea typeface="Lato Heavy" panose="020F0502020204030203" pitchFamily="34" charset="0"/>
                  <a:cs typeface="Lato Heavy" panose="020F0502020204030203" pitchFamily="34" charset="0"/>
                </a:rPr>
                <a:t>(</a:t>
              </a:r>
              <a:r>
                <a:rPr lang="en-US"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i="1" dirty="0" smtClean="0">
                  <a:latin typeface="Lato Heavy" panose="020F0502020204030203" pitchFamily="34" charset="0"/>
                  <a:ea typeface="Lato Heavy" panose="020F0502020204030203" pitchFamily="34" charset="0"/>
                  <a:cs typeface="Lato Heavy" panose="020F0502020204030203" pitchFamily="34" charset="0"/>
                </a:rPr>
                <a:t>, C</a:t>
              </a:r>
              <a:r>
                <a:rPr lang="en-US" dirty="0" smtClean="0">
                  <a:latin typeface="Lato Heavy" panose="020F0502020204030203" pitchFamily="34" charset="0"/>
                  <a:ea typeface="Lato Heavy" panose="020F0502020204030203" pitchFamily="34" charset="0"/>
                  <a:cs typeface="Lato Heavy" panose="020F0502020204030203" pitchFamily="34" charset="0"/>
                </a:rPr>
                <a:t>)</a:t>
              </a:r>
              <a:endParaRPr lang="en-US" dirty="0">
                <a:latin typeface="Lato Heavy" panose="020F0502020204030203" pitchFamily="34" charset="0"/>
                <a:ea typeface="Lato Heavy" panose="020F0502020204030203" pitchFamily="34" charset="0"/>
                <a:cs typeface="Lato Heavy" panose="020F0502020204030203" pitchFamily="34" charset="0"/>
              </a:endParaRPr>
            </a:p>
          </p:txBody>
        </p:sp>
        <p:sp>
          <p:nvSpPr>
            <p:cNvPr id="22" name="TextBox 21"/>
            <p:cNvSpPr txBox="1"/>
            <p:nvPr/>
          </p:nvSpPr>
          <p:spPr>
            <a:xfrm>
              <a:off x="1521206" y="1529726"/>
              <a:ext cx="1710725" cy="369332"/>
            </a:xfrm>
            <a:prstGeom prst="rect">
              <a:avLst/>
            </a:prstGeom>
            <a:noFill/>
          </p:spPr>
          <p:txBody>
            <a:bodyPr wrap="none" rtlCol="0">
              <a:spAutoFit/>
            </a:bodyPr>
            <a:lstStyle/>
            <a:p>
              <a:r>
                <a:rPr lang="en-US" dirty="0" err="1" smtClean="0">
                  <a:latin typeface="Lato Medium" panose="020F0502020204030203" pitchFamily="34" charset="0"/>
                  <a:ea typeface="Lato Medium" panose="020F0502020204030203" pitchFamily="34" charset="0"/>
                  <a:cs typeface="Lato Medium" panose="020F0502020204030203" pitchFamily="34" charset="0"/>
                </a:rPr>
                <a:t>enc</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i="1" dirty="0" smtClean="0">
                  <a:latin typeface="Lato Heavy" panose="020F0502020204030203" pitchFamily="34" charset="0"/>
                  <a:ea typeface="Lato Heavy" panose="020F0502020204030203" pitchFamily="34" charset="0"/>
                  <a:cs typeface="Lato Heavy" panose="020F0502020204030203" pitchFamily="34" charset="0"/>
                </a:rPr>
                <a:t>C </a:t>
              </a:r>
              <a:r>
                <a:rPr lang="en-US" dirty="0" smtClean="0">
                  <a:latin typeface="Lato Heavy" panose="020F0502020204030203" pitchFamily="34" charset="0"/>
                  <a:ea typeface="Lato Heavy" panose="020F0502020204030203" pitchFamily="34" charset="0"/>
                  <a:cs typeface="Lato Heavy" panose="020F0502020204030203" pitchFamily="34" charset="0"/>
                </a:rPr>
                <a:t>=</a:t>
              </a:r>
              <a:r>
                <a:rPr lang="en-US" i="1" dirty="0" smtClean="0">
                  <a:latin typeface="Lato Heavy" panose="020F0502020204030203" pitchFamily="34" charset="0"/>
                  <a:ea typeface="Lato Heavy" panose="020F0502020204030203" pitchFamily="34" charset="0"/>
                  <a:cs typeface="Lato Heavy" panose="020F0502020204030203" pitchFamily="34" charset="0"/>
                </a:rPr>
                <a:t> E</a:t>
              </a:r>
              <a:r>
                <a:rPr lang="en-US" dirty="0" smtClean="0">
                  <a:latin typeface="Lato Heavy" panose="020F0502020204030203" pitchFamily="34" charset="0"/>
                  <a:ea typeface="Lato Heavy" panose="020F0502020204030203" pitchFamily="34" charset="0"/>
                  <a:cs typeface="Lato Heavy" panose="020F0502020204030203" pitchFamily="34" charset="0"/>
                </a:rPr>
                <a:t>(</a:t>
              </a:r>
              <a:r>
                <a:rPr lang="en-US"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dirty="0" smtClean="0">
                  <a:latin typeface="Lato Heavy" panose="020F0502020204030203" pitchFamily="34" charset="0"/>
                  <a:ea typeface="Lato Heavy" panose="020F0502020204030203" pitchFamily="34" charset="0"/>
                  <a:cs typeface="Lato Heavy" panose="020F0502020204030203" pitchFamily="34" charset="0"/>
                </a:rPr>
                <a:t>, </a:t>
              </a:r>
              <a:r>
                <a:rPr lang="en-US" i="1" dirty="0" smtClean="0">
                  <a:latin typeface="Lato Heavy" panose="020F0502020204030203" pitchFamily="34" charset="0"/>
                  <a:ea typeface="Lato Heavy" panose="020F0502020204030203" pitchFamily="34" charset="0"/>
                  <a:cs typeface="Lato Heavy" panose="020F0502020204030203" pitchFamily="34" charset="0"/>
                </a:rPr>
                <a:t>M</a:t>
              </a:r>
              <a:r>
                <a:rPr lang="en-US" dirty="0" smtClean="0">
                  <a:latin typeface="Lato Heavy" panose="020F0502020204030203" pitchFamily="34" charset="0"/>
                  <a:ea typeface="Lato Heavy" panose="020F0502020204030203" pitchFamily="34" charset="0"/>
                  <a:cs typeface="Lato Heavy" panose="020F0502020204030203" pitchFamily="34" charset="0"/>
                </a:rPr>
                <a:t>)</a:t>
              </a:r>
              <a:endParaRPr lang="en-US" dirty="0">
                <a:latin typeface="Lato Heavy" panose="020F0502020204030203" pitchFamily="34" charset="0"/>
                <a:ea typeface="Lato Heavy" panose="020F0502020204030203" pitchFamily="34" charset="0"/>
                <a:cs typeface="Lato Heavy" panose="020F0502020204030203" pitchFamily="34" charset="0"/>
              </a:endParaRPr>
            </a:p>
          </p:txBody>
        </p:sp>
      </p:grpSp>
      <p:sp>
        <p:nvSpPr>
          <p:cNvPr id="34" name="Content Placeholder 2"/>
          <p:cNvSpPr txBox="1">
            <a:spLocks/>
          </p:cNvSpPr>
          <p:nvPr/>
        </p:nvSpPr>
        <p:spPr>
          <a:xfrm>
            <a:off x="609600" y="3596666"/>
            <a:ext cx="10972800" cy="2764073"/>
          </a:xfrm>
          <a:prstGeom prst="rect">
            <a:avLst/>
          </a:prstGeom>
        </p:spPr>
        <p:txBody>
          <a:bodyPr>
            <a:noAutofit/>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dirty="0" err="1" smtClean="0"/>
              <a:t>Auguste</a:t>
            </a:r>
            <a:r>
              <a:rPr lang="en-US" sz="2200" dirty="0" smtClean="0"/>
              <a:t> </a:t>
            </a:r>
            <a:r>
              <a:rPr lang="en-US" sz="2200" dirty="0" err="1" smtClean="0"/>
              <a:t>Kerckhoffs</a:t>
            </a:r>
            <a:r>
              <a:rPr lang="en-US" sz="2200" dirty="0" smtClean="0"/>
              <a:t>’ six design principles for military ciphers</a:t>
            </a:r>
          </a:p>
          <a:p>
            <a:pPr marL="457200" indent="-457200" fontAlgn="ctr">
              <a:buFont typeface="+mj-lt"/>
              <a:buAutoNum type="arabicPeriod"/>
            </a:pPr>
            <a:r>
              <a:rPr lang="en-US" sz="1900" dirty="0" smtClean="0">
                <a:latin typeface="Lato Regular"/>
                <a:cs typeface="Lato Regular"/>
              </a:rPr>
              <a:t>The system must be practically, if not mathematically, </a:t>
            </a:r>
            <a:r>
              <a:rPr lang="en-US" sz="1900" i="1" dirty="0" smtClean="0">
                <a:solidFill>
                  <a:schemeClr val="accent1">
                    <a:lumMod val="75000"/>
                  </a:schemeClr>
                </a:solidFill>
                <a:ea typeface="Lato Black" panose="020F0502020204030203" pitchFamily="34" charset="0"/>
              </a:rPr>
              <a:t>indecipherable</a:t>
            </a:r>
          </a:p>
          <a:p>
            <a:pPr marL="457200" indent="-457200" fontAlgn="ctr">
              <a:buFont typeface="+mj-lt"/>
              <a:buAutoNum type="arabicPeriod"/>
            </a:pPr>
            <a:r>
              <a:rPr lang="en-US" sz="1900" dirty="0" smtClean="0">
                <a:latin typeface="Lato Regular"/>
                <a:cs typeface="Lato Regular"/>
              </a:rPr>
              <a:t>It should </a:t>
            </a:r>
            <a:r>
              <a:rPr lang="en-US" sz="1900" i="1" dirty="0" smtClean="0">
                <a:solidFill>
                  <a:srgbClr val="376092"/>
                </a:solidFill>
                <a:ea typeface="Lato Black" panose="020F0502020204030203" pitchFamily="34" charset="0"/>
              </a:rPr>
              <a:t>not require secrecy</a:t>
            </a:r>
            <a:r>
              <a:rPr lang="en-US" sz="1900" dirty="0" smtClean="0">
                <a:latin typeface="Lato Regular"/>
                <a:cs typeface="Lato Regular"/>
              </a:rPr>
              <a:t>, and it should not be a problem if it falls into enemy hands</a:t>
            </a:r>
          </a:p>
          <a:p>
            <a:pPr marL="457200" indent="-457200" fontAlgn="ctr">
              <a:buFont typeface="+mj-lt"/>
              <a:buAutoNum type="arabicPeriod"/>
            </a:pPr>
            <a:r>
              <a:rPr lang="en-US" sz="1900" dirty="0" smtClean="0">
                <a:latin typeface="Lato Regular"/>
                <a:cs typeface="Lato Regular"/>
              </a:rPr>
              <a:t>It must be possible to communicate and remember the key </a:t>
            </a:r>
            <a:r>
              <a:rPr lang="en-US" sz="1900" dirty="0" smtClean="0">
                <a:solidFill>
                  <a:schemeClr val="bg1">
                    <a:lumMod val="50000"/>
                  </a:schemeClr>
                </a:solidFill>
                <a:latin typeface="Lato Regular"/>
                <a:cs typeface="Lato Regular"/>
              </a:rPr>
              <a:t>without using written notes</a:t>
            </a:r>
            <a:r>
              <a:rPr lang="en-US" sz="1900" dirty="0" smtClean="0">
                <a:latin typeface="Lato Regular"/>
                <a:cs typeface="Lato Regular"/>
              </a:rPr>
              <a:t>, and correspondents must be able to </a:t>
            </a:r>
            <a:r>
              <a:rPr lang="en-US" sz="1900" i="1" dirty="0" smtClean="0">
                <a:solidFill>
                  <a:srgbClr val="376092"/>
                </a:solidFill>
                <a:ea typeface="Lato Black" panose="020F0502020204030203" pitchFamily="34" charset="0"/>
              </a:rPr>
              <a:t>change or modify it at will</a:t>
            </a:r>
          </a:p>
          <a:p>
            <a:pPr marL="0" indent="0" fontAlgn="ctr">
              <a:spcBef>
                <a:spcPts val="0"/>
              </a:spcBef>
              <a:buFont typeface="Arial"/>
              <a:buNone/>
            </a:pPr>
            <a:r>
              <a:rPr lang="en-US" sz="1900" i="1" dirty="0" smtClean="0">
                <a:solidFill>
                  <a:srgbClr val="7F7F7F"/>
                </a:solidFill>
                <a:latin typeface="Lato Regular"/>
                <a:ea typeface="Lato Black" panose="020F0502020204030203" pitchFamily="34" charset="0"/>
                <a:cs typeface="Lato Regular"/>
              </a:rPr>
              <a:t>…</a:t>
            </a:r>
          </a:p>
          <a:p>
            <a:pPr marL="457200" indent="-457200" fontAlgn="ctr">
              <a:buFont typeface="+mj-lt"/>
              <a:buAutoNum type="arabicPeriod" startAt="6"/>
            </a:pPr>
            <a:r>
              <a:rPr lang="en-US" sz="1900" dirty="0" smtClean="0">
                <a:latin typeface="Lato Regular"/>
                <a:cs typeface="Lato Regular"/>
              </a:rPr>
              <a:t>Lastly, given the circumstances in which it is to be used, the system must be </a:t>
            </a:r>
            <a:r>
              <a:rPr lang="en-US" sz="1900" i="1" dirty="0" smtClean="0">
                <a:solidFill>
                  <a:schemeClr val="accent1">
                    <a:lumMod val="75000"/>
                  </a:schemeClr>
                </a:solidFill>
              </a:rPr>
              <a:t>easy to use </a:t>
            </a:r>
            <a:r>
              <a:rPr lang="en-US" sz="1900" dirty="0" smtClean="0">
                <a:latin typeface="Lato Regular"/>
                <a:cs typeface="Lato Regular"/>
              </a:rPr>
              <a:t>and should </a:t>
            </a:r>
            <a:r>
              <a:rPr lang="en-US" sz="1900" dirty="0" smtClean="0">
                <a:latin typeface="Lato Regular"/>
                <a:ea typeface="Lato Heavy" panose="020F0502020204030203" pitchFamily="34" charset="0"/>
                <a:cs typeface="Lato Regular"/>
              </a:rPr>
              <a:t>not be stressful to use or require its users to know and comply with a long list of rules</a:t>
            </a:r>
            <a:endParaRPr lang="en-US" sz="1900" dirty="0">
              <a:latin typeface="Lato Regular"/>
              <a:ea typeface="Lato Heavy" panose="020F0502020204030203" pitchFamily="34" charset="0"/>
              <a:cs typeface="Lato Regular"/>
            </a:endParaRPr>
          </a:p>
        </p:txBody>
      </p:sp>
    </p:spTree>
    <p:extLst>
      <p:ext uri="{BB962C8B-B14F-4D97-AF65-F5344CB8AC3E}">
        <p14:creationId xmlns:p14="http://schemas.microsoft.com/office/powerpoint/2010/main" val="917301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Flashback: Lecture 1</a:t>
            </a:r>
            <a:endParaRPr lang="en-US" dirty="0"/>
          </a:p>
        </p:txBody>
      </p:sp>
      <p:sp>
        <p:nvSpPr>
          <p:cNvPr id="5" name="Content Placeholder 4"/>
          <p:cNvSpPr>
            <a:spLocks noGrp="1"/>
          </p:cNvSpPr>
          <p:nvPr>
            <p:ph sz="half" idx="2"/>
          </p:nvPr>
        </p:nvSpPr>
        <p:spPr>
          <a:xfrm>
            <a:off x="5625153" y="1102109"/>
            <a:ext cx="5957247" cy="5258631"/>
          </a:xfrm>
        </p:spPr>
        <p:txBody>
          <a:bodyPr/>
          <a:lstStyle/>
          <a:p>
            <a:pPr marL="0" indent="0">
              <a:buNone/>
            </a:pPr>
            <a:r>
              <a:rPr lang="en-US" sz="2300" dirty="0" smtClean="0"/>
              <a:t>Simplifying assumptions, back in Lecture 1</a:t>
            </a:r>
          </a:p>
          <a:p>
            <a:pPr fontAlgn="ctr"/>
            <a:r>
              <a:rPr lang="en-US" sz="2100" dirty="0" smtClean="0"/>
              <a:t>Pre-shared keys</a:t>
            </a:r>
          </a:p>
          <a:p>
            <a:pPr fontAlgn="ctr"/>
            <a:r>
              <a:rPr lang="en-US" sz="2100" dirty="0" smtClean="0"/>
              <a:t>Only one message </a:t>
            </a:r>
            <a:r>
              <a:rPr lang="en-US" sz="2100" i="1" dirty="0" smtClean="0">
                <a:latin typeface="Lato Heavy" panose="020F0502020204030203" pitchFamily="34" charset="0"/>
                <a:ea typeface="Lato Heavy" panose="020F0502020204030203" pitchFamily="34" charset="0"/>
                <a:cs typeface="Lato Heavy" panose="020F0502020204030203" pitchFamily="34" charset="0"/>
              </a:rPr>
              <a:t>X</a:t>
            </a:r>
            <a:r>
              <a:rPr lang="en-US" sz="2100" dirty="0" smtClean="0"/>
              <a:t> to transmit</a:t>
            </a:r>
          </a:p>
          <a:p>
            <a:pPr fontAlgn="ctr"/>
            <a:r>
              <a:rPr lang="en-US" sz="2100" i="1" dirty="0" smtClean="0">
                <a:latin typeface="Lato Heavy" panose="020F0502020204030203" pitchFamily="34" charset="0"/>
                <a:ea typeface="Lato Heavy" panose="020F0502020204030203" pitchFamily="34" charset="0"/>
                <a:cs typeface="Lato Heavy" panose="020F0502020204030203" pitchFamily="34" charset="0"/>
              </a:rPr>
              <a:t>X</a:t>
            </a:r>
            <a:r>
              <a:rPr lang="en-US" sz="2100" dirty="0" smtClean="0"/>
              <a:t> has a short, fixed length</a:t>
            </a:r>
          </a:p>
          <a:p>
            <a:pPr marL="0" indent="0" fontAlgn="ctr">
              <a:buNone/>
            </a:pPr>
            <a:endParaRPr lang="en-US" i="1" dirty="0" smtClean="0">
              <a:latin typeface="Lato Heavy" panose="020F0502020204030203" pitchFamily="34" charset="0"/>
              <a:ea typeface="Lato Heavy" panose="020F0502020204030203" pitchFamily="34" charset="0"/>
              <a:cs typeface="Lato Heavy" panose="020F0502020204030203" pitchFamily="34" charset="0"/>
            </a:endParaRPr>
          </a:p>
          <a:p>
            <a:pPr marL="0" indent="0" fontAlgn="ctr">
              <a:buNone/>
            </a:pPr>
            <a:endParaRPr lang="en-US" i="1" dirty="0">
              <a:latin typeface="Lato Heavy" panose="020F0502020204030203" pitchFamily="34" charset="0"/>
              <a:ea typeface="Lato Heavy" panose="020F0502020204030203" pitchFamily="34" charset="0"/>
              <a:cs typeface="Lato Heavy" panose="020F0502020204030203" pitchFamily="34" charset="0"/>
            </a:endParaRPr>
          </a:p>
          <a:p>
            <a:pPr marL="0" indent="0" fontAlgn="ctr">
              <a:buNone/>
            </a:pPr>
            <a:endParaRPr lang="en-US" i="1" dirty="0">
              <a:latin typeface="Lato Heavy" panose="020F0502020204030203" pitchFamily="34" charset="0"/>
              <a:ea typeface="Lato Heavy" panose="020F0502020204030203" pitchFamily="34" charset="0"/>
              <a:cs typeface="Lato Heavy" panose="020F0502020204030203" pitchFamily="34" charset="0"/>
            </a:endParaRPr>
          </a:p>
          <a:p>
            <a:pPr marL="0" indent="0">
              <a:buNone/>
            </a:pPr>
            <a:r>
              <a:rPr lang="en-US" sz="2300" dirty="0" smtClean="0"/>
              <a:t>A block cipher is very useful in this scenario</a:t>
            </a:r>
            <a:endParaRPr lang="en-US" sz="2300" dirty="0"/>
          </a:p>
          <a:p>
            <a:pPr fontAlgn="ctr"/>
            <a:r>
              <a:rPr lang="en-US" sz="2100" dirty="0" smtClean="0"/>
              <a:t>Lecture 3: block </a:t>
            </a:r>
            <a:r>
              <a:rPr lang="en-US" sz="2100" dirty="0"/>
              <a:t>cipher → </a:t>
            </a:r>
            <a:r>
              <a:rPr lang="en-US" sz="2100" dirty="0" smtClean="0"/>
              <a:t>MAC for 1 block </a:t>
            </a:r>
            <a:r>
              <a:rPr lang="en-US" sz="2100" i="1" dirty="0">
                <a:latin typeface="Lato Heavy" panose="020F0502020204030203" pitchFamily="34" charset="0"/>
                <a:ea typeface="Lato Heavy" panose="020F0502020204030203" pitchFamily="34" charset="0"/>
                <a:cs typeface="Lato Heavy" panose="020F0502020204030203" pitchFamily="34" charset="0"/>
              </a:rPr>
              <a:t>X</a:t>
            </a:r>
            <a:endParaRPr lang="en-US" sz="2100" dirty="0" smtClean="0"/>
          </a:p>
          <a:p>
            <a:pPr fontAlgn="ctr"/>
            <a:r>
              <a:rPr lang="en-US" sz="2100" dirty="0" smtClean="0"/>
              <a:t>Intuitively seems like a block cipher provides privacy too: it transforms </a:t>
            </a:r>
            <a:r>
              <a:rPr lang="en-US" sz="2100" i="1" dirty="0">
                <a:latin typeface="Lato Heavy" panose="020F0502020204030203" pitchFamily="34" charset="0"/>
                <a:ea typeface="Lato Heavy" panose="020F0502020204030203" pitchFamily="34" charset="0"/>
                <a:cs typeface="Lato Heavy" panose="020F0502020204030203" pitchFamily="34" charset="0"/>
              </a:rPr>
              <a:t>X</a:t>
            </a:r>
            <a:r>
              <a:rPr lang="en-US" sz="2100" dirty="0" smtClean="0"/>
              <a:t> in a confusing way</a:t>
            </a:r>
          </a:p>
        </p:txBody>
      </p:sp>
      <p:grpSp>
        <p:nvGrpSpPr>
          <p:cNvPr id="19" name="Group 18"/>
          <p:cNvGrpSpPr/>
          <p:nvPr/>
        </p:nvGrpSpPr>
        <p:grpSpPr>
          <a:xfrm>
            <a:off x="552232" y="816176"/>
            <a:ext cx="4668839" cy="2717438"/>
            <a:chOff x="7313154" y="774338"/>
            <a:chExt cx="4668839" cy="2717438"/>
          </a:xfrm>
        </p:grpSpPr>
        <p:sp>
          <p:nvSpPr>
            <p:cNvPr id="20" name="Right Arrow 19"/>
            <p:cNvSpPr/>
            <p:nvPr/>
          </p:nvSpPr>
          <p:spPr>
            <a:xfrm>
              <a:off x="8733052" y="1582392"/>
              <a:ext cx="1829043" cy="3803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1" name="Group 20"/>
            <p:cNvGrpSpPr/>
            <p:nvPr/>
          </p:nvGrpSpPr>
          <p:grpSpPr>
            <a:xfrm>
              <a:off x="8937624" y="1865463"/>
              <a:ext cx="1419898" cy="1626313"/>
              <a:chOff x="8272879" y="2023538"/>
              <a:chExt cx="1419898" cy="1626313"/>
            </a:xfrm>
          </p:grpSpPr>
          <p:sp>
            <p:nvSpPr>
              <p:cNvPr id="26" name="Right Arrow 25"/>
              <p:cNvSpPr/>
              <p:nvPr/>
            </p:nvSpPr>
            <p:spPr>
              <a:xfrm rot="16200000">
                <a:off x="8669448" y="2168455"/>
                <a:ext cx="626760" cy="336925"/>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7" name="Picture 2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72879" y="2229954"/>
                <a:ext cx="1419898" cy="1419897"/>
              </a:xfrm>
              <a:prstGeom prst="rect">
                <a:avLst/>
              </a:prstGeom>
            </p:spPr>
          </p:pic>
        </p:grpSp>
        <p:pic>
          <p:nvPicPr>
            <p:cNvPr id="22" name="Picture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62095" y="1084359"/>
              <a:ext cx="1419898" cy="141989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3154" y="1084358"/>
              <a:ext cx="1419898" cy="1419897"/>
            </a:xfrm>
            <a:prstGeom prst="rect">
              <a:avLst/>
            </a:prstGeom>
          </p:spPr>
        </p:pic>
        <p:pic>
          <p:nvPicPr>
            <p:cNvPr id="24" name="Picture 4" descr="http://www.iconsdb.com/icons/preview/green/key-xxl.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59868" y="774338"/>
              <a:ext cx="726469" cy="7264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iconsdb.com/icons/preview/green/key-xxl.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908809" y="774338"/>
              <a:ext cx="726469" cy="7264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68980" y="4310900"/>
            <a:ext cx="4277197" cy="2017932"/>
            <a:chOff x="6751401" y="4700594"/>
            <a:chExt cx="4277197" cy="2017932"/>
          </a:xfrm>
        </p:grpSpPr>
        <p:cxnSp>
          <p:nvCxnSpPr>
            <p:cNvPr id="16" name="Straight Connector 15"/>
            <p:cNvCxnSpPr/>
            <p:nvPr/>
          </p:nvCxnSpPr>
          <p:spPr>
            <a:xfrm>
              <a:off x="8890000" y="4700594"/>
              <a:ext cx="0" cy="2017932"/>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1" y="5029168"/>
              <a:ext cx="1473198" cy="1473198"/>
            </a:xfrm>
            <a:prstGeom prst="rect">
              <a:avLst/>
            </a:prstGeom>
          </p:spPr>
        </p:pic>
        <p:sp>
          <p:nvSpPr>
            <p:cNvPr id="18" name="Rectangle 17"/>
            <p:cNvSpPr/>
            <p:nvPr/>
          </p:nvSpPr>
          <p:spPr>
            <a:xfrm>
              <a:off x="6751401" y="5516788"/>
              <a:ext cx="848198"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a:t>
              </a:r>
              <a:endParaRPr lang="en-US" sz="2400" i="1" baseline="-25000" dirty="0">
                <a:latin typeface="Lato Black"/>
                <a:cs typeface="Lato Black"/>
              </a:endParaRPr>
            </a:p>
          </p:txBody>
        </p:sp>
        <p:sp>
          <p:nvSpPr>
            <p:cNvPr id="28" name="TextBox 27"/>
            <p:cNvSpPr txBox="1"/>
            <p:nvPr/>
          </p:nvSpPr>
          <p:spPr>
            <a:xfrm>
              <a:off x="7817532" y="4962884"/>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9" name="Rectangle 28"/>
            <p:cNvSpPr/>
            <p:nvPr/>
          </p:nvSpPr>
          <p:spPr>
            <a:xfrm>
              <a:off x="10180400" y="5489586"/>
              <a:ext cx="848198" cy="497957"/>
            </a:xfrm>
            <a:prstGeom prst="rect">
              <a:avLst/>
            </a:prstGeom>
            <a:solidFill>
              <a:schemeClr val="tx2">
                <a:lumMod val="60000"/>
                <a:lumOff val="4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400" i="1" dirty="0">
                  <a:latin typeface="Lato Black" panose="020F0502020204030203" pitchFamily="34" charset="0"/>
                  <a:ea typeface="Lato Black" panose="020F0502020204030203" pitchFamily="34" charset="0"/>
                  <a:cs typeface="Lato Black" panose="020F0502020204030203" pitchFamily="34" charset="0"/>
                </a:rPr>
                <a:t>Π</a:t>
              </a:r>
              <a:endParaRPr lang="en-US" sz="2400" i="1"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30" name="Curved Connector 29"/>
            <p:cNvCxnSpPr>
              <a:endCxn id="18" idx="0"/>
            </p:cNvCxnSpPr>
            <p:nvPr/>
          </p:nvCxnSpPr>
          <p:spPr>
            <a:xfrm rot="10800000" flipV="1">
              <a:off x="7175501" y="5304920"/>
              <a:ext cx="1160699"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18" idx="2"/>
            </p:cNvCxnSpPr>
            <p:nvPr/>
          </p:nvCxnSpPr>
          <p:spPr>
            <a:xfrm rot="16200000" flipH="1">
              <a:off x="7633720" y="5556525"/>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2" name="Curved Connector 31"/>
            <p:cNvCxnSpPr>
              <a:endCxn id="29" idx="0"/>
            </p:cNvCxnSpPr>
            <p:nvPr/>
          </p:nvCxnSpPr>
          <p:spPr>
            <a:xfrm>
              <a:off x="9443801" y="5304918"/>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3" name="Curved Connector 32"/>
            <p:cNvCxnSpPr>
              <a:stCxn id="29" idx="2"/>
            </p:cNvCxnSpPr>
            <p:nvPr/>
          </p:nvCxnSpPr>
          <p:spPr>
            <a:xfrm rot="5400000">
              <a:off x="9927224" y="5562768"/>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9626599" y="4962884"/>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5" name="TextBox 34"/>
            <p:cNvSpPr txBox="1"/>
            <p:nvPr/>
          </p:nvSpPr>
          <p:spPr>
            <a:xfrm>
              <a:off x="7813043" y="6263005"/>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6" name="TextBox 35"/>
            <p:cNvSpPr txBox="1"/>
            <p:nvPr/>
          </p:nvSpPr>
          <p:spPr>
            <a:xfrm>
              <a:off x="9626599" y="6263005"/>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cxnSp>
        <p:nvCxnSpPr>
          <p:cNvPr id="37" name="Straight Connector 36"/>
          <p:cNvCxnSpPr/>
          <p:nvPr/>
        </p:nvCxnSpPr>
        <p:spPr>
          <a:xfrm>
            <a:off x="609600" y="3840426"/>
            <a:ext cx="10691593"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877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14371</TotalTime>
  <Words>2113</Words>
  <Application>Microsoft Macintosh PowerPoint</Application>
  <PresentationFormat>Custom</PresentationFormat>
  <Paragraphs>441</Paragraphs>
  <Slides>24</Slides>
  <Notes>19</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1_Office Theme</vt:lpstr>
      <vt:lpstr>2_Office Theme</vt:lpstr>
      <vt:lpstr>Lecture 7: Encryption via enciphering</vt:lpstr>
      <vt:lpstr>Formal comparison of attacks</vt:lpstr>
      <vt:lpstr>Password hashing</vt:lpstr>
      <vt:lpstr>Concentration of passwords</vt:lpstr>
      <vt:lpstr>Password based key derivation function (PBKDF2)</vt:lpstr>
      <vt:lpstr>Today: Encryption via enciphering</vt:lpstr>
      <vt:lpstr>Warning!</vt:lpstr>
      <vt:lpstr>Nevertheless, let’s press onward…</vt:lpstr>
      <vt:lpstr>Flashback: Lecture 1</vt:lpstr>
      <vt:lpstr>Supporting longer messages</vt:lpstr>
      <vt:lpstr>ECB mode ⇒ sad Linux penguins</vt:lpstr>
      <vt:lpstr>What if message blocks don’t repeat?</vt:lpstr>
      <vt:lpstr>Lessons learned</vt:lpstr>
      <vt:lpstr>❶ Cipher block chaining (CBC) mode</vt:lpstr>
      <vt:lpstr>CBC decryption</vt:lpstr>
      <vt:lpstr>Lessons learned</vt:lpstr>
      <vt:lpstr>A new type of pseudorandomness</vt:lpstr>
      <vt:lpstr>A new type of pseudorandomness</vt:lpstr>
      <vt:lpstr>CBC reduction by picture: hybrid argument</vt:lpstr>
      <vt:lpstr>❷ Counter (CTR) mode</vt:lpstr>
      <vt:lpstr>❷ Counter (CTR) mode</vt:lpstr>
      <vt:lpstr>CTR ⇒ a stream cipher</vt:lpstr>
      <vt:lpstr>Confidential communication on the Internet?</vt:lpstr>
      <vt:lpstr>Let’s take a look!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946</cp:revision>
  <dcterms:created xsi:type="dcterms:W3CDTF">2015-04-11T12:26:38Z</dcterms:created>
  <dcterms:modified xsi:type="dcterms:W3CDTF">2018-02-12T19:04:59Z</dcterms:modified>
</cp:coreProperties>
</file>