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8" r:id="rId2"/>
    <p:sldMasterId id="2147483696" r:id="rId3"/>
  </p:sldMasterIdLst>
  <p:notesMasterIdLst>
    <p:notesMasterId r:id="rId45"/>
  </p:notesMasterIdLst>
  <p:sldIdLst>
    <p:sldId id="373" r:id="rId4"/>
    <p:sldId id="554" r:id="rId5"/>
    <p:sldId id="607" r:id="rId6"/>
    <p:sldId id="562" r:id="rId7"/>
    <p:sldId id="577" r:id="rId8"/>
    <p:sldId id="606" r:id="rId9"/>
    <p:sldId id="569" r:id="rId10"/>
    <p:sldId id="564" r:id="rId11"/>
    <p:sldId id="565" r:id="rId12"/>
    <p:sldId id="566" r:id="rId13"/>
    <p:sldId id="567" r:id="rId14"/>
    <p:sldId id="568" r:id="rId15"/>
    <p:sldId id="570" r:id="rId16"/>
    <p:sldId id="584" r:id="rId17"/>
    <p:sldId id="586" r:id="rId18"/>
    <p:sldId id="587" r:id="rId19"/>
    <p:sldId id="588" r:id="rId20"/>
    <p:sldId id="589" r:id="rId21"/>
    <p:sldId id="590" r:id="rId22"/>
    <p:sldId id="591" r:id="rId23"/>
    <p:sldId id="592" r:id="rId24"/>
    <p:sldId id="593" r:id="rId25"/>
    <p:sldId id="614" r:id="rId26"/>
    <p:sldId id="595" r:id="rId27"/>
    <p:sldId id="596" r:id="rId28"/>
    <p:sldId id="597" r:id="rId29"/>
    <p:sldId id="598" r:id="rId30"/>
    <p:sldId id="599" r:id="rId31"/>
    <p:sldId id="600" r:id="rId32"/>
    <p:sldId id="601" r:id="rId33"/>
    <p:sldId id="602" r:id="rId34"/>
    <p:sldId id="613" r:id="rId35"/>
    <p:sldId id="612" r:id="rId36"/>
    <p:sldId id="603" r:id="rId37"/>
    <p:sldId id="576" r:id="rId38"/>
    <p:sldId id="579" r:id="rId39"/>
    <p:sldId id="605" r:id="rId40"/>
    <p:sldId id="574" r:id="rId41"/>
    <p:sldId id="604" r:id="rId42"/>
    <p:sldId id="608" r:id="rId43"/>
    <p:sldId id="610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verview" id="{ABC7FE78-F5A4-884E-9A2F-35A095FDC5F1}">
          <p14:sldIdLst>
            <p14:sldId id="373"/>
            <p14:sldId id="554"/>
          </p14:sldIdLst>
        </p14:section>
        <p14:section name="Defining encryption" id="{EA70E018-5B49-E048-B55C-2B48A97993B0}">
          <p14:sldIdLst>
            <p14:sldId id="607"/>
            <p14:sldId id="562"/>
          </p14:sldIdLst>
        </p14:section>
        <p14:section name="Informal analysis of CTR mode" id="{8C05C2A8-AA6A-D942-814F-FBAADC9DA71C}">
          <p14:sldIdLst>
            <p14:sldId id="577"/>
            <p14:sldId id="606"/>
            <p14:sldId id="569"/>
          </p14:sldIdLst>
        </p14:section>
        <p14:section name="Formal CTR mode reduction" id="{45B80E5D-8A6D-E242-B8FA-51E7138D9725}">
          <p14:sldIdLst>
            <p14:sldId id="564"/>
            <p14:sldId id="565"/>
            <p14:sldId id="566"/>
            <p14:sldId id="567"/>
            <p14:sldId id="568"/>
            <p14:sldId id="570"/>
          </p14:sldIdLst>
        </p14:section>
        <p14:section name="Introducing tweaks" id="{6A4F4786-827E-B641-B8ED-F71D11417A87}">
          <p14:sldIdLst>
            <p14:sldId id="584"/>
            <p14:sldId id="586"/>
            <p14:sldId id="587"/>
            <p14:sldId id="588"/>
          </p14:sldIdLst>
        </p14:section>
        <p14:section name="Constructions that fail" id="{40EA1FD9-0023-BD45-B921-1DD20699F8A2}">
          <p14:sldIdLst>
            <p14:sldId id="589"/>
            <p14:sldId id="590"/>
            <p14:sldId id="591"/>
            <p14:sldId id="592"/>
            <p14:sldId id="593"/>
          </p14:sldIdLst>
        </p14:section>
        <p14:section name="Constructions that work" id="{F2725F23-50C7-0941-A150-A217842C5C22}">
          <p14:sldIdLst>
            <p14:sldId id="614"/>
            <p14:sldId id="595"/>
            <p14:sldId id="596"/>
            <p14:sldId id="597"/>
            <p14:sldId id="598"/>
            <p14:sldId id="599"/>
            <p14:sldId id="600"/>
          </p14:sldIdLst>
        </p14:section>
        <p14:section name="Using TBCs" id="{9CE1B148-E514-CD47-8E40-C7956DE59BEB}">
          <p14:sldIdLst>
            <p14:sldId id="601"/>
            <p14:sldId id="602"/>
          </p14:sldIdLst>
        </p14:section>
        <p14:section name="Avoiding padding" id="{9234ECD8-6EEA-3C46-A239-615F845EAADD}">
          <p14:sldIdLst>
            <p14:sldId id="613"/>
            <p14:sldId id="612"/>
            <p14:sldId id="603"/>
          </p14:sldIdLst>
        </p14:section>
        <p14:section name="Comparison with authenticity" id="{588CDAF1-D233-7F48-BF4F-399E7D679A42}">
          <p14:sldIdLst>
            <p14:sldId id="576"/>
            <p14:sldId id="579"/>
            <p14:sldId id="605"/>
            <p14:sldId id="574"/>
            <p14:sldId id="604"/>
            <p14:sldId id="608"/>
            <p14:sldId id="61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1" autoAdjust="0"/>
    <p:restoredTop sz="86667" autoAdjust="0"/>
  </p:normalViewPr>
  <p:slideViewPr>
    <p:cSldViewPr snapToGrid="0" snapToObjects="1">
      <p:cViewPr varScale="1">
        <p:scale>
          <a:sx n="111" d="100"/>
          <a:sy n="111" d="100"/>
        </p:scale>
        <p:origin x="-272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136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5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6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5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Unlike counter mode, here it does not appear that there is an “easy” solution to save space when the message doesn't fill the last block.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97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CTR mode has two stages: first building a long one-time key K’ and then using it as a one-time pad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50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52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Here, X = rightmost portion of C_{n-2}</a:t>
            </a:r>
          </a:p>
          <a:p>
            <a:endParaRPr lang="en-US" dirty="0" smtClean="0"/>
          </a:p>
          <a:p>
            <a:r>
              <a:rPr lang="en-US" dirty="0" smtClean="0"/>
              <a:t>This trick works for normal CBC mode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82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64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0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baseline="0" dirty="0" smtClean="0"/>
              <a:t>: https://</a:t>
            </a:r>
            <a:r>
              <a:rPr lang="en-US" baseline="0" dirty="0" err="1" smtClean="0"/>
              <a:t>blog.cloudflare.com</a:t>
            </a:r>
            <a:r>
              <a:rPr lang="en-US" baseline="0" dirty="0" smtClean="0"/>
              <a:t>/how-expensive-is-crypto-anyway/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1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alternative methods to make an encryption scheme (for instance, using a stream cipher as described in the last</a:t>
            </a:r>
            <a:r>
              <a:rPr lang="en-US" baseline="0" dirty="0" smtClean="0"/>
              <a:t> lecture). But in this class we will only consider encryption schemes formed using a mode of operation over a block cipher.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5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- Typically |</a:t>
            </a:r>
            <a:r>
              <a:rPr lang="en-US" i="1" dirty="0" smtClean="0"/>
              <a:t>C</a:t>
            </a:r>
            <a:r>
              <a:rPr lang="en-US" dirty="0" smtClean="0"/>
              <a:t>| = |</a:t>
            </a:r>
            <a:r>
              <a:rPr lang="en-US" i="1" dirty="0" smtClean="0"/>
              <a:t>P</a:t>
            </a:r>
            <a:r>
              <a:rPr lang="en-US" dirty="0" smtClean="0"/>
              <a:t>|, though this need not always be the case</a:t>
            </a:r>
          </a:p>
          <a:p>
            <a:r>
              <a:rPr lang="en-US" dirty="0" smtClean="0"/>
              <a:t>- The orange</a:t>
            </a:r>
            <a:r>
              <a:rPr lang="en-US" baseline="0" dirty="0" smtClean="0"/>
              <a:t> box </a:t>
            </a:r>
            <a:r>
              <a:rPr lang="en-US" dirty="0" smtClean="0"/>
              <a:t>$ </a:t>
            </a:r>
            <a:r>
              <a:rPr lang="en-US" baseline="0" dirty="0" smtClean="0"/>
              <a:t>ignores every property of its input other than 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962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CTR mode has two stages: first building a long one-time key K’ and then using it as a one-time pad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50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gave a similar “hybrid argument” picture last time about CBC mode. This time, let’s work out the reduction for real.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N value is often called an “initialization vector” or “counter”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0253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Here, I use |</a:t>
            </a:r>
            <a:r>
              <a:rPr lang="en-US" i="1" dirty="0" smtClean="0"/>
              <a:t>P</a:t>
            </a:r>
            <a:r>
              <a:rPr lang="en-US" i="0" dirty="0" smtClean="0"/>
              <a:t>| to denote the length of </a:t>
            </a:r>
            <a:r>
              <a:rPr lang="en-US" i="1" dirty="0" smtClean="0"/>
              <a:t>P</a:t>
            </a:r>
            <a:r>
              <a:rPr lang="en-US" i="0" dirty="0" smtClean="0"/>
              <a:t> in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2858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4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71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3953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43351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748906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060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21846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062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216192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90567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57936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4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3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48796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smtClean="0">
                <a:solidFill>
                  <a:prstClr val="black">
                    <a:lumMod val="75000"/>
                    <a:lumOff val="25000"/>
                  </a:prstClr>
                </a:solidFill>
                <a:latin typeface="Lato Light"/>
                <a:cs typeface="Lato Light"/>
              </a:rPr>
              <a:pPr algn="ctr"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555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smtClean="0">
                <a:solidFill>
                  <a:prstClr val="black">
                    <a:lumMod val="75000"/>
                    <a:lumOff val="25000"/>
                  </a:prstClr>
                </a:solidFill>
                <a:latin typeface="Lato Light"/>
                <a:cs typeface="Lato Light"/>
              </a:rPr>
              <a:pPr algn="ctr"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0584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8: A variety of block 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cipher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Labs</a:t>
            </a:r>
            <a:endParaRPr lang="en-US" sz="2600" dirty="0" smtClean="0"/>
          </a:p>
          <a:p>
            <a:r>
              <a:rPr lang="en-US" sz="2600" dirty="0" smtClean="0"/>
              <a:t>Lab 4 due Friday 2/16 at 11pm</a:t>
            </a:r>
          </a:p>
          <a:p>
            <a:r>
              <a:rPr lang="en-US" sz="2600" dirty="0" smtClean="0"/>
              <a:t>Solution sets to Labs 2 and 3 to be posted later today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3200" dirty="0" smtClean="0"/>
              <a:t>Upcoming schedule</a:t>
            </a:r>
          </a:p>
          <a:p>
            <a:r>
              <a:rPr lang="en-US" sz="2600" dirty="0" smtClean="0"/>
              <a:t>Our next class is on </a:t>
            </a:r>
            <a:r>
              <a:rPr lang="en-US" sz="2600" i="1" dirty="0" smtClean="0"/>
              <a:t>Tuesday</a:t>
            </a:r>
            <a:r>
              <a:rPr lang="en-US" sz="2600" dirty="0" smtClean="0"/>
              <a:t> 2/20</a:t>
            </a:r>
          </a:p>
          <a:p>
            <a:r>
              <a:rPr lang="en-US" sz="2600" dirty="0" smtClean="0"/>
              <a:t>In-class exam on Wednesday 2/21</a:t>
            </a:r>
          </a:p>
          <a:p>
            <a:r>
              <a:rPr lang="en-US" sz="2600" dirty="0" smtClean="0"/>
              <a:t>Sarah </a:t>
            </a:r>
            <a:r>
              <a:rPr lang="en-US" sz="2600" dirty="0" err="1" smtClean="0"/>
              <a:t>Scheffler</a:t>
            </a:r>
            <a:r>
              <a:rPr lang="en-US" sz="2600" dirty="0" smtClean="0"/>
              <a:t> to host pre-test review session Tues 2/20 in MCS 135</a:t>
            </a:r>
          </a:p>
        </p:txBody>
      </p:sp>
    </p:spTree>
    <p:extLst>
      <p:ext uri="{BB962C8B-B14F-4D97-AF65-F5344CB8AC3E}">
        <p14:creationId xmlns:p14="http://schemas.microsoft.com/office/powerpoint/2010/main" val="168474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the reduction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begin with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An adversary </a:t>
            </a:r>
            <a:r>
              <a:rPr lang="en-US" i="1" dirty="0" smtClean="0">
                <a:latin typeface="+mj-lt"/>
              </a:rPr>
              <a:t>A</a:t>
            </a:r>
            <a:r>
              <a:rPr lang="en-US" baseline="-25000" dirty="0" smtClean="0">
                <a:latin typeface="+mj-lt"/>
              </a:rPr>
              <a:t>CTR</a:t>
            </a:r>
            <a:r>
              <a:rPr lang="en-US" dirty="0" smtClean="0">
                <a:latin typeface="+mn-lt"/>
              </a:rPr>
              <a:t> who can distinguish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from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Then we can construct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Lato"/>
              </a:rPr>
              <a:t>An adversary </a:t>
            </a:r>
            <a:r>
              <a:rPr lang="en-US" i="1" dirty="0" smtClean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BC</a:t>
            </a:r>
            <a:r>
              <a:rPr lang="en-US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</a:rPr>
              <a:t>who can distinguish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Lato"/>
              </a:rPr>
              <a:t>from</a:t>
            </a:r>
            <a:endParaRPr lang="en-US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09777" y="2236488"/>
            <a:ext cx="1353167" cy="537620"/>
            <a:chOff x="5945530" y="2257500"/>
            <a:chExt cx="1353167" cy="537620"/>
          </a:xfrm>
        </p:grpSpPr>
        <p:sp>
          <p:nvSpPr>
            <p:cNvPr id="8" name="Rectangle 7"/>
            <p:cNvSpPr/>
            <p:nvPr/>
          </p:nvSpPr>
          <p:spPr>
            <a:xfrm>
              <a:off x="5945530" y="2257500"/>
              <a:ext cx="1353167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CTR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697386" y="2256320"/>
            <a:ext cx="848198" cy="4979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prstClr val="white"/>
                </a:solidFill>
                <a:latin typeface="Lato Black"/>
                <a:cs typeface="Lato Black"/>
              </a:rPr>
              <a:t>$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06519" y="2267244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solidFill>
                  <a:prstClr val="white"/>
                </a:solidFill>
                <a:latin typeface="Lato Black"/>
                <a:cs typeface="Lato Black"/>
              </a:rPr>
              <a:t>K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91378" y="2267244"/>
            <a:ext cx="560730" cy="476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 smtClean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Π</a:t>
            </a:r>
            <a:endParaRPr lang="en-US" sz="2400" i="1" baseline="-25000" dirty="0">
              <a:solidFill>
                <a:prstClr val="white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5365" y="1298121"/>
            <a:ext cx="11117036" cy="164311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Lato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58030" y="3223587"/>
            <a:ext cx="2257339" cy="33323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Lato"/>
              </a:rPr>
              <a:t>adversary </a:t>
            </a:r>
            <a:r>
              <a:rPr lang="en-US" sz="3600" i="1" dirty="0">
                <a:solidFill>
                  <a:prstClr val="white"/>
                </a:solidFill>
                <a:latin typeface="Lato Heavy"/>
              </a:rPr>
              <a:t>A</a:t>
            </a:r>
            <a:r>
              <a:rPr lang="en-US" sz="3600" baseline="-25000" dirty="0">
                <a:solidFill>
                  <a:prstClr val="white"/>
                </a:solidFill>
                <a:latin typeface="Lato Heavy"/>
              </a:rPr>
              <a:t>CTR</a:t>
            </a:r>
            <a:endParaRPr lang="en-US" sz="3600" dirty="0">
              <a:solidFill>
                <a:prstClr val="white"/>
              </a:solidFill>
              <a:latin typeface="Lato Heavy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385568" y="3643743"/>
            <a:ext cx="1353167" cy="1659281"/>
            <a:chOff x="6023882" y="4135540"/>
            <a:chExt cx="1353167" cy="1659281"/>
          </a:xfrm>
        </p:grpSpPr>
        <p:grpSp>
          <p:nvGrpSpPr>
            <p:cNvPr id="15" name="Group 14"/>
            <p:cNvGrpSpPr/>
            <p:nvPr/>
          </p:nvGrpSpPr>
          <p:grpSpPr>
            <a:xfrm>
              <a:off x="6023882" y="4135540"/>
              <a:ext cx="1353167" cy="537620"/>
              <a:chOff x="5945530" y="2257500"/>
              <a:chExt cx="1353167" cy="53762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945530" y="2257500"/>
                <a:ext cx="1353167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CTR</a:t>
                </a:r>
                <a:endParaRPr lang="en-US" sz="24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687772" y="2279257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K</a:t>
                </a:r>
                <a:endParaRPr lang="en-US" sz="24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276366" y="529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40618" y="4723402"/>
              <a:ext cx="519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or</a:t>
              </a:r>
              <a:endParaRPr lang="en-US" sz="28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75064" y="3329055"/>
            <a:ext cx="962123" cy="463590"/>
            <a:chOff x="4077186" y="4339893"/>
            <a:chExt cx="962123" cy="46359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077186" y="4339893"/>
              <a:ext cx="962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P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,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N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419363" y="4029960"/>
            <a:ext cx="829656" cy="461665"/>
            <a:chOff x="4121485" y="5040798"/>
            <a:chExt cx="829656" cy="461665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C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87254" y="4426051"/>
            <a:ext cx="936475" cy="472396"/>
            <a:chOff x="4067441" y="4331087"/>
            <a:chExt cx="936475" cy="47239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067441" y="4331087"/>
              <a:ext cx="936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P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,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N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441298" y="5135762"/>
            <a:ext cx="829656" cy="461665"/>
            <a:chOff x="4121485" y="5040798"/>
            <a:chExt cx="829656" cy="461665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C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16776" y="5987765"/>
            <a:ext cx="1583977" cy="463590"/>
            <a:chOff x="4121485" y="4339893"/>
            <a:chExt cx="829656" cy="46359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264489" y="4339893"/>
              <a:ext cx="423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bit </a:t>
              </a:r>
              <a:r>
                <a:rPr lang="en-US" sz="2400" i="1" dirty="0" smtClean="0">
                  <a:solidFill>
                    <a:prstClr val="black"/>
                  </a:solidFill>
                  <a:latin typeface="Lato Heavy"/>
                </a:rPr>
                <a:t>b</a:t>
              </a:r>
              <a:endParaRPr lang="en-US" sz="2400" baseline="30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 rot="5400000">
            <a:off x="3691816" y="553845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Lato"/>
              </a:rPr>
              <a:t>…</a:t>
            </a:r>
            <a:endParaRPr lang="en-US" sz="2400" baseline="30000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758668" y="3110596"/>
            <a:ext cx="8199218" cy="3535140"/>
            <a:chOff x="1509777" y="3322860"/>
            <a:chExt cx="8199218" cy="3535140"/>
          </a:xfrm>
        </p:grpSpPr>
        <p:sp>
          <p:nvSpPr>
            <p:cNvPr id="40" name="Rectangle 39"/>
            <p:cNvSpPr/>
            <p:nvPr/>
          </p:nvSpPr>
          <p:spPr>
            <a:xfrm>
              <a:off x="1509777" y="3322860"/>
              <a:ext cx="8199218" cy="353514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  <a:latin typeface="Lato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27514" y="4571091"/>
              <a:ext cx="171874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adversary</a:t>
              </a:r>
            </a:p>
            <a:p>
              <a:pPr algn="ctr"/>
              <a:r>
                <a:rPr lang="en-US" sz="3600" i="1" dirty="0" smtClean="0">
                  <a:solidFill>
                    <a:prstClr val="black"/>
                  </a:solidFill>
                  <a:latin typeface="Lato Heavy"/>
                </a:rPr>
                <a:t>A</a:t>
              </a:r>
              <a:r>
                <a:rPr lang="en-US" sz="3600" baseline="-25000" dirty="0" smtClean="0">
                  <a:solidFill>
                    <a:prstClr val="black"/>
                  </a:solidFill>
                  <a:latin typeface="Lato Heavy"/>
                </a:rPr>
                <a:t>BC</a:t>
              </a:r>
              <a:endParaRPr lang="en-US" sz="36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092032" y="3697378"/>
            <a:ext cx="560730" cy="1588494"/>
            <a:chOff x="10674720" y="3967761"/>
            <a:chExt cx="560730" cy="1588494"/>
          </a:xfrm>
        </p:grpSpPr>
        <p:sp>
          <p:nvSpPr>
            <p:cNvPr id="47" name="TextBox 46"/>
            <p:cNvSpPr txBox="1"/>
            <p:nvPr/>
          </p:nvSpPr>
          <p:spPr>
            <a:xfrm>
              <a:off x="10695238" y="4500398"/>
              <a:ext cx="519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or</a:t>
              </a:r>
              <a:endParaRPr lang="en-US" sz="2800" dirty="0">
                <a:solidFill>
                  <a:prstClr val="black"/>
                </a:solidFill>
                <a:latin typeface="Lato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74720" y="3967761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674720" y="5080147"/>
              <a:ext cx="560730" cy="4761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 smtClean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957886" y="3327130"/>
            <a:ext cx="829656" cy="463590"/>
            <a:chOff x="4121485" y="4339893"/>
            <a:chExt cx="829656" cy="463590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264489" y="4339893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957886" y="4028035"/>
            <a:ext cx="829656" cy="461665"/>
            <a:chOff x="4121485" y="5040798"/>
            <a:chExt cx="829656" cy="461665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Y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979821" y="4432932"/>
            <a:ext cx="829656" cy="463590"/>
            <a:chOff x="4121485" y="4339893"/>
            <a:chExt cx="829656" cy="463590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264489" y="4339893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979821" y="5133837"/>
            <a:ext cx="829656" cy="461665"/>
            <a:chOff x="4121485" y="5040798"/>
            <a:chExt cx="829656" cy="461665"/>
          </a:xfrm>
        </p:grpSpPr>
        <p:cxnSp>
          <p:nvCxnSpPr>
            <p:cNvPr id="61" name="Straight Arrow Connector 60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Y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944507" y="5985840"/>
            <a:ext cx="1583977" cy="463590"/>
            <a:chOff x="4121485" y="4339893"/>
            <a:chExt cx="829656" cy="463590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264489" y="4339893"/>
              <a:ext cx="445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bit </a:t>
              </a:r>
              <a:r>
                <a:rPr lang="en-US" sz="2400" i="1" dirty="0" smtClean="0">
                  <a:solidFill>
                    <a:prstClr val="black"/>
                  </a:solidFill>
                  <a:latin typeface="Lato Heavy"/>
                </a:rPr>
                <a:t>b</a:t>
              </a:r>
              <a:r>
                <a:rPr lang="en-US" sz="2400" dirty="0" smtClean="0">
                  <a:solidFill>
                    <a:prstClr val="black"/>
                  </a:solidFill>
                  <a:latin typeface="Lato Heavy"/>
                </a:rPr>
                <a:t>’</a:t>
              </a:r>
              <a:endParaRPr lang="en-US" sz="2400" baseline="30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 rot="5400000">
            <a:off x="9230339" y="553652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Lato"/>
              </a:rPr>
              <a:t>…</a:t>
            </a:r>
            <a:endParaRPr lang="en-US" sz="2400" baseline="30000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9914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8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A</a:t>
            </a:r>
            <a:r>
              <a:rPr lang="en-US" baseline="-25000" dirty="0" smtClean="0"/>
              <a:t>BC</a:t>
            </a:r>
            <a:r>
              <a:rPr lang="en-US" dirty="0" smtClean="0"/>
              <a:t> operates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1888671" cy="639762"/>
          </a:xfrm>
        </p:spPr>
        <p:txBody>
          <a:bodyPr/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1888671" cy="1121673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en-US" sz="2200" dirty="0" smtClean="0">
                <a:latin typeface="+mn-lt"/>
              </a:rPr>
              <a:t>Wait for </a:t>
            </a:r>
            <a:r>
              <a:rPr lang="en-US" sz="2200" i="1" dirty="0" smtClean="0">
                <a:latin typeface="+mj-lt"/>
              </a:rPr>
              <a:t>A</a:t>
            </a:r>
            <a:r>
              <a:rPr lang="en-US" sz="2200" baseline="-25000" dirty="0" smtClean="0">
                <a:latin typeface="+mj-lt"/>
              </a:rPr>
              <a:t>CTR</a:t>
            </a:r>
            <a:r>
              <a:rPr lang="en-US" sz="2200" dirty="0" smtClean="0">
                <a:latin typeface="+mn-lt"/>
              </a:rPr>
              <a:t> to output a (</a:t>
            </a:r>
            <a:r>
              <a:rPr lang="en-US" sz="2200" i="1" dirty="0" smtClean="0">
                <a:latin typeface="+mn-lt"/>
              </a:rPr>
              <a:t>P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i="1" dirty="0" smtClean="0">
                <a:latin typeface="+mn-lt"/>
              </a:rPr>
              <a:t>N</a:t>
            </a:r>
            <a:r>
              <a:rPr lang="en-US" sz="2200" dirty="0" smtClean="0">
                <a:latin typeface="+mn-lt"/>
              </a:rPr>
              <a:t>) pair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07255" y="1102108"/>
            <a:ext cx="2375146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Step 4: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3991" y="1741871"/>
            <a:ext cx="2298518" cy="1121673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Lato"/>
              </a:rPr>
              <a:t>Concatenate response blocks, then </a:t>
            </a:r>
            <a:r>
              <a:rPr lang="en-US" sz="2200" dirty="0" err="1" smtClean="0">
                <a:solidFill>
                  <a:prstClr val="black"/>
                </a:solidFill>
                <a:latin typeface="Lato"/>
              </a:rPr>
              <a:t>xor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 with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</a:rPr>
              <a:t>P</a:t>
            </a:r>
            <a:endParaRPr lang="en-US" sz="22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58030" y="3223587"/>
            <a:ext cx="2257339" cy="33323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Lato"/>
              </a:rPr>
              <a:t>adversary </a:t>
            </a:r>
            <a:r>
              <a:rPr lang="en-US" sz="3600" i="1" dirty="0">
                <a:solidFill>
                  <a:prstClr val="white"/>
                </a:solidFill>
                <a:latin typeface="Lato Heavy"/>
              </a:rPr>
              <a:t>A</a:t>
            </a:r>
            <a:r>
              <a:rPr lang="en-US" sz="3600" baseline="-25000" dirty="0">
                <a:solidFill>
                  <a:prstClr val="white"/>
                </a:solidFill>
                <a:latin typeface="Lato Heavy"/>
              </a:rPr>
              <a:t>CTR</a:t>
            </a:r>
            <a:endParaRPr lang="en-US" sz="3600" dirty="0">
              <a:solidFill>
                <a:prstClr val="white"/>
              </a:solidFill>
              <a:latin typeface="Lato Heavy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385568" y="3643743"/>
            <a:ext cx="1353167" cy="1659281"/>
            <a:chOff x="6023882" y="4135540"/>
            <a:chExt cx="1353167" cy="1659281"/>
          </a:xfrm>
        </p:grpSpPr>
        <p:grpSp>
          <p:nvGrpSpPr>
            <p:cNvPr id="15" name="Group 14"/>
            <p:cNvGrpSpPr/>
            <p:nvPr/>
          </p:nvGrpSpPr>
          <p:grpSpPr>
            <a:xfrm>
              <a:off x="6023882" y="4135540"/>
              <a:ext cx="1353167" cy="537620"/>
              <a:chOff x="5945530" y="2257500"/>
              <a:chExt cx="1353167" cy="53762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945530" y="2257500"/>
                <a:ext cx="1353167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CTR</a:t>
                </a:r>
                <a:endParaRPr lang="en-US" sz="24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687772" y="2279257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K</a:t>
                </a:r>
                <a:endParaRPr lang="en-US" sz="24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276366" y="529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40618" y="4723402"/>
              <a:ext cx="519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or</a:t>
              </a:r>
              <a:endParaRPr lang="en-US" sz="28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75064" y="3329055"/>
            <a:ext cx="962123" cy="463590"/>
            <a:chOff x="4077186" y="4339893"/>
            <a:chExt cx="962123" cy="46359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077186" y="4339893"/>
              <a:ext cx="962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P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,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N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419363" y="4029960"/>
            <a:ext cx="829656" cy="461665"/>
            <a:chOff x="4121485" y="5040798"/>
            <a:chExt cx="829656" cy="461665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C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87254" y="4426051"/>
            <a:ext cx="936475" cy="472396"/>
            <a:chOff x="4067441" y="4331087"/>
            <a:chExt cx="936475" cy="47239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067441" y="4331087"/>
              <a:ext cx="936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P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,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N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441298" y="5135762"/>
            <a:ext cx="829656" cy="461665"/>
            <a:chOff x="4121485" y="5040798"/>
            <a:chExt cx="829656" cy="461665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C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16776" y="5987765"/>
            <a:ext cx="1583977" cy="463590"/>
            <a:chOff x="4121485" y="4339893"/>
            <a:chExt cx="829656" cy="46359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264489" y="4339893"/>
              <a:ext cx="423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bit </a:t>
              </a:r>
              <a:r>
                <a:rPr lang="en-US" sz="2400" i="1" dirty="0" smtClean="0">
                  <a:solidFill>
                    <a:prstClr val="black"/>
                  </a:solidFill>
                  <a:latin typeface="Lato Heavy"/>
                </a:rPr>
                <a:t>b</a:t>
              </a:r>
              <a:endParaRPr lang="en-US" sz="2400" baseline="30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 rot="5400000">
            <a:off x="3691816" y="553845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Lato"/>
              </a:rPr>
              <a:t>…</a:t>
            </a:r>
            <a:endParaRPr lang="en-US" sz="2400" baseline="30000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758668" y="3110596"/>
            <a:ext cx="8199218" cy="3535140"/>
            <a:chOff x="1509777" y="3322860"/>
            <a:chExt cx="8199218" cy="3535140"/>
          </a:xfrm>
        </p:grpSpPr>
        <p:sp>
          <p:nvSpPr>
            <p:cNvPr id="40" name="Rectangle 39"/>
            <p:cNvSpPr/>
            <p:nvPr/>
          </p:nvSpPr>
          <p:spPr>
            <a:xfrm>
              <a:off x="1509777" y="3322860"/>
              <a:ext cx="8199218" cy="353514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  <a:latin typeface="Lato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27514" y="4571091"/>
              <a:ext cx="171874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adversary</a:t>
              </a:r>
            </a:p>
            <a:p>
              <a:pPr algn="ctr"/>
              <a:r>
                <a:rPr lang="en-US" sz="3600" i="1" dirty="0" smtClean="0">
                  <a:solidFill>
                    <a:prstClr val="black"/>
                  </a:solidFill>
                  <a:latin typeface="Lato Heavy"/>
                </a:rPr>
                <a:t>A</a:t>
              </a:r>
              <a:r>
                <a:rPr lang="en-US" sz="3600" baseline="-25000" dirty="0" smtClean="0">
                  <a:solidFill>
                    <a:prstClr val="black"/>
                  </a:solidFill>
                  <a:latin typeface="Lato Heavy"/>
                </a:rPr>
                <a:t>BC</a:t>
              </a:r>
              <a:endParaRPr lang="en-US" sz="36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092032" y="3697378"/>
            <a:ext cx="560730" cy="1588494"/>
            <a:chOff x="10674720" y="3967761"/>
            <a:chExt cx="560730" cy="1588494"/>
          </a:xfrm>
        </p:grpSpPr>
        <p:sp>
          <p:nvSpPr>
            <p:cNvPr id="47" name="TextBox 46"/>
            <p:cNvSpPr txBox="1"/>
            <p:nvPr/>
          </p:nvSpPr>
          <p:spPr>
            <a:xfrm>
              <a:off x="10695238" y="4500398"/>
              <a:ext cx="519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or</a:t>
              </a:r>
              <a:endParaRPr lang="en-US" sz="2800" dirty="0">
                <a:solidFill>
                  <a:prstClr val="black"/>
                </a:solidFill>
                <a:latin typeface="Lato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74720" y="3967761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674720" y="5080147"/>
              <a:ext cx="560730" cy="4761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957886" y="3327130"/>
            <a:ext cx="829656" cy="463590"/>
            <a:chOff x="4121485" y="4339893"/>
            <a:chExt cx="829656" cy="463590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264489" y="4339893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957886" y="4028035"/>
            <a:ext cx="829656" cy="461665"/>
            <a:chOff x="4121485" y="5040798"/>
            <a:chExt cx="829656" cy="461665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Y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979821" y="4432932"/>
            <a:ext cx="829656" cy="463590"/>
            <a:chOff x="4121485" y="4339893"/>
            <a:chExt cx="829656" cy="463590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264489" y="4339893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979821" y="5133837"/>
            <a:ext cx="829656" cy="461665"/>
            <a:chOff x="4121485" y="5040798"/>
            <a:chExt cx="829656" cy="461665"/>
          </a:xfrm>
        </p:grpSpPr>
        <p:cxnSp>
          <p:nvCxnSpPr>
            <p:cNvPr id="61" name="Straight Arrow Connector 60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Y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944507" y="5985840"/>
            <a:ext cx="1583977" cy="463590"/>
            <a:chOff x="4121485" y="4339893"/>
            <a:chExt cx="829656" cy="463590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264489" y="4339893"/>
              <a:ext cx="445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bit </a:t>
              </a:r>
              <a:r>
                <a:rPr lang="en-US" sz="2400" i="1" dirty="0" smtClean="0">
                  <a:solidFill>
                    <a:prstClr val="black"/>
                  </a:solidFill>
                  <a:latin typeface="Lato Heavy"/>
                </a:rPr>
                <a:t>b</a:t>
              </a:r>
              <a:r>
                <a:rPr lang="en-US" sz="2400" dirty="0" smtClean="0">
                  <a:solidFill>
                    <a:prstClr val="black"/>
                  </a:solidFill>
                  <a:latin typeface="Lato Heavy"/>
                </a:rPr>
                <a:t>’</a:t>
              </a:r>
              <a:endParaRPr lang="en-US" sz="2400" baseline="30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 rot="5400000">
            <a:off x="9230339" y="553652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Lato"/>
              </a:rPr>
              <a:t>…</a:t>
            </a:r>
            <a:endParaRPr lang="en-US" sz="2400" baseline="300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68" name="Content Placeholder 3"/>
          <p:cNvSpPr txBox="1">
            <a:spLocks/>
          </p:cNvSpPr>
          <p:nvPr/>
        </p:nvSpPr>
        <p:spPr>
          <a:xfrm>
            <a:off x="3013016" y="1741871"/>
            <a:ext cx="2866230" cy="1121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/>
                <a:ea typeface="+mn-ea"/>
                <a:cs typeface="Lato Semibold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/>
              <a:buNone/>
            </a:pPr>
            <a:r>
              <a:rPr lang="en-US" sz="2200" dirty="0" smtClean="0">
                <a:solidFill>
                  <a:prstClr val="black"/>
                </a:solidFill>
                <a:latin typeface="Lato"/>
              </a:rPr>
              <a:t>Query </a:t>
            </a:r>
            <a:r>
              <a:rPr lang="en-US" sz="2200" i="1" dirty="0" smtClean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sz="2200" baseline="-25000" dirty="0" smtClean="0">
                <a:solidFill>
                  <a:prstClr val="black"/>
                </a:solidFill>
                <a:latin typeface="Lato Heavy"/>
              </a:rPr>
              <a:t>BC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’s own oracle on (N,0), (N,1), …, (N, |</a:t>
            </a:r>
            <a:r>
              <a:rPr lang="en-US" sz="2200" i="1" dirty="0" smtClean="0">
                <a:solidFill>
                  <a:prstClr val="black"/>
                </a:solidFill>
                <a:latin typeface="Lato"/>
              </a:rPr>
              <a:t>P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|-1)</a:t>
            </a:r>
          </a:p>
        </p:txBody>
      </p:sp>
      <p:sp>
        <p:nvSpPr>
          <p:cNvPr id="69" name="Content Placeholder 5"/>
          <p:cNvSpPr txBox="1">
            <a:spLocks/>
          </p:cNvSpPr>
          <p:nvPr/>
        </p:nvSpPr>
        <p:spPr>
          <a:xfrm>
            <a:off x="9207255" y="1741871"/>
            <a:ext cx="2375146" cy="1121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/>
                <a:ea typeface="+mn-ea"/>
                <a:cs typeface="Lato Semibold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/>
              <a:buNone/>
            </a:pPr>
            <a:r>
              <a:rPr lang="en-US" sz="2200" dirty="0" smtClean="0">
                <a:solidFill>
                  <a:prstClr val="black"/>
                </a:solidFill>
                <a:latin typeface="Lato"/>
              </a:rPr>
              <a:t>When </a:t>
            </a:r>
            <a:r>
              <a:rPr lang="en-US" sz="2200" i="1" dirty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sz="2200" baseline="-25000" dirty="0">
                <a:solidFill>
                  <a:prstClr val="black"/>
                </a:solidFill>
                <a:latin typeface="Lato Heavy"/>
              </a:rPr>
              <a:t>CTR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 outputs a bit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</a:rPr>
              <a:t>b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, output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</a:rPr>
              <a:t>b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’ =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</a:rPr>
              <a:t>b</a:t>
            </a:r>
            <a:endParaRPr lang="en-US" sz="2200" i="1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70" name="Text Placeholder 4"/>
          <p:cNvSpPr txBox="1">
            <a:spLocks/>
          </p:cNvSpPr>
          <p:nvPr/>
        </p:nvSpPr>
        <p:spPr>
          <a:xfrm>
            <a:off x="3013016" y="1102108"/>
            <a:ext cx="286623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800"/>
              </a:spcBef>
              <a:buFont typeface="Arial"/>
              <a:buNone/>
              <a:defRPr sz="2400" b="0" i="0" kern="1200">
                <a:solidFill>
                  <a:schemeClr val="tx1"/>
                </a:solidFill>
                <a:latin typeface="Lato Black"/>
                <a:ea typeface="+mn-ea"/>
                <a:cs typeface="Lato Black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Step 2: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1" name="Text Placeholder 4"/>
          <p:cNvSpPr txBox="1">
            <a:spLocks/>
          </p:cNvSpPr>
          <p:nvPr/>
        </p:nvSpPr>
        <p:spPr>
          <a:xfrm>
            <a:off x="6393991" y="1102108"/>
            <a:ext cx="229851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800"/>
              </a:spcBef>
              <a:buFont typeface="Arial"/>
              <a:buNone/>
              <a:defRPr sz="2400" b="0" i="0" kern="1200">
                <a:solidFill>
                  <a:schemeClr val="tx1"/>
                </a:solidFill>
                <a:latin typeface="Lato Black"/>
                <a:ea typeface="+mn-ea"/>
                <a:cs typeface="Lato Black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Step 3: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4" name="Straight Arrow Connector 43"/>
          <p:cNvCxnSpPr>
            <a:endCxn id="53" idx="1"/>
          </p:cNvCxnSpPr>
          <p:nvPr/>
        </p:nvCxnSpPr>
        <p:spPr>
          <a:xfrm flipV="1">
            <a:off x="5787116" y="3557963"/>
            <a:ext cx="3313774" cy="227090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9" idx="1"/>
          </p:cNvCxnSpPr>
          <p:nvPr/>
        </p:nvCxnSpPr>
        <p:spPr>
          <a:xfrm>
            <a:off x="5800573" y="4082176"/>
            <a:ext cx="3322252" cy="581589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6" idx="1"/>
          </p:cNvCxnSpPr>
          <p:nvPr/>
        </p:nvCxnSpPr>
        <p:spPr>
          <a:xfrm flipH="1" flipV="1">
            <a:off x="5758455" y="3795174"/>
            <a:ext cx="3344650" cy="463694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2" idx="1"/>
          </p:cNvCxnSpPr>
          <p:nvPr/>
        </p:nvCxnSpPr>
        <p:spPr>
          <a:xfrm flipH="1" flipV="1">
            <a:off x="5787116" y="4082176"/>
            <a:ext cx="3337924" cy="1282494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939022" y="6449431"/>
            <a:ext cx="4018864" cy="1924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87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68" grpId="0"/>
      <p:bldP spid="69" grpId="0"/>
      <p:bldP spid="70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reduction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side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>
                <a:latin typeface="Lato Heavy"/>
              </a:rPr>
              <a:t>A</a:t>
            </a:r>
            <a:r>
              <a:rPr lang="en-US" baseline="-25000" dirty="0" smtClean="0">
                <a:latin typeface="Lato Heavy"/>
              </a:rPr>
              <a:t>BC</a:t>
            </a:r>
            <a:r>
              <a:rPr lang="en-US" dirty="0" smtClean="0"/>
              <a:t> is talking to         , then this procedure faithfully yields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Right side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i="1" dirty="0">
                <a:latin typeface="Lato Heavy"/>
              </a:rPr>
              <a:t>A</a:t>
            </a:r>
            <a:r>
              <a:rPr lang="en-US" baseline="-25000" dirty="0">
                <a:latin typeface="Lato Heavy"/>
              </a:rPr>
              <a:t>BC</a:t>
            </a:r>
            <a:r>
              <a:rPr lang="en-US" dirty="0"/>
              <a:t> is talking to         , then this procedure faithfully </a:t>
            </a:r>
            <a:r>
              <a:rPr lang="en-US" dirty="0" smtClean="0"/>
              <a:t>yields                   ,</a:t>
            </a:r>
          </a:p>
          <a:p>
            <a:pPr marL="0" indent="0">
              <a:buNone/>
            </a:pPr>
            <a:r>
              <a:rPr lang="en-US" dirty="0" smtClean="0"/>
              <a:t>identical to              by non-repetition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58030" y="3223587"/>
            <a:ext cx="2257339" cy="33323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Lato"/>
              </a:rPr>
              <a:t>adversary </a:t>
            </a:r>
            <a:r>
              <a:rPr lang="en-US" sz="3600" i="1" dirty="0">
                <a:solidFill>
                  <a:prstClr val="white"/>
                </a:solidFill>
                <a:latin typeface="Lato Heavy"/>
              </a:rPr>
              <a:t>A</a:t>
            </a:r>
            <a:r>
              <a:rPr lang="en-US" sz="3600" baseline="-25000" dirty="0">
                <a:solidFill>
                  <a:prstClr val="white"/>
                </a:solidFill>
                <a:latin typeface="Lato Heavy"/>
              </a:rPr>
              <a:t>CTR</a:t>
            </a:r>
            <a:endParaRPr lang="en-US" sz="3600" dirty="0">
              <a:solidFill>
                <a:prstClr val="white"/>
              </a:solidFill>
              <a:latin typeface="Lato Heavy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85568" y="3643743"/>
            <a:ext cx="1353167" cy="1659281"/>
            <a:chOff x="6023882" y="4135540"/>
            <a:chExt cx="1353167" cy="1659281"/>
          </a:xfrm>
        </p:grpSpPr>
        <p:grpSp>
          <p:nvGrpSpPr>
            <p:cNvPr id="9" name="Group 8"/>
            <p:cNvGrpSpPr/>
            <p:nvPr/>
          </p:nvGrpSpPr>
          <p:grpSpPr>
            <a:xfrm>
              <a:off x="6023882" y="4135540"/>
              <a:ext cx="1353167" cy="537620"/>
              <a:chOff x="5945530" y="2257500"/>
              <a:chExt cx="1353167" cy="53762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945530" y="2257500"/>
                <a:ext cx="1353167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CTR</a:t>
                </a:r>
                <a:endParaRPr lang="en-US" sz="24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687772" y="2279257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K</a:t>
                </a:r>
                <a:endParaRPr lang="en-US" sz="24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276366" y="529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40618" y="4723402"/>
              <a:ext cx="519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or</a:t>
              </a:r>
              <a:endParaRPr lang="en-US" sz="28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75064" y="3329055"/>
            <a:ext cx="962123" cy="463590"/>
            <a:chOff x="4077186" y="4339893"/>
            <a:chExt cx="962123" cy="46359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77186" y="4339893"/>
              <a:ext cx="962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P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,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N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19363" y="4029960"/>
            <a:ext cx="829656" cy="461665"/>
            <a:chOff x="4121485" y="5040798"/>
            <a:chExt cx="829656" cy="461665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C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87254" y="4426051"/>
            <a:ext cx="936475" cy="472396"/>
            <a:chOff x="4067441" y="4331087"/>
            <a:chExt cx="936475" cy="47239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067441" y="4331087"/>
              <a:ext cx="936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P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,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 </a:t>
              </a:r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N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41298" y="5135762"/>
            <a:ext cx="829656" cy="461665"/>
            <a:chOff x="4121485" y="5040798"/>
            <a:chExt cx="829656" cy="461665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C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316776" y="5987765"/>
            <a:ext cx="1583977" cy="463590"/>
            <a:chOff x="4121485" y="4339893"/>
            <a:chExt cx="829656" cy="46359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264489" y="4339893"/>
              <a:ext cx="423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bit </a:t>
              </a:r>
              <a:r>
                <a:rPr lang="en-US" sz="2400" i="1" dirty="0" smtClean="0">
                  <a:solidFill>
                    <a:prstClr val="black"/>
                  </a:solidFill>
                  <a:latin typeface="Lato Heavy"/>
                </a:rPr>
                <a:t>b</a:t>
              </a:r>
              <a:endParaRPr lang="en-US" sz="2400" baseline="30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 rot="5400000">
            <a:off x="3691816" y="553845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Lato"/>
              </a:rPr>
              <a:t>…</a:t>
            </a:r>
            <a:endParaRPr lang="en-US" sz="2400" baseline="30000" dirty="0">
              <a:solidFill>
                <a:prstClr val="black"/>
              </a:solidFill>
              <a:latin typeface="Lato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58668" y="3110596"/>
            <a:ext cx="8199218" cy="3535140"/>
            <a:chOff x="1509777" y="3322860"/>
            <a:chExt cx="8199218" cy="3535140"/>
          </a:xfrm>
        </p:grpSpPr>
        <p:sp>
          <p:nvSpPr>
            <p:cNvPr id="31" name="Rectangle 30"/>
            <p:cNvSpPr/>
            <p:nvPr/>
          </p:nvSpPr>
          <p:spPr>
            <a:xfrm>
              <a:off x="1509777" y="3322860"/>
              <a:ext cx="8199218" cy="353514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  <a:latin typeface="Lato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27514" y="4571091"/>
              <a:ext cx="171874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adversary</a:t>
              </a:r>
            </a:p>
            <a:p>
              <a:pPr algn="ctr"/>
              <a:r>
                <a:rPr lang="en-US" sz="3600" i="1" dirty="0" smtClean="0">
                  <a:solidFill>
                    <a:prstClr val="black"/>
                  </a:solidFill>
                  <a:latin typeface="Lato Heavy"/>
                </a:rPr>
                <a:t>A</a:t>
              </a:r>
              <a:r>
                <a:rPr lang="en-US" sz="3600" baseline="-25000" dirty="0" smtClean="0">
                  <a:solidFill>
                    <a:prstClr val="black"/>
                  </a:solidFill>
                  <a:latin typeface="Lato Heavy"/>
                </a:rPr>
                <a:t>BC</a:t>
              </a:r>
              <a:endParaRPr lang="en-US" sz="36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092032" y="3697378"/>
            <a:ext cx="560730" cy="1588494"/>
            <a:chOff x="10674720" y="3967761"/>
            <a:chExt cx="560730" cy="1588494"/>
          </a:xfrm>
        </p:grpSpPr>
        <p:sp>
          <p:nvSpPr>
            <p:cNvPr id="34" name="TextBox 33"/>
            <p:cNvSpPr txBox="1"/>
            <p:nvPr/>
          </p:nvSpPr>
          <p:spPr>
            <a:xfrm>
              <a:off x="10695238" y="4500398"/>
              <a:ext cx="5196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Lato"/>
                </a:rPr>
                <a:t>or</a:t>
              </a:r>
              <a:endParaRPr lang="en-US" sz="2800" dirty="0">
                <a:solidFill>
                  <a:prstClr val="black"/>
                </a:solidFill>
                <a:latin typeface="Lato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674720" y="3967761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674720" y="5080147"/>
              <a:ext cx="560730" cy="4761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957886" y="3327130"/>
            <a:ext cx="829656" cy="463590"/>
            <a:chOff x="4121485" y="4339893"/>
            <a:chExt cx="829656" cy="463590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264489" y="4339893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957886" y="4028035"/>
            <a:ext cx="829656" cy="461665"/>
            <a:chOff x="4121485" y="5040798"/>
            <a:chExt cx="829656" cy="461665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Y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1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979821" y="4432932"/>
            <a:ext cx="829656" cy="463590"/>
            <a:chOff x="4121485" y="4339893"/>
            <a:chExt cx="829656" cy="46359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264489" y="4339893"/>
              <a:ext cx="4908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979821" y="5133837"/>
            <a:ext cx="829656" cy="461665"/>
            <a:chOff x="4121485" y="5040798"/>
            <a:chExt cx="829656" cy="461665"/>
          </a:xfrm>
        </p:grpSpPr>
        <p:cxnSp>
          <p:nvCxnSpPr>
            <p:cNvPr id="47" name="Straight Arrow Connector 46"/>
            <p:cNvCxnSpPr/>
            <p:nvPr/>
          </p:nvCxnSpPr>
          <p:spPr>
            <a:xfrm flipH="1">
              <a:off x="4121485" y="5050536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266704" y="504079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Lato"/>
                </a:rPr>
                <a:t>Y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Lato"/>
                </a:rPr>
                <a:t>2</a:t>
              </a:r>
              <a:endParaRPr lang="en-US" sz="2400" baseline="30000" dirty="0">
                <a:solidFill>
                  <a:prstClr val="black"/>
                </a:solidFill>
                <a:latin typeface="Lato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944507" y="5985840"/>
            <a:ext cx="1583977" cy="463590"/>
            <a:chOff x="4121485" y="4339893"/>
            <a:chExt cx="829656" cy="463590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4121485" y="4803483"/>
              <a:ext cx="829656" cy="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264489" y="4339893"/>
              <a:ext cx="445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Lato"/>
                </a:rPr>
                <a:t>bit </a:t>
              </a:r>
              <a:r>
                <a:rPr lang="en-US" sz="2400" i="1" dirty="0" smtClean="0">
                  <a:solidFill>
                    <a:prstClr val="black"/>
                  </a:solidFill>
                  <a:latin typeface="Lato Heavy"/>
                </a:rPr>
                <a:t>b</a:t>
              </a:r>
              <a:r>
                <a:rPr lang="en-US" sz="2400" dirty="0" smtClean="0">
                  <a:solidFill>
                    <a:prstClr val="black"/>
                  </a:solidFill>
                  <a:latin typeface="Lato Heavy"/>
                </a:rPr>
                <a:t>’</a:t>
              </a:r>
              <a:endParaRPr lang="en-US" sz="2400" baseline="30000" dirty="0">
                <a:solidFill>
                  <a:prstClr val="black"/>
                </a:solidFill>
                <a:latin typeface="Lato Heavy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 rot="5400000">
            <a:off x="9230339" y="553652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Lato"/>
              </a:rPr>
              <a:t>…</a:t>
            </a:r>
            <a:endParaRPr lang="en-US" sz="2400" baseline="300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44571" y="1693620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solidFill>
                  <a:prstClr val="white"/>
                </a:solidFill>
                <a:latin typeface="Lato Black"/>
                <a:cs typeface="Lato Black"/>
              </a:rPr>
              <a:t>K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270954" y="2160906"/>
            <a:ext cx="1353167" cy="537620"/>
            <a:chOff x="4537968" y="3796143"/>
            <a:chExt cx="1353167" cy="537620"/>
          </a:xfrm>
        </p:grpSpPr>
        <p:sp>
          <p:nvSpPr>
            <p:cNvPr id="55" name="Rectangle 54"/>
            <p:cNvSpPr/>
            <p:nvPr/>
          </p:nvSpPr>
          <p:spPr>
            <a:xfrm>
              <a:off x="4537968" y="3796143"/>
              <a:ext cx="1353167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CTR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280210" y="3817900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8740276" y="1698023"/>
            <a:ext cx="560730" cy="476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Π</a:t>
            </a:r>
            <a:endParaRPr lang="en-US" sz="2400" i="1" baseline="-25000" dirty="0">
              <a:solidFill>
                <a:prstClr val="white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85549" y="2518295"/>
            <a:ext cx="848198" cy="4979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prstClr val="white"/>
                </a:solidFill>
                <a:latin typeface="Lato Black"/>
                <a:cs typeface="Lato Black"/>
              </a:rPr>
              <a:t>$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851900" y="2121151"/>
            <a:ext cx="1353167" cy="537620"/>
            <a:chOff x="10420865" y="1424810"/>
            <a:chExt cx="1353167" cy="537620"/>
          </a:xfrm>
        </p:grpSpPr>
        <p:sp>
          <p:nvSpPr>
            <p:cNvPr id="62" name="Rectangle 61"/>
            <p:cNvSpPr/>
            <p:nvPr/>
          </p:nvSpPr>
          <p:spPr>
            <a:xfrm>
              <a:off x="10420865" y="1424810"/>
              <a:ext cx="1353167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CTR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63107" y="1446567"/>
              <a:ext cx="560730" cy="4761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272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final result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begin with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An adversary </a:t>
            </a:r>
            <a:r>
              <a:rPr lang="en-US" i="1" dirty="0" smtClean="0">
                <a:latin typeface="+mj-lt"/>
              </a:rPr>
              <a:t>A</a:t>
            </a:r>
            <a:r>
              <a:rPr lang="en-US" baseline="-25000" dirty="0" smtClean="0">
                <a:latin typeface="+mj-lt"/>
              </a:rPr>
              <a:t>CTR</a:t>
            </a:r>
            <a:r>
              <a:rPr lang="en-US" dirty="0" smtClean="0">
                <a:latin typeface="+mn-lt"/>
              </a:rPr>
              <a:t> who can distinguish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from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with probability </a:t>
            </a:r>
            <a:r>
              <a:rPr lang="en-US" dirty="0">
                <a:latin typeface="+mn-lt"/>
              </a:rPr>
              <a:t>&gt;</a:t>
            </a:r>
            <a:r>
              <a:rPr lang="en-US" dirty="0" smtClean="0">
                <a:latin typeface="+mn-lt"/>
              </a:rPr>
              <a:t> </a:t>
            </a:r>
            <a:r>
              <a:rPr lang="el-GR" i="1" dirty="0" smtClean="0">
                <a:solidFill>
                  <a:prstClr val="black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baseline="-25000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 given time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t</a:t>
            </a:r>
            <a:r>
              <a:rPr lang="en-US" baseline="-25000" dirty="0" err="1">
                <a:latin typeface="+mn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and queries that total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q</a:t>
            </a:r>
            <a:r>
              <a:rPr lang="en-US" baseline="-25000" dirty="0" err="1">
                <a:latin typeface="+mn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blocks of 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Then we can construct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Lato"/>
              </a:rPr>
              <a:t>An adversary </a:t>
            </a:r>
            <a:r>
              <a:rPr lang="en-US" i="1" dirty="0" smtClean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BC</a:t>
            </a:r>
            <a:r>
              <a:rPr lang="en-US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</a:rPr>
              <a:t>who can distinguish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Lato"/>
              </a:rPr>
              <a:t>from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+mn-lt"/>
              </a:rPr>
              <a:t>with probability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&gt; </a:t>
            </a:r>
            <a:r>
              <a:rPr lang="el-GR" i="1" dirty="0" smtClean="0">
                <a:solidFill>
                  <a:prstClr val="black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baseline="-25000" dirty="0" smtClean="0">
                <a:latin typeface="+mn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given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a total of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q</a:t>
            </a:r>
            <a:r>
              <a:rPr lang="en-US" baseline="-25000" dirty="0" err="1" smtClean="0">
                <a:latin typeface="+mn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queries and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t</a:t>
            </a:r>
            <a:r>
              <a:rPr lang="en-US" baseline="-25000" dirty="0" err="1">
                <a:latin typeface="+mn-lt"/>
              </a:rPr>
              <a:t>C</a:t>
            </a:r>
            <a:r>
              <a:rPr lang="en-US" i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+</a:t>
            </a:r>
            <a:r>
              <a:rPr lang="en-US" i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q</a:t>
            </a:r>
            <a:r>
              <a:rPr lang="en-US" baseline="-25000" dirty="0" err="1" smtClean="0">
                <a:latin typeface="+mn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running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time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09777" y="2236488"/>
            <a:ext cx="1353167" cy="537620"/>
            <a:chOff x="5945530" y="2257500"/>
            <a:chExt cx="1353167" cy="537620"/>
          </a:xfrm>
        </p:grpSpPr>
        <p:sp>
          <p:nvSpPr>
            <p:cNvPr id="8" name="Rectangle 7"/>
            <p:cNvSpPr/>
            <p:nvPr/>
          </p:nvSpPr>
          <p:spPr>
            <a:xfrm>
              <a:off x="5945530" y="2257500"/>
              <a:ext cx="1353167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CTR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697386" y="2256320"/>
            <a:ext cx="848198" cy="4979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prstClr val="white"/>
                </a:solidFill>
                <a:latin typeface="Lato Black"/>
                <a:cs typeface="Lato Black"/>
              </a:rPr>
              <a:t>$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06519" y="2267244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solidFill>
                  <a:prstClr val="white"/>
                </a:solidFill>
                <a:latin typeface="Lato Black"/>
                <a:cs typeface="Lato Black"/>
              </a:rPr>
              <a:t>K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91378" y="2267244"/>
            <a:ext cx="560730" cy="476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Π</a:t>
            </a:r>
            <a:endParaRPr lang="en-US" sz="2400" i="1" baseline="-25000" dirty="0">
              <a:solidFill>
                <a:prstClr val="white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9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uses </a:t>
            </a:r>
            <a:r>
              <a:rPr lang="en-US" dirty="0" err="1"/>
              <a:t>nonces</a:t>
            </a:r>
            <a:r>
              <a:rPr lang="en-US" dirty="0"/>
              <a:t> for variety + support for long </a:t>
            </a:r>
            <a:r>
              <a:rPr lang="en-US" dirty="0" err="1"/>
              <a:t>msgs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315989" y="5466970"/>
            <a:ext cx="991504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408368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1"/>
            <a:ext cx="661588" cy="0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0" y="832158"/>
            <a:ext cx="12192000" cy="6014809"/>
          </a:xfrm>
          <a:custGeom>
            <a:avLst/>
            <a:gdLst>
              <a:gd name="connsiteX0" fmla="*/ 7237322 w 12192000"/>
              <a:gd name="connsiteY0" fmla="*/ 3606943 h 6014809"/>
              <a:gd name="connsiteX1" fmla="*/ 5831750 w 12192000"/>
              <a:gd name="connsiteY1" fmla="*/ 3739171 h 6014809"/>
              <a:gd name="connsiteX2" fmla="*/ 3057208 w 12192000"/>
              <a:gd name="connsiteY2" fmla="*/ 5057538 h 6014809"/>
              <a:gd name="connsiteX3" fmla="*/ 6109845 w 12192000"/>
              <a:gd name="connsiteY3" fmla="*/ 5400443 h 6014809"/>
              <a:gd name="connsiteX4" fmla="*/ 8884386 w 12192000"/>
              <a:gd name="connsiteY4" fmla="*/ 4082077 h 6014809"/>
              <a:gd name="connsiteX5" fmla="*/ 7237322 w 12192000"/>
              <a:gd name="connsiteY5" fmla="*/ 3606943 h 6014809"/>
              <a:gd name="connsiteX6" fmla="*/ 0 w 12192000"/>
              <a:gd name="connsiteY6" fmla="*/ 0 h 6014809"/>
              <a:gd name="connsiteX7" fmla="*/ 12192000 w 12192000"/>
              <a:gd name="connsiteY7" fmla="*/ 0 h 6014809"/>
              <a:gd name="connsiteX8" fmla="*/ 12192000 w 12192000"/>
              <a:gd name="connsiteY8" fmla="*/ 6014809 h 6014809"/>
              <a:gd name="connsiteX9" fmla="*/ 0 w 12192000"/>
              <a:gd name="connsiteY9" fmla="*/ 6014809 h 601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14809">
                <a:moveTo>
                  <a:pt x="7237322" y="3606943"/>
                </a:moveTo>
                <a:cubicBezTo>
                  <a:pt x="6813783" y="3612115"/>
                  <a:pt x="6334603" y="3654994"/>
                  <a:pt x="5831750" y="3739171"/>
                </a:cubicBezTo>
                <a:cubicBezTo>
                  <a:pt x="4222619" y="4008537"/>
                  <a:pt x="2980414" y="4598790"/>
                  <a:pt x="3057208" y="5057538"/>
                </a:cubicBezTo>
                <a:cubicBezTo>
                  <a:pt x="3134002" y="5516286"/>
                  <a:pt x="4500714" y="5669810"/>
                  <a:pt x="6109845" y="5400443"/>
                </a:cubicBezTo>
                <a:cubicBezTo>
                  <a:pt x="7718976" y="5131077"/>
                  <a:pt x="8961180" y="4540824"/>
                  <a:pt x="8884386" y="4082077"/>
                </a:cubicBezTo>
                <a:cubicBezTo>
                  <a:pt x="8831591" y="3766688"/>
                  <a:pt x="8169107" y="3595564"/>
                  <a:pt x="7237322" y="36069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14809"/>
                </a:lnTo>
                <a:lnTo>
                  <a:pt x="0" y="6014809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Tweakable</a:t>
            </a:r>
            <a:r>
              <a:rPr lang="en-US" i="1" dirty="0" smtClean="0"/>
              <a:t> </a:t>
            </a:r>
            <a:r>
              <a:rPr lang="en-US" dirty="0" smtClean="0"/>
              <a:t>block ciphers consider these actions separately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315989" y="5466970"/>
            <a:ext cx="991504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408368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1"/>
            <a:ext cx="661588" cy="0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0" y="832158"/>
            <a:ext cx="12192000" cy="6014809"/>
          </a:xfrm>
          <a:custGeom>
            <a:avLst/>
            <a:gdLst>
              <a:gd name="connsiteX0" fmla="*/ 7237322 w 12192000"/>
              <a:gd name="connsiteY0" fmla="*/ 3606943 h 6014809"/>
              <a:gd name="connsiteX1" fmla="*/ 5831750 w 12192000"/>
              <a:gd name="connsiteY1" fmla="*/ 3739171 h 6014809"/>
              <a:gd name="connsiteX2" fmla="*/ 3057208 w 12192000"/>
              <a:gd name="connsiteY2" fmla="*/ 5057538 h 6014809"/>
              <a:gd name="connsiteX3" fmla="*/ 6109845 w 12192000"/>
              <a:gd name="connsiteY3" fmla="*/ 5400443 h 6014809"/>
              <a:gd name="connsiteX4" fmla="*/ 8884386 w 12192000"/>
              <a:gd name="connsiteY4" fmla="*/ 4082077 h 6014809"/>
              <a:gd name="connsiteX5" fmla="*/ 7237322 w 12192000"/>
              <a:gd name="connsiteY5" fmla="*/ 3606943 h 6014809"/>
              <a:gd name="connsiteX6" fmla="*/ 0 w 12192000"/>
              <a:gd name="connsiteY6" fmla="*/ 0 h 6014809"/>
              <a:gd name="connsiteX7" fmla="*/ 12192000 w 12192000"/>
              <a:gd name="connsiteY7" fmla="*/ 0 h 6014809"/>
              <a:gd name="connsiteX8" fmla="*/ 12192000 w 12192000"/>
              <a:gd name="connsiteY8" fmla="*/ 6014809 h 6014809"/>
              <a:gd name="connsiteX9" fmla="*/ 0 w 12192000"/>
              <a:gd name="connsiteY9" fmla="*/ 6014809 h 601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14809">
                <a:moveTo>
                  <a:pt x="7237322" y="3606943"/>
                </a:moveTo>
                <a:cubicBezTo>
                  <a:pt x="6813783" y="3612115"/>
                  <a:pt x="6334603" y="3654994"/>
                  <a:pt x="5831750" y="3739171"/>
                </a:cubicBezTo>
                <a:cubicBezTo>
                  <a:pt x="4222619" y="4008537"/>
                  <a:pt x="2980414" y="4598790"/>
                  <a:pt x="3057208" y="5057538"/>
                </a:cubicBezTo>
                <a:cubicBezTo>
                  <a:pt x="3134002" y="5516286"/>
                  <a:pt x="4500714" y="5669810"/>
                  <a:pt x="6109845" y="5400443"/>
                </a:cubicBezTo>
                <a:cubicBezTo>
                  <a:pt x="7718976" y="5131077"/>
                  <a:pt x="8961180" y="4540824"/>
                  <a:pt x="8884386" y="4082077"/>
                </a:cubicBezTo>
                <a:cubicBezTo>
                  <a:pt x="8831591" y="3766688"/>
                  <a:pt x="8169107" y="3595564"/>
                  <a:pt x="7237322" y="36069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14809"/>
                </a:lnTo>
                <a:lnTo>
                  <a:pt x="0" y="6014809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554" y="5888149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variety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66159" y="5578926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length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9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Tweakable block ciphers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History</a:t>
            </a:r>
          </a:p>
          <a:p>
            <a:r>
              <a:rPr lang="en-US" sz="2200" dirty="0" smtClean="0"/>
              <a:t>First </a:t>
            </a:r>
            <a:r>
              <a:rPr lang="en-US" sz="2200" dirty="0"/>
              <a:t>proposed concretely by the </a:t>
            </a:r>
            <a:r>
              <a:rPr lang="en-US" sz="2200" dirty="0" smtClean="0"/>
              <a:t>“Hasty </a:t>
            </a:r>
            <a:r>
              <a:rPr lang="en-US" sz="2200" dirty="0"/>
              <a:t>Pudding Cipher</a:t>
            </a:r>
            <a:r>
              <a:rPr lang="en-US" sz="2200" dirty="0" smtClean="0"/>
              <a:t>,” </a:t>
            </a:r>
            <a:r>
              <a:rPr lang="en-US" sz="2200" dirty="0"/>
              <a:t>a first-round </a:t>
            </a:r>
            <a:r>
              <a:rPr lang="en-US" sz="2200" dirty="0" smtClean="0"/>
              <a:t>submission </a:t>
            </a:r>
            <a:r>
              <a:rPr lang="en-US" sz="2200" dirty="0"/>
              <a:t>to the AES competition</a:t>
            </a:r>
          </a:p>
          <a:p>
            <a:r>
              <a:rPr lang="en-US" sz="2200" dirty="0" smtClean="0"/>
              <a:t>Codified </a:t>
            </a:r>
            <a:r>
              <a:rPr lang="en-US" sz="2200" dirty="0"/>
              <a:t>later by </a:t>
            </a:r>
            <a:r>
              <a:rPr lang="en-US" sz="2200" dirty="0" err="1"/>
              <a:t>Liskov</a:t>
            </a:r>
            <a:r>
              <a:rPr lang="en-US" sz="2200" dirty="0"/>
              <a:t>, Rivest, Wagner [Crypto 2002</a:t>
            </a:r>
            <a:r>
              <a:rPr lang="en-US" sz="2200" dirty="0" smtClean="0"/>
              <a:t>]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Why another input?</a:t>
            </a:r>
          </a:p>
          <a:p>
            <a:r>
              <a:rPr lang="en-US" sz="2200" i="1" dirty="0" smtClean="0">
                <a:solidFill>
                  <a:schemeClr val="accent1"/>
                </a:solidFill>
              </a:rPr>
              <a:t>Variety</a:t>
            </a:r>
            <a:r>
              <a:rPr lang="en-US" sz="2200" dirty="0"/>
              <a:t>: </a:t>
            </a:r>
            <a:r>
              <a:rPr lang="en-US" sz="2200" dirty="0" smtClean="0"/>
              <a:t>tweak is </a:t>
            </a:r>
            <a:r>
              <a:rPr lang="en-US" sz="2200" dirty="0"/>
              <a:t>public, and yet the ciphers with different tweaks are </a:t>
            </a:r>
            <a:r>
              <a:rPr lang="en-US" sz="2200" dirty="0" smtClean="0"/>
              <a:t>“uncorrelated” </a:t>
            </a:r>
            <a:r>
              <a:rPr lang="en-US" sz="2200" dirty="0"/>
              <a:t>in a strong </a:t>
            </a:r>
            <a:r>
              <a:rPr lang="en-US" sz="2200" dirty="0" smtClean="0"/>
              <a:t>way</a:t>
            </a:r>
          </a:p>
          <a:p>
            <a:pPr lvl="1"/>
            <a:r>
              <a:rPr lang="en-US" dirty="0" smtClean="0"/>
              <a:t>Related </a:t>
            </a:r>
            <a:r>
              <a:rPr lang="en-US" dirty="0"/>
              <a:t>tweak attacks </a:t>
            </a:r>
            <a:r>
              <a:rPr lang="en-US" dirty="0" smtClean="0"/>
              <a:t>are impossible</a:t>
            </a:r>
          </a:p>
          <a:p>
            <a:pPr lvl="1"/>
            <a:r>
              <a:rPr lang="en-US" dirty="0" smtClean="0"/>
              <a:t>Note </a:t>
            </a:r>
            <a:r>
              <a:rPr lang="en-US" dirty="0"/>
              <a:t>that </a:t>
            </a:r>
            <a:r>
              <a:rPr lang="en-US" dirty="0" err="1" smtClean="0"/>
              <a:t>pseudorandomness</a:t>
            </a:r>
            <a:r>
              <a:rPr lang="en-US" dirty="0" smtClean="0"/>
              <a:t> on its own </a:t>
            </a:r>
            <a:r>
              <a:rPr lang="en-US" dirty="0"/>
              <a:t>never prohibits related key </a:t>
            </a:r>
            <a:r>
              <a:rPr lang="en-US" dirty="0" smtClean="0"/>
              <a:t>attacks</a:t>
            </a:r>
            <a:endParaRPr lang="en-US" dirty="0"/>
          </a:p>
          <a:p>
            <a:r>
              <a:rPr lang="en-US" sz="2200" i="1" dirty="0" smtClean="0">
                <a:solidFill>
                  <a:schemeClr val="accent1"/>
                </a:solidFill>
              </a:rPr>
              <a:t>Agility</a:t>
            </a:r>
            <a:r>
              <a:rPr lang="en-US" sz="2200" dirty="0"/>
              <a:t>: ideally, faster to change </a:t>
            </a:r>
            <a:r>
              <a:rPr lang="en-US" sz="2200" dirty="0" smtClean="0"/>
              <a:t>tweak </a:t>
            </a:r>
            <a:r>
              <a:rPr lang="en-US" sz="2200" dirty="0"/>
              <a:t>than </a:t>
            </a:r>
            <a:r>
              <a:rPr lang="en-US" sz="2200" dirty="0" smtClean="0"/>
              <a:t>key </a:t>
            </a:r>
            <a:r>
              <a:rPr lang="en-US" sz="2200" dirty="0"/>
              <a:t>(avoids key </a:t>
            </a:r>
            <a:r>
              <a:rPr lang="en-US" sz="2200" dirty="0" smtClean="0"/>
              <a:t>setup/expansion)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664962" y="4699522"/>
            <a:ext cx="848198" cy="6458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endParaRPr lang="en-US" sz="2800" dirty="0">
              <a:latin typeface="Lato Black"/>
              <a:cs typeface="Lato Black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89061" y="4242322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3089061" y="5345387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" idx="3"/>
          </p:cNvCxnSpPr>
          <p:nvPr/>
        </p:nvCxnSpPr>
        <p:spPr>
          <a:xfrm>
            <a:off x="2106926" y="4844917"/>
            <a:ext cx="558036" cy="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77286" y="3695868"/>
            <a:ext cx="1230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input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4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1256" y="5754742"/>
            <a:ext cx="155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output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4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393" y="4614084"/>
            <a:ext cx="1331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key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endParaRPr lang="en-US" sz="2400" i="1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22" name="Straight Arrow Connector 21"/>
          <p:cNvCxnSpPr>
            <a:stCxn id="23" idx="3"/>
          </p:cNvCxnSpPr>
          <p:nvPr/>
        </p:nvCxnSpPr>
        <p:spPr>
          <a:xfrm>
            <a:off x="2106926" y="5232048"/>
            <a:ext cx="558036" cy="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5393" y="5001215"/>
            <a:ext cx="1331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tweak </a:t>
            </a:r>
            <a:r>
              <a:rPr lang="en-US" sz="2400" i="1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</a:t>
            </a:r>
            <a:endParaRPr lang="en-US" sz="2400" i="1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9810" y="4739604"/>
            <a:ext cx="6272589" cy="21183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tabLst>
                <a:tab pos="6693408" algn="r"/>
              </a:tabLst>
            </a:pPr>
            <a:r>
              <a:rPr lang="en-US" sz="2200" i="1" dirty="0"/>
              <a:t>Many block ciphers have the property that changing the encryption key is relatively expensive, since a </a:t>
            </a:r>
            <a:r>
              <a:rPr lang="en-US" sz="2200" i="1" dirty="0" smtClean="0"/>
              <a:t>“key setup” </a:t>
            </a:r>
            <a:r>
              <a:rPr lang="en-US" sz="2200" i="1" dirty="0"/>
              <a:t>operation needs to be performed. In contrast, changing the tweak should be </a:t>
            </a:r>
            <a:r>
              <a:rPr lang="en-US" sz="2200" i="1" dirty="0" smtClean="0"/>
              <a:t>cheaper.</a:t>
            </a:r>
            <a:endParaRPr lang="en-US" sz="2200" dirty="0" smtClean="0"/>
          </a:p>
          <a:p>
            <a:pPr algn="r">
              <a:spcBef>
                <a:spcPts val="1200"/>
              </a:spcBef>
              <a:tabLst>
                <a:tab pos="6693408" algn="r"/>
              </a:tabLst>
            </a:pPr>
            <a:r>
              <a:rPr lang="en-US" dirty="0" smtClean="0"/>
              <a:t>– </a:t>
            </a:r>
            <a:r>
              <a:rPr lang="en-US" dirty="0" err="1" smtClean="0"/>
              <a:t>Liskov</a:t>
            </a:r>
            <a:r>
              <a:rPr lang="en-US" dirty="0" smtClean="0"/>
              <a:t>, Rivest, Wagner 02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65101" y="3828876"/>
            <a:ext cx="1714499" cy="2692292"/>
            <a:chOff x="165101" y="3828876"/>
            <a:chExt cx="1714499" cy="2692292"/>
          </a:xfrm>
        </p:grpSpPr>
        <p:sp>
          <p:nvSpPr>
            <p:cNvPr id="16" name="TextBox 15"/>
            <p:cNvSpPr txBox="1"/>
            <p:nvPr/>
          </p:nvSpPr>
          <p:spPr>
            <a:xfrm>
              <a:off x="165101" y="3828876"/>
              <a:ext cx="1231900" cy="70788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2000" i="1" dirty="0" smtClean="0">
                  <a:solidFill>
                    <a:schemeClr val="accent1"/>
                  </a:solidFill>
                  <a:latin typeface="Lato Semibold"/>
                  <a:cs typeface="Lato Semibold"/>
                </a:rPr>
                <a:t>secret,</a:t>
              </a:r>
            </a:p>
            <a:p>
              <a:r>
                <a:rPr lang="en-US" sz="2000" i="1" dirty="0" smtClean="0">
                  <a:solidFill>
                    <a:schemeClr val="accent1"/>
                  </a:solidFill>
                  <a:latin typeface="Lato Semibold"/>
                  <a:cs typeface="Lato Semibold"/>
                </a:rPr>
                <a:t>long-living</a:t>
              </a:r>
              <a:endParaRPr lang="en-US" sz="2000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17" name="Curved Connector 16"/>
            <p:cNvCxnSpPr>
              <a:stCxn id="16" idx="2"/>
            </p:cNvCxnSpPr>
            <p:nvPr/>
          </p:nvCxnSpPr>
          <p:spPr>
            <a:xfrm rot="16200000" flipH="1">
              <a:off x="839699" y="4478114"/>
              <a:ext cx="308157" cy="425452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5101" y="5813282"/>
              <a:ext cx="1714499" cy="70788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2000" i="1" dirty="0" smtClean="0">
                  <a:solidFill>
                    <a:schemeClr val="accent1"/>
                  </a:solidFill>
                  <a:latin typeface="Lato Semibold"/>
                  <a:cs typeface="Lato Semibold"/>
                </a:rPr>
                <a:t>public,</a:t>
              </a:r>
            </a:p>
            <a:p>
              <a:r>
                <a:rPr lang="en-US" sz="2000" i="1" dirty="0" smtClean="0">
                  <a:solidFill>
                    <a:schemeClr val="accent1"/>
                  </a:solidFill>
                  <a:latin typeface="Lato Semibold"/>
                  <a:cs typeface="Lato Semibold"/>
                </a:rPr>
                <a:t>easy to change</a:t>
              </a:r>
              <a:endParaRPr lang="en-US" sz="2000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29" name="Curved Connector 28"/>
            <p:cNvCxnSpPr/>
            <p:nvPr/>
          </p:nvCxnSpPr>
          <p:spPr>
            <a:xfrm rot="5400000" flipH="1" flipV="1">
              <a:off x="332203" y="5370093"/>
              <a:ext cx="581234" cy="30514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94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 rIns="0">
            <a:noAutofit/>
          </a:bodyPr>
          <a:lstStyle/>
          <a:p>
            <a:pPr marL="0" indent="0">
              <a:buNone/>
            </a:pPr>
            <a:r>
              <a:rPr lang="en-US" dirty="0" smtClean="0"/>
              <a:t>Family of </a:t>
            </a:r>
            <a:r>
              <a:rPr lang="en-US" i="1" dirty="0" smtClean="0"/>
              <a:t>independent</a:t>
            </a:r>
            <a:r>
              <a:rPr lang="en-US" dirty="0" smtClean="0"/>
              <a:t> permutations, indexed by the tweak</a:t>
            </a:r>
          </a:p>
          <a:p>
            <a:pPr marL="0" indent="0">
              <a:spcBef>
                <a:spcPts val="21000"/>
              </a:spcBef>
              <a:buNone/>
            </a:pPr>
            <a:r>
              <a:rPr lang="en-US" dirty="0" smtClean="0"/>
              <a:t>Notes</a:t>
            </a:r>
          </a:p>
          <a:p>
            <a:r>
              <a:rPr lang="en-US" sz="2200" dirty="0"/>
              <a:t>Key </a:t>
            </a:r>
            <a:r>
              <a:rPr lang="en-US" sz="2200" i="1" dirty="0">
                <a:latin typeface="+mj-lt"/>
              </a:rPr>
              <a:t>K</a:t>
            </a:r>
            <a:r>
              <a:rPr lang="en-US" sz="2200" dirty="0"/>
              <a:t> chosen once </a:t>
            </a:r>
            <a:r>
              <a:rPr lang="en-US" sz="2200" dirty="0" smtClean="0"/>
              <a:t>uniformly (as always)</a:t>
            </a:r>
            <a:endParaRPr lang="en-US" sz="2200" dirty="0"/>
          </a:p>
          <a:p>
            <a:r>
              <a:rPr lang="en-US" sz="2200" dirty="0" smtClean="0"/>
              <a:t>Tweaks can be related</a:t>
            </a:r>
          </a:p>
          <a:p>
            <a:r>
              <a:rPr lang="en-US" sz="2200" dirty="0"/>
              <a:t>Stronger than nonce: okay to reuse</a:t>
            </a:r>
            <a:r>
              <a:rPr lang="en-US" sz="2200" dirty="0" smtClean="0"/>
              <a:t>!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Alternate view: even given boxes for many tweaks, hard to break target</a:t>
            </a:r>
          </a:p>
          <a:p>
            <a:pPr marL="0" indent="0">
              <a:spcBef>
                <a:spcPts val="30000"/>
              </a:spcBef>
              <a:buNone/>
            </a:pPr>
            <a:r>
              <a:rPr lang="en-US" sz="1900" dirty="0" smtClean="0">
                <a:latin typeface="+mn-lt"/>
              </a:rPr>
              <a:t>(Note: restricting picture to forward direction for simplicity. Really should be giving all </a:t>
            </a:r>
            <a:r>
              <a:rPr lang="en-US" sz="1900" dirty="0" smtClean="0">
                <a:latin typeface="Lato Black"/>
                <a:cs typeface="Lato Black"/>
              </a:rPr>
              <a:t>B</a:t>
            </a:r>
            <a:r>
              <a:rPr lang="en-US" sz="1900" i="1" baseline="-25000" dirty="0" smtClean="0">
                <a:latin typeface="Lato Black"/>
                <a:cs typeface="Lato Black"/>
              </a:rPr>
              <a:t>K</a:t>
            </a:r>
            <a:r>
              <a:rPr lang="en-US" sz="1900" baseline="30000" dirty="0" smtClean="0">
                <a:latin typeface="Lato Black"/>
                <a:cs typeface="Lato Black"/>
              </a:rPr>
              <a:t>-1</a:t>
            </a:r>
            <a:r>
              <a:rPr lang="en-US" sz="1900" dirty="0" smtClean="0">
                <a:latin typeface="+mn-lt"/>
              </a:rPr>
              <a:t> too.)</a:t>
            </a:r>
            <a:endParaRPr lang="en-US" sz="190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128221" y="2155774"/>
            <a:ext cx="0" cy="23079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143" y="2543832"/>
            <a:ext cx="1473198" cy="1473198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50068" y="2408076"/>
            <a:ext cx="848198" cy="49795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latin typeface="Lato Black"/>
                <a:cs typeface="Lato Black"/>
              </a:rPr>
              <a:t>$</a:t>
            </a:r>
            <a:endParaRPr lang="en-US" sz="2400" i="1" baseline="-25000" dirty="0">
              <a:latin typeface="Lato Black"/>
              <a:cs typeface="Lato Black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9219" y="2380035"/>
            <a:ext cx="848198" cy="4979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Π</a:t>
            </a:r>
            <a:endParaRPr lang="en-US" sz="2400" i="1" baseline="-250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48039" y="3654829"/>
            <a:ext cx="848198" cy="497957"/>
            <a:chOff x="1163707" y="4024530"/>
            <a:chExt cx="848198" cy="497957"/>
          </a:xfrm>
        </p:grpSpPr>
        <p:sp>
          <p:nvSpPr>
            <p:cNvPr id="23" name="Rectangle 22"/>
            <p:cNvSpPr/>
            <p:nvPr/>
          </p:nvSpPr>
          <p:spPr>
            <a:xfrm>
              <a:off x="1163707" y="4024530"/>
              <a:ext cx="848198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57557" y="4105437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40000" dirty="0" smtClean="0">
                  <a:solidFill>
                    <a:schemeClr val="bg1"/>
                  </a:solidFill>
                  <a:latin typeface="Lato Black"/>
                  <a:cs typeface="Lato Black"/>
                </a:rPr>
                <a:t>-1</a:t>
              </a:r>
              <a:endParaRPr lang="en-US" baseline="40000" dirty="0">
                <a:solidFill>
                  <a:schemeClr val="bg1"/>
                </a:solidFill>
                <a:latin typeface="Lato Black"/>
                <a:cs typeface="Lato Black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779219" y="3660825"/>
            <a:ext cx="848198" cy="497957"/>
            <a:chOff x="4588380" y="4024530"/>
            <a:chExt cx="848198" cy="497957"/>
          </a:xfrm>
        </p:grpSpPr>
        <p:sp>
          <p:nvSpPr>
            <p:cNvPr id="24" name="Rectangle 23"/>
            <p:cNvSpPr/>
            <p:nvPr/>
          </p:nvSpPr>
          <p:spPr>
            <a:xfrm>
              <a:off x="4588380" y="4024530"/>
              <a:ext cx="848198" cy="4979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61911" y="4116149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40000" dirty="0" smtClean="0">
                  <a:solidFill>
                    <a:schemeClr val="bg1"/>
                  </a:solidFill>
                  <a:latin typeface="Lato Black"/>
                  <a:cs typeface="Lato Black"/>
                </a:rPr>
                <a:t>-1</a:t>
              </a:r>
              <a:endParaRPr lang="en-US" baseline="40000" dirty="0">
                <a:solidFill>
                  <a:schemeClr val="bg1"/>
                </a:solidFill>
                <a:latin typeface="Lato Black"/>
                <a:cs typeface="Lato Black"/>
              </a:endParaRPr>
            </a:p>
          </p:txBody>
        </p:sp>
      </p:grpSp>
      <p:cxnSp>
        <p:nvCxnSpPr>
          <p:cNvPr id="27" name="Straight Arrow Connector 26"/>
          <p:cNvCxnSpPr>
            <a:stCxn id="22" idx="1"/>
          </p:cNvCxnSpPr>
          <p:nvPr/>
        </p:nvCxnSpPr>
        <p:spPr>
          <a:xfrm flipH="1">
            <a:off x="3724895" y="2629014"/>
            <a:ext cx="1054324" cy="277019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1"/>
          </p:cNvCxnSpPr>
          <p:nvPr/>
        </p:nvCxnSpPr>
        <p:spPr>
          <a:xfrm flipH="1" flipV="1">
            <a:off x="3779553" y="3735736"/>
            <a:ext cx="999666" cy="17406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1" idx="3"/>
          </p:cNvCxnSpPr>
          <p:nvPr/>
        </p:nvCxnSpPr>
        <p:spPr>
          <a:xfrm flipH="1" flipV="1">
            <a:off x="1498266" y="2657055"/>
            <a:ext cx="1034397" cy="24897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3" idx="3"/>
          </p:cNvCxnSpPr>
          <p:nvPr/>
        </p:nvCxnSpPr>
        <p:spPr>
          <a:xfrm flipH="1">
            <a:off x="1496237" y="3735736"/>
            <a:ext cx="1036426" cy="168072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97846" y="2352616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8915" y="2783503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80198" y="3427379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7231" y="3824398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8325" y="2161521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~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5848" y="343953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~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79434" y="2352616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60503" y="2783503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3229" y="3427379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60262" y="3824398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751401" y="3125972"/>
            <a:ext cx="4277198" cy="2009554"/>
            <a:chOff x="6751400" y="4755737"/>
            <a:chExt cx="4277198" cy="2009554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8890000" y="4755737"/>
              <a:ext cx="0" cy="200955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401" y="5029168"/>
              <a:ext cx="1473198" cy="1473198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6751400" y="5516788"/>
              <a:ext cx="1228773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Z*, </a:t>
              </a:r>
              <a:r>
                <a:rPr lang="en-US" sz="2400" dirty="0">
                  <a:latin typeface="Lato Black"/>
                  <a:cs typeface="Lato Black"/>
                </a:rPr>
                <a:t>-</a:t>
              </a:r>
              <a:r>
                <a:rPr lang="en-US" sz="2400" dirty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817532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180400" y="5489586"/>
              <a:ext cx="848198" cy="4979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62" name="Curved Connector 61"/>
            <p:cNvCxnSpPr>
              <a:endCxn id="59" idx="0"/>
            </p:cNvCxnSpPr>
            <p:nvPr/>
          </p:nvCxnSpPr>
          <p:spPr>
            <a:xfrm rot="10800000" flipV="1">
              <a:off x="7365787" y="5304920"/>
              <a:ext cx="970414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urved Connector 62"/>
            <p:cNvCxnSpPr>
              <a:stCxn id="59" idx="2"/>
            </p:cNvCxnSpPr>
            <p:nvPr/>
          </p:nvCxnSpPr>
          <p:spPr>
            <a:xfrm rot="16200000" flipH="1">
              <a:off x="7728863" y="5651669"/>
              <a:ext cx="244262" cy="970414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endCxn id="61" idx="0"/>
            </p:cNvCxnSpPr>
            <p:nvPr/>
          </p:nvCxnSpPr>
          <p:spPr>
            <a:xfrm>
              <a:off x="9443801" y="5304918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61" idx="2"/>
            </p:cNvCxnSpPr>
            <p:nvPr/>
          </p:nvCxnSpPr>
          <p:spPr>
            <a:xfrm rot="5400000">
              <a:off x="9927224" y="5562768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9626599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813043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626599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510250" y="2242687"/>
            <a:ext cx="4759501" cy="1156716"/>
            <a:chOff x="6510250" y="2242687"/>
            <a:chExt cx="4759501" cy="1156716"/>
          </a:xfrm>
        </p:grpSpPr>
        <p:sp>
          <p:nvSpPr>
            <p:cNvPr id="53" name="Rectangle 52"/>
            <p:cNvSpPr/>
            <p:nvPr/>
          </p:nvSpPr>
          <p:spPr>
            <a:xfrm>
              <a:off x="6510250" y="2246330"/>
              <a:ext cx="1311007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</a:t>
              </a:r>
              <a:r>
                <a:rPr lang="en-US" sz="2400" baseline="-25000" dirty="0" smtClean="0">
                  <a:latin typeface="Lato Black"/>
                  <a:cs typeface="Lato Black"/>
                </a:rPr>
                <a:t>1</a:t>
              </a:r>
              <a:r>
                <a:rPr lang="en-US" sz="2400" dirty="0" smtClean="0">
                  <a:latin typeface="Lato Black"/>
                  <a:cs typeface="Lato Black"/>
                </a:rPr>
                <a:t>, -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952668" y="2242687"/>
              <a:ext cx="1311007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</a:t>
              </a:r>
              <a:r>
                <a:rPr lang="en-US" sz="2400" baseline="-25000" dirty="0" smtClean="0">
                  <a:latin typeface="Lato Black"/>
                  <a:cs typeface="Lato Black"/>
                </a:rPr>
                <a:t>2</a:t>
              </a:r>
              <a:r>
                <a:rPr lang="en-US" sz="2400" dirty="0" smtClean="0">
                  <a:latin typeface="Lato Black"/>
                  <a:cs typeface="Lato Black"/>
                </a:rPr>
                <a:t>, </a:t>
              </a:r>
              <a:r>
                <a:rPr lang="en-US" sz="2400" dirty="0">
                  <a:latin typeface="Lato Black"/>
                  <a:cs typeface="Lato Black"/>
                </a:rPr>
                <a:t>-</a:t>
              </a:r>
              <a:r>
                <a:rPr lang="en-US" sz="2400" dirty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958744" y="2246330"/>
              <a:ext cx="1311007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n</a:t>
              </a:r>
              <a:r>
                <a:rPr lang="en-US" sz="2400" dirty="0" smtClean="0">
                  <a:latin typeface="Lato Black"/>
                  <a:cs typeface="Lato Black"/>
                </a:rPr>
                <a:t>, </a:t>
              </a:r>
              <a:r>
                <a:rPr lang="en-US" sz="2400" dirty="0">
                  <a:latin typeface="Lato Black"/>
                  <a:cs typeface="Lato Black"/>
                </a:rPr>
                <a:t>-</a:t>
              </a:r>
              <a:r>
                <a:rPr lang="en-US" sz="2400" dirty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395086" y="22597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…</a:t>
              </a:r>
              <a:endParaRPr lang="en-US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79" name="Straight Arrow Connector 78"/>
            <p:cNvCxnSpPr>
              <a:stCxn id="58" idx="0"/>
              <a:endCxn id="53" idx="2"/>
            </p:cNvCxnSpPr>
            <p:nvPr/>
          </p:nvCxnSpPr>
          <p:spPr>
            <a:xfrm flipH="1" flipV="1">
              <a:off x="7165754" y="2744287"/>
              <a:ext cx="1724247" cy="655116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8" idx="0"/>
              <a:endCxn id="54" idx="2"/>
            </p:cNvCxnSpPr>
            <p:nvPr/>
          </p:nvCxnSpPr>
          <p:spPr>
            <a:xfrm flipH="1" flipV="1">
              <a:off x="8608172" y="2740644"/>
              <a:ext cx="281829" cy="658759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58" idx="0"/>
              <a:endCxn id="55" idx="2"/>
            </p:cNvCxnSpPr>
            <p:nvPr/>
          </p:nvCxnSpPr>
          <p:spPr>
            <a:xfrm flipV="1">
              <a:off x="8890001" y="2744287"/>
              <a:ext cx="1724247" cy="655116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Connector 89"/>
          <p:cNvCxnSpPr/>
          <p:nvPr/>
        </p:nvCxnSpPr>
        <p:spPr>
          <a:xfrm>
            <a:off x="5975470" y="1102109"/>
            <a:ext cx="18930" cy="541197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00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2" grpId="0"/>
      <p:bldP spid="43" grpId="0"/>
      <p:bldP spid="49" grpId="0"/>
      <p:bldP spid="50" grpId="0"/>
      <p:bldP spid="51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59924"/>
              </p:ext>
            </p:extLst>
          </p:nvPr>
        </p:nvGraphicFramePr>
        <p:xfrm>
          <a:off x="609600" y="2248064"/>
          <a:ext cx="10972801" cy="16529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662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14213"/>
              </p:ext>
            </p:extLst>
          </p:nvPr>
        </p:nvGraphicFramePr>
        <p:xfrm>
          <a:off x="609600" y="2248064"/>
          <a:ext cx="10972801" cy="16529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(Z + 1) say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2332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r>
              <a:rPr lang="en-US" dirty="0" smtClean="0"/>
              <a:t>: </a:t>
            </a:r>
            <a:r>
              <a:rPr lang="en-US" dirty="0"/>
              <a:t>Encryption via enciphering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09600" y="3940218"/>
            <a:ext cx="8237738" cy="2745726"/>
            <a:chOff x="609600" y="3940218"/>
            <a:chExt cx="8237738" cy="2745726"/>
          </a:xfrm>
        </p:grpSpPr>
        <p:sp>
          <p:nvSpPr>
            <p:cNvPr id="42" name="TextBox 41"/>
            <p:cNvSpPr txBox="1"/>
            <p:nvPr/>
          </p:nvSpPr>
          <p:spPr>
            <a:xfrm>
              <a:off x="6464955" y="6162724"/>
              <a:ext cx="2382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☏  </a:t>
              </a:r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Minicrypt</a:t>
              </a:r>
              <a:endParaRPr lang="en-US" sz="28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4635973"/>
              <a:ext cx="2002471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Random(</a:t>
              </a:r>
              <a:r>
                <a:rPr lang="en-US" sz="2400" dirty="0" err="1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ish</a:t>
              </a: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permutations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9473" y="5331727"/>
              <a:ext cx="1167307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Block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ciphers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79473" y="3940218"/>
              <a:ext cx="1460656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Hash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functions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66796" y="4635973"/>
              <a:ext cx="2281394" cy="83099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Protected</a:t>
              </a:r>
              <a:b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communication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1" name="Straight Arrow Connector 20"/>
            <p:cNvCxnSpPr>
              <a:stCxn id="9" idx="3"/>
              <a:endCxn id="11" idx="1"/>
            </p:cNvCxnSpPr>
            <p:nvPr/>
          </p:nvCxnSpPr>
          <p:spPr>
            <a:xfrm flipV="1">
              <a:off x="2612071" y="4355717"/>
              <a:ext cx="967402" cy="695755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3"/>
              <a:endCxn id="10" idx="1"/>
            </p:cNvCxnSpPr>
            <p:nvPr/>
          </p:nvCxnSpPr>
          <p:spPr>
            <a:xfrm>
              <a:off x="2612071" y="5051472"/>
              <a:ext cx="967402" cy="695754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1" idx="3"/>
              <a:endCxn id="15" idx="1"/>
            </p:cNvCxnSpPr>
            <p:nvPr/>
          </p:nvCxnSpPr>
          <p:spPr>
            <a:xfrm>
              <a:off x="5040129" y="4355717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3"/>
              <a:endCxn id="15" idx="1"/>
            </p:cNvCxnSpPr>
            <p:nvPr/>
          </p:nvCxnSpPr>
          <p:spPr>
            <a:xfrm flipV="1">
              <a:off x="4746780" y="5051472"/>
              <a:ext cx="1420016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Freeform 36"/>
          <p:cNvSpPr/>
          <p:nvPr/>
        </p:nvSpPr>
        <p:spPr>
          <a:xfrm>
            <a:off x="0" y="826937"/>
            <a:ext cx="12192000" cy="6031064"/>
          </a:xfrm>
          <a:custGeom>
            <a:avLst/>
            <a:gdLst>
              <a:gd name="connsiteX0" fmla="*/ 7572038 w 12192000"/>
              <a:gd name="connsiteY0" fmla="*/ 3549852 h 6003985"/>
              <a:gd name="connsiteX1" fmla="*/ 5870592 w 12192000"/>
              <a:gd name="connsiteY1" fmla="*/ 3698739 h 6003985"/>
              <a:gd name="connsiteX2" fmla="*/ 3028080 w 12192000"/>
              <a:gd name="connsiteY2" fmla="*/ 5096816 h 6003985"/>
              <a:gd name="connsiteX3" fmla="*/ 6177953 w 12192000"/>
              <a:gd name="connsiteY3" fmla="*/ 5432666 h 6003985"/>
              <a:gd name="connsiteX4" fmla="*/ 9020465 w 12192000"/>
              <a:gd name="connsiteY4" fmla="*/ 4034588 h 6003985"/>
              <a:gd name="connsiteX5" fmla="*/ 7572038 w 12192000"/>
              <a:gd name="connsiteY5" fmla="*/ 3549852 h 6003985"/>
              <a:gd name="connsiteX6" fmla="*/ 0 w 12192000"/>
              <a:gd name="connsiteY6" fmla="*/ 0 h 6003985"/>
              <a:gd name="connsiteX7" fmla="*/ 12192000 w 12192000"/>
              <a:gd name="connsiteY7" fmla="*/ 0 h 6003985"/>
              <a:gd name="connsiteX8" fmla="*/ 12192000 w 12192000"/>
              <a:gd name="connsiteY8" fmla="*/ 6003985 h 6003985"/>
              <a:gd name="connsiteX9" fmla="*/ 0 w 12192000"/>
              <a:gd name="connsiteY9" fmla="*/ 6003985 h 600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03985">
                <a:moveTo>
                  <a:pt x="7572038" y="3549852"/>
                </a:moveTo>
                <a:cubicBezTo>
                  <a:pt x="7077272" y="3541138"/>
                  <a:pt x="6491124" y="3588742"/>
                  <a:pt x="5870592" y="3698739"/>
                </a:cubicBezTo>
                <a:cubicBezTo>
                  <a:pt x="4215841" y="3992065"/>
                  <a:pt x="2943204" y="4618005"/>
                  <a:pt x="3028080" y="5096816"/>
                </a:cubicBezTo>
                <a:cubicBezTo>
                  <a:pt x="3112955" y="5575627"/>
                  <a:pt x="4523202" y="5725992"/>
                  <a:pt x="6177953" y="5432666"/>
                </a:cubicBezTo>
                <a:cubicBezTo>
                  <a:pt x="7832704" y="5139340"/>
                  <a:pt x="9105340" y="4513399"/>
                  <a:pt x="9020465" y="4034588"/>
                </a:cubicBezTo>
                <a:cubicBezTo>
                  <a:pt x="8967418" y="3735332"/>
                  <a:pt x="8396647" y="3564374"/>
                  <a:pt x="7572038" y="354985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03985"/>
                </a:lnTo>
                <a:lnTo>
                  <a:pt x="0" y="6003985"/>
                </a:lnTo>
                <a:close/>
              </a:path>
            </a:pathLst>
          </a:custGeom>
          <a:solidFill>
            <a:schemeClr val="bg1">
              <a:lumMod val="50000"/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71959" y="4378837"/>
            <a:ext cx="166872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Confidential</a:t>
            </a:r>
            <a:endParaRPr lang="en-US" dirty="0">
              <a:solidFill>
                <a:srgbClr val="C00000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24575" y="4869890"/>
            <a:ext cx="1499702" cy="149881"/>
            <a:chOff x="6124575" y="4869890"/>
            <a:chExt cx="1499702" cy="149881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188369" y="4879415"/>
              <a:ext cx="143590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124575" y="4869890"/>
              <a:ext cx="73152" cy="14630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197894" y="4876240"/>
              <a:ext cx="70796" cy="14353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9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35242"/>
              </p:ext>
            </p:extLst>
          </p:nvPr>
        </p:nvGraphicFramePr>
        <p:xfrm>
          <a:off x="609600" y="2248064"/>
          <a:ext cx="10972801" cy="288283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(Z + 1) say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dirty="0" smtClean="0"/>
                        <a:t>2. 	Using part of the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	key as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169516" y="3945104"/>
            <a:ext cx="1768561" cy="1019965"/>
            <a:chOff x="3797361" y="4008902"/>
            <a:chExt cx="1768561" cy="1019965"/>
          </a:xfrm>
        </p:grpSpPr>
        <p:grpSp>
          <p:nvGrpSpPr>
            <p:cNvPr id="47" name="Group 46"/>
            <p:cNvGrpSpPr/>
            <p:nvPr/>
          </p:nvGrpSpPr>
          <p:grpSpPr>
            <a:xfrm>
              <a:off x="4370132" y="4008902"/>
              <a:ext cx="581706" cy="1019965"/>
              <a:chOff x="4302082" y="2802114"/>
              <a:chExt cx="581706" cy="101996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302082" y="2802114"/>
                <a:ext cx="58170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||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188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54867"/>
              </p:ext>
            </p:extLst>
          </p:nvPr>
        </p:nvGraphicFramePr>
        <p:xfrm>
          <a:off x="609600" y="2248064"/>
          <a:ext cx="10972801" cy="288283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(Z + 1) say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dirty="0" smtClean="0"/>
                        <a:t>2. 	Using part of the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	key as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 cipher need not depend on every bit of key (e.g.,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bit is inconsequential, rest is AES)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169516" y="3945104"/>
            <a:ext cx="1768561" cy="1019965"/>
            <a:chOff x="3797361" y="4008902"/>
            <a:chExt cx="1768561" cy="1019965"/>
          </a:xfrm>
        </p:grpSpPr>
        <p:grpSp>
          <p:nvGrpSpPr>
            <p:cNvPr id="47" name="Group 46"/>
            <p:cNvGrpSpPr/>
            <p:nvPr/>
          </p:nvGrpSpPr>
          <p:grpSpPr>
            <a:xfrm>
              <a:off x="4370132" y="4008902"/>
              <a:ext cx="581706" cy="1019965"/>
              <a:chOff x="4302082" y="2802114"/>
              <a:chExt cx="581706" cy="101996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302082" y="2802114"/>
                <a:ext cx="58170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||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637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28960"/>
              </p:ext>
            </p:extLst>
          </p:nvPr>
        </p:nvGraphicFramePr>
        <p:xfrm>
          <a:off x="609600" y="2248064"/>
          <a:ext cx="10972801" cy="411267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(Z + 1) say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smtClean="0"/>
                        <a:t>2. 	Using </a:t>
                      </a:r>
                      <a:r>
                        <a:rPr lang="en-US" dirty="0" smtClean="0"/>
                        <a:t>part </a:t>
                      </a:r>
                      <a:r>
                        <a:rPr lang="en-US" smtClean="0"/>
                        <a:t>of the</a:t>
                      </a:r>
                      <a:br>
                        <a:rPr lang="en-US" smtClean="0"/>
                      </a:br>
                      <a:r>
                        <a:rPr lang="en-US" smtClean="0"/>
                        <a:t>	key </a:t>
                      </a:r>
                      <a:r>
                        <a:rPr lang="en-US" dirty="0" smtClean="0"/>
                        <a:t>as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cipher need not depend on every bit of key (e.g.,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bit is inconsequential, rest is AES)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dirty="0" smtClean="0"/>
                        <a:t>3. 	</a:t>
                      </a:r>
                      <a:r>
                        <a:rPr lang="en-US" dirty="0" err="1" smtClean="0"/>
                        <a:t>XORing</a:t>
                      </a:r>
                      <a:r>
                        <a:rPr lang="en-US" dirty="0" smtClean="0"/>
                        <a:t> the key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	and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thing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169516" y="3945104"/>
            <a:ext cx="1768561" cy="1019965"/>
            <a:chOff x="3797361" y="4008902"/>
            <a:chExt cx="1768561" cy="1019965"/>
          </a:xfrm>
        </p:grpSpPr>
        <p:grpSp>
          <p:nvGrpSpPr>
            <p:cNvPr id="47" name="Group 46"/>
            <p:cNvGrpSpPr/>
            <p:nvPr/>
          </p:nvGrpSpPr>
          <p:grpSpPr>
            <a:xfrm>
              <a:off x="4370132" y="4008902"/>
              <a:ext cx="581706" cy="1019965"/>
              <a:chOff x="4302082" y="2802114"/>
              <a:chExt cx="581706" cy="101996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302082" y="2802114"/>
                <a:ext cx="58170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||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148859" y="5183900"/>
            <a:ext cx="1768561" cy="1019965"/>
            <a:chOff x="3797361" y="4008902"/>
            <a:chExt cx="1768561" cy="1019965"/>
          </a:xfrm>
        </p:grpSpPr>
        <p:grpSp>
          <p:nvGrpSpPr>
            <p:cNvPr id="76" name="Group 75"/>
            <p:cNvGrpSpPr/>
            <p:nvPr/>
          </p:nvGrpSpPr>
          <p:grpSpPr>
            <a:xfrm>
              <a:off x="4253406" y="4008902"/>
              <a:ext cx="815158" cy="1019965"/>
              <a:chOff x="4185356" y="2802114"/>
              <a:chExt cx="815158" cy="1019965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185356" y="2802114"/>
                <a:ext cx="81515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⊕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45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generic constructions that do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“Triple DES”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3682920"/>
            <a:ext cx="5386917" cy="2677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i="1" dirty="0" smtClean="0"/>
              <a:t>Preferred due to quicker tweak change</a:t>
            </a:r>
            <a:endParaRPr lang="en-US" sz="23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/>
          <a:lstStyle/>
          <a:p>
            <a:r>
              <a:rPr lang="en-US" dirty="0"/>
              <a:t>“Anti-Even-Mansour” style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14080" y="1886456"/>
            <a:ext cx="4574224" cy="1505329"/>
            <a:chOff x="606056" y="1886457"/>
            <a:chExt cx="4086087" cy="1344688"/>
          </a:xfrm>
        </p:grpSpPr>
        <p:sp>
          <p:nvSpPr>
            <p:cNvPr id="30" name="TextBox 29"/>
            <p:cNvSpPr txBox="1"/>
            <p:nvPr/>
          </p:nvSpPr>
          <p:spPr>
            <a:xfrm>
              <a:off x="2385816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flipH="1">
              <a:off x="2647975" y="2271362"/>
              <a:ext cx="1" cy="43202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61771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1717841" y="2255789"/>
              <a:ext cx="6089" cy="4475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056897" y="2963454"/>
              <a:ext cx="3990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6056" y="2763053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8068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 flipH="1">
              <a:off x="3589952" y="2271362"/>
              <a:ext cx="275" cy="439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167825" y="2763052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851835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86089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26856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446379" y="2703388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75311" y="2695439"/>
              <a:ext cx="523767" cy="520132"/>
              <a:chOff x="3508744" y="3350041"/>
              <a:chExt cx="384048" cy="38138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508744" y="3350041"/>
                <a:ext cx="384048" cy="381383"/>
              </a:xfrm>
              <a:prstGeom prst="ellipse">
                <a:avLst/>
              </a:prstGeom>
              <a:noFill/>
              <a:ln w="285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35" name="Straight Connector 34"/>
              <p:cNvCxnSpPr>
                <a:stCxn id="34" idx="2"/>
                <a:endCxn id="34" idx="6"/>
              </p:cNvCxnSpPr>
              <p:nvPr/>
            </p:nvCxnSpPr>
            <p:spPr>
              <a:xfrm>
                <a:off x="3508744" y="3540733"/>
                <a:ext cx="384048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4" idx="0"/>
                <a:endCxn id="34" idx="4"/>
              </p:cNvCxnSpPr>
              <p:nvPr/>
            </p:nvCxnSpPr>
            <p:spPr>
              <a:xfrm>
                <a:off x="3700768" y="3350041"/>
                <a:ext cx="0" cy="3813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3331178" y="2699575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09600" y="1882187"/>
            <a:ext cx="4574224" cy="1518133"/>
            <a:chOff x="6214080" y="1882187"/>
            <a:chExt cx="4574224" cy="1518133"/>
          </a:xfrm>
        </p:grpSpPr>
        <p:sp>
          <p:nvSpPr>
            <p:cNvPr id="55" name="TextBox 54"/>
            <p:cNvSpPr txBox="1"/>
            <p:nvPr/>
          </p:nvSpPr>
          <p:spPr>
            <a:xfrm>
              <a:off x="8206456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6" name="Straight Arrow Connector 55"/>
            <p:cNvCxnSpPr>
              <a:stCxn id="55" idx="2"/>
            </p:cNvCxnSpPr>
            <p:nvPr/>
          </p:nvCxnSpPr>
          <p:spPr>
            <a:xfrm flipH="1">
              <a:off x="8499933" y="2313074"/>
              <a:ext cx="1" cy="48363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172021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60" name="Straight Arrow Connector 59"/>
            <p:cNvCxnSpPr>
              <a:stCxn id="57" idx="2"/>
            </p:cNvCxnSpPr>
            <p:nvPr/>
          </p:nvCxnSpPr>
          <p:spPr>
            <a:xfrm flipH="1">
              <a:off x="7458682" y="2313074"/>
              <a:ext cx="6817" cy="4836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718780" y="3087846"/>
              <a:ext cx="44673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214080" y="2863504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261272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64" name="Straight Arrow Connector 63"/>
            <p:cNvCxnSpPr>
              <a:stCxn id="63" idx="2"/>
            </p:cNvCxnSpPr>
            <p:nvPr/>
          </p:nvCxnSpPr>
          <p:spPr>
            <a:xfrm flipH="1">
              <a:off x="9554442" y="2313074"/>
              <a:ext cx="308" cy="4921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0201349" y="2863503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984761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7758976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881213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7154791" y="2796711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9264754" y="2792443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211244" y="2809515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97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9748603" y="2187645"/>
            <a:ext cx="1840567" cy="4572000"/>
            <a:chOff x="9748603" y="2187645"/>
            <a:chExt cx="1840567" cy="4572000"/>
          </a:xfrm>
        </p:grpSpPr>
        <p:sp>
          <p:nvSpPr>
            <p:cNvPr id="14" name="TextBox 13"/>
            <p:cNvSpPr txBox="1"/>
            <p:nvPr/>
          </p:nvSpPr>
          <p:spPr>
            <a:xfrm>
              <a:off x="9748603" y="2187646"/>
              <a:ext cx="1840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6: tweak </a:t>
              </a:r>
              <a:r>
                <a:rPr lang="el-GR" i="1" u="sng" dirty="0" smtClean="0"/>
                <a:t>Π</a:t>
              </a:r>
              <a:endParaRPr lang="el-GR" i="1" u="sng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582400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755373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9884940" y="2748469"/>
              <a:ext cx="1458506" cy="2081500"/>
              <a:chOff x="9884940" y="2748469"/>
              <a:chExt cx="1458506" cy="2081500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9884940" y="2748469"/>
                <a:ext cx="1458506" cy="2081500"/>
                <a:chOff x="740959" y="2891894"/>
                <a:chExt cx="1458506" cy="2081500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1640969" y="289189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642626" y="3645113"/>
                  <a:ext cx="555183" cy="56215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134" name="Straight Arrow Connector 133"/>
                <p:cNvCxnSpPr/>
                <p:nvPr/>
              </p:nvCxnSpPr>
              <p:spPr>
                <a:xfrm flipH="1">
                  <a:off x="1920070" y="328530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/>
                <p:nvPr/>
              </p:nvCxnSpPr>
              <p:spPr>
                <a:xfrm flipH="1">
                  <a:off x="1920070" y="421953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/>
                <p:cNvSpPr txBox="1"/>
                <p:nvPr/>
              </p:nvSpPr>
              <p:spPr>
                <a:xfrm>
                  <a:off x="1640969" y="46040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37" name="Straight Arrow Connector 136"/>
                <p:cNvCxnSpPr/>
                <p:nvPr/>
              </p:nvCxnSpPr>
              <p:spPr>
                <a:xfrm>
                  <a:off x="1221188" y="39304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/>
                <p:cNvSpPr txBox="1"/>
                <p:nvPr/>
              </p:nvSpPr>
              <p:spPr>
                <a:xfrm>
                  <a:off x="740959" y="37169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  <p:sp>
            <p:nvSpPr>
              <p:cNvPr id="140" name="TextBox 139"/>
              <p:cNvSpPr txBox="1"/>
              <p:nvPr/>
            </p:nvSpPr>
            <p:spPr>
              <a:xfrm>
                <a:off x="10872511" y="3311917"/>
                <a:ext cx="393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+mj-lt"/>
                  </a:rPr>
                  <a:t>~</a:t>
                </a:r>
                <a:endParaRPr lang="en-US" sz="28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TextBox 126"/>
          <p:cNvSpPr txBox="1"/>
          <p:nvPr/>
        </p:nvSpPr>
        <p:spPr>
          <a:xfrm>
            <a:off x="4444852" y="3191723"/>
            <a:ext cx="3533036" cy="193899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If adversary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can distinguish Case 1 from Case 2, we can use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to build a distinguisher between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Π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. By assumption, this probability must be at most ε.</a:t>
            </a:r>
          </a:p>
        </p:txBody>
      </p:sp>
    </p:spTree>
    <p:extLst>
      <p:ext uri="{BB962C8B-B14F-4D97-AF65-F5344CB8AC3E}">
        <p14:creationId xmlns:p14="http://schemas.microsoft.com/office/powerpoint/2010/main" val="365920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TextBox 126"/>
          <p:cNvSpPr txBox="1"/>
          <p:nvPr/>
        </p:nvSpPr>
        <p:spPr>
          <a:xfrm>
            <a:off x="6241340" y="2659995"/>
            <a:ext cx="3251590" cy="317009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Eerily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similar to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the Even-Mansour analysis.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Essentially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adv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can only distinguish case 2 from 3 by finding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“bad tweaks” Z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such that the permutation causes a collision when the random function won't. Following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E-M argument: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Pr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dist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2 from 3] </a:t>
            </a:r>
            <a:r>
              <a:rPr lang="x-none" sz="2000" dirty="0">
                <a:solidFill>
                  <a:schemeClr val="accent6">
                    <a:lumMod val="50000"/>
                  </a:schemeClr>
                </a:solidFill>
              </a:rPr>
              <a:t>≤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</a:rPr>
              <a:t>θ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(q</a:t>
            </a:r>
            <a:r>
              <a:rPr lang="en-US" sz="20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/2</a:t>
            </a:r>
            <a:r>
              <a:rPr lang="el-GR" sz="2000" baseline="30000" dirty="0" smtClean="0">
                <a:solidFill>
                  <a:schemeClr val="accent6">
                    <a:lumMod val="50000"/>
                  </a:schemeClr>
                </a:solidFill>
              </a:rPr>
              <a:t>μ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8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/>
          <p:cNvGrpSpPr/>
          <p:nvPr/>
        </p:nvGrpSpPr>
        <p:grpSpPr>
          <a:xfrm>
            <a:off x="5953155" y="2187645"/>
            <a:ext cx="1975190" cy="4572000"/>
            <a:chOff x="5953155" y="2187645"/>
            <a:chExt cx="1975190" cy="457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213966" y="2187645"/>
              <a:ext cx="1714379" cy="4496961"/>
              <a:chOff x="6213966" y="2187645"/>
              <a:chExt cx="1714379" cy="449696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303470" y="2187646"/>
                <a:ext cx="1422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4: 2 </a:t>
                </a:r>
                <a:r>
                  <a:rPr lang="en-US" u="sng" dirty="0" err="1" smtClean="0"/>
                  <a:t>Rs</a:t>
                </a:r>
                <a:endParaRPr lang="en-US" u="sng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928345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/>
              <p:cNvGrpSpPr/>
              <p:nvPr/>
            </p:nvGrpSpPr>
            <p:grpSpPr>
              <a:xfrm>
                <a:off x="6213966" y="2721151"/>
                <a:ext cx="1459305" cy="3963455"/>
                <a:chOff x="740160" y="2923793"/>
                <a:chExt cx="1459305" cy="3963455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1640969" y="2923793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1642626" y="3677012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r>
                    <a:rPr lang="en-US" sz="2400" dirty="0" smtClean="0">
                      <a:latin typeface="Lato Black"/>
                      <a:cs typeface="Lato Black"/>
                    </a:rPr>
                    <a:t>’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41262" y="4617861"/>
                  <a:ext cx="557909" cy="554038"/>
                  <a:chOff x="3508744" y="3386635"/>
                  <a:chExt cx="384048" cy="381384"/>
                </a:xfrm>
              </p:grpSpPr>
              <p:sp>
                <p:nvSpPr>
                  <p:cNvPr id="105" name="Oval 104"/>
                  <p:cNvSpPr/>
                  <p:nvPr/>
                </p:nvSpPr>
                <p:spPr>
                  <a:xfrm>
                    <a:off x="3508744" y="3386636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106" name="Straight Connector 105"/>
                  <p:cNvCxnSpPr>
                    <a:stCxn id="105" idx="2"/>
                    <a:endCxn id="105" idx="6"/>
                  </p:cNvCxnSpPr>
                  <p:nvPr/>
                </p:nvCxnSpPr>
                <p:spPr>
                  <a:xfrm>
                    <a:off x="3508744" y="3577328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3700768" y="3386635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H="1">
                  <a:off x="1920070" y="4253736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1920070" y="331720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 flipH="1">
                  <a:off x="1920070" y="519317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/>
                <p:cNvSpPr/>
                <p:nvPr/>
              </p:nvSpPr>
              <p:spPr>
                <a:xfrm>
                  <a:off x="1642626" y="5565140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H="1">
                  <a:off x="1920070" y="6133385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/>
                <p:nvPr/>
              </p:nvSpPr>
              <p:spPr>
                <a:xfrm>
                  <a:off x="1640969" y="6517916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>
                  <a:off x="1220389" y="48973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740160" y="46838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5953155" y="6355772"/>
              <a:ext cx="834672" cy="403873"/>
              <a:chOff x="3970119" y="6339786"/>
              <a:chExt cx="834672" cy="403873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TextBox 126"/>
          <p:cNvSpPr txBox="1"/>
          <p:nvPr/>
        </p:nvSpPr>
        <p:spPr>
          <a:xfrm>
            <a:off x="8411825" y="2535867"/>
            <a:ext cx="3391505" cy="286232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Requires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collision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involving the internal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state. Unless we can feed in the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same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input to the two final oracles, no adversary can distinguish the two options.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Luby-Rackoff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argument, as used in DES, shows that</a:t>
            </a:r>
          </a:p>
          <a:p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Pr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dist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3 from 4] </a:t>
            </a:r>
            <a:r>
              <a:rPr lang="x-none" sz="2000" dirty="0">
                <a:solidFill>
                  <a:schemeClr val="accent6">
                    <a:lumMod val="50000"/>
                  </a:schemeClr>
                </a:solidFill>
              </a:rPr>
              <a:t>≤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</a:rPr>
              <a:t>θ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(q</a:t>
            </a:r>
            <a:r>
              <a:rPr lang="en-US" sz="2000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)/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l-GR" sz="2000" baseline="30000" dirty="0">
                <a:solidFill>
                  <a:schemeClr val="accent6">
                    <a:lumMod val="50000"/>
                  </a:schemeClr>
                </a:solidFill>
              </a:rPr>
              <a:t>μ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530662" y="4941840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861021" y="4943085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4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65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28" grpId="0"/>
      <p:bldP spid="1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9755373" y="2187645"/>
            <a:ext cx="0" cy="41148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/>
          <p:cNvGrpSpPr/>
          <p:nvPr/>
        </p:nvGrpSpPr>
        <p:grpSpPr>
          <a:xfrm>
            <a:off x="5953155" y="2187645"/>
            <a:ext cx="1975190" cy="4572000"/>
            <a:chOff x="5953155" y="2187645"/>
            <a:chExt cx="1975190" cy="457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213966" y="2187645"/>
              <a:ext cx="1714379" cy="4496961"/>
              <a:chOff x="6213966" y="2187645"/>
              <a:chExt cx="1714379" cy="449696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303470" y="2187646"/>
                <a:ext cx="1422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4: 2 </a:t>
                </a:r>
                <a:r>
                  <a:rPr lang="en-US" u="sng" dirty="0" err="1" smtClean="0"/>
                  <a:t>Rs</a:t>
                </a:r>
                <a:endParaRPr lang="en-US" u="sng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928345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/>
              <p:cNvGrpSpPr/>
              <p:nvPr/>
            </p:nvGrpSpPr>
            <p:grpSpPr>
              <a:xfrm>
                <a:off x="6213966" y="2721151"/>
                <a:ext cx="1459305" cy="3963455"/>
                <a:chOff x="740160" y="2923793"/>
                <a:chExt cx="1459305" cy="3963455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1640969" y="2923793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1642626" y="3677012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41262" y="4617861"/>
                  <a:ext cx="557909" cy="554038"/>
                  <a:chOff x="3508744" y="3386635"/>
                  <a:chExt cx="384048" cy="381384"/>
                </a:xfrm>
              </p:grpSpPr>
              <p:sp>
                <p:nvSpPr>
                  <p:cNvPr id="105" name="Oval 104"/>
                  <p:cNvSpPr/>
                  <p:nvPr/>
                </p:nvSpPr>
                <p:spPr>
                  <a:xfrm>
                    <a:off x="3508744" y="3386636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106" name="Straight Connector 105"/>
                  <p:cNvCxnSpPr>
                    <a:stCxn id="105" idx="2"/>
                    <a:endCxn id="105" idx="6"/>
                  </p:cNvCxnSpPr>
                  <p:nvPr/>
                </p:nvCxnSpPr>
                <p:spPr>
                  <a:xfrm>
                    <a:off x="3508744" y="3577328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3700768" y="3386635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H="1">
                  <a:off x="1920070" y="4253736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1920070" y="331720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 flipH="1">
                  <a:off x="1920070" y="519317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/>
                <p:cNvSpPr/>
                <p:nvPr/>
              </p:nvSpPr>
              <p:spPr>
                <a:xfrm>
                  <a:off x="1642626" y="5565140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r>
                    <a:rPr lang="en-US" sz="2400" dirty="0" smtClean="0">
                      <a:latin typeface="Lato Black"/>
                      <a:cs typeface="Lato Black"/>
                    </a:rPr>
                    <a:t>’</a:t>
                  </a:r>
                  <a:endParaRPr lang="en-US" sz="2400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H="1">
                  <a:off x="1920070" y="6133385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/>
                <p:nvPr/>
              </p:nvSpPr>
              <p:spPr>
                <a:xfrm>
                  <a:off x="1640969" y="6517916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>
                  <a:off x="1220389" y="48973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740160" y="46838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5953155" y="6355772"/>
              <a:ext cx="834672" cy="403873"/>
              <a:chOff x="3970119" y="6339786"/>
              <a:chExt cx="834672" cy="403873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>
            <a:off x="7805736" y="2187646"/>
            <a:ext cx="1940377" cy="4581873"/>
            <a:chOff x="7805736" y="2187646"/>
            <a:chExt cx="1940377" cy="4581873"/>
          </a:xfrm>
        </p:grpSpPr>
        <p:sp>
          <p:nvSpPr>
            <p:cNvPr id="13" name="TextBox 12"/>
            <p:cNvSpPr txBox="1"/>
            <p:nvPr/>
          </p:nvSpPr>
          <p:spPr>
            <a:xfrm>
              <a:off x="7937605" y="2187646"/>
              <a:ext cx="1808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5: tweak </a:t>
              </a:r>
              <a:r>
                <a:rPr lang="en-US" i="1" u="sng" dirty="0" smtClean="0"/>
                <a:t>R</a:t>
              </a:r>
              <a:endParaRPr lang="en-US" i="1" u="sng" dirty="0"/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7805736" y="2734827"/>
              <a:ext cx="1692905" cy="4034692"/>
              <a:chOff x="7805736" y="2734827"/>
              <a:chExt cx="1692905" cy="4034692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8040135" y="2734827"/>
                <a:ext cx="1458506" cy="2081500"/>
                <a:chOff x="8040135" y="2734827"/>
                <a:chExt cx="1458506" cy="2081500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8040135" y="2734827"/>
                  <a:ext cx="1458506" cy="2081500"/>
                  <a:chOff x="740959" y="2881261"/>
                  <a:chExt cx="1458506" cy="2081500"/>
                </a:xfrm>
              </p:grpSpPr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1640969" y="2881261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X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1642626" y="3634480"/>
                    <a:ext cx="555183" cy="562159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2400" i="1" dirty="0" smtClean="0">
                        <a:latin typeface="Lato Black"/>
                        <a:cs typeface="Lato Black"/>
                      </a:rPr>
                      <a:t>R</a:t>
                    </a:r>
                    <a:endParaRPr lang="en-US" sz="2400" i="1" baseline="-25000" dirty="0">
                      <a:latin typeface="Lato Black"/>
                      <a:cs typeface="Lato Black"/>
                    </a:endParaRPr>
                  </a:p>
                </p:txBody>
              </p:sp>
              <p:cxnSp>
                <p:nvCxnSpPr>
                  <p:cNvPr id="113" name="Straight Arrow Connector 112"/>
                  <p:cNvCxnSpPr/>
                  <p:nvPr/>
                </p:nvCxnSpPr>
                <p:spPr>
                  <a:xfrm flipH="1">
                    <a:off x="1920070" y="327466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Arrow Connector 115"/>
                  <p:cNvCxnSpPr/>
                  <p:nvPr/>
                </p:nvCxnSpPr>
                <p:spPr>
                  <a:xfrm flipH="1">
                    <a:off x="1920070" y="420889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1640969" y="459342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Y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cxnSp>
                <p:nvCxnSpPr>
                  <p:cNvPr id="118" name="Straight Arrow Connector 117"/>
                  <p:cNvCxnSpPr/>
                  <p:nvPr/>
                </p:nvCxnSpPr>
                <p:spPr>
                  <a:xfrm>
                    <a:off x="1221188" y="3919783"/>
                    <a:ext cx="425073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40959" y="370631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Z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</p:grpSp>
            <p:sp>
              <p:nvSpPr>
                <p:cNvPr id="139" name="TextBox 138"/>
                <p:cNvSpPr txBox="1"/>
                <p:nvPr/>
              </p:nvSpPr>
              <p:spPr>
                <a:xfrm>
                  <a:off x="9029862" y="3301284"/>
                  <a:ext cx="39305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  <a:latin typeface="+mj-lt"/>
                    </a:rPr>
                    <a:t>~</a:t>
                  </a:r>
                  <a:endParaRPr lang="en-US" sz="28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7805736" y="6365646"/>
                <a:ext cx="834672" cy="403873"/>
                <a:chOff x="3995171" y="6339786"/>
                <a:chExt cx="834672" cy="403873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3995171" y="6339786"/>
                  <a:ext cx="83467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q</a:t>
                  </a:r>
                  <a:r>
                    <a:rPr lang="en-US" sz="2400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2</a:t>
                  </a:r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/2</a:t>
                  </a:r>
                  <a:r>
                    <a:rPr lang="el-GR" sz="2400" i="1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 μ</a:t>
                  </a:r>
                  <a:endPara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endParaRPr>
                </a:p>
              </p:txBody>
            </p: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4033486" y="6743659"/>
                  <a:ext cx="758042" cy="0"/>
                </a:xfrm>
                <a:prstGeom prst="straightConnector1">
                  <a:avLst/>
                </a:prstGeom>
                <a:ln w="38100">
                  <a:solidFill>
                    <a:schemeClr val="accent6"/>
                  </a:solidFill>
                  <a:headEnd type="triangle"/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27" name="TextBox 126"/>
          <p:cNvSpPr txBox="1"/>
          <p:nvPr/>
        </p:nvSpPr>
        <p:spPr>
          <a:xfrm>
            <a:off x="10012107" y="2963869"/>
            <a:ext cx="1489538" cy="224676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Again, the only way to distinguish these two cases is to cause a collision.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861021" y="4943085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4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745984" y="3098215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5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75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9748603" y="2187645"/>
            <a:ext cx="1840567" cy="4572000"/>
            <a:chOff x="9748603" y="2187645"/>
            <a:chExt cx="1840567" cy="4572000"/>
          </a:xfrm>
        </p:grpSpPr>
        <p:sp>
          <p:nvSpPr>
            <p:cNvPr id="14" name="TextBox 13"/>
            <p:cNvSpPr txBox="1"/>
            <p:nvPr/>
          </p:nvSpPr>
          <p:spPr>
            <a:xfrm>
              <a:off x="9748603" y="2187646"/>
              <a:ext cx="1840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6: tweak </a:t>
              </a:r>
              <a:r>
                <a:rPr lang="el-GR" i="1" u="sng" dirty="0" smtClean="0"/>
                <a:t>Π</a:t>
              </a:r>
              <a:endParaRPr lang="el-GR" i="1" u="sng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582400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755373" y="2187645"/>
              <a:ext cx="0" cy="28346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9884940" y="2748469"/>
              <a:ext cx="1458506" cy="2081500"/>
              <a:chOff x="9884940" y="2748469"/>
              <a:chExt cx="1458506" cy="2081500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9884940" y="2748469"/>
                <a:ext cx="1458506" cy="2081500"/>
                <a:chOff x="740959" y="2891894"/>
                <a:chExt cx="1458506" cy="2081500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1640969" y="289189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642626" y="3645113"/>
                  <a:ext cx="555183" cy="56215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134" name="Straight Arrow Connector 133"/>
                <p:cNvCxnSpPr/>
                <p:nvPr/>
              </p:nvCxnSpPr>
              <p:spPr>
                <a:xfrm flipH="1">
                  <a:off x="1920070" y="328530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/>
                <p:nvPr/>
              </p:nvCxnSpPr>
              <p:spPr>
                <a:xfrm flipH="1">
                  <a:off x="1920070" y="421953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/>
                <p:cNvSpPr txBox="1"/>
                <p:nvPr/>
              </p:nvSpPr>
              <p:spPr>
                <a:xfrm>
                  <a:off x="1640969" y="46040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37" name="Straight Arrow Connector 136"/>
                <p:cNvCxnSpPr/>
                <p:nvPr/>
              </p:nvCxnSpPr>
              <p:spPr>
                <a:xfrm>
                  <a:off x="1221188" y="39304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/>
                <p:cNvSpPr txBox="1"/>
                <p:nvPr/>
              </p:nvSpPr>
              <p:spPr>
                <a:xfrm>
                  <a:off x="740959" y="37169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  <p:sp>
            <p:nvSpPr>
              <p:cNvPr id="140" name="TextBox 139"/>
              <p:cNvSpPr txBox="1"/>
              <p:nvPr/>
            </p:nvSpPr>
            <p:spPr>
              <a:xfrm>
                <a:off x="10872511" y="3311917"/>
                <a:ext cx="393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+mj-lt"/>
                  </a:rPr>
                  <a:t>~</a:t>
                </a:r>
                <a:endParaRPr lang="en-US" sz="28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/>
          <p:cNvGrpSpPr/>
          <p:nvPr/>
        </p:nvGrpSpPr>
        <p:grpSpPr>
          <a:xfrm>
            <a:off x="5953155" y="2187645"/>
            <a:ext cx="1975190" cy="4572000"/>
            <a:chOff x="5953155" y="2187645"/>
            <a:chExt cx="1975190" cy="457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213966" y="2187645"/>
              <a:ext cx="1714379" cy="4496961"/>
              <a:chOff x="6213966" y="2187645"/>
              <a:chExt cx="1714379" cy="449696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303470" y="2187646"/>
                <a:ext cx="14227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4: 2 </a:t>
                </a:r>
                <a:r>
                  <a:rPr lang="en-US" u="sng" dirty="0" err="1" smtClean="0"/>
                  <a:t>Rs</a:t>
                </a:r>
                <a:endParaRPr lang="en-US" u="sng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928345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/>
              <p:cNvGrpSpPr/>
              <p:nvPr/>
            </p:nvGrpSpPr>
            <p:grpSpPr>
              <a:xfrm>
                <a:off x="6213966" y="2721151"/>
                <a:ext cx="1459305" cy="3963455"/>
                <a:chOff x="740160" y="2923793"/>
                <a:chExt cx="1459305" cy="3963455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1640969" y="2923793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1642626" y="3677012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41262" y="4617861"/>
                  <a:ext cx="557909" cy="554038"/>
                  <a:chOff x="3508744" y="3386635"/>
                  <a:chExt cx="384048" cy="381384"/>
                </a:xfrm>
              </p:grpSpPr>
              <p:sp>
                <p:nvSpPr>
                  <p:cNvPr id="105" name="Oval 104"/>
                  <p:cNvSpPr/>
                  <p:nvPr/>
                </p:nvSpPr>
                <p:spPr>
                  <a:xfrm>
                    <a:off x="3508744" y="3386636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106" name="Straight Connector 105"/>
                  <p:cNvCxnSpPr>
                    <a:stCxn id="105" idx="2"/>
                    <a:endCxn id="105" idx="6"/>
                  </p:cNvCxnSpPr>
                  <p:nvPr/>
                </p:nvCxnSpPr>
                <p:spPr>
                  <a:xfrm>
                    <a:off x="3508744" y="3577328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3700768" y="3386635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H="1">
                  <a:off x="1920070" y="4253736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1920070" y="331720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 flipH="1">
                  <a:off x="1920070" y="519317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/>
                <p:cNvSpPr/>
                <p:nvPr/>
              </p:nvSpPr>
              <p:spPr>
                <a:xfrm>
                  <a:off x="1642626" y="5565140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r>
                    <a:rPr lang="en-US" sz="2400" dirty="0" smtClean="0">
                      <a:latin typeface="Lato Black"/>
                      <a:cs typeface="Lato Black"/>
                    </a:rPr>
                    <a:t>’</a:t>
                  </a:r>
                  <a:endParaRPr lang="en-US" sz="2400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H="1">
                  <a:off x="1920070" y="6133385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/>
                <p:nvPr/>
              </p:nvSpPr>
              <p:spPr>
                <a:xfrm>
                  <a:off x="1640969" y="6517916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>
                  <a:off x="1220389" y="48973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740160" y="46838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5953155" y="6355772"/>
              <a:ext cx="834672" cy="403873"/>
              <a:chOff x="3970119" y="6339786"/>
              <a:chExt cx="834672" cy="403873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>
            <a:off x="7805736" y="2187646"/>
            <a:ext cx="1940377" cy="4581873"/>
            <a:chOff x="7805736" y="2187646"/>
            <a:chExt cx="1940377" cy="4581873"/>
          </a:xfrm>
        </p:grpSpPr>
        <p:sp>
          <p:nvSpPr>
            <p:cNvPr id="13" name="TextBox 12"/>
            <p:cNvSpPr txBox="1"/>
            <p:nvPr/>
          </p:nvSpPr>
          <p:spPr>
            <a:xfrm>
              <a:off x="7937605" y="2187646"/>
              <a:ext cx="1808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5: tweak </a:t>
              </a:r>
              <a:r>
                <a:rPr lang="en-US" i="1" u="sng" dirty="0" smtClean="0"/>
                <a:t>R</a:t>
              </a:r>
              <a:endParaRPr lang="en-US" i="1" u="sng" dirty="0"/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7805736" y="2734827"/>
              <a:ext cx="1692905" cy="4034692"/>
              <a:chOff x="7805736" y="2734827"/>
              <a:chExt cx="1692905" cy="4034692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8040135" y="2734827"/>
                <a:ext cx="1458506" cy="2081500"/>
                <a:chOff x="8040135" y="2734827"/>
                <a:chExt cx="1458506" cy="2081500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8040135" y="2734827"/>
                  <a:ext cx="1458506" cy="2081500"/>
                  <a:chOff x="740959" y="2881261"/>
                  <a:chExt cx="1458506" cy="2081500"/>
                </a:xfrm>
              </p:grpSpPr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1640969" y="2881261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X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1642626" y="3634480"/>
                    <a:ext cx="555183" cy="562159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2400" i="1" dirty="0" smtClean="0">
                        <a:latin typeface="Lato Black"/>
                        <a:cs typeface="Lato Black"/>
                      </a:rPr>
                      <a:t>R</a:t>
                    </a:r>
                    <a:endParaRPr lang="en-US" sz="2400" i="1" baseline="-25000" dirty="0">
                      <a:latin typeface="Lato Black"/>
                      <a:cs typeface="Lato Black"/>
                    </a:endParaRPr>
                  </a:p>
                </p:txBody>
              </p:sp>
              <p:cxnSp>
                <p:nvCxnSpPr>
                  <p:cNvPr id="113" name="Straight Arrow Connector 112"/>
                  <p:cNvCxnSpPr/>
                  <p:nvPr/>
                </p:nvCxnSpPr>
                <p:spPr>
                  <a:xfrm flipH="1">
                    <a:off x="1920070" y="327466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Arrow Connector 115"/>
                  <p:cNvCxnSpPr/>
                  <p:nvPr/>
                </p:nvCxnSpPr>
                <p:spPr>
                  <a:xfrm flipH="1">
                    <a:off x="1920070" y="420889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1640969" y="459342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Y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cxnSp>
                <p:nvCxnSpPr>
                  <p:cNvPr id="118" name="Straight Arrow Connector 117"/>
                  <p:cNvCxnSpPr/>
                  <p:nvPr/>
                </p:nvCxnSpPr>
                <p:spPr>
                  <a:xfrm>
                    <a:off x="1221188" y="3919783"/>
                    <a:ext cx="425073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40959" y="370631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Z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</p:grpSp>
            <p:sp>
              <p:nvSpPr>
                <p:cNvPr id="139" name="TextBox 138"/>
                <p:cNvSpPr txBox="1"/>
                <p:nvPr/>
              </p:nvSpPr>
              <p:spPr>
                <a:xfrm>
                  <a:off x="9029862" y="3301284"/>
                  <a:ext cx="39305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  <a:latin typeface="+mj-lt"/>
                    </a:rPr>
                    <a:t>~</a:t>
                  </a:r>
                  <a:endParaRPr lang="en-US" sz="28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7805736" y="6365646"/>
                <a:ext cx="834672" cy="403873"/>
                <a:chOff x="3995171" y="6339786"/>
                <a:chExt cx="834672" cy="403873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3995171" y="6339786"/>
                  <a:ext cx="83467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q</a:t>
                  </a:r>
                  <a:r>
                    <a:rPr lang="en-US" sz="2400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2</a:t>
                  </a:r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/2</a:t>
                  </a:r>
                  <a:r>
                    <a:rPr lang="el-GR" sz="2400" i="1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 μ</a:t>
                  </a:r>
                  <a:endPara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endParaRPr>
                </a:p>
              </p:txBody>
            </p: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4033486" y="6743659"/>
                  <a:ext cx="758042" cy="0"/>
                </a:xfrm>
                <a:prstGeom prst="straightConnector1">
                  <a:avLst/>
                </a:prstGeom>
                <a:ln w="38100">
                  <a:solidFill>
                    <a:schemeClr val="accent6"/>
                  </a:solidFill>
                  <a:headEnd type="triangle"/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61" name="Group 160"/>
          <p:cNvGrpSpPr/>
          <p:nvPr/>
        </p:nvGrpSpPr>
        <p:grpSpPr>
          <a:xfrm>
            <a:off x="9594447" y="6365646"/>
            <a:ext cx="834672" cy="403873"/>
            <a:chOff x="3857385" y="6339786"/>
            <a:chExt cx="834672" cy="403873"/>
          </a:xfrm>
        </p:grpSpPr>
        <p:sp>
          <p:nvSpPr>
            <p:cNvPr id="162" name="TextBox 161"/>
            <p:cNvSpPr txBox="1"/>
            <p:nvPr/>
          </p:nvSpPr>
          <p:spPr>
            <a:xfrm>
              <a:off x="3857385" y="6339786"/>
              <a:ext cx="83467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≈0</a:t>
              </a: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3895700" y="6743659"/>
              <a:ext cx="758042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/>
          <p:nvPr/>
        </p:nvSpPr>
        <p:spPr>
          <a:xfrm>
            <a:off x="8117880" y="5091029"/>
            <a:ext cx="3256466" cy="132343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 bounded adversary has no way to distinguish a random function from a random permutation.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68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generic constructions that do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“Triple DES”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073430"/>
            <a:ext cx="10972801" cy="22873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00" i="1" dirty="0" smtClean="0"/>
              <a:t>Remember that we simply explored generic transformations so far. Specifically constructing a tweakable block cipher from scratch may be much faster!</a:t>
            </a:r>
            <a:endParaRPr lang="en-US" sz="23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“Anti-Even-Mansour” </a:t>
            </a:r>
            <a:r>
              <a:rPr lang="en-US" dirty="0" smtClean="0"/>
              <a:t>style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214080" y="1886456"/>
            <a:ext cx="4574224" cy="1505329"/>
            <a:chOff x="606056" y="1886457"/>
            <a:chExt cx="4086087" cy="1344688"/>
          </a:xfrm>
        </p:grpSpPr>
        <p:sp>
          <p:nvSpPr>
            <p:cNvPr id="30" name="TextBox 29"/>
            <p:cNvSpPr txBox="1"/>
            <p:nvPr/>
          </p:nvSpPr>
          <p:spPr>
            <a:xfrm>
              <a:off x="2385816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flipH="1">
              <a:off x="2647975" y="2271362"/>
              <a:ext cx="1" cy="43202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61771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1717841" y="2255789"/>
              <a:ext cx="6089" cy="4475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056897" y="2963454"/>
              <a:ext cx="3990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6056" y="2763053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8068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 flipH="1">
              <a:off x="3589952" y="2271362"/>
              <a:ext cx="275" cy="439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167825" y="2763052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851835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86089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26856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446379" y="2703388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75311" y="2695439"/>
              <a:ext cx="523767" cy="520132"/>
              <a:chOff x="3508744" y="3350041"/>
              <a:chExt cx="384048" cy="38138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508744" y="3350041"/>
                <a:ext cx="384048" cy="381383"/>
              </a:xfrm>
              <a:prstGeom prst="ellipse">
                <a:avLst/>
              </a:prstGeom>
              <a:noFill/>
              <a:ln w="285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35" name="Straight Connector 34"/>
              <p:cNvCxnSpPr>
                <a:stCxn id="34" idx="2"/>
                <a:endCxn id="34" idx="6"/>
              </p:cNvCxnSpPr>
              <p:nvPr/>
            </p:nvCxnSpPr>
            <p:spPr>
              <a:xfrm>
                <a:off x="3508744" y="3540733"/>
                <a:ext cx="384048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4" idx="0"/>
                <a:endCxn id="34" idx="4"/>
              </p:cNvCxnSpPr>
              <p:nvPr/>
            </p:nvCxnSpPr>
            <p:spPr>
              <a:xfrm>
                <a:off x="3700768" y="3350041"/>
                <a:ext cx="0" cy="3813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3331178" y="2699575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641794" y="1106277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+mj-lt"/>
              </a:rPr>
              <a:t>✔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9600" y="1882187"/>
            <a:ext cx="4574224" cy="1518133"/>
            <a:chOff x="6214080" y="1882187"/>
            <a:chExt cx="4574224" cy="1518133"/>
          </a:xfrm>
        </p:grpSpPr>
        <p:sp>
          <p:nvSpPr>
            <p:cNvPr id="74" name="TextBox 73"/>
            <p:cNvSpPr txBox="1"/>
            <p:nvPr/>
          </p:nvSpPr>
          <p:spPr>
            <a:xfrm>
              <a:off x="8206456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75" name="Straight Arrow Connector 74"/>
            <p:cNvCxnSpPr>
              <a:stCxn id="74" idx="2"/>
            </p:cNvCxnSpPr>
            <p:nvPr/>
          </p:nvCxnSpPr>
          <p:spPr>
            <a:xfrm flipH="1">
              <a:off x="8499933" y="2313074"/>
              <a:ext cx="1" cy="48363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172021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77" name="Straight Arrow Connector 76"/>
            <p:cNvCxnSpPr>
              <a:stCxn id="76" idx="2"/>
            </p:cNvCxnSpPr>
            <p:nvPr/>
          </p:nvCxnSpPr>
          <p:spPr>
            <a:xfrm flipH="1">
              <a:off x="7458682" y="2313074"/>
              <a:ext cx="6817" cy="4836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6718780" y="3087846"/>
              <a:ext cx="44673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214080" y="2863504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261272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81" name="Straight Arrow Connector 80"/>
            <p:cNvCxnSpPr>
              <a:stCxn id="80" idx="2"/>
            </p:cNvCxnSpPr>
            <p:nvPr/>
          </p:nvCxnSpPr>
          <p:spPr>
            <a:xfrm flipH="1">
              <a:off x="9554442" y="2313074"/>
              <a:ext cx="308" cy="4921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0201349" y="2863503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984761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7758976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881213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154791" y="2796711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264754" y="2792443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211244" y="2809515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438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pseudorandom under a chosen plaintext attack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r>
              <a:rPr lang="en-US" sz="2600" dirty="0" smtClean="0"/>
              <a:t>Block cipher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B</a:t>
            </a:r>
            <a:r>
              <a:rPr lang="en-US" sz="2100" i="1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100" dirty="0" smtClean="0"/>
              <a:t> </a:t>
            </a:r>
            <a:r>
              <a:rPr lang="en-US" sz="2100" dirty="0"/>
              <a:t>looks </a:t>
            </a:r>
            <a:r>
              <a:rPr lang="en-US" sz="2100" i="1" dirty="0" smtClean="0"/>
              <a:t>like </a:t>
            </a:r>
            <a:r>
              <a:rPr lang="en-US" sz="2100" dirty="0" smtClean="0"/>
              <a:t>a random permutation, meaning nobody can tell them apart</a:t>
            </a:r>
            <a:endParaRPr lang="en-US" sz="2100" dirty="0">
              <a:solidFill>
                <a:schemeClr val="accent2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/>
          </a:bodyPr>
          <a:lstStyle/>
          <a:p>
            <a:r>
              <a:rPr lang="en-US" sz="2600" dirty="0" smtClean="0"/>
              <a:t>Encryption scheme</a:t>
            </a:r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/>
              <a:t>Similar, except even making the same request twice yields different answers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Optional </a:t>
            </a:r>
            <a:r>
              <a:rPr lang="en-US" sz="2100" i="1" dirty="0" smtClean="0"/>
              <a:t>nonce-respecting rule</a:t>
            </a:r>
            <a:r>
              <a:rPr lang="en-US" sz="2100" dirty="0" smtClean="0"/>
              <a:t>: </a:t>
            </a:r>
            <a:r>
              <a:rPr lang="en-US" sz="2100" dirty="0"/>
              <a:t>Eve chooses </a:t>
            </a:r>
            <a:r>
              <a:rPr lang="en-US" sz="21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</a:t>
            </a:r>
            <a:r>
              <a:rPr lang="en-US" sz="2100" dirty="0"/>
              <a:t>, </a:t>
            </a:r>
            <a:r>
              <a:rPr lang="en-US" sz="2100" dirty="0" smtClean="0"/>
              <a:t>but each </a:t>
            </a:r>
            <a:r>
              <a:rPr lang="en-US" sz="2100" dirty="0"/>
              <a:t>choice must be </a:t>
            </a:r>
            <a:r>
              <a:rPr lang="en-US" sz="2100" dirty="0" smtClean="0"/>
              <a:t>distinct</a:t>
            </a:r>
          </a:p>
          <a:p>
            <a:r>
              <a:rPr lang="en-US" sz="2100" dirty="0" smtClean="0"/>
              <a:t>CTR achieves this; CBC does not</a:t>
            </a:r>
            <a:endParaRPr lang="en-US" sz="2100" dirty="0"/>
          </a:p>
        </p:txBody>
      </p:sp>
      <p:grpSp>
        <p:nvGrpSpPr>
          <p:cNvPr id="9" name="Group 8"/>
          <p:cNvGrpSpPr/>
          <p:nvPr/>
        </p:nvGrpSpPr>
        <p:grpSpPr>
          <a:xfrm>
            <a:off x="745480" y="2622040"/>
            <a:ext cx="4277197" cy="2307946"/>
            <a:chOff x="6751401" y="4550054"/>
            <a:chExt cx="4277197" cy="230794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8890000" y="4550054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401" y="5029168"/>
              <a:ext cx="1473198" cy="147319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6751401" y="5516788"/>
              <a:ext cx="848198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17532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180400" y="5489586"/>
              <a:ext cx="848198" cy="4979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15" name="Curved Connector 14"/>
            <p:cNvCxnSpPr>
              <a:endCxn id="12" idx="0"/>
            </p:cNvCxnSpPr>
            <p:nvPr/>
          </p:nvCxnSpPr>
          <p:spPr>
            <a:xfrm rot="10800000" flipV="1">
              <a:off x="7175501" y="5304920"/>
              <a:ext cx="1160699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12" idx="2"/>
            </p:cNvCxnSpPr>
            <p:nvPr/>
          </p:nvCxnSpPr>
          <p:spPr>
            <a:xfrm rot="16200000" flipH="1">
              <a:off x="7633720" y="5556525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endCxn id="14" idx="0"/>
            </p:cNvCxnSpPr>
            <p:nvPr/>
          </p:nvCxnSpPr>
          <p:spPr>
            <a:xfrm>
              <a:off x="9443801" y="5304918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4" idx="2"/>
            </p:cNvCxnSpPr>
            <p:nvPr/>
          </p:nvCxnSpPr>
          <p:spPr>
            <a:xfrm rot="5400000">
              <a:off x="9927224" y="5562768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626599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13043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26599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429578" y="2622040"/>
            <a:ext cx="4501098" cy="2307946"/>
            <a:chOff x="6192388" y="2897332"/>
            <a:chExt cx="4501098" cy="2307946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8554888" y="2897332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8289" y="3376446"/>
              <a:ext cx="1473198" cy="1473198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7264487" y="3310162"/>
              <a:ext cx="65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845288" y="383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65" name="Curved Connector 64"/>
            <p:cNvCxnSpPr/>
            <p:nvPr/>
          </p:nvCxnSpPr>
          <p:spPr>
            <a:xfrm rot="10800000" flipV="1">
              <a:off x="6840389" y="3652198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6200000" flipH="1">
              <a:off x="7298608" y="3903803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>
              <a:endCxn id="64" idx="0"/>
            </p:cNvCxnSpPr>
            <p:nvPr/>
          </p:nvCxnSpPr>
          <p:spPr>
            <a:xfrm>
              <a:off x="9108689" y="3652196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urved Connector 67"/>
            <p:cNvCxnSpPr>
              <a:stCxn id="64" idx="2"/>
            </p:cNvCxnSpPr>
            <p:nvPr/>
          </p:nvCxnSpPr>
          <p:spPr>
            <a:xfrm rot="5400000">
              <a:off x="9592112" y="3910046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9291487" y="3310162"/>
              <a:ext cx="64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482420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291487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6192388" y="3844234"/>
              <a:ext cx="1072099" cy="537620"/>
              <a:chOff x="5859270" y="3844234"/>
              <a:chExt cx="1072099" cy="537620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5859270" y="3844234"/>
                <a:ext cx="1072099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M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20444" y="3865991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$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103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Variable-length modes of operation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each tweak produces an </a:t>
            </a:r>
            <a:r>
              <a:rPr lang="en-US" i="1" dirty="0" smtClean="0"/>
              <a:t>independent</a:t>
            </a:r>
            <a:r>
              <a:rPr lang="en-US" dirty="0" smtClean="0"/>
              <a:t> instance of the block cipher</a:t>
            </a:r>
          </a:p>
          <a:p>
            <a:r>
              <a:rPr lang="en-US" dirty="0" smtClean="0"/>
              <a:t>Can encrypt a long message simply by choosing a new tweak for each block!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But this ciphertext is long…</a:t>
            </a:r>
            <a:endParaRPr lang="en-US" i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816962" y="2287995"/>
            <a:ext cx="8314853" cy="2572102"/>
            <a:chOff x="1816962" y="2670779"/>
            <a:chExt cx="8314853" cy="2572102"/>
          </a:xfrm>
        </p:grpSpPr>
        <p:sp>
          <p:nvSpPr>
            <p:cNvPr id="8" name="Rectangle 7"/>
            <p:cNvSpPr/>
            <p:nvPr/>
          </p:nvSpPr>
          <p:spPr>
            <a:xfrm>
              <a:off x="2929571" y="3633898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53670" y="3176698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>
              <a:off x="3353670" y="4279763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8" idx="1"/>
            </p:cNvCxnSpPr>
            <p:nvPr/>
          </p:nvCxnSpPr>
          <p:spPr>
            <a:xfrm>
              <a:off x="2371535" y="3956831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41895" y="2670779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75865" y="4736963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16962" y="3725998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29741" y="3656025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353840" y="3198825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9" idx="2"/>
            </p:cNvCxnSpPr>
            <p:nvPr/>
          </p:nvCxnSpPr>
          <p:spPr>
            <a:xfrm>
              <a:off x="6353840" y="4301890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45" idx="3"/>
              <a:endCxn id="39" idx="1"/>
            </p:cNvCxnSpPr>
            <p:nvPr/>
          </p:nvCxnSpPr>
          <p:spPr>
            <a:xfrm>
              <a:off x="5371705" y="3978958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742065" y="2692906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76035" y="4759090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17132" y="3748125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29912" y="3678151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9354011" y="3220951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</p:cNvCxnSpPr>
            <p:nvPr/>
          </p:nvCxnSpPr>
          <p:spPr>
            <a:xfrm>
              <a:off x="9354011" y="4324016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5" idx="3"/>
              <a:endCxn id="49" idx="1"/>
            </p:cNvCxnSpPr>
            <p:nvPr/>
          </p:nvCxnSpPr>
          <p:spPr>
            <a:xfrm>
              <a:off x="8371876" y="4001084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742236" y="2715032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576206" y="4781216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817303" y="3770251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19802" y="3794246"/>
            <a:ext cx="6554914" cy="1065851"/>
            <a:chOff x="1819802" y="4177030"/>
            <a:chExt cx="6554914" cy="1065851"/>
          </a:xfrm>
        </p:grpSpPr>
        <p:sp>
          <p:nvSpPr>
            <p:cNvPr id="33" name="TextBox 32"/>
            <p:cNvSpPr txBox="1"/>
            <p:nvPr/>
          </p:nvSpPr>
          <p:spPr>
            <a:xfrm>
              <a:off x="1819802" y="4736963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4" name="Straight Arrow Connector 33"/>
            <p:cNvCxnSpPr>
              <a:stCxn id="14" idx="2"/>
              <a:endCxn id="33" idx="0"/>
            </p:cNvCxnSpPr>
            <p:nvPr/>
          </p:nvCxnSpPr>
          <p:spPr>
            <a:xfrm>
              <a:off x="2094249" y="4177030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819972" y="4759090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5" idx="2"/>
              <a:endCxn id="46" idx="0"/>
            </p:cNvCxnSpPr>
            <p:nvPr/>
          </p:nvCxnSpPr>
          <p:spPr>
            <a:xfrm>
              <a:off x="5094419" y="4199157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20143" y="4781216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7" name="Straight Arrow Connector 56"/>
            <p:cNvCxnSpPr>
              <a:stCxn id="55" idx="2"/>
              <a:endCxn id="56" idx="0"/>
            </p:cNvCxnSpPr>
            <p:nvPr/>
          </p:nvCxnSpPr>
          <p:spPr>
            <a:xfrm>
              <a:off x="8094590" y="4221283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ounded Rectangle 59"/>
          <p:cNvSpPr/>
          <p:nvPr/>
        </p:nvSpPr>
        <p:spPr>
          <a:xfrm>
            <a:off x="1827595" y="4407344"/>
            <a:ext cx="7879931" cy="452753"/>
          </a:xfrm>
          <a:prstGeom prst="roundRect">
            <a:avLst>
              <a:gd name="adj" fmla="val 37803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729037" y="4418496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2"/>
                </a:solidFill>
              </a:rPr>
              <a:t>ciphertext</a:t>
            </a:r>
            <a:endParaRPr lang="en-US" sz="2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2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Tweak block </a:t>
            </a:r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Similar to CBC, except with security against nonce-respecting adversaries too!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But I’m really stingy. Even this ciphertext can be too long if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r>
              <a:rPr lang="en-US" i="1" dirty="0" smtClean="0"/>
              <a:t> needs padding</a:t>
            </a:r>
            <a:endParaRPr lang="en-US" i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816962" y="2287995"/>
            <a:ext cx="8314853" cy="2572102"/>
            <a:chOff x="1816962" y="2670779"/>
            <a:chExt cx="8314853" cy="2572102"/>
          </a:xfrm>
        </p:grpSpPr>
        <p:sp>
          <p:nvSpPr>
            <p:cNvPr id="8" name="Rectangle 7"/>
            <p:cNvSpPr/>
            <p:nvPr/>
          </p:nvSpPr>
          <p:spPr>
            <a:xfrm>
              <a:off x="2929571" y="3633898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53670" y="3176698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>
              <a:off x="3353670" y="4279763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8" idx="1"/>
            </p:cNvCxnSpPr>
            <p:nvPr/>
          </p:nvCxnSpPr>
          <p:spPr>
            <a:xfrm>
              <a:off x="2371535" y="3956831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41895" y="2670779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75865" y="4736963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16962" y="3725998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29741" y="3656025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353840" y="3198825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9" idx="2"/>
            </p:cNvCxnSpPr>
            <p:nvPr/>
          </p:nvCxnSpPr>
          <p:spPr>
            <a:xfrm>
              <a:off x="6353840" y="4301890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742065" y="2692906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76035" y="4759090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29912" y="3678151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9354011" y="3220951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</p:cNvCxnSpPr>
            <p:nvPr/>
          </p:nvCxnSpPr>
          <p:spPr>
            <a:xfrm>
              <a:off x="9354011" y="4324016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742236" y="2715032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576206" y="4781216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19802" y="3794246"/>
            <a:ext cx="554573" cy="1021598"/>
            <a:chOff x="1819802" y="4177030"/>
            <a:chExt cx="554573" cy="1021598"/>
          </a:xfrm>
        </p:grpSpPr>
        <p:sp>
          <p:nvSpPr>
            <p:cNvPr id="33" name="TextBox 32"/>
            <p:cNvSpPr txBox="1"/>
            <p:nvPr/>
          </p:nvSpPr>
          <p:spPr>
            <a:xfrm>
              <a:off x="1819802" y="4736963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200577" y="4177030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Elbow Connector 5"/>
          <p:cNvCxnSpPr>
            <a:endCxn id="39" idx="1"/>
          </p:cNvCxnSpPr>
          <p:nvPr/>
        </p:nvCxnSpPr>
        <p:spPr>
          <a:xfrm flipV="1">
            <a:off x="3353670" y="3596174"/>
            <a:ext cx="2576071" cy="478038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49" idx="1"/>
          </p:cNvCxnSpPr>
          <p:nvPr/>
        </p:nvCxnSpPr>
        <p:spPr>
          <a:xfrm flipV="1">
            <a:off x="6372945" y="3618300"/>
            <a:ext cx="2556967" cy="50728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07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property of CTR mode: no need for padding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z="2800" dirty="0" smtClean="0"/>
              <a:t>Forward direction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Backward direction</a:t>
            </a:r>
            <a:endParaRPr lang="en-US" sz="28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-161" y="1741871"/>
            <a:ext cx="5701701" cy="4147244"/>
            <a:chOff x="223939" y="1741871"/>
            <a:chExt cx="5701701" cy="4147244"/>
          </a:xfrm>
        </p:grpSpPr>
        <p:sp>
          <p:nvSpPr>
            <p:cNvPr id="8" name="Rectangle 7"/>
            <p:cNvSpPr/>
            <p:nvPr/>
          </p:nvSpPr>
          <p:spPr>
            <a:xfrm>
              <a:off x="919942" y="2780506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9" name="Straight Arrow Connector 8"/>
            <p:cNvCxnSpPr>
              <a:stCxn id="11" idx="2"/>
              <a:endCxn id="8" idx="0"/>
            </p:cNvCxnSpPr>
            <p:nvPr/>
          </p:nvCxnSpPr>
          <p:spPr>
            <a:xfrm>
              <a:off x="140653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  <a:endCxn id="12" idx="0"/>
            </p:cNvCxnSpPr>
            <p:nvPr/>
          </p:nvCxnSpPr>
          <p:spPr>
            <a:xfrm flipH="1">
              <a:off x="1406536" y="3360600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00861" y="1741871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0)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979" y="5365895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38963" y="2780506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>
              <a:off x="342555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  <a:endCxn id="17" idx="0"/>
            </p:cNvCxnSpPr>
            <p:nvPr/>
          </p:nvCxnSpPr>
          <p:spPr>
            <a:xfrm>
              <a:off x="3425557" y="3360600"/>
              <a:ext cx="0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898354" y="1741871"/>
              <a:ext cx="1054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1)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28978" y="536589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93038" y="2765894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9" name="Straight Arrow Connector 18"/>
            <p:cNvCxnSpPr>
              <a:stCxn id="21" idx="2"/>
              <a:endCxn id="18" idx="0"/>
            </p:cNvCxnSpPr>
            <p:nvPr/>
          </p:nvCxnSpPr>
          <p:spPr>
            <a:xfrm flipH="1">
              <a:off x="5379632" y="2265091"/>
              <a:ext cx="1" cy="50080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22" idx="0"/>
            </p:cNvCxnSpPr>
            <p:nvPr/>
          </p:nvCxnSpPr>
          <p:spPr>
            <a:xfrm>
              <a:off x="5379632" y="3345988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833625" y="1741871"/>
              <a:ext cx="1092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2)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83054" y="5351283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23939" y="4587906"/>
              <a:ext cx="5286836" cy="523220"/>
              <a:chOff x="5516924" y="3031413"/>
              <a:chExt cx="5286836" cy="52322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8587399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6568377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0541473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5516924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P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7" idx="3"/>
                <a:endCxn id="35" idx="2"/>
              </p:cNvCxnSpPr>
              <p:nvPr/>
            </p:nvCxnSpPr>
            <p:spPr>
              <a:xfrm>
                <a:off x="6225040" y="3293023"/>
                <a:ext cx="343337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7523832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P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0" name="Straight Arrow Connector 29"/>
              <p:cNvCxnSpPr>
                <a:stCxn id="29" idx="3"/>
                <a:endCxn id="37" idx="2"/>
              </p:cNvCxnSpPr>
              <p:nvPr/>
            </p:nvCxnSpPr>
            <p:spPr>
              <a:xfrm>
                <a:off x="8231948" y="3293023"/>
                <a:ext cx="355451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9477907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P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3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2" name="Straight Arrow Connector 31"/>
              <p:cNvCxnSpPr>
                <a:stCxn id="31" idx="3"/>
                <a:endCxn id="33" idx="2"/>
              </p:cNvCxnSpPr>
              <p:nvPr/>
            </p:nvCxnSpPr>
            <p:spPr>
              <a:xfrm>
                <a:off x="10186023" y="3293023"/>
                <a:ext cx="35545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1106841" y="3794994"/>
              <a:ext cx="4572488" cy="4890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Synthetic, one time use key </a:t>
              </a:r>
              <a:r>
                <a:rPr lang="en-US" sz="2400" i="1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K’</a:t>
              </a:r>
              <a:endParaRPr lang="en-US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6094942" y="1102108"/>
            <a:ext cx="0" cy="4951687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818" y="1741871"/>
            <a:ext cx="5701701" cy="4147244"/>
            <a:chOff x="223939" y="1741871"/>
            <a:chExt cx="5701701" cy="4147244"/>
          </a:xfrm>
        </p:grpSpPr>
        <p:sp>
          <p:nvSpPr>
            <p:cNvPr id="49" name="Rectangle 48"/>
            <p:cNvSpPr/>
            <p:nvPr/>
          </p:nvSpPr>
          <p:spPr>
            <a:xfrm>
              <a:off x="919942" y="2780506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0" name="Straight Arrow Connector 49"/>
            <p:cNvCxnSpPr>
              <a:stCxn id="52" idx="2"/>
              <a:endCxn id="49" idx="0"/>
            </p:cNvCxnSpPr>
            <p:nvPr/>
          </p:nvCxnSpPr>
          <p:spPr>
            <a:xfrm>
              <a:off x="140653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  <a:endCxn id="53" idx="0"/>
            </p:cNvCxnSpPr>
            <p:nvPr/>
          </p:nvCxnSpPr>
          <p:spPr>
            <a:xfrm flipH="1">
              <a:off x="1406536" y="3360600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0861" y="1741871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0)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64979" y="5365895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38963" y="2780506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5" name="Straight Arrow Connector 54"/>
            <p:cNvCxnSpPr>
              <a:stCxn id="57" idx="2"/>
              <a:endCxn id="54" idx="0"/>
            </p:cNvCxnSpPr>
            <p:nvPr/>
          </p:nvCxnSpPr>
          <p:spPr>
            <a:xfrm>
              <a:off x="342555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2"/>
              <a:endCxn id="58" idx="0"/>
            </p:cNvCxnSpPr>
            <p:nvPr/>
          </p:nvCxnSpPr>
          <p:spPr>
            <a:xfrm>
              <a:off x="3425557" y="3360600"/>
              <a:ext cx="0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98354" y="1741871"/>
              <a:ext cx="1054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1)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28978" y="536589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893038" y="2765894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60" name="Straight Arrow Connector 59"/>
            <p:cNvCxnSpPr>
              <a:stCxn id="62" idx="2"/>
              <a:endCxn id="59" idx="0"/>
            </p:cNvCxnSpPr>
            <p:nvPr/>
          </p:nvCxnSpPr>
          <p:spPr>
            <a:xfrm flipH="1">
              <a:off x="5379632" y="2265091"/>
              <a:ext cx="1" cy="50080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2"/>
              <a:endCxn id="63" idx="0"/>
            </p:cNvCxnSpPr>
            <p:nvPr/>
          </p:nvCxnSpPr>
          <p:spPr>
            <a:xfrm>
              <a:off x="5379632" y="3345988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833625" y="1741871"/>
              <a:ext cx="1092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2)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83054" y="5351283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23939" y="4587906"/>
              <a:ext cx="5286836" cy="523220"/>
              <a:chOff x="5516924" y="3031413"/>
              <a:chExt cx="5286836" cy="52322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8587399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80" name="Straight Arrow Connector 79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6568377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78" name="Straight Arrow Connector 77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/>
              <p:cNvGrpSpPr/>
              <p:nvPr/>
            </p:nvGrpSpPr>
            <p:grpSpPr>
              <a:xfrm>
                <a:off x="10541473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TextBox 68"/>
              <p:cNvSpPr txBox="1"/>
              <p:nvPr/>
            </p:nvSpPr>
            <p:spPr>
              <a:xfrm>
                <a:off x="5516924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>
                <a:stCxn id="69" idx="3"/>
                <a:endCxn id="77" idx="2"/>
              </p:cNvCxnSpPr>
              <p:nvPr/>
            </p:nvCxnSpPr>
            <p:spPr>
              <a:xfrm>
                <a:off x="6225040" y="3293023"/>
                <a:ext cx="343337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7523832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2" name="Straight Arrow Connector 71"/>
              <p:cNvCxnSpPr>
                <a:stCxn id="71" idx="3"/>
                <a:endCxn id="79" idx="2"/>
              </p:cNvCxnSpPr>
              <p:nvPr/>
            </p:nvCxnSpPr>
            <p:spPr>
              <a:xfrm>
                <a:off x="8231948" y="3293023"/>
                <a:ext cx="355451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9477907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3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4" name="Straight Arrow Connector 73"/>
              <p:cNvCxnSpPr>
                <a:stCxn id="73" idx="3"/>
                <a:endCxn id="75" idx="2"/>
              </p:cNvCxnSpPr>
              <p:nvPr/>
            </p:nvCxnSpPr>
            <p:spPr>
              <a:xfrm>
                <a:off x="10186023" y="3293023"/>
                <a:ext cx="35545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1106841" y="3794994"/>
              <a:ext cx="4572488" cy="4890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Regenerate the same OTP key </a:t>
              </a:r>
              <a:r>
                <a:rPr lang="en-US" sz="2400" i="1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K’</a:t>
              </a:r>
              <a:endParaRPr lang="en-US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19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crop the final block in (tweak) CBC mode?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25040" y="2003734"/>
            <a:ext cx="973189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99" name="Straight Arrow Connector 98"/>
          <p:cNvCxnSpPr>
            <a:stCxn id="101" idx="2"/>
            <a:endCxn id="98" idx="0"/>
          </p:cNvCxnSpPr>
          <p:nvPr/>
        </p:nvCxnSpPr>
        <p:spPr>
          <a:xfrm flipH="1">
            <a:off x="6711634" y="1357749"/>
            <a:ext cx="375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8" idx="2"/>
          </p:cNvCxnSpPr>
          <p:nvPr/>
        </p:nvCxnSpPr>
        <p:spPr>
          <a:xfrm>
            <a:off x="6711634" y="2583829"/>
            <a:ext cx="0" cy="74566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009708" y="834529"/>
            <a:ext cx="141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957964" y="3233012"/>
            <a:ext cx="148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444800" y="1324424"/>
            <a:ext cx="1397977" cy="523220"/>
            <a:chOff x="5444800" y="1606616"/>
            <a:chExt cx="1397977" cy="523220"/>
          </a:xfrm>
        </p:grpSpPr>
        <p:sp>
          <p:nvSpPr>
            <p:cNvPr id="93" name="TextBox 92"/>
            <p:cNvSpPr txBox="1"/>
            <p:nvPr/>
          </p:nvSpPr>
          <p:spPr>
            <a:xfrm>
              <a:off x="5444800" y="1606616"/>
              <a:ext cx="586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IV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6580490" y="1735073"/>
              <a:ext cx="262287" cy="266307"/>
              <a:chOff x="2482176" y="4399866"/>
              <a:chExt cx="228600" cy="2286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97" name="Straight Arrow Connector 96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Arrow Connector 94"/>
            <p:cNvCxnSpPr>
              <a:stCxn id="93" idx="3"/>
              <a:endCxn id="96" idx="2"/>
            </p:cNvCxnSpPr>
            <p:nvPr/>
          </p:nvCxnSpPr>
          <p:spPr>
            <a:xfrm>
              <a:off x="6031175" y="1868226"/>
              <a:ext cx="549315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/>
          <p:cNvSpPr/>
          <p:nvPr/>
        </p:nvSpPr>
        <p:spPr>
          <a:xfrm>
            <a:off x="8231948" y="2003734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88" name="Straight Arrow Connector 87"/>
          <p:cNvCxnSpPr>
            <a:stCxn id="90" idx="2"/>
            <a:endCxn id="87" idx="0"/>
          </p:cNvCxnSpPr>
          <p:nvPr/>
        </p:nvCxnSpPr>
        <p:spPr>
          <a:xfrm>
            <a:off x="8718542" y="1357749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7" idx="2"/>
          </p:cNvCxnSpPr>
          <p:nvPr/>
        </p:nvCxnSpPr>
        <p:spPr>
          <a:xfrm>
            <a:off x="8718542" y="2583829"/>
            <a:ext cx="0" cy="74566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421963" y="834529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421963" y="3233012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0186024" y="1989122"/>
            <a:ext cx="973188" cy="58009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81" name="Straight Arrow Connector 80"/>
          <p:cNvCxnSpPr>
            <a:stCxn id="83" idx="2"/>
            <a:endCxn id="80" idx="0"/>
          </p:cNvCxnSpPr>
          <p:nvPr/>
        </p:nvCxnSpPr>
        <p:spPr>
          <a:xfrm>
            <a:off x="10672618" y="1343137"/>
            <a:ext cx="0" cy="64598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80" idx="2"/>
          </p:cNvCxnSpPr>
          <p:nvPr/>
        </p:nvCxnSpPr>
        <p:spPr>
          <a:xfrm>
            <a:off x="10672618" y="2569217"/>
            <a:ext cx="0" cy="74566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376039" y="819917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376039" y="3218400"/>
            <a:ext cx="59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8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6699519" y="1438269"/>
            <a:ext cx="4104243" cy="1503778"/>
            <a:chOff x="6699519" y="1720461"/>
            <a:chExt cx="4104243" cy="1503778"/>
          </a:xfrm>
        </p:grpSpPr>
        <p:grpSp>
          <p:nvGrpSpPr>
            <p:cNvPr id="73" name="Group 72"/>
            <p:cNvGrpSpPr/>
            <p:nvPr/>
          </p:nvGrpSpPr>
          <p:grpSpPr>
            <a:xfrm>
              <a:off x="8587399" y="1735073"/>
              <a:ext cx="262287" cy="266307"/>
              <a:chOff x="2482176" y="4399866"/>
              <a:chExt cx="228600" cy="22860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10541475" y="1720461"/>
              <a:ext cx="262287" cy="266307"/>
              <a:chOff x="2482176" y="4399866"/>
              <a:chExt cx="228600" cy="2286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Elbow Connector 75"/>
            <p:cNvCxnSpPr>
              <a:endCxn id="85" idx="2"/>
            </p:cNvCxnSpPr>
            <p:nvPr/>
          </p:nvCxnSpPr>
          <p:spPr>
            <a:xfrm flipV="1">
              <a:off x="6699519" y="1868227"/>
              <a:ext cx="1887880" cy="1356012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endCxn id="78" idx="2"/>
            </p:cNvCxnSpPr>
            <p:nvPr/>
          </p:nvCxnSpPr>
          <p:spPr>
            <a:xfrm flipV="1">
              <a:off x="8718542" y="1853615"/>
              <a:ext cx="1822933" cy="137062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Arrow Connector 61"/>
          <p:cNvCxnSpPr>
            <a:stCxn id="65" idx="2"/>
            <a:endCxn id="69" idx="0"/>
          </p:cNvCxnSpPr>
          <p:nvPr/>
        </p:nvCxnSpPr>
        <p:spPr>
          <a:xfrm>
            <a:off x="2812275" y="1490795"/>
            <a:ext cx="0" cy="445319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9" idx="2"/>
            <a:endCxn id="66" idx="0"/>
          </p:cNvCxnSpPr>
          <p:nvPr/>
        </p:nvCxnSpPr>
        <p:spPr>
          <a:xfrm>
            <a:off x="2812275" y="2652414"/>
            <a:ext cx="0" cy="444353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887697" y="1936114"/>
            <a:ext cx="1849156" cy="716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Lato Black"/>
                <a:cs typeface="Lato Black"/>
              </a:rPr>
              <a:t> CBC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74310" y="2044803"/>
            <a:ext cx="659500" cy="49795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2138" y="967575"/>
            <a:ext cx="80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11606" y="3096767"/>
            <a:ext cx="80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9668" y="2032171"/>
            <a:ext cx="610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IV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cxnSp>
        <p:nvCxnSpPr>
          <p:cNvPr id="68" name="Straight Arrow Connector 67"/>
          <p:cNvCxnSpPr>
            <a:stCxn id="67" idx="3"/>
            <a:endCxn id="69" idx="1"/>
          </p:cNvCxnSpPr>
          <p:nvPr/>
        </p:nvCxnSpPr>
        <p:spPr>
          <a:xfrm>
            <a:off x="1410461" y="2293781"/>
            <a:ext cx="477236" cy="483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273076" y="2017559"/>
            <a:ext cx="80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=</a:t>
            </a:r>
            <a:endParaRPr lang="en-US" sz="2800" baseline="-25000" dirty="0">
              <a:solidFill>
                <a:schemeClr val="bg2">
                  <a:lumMod val="2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3922732"/>
            <a:ext cx="10972800" cy="2936315"/>
            <a:chOff x="609600" y="3922732"/>
            <a:chExt cx="10972800" cy="2936315"/>
          </a:xfrm>
        </p:grpSpPr>
        <p:sp>
          <p:nvSpPr>
            <p:cNvPr id="48" name="Rectangle 47"/>
            <p:cNvSpPr/>
            <p:nvPr/>
          </p:nvSpPr>
          <p:spPr>
            <a:xfrm>
              <a:off x="6225040" y="5106549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9" name="Straight Arrow Connector 48"/>
            <p:cNvCxnSpPr>
              <a:stCxn id="51" idx="2"/>
              <a:endCxn id="48" idx="0"/>
            </p:cNvCxnSpPr>
            <p:nvPr/>
          </p:nvCxnSpPr>
          <p:spPr>
            <a:xfrm flipH="1">
              <a:off x="6711634" y="4460564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8" idx="2"/>
            </p:cNvCxnSpPr>
            <p:nvPr/>
          </p:nvCxnSpPr>
          <p:spPr>
            <a:xfrm>
              <a:off x="6711634" y="568664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6009708" y="3937344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57964" y="6335827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444800" y="5778745"/>
              <a:ext cx="1397977" cy="523220"/>
              <a:chOff x="5444800" y="1606616"/>
              <a:chExt cx="1397977" cy="52322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444800" y="1606616"/>
                <a:ext cx="5863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IV</a:t>
                </a:r>
                <a:endParaRPr lang="en-US" sz="28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6580490" y="1735073"/>
                <a:ext cx="262287" cy="266307"/>
                <a:chOff x="2482176" y="4399866"/>
                <a:chExt cx="228600" cy="228600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59" name="Straight Arrow Connector 58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Straight Arrow Connector 56"/>
              <p:cNvCxnSpPr>
                <a:stCxn id="55" idx="3"/>
                <a:endCxn id="58" idx="2"/>
              </p:cNvCxnSpPr>
              <p:nvPr/>
            </p:nvCxnSpPr>
            <p:spPr>
              <a:xfrm>
                <a:off x="6031175" y="1868226"/>
                <a:ext cx="549315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ctangle 70"/>
            <p:cNvSpPr/>
            <p:nvPr/>
          </p:nvSpPr>
          <p:spPr>
            <a:xfrm>
              <a:off x="8231948" y="5106549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2" name="Straight Arrow Connector 71"/>
            <p:cNvCxnSpPr>
              <a:stCxn id="92" idx="2"/>
              <a:endCxn id="71" idx="0"/>
            </p:cNvCxnSpPr>
            <p:nvPr/>
          </p:nvCxnSpPr>
          <p:spPr>
            <a:xfrm>
              <a:off x="8718542" y="4460564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71" idx="2"/>
            </p:cNvCxnSpPr>
            <p:nvPr/>
          </p:nvCxnSpPr>
          <p:spPr>
            <a:xfrm>
              <a:off x="8718542" y="5686644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421963" y="3937344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8421963" y="6335827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0186024" y="5091937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07" name="Straight Arrow Connector 106"/>
            <p:cNvCxnSpPr>
              <a:stCxn id="109" idx="2"/>
              <a:endCxn id="106" idx="0"/>
            </p:cNvCxnSpPr>
            <p:nvPr/>
          </p:nvCxnSpPr>
          <p:spPr>
            <a:xfrm>
              <a:off x="10672618" y="4445952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106" idx="2"/>
            </p:cNvCxnSpPr>
            <p:nvPr/>
          </p:nvCxnSpPr>
          <p:spPr>
            <a:xfrm>
              <a:off x="10672618" y="5672032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10376039" y="3922732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0376039" y="632121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8587399" y="5907201"/>
              <a:ext cx="262287" cy="266307"/>
              <a:chOff x="2482176" y="4399866"/>
              <a:chExt cx="228600" cy="228600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10541475" y="5907201"/>
              <a:ext cx="262287" cy="266307"/>
              <a:chOff x="2482176" y="4399866"/>
              <a:chExt cx="228600" cy="22860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17" name="Straight Arrow Connector 116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Elbow Connector 113"/>
            <p:cNvCxnSpPr>
              <a:endCxn id="118" idx="2"/>
            </p:cNvCxnSpPr>
            <p:nvPr/>
          </p:nvCxnSpPr>
          <p:spPr>
            <a:xfrm>
              <a:off x="6715384" y="4674238"/>
              <a:ext cx="1872015" cy="136611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lbow Connector 114"/>
            <p:cNvCxnSpPr>
              <a:endCxn id="116" idx="2"/>
            </p:cNvCxnSpPr>
            <p:nvPr/>
          </p:nvCxnSpPr>
          <p:spPr>
            <a:xfrm>
              <a:off x="8718542" y="4674238"/>
              <a:ext cx="1822933" cy="136611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4A45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24" idx="2"/>
            </p:cNvCxnSpPr>
            <p:nvPr/>
          </p:nvCxnSpPr>
          <p:spPr>
            <a:xfrm>
              <a:off x="2459475" y="4593610"/>
              <a:ext cx="0" cy="445319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28" idx="2"/>
              <a:endCxn id="125" idx="0"/>
            </p:cNvCxnSpPr>
            <p:nvPr/>
          </p:nvCxnSpPr>
          <p:spPr>
            <a:xfrm>
              <a:off x="2812275" y="5755229"/>
              <a:ext cx="0" cy="444353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1887697" y="5038929"/>
              <a:ext cx="1849156" cy="7163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latin typeface="Lato Black"/>
                  <a:cs typeface="Lato Black"/>
                </a:rPr>
                <a:t>CBC</a:t>
              </a:r>
              <a:r>
                <a:rPr lang="en-US" sz="2800" baseline="30000" dirty="0" smtClean="0">
                  <a:latin typeface="Lato Black"/>
                  <a:cs typeface="Lato Black"/>
                </a:rPr>
                <a:t>-1</a:t>
              </a:r>
              <a:endParaRPr lang="en-US" sz="2800" i="1" baseline="30000" dirty="0">
                <a:latin typeface="Lato Black"/>
                <a:cs typeface="Lato Black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974310" y="5147618"/>
              <a:ext cx="659500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059338" y="4070390"/>
              <a:ext cx="800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411606" y="6199582"/>
              <a:ext cx="8013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P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273076" y="5120374"/>
              <a:ext cx="800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=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131" name="Straight Arrow Connector 130"/>
            <p:cNvCxnSpPr>
              <a:stCxn id="132" idx="2"/>
            </p:cNvCxnSpPr>
            <p:nvPr/>
          </p:nvCxnSpPr>
          <p:spPr>
            <a:xfrm>
              <a:off x="3165075" y="4593610"/>
              <a:ext cx="0" cy="445319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2764938" y="4070390"/>
              <a:ext cx="800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IV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609600" y="3922732"/>
              <a:ext cx="10972800" cy="0"/>
            </a:xfrm>
            <a:prstGeom prst="line">
              <a:avLst/>
            </a:prstGeom>
            <a:ln w="1270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661748" y="5147618"/>
              <a:ext cx="413031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aseline="30000" dirty="0">
                  <a:solidFill>
                    <a:schemeClr val="bg1"/>
                  </a:solidFill>
                  <a:latin typeface="Lato Black"/>
                  <a:cs typeface="Lato Black"/>
                </a:rPr>
                <a:t>-1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8671502" y="5147618"/>
              <a:ext cx="413031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aseline="30000" dirty="0">
                  <a:solidFill>
                    <a:schemeClr val="bg1"/>
                  </a:solidFill>
                  <a:latin typeface="Lato Black"/>
                  <a:cs typeface="Lato Black"/>
                </a:rPr>
                <a:t>-1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0623945" y="5147618"/>
              <a:ext cx="413031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aseline="30000" dirty="0">
                  <a:solidFill>
                    <a:schemeClr val="bg1"/>
                  </a:solidFill>
                  <a:latin typeface="Lato Black"/>
                  <a:cs typeface="Lato Black"/>
                </a:rPr>
                <a:t>-1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425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Ciphertext stealing (for CBC or Tweak block chaining)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How to encrypt</a:t>
            </a:r>
          </a:p>
          <a:p>
            <a:r>
              <a:rPr lang="en-US" dirty="0" smtClean="0"/>
              <a:t>Compute the penultimate block</a:t>
            </a:r>
          </a:p>
          <a:p>
            <a:r>
              <a:rPr lang="en-US" dirty="0" smtClean="0"/>
              <a:t>Partition it into two pieces, the first with length equal to |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baseline="-25000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r>
              <a:rPr lang="en-US" dirty="0" smtClean="0"/>
              <a:t>|</a:t>
            </a:r>
          </a:p>
          <a:p>
            <a:r>
              <a:rPr lang="en-US" dirty="0" smtClean="0"/>
              <a:t>Output CT for entire final block and </a:t>
            </a:r>
            <a:r>
              <a:rPr lang="en-US" i="1" dirty="0" smtClean="0"/>
              <a:t>just part of the penultimate block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How to decrypt</a:t>
            </a:r>
            <a:endParaRPr lang="en-US" sz="2800" dirty="0"/>
          </a:p>
          <a:p>
            <a:r>
              <a:rPr lang="en-US" dirty="0" smtClean="0"/>
              <a:t>First decrypt the last block</a:t>
            </a:r>
          </a:p>
          <a:p>
            <a:r>
              <a:rPr lang="en-US" dirty="0" smtClean="0"/>
              <a:t>This provides the value </a:t>
            </a:r>
            <a:r>
              <a:rPr lang="en-US" i="1" dirty="0" smtClean="0"/>
              <a:t>C</a:t>
            </a:r>
            <a:r>
              <a:rPr lang="en-US" dirty="0" smtClean="0"/>
              <a:t>’ needed to decrypt the penultimate block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69595" y="2065228"/>
            <a:ext cx="848198" cy="6458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293694" y="1608028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293694" y="2711093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81919" y="1102109"/>
            <a:ext cx="1230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sz="24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n-1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15889" y="3168293"/>
            <a:ext cx="155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||</a:t>
            </a:r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C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08262" y="2087354"/>
            <a:ext cx="848198" cy="6458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932361" y="1630154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2"/>
          </p:cNvCxnSpPr>
          <p:nvPr/>
        </p:nvCxnSpPr>
        <p:spPr>
          <a:xfrm>
            <a:off x="10932361" y="2733219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320586" y="1124235"/>
            <a:ext cx="1230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sz="2400" baseline="-25000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|| </a:t>
            </a:r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54556" y="3190419"/>
            <a:ext cx="155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n-1</a:t>
            </a:r>
            <a:endParaRPr lang="en-US" sz="2400" baseline="-25000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25" name="Elbow Connector 24"/>
          <p:cNvCxnSpPr/>
          <p:nvPr/>
        </p:nvCxnSpPr>
        <p:spPr>
          <a:xfrm flipV="1">
            <a:off x="6560434" y="2388160"/>
            <a:ext cx="1315211" cy="478038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8" idx="3"/>
            <a:endCxn id="20" idx="1"/>
          </p:cNvCxnSpPr>
          <p:nvPr/>
        </p:nvCxnSpPr>
        <p:spPr>
          <a:xfrm>
            <a:off x="9950226" y="2410287"/>
            <a:ext cx="558036" cy="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958703" y="2179454"/>
            <a:ext cx="991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 || C</a:t>
            </a:r>
            <a:r>
              <a:rPr lang="en-US" sz="24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endParaRPr lang="en-US" sz="24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58987" y="3168293"/>
            <a:ext cx="78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n-2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560434" y="2711093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9135284" y="2627180"/>
            <a:ext cx="3056716" cy="1682159"/>
            <a:chOff x="9135284" y="2627180"/>
            <a:chExt cx="3056716" cy="1682159"/>
          </a:xfrm>
        </p:grpSpPr>
        <p:sp>
          <p:nvSpPr>
            <p:cNvPr id="33" name="TextBox 32"/>
            <p:cNvSpPr txBox="1"/>
            <p:nvPr/>
          </p:nvSpPr>
          <p:spPr>
            <a:xfrm>
              <a:off x="9135284" y="3909229"/>
              <a:ext cx="30567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ea typeface="Lato Heavy" panose="020F0502020204030203" pitchFamily="34" charset="0"/>
                  <a:cs typeface="Lato Heavy" panose="020F0502020204030203" pitchFamily="34" charset="0"/>
                </a:rPr>
                <a:t>rightmost portion of </a:t>
              </a:r>
              <a:r>
                <a:rPr lang="en-US" sz="20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0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n-2</a:t>
              </a:r>
              <a:endParaRPr lang="en-US" sz="20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5" name="Curved Connector 34"/>
            <p:cNvCxnSpPr>
              <a:stCxn id="33" idx="1"/>
            </p:cNvCxnSpPr>
            <p:nvPr/>
          </p:nvCxnSpPr>
          <p:spPr>
            <a:xfrm rot="10800000" flipH="1">
              <a:off x="9135284" y="2627180"/>
              <a:ext cx="93776" cy="1482105"/>
            </a:xfrm>
            <a:prstGeom prst="curvedConnector4">
              <a:avLst>
                <a:gd name="adj1" fmla="val -243772"/>
                <a:gd name="adj2" fmla="val 56749"/>
              </a:avLst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47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</a:t>
            </a:r>
            <a:r>
              <a:rPr lang="x-none" dirty="0" smtClean="0">
                <a:solidFill>
                  <a:prstClr val="black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→</a:t>
            </a:r>
            <a:r>
              <a:rPr lang="en-US" dirty="0" smtClean="0"/>
              <a:t> authenticity?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Q:</a:t>
            </a:r>
            <a:r>
              <a:rPr lang="en-US" sz="2800" dirty="0"/>
              <a:t>	</a:t>
            </a:r>
            <a:r>
              <a:rPr lang="en-US" sz="2800" dirty="0" smtClean="0"/>
              <a:t>Why don’t our existing encryption schemes provide authenticity?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A:</a:t>
            </a:r>
            <a:r>
              <a:rPr lang="en-US" sz="2800" dirty="0"/>
              <a:t>	</a:t>
            </a:r>
            <a:r>
              <a:rPr lang="en-US" sz="2800" dirty="0" smtClean="0"/>
              <a:t>Encryption schemes can be malleable</a:t>
            </a:r>
          </a:p>
          <a:p>
            <a:pPr marL="822960">
              <a:tabLst>
                <a:tab pos="1645920" algn="l"/>
              </a:tabLst>
            </a:pPr>
            <a:r>
              <a:rPr lang="en-US" dirty="0" smtClean="0">
                <a:latin typeface="+mn-lt"/>
              </a:rPr>
              <a:t>ECB:	Blocks are independent</a:t>
            </a:r>
          </a:p>
          <a:p>
            <a:pPr marL="822960">
              <a:tabLst>
                <a:tab pos="1645920" algn="l"/>
              </a:tabLst>
            </a:pPr>
            <a:r>
              <a:rPr lang="en-US" dirty="0" smtClean="0">
                <a:latin typeface="+mn-lt"/>
              </a:rPr>
              <a:t>CBC:	(Think about this one yourself)</a:t>
            </a:r>
          </a:p>
          <a:p>
            <a:pPr marL="822960">
              <a:tabLst>
                <a:tab pos="1645920" algn="l"/>
              </a:tabLst>
            </a:pPr>
            <a:r>
              <a:rPr lang="en-US" dirty="0" smtClean="0">
                <a:latin typeface="+mn-lt"/>
              </a:rPr>
              <a:t>CTR:	One-time pad, so can XOR old + new message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63636"/>
              </p:ext>
            </p:extLst>
          </p:nvPr>
        </p:nvGraphicFramePr>
        <p:xfrm>
          <a:off x="1845103" y="4078261"/>
          <a:ext cx="8501795" cy="2164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8729"/>
                <a:gridCol w="3564466"/>
                <a:gridCol w="2768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…at endpoints</a:t>
                      </a:r>
                      <a:endParaRPr lang="en-US" sz="2800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…in transit</a:t>
                      </a:r>
                      <a:endParaRPr lang="en-US" sz="2800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Authenticity</a:t>
                      </a:r>
                      <a:endParaRPr lang="en-US" sz="2800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Identity verification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Bob knows Alice sent </a:t>
                      </a:r>
                      <a:r>
                        <a:rPr lang="en-US" sz="20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A</a:t>
                      </a:r>
                      <a:endParaRPr lang="en-US" sz="20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Binding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Mallory cannot alter </a:t>
                      </a:r>
                      <a:r>
                        <a:rPr lang="en-US" sz="2000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A</a:t>
                      </a:r>
                      <a:endParaRPr lang="en-US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Privacy</a:t>
                      </a:r>
                      <a:endParaRPr lang="en-US" sz="28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Deniability </a:t>
                      </a:r>
                      <a:r>
                        <a:rPr lang="en-US" sz="2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(optional)</a:t>
                      </a:r>
                    </a:p>
                    <a:p>
                      <a:r>
                        <a:rPr lang="en-US" sz="200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Bob can’t prove Alice said </a:t>
                      </a:r>
                      <a:r>
                        <a:rPr lang="en-US" sz="20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M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Confidentiality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Eve cannot learn </a:t>
                      </a:r>
                      <a:r>
                        <a:rPr lang="en-US" sz="20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Heavy" panose="020F0502020204030203" pitchFamily="34" charset="0"/>
                          <a:ea typeface="Lato Heavy" panose="020F0502020204030203" pitchFamily="34" charset="0"/>
                          <a:cs typeface="Lato Heavy" panose="020F0502020204030203" pitchFamily="34" charset="0"/>
                        </a:rPr>
                        <a:t>P</a:t>
                      </a:r>
                      <a:endParaRPr lang="en-US" sz="2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26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far: privacy </a:t>
            </a:r>
            <a:r>
              <a:rPr lang="en-US" i="1" dirty="0" smtClean="0"/>
              <a:t>XOR</a:t>
            </a:r>
            <a:r>
              <a:rPr lang="en-US" dirty="0" smtClean="0"/>
              <a:t> authenticity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Lato"/>
              </a:rPr>
              <a:t>IND$-CPA against</a:t>
            </a:r>
            <a:br>
              <a:rPr lang="en-US" sz="2200" dirty="0" smtClean="0">
                <a:solidFill>
                  <a:prstClr val="black"/>
                </a:solidFill>
                <a:latin typeface="Lato"/>
              </a:rPr>
            </a:br>
            <a:r>
              <a:rPr lang="en-US" sz="2200" dirty="0" smtClean="0">
                <a:solidFill>
                  <a:prstClr val="black"/>
                </a:solidFill>
                <a:latin typeface="Lato"/>
              </a:rPr>
              <a:t>nonce-respecting Eve</a:t>
            </a:r>
            <a:endParaRPr lang="en-US" sz="2200" dirty="0">
              <a:solidFill>
                <a:prstClr val="black"/>
              </a:solidFill>
              <a:latin typeface="Lato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414" y="1102108"/>
            <a:ext cx="5389033" cy="639762"/>
          </a:xfrm>
        </p:spPr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5791414" y="1741871"/>
            <a:ext cx="5389033" cy="4618869"/>
          </a:xfrm>
        </p:spPr>
        <p:txBody>
          <a:bodyPr/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Lato"/>
              </a:rPr>
              <a:t>Even after viewing many (</a:t>
            </a:r>
            <a:r>
              <a:rPr lang="en-US" sz="2200" i="1" dirty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, </a:t>
            </a:r>
            <a:r>
              <a:rPr lang="en-US" sz="2200" i="1" dirty="0">
                <a:solidFill>
                  <a:prstClr val="black"/>
                </a:solidFill>
                <a:latin typeface="Lato Heavy"/>
              </a:rPr>
              <a:t>T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) pairs, Mallory cannot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forge a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new one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5133" y="2561281"/>
            <a:ext cx="4501098" cy="2307946"/>
            <a:chOff x="6192388" y="2897332"/>
            <a:chExt cx="4501098" cy="2307946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8554888" y="2897332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8289" y="3376446"/>
              <a:ext cx="1473198" cy="1473198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264487" y="3310162"/>
              <a:ext cx="65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845288" y="383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1" name="Curved Connector 20"/>
            <p:cNvCxnSpPr/>
            <p:nvPr/>
          </p:nvCxnSpPr>
          <p:spPr>
            <a:xfrm rot="10800000" flipV="1">
              <a:off x="6840389" y="3652198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/>
            <p:nvPr/>
          </p:nvCxnSpPr>
          <p:spPr>
            <a:xfrm rot="16200000" flipH="1">
              <a:off x="7298608" y="3903803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endCxn id="20" idx="0"/>
            </p:cNvCxnSpPr>
            <p:nvPr/>
          </p:nvCxnSpPr>
          <p:spPr>
            <a:xfrm>
              <a:off x="9108689" y="3652196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>
              <a:stCxn id="20" idx="2"/>
            </p:cNvCxnSpPr>
            <p:nvPr/>
          </p:nvCxnSpPr>
          <p:spPr>
            <a:xfrm rot="5400000">
              <a:off x="9592112" y="3910046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291487" y="3310162"/>
              <a:ext cx="64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82420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291487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192388" y="3844234"/>
              <a:ext cx="1072099" cy="537620"/>
              <a:chOff x="5859270" y="3844234"/>
              <a:chExt cx="1072099" cy="53762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859270" y="3844234"/>
                <a:ext cx="1072099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M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320444" y="3865991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$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102" y="3119975"/>
            <a:ext cx="1371600" cy="13716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036" y="3112371"/>
            <a:ext cx="1379204" cy="137920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91414" y="3501001"/>
            <a:ext cx="133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❶ choose</a:t>
            </a:r>
            <a:br>
              <a:rPr lang="en-US" sz="2000" dirty="0" smtClean="0"/>
            </a:br>
            <a:r>
              <a:rPr lang="en-US" sz="2000" i="1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K </a:t>
            </a:r>
            <a:r>
              <a:rPr lang="en-US" sz="2000" i="1" dirty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← </a:t>
            </a:r>
            <a:r>
              <a:rPr lang="en-US" sz="2000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{0,1}</a:t>
            </a:r>
            <a:r>
              <a:rPr lang="en-US" sz="2000" i="1" baseline="30000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λ</a:t>
            </a:r>
            <a:endParaRPr lang="en-US" sz="2000" baseline="30000" dirty="0">
              <a:solidFill>
                <a:prstClr val="black"/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506240" y="3098468"/>
            <a:ext cx="1931862" cy="467939"/>
            <a:chOff x="8125230" y="2968803"/>
            <a:chExt cx="1931862" cy="467939"/>
          </a:xfrm>
        </p:grpSpPr>
        <p:cxnSp>
          <p:nvCxnSpPr>
            <p:cNvPr id="35" name="Straight Arrow Connector 34"/>
            <p:cNvCxnSpPr/>
            <p:nvPr/>
          </p:nvCxnSpPr>
          <p:spPr>
            <a:xfrm flipH="1" flipV="1">
              <a:off x="8125230" y="3436742"/>
              <a:ext cx="1931862" cy="0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188510" y="2968803"/>
              <a:ext cx="15295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❷ </a:t>
              </a:r>
              <a:r>
                <a:rPr lang="en-US" sz="2000" dirty="0" smtClean="0"/>
                <a:t>submit </a:t>
              </a:r>
              <a:r>
                <a:rPr lang="en-US" sz="2000" i="1" dirty="0" smtClean="0">
                  <a:latin typeface="+mj-lt"/>
                </a:rPr>
                <a:t>A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569520" y="3787853"/>
            <a:ext cx="1931862" cy="419669"/>
            <a:chOff x="8188510" y="3527556"/>
            <a:chExt cx="1931862" cy="419669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8188510" y="3947225"/>
              <a:ext cx="1931862" cy="0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447356" y="3527556"/>
              <a:ext cx="12073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receive </a:t>
              </a:r>
              <a:r>
                <a:rPr lang="en-US" sz="2000" i="1" dirty="0" smtClean="0">
                  <a:latin typeface="+mj-lt"/>
                </a:rPr>
                <a:t>T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051477" y="5030089"/>
            <a:ext cx="30476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Mallory wins </a:t>
            </a:r>
            <a:r>
              <a:rPr lang="en-US" sz="2400" dirty="0" smtClean="0"/>
              <a:t>if:</a:t>
            </a:r>
            <a:endParaRPr lang="en-US" sz="2400" dirty="0"/>
          </a:p>
          <a:p>
            <a:pPr marL="365760" indent="-365760">
              <a:buAutoNum type="arabicPeriod"/>
            </a:pPr>
            <a:r>
              <a:rPr lang="en-US" sz="2400" dirty="0" smtClean="0"/>
              <a:t>It’s a valid forgery</a:t>
            </a:r>
          </a:p>
          <a:p>
            <a:pPr marL="365760" indent="-365760">
              <a:buAutoNum type="arabicPeriod"/>
            </a:pPr>
            <a:r>
              <a:rPr lang="en-US" sz="2400" dirty="0" smtClean="0"/>
              <a:t>It’s new</a:t>
            </a:r>
            <a:endParaRPr lang="en-US" sz="2400" dirty="0"/>
          </a:p>
        </p:txBody>
      </p:sp>
      <p:sp>
        <p:nvSpPr>
          <p:cNvPr id="41" name="Curved Right Arrow 40"/>
          <p:cNvSpPr/>
          <p:nvPr/>
        </p:nvSpPr>
        <p:spPr>
          <a:xfrm rot="10800000">
            <a:off x="10142466" y="3615538"/>
            <a:ext cx="263996" cy="499533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308295" y="4491575"/>
            <a:ext cx="1631214" cy="1240317"/>
            <a:chOff x="9927285" y="4457709"/>
            <a:chExt cx="1631214" cy="1240317"/>
          </a:xfrm>
        </p:grpSpPr>
        <p:sp>
          <p:nvSpPr>
            <p:cNvPr id="43" name="TextBox 42"/>
            <p:cNvSpPr txBox="1"/>
            <p:nvPr/>
          </p:nvSpPr>
          <p:spPr>
            <a:xfrm>
              <a:off x="9927285" y="4990140"/>
              <a:ext cx="16312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❸ </a:t>
              </a:r>
              <a:r>
                <a:rPr lang="en-US" sz="2000" dirty="0" smtClean="0"/>
                <a:t>output</a:t>
              </a:r>
              <a:br>
                <a:rPr lang="en-US" sz="2000" dirty="0" smtClean="0"/>
              </a:br>
              <a:r>
                <a:rPr lang="en-US" sz="2000" dirty="0" smtClean="0"/>
                <a:t>(</a:t>
              </a:r>
              <a:r>
                <a:rPr lang="en-US" sz="2000" i="1" dirty="0" smtClean="0">
                  <a:latin typeface="+mj-lt"/>
                </a:rPr>
                <a:t>A*</a:t>
              </a:r>
              <a:r>
                <a:rPr lang="en-US" sz="2000" dirty="0" smtClean="0"/>
                <a:t>,</a:t>
              </a:r>
              <a:r>
                <a:rPr lang="en-US" sz="2000" dirty="0" smtClean="0">
                  <a:solidFill>
                    <a:prstClr val="black"/>
                  </a:solidFill>
                </a:rPr>
                <a:t> </a:t>
              </a:r>
              <a:r>
                <a:rPr lang="en-US" sz="2000" i="1" dirty="0" smtClean="0">
                  <a:solidFill>
                    <a:prstClr val="black"/>
                  </a:solidFill>
                  <a:latin typeface="Lato Heavy"/>
                </a:rPr>
                <a:t>T*</a:t>
              </a:r>
              <a:r>
                <a:rPr lang="en-US" sz="2000" dirty="0" smtClean="0">
                  <a:solidFill>
                    <a:prstClr val="black"/>
                  </a:solidFill>
                </a:rPr>
                <a:t>)</a:t>
              </a:r>
              <a:r>
                <a:rPr lang="en-US" sz="2000" i="1" dirty="0" smtClean="0">
                  <a:latin typeface="+mj-lt"/>
                </a:rPr>
                <a:t> 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  <p:cxnSp>
          <p:nvCxnSpPr>
            <p:cNvPr id="44" name="Straight Arrow Connector 43"/>
            <p:cNvCxnSpPr>
              <a:stCxn id="31" idx="2"/>
              <a:endCxn id="43" idx="0"/>
            </p:cNvCxnSpPr>
            <p:nvPr/>
          </p:nvCxnSpPr>
          <p:spPr>
            <a:xfrm>
              <a:off x="10742892" y="4457709"/>
              <a:ext cx="0" cy="532431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7392483" y="2691439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Alice</a:t>
            </a:r>
            <a:endParaRPr lang="en-US" sz="2400" i="1" u="sng" baseline="30000" dirty="0">
              <a:solidFill>
                <a:prstClr val="black"/>
              </a:solidFill>
              <a:latin typeface="+mj-lt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26273" y="2685356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Mallory</a:t>
            </a:r>
            <a:endParaRPr lang="en-US" sz="2400" i="1" u="sng" baseline="30000" dirty="0">
              <a:solidFill>
                <a:prstClr val="black"/>
              </a:solidFill>
              <a:latin typeface="+mj-lt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528167" y="1102109"/>
            <a:ext cx="18930" cy="541197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3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want: privacy </a:t>
            </a:r>
            <a:r>
              <a:rPr lang="en-US" i="1" dirty="0" smtClean="0"/>
              <a:t>AND </a:t>
            </a:r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Lato"/>
              </a:rPr>
              <a:t>IND$-CPA against</a:t>
            </a:r>
            <a:br>
              <a:rPr lang="en-US" sz="2200" dirty="0" smtClean="0">
                <a:solidFill>
                  <a:prstClr val="black"/>
                </a:solidFill>
                <a:latin typeface="Lato"/>
              </a:rPr>
            </a:br>
            <a:r>
              <a:rPr lang="en-US" sz="2200" dirty="0" smtClean="0">
                <a:solidFill>
                  <a:prstClr val="black"/>
                </a:solidFill>
                <a:latin typeface="Lato"/>
              </a:rPr>
              <a:t>nonce-respecting Eve</a:t>
            </a:r>
            <a:endParaRPr lang="en-US" sz="2200" dirty="0">
              <a:solidFill>
                <a:prstClr val="black"/>
              </a:solidFill>
              <a:latin typeface="Lato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414" y="1102108"/>
            <a:ext cx="5389033" cy="639762"/>
          </a:xfrm>
        </p:spPr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5791414" y="1741871"/>
            <a:ext cx="5389033" cy="4618869"/>
          </a:xfrm>
        </p:spPr>
        <p:txBody>
          <a:bodyPr/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Lato"/>
              </a:rPr>
              <a:t>Even after viewing many (</a:t>
            </a:r>
            <a:r>
              <a:rPr lang="en-US" sz="2200" i="1" dirty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, </a:t>
            </a:r>
            <a:r>
              <a:rPr lang="en-US" sz="2200" i="1" dirty="0">
                <a:solidFill>
                  <a:prstClr val="black"/>
                </a:solidFill>
                <a:latin typeface="Lato Heavy"/>
              </a:rPr>
              <a:t>T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) pairs, Mallory cannot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forge a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new one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5133" y="2561281"/>
            <a:ext cx="4501098" cy="2307946"/>
            <a:chOff x="6192388" y="2897332"/>
            <a:chExt cx="4501098" cy="2307946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8554888" y="2897332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8289" y="3376446"/>
              <a:ext cx="1473198" cy="1473198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264487" y="3310162"/>
              <a:ext cx="65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845288" y="383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1" name="Curved Connector 20"/>
            <p:cNvCxnSpPr/>
            <p:nvPr/>
          </p:nvCxnSpPr>
          <p:spPr>
            <a:xfrm rot="10800000" flipV="1">
              <a:off x="6840389" y="3652198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/>
            <p:nvPr/>
          </p:nvCxnSpPr>
          <p:spPr>
            <a:xfrm rot="16200000" flipH="1">
              <a:off x="7298608" y="3903803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endCxn id="20" idx="0"/>
            </p:cNvCxnSpPr>
            <p:nvPr/>
          </p:nvCxnSpPr>
          <p:spPr>
            <a:xfrm>
              <a:off x="9108689" y="3652196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>
              <a:stCxn id="20" idx="2"/>
            </p:cNvCxnSpPr>
            <p:nvPr/>
          </p:nvCxnSpPr>
          <p:spPr>
            <a:xfrm rot="5400000">
              <a:off x="9592112" y="3910046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291487" y="3310162"/>
              <a:ext cx="64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82420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291487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192388" y="3844234"/>
              <a:ext cx="1072099" cy="537620"/>
              <a:chOff x="5859270" y="3844234"/>
              <a:chExt cx="1072099" cy="53762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859270" y="3844234"/>
                <a:ext cx="1072099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M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320444" y="3865991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$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102" y="3119975"/>
            <a:ext cx="1371600" cy="13716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036" y="3112371"/>
            <a:ext cx="1379204" cy="137920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91414" y="3501001"/>
            <a:ext cx="133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❶ choose</a:t>
            </a:r>
            <a:br>
              <a:rPr lang="en-US" sz="2000" dirty="0" smtClean="0"/>
            </a:br>
            <a:r>
              <a:rPr lang="en-US" sz="2000" i="1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K </a:t>
            </a:r>
            <a:r>
              <a:rPr lang="en-US" sz="2000" i="1" dirty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← </a:t>
            </a:r>
            <a:r>
              <a:rPr lang="en-US" sz="2000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{0,1}</a:t>
            </a:r>
            <a:r>
              <a:rPr lang="en-US" sz="2000" i="1" baseline="30000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λ</a:t>
            </a:r>
            <a:endParaRPr lang="en-US" sz="2000" baseline="30000" dirty="0">
              <a:solidFill>
                <a:prstClr val="black"/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506240" y="3098468"/>
            <a:ext cx="1931862" cy="467939"/>
            <a:chOff x="8125230" y="2968803"/>
            <a:chExt cx="1931862" cy="467939"/>
          </a:xfrm>
        </p:grpSpPr>
        <p:cxnSp>
          <p:nvCxnSpPr>
            <p:cNvPr id="35" name="Straight Arrow Connector 34"/>
            <p:cNvCxnSpPr/>
            <p:nvPr/>
          </p:nvCxnSpPr>
          <p:spPr>
            <a:xfrm flipH="1" flipV="1">
              <a:off x="8125230" y="3436742"/>
              <a:ext cx="1931862" cy="0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188510" y="2968803"/>
              <a:ext cx="15295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❷ </a:t>
              </a:r>
              <a:r>
                <a:rPr lang="en-US" sz="2000" dirty="0" smtClean="0"/>
                <a:t>submit </a:t>
              </a:r>
              <a:r>
                <a:rPr lang="en-US" sz="2000" i="1" dirty="0" smtClean="0">
                  <a:latin typeface="+mj-lt"/>
                </a:rPr>
                <a:t>A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569520" y="3787853"/>
            <a:ext cx="1931862" cy="419669"/>
            <a:chOff x="8188510" y="3527556"/>
            <a:chExt cx="1931862" cy="419669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8188510" y="3947225"/>
              <a:ext cx="1931862" cy="0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447356" y="3527556"/>
              <a:ext cx="12073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receive </a:t>
              </a:r>
              <a:r>
                <a:rPr lang="en-US" sz="2000" i="1" dirty="0" smtClean="0">
                  <a:latin typeface="+mj-lt"/>
                </a:rPr>
                <a:t>T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051477" y="5030089"/>
            <a:ext cx="30476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Mallory wins </a:t>
            </a:r>
            <a:r>
              <a:rPr lang="en-US" sz="2400" dirty="0" smtClean="0"/>
              <a:t>if:</a:t>
            </a:r>
            <a:endParaRPr lang="en-US" sz="2400" dirty="0"/>
          </a:p>
          <a:p>
            <a:pPr marL="365760" indent="-365760">
              <a:buAutoNum type="arabicPeriod"/>
            </a:pPr>
            <a:r>
              <a:rPr lang="en-US" sz="2400" dirty="0" smtClean="0"/>
              <a:t>It’s a valid forgery</a:t>
            </a:r>
          </a:p>
          <a:p>
            <a:pPr marL="365760" indent="-365760">
              <a:buAutoNum type="arabicPeriod"/>
            </a:pPr>
            <a:r>
              <a:rPr lang="en-US" sz="2400" dirty="0" smtClean="0"/>
              <a:t>It’s new</a:t>
            </a:r>
            <a:endParaRPr lang="en-US" sz="2400" dirty="0"/>
          </a:p>
        </p:txBody>
      </p:sp>
      <p:sp>
        <p:nvSpPr>
          <p:cNvPr id="41" name="Curved Right Arrow 40"/>
          <p:cNvSpPr/>
          <p:nvPr/>
        </p:nvSpPr>
        <p:spPr>
          <a:xfrm rot="10800000">
            <a:off x="10142466" y="3615538"/>
            <a:ext cx="263996" cy="499533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308295" y="4491575"/>
            <a:ext cx="1631214" cy="1240317"/>
            <a:chOff x="9927285" y="4457709"/>
            <a:chExt cx="1631214" cy="1240317"/>
          </a:xfrm>
        </p:grpSpPr>
        <p:sp>
          <p:nvSpPr>
            <p:cNvPr id="43" name="TextBox 42"/>
            <p:cNvSpPr txBox="1"/>
            <p:nvPr/>
          </p:nvSpPr>
          <p:spPr>
            <a:xfrm>
              <a:off x="9927285" y="4990140"/>
              <a:ext cx="16312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❸ </a:t>
              </a:r>
              <a:r>
                <a:rPr lang="en-US" sz="2000" dirty="0" smtClean="0"/>
                <a:t>output</a:t>
              </a:r>
              <a:br>
                <a:rPr lang="en-US" sz="2000" dirty="0" smtClean="0"/>
              </a:br>
              <a:r>
                <a:rPr lang="en-US" sz="2000" dirty="0" smtClean="0"/>
                <a:t>(</a:t>
              </a:r>
              <a:r>
                <a:rPr lang="en-US" sz="2000" i="1" dirty="0" smtClean="0">
                  <a:latin typeface="+mj-lt"/>
                </a:rPr>
                <a:t>A*</a:t>
              </a:r>
              <a:r>
                <a:rPr lang="en-US" sz="2000" dirty="0" smtClean="0"/>
                <a:t>,</a:t>
              </a:r>
              <a:r>
                <a:rPr lang="en-US" sz="2000" dirty="0" smtClean="0">
                  <a:solidFill>
                    <a:prstClr val="black"/>
                  </a:solidFill>
                </a:rPr>
                <a:t> </a:t>
              </a:r>
              <a:r>
                <a:rPr lang="en-US" sz="2000" i="1" dirty="0" smtClean="0">
                  <a:solidFill>
                    <a:prstClr val="black"/>
                  </a:solidFill>
                  <a:latin typeface="Lato Heavy"/>
                </a:rPr>
                <a:t>T*</a:t>
              </a:r>
              <a:r>
                <a:rPr lang="en-US" sz="2000" dirty="0" smtClean="0">
                  <a:solidFill>
                    <a:prstClr val="black"/>
                  </a:solidFill>
                </a:rPr>
                <a:t>)</a:t>
              </a:r>
              <a:r>
                <a:rPr lang="en-US" sz="2000" i="1" dirty="0" smtClean="0">
                  <a:latin typeface="+mj-lt"/>
                </a:rPr>
                <a:t> 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  <p:cxnSp>
          <p:nvCxnSpPr>
            <p:cNvPr id="44" name="Straight Arrow Connector 43"/>
            <p:cNvCxnSpPr>
              <a:stCxn id="31" idx="2"/>
              <a:endCxn id="43" idx="0"/>
            </p:cNvCxnSpPr>
            <p:nvPr/>
          </p:nvCxnSpPr>
          <p:spPr>
            <a:xfrm>
              <a:off x="10742892" y="4457709"/>
              <a:ext cx="0" cy="532431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7392483" y="2691439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Alice</a:t>
            </a:r>
            <a:endParaRPr lang="en-US" sz="2400" i="1" u="sng" baseline="30000" dirty="0">
              <a:solidFill>
                <a:prstClr val="black"/>
              </a:solidFill>
              <a:latin typeface="+mj-lt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26273" y="2685356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Mallory</a:t>
            </a:r>
            <a:endParaRPr lang="en-US" sz="2400" i="1" u="sng" baseline="30000" dirty="0">
              <a:solidFill>
                <a:prstClr val="black"/>
              </a:solidFill>
              <a:latin typeface="+mj-lt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528167" y="1102109"/>
            <a:ext cx="18930" cy="541197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38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352799" y="2944678"/>
            <a:ext cx="5486401" cy="3688874"/>
            <a:chOff x="3352799" y="2944678"/>
            <a:chExt cx="5486401" cy="3688874"/>
          </a:xfrm>
        </p:grpSpPr>
        <p:sp>
          <p:nvSpPr>
            <p:cNvPr id="31" name="Right Arrow 30"/>
            <p:cNvSpPr/>
            <p:nvPr/>
          </p:nvSpPr>
          <p:spPr>
            <a:xfrm>
              <a:off x="3352799" y="2944678"/>
              <a:ext cx="5486401" cy="734877"/>
            </a:xfrm>
            <a:prstGeom prst="rightArrow">
              <a:avLst>
                <a:gd name="adj1" fmla="val 63826"/>
                <a:gd name="adj2" fmla="val 5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 rot="5400000">
              <a:off x="5530612" y="3803124"/>
              <a:ext cx="1130777" cy="650929"/>
            </a:xfrm>
            <a:prstGeom prst="rightArrow">
              <a:avLst>
                <a:gd name="adj1" fmla="val 50000"/>
                <a:gd name="adj2" fmla="val 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399" y="3890352"/>
              <a:ext cx="2743200" cy="2743200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1982492"/>
            <a:ext cx="27432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encryption: privacy </a:t>
            </a:r>
            <a:r>
              <a:rPr lang="en-US" i="1" dirty="0" smtClean="0"/>
              <a:t>AND</a:t>
            </a:r>
            <a:r>
              <a:rPr lang="en-US" dirty="0" smtClean="0"/>
              <a:t> authenticity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1982492"/>
            <a:ext cx="2743200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982491"/>
            <a:ext cx="2743200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1545" y="4693115"/>
            <a:ext cx="2699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private data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</a:t>
            </a:r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,</a:t>
            </a:r>
          </a:p>
          <a:p>
            <a:pPr algn="ctr"/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authenticated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endParaRPr lang="en-US" sz="2800" i="1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75218" y="5711666"/>
            <a:ext cx="15696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forge </a:t>
            </a:r>
            <a:r>
              <a:rPr lang="en-US" sz="2800" i="1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en-US" sz="2800" i="1" baseline="-25000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?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learn </a:t>
            </a:r>
            <a:r>
              <a:rPr lang="en-US" sz="2800" i="1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</a:t>
            </a:r>
            <a:r>
              <a:rPr lang="en-US" sz="2800" i="1" baseline="-25000" dirty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?</a:t>
            </a:r>
            <a:endParaRPr lang="en-US" sz="2800" dirty="0">
              <a:solidFill>
                <a:srgbClr val="C00000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5634" y="1459271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key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endParaRPr lang="en-US" sz="2800" i="1" dirty="0">
              <a:solidFill>
                <a:schemeClr val="accent3">
                  <a:lumMod val="7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75235" y="145879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key </a:t>
            </a:r>
            <a:r>
              <a:rPr lang="en-US" sz="2800" i="1" dirty="0" smtClean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endParaRPr lang="en-US" sz="2800" i="1" dirty="0">
              <a:solidFill>
                <a:schemeClr val="accent3">
                  <a:lumMod val="7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97074" y="3048448"/>
            <a:ext cx="5290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send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 </a:t>
            </a:r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along with 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CT 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=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AE</a:t>
            </a:r>
            <a:r>
              <a:rPr lang="en-US" sz="2800" i="1" baseline="-25000" dirty="0" smtClean="0">
                <a:solidFill>
                  <a:schemeClr val="accent3">
                    <a:lumMod val="7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(</a:t>
            </a:r>
            <a:r>
              <a:rPr lang="en-US" sz="28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P, A</a:t>
            </a:r>
            <a:r>
              <a:rPr lang="en-US" sz="28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)</a:t>
            </a:r>
            <a:endParaRPr lang="en-US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26128" y="4693114"/>
            <a:ext cx="2569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validate,</a:t>
            </a:r>
            <a:b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en-US" sz="2800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then decrypt</a:t>
            </a:r>
            <a:endParaRPr lang="en-US" sz="28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4961" y="1391527"/>
            <a:ext cx="4782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subject to birthday bound?</a:t>
            </a:r>
            <a:endParaRPr lang="en-US" sz="3200" i="1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6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(tweakable) block </a:t>
            </a:r>
            <a:r>
              <a:rPr lang="en-US" dirty="0"/>
              <a:t>ciphers → </a:t>
            </a:r>
            <a:r>
              <a:rPr lang="en-US" dirty="0" smtClean="0"/>
              <a:t>protected </a:t>
            </a:r>
            <a:r>
              <a:rPr lang="en-US" dirty="0" err="1" smtClean="0"/>
              <a:t>comms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078913" y="5466970"/>
            <a:ext cx="1228580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171292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0"/>
            <a:ext cx="424512" cy="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0" y="861237"/>
            <a:ext cx="12192000" cy="5996763"/>
          </a:xfrm>
          <a:custGeom>
            <a:avLst/>
            <a:gdLst>
              <a:gd name="connsiteX0" fmla="*/ 3662958 w 12192000"/>
              <a:gd name="connsiteY0" fmla="*/ 3029557 h 5996763"/>
              <a:gd name="connsiteX1" fmla="*/ 3271197 w 12192000"/>
              <a:gd name="connsiteY1" fmla="*/ 3421318 h 5996763"/>
              <a:gd name="connsiteX2" fmla="*/ 3271197 w 12192000"/>
              <a:gd name="connsiteY2" fmla="*/ 4988314 h 5996763"/>
              <a:gd name="connsiteX3" fmla="*/ 3662958 w 12192000"/>
              <a:gd name="connsiteY3" fmla="*/ 5380075 h 5996763"/>
              <a:gd name="connsiteX4" fmla="*/ 8284406 w 12192000"/>
              <a:gd name="connsiteY4" fmla="*/ 5380075 h 5996763"/>
              <a:gd name="connsiteX5" fmla="*/ 8676167 w 12192000"/>
              <a:gd name="connsiteY5" fmla="*/ 4988314 h 5996763"/>
              <a:gd name="connsiteX6" fmla="*/ 8676167 w 12192000"/>
              <a:gd name="connsiteY6" fmla="*/ 3421318 h 5996763"/>
              <a:gd name="connsiteX7" fmla="*/ 8284406 w 12192000"/>
              <a:gd name="connsiteY7" fmla="*/ 3029557 h 5996763"/>
              <a:gd name="connsiteX8" fmla="*/ 0 w 12192000"/>
              <a:gd name="connsiteY8" fmla="*/ 0 h 5996763"/>
              <a:gd name="connsiteX9" fmla="*/ 12192000 w 12192000"/>
              <a:gd name="connsiteY9" fmla="*/ 0 h 5996763"/>
              <a:gd name="connsiteX10" fmla="*/ 12192000 w 12192000"/>
              <a:gd name="connsiteY10" fmla="*/ 5996763 h 5996763"/>
              <a:gd name="connsiteX11" fmla="*/ 0 w 12192000"/>
              <a:gd name="connsiteY11" fmla="*/ 5996763 h 599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5996763">
                <a:moveTo>
                  <a:pt x="3662958" y="3029557"/>
                </a:moveTo>
                <a:cubicBezTo>
                  <a:pt x="3446594" y="3029557"/>
                  <a:pt x="3271197" y="3204954"/>
                  <a:pt x="3271197" y="3421318"/>
                </a:cubicBezTo>
                <a:lnTo>
                  <a:pt x="3271197" y="4988314"/>
                </a:lnTo>
                <a:cubicBezTo>
                  <a:pt x="3271197" y="5204678"/>
                  <a:pt x="3446594" y="5380075"/>
                  <a:pt x="3662958" y="5380075"/>
                </a:cubicBezTo>
                <a:lnTo>
                  <a:pt x="8284406" y="5380075"/>
                </a:lnTo>
                <a:cubicBezTo>
                  <a:pt x="8500770" y="5380075"/>
                  <a:pt x="8676167" y="5204678"/>
                  <a:pt x="8676167" y="4988314"/>
                </a:cubicBezTo>
                <a:lnTo>
                  <a:pt x="8676167" y="3421318"/>
                </a:lnTo>
                <a:cubicBezTo>
                  <a:pt x="8676167" y="3204954"/>
                  <a:pt x="8500770" y="3029557"/>
                  <a:pt x="8284406" y="30295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96763"/>
                </a:lnTo>
                <a:lnTo>
                  <a:pt x="0" y="5996763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7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a symmetric key encryption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A </a:t>
            </a:r>
            <a:r>
              <a:rPr lang="en-US" i="1" dirty="0">
                <a:solidFill>
                  <a:srgbClr val="C0504D"/>
                </a:solidFill>
                <a:latin typeface="Lato Heavy"/>
                <a:ea typeface="Lato Semibold" panose="020F0502020204030203" pitchFamily="34" charset="0"/>
                <a:cs typeface="Lato Semibold" panose="020F0502020204030203" pitchFamily="34" charset="0"/>
              </a:rPr>
              <a:t>symmetric key encryption scheme</a:t>
            </a:r>
            <a:r>
              <a:rPr lang="en-US" dirty="0">
                <a:solidFill>
                  <a:srgbClr val="C0504D"/>
                </a:solidFill>
                <a:latin typeface="Lato Heavy"/>
                <a:ea typeface="Lato Semibold" panose="020F0502020204030203" pitchFamily="34" charset="0"/>
                <a:cs typeface="Lato Semibold" panose="020F0502020204030203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comprises </a:t>
            </a:r>
            <a:r>
              <a:rPr lang="en-US" dirty="0">
                <a:solidFill>
                  <a:prstClr val="black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3 algorithms:</a:t>
            </a:r>
          </a:p>
          <a:p>
            <a:pPr lvl="0"/>
            <a:r>
              <a:rPr lang="en-US" sz="2200" dirty="0" err="1">
                <a:solidFill>
                  <a:srgbClr val="4F81BD"/>
                </a:solidFill>
                <a:latin typeface="Lato Heavy"/>
              </a:rPr>
              <a:t>KeyGen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  <a:sym typeface="Wingdings" panose="05000000000000000000" pitchFamily="2" charset="2"/>
              </a:rPr>
              <a:t>(</a:t>
            </a:r>
            <a:r>
              <a:rPr lang="en-US" sz="2200" i="1" dirty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λ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  <a:sym typeface="Wingdings" panose="05000000000000000000" pitchFamily="2" charset="2"/>
              </a:rPr>
              <a:t>) outputs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a key </a:t>
            </a:r>
            <a:r>
              <a:rPr lang="en-US" sz="2200" i="1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K </a:t>
            </a:r>
            <a:r>
              <a:rPr lang="x-none" sz="2200" dirty="0">
                <a:solidFill>
                  <a:prstClr val="black"/>
                </a:solidFill>
                <a:latin typeface="Cambria Math" panose="02040503050406030204" pitchFamily="18" charset="0"/>
              </a:rPr>
              <a:t>← 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{0,1}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λ</a:t>
            </a:r>
            <a:endParaRPr lang="en-US" sz="2200" baseline="30000" dirty="0">
              <a:solidFill>
                <a:prstClr val="black"/>
              </a:solidFill>
              <a:latin typeface="Lato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lvl="0"/>
            <a:r>
              <a:rPr lang="en-US" sz="2200" dirty="0" err="1" smtClean="0">
                <a:solidFill>
                  <a:srgbClr val="4F81BD"/>
                </a:solidFill>
                <a:latin typeface="Lato Heavy"/>
                <a:ea typeface="Lato Regular" panose="020F0502020204030203" pitchFamily="34" charset="0"/>
                <a:cs typeface="Lato Regular" panose="020F0502020204030203" pitchFamily="34" charset="0"/>
              </a:rPr>
              <a:t>Encrypt</a:t>
            </a:r>
            <a:r>
              <a:rPr lang="en-US" sz="2200" i="1" baseline="-25000" dirty="0" err="1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K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(private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P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, nonce </a:t>
            </a:r>
            <a:r>
              <a:rPr lang="en-US" sz="2200" i="1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N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 </a:t>
            </a:r>
            <a:r>
              <a:rPr lang="x-none" sz="2200" dirty="0">
                <a:solidFill>
                  <a:prstClr val="black"/>
                </a:solidFill>
                <a:latin typeface="Lato"/>
              </a:rPr>
              <a:t>→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C</a:t>
            </a:r>
            <a:endParaRPr lang="en-US" sz="2200" dirty="0">
              <a:solidFill>
                <a:prstClr val="black"/>
              </a:solidFill>
              <a:latin typeface="Lato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lvl="0"/>
            <a:r>
              <a:rPr lang="en-US" sz="2200" dirty="0" err="1" smtClean="0">
                <a:solidFill>
                  <a:srgbClr val="4F81BD"/>
                </a:solidFill>
                <a:latin typeface="Lato Heavy"/>
                <a:ea typeface="Lato Regular" panose="020F0502020204030203" pitchFamily="34" charset="0"/>
                <a:cs typeface="Lato Regular" panose="020F0502020204030203" pitchFamily="34" charset="0"/>
              </a:rPr>
              <a:t>Decrypt</a:t>
            </a:r>
            <a:r>
              <a:rPr lang="en-US" sz="2200" i="1" baseline="-25000" dirty="0" err="1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K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(ciphertext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C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,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N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 </a:t>
            </a:r>
            <a:r>
              <a:rPr lang="x-none" sz="2200" dirty="0">
                <a:solidFill>
                  <a:prstClr val="black"/>
                </a:solidFill>
                <a:latin typeface="Lato"/>
              </a:rPr>
              <a:t>→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P</a:t>
            </a:r>
            <a:endParaRPr lang="en-US" sz="2200" i="1" dirty="0">
              <a:solidFill>
                <a:prstClr val="black"/>
              </a:solidFill>
              <a:latin typeface="Lato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marL="0" lvl="0" indent="0">
              <a:buNone/>
            </a:pPr>
            <a:endParaRPr lang="en-US" sz="2200" i="1" dirty="0">
              <a:solidFill>
                <a:prstClr val="black"/>
              </a:solidFill>
              <a:latin typeface="Lato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These algorithms satisfy 3 constraints</a:t>
            </a:r>
          </a:p>
          <a:p>
            <a:pPr lvl="0"/>
            <a:r>
              <a:rPr lang="en-US" sz="2200" dirty="0">
                <a:solidFill>
                  <a:srgbClr val="9BBB59">
                    <a:lumMod val="75000"/>
                  </a:srgbClr>
                </a:solidFill>
                <a:latin typeface="Lato Heavy"/>
              </a:rPr>
              <a:t>Performance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: all 3 algorithms are efficiently computable</a:t>
            </a:r>
          </a:p>
          <a:p>
            <a:pPr lvl="0"/>
            <a:r>
              <a:rPr lang="en-US" sz="2200" dirty="0" smtClean="0">
                <a:solidFill>
                  <a:srgbClr val="9BBB59">
                    <a:lumMod val="75000"/>
                  </a:srgbClr>
                </a:solidFill>
                <a:latin typeface="Lato Heavy"/>
              </a:rPr>
              <a:t>Correctness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: </a:t>
            </a:r>
            <a:r>
              <a:rPr lang="en-US" sz="2200" dirty="0" err="1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Dec</a:t>
            </a:r>
            <a:r>
              <a:rPr lang="en-US" sz="2200" i="1" baseline="-25000" dirty="0" err="1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K</a:t>
            </a:r>
            <a:r>
              <a:rPr lang="en-US" sz="2200" baseline="30000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(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Enc</a:t>
            </a:r>
            <a:r>
              <a:rPr lang="en-US" sz="2200" i="1" baseline="-25000" dirty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K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(</a:t>
            </a:r>
            <a:r>
              <a:rPr lang="en-US" sz="2200" i="1" dirty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P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US" sz="2200" i="1" dirty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N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)) =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P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 f</a:t>
            </a:r>
            <a:r>
              <a:rPr lang="x-none" sz="2200" dirty="0" smtClean="0">
                <a:solidFill>
                  <a:prstClr val="black"/>
                </a:solidFill>
                <a:latin typeface="Lato"/>
              </a:rPr>
              <a:t>or all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K </a:t>
            </a:r>
            <a:r>
              <a:rPr lang="x-none" sz="2200" dirty="0">
                <a:solidFill>
                  <a:prstClr val="black"/>
                </a:solidFill>
                <a:latin typeface="Cambria Math"/>
                <a:cs typeface="Cambria Math"/>
              </a:rPr>
              <a:t>∈</a:t>
            </a:r>
            <a:r>
              <a:rPr lang="x-none" sz="2200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{0,1}</a:t>
            </a:r>
            <a:r>
              <a:rPr lang="en-US" sz="2200" i="1" baseline="300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λ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,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N </a:t>
            </a:r>
            <a:r>
              <a:rPr lang="x-none" sz="2200" dirty="0">
                <a:solidFill>
                  <a:prstClr val="black"/>
                </a:solidFill>
                <a:latin typeface="Cambria Math"/>
                <a:cs typeface="Cambria Math"/>
              </a:rPr>
              <a:t>∈</a:t>
            </a:r>
            <a:r>
              <a:rPr lang="x-none" sz="2200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{0,1}</a:t>
            </a:r>
            <a:r>
              <a:rPr lang="el-GR" sz="2200" i="1" baseline="30000" dirty="0" smtClean="0">
                <a:solidFill>
                  <a:prstClr val="black"/>
                </a:solidFill>
                <a:latin typeface="Lato"/>
              </a:rPr>
              <a:t>μ</a:t>
            </a:r>
            <a:r>
              <a:rPr lang="en-US" sz="2200" i="1" baseline="30000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, and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P </a:t>
            </a:r>
            <a:r>
              <a:rPr lang="x-none" sz="2200" dirty="0" smtClean="0">
                <a:solidFill>
                  <a:prstClr val="black"/>
                </a:solidFill>
                <a:latin typeface="Cambria Math"/>
                <a:cs typeface="Cambria Math"/>
              </a:rPr>
              <a:t>∈</a:t>
            </a:r>
            <a:r>
              <a:rPr lang="x-none" sz="2200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{0,1}*</a:t>
            </a:r>
            <a:endParaRPr lang="en-US" sz="2200" i="1" dirty="0">
              <a:solidFill>
                <a:prstClr val="black"/>
              </a:solidFill>
              <a:latin typeface="Lato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09237"/>
            <a:ext cx="5384800" cy="2551503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>
                <a:solidFill>
                  <a:srgbClr val="9BBB59">
                    <a:lumMod val="75000"/>
                  </a:srgbClr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(</a:t>
            </a:r>
            <a:r>
              <a:rPr lang="en-US" sz="2200" i="1" dirty="0" smtClean="0">
                <a:solidFill>
                  <a:srgbClr val="9BBB59">
                    <a:lumMod val="75000"/>
                  </a:srgbClr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q</a:t>
            </a:r>
            <a:r>
              <a:rPr lang="en-US" sz="2200" dirty="0" smtClean="0">
                <a:solidFill>
                  <a:srgbClr val="9BBB59">
                    <a:lumMod val="75000"/>
                  </a:srgbClr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US" sz="2200" i="1" dirty="0" smtClean="0">
                <a:solidFill>
                  <a:srgbClr val="9BBB59">
                    <a:lumMod val="75000"/>
                  </a:srgbClr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t</a:t>
            </a:r>
            <a:r>
              <a:rPr lang="en-US" sz="2200" dirty="0" smtClean="0">
                <a:solidFill>
                  <a:srgbClr val="9BBB59">
                    <a:lumMod val="75000"/>
                  </a:srgbClr>
                </a:solidFill>
                <a:latin typeface="Lato Heavy"/>
              </a:rPr>
              <a:t>, </a:t>
            </a:r>
            <a:r>
              <a:rPr lang="el-GR" sz="2200" i="1" dirty="0" smtClean="0">
                <a:solidFill>
                  <a:srgbClr val="9BBB59">
                    <a:lumMod val="75000"/>
                  </a:srgbClr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sz="2200" dirty="0" smtClean="0">
                <a:solidFill>
                  <a:srgbClr val="9BBB59">
                    <a:lumMod val="75000"/>
                  </a:srgbClr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)-IND$-CPA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: </a:t>
            </a:r>
            <a:r>
              <a:rPr lang="x-none" sz="2200" dirty="0" smtClean="0">
                <a:latin typeface="+mn-lt"/>
              </a:rPr>
              <a:t>for every </a:t>
            </a:r>
            <a:r>
              <a:rPr lang="x-none" sz="2200" i="1" dirty="0" smtClean="0">
                <a:latin typeface="+mn-lt"/>
              </a:rPr>
              <a:t>nonce-respecting</a:t>
            </a:r>
            <a:r>
              <a:rPr lang="x-none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a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dversary </a:t>
            </a:r>
            <a:r>
              <a:rPr lang="en-US" sz="2200" i="1" dirty="0" smtClean="0">
                <a:solidFill>
                  <a:prstClr val="black"/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A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making queries totaling </a:t>
            </a:r>
            <a:r>
              <a:rPr lang="x-none" sz="2000" dirty="0" smtClean="0">
                <a:solidFill>
                  <a:prstClr val="black"/>
                </a:solidFill>
                <a:latin typeface="Lato"/>
              </a:rPr>
              <a:t>≤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q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blocks &amp; running in time </a:t>
            </a:r>
            <a:r>
              <a:rPr lang="x-none" sz="2000" dirty="0" smtClean="0">
                <a:solidFill>
                  <a:prstClr val="black"/>
                </a:solidFill>
                <a:latin typeface="Lato"/>
              </a:rPr>
              <a:t>≤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t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,</a:t>
            </a:r>
            <a:b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US" sz="2800" i="1" dirty="0" smtClean="0">
                <a:solidFill>
                  <a:prstClr val="black"/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        </a:t>
            </a:r>
            <a:r>
              <a:rPr lang="x-none" sz="2800" dirty="0" smtClean="0">
                <a:solidFill>
                  <a:prstClr val="black"/>
                </a:solidFill>
                <a:latin typeface="Lato"/>
                <a:cs typeface="+mn-cs"/>
              </a:rPr>
              <a:t>≈</a:t>
            </a:r>
            <a:r>
              <a:rPr lang="en-US" sz="28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US" sz="2800" baseline="-250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(</a:t>
            </a:r>
            <a:r>
              <a:rPr lang="en-US" sz="2800" i="1" baseline="-250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q</a:t>
            </a:r>
            <a:r>
              <a:rPr lang="en-US" sz="2800" baseline="-250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, </a:t>
            </a:r>
            <a:r>
              <a:rPr lang="en-US" sz="2800" i="1" baseline="-250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Lato"/>
                <a:cs typeface="+mn-cs"/>
              </a:rPr>
              <a:t>, </a:t>
            </a:r>
            <a:r>
              <a:rPr lang="el-GR" sz="2800" i="1" baseline="-250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sz="2800" baseline="-250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Lato Heavy"/>
                <a:ea typeface="Lato Black" panose="020F0502020204030203" pitchFamily="34" charset="0"/>
                <a:cs typeface="Lato Black" panose="020F0502020204030203" pitchFamily="34" charset="0"/>
              </a:rPr>
              <a:t>A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/>
            </a:r>
            <a:b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US" sz="2200" dirty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where </a:t>
            </a:r>
            <a:r>
              <a:rPr lang="en-US" sz="2200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K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x-none" sz="2200" dirty="0">
                <a:solidFill>
                  <a:prstClr val="black"/>
                </a:solidFill>
                <a:latin typeface="Cambria Math" panose="02040503050406030204" pitchFamily="18" charset="0"/>
              </a:rPr>
              <a:t>←</a:t>
            </a:r>
            <a:r>
              <a:rPr lang="x-none" sz="2200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{0,1}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λ </a:t>
            </a:r>
            <a:r>
              <a:rPr lang="en-US" sz="2200" i="1" dirty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and $ randomly chooses outputs of the proper length</a:t>
            </a:r>
            <a:endParaRPr lang="en-US" sz="2200" dirty="0">
              <a:solidFill>
                <a:prstClr val="black"/>
              </a:solidFill>
              <a:latin typeface="Lato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41228" y="1159257"/>
            <a:ext cx="4501098" cy="2307946"/>
            <a:chOff x="6192388" y="2897332"/>
            <a:chExt cx="4501098" cy="230794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8554888" y="2897332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8289" y="3376446"/>
              <a:ext cx="1473198" cy="147319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264487" y="3310162"/>
              <a:ext cx="65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845288" y="383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10" name="Curved Connector 9"/>
            <p:cNvCxnSpPr/>
            <p:nvPr/>
          </p:nvCxnSpPr>
          <p:spPr>
            <a:xfrm rot="10800000" flipV="1">
              <a:off x="6840389" y="3652198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urved Connector 10"/>
            <p:cNvCxnSpPr/>
            <p:nvPr/>
          </p:nvCxnSpPr>
          <p:spPr>
            <a:xfrm rot="16200000" flipH="1">
              <a:off x="7298608" y="3903803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endCxn id="9" idx="0"/>
            </p:cNvCxnSpPr>
            <p:nvPr/>
          </p:nvCxnSpPr>
          <p:spPr>
            <a:xfrm>
              <a:off x="9108689" y="3652196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9" idx="2"/>
            </p:cNvCxnSpPr>
            <p:nvPr/>
          </p:nvCxnSpPr>
          <p:spPr>
            <a:xfrm rot="5400000">
              <a:off x="9592112" y="3910046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9291487" y="3310162"/>
              <a:ext cx="64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82420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291487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92388" y="3844234"/>
              <a:ext cx="1072099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prstClr val="white"/>
                  </a:solidFill>
                  <a:latin typeface="Lato Black"/>
                  <a:cs typeface="Lato Black"/>
                </a:rPr>
                <a:t>Enc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27440" y="4898842"/>
            <a:ext cx="83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Enc</a:t>
            </a:r>
            <a:r>
              <a:rPr lang="en-US" sz="2400" i="1" baseline="-250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K</a:t>
            </a:r>
            <a:endParaRPr lang="en-US" sz="24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26010" y="4898842"/>
            <a:ext cx="440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Lato"/>
              </a:rPr>
              <a:t>$</a:t>
            </a:r>
            <a:endParaRPr lang="en-US" sz="2400" dirty="0">
              <a:solidFill>
                <a:prstClr val="black"/>
              </a:solidFill>
              <a:latin typeface="Lato"/>
            </a:endParaRPr>
          </a:p>
        </p:txBody>
      </p:sp>
      <p:cxnSp>
        <p:nvCxnSpPr>
          <p:cNvPr id="21" name="Curved Connector 20"/>
          <p:cNvCxnSpPr>
            <a:endCxn id="22" idx="1"/>
          </p:cNvCxnSpPr>
          <p:nvPr/>
        </p:nvCxnSpPr>
        <p:spPr>
          <a:xfrm>
            <a:off x="9290957" y="3037155"/>
            <a:ext cx="415231" cy="401540"/>
          </a:xfrm>
          <a:prstGeom prst="curvedConnector3">
            <a:avLst>
              <a:gd name="adj1" fmla="val 50000"/>
            </a:avLst>
          </a:prstGeom>
          <a:ln w="31750">
            <a:solidFill>
              <a:schemeClr val="accent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06188" y="3207862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504D"/>
                </a:solidFill>
                <a:latin typeface="Lato"/>
              </a:rPr>
              <a:t>bit </a:t>
            </a:r>
            <a:r>
              <a:rPr lang="en-US" sz="2400" i="1" dirty="0" smtClean="0">
                <a:solidFill>
                  <a:srgbClr val="C0504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</a:t>
            </a:r>
            <a:endParaRPr lang="en-US" sz="2400" i="1" dirty="0">
              <a:solidFill>
                <a:srgbClr val="C0504D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Ciphers used in TLS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28162" r="-28162"/>
          <a:stretch>
            <a:fillRect/>
          </a:stretch>
        </p:blipFill>
        <p:spPr>
          <a:xfrm>
            <a:off x="437775" y="1101725"/>
            <a:ext cx="11316451" cy="5424104"/>
          </a:xfrm>
        </p:spPr>
      </p:pic>
    </p:spTree>
    <p:extLst>
      <p:ext uri="{BB962C8B-B14F-4D97-AF65-F5344CB8AC3E}">
        <p14:creationId xmlns:p14="http://schemas.microsoft.com/office/powerpoint/2010/main" val="257828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ciphers in TLS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8408" b="-8408"/>
          <a:stretch>
            <a:fillRect/>
          </a:stretch>
        </p:blipFill>
        <p:spPr/>
      </p:pic>
      <p:grpSp>
        <p:nvGrpSpPr>
          <p:cNvPr id="5" name="Group 4"/>
          <p:cNvGrpSpPr/>
          <p:nvPr/>
        </p:nvGrpSpPr>
        <p:grpSpPr>
          <a:xfrm>
            <a:off x="81445" y="1000667"/>
            <a:ext cx="1729568" cy="1315710"/>
            <a:chOff x="118682" y="3093630"/>
            <a:chExt cx="1729568" cy="1315710"/>
          </a:xfrm>
        </p:grpSpPr>
        <p:sp>
          <p:nvSpPr>
            <p:cNvPr id="6" name="TextBox 5"/>
            <p:cNvSpPr txBox="1"/>
            <p:nvPr/>
          </p:nvSpPr>
          <p:spPr>
            <a:xfrm>
              <a:off x="118682" y="3093630"/>
              <a:ext cx="1729568" cy="70788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2000" i="1" dirty="0" smtClean="0">
                  <a:solidFill>
                    <a:schemeClr val="accent1"/>
                  </a:solidFill>
                </a:rPr>
                <a:t>everything else the server does</a:t>
              </a:r>
              <a:endParaRPr lang="en-US" sz="2000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7" name="Curved Connector 6"/>
            <p:cNvCxnSpPr>
              <a:stCxn id="6" idx="2"/>
            </p:cNvCxnSpPr>
            <p:nvPr/>
          </p:nvCxnSpPr>
          <p:spPr>
            <a:xfrm rot="16200000" flipH="1">
              <a:off x="841471" y="3943510"/>
              <a:ext cx="607824" cy="323835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518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CTR mode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z="2800" dirty="0" smtClean="0"/>
              <a:t>Forward direction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Backward direction</a:t>
            </a:r>
            <a:endParaRPr lang="en-US" sz="28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-161" y="1741871"/>
            <a:ext cx="5701701" cy="4147244"/>
            <a:chOff x="223939" y="1741871"/>
            <a:chExt cx="5701701" cy="4147244"/>
          </a:xfrm>
        </p:grpSpPr>
        <p:sp>
          <p:nvSpPr>
            <p:cNvPr id="8" name="Rectangle 7"/>
            <p:cNvSpPr/>
            <p:nvPr/>
          </p:nvSpPr>
          <p:spPr>
            <a:xfrm>
              <a:off x="919942" y="2780506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9" name="Straight Arrow Connector 8"/>
            <p:cNvCxnSpPr>
              <a:stCxn id="11" idx="2"/>
              <a:endCxn id="8" idx="0"/>
            </p:cNvCxnSpPr>
            <p:nvPr/>
          </p:nvCxnSpPr>
          <p:spPr>
            <a:xfrm>
              <a:off x="140653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  <a:endCxn id="12" idx="0"/>
            </p:cNvCxnSpPr>
            <p:nvPr/>
          </p:nvCxnSpPr>
          <p:spPr>
            <a:xfrm flipH="1">
              <a:off x="1406536" y="3360600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00861" y="1741871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0)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4979" y="5365895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38963" y="2780506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4" name="Straight Arrow Connector 13"/>
            <p:cNvCxnSpPr>
              <a:stCxn id="16" idx="2"/>
              <a:endCxn id="13" idx="0"/>
            </p:cNvCxnSpPr>
            <p:nvPr/>
          </p:nvCxnSpPr>
          <p:spPr>
            <a:xfrm>
              <a:off x="342555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  <a:endCxn id="17" idx="0"/>
            </p:cNvCxnSpPr>
            <p:nvPr/>
          </p:nvCxnSpPr>
          <p:spPr>
            <a:xfrm>
              <a:off x="3425557" y="3360600"/>
              <a:ext cx="0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898354" y="1741871"/>
              <a:ext cx="1054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1)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28978" y="536589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93038" y="2765894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9" name="Straight Arrow Connector 18"/>
            <p:cNvCxnSpPr>
              <a:stCxn id="21" idx="2"/>
              <a:endCxn id="18" idx="0"/>
            </p:cNvCxnSpPr>
            <p:nvPr/>
          </p:nvCxnSpPr>
          <p:spPr>
            <a:xfrm flipH="1">
              <a:off x="5379632" y="2265091"/>
              <a:ext cx="1" cy="50080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2"/>
              <a:endCxn id="22" idx="0"/>
            </p:cNvCxnSpPr>
            <p:nvPr/>
          </p:nvCxnSpPr>
          <p:spPr>
            <a:xfrm>
              <a:off x="5379632" y="3345988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833625" y="1741871"/>
              <a:ext cx="1092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2)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83054" y="5351283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23939" y="4587906"/>
              <a:ext cx="5286836" cy="523220"/>
              <a:chOff x="5516924" y="3031413"/>
              <a:chExt cx="5286836" cy="52322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8587399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6568377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0541473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5516924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P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7" idx="3"/>
                <a:endCxn id="35" idx="2"/>
              </p:cNvCxnSpPr>
              <p:nvPr/>
            </p:nvCxnSpPr>
            <p:spPr>
              <a:xfrm>
                <a:off x="6225040" y="3293023"/>
                <a:ext cx="343337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7523832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P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0" name="Straight Arrow Connector 29"/>
              <p:cNvCxnSpPr>
                <a:stCxn id="29" idx="3"/>
                <a:endCxn id="37" idx="2"/>
              </p:cNvCxnSpPr>
              <p:nvPr/>
            </p:nvCxnSpPr>
            <p:spPr>
              <a:xfrm>
                <a:off x="8231948" y="3293023"/>
                <a:ext cx="355451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9477907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P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3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2" name="Straight Arrow Connector 31"/>
              <p:cNvCxnSpPr>
                <a:stCxn id="31" idx="3"/>
                <a:endCxn id="33" idx="2"/>
              </p:cNvCxnSpPr>
              <p:nvPr/>
            </p:nvCxnSpPr>
            <p:spPr>
              <a:xfrm>
                <a:off x="10186023" y="3293023"/>
                <a:ext cx="35545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38"/>
            <p:cNvSpPr/>
            <p:nvPr/>
          </p:nvSpPr>
          <p:spPr>
            <a:xfrm>
              <a:off x="1106841" y="3794994"/>
              <a:ext cx="4572488" cy="4890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Synthetic, one time use key </a:t>
              </a:r>
              <a:r>
                <a:rPr lang="en-US" sz="2400" i="1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K’</a:t>
              </a:r>
              <a:endParaRPr lang="en-US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6094942" y="1102108"/>
            <a:ext cx="0" cy="4951687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818" y="1741871"/>
            <a:ext cx="5701701" cy="4147244"/>
            <a:chOff x="223939" y="1741871"/>
            <a:chExt cx="5701701" cy="4147244"/>
          </a:xfrm>
        </p:grpSpPr>
        <p:sp>
          <p:nvSpPr>
            <p:cNvPr id="49" name="Rectangle 48"/>
            <p:cNvSpPr/>
            <p:nvPr/>
          </p:nvSpPr>
          <p:spPr>
            <a:xfrm>
              <a:off x="919942" y="2780506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0" name="Straight Arrow Connector 49"/>
            <p:cNvCxnSpPr>
              <a:stCxn id="52" idx="2"/>
              <a:endCxn id="49" idx="0"/>
            </p:cNvCxnSpPr>
            <p:nvPr/>
          </p:nvCxnSpPr>
          <p:spPr>
            <a:xfrm>
              <a:off x="140653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  <a:endCxn id="53" idx="0"/>
            </p:cNvCxnSpPr>
            <p:nvPr/>
          </p:nvCxnSpPr>
          <p:spPr>
            <a:xfrm flipH="1">
              <a:off x="1406536" y="3360600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0861" y="1741871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0)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64979" y="5365895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38963" y="2780506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5" name="Straight Arrow Connector 54"/>
            <p:cNvCxnSpPr>
              <a:stCxn id="57" idx="2"/>
              <a:endCxn id="54" idx="0"/>
            </p:cNvCxnSpPr>
            <p:nvPr/>
          </p:nvCxnSpPr>
          <p:spPr>
            <a:xfrm>
              <a:off x="3425557" y="2265091"/>
              <a:ext cx="0" cy="51541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4" idx="2"/>
              <a:endCxn id="58" idx="0"/>
            </p:cNvCxnSpPr>
            <p:nvPr/>
          </p:nvCxnSpPr>
          <p:spPr>
            <a:xfrm>
              <a:off x="3425557" y="3360600"/>
              <a:ext cx="0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98354" y="1741871"/>
              <a:ext cx="1054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1)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28978" y="536589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893038" y="2765894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60" name="Straight Arrow Connector 59"/>
            <p:cNvCxnSpPr>
              <a:stCxn id="62" idx="2"/>
              <a:endCxn id="59" idx="0"/>
            </p:cNvCxnSpPr>
            <p:nvPr/>
          </p:nvCxnSpPr>
          <p:spPr>
            <a:xfrm flipH="1">
              <a:off x="5379632" y="2265091"/>
              <a:ext cx="1" cy="500803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2"/>
              <a:endCxn id="63" idx="0"/>
            </p:cNvCxnSpPr>
            <p:nvPr/>
          </p:nvCxnSpPr>
          <p:spPr>
            <a:xfrm>
              <a:off x="5379632" y="3345988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833625" y="1741871"/>
              <a:ext cx="1092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2)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83054" y="5351283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23939" y="4587906"/>
              <a:ext cx="5286836" cy="523220"/>
              <a:chOff x="5516924" y="3031413"/>
              <a:chExt cx="5286836" cy="52322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8587399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80" name="Straight Arrow Connector 79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6568377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78" name="Straight Arrow Connector 77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/>
              <p:cNvGrpSpPr/>
              <p:nvPr/>
            </p:nvGrpSpPr>
            <p:grpSpPr>
              <a:xfrm>
                <a:off x="10541473" y="3159870"/>
                <a:ext cx="262287" cy="266307"/>
                <a:chOff x="2482176" y="4399866"/>
                <a:chExt cx="228600" cy="228600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2482176" y="4399866"/>
                  <a:ext cx="228600" cy="228600"/>
                </a:xfrm>
                <a:prstGeom prst="ellipse">
                  <a:avLst/>
                </a:prstGeom>
                <a:noFill/>
                <a:ln w="254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2482176" y="4514166"/>
                  <a:ext cx="228600" cy="1"/>
                </a:xfrm>
                <a:prstGeom prst="straightConnector1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TextBox 68"/>
              <p:cNvSpPr txBox="1"/>
              <p:nvPr/>
            </p:nvSpPr>
            <p:spPr>
              <a:xfrm>
                <a:off x="5516924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1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>
                <a:stCxn id="69" idx="3"/>
                <a:endCxn id="77" idx="2"/>
              </p:cNvCxnSpPr>
              <p:nvPr/>
            </p:nvCxnSpPr>
            <p:spPr>
              <a:xfrm>
                <a:off x="6225040" y="3293023"/>
                <a:ext cx="343337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7523832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2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2" name="Straight Arrow Connector 71"/>
              <p:cNvCxnSpPr>
                <a:stCxn id="71" idx="3"/>
                <a:endCxn id="79" idx="2"/>
              </p:cNvCxnSpPr>
              <p:nvPr/>
            </p:nvCxnSpPr>
            <p:spPr>
              <a:xfrm>
                <a:off x="8231948" y="3293023"/>
                <a:ext cx="355451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9477907" y="3031413"/>
                <a:ext cx="7081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C</a:t>
                </a:r>
                <a:r>
                  <a:rPr lang="en-US" sz="2800" baseline="-25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3</a:t>
                </a:r>
                <a:endParaRPr lang="en-US" sz="2800" baseline="-25000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4" name="Straight Arrow Connector 73"/>
              <p:cNvCxnSpPr>
                <a:stCxn id="73" idx="3"/>
                <a:endCxn id="75" idx="2"/>
              </p:cNvCxnSpPr>
              <p:nvPr/>
            </p:nvCxnSpPr>
            <p:spPr>
              <a:xfrm>
                <a:off x="10186023" y="3293023"/>
                <a:ext cx="35545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1106841" y="3794994"/>
              <a:ext cx="4572488" cy="4890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Regenerate the same OTP key </a:t>
              </a:r>
              <a:r>
                <a:rPr lang="en-US" sz="2400" i="1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K’</a:t>
              </a:r>
              <a:endParaRPr lang="en-US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74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CTR reduction by picture</a:t>
            </a:r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idx="1"/>
          </p:nvPr>
        </p:nvSpPr>
        <p:spPr>
          <a:xfrm>
            <a:off x="609601" y="1102108"/>
            <a:ext cx="3203890" cy="639762"/>
          </a:xfrm>
        </p:spPr>
        <p:txBody>
          <a:bodyPr/>
          <a:lstStyle/>
          <a:p>
            <a:pPr algn="ctr"/>
            <a:r>
              <a:rPr lang="en-US" dirty="0" smtClean="0"/>
              <a:t>Real CTR</a:t>
            </a:r>
            <a:endParaRPr lang="en-US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7903913" y="1935652"/>
            <a:ext cx="3367425" cy="2921703"/>
            <a:chOff x="7951389" y="2054352"/>
            <a:chExt cx="3367425" cy="2921703"/>
          </a:xfrm>
        </p:grpSpPr>
        <p:cxnSp>
          <p:nvCxnSpPr>
            <p:cNvPr id="104" name="Straight Arrow Connector 103"/>
            <p:cNvCxnSpPr>
              <a:stCxn id="106" idx="2"/>
            </p:cNvCxnSpPr>
            <p:nvPr/>
          </p:nvCxnSpPr>
          <p:spPr>
            <a:xfrm flipH="1">
              <a:off x="9133906" y="2577572"/>
              <a:ext cx="375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9133906" y="3803652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8431980" y="2054352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80236" y="4452835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7951389" y="3265904"/>
              <a:ext cx="695923" cy="523220"/>
              <a:chOff x="5609572" y="1606616"/>
              <a:chExt cx="695923" cy="523220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5609572" y="1606616"/>
                <a:ext cx="4216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$</a:t>
                </a:r>
                <a:endParaRPr lang="en-US" sz="28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120" name="Straight Arrow Connector 119"/>
              <p:cNvCxnSpPr>
                <a:stCxn id="118" idx="3"/>
              </p:cNvCxnSpPr>
              <p:nvPr/>
            </p:nvCxnSpPr>
            <p:spPr>
              <a:xfrm>
                <a:off x="6031175" y="1868226"/>
                <a:ext cx="27432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Straight Arrow Connector 109"/>
            <p:cNvCxnSpPr>
              <a:stCxn id="112" idx="2"/>
            </p:cNvCxnSpPr>
            <p:nvPr/>
          </p:nvCxnSpPr>
          <p:spPr>
            <a:xfrm>
              <a:off x="10832220" y="2577572"/>
              <a:ext cx="0" cy="64598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10832220" y="3803652"/>
              <a:ext cx="0" cy="7456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10535641" y="2054352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0535641" y="4452835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647312" y="3223557"/>
              <a:ext cx="2671502" cy="580094"/>
            </a:xfrm>
            <a:prstGeom prst="rect">
              <a:avLst/>
            </a:prstGeom>
            <a:solidFill>
              <a:srgbClr val="FAC090"/>
            </a:solidFill>
            <a:ln>
              <a:solidFill>
                <a:srgbClr val="98480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$</a:t>
              </a:r>
              <a:endParaRPr lang="en-US" sz="28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sp>
        <p:nvSpPr>
          <p:cNvPr id="56" name="Text Placeholder 53"/>
          <p:cNvSpPr txBox="1">
            <a:spLocks/>
          </p:cNvSpPr>
          <p:nvPr/>
        </p:nvSpPr>
        <p:spPr>
          <a:xfrm>
            <a:off x="4303307" y="1102108"/>
            <a:ext cx="3182564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800"/>
              </a:spcBef>
              <a:buFont typeface="Arial"/>
              <a:buNone/>
              <a:defRPr sz="2400" b="0" i="0" kern="1200">
                <a:solidFill>
                  <a:schemeClr val="tx1"/>
                </a:solidFill>
                <a:latin typeface="Lato Black"/>
                <a:ea typeface="+mn-ea"/>
                <a:cs typeface="Lato Black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CTR with ideal cipher</a:t>
            </a:r>
            <a:endParaRPr lang="en-US" dirty="0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3996149" y="1288888"/>
            <a:ext cx="0" cy="484632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793029" y="1288888"/>
            <a:ext cx="0" cy="4846320"/>
          </a:xfrm>
          <a:prstGeom prst="line">
            <a:avLst/>
          </a:prstGeom>
          <a:ln w="9525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 Placeholder 53"/>
          <p:cNvSpPr txBox="1">
            <a:spLocks/>
          </p:cNvSpPr>
          <p:nvPr/>
        </p:nvSpPr>
        <p:spPr>
          <a:xfrm>
            <a:off x="7975686" y="1102108"/>
            <a:ext cx="3606713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800"/>
              </a:spcBef>
              <a:buFont typeface="Arial"/>
              <a:buNone/>
              <a:defRPr sz="2400" b="0" i="0" kern="1200">
                <a:solidFill>
                  <a:schemeClr val="tx1"/>
                </a:solidFill>
                <a:latin typeface="Lato Black"/>
                <a:ea typeface="+mn-ea"/>
                <a:cs typeface="Lato Black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Ideal </a:t>
            </a:r>
            <a:r>
              <a:rPr lang="en-US" dirty="0"/>
              <a:t>encryption scheme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-161" y="1935652"/>
            <a:ext cx="3728821" cy="4085689"/>
            <a:chOff x="-161" y="1741871"/>
            <a:chExt cx="3728821" cy="4085689"/>
          </a:xfrm>
        </p:grpSpPr>
        <p:sp>
          <p:nvSpPr>
            <p:cNvPr id="73" name="Rectangle 72"/>
            <p:cNvSpPr/>
            <p:nvPr/>
          </p:nvSpPr>
          <p:spPr>
            <a:xfrm>
              <a:off x="695842" y="2780506"/>
              <a:ext cx="973189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5" name="Straight Arrow Connector 74"/>
            <p:cNvCxnSpPr>
              <a:stCxn id="78" idx="2"/>
              <a:endCxn id="73" idx="0"/>
            </p:cNvCxnSpPr>
            <p:nvPr/>
          </p:nvCxnSpPr>
          <p:spPr>
            <a:xfrm>
              <a:off x="1182437" y="2203536"/>
              <a:ext cx="0" cy="57697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2"/>
              <a:endCxn id="79" idx="0"/>
            </p:cNvCxnSpPr>
            <p:nvPr/>
          </p:nvCxnSpPr>
          <p:spPr>
            <a:xfrm flipH="1">
              <a:off x="1182436" y="3360600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6761" y="1741871"/>
              <a:ext cx="1411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0)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40879" y="5365895"/>
              <a:ext cx="1483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14863" y="2780506"/>
              <a:ext cx="973188" cy="58009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09" name="Straight Arrow Connector 108"/>
            <p:cNvCxnSpPr>
              <a:stCxn id="115" idx="2"/>
              <a:endCxn id="103" idx="0"/>
            </p:cNvCxnSpPr>
            <p:nvPr/>
          </p:nvCxnSpPr>
          <p:spPr>
            <a:xfrm>
              <a:off x="3201457" y="2203536"/>
              <a:ext cx="0" cy="57697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03" idx="2"/>
              <a:endCxn id="116" idx="0"/>
            </p:cNvCxnSpPr>
            <p:nvPr/>
          </p:nvCxnSpPr>
          <p:spPr>
            <a:xfrm>
              <a:off x="3201457" y="3360600"/>
              <a:ext cx="0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2674254" y="1741871"/>
              <a:ext cx="10544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1)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904878" y="5365895"/>
              <a:ext cx="593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3070314" y="4716363"/>
              <a:ext cx="262287" cy="266307"/>
              <a:chOff x="2482176" y="4399866"/>
              <a:chExt cx="228600" cy="2286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4" name="Straight Arrow Connector 133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1051292" y="4716363"/>
              <a:ext cx="262287" cy="266307"/>
              <a:chOff x="2482176" y="4399866"/>
              <a:chExt cx="228600" cy="228600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/>
            <p:cNvSpPr txBox="1"/>
            <p:nvPr/>
          </p:nvSpPr>
          <p:spPr>
            <a:xfrm>
              <a:off x="-161" y="4625262"/>
              <a:ext cx="708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22" name="Straight Arrow Connector 121"/>
            <p:cNvCxnSpPr>
              <a:stCxn id="121" idx="3"/>
              <a:endCxn id="130" idx="2"/>
            </p:cNvCxnSpPr>
            <p:nvPr/>
          </p:nvCxnSpPr>
          <p:spPr>
            <a:xfrm flipV="1">
              <a:off x="707955" y="4849517"/>
              <a:ext cx="343337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2006747" y="4625262"/>
              <a:ext cx="708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24" name="Straight Arrow Connector 123"/>
            <p:cNvCxnSpPr>
              <a:stCxn id="123" idx="3"/>
              <a:endCxn id="133" idx="2"/>
            </p:cNvCxnSpPr>
            <p:nvPr/>
          </p:nvCxnSpPr>
          <p:spPr>
            <a:xfrm flipV="1">
              <a:off x="2714863" y="4849517"/>
              <a:ext cx="355451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707955" y="3794994"/>
              <a:ext cx="2980096" cy="4890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One time key </a:t>
              </a:r>
              <a:r>
                <a:rPr lang="en-US" sz="2400" i="1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K’</a:t>
              </a:r>
              <a:endParaRPr lang="en-US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875741" y="1935652"/>
            <a:ext cx="3728821" cy="4085689"/>
            <a:chOff x="-161" y="1741871"/>
            <a:chExt cx="3728821" cy="4085689"/>
          </a:xfrm>
        </p:grpSpPr>
        <p:sp>
          <p:nvSpPr>
            <p:cNvPr id="138" name="Rectangle 137"/>
            <p:cNvSpPr/>
            <p:nvPr/>
          </p:nvSpPr>
          <p:spPr>
            <a:xfrm>
              <a:off x="695842" y="2780506"/>
              <a:ext cx="973189" cy="580094"/>
            </a:xfrm>
            <a:prstGeom prst="rect">
              <a:avLst/>
            </a:prstGeom>
            <a:solidFill>
              <a:srgbClr val="558ED5"/>
            </a:solidFill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8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8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139" name="Straight Arrow Connector 138"/>
            <p:cNvCxnSpPr>
              <a:stCxn id="141" idx="2"/>
              <a:endCxn id="138" idx="0"/>
            </p:cNvCxnSpPr>
            <p:nvPr/>
          </p:nvCxnSpPr>
          <p:spPr>
            <a:xfrm>
              <a:off x="1182437" y="2203536"/>
              <a:ext cx="0" cy="57697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stCxn id="138" idx="2"/>
              <a:endCxn id="142" idx="0"/>
            </p:cNvCxnSpPr>
            <p:nvPr/>
          </p:nvCxnSpPr>
          <p:spPr>
            <a:xfrm flipH="1">
              <a:off x="1182436" y="3360600"/>
              <a:ext cx="1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476761" y="1741871"/>
              <a:ext cx="1411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0)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40879" y="5365895"/>
              <a:ext cx="1483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714863" y="2780506"/>
              <a:ext cx="973188" cy="580094"/>
            </a:xfrm>
            <a:prstGeom prst="rect">
              <a:avLst/>
            </a:prstGeom>
            <a:solidFill>
              <a:srgbClr val="558ED5"/>
            </a:solidFill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8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8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144" name="Straight Arrow Connector 143"/>
            <p:cNvCxnSpPr>
              <a:stCxn id="146" idx="2"/>
              <a:endCxn id="143" idx="0"/>
            </p:cNvCxnSpPr>
            <p:nvPr/>
          </p:nvCxnSpPr>
          <p:spPr>
            <a:xfrm>
              <a:off x="3201457" y="2203536"/>
              <a:ext cx="0" cy="57697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43" idx="2"/>
              <a:endCxn id="147" idx="0"/>
            </p:cNvCxnSpPr>
            <p:nvPr/>
          </p:nvCxnSpPr>
          <p:spPr>
            <a:xfrm>
              <a:off x="3201457" y="3360600"/>
              <a:ext cx="0" cy="2005295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2674254" y="1741871"/>
              <a:ext cx="10544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(N, 1)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904878" y="5365895"/>
              <a:ext cx="593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3070314" y="4716363"/>
              <a:ext cx="262287" cy="266307"/>
              <a:chOff x="2482176" y="4399866"/>
              <a:chExt cx="228600" cy="228600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58" name="Straight Arrow Connector 157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oup 148"/>
            <p:cNvGrpSpPr/>
            <p:nvPr/>
          </p:nvGrpSpPr>
          <p:grpSpPr>
            <a:xfrm>
              <a:off x="1051292" y="4716363"/>
              <a:ext cx="262287" cy="266307"/>
              <a:chOff x="2482176" y="4399866"/>
              <a:chExt cx="228600" cy="2286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56" name="Straight Arrow Connector 155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/>
            <p:cNvSpPr txBox="1"/>
            <p:nvPr/>
          </p:nvSpPr>
          <p:spPr>
            <a:xfrm>
              <a:off x="-161" y="4625262"/>
              <a:ext cx="708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51" name="Straight Arrow Connector 150"/>
            <p:cNvCxnSpPr>
              <a:stCxn id="150" idx="3"/>
              <a:endCxn id="155" idx="2"/>
            </p:cNvCxnSpPr>
            <p:nvPr/>
          </p:nvCxnSpPr>
          <p:spPr>
            <a:xfrm flipV="1">
              <a:off x="707955" y="4849517"/>
              <a:ext cx="343337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2006747" y="4625262"/>
              <a:ext cx="708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53" name="Straight Arrow Connector 152"/>
            <p:cNvCxnSpPr>
              <a:stCxn id="152" idx="3"/>
              <a:endCxn id="157" idx="2"/>
            </p:cNvCxnSpPr>
            <p:nvPr/>
          </p:nvCxnSpPr>
          <p:spPr>
            <a:xfrm flipV="1">
              <a:off x="2714863" y="4849517"/>
              <a:ext cx="355451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707955" y="3794994"/>
              <a:ext cx="2980096" cy="4890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One time key </a:t>
              </a:r>
              <a:r>
                <a:rPr lang="en-US" sz="2400" i="1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K’</a:t>
              </a:r>
              <a:endParaRPr lang="en-US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786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CTR mode with </a:t>
            </a:r>
            <a:r>
              <a:rPr lang="el-GR" i="1" dirty="0" smtClean="0"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Π</a:t>
            </a:r>
            <a:r>
              <a:rPr lang="en-US" dirty="0" smtClean="0"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x-none" dirty="0">
                <a:latin typeface="+mj-lt"/>
              </a:rPr>
              <a:t>⇒</a:t>
            </a:r>
            <a:r>
              <a:rPr lang="en-US" dirty="0" smtClean="0"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 one time pad</a:t>
            </a:r>
            <a:endParaRPr lang="en-US" dirty="0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32789" y="1249767"/>
            <a:ext cx="10185836" cy="3082855"/>
            <a:chOff x="1032789" y="1249767"/>
            <a:chExt cx="10185836" cy="3082855"/>
          </a:xfrm>
        </p:grpSpPr>
        <p:sp>
          <p:nvSpPr>
            <p:cNvPr id="98" name="Rectangle 97"/>
            <p:cNvSpPr/>
            <p:nvPr/>
          </p:nvSpPr>
          <p:spPr>
            <a:xfrm>
              <a:off x="6400800" y="2285926"/>
              <a:ext cx="584200" cy="58009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8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8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99" name="Straight Arrow Connector 98"/>
            <p:cNvCxnSpPr>
              <a:stCxn id="101" idx="2"/>
              <a:endCxn id="98" idx="0"/>
            </p:cNvCxnSpPr>
            <p:nvPr/>
          </p:nvCxnSpPr>
          <p:spPr>
            <a:xfrm flipH="1">
              <a:off x="6692900" y="1772987"/>
              <a:ext cx="6622" cy="512939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98" idx="2"/>
              <a:endCxn id="102" idx="0"/>
            </p:cNvCxnSpPr>
            <p:nvPr/>
          </p:nvCxnSpPr>
          <p:spPr>
            <a:xfrm>
              <a:off x="6692900" y="2866020"/>
              <a:ext cx="6621" cy="94338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5993846" y="1249767"/>
              <a:ext cx="1411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N</a:t>
              </a:r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, 0)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957964" y="3809402"/>
              <a:ext cx="1483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419820" y="2285926"/>
              <a:ext cx="584199" cy="58009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8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8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88" name="Straight Arrow Connector 87"/>
            <p:cNvCxnSpPr>
              <a:stCxn id="90" idx="2"/>
              <a:endCxn id="87" idx="0"/>
            </p:cNvCxnSpPr>
            <p:nvPr/>
          </p:nvCxnSpPr>
          <p:spPr>
            <a:xfrm flipH="1">
              <a:off x="8711920" y="1772987"/>
              <a:ext cx="6622" cy="512939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7" idx="2"/>
              <a:endCxn id="91" idx="0"/>
            </p:cNvCxnSpPr>
            <p:nvPr/>
          </p:nvCxnSpPr>
          <p:spPr>
            <a:xfrm>
              <a:off x="8711920" y="2866020"/>
              <a:ext cx="6622" cy="94338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8191339" y="1249767"/>
              <a:ext cx="10544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N</a:t>
              </a:r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, 1)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421963" y="3809402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373895" y="2271314"/>
              <a:ext cx="584199" cy="58009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800" i="1" dirty="0">
                  <a:solidFill>
                    <a:prstClr val="white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8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81" name="Straight Arrow Connector 80"/>
            <p:cNvCxnSpPr>
              <a:stCxn id="83" idx="2"/>
              <a:endCxn id="80" idx="0"/>
            </p:cNvCxnSpPr>
            <p:nvPr/>
          </p:nvCxnSpPr>
          <p:spPr>
            <a:xfrm flipH="1">
              <a:off x="10665995" y="1772987"/>
              <a:ext cx="6623" cy="498327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80" idx="2"/>
              <a:endCxn id="84" idx="0"/>
            </p:cNvCxnSpPr>
            <p:nvPr/>
          </p:nvCxnSpPr>
          <p:spPr>
            <a:xfrm>
              <a:off x="10665995" y="2851408"/>
              <a:ext cx="6623" cy="94338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0126610" y="1249767"/>
              <a:ext cx="1092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(</a:t>
              </a:r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N</a:t>
              </a:r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, 2)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0376039" y="3794790"/>
              <a:ext cx="5931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800" baseline="-250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62" name="Straight Arrow Connector 61"/>
            <p:cNvCxnSpPr>
              <a:stCxn id="65" idx="2"/>
              <a:endCxn id="69" idx="0"/>
            </p:cNvCxnSpPr>
            <p:nvPr/>
          </p:nvCxnSpPr>
          <p:spPr>
            <a:xfrm>
              <a:off x="2812275" y="1772987"/>
              <a:ext cx="0" cy="445319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9" idx="2"/>
              <a:endCxn id="66" idx="0"/>
            </p:cNvCxnSpPr>
            <p:nvPr/>
          </p:nvCxnSpPr>
          <p:spPr>
            <a:xfrm>
              <a:off x="2812275" y="2934606"/>
              <a:ext cx="0" cy="444353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1887697" y="2218306"/>
              <a:ext cx="1849156" cy="716300"/>
              <a:chOff x="7375501" y="3968584"/>
              <a:chExt cx="1849156" cy="716300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375501" y="3968584"/>
                <a:ext cx="1849156" cy="7163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 smtClean="0">
                    <a:solidFill>
                      <a:prstClr val="white"/>
                    </a:solidFill>
                    <a:latin typeface="Lato Black"/>
                    <a:cs typeface="Lato Black"/>
                  </a:rPr>
                  <a:t>CTR</a:t>
                </a:r>
                <a:endParaRPr lang="en-US" sz="28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433430" y="4077273"/>
                <a:ext cx="585216" cy="49795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800" i="1" dirty="0">
                    <a:solidFill>
                      <a:prstClr val="white"/>
                    </a:solidFill>
                    <a:latin typeface="Lato Black" panose="020F0502020204030203" pitchFamily="34" charset="0"/>
                    <a:ea typeface="Lato Black" panose="020F0502020204030203" pitchFamily="34" charset="0"/>
                    <a:cs typeface="Lato Black" panose="020F0502020204030203" pitchFamily="34" charset="0"/>
                  </a:rPr>
                  <a:t>Π</a:t>
                </a:r>
                <a:endParaRPr lang="en-US" sz="2800" i="1" baseline="-25000" dirty="0">
                  <a:solidFill>
                    <a:prstClr val="white"/>
                  </a:solidFill>
                  <a:latin typeface="Lato Black"/>
                  <a:cs typeface="Lato Black"/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2412138" y="1249767"/>
              <a:ext cx="800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P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411606" y="3378959"/>
              <a:ext cx="8013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32789" y="2314363"/>
              <a:ext cx="3776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N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68" name="Straight Arrow Connector 67"/>
            <p:cNvCxnSpPr>
              <a:stCxn id="67" idx="3"/>
              <a:endCxn id="69" idx="1"/>
            </p:cNvCxnSpPr>
            <p:nvPr/>
          </p:nvCxnSpPr>
          <p:spPr>
            <a:xfrm>
              <a:off x="1410461" y="2575973"/>
              <a:ext cx="477236" cy="483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73076" y="2299751"/>
              <a:ext cx="800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EEECE1">
                      <a:lumMod val="25000"/>
                    </a:srgbClr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=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8587399" y="3159870"/>
              <a:ext cx="262287" cy="266307"/>
              <a:chOff x="2482176" y="4399866"/>
              <a:chExt cx="228600" cy="22860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prstClr val="white"/>
                  </a:solidFill>
                  <a:latin typeface="Lato"/>
                </a:endParaRPr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6568377" y="3159870"/>
              <a:ext cx="262287" cy="266307"/>
              <a:chOff x="2482176" y="4399866"/>
              <a:chExt cx="228600" cy="2286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prstClr val="white"/>
                  </a:solidFill>
                  <a:latin typeface="Lato"/>
                </a:endParaRPr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10541473" y="3159870"/>
              <a:ext cx="262287" cy="266307"/>
              <a:chOff x="2482176" y="4399866"/>
              <a:chExt cx="228600" cy="2286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2482176" y="4399866"/>
                <a:ext cx="228600" cy="228600"/>
              </a:xfrm>
              <a:prstGeom prst="ellipse">
                <a:avLst/>
              </a:prstGeom>
              <a:noFill/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prstClr val="white"/>
                  </a:solidFill>
                  <a:latin typeface="Lato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2482176" y="4514166"/>
                <a:ext cx="228600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5516924" y="3031413"/>
              <a:ext cx="708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9" name="Straight Arrow Connector 58"/>
            <p:cNvCxnSpPr>
              <a:stCxn id="57" idx="3"/>
              <a:endCxn id="78" idx="2"/>
            </p:cNvCxnSpPr>
            <p:nvPr/>
          </p:nvCxnSpPr>
          <p:spPr>
            <a:xfrm>
              <a:off x="6225040" y="3293023"/>
              <a:ext cx="343337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523832" y="3031413"/>
              <a:ext cx="708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07" name="Straight Arrow Connector 106"/>
            <p:cNvCxnSpPr>
              <a:stCxn id="106" idx="3"/>
              <a:endCxn id="85" idx="2"/>
            </p:cNvCxnSpPr>
            <p:nvPr/>
          </p:nvCxnSpPr>
          <p:spPr>
            <a:xfrm>
              <a:off x="8231948" y="3293023"/>
              <a:ext cx="355451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9477907" y="3031413"/>
              <a:ext cx="7081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i="1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r>
                <a:rPr lang="en-US" sz="2800" baseline="-25000" dirty="0" smtClean="0">
                  <a:solidFill>
                    <a:srgbClr val="EEECE1">
                      <a:lumMod val="25000"/>
                    </a:srgb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800" baseline="-25000" dirty="0">
                <a:solidFill>
                  <a:srgbClr val="EEECE1">
                    <a:lumMod val="25000"/>
                  </a:srgb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09" name="Straight Arrow Connector 108"/>
            <p:cNvCxnSpPr>
              <a:stCxn id="108" idx="3"/>
              <a:endCxn id="54" idx="2"/>
            </p:cNvCxnSpPr>
            <p:nvPr/>
          </p:nvCxnSpPr>
          <p:spPr>
            <a:xfrm>
              <a:off x="10186023" y="3293023"/>
              <a:ext cx="355450" cy="1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125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reductions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begin with: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a block cipher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that is (</a:t>
            </a:r>
            <a:r>
              <a:rPr lang="en-US" i="1" dirty="0" smtClean="0">
                <a:latin typeface="+mn-lt"/>
              </a:rPr>
              <a:t>q</a:t>
            </a:r>
            <a:r>
              <a:rPr lang="en-US" baseline="-25000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, </a:t>
            </a:r>
            <a:r>
              <a:rPr lang="en-US" i="1" dirty="0" err="1" smtClean="0">
                <a:latin typeface="+mn-lt"/>
              </a:rPr>
              <a:t>t</a:t>
            </a:r>
            <a:r>
              <a:rPr lang="en-US" baseline="-25000" dirty="0" err="1"/>
              <a:t>B</a:t>
            </a:r>
            <a:r>
              <a:rPr lang="en-US" dirty="0" smtClean="0">
                <a:latin typeface="+mn-lt"/>
              </a:rPr>
              <a:t>, </a:t>
            </a:r>
            <a:r>
              <a:rPr lang="el-GR" i="1" dirty="0" smtClean="0"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baseline="-25000" dirty="0"/>
              <a:t>B</a:t>
            </a:r>
            <a:r>
              <a:rPr lang="en-US" dirty="0" smtClean="0">
                <a:latin typeface="+mn-lt"/>
              </a:rPr>
              <a:t>) pseudorandom</a:t>
            </a:r>
            <a:endParaRPr lang="en-US" dirty="0"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Then we can construct: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+mn-lt"/>
              </a:rPr>
              <a:t>symmetric key </a:t>
            </a:r>
            <a:r>
              <a:rPr lang="en-US" dirty="0" err="1" smtClean="0">
                <a:latin typeface="+mn-lt"/>
              </a:rPr>
              <a:t>enc</a:t>
            </a:r>
            <a:r>
              <a:rPr lang="en-US" dirty="0" smtClean="0">
                <a:latin typeface="+mn-lt"/>
              </a:rPr>
              <a:t> scheme</a:t>
            </a:r>
          </a:p>
          <a:p>
            <a:pPr marL="0" lvl="0" indent="0">
              <a:buNone/>
            </a:pPr>
            <a:r>
              <a:rPr lang="en-US" dirty="0" smtClean="0">
                <a:latin typeface="+mn-lt"/>
              </a:rPr>
              <a:t>that is </a:t>
            </a:r>
            <a:r>
              <a:rPr lang="en-US" dirty="0">
                <a:solidFill>
                  <a:prstClr val="black"/>
                </a:solidFill>
                <a:latin typeface="Lato"/>
              </a:rPr>
              <a:t>(</a:t>
            </a:r>
            <a:r>
              <a:rPr lang="en-US" i="1" dirty="0" err="1" smtClean="0">
                <a:solidFill>
                  <a:prstClr val="black"/>
                </a:solidFill>
                <a:latin typeface="Lato"/>
              </a:rPr>
              <a:t>q</a:t>
            </a:r>
            <a:r>
              <a:rPr lang="en-US" baseline="-25000" dirty="0" err="1" smtClean="0"/>
              <a:t>C</a:t>
            </a:r>
            <a:r>
              <a:rPr lang="en-US" dirty="0" smtClean="0">
                <a:solidFill>
                  <a:prstClr val="black"/>
                </a:solidFill>
                <a:latin typeface="Lato"/>
              </a:rPr>
              <a:t>, </a:t>
            </a:r>
            <a:r>
              <a:rPr lang="en-US" i="1" dirty="0" err="1" smtClean="0">
                <a:solidFill>
                  <a:prstClr val="black"/>
                </a:solidFill>
                <a:latin typeface="Lato"/>
              </a:rPr>
              <a:t>t</a:t>
            </a:r>
            <a:r>
              <a:rPr lang="en-US" baseline="-25000" dirty="0" err="1"/>
              <a:t>C</a:t>
            </a:r>
            <a:r>
              <a:rPr lang="en-US" dirty="0" smtClean="0">
                <a:solidFill>
                  <a:prstClr val="black"/>
                </a:solidFill>
                <a:latin typeface="Lato"/>
              </a:rPr>
              <a:t>, </a:t>
            </a:r>
            <a:r>
              <a:rPr lang="el-GR" i="1" dirty="0" smtClean="0">
                <a:solidFill>
                  <a:prstClr val="black"/>
                </a:solidFill>
                <a:latin typeface="Lato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baseline="-25000" dirty="0"/>
              <a:t>C</a:t>
            </a:r>
            <a:r>
              <a:rPr lang="en-US" dirty="0" smtClean="0">
                <a:solidFill>
                  <a:prstClr val="black"/>
                </a:solidFill>
                <a:latin typeface="Lato"/>
              </a:rPr>
              <a:t>) indistinguishable from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Lato"/>
              </a:rPr>
              <a:t>pseudorandom under chosen plaintext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Lato"/>
              </a:rPr>
              <a:t>attack</a:t>
            </a:r>
            <a:endParaRPr lang="en-US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9580" y="1732872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solidFill>
                  <a:prstClr val="white"/>
                </a:solidFill>
                <a:latin typeface="Lato Black"/>
                <a:cs typeface="Lato Black"/>
              </a:rPr>
              <a:t>K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09600" y="4029514"/>
            <a:ext cx="10972800" cy="1015435"/>
            <a:chOff x="609600" y="1061967"/>
            <a:chExt cx="10972800" cy="1015435"/>
          </a:xfrm>
        </p:grpSpPr>
        <p:sp>
          <p:nvSpPr>
            <p:cNvPr id="14" name="TextBox 13"/>
            <p:cNvSpPr txBox="1"/>
            <p:nvPr/>
          </p:nvSpPr>
          <p:spPr>
            <a:xfrm>
              <a:off x="609600" y="1102110"/>
              <a:ext cx="10972800" cy="966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  <a:spcBef>
                  <a:spcPts val="800"/>
                </a:spcBef>
              </a:pPr>
              <a:r>
                <a:rPr lang="en-US" sz="2400" i="1" dirty="0" smtClean="0">
                  <a:solidFill>
                    <a:prstClr val="black"/>
                  </a:solidFill>
                  <a:latin typeface="Lato Heavy"/>
                  <a:ea typeface="Lato Semibold" panose="020F0502020204030203" pitchFamily="34" charset="0"/>
                  <a:cs typeface="Lato Semibold" panose="020F0502020204030203" pitchFamily="34" charset="0"/>
                </a:rPr>
                <a:t>Contrapositive</a:t>
              </a:r>
              <a:r>
                <a:rPr lang="en-US" sz="2400" dirty="0" smtClean="0">
                  <a:solidFill>
                    <a:prstClr val="black"/>
                  </a:solidFill>
                  <a:latin typeface="Lato Heavy"/>
                  <a:ea typeface="Lato Semibold" panose="020F0502020204030203" pitchFamily="34" charset="0"/>
                  <a:cs typeface="Lato Semibold" panose="020F0502020204030203" pitchFamily="34" charset="0"/>
                </a:rPr>
                <a:t>:</a:t>
              </a:r>
              <a:r>
                <a:rPr lang="en-US" sz="2400" dirty="0" smtClean="0">
                  <a:solidFill>
                    <a:prstClr val="black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Lato Regular"/>
                  <a:ea typeface="Lato Semibold" panose="020F0502020204030203" pitchFamily="34" charset="0"/>
                  <a:cs typeface="Lato Regular"/>
                </a:rPr>
                <a:t>If an adversary </a:t>
              </a:r>
              <a:r>
                <a:rPr lang="en-US" sz="2400" i="1" dirty="0">
                  <a:solidFill>
                    <a:prstClr val="black"/>
                  </a:solidFill>
                  <a:latin typeface="Lato Heavy"/>
                  <a:ea typeface="Lato Semibold" panose="020F0502020204030203" pitchFamily="34" charset="0"/>
                  <a:cs typeface="Lato Heavy"/>
                </a:rPr>
                <a:t>A</a:t>
              </a:r>
              <a:r>
                <a:rPr lang="en-US" sz="2400" dirty="0">
                  <a:solidFill>
                    <a:prstClr val="black"/>
                  </a:solidFill>
                  <a:latin typeface="Lato Regular"/>
                  <a:ea typeface="Lato Semibold" panose="020F0502020204030203" pitchFamily="34" charset="0"/>
                  <a:cs typeface="Lato Regular"/>
                </a:rPr>
                <a:t> can break                       , then we can construct an adversary </a:t>
              </a:r>
              <a:r>
                <a:rPr lang="en-US" sz="2400" i="1" dirty="0" smtClean="0">
                  <a:solidFill>
                    <a:prstClr val="black"/>
                  </a:solidFill>
                  <a:latin typeface="Lato Heavy"/>
                  <a:ea typeface="Lato Semibold" panose="020F0502020204030203" pitchFamily="34" charset="0"/>
                  <a:cs typeface="Lato Heavy"/>
                </a:rPr>
                <a:t>A’</a:t>
              </a:r>
              <a:r>
                <a:rPr lang="en-US" sz="2400" dirty="0" smtClean="0">
                  <a:solidFill>
                    <a:prstClr val="black"/>
                  </a:solidFill>
                  <a:latin typeface="Lato Regular"/>
                  <a:ea typeface="Lato Semibold" panose="020F0502020204030203" pitchFamily="34" charset="0"/>
                  <a:cs typeface="Lato Regular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Lato Regular"/>
                  <a:ea typeface="Lato Semibold" panose="020F0502020204030203" pitchFamily="34" charset="0"/>
                  <a:cs typeface="Lato Regular"/>
                </a:rPr>
                <a:t>that breaks          almost as effectively</a:t>
              </a:r>
              <a:r>
                <a:rPr lang="en-US" sz="2400" dirty="0" smtClean="0">
                  <a:solidFill>
                    <a:prstClr val="black"/>
                  </a:solidFill>
                  <a:latin typeface="Lato Regular"/>
                  <a:ea typeface="Lato Semibold" panose="020F0502020204030203" pitchFamily="34" charset="0"/>
                  <a:cs typeface="Lato Regular"/>
                </a:rPr>
                <a:t>.</a:t>
              </a:r>
              <a:endParaRPr lang="en-US" sz="2400" dirty="0">
                <a:solidFill>
                  <a:prstClr val="black"/>
                </a:solidFill>
                <a:latin typeface="Lato Regular"/>
                <a:ea typeface="Lato Semibold" panose="020F0502020204030203" pitchFamily="34" charset="0"/>
                <a:cs typeface="Lato Regular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515242" y="1061967"/>
              <a:ext cx="1591019" cy="537620"/>
              <a:chOff x="5945530" y="978877"/>
              <a:chExt cx="1591019" cy="53762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945530" y="978877"/>
                <a:ext cx="1591019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Mode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913278" y="1000634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K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4376668" y="1601294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967645" y="1675505"/>
            <a:ext cx="1591019" cy="537620"/>
            <a:chOff x="6667642" y="4181914"/>
            <a:chExt cx="1591019" cy="537620"/>
          </a:xfrm>
        </p:grpSpPr>
        <p:sp>
          <p:nvSpPr>
            <p:cNvPr id="24" name="Rectangle 23"/>
            <p:cNvSpPr/>
            <p:nvPr/>
          </p:nvSpPr>
          <p:spPr>
            <a:xfrm>
              <a:off x="6667642" y="4181914"/>
              <a:ext cx="1591019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Lato Black"/>
                  <a:cs typeface="Lato Black"/>
                </a:rPr>
                <a:t>Mode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35390" y="4203671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550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CTR mode reduction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begin with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An adversary </a:t>
            </a:r>
            <a:r>
              <a:rPr lang="en-US" i="1" dirty="0" smtClean="0">
                <a:latin typeface="+mj-lt"/>
              </a:rPr>
              <a:t>A</a:t>
            </a:r>
            <a:r>
              <a:rPr lang="en-US" baseline="-25000" dirty="0" smtClean="0">
                <a:latin typeface="+mj-lt"/>
              </a:rPr>
              <a:t>CTR</a:t>
            </a:r>
            <a:r>
              <a:rPr lang="en-US" dirty="0" smtClean="0">
                <a:latin typeface="+mn-lt"/>
              </a:rPr>
              <a:t> who can distinguish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from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latin typeface="+mn-lt"/>
              </a:rPr>
              <a:t>with probability </a:t>
            </a:r>
            <a:r>
              <a:rPr lang="en-US" dirty="0">
                <a:latin typeface="+mn-lt"/>
              </a:rPr>
              <a:t>&gt;</a:t>
            </a:r>
            <a:r>
              <a:rPr lang="en-US" dirty="0" smtClean="0">
                <a:latin typeface="+mn-lt"/>
              </a:rPr>
              <a:t> </a:t>
            </a:r>
            <a:r>
              <a:rPr lang="el-GR" i="1" dirty="0" smtClean="0">
                <a:solidFill>
                  <a:prstClr val="black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baseline="-25000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 given time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t</a:t>
            </a:r>
            <a:r>
              <a:rPr lang="en-US" baseline="-25000" dirty="0" err="1">
                <a:latin typeface="+mn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and queries that total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q</a:t>
            </a:r>
            <a:r>
              <a:rPr lang="en-US" baseline="-25000" dirty="0" err="1">
                <a:latin typeface="+mn-lt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blocks of 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Then we can construct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>
              <a:spcBef>
                <a:spcPts val="1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Lato"/>
              </a:rPr>
              <a:t>An adversary </a:t>
            </a:r>
            <a:r>
              <a:rPr lang="en-US" i="1" dirty="0" smtClean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BC</a:t>
            </a:r>
            <a:r>
              <a:rPr lang="en-US" dirty="0" smtClean="0">
                <a:solidFill>
                  <a:prstClr val="black"/>
                </a:solidFill>
                <a:latin typeface="Lato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</a:rPr>
              <a:t>who can distinguish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Lato"/>
              </a:rPr>
              <a:t>from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+mn-lt"/>
              </a:rPr>
              <a:t>with probability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&gt; </a:t>
            </a:r>
            <a:r>
              <a:rPr lang="el-GR" i="1" dirty="0" smtClean="0">
                <a:solidFill>
                  <a:prstClr val="black"/>
                </a:solidFill>
                <a:latin typeface="+mn-lt"/>
                <a:ea typeface="Lato Black" panose="020F0502020204030203" pitchFamily="34" charset="0"/>
                <a:cs typeface="Lato Black" panose="020F0502020204030203" pitchFamily="34" charset="0"/>
              </a:rPr>
              <a:t>ε</a:t>
            </a:r>
            <a:r>
              <a:rPr lang="en-US" baseline="-25000" dirty="0" smtClean="0">
                <a:latin typeface="+mn-lt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given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time </a:t>
            </a:r>
            <a:r>
              <a:rPr lang="en-US" i="1" dirty="0" err="1">
                <a:solidFill>
                  <a:prstClr val="black"/>
                </a:solidFill>
                <a:latin typeface="Lato"/>
              </a:rPr>
              <a:t>t</a:t>
            </a:r>
            <a:r>
              <a:rPr lang="en-US" baseline="-25000" dirty="0" err="1">
                <a:solidFill>
                  <a:prstClr val="black"/>
                </a:solidFill>
                <a:latin typeface="Lato"/>
              </a:rPr>
              <a:t>B</a:t>
            </a:r>
            <a:r>
              <a:rPr lang="en-US" i="1" dirty="0">
                <a:solidFill>
                  <a:prstClr val="black"/>
                </a:solidFill>
                <a:latin typeface="Lato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ato"/>
              </a:rPr>
              <a:t>and 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a total of </a:t>
            </a:r>
            <a:r>
              <a:rPr lang="en-US" i="1" dirty="0" err="1" smtClean="0">
                <a:solidFill>
                  <a:prstClr val="black"/>
                </a:solidFill>
                <a:latin typeface="+mn-lt"/>
              </a:rPr>
              <a:t>q</a:t>
            </a:r>
            <a:r>
              <a:rPr lang="en-US" baseline="-25000" dirty="0" err="1" smtClean="0">
                <a:latin typeface="+mn-lt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queries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09777" y="2236488"/>
            <a:ext cx="1353167" cy="537620"/>
            <a:chOff x="5945530" y="2257500"/>
            <a:chExt cx="1353167" cy="537620"/>
          </a:xfrm>
        </p:grpSpPr>
        <p:sp>
          <p:nvSpPr>
            <p:cNvPr id="8" name="Rectangle 7"/>
            <p:cNvSpPr/>
            <p:nvPr/>
          </p:nvSpPr>
          <p:spPr>
            <a:xfrm>
              <a:off x="5945530" y="2257500"/>
              <a:ext cx="1353167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CTR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solidFill>
                    <a:prstClr val="white"/>
                  </a:solidFill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solidFill>
                  <a:prstClr val="white"/>
                </a:solidFill>
                <a:latin typeface="Lato Black"/>
                <a:cs typeface="Lato Black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697386" y="2256320"/>
            <a:ext cx="848198" cy="4979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prstClr val="white"/>
                </a:solidFill>
                <a:latin typeface="Lato Black"/>
                <a:cs typeface="Lato Black"/>
              </a:rPr>
              <a:t>$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06519" y="2267244"/>
            <a:ext cx="560730" cy="4761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solidFill>
                  <a:prstClr val="white"/>
                </a:solidFill>
                <a:latin typeface="Lato Black"/>
                <a:cs typeface="Lato Black"/>
              </a:rPr>
              <a:t>K</a:t>
            </a:r>
            <a:endParaRPr lang="en-US" sz="2400" i="1" baseline="-25000" dirty="0">
              <a:solidFill>
                <a:prstClr val="white"/>
              </a:solidFill>
              <a:latin typeface="Lato Black"/>
              <a:cs typeface="Lato Black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91378" y="2267244"/>
            <a:ext cx="560730" cy="476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solidFill>
                  <a:prstClr val="white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Π</a:t>
            </a:r>
            <a:endParaRPr lang="en-US" sz="2400" i="1" baseline="-25000" dirty="0">
              <a:solidFill>
                <a:prstClr val="white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7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14601</TotalTime>
  <Words>3340</Words>
  <Application>Microsoft Macintosh PowerPoint</Application>
  <PresentationFormat>Custom</PresentationFormat>
  <Paragraphs>961</Paragraphs>
  <Slides>41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Office Theme</vt:lpstr>
      <vt:lpstr>1_Office Theme</vt:lpstr>
      <vt:lpstr>2_Office Theme</vt:lpstr>
      <vt:lpstr>Lecture 8: A variety of block cipher reductions</vt:lpstr>
      <vt:lpstr>This week: Encryption via enciphering</vt:lpstr>
      <vt:lpstr>Review: pseudorandom under a chosen plaintext attack</vt:lpstr>
      <vt:lpstr>Formalizing a symmetric key encryption scheme</vt:lpstr>
      <vt:lpstr>Review: CTR mode</vt:lpstr>
      <vt:lpstr>Informal CTR reduction by picture</vt:lpstr>
      <vt:lpstr>CTR mode with Π ⇒ one time pad</vt:lpstr>
      <vt:lpstr>How reductions work</vt:lpstr>
      <vt:lpstr>Formal CTR mode reduction</vt:lpstr>
      <vt:lpstr>Visualizing the reduction</vt:lpstr>
      <vt:lpstr>How ABC operates</vt:lpstr>
      <vt:lpstr>Why this reduction works</vt:lpstr>
      <vt:lpstr>Our final result</vt:lpstr>
      <vt:lpstr>Encryption uses nonces for variety + support for long msgs</vt:lpstr>
      <vt:lpstr>Tweakable block ciphers consider these actions separately</vt:lpstr>
      <vt:lpstr>Tweakable block ciphers</vt:lpstr>
      <vt:lpstr>Security definition</vt:lpstr>
      <vt:lpstr>Constructions</vt:lpstr>
      <vt:lpstr>Constructions</vt:lpstr>
      <vt:lpstr>Constructions</vt:lpstr>
      <vt:lpstr>Constructions</vt:lpstr>
      <vt:lpstr>Constructions</vt:lpstr>
      <vt:lpstr>Two generic constructions that do work</vt:lpstr>
      <vt:lpstr>Proof by picture</vt:lpstr>
      <vt:lpstr>Proof by picture</vt:lpstr>
      <vt:lpstr>Proof by picture</vt:lpstr>
      <vt:lpstr>Proof by picture</vt:lpstr>
      <vt:lpstr>Proof by picture</vt:lpstr>
      <vt:lpstr>Two generic constructions that do work</vt:lpstr>
      <vt:lpstr>Variable-length modes of operation</vt:lpstr>
      <vt:lpstr>Tweak block chaining</vt:lpstr>
      <vt:lpstr>Nice property of CTR mode: no need for padding</vt:lpstr>
      <vt:lpstr>Can we crop the final block in (tweak) CBC mode?</vt:lpstr>
      <vt:lpstr>Ciphertext stealing (for CBC or Tweak block chaining)</vt:lpstr>
      <vt:lpstr>Privacy → authenticity?</vt:lpstr>
      <vt:lpstr>So far: privacy XOR authenticity</vt:lpstr>
      <vt:lpstr>What we want: privacy AND authenticity</vt:lpstr>
      <vt:lpstr>Authenticated encryption: privacy AND authenticity</vt:lpstr>
      <vt:lpstr>Part 2: (tweakable) block ciphers → protected comms</vt:lpstr>
      <vt:lpstr>Ciphers used in TLS</vt:lpstr>
      <vt:lpstr>Performance of ciphers in TLS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1002</cp:revision>
  <dcterms:created xsi:type="dcterms:W3CDTF">2015-04-11T12:26:38Z</dcterms:created>
  <dcterms:modified xsi:type="dcterms:W3CDTF">2018-02-14T19:59:54Z</dcterms:modified>
</cp:coreProperties>
</file>