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74" r:id="rId2"/>
    <p:sldId id="349" r:id="rId3"/>
    <p:sldId id="356" r:id="rId4"/>
    <p:sldId id="358" r:id="rId5"/>
    <p:sldId id="357" r:id="rId6"/>
    <p:sldId id="359" r:id="rId7"/>
    <p:sldId id="360" r:id="rId8"/>
    <p:sldId id="361" r:id="rId9"/>
    <p:sldId id="362" r:id="rId10"/>
    <p:sldId id="363" r:id="rId11"/>
    <p:sldId id="380" r:id="rId12"/>
    <p:sldId id="364" r:id="rId13"/>
    <p:sldId id="366" r:id="rId14"/>
    <p:sldId id="355" r:id="rId15"/>
    <p:sldId id="367" r:id="rId16"/>
    <p:sldId id="368" r:id="rId17"/>
    <p:sldId id="377" r:id="rId18"/>
    <p:sldId id="378" r:id="rId19"/>
    <p:sldId id="379" r:id="rId20"/>
    <p:sldId id="369" r:id="rId21"/>
    <p:sldId id="371" r:id="rId22"/>
    <p:sldId id="370" r:id="rId23"/>
    <p:sldId id="372" r:id="rId24"/>
    <p:sldId id="37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DADADA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89028" autoAdjust="0"/>
  </p:normalViewPr>
  <p:slideViewPr>
    <p:cSldViewPr snapToGrid="0" snapToObjects="1">
      <p:cViewPr varScale="1">
        <p:scale>
          <a:sx n="114" d="100"/>
          <a:sy n="114" d="100"/>
        </p:scale>
        <p:origin x="-2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27" d="100"/>
        <a:sy n="22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43F56-CCEC-8C40-89E6-775CE190EC87}" type="datetimeFigureOut">
              <a:rPr lang="en-US" smtClean="0"/>
              <a:t>2/20/18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79C69-7037-BE4C-9719-0C264A56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64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But </a:t>
            </a:r>
            <a:r>
              <a:rPr lang="en-US" dirty="0" smtClean="0"/>
              <a:t>there is a risk of a “cold boot attack.” It is possible for an attacker to steal your RAM, immediately plug it into a friendly machine, and read its contents. That is: the contents</a:t>
            </a:r>
            <a:r>
              <a:rPr lang="en-US" baseline="0" dirty="0" smtClean="0"/>
              <a:t> of </a:t>
            </a:r>
            <a:r>
              <a:rPr lang="en-US" dirty="0" smtClean="0"/>
              <a:t>RAM take awhile to dissipate. One can extend this “time period to dissipate” by cooling the RAM first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** Actually a TPM doesn’t store crypto keys.</a:t>
            </a:r>
            <a:r>
              <a:rPr lang="en-US" baseline="0" dirty="0" smtClean="0"/>
              <a:t> Instead it allows you to instrument your system and use the current state of the machine (plus perhaps a password) as a way to derive a key. We will correct that error in a few slides; for now let’s just pretend that the TPM stores keys directly.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95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20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70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two distinct AES keys are required: one to create the tweak and one for enciphering the tweaked input.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68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See http://csrc.nist.gov/publications/nistpubs/800-132/nist-sp800-132.pdf for details</a:t>
            </a:r>
            <a:r>
              <a:rPr lang="en-US" baseline="0" dirty="0" smtClean="0"/>
              <a:t> on PBKDF2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2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http://csrc.nist.gov/groups/ST/toolkit/documents/rng/HashBlockCipherDRBG.pdf for more details on DRBGs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08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brute</a:t>
            </a:r>
            <a:r>
              <a:rPr lang="en-US" baseline="0" dirty="0" smtClean="0"/>
              <a:t> force a 6 character passcode it takes: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1 day for all numeric passcodes </a:t>
            </a:r>
            <a:r>
              <a:rPr lang="en-US" baseline="0" dirty="0" smtClean="0"/>
              <a:t>(8*10^-2 sec/guess * 10^6 guesses = 8 * 10 * 10^3 seconds = 2^3 * 2^3 * 2^10 seconds = 2^16 seconds which is about 1 day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5.5 years for all lowercase letters + numbers </a:t>
            </a:r>
            <a:r>
              <a:rPr lang="en-US" baseline="0" dirty="0" smtClean="0"/>
              <a:t>(8*10^-2 sec/guess * 36^6 guesses = 1/8 * 32^6 seconds = 2^-3 * 2^30 seconds = 2^27 seconds / (2^25 sec/</a:t>
            </a:r>
            <a:r>
              <a:rPr lang="en-US" baseline="0" dirty="0" err="1" smtClean="0"/>
              <a:t>yr</a:t>
            </a:r>
            <a:r>
              <a:rPr lang="en-US" baseline="0" dirty="0" smtClean="0"/>
              <a:t>) = 4 years, close enough</a:t>
            </a:r>
            <a:r>
              <a:rPr lang="mr-IN" baseline="0" dirty="0" smtClean="0"/>
              <a:t>…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83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91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80249"/>
            <a:ext cx="77724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6197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6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1E15B-4F5E-2141-BE08-D9318530832B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79190" y="1228063"/>
            <a:ext cx="364055" cy="365125"/>
          </a:xfrm>
          <a:prstGeom prst="rect">
            <a:avLst/>
          </a:prstGeom>
        </p:spPr>
        <p:txBody>
          <a:bodyPr/>
          <a:lstStyle/>
          <a:p>
            <a:fld id="{24CA3347-EB72-964C-BA9A-E32263F0C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7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1E15B-4F5E-2141-BE08-D9318530832B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79190" y="1228063"/>
            <a:ext cx="364055" cy="365125"/>
          </a:xfrm>
          <a:prstGeom prst="rect">
            <a:avLst/>
          </a:prstGeom>
        </p:spPr>
        <p:txBody>
          <a:bodyPr/>
          <a:lstStyle/>
          <a:p>
            <a:fld id="{24CA3347-EB72-964C-BA9A-E32263F0C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108"/>
            <a:ext cx="8229600" cy="52586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29202"/>
            <a:ext cx="9144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623829" y="157444"/>
            <a:ext cx="365760" cy="3651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b="0" i="0" smtClean="0">
                <a:solidFill>
                  <a:schemeClr val="bg1">
                    <a:lumMod val="95000"/>
                  </a:schemeClr>
                </a:solidFill>
                <a:latin typeface="Lato Light"/>
                <a:cs typeface="Lato Light"/>
              </a:rPr>
              <a:pPr/>
              <a:t>‹#›</a:t>
            </a:fld>
            <a:endParaRPr lang="en-US" b="0" i="0" dirty="0">
              <a:solidFill>
                <a:schemeClr val="bg1">
                  <a:lumMod val="95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26708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33076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32889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8623829" y="157444"/>
            <a:ext cx="365760" cy="3651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b="0" i="0" smtClean="0">
                <a:solidFill>
                  <a:schemeClr val="bg1">
                    <a:lumMod val="95000"/>
                  </a:schemeClr>
                </a:solidFill>
                <a:latin typeface="Lato Light"/>
                <a:cs typeface="Lato Light"/>
              </a:rPr>
              <a:pPr/>
              <a:t>‹#›</a:t>
            </a:fld>
            <a:endParaRPr lang="en-US" b="0" i="0" dirty="0">
              <a:solidFill>
                <a:schemeClr val="bg1">
                  <a:lumMod val="95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69683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2108"/>
            <a:ext cx="40386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2108"/>
            <a:ext cx="40386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29202"/>
            <a:ext cx="9144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8623829" y="157444"/>
            <a:ext cx="365760" cy="3651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b="0" i="0" smtClean="0">
                <a:solidFill>
                  <a:schemeClr val="bg1">
                    <a:lumMod val="95000"/>
                  </a:schemeClr>
                </a:solidFill>
                <a:latin typeface="Lato Light"/>
                <a:cs typeface="Lato Light"/>
              </a:rPr>
              <a:pPr/>
              <a:t>‹#›</a:t>
            </a:fld>
            <a:endParaRPr lang="en-US" b="0" i="0" dirty="0">
              <a:solidFill>
                <a:schemeClr val="bg1">
                  <a:lumMod val="95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52626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2108"/>
            <a:ext cx="4040188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41870"/>
            <a:ext cx="4040188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02108"/>
            <a:ext cx="4041775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41870"/>
            <a:ext cx="4041775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829202"/>
            <a:ext cx="9144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623829" y="157444"/>
            <a:ext cx="365760" cy="3651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b="0" i="0" smtClean="0">
                <a:solidFill>
                  <a:schemeClr val="bg1">
                    <a:lumMod val="95000"/>
                  </a:schemeClr>
                </a:solidFill>
                <a:latin typeface="Lato Light"/>
                <a:cs typeface="Lato Light"/>
              </a:rPr>
              <a:pPr/>
              <a:t>‹#›</a:t>
            </a:fld>
            <a:endParaRPr lang="en-US" b="0" i="0" dirty="0">
              <a:solidFill>
                <a:schemeClr val="bg1">
                  <a:lumMod val="95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24861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829202"/>
            <a:ext cx="9144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8623829" y="157444"/>
            <a:ext cx="365760" cy="3651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b="0" i="0" smtClean="0">
                <a:solidFill>
                  <a:schemeClr val="bg1">
                    <a:lumMod val="95000"/>
                  </a:schemeClr>
                </a:solidFill>
                <a:latin typeface="Lato Light"/>
                <a:cs typeface="Lato Light"/>
              </a:rPr>
              <a:pPr/>
              <a:t>‹#›</a:t>
            </a:fld>
            <a:endParaRPr lang="en-US" b="0" i="0" dirty="0">
              <a:solidFill>
                <a:schemeClr val="bg1">
                  <a:lumMod val="95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02280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623829" y="157444"/>
            <a:ext cx="365760" cy="3651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b="0" i="0" smtClean="0">
                <a:solidFill>
                  <a:schemeClr val="bg1">
                    <a:lumMod val="95000"/>
                  </a:schemeClr>
                </a:solidFill>
                <a:latin typeface="Lato Light"/>
                <a:cs typeface="Lato Light"/>
              </a:rPr>
              <a:pPr/>
              <a:t>‹#›</a:t>
            </a:fld>
            <a:endParaRPr lang="en-US" b="0" i="0" dirty="0">
              <a:solidFill>
                <a:schemeClr val="bg1">
                  <a:lumMod val="95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749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56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1E15B-4F5E-2141-BE08-D9318530832B}" type="datetimeFigureOut">
              <a:rPr lang="en-US" smtClean="0"/>
              <a:t>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79190" y="1228063"/>
            <a:ext cx="364055" cy="365125"/>
          </a:xfrm>
          <a:prstGeom prst="rect">
            <a:avLst/>
          </a:prstGeom>
        </p:spPr>
        <p:txBody>
          <a:bodyPr/>
          <a:lstStyle/>
          <a:p>
            <a:fld id="{24CA3347-EB72-964C-BA9A-E32263F0C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7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6948"/>
            <a:ext cx="8229600" cy="545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2108"/>
            <a:ext cx="8229600" cy="525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6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chemeClr val="tx1"/>
          </a:solidFill>
          <a:latin typeface="Lato Heavy"/>
          <a:ea typeface="+mj-ea"/>
          <a:cs typeface="Lato Heavy"/>
        </a:defRPr>
      </a:lvl1pPr>
    </p:titleStyle>
    <p:bodyStyle>
      <a:lvl1pPr marL="274320" indent="-274320" algn="l" defTabSz="457200" rtl="0" eaLnBrk="1" latinLnBrk="0" hangingPunct="1">
        <a:spcBef>
          <a:spcPts val="800"/>
        </a:spcBef>
        <a:buFont typeface="Arial"/>
        <a:buChar char="•"/>
        <a:defRPr sz="2400" b="0" i="0" kern="1200">
          <a:solidFill>
            <a:schemeClr val="tx1"/>
          </a:solidFill>
          <a:latin typeface="Lato Semibold"/>
          <a:ea typeface="+mn-ea"/>
          <a:cs typeface="Lato Semibold"/>
        </a:defRPr>
      </a:lvl1pPr>
      <a:lvl2pPr marL="667512" indent="-274320" algn="l" defTabSz="457200" rtl="0" eaLnBrk="1" latinLnBrk="0" hangingPunct="1">
        <a:spcBef>
          <a:spcPts val="600"/>
        </a:spcBef>
        <a:buFont typeface="Arial"/>
        <a:buChar char="–"/>
        <a:defRPr sz="2000" b="0" i="0" kern="1200">
          <a:solidFill>
            <a:schemeClr val="tx1"/>
          </a:solidFill>
          <a:latin typeface="Lato Medium"/>
          <a:ea typeface="+mn-ea"/>
          <a:cs typeface="Lato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Lato Medium"/>
          <a:ea typeface="+mn-ea"/>
          <a:cs typeface="Lato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Lecture 9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Protecting data at 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Announcements</a:t>
            </a:r>
          </a:p>
          <a:p>
            <a:r>
              <a:rPr lang="en-US" sz="2100" dirty="0" smtClean="0"/>
              <a:t>In-class test tomorrow!</a:t>
            </a:r>
          </a:p>
          <a:p>
            <a:r>
              <a:rPr lang="en-US" sz="2000" dirty="0"/>
              <a:t>Sarah </a:t>
            </a:r>
            <a:r>
              <a:rPr lang="en-US" sz="2000" dirty="0" err="1"/>
              <a:t>Scheffler</a:t>
            </a:r>
            <a:r>
              <a:rPr lang="en-US" sz="2000" dirty="0"/>
              <a:t> to host </a:t>
            </a:r>
            <a:r>
              <a:rPr lang="en-US" sz="2000" dirty="0" smtClean="0"/>
              <a:t>review </a:t>
            </a:r>
            <a:r>
              <a:rPr lang="en-US" sz="2000" dirty="0"/>
              <a:t>session </a:t>
            </a:r>
            <a:r>
              <a:rPr lang="en-US" sz="2000" dirty="0" smtClean="0"/>
              <a:t>today at 4-6pm in </a:t>
            </a:r>
            <a:r>
              <a:rPr lang="en-US" sz="2000" dirty="0"/>
              <a:t>MCS </a:t>
            </a:r>
            <a:r>
              <a:rPr lang="en-US" sz="2000" dirty="0" smtClean="0"/>
              <a:t>135</a:t>
            </a:r>
          </a:p>
          <a:p>
            <a:r>
              <a:rPr lang="en-US" sz="2000" dirty="0" smtClean="0"/>
              <a:t>Grades for labs 2 and 3 should have been sent to you via email;</a:t>
            </a:r>
            <a:br>
              <a:rPr lang="en-US" sz="2000" dirty="0" smtClean="0"/>
            </a:br>
            <a:r>
              <a:rPr lang="en-US" sz="2000" dirty="0" smtClean="0"/>
              <a:t>if you don’t get 2 emails with this info, let me + the graders know</a:t>
            </a:r>
          </a:p>
          <a:p>
            <a:r>
              <a:rPr lang="en-US" sz="2000" dirty="0" smtClean="0"/>
              <a:t>No lab this week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1780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XTS mode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761"/>
            <a:ext cx="9144000" cy="438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40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wrapping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if multiple users should read the disk?</a:t>
            </a:r>
          </a:p>
          <a:p>
            <a:pPr lvl="1"/>
            <a:r>
              <a:rPr lang="en-US" sz="1800" dirty="0"/>
              <a:t>Different user accounts on the machine</a:t>
            </a:r>
          </a:p>
          <a:p>
            <a:pPr lvl="1"/>
            <a:r>
              <a:rPr lang="en-US" sz="1800" dirty="0"/>
              <a:t>Recovery key stored by Microsoft or escrowed to Active Directory</a:t>
            </a:r>
          </a:p>
          <a:p>
            <a:r>
              <a:rPr lang="en-US" sz="2000" dirty="0"/>
              <a:t>Don’t want to encrypt the entire drive several times!</a:t>
            </a:r>
          </a:p>
          <a:p>
            <a:r>
              <a:rPr lang="en-US" sz="2000" dirty="0"/>
              <a:t>Key wrapping = protect one key under another</a:t>
            </a:r>
          </a:p>
          <a:p>
            <a:r>
              <a:rPr lang="en-US" sz="2000" dirty="0"/>
              <a:t>Solved by standard encryption?</a:t>
            </a:r>
          </a:p>
          <a:p>
            <a:r>
              <a:rPr lang="en-US" sz="2000" dirty="0"/>
              <a:t>Suppose we wish to wrap a key in itself</a:t>
            </a:r>
          </a:p>
          <a:p>
            <a:pPr lvl="1"/>
            <a:r>
              <a:rPr lang="en-US" sz="1800" dirty="0"/>
              <a:t>CPA security game guarantees security against </a:t>
            </a:r>
            <a:r>
              <a:rPr lang="en-US" sz="1800" dirty="0" err="1"/>
              <a:t>msg</a:t>
            </a:r>
            <a:r>
              <a:rPr lang="en-US" sz="1800" dirty="0"/>
              <a:t> that Eve chooses</a:t>
            </a:r>
          </a:p>
          <a:p>
            <a:pPr lvl="1"/>
            <a:r>
              <a:rPr lang="en-US" sz="1800" dirty="0"/>
              <a:t>Eve doesn't have key! So, game doesn’t provide security if </a:t>
            </a:r>
            <a:r>
              <a:rPr lang="en-US" sz="1800" dirty="0" err="1"/>
              <a:t>msg</a:t>
            </a:r>
            <a:r>
              <a:rPr lang="en-US" sz="1800" dirty="0"/>
              <a:t> = key</a:t>
            </a:r>
          </a:p>
          <a:p>
            <a:pPr lvl="1"/>
            <a:r>
              <a:rPr lang="en-US" sz="1800" dirty="0"/>
              <a:t>Counterexamples: 1-time pad, CTR/CBC mode on modified AES that has been “punctured” in a key-dependent location, like </a:t>
            </a:r>
            <a:r>
              <a:rPr lang="en-US" sz="1800" dirty="0" err="1"/>
              <a:t>AESk</a:t>
            </a:r>
            <a:r>
              <a:rPr lang="en-US" sz="1800" dirty="0"/>
              <a:t>(k) = 0 or k</a:t>
            </a:r>
          </a:p>
          <a:p>
            <a:r>
              <a:rPr lang="en-US" sz="2000" dirty="0"/>
              <a:t>Use caution when encrypting key-dependent messages!</a:t>
            </a:r>
          </a:p>
          <a:p>
            <a:r>
              <a:rPr lang="en-US" sz="2000" dirty="0"/>
              <a:t>Key wrapping = deterministic authenticated encryption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dirty="0" err="1"/>
              <a:t>tl;dr</a:t>
            </a:r>
            <a:r>
              <a:rPr lang="en-US" sz="2000" dirty="0"/>
              <a:t>: use SIV mode, RFC 5297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557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Platform Module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1080"/>
            <a:ext cx="3657600" cy="2426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8"/>
          <a:stretch/>
        </p:blipFill>
        <p:spPr>
          <a:xfrm>
            <a:off x="4670078" y="2921080"/>
            <a:ext cx="4131022" cy="3583579"/>
          </a:xfrm>
          <a:prstGeom prst="rect">
            <a:avLst/>
          </a:prstGeom>
        </p:spPr>
      </p:pic>
      <p:sp>
        <p:nvSpPr>
          <p:cNvPr id="5" name="Content Placeholder 9"/>
          <p:cNvSpPr txBox="1">
            <a:spLocks/>
          </p:cNvSpPr>
          <p:nvPr/>
        </p:nvSpPr>
        <p:spPr>
          <a:xfrm>
            <a:off x="457200" y="1217021"/>
            <a:ext cx="6977743" cy="233124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Generate</a:t>
            </a:r>
            <a:r>
              <a:rPr lang="en-US" dirty="0" smtClean="0"/>
              <a:t> key rather than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storing</a:t>
            </a:r>
            <a:r>
              <a:rPr lang="en-US" dirty="0" smtClean="0"/>
              <a:t> it!</a:t>
            </a:r>
          </a:p>
          <a:p>
            <a:r>
              <a:rPr lang="en-US" dirty="0" smtClean="0"/>
              <a:t>User’s master password (PBKDF2)</a:t>
            </a:r>
          </a:p>
          <a:p>
            <a:r>
              <a:rPr lang="en-US" dirty="0" smtClean="0"/>
              <a:t>Machine’s state (“sealing”)</a:t>
            </a:r>
          </a:p>
        </p:txBody>
      </p:sp>
    </p:spTree>
    <p:extLst>
      <p:ext uri="{BB962C8B-B14F-4D97-AF65-F5344CB8AC3E}">
        <p14:creationId xmlns:p14="http://schemas.microsoft.com/office/powerpoint/2010/main" val="408221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of Apple’s iPhone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789714"/>
            <a:ext cx="8229600" cy="990600"/>
          </a:xfrm>
        </p:spPr>
        <p:txBody>
          <a:bodyPr/>
          <a:lstStyle/>
          <a:p>
            <a:r>
              <a:rPr lang="en-US" dirty="0" smtClean="0"/>
              <a:t>Full disk encryption in iOS 8 and 9</a:t>
            </a:r>
          </a:p>
          <a:p>
            <a:r>
              <a:rPr lang="en-US" dirty="0" smtClean="0"/>
              <a:t>TPM-like hardware protection of key material since 5s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46" y="1102108"/>
            <a:ext cx="8128707" cy="34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3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 on Apple’s mobile devices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825" y="873654"/>
            <a:ext cx="2656703" cy="5959632"/>
          </a:xfrm>
        </p:spPr>
      </p:pic>
      <p:sp>
        <p:nvSpPr>
          <p:cNvPr id="6" name="Rounded Rectangle 5"/>
          <p:cNvSpPr/>
          <p:nvPr/>
        </p:nvSpPr>
        <p:spPr>
          <a:xfrm>
            <a:off x="3603167" y="5456260"/>
            <a:ext cx="4865916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r>
              <a:rPr lang="en-US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Hardware AES-256 engine on RAM-disk path</a:t>
            </a:r>
            <a:endParaRPr lang="en-US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03167" y="6272688"/>
            <a:ext cx="4865916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r>
              <a:rPr lang="en-US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Unique hardware-stored salt for </a:t>
            </a:r>
            <a:r>
              <a:rPr lang="en-US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each device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03166" y="4620169"/>
            <a:ext cx="4865916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r>
              <a:rPr lang="en-US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Secure place to store keys &amp; fingerprints</a:t>
            </a:r>
            <a:endParaRPr lang="en-US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03165" y="2684434"/>
            <a:ext cx="4865916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r>
              <a:rPr lang="en-US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All OS components &amp; applications signed by Apple, verified at boot before loading</a:t>
            </a:r>
            <a:endParaRPr lang="en-US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03167" y="1625482"/>
            <a:ext cx="4865916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r>
              <a:rPr lang="en-US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Data for each application always encrypted</a:t>
            </a:r>
            <a:endParaRPr lang="en-US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>
            <a:off x="3244528" y="6477000"/>
            <a:ext cx="358639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>
            <a:off x="3244527" y="5660572"/>
            <a:ext cx="358640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1"/>
          </p:cNvCxnSpPr>
          <p:nvPr/>
        </p:nvCxnSpPr>
        <p:spPr>
          <a:xfrm flipH="1">
            <a:off x="3244527" y="4824481"/>
            <a:ext cx="358639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1"/>
          </p:cNvCxnSpPr>
          <p:nvPr/>
        </p:nvCxnSpPr>
        <p:spPr>
          <a:xfrm flipH="1" flipV="1">
            <a:off x="3244527" y="3041978"/>
            <a:ext cx="35863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1"/>
          </p:cNvCxnSpPr>
          <p:nvPr/>
        </p:nvCxnSpPr>
        <p:spPr>
          <a:xfrm flipH="1" flipV="1">
            <a:off x="3244528" y="1829793"/>
            <a:ext cx="358639" cy="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6931" t="42280" r="9369" b="53270"/>
          <a:stretch/>
        </p:blipFill>
        <p:spPr>
          <a:xfrm>
            <a:off x="3603165" y="4829763"/>
            <a:ext cx="4538898" cy="5149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66931" t="47384" r="9369" b="48032"/>
          <a:stretch/>
        </p:blipFill>
        <p:spPr>
          <a:xfrm>
            <a:off x="3603167" y="5716113"/>
            <a:ext cx="4538898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6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Per-file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3317"/>
            <a:ext cx="8229600" cy="3787422"/>
          </a:xfrm>
        </p:spPr>
        <p:txBody>
          <a:bodyPr>
            <a:noAutofit/>
          </a:bodyPr>
          <a:lstStyle/>
          <a:p>
            <a:r>
              <a:rPr lang="en-US" dirty="0" smtClean="0"/>
              <a:t>Each file is encrypted with a its own key chosen by SE</a:t>
            </a:r>
          </a:p>
          <a:p>
            <a:r>
              <a:rPr lang="en-US" dirty="0" smtClean="0"/>
              <a:t>File encrypted with AES-XTS, </a:t>
            </a:r>
            <a:r>
              <a:rPr lang="en-US" dirty="0" err="1" smtClean="0"/>
              <a:t>keywrap</a:t>
            </a:r>
            <a:r>
              <a:rPr lang="en-US" dirty="0" smtClean="0"/>
              <a:t> goes in metadata</a:t>
            </a:r>
          </a:p>
          <a:p>
            <a:r>
              <a:rPr lang="en-US" dirty="0" smtClean="0"/>
              <a:t>Secure Enclave uses (NIST standard) CTR-DRBG</a:t>
            </a:r>
          </a:p>
          <a:p>
            <a:pPr lvl="1"/>
            <a:r>
              <a:rPr lang="en-US" dirty="0" smtClean="0"/>
              <a:t>Use hardware RNG (ring oscillator) to get a short random seed</a:t>
            </a:r>
          </a:p>
          <a:p>
            <a:pPr lvl="1"/>
            <a:r>
              <a:rPr lang="en-US" dirty="0" smtClean="0"/>
              <a:t>Then expand using counter mode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Picture from: John Kelsey (NIST),</a:t>
            </a:r>
            <a:br>
              <a:rPr lang="en-US" sz="1800" dirty="0" smtClean="0"/>
            </a:br>
            <a:r>
              <a:rPr lang="en-US" sz="1800" dirty="0">
                <a:noFill/>
              </a:rPr>
              <a:t>Picture from: </a:t>
            </a:r>
            <a:r>
              <a:rPr lang="en-US" sz="1800" dirty="0" smtClean="0"/>
              <a:t>Five DRBG algorithms based on</a:t>
            </a:r>
            <a:br>
              <a:rPr lang="en-US" sz="1800" dirty="0" smtClean="0"/>
            </a:br>
            <a:r>
              <a:rPr lang="en-US" sz="1800" dirty="0">
                <a:noFill/>
              </a:rPr>
              <a:t>Picture from: </a:t>
            </a:r>
            <a:r>
              <a:rPr lang="en-US" sz="1800" dirty="0" smtClean="0"/>
              <a:t>hash functions and block ciphers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34484" r="73572" b="28075"/>
          <a:stretch/>
        </p:blipFill>
        <p:spPr>
          <a:xfrm>
            <a:off x="5713551" y="4557294"/>
            <a:ext cx="2973249" cy="1803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4" b="13301"/>
          <a:stretch/>
        </p:blipFill>
        <p:spPr>
          <a:xfrm>
            <a:off x="4645809" y="1102108"/>
            <a:ext cx="2240675" cy="129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4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classes of data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8336"/>
            <a:ext cx="8229600" cy="3672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Per-file key is wrapped with 1 of 4 “class keys” based on availability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574544"/>
              </p:ext>
            </p:extLst>
          </p:nvPr>
        </p:nvGraphicFramePr>
        <p:xfrm>
          <a:off x="457200" y="3292419"/>
          <a:ext cx="8327571" cy="3068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68930"/>
                <a:gridCol w="1447800"/>
                <a:gridCol w="1589314"/>
                <a:gridCol w="1404257"/>
                <a:gridCol w="21172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Availability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Crypto used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r>
                        <a:rPr lang="en-US" baseline="0" dirty="0" smtClean="0"/>
                        <a:t> storage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 erased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Always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SIM PIN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Symmetric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Effaceable</a:t>
                      </a:r>
                      <a:r>
                        <a:rPr lang="en-US" sz="1700" baseline="0" dirty="0" smtClean="0"/>
                        <a:t> Storage</a:t>
                      </a:r>
                      <a:endParaRPr lang="en-US" sz="1700" dirty="0" smtClean="0"/>
                    </a:p>
                    <a:p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When user</a:t>
                      </a:r>
                      <a:r>
                        <a:rPr lang="en-US" sz="1700" baseline="0" dirty="0" smtClean="0"/>
                        <a:t> chooses “Erase all content and settings”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After</a:t>
                      </a: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1st unlock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Wi-fi</a:t>
                      </a: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password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Symmetric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Secure Enclave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When phone is shut</a:t>
                      </a: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d</a:t>
                      </a:r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own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When locked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Mail attachments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Public-key</a:t>
                      </a: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/>
                      </a:r>
                      <a:b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(Curve 25519)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Secure Enclave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(Not</a:t>
                      </a: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needed)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When unlocked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Safari </a:t>
                      </a:r>
                      <a:r>
                        <a:rPr lang="en-US" sz="17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pwds</a:t>
                      </a:r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&amp; bookmarks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Symmetric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Secure Enclave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</a:t>
                      </a: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 after phone locks </a:t>
                      </a: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(without </a:t>
                      </a:r>
                      <a:r>
                        <a:rPr lang="en-US" sz="17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TouchID</a:t>
                      </a: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)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7511" y="1102108"/>
            <a:ext cx="4628973" cy="14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57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classes of data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8336"/>
            <a:ext cx="8229600" cy="3672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Per-file key is wrapped with 1 of 4 “class keys” based on availability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241344"/>
              </p:ext>
            </p:extLst>
          </p:nvPr>
        </p:nvGraphicFramePr>
        <p:xfrm>
          <a:off x="457200" y="3292419"/>
          <a:ext cx="8327571" cy="3068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68930"/>
                <a:gridCol w="1447800"/>
                <a:gridCol w="1589314"/>
                <a:gridCol w="1404257"/>
                <a:gridCol w="21172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Availability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Crypto used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r>
                        <a:rPr lang="en-US" baseline="0" dirty="0" smtClean="0"/>
                        <a:t> storage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 erased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Always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SIM PIN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Symmetric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Effaceable</a:t>
                      </a:r>
                      <a:r>
                        <a:rPr lang="en-US" sz="1700" baseline="0" dirty="0" smtClean="0"/>
                        <a:t> Storage</a:t>
                      </a:r>
                      <a:endParaRPr lang="en-US" sz="1700" dirty="0" smtClean="0"/>
                    </a:p>
                    <a:p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When user</a:t>
                      </a:r>
                      <a:r>
                        <a:rPr lang="en-US" sz="1700" baseline="0" dirty="0" smtClean="0"/>
                        <a:t> chooses “Erase all content and settings”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After</a:t>
                      </a:r>
                      <a:r>
                        <a:rPr lang="en-US" sz="1700" baseline="0" dirty="0" smtClean="0"/>
                        <a:t> 1st unlock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Wi-fi</a:t>
                      </a:r>
                      <a:r>
                        <a:rPr lang="en-US" sz="1700" baseline="0" dirty="0" smtClean="0"/>
                        <a:t> password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Symmetric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Secure Enclave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When phone is shut</a:t>
                      </a:r>
                      <a:r>
                        <a:rPr lang="en-US" sz="1700" baseline="0" dirty="0" smtClean="0"/>
                        <a:t> d</a:t>
                      </a:r>
                      <a:r>
                        <a:rPr lang="en-US" sz="1700" dirty="0" smtClean="0"/>
                        <a:t>own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When locked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Mail attachments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Public-key</a:t>
                      </a: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/>
                      </a:r>
                      <a:b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(Curve 25519)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Secure Enclave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(Not</a:t>
                      </a: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needed)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When unlocked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Safari </a:t>
                      </a:r>
                      <a:r>
                        <a:rPr lang="en-US" sz="17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pwds</a:t>
                      </a:r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&amp; bookmarks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Symmetric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Secure Enclave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</a:t>
                      </a: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 after phone locks (</a:t>
                      </a: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without </a:t>
                      </a:r>
                      <a:r>
                        <a:rPr lang="en-US" sz="17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TouchID</a:t>
                      </a: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)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7511" y="1102108"/>
            <a:ext cx="4628973" cy="14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4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classes of data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8336"/>
            <a:ext cx="8229600" cy="3672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Per-file key is wrapped with 1 of 4 “class keys” based on availability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894770"/>
              </p:ext>
            </p:extLst>
          </p:nvPr>
        </p:nvGraphicFramePr>
        <p:xfrm>
          <a:off x="457200" y="3292419"/>
          <a:ext cx="8327571" cy="3068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68930"/>
                <a:gridCol w="1447800"/>
                <a:gridCol w="1589314"/>
                <a:gridCol w="1404257"/>
                <a:gridCol w="21172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Availability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Crypto used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r>
                        <a:rPr lang="en-US" baseline="0" dirty="0" smtClean="0"/>
                        <a:t> storage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 erased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Always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SIM PIN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Symmetric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Effaceable</a:t>
                      </a:r>
                      <a:r>
                        <a:rPr lang="en-US" sz="1700" baseline="0" dirty="0" smtClean="0"/>
                        <a:t> Storage</a:t>
                      </a:r>
                      <a:endParaRPr lang="en-US" sz="1700" dirty="0" smtClean="0"/>
                    </a:p>
                    <a:p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When user</a:t>
                      </a:r>
                      <a:r>
                        <a:rPr lang="en-US" sz="1700" baseline="0" dirty="0" smtClean="0"/>
                        <a:t> chooses “Erase all content and settings”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After</a:t>
                      </a:r>
                      <a:r>
                        <a:rPr lang="en-US" sz="1700" baseline="0" dirty="0" smtClean="0"/>
                        <a:t> 1st unlock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Wi-fi</a:t>
                      </a:r>
                      <a:r>
                        <a:rPr lang="en-US" sz="1700" baseline="0" dirty="0" smtClean="0"/>
                        <a:t> password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Symmetric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Secure Enclave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When phone is shut</a:t>
                      </a:r>
                      <a:r>
                        <a:rPr lang="en-US" sz="1700" baseline="0" dirty="0" smtClean="0"/>
                        <a:t> d</a:t>
                      </a:r>
                      <a:r>
                        <a:rPr lang="en-US" sz="1700" dirty="0" smtClean="0"/>
                        <a:t>own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When locked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Mail attachments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Public-key</a:t>
                      </a: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/>
                      </a:r>
                      <a:b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(Curve 25519)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Secure Enclave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(Not</a:t>
                      </a: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needed)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When unlocked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Safari </a:t>
                      </a:r>
                      <a:r>
                        <a:rPr lang="en-US" sz="1700" dirty="0" err="1" smtClean="0"/>
                        <a:t>pwds</a:t>
                      </a:r>
                      <a:r>
                        <a:rPr lang="en-US" sz="1700" dirty="0" smtClean="0"/>
                        <a:t> &amp; bookmarks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Symmetric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Secure Enclave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</a:t>
                      </a:r>
                      <a:r>
                        <a:rPr lang="en-US" sz="1700" baseline="0" dirty="0" smtClean="0"/>
                        <a:t>s after phone locks (</a:t>
                      </a:r>
                      <a:r>
                        <a:rPr lang="en-US" sz="1700" baseline="0" dirty="0" smtClean="0"/>
                        <a:t>without </a:t>
                      </a:r>
                      <a:r>
                        <a:rPr lang="en-US" sz="1700" baseline="0" dirty="0" err="1" smtClean="0"/>
                        <a:t>TouchID</a:t>
                      </a:r>
                      <a:r>
                        <a:rPr lang="en-US" sz="1700" baseline="0" dirty="0" smtClean="0"/>
                        <a:t>)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7511" y="1102108"/>
            <a:ext cx="4628973" cy="14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classes of data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8336"/>
            <a:ext cx="8229600" cy="3672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Per-file key is wrapped with 1 of 4 “class keys” based on availability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092118"/>
              </p:ext>
            </p:extLst>
          </p:nvPr>
        </p:nvGraphicFramePr>
        <p:xfrm>
          <a:off x="457200" y="3292419"/>
          <a:ext cx="8327571" cy="3068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68930"/>
                <a:gridCol w="1447800"/>
                <a:gridCol w="1589314"/>
                <a:gridCol w="1404257"/>
                <a:gridCol w="21172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Availability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Crypto used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r>
                        <a:rPr lang="en-US" baseline="0" dirty="0" smtClean="0"/>
                        <a:t> storage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 erased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Always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SIM PIN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Symmetric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Effaceable</a:t>
                      </a:r>
                      <a:r>
                        <a:rPr lang="en-US" sz="1700" baseline="0" dirty="0" smtClean="0"/>
                        <a:t> Storage</a:t>
                      </a:r>
                      <a:endParaRPr lang="en-US" sz="1700" dirty="0" smtClean="0"/>
                    </a:p>
                    <a:p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When user</a:t>
                      </a:r>
                      <a:r>
                        <a:rPr lang="en-US" sz="1700" baseline="0" dirty="0" smtClean="0"/>
                        <a:t> chooses “Erase all content and settings”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After</a:t>
                      </a:r>
                      <a:r>
                        <a:rPr lang="en-US" sz="1700" baseline="0" dirty="0" smtClean="0"/>
                        <a:t> 1st unlock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Wi-fi</a:t>
                      </a:r>
                      <a:r>
                        <a:rPr lang="en-US" sz="1700" baseline="0" dirty="0" smtClean="0"/>
                        <a:t> password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Symmetric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Secure Enclave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When phone is shut</a:t>
                      </a:r>
                      <a:r>
                        <a:rPr lang="en-US" sz="1700" baseline="0" dirty="0" smtClean="0"/>
                        <a:t> d</a:t>
                      </a:r>
                      <a:r>
                        <a:rPr lang="en-US" sz="1700" dirty="0" smtClean="0"/>
                        <a:t>own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When locked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Mail attachments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Public-key</a:t>
                      </a:r>
                      <a:r>
                        <a:rPr lang="en-US" sz="1700" baseline="0" dirty="0" smtClean="0"/>
                        <a:t/>
                      </a:r>
                      <a:br>
                        <a:rPr lang="en-US" sz="1700" baseline="0" dirty="0" smtClean="0"/>
                      </a:br>
                      <a:r>
                        <a:rPr lang="en-US" sz="1700" baseline="0" dirty="0" smtClean="0"/>
                        <a:t>(Curve 25519)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Secure Enclave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(Not</a:t>
                      </a:r>
                      <a:r>
                        <a:rPr lang="en-US" sz="1700" baseline="0" dirty="0" smtClean="0"/>
                        <a:t> needed)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When unlocked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Safari </a:t>
                      </a:r>
                      <a:r>
                        <a:rPr lang="en-US" sz="1700" dirty="0" err="1" smtClean="0"/>
                        <a:t>pwds</a:t>
                      </a:r>
                      <a:r>
                        <a:rPr lang="en-US" sz="1700" dirty="0" smtClean="0"/>
                        <a:t> &amp; bookmarks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Symmetric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Secure Enclave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</a:t>
                      </a:r>
                      <a:r>
                        <a:rPr lang="en-US" sz="1700" baseline="0" dirty="0" smtClean="0"/>
                        <a:t>s after phone locks (</a:t>
                      </a:r>
                      <a:r>
                        <a:rPr lang="en-US" sz="1700" baseline="0" dirty="0" smtClean="0"/>
                        <a:t>without </a:t>
                      </a:r>
                      <a:r>
                        <a:rPr lang="en-US" sz="1700" baseline="0" dirty="0" err="1" smtClean="0"/>
                        <a:t>TouchID</a:t>
                      </a:r>
                      <a:r>
                        <a:rPr lang="en-US" sz="1700" baseline="0" dirty="0" smtClean="0"/>
                        <a:t>)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7511" y="1102108"/>
            <a:ext cx="4628973" cy="1491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1105" y="1577088"/>
            <a:ext cx="471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</a:t>
            </a:r>
            <a:endParaRPr lang="en-US" sz="4800" dirty="0">
              <a:solidFill>
                <a:schemeClr val="accent2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99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Objectives</a:t>
            </a:r>
          </a:p>
          <a:p>
            <a:r>
              <a:rPr lang="en-US" sz="2200" dirty="0" smtClean="0"/>
              <a:t>See </a:t>
            </a:r>
            <a:r>
              <a:rPr lang="en-US" sz="2200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where</a:t>
            </a:r>
            <a:r>
              <a:rPr lang="en-US" sz="2200" dirty="0" smtClean="0"/>
              <a:t> and </a:t>
            </a:r>
            <a:r>
              <a:rPr lang="en-US" sz="2200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how</a:t>
            </a:r>
            <a:r>
              <a:rPr lang="en-US" sz="2200" dirty="0" smtClean="0"/>
              <a:t> symmetric </a:t>
            </a:r>
            <a:r>
              <a:rPr lang="en-US" sz="2200" dirty="0" smtClean="0"/>
              <a:t>encryption primitives are used</a:t>
            </a:r>
            <a:endParaRPr lang="en-US" sz="2200" dirty="0" smtClean="0"/>
          </a:p>
          <a:p>
            <a:r>
              <a:rPr lang="en-US" sz="2200" dirty="0" smtClean="0"/>
              <a:t>See </a:t>
            </a:r>
            <a:r>
              <a:rPr lang="en-US" sz="2200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why</a:t>
            </a:r>
            <a:r>
              <a:rPr lang="en-US" sz="2200" dirty="0" smtClean="0"/>
              <a:t> they improve privacy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Today’s focus: protecting the privacy of data at rest</a:t>
            </a:r>
          </a:p>
          <a:p>
            <a:pPr marL="521208"/>
            <a:r>
              <a:rPr lang="en-US" sz="2200" dirty="0" smtClean="0"/>
              <a:t>Will learn later in the semester how to protect smartphone messaging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82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Deriving class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Remember our mantra: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generate</a:t>
            </a:r>
            <a:r>
              <a:rPr lang="en-US" dirty="0" smtClean="0"/>
              <a:t> </a:t>
            </a:r>
            <a:r>
              <a:rPr lang="en-US" dirty="0"/>
              <a:t>key rather than </a:t>
            </a:r>
            <a:r>
              <a:rPr lang="en-US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storing</a:t>
            </a:r>
            <a:r>
              <a:rPr lang="en-US" dirty="0"/>
              <a:t> it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Wrap sensitive class keys in a </a:t>
            </a:r>
            <a:r>
              <a:rPr lang="en-US" i="1" dirty="0" smtClean="0"/>
              <a:t>passcode key</a:t>
            </a:r>
            <a:r>
              <a:rPr lang="en-US" dirty="0" smtClean="0"/>
              <a:t> derived from:</a:t>
            </a:r>
          </a:p>
          <a:p>
            <a:pPr lvl="1"/>
            <a:r>
              <a:rPr lang="en-US" dirty="0" smtClean="0"/>
              <a:t>User’s </a:t>
            </a:r>
            <a:r>
              <a:rPr lang="en-US" dirty="0" smtClean="0"/>
              <a:t>alphanumeric pin</a:t>
            </a:r>
            <a:endParaRPr lang="en-US" dirty="0" smtClean="0"/>
          </a:p>
          <a:p>
            <a:pPr lvl="1"/>
            <a:r>
              <a:rPr lang="en-US" dirty="0" smtClean="0"/>
              <a:t>The unique </a:t>
            </a:r>
            <a:r>
              <a:rPr lang="en-US" dirty="0" smtClean="0"/>
              <a:t>salt (</a:t>
            </a:r>
            <a:r>
              <a:rPr lang="en-US" dirty="0" err="1" smtClean="0"/>
              <a:t>uid</a:t>
            </a:r>
            <a:r>
              <a:rPr lang="en-US" dirty="0" smtClean="0"/>
              <a:t>) fused </a:t>
            </a:r>
            <a:r>
              <a:rPr lang="en-US" dirty="0" smtClean="0"/>
              <a:t>into the chip at manufacture </a:t>
            </a:r>
            <a:r>
              <a:rPr lang="en-US" dirty="0" smtClean="0"/>
              <a:t>time;</a:t>
            </a:r>
            <a:br>
              <a:rPr lang="en-US" dirty="0" smtClean="0"/>
            </a:br>
            <a:r>
              <a:rPr lang="en-US" dirty="0" smtClean="0"/>
              <a:t>unknown </a:t>
            </a:r>
            <a:r>
              <a:rPr lang="en-US" dirty="0" smtClean="0"/>
              <a:t>outside the Secure Enclave, (ostensibly) even by Apple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Use 10,000 iterations of PBKDF2</a:t>
            </a:r>
          </a:p>
          <a:p>
            <a:pPr lvl="1"/>
            <a:r>
              <a:rPr lang="en-US" dirty="0" smtClean="0"/>
              <a:t>~80 </a:t>
            </a:r>
            <a:r>
              <a:rPr lang="en-US" dirty="0" err="1" smtClean="0"/>
              <a:t>ms</a:t>
            </a:r>
            <a:r>
              <a:rPr lang="en-US" dirty="0" smtClean="0"/>
              <a:t> per </a:t>
            </a:r>
            <a:r>
              <a:rPr lang="en-US" dirty="0" smtClean="0"/>
              <a:t>guess (how long to brute force?)</a:t>
            </a:r>
            <a:endParaRPr lang="en-US" dirty="0" smtClean="0"/>
          </a:p>
          <a:p>
            <a:pPr lvl="1"/>
            <a:r>
              <a:rPr lang="en-US" dirty="0" smtClean="0"/>
              <a:t>Secure Enclave pauses between tries</a:t>
            </a:r>
          </a:p>
          <a:p>
            <a:pPr lvl="1"/>
            <a:r>
              <a:rPr lang="en-US" dirty="0" smtClean="0"/>
              <a:t>Phone can erase itself after 10 mistakes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Note: </a:t>
            </a:r>
            <a:r>
              <a:rPr lang="x-none" dirty="0" smtClean="0">
                <a:latin typeface="Cambria Math"/>
                <a:cs typeface="Cambria Math"/>
              </a:rPr>
              <a:t>∃</a:t>
            </a:r>
            <a:r>
              <a:rPr lang="x-none" dirty="0" smtClean="0"/>
              <a:t> </a:t>
            </a:r>
            <a:r>
              <a:rPr lang="x-none" dirty="0" smtClean="0"/>
              <a:t>other </a:t>
            </a:r>
            <a:r>
              <a:rPr lang="x-none" dirty="0" smtClean="0"/>
              <a:t>ways to derive class </a:t>
            </a:r>
            <a:r>
              <a:rPr lang="x-none" dirty="0" smtClean="0"/>
              <a:t>keys</a:t>
            </a:r>
            <a:r>
              <a:rPr lang="en-US" dirty="0" smtClean="0"/>
              <a:t> in order to</a:t>
            </a:r>
            <a:r>
              <a:rPr lang="x-none" dirty="0" smtClean="0"/>
              <a:t> </a:t>
            </a:r>
            <a:r>
              <a:rPr lang="x-none" dirty="0" smtClean="0"/>
              <a:t>enable iTunes &amp; iCloud backups + corporate device management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5158" y="3620747"/>
            <a:ext cx="2862943" cy="173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16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520" y="1077684"/>
            <a:ext cx="8717343" cy="280851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628063" y="3305211"/>
            <a:ext cx="2209800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Enc</a:t>
            </a:r>
            <a:r>
              <a:rPr lang="en-US" sz="2000" baseline="-25000" dirty="0" err="1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FK</a:t>
            </a:r>
            <a:r>
              <a:rPr lang="en-US" sz="2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(Safari data)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31920" y="3305211"/>
            <a:ext cx="1536138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Wrap</a:t>
            </a:r>
            <a:r>
              <a:rPr lang="en-US" sz="2000" baseline="-25000" dirty="0" err="1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CK</a:t>
            </a:r>
            <a:r>
              <a:rPr lang="en-US" sz="2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(FK)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90800" y="3305211"/>
            <a:ext cx="1621886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Wrap</a:t>
            </a:r>
            <a:r>
              <a:rPr lang="en-US" sz="2000" baseline="-25000" dirty="0" err="1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PK</a:t>
            </a:r>
            <a:r>
              <a:rPr lang="en-US" sz="2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(CK)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0519" y="3868607"/>
            <a:ext cx="2775081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PK = PBKDF2(pin, </a:t>
            </a:r>
            <a:r>
              <a:rPr lang="en-US" sz="2000" dirty="0" err="1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uid</a:t>
            </a:r>
            <a:r>
              <a:rPr lang="en-US" sz="2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0520" y="4365166"/>
            <a:ext cx="8566280" cy="2311956"/>
          </a:xfrm>
          <a:prstGeom prst="rect">
            <a:avLst/>
          </a:prstGeom>
        </p:spPr>
        <p:txBody>
          <a:bodyPr/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When phone is locked</a:t>
            </a:r>
          </a:p>
          <a:p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Without Touch ID: CK is deleted from Secure Enclave’s memory</a:t>
            </a:r>
          </a:p>
          <a:p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With Touch ID: Form new </a:t>
            </a:r>
            <a:r>
              <a:rPr lang="en-US" sz="2000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keywrap</a:t>
            </a: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2000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Wrap</a:t>
            </a:r>
            <a:r>
              <a:rPr lang="en-US" sz="2000" baseline="-25000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TouchID</a:t>
            </a: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(CK), then delete CK</a:t>
            </a:r>
          </a:p>
          <a:p>
            <a:pPr marL="0" indent="0">
              <a:buNone/>
            </a:pPr>
            <a:endParaRPr lang="en-US" sz="2000" dirty="0" smtClean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P.S.: CK is changed whenever the passcode is changed</a:t>
            </a:r>
            <a:b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sz="2000" dirty="0">
                <a:noFill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P.S.: </a:t>
            </a: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Memory used by Secure Enclave is itself encrypted w/ ephemeral key</a:t>
            </a:r>
            <a:endParaRPr lang="en-US" sz="20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signing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And now for something completely different…</a:t>
            </a:r>
          </a:p>
          <a:p>
            <a:r>
              <a:rPr lang="en-US" dirty="0" smtClean="0"/>
              <a:t>Each </a:t>
            </a:r>
            <a:r>
              <a:rPr lang="en-US" dirty="0"/>
              <a:t>step of the startup process contains components </a:t>
            </a:r>
            <a:r>
              <a:rPr lang="en-US" dirty="0" smtClean="0"/>
              <a:t>cryptographically </a:t>
            </a:r>
            <a:r>
              <a:rPr lang="en-US" dirty="0"/>
              <a:t>signed by Apple to ensure </a:t>
            </a:r>
            <a:r>
              <a:rPr lang="en-US" dirty="0" smtClean="0"/>
              <a:t>integrity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Secure </a:t>
            </a:r>
            <a:r>
              <a:rPr lang="en-US" dirty="0"/>
              <a:t>Enclave </a:t>
            </a:r>
            <a:r>
              <a:rPr lang="en-US" dirty="0" smtClean="0"/>
              <a:t>has a separate secure </a:t>
            </a:r>
            <a:r>
              <a:rPr lang="en-US" dirty="0"/>
              <a:t>boot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If any signature checks fail, device will not boot!</a:t>
            </a:r>
          </a:p>
          <a:p>
            <a:r>
              <a:rPr lang="en-US" dirty="0" smtClean="0"/>
              <a:t>Separately: iOS kernel also validates that all applications are signed by Apple before they’re allowed to execute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59973" y="2743198"/>
            <a:ext cx="1567543" cy="89262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Boot ROM (on chip)</a:t>
            </a:r>
            <a:endParaRPr lang="en-US" sz="20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01258" y="2743198"/>
            <a:ext cx="1567543" cy="8926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Low-level bootloader</a:t>
            </a:r>
            <a:endParaRPr lang="en-US" sz="20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42543" y="2743198"/>
            <a:ext cx="1567543" cy="89262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iBoot</a:t>
            </a: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(next bootloader)</a:t>
            </a:r>
            <a:endParaRPr lang="en-US" sz="20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83829" y="2743198"/>
            <a:ext cx="1567543" cy="8926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iOS kernel</a:t>
            </a:r>
            <a:endParaRPr lang="en-US" sz="20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>
          <a:xfrm>
            <a:off x="2427516" y="3189513"/>
            <a:ext cx="373742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1"/>
          </p:cNvCxnSpPr>
          <p:nvPr/>
        </p:nvCxnSpPr>
        <p:spPr>
          <a:xfrm>
            <a:off x="4368802" y="3189513"/>
            <a:ext cx="373741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1"/>
          </p:cNvCxnSpPr>
          <p:nvPr/>
        </p:nvCxnSpPr>
        <p:spPr>
          <a:xfrm>
            <a:off x="6310087" y="3189513"/>
            <a:ext cx="373742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3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iOS over-the-air update process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971" y="1480462"/>
            <a:ext cx="1679786" cy="3483427"/>
          </a:xfrm>
          <a:custGeom>
            <a:avLst/>
            <a:gdLst>
              <a:gd name="connsiteX0" fmla="*/ 328393 w 2362200"/>
              <a:gd name="connsiteY0" fmla="*/ 0 h 4898571"/>
              <a:gd name="connsiteX1" fmla="*/ 2033807 w 2362200"/>
              <a:gd name="connsiteY1" fmla="*/ 0 h 4898571"/>
              <a:gd name="connsiteX2" fmla="*/ 2362200 w 2362200"/>
              <a:gd name="connsiteY2" fmla="*/ 328393 h 4898571"/>
              <a:gd name="connsiteX3" fmla="*/ 2362200 w 2362200"/>
              <a:gd name="connsiteY3" fmla="*/ 4570178 h 4898571"/>
              <a:gd name="connsiteX4" fmla="*/ 2033807 w 2362200"/>
              <a:gd name="connsiteY4" fmla="*/ 4898571 h 4898571"/>
              <a:gd name="connsiteX5" fmla="*/ 328393 w 2362200"/>
              <a:gd name="connsiteY5" fmla="*/ 4898571 h 4898571"/>
              <a:gd name="connsiteX6" fmla="*/ 0 w 2362200"/>
              <a:gd name="connsiteY6" fmla="*/ 4570178 h 4898571"/>
              <a:gd name="connsiteX7" fmla="*/ 0 w 2362200"/>
              <a:gd name="connsiteY7" fmla="*/ 328393 h 4898571"/>
              <a:gd name="connsiteX8" fmla="*/ 328393 w 2362200"/>
              <a:gd name="connsiteY8" fmla="*/ 0 h 489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2200" h="4898571">
                <a:moveTo>
                  <a:pt x="328393" y="0"/>
                </a:moveTo>
                <a:lnTo>
                  <a:pt x="2033807" y="0"/>
                </a:lnTo>
                <a:cubicBezTo>
                  <a:pt x="2215173" y="0"/>
                  <a:pt x="2362200" y="147027"/>
                  <a:pt x="2362200" y="328393"/>
                </a:cubicBezTo>
                <a:lnTo>
                  <a:pt x="2362200" y="4570178"/>
                </a:lnTo>
                <a:cubicBezTo>
                  <a:pt x="2362200" y="4751544"/>
                  <a:pt x="2215173" y="4898571"/>
                  <a:pt x="2033807" y="4898571"/>
                </a:cubicBezTo>
                <a:lnTo>
                  <a:pt x="328393" y="4898571"/>
                </a:lnTo>
                <a:cubicBezTo>
                  <a:pt x="147027" y="4898571"/>
                  <a:pt x="0" y="4751544"/>
                  <a:pt x="0" y="4570178"/>
                </a:cubicBezTo>
                <a:lnTo>
                  <a:pt x="0" y="328393"/>
                </a:lnTo>
                <a:cubicBezTo>
                  <a:pt x="0" y="147027"/>
                  <a:pt x="147027" y="0"/>
                  <a:pt x="328393" y="0"/>
                </a:cubicBezTo>
                <a:close/>
              </a:path>
            </a:pathLst>
          </a:cu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2429251" y="2121260"/>
            <a:ext cx="3365778" cy="81047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Version of each component,</a:t>
            </a:r>
          </a:p>
          <a:p>
            <a:pPr marL="0" indent="0" algn="ctr">
              <a:buNone/>
            </a:pP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Nonce, Unique ECID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50757" y="2526499"/>
            <a:ext cx="3522765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2469643" y="3512612"/>
            <a:ext cx="3284993" cy="81047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Upgraded iOS components,</a:t>
            </a:r>
          </a:p>
          <a:p>
            <a:pPr marL="0" indent="0" algn="ctr">
              <a:buNone/>
            </a:pP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Sign(Data, Nonce, ECID)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350758" y="3898415"/>
            <a:ext cx="352276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>
          <a:xfrm>
            <a:off x="1012372" y="5059991"/>
            <a:ext cx="7119257" cy="16312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Signature contains:</a:t>
            </a:r>
          </a:p>
          <a:p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Nonce to connect the response to the initial request</a:t>
            </a:r>
          </a:p>
          <a:p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ECID to </a:t>
            </a:r>
            <a:r>
              <a:rPr lang="en-US" sz="2000" i="1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personalize</a:t>
            </a: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the response to this particular phone</a:t>
            </a:r>
            <a:endParaRPr lang="en-US" sz="20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Why? </a:t>
            </a:r>
            <a:endParaRPr lang="en-US" sz="20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428" y="1484322"/>
            <a:ext cx="2824248" cy="34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3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vs. </a:t>
            </a:r>
            <a:r>
              <a:rPr lang="en-US" smtClean="0"/>
              <a:t>FBI Case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FBI wanted data on locked iPhone 5c, don’t have the PIN</a:t>
            </a:r>
          </a:p>
          <a:p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PK </a:t>
            </a:r>
            <a:r>
              <a: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= PBKDF2(pin, </a:t>
            </a:r>
            <a:r>
              <a:rPr lang="en-US" dirty="0" err="1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uid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), so to read the files they 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could:</a:t>
            </a:r>
            <a:endParaRPr lang="en-US" dirty="0" smtClean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lvl="1"/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Pry open the phone to find the </a:t>
            </a:r>
            <a:r>
              <a:rPr lang="en-US" dirty="0" err="1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uid</a:t>
            </a:r>
            <a:endParaRPr lang="en-US" dirty="0" smtClean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lvl="1"/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Brute-force the pin on the phone itself</a:t>
            </a:r>
            <a:endParaRPr lang="en-US" dirty="0" smtClean="0"/>
          </a:p>
          <a:p>
            <a:r>
              <a:rPr lang="en-US" dirty="0" smtClean="0"/>
              <a:t>FBI </a:t>
            </a:r>
            <a:r>
              <a:rPr lang="en-US" dirty="0" smtClean="0"/>
              <a:t>wanted </a:t>
            </a:r>
            <a:r>
              <a:rPr lang="en-US" dirty="0" smtClean="0"/>
              <a:t>Apple to modify its operating system to enable a brute-force search of the PINs:</a:t>
            </a:r>
          </a:p>
          <a:p>
            <a:pPr lvl="1"/>
            <a:r>
              <a:rPr lang="en-US" dirty="0" smtClean="0"/>
              <a:t>Allow PINs to be submitted via external interface, not by hand</a:t>
            </a:r>
          </a:p>
          <a:p>
            <a:pPr lvl="1"/>
            <a:r>
              <a:rPr lang="en-US" dirty="0" smtClean="0"/>
              <a:t>Remove the delay between incorrect guesses</a:t>
            </a:r>
          </a:p>
          <a:p>
            <a:pPr lvl="1"/>
            <a:r>
              <a:rPr lang="en-US" dirty="0" smtClean="0"/>
              <a:t>Remove the “poison pill” wiping of the phone after 10 misses</a:t>
            </a:r>
          </a:p>
          <a:p>
            <a:r>
              <a:rPr lang="en-US" dirty="0" smtClean="0"/>
              <a:t>FBI </a:t>
            </a:r>
            <a:r>
              <a:rPr lang="en-US" dirty="0" smtClean="0"/>
              <a:t>wanted</a:t>
            </a:r>
            <a:r>
              <a:rPr lang="en-US" dirty="0" smtClean="0"/>
              <a:t> </a:t>
            </a:r>
            <a:r>
              <a:rPr lang="en-US" dirty="0" smtClean="0"/>
              <a:t>Apple to produce &amp; (crucially) sign this “</a:t>
            </a:r>
            <a:r>
              <a:rPr lang="en-US" dirty="0" err="1" smtClean="0"/>
              <a:t>GovtOS</a:t>
            </a:r>
            <a:r>
              <a:rPr lang="en-US" dirty="0" smtClean="0"/>
              <a:t>” update, or else the phone will reject it</a:t>
            </a:r>
          </a:p>
          <a:p>
            <a:r>
              <a:rPr lang="en-US" dirty="0" smtClean="0"/>
              <a:t>iPhone 5c doesn’t have a Secure Enclave, so delay is software-enforced rather than hardware-enforced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88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at rest protection on laptops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</a:t>
            </a:r>
          </a:p>
          <a:p>
            <a:pPr lvl="1"/>
            <a:r>
              <a:rPr lang="en-US" dirty="0" smtClean="0"/>
              <a:t>Data on a hard disk cannot be tampered with or exfiltrated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ven if the laptop is left unattended, lost, or stolen</a:t>
            </a:r>
          </a:p>
          <a:p>
            <a:r>
              <a:rPr lang="en-US" dirty="0" smtClean="0"/>
              <a:t>Several products</a:t>
            </a:r>
          </a:p>
          <a:p>
            <a:pPr lvl="1"/>
            <a:r>
              <a:rPr lang="en-US" dirty="0" smtClean="0"/>
              <a:t>Microsoft </a:t>
            </a:r>
            <a:r>
              <a:rPr lang="en-US" dirty="0" err="1" smtClean="0"/>
              <a:t>Bitlocker</a:t>
            </a:r>
            <a:r>
              <a:rPr lang="en-US" dirty="0" smtClean="0"/>
              <a:t>, standard </a:t>
            </a:r>
            <a:r>
              <a:rPr lang="en-US" dirty="0" smtClean="0"/>
              <a:t>on Windows 8 &amp; </a:t>
            </a:r>
            <a:r>
              <a:rPr lang="en-US" dirty="0" smtClean="0"/>
              <a:t>10</a:t>
            </a:r>
            <a:endParaRPr lang="en-US" dirty="0" smtClean="0"/>
          </a:p>
          <a:p>
            <a:pPr lvl="1"/>
            <a:r>
              <a:rPr lang="en-US" dirty="0" smtClean="0"/>
              <a:t>Apple </a:t>
            </a:r>
            <a:r>
              <a:rPr lang="en-US" dirty="0" err="1" smtClean="0"/>
              <a:t>FileVault</a:t>
            </a:r>
            <a:r>
              <a:rPr lang="en-US" dirty="0" smtClean="0"/>
              <a:t>, on by default from Mac OS X Yosemite (10.10)</a:t>
            </a:r>
            <a:endParaRPr lang="en-US" dirty="0" smtClean="0"/>
          </a:p>
          <a:p>
            <a:pPr lvl="1"/>
            <a:r>
              <a:rPr lang="en-US" dirty="0" smtClean="0"/>
              <a:t>Linux </a:t>
            </a:r>
            <a:r>
              <a:rPr lang="en-US" dirty="0" err="1" smtClean="0"/>
              <a:t>dm</a:t>
            </a:r>
            <a:r>
              <a:rPr lang="en-US" dirty="0" smtClean="0"/>
              <a:t>-crypt</a:t>
            </a:r>
          </a:p>
          <a:p>
            <a:pPr lvl="1"/>
            <a:r>
              <a:rPr lang="en-US" dirty="0" smtClean="0"/>
              <a:t>Third-party products like </a:t>
            </a:r>
            <a:r>
              <a:rPr lang="en-US" dirty="0" err="1" smtClean="0"/>
              <a:t>TrueCrypt</a:t>
            </a:r>
            <a:r>
              <a:rPr lang="en-US" dirty="0" smtClean="0"/>
              <a:t> and </a:t>
            </a:r>
            <a:r>
              <a:rPr lang="en-US" dirty="0" err="1" smtClean="0"/>
              <a:t>SecureDoc</a:t>
            </a:r>
            <a:r>
              <a:rPr lang="en-US" dirty="0"/>
              <a:t/>
            </a:r>
            <a:br>
              <a:rPr lang="en-US" dirty="0"/>
            </a:br>
            <a:r>
              <a:rPr lang="en-US" sz="1700" dirty="0" smtClean="0"/>
              <a:t>(https</a:t>
            </a:r>
            <a:r>
              <a:rPr lang="en-US" sz="1700" dirty="0"/>
              <a:t>://</a:t>
            </a:r>
            <a:r>
              <a:rPr lang="en-US" sz="1700" dirty="0" smtClean="0"/>
              <a:t>en.wikipedia.org/wiki/Comparison_of_disk_encryption_software)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8759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at rest protection on laptops: 4 components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58496" y="1312775"/>
            <a:ext cx="4101296" cy="1442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Memory</a:t>
            </a:r>
          </a:p>
          <a:p>
            <a:pPr marL="914400" lvl="1"/>
            <a:r>
              <a:rPr lang="en-US" dirty="0" smtClean="0"/>
              <a:t>Ephemeral storage</a:t>
            </a:r>
          </a:p>
          <a:p>
            <a:pPr marL="914400" lvl="1"/>
            <a:r>
              <a:rPr lang="en-US" dirty="0" smtClean="0"/>
              <a:t>Erased upon shutdown*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58495" y="4179635"/>
            <a:ext cx="4101297" cy="1442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en-US" dirty="0"/>
              <a:t>Trusted Platform Module</a:t>
            </a:r>
          </a:p>
          <a:p>
            <a:pPr marL="914400" lvl="1"/>
            <a:r>
              <a:rPr lang="en-US" dirty="0"/>
              <a:t>Stores crypto </a:t>
            </a:r>
            <a:r>
              <a:rPr lang="en-US" dirty="0" smtClean="0"/>
              <a:t>keys**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179635"/>
            <a:ext cx="4101296" cy="1442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en-US" dirty="0"/>
              <a:t>CPU</a:t>
            </a:r>
          </a:p>
          <a:p>
            <a:pPr marL="914400" lvl="1"/>
            <a:r>
              <a:rPr lang="en-US" dirty="0"/>
              <a:t>Performs crypto </a:t>
            </a:r>
            <a:r>
              <a:rPr lang="en-US" dirty="0" smtClean="0"/>
              <a:t>quickly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312774"/>
            <a:ext cx="4101296" cy="1442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/>
              <a:t>Disk</a:t>
            </a:r>
          </a:p>
          <a:p>
            <a:pPr marL="914400" lvl="1"/>
            <a:r>
              <a:rPr lang="en-US" dirty="0"/>
              <a:t>Long-term storage</a:t>
            </a:r>
          </a:p>
          <a:p>
            <a:pPr marL="914400" lvl="1"/>
            <a:r>
              <a:rPr lang="en-US" dirty="0"/>
              <a:t>Always encrypted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t="1490" r="1358" b="3085"/>
          <a:stretch>
            <a:fillRect/>
          </a:stretch>
        </p:blipFill>
        <p:spPr>
          <a:xfrm rot="20086841">
            <a:off x="5170227" y="4922727"/>
            <a:ext cx="2877832" cy="1734724"/>
          </a:xfrm>
          <a:custGeom>
            <a:avLst/>
            <a:gdLst>
              <a:gd name="connsiteX0" fmla="*/ 2464951 w 2464951"/>
              <a:gd name="connsiteY0" fmla="*/ 814135 h 1485844"/>
              <a:gd name="connsiteX1" fmla="*/ 1561069 w 2464951"/>
              <a:gd name="connsiteY1" fmla="*/ 1485844 h 1485844"/>
              <a:gd name="connsiteX2" fmla="*/ 0 w 2464951"/>
              <a:gd name="connsiteY2" fmla="*/ 750617 h 1485844"/>
              <a:gd name="connsiteX3" fmla="*/ 147391 w 2464951"/>
              <a:gd name="connsiteY3" fmla="*/ 437669 h 1485844"/>
              <a:gd name="connsiteX4" fmla="*/ 736338 w 2464951"/>
              <a:gd name="connsiteY4" fmla="*/ 0 h 148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4951" h="1485844">
                <a:moveTo>
                  <a:pt x="2464951" y="814135"/>
                </a:moveTo>
                <a:lnTo>
                  <a:pt x="1561069" y="1485844"/>
                </a:lnTo>
                <a:lnTo>
                  <a:pt x="0" y="750617"/>
                </a:lnTo>
                <a:lnTo>
                  <a:pt x="147391" y="437669"/>
                </a:lnTo>
                <a:lnTo>
                  <a:pt x="736338" y="0"/>
                </a:lnTo>
                <a:close/>
              </a:path>
            </a:pathLst>
          </a:cu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7919" y="2592259"/>
            <a:ext cx="2542448" cy="1432072"/>
          </a:xfrm>
          <a:custGeom>
            <a:avLst/>
            <a:gdLst>
              <a:gd name="connsiteX0" fmla="*/ 261753 w 2542448"/>
              <a:gd name="connsiteY0" fmla="*/ 0 h 1432072"/>
              <a:gd name="connsiteX1" fmla="*/ 2542448 w 2542448"/>
              <a:gd name="connsiteY1" fmla="*/ 0 h 1432072"/>
              <a:gd name="connsiteX2" fmla="*/ 2542448 w 2542448"/>
              <a:gd name="connsiteY2" fmla="*/ 1432072 h 1432072"/>
              <a:gd name="connsiteX3" fmla="*/ 0 w 2542448"/>
              <a:gd name="connsiteY3" fmla="*/ 1432072 h 1432072"/>
              <a:gd name="connsiteX4" fmla="*/ 0 w 2542448"/>
              <a:gd name="connsiteY4" fmla="*/ 1257385 h 143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2448" h="1432072">
                <a:moveTo>
                  <a:pt x="261753" y="0"/>
                </a:moveTo>
                <a:lnTo>
                  <a:pt x="2542448" y="0"/>
                </a:lnTo>
                <a:lnTo>
                  <a:pt x="2542448" y="1432072"/>
                </a:lnTo>
                <a:lnTo>
                  <a:pt x="0" y="1432072"/>
                </a:lnTo>
                <a:lnTo>
                  <a:pt x="0" y="1257385"/>
                </a:lnTo>
                <a:close/>
              </a:path>
            </a:pathLst>
          </a:cu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" t="1132" r="234" b="5722"/>
          <a:stretch>
            <a:fillRect/>
          </a:stretch>
        </p:blipFill>
        <p:spPr>
          <a:xfrm rot="21024473">
            <a:off x="1287617" y="4976033"/>
            <a:ext cx="2265133" cy="1826052"/>
          </a:xfrm>
          <a:custGeom>
            <a:avLst/>
            <a:gdLst>
              <a:gd name="connsiteX0" fmla="*/ 1060657 w 3703302"/>
              <a:gd name="connsiteY0" fmla="*/ 0 h 2985442"/>
              <a:gd name="connsiteX1" fmla="*/ 3703302 w 3703302"/>
              <a:gd name="connsiteY1" fmla="*/ 446597 h 2985442"/>
              <a:gd name="connsiteX2" fmla="*/ 2753823 w 3703302"/>
              <a:gd name="connsiteY2" fmla="*/ 2985442 h 2985442"/>
              <a:gd name="connsiteX3" fmla="*/ 2668538 w 3703302"/>
              <a:gd name="connsiteY3" fmla="*/ 2975772 h 2985442"/>
              <a:gd name="connsiteX4" fmla="*/ 0 w 3703302"/>
              <a:gd name="connsiteY4" fmla="*/ 2524801 h 2985442"/>
              <a:gd name="connsiteX5" fmla="*/ 100529 w 3703302"/>
              <a:gd name="connsiteY5" fmla="*/ 2255995 h 298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3302" h="2985442">
                <a:moveTo>
                  <a:pt x="1060657" y="0"/>
                </a:moveTo>
                <a:lnTo>
                  <a:pt x="3703302" y="446597"/>
                </a:lnTo>
                <a:lnTo>
                  <a:pt x="2753823" y="2985442"/>
                </a:lnTo>
                <a:lnTo>
                  <a:pt x="2668538" y="2975772"/>
                </a:lnTo>
                <a:lnTo>
                  <a:pt x="0" y="2524801"/>
                </a:lnTo>
                <a:lnTo>
                  <a:pt x="100529" y="2255995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33" y="2592259"/>
            <a:ext cx="1256780" cy="175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0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encryption: Attempt 1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70" y="2000249"/>
            <a:ext cx="2047875" cy="28575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690445" y="2000249"/>
            <a:ext cx="1297362" cy="1051065"/>
            <a:chOff x="6440556" y="2000249"/>
            <a:chExt cx="1297362" cy="10510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556" y="2422158"/>
              <a:ext cx="1297362" cy="629156"/>
            </a:xfrm>
            <a:prstGeom prst="rect">
              <a:avLst/>
            </a:prstGeom>
          </p:spPr>
        </p:pic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6440556" y="2000249"/>
              <a:ext cx="1297362" cy="461665"/>
            </a:xfrm>
            <a:prstGeom prst="rect">
              <a:avLst/>
            </a:prstGeom>
          </p:spPr>
          <p:txBody>
            <a:bodyPr vert="horz" wrap="square" lIns="0" tIns="45720" rIns="0" bIns="45720" rtlCol="0">
              <a:spAutoFit/>
            </a:bodyPr>
            <a:lstStyle>
              <a:lvl1pPr marL="274320" indent="-274320" algn="l" defTabSz="457200" rtl="0" eaLnBrk="1" latinLnBrk="0" hangingPunct="1">
                <a:spcBef>
                  <a:spcPts val="800"/>
                </a:spcBef>
                <a:buFont typeface="Arial"/>
                <a:buChar char="•"/>
                <a:defRPr sz="2400" b="0" i="0" kern="1200">
                  <a:solidFill>
                    <a:schemeClr val="tx1"/>
                  </a:solidFill>
                  <a:latin typeface="Lato Semibold"/>
                  <a:ea typeface="+mn-ea"/>
                  <a:cs typeface="Lato Semibold"/>
                </a:defRPr>
              </a:lvl1pPr>
              <a:lvl2pPr marL="667512" indent="-274320" algn="l" defTabSz="457200" rtl="0" eaLnBrk="1" latinLnBrk="0" hangingPunct="1">
                <a:spcBef>
                  <a:spcPts val="600"/>
                </a:spcBef>
                <a:buFont typeface="Arial"/>
                <a:buChar char="–"/>
                <a:defRPr sz="20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 smtClean="0">
                  <a:solidFill>
                    <a:srgbClr val="C0000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AES key</a:t>
              </a:r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4690445" y="3665306"/>
            <a:ext cx="2105386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Enc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(key, data)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4302820" y="2231082"/>
            <a:ext cx="387625" cy="5222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>
            <a:off x="4349433" y="3051314"/>
            <a:ext cx="263209" cy="1689651"/>
          </a:xfrm>
          <a:prstGeom prst="rightBrac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0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encryption: Attempt 2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023980" y="3266310"/>
            <a:ext cx="2542448" cy="1432072"/>
          </a:xfrm>
          <a:custGeom>
            <a:avLst/>
            <a:gdLst>
              <a:gd name="connsiteX0" fmla="*/ 261753 w 2542448"/>
              <a:gd name="connsiteY0" fmla="*/ 0 h 1432072"/>
              <a:gd name="connsiteX1" fmla="*/ 2542448 w 2542448"/>
              <a:gd name="connsiteY1" fmla="*/ 0 h 1432072"/>
              <a:gd name="connsiteX2" fmla="*/ 2542448 w 2542448"/>
              <a:gd name="connsiteY2" fmla="*/ 1432072 h 1432072"/>
              <a:gd name="connsiteX3" fmla="*/ 0 w 2542448"/>
              <a:gd name="connsiteY3" fmla="*/ 1432072 h 1432072"/>
              <a:gd name="connsiteX4" fmla="*/ 0 w 2542448"/>
              <a:gd name="connsiteY4" fmla="*/ 1257385 h 143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2448" h="1432072">
                <a:moveTo>
                  <a:pt x="261753" y="0"/>
                </a:moveTo>
                <a:lnTo>
                  <a:pt x="2542448" y="0"/>
                </a:lnTo>
                <a:lnTo>
                  <a:pt x="2542448" y="1432072"/>
                </a:lnTo>
                <a:lnTo>
                  <a:pt x="0" y="1432072"/>
                </a:lnTo>
                <a:lnTo>
                  <a:pt x="0" y="1257385"/>
                </a:lnTo>
                <a:close/>
              </a:path>
            </a:pathLst>
          </a:cu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" t="1132" r="234" b="5722"/>
          <a:stretch>
            <a:fillRect/>
          </a:stretch>
        </p:blipFill>
        <p:spPr>
          <a:xfrm rot="21024473">
            <a:off x="6248722" y="4718015"/>
            <a:ext cx="2265133" cy="1826052"/>
          </a:xfrm>
          <a:custGeom>
            <a:avLst/>
            <a:gdLst>
              <a:gd name="connsiteX0" fmla="*/ 1060657 w 3703302"/>
              <a:gd name="connsiteY0" fmla="*/ 0 h 2985442"/>
              <a:gd name="connsiteX1" fmla="*/ 3703302 w 3703302"/>
              <a:gd name="connsiteY1" fmla="*/ 446597 h 2985442"/>
              <a:gd name="connsiteX2" fmla="*/ 2753823 w 3703302"/>
              <a:gd name="connsiteY2" fmla="*/ 2985442 h 2985442"/>
              <a:gd name="connsiteX3" fmla="*/ 2668538 w 3703302"/>
              <a:gd name="connsiteY3" fmla="*/ 2975772 h 2985442"/>
              <a:gd name="connsiteX4" fmla="*/ 0 w 3703302"/>
              <a:gd name="connsiteY4" fmla="*/ 2524801 h 2985442"/>
              <a:gd name="connsiteX5" fmla="*/ 100529 w 3703302"/>
              <a:gd name="connsiteY5" fmla="*/ 2255995 h 298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3302" h="2985442">
                <a:moveTo>
                  <a:pt x="1060657" y="0"/>
                </a:moveTo>
                <a:lnTo>
                  <a:pt x="3703302" y="446597"/>
                </a:lnTo>
                <a:lnTo>
                  <a:pt x="2753823" y="2985442"/>
                </a:lnTo>
                <a:lnTo>
                  <a:pt x="2668538" y="2975772"/>
                </a:lnTo>
                <a:lnTo>
                  <a:pt x="0" y="2524801"/>
                </a:lnTo>
                <a:lnTo>
                  <a:pt x="100529" y="2255995"/>
                </a:lnTo>
                <a:close/>
              </a:path>
            </a:pathLst>
          </a:custGeom>
        </p:spPr>
      </p:pic>
      <p:grpSp>
        <p:nvGrpSpPr>
          <p:cNvPr id="3" name="Group 2"/>
          <p:cNvGrpSpPr/>
          <p:nvPr/>
        </p:nvGrpSpPr>
        <p:grpSpPr>
          <a:xfrm>
            <a:off x="41684" y="2788775"/>
            <a:ext cx="2877832" cy="2460474"/>
            <a:chOff x="78609" y="3699840"/>
            <a:chExt cx="2877832" cy="246047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5" t="1490" r="1358" b="3085"/>
            <a:stretch>
              <a:fillRect/>
            </a:stretch>
          </p:blipFill>
          <p:spPr>
            <a:xfrm rot="20086841">
              <a:off x="78609" y="4425590"/>
              <a:ext cx="2877832" cy="1734724"/>
            </a:xfrm>
            <a:custGeom>
              <a:avLst/>
              <a:gdLst>
                <a:gd name="connsiteX0" fmla="*/ 2464951 w 2464951"/>
                <a:gd name="connsiteY0" fmla="*/ 814135 h 1485844"/>
                <a:gd name="connsiteX1" fmla="*/ 1561069 w 2464951"/>
                <a:gd name="connsiteY1" fmla="*/ 1485844 h 1485844"/>
                <a:gd name="connsiteX2" fmla="*/ 0 w 2464951"/>
                <a:gd name="connsiteY2" fmla="*/ 750617 h 1485844"/>
                <a:gd name="connsiteX3" fmla="*/ 147391 w 2464951"/>
                <a:gd name="connsiteY3" fmla="*/ 437669 h 1485844"/>
                <a:gd name="connsiteX4" fmla="*/ 736338 w 2464951"/>
                <a:gd name="connsiteY4" fmla="*/ 0 h 148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4951" h="1485844">
                  <a:moveTo>
                    <a:pt x="2464951" y="814135"/>
                  </a:moveTo>
                  <a:lnTo>
                    <a:pt x="1561069" y="1485844"/>
                  </a:lnTo>
                  <a:lnTo>
                    <a:pt x="0" y="750617"/>
                  </a:lnTo>
                  <a:lnTo>
                    <a:pt x="147391" y="437669"/>
                  </a:lnTo>
                  <a:lnTo>
                    <a:pt x="736338" y="0"/>
                  </a:lnTo>
                  <a:close/>
                </a:path>
              </a:pathLst>
            </a:custGeom>
          </p:spPr>
        </p:pic>
        <p:grpSp>
          <p:nvGrpSpPr>
            <p:cNvPr id="7" name="Group 6"/>
            <p:cNvGrpSpPr/>
            <p:nvPr/>
          </p:nvGrpSpPr>
          <p:grpSpPr>
            <a:xfrm>
              <a:off x="962683" y="3699840"/>
              <a:ext cx="1297362" cy="1051065"/>
              <a:chOff x="6440556" y="2000249"/>
              <a:chExt cx="1297362" cy="105106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556" y="2422158"/>
                <a:ext cx="1297362" cy="629156"/>
              </a:xfrm>
              <a:prstGeom prst="rect">
                <a:avLst/>
              </a:prstGeom>
            </p:spPr>
          </p:pic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6440556" y="2000249"/>
                <a:ext cx="1297362" cy="461665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spAutoFit/>
              </a:bodyPr>
              <a:lstStyle>
                <a:lvl1pPr marL="274320" indent="-274320" algn="l" defTabSz="457200" rtl="0" eaLnBrk="1" latinLnBrk="0" hangingPunct="1">
                  <a:spcBef>
                    <a:spcPts val="8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Lato Semibold"/>
                    <a:ea typeface="+mn-ea"/>
                    <a:cs typeface="Lato Semibold"/>
                  </a:defRPr>
                </a:lvl1pPr>
                <a:lvl2pPr marL="667512" indent="-274320" algn="l" defTabSz="457200" rtl="0" eaLnBrk="1" latinLnBrk="0" hangingPunct="1">
                  <a:spcBef>
                    <a:spcPts val="6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Lato Medium"/>
                    <a:ea typeface="+mn-ea"/>
                    <a:cs typeface="Lato Medium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b="0" i="0" kern="1200">
                    <a:solidFill>
                      <a:schemeClr val="tx1"/>
                    </a:solidFill>
                    <a:latin typeface="Lato Medium"/>
                    <a:ea typeface="+mn-ea"/>
                    <a:cs typeface="Lato Medium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b="0" i="0" kern="1200">
                    <a:solidFill>
                      <a:schemeClr val="tx1"/>
                    </a:solidFill>
                    <a:latin typeface="Lato Medium"/>
                    <a:ea typeface="+mn-ea"/>
                    <a:cs typeface="Lato Medium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600" b="0" i="0" kern="1200">
                    <a:solidFill>
                      <a:schemeClr val="tx1"/>
                    </a:solidFill>
                    <a:latin typeface="Lato Medium"/>
                    <a:ea typeface="+mn-ea"/>
                    <a:cs typeface="Lato Medium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C00000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AES key</a:t>
                </a:r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044" y="1258117"/>
            <a:ext cx="2047875" cy="2857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232" y="3250440"/>
            <a:ext cx="1297362" cy="629156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2223120" y="3525262"/>
            <a:ext cx="1356048" cy="0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761" y="4904704"/>
            <a:ext cx="648681" cy="314578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stCxn id="13" idx="3"/>
            <a:endCxn id="24" idx="1"/>
          </p:cNvCxnSpPr>
          <p:nvPr/>
        </p:nvCxnSpPr>
        <p:spPr>
          <a:xfrm>
            <a:off x="4956594" y="3565018"/>
            <a:ext cx="1800167" cy="1496975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>
          <a:xfrm>
            <a:off x="6392505" y="3962468"/>
            <a:ext cx="2105386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Enc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(key, data)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295204" y="5163625"/>
            <a:ext cx="801636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data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28" name="Straight Arrow Connector 27"/>
          <p:cNvCxnSpPr>
            <a:stCxn id="27" idx="3"/>
          </p:cNvCxnSpPr>
          <p:nvPr/>
        </p:nvCxnSpPr>
        <p:spPr>
          <a:xfrm>
            <a:off x="5096840" y="5394458"/>
            <a:ext cx="1522621" cy="0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445198" y="4374438"/>
            <a:ext cx="0" cy="48057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416360" y="1155269"/>
            <a:ext cx="4960709" cy="1318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Remaining questions: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What mode of operation to use?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How to protect TPM’s release of key?</a:t>
            </a:r>
          </a:p>
        </p:txBody>
      </p:sp>
    </p:spTree>
    <p:extLst>
      <p:ext uri="{BB962C8B-B14F-4D97-AF65-F5344CB8AC3E}">
        <p14:creationId xmlns:p14="http://schemas.microsoft.com/office/powerpoint/2010/main" val="3154729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of operation: CBC mode?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56314"/>
            <a:ext cx="8229600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 smtClean="0"/>
              <a:t>Ferguson (2006): Lacks diﬀusion </a:t>
            </a:r>
            <a:r>
              <a:rPr lang="en-US" sz="2100" dirty="0"/>
              <a:t>in the CBC decryption operation</a:t>
            </a:r>
            <a:r>
              <a:rPr lang="en-US" sz="2100" dirty="0" smtClean="0"/>
              <a:t>.</a:t>
            </a:r>
          </a:p>
          <a:p>
            <a:pPr marL="0" indent="0">
              <a:buNone/>
            </a:pPr>
            <a:r>
              <a:rPr lang="en-US" sz="2100" dirty="0" smtClean="0"/>
              <a:t>If </a:t>
            </a:r>
            <a:r>
              <a:rPr lang="en-US" sz="2100" dirty="0"/>
              <a:t>the attacker introduces a change ∆ in ciphertext block </a:t>
            </a:r>
            <a:r>
              <a:rPr lang="en-US" sz="2100" dirty="0" err="1"/>
              <a:t>i</a:t>
            </a:r>
            <a:r>
              <a:rPr lang="en-US" sz="2100" dirty="0"/>
              <a:t>, then plaintext block </a:t>
            </a:r>
            <a:r>
              <a:rPr lang="en-US" sz="2100" dirty="0" err="1"/>
              <a:t>i</a:t>
            </a:r>
            <a:r>
              <a:rPr lang="en-US" sz="2100" dirty="0"/>
              <a:t> is randomized, but plaintext block i+1 is changed by ∆. In other words, the attacker can ﬂip arbitrary bits in one block at the cost of randomizing the previous block.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11" y="1148590"/>
            <a:ext cx="6758778" cy="273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8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encryption: Threat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Attacker can: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Read contents of disk at any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Request disk to encrypt files of its choosing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Modify files/sectors on disk</a:t>
            </a:r>
            <a:b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and request their decryption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Think: persistent malware!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Consequences of threat model:</a:t>
            </a:r>
          </a:p>
          <a:p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Encrypt each sector of disk individually</a:t>
            </a:r>
          </a:p>
          <a:p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 two sectors should be processed</a:t>
            </a:r>
            <a:b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identically </a:t>
            </a:r>
            <a:r>
              <a:rPr lang="x-none" sz="2000" dirty="0" smtClean="0"/>
              <a:t>→ </a:t>
            </a: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Tweakable </a:t>
            </a:r>
            <a:r>
              <a:rPr lang="en-US" sz="2000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enc</a:t>
            </a: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!</a:t>
            </a:r>
            <a:endParaRPr lang="en-US" sz="20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20279" y="1914147"/>
            <a:ext cx="3566521" cy="1828740"/>
            <a:chOff x="6192388" y="2897332"/>
            <a:chExt cx="4501098" cy="230794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554888" y="2897332"/>
              <a:ext cx="0" cy="230794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8289" y="3376446"/>
              <a:ext cx="1473198" cy="147319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264487" y="3310162"/>
              <a:ext cx="650179" cy="388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P, N</a:t>
              </a:r>
              <a:endParaRPr lang="en-US" sz="1400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845288" y="3836864"/>
              <a:ext cx="848198" cy="49795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latin typeface="Lato Black"/>
                  <a:cs typeface="Lato Black"/>
                </a:rPr>
                <a:t>$</a:t>
              </a:r>
              <a:endParaRPr lang="en-US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9" name="Curved Connector 8"/>
            <p:cNvCxnSpPr/>
            <p:nvPr/>
          </p:nvCxnSpPr>
          <p:spPr>
            <a:xfrm rot="10800000" flipV="1">
              <a:off x="6840389" y="3652198"/>
              <a:ext cx="1160701" cy="211868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urved Connector 9"/>
            <p:cNvCxnSpPr/>
            <p:nvPr/>
          </p:nvCxnSpPr>
          <p:spPr>
            <a:xfrm rot="16200000" flipH="1">
              <a:off x="7298608" y="3903803"/>
              <a:ext cx="244262" cy="1160702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>
              <a:endCxn id="8" idx="0"/>
            </p:cNvCxnSpPr>
            <p:nvPr/>
          </p:nvCxnSpPr>
          <p:spPr>
            <a:xfrm>
              <a:off x="9108689" y="3652196"/>
              <a:ext cx="1160698" cy="184668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>
              <a:stCxn id="8" idx="2"/>
            </p:cNvCxnSpPr>
            <p:nvPr/>
          </p:nvCxnSpPr>
          <p:spPr>
            <a:xfrm rot="5400000">
              <a:off x="9592112" y="3910046"/>
              <a:ext cx="252500" cy="1102051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9291486" y="3310162"/>
              <a:ext cx="640222" cy="388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P, N</a:t>
              </a:r>
              <a:endParaRPr lang="en-US" sz="1400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82420" y="4610283"/>
              <a:ext cx="432245" cy="388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C</a:t>
              </a:r>
              <a:endParaRPr lang="en-US" sz="1400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291486" y="4610283"/>
              <a:ext cx="432245" cy="388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C</a:t>
              </a:r>
              <a:endParaRPr lang="en-US" sz="1400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192388" y="3844234"/>
              <a:ext cx="1072099" cy="537620"/>
              <a:chOff x="5859270" y="3844234"/>
              <a:chExt cx="1072099" cy="53762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859270" y="3844234"/>
                <a:ext cx="1072099" cy="53762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latin typeface="Lato Black"/>
                    <a:cs typeface="Lato Black"/>
                  </a:rPr>
                  <a:t>M</a:t>
                </a:r>
                <a:endParaRPr lang="en-US" i="1" baseline="-25000" dirty="0">
                  <a:latin typeface="Lato Black"/>
                  <a:cs typeface="Lato Black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320444" y="3865991"/>
                <a:ext cx="560730" cy="47610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Lato Black"/>
                    <a:cs typeface="Lato Black"/>
                  </a:rPr>
                  <a:t>B</a:t>
                </a:r>
                <a:r>
                  <a:rPr lang="en-US" i="1" baseline="-25000" dirty="0" smtClean="0">
                    <a:latin typeface="Lato Black"/>
                    <a:cs typeface="Lato Black"/>
                  </a:rPr>
                  <a:t>$</a:t>
                </a:r>
                <a:endParaRPr lang="en-US" i="1" baseline="-25000" dirty="0">
                  <a:latin typeface="Lato Black"/>
                  <a:cs typeface="Lato Black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5104505" y="4194816"/>
            <a:ext cx="3582295" cy="2177330"/>
            <a:chOff x="6510250" y="2242687"/>
            <a:chExt cx="4759501" cy="2892839"/>
          </a:xfrm>
        </p:grpSpPr>
        <p:grpSp>
          <p:nvGrpSpPr>
            <p:cNvPr id="19" name="Group 18"/>
            <p:cNvGrpSpPr/>
            <p:nvPr/>
          </p:nvGrpSpPr>
          <p:grpSpPr>
            <a:xfrm>
              <a:off x="6751401" y="3125972"/>
              <a:ext cx="4277198" cy="2009554"/>
              <a:chOff x="6751400" y="4755737"/>
              <a:chExt cx="4277198" cy="2009554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8890000" y="4755737"/>
                <a:ext cx="0" cy="200955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3401" y="5029168"/>
                <a:ext cx="1473198" cy="1473198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6751400" y="5516788"/>
                <a:ext cx="1228773" cy="49795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latin typeface="Lato Black"/>
                    <a:cs typeface="Lato Black"/>
                  </a:rPr>
                  <a:t>B</a:t>
                </a:r>
                <a:r>
                  <a:rPr lang="en-US" i="1" baseline="-25000" dirty="0" smtClean="0">
                    <a:latin typeface="Lato Black"/>
                    <a:cs typeface="Lato Black"/>
                  </a:rPr>
                  <a:t>K</a:t>
                </a:r>
                <a:r>
                  <a:rPr lang="en-US" dirty="0" smtClean="0">
                    <a:latin typeface="Lato Semibold" panose="020F0502020204030203" pitchFamily="34" charset="0"/>
                    <a:ea typeface="Lato Semibold" panose="020F0502020204030203" pitchFamily="34" charset="0"/>
                    <a:cs typeface="Lato Semibold" panose="020F0502020204030203" pitchFamily="34" charset="0"/>
                  </a:rPr>
                  <a:t>(</a:t>
                </a:r>
                <a:r>
                  <a:rPr lang="en-US" dirty="0" smtClean="0">
                    <a:latin typeface="Lato Black"/>
                    <a:cs typeface="Lato Black"/>
                  </a:rPr>
                  <a:t>Z*, </a:t>
                </a:r>
                <a:r>
                  <a:rPr lang="en-US" dirty="0">
                    <a:latin typeface="Lato Black"/>
                    <a:cs typeface="Lato Black"/>
                  </a:rPr>
                  <a:t>-</a:t>
                </a:r>
                <a:r>
                  <a:rPr lang="en-US" dirty="0">
                    <a:latin typeface="Lato Semibold" panose="020F0502020204030203" pitchFamily="34" charset="0"/>
                    <a:ea typeface="Lato Semibold" panose="020F0502020204030203" pitchFamily="34" charset="0"/>
                    <a:cs typeface="Lato Semibold" panose="020F0502020204030203" pitchFamily="34" charset="0"/>
                  </a:rPr>
                  <a:t>)</a:t>
                </a:r>
                <a:endParaRPr lang="en-US" baseline="-25000" dirty="0"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817532" y="4962884"/>
                <a:ext cx="432246" cy="39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X</a:t>
                </a:r>
                <a:endParaRPr lang="en-US" sz="1400" i="1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0180400" y="5489586"/>
                <a:ext cx="848198" cy="49795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i="1" dirty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Π</a:t>
                </a:r>
                <a:endParaRPr lang="en-US" i="1" baseline="-250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cxnSp>
            <p:nvCxnSpPr>
              <p:cNvPr id="25" name="Curved Connector 24"/>
              <p:cNvCxnSpPr>
                <a:endCxn id="22" idx="0"/>
              </p:cNvCxnSpPr>
              <p:nvPr/>
            </p:nvCxnSpPr>
            <p:spPr>
              <a:xfrm rot="10800000" flipV="1">
                <a:off x="7365787" y="5304920"/>
                <a:ext cx="970414" cy="211868"/>
              </a:xfrm>
              <a:prstGeom prst="curvedConnector2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urved Connector 25"/>
              <p:cNvCxnSpPr>
                <a:stCxn id="22" idx="2"/>
              </p:cNvCxnSpPr>
              <p:nvPr/>
            </p:nvCxnSpPr>
            <p:spPr>
              <a:xfrm rot="16200000" flipH="1">
                <a:off x="7728863" y="5651669"/>
                <a:ext cx="244262" cy="970414"/>
              </a:xfrm>
              <a:prstGeom prst="curvedConnector2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urved Connector 26"/>
              <p:cNvCxnSpPr>
                <a:endCxn id="24" idx="0"/>
              </p:cNvCxnSpPr>
              <p:nvPr/>
            </p:nvCxnSpPr>
            <p:spPr>
              <a:xfrm>
                <a:off x="9443801" y="5304918"/>
                <a:ext cx="1160698" cy="184668"/>
              </a:xfrm>
              <a:prstGeom prst="curvedConnector2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urved Connector 27"/>
              <p:cNvCxnSpPr>
                <a:stCxn id="24" idx="2"/>
              </p:cNvCxnSpPr>
              <p:nvPr/>
            </p:nvCxnSpPr>
            <p:spPr>
              <a:xfrm rot="5400000">
                <a:off x="9927224" y="5562768"/>
                <a:ext cx="252500" cy="1102051"/>
              </a:xfrm>
              <a:prstGeom prst="curvedConnector2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9626598" y="4962884"/>
                <a:ext cx="432246" cy="39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X</a:t>
                </a:r>
                <a:endParaRPr lang="en-US" sz="1400" i="1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813043" y="6263005"/>
                <a:ext cx="432246" cy="39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Y</a:t>
                </a:r>
                <a:endParaRPr lang="en-US" sz="1400" i="1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626598" y="6263005"/>
                <a:ext cx="432246" cy="39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Y</a:t>
                </a:r>
                <a:endParaRPr lang="en-US" sz="1400" i="1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510250" y="2242687"/>
              <a:ext cx="4759501" cy="1156716"/>
              <a:chOff x="6510250" y="2242687"/>
              <a:chExt cx="4759501" cy="115671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510250" y="2246330"/>
                <a:ext cx="1311007" cy="49795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Lato Black"/>
                    <a:cs typeface="Lato Black"/>
                  </a:rPr>
                  <a:t>B</a:t>
                </a:r>
                <a:r>
                  <a:rPr lang="en-US" i="1" baseline="-25000" dirty="0" smtClean="0">
                    <a:latin typeface="Lato Black"/>
                    <a:cs typeface="Lato Black"/>
                  </a:rPr>
                  <a:t>K</a:t>
                </a:r>
                <a:r>
                  <a:rPr lang="en-US" dirty="0" smtClean="0">
                    <a:latin typeface="Lato Semibold" panose="020F0502020204030203" pitchFamily="34" charset="0"/>
                    <a:ea typeface="Lato Semibold" panose="020F0502020204030203" pitchFamily="34" charset="0"/>
                    <a:cs typeface="Lato Semibold" panose="020F0502020204030203" pitchFamily="34" charset="0"/>
                  </a:rPr>
                  <a:t>(</a:t>
                </a:r>
                <a:r>
                  <a:rPr lang="en-US" dirty="0" smtClean="0">
                    <a:latin typeface="Lato Black"/>
                    <a:cs typeface="Lato Black"/>
                  </a:rPr>
                  <a:t>Z</a:t>
                </a:r>
                <a:r>
                  <a:rPr lang="en-US" baseline="-25000" dirty="0" smtClean="0">
                    <a:latin typeface="Lato Black"/>
                    <a:cs typeface="Lato Black"/>
                  </a:rPr>
                  <a:t>1</a:t>
                </a:r>
                <a:r>
                  <a:rPr lang="en-US" dirty="0" smtClean="0">
                    <a:latin typeface="Lato Black"/>
                    <a:cs typeface="Lato Black"/>
                  </a:rPr>
                  <a:t>, -</a:t>
                </a:r>
                <a:r>
                  <a:rPr lang="en-US" dirty="0" smtClean="0">
                    <a:latin typeface="Lato Semibold" panose="020F0502020204030203" pitchFamily="34" charset="0"/>
                    <a:ea typeface="Lato Semibold" panose="020F0502020204030203" pitchFamily="34" charset="0"/>
                    <a:cs typeface="Lato Semibold" panose="020F0502020204030203" pitchFamily="34" charset="0"/>
                  </a:rPr>
                  <a:t>)</a:t>
                </a:r>
                <a:endParaRPr lang="en-US" baseline="-25000" dirty="0"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952668" y="2242687"/>
                <a:ext cx="1311007" cy="49795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Lato Black"/>
                    <a:cs typeface="Lato Black"/>
                  </a:rPr>
                  <a:t>B</a:t>
                </a:r>
                <a:r>
                  <a:rPr lang="en-US" i="1" baseline="-25000" dirty="0" smtClean="0">
                    <a:latin typeface="Lato Black"/>
                    <a:cs typeface="Lato Black"/>
                  </a:rPr>
                  <a:t>K</a:t>
                </a:r>
                <a:r>
                  <a:rPr lang="en-US" dirty="0" smtClean="0">
                    <a:latin typeface="Lato Semibold" panose="020F0502020204030203" pitchFamily="34" charset="0"/>
                    <a:ea typeface="Lato Semibold" panose="020F0502020204030203" pitchFamily="34" charset="0"/>
                    <a:cs typeface="Lato Semibold" panose="020F0502020204030203" pitchFamily="34" charset="0"/>
                  </a:rPr>
                  <a:t>(</a:t>
                </a:r>
                <a:r>
                  <a:rPr lang="en-US" dirty="0" smtClean="0">
                    <a:latin typeface="Lato Black"/>
                    <a:cs typeface="Lato Black"/>
                  </a:rPr>
                  <a:t>Z</a:t>
                </a:r>
                <a:r>
                  <a:rPr lang="en-US" baseline="-25000" dirty="0" smtClean="0">
                    <a:latin typeface="Lato Black"/>
                    <a:cs typeface="Lato Black"/>
                  </a:rPr>
                  <a:t>2</a:t>
                </a:r>
                <a:r>
                  <a:rPr lang="en-US" dirty="0" smtClean="0">
                    <a:latin typeface="Lato Black"/>
                    <a:cs typeface="Lato Black"/>
                  </a:rPr>
                  <a:t>, </a:t>
                </a:r>
                <a:r>
                  <a:rPr lang="en-US" dirty="0">
                    <a:latin typeface="Lato Black"/>
                    <a:cs typeface="Lato Black"/>
                  </a:rPr>
                  <a:t>-</a:t>
                </a:r>
                <a:r>
                  <a:rPr lang="en-US" dirty="0">
                    <a:latin typeface="Lato Semibold" panose="020F0502020204030203" pitchFamily="34" charset="0"/>
                    <a:ea typeface="Lato Semibold" panose="020F0502020204030203" pitchFamily="34" charset="0"/>
                    <a:cs typeface="Lato Semibold" panose="020F0502020204030203" pitchFamily="34" charset="0"/>
                  </a:rPr>
                  <a:t>)</a:t>
                </a:r>
                <a:endParaRPr lang="en-US" baseline="-25000" dirty="0"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9958744" y="2246330"/>
                <a:ext cx="1311007" cy="49795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Lato Black"/>
                    <a:cs typeface="Lato Black"/>
                  </a:rPr>
                  <a:t>B</a:t>
                </a:r>
                <a:r>
                  <a:rPr lang="en-US" i="1" baseline="-25000" dirty="0" smtClean="0">
                    <a:latin typeface="Lato Black"/>
                    <a:cs typeface="Lato Black"/>
                  </a:rPr>
                  <a:t>K</a:t>
                </a:r>
                <a:r>
                  <a:rPr lang="en-US" dirty="0" smtClean="0">
                    <a:latin typeface="Lato Semibold" panose="020F0502020204030203" pitchFamily="34" charset="0"/>
                    <a:ea typeface="Lato Semibold" panose="020F0502020204030203" pitchFamily="34" charset="0"/>
                    <a:cs typeface="Lato Semibold" panose="020F0502020204030203" pitchFamily="34" charset="0"/>
                  </a:rPr>
                  <a:t>(</a:t>
                </a:r>
                <a:r>
                  <a:rPr lang="en-US" dirty="0" smtClean="0">
                    <a:latin typeface="Lato Black"/>
                    <a:cs typeface="Lato Black"/>
                  </a:rPr>
                  <a:t>Z</a:t>
                </a:r>
                <a:r>
                  <a:rPr lang="en-US" i="1" baseline="-25000" dirty="0" smtClean="0">
                    <a:latin typeface="Lato Black"/>
                    <a:cs typeface="Lato Black"/>
                  </a:rPr>
                  <a:t>n</a:t>
                </a:r>
                <a:r>
                  <a:rPr lang="en-US" dirty="0" smtClean="0">
                    <a:latin typeface="Lato Black"/>
                    <a:cs typeface="Lato Black"/>
                  </a:rPr>
                  <a:t>, </a:t>
                </a:r>
                <a:r>
                  <a:rPr lang="en-US" dirty="0">
                    <a:latin typeface="Lato Black"/>
                    <a:cs typeface="Lato Black"/>
                  </a:rPr>
                  <a:t>-</a:t>
                </a:r>
                <a:r>
                  <a:rPr lang="en-US" dirty="0">
                    <a:latin typeface="Lato Semibold" panose="020F0502020204030203" pitchFamily="34" charset="0"/>
                    <a:ea typeface="Lato Semibold" panose="020F0502020204030203" pitchFamily="34" charset="0"/>
                    <a:cs typeface="Lato Semibold" panose="020F0502020204030203" pitchFamily="34" charset="0"/>
                  </a:rPr>
                  <a:t>)</a:t>
                </a:r>
                <a:endParaRPr lang="en-US" baseline="-25000" dirty="0"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9395086" y="2259783"/>
                <a:ext cx="432246" cy="39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…</a:t>
                </a:r>
                <a:endParaRPr lang="en-US" sz="1400" i="1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cxnSp>
            <p:nvCxnSpPr>
              <p:cNvPr id="37" name="Straight Arrow Connector 36"/>
              <p:cNvCxnSpPr>
                <a:stCxn id="21" idx="0"/>
                <a:endCxn id="33" idx="2"/>
              </p:cNvCxnSpPr>
              <p:nvPr/>
            </p:nvCxnSpPr>
            <p:spPr>
              <a:xfrm flipH="1" flipV="1">
                <a:off x="7165754" y="2744287"/>
                <a:ext cx="1724247" cy="655116"/>
              </a:xfrm>
              <a:prstGeom prst="straightConnector1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  <a:headEnd type="triangle" w="med" len="lg"/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21" idx="0"/>
                <a:endCxn id="34" idx="2"/>
              </p:cNvCxnSpPr>
              <p:nvPr/>
            </p:nvCxnSpPr>
            <p:spPr>
              <a:xfrm flipH="1" flipV="1">
                <a:off x="8608172" y="2740644"/>
                <a:ext cx="281829" cy="658759"/>
              </a:xfrm>
              <a:prstGeom prst="straightConnector1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  <a:headEnd type="triangle" w="med" len="lg"/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21" idx="0"/>
                <a:endCxn id="35" idx="2"/>
              </p:cNvCxnSpPr>
              <p:nvPr/>
            </p:nvCxnSpPr>
            <p:spPr>
              <a:xfrm flipV="1">
                <a:off x="8890001" y="2744287"/>
                <a:ext cx="1724247" cy="655116"/>
              </a:xfrm>
              <a:prstGeom prst="straightConnector1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  <a:headEnd type="triangle" w="med" len="lg"/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0492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XEX mode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4800598"/>
            <a:ext cx="8229600" cy="1679409"/>
          </a:xfrm>
        </p:spPr>
        <p:txBody>
          <a:bodyPr>
            <a:normAutofit/>
          </a:bodyPr>
          <a:lstStyle/>
          <a:p>
            <a:r>
              <a:rPr lang="en-US" dirty="0" smtClean="0"/>
              <a:t>TBC designed in 2004 by Philip Rogaway</a:t>
            </a:r>
          </a:p>
          <a:p>
            <a:r>
              <a:rPr lang="en-US" dirty="0"/>
              <a:t>Even-Mansour style with constantly-changing </a:t>
            </a:r>
            <a:r>
              <a:rPr lang="en-US" dirty="0" smtClean="0"/>
              <a:t>tweak</a:t>
            </a:r>
          </a:p>
          <a:p>
            <a:r>
              <a:rPr lang="en-US" dirty="0" smtClean="0"/>
              <a:t>Tweak Z = sector number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167"/>
            <a:ext cx="9144000" cy="3514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1001" y="1117080"/>
            <a:ext cx="102592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 smtClean="0"/>
              <a:t>Z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2037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6990</TotalTime>
  <Words>1775</Words>
  <Application>Microsoft Macintosh PowerPoint</Application>
  <PresentationFormat>On-screen Show (4:3)</PresentationFormat>
  <Paragraphs>297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Lecture 9: Protecting data at rest</vt:lpstr>
      <vt:lpstr>Today’s agenda</vt:lpstr>
      <vt:lpstr>Data at rest protection on laptops</vt:lpstr>
      <vt:lpstr>Data at rest protection on laptops: 4 components</vt:lpstr>
      <vt:lpstr>Disk encryption: Attempt 1</vt:lpstr>
      <vt:lpstr>Disk encryption: Attempt 2</vt:lpstr>
      <vt:lpstr>Mode of operation: CBC mode?</vt:lpstr>
      <vt:lpstr>Disk encryption: Threat model</vt:lpstr>
      <vt:lpstr>XEX mode</vt:lpstr>
      <vt:lpstr>XTS mode</vt:lpstr>
      <vt:lpstr>Key wrapping</vt:lpstr>
      <vt:lpstr>Trusted Platform Module</vt:lpstr>
      <vt:lpstr>Case study of Apple’s iPhone</vt:lpstr>
      <vt:lpstr>Crypto on Apple’s mobile devices</vt:lpstr>
      <vt:lpstr>Per-file encryption</vt:lpstr>
      <vt:lpstr>Four classes of data protection</vt:lpstr>
      <vt:lpstr>Four classes of data protection</vt:lpstr>
      <vt:lpstr>Four classes of data protection</vt:lpstr>
      <vt:lpstr>Four classes of data protection</vt:lpstr>
      <vt:lpstr>Deriving class keys</vt:lpstr>
      <vt:lpstr>Putting it all together</vt:lpstr>
      <vt:lpstr>Code signing</vt:lpstr>
      <vt:lpstr>iOS over-the-air update process</vt:lpstr>
      <vt:lpstr>Apple vs. FBI Case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Mayank Varia</dc:creator>
  <cp:lastModifiedBy>Mayank Varia</cp:lastModifiedBy>
  <cp:revision>414</cp:revision>
  <dcterms:created xsi:type="dcterms:W3CDTF">2015-04-11T12:26:38Z</dcterms:created>
  <dcterms:modified xsi:type="dcterms:W3CDTF">2018-02-20T19:08:26Z</dcterms:modified>
</cp:coreProperties>
</file>