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73" r:id="rId2"/>
    <p:sldId id="653" r:id="rId3"/>
    <p:sldId id="650" r:id="rId4"/>
    <p:sldId id="651" r:id="rId5"/>
    <p:sldId id="658" r:id="rId6"/>
    <p:sldId id="685" r:id="rId7"/>
    <p:sldId id="679" r:id="rId8"/>
    <p:sldId id="681" r:id="rId9"/>
    <p:sldId id="686" r:id="rId10"/>
    <p:sldId id="655" r:id="rId11"/>
    <p:sldId id="659" r:id="rId12"/>
    <p:sldId id="660" r:id="rId13"/>
    <p:sldId id="661" r:id="rId14"/>
    <p:sldId id="663" r:id="rId15"/>
    <p:sldId id="662" r:id="rId16"/>
    <p:sldId id="675" r:id="rId17"/>
    <p:sldId id="664" r:id="rId18"/>
    <p:sldId id="665" r:id="rId19"/>
    <p:sldId id="666" r:id="rId20"/>
    <p:sldId id="671" r:id="rId21"/>
    <p:sldId id="688" r:id="rId22"/>
    <p:sldId id="667" r:id="rId23"/>
    <p:sldId id="674" r:id="rId24"/>
    <p:sldId id="673" r:id="rId25"/>
    <p:sldId id="6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F5CD3031-250F-4F66-B7F7-081A9925C5CE}">
          <p14:sldIdLst>
            <p14:sldId id="373"/>
            <p14:sldId id="653"/>
            <p14:sldId id="650"/>
            <p14:sldId id="651"/>
            <p14:sldId id="658"/>
            <p14:sldId id="685"/>
          </p14:sldIdLst>
        </p14:section>
        <p14:section name="Combining Enc and MAC" id="{314C445C-59C1-0043-8598-D58380F1F278}">
          <p14:sldIdLst>
            <p14:sldId id="679"/>
            <p14:sldId id="681"/>
            <p14:sldId id="686"/>
          </p14:sldIdLst>
        </p14:section>
        <p14:section name="Padding oracle" id="{B1DAF3BF-9740-40FD-8317-40E8B6AE9FEC}">
          <p14:sldIdLst>
            <p14:sldId id="655"/>
            <p14:sldId id="659"/>
            <p14:sldId id="660"/>
            <p14:sldId id="661"/>
            <p14:sldId id="663"/>
            <p14:sldId id="662"/>
            <p14:sldId id="675"/>
            <p14:sldId id="664"/>
          </p14:sldIdLst>
        </p14:section>
        <p14:section name="Countermeasures?" id="{EB5E977A-81F4-41D4-9D7C-1131E442CC91}">
          <p14:sldIdLst>
            <p14:sldId id="665"/>
            <p14:sldId id="666"/>
            <p14:sldId id="671"/>
            <p14:sldId id="688"/>
            <p14:sldId id="667"/>
          </p14:sldIdLst>
        </p14:section>
        <p14:section name="Other oracles" id="{6855E573-82EB-4B27-9C76-F29E91FA1358}">
          <p14:sldIdLst>
            <p14:sldId id="674"/>
            <p14:sldId id="673"/>
            <p14:sldId id="6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82278" autoAdjust="0"/>
  </p:normalViewPr>
  <p:slideViewPr>
    <p:cSldViewPr snapToGrid="0" snapToObjects="1">
      <p:cViewPr varScale="1">
        <p:scale>
          <a:sx n="105" d="100"/>
          <a:sy n="105" d="100"/>
        </p:scale>
        <p:origin x="-584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1592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3C704-7041-4F04-8644-79AB8F982D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649E9-F65E-4B05-9239-6638DBB122F7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DF73E438-18FF-48DD-B414-A03D36B77405}" type="par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C0BBBC5D-AD25-4144-82AE-148C3C8F80B1}" type="sib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7934879C-07F6-4F7B-AA06-280CDCAF0400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A4993440-4149-4FD8-A194-DDDDD1862873}" type="par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176982A-C892-4931-825A-BED9B4215C9B}" type="sib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2012D53-9A18-4CC1-B7A8-70629796844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dirty="0">
            <a:solidFill>
              <a:schemeClr val="bg1"/>
            </a:solidFill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BB895E73-089A-4E14-B384-3C2D4FA45B23}" type="par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66D9E78C-ECC8-49D2-AEE6-BDE06E9E2C21}" type="sib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2BA67C2C-D283-4711-A68B-1C1785430BED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35CF2098-DEAF-40D9-8410-E9E9054EF334}" type="par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DADD86C-E92E-4698-85B2-62383D92B5D1}" type="sib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B74C70E-F2B4-4939-B6C6-63EA7DD1A4B5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FA619DA6-65C1-43FF-A991-075936C0B878}" type="par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890E919B-9059-4B77-A261-BD0CEDDDA7C7}" type="sib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ED025333-EED0-49EF-A24D-3110378B3259}" type="pres">
      <dgm:prSet presAssocID="{F8D3C704-7041-4F04-8644-79AB8F982D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C2003-9ABE-49FD-A54F-2F89708699F9}" type="pres">
      <dgm:prSet presAssocID="{0FE649E9-F65E-4B05-9239-6638DBB122F7}" presName="root1" presStyleCnt="0"/>
      <dgm:spPr/>
      <dgm:t>
        <a:bodyPr/>
        <a:lstStyle/>
        <a:p>
          <a:endParaRPr lang="en-US"/>
        </a:p>
      </dgm:t>
    </dgm:pt>
    <dgm:pt modelId="{4AFF5F93-1170-4638-8CB1-86CE95B96B58}" type="pres">
      <dgm:prSet presAssocID="{0FE649E9-F65E-4B05-9239-6638DBB12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24DAC-5A28-4455-AF6C-770D194E8699}" type="pres">
      <dgm:prSet presAssocID="{0FE649E9-F65E-4B05-9239-6638DBB122F7}" presName="level2hierChild" presStyleCnt="0"/>
      <dgm:spPr/>
      <dgm:t>
        <a:bodyPr/>
        <a:lstStyle/>
        <a:p>
          <a:endParaRPr lang="en-US"/>
        </a:p>
      </dgm:t>
    </dgm:pt>
    <dgm:pt modelId="{5F401335-F7BB-450D-B2CC-1B0B6ED0F06E}" type="pres">
      <dgm:prSet presAssocID="{A4993440-4149-4FD8-A194-DDDDD18628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80501CF-22D6-457A-A525-4381FB747DEE}" type="pres">
      <dgm:prSet presAssocID="{A4993440-4149-4FD8-A194-DDDDD18628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F9EA82-0488-4716-9F9D-B83EEF2185C0}" type="pres">
      <dgm:prSet presAssocID="{7934879C-07F6-4F7B-AA06-280CDCAF0400}" presName="root2" presStyleCnt="0"/>
      <dgm:spPr/>
      <dgm:t>
        <a:bodyPr/>
        <a:lstStyle/>
        <a:p>
          <a:endParaRPr lang="en-US"/>
        </a:p>
      </dgm:t>
    </dgm:pt>
    <dgm:pt modelId="{96ACC91C-64F8-4C38-8505-9A27AF16CD2D}" type="pres">
      <dgm:prSet presAssocID="{7934879C-07F6-4F7B-AA06-280CDCAF040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6161C-D909-46C6-A8F2-F99C95D05DE8}" type="pres">
      <dgm:prSet presAssocID="{7934879C-07F6-4F7B-AA06-280CDCAF0400}" presName="level3hierChild" presStyleCnt="0"/>
      <dgm:spPr/>
      <dgm:t>
        <a:bodyPr/>
        <a:lstStyle/>
        <a:p>
          <a:endParaRPr lang="en-US"/>
        </a:p>
      </dgm:t>
    </dgm:pt>
    <dgm:pt modelId="{CE797A43-2019-431E-91C7-2B32CF260A2B}" type="pres">
      <dgm:prSet presAssocID="{BB895E73-089A-4E14-B384-3C2D4FA45B2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9E3FACF-0BC9-43B8-9A3A-1C9B80258D1B}" type="pres">
      <dgm:prSet presAssocID="{BB895E73-089A-4E14-B384-3C2D4FA45B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3B67DC-7155-43E3-8039-2A7105ED4DD4}" type="pres">
      <dgm:prSet presAssocID="{92012D53-9A18-4CC1-B7A8-70629796844B}" presName="root2" presStyleCnt="0"/>
      <dgm:spPr/>
      <dgm:t>
        <a:bodyPr/>
        <a:lstStyle/>
        <a:p>
          <a:endParaRPr lang="en-US"/>
        </a:p>
      </dgm:t>
    </dgm:pt>
    <dgm:pt modelId="{6B3288A8-B2F4-408F-B66B-87CBAF8A102E}" type="pres">
      <dgm:prSet presAssocID="{92012D53-9A18-4CC1-B7A8-70629796844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A8CEA-6CD0-46E4-839C-0967237FDDB4}" type="pres">
      <dgm:prSet presAssocID="{92012D53-9A18-4CC1-B7A8-70629796844B}" presName="level3hierChild" presStyleCnt="0"/>
      <dgm:spPr/>
      <dgm:t>
        <a:bodyPr/>
        <a:lstStyle/>
        <a:p>
          <a:endParaRPr lang="en-US"/>
        </a:p>
      </dgm:t>
    </dgm:pt>
    <dgm:pt modelId="{D43765AF-5766-412D-BA9F-57893A1B85B1}" type="pres">
      <dgm:prSet presAssocID="{35CF2098-DEAF-40D9-8410-E9E9054EF33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D491C31-AC6B-42C7-BE0E-E011B05D14E7}" type="pres">
      <dgm:prSet presAssocID="{35CF2098-DEAF-40D9-8410-E9E9054EF33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D652DC7-5B37-4FAF-8E51-E06251933090}" type="pres">
      <dgm:prSet presAssocID="{2BA67C2C-D283-4711-A68B-1C1785430BED}" presName="root2" presStyleCnt="0"/>
      <dgm:spPr/>
      <dgm:t>
        <a:bodyPr/>
        <a:lstStyle/>
        <a:p>
          <a:endParaRPr lang="en-US"/>
        </a:p>
      </dgm:t>
    </dgm:pt>
    <dgm:pt modelId="{C5FC181A-E1B0-4FEB-A983-6C611FAA28D6}" type="pres">
      <dgm:prSet presAssocID="{2BA67C2C-D283-4711-A68B-1C1785430BE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B0DAF-C63E-43A1-8CD4-FFA48211C54F}" type="pres">
      <dgm:prSet presAssocID="{2BA67C2C-D283-4711-A68B-1C1785430BED}" presName="level3hierChild" presStyleCnt="0"/>
      <dgm:spPr/>
      <dgm:t>
        <a:bodyPr/>
        <a:lstStyle/>
        <a:p>
          <a:endParaRPr lang="en-US"/>
        </a:p>
      </dgm:t>
    </dgm:pt>
    <dgm:pt modelId="{6800183E-7235-4D51-8D2C-8A91C1E0E4DB}" type="pres">
      <dgm:prSet presAssocID="{FA619DA6-65C1-43FF-A991-075936C0B87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47898FB-D00A-42B5-876E-CD138D70C152}" type="pres">
      <dgm:prSet presAssocID="{FA619DA6-65C1-43FF-A991-075936C0B87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C9016B5-3313-4654-8F6A-88ABAD011F44}" type="pres">
      <dgm:prSet presAssocID="{0B74C70E-F2B4-4939-B6C6-63EA7DD1A4B5}" presName="root2" presStyleCnt="0"/>
      <dgm:spPr/>
      <dgm:t>
        <a:bodyPr/>
        <a:lstStyle/>
        <a:p>
          <a:endParaRPr lang="en-US"/>
        </a:p>
      </dgm:t>
    </dgm:pt>
    <dgm:pt modelId="{825A365C-5C92-4C72-A53C-0094946FC409}" type="pres">
      <dgm:prSet presAssocID="{0B74C70E-F2B4-4939-B6C6-63EA7DD1A4B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5D1CE-4382-48F0-B62F-6AFC74CE0E94}" type="pres">
      <dgm:prSet presAssocID="{0B74C70E-F2B4-4939-B6C6-63EA7DD1A4B5}" presName="level3hierChild" presStyleCnt="0"/>
      <dgm:spPr/>
      <dgm:t>
        <a:bodyPr/>
        <a:lstStyle/>
        <a:p>
          <a:endParaRPr lang="en-US"/>
        </a:p>
      </dgm:t>
    </dgm:pt>
  </dgm:ptLst>
  <dgm:cxnLst>
    <dgm:cxn modelId="{7486A0C4-8C28-4088-8425-0D123CE26714}" srcId="{92012D53-9A18-4CC1-B7A8-70629796844B}" destId="{0B74C70E-F2B4-4939-B6C6-63EA7DD1A4B5}" srcOrd="1" destOrd="0" parTransId="{FA619DA6-65C1-43FF-A991-075936C0B878}" sibTransId="{890E919B-9059-4B77-A261-BD0CEDDDA7C7}"/>
    <dgm:cxn modelId="{A94D6833-E077-48EA-A8EB-E21681BBCC74}" type="presOf" srcId="{2BA67C2C-D283-4711-A68B-1C1785430BED}" destId="{C5FC181A-E1B0-4FEB-A983-6C611FAA28D6}" srcOrd="0" destOrd="0" presId="urn:microsoft.com/office/officeart/2005/8/layout/hierarchy2"/>
    <dgm:cxn modelId="{EC543EAF-2C41-4B37-8F0E-220B706DAE1D}" srcId="{0FE649E9-F65E-4B05-9239-6638DBB122F7}" destId="{7934879C-07F6-4F7B-AA06-280CDCAF0400}" srcOrd="0" destOrd="0" parTransId="{A4993440-4149-4FD8-A194-DDDDD1862873}" sibTransId="{0176982A-C892-4931-825A-BED9B4215C9B}"/>
    <dgm:cxn modelId="{AB08428C-9D00-485B-8B60-57B777A83569}" type="presOf" srcId="{FA619DA6-65C1-43FF-A991-075936C0B878}" destId="{B47898FB-D00A-42B5-876E-CD138D70C152}" srcOrd="1" destOrd="0" presId="urn:microsoft.com/office/officeart/2005/8/layout/hierarchy2"/>
    <dgm:cxn modelId="{8B7BE059-7008-41D7-BF7E-D1042014F4AE}" type="presOf" srcId="{FA619DA6-65C1-43FF-A991-075936C0B878}" destId="{6800183E-7235-4D51-8D2C-8A91C1E0E4DB}" srcOrd="0" destOrd="0" presId="urn:microsoft.com/office/officeart/2005/8/layout/hierarchy2"/>
    <dgm:cxn modelId="{923882B6-281B-4A9A-8EB1-4A743585FFBD}" srcId="{0FE649E9-F65E-4B05-9239-6638DBB122F7}" destId="{92012D53-9A18-4CC1-B7A8-70629796844B}" srcOrd="1" destOrd="0" parTransId="{BB895E73-089A-4E14-B384-3C2D4FA45B23}" sibTransId="{66D9E78C-ECC8-49D2-AEE6-BDE06E9E2C21}"/>
    <dgm:cxn modelId="{83E5CA9F-5AC9-43A9-9C2C-C4FF15895E2B}" type="presOf" srcId="{0FE649E9-F65E-4B05-9239-6638DBB122F7}" destId="{4AFF5F93-1170-4638-8CB1-86CE95B96B58}" srcOrd="0" destOrd="0" presId="urn:microsoft.com/office/officeart/2005/8/layout/hierarchy2"/>
    <dgm:cxn modelId="{E663E719-5846-430C-9CB8-557925A3772B}" type="presOf" srcId="{A4993440-4149-4FD8-A194-DDDDD1862873}" destId="{580501CF-22D6-457A-A525-4381FB747DEE}" srcOrd="1" destOrd="0" presId="urn:microsoft.com/office/officeart/2005/8/layout/hierarchy2"/>
    <dgm:cxn modelId="{27858106-A724-43B7-8CE2-06FA8921007A}" type="presOf" srcId="{0B74C70E-F2B4-4939-B6C6-63EA7DD1A4B5}" destId="{825A365C-5C92-4C72-A53C-0094946FC409}" srcOrd="0" destOrd="0" presId="urn:microsoft.com/office/officeart/2005/8/layout/hierarchy2"/>
    <dgm:cxn modelId="{87B03DFC-7C0F-4666-A76A-636B12741520}" srcId="{F8D3C704-7041-4F04-8644-79AB8F982D63}" destId="{0FE649E9-F65E-4B05-9239-6638DBB122F7}" srcOrd="0" destOrd="0" parTransId="{DF73E438-18FF-48DD-B414-A03D36B77405}" sibTransId="{C0BBBC5D-AD25-4144-82AE-148C3C8F80B1}"/>
    <dgm:cxn modelId="{84EAEABB-2633-4503-9405-229DF431F512}" type="presOf" srcId="{35CF2098-DEAF-40D9-8410-E9E9054EF334}" destId="{FD491C31-AC6B-42C7-BE0E-E011B05D14E7}" srcOrd="1" destOrd="0" presId="urn:microsoft.com/office/officeart/2005/8/layout/hierarchy2"/>
    <dgm:cxn modelId="{C0149719-976C-41EC-996A-46EC95CFC616}" type="presOf" srcId="{35CF2098-DEAF-40D9-8410-E9E9054EF334}" destId="{D43765AF-5766-412D-BA9F-57893A1B85B1}" srcOrd="0" destOrd="0" presId="urn:microsoft.com/office/officeart/2005/8/layout/hierarchy2"/>
    <dgm:cxn modelId="{332D41B0-6DF7-4A02-9C37-82480D9B9E8F}" type="presOf" srcId="{A4993440-4149-4FD8-A194-DDDDD1862873}" destId="{5F401335-F7BB-450D-B2CC-1B0B6ED0F06E}" srcOrd="0" destOrd="0" presId="urn:microsoft.com/office/officeart/2005/8/layout/hierarchy2"/>
    <dgm:cxn modelId="{9E1FF8D0-F2C6-4ABD-A254-B96F720BBE00}" srcId="{92012D53-9A18-4CC1-B7A8-70629796844B}" destId="{2BA67C2C-D283-4711-A68B-1C1785430BED}" srcOrd="0" destOrd="0" parTransId="{35CF2098-DEAF-40D9-8410-E9E9054EF334}" sibTransId="{9DADD86C-E92E-4698-85B2-62383D92B5D1}"/>
    <dgm:cxn modelId="{DAD356CB-5D0F-4FBE-8C68-7130432F96BD}" type="presOf" srcId="{BB895E73-089A-4E14-B384-3C2D4FA45B23}" destId="{D9E3FACF-0BC9-43B8-9A3A-1C9B80258D1B}" srcOrd="1" destOrd="0" presId="urn:microsoft.com/office/officeart/2005/8/layout/hierarchy2"/>
    <dgm:cxn modelId="{210D9822-2589-49CF-9EF4-9F7497EF8DE7}" type="presOf" srcId="{92012D53-9A18-4CC1-B7A8-70629796844B}" destId="{6B3288A8-B2F4-408F-B66B-87CBAF8A102E}" srcOrd="0" destOrd="0" presId="urn:microsoft.com/office/officeart/2005/8/layout/hierarchy2"/>
    <dgm:cxn modelId="{A3B42E6D-2D36-4017-8ED0-DF9375F27099}" type="presOf" srcId="{BB895E73-089A-4E14-B384-3C2D4FA45B23}" destId="{CE797A43-2019-431E-91C7-2B32CF260A2B}" srcOrd="0" destOrd="0" presId="urn:microsoft.com/office/officeart/2005/8/layout/hierarchy2"/>
    <dgm:cxn modelId="{EE2B512B-5ED2-4A34-A1EB-4AD04E35F5DC}" type="presOf" srcId="{7934879C-07F6-4F7B-AA06-280CDCAF0400}" destId="{96ACC91C-64F8-4C38-8505-9A27AF16CD2D}" srcOrd="0" destOrd="0" presId="urn:microsoft.com/office/officeart/2005/8/layout/hierarchy2"/>
    <dgm:cxn modelId="{77E1726A-CBFB-4159-A94D-B2D33A59CD20}" type="presOf" srcId="{F8D3C704-7041-4F04-8644-79AB8F982D63}" destId="{ED025333-EED0-49EF-A24D-3110378B3259}" srcOrd="0" destOrd="0" presId="urn:microsoft.com/office/officeart/2005/8/layout/hierarchy2"/>
    <dgm:cxn modelId="{12E4770F-FF9B-48BB-AA7D-024E04CFC629}" type="presParOf" srcId="{ED025333-EED0-49EF-A24D-3110378B3259}" destId="{131C2003-9ABE-49FD-A54F-2F89708699F9}" srcOrd="0" destOrd="0" presId="urn:microsoft.com/office/officeart/2005/8/layout/hierarchy2"/>
    <dgm:cxn modelId="{E89409A9-7594-4A8A-B3FE-EE28546ED12B}" type="presParOf" srcId="{131C2003-9ABE-49FD-A54F-2F89708699F9}" destId="{4AFF5F93-1170-4638-8CB1-86CE95B96B58}" srcOrd="0" destOrd="0" presId="urn:microsoft.com/office/officeart/2005/8/layout/hierarchy2"/>
    <dgm:cxn modelId="{2DA71B97-A643-43EB-BA1D-30A365D62E43}" type="presParOf" srcId="{131C2003-9ABE-49FD-A54F-2F89708699F9}" destId="{DB924DAC-5A28-4455-AF6C-770D194E8699}" srcOrd="1" destOrd="0" presId="urn:microsoft.com/office/officeart/2005/8/layout/hierarchy2"/>
    <dgm:cxn modelId="{C7A7DD92-2E52-4970-BF84-25B5D2D6A8FE}" type="presParOf" srcId="{DB924DAC-5A28-4455-AF6C-770D194E8699}" destId="{5F401335-F7BB-450D-B2CC-1B0B6ED0F06E}" srcOrd="0" destOrd="0" presId="urn:microsoft.com/office/officeart/2005/8/layout/hierarchy2"/>
    <dgm:cxn modelId="{4E27B350-FBCF-4A09-92B3-6F9EB6616CE0}" type="presParOf" srcId="{5F401335-F7BB-450D-B2CC-1B0B6ED0F06E}" destId="{580501CF-22D6-457A-A525-4381FB747DEE}" srcOrd="0" destOrd="0" presId="urn:microsoft.com/office/officeart/2005/8/layout/hierarchy2"/>
    <dgm:cxn modelId="{431B510F-7935-4437-92D4-33D4F4C5EFB7}" type="presParOf" srcId="{DB924DAC-5A28-4455-AF6C-770D194E8699}" destId="{30F9EA82-0488-4716-9F9D-B83EEF2185C0}" srcOrd="1" destOrd="0" presId="urn:microsoft.com/office/officeart/2005/8/layout/hierarchy2"/>
    <dgm:cxn modelId="{51E90467-C730-4262-95C4-A7AF26834C6F}" type="presParOf" srcId="{30F9EA82-0488-4716-9F9D-B83EEF2185C0}" destId="{96ACC91C-64F8-4C38-8505-9A27AF16CD2D}" srcOrd="0" destOrd="0" presId="urn:microsoft.com/office/officeart/2005/8/layout/hierarchy2"/>
    <dgm:cxn modelId="{EDDA5879-3A41-4EFD-9183-F2D54EA0BF6B}" type="presParOf" srcId="{30F9EA82-0488-4716-9F9D-B83EEF2185C0}" destId="{9E26161C-D909-46C6-A8F2-F99C95D05DE8}" srcOrd="1" destOrd="0" presId="urn:microsoft.com/office/officeart/2005/8/layout/hierarchy2"/>
    <dgm:cxn modelId="{A1C776EF-DD82-4699-97F6-A05A072AB659}" type="presParOf" srcId="{DB924DAC-5A28-4455-AF6C-770D194E8699}" destId="{CE797A43-2019-431E-91C7-2B32CF260A2B}" srcOrd="2" destOrd="0" presId="urn:microsoft.com/office/officeart/2005/8/layout/hierarchy2"/>
    <dgm:cxn modelId="{2D3156D0-4D0B-4A7D-A174-8D13155989CB}" type="presParOf" srcId="{CE797A43-2019-431E-91C7-2B32CF260A2B}" destId="{D9E3FACF-0BC9-43B8-9A3A-1C9B80258D1B}" srcOrd="0" destOrd="0" presId="urn:microsoft.com/office/officeart/2005/8/layout/hierarchy2"/>
    <dgm:cxn modelId="{85EC7644-4213-4BB0-8A3A-E0CBE9F2F32E}" type="presParOf" srcId="{DB924DAC-5A28-4455-AF6C-770D194E8699}" destId="{4A3B67DC-7155-43E3-8039-2A7105ED4DD4}" srcOrd="3" destOrd="0" presId="urn:microsoft.com/office/officeart/2005/8/layout/hierarchy2"/>
    <dgm:cxn modelId="{823D33A4-D028-4807-AE1C-3FC6AFC8A22F}" type="presParOf" srcId="{4A3B67DC-7155-43E3-8039-2A7105ED4DD4}" destId="{6B3288A8-B2F4-408F-B66B-87CBAF8A102E}" srcOrd="0" destOrd="0" presId="urn:microsoft.com/office/officeart/2005/8/layout/hierarchy2"/>
    <dgm:cxn modelId="{9A00AA13-DE67-4D10-A396-AE3CCBE403B9}" type="presParOf" srcId="{4A3B67DC-7155-43E3-8039-2A7105ED4DD4}" destId="{4D2A8CEA-6CD0-46E4-839C-0967237FDDB4}" srcOrd="1" destOrd="0" presId="urn:microsoft.com/office/officeart/2005/8/layout/hierarchy2"/>
    <dgm:cxn modelId="{AB9198C8-FCE0-4379-B38F-1B917813C93B}" type="presParOf" srcId="{4D2A8CEA-6CD0-46E4-839C-0967237FDDB4}" destId="{D43765AF-5766-412D-BA9F-57893A1B85B1}" srcOrd="0" destOrd="0" presId="urn:microsoft.com/office/officeart/2005/8/layout/hierarchy2"/>
    <dgm:cxn modelId="{A3BE8541-58B3-4308-AEC0-5FB12986BFC7}" type="presParOf" srcId="{D43765AF-5766-412D-BA9F-57893A1B85B1}" destId="{FD491C31-AC6B-42C7-BE0E-E011B05D14E7}" srcOrd="0" destOrd="0" presId="urn:microsoft.com/office/officeart/2005/8/layout/hierarchy2"/>
    <dgm:cxn modelId="{FFB8B65E-52C9-46C2-8891-F4F3E4E10E46}" type="presParOf" srcId="{4D2A8CEA-6CD0-46E4-839C-0967237FDDB4}" destId="{4D652DC7-5B37-4FAF-8E51-E06251933090}" srcOrd="1" destOrd="0" presId="urn:microsoft.com/office/officeart/2005/8/layout/hierarchy2"/>
    <dgm:cxn modelId="{A1CFDA20-2172-4DED-92C5-E3B1363BB7EF}" type="presParOf" srcId="{4D652DC7-5B37-4FAF-8E51-E06251933090}" destId="{C5FC181A-E1B0-4FEB-A983-6C611FAA28D6}" srcOrd="0" destOrd="0" presId="urn:microsoft.com/office/officeart/2005/8/layout/hierarchy2"/>
    <dgm:cxn modelId="{394D5056-5A13-4F49-AA61-A584C5DD668D}" type="presParOf" srcId="{4D652DC7-5B37-4FAF-8E51-E06251933090}" destId="{18BB0DAF-C63E-43A1-8CD4-FFA48211C54F}" srcOrd="1" destOrd="0" presId="urn:microsoft.com/office/officeart/2005/8/layout/hierarchy2"/>
    <dgm:cxn modelId="{911BD942-1CF5-42DD-8853-3756E230A4AE}" type="presParOf" srcId="{4D2A8CEA-6CD0-46E4-839C-0967237FDDB4}" destId="{6800183E-7235-4D51-8D2C-8A91C1E0E4DB}" srcOrd="2" destOrd="0" presId="urn:microsoft.com/office/officeart/2005/8/layout/hierarchy2"/>
    <dgm:cxn modelId="{01DC08B7-7D98-40C7-8405-B95D4359BFD5}" type="presParOf" srcId="{6800183E-7235-4D51-8D2C-8A91C1E0E4DB}" destId="{B47898FB-D00A-42B5-876E-CD138D70C152}" srcOrd="0" destOrd="0" presId="urn:microsoft.com/office/officeart/2005/8/layout/hierarchy2"/>
    <dgm:cxn modelId="{BAA8C2A0-4A63-4AD1-A57D-7B3781ADF95B}" type="presParOf" srcId="{4D2A8CEA-6CD0-46E4-839C-0967237FDDB4}" destId="{5C9016B5-3313-4654-8F6A-88ABAD011F44}" srcOrd="3" destOrd="0" presId="urn:microsoft.com/office/officeart/2005/8/layout/hierarchy2"/>
    <dgm:cxn modelId="{2C0537CC-09CE-49A7-9588-727B0D4E76C4}" type="presParOf" srcId="{5C9016B5-3313-4654-8F6A-88ABAD011F44}" destId="{825A365C-5C92-4C72-A53C-0094946FC409}" srcOrd="0" destOrd="0" presId="urn:microsoft.com/office/officeart/2005/8/layout/hierarchy2"/>
    <dgm:cxn modelId="{ACD22C46-133A-48A9-AF5D-5CC5F5FE5880}" type="presParOf" srcId="{5C9016B5-3313-4654-8F6A-88ABAD011F44}" destId="{2895D1CE-4382-48F0-B62F-6AFC74CE0E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taken from https://blog.cloudflare.com/padding-oracles-and-the-decline-of-cbc-mode-ciphersuites/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taken from https://blog.cloudflare.com/padding-oracles-and-the-decline-of-cbc-mode-ciphersuites/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1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https://blog.cloudflare.com/yet-another-padding-oracle-in-openssl-cbc-ciphersuites/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twitter.com</a:t>
            </a:r>
            <a:r>
              <a:rPr lang="en-US" dirty="0" smtClean="0"/>
              <a:t>/</a:t>
            </a:r>
            <a:r>
              <a:rPr lang="en-US" dirty="0" err="1" smtClean="0"/>
              <a:t>dotMudge</a:t>
            </a:r>
            <a:r>
              <a:rPr lang="en-US" dirty="0" smtClean="0"/>
              <a:t>/status/956659492199989255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Vaudenay’s</a:t>
            </a:r>
            <a:r>
              <a:rPr lang="en-US" dirty="0" smtClean="0"/>
              <a:t> paper: https://www.iacr.org/archive/eurocrypt2002/23320530/cbc02_e02d.pdf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like </a:t>
            </a:r>
            <a:r>
              <a:rPr lang="en-US" dirty="0" err="1" smtClean="0"/>
              <a:t>Schaumann’s</a:t>
            </a:r>
            <a:r>
              <a:rPr lang="en-US" dirty="0" smtClean="0"/>
              <a:t> timeline from theoretical flaw to empirical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6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Links: https://cryptocoding.net/index.php/Coding_rules and https://github.com/agl/ctgrind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77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about XML encryption flaws, see: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https://dl.acm.org/citation.cfm?id=2046756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https://www.ei.rub.de/media/nds/veroeffentlichungen/2015/08/11/breaking-xml-enc-automatically.pdf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3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Punchline</a:t>
            </a:r>
            <a:r>
              <a:rPr lang="en-US" dirty="0" smtClean="0"/>
              <a:t>: while enciphering is supposed to be an “all or nothing” transform where all bytes of key influence all bytes of state, implementation problems allow one to check each key byte </a:t>
            </a:r>
            <a:r>
              <a:rPr lang="en-US" i="1" dirty="0" smtClean="0"/>
              <a:t>separately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6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step back and recap what we’ve done in Part 1. Alice wanted to send a message M to Bob. But she cannot send M itself because that wouldn't be safe from Eve/Mallory. So instead we built systems that allow her to do one of two things:</a:t>
            </a:r>
          </a:p>
          <a:p>
            <a:pPr marL="228600" indent="-228600">
              <a:buAutoNum type="arabicPeriod"/>
            </a:pPr>
            <a:r>
              <a:rPr lang="en-US" dirty="0" smtClean="0"/>
              <a:t>Send over total nonsense, but in a way that Bob can somehow</a:t>
            </a:r>
            <a:r>
              <a:rPr lang="en-US" baseline="0" dirty="0" smtClean="0"/>
              <a:t> recover M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Protect</a:t>
            </a:r>
            <a:r>
              <a:rPr lang="en-US" baseline="0" dirty="0" smtClean="0"/>
              <a:t> the message M with a tag that ensures Mallory cannot maul 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part 2 we will want to combine these primitives. The goal is for Alice to be able to send over total nonsense </a:t>
            </a:r>
            <a:r>
              <a:rPr lang="en-US" i="1" dirty="0" smtClean="0"/>
              <a:t>and</a:t>
            </a:r>
            <a:r>
              <a:rPr lang="en-US" i="0" dirty="0" smtClean="0"/>
              <a:t> make sure that this is the only possible total nonsense that</a:t>
            </a:r>
            <a:r>
              <a:rPr lang="en-US" i="0" baseline="0" dirty="0" smtClean="0"/>
              <a:t> </a:t>
            </a:r>
            <a:r>
              <a:rPr lang="en-US" dirty="0" smtClean="0"/>
              <a:t>Alice could've possibly sent: if Mallory mauls this nonsensical string into </a:t>
            </a:r>
            <a:r>
              <a:rPr lang="en-US" i="1" dirty="0" smtClean="0"/>
              <a:t>any other</a:t>
            </a:r>
            <a:r>
              <a:rPr lang="en-US" dirty="0" smtClean="0"/>
              <a:t> nonsensical string, Bob will detect and reject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Let’s explicitly consider encryption padding while</a:t>
            </a:r>
            <a:r>
              <a:rPr lang="en-US" sz="2200" baseline="0" dirty="0" smtClean="0"/>
              <a:t> we’re at it.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Let’s explicitly consider encryption padding while</a:t>
            </a:r>
            <a:r>
              <a:rPr lang="en-US" sz="2200" baseline="0" dirty="0" smtClean="0"/>
              <a:t> we’re at it.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7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in right column taken from Wikipedia: https://en.wikipedia.org/wiki/Padding_(cryptography)#PKCS7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0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 will only ever send one message P.</a:t>
            </a:r>
          </a:p>
          <a:p>
            <a:r>
              <a:rPr lang="en-US" dirty="0" smtClean="0"/>
              <a:t>Bob doesn’t know that though.</a:t>
            </a:r>
            <a:r>
              <a:rPr lang="en-US" baseline="0" dirty="0" smtClean="0"/>
              <a:t> He will attempt to decrypt any message he receives.</a:t>
            </a:r>
          </a:p>
          <a:p>
            <a:r>
              <a:rPr lang="en-US" baseline="0" dirty="0" smtClean="0"/>
              <a:t>Mallory takes advantage of this property by spamming Bob with a bunch of potential </a:t>
            </a:r>
            <a:r>
              <a:rPr lang="en-US" baseline="0" dirty="0" err="1" smtClean="0"/>
              <a:t>ciphertexts</a:t>
            </a:r>
            <a:r>
              <a:rPr lang="en-US" baseline="0" dirty="0" smtClean="0"/>
              <a:t> to see if Bob returns error messages.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taken from https://blog.cloudflare.com/padding-oracles-and-the-decline-of-cbc-mode-ciphersuites/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11: Padding &amp; padding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Lab 5 posted online, due Fri 3/2 at 11pm</a:t>
            </a:r>
          </a:p>
          <a:p>
            <a:r>
              <a:rPr lang="en-US" sz="2800" dirty="0"/>
              <a:t>Test 1 returned in class </a:t>
            </a:r>
            <a:r>
              <a:rPr lang="en-US" sz="2800" dirty="0" smtClean="0"/>
              <a:t>today</a:t>
            </a:r>
          </a:p>
          <a:p>
            <a:pPr lvl="1"/>
            <a:r>
              <a:rPr lang="en-US" sz="2400" dirty="0" smtClean="0"/>
              <a:t>Curved grade = 40 + 2/3 * raw score (essentially</a:t>
            </a:r>
            <a:r>
              <a:rPr lang="en-US" sz="2400" dirty="0"/>
              <a:t>:</a:t>
            </a:r>
            <a:r>
              <a:rPr lang="en-US" sz="2400" dirty="0" smtClean="0"/>
              <a:t> 75 points gives an A)</a:t>
            </a:r>
          </a:p>
          <a:p>
            <a:pPr lvl="1"/>
            <a:r>
              <a:rPr lang="en-US" sz="2400" dirty="0" smtClean="0"/>
              <a:t>With curve, median grade = 89%, mean grade = 86%</a:t>
            </a:r>
          </a:p>
          <a:p>
            <a:r>
              <a:rPr lang="en-US" sz="2800" dirty="0" smtClean="0"/>
              <a:t>Fill out Piazza poll to pick test questions to review on Wednesday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attack: building blocks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1834" y="1102108"/>
            <a:ext cx="3566160" cy="639762"/>
          </a:xfrm>
        </p:spPr>
        <p:txBody>
          <a:bodyPr/>
          <a:lstStyle/>
          <a:p>
            <a:r>
              <a:rPr lang="en-US" dirty="0" smtClean="0"/>
              <a:t>CBC encryption mode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89036" y="1102108"/>
            <a:ext cx="3566160" cy="639762"/>
          </a:xfrm>
        </p:spPr>
        <p:txBody>
          <a:bodyPr/>
          <a:lstStyle/>
          <a:p>
            <a:pPr algn="ctr"/>
            <a:r>
              <a:rPr lang="en-US" dirty="0" smtClean="0"/>
              <a:t>MAC then Encrypt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32636" y="1866141"/>
            <a:ext cx="3349439" cy="2721706"/>
            <a:chOff x="85153" y="1755501"/>
            <a:chExt cx="3349439" cy="2721706"/>
          </a:xfrm>
        </p:grpSpPr>
        <p:grpSp>
          <p:nvGrpSpPr>
            <p:cNvPr id="9" name="Group 8"/>
            <p:cNvGrpSpPr/>
            <p:nvPr/>
          </p:nvGrpSpPr>
          <p:grpSpPr>
            <a:xfrm>
              <a:off x="409697" y="1755501"/>
              <a:ext cx="1381591" cy="2721706"/>
              <a:chOff x="2717788" y="3770380"/>
              <a:chExt cx="1292631" cy="250801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950562" y="4774034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Lato Black"/>
                    <a:cs typeface="Lato Black"/>
                  </a:rPr>
                  <a:t>B</a:t>
                </a:r>
                <a:r>
                  <a:rPr lang="en-US" sz="2800" i="1" baseline="-25000" dirty="0" smtClean="0">
                    <a:latin typeface="Lato Black"/>
                    <a:cs typeface="Lato Black"/>
                  </a:rPr>
                  <a:t>K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38" name="Straight Arrow Connector 37"/>
              <p:cNvCxnSpPr>
                <a:stCxn id="40" idx="2"/>
                <a:endCxn id="37" idx="0"/>
              </p:cNvCxnSpPr>
              <p:nvPr/>
            </p:nvCxnSpPr>
            <p:spPr>
              <a:xfrm flipH="1">
                <a:off x="3374661" y="4219516"/>
                <a:ext cx="3268" cy="55451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2"/>
              </p:cNvCxnSpPr>
              <p:nvPr/>
            </p:nvCxnSpPr>
            <p:spPr>
              <a:xfrm>
                <a:off x="3374661" y="527199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762886" y="3770380"/>
                <a:ext cx="1230085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P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17788" y="5829254"/>
                <a:ext cx="1292631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1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5153" y="2211862"/>
              <a:ext cx="1148789" cy="487404"/>
              <a:chOff x="5609572" y="1606616"/>
              <a:chExt cx="1233205" cy="523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609572" y="1606616"/>
                <a:ext cx="421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$</a:t>
                </a:r>
                <a:endParaRPr lang="en-US" sz="2800" i="1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6580490" y="1735073"/>
                <a:ext cx="262287" cy="266307"/>
                <a:chOff x="2482176" y="4399866"/>
                <a:chExt cx="228600" cy="2286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/>
              <p:cNvCxnSpPr>
                <a:stCxn id="32" idx="3"/>
                <a:endCxn id="35" idx="2"/>
              </p:cNvCxnSpPr>
              <p:nvPr/>
            </p:nvCxnSpPr>
            <p:spPr>
              <a:xfrm>
                <a:off x="6031175" y="1868226"/>
                <a:ext cx="549315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528021" y="1755501"/>
              <a:ext cx="906571" cy="2721706"/>
              <a:chOff x="5257783" y="3770380"/>
              <a:chExt cx="848198" cy="250801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257783" y="4774034"/>
                <a:ext cx="848198" cy="4979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Lato Black"/>
                    <a:cs typeface="Lato Black"/>
                  </a:rPr>
                  <a:t>B</a:t>
                </a:r>
                <a:r>
                  <a:rPr lang="en-US" sz="2800" i="1" baseline="-25000" dirty="0" smtClean="0">
                    <a:latin typeface="Lato Black"/>
                    <a:cs typeface="Lato Black"/>
                  </a:rPr>
                  <a:t>K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28" name="Straight Arrow Connector 27"/>
              <p:cNvCxnSpPr>
                <a:stCxn id="30" idx="2"/>
                <a:endCxn id="27" idx="0"/>
              </p:cNvCxnSpPr>
              <p:nvPr/>
            </p:nvCxnSpPr>
            <p:spPr>
              <a:xfrm>
                <a:off x="5681882" y="4219516"/>
                <a:ext cx="0" cy="55451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7" idx="2"/>
              </p:cNvCxnSpPr>
              <p:nvPr/>
            </p:nvCxnSpPr>
            <p:spPr>
              <a:xfrm>
                <a:off x="5681882" y="5271991"/>
                <a:ext cx="0" cy="64008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5423394" y="3770380"/>
                <a:ext cx="516976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P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23394" y="5829254"/>
                <a:ext cx="516976" cy="449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2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100491" y="2331525"/>
              <a:ext cx="2002983" cy="1387229"/>
              <a:chOff x="6699519" y="1735073"/>
              <a:chExt cx="2150167" cy="148916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8587399" y="1735073"/>
                <a:ext cx="262287" cy="266307"/>
                <a:chOff x="2482176" y="4399866"/>
                <a:chExt cx="228600" cy="22860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Elbow Connector 15"/>
              <p:cNvCxnSpPr>
                <a:endCxn id="20" idx="2"/>
              </p:cNvCxnSpPr>
              <p:nvPr/>
            </p:nvCxnSpPr>
            <p:spPr>
              <a:xfrm flipV="1">
                <a:off x="6699519" y="1868227"/>
                <a:ext cx="1887880" cy="135601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4A452A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4389154" y="1866141"/>
            <a:ext cx="3181916" cy="3701345"/>
            <a:chOff x="5610749" y="2037625"/>
            <a:chExt cx="3181916" cy="3701345"/>
          </a:xfrm>
        </p:grpSpPr>
        <p:sp>
          <p:nvSpPr>
            <p:cNvPr id="42" name="TextBox 41"/>
            <p:cNvSpPr txBox="1"/>
            <p:nvPr/>
          </p:nvSpPr>
          <p:spPr>
            <a:xfrm>
              <a:off x="5902114" y="2037625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86169" y="2961052"/>
              <a:ext cx="1175885" cy="58009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HMAC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10749" y="4348321"/>
              <a:ext cx="3181916" cy="58009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CBC </a:t>
              </a:r>
              <a:r>
                <a:rPr lang="en-US" sz="2800" dirty="0" err="1" smtClean="0">
                  <a:latin typeface="Lato Black"/>
                  <a:cs typeface="Lato Black"/>
                </a:rPr>
                <a:t>Enc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45" name="Elbow Connector 44"/>
            <p:cNvCxnSpPr>
              <a:stCxn id="42" idx="3"/>
              <a:endCxn id="43" idx="0"/>
            </p:cNvCxnSpPr>
            <p:nvPr/>
          </p:nvCxnSpPr>
          <p:spPr>
            <a:xfrm>
              <a:off x="6495271" y="2299235"/>
              <a:ext cx="778841" cy="661817"/>
            </a:xfrm>
            <a:prstGeom prst="bentConnector2">
              <a:avLst/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2"/>
            </p:cNvCxnSpPr>
            <p:nvPr/>
          </p:nvCxnSpPr>
          <p:spPr>
            <a:xfrm flipH="1">
              <a:off x="6198691" y="2560845"/>
              <a:ext cx="2" cy="178747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3" idx="2"/>
            </p:cNvCxnSpPr>
            <p:nvPr/>
          </p:nvCxnSpPr>
          <p:spPr>
            <a:xfrm>
              <a:off x="7274112" y="3541146"/>
              <a:ext cx="0" cy="80717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226256" y="3679743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22046" y="3259278"/>
              <a:ext cx="770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pad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55" idx="2"/>
            </p:cNvCxnSpPr>
            <p:nvPr/>
          </p:nvCxnSpPr>
          <p:spPr>
            <a:xfrm>
              <a:off x="8407356" y="3782498"/>
              <a:ext cx="0" cy="56582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248222" y="5044283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7284060" y="4931795"/>
              <a:ext cx="0" cy="80717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Placeholder 5"/>
          <p:cNvSpPr txBox="1">
            <a:spLocks/>
          </p:cNvSpPr>
          <p:nvPr/>
        </p:nvSpPr>
        <p:spPr>
          <a:xfrm>
            <a:off x="8016240" y="1102108"/>
            <a:ext cx="356616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PKCS #7 padding</a:t>
            </a: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4058515" y="1254265"/>
            <a:ext cx="0" cy="535692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85717" y="1254265"/>
            <a:ext cx="0" cy="535692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016240" y="1866141"/>
            <a:ext cx="35661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Padding </a:t>
            </a:r>
            <a:r>
              <a:rPr lang="en-US" sz="2100" dirty="0"/>
              <a:t>is in whole bytes. The value of each added byte is the number of bytes that are added, i.e. </a:t>
            </a:r>
            <a:r>
              <a:rPr lang="en-US" sz="2100" i="1" dirty="0"/>
              <a:t>N</a:t>
            </a:r>
            <a:r>
              <a:rPr lang="en-US" sz="2100" dirty="0"/>
              <a:t> bytes, each of value </a:t>
            </a:r>
            <a:r>
              <a:rPr lang="en-US" sz="2100" i="1" dirty="0"/>
              <a:t>N</a:t>
            </a:r>
            <a:r>
              <a:rPr lang="en-US" sz="2100" dirty="0"/>
              <a:t> are added. </a:t>
            </a:r>
            <a:endParaRPr lang="en-US" sz="2100" dirty="0" smtClean="0"/>
          </a:p>
          <a:p>
            <a:endParaRPr lang="en-US" sz="2100" dirty="0"/>
          </a:p>
          <a:p>
            <a:r>
              <a:rPr lang="en-US" sz="2100" dirty="0" smtClean="0"/>
              <a:t>The </a:t>
            </a:r>
            <a:r>
              <a:rPr lang="en-US" sz="2100" dirty="0"/>
              <a:t>padding will be one of</a:t>
            </a:r>
            <a:r>
              <a:rPr lang="en-US" sz="2100" dirty="0" smtClean="0"/>
              <a:t>:</a:t>
            </a:r>
          </a:p>
          <a:p>
            <a:endParaRPr lang="en-US" sz="2100" dirty="0"/>
          </a:p>
          <a:p>
            <a:r>
              <a:rPr lang="en-US" sz="2100" dirty="0">
                <a:latin typeface="Consolas" panose="020B0609020204030204" pitchFamily="49" charset="0"/>
              </a:rPr>
              <a:t>01</a:t>
            </a:r>
          </a:p>
          <a:p>
            <a:r>
              <a:rPr lang="en-US" sz="2100" dirty="0">
                <a:latin typeface="Consolas" panose="020B0609020204030204" pitchFamily="49" charset="0"/>
              </a:rPr>
              <a:t>02 02</a:t>
            </a:r>
          </a:p>
          <a:p>
            <a:r>
              <a:rPr lang="en-US" sz="2100" dirty="0">
                <a:latin typeface="Consolas" panose="020B0609020204030204" pitchFamily="49" charset="0"/>
              </a:rPr>
              <a:t>03 03 03</a:t>
            </a:r>
          </a:p>
          <a:p>
            <a:r>
              <a:rPr lang="en-US" sz="2100" dirty="0">
                <a:latin typeface="Consolas" panose="020B0609020204030204" pitchFamily="49" charset="0"/>
              </a:rPr>
              <a:t>04 04 04 04</a:t>
            </a:r>
          </a:p>
          <a:p>
            <a:r>
              <a:rPr lang="en-US" sz="2100" dirty="0">
                <a:latin typeface="Consolas" panose="020B0609020204030204" pitchFamily="49" charset="0"/>
              </a:rPr>
              <a:t>05 05 05 05 05</a:t>
            </a:r>
          </a:p>
          <a:p>
            <a:endParaRPr lang="en-US" sz="2100" dirty="0" smtClean="0"/>
          </a:p>
          <a:p>
            <a:r>
              <a:rPr lang="en-US" sz="2100" dirty="0" smtClean="0"/>
              <a:t>etc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00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Decryption +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554" y="1102109"/>
            <a:ext cx="6591846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Invalid padding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Valid padding, wrong HMAC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Valid padding, right HMAC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to do in cases #1 and #2?</a:t>
            </a:r>
          </a:p>
          <a:p>
            <a:pPr marL="0" indent="0">
              <a:buNone/>
            </a:pPr>
            <a:r>
              <a:rPr lang="en-US" sz="2800" dirty="0" smtClean="0"/>
              <a:t>Typical answer: return an error message</a:t>
            </a:r>
          </a:p>
          <a:p>
            <a:pPr marL="0" indent="0">
              <a:buNone/>
            </a:pPr>
            <a:r>
              <a:rPr lang="en-US" sz="2800" i="1" dirty="0" smtClean="0"/>
              <a:t>We can use error messages to recover P!</a:t>
            </a:r>
            <a:endParaRPr lang="en-US" sz="2800" i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713718" y="1121457"/>
            <a:ext cx="3442447" cy="2697402"/>
            <a:chOff x="713718" y="1121457"/>
            <a:chExt cx="3442447" cy="2697402"/>
          </a:xfrm>
        </p:grpSpPr>
        <p:sp>
          <p:nvSpPr>
            <p:cNvPr id="15" name="TextBox 14"/>
            <p:cNvSpPr txBox="1"/>
            <p:nvPr/>
          </p:nvSpPr>
          <p:spPr>
            <a:xfrm>
              <a:off x="1221953" y="2713081"/>
              <a:ext cx="641724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3718" y="2013055"/>
              <a:ext cx="3442447" cy="627591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CBC Dec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76322" y="2636322"/>
              <a:ext cx="0" cy="61647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2"/>
            </p:cNvCxnSpPr>
            <p:nvPr/>
          </p:nvCxnSpPr>
          <p:spPr>
            <a:xfrm>
              <a:off x="2434942" y="2640646"/>
              <a:ext cx="0" cy="61215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341081" y="2717669"/>
              <a:ext cx="641724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95890" y="3252798"/>
              <a:ext cx="833716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pad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712748" y="2640646"/>
              <a:ext cx="0" cy="61215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336125" y="1243155"/>
              <a:ext cx="641724" cy="566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34942" y="1121457"/>
              <a:ext cx="0" cy="87326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164739" y="3263913"/>
            <a:ext cx="2349426" cy="1500856"/>
            <a:chOff x="1164739" y="3263913"/>
            <a:chExt cx="2349426" cy="1500856"/>
          </a:xfrm>
        </p:grpSpPr>
        <p:sp>
          <p:nvSpPr>
            <p:cNvPr id="16" name="Rectangle 15"/>
            <p:cNvSpPr/>
            <p:nvPr/>
          </p:nvSpPr>
          <p:spPr>
            <a:xfrm>
              <a:off x="1164739" y="3263913"/>
              <a:ext cx="1397875" cy="6275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Lato Black"/>
                  <a:cs typeface="Lato Black"/>
                </a:rPr>
                <a:t>H</a:t>
              </a:r>
              <a:r>
                <a:rPr lang="en-US" sz="2800" dirty="0" smtClean="0">
                  <a:latin typeface="Lato Black"/>
                  <a:cs typeface="Lato Black"/>
                </a:rPr>
                <a:t>MAC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851254" y="3891504"/>
              <a:ext cx="0" cy="87326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018083" y="3938813"/>
              <a:ext cx="149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success?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53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setup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103942"/>
            <a:ext cx="2743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103941"/>
            <a:ext cx="2743200" cy="274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9935" y="2108973"/>
            <a:ext cx="5633696" cy="731520"/>
            <a:chOff x="2411073" y="1377453"/>
            <a:chExt cx="7264162" cy="731520"/>
          </a:xfrm>
        </p:grpSpPr>
        <p:sp>
          <p:nvSpPr>
            <p:cNvPr id="11" name="Right Arrow 10"/>
            <p:cNvSpPr/>
            <p:nvPr/>
          </p:nvSpPr>
          <p:spPr>
            <a:xfrm>
              <a:off x="2537993" y="1377453"/>
              <a:ext cx="713724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11073" y="1496991"/>
              <a:ext cx="71106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MAC-then-Encrypt of private data </a:t>
              </a:r>
              <a:r>
                <a:rPr lang="en-US" sz="2600" i="1" dirty="0" smtClean="0">
                  <a:solidFill>
                    <a:schemeClr val="accent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endParaRPr lang="en-US" sz="2600" i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399" y="2662518"/>
            <a:ext cx="2743200" cy="3698222"/>
            <a:chOff x="4724399" y="2662518"/>
            <a:chExt cx="2743200" cy="36982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617540"/>
              <a:ext cx="2743200" cy="2743200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 rot="5400000">
              <a:off x="5642920" y="2774269"/>
              <a:ext cx="95502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>
          <a:xfrm rot="19197175">
            <a:off x="6879058" y="3252707"/>
            <a:ext cx="3020464" cy="16552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many, many messages…</a:t>
            </a:r>
            <a:endParaRPr lang="en-US" sz="26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385628" y="4789253"/>
            <a:ext cx="3020464" cy="771692"/>
            <a:chOff x="7385628" y="4789253"/>
            <a:chExt cx="3020464" cy="771692"/>
          </a:xfrm>
        </p:grpSpPr>
        <p:sp>
          <p:nvSpPr>
            <p:cNvPr id="20" name="Right Arrow 19"/>
            <p:cNvSpPr/>
            <p:nvPr/>
          </p:nvSpPr>
          <p:spPr>
            <a:xfrm rot="8440531">
              <a:off x="7385628" y="4840556"/>
              <a:ext cx="3020464" cy="72038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9251230">
              <a:off x="8145690" y="4789253"/>
              <a:ext cx="18582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error codes</a:t>
              </a:r>
              <a:endParaRPr lang="en-US" sz="2600" i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74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CBC decryption?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990" y="1102109"/>
            <a:ext cx="5702410" cy="5258631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Formally:</a:t>
            </a:r>
          </a:p>
          <a:p>
            <a:pPr lvl="1"/>
            <a:r>
              <a:rPr lang="en-US" sz="2400" dirty="0" smtClean="0"/>
              <a:t>Doesn’t provide integrity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sn’t nonce-respecting</a:t>
            </a:r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700" dirty="0" smtClean="0"/>
              <a:t>Specific concerns to exploit today:</a:t>
            </a:r>
          </a:p>
          <a:p>
            <a:pPr lvl="1"/>
            <a:r>
              <a:rPr lang="en-US" sz="2400" dirty="0" smtClean="0"/>
              <a:t>Propagation only goes </a:t>
            </a:r>
            <a:r>
              <a:rPr lang="en-US" sz="2400" i="1" dirty="0" smtClean="0"/>
              <a:t>forward</a:t>
            </a:r>
            <a:r>
              <a:rPr lang="en-US" sz="2400" dirty="0" smtClean="0"/>
              <a:t>…</a:t>
            </a:r>
            <a:br>
              <a:rPr lang="en-US" sz="2400" dirty="0" smtClean="0"/>
            </a:br>
            <a:r>
              <a:rPr lang="en-US" sz="2400" dirty="0" smtClean="0"/>
              <a:t>so it suffices to design a mechanism that recovers the final block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400" dirty="0" smtClean="0"/>
              <a:t>Malleability: altering ciphertext block </a:t>
            </a:r>
            <a:r>
              <a:rPr lang="en-US" sz="2400" i="1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changes plaintext block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i="1" dirty="0" smtClean="0"/>
              <a:t>in a byte by byte manner</a:t>
            </a:r>
            <a:r>
              <a:rPr lang="en-US" sz="2400" dirty="0" smtClean="0"/>
              <a:t>! (Destroys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in the process, but no matter)</a:t>
            </a:r>
          </a:p>
          <a:p>
            <a:pPr lvl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1301" y="1116721"/>
            <a:ext cx="3615395" cy="3374145"/>
            <a:chOff x="97026" y="1116721"/>
            <a:chExt cx="3615395" cy="3374145"/>
          </a:xfrm>
        </p:grpSpPr>
        <p:sp>
          <p:nvSpPr>
            <p:cNvPr id="33" name="Rectangle 32"/>
            <p:cNvSpPr/>
            <p:nvPr/>
          </p:nvSpPr>
          <p:spPr>
            <a:xfrm>
              <a:off x="717398" y="2410972"/>
              <a:ext cx="973189" cy="5800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B</a:t>
              </a:r>
              <a:r>
                <a:rPr lang="en-US" sz="2800" i="1" baseline="-25000" dirty="0" smtClean="0">
                  <a:latin typeface="Lato Black"/>
                  <a:cs typeface="Lato Black"/>
                </a:rPr>
                <a:t>K</a:t>
              </a:r>
              <a:r>
                <a:rPr lang="en-US" sz="2800" baseline="30000" dirty="0">
                  <a:latin typeface="Lato Black"/>
                  <a:cs typeface="Lato Black"/>
                </a:rPr>
                <a:t>-1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34" name="Straight Arrow Connector 33"/>
            <p:cNvCxnSpPr>
              <a:stCxn id="37" idx="2"/>
              <a:endCxn id="33" idx="0"/>
            </p:cNvCxnSpPr>
            <p:nvPr/>
          </p:nvCxnSpPr>
          <p:spPr>
            <a:xfrm flipH="1">
              <a:off x="1203993" y="1639941"/>
              <a:ext cx="6470" cy="77103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flipH="1">
              <a:off x="1199087" y="2991066"/>
              <a:ext cx="4906" cy="102401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4180" y="3967646"/>
              <a:ext cx="1411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5410" y="1116721"/>
              <a:ext cx="7101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7026" y="3182002"/>
              <a:ext cx="1233205" cy="523220"/>
              <a:chOff x="5609572" y="1606616"/>
              <a:chExt cx="1233205" cy="52322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609572" y="1606616"/>
                <a:ext cx="4216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$</a:t>
                </a:r>
                <a:endParaRPr lang="en-US" sz="2800" i="1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6580490" y="1735073"/>
                <a:ext cx="262287" cy="266307"/>
                <a:chOff x="2482176" y="4399866"/>
                <a:chExt cx="228600" cy="228600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2482176" y="4399866"/>
                  <a:ext cx="228600" cy="228600"/>
                </a:xfrm>
                <a:prstGeom prst="ellipse">
                  <a:avLst/>
                </a:prstGeom>
                <a:noFill/>
                <a:ln w="254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482176" y="4514166"/>
                  <a:ext cx="228600" cy="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25000"/>
                    </a:schemeClr>
                  </a:solidFill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Arrow Connector 29"/>
              <p:cNvCxnSpPr>
                <a:stCxn id="28" idx="3"/>
                <a:endCxn id="31" idx="2"/>
              </p:cNvCxnSpPr>
              <p:nvPr/>
            </p:nvCxnSpPr>
            <p:spPr>
              <a:xfrm>
                <a:off x="6031175" y="1868226"/>
                <a:ext cx="549315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2739233" y="2410972"/>
              <a:ext cx="973188" cy="5800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B</a:t>
              </a:r>
              <a:r>
                <a:rPr lang="en-US" sz="2800" i="1" baseline="-25000" dirty="0" smtClean="0">
                  <a:latin typeface="Lato Black"/>
                  <a:cs typeface="Lato Black"/>
                </a:rPr>
                <a:t>K</a:t>
              </a:r>
              <a:r>
                <a:rPr lang="en-US" sz="2800" baseline="30000" dirty="0">
                  <a:latin typeface="Lato Black"/>
                  <a:cs typeface="Lato Black"/>
                </a:rPr>
                <a:t>-1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24" name="Straight Arrow Connector 23"/>
            <p:cNvCxnSpPr>
              <a:stCxn id="27" idx="2"/>
              <a:endCxn id="23" idx="0"/>
            </p:cNvCxnSpPr>
            <p:nvPr/>
          </p:nvCxnSpPr>
          <p:spPr>
            <a:xfrm>
              <a:off x="3223014" y="1639941"/>
              <a:ext cx="2813" cy="77103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 flipH="1">
              <a:off x="3220796" y="2991066"/>
              <a:ext cx="5031" cy="102401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926435" y="3967646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26435" y="1116721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r>
                <a:rPr lang="en-US" sz="2800" baseline="-25000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89653" y="3310459"/>
              <a:ext cx="262287" cy="266307"/>
              <a:chOff x="2482176" y="4399866"/>
              <a:chExt cx="228600" cy="2286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482176" y="4399866"/>
                <a:ext cx="228600" cy="228600"/>
              </a:xfrm>
              <a:prstGeom prst="ellipse">
                <a:avLst/>
              </a:prstGeom>
              <a:noFill/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2482176" y="4514166"/>
                <a:ext cx="228600" cy="1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Elbow Connector 11"/>
            <p:cNvCxnSpPr>
              <a:stCxn id="37" idx="3"/>
              <a:endCxn id="16" idx="2"/>
            </p:cNvCxnSpPr>
            <p:nvPr/>
          </p:nvCxnSpPr>
          <p:spPr>
            <a:xfrm>
              <a:off x="1565516" y="1378331"/>
              <a:ext cx="1524137" cy="206528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38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attack: 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Mallory knows </a:t>
            </a:r>
            <a:r>
              <a:rPr lang="en-US" i="1" dirty="0" smtClean="0"/>
              <a:t>C</a:t>
            </a:r>
            <a:r>
              <a:rPr lang="en-US" dirty="0" smtClean="0"/>
              <a:t> for unknown </a:t>
            </a:r>
            <a:r>
              <a:rPr lang="en-US" dirty="0" err="1" smtClean="0"/>
              <a:t>msg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She uses mauling power to make</a:t>
            </a:r>
            <a:br>
              <a:rPr lang="en-US" dirty="0" smtClean="0"/>
            </a:br>
            <a:r>
              <a:rPr lang="en-US" dirty="0" smtClean="0"/>
              <a:t>all 256 options of final byte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Exactly one will have the final byte</a:t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>01</a:t>
            </a:r>
            <a:r>
              <a:rPr lang="en-US" dirty="0" smtClean="0"/>
              <a:t> &amp; thus look like a valid pad!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other mauled messages will</a:t>
            </a:r>
            <a:br>
              <a:rPr lang="en-US" dirty="0" smtClean="0"/>
            </a:br>
            <a:r>
              <a:rPr lang="en-US" dirty="0" smtClean="0"/>
              <a:t>have an invalid tag, such as </a:t>
            </a:r>
            <a:r>
              <a:rPr lang="en-US" dirty="0" smtClean="0">
                <a:latin typeface="+mj-lt"/>
              </a:rPr>
              <a:t>030302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Different error </a:t>
            </a:r>
            <a:r>
              <a:rPr lang="en-US" dirty="0"/>
              <a:t>messages → </a:t>
            </a:r>
            <a:r>
              <a:rPr lang="en-US" dirty="0" smtClean="0"/>
              <a:t>can distinguish between these two cases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 distinction to learn actual value of the final byte (here, </a:t>
            </a:r>
            <a:r>
              <a:rPr lang="en-US" dirty="0" smtClean="0">
                <a:latin typeface="+mj-lt"/>
              </a:rPr>
              <a:t>03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Rinse, lather, repeat!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858636" y="1043746"/>
            <a:ext cx="6220077" cy="566443"/>
            <a:chOff x="2055377" y="1844984"/>
            <a:chExt cx="6220077" cy="566443"/>
          </a:xfrm>
        </p:grpSpPr>
        <p:sp>
          <p:nvSpPr>
            <p:cNvPr id="4" name="Rectangle 3"/>
            <p:cNvSpPr/>
            <p:nvPr/>
          </p:nvSpPr>
          <p:spPr>
            <a:xfrm>
              <a:off x="2055377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private </a:t>
              </a:r>
              <a:r>
                <a:rPr lang="en-US" sz="2800" i="1" dirty="0" smtClean="0">
                  <a:latin typeface="+mj-lt"/>
                </a:rPr>
                <a:t>P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42527" y="1844984"/>
              <a:ext cx="1445777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tag </a:t>
              </a:r>
              <a:r>
                <a:rPr lang="en-US" sz="2800" i="1" dirty="0" smtClean="0">
                  <a:latin typeface="+mj-lt"/>
                </a:rPr>
                <a:t>T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88304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</a:t>
              </a:r>
              <a:r>
                <a:rPr lang="en-US" sz="2800" dirty="0" smtClean="0"/>
                <a:t>ad </a:t>
              </a:r>
              <a:r>
                <a:rPr lang="en-US" sz="2800" dirty="0" smtClean="0">
                  <a:latin typeface="+mj-lt"/>
                </a:rPr>
                <a:t>030303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58634" y="1948294"/>
            <a:ext cx="6220077" cy="566443"/>
            <a:chOff x="2055377" y="1844984"/>
            <a:chExt cx="6220077" cy="566443"/>
          </a:xfrm>
        </p:grpSpPr>
        <p:sp>
          <p:nvSpPr>
            <p:cNvPr id="12" name="Rectangle 11"/>
            <p:cNvSpPr/>
            <p:nvPr/>
          </p:nvSpPr>
          <p:spPr>
            <a:xfrm>
              <a:off x="2055377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private </a:t>
              </a:r>
              <a:r>
                <a:rPr lang="en-US" sz="2800" i="1" dirty="0" smtClean="0">
                  <a:latin typeface="+mj-lt"/>
                </a:rPr>
                <a:t>P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42527" y="1844984"/>
              <a:ext cx="1445777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tag </a:t>
              </a:r>
              <a:r>
                <a:rPr lang="en-US" sz="2800" i="1" dirty="0" smtClean="0">
                  <a:latin typeface="+mj-lt"/>
                </a:rPr>
                <a:t>T’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88304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</a:t>
              </a:r>
              <a:r>
                <a:rPr lang="en-US" sz="2800" dirty="0" smtClean="0"/>
                <a:t>ad </a:t>
              </a:r>
              <a:r>
                <a:rPr lang="en-US" sz="2800" dirty="0" smtClean="0">
                  <a:latin typeface="+mj-lt"/>
                </a:rPr>
                <a:t>0303xx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58636" y="2852843"/>
            <a:ext cx="6220076" cy="566443"/>
            <a:chOff x="2055377" y="1844984"/>
            <a:chExt cx="6220076" cy="566443"/>
          </a:xfrm>
        </p:grpSpPr>
        <p:sp>
          <p:nvSpPr>
            <p:cNvPr id="16" name="Rectangle 15"/>
            <p:cNvSpPr/>
            <p:nvPr/>
          </p:nvSpPr>
          <p:spPr>
            <a:xfrm>
              <a:off x="2055377" y="1844984"/>
              <a:ext cx="2387150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private </a:t>
              </a:r>
              <a:r>
                <a:rPr lang="en-US" sz="2800" i="1" dirty="0" smtClean="0">
                  <a:latin typeface="+mj-lt"/>
                </a:rPr>
                <a:t>P</a:t>
              </a:r>
              <a:endParaRPr lang="en-US" sz="2800" i="1" dirty="0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2527" y="1844984"/>
              <a:ext cx="2540902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tag </a:t>
              </a:r>
              <a:r>
                <a:rPr lang="en-US" sz="2800" dirty="0" smtClean="0">
                  <a:latin typeface="+mj-lt"/>
                </a:rPr>
                <a:t>(</a:t>
              </a:r>
              <a:r>
                <a:rPr lang="en-US" sz="2800" i="1" dirty="0" smtClean="0">
                  <a:latin typeface="+mj-lt"/>
                </a:rPr>
                <a:t>T’ </a:t>
              </a:r>
              <a:r>
                <a:rPr lang="en-US" sz="2800" i="1" dirty="0" smtClean="0"/>
                <a:t>||</a:t>
              </a:r>
              <a:r>
                <a:rPr lang="en-US" sz="2800" i="1" dirty="0" smtClean="0">
                  <a:latin typeface="+mj-lt"/>
                </a:rPr>
                <a:t> </a:t>
              </a:r>
              <a:r>
                <a:rPr lang="en-US" sz="2800" dirty="0" smtClean="0">
                  <a:latin typeface="+mj-lt"/>
                </a:rPr>
                <a:t>0303)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83429" y="1844984"/>
              <a:ext cx="1292024" cy="566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</a:t>
              </a:r>
              <a:r>
                <a:rPr lang="en-US" sz="2800" dirty="0" smtClean="0"/>
                <a:t>ad </a:t>
              </a:r>
              <a:r>
                <a:rPr lang="en-US" sz="2800" dirty="0" smtClean="0">
                  <a:latin typeface="+mj-lt"/>
                </a:rPr>
                <a:t>01</a:t>
              </a:r>
              <a:endParaRPr 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6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 smtClean="0"/>
              <a:t>Padding oracle attack: the execution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9"/>
          <a:stretch/>
        </p:blipFill>
        <p:spPr>
          <a:xfrm>
            <a:off x="4363278" y="1102108"/>
            <a:ext cx="7219122" cy="51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0484" y="2869518"/>
            <a:ext cx="245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7196" y="4304963"/>
            <a:ext cx="2807937" cy="97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02109"/>
            <a:ext cx="6559942" cy="525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Attack procedure</a:t>
            </a:r>
          </a:p>
          <a:p>
            <a:r>
              <a:rPr lang="en-US" dirty="0" smtClean="0"/>
              <a:t>Send 256 CTs to Bob,</a:t>
            </a:r>
            <a:br>
              <a:rPr lang="en-US" dirty="0" smtClean="0"/>
            </a:br>
            <a:r>
              <a:rPr lang="en-US" dirty="0" smtClean="0"/>
              <a:t>one for each value of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endParaRPr lang="en-US" i="1" dirty="0" smtClean="0"/>
          </a:p>
          <a:p>
            <a:r>
              <a:rPr lang="en-US" dirty="0" smtClean="0"/>
              <a:t>Probably all will fail,</a:t>
            </a:r>
            <a:br>
              <a:rPr lang="en-US" dirty="0" smtClean="0"/>
            </a:br>
            <a:r>
              <a:rPr lang="en-US" dirty="0" smtClean="0"/>
              <a:t>return error messages</a:t>
            </a:r>
          </a:p>
          <a:p>
            <a:pPr lvl="1"/>
            <a:r>
              <a:rPr lang="en-US" sz="2200" dirty="0" smtClean="0"/>
              <a:t>255 of the failures will be due to bad padding</a:t>
            </a:r>
          </a:p>
          <a:p>
            <a:pPr lvl="1"/>
            <a:r>
              <a:rPr lang="en-US" sz="2200" dirty="0" smtClean="0"/>
              <a:t>1 failures will have valid pad, bad MAC</a:t>
            </a:r>
          </a:p>
          <a:p>
            <a:r>
              <a:rPr lang="en-US" sz="2600" dirty="0" smtClean="0"/>
              <a:t>Save the value of </a:t>
            </a:r>
            <a:r>
              <a:rPr lang="en-US" sz="2600" dirty="0" smtClean="0">
                <a:solidFill>
                  <a:schemeClr val="accent2"/>
                </a:solidFill>
              </a:rPr>
              <a:t>c</a:t>
            </a:r>
            <a:r>
              <a:rPr lang="en-US" sz="2600" dirty="0" smtClean="0"/>
              <a:t> causing the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error!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39967" y="4834991"/>
            <a:ext cx="45845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2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 smtClean="0"/>
              <a:t>Padding oracle attack: computing the message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9"/>
          <a:stretch/>
        </p:blipFill>
        <p:spPr>
          <a:xfrm>
            <a:off x="5954868" y="1102109"/>
            <a:ext cx="5627531" cy="3979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90484" y="2869518"/>
            <a:ext cx="245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68638" y="3414839"/>
            <a:ext cx="219563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48835"/>
            <a:ext cx="10972799" cy="1011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compute a in two ways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⊕ m =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/>
              <a:t> ⊕</a:t>
            </a:r>
            <a:r>
              <a:rPr lang="en-US" dirty="0" smtClean="0"/>
              <a:t> </a:t>
            </a:r>
            <a:r>
              <a:rPr lang="en-US" dirty="0"/>
              <a:t>0x01</a:t>
            </a:r>
          </a:p>
          <a:p>
            <a:pPr marL="0" indent="0">
              <a:buNone/>
            </a:pPr>
            <a:r>
              <a:rPr lang="en-US" dirty="0"/>
              <a:t>So, the original message </a:t>
            </a:r>
            <a:r>
              <a:rPr lang="en-US" dirty="0" smtClean="0"/>
              <a:t>byte</a:t>
            </a:r>
            <a:r>
              <a:rPr lang="en-US" dirty="0"/>
              <a:t> </a:t>
            </a:r>
            <a:r>
              <a:rPr lang="en-US" dirty="0" smtClean="0"/>
              <a:t>m </a:t>
            </a:r>
            <a:r>
              <a:rPr lang="en-US" dirty="0"/>
              <a:t>=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⊕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/>
              <a:t>⊕</a:t>
            </a:r>
            <a:r>
              <a:rPr lang="en-US" dirty="0" smtClean="0"/>
              <a:t> </a:t>
            </a:r>
            <a:r>
              <a:rPr lang="en-US" dirty="0"/>
              <a:t>0x01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58453" y="4009603"/>
            <a:ext cx="33182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8"/>
          <a:stretch/>
        </p:blipFill>
        <p:spPr>
          <a:xfrm>
            <a:off x="-1" y="947959"/>
            <a:ext cx="6268639" cy="3887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538" y="4009603"/>
            <a:ext cx="1630538" cy="825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attack: getting more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55133" r="1548" b="1477"/>
          <a:stretch/>
        </p:blipFill>
        <p:spPr>
          <a:xfrm>
            <a:off x="1826911" y="1132885"/>
            <a:ext cx="8538179" cy="5130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6825" y="3625231"/>
            <a:ext cx="2961685" cy="1747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83401" y="4843083"/>
            <a:ext cx="474489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7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1794" y="4843083"/>
            <a:ext cx="474489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7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0x02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0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fix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Remember the three cases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Invalid padding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Valid padding, wrong HMAC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200" dirty="0" smtClean="0"/>
              <a:t>Valid padding, right HMAC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Bob’s solution: return the </a:t>
            </a:r>
            <a:r>
              <a:rPr lang="en-US" i="1" dirty="0">
                <a:solidFill>
                  <a:schemeClr val="accent1"/>
                </a:solidFill>
                <a:latin typeface="+mj-lt"/>
              </a:rPr>
              <a:t>same</a:t>
            </a:r>
            <a:r>
              <a:rPr lang="en-US" dirty="0" smtClean="0"/>
              <a:t> error message in cases #1 and #2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Mallory’s countermeasure: can still distinguish the two cases by observing the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time</a:t>
            </a:r>
            <a:r>
              <a:rPr lang="en-US" dirty="0" smtClean="0"/>
              <a:t> that the MAC-then-Encrypt system takes to execute!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Bob’s new solution: ensure that crypto software’s running time is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independent</a:t>
            </a:r>
            <a:r>
              <a:rPr lang="en-US" dirty="0" smtClean="0"/>
              <a:t> of input; here, perform the HMAC test whether the padding is correct or not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Mallory’s new countermeasure: exploit timing variation within HMAC itself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68510" y="1102108"/>
            <a:ext cx="6613889" cy="181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dirty="0" smtClean="0"/>
              <a:t>Required effort</a:t>
            </a:r>
          </a:p>
          <a:p>
            <a:pPr marL="393192" lvl="1" indent="0">
              <a:buNone/>
            </a:pPr>
            <a:r>
              <a:rPr lang="en-US" sz="2200" dirty="0"/>
              <a:t>⇒ </a:t>
            </a:r>
            <a:r>
              <a:rPr lang="en-US" sz="2200" dirty="0" smtClean="0"/>
              <a:t>Read the padding bytes</a:t>
            </a:r>
          </a:p>
          <a:p>
            <a:pPr marL="393192" lvl="1" indent="0">
              <a:buNone/>
            </a:pPr>
            <a:r>
              <a:rPr lang="en-US" sz="2200" dirty="0"/>
              <a:t>⇒</a:t>
            </a:r>
            <a:r>
              <a:rPr lang="en-US" sz="2200" dirty="0" smtClean="0"/>
              <a:t> Read padding bytes, compute the HMAC</a:t>
            </a:r>
          </a:p>
          <a:p>
            <a:pPr marL="393192" lvl="1" indent="0">
              <a:buNone/>
            </a:pPr>
            <a:r>
              <a:rPr lang="en-US" sz="2200" dirty="0"/>
              <a:t>⇒</a:t>
            </a:r>
            <a:r>
              <a:rPr lang="en-US" sz="2200" dirty="0" smtClean="0"/>
              <a:t> Read padding bytes, compute the HMAC</a:t>
            </a:r>
          </a:p>
        </p:txBody>
      </p:sp>
    </p:spTree>
    <p:extLst>
      <p:ext uri="{BB962C8B-B14F-4D97-AF65-F5344CB8AC3E}">
        <p14:creationId xmlns:p14="http://schemas.microsoft.com/office/powerpoint/2010/main" val="158181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Lucky13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Insight: HMAC on 55 bytes takes less time to compute than HMAC on 56 bytes</a:t>
            </a:r>
          </a:p>
          <a:p>
            <a:pPr marL="0" indent="0">
              <a:buNone/>
            </a:pPr>
            <a:r>
              <a:rPr lang="en-US" dirty="0" smtClean="0"/>
              <a:t>Test by guessing the final two bytes of padding simultaneously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84909" y="2087732"/>
            <a:ext cx="8622183" cy="4777458"/>
            <a:chOff x="1428902" y="1693213"/>
            <a:chExt cx="9334196" cy="5171977"/>
          </a:xfrm>
        </p:grpSpPr>
        <p:grpSp>
          <p:nvGrpSpPr>
            <p:cNvPr id="6" name="Group 5"/>
            <p:cNvGrpSpPr/>
            <p:nvPr/>
          </p:nvGrpSpPr>
          <p:grpSpPr>
            <a:xfrm>
              <a:off x="1428902" y="1693213"/>
              <a:ext cx="9334196" cy="5171977"/>
              <a:chOff x="1119226" y="1572964"/>
              <a:chExt cx="9334196" cy="51719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86" b="81732"/>
              <a:stretch/>
            </p:blipFill>
            <p:spPr>
              <a:xfrm>
                <a:off x="1119226" y="1572964"/>
                <a:ext cx="9334196" cy="90792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448" b="1543"/>
              <a:stretch/>
            </p:blipFill>
            <p:spPr>
              <a:xfrm>
                <a:off x="1119226" y="2626351"/>
                <a:ext cx="9334196" cy="411859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8939032" y="5530712"/>
              <a:ext cx="4744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0x02</a:t>
              </a:r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57710" y="5530712"/>
              <a:ext cx="4744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0x02</a:t>
              </a:r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91279" y="3261781"/>
              <a:ext cx="47448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7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0x01</a:t>
              </a:r>
              <a:endParaRPr 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11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Last week: systems design + trusted hardware to </a:t>
            </a:r>
            <a:r>
              <a:rPr lang="en-US" sz="3100" i="1" dirty="0"/>
              <a:t>help</a:t>
            </a:r>
            <a:r>
              <a:rPr lang="en-US" sz="3100" dirty="0"/>
              <a:t> crypto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Laptops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Mobile phones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69757" y="1741871"/>
            <a:ext cx="5390804" cy="3363426"/>
            <a:chOff x="41684" y="1258117"/>
            <a:chExt cx="8472171" cy="528595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023980" y="3266310"/>
              <a:ext cx="2542448" cy="1432072"/>
            </a:xfrm>
            <a:custGeom>
              <a:avLst/>
              <a:gdLst>
                <a:gd name="connsiteX0" fmla="*/ 261753 w 2542448"/>
                <a:gd name="connsiteY0" fmla="*/ 0 h 1432072"/>
                <a:gd name="connsiteX1" fmla="*/ 2542448 w 2542448"/>
                <a:gd name="connsiteY1" fmla="*/ 0 h 1432072"/>
                <a:gd name="connsiteX2" fmla="*/ 2542448 w 2542448"/>
                <a:gd name="connsiteY2" fmla="*/ 1432072 h 1432072"/>
                <a:gd name="connsiteX3" fmla="*/ 0 w 2542448"/>
                <a:gd name="connsiteY3" fmla="*/ 1432072 h 1432072"/>
                <a:gd name="connsiteX4" fmla="*/ 0 w 2542448"/>
                <a:gd name="connsiteY4" fmla="*/ 1257385 h 143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2448" h="1432072">
                  <a:moveTo>
                    <a:pt x="261753" y="0"/>
                  </a:moveTo>
                  <a:lnTo>
                    <a:pt x="2542448" y="0"/>
                  </a:lnTo>
                  <a:lnTo>
                    <a:pt x="2542448" y="1432072"/>
                  </a:lnTo>
                  <a:lnTo>
                    <a:pt x="0" y="1432072"/>
                  </a:lnTo>
                  <a:lnTo>
                    <a:pt x="0" y="1257385"/>
                  </a:lnTo>
                  <a:close/>
                </a:path>
              </a:pathLst>
            </a:cu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" t="1132" r="234" b="5722"/>
            <a:stretch>
              <a:fillRect/>
            </a:stretch>
          </p:blipFill>
          <p:spPr>
            <a:xfrm rot="21024473">
              <a:off x="6248722" y="4718015"/>
              <a:ext cx="2265133" cy="1826052"/>
            </a:xfrm>
            <a:custGeom>
              <a:avLst/>
              <a:gdLst>
                <a:gd name="connsiteX0" fmla="*/ 1060657 w 3703302"/>
                <a:gd name="connsiteY0" fmla="*/ 0 h 2985442"/>
                <a:gd name="connsiteX1" fmla="*/ 3703302 w 3703302"/>
                <a:gd name="connsiteY1" fmla="*/ 446597 h 2985442"/>
                <a:gd name="connsiteX2" fmla="*/ 2753823 w 3703302"/>
                <a:gd name="connsiteY2" fmla="*/ 2985442 h 2985442"/>
                <a:gd name="connsiteX3" fmla="*/ 2668538 w 3703302"/>
                <a:gd name="connsiteY3" fmla="*/ 2975772 h 2985442"/>
                <a:gd name="connsiteX4" fmla="*/ 0 w 3703302"/>
                <a:gd name="connsiteY4" fmla="*/ 2524801 h 2985442"/>
                <a:gd name="connsiteX5" fmla="*/ 100529 w 3703302"/>
                <a:gd name="connsiteY5" fmla="*/ 2255995 h 29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3302" h="2985442">
                  <a:moveTo>
                    <a:pt x="1060657" y="0"/>
                  </a:moveTo>
                  <a:lnTo>
                    <a:pt x="3703302" y="446597"/>
                  </a:lnTo>
                  <a:lnTo>
                    <a:pt x="2753823" y="2985442"/>
                  </a:lnTo>
                  <a:lnTo>
                    <a:pt x="2668538" y="2975772"/>
                  </a:lnTo>
                  <a:lnTo>
                    <a:pt x="0" y="2524801"/>
                  </a:lnTo>
                  <a:lnTo>
                    <a:pt x="100529" y="2255995"/>
                  </a:lnTo>
                  <a:close/>
                </a:path>
              </a:pathLst>
            </a:custGeom>
          </p:spPr>
        </p:pic>
        <p:grpSp>
          <p:nvGrpSpPr>
            <p:cNvPr id="30" name="Group 29"/>
            <p:cNvGrpSpPr/>
            <p:nvPr/>
          </p:nvGrpSpPr>
          <p:grpSpPr>
            <a:xfrm>
              <a:off x="41684" y="2594226"/>
              <a:ext cx="2877832" cy="2655023"/>
              <a:chOff x="78609" y="3505291"/>
              <a:chExt cx="2877832" cy="265502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5" t="1490" r="1358" b="3085"/>
              <a:stretch>
                <a:fillRect/>
              </a:stretch>
            </p:blipFill>
            <p:spPr>
              <a:xfrm rot="20086841">
                <a:off x="78609" y="4425590"/>
                <a:ext cx="2877832" cy="1734724"/>
              </a:xfrm>
              <a:custGeom>
                <a:avLst/>
                <a:gdLst>
                  <a:gd name="connsiteX0" fmla="*/ 2464951 w 2464951"/>
                  <a:gd name="connsiteY0" fmla="*/ 814135 h 1485844"/>
                  <a:gd name="connsiteX1" fmla="*/ 1561069 w 2464951"/>
                  <a:gd name="connsiteY1" fmla="*/ 1485844 h 1485844"/>
                  <a:gd name="connsiteX2" fmla="*/ 0 w 2464951"/>
                  <a:gd name="connsiteY2" fmla="*/ 750617 h 1485844"/>
                  <a:gd name="connsiteX3" fmla="*/ 147391 w 2464951"/>
                  <a:gd name="connsiteY3" fmla="*/ 437669 h 1485844"/>
                  <a:gd name="connsiteX4" fmla="*/ 736338 w 2464951"/>
                  <a:gd name="connsiteY4" fmla="*/ 0 h 148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4951" h="1485844">
                    <a:moveTo>
                      <a:pt x="2464951" y="814135"/>
                    </a:moveTo>
                    <a:lnTo>
                      <a:pt x="1561069" y="1485844"/>
                    </a:lnTo>
                    <a:lnTo>
                      <a:pt x="0" y="750617"/>
                    </a:lnTo>
                    <a:lnTo>
                      <a:pt x="147391" y="437669"/>
                    </a:lnTo>
                    <a:lnTo>
                      <a:pt x="736338" y="0"/>
                    </a:lnTo>
                    <a:close/>
                  </a:path>
                </a:pathLst>
              </a:custGeom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446643" y="3505291"/>
                <a:ext cx="2329439" cy="1245614"/>
                <a:chOff x="5924516" y="1805700"/>
                <a:chExt cx="2329439" cy="1245614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0556" y="2422158"/>
                  <a:ext cx="1297362" cy="629156"/>
                </a:xfrm>
                <a:prstGeom prst="rect">
                  <a:avLst/>
                </a:prstGeom>
              </p:spPr>
            </p:pic>
            <p:sp>
              <p:nvSpPr>
                <p:cNvPr id="34" name="Content Placeholder 2"/>
                <p:cNvSpPr txBox="1">
                  <a:spLocks/>
                </p:cNvSpPr>
                <p:nvPr/>
              </p:nvSpPr>
              <p:spPr>
                <a:xfrm>
                  <a:off x="5924516" y="1805700"/>
                  <a:ext cx="2329439" cy="725551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spAutoFit/>
                </a:bodyPr>
                <a:lstStyle>
                  <a:lvl1pPr marL="274320" indent="-274320" algn="l" defTabSz="457200" rtl="0" eaLnBrk="1" latinLnBrk="0" hangingPunct="1">
                    <a:spcBef>
                      <a:spcPts val="800"/>
                    </a:spcBef>
                    <a:buFont typeface="Arial"/>
                    <a:buChar char="•"/>
                    <a:defRPr sz="2400" b="0" i="0" kern="1200">
                      <a:solidFill>
                        <a:schemeClr val="tx1"/>
                      </a:solidFill>
                      <a:latin typeface="Lato Semibold"/>
                      <a:ea typeface="+mn-ea"/>
                      <a:cs typeface="Lato Semibold"/>
                    </a:defRPr>
                  </a:lvl1pPr>
                  <a:lvl2pPr marL="667512" indent="-274320" algn="l" defTabSz="457200" rtl="0" eaLnBrk="1" latinLnBrk="0" hangingPunct="1">
                    <a:spcBef>
                      <a:spcPts val="600"/>
                    </a:spcBef>
                    <a:buFont typeface="Arial"/>
                    <a:buChar char="–"/>
                    <a:defRPr sz="20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18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16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600" b="0" i="0" kern="1200">
                      <a:solidFill>
                        <a:schemeClr val="tx1"/>
                      </a:solidFill>
                      <a:latin typeface="Lato Medium"/>
                      <a:ea typeface="+mn-ea"/>
                      <a:cs typeface="Lato Medium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dirty="0" smtClean="0">
                      <a:solidFill>
                        <a:srgbClr val="C00000"/>
                      </a:solidFill>
                      <a:latin typeface="Lato Black" panose="020F0502020204030203" pitchFamily="34" charset="0"/>
                      <a:ea typeface="Lato Black" panose="020F0502020204030203" pitchFamily="34" charset="0"/>
                      <a:cs typeface="Lato Black" panose="020F0502020204030203" pitchFamily="34" charset="0"/>
                    </a:rPr>
                    <a:t>AES key K</a:t>
                  </a:r>
                </a:p>
              </p:txBody>
            </p:sp>
          </p:grp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044" y="1258117"/>
              <a:ext cx="2047875" cy="28575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232" y="3250440"/>
              <a:ext cx="1297362" cy="629156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2223120" y="3525262"/>
              <a:ext cx="135604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761" y="4904704"/>
              <a:ext cx="648681" cy="314578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>
              <a:stCxn id="36" idx="3"/>
              <a:endCxn id="38" idx="1"/>
            </p:cNvCxnSpPr>
            <p:nvPr/>
          </p:nvCxnSpPr>
          <p:spPr>
            <a:xfrm>
              <a:off x="4956594" y="3565018"/>
              <a:ext cx="1800167" cy="149697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6308603" y="3962468"/>
              <a:ext cx="2189290" cy="72555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err="1" smtClean="0">
                  <a:solidFill>
                    <a:schemeClr val="accent3">
                      <a:lumMod val="50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Enc</a:t>
              </a:r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(K,D)</a:t>
              </a: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3376614" y="5163625"/>
              <a:ext cx="1720226" cy="72555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74320" indent="-274320" algn="l" defTabSz="457200" rtl="0" eaLnBrk="1" latinLnBrk="0" hangingPunct="1">
                <a:spcBef>
                  <a:spcPts val="800"/>
                </a:spcBef>
                <a:buFont typeface="Arial"/>
                <a:buChar char="•"/>
                <a:defRPr sz="2400" b="0" i="0" kern="1200">
                  <a:solidFill>
                    <a:schemeClr val="tx1"/>
                  </a:solidFill>
                  <a:latin typeface="Lato Semibold"/>
                  <a:ea typeface="+mn-ea"/>
                  <a:cs typeface="Lato Semibold"/>
                </a:defRPr>
              </a:lvl1pPr>
              <a:lvl2pPr marL="667512" indent="-274320" algn="l" defTabSz="457200" rtl="0" eaLnBrk="1" latinLnBrk="0" hangingPunct="1">
                <a:spcBef>
                  <a:spcPts val="600"/>
                </a:spcBef>
                <a:buFont typeface="Arial"/>
                <a:buChar char="–"/>
                <a:defRPr sz="20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b="0" i="0" kern="1200">
                  <a:solidFill>
                    <a:schemeClr val="tx1"/>
                  </a:solidFill>
                  <a:latin typeface="Lato Medium"/>
                  <a:ea typeface="+mn-ea"/>
                  <a:cs typeface="Lato Medium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>
                  <a:solidFill>
                    <a:srgbClr val="C00000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data D</a:t>
              </a:r>
              <a:endParaRPr lang="en-US" dirty="0" smtClean="0">
                <a:solidFill>
                  <a:schemeClr val="accent3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 flipV="1">
              <a:off x="5096840" y="5394460"/>
              <a:ext cx="1522621" cy="1319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7445198" y="4374438"/>
              <a:ext cx="0" cy="48057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724" y="1741870"/>
            <a:ext cx="5416676" cy="174512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193368" y="3524192"/>
            <a:ext cx="5946279" cy="2800622"/>
            <a:chOff x="6193368" y="3524192"/>
            <a:chExt cx="5946279" cy="2800622"/>
          </a:xfrm>
        </p:grpSpPr>
        <p:pic>
          <p:nvPicPr>
            <p:cNvPr id="51" name="Content Placeholder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32"/>
            <a:stretch/>
          </p:blipFill>
          <p:spPr>
            <a:xfrm>
              <a:off x="6193368" y="3668711"/>
              <a:ext cx="2656703" cy="265610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/>
            <a:srcRect l="66931" t="42280" r="9369" b="53270"/>
            <a:stretch/>
          </p:blipFill>
          <p:spPr>
            <a:xfrm>
              <a:off x="7600749" y="3524192"/>
              <a:ext cx="4538898" cy="5149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/>
            <a:srcRect l="66931" t="47384" r="9369" b="49670"/>
            <a:stretch/>
          </p:blipFill>
          <p:spPr>
            <a:xfrm>
              <a:off x="7600749" y="4688593"/>
              <a:ext cx="4538898" cy="340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497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Lucky13?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check to make sure that you’re only performing HMAC over messages of the size that you expect</a:t>
            </a:r>
          </a:p>
          <a:p>
            <a:pPr marL="0" indent="0">
              <a:buNone/>
            </a:pPr>
            <a:r>
              <a:rPr lang="en-US" dirty="0" smtClean="0"/>
              <a:t>…but you had better make sure that this &gt; check is itself timing-independent</a:t>
            </a:r>
          </a:p>
          <a:p>
            <a:pPr marL="0" indent="0">
              <a:buNone/>
            </a:pPr>
            <a:r>
              <a:rPr lang="en-US" dirty="0" smtClean="0"/>
              <a:t>…and even then the fix might introduce a side-channel of its 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Basically, timing-independence</a:t>
            </a:r>
            <a:br>
              <a:rPr lang="en-US" dirty="0" smtClean="0"/>
            </a:br>
            <a:r>
              <a:rPr lang="en-US" dirty="0" smtClean="0"/>
              <a:t>is really hard!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 is software in general.)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388" t="30086" r="18151" b="64397"/>
          <a:stretch/>
        </p:blipFill>
        <p:spPr>
          <a:xfrm>
            <a:off x="5105400" y="3390899"/>
            <a:ext cx="69883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055" t="63190" r="18040" b="28965"/>
          <a:stretch/>
        </p:blipFill>
        <p:spPr>
          <a:xfrm>
            <a:off x="609600" y="5387101"/>
            <a:ext cx="5467351" cy="97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390" t="27501" r="18152" b="66724"/>
          <a:stretch/>
        </p:blipFill>
        <p:spPr>
          <a:xfrm>
            <a:off x="6370736" y="5512664"/>
            <a:ext cx="5467351" cy="722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055" t="38362" r="18374" b="57759"/>
          <a:stretch/>
        </p:blipFill>
        <p:spPr>
          <a:xfrm>
            <a:off x="6370736" y="4800600"/>
            <a:ext cx="5467351" cy="4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 Lucky13?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(So is fighting against a</a:t>
            </a:r>
            <a:br>
              <a:rPr lang="en-US" dirty="0" smtClean="0"/>
            </a:br>
            <a:r>
              <a:rPr lang="en-US" dirty="0" smtClean="0"/>
              <a:t>compiler in general)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Basically, timing-independence</a:t>
            </a:r>
            <a:br>
              <a:rPr lang="en-US" dirty="0" smtClean="0"/>
            </a:br>
            <a:r>
              <a:rPr lang="en-US" dirty="0" smtClean="0"/>
              <a:t>is really hard!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 is software in general.)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388" t="30086" r="18151" b="64397"/>
          <a:stretch/>
        </p:blipFill>
        <p:spPr>
          <a:xfrm>
            <a:off x="5105400" y="3390899"/>
            <a:ext cx="698837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055" t="63190" r="18040" b="28965"/>
          <a:stretch/>
        </p:blipFill>
        <p:spPr>
          <a:xfrm>
            <a:off x="609600" y="5387101"/>
            <a:ext cx="5467351" cy="97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390" t="27501" r="18152" b="66724"/>
          <a:stretch/>
        </p:blipFill>
        <p:spPr>
          <a:xfrm>
            <a:off x="6370736" y="5512664"/>
            <a:ext cx="5467351" cy="722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055" t="38362" r="18374" b="57759"/>
          <a:stretch/>
        </p:blipFill>
        <p:spPr>
          <a:xfrm>
            <a:off x="6370736" y="4800600"/>
            <a:ext cx="5467351" cy="4843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81236" y="1005347"/>
            <a:ext cx="6016824" cy="2297806"/>
            <a:chOff x="6076951" y="1102109"/>
            <a:chExt cx="6016824" cy="2297806"/>
          </a:xfrm>
        </p:grpSpPr>
        <p:pic>
          <p:nvPicPr>
            <p:cNvPr id="8" name="Picture 7" descr="a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83"/>
            <a:stretch/>
          </p:blipFill>
          <p:spPr>
            <a:xfrm>
              <a:off x="6076951" y="1102109"/>
              <a:ext cx="6016824" cy="1341129"/>
            </a:xfrm>
            <a:prstGeom prst="rect">
              <a:avLst/>
            </a:prstGeom>
          </p:spPr>
        </p:pic>
        <p:pic>
          <p:nvPicPr>
            <p:cNvPr id="9" name="Picture 8" descr="a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49"/>
            <a:stretch/>
          </p:blipFill>
          <p:spPr>
            <a:xfrm>
              <a:off x="6076951" y="2443238"/>
              <a:ext cx="6016824" cy="956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45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 Oracle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5419726" cy="52586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2002: Serge </a:t>
            </a:r>
            <a:r>
              <a:rPr lang="en-US" dirty="0" err="1" smtClean="0"/>
              <a:t>Vaudenay</a:t>
            </a:r>
            <a:r>
              <a:rPr lang="en-US" dirty="0" smtClean="0"/>
              <a:t> discovers CBC padding oracle attacks</a:t>
            </a:r>
          </a:p>
          <a:p>
            <a:r>
              <a:rPr lang="en-US" dirty="0" smtClean="0"/>
              <a:t>2002-11: Extensions to specific systems like XML Encryption</a:t>
            </a:r>
          </a:p>
          <a:p>
            <a:r>
              <a:rPr lang="en-US" dirty="0" smtClean="0"/>
              <a:t>2011: BEAST (Browser Exploit </a:t>
            </a:r>
            <a:r>
              <a:rPr lang="en-US" dirty="0"/>
              <a:t>A</a:t>
            </a:r>
            <a:r>
              <a:rPr lang="en-US" dirty="0" smtClean="0"/>
              <a:t>gainst SSL/TLS) builds Java applet to perform the padding oracle in TLS 1.0</a:t>
            </a:r>
          </a:p>
          <a:p>
            <a:r>
              <a:rPr lang="en-US" dirty="0" smtClean="0"/>
              <a:t>2013: Lucky 13 discovered</a:t>
            </a:r>
          </a:p>
          <a:p>
            <a:r>
              <a:rPr lang="en-US" dirty="0" smtClean="0"/>
              <a:t>2014: POODLE (Padding Oracle On Downgraded Legacy Encryption) finds that the straightforward oracle works on SSL 3.0</a:t>
            </a:r>
          </a:p>
          <a:p>
            <a:r>
              <a:rPr lang="en-US" dirty="0" smtClean="0"/>
              <a:t>2015: Extended Lucky 13 attack on Amazon’s timing-independent TLS implementation</a:t>
            </a:r>
          </a:p>
          <a:p>
            <a:r>
              <a:rPr lang="en-US" dirty="0" smtClean="0"/>
              <a:t>2017: TLS 1.3 breaks backward compatibility, permits </a:t>
            </a:r>
            <a:r>
              <a:rPr lang="en-US" dirty="0" err="1" smtClean="0"/>
              <a:t>Enc</a:t>
            </a:r>
            <a:r>
              <a:rPr lang="en-US" dirty="0" smtClean="0"/>
              <a:t>-then-MAC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576" y="5765481"/>
            <a:ext cx="5929424" cy="7496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62576" y="1174166"/>
            <a:ext cx="5929424" cy="1936045"/>
            <a:chOff x="6262576" y="1174166"/>
            <a:chExt cx="5929424" cy="19360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2576" y="1174166"/>
              <a:ext cx="5929424" cy="11969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2576" y="2371149"/>
              <a:ext cx="5929424" cy="73906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262576" y="3356164"/>
            <a:ext cx="5929424" cy="2259768"/>
            <a:chOff x="6262576" y="3634349"/>
            <a:chExt cx="5929424" cy="2259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2576" y="3634349"/>
              <a:ext cx="5929424" cy="7348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2576" y="4379357"/>
              <a:ext cx="5929424" cy="7550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2576" y="5144498"/>
              <a:ext cx="5929424" cy="749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86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053124"/>
            <a:ext cx="5386917" cy="639762"/>
          </a:xfrm>
        </p:spPr>
        <p:txBody>
          <a:bodyPr/>
          <a:lstStyle/>
          <a:p>
            <a:r>
              <a:rPr lang="en-US" dirty="0" smtClean="0"/>
              <a:t>Use good </a:t>
            </a:r>
            <a:r>
              <a:rPr lang="en-US" i="1" dirty="0" smtClean="0"/>
              <a:t>crypto</a:t>
            </a:r>
            <a:r>
              <a:rPr lang="en-US" dirty="0" smtClean="0"/>
              <a:t> coding conventions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68" y="1053124"/>
            <a:ext cx="5389033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Validate code for timing independence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621" t="23373" r="4740" b="36848"/>
          <a:stretch/>
        </p:blipFill>
        <p:spPr>
          <a:xfrm>
            <a:off x="609599" y="1741871"/>
            <a:ext cx="5386917" cy="4669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25" t="17340" r="1740" b="30418"/>
          <a:stretch/>
        </p:blipFill>
        <p:spPr>
          <a:xfrm>
            <a:off x="6166498" y="1741871"/>
            <a:ext cx="5415902" cy="46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9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sources of error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 oracles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idea: if you apply compression before encryption, then post-compression message length reveals some information about message!</a:t>
            </a:r>
          </a:p>
          <a:p>
            <a:r>
              <a:rPr lang="en-US" dirty="0"/>
              <a:t>2012: CRIME (Compression Ratio Info-leak Made Easy) recovers secret web cookies over HTTPS connections, </a:t>
            </a:r>
            <a:r>
              <a:rPr lang="en-US" dirty="0" smtClean="0"/>
              <a:t>hijacks sessions</a:t>
            </a:r>
            <a:endParaRPr lang="en-US" dirty="0"/>
          </a:p>
          <a:p>
            <a:r>
              <a:rPr lang="en-US" dirty="0"/>
              <a:t>2013: BREACH (Browser Reconnaissance and Exfiltration via Adaptive Compression of Hypertext)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Format oracles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Basic idea: if a higher-level protocol expects underlying message to obey some structural rules, can tinker with </a:t>
            </a:r>
            <a:r>
              <a:rPr lang="en-US" dirty="0" err="1" smtClean="0"/>
              <a:t>ciphertext</a:t>
            </a:r>
            <a:r>
              <a:rPr lang="en-US" dirty="0" smtClean="0"/>
              <a:t> until you find something that works</a:t>
            </a:r>
          </a:p>
          <a:p>
            <a:r>
              <a:rPr lang="en-US" dirty="0" smtClean="0"/>
              <a:t>2011: “How to break XML encryption”</a:t>
            </a:r>
          </a:p>
          <a:p>
            <a:r>
              <a:rPr lang="en-US" dirty="0" smtClean="0"/>
              <a:t>2015: “How to break XML encryption – automatically”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7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attacker oracles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talk of ‘oracles’ in cryptanalysis, we mean that somehow the system is providing the attacker with the ability to compute f(P) for some function f</a:t>
            </a:r>
          </a:p>
          <a:p>
            <a:r>
              <a:rPr lang="en-US" dirty="0" smtClean="0"/>
              <a:t>There are many possible sources of these ‘oracles’</a:t>
            </a:r>
          </a:p>
          <a:p>
            <a:pPr lvl="1"/>
            <a:r>
              <a:rPr lang="en-US" sz="2200" dirty="0" smtClean="0"/>
              <a:t>Error messages</a:t>
            </a:r>
          </a:p>
          <a:p>
            <a:pPr lvl="1"/>
            <a:r>
              <a:rPr lang="en-US" sz="2200" dirty="0" smtClean="0"/>
              <a:t>Message length, if a compression function is applied pre-encryption</a:t>
            </a:r>
          </a:p>
          <a:p>
            <a:pPr lvl="1"/>
            <a:r>
              <a:rPr lang="en-US" sz="2200" dirty="0" smtClean="0"/>
              <a:t>Expected formatting of the underlying message (e.g., XML)</a:t>
            </a:r>
          </a:p>
          <a:p>
            <a:pPr lvl="1"/>
            <a:r>
              <a:rPr lang="en-US" sz="2200" dirty="0" smtClean="0"/>
              <a:t>Time for a computation to finish</a:t>
            </a:r>
          </a:p>
          <a:p>
            <a:pPr lvl="1"/>
            <a:r>
              <a:rPr lang="en-US" sz="2200" dirty="0" smtClean="0"/>
              <a:t>Performance speedup in running time due to the cache</a:t>
            </a:r>
          </a:p>
          <a:p>
            <a:pPr lvl="1"/>
            <a:r>
              <a:rPr lang="en-US" sz="2200" dirty="0" smtClean="0"/>
              <a:t>Power consumed by the device</a:t>
            </a:r>
          </a:p>
          <a:p>
            <a:r>
              <a:rPr lang="en-US" dirty="0" smtClean="0"/>
              <a:t>Unfortunately most of these ‘oracles’ can be exploited to recover the private data fully, as you will see for yourself in Labs 5 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The power of random-looking permutations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Cryptography meets systems: a love/hate story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Structured forgetfulness: dropping keys before they can be stolen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When reductions fail: dealing with the lowest layer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Special topics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3225" y="17131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81211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</a:t>
            </a:r>
            <a:r>
              <a:rPr lang="en-US" dirty="0"/>
              <a:t>attacking crypto implementations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419926"/>
              </p:ext>
            </p:extLst>
          </p:nvPr>
        </p:nvGraphicFramePr>
        <p:xfrm>
          <a:off x="2045834" y="1396999"/>
          <a:ext cx="8100332" cy="509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24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have analyzed the security of cryptographic algorithms</a:t>
            </a:r>
          </a:p>
          <a:p>
            <a:r>
              <a:rPr lang="en-US" dirty="0" smtClean="0"/>
              <a:t>Our security definitions ensure that a cryptosystem’s output is “harmless”</a:t>
            </a:r>
          </a:p>
          <a:p>
            <a:pPr lvl="1"/>
            <a:r>
              <a:rPr lang="en-US" sz="2200" dirty="0"/>
              <a:t>EU-CMA: cannot forge tag, even if you see tags for prior messages of your choice</a:t>
            </a:r>
          </a:p>
          <a:p>
            <a:pPr lvl="1"/>
            <a:r>
              <a:rPr lang="en-US" sz="2200" dirty="0" smtClean="0"/>
              <a:t>IND$-CPA: </a:t>
            </a:r>
            <a:r>
              <a:rPr lang="en-US" sz="2200" dirty="0" err="1" smtClean="0"/>
              <a:t>ciphertexts</a:t>
            </a:r>
            <a:r>
              <a:rPr lang="en-US" sz="2200" dirty="0" smtClean="0"/>
              <a:t> look effectively random, even if you choose the messages</a:t>
            </a:r>
          </a:p>
          <a:p>
            <a:pPr lvl="1"/>
            <a:r>
              <a:rPr lang="en-US" sz="2200" dirty="0" smtClean="0"/>
              <a:t>Nonce-based </a:t>
            </a:r>
            <a:r>
              <a:rPr lang="en-US" sz="2200" dirty="0"/>
              <a:t>security: </a:t>
            </a:r>
            <a:r>
              <a:rPr lang="en-US" sz="2200" dirty="0" smtClean="0"/>
              <a:t>same thing, even if you choose the nonce too</a:t>
            </a:r>
          </a:p>
          <a:p>
            <a:r>
              <a:rPr lang="en-US" dirty="0" smtClean="0"/>
              <a:t>But, implementations </a:t>
            </a:r>
            <a:r>
              <a:rPr lang="en-US" dirty="0"/>
              <a:t>of </a:t>
            </a:r>
            <a:r>
              <a:rPr lang="en-US" dirty="0" smtClean="0"/>
              <a:t>crypto can reveal </a:t>
            </a:r>
            <a:r>
              <a:rPr lang="en-US" i="1" dirty="0" smtClean="0">
                <a:latin typeface="+mj-lt"/>
              </a:rPr>
              <a:t>more</a:t>
            </a:r>
            <a:r>
              <a:rPr lang="en-US" dirty="0" smtClean="0"/>
              <a:t> </a:t>
            </a:r>
            <a:r>
              <a:rPr lang="en-US" dirty="0"/>
              <a:t>than its desired </a:t>
            </a:r>
            <a:r>
              <a:rPr lang="en-US" dirty="0" smtClean="0"/>
              <a:t>outputs</a:t>
            </a:r>
          </a:p>
          <a:p>
            <a:pPr lvl="1"/>
            <a:r>
              <a:rPr lang="en-US" sz="2200" dirty="0" smtClean="0"/>
              <a:t>Physical devices give error messages, require time, consume power, make noise, …</a:t>
            </a:r>
          </a:p>
          <a:p>
            <a:r>
              <a:rPr lang="en-US" dirty="0" smtClean="0"/>
              <a:t>Collectively we refer to these issues as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side channels</a:t>
            </a:r>
            <a:r>
              <a:rPr lang="en-US" dirty="0" smtClean="0"/>
              <a:t>: they’re potential channels of information that are outside of our definitions</a:t>
            </a:r>
          </a:p>
          <a:p>
            <a:r>
              <a:rPr lang="en-US" dirty="0" smtClean="0"/>
              <a:t>But can they really cause problems?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Attacks follow a </a:t>
            </a:r>
            <a:r>
              <a:rPr lang="en-US" i="1" dirty="0"/>
              <a:t>divide and conquer</a:t>
            </a:r>
            <a:r>
              <a:rPr lang="en-US" dirty="0"/>
              <a:t> approach: break 1 byte at a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For each byte, simply </a:t>
            </a:r>
            <a:r>
              <a:rPr lang="en-US" i="1" dirty="0" smtClean="0"/>
              <a:t>guess </a:t>
            </a:r>
            <a:r>
              <a:rPr lang="en-US" dirty="0" smtClean="0"/>
              <a:t>all 256 values </a:t>
            </a:r>
            <a:r>
              <a:rPr lang="en-US" i="1" dirty="0" smtClean="0"/>
              <a:t>and check</a:t>
            </a:r>
            <a:r>
              <a:rPr lang="en-US" dirty="0" smtClean="0"/>
              <a:t> which one 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102109"/>
            <a:ext cx="5384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2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privacy </a:t>
            </a:r>
            <a:r>
              <a:rPr lang="en-US" i="1" dirty="0" smtClean="0"/>
              <a:t>XOR</a:t>
            </a:r>
            <a:r>
              <a:rPr lang="en-US" dirty="0" smtClean="0"/>
              <a:t> authenticity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200" dirty="0" smtClean="0">
                <a:solidFill>
                  <a:prstClr val="black"/>
                </a:solidFill>
                <a:latin typeface="Lato"/>
              </a:rPr>
              <a:t>IND$-CPA against</a:t>
            </a:r>
            <a:br>
              <a:rPr lang="en-US" sz="2200" dirty="0" smtClean="0">
                <a:solidFill>
                  <a:prstClr val="black"/>
                </a:solidFill>
                <a:latin typeface="Lato"/>
              </a:rPr>
            </a:br>
            <a:r>
              <a:rPr lang="en-US" sz="2200" dirty="0" smtClean="0">
                <a:solidFill>
                  <a:prstClr val="black"/>
                </a:solidFill>
                <a:latin typeface="Lato"/>
              </a:rPr>
              <a:t>nonce-respecting Eve</a:t>
            </a:r>
            <a:endParaRPr lang="en-US" sz="2200" dirty="0">
              <a:solidFill>
                <a:prstClr val="black"/>
              </a:solidFill>
              <a:latin typeface="Lat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414" y="1102108"/>
            <a:ext cx="5389033" cy="639762"/>
          </a:xfrm>
        </p:spPr>
        <p:txBody>
          <a:bodyPr/>
          <a:lstStyle/>
          <a:p>
            <a:r>
              <a:rPr lang="en-US" dirty="0" smtClean="0"/>
              <a:t>Authenticity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791414" y="1741871"/>
            <a:ext cx="5389033" cy="4618869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>
                <a:solidFill>
                  <a:prstClr val="black"/>
                </a:solidFill>
                <a:latin typeface="Lato"/>
              </a:rPr>
              <a:t>Even after viewing many (</a:t>
            </a:r>
            <a:r>
              <a:rPr lang="en-US" sz="2200" i="1" dirty="0">
                <a:solidFill>
                  <a:prstClr val="black"/>
                </a:solidFill>
                <a:latin typeface="Lato Heavy"/>
              </a:rPr>
              <a:t>A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, </a:t>
            </a:r>
            <a:r>
              <a:rPr lang="en-US" sz="2200" i="1" dirty="0">
                <a:solidFill>
                  <a:prstClr val="black"/>
                </a:solidFill>
                <a:latin typeface="Lato Heavy"/>
              </a:rPr>
              <a:t>T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) pairs, Mallory cannot 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forge a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new one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5133" y="2561281"/>
            <a:ext cx="4501098" cy="2307946"/>
            <a:chOff x="6192388" y="2897332"/>
            <a:chExt cx="4501098" cy="230794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54888" y="2897332"/>
              <a:ext cx="0" cy="23079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289" y="3376446"/>
              <a:ext cx="1473198" cy="14731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64487" y="3310162"/>
              <a:ext cx="65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P, N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45288" y="3836864"/>
              <a:ext cx="848198" cy="4979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Lato Black"/>
                  <a:cs typeface="Lato Black"/>
                </a:rPr>
                <a:t>$</a:t>
              </a:r>
              <a:endParaRPr lang="en-US" sz="24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rot="10800000" flipV="1">
              <a:off x="6840389" y="3652198"/>
              <a:ext cx="1160701" cy="2118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H="1">
              <a:off x="7298608" y="3903803"/>
              <a:ext cx="244262" cy="1160702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endCxn id="20" idx="0"/>
            </p:cNvCxnSpPr>
            <p:nvPr/>
          </p:nvCxnSpPr>
          <p:spPr>
            <a:xfrm>
              <a:off x="9108689" y="3652196"/>
              <a:ext cx="1160698" cy="184668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2"/>
            </p:cNvCxnSpPr>
            <p:nvPr/>
          </p:nvCxnSpPr>
          <p:spPr>
            <a:xfrm rot="5400000">
              <a:off x="9592112" y="3910046"/>
              <a:ext cx="252500" cy="1102051"/>
            </a:xfrm>
            <a:prstGeom prst="curvedConnector2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291487" y="3310162"/>
              <a:ext cx="64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P, N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82420" y="4610283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91487" y="4610283"/>
              <a:ext cx="4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i="1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192388" y="3844234"/>
              <a:ext cx="1072099" cy="537620"/>
              <a:chOff x="5859270" y="3844234"/>
              <a:chExt cx="1072099" cy="53762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859270" y="3844234"/>
                <a:ext cx="1072099" cy="5376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latin typeface="Lato Black"/>
                    <a:cs typeface="Lato Black"/>
                  </a:rPr>
                  <a:t>M</a:t>
                </a:r>
                <a:endParaRPr lang="en-US" sz="2400" i="1" baseline="-25000" dirty="0">
                  <a:latin typeface="Lato Black"/>
                  <a:cs typeface="Lato Black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0444" y="3865991"/>
                <a:ext cx="560730" cy="47610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/>
                    <a:cs typeface="Lato Black"/>
                  </a:rPr>
                  <a:t>B</a:t>
                </a:r>
                <a:r>
                  <a:rPr lang="en-US" sz="2400" i="1" baseline="-25000" dirty="0" smtClean="0">
                    <a:latin typeface="Lato Black"/>
                    <a:cs typeface="Lato Black"/>
                  </a:rPr>
                  <a:t>$</a:t>
                </a:r>
                <a:endParaRPr lang="en-US" sz="2400" i="1" baseline="-25000" dirty="0">
                  <a:latin typeface="Lato Black"/>
                  <a:cs typeface="Lato Black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02" y="3119975"/>
            <a:ext cx="1371600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6" y="3112371"/>
            <a:ext cx="1379204" cy="137920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91414" y="3501001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❶ choose</a:t>
            </a:r>
            <a:br>
              <a:rPr lang="en-US" sz="2000" dirty="0" smtClean="0"/>
            </a:br>
            <a:r>
              <a:rPr lang="en-US" sz="2000" i="1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000" i="1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← </a:t>
            </a:r>
            <a:r>
              <a:rPr lang="en-US" sz="20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{0,1}</a:t>
            </a:r>
            <a:r>
              <a:rPr lang="en-US" sz="2000" i="1" baseline="300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000" baseline="30000" dirty="0">
              <a:solidFill>
                <a:prstClr val="black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506240" y="3098468"/>
            <a:ext cx="1931862" cy="467939"/>
            <a:chOff x="8125230" y="2968803"/>
            <a:chExt cx="1931862" cy="467939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8125230" y="3436742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188510" y="2968803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❷ </a:t>
              </a:r>
              <a:r>
                <a:rPr lang="en-US" sz="2000" dirty="0" smtClean="0"/>
                <a:t>submit </a:t>
              </a:r>
              <a:r>
                <a:rPr lang="en-US" sz="2000" i="1" dirty="0" smtClean="0">
                  <a:latin typeface="+mj-lt"/>
                </a:rPr>
                <a:t>A</a:t>
              </a:r>
              <a:endParaRPr lang="en-US" sz="20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69520" y="3787853"/>
            <a:ext cx="1931862" cy="419669"/>
            <a:chOff x="8188510" y="3527556"/>
            <a:chExt cx="1931862" cy="419669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8188510" y="3947225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447356" y="3527556"/>
              <a:ext cx="1207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receive </a:t>
              </a:r>
              <a:r>
                <a:rPr lang="en-US" sz="2000" i="1" dirty="0" smtClean="0">
                  <a:latin typeface="+mj-lt"/>
                </a:rPr>
                <a:t>T</a:t>
              </a:r>
              <a:endParaRPr lang="en-US" sz="20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051477" y="5030089"/>
            <a:ext cx="304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Mallory wins </a:t>
            </a:r>
            <a:r>
              <a:rPr lang="en-US" sz="2400" dirty="0" smtClean="0"/>
              <a:t>if:</a:t>
            </a:r>
            <a:endParaRPr lang="en-US" sz="2400" dirty="0"/>
          </a:p>
          <a:p>
            <a:pPr marL="365760" indent="-365760">
              <a:buAutoNum type="arabicPeriod"/>
            </a:pPr>
            <a:r>
              <a:rPr lang="en-US" sz="2400" dirty="0" smtClean="0"/>
              <a:t>It’s a valid forgery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new</a:t>
            </a:r>
            <a:endParaRPr lang="en-US" sz="2400" dirty="0"/>
          </a:p>
        </p:txBody>
      </p:sp>
      <p:sp>
        <p:nvSpPr>
          <p:cNvPr id="41" name="Curved Right Arrow 40"/>
          <p:cNvSpPr/>
          <p:nvPr/>
        </p:nvSpPr>
        <p:spPr>
          <a:xfrm rot="10800000">
            <a:off x="10142466" y="3615538"/>
            <a:ext cx="263996" cy="499533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308295" y="4491575"/>
            <a:ext cx="1631214" cy="1240317"/>
            <a:chOff x="9927285" y="4457709"/>
            <a:chExt cx="1631214" cy="1240317"/>
          </a:xfrm>
        </p:grpSpPr>
        <p:sp>
          <p:nvSpPr>
            <p:cNvPr id="43" name="TextBox 42"/>
            <p:cNvSpPr txBox="1"/>
            <p:nvPr/>
          </p:nvSpPr>
          <p:spPr>
            <a:xfrm>
              <a:off x="9927285" y="4990140"/>
              <a:ext cx="1631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❸ </a:t>
              </a:r>
              <a:r>
                <a:rPr lang="en-US" sz="2000" dirty="0" smtClean="0"/>
                <a:t>output</a:t>
              </a:r>
              <a:br>
                <a:rPr lang="en-US" sz="2000" dirty="0" smtClean="0"/>
              </a:br>
              <a:r>
                <a:rPr lang="en-US" sz="2000" dirty="0" smtClean="0"/>
                <a:t>(</a:t>
              </a:r>
              <a:r>
                <a:rPr lang="en-US" sz="2000" i="1" dirty="0" smtClean="0">
                  <a:latin typeface="+mj-lt"/>
                </a:rPr>
                <a:t>A*</a:t>
              </a:r>
              <a:r>
                <a:rPr lang="en-US" sz="2000" dirty="0" smtClean="0"/>
                <a:t>,</a:t>
              </a: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  <a:latin typeface="Lato Heavy"/>
                </a:rPr>
                <a:t>T*</a:t>
              </a:r>
              <a:r>
                <a:rPr lang="en-US" sz="2000" dirty="0" smtClean="0">
                  <a:solidFill>
                    <a:prstClr val="black"/>
                  </a:solidFill>
                </a:rPr>
                <a:t>)</a:t>
              </a:r>
              <a:r>
                <a:rPr lang="en-US" sz="2000" i="1" dirty="0" smtClean="0">
                  <a:latin typeface="+mj-lt"/>
                </a:rPr>
                <a:t> </a:t>
              </a:r>
              <a:endParaRPr lang="en-US" sz="20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cxnSp>
          <p:nvCxnSpPr>
            <p:cNvPr id="44" name="Straight Arrow Connector 43"/>
            <p:cNvCxnSpPr>
              <a:stCxn id="31" idx="2"/>
              <a:endCxn id="43" idx="0"/>
            </p:cNvCxnSpPr>
            <p:nvPr/>
          </p:nvCxnSpPr>
          <p:spPr>
            <a:xfrm>
              <a:off x="10742892" y="4457709"/>
              <a:ext cx="0" cy="53243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7392483" y="269143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Alice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26273" y="268535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Mallory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528167" y="1102109"/>
            <a:ext cx="18930" cy="54119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63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combine </a:t>
            </a:r>
            <a:r>
              <a:rPr lang="en-US" dirty="0" err="1" smtClean="0"/>
              <a:t>Enc</a:t>
            </a:r>
            <a:r>
              <a:rPr lang="en-US" dirty="0" smtClean="0"/>
              <a:t> and MAC?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3566160" cy="639762"/>
          </a:xfrm>
        </p:spPr>
        <p:txBody>
          <a:bodyPr/>
          <a:lstStyle/>
          <a:p>
            <a:pPr algn="ctr"/>
            <a:r>
              <a:rPr lang="en-US" u="sng" dirty="0" err="1" smtClean="0"/>
              <a:t>Enc</a:t>
            </a:r>
            <a:r>
              <a:rPr lang="en-US" u="sng" dirty="0" smtClean="0"/>
              <a:t> and MAC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16241" y="1102108"/>
            <a:ext cx="3566160" cy="639762"/>
          </a:xfrm>
        </p:spPr>
        <p:txBody>
          <a:bodyPr/>
          <a:lstStyle/>
          <a:p>
            <a:pPr algn="ctr"/>
            <a:r>
              <a:rPr lang="en-US" u="sng" dirty="0" err="1" smtClean="0"/>
              <a:t>Enc</a:t>
            </a:r>
            <a:r>
              <a:rPr lang="en-US" u="sng" dirty="0" smtClean="0"/>
              <a:t> then MAC</a:t>
            </a:r>
            <a:endParaRPr lang="en-US" u="sng" dirty="0"/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312921" y="1102108"/>
            <a:ext cx="356616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/>
              <a:t>MAC then </a:t>
            </a:r>
            <a:r>
              <a:rPr lang="en-US" u="sng" dirty="0" err="1" smtClean="0"/>
              <a:t>Enc</a:t>
            </a:r>
            <a:endParaRPr lang="en-US" u="sng" dirty="0"/>
          </a:p>
        </p:txBody>
      </p:sp>
      <p:grpSp>
        <p:nvGrpSpPr>
          <p:cNvPr id="99" name="Group 98"/>
          <p:cNvGrpSpPr/>
          <p:nvPr/>
        </p:nvGrpSpPr>
        <p:grpSpPr>
          <a:xfrm>
            <a:off x="609600" y="1931825"/>
            <a:ext cx="3290423" cy="2965894"/>
            <a:chOff x="609600" y="1931825"/>
            <a:chExt cx="3290423" cy="2965894"/>
          </a:xfrm>
        </p:grpSpPr>
        <p:sp>
          <p:nvSpPr>
            <p:cNvPr id="47" name="TextBox 46"/>
            <p:cNvSpPr txBox="1"/>
            <p:nvPr/>
          </p:nvSpPr>
          <p:spPr>
            <a:xfrm>
              <a:off x="900965" y="1931825"/>
              <a:ext cx="1324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 || pad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24138" y="3049517"/>
              <a:ext cx="1175885" cy="58009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MAC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" y="3049517"/>
              <a:ext cx="1904810" cy="58009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Lato Black"/>
                  <a:cs typeface="Lato Black"/>
                </a:rPr>
                <a:t>Enc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50" name="Elbow Connector 49"/>
            <p:cNvCxnSpPr>
              <a:stCxn id="47" idx="3"/>
              <a:endCxn id="48" idx="0"/>
            </p:cNvCxnSpPr>
            <p:nvPr/>
          </p:nvCxnSpPr>
          <p:spPr>
            <a:xfrm>
              <a:off x="2225107" y="2193435"/>
              <a:ext cx="1086974" cy="856082"/>
            </a:xfrm>
            <a:prstGeom prst="bentConnector2">
              <a:avLst/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7" idx="2"/>
              <a:endCxn id="49" idx="0"/>
            </p:cNvCxnSpPr>
            <p:nvPr/>
          </p:nvCxnSpPr>
          <p:spPr>
            <a:xfrm flipH="1">
              <a:off x="1562005" y="2455045"/>
              <a:ext cx="1031" cy="59447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8" idx="2"/>
              <a:endCxn id="53" idx="0"/>
            </p:cNvCxnSpPr>
            <p:nvPr/>
          </p:nvCxnSpPr>
          <p:spPr>
            <a:xfrm>
              <a:off x="3312081" y="3629611"/>
              <a:ext cx="0" cy="7448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015502" y="4374499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65426" y="4374499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>
              <a:off x="1562005" y="3632991"/>
              <a:ext cx="0" cy="74150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7973319" y="1190125"/>
            <a:ext cx="2781126" cy="4720211"/>
            <a:chOff x="7973319" y="1190125"/>
            <a:chExt cx="2781126" cy="4720211"/>
          </a:xfrm>
        </p:grpSpPr>
        <p:grpSp>
          <p:nvGrpSpPr>
            <p:cNvPr id="96" name="Group 95"/>
            <p:cNvGrpSpPr/>
            <p:nvPr/>
          </p:nvGrpSpPr>
          <p:grpSpPr>
            <a:xfrm>
              <a:off x="8843350" y="2037625"/>
              <a:ext cx="1911095" cy="3872711"/>
              <a:chOff x="8338650" y="2037625"/>
              <a:chExt cx="1911095" cy="3872711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8608198" y="2037625"/>
                <a:ext cx="1371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P || pad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706255" y="4332295"/>
                <a:ext cx="1175885" cy="58009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Lato Black"/>
                    <a:cs typeface="Lato Black"/>
                  </a:rPr>
                  <a:t>MAC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338650" y="3156523"/>
                <a:ext cx="1911095" cy="580094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Lato Black"/>
                    <a:cs typeface="Lato Black"/>
                  </a:rPr>
                  <a:t>Enc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71" name="Straight Arrow Connector 70"/>
              <p:cNvCxnSpPr>
                <a:stCxn id="67" idx="2"/>
                <a:endCxn id="69" idx="0"/>
              </p:cNvCxnSpPr>
              <p:nvPr/>
            </p:nvCxnSpPr>
            <p:spPr>
              <a:xfrm>
                <a:off x="9294197" y="2560845"/>
                <a:ext cx="1" cy="59567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68" idx="2"/>
                <a:endCxn id="73" idx="0"/>
              </p:cNvCxnSpPr>
              <p:nvPr/>
            </p:nvCxnSpPr>
            <p:spPr>
              <a:xfrm>
                <a:off x="9294198" y="4912389"/>
                <a:ext cx="0" cy="47472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8997619" y="5387116"/>
                <a:ext cx="59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T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77" name="Straight Arrow Connector 76"/>
              <p:cNvCxnSpPr>
                <a:stCxn id="69" idx="2"/>
                <a:endCxn id="68" idx="0"/>
              </p:cNvCxnSpPr>
              <p:nvPr/>
            </p:nvCxnSpPr>
            <p:spPr>
              <a:xfrm>
                <a:off x="9294198" y="3736617"/>
                <a:ext cx="0" cy="59567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9233091" y="3766011"/>
                <a:ext cx="59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7973319" y="1190125"/>
              <a:ext cx="0" cy="45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4218683" y="1190125"/>
            <a:ext cx="3468275" cy="4720211"/>
            <a:chOff x="4218683" y="1190125"/>
            <a:chExt cx="3468275" cy="4720211"/>
          </a:xfrm>
        </p:grpSpPr>
        <p:sp>
          <p:nvSpPr>
            <p:cNvPr id="35" name="TextBox 34"/>
            <p:cNvSpPr txBox="1"/>
            <p:nvPr/>
          </p:nvSpPr>
          <p:spPr>
            <a:xfrm>
              <a:off x="4796407" y="2037625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80462" y="2961052"/>
              <a:ext cx="1175885" cy="58009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MAC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05042" y="4348321"/>
              <a:ext cx="3181916" cy="58009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Lato Black"/>
                  <a:cs typeface="Lato Black"/>
                </a:rPr>
                <a:t>Enc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38" name="Elbow Connector 37"/>
            <p:cNvCxnSpPr>
              <a:stCxn id="35" idx="3"/>
              <a:endCxn id="36" idx="0"/>
            </p:cNvCxnSpPr>
            <p:nvPr/>
          </p:nvCxnSpPr>
          <p:spPr>
            <a:xfrm>
              <a:off x="5389564" y="2299235"/>
              <a:ext cx="778841" cy="661817"/>
            </a:xfrm>
            <a:prstGeom prst="bentConnector2">
              <a:avLst/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2"/>
            </p:cNvCxnSpPr>
            <p:nvPr/>
          </p:nvCxnSpPr>
          <p:spPr>
            <a:xfrm flipH="1">
              <a:off x="5092984" y="2560845"/>
              <a:ext cx="2" cy="178747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6" idx="2"/>
            </p:cNvCxnSpPr>
            <p:nvPr/>
          </p:nvCxnSpPr>
          <p:spPr>
            <a:xfrm>
              <a:off x="6168405" y="3541146"/>
              <a:ext cx="0" cy="80717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120549" y="3679743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16339" y="3259278"/>
              <a:ext cx="770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pad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7301649" y="3782498"/>
              <a:ext cx="0" cy="56582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884655" y="5387116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5" name="Straight Arrow Connector 44"/>
            <p:cNvCxnSpPr>
              <a:endCxn id="44" idx="0"/>
            </p:cNvCxnSpPr>
            <p:nvPr/>
          </p:nvCxnSpPr>
          <p:spPr>
            <a:xfrm>
              <a:off x="6181234" y="4928415"/>
              <a:ext cx="0" cy="45870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218683" y="1190125"/>
              <a:ext cx="0" cy="45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379309" y="5702203"/>
            <a:ext cx="10071988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latin typeface="Lato Semibold"/>
                <a:cs typeface="Lato Semibold"/>
              </a:rPr>
              <a:t>Intuitive concerns with MAC then </a:t>
            </a:r>
            <a:r>
              <a:rPr lang="en-US" sz="2200" dirty="0" err="1" smtClean="0">
                <a:latin typeface="Lato Semibold"/>
                <a:cs typeface="Lato Semibold"/>
              </a:rPr>
              <a:t>Enc</a:t>
            </a:r>
            <a:endParaRPr lang="en-US" sz="2200" dirty="0" smtClean="0">
              <a:latin typeface="Lato Semibold"/>
              <a:cs typeface="Lato Semibold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private data P is authenticated, but the tag is not!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Recipient must perform decryption before knowing whether the message is authentic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207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3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combine </a:t>
            </a:r>
            <a:r>
              <a:rPr lang="en-US" dirty="0" err="1" smtClean="0"/>
              <a:t>Enc</a:t>
            </a:r>
            <a:r>
              <a:rPr lang="en-US" dirty="0" smtClean="0"/>
              <a:t> and MAC?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16241" y="1102108"/>
            <a:ext cx="3566160" cy="639762"/>
          </a:xfrm>
        </p:spPr>
        <p:txBody>
          <a:bodyPr/>
          <a:lstStyle/>
          <a:p>
            <a:pPr algn="ctr"/>
            <a:r>
              <a:rPr lang="en-US" u="sng" dirty="0" err="1" smtClean="0"/>
              <a:t>Enc</a:t>
            </a:r>
            <a:r>
              <a:rPr lang="en-US" u="sng" dirty="0" smtClean="0"/>
              <a:t> then MAC</a:t>
            </a:r>
            <a:endParaRPr lang="en-US" u="sng" dirty="0"/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312921" y="1102108"/>
            <a:ext cx="356616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/>
              <a:t>MAC then </a:t>
            </a:r>
            <a:r>
              <a:rPr lang="en-US" u="sng" dirty="0" err="1" smtClean="0"/>
              <a:t>Enc</a:t>
            </a:r>
            <a:endParaRPr lang="en-US" u="sng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7973319" y="1190125"/>
            <a:ext cx="2781126" cy="4720211"/>
            <a:chOff x="7973319" y="1190125"/>
            <a:chExt cx="2781126" cy="4720211"/>
          </a:xfrm>
        </p:grpSpPr>
        <p:grpSp>
          <p:nvGrpSpPr>
            <p:cNvPr id="96" name="Group 95"/>
            <p:cNvGrpSpPr/>
            <p:nvPr/>
          </p:nvGrpSpPr>
          <p:grpSpPr>
            <a:xfrm>
              <a:off x="8843350" y="2037625"/>
              <a:ext cx="1911095" cy="3872711"/>
              <a:chOff x="8338650" y="2037625"/>
              <a:chExt cx="1911095" cy="3872711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8608198" y="2037625"/>
                <a:ext cx="1371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P || pad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706255" y="4332295"/>
                <a:ext cx="1175885" cy="58009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Lato Black"/>
                    <a:cs typeface="Lato Black"/>
                  </a:rPr>
                  <a:t>MAC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338650" y="3156523"/>
                <a:ext cx="1911095" cy="580094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latin typeface="Lato Black"/>
                    <a:cs typeface="Lato Black"/>
                  </a:rPr>
                  <a:t>Enc</a:t>
                </a:r>
                <a:endParaRPr lang="en-US" sz="2800" i="1" baseline="-25000" dirty="0">
                  <a:latin typeface="Lato Black"/>
                  <a:cs typeface="Lato Black"/>
                </a:endParaRPr>
              </a:p>
            </p:txBody>
          </p:sp>
          <p:cxnSp>
            <p:nvCxnSpPr>
              <p:cNvPr id="71" name="Straight Arrow Connector 70"/>
              <p:cNvCxnSpPr>
                <a:stCxn id="67" idx="2"/>
                <a:endCxn id="69" idx="0"/>
              </p:cNvCxnSpPr>
              <p:nvPr/>
            </p:nvCxnSpPr>
            <p:spPr>
              <a:xfrm>
                <a:off x="9294197" y="2560845"/>
                <a:ext cx="1" cy="59567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68" idx="2"/>
                <a:endCxn id="73" idx="0"/>
              </p:cNvCxnSpPr>
              <p:nvPr/>
            </p:nvCxnSpPr>
            <p:spPr>
              <a:xfrm>
                <a:off x="9294198" y="4912389"/>
                <a:ext cx="0" cy="474727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8997619" y="5387116"/>
                <a:ext cx="59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T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  <p:cxnSp>
            <p:nvCxnSpPr>
              <p:cNvPr id="77" name="Straight Arrow Connector 76"/>
              <p:cNvCxnSpPr>
                <a:stCxn id="69" idx="2"/>
                <a:endCxn id="68" idx="0"/>
              </p:cNvCxnSpPr>
              <p:nvPr/>
            </p:nvCxnSpPr>
            <p:spPr>
              <a:xfrm>
                <a:off x="9294198" y="3736617"/>
                <a:ext cx="0" cy="59567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9233091" y="3766011"/>
                <a:ext cx="593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chemeClr val="bg2">
                        <a:lumMod val="25000"/>
                      </a:schemeClr>
                    </a:solidFill>
                    <a:latin typeface="Lato Heavy" panose="020F0502020204030203" pitchFamily="34" charset="0"/>
                    <a:ea typeface="Lato Heavy" panose="020F0502020204030203" pitchFamily="34" charset="0"/>
                    <a:cs typeface="Lato Heavy" panose="020F0502020204030203" pitchFamily="34" charset="0"/>
                  </a:rPr>
                  <a:t>C</a:t>
                </a:r>
                <a:endParaRPr lang="en-US" sz="2800" baseline="-25000" dirty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endParaRPr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7973319" y="1190125"/>
              <a:ext cx="0" cy="4572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4505042" y="2037625"/>
            <a:ext cx="3181916" cy="3872711"/>
            <a:chOff x="4505042" y="2037625"/>
            <a:chExt cx="3181916" cy="3872711"/>
          </a:xfrm>
        </p:grpSpPr>
        <p:sp>
          <p:nvSpPr>
            <p:cNvPr id="35" name="TextBox 34"/>
            <p:cNvSpPr txBox="1"/>
            <p:nvPr/>
          </p:nvSpPr>
          <p:spPr>
            <a:xfrm>
              <a:off x="4796407" y="2037625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80462" y="2961052"/>
              <a:ext cx="1175885" cy="58009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Lato Black"/>
                  <a:cs typeface="Lato Black"/>
                </a:rPr>
                <a:t>MAC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05042" y="4348321"/>
              <a:ext cx="3181916" cy="58009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Lato Black"/>
                  <a:cs typeface="Lato Black"/>
                </a:rPr>
                <a:t>Enc</a:t>
              </a:r>
              <a:endParaRPr lang="en-US" sz="2800" i="1" baseline="-25000" dirty="0">
                <a:latin typeface="Lato Black"/>
                <a:cs typeface="Lato Black"/>
              </a:endParaRPr>
            </a:p>
          </p:txBody>
        </p:sp>
        <p:cxnSp>
          <p:nvCxnSpPr>
            <p:cNvPr id="38" name="Elbow Connector 37"/>
            <p:cNvCxnSpPr>
              <a:stCxn id="35" idx="3"/>
              <a:endCxn id="36" idx="0"/>
            </p:cNvCxnSpPr>
            <p:nvPr/>
          </p:nvCxnSpPr>
          <p:spPr>
            <a:xfrm>
              <a:off x="5389564" y="2299235"/>
              <a:ext cx="778841" cy="661817"/>
            </a:xfrm>
            <a:prstGeom prst="bentConnector2">
              <a:avLst/>
            </a:prstGeom>
            <a:ln>
              <a:solidFill>
                <a:srgbClr val="4A452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2"/>
            </p:cNvCxnSpPr>
            <p:nvPr/>
          </p:nvCxnSpPr>
          <p:spPr>
            <a:xfrm flipH="1">
              <a:off x="5092984" y="2560845"/>
              <a:ext cx="2" cy="178747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6" idx="2"/>
            </p:cNvCxnSpPr>
            <p:nvPr/>
          </p:nvCxnSpPr>
          <p:spPr>
            <a:xfrm>
              <a:off x="6168405" y="3541146"/>
              <a:ext cx="0" cy="807175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120549" y="3679743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16339" y="3259278"/>
              <a:ext cx="770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pad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7301649" y="3782498"/>
              <a:ext cx="0" cy="56582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884655" y="5387116"/>
              <a:ext cx="59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solidFill>
                    <a:schemeClr val="bg2">
                      <a:lumMod val="2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</a:t>
              </a:r>
              <a:endParaRPr lang="en-US" sz="2800" baseline="-25000" dirty="0">
                <a:solidFill>
                  <a:schemeClr val="bg2">
                    <a:lumMod val="2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cxnSp>
          <p:nvCxnSpPr>
            <p:cNvPr id="45" name="Straight Arrow Connector 44"/>
            <p:cNvCxnSpPr>
              <a:endCxn id="44" idx="0"/>
            </p:cNvCxnSpPr>
            <p:nvPr/>
          </p:nvCxnSpPr>
          <p:spPr>
            <a:xfrm>
              <a:off x="6181234" y="4928415"/>
              <a:ext cx="0" cy="45870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379309" y="5702203"/>
            <a:ext cx="10071988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>
                <a:latin typeface="Lato Semibold"/>
                <a:cs typeface="Lato Semibold"/>
              </a:rPr>
              <a:t>Intuitive concerns with MAC then </a:t>
            </a:r>
            <a:r>
              <a:rPr lang="en-US" sz="2200" dirty="0" err="1" smtClean="0">
                <a:latin typeface="Lato Semibold"/>
                <a:cs typeface="Lato Semibold"/>
              </a:rPr>
              <a:t>Enc</a:t>
            </a:r>
            <a:endParaRPr lang="en-US" sz="2200" dirty="0" smtClean="0">
              <a:latin typeface="Lato Semibold"/>
              <a:cs typeface="Lato Semibold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private data P is authenticated, but the tag is not!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Recipient must perform decryption before knowing whether the message is authentic</a:t>
            </a:r>
            <a:endParaRPr lang="en-US" sz="2000" dirty="0"/>
          </a:p>
        </p:txBody>
      </p:sp>
      <p:sp>
        <p:nvSpPr>
          <p:cNvPr id="46" name="Rounded Rectangle 45"/>
          <p:cNvSpPr/>
          <p:nvPr/>
        </p:nvSpPr>
        <p:spPr>
          <a:xfrm>
            <a:off x="609601" y="1210142"/>
            <a:ext cx="3563256" cy="4176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Lato Heavy"/>
                <a:cs typeface="Lato Heavy"/>
              </a:rPr>
              <a:t>Cryptographic doom </a:t>
            </a:r>
            <a:r>
              <a:rPr lang="en-US" sz="2800" dirty="0" smtClean="0">
                <a:latin typeface="Lato Heavy"/>
                <a:cs typeface="Lato Heavy"/>
              </a:rPr>
              <a:t>principle</a:t>
            </a:r>
            <a:endParaRPr lang="en-US" sz="2800" dirty="0"/>
          </a:p>
          <a:p>
            <a:pPr lvl="0">
              <a:spcBef>
                <a:spcPts val="800"/>
              </a:spcBef>
            </a:pPr>
            <a:r>
              <a:rPr lang="en-US" sz="2300" dirty="0"/>
              <a:t>If you have to perform any </a:t>
            </a:r>
            <a:r>
              <a:rPr lang="en-US" sz="2300" dirty="0" smtClean="0"/>
              <a:t>crypto </a:t>
            </a:r>
            <a:r>
              <a:rPr lang="en-US" sz="2300" dirty="0"/>
              <a:t>operation before verifying the MAC on a message you’ve received, it will somehow inevitably lead to doom</a:t>
            </a:r>
            <a:r>
              <a:rPr lang="en-US" sz="2300" dirty="0" smtClean="0"/>
              <a:t>!</a:t>
            </a:r>
          </a:p>
          <a:p>
            <a:pPr algn="r">
              <a:spcBef>
                <a:spcPts val="800"/>
              </a:spcBef>
            </a:pPr>
            <a:r>
              <a:rPr lang="en-US" sz="2300" dirty="0">
                <a:latin typeface="Lato Regular"/>
                <a:cs typeface="Lato Regular"/>
              </a:rPr>
              <a:t>– Moxie </a:t>
            </a:r>
            <a:r>
              <a:rPr lang="en-US" sz="2300" dirty="0" smtClean="0">
                <a:latin typeface="Lato Regular"/>
                <a:cs typeface="Lato Regular"/>
              </a:rPr>
              <a:t>Marlinspike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0811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16287</TotalTime>
  <Words>1902</Words>
  <Application>Microsoft Macintosh PowerPoint</Application>
  <PresentationFormat>Custom</PresentationFormat>
  <Paragraphs>304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11: Padding &amp; padding oracles</vt:lpstr>
      <vt:lpstr>Last week: systems design + trusted hardware to help crypto</vt:lpstr>
      <vt:lpstr>Where we are in this course</vt:lpstr>
      <vt:lpstr>Part 2: attacking crypto implementations</vt:lpstr>
      <vt:lpstr>Side channel attacks</vt:lpstr>
      <vt:lpstr>Divide and conquer</vt:lpstr>
      <vt:lpstr>Part 1: privacy XOR authenticity</vt:lpstr>
      <vt:lpstr>How to combine Enc and MAC?</vt:lpstr>
      <vt:lpstr>How to combine Enc and MAC?</vt:lpstr>
      <vt:lpstr>Padding oracle attack: building blocks</vt:lpstr>
      <vt:lpstr>Decryption + verification</vt:lpstr>
      <vt:lpstr>Attack setup</vt:lpstr>
      <vt:lpstr>Problems with CBC decryption?</vt:lpstr>
      <vt:lpstr>Padding oracle attack: the idea</vt:lpstr>
      <vt:lpstr>Padding oracle attack: the execution</vt:lpstr>
      <vt:lpstr>Padding oracle attack: computing the message</vt:lpstr>
      <vt:lpstr>Padding oracle attack: getting more bytes</vt:lpstr>
      <vt:lpstr>How can we fix this?</vt:lpstr>
      <vt:lpstr>Lucky13</vt:lpstr>
      <vt:lpstr>How to fix Lucky13?</vt:lpstr>
      <vt:lpstr>How to fix Lucky13?</vt:lpstr>
      <vt:lpstr>Padding Oracle Timeline</vt:lpstr>
      <vt:lpstr>What you can do</vt:lpstr>
      <vt:lpstr>Related sources of error</vt:lpstr>
      <vt:lpstr>Summary: attacker oracles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1055</cp:revision>
  <dcterms:created xsi:type="dcterms:W3CDTF">2015-04-11T12:26:38Z</dcterms:created>
  <dcterms:modified xsi:type="dcterms:W3CDTF">2018-02-26T18:49:33Z</dcterms:modified>
</cp:coreProperties>
</file>