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699" r:id="rId2"/>
    <p:sldId id="719" r:id="rId3"/>
    <p:sldId id="701" r:id="rId4"/>
    <p:sldId id="717" r:id="rId5"/>
    <p:sldId id="716" r:id="rId6"/>
    <p:sldId id="705" r:id="rId7"/>
    <p:sldId id="706" r:id="rId8"/>
    <p:sldId id="707" r:id="rId9"/>
    <p:sldId id="711" r:id="rId10"/>
    <p:sldId id="708" r:id="rId11"/>
    <p:sldId id="709" r:id="rId12"/>
    <p:sldId id="710" r:id="rId13"/>
    <p:sldId id="712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89" r:id="rId23"/>
    <p:sldId id="690" r:id="rId24"/>
    <p:sldId id="691" r:id="rId25"/>
    <p:sldId id="692" r:id="rId26"/>
    <p:sldId id="698" r:id="rId27"/>
    <p:sldId id="720" r:id="rId28"/>
    <p:sldId id="721" r:id="rId29"/>
    <p:sldId id="72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19CB3D-05AF-4846-9E9B-42FB00E11ED6}">
          <p14:sldIdLst>
            <p14:sldId id="699"/>
            <p14:sldId id="719"/>
            <p14:sldId id="701"/>
            <p14:sldId id="717"/>
            <p14:sldId id="716"/>
            <p14:sldId id="705"/>
            <p14:sldId id="706"/>
            <p14:sldId id="707"/>
            <p14:sldId id="711"/>
            <p14:sldId id="708"/>
            <p14:sldId id="709"/>
            <p14:sldId id="710"/>
            <p14:sldId id="712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8"/>
          </p14:sldIdLst>
        </p14:section>
        <p14:section name="Other oracles" id="{42866E9F-3DFD-704B-A50E-3DAAA80150B2}">
          <p14:sldIdLst>
            <p14:sldId id="720"/>
            <p14:sldId id="721"/>
            <p14:sldId id="7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85" autoAdjust="0"/>
    <p:restoredTop sz="94308" autoAdjust="0"/>
  </p:normalViewPr>
  <p:slideViewPr>
    <p:cSldViewPr snapToGrid="0" snapToObjects="1">
      <p:cViewPr varScale="1">
        <p:scale>
          <a:sx n="98" d="100"/>
          <a:sy n="98" d="100"/>
        </p:scale>
        <p:origin x="-120" y="-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28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C704-7041-4F04-8644-79AB8F982D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49E9-F65E-4B05-9239-6638DBB122F7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DF73E438-18FF-48DD-B414-A03D36B77405}" type="par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C0BBBC5D-AD25-4144-82AE-148C3C8F80B1}" type="sib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934879C-07F6-4F7B-AA06-280CDCAF0400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4993440-4149-4FD8-A194-DDDDD1862873}" type="par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176982A-C892-4931-825A-BED9B4215C9B}" type="sib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2012D53-9A18-4CC1-B7A8-70629796844B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BB895E73-089A-4E14-B384-3C2D4FA45B23}" type="par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6D9E78C-ECC8-49D2-AEE6-BDE06E9E2C21}" type="sib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BA67C2C-D283-4711-A68B-1C1785430BED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CF2098-DEAF-40D9-8410-E9E9054EF334}" type="par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DADD86C-E92E-4698-85B2-62383D92B5D1}" type="sib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B74C70E-F2B4-4939-B6C6-63EA7DD1A4B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A619DA6-65C1-43FF-A991-075936C0B878}" type="par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90E919B-9059-4B77-A261-BD0CEDDDA7C7}" type="sib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D025333-EED0-49EF-A24D-3110378B3259}" type="pres">
      <dgm:prSet presAssocID="{F8D3C704-7041-4F04-8644-79AB8F982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2003-9ABE-49FD-A54F-2F89708699F9}" type="pres">
      <dgm:prSet presAssocID="{0FE649E9-F65E-4B05-9239-6638DBB122F7}" presName="root1" presStyleCnt="0"/>
      <dgm:spPr/>
      <dgm:t>
        <a:bodyPr/>
        <a:lstStyle/>
        <a:p>
          <a:endParaRPr lang="en-US"/>
        </a:p>
      </dgm:t>
    </dgm:pt>
    <dgm:pt modelId="{4AFF5F93-1170-4638-8CB1-86CE95B96B58}" type="pres">
      <dgm:prSet presAssocID="{0FE649E9-F65E-4B05-9239-6638DBB12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24DAC-5A28-4455-AF6C-770D194E8699}" type="pres">
      <dgm:prSet presAssocID="{0FE649E9-F65E-4B05-9239-6638DBB122F7}" presName="level2hierChild" presStyleCnt="0"/>
      <dgm:spPr/>
      <dgm:t>
        <a:bodyPr/>
        <a:lstStyle/>
        <a:p>
          <a:endParaRPr lang="en-US"/>
        </a:p>
      </dgm:t>
    </dgm:pt>
    <dgm:pt modelId="{5F401335-F7BB-450D-B2CC-1B0B6ED0F06E}" type="pres">
      <dgm:prSet presAssocID="{A4993440-4149-4FD8-A194-DDDDD18628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0501CF-22D6-457A-A525-4381FB747DEE}" type="pres">
      <dgm:prSet presAssocID="{A4993440-4149-4FD8-A194-DDDDD18628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F9EA82-0488-4716-9F9D-B83EEF2185C0}" type="pres">
      <dgm:prSet presAssocID="{7934879C-07F6-4F7B-AA06-280CDCAF0400}" presName="root2" presStyleCnt="0"/>
      <dgm:spPr/>
      <dgm:t>
        <a:bodyPr/>
        <a:lstStyle/>
        <a:p>
          <a:endParaRPr lang="en-US"/>
        </a:p>
      </dgm:t>
    </dgm:pt>
    <dgm:pt modelId="{96ACC91C-64F8-4C38-8505-9A27AF16CD2D}" type="pres">
      <dgm:prSet presAssocID="{7934879C-07F6-4F7B-AA06-280CDCAF040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6161C-D909-46C6-A8F2-F99C95D05DE8}" type="pres">
      <dgm:prSet presAssocID="{7934879C-07F6-4F7B-AA06-280CDCAF0400}" presName="level3hierChild" presStyleCnt="0"/>
      <dgm:spPr/>
      <dgm:t>
        <a:bodyPr/>
        <a:lstStyle/>
        <a:p>
          <a:endParaRPr lang="en-US"/>
        </a:p>
      </dgm:t>
    </dgm:pt>
    <dgm:pt modelId="{CE797A43-2019-431E-91C7-2B32CF260A2B}" type="pres">
      <dgm:prSet presAssocID="{BB895E73-089A-4E14-B384-3C2D4FA45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E3FACF-0BC9-43B8-9A3A-1C9B80258D1B}" type="pres">
      <dgm:prSet presAssocID="{BB895E73-089A-4E14-B384-3C2D4FA45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3B67DC-7155-43E3-8039-2A7105ED4DD4}" type="pres">
      <dgm:prSet presAssocID="{92012D53-9A18-4CC1-B7A8-70629796844B}" presName="root2" presStyleCnt="0"/>
      <dgm:spPr/>
      <dgm:t>
        <a:bodyPr/>
        <a:lstStyle/>
        <a:p>
          <a:endParaRPr lang="en-US"/>
        </a:p>
      </dgm:t>
    </dgm:pt>
    <dgm:pt modelId="{6B3288A8-B2F4-408F-B66B-87CBAF8A102E}" type="pres">
      <dgm:prSet presAssocID="{92012D53-9A18-4CC1-B7A8-7062979684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8CEA-6CD0-46E4-839C-0967237FDDB4}" type="pres">
      <dgm:prSet presAssocID="{92012D53-9A18-4CC1-B7A8-70629796844B}" presName="level3hierChild" presStyleCnt="0"/>
      <dgm:spPr/>
      <dgm:t>
        <a:bodyPr/>
        <a:lstStyle/>
        <a:p>
          <a:endParaRPr lang="en-US"/>
        </a:p>
      </dgm:t>
    </dgm:pt>
    <dgm:pt modelId="{D43765AF-5766-412D-BA9F-57893A1B85B1}" type="pres">
      <dgm:prSet presAssocID="{35CF2098-DEAF-40D9-8410-E9E9054EF33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D491C31-AC6B-42C7-BE0E-E011B05D14E7}" type="pres">
      <dgm:prSet presAssocID="{35CF2098-DEAF-40D9-8410-E9E9054EF33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652DC7-5B37-4FAF-8E51-E06251933090}" type="pres">
      <dgm:prSet presAssocID="{2BA67C2C-D283-4711-A68B-1C1785430BED}" presName="root2" presStyleCnt="0"/>
      <dgm:spPr/>
      <dgm:t>
        <a:bodyPr/>
        <a:lstStyle/>
        <a:p>
          <a:endParaRPr lang="en-US"/>
        </a:p>
      </dgm:t>
    </dgm:pt>
    <dgm:pt modelId="{C5FC181A-E1B0-4FEB-A983-6C611FAA28D6}" type="pres">
      <dgm:prSet presAssocID="{2BA67C2C-D283-4711-A68B-1C1785430B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B0DAF-C63E-43A1-8CD4-FFA48211C54F}" type="pres">
      <dgm:prSet presAssocID="{2BA67C2C-D283-4711-A68B-1C1785430BED}" presName="level3hierChild" presStyleCnt="0"/>
      <dgm:spPr/>
      <dgm:t>
        <a:bodyPr/>
        <a:lstStyle/>
        <a:p>
          <a:endParaRPr lang="en-US"/>
        </a:p>
      </dgm:t>
    </dgm:pt>
    <dgm:pt modelId="{6800183E-7235-4D51-8D2C-8A91C1E0E4DB}" type="pres">
      <dgm:prSet presAssocID="{FA619DA6-65C1-43FF-A991-075936C0B87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47898FB-D00A-42B5-876E-CD138D70C152}" type="pres">
      <dgm:prSet presAssocID="{FA619DA6-65C1-43FF-A991-075936C0B87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C9016B5-3313-4654-8F6A-88ABAD011F44}" type="pres">
      <dgm:prSet presAssocID="{0B74C70E-F2B4-4939-B6C6-63EA7DD1A4B5}" presName="root2" presStyleCnt="0"/>
      <dgm:spPr/>
      <dgm:t>
        <a:bodyPr/>
        <a:lstStyle/>
        <a:p>
          <a:endParaRPr lang="en-US"/>
        </a:p>
      </dgm:t>
    </dgm:pt>
    <dgm:pt modelId="{825A365C-5C92-4C72-A53C-0094946FC409}" type="pres">
      <dgm:prSet presAssocID="{0B74C70E-F2B4-4939-B6C6-63EA7DD1A4B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5D1CE-4382-48F0-B62F-6AFC74CE0E94}" type="pres">
      <dgm:prSet presAssocID="{0B74C70E-F2B4-4939-B6C6-63EA7DD1A4B5}" presName="level3hierChild" presStyleCnt="0"/>
      <dgm:spPr/>
      <dgm:t>
        <a:bodyPr/>
        <a:lstStyle/>
        <a:p>
          <a:endParaRPr lang="en-US"/>
        </a:p>
      </dgm:t>
    </dgm:pt>
  </dgm:ptLst>
  <dgm:cxnLst>
    <dgm:cxn modelId="{7486A0C4-8C28-4088-8425-0D123CE26714}" srcId="{92012D53-9A18-4CC1-B7A8-70629796844B}" destId="{0B74C70E-F2B4-4939-B6C6-63EA7DD1A4B5}" srcOrd="1" destOrd="0" parTransId="{FA619DA6-65C1-43FF-A991-075936C0B878}" sibTransId="{890E919B-9059-4B77-A261-BD0CEDDDA7C7}"/>
    <dgm:cxn modelId="{A94D6833-E077-48EA-A8EB-E21681BBCC74}" type="presOf" srcId="{2BA67C2C-D283-4711-A68B-1C1785430BED}" destId="{C5FC181A-E1B0-4FEB-A983-6C611FAA28D6}" srcOrd="0" destOrd="0" presId="urn:microsoft.com/office/officeart/2005/8/layout/hierarchy2"/>
    <dgm:cxn modelId="{EC543EAF-2C41-4B37-8F0E-220B706DAE1D}" srcId="{0FE649E9-F65E-4B05-9239-6638DBB122F7}" destId="{7934879C-07F6-4F7B-AA06-280CDCAF0400}" srcOrd="0" destOrd="0" parTransId="{A4993440-4149-4FD8-A194-DDDDD1862873}" sibTransId="{0176982A-C892-4931-825A-BED9B4215C9B}"/>
    <dgm:cxn modelId="{AB08428C-9D00-485B-8B60-57B777A83569}" type="presOf" srcId="{FA619DA6-65C1-43FF-A991-075936C0B878}" destId="{B47898FB-D00A-42B5-876E-CD138D70C152}" srcOrd="1" destOrd="0" presId="urn:microsoft.com/office/officeart/2005/8/layout/hierarchy2"/>
    <dgm:cxn modelId="{8B7BE059-7008-41D7-BF7E-D1042014F4AE}" type="presOf" srcId="{FA619DA6-65C1-43FF-A991-075936C0B878}" destId="{6800183E-7235-4D51-8D2C-8A91C1E0E4DB}" srcOrd="0" destOrd="0" presId="urn:microsoft.com/office/officeart/2005/8/layout/hierarchy2"/>
    <dgm:cxn modelId="{923882B6-281B-4A9A-8EB1-4A743585FFBD}" srcId="{0FE649E9-F65E-4B05-9239-6638DBB122F7}" destId="{92012D53-9A18-4CC1-B7A8-70629796844B}" srcOrd="1" destOrd="0" parTransId="{BB895E73-089A-4E14-B384-3C2D4FA45B23}" sibTransId="{66D9E78C-ECC8-49D2-AEE6-BDE06E9E2C21}"/>
    <dgm:cxn modelId="{83E5CA9F-5AC9-43A9-9C2C-C4FF15895E2B}" type="presOf" srcId="{0FE649E9-F65E-4B05-9239-6638DBB122F7}" destId="{4AFF5F93-1170-4638-8CB1-86CE95B96B58}" srcOrd="0" destOrd="0" presId="urn:microsoft.com/office/officeart/2005/8/layout/hierarchy2"/>
    <dgm:cxn modelId="{E663E719-5846-430C-9CB8-557925A3772B}" type="presOf" srcId="{A4993440-4149-4FD8-A194-DDDDD1862873}" destId="{580501CF-22D6-457A-A525-4381FB747DEE}" srcOrd="1" destOrd="0" presId="urn:microsoft.com/office/officeart/2005/8/layout/hierarchy2"/>
    <dgm:cxn modelId="{27858106-A724-43B7-8CE2-06FA8921007A}" type="presOf" srcId="{0B74C70E-F2B4-4939-B6C6-63EA7DD1A4B5}" destId="{825A365C-5C92-4C72-A53C-0094946FC409}" srcOrd="0" destOrd="0" presId="urn:microsoft.com/office/officeart/2005/8/layout/hierarchy2"/>
    <dgm:cxn modelId="{87B03DFC-7C0F-4666-A76A-636B12741520}" srcId="{F8D3C704-7041-4F04-8644-79AB8F982D63}" destId="{0FE649E9-F65E-4B05-9239-6638DBB122F7}" srcOrd="0" destOrd="0" parTransId="{DF73E438-18FF-48DD-B414-A03D36B77405}" sibTransId="{C0BBBC5D-AD25-4144-82AE-148C3C8F80B1}"/>
    <dgm:cxn modelId="{84EAEABB-2633-4503-9405-229DF431F512}" type="presOf" srcId="{35CF2098-DEAF-40D9-8410-E9E9054EF334}" destId="{FD491C31-AC6B-42C7-BE0E-E011B05D14E7}" srcOrd="1" destOrd="0" presId="urn:microsoft.com/office/officeart/2005/8/layout/hierarchy2"/>
    <dgm:cxn modelId="{C0149719-976C-41EC-996A-46EC95CFC616}" type="presOf" srcId="{35CF2098-DEAF-40D9-8410-E9E9054EF334}" destId="{D43765AF-5766-412D-BA9F-57893A1B85B1}" srcOrd="0" destOrd="0" presId="urn:microsoft.com/office/officeart/2005/8/layout/hierarchy2"/>
    <dgm:cxn modelId="{332D41B0-6DF7-4A02-9C37-82480D9B9E8F}" type="presOf" srcId="{A4993440-4149-4FD8-A194-DDDDD1862873}" destId="{5F401335-F7BB-450D-B2CC-1B0B6ED0F06E}" srcOrd="0" destOrd="0" presId="urn:microsoft.com/office/officeart/2005/8/layout/hierarchy2"/>
    <dgm:cxn modelId="{9E1FF8D0-F2C6-4ABD-A254-B96F720BBE00}" srcId="{92012D53-9A18-4CC1-B7A8-70629796844B}" destId="{2BA67C2C-D283-4711-A68B-1C1785430BED}" srcOrd="0" destOrd="0" parTransId="{35CF2098-DEAF-40D9-8410-E9E9054EF334}" sibTransId="{9DADD86C-E92E-4698-85B2-62383D92B5D1}"/>
    <dgm:cxn modelId="{210D9822-2589-49CF-9EF4-9F7497EF8DE7}" type="presOf" srcId="{92012D53-9A18-4CC1-B7A8-70629796844B}" destId="{6B3288A8-B2F4-408F-B66B-87CBAF8A102E}" srcOrd="0" destOrd="0" presId="urn:microsoft.com/office/officeart/2005/8/layout/hierarchy2"/>
    <dgm:cxn modelId="{DAD356CB-5D0F-4FBE-8C68-7130432F96BD}" type="presOf" srcId="{BB895E73-089A-4E14-B384-3C2D4FA45B23}" destId="{D9E3FACF-0BC9-43B8-9A3A-1C9B80258D1B}" srcOrd="1" destOrd="0" presId="urn:microsoft.com/office/officeart/2005/8/layout/hierarchy2"/>
    <dgm:cxn modelId="{A3B42E6D-2D36-4017-8ED0-DF9375F27099}" type="presOf" srcId="{BB895E73-089A-4E14-B384-3C2D4FA45B23}" destId="{CE797A43-2019-431E-91C7-2B32CF260A2B}" srcOrd="0" destOrd="0" presId="urn:microsoft.com/office/officeart/2005/8/layout/hierarchy2"/>
    <dgm:cxn modelId="{EE2B512B-5ED2-4A34-A1EB-4AD04E35F5DC}" type="presOf" srcId="{7934879C-07F6-4F7B-AA06-280CDCAF0400}" destId="{96ACC91C-64F8-4C38-8505-9A27AF16CD2D}" srcOrd="0" destOrd="0" presId="urn:microsoft.com/office/officeart/2005/8/layout/hierarchy2"/>
    <dgm:cxn modelId="{77E1726A-CBFB-4159-A94D-B2D33A59CD20}" type="presOf" srcId="{F8D3C704-7041-4F04-8644-79AB8F982D63}" destId="{ED025333-EED0-49EF-A24D-3110378B3259}" srcOrd="0" destOrd="0" presId="urn:microsoft.com/office/officeart/2005/8/layout/hierarchy2"/>
    <dgm:cxn modelId="{12E4770F-FF9B-48BB-AA7D-024E04CFC629}" type="presParOf" srcId="{ED025333-EED0-49EF-A24D-3110378B3259}" destId="{131C2003-9ABE-49FD-A54F-2F89708699F9}" srcOrd="0" destOrd="0" presId="urn:microsoft.com/office/officeart/2005/8/layout/hierarchy2"/>
    <dgm:cxn modelId="{E89409A9-7594-4A8A-B3FE-EE28546ED12B}" type="presParOf" srcId="{131C2003-9ABE-49FD-A54F-2F89708699F9}" destId="{4AFF5F93-1170-4638-8CB1-86CE95B96B58}" srcOrd="0" destOrd="0" presId="urn:microsoft.com/office/officeart/2005/8/layout/hierarchy2"/>
    <dgm:cxn modelId="{2DA71B97-A643-43EB-BA1D-30A365D62E43}" type="presParOf" srcId="{131C2003-9ABE-49FD-A54F-2F89708699F9}" destId="{DB924DAC-5A28-4455-AF6C-770D194E8699}" srcOrd="1" destOrd="0" presId="urn:microsoft.com/office/officeart/2005/8/layout/hierarchy2"/>
    <dgm:cxn modelId="{C7A7DD92-2E52-4970-BF84-25B5D2D6A8FE}" type="presParOf" srcId="{DB924DAC-5A28-4455-AF6C-770D194E8699}" destId="{5F401335-F7BB-450D-B2CC-1B0B6ED0F06E}" srcOrd="0" destOrd="0" presId="urn:microsoft.com/office/officeart/2005/8/layout/hierarchy2"/>
    <dgm:cxn modelId="{4E27B350-FBCF-4A09-92B3-6F9EB6616CE0}" type="presParOf" srcId="{5F401335-F7BB-450D-B2CC-1B0B6ED0F06E}" destId="{580501CF-22D6-457A-A525-4381FB747DEE}" srcOrd="0" destOrd="0" presId="urn:microsoft.com/office/officeart/2005/8/layout/hierarchy2"/>
    <dgm:cxn modelId="{431B510F-7935-4437-92D4-33D4F4C5EFB7}" type="presParOf" srcId="{DB924DAC-5A28-4455-AF6C-770D194E8699}" destId="{30F9EA82-0488-4716-9F9D-B83EEF2185C0}" srcOrd="1" destOrd="0" presId="urn:microsoft.com/office/officeart/2005/8/layout/hierarchy2"/>
    <dgm:cxn modelId="{51E90467-C730-4262-95C4-A7AF26834C6F}" type="presParOf" srcId="{30F9EA82-0488-4716-9F9D-B83EEF2185C0}" destId="{96ACC91C-64F8-4C38-8505-9A27AF16CD2D}" srcOrd="0" destOrd="0" presId="urn:microsoft.com/office/officeart/2005/8/layout/hierarchy2"/>
    <dgm:cxn modelId="{EDDA5879-3A41-4EFD-9183-F2D54EA0BF6B}" type="presParOf" srcId="{30F9EA82-0488-4716-9F9D-B83EEF2185C0}" destId="{9E26161C-D909-46C6-A8F2-F99C95D05DE8}" srcOrd="1" destOrd="0" presId="urn:microsoft.com/office/officeart/2005/8/layout/hierarchy2"/>
    <dgm:cxn modelId="{A1C776EF-DD82-4699-97F6-A05A072AB659}" type="presParOf" srcId="{DB924DAC-5A28-4455-AF6C-770D194E8699}" destId="{CE797A43-2019-431E-91C7-2B32CF260A2B}" srcOrd="2" destOrd="0" presId="urn:microsoft.com/office/officeart/2005/8/layout/hierarchy2"/>
    <dgm:cxn modelId="{2D3156D0-4D0B-4A7D-A174-8D13155989CB}" type="presParOf" srcId="{CE797A43-2019-431E-91C7-2B32CF260A2B}" destId="{D9E3FACF-0BC9-43B8-9A3A-1C9B80258D1B}" srcOrd="0" destOrd="0" presId="urn:microsoft.com/office/officeart/2005/8/layout/hierarchy2"/>
    <dgm:cxn modelId="{85EC7644-4213-4BB0-8A3A-E0CBE9F2F32E}" type="presParOf" srcId="{DB924DAC-5A28-4455-AF6C-770D194E8699}" destId="{4A3B67DC-7155-43E3-8039-2A7105ED4DD4}" srcOrd="3" destOrd="0" presId="urn:microsoft.com/office/officeart/2005/8/layout/hierarchy2"/>
    <dgm:cxn modelId="{823D33A4-D028-4807-AE1C-3FC6AFC8A22F}" type="presParOf" srcId="{4A3B67DC-7155-43E3-8039-2A7105ED4DD4}" destId="{6B3288A8-B2F4-408F-B66B-87CBAF8A102E}" srcOrd="0" destOrd="0" presId="urn:microsoft.com/office/officeart/2005/8/layout/hierarchy2"/>
    <dgm:cxn modelId="{9A00AA13-DE67-4D10-A396-AE3CCBE403B9}" type="presParOf" srcId="{4A3B67DC-7155-43E3-8039-2A7105ED4DD4}" destId="{4D2A8CEA-6CD0-46E4-839C-0967237FDDB4}" srcOrd="1" destOrd="0" presId="urn:microsoft.com/office/officeart/2005/8/layout/hierarchy2"/>
    <dgm:cxn modelId="{AB9198C8-FCE0-4379-B38F-1B917813C93B}" type="presParOf" srcId="{4D2A8CEA-6CD0-46E4-839C-0967237FDDB4}" destId="{D43765AF-5766-412D-BA9F-57893A1B85B1}" srcOrd="0" destOrd="0" presId="urn:microsoft.com/office/officeart/2005/8/layout/hierarchy2"/>
    <dgm:cxn modelId="{A3BE8541-58B3-4308-AEC0-5FB12986BFC7}" type="presParOf" srcId="{D43765AF-5766-412D-BA9F-57893A1B85B1}" destId="{FD491C31-AC6B-42C7-BE0E-E011B05D14E7}" srcOrd="0" destOrd="0" presId="urn:microsoft.com/office/officeart/2005/8/layout/hierarchy2"/>
    <dgm:cxn modelId="{FFB8B65E-52C9-46C2-8891-F4F3E4E10E46}" type="presParOf" srcId="{4D2A8CEA-6CD0-46E4-839C-0967237FDDB4}" destId="{4D652DC7-5B37-4FAF-8E51-E06251933090}" srcOrd="1" destOrd="0" presId="urn:microsoft.com/office/officeart/2005/8/layout/hierarchy2"/>
    <dgm:cxn modelId="{A1CFDA20-2172-4DED-92C5-E3B1363BB7EF}" type="presParOf" srcId="{4D652DC7-5B37-4FAF-8E51-E06251933090}" destId="{C5FC181A-E1B0-4FEB-A983-6C611FAA28D6}" srcOrd="0" destOrd="0" presId="urn:microsoft.com/office/officeart/2005/8/layout/hierarchy2"/>
    <dgm:cxn modelId="{394D5056-5A13-4F49-AA61-A584C5DD668D}" type="presParOf" srcId="{4D652DC7-5B37-4FAF-8E51-E06251933090}" destId="{18BB0DAF-C63E-43A1-8CD4-FFA48211C54F}" srcOrd="1" destOrd="0" presId="urn:microsoft.com/office/officeart/2005/8/layout/hierarchy2"/>
    <dgm:cxn modelId="{911BD942-1CF5-42DD-8853-3756E230A4AE}" type="presParOf" srcId="{4D2A8CEA-6CD0-46E4-839C-0967237FDDB4}" destId="{6800183E-7235-4D51-8D2C-8A91C1E0E4DB}" srcOrd="2" destOrd="0" presId="urn:microsoft.com/office/officeart/2005/8/layout/hierarchy2"/>
    <dgm:cxn modelId="{01DC08B7-7D98-40C7-8405-B95D4359BFD5}" type="presParOf" srcId="{6800183E-7235-4D51-8D2C-8A91C1E0E4DB}" destId="{B47898FB-D00A-42B5-876E-CD138D70C152}" srcOrd="0" destOrd="0" presId="urn:microsoft.com/office/officeart/2005/8/layout/hierarchy2"/>
    <dgm:cxn modelId="{BAA8C2A0-4A63-4AD1-A57D-7B3781ADF95B}" type="presParOf" srcId="{4D2A8CEA-6CD0-46E4-839C-0967237FDDB4}" destId="{5C9016B5-3313-4654-8F6A-88ABAD011F44}" srcOrd="3" destOrd="0" presId="urn:microsoft.com/office/officeart/2005/8/layout/hierarchy2"/>
    <dgm:cxn modelId="{2C0537CC-09CE-49A7-9588-727B0D4E76C4}" type="presParOf" srcId="{5C9016B5-3313-4654-8F6A-88ABAD011F44}" destId="{825A365C-5C92-4C72-A53C-0094946FC409}" srcOrd="0" destOrd="0" presId="urn:microsoft.com/office/officeart/2005/8/layout/hierarchy2"/>
    <dgm:cxn modelId="{ACD22C46-133A-48A9-AF5D-5CC5F5FE5880}" type="presParOf" srcId="{5C9016B5-3313-4654-8F6A-88ABAD011F44}" destId="{2895D1CE-4382-48F0-B62F-6AFC74CE0E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F5F93-1170-4638-8CB1-86CE95B96B58}">
      <dsp:nvSpPr>
        <dsp:cNvPr id="0" name=""/>
        <dsp:cNvSpPr/>
      </dsp:nvSpPr>
      <dsp:spPr>
        <a:xfrm>
          <a:off x="399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1613" y="1738757"/>
        <a:ext cx="2069028" cy="1003300"/>
      </dsp:txXfrm>
    </dsp:sp>
    <dsp:sp modelId="{5F401335-F7BB-450D-B2CC-1B0B6ED0F06E}">
      <dsp:nvSpPr>
        <dsp:cNvPr id="0" name=""/>
        <dsp:cNvSpPr/>
      </dsp:nvSpPr>
      <dsp:spPr>
        <a:xfrm rot="19457599">
          <a:off x="2033167" y="1915179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1907761"/>
        <a:ext cx="52497" cy="52497"/>
      </dsp:txXfrm>
    </dsp:sp>
    <dsp:sp modelId="{96ACC91C-64F8-4C38-8505-9A27AF16CD2D}">
      <dsp:nvSpPr>
        <dsp:cNvPr id="0" name=""/>
        <dsp:cNvSpPr/>
      </dsp:nvSpPr>
      <dsp:spPr>
        <a:xfrm>
          <a:off x="2984437" y="1094749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1125963"/>
        <a:ext cx="2069028" cy="1003300"/>
      </dsp:txXfrm>
    </dsp:sp>
    <dsp:sp modelId="{CE797A43-2019-431E-91C7-2B32CF260A2B}">
      <dsp:nvSpPr>
        <dsp:cNvPr id="0" name=""/>
        <dsp:cNvSpPr/>
      </dsp:nvSpPr>
      <dsp:spPr>
        <a:xfrm rot="2142401">
          <a:off x="2033167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2520555"/>
        <a:ext cx="52497" cy="52497"/>
      </dsp:txXfrm>
    </dsp:sp>
    <dsp:sp modelId="{6B3288A8-B2F4-408F-B66B-87CBAF8A102E}">
      <dsp:nvSpPr>
        <dsp:cNvPr id="0" name=""/>
        <dsp:cNvSpPr/>
      </dsp:nvSpPr>
      <dsp:spPr>
        <a:xfrm>
          <a:off x="2984437" y="2320336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2351550"/>
        <a:ext cx="2069028" cy="1003300"/>
      </dsp:txXfrm>
    </dsp:sp>
    <dsp:sp modelId="{D43765AF-5766-412D-BA9F-57893A1B85B1}">
      <dsp:nvSpPr>
        <dsp:cNvPr id="0" name=""/>
        <dsp:cNvSpPr/>
      </dsp:nvSpPr>
      <dsp:spPr>
        <a:xfrm rot="19457599">
          <a:off x="5017206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2520555"/>
        <a:ext cx="52497" cy="52497"/>
      </dsp:txXfrm>
    </dsp:sp>
    <dsp:sp modelId="{C5FC181A-E1B0-4FEB-A983-6C611FAA28D6}">
      <dsp:nvSpPr>
        <dsp:cNvPr id="0" name=""/>
        <dsp:cNvSpPr/>
      </dsp:nvSpPr>
      <dsp:spPr>
        <a:xfrm>
          <a:off x="5968476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1738757"/>
        <a:ext cx="2069028" cy="1003300"/>
      </dsp:txXfrm>
    </dsp:sp>
    <dsp:sp modelId="{6800183E-7235-4D51-8D2C-8A91C1E0E4DB}">
      <dsp:nvSpPr>
        <dsp:cNvPr id="0" name=""/>
        <dsp:cNvSpPr/>
      </dsp:nvSpPr>
      <dsp:spPr>
        <a:xfrm rot="2142401">
          <a:off x="5017206" y="3140767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3133348"/>
        <a:ext cx="52497" cy="52497"/>
      </dsp:txXfrm>
    </dsp:sp>
    <dsp:sp modelId="{825A365C-5C92-4C72-A53C-0094946FC409}">
      <dsp:nvSpPr>
        <dsp:cNvPr id="0" name=""/>
        <dsp:cNvSpPr/>
      </dsp:nvSpPr>
      <dsp:spPr>
        <a:xfrm>
          <a:off x="5968476" y="2933130"/>
          <a:ext cx="2131456" cy="106572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2964344"/>
        <a:ext cx="2069028" cy="10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step back and recap what we’ve done in Part 1. Alice wanted to send a message M to Bob. But she cannot send M itself because that wouldn't be safe from Eve/Mallory. So instead we built systems that allow her to do one of two things:</a:t>
            </a:r>
          </a:p>
          <a:p>
            <a:pPr marL="228600" indent="-228600">
              <a:buAutoNum type="arabicPeriod"/>
            </a:pPr>
            <a:r>
              <a:rPr lang="en-US" dirty="0" smtClean="0"/>
              <a:t>Send over total nonsense, but in a way that Bob can somehow</a:t>
            </a:r>
            <a:r>
              <a:rPr lang="en-US" baseline="0" dirty="0" smtClean="0"/>
              <a:t> recover M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Protect</a:t>
            </a:r>
            <a:r>
              <a:rPr lang="en-US" baseline="0" dirty="0" smtClean="0"/>
              <a:t> the message M with a tag that ensures Mallory cannot maul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part 2 we will want to combine these primitives. The goal is for Alice to be able to send over total nonsense </a:t>
            </a:r>
            <a:r>
              <a:rPr lang="en-US" i="1" dirty="0" smtClean="0"/>
              <a:t>and</a:t>
            </a:r>
            <a:r>
              <a:rPr lang="en-US" i="0" dirty="0" smtClean="0"/>
              <a:t> make sure that this is the only possible total nonsense that</a:t>
            </a:r>
            <a:r>
              <a:rPr lang="en-US" i="0" baseline="0" dirty="0" smtClean="0"/>
              <a:t> </a:t>
            </a:r>
            <a:r>
              <a:rPr lang="en-US" dirty="0" smtClean="0"/>
              <a:t>Alice could've possibly sent: if Mallory mauls this nonsensical string into </a:t>
            </a:r>
            <a:r>
              <a:rPr lang="en-US" i="1" dirty="0" smtClean="0"/>
              <a:t>any other</a:t>
            </a:r>
            <a:r>
              <a:rPr lang="en-US" dirty="0" smtClean="0"/>
              <a:t> nonsensical string, Bob will detect and reject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Punchline</a:t>
            </a:r>
            <a:r>
              <a:rPr lang="en-US" dirty="0" smtClean="0"/>
              <a:t>: while enciphering is supposed to be an “all or nothing” transform where all bytes of key influence all bytes of state, implementation problems allow one to check each key byte </a:t>
            </a:r>
            <a:r>
              <a:rPr lang="en-US" i="1" dirty="0" smtClean="0"/>
              <a:t>separately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taken from https://blog.cloudflare.com/padding-oracles-and-the-decline-of-cbc-mode-ciphersuites/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taken from http://www.cs.sjsu.edu/faculty/stamp/students/article.html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3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round structure provides a tunable security parameter.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hope is that AES with a randomly-chosen key </a:t>
            </a:r>
            <a:r>
              <a:rPr lang="en-US" smtClean="0"/>
              <a:t>is pseudorandom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Links: https://cryptocoding.net/index.php/Coding_rules and https://github.com/agl/ctgrind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about XML encryption flaws, see: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https://dl.acm.org/citation.cfm?id=2046756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https://www.ei.rub.de/media/nds/veroeffentlichungen/2015/08/11/breaking-xml-enc-automatically.pdf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12: Timing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Lab 5 due Friday at 11pm</a:t>
            </a:r>
          </a:p>
          <a:p>
            <a:r>
              <a:rPr lang="en-US" sz="2800" dirty="0" smtClean="0"/>
              <a:t>Pick up test now or during office hours if you don’t have it yet</a:t>
            </a:r>
          </a:p>
          <a:p>
            <a:r>
              <a:rPr lang="en-US" sz="2800" dirty="0" smtClean="0"/>
              <a:t>Have a good spring break!</a:t>
            </a:r>
          </a:p>
        </p:txBody>
      </p:sp>
    </p:spTree>
    <p:extLst>
      <p:ext uri="{BB962C8B-B14F-4D97-AF65-F5344CB8AC3E}">
        <p14:creationId xmlns:p14="http://schemas.microsoft.com/office/powerpoint/2010/main" val="11903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smtClean="0"/>
              <a:t>single round of AES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1102109"/>
            <a:ext cx="5824030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❶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SubBytes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Table lookup, one byte at a time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2572535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430" y="2117772"/>
            <a:ext cx="5583996" cy="46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6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single round of AES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3602508"/>
            <a:ext cx="440120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22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❷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ShiftRows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Byte-wise transposition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3932173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431" y="1102110"/>
            <a:ext cx="6067075" cy="2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single round of AES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4603163"/>
            <a:ext cx="569322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❸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MixColumns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Matrix multiplication in GF(256)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4932828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432" y="1102109"/>
            <a:ext cx="2436875" cy="172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3384" y="2305490"/>
            <a:ext cx="2228093" cy="2189309"/>
          </a:xfrm>
          <a:prstGeom prst="rect">
            <a:avLst/>
          </a:prstGeom>
        </p:spPr>
      </p:pic>
      <p:cxnSp>
        <p:nvCxnSpPr>
          <p:cNvPr id="25" name="Curved Connector 24"/>
          <p:cNvCxnSpPr>
            <a:endCxn id="3" idx="3"/>
          </p:cNvCxnSpPr>
          <p:nvPr/>
        </p:nvCxnSpPr>
        <p:spPr>
          <a:xfrm rot="10800000">
            <a:off x="7834307" y="1966158"/>
            <a:ext cx="1421836" cy="312393"/>
          </a:xfrm>
          <a:prstGeom prst="curvedConnector3">
            <a:avLst>
              <a:gd name="adj1" fmla="val 25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1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focus: Timing attacks on AES itself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</a:t>
            </a:r>
            <a:r>
              <a:rPr lang="en-US" dirty="0"/>
              <a:t>timing issue might occur with </a:t>
            </a:r>
            <a:r>
              <a:rPr lang="en-US" dirty="0" smtClean="0"/>
              <a:t>AES?</a:t>
            </a:r>
          </a:p>
          <a:p>
            <a:r>
              <a:rPr lang="en-US" dirty="0" smtClean="0"/>
              <a:t>Answer: S-box table lookups!</a:t>
            </a:r>
          </a:p>
          <a:p>
            <a:pPr lvl="1"/>
            <a:r>
              <a:rPr lang="en-US" sz="2200" dirty="0" smtClean="0"/>
              <a:t>Response of an array lookup depends upon whether the value is already in cache</a:t>
            </a:r>
          </a:p>
          <a:p>
            <a:pPr lvl="1"/>
            <a:r>
              <a:rPr lang="en-US" sz="2200" dirty="0" smtClean="0"/>
              <a:t>This, in turn, depends on whether you’ve already looked up this value in the past</a:t>
            </a:r>
          </a:p>
          <a:p>
            <a:r>
              <a:rPr lang="en-US" sz="2600" dirty="0" smtClean="0"/>
              <a:t>Side comment: table lookups aren’t required for the S-boxes</a:t>
            </a:r>
          </a:p>
          <a:p>
            <a:pPr lvl="1"/>
            <a:r>
              <a:rPr lang="en-US" sz="2200" dirty="0" smtClean="0"/>
              <a:t>It is possible to implement the math directly</a:t>
            </a:r>
          </a:p>
          <a:p>
            <a:pPr lvl="1"/>
            <a:r>
              <a:rPr lang="en-US" sz="2200" dirty="0" smtClean="0"/>
              <a:t>But, the math implementation is slower in software &amp; has timing issues of its own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419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focus on one 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885" y="3529830"/>
            <a:ext cx="4230695" cy="2287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easily learn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dirty="0" smtClean="0"/>
              <a:t> if</a:t>
            </a:r>
          </a:p>
          <a:p>
            <a:r>
              <a:rPr lang="en-US" sz="2200" dirty="0" smtClean="0"/>
              <a:t>We know the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plaintext</a:t>
            </a:r>
            <a:endParaRPr lang="en-US" sz="2200" dirty="0" smtClean="0"/>
          </a:p>
          <a:p>
            <a:pPr lvl="1"/>
            <a:r>
              <a:rPr lang="en-US" sz="1800" dirty="0" smtClean="0"/>
              <a:t>Note: don’t need to choose it</a:t>
            </a:r>
          </a:p>
          <a:p>
            <a:r>
              <a:rPr lang="en-US" sz="2200" dirty="0" smtClean="0"/>
              <a:t>We can learn either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200" dirty="0" smtClean="0"/>
              <a:t> or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200" dirty="0" smtClean="0"/>
          </a:p>
          <a:p>
            <a:pPr lvl="1"/>
            <a:r>
              <a:rPr lang="en-US" sz="1800" dirty="0"/>
              <a:t>N</a:t>
            </a:r>
            <a:r>
              <a:rPr lang="en-US" sz="1800" dirty="0" smtClean="0"/>
              <a:t>ote: they’re equivalent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09600" y="1245486"/>
            <a:ext cx="2115738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ato Medium"/>
                <a:cs typeface="Lato Medium"/>
              </a:rPr>
              <a:t>First round of AES:</a:t>
            </a:r>
            <a:endParaRPr lang="en-US" sz="1400" dirty="0">
              <a:latin typeface="Lato Medium"/>
              <a:cs typeface="Lato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4858" y="1648685"/>
            <a:ext cx="4242722" cy="1524133"/>
            <a:chOff x="2912944" y="1235788"/>
            <a:chExt cx="4242722" cy="152413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912944" y="1676581"/>
              <a:ext cx="417622" cy="21569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pt</a:t>
              </a:r>
              <a:endParaRPr lang="en-US" sz="1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010223" y="1592404"/>
              <a:ext cx="384048" cy="384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0866" y="1621006"/>
              <a:ext cx="3048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Lato Black"/>
                  <a:cs typeface="Lato Black"/>
                </a:rPr>
                <a:t>…</a:t>
              </a:r>
            </a:p>
          </p:txBody>
        </p:sp>
        <p:cxnSp>
          <p:nvCxnSpPr>
            <p:cNvPr id="23" name="Straight Arrow Connector 22"/>
            <p:cNvCxnSpPr>
              <a:stCxn id="20" idx="3"/>
              <a:endCxn id="21" idx="2"/>
            </p:cNvCxnSpPr>
            <p:nvPr/>
          </p:nvCxnSpPr>
          <p:spPr bwMode="auto">
            <a:xfrm>
              <a:off x="3330567" y="1784428"/>
              <a:ext cx="6796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638736" y="2482922"/>
              <a:ext cx="113335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key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5" idx="0"/>
              <a:endCxn id="21" idx="4"/>
            </p:cNvCxnSpPr>
            <p:nvPr/>
          </p:nvCxnSpPr>
          <p:spPr bwMode="auto">
            <a:xfrm flipH="1" flipV="1">
              <a:off x="4202248" y="1976453"/>
              <a:ext cx="3165" cy="506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>
              <a:stCxn id="21" idx="6"/>
            </p:cNvCxnSpPr>
            <p:nvPr/>
          </p:nvCxnSpPr>
          <p:spPr bwMode="auto">
            <a:xfrm>
              <a:off x="4394272" y="1784428"/>
              <a:ext cx="6796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71207" y="178442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551222" y="1465559"/>
              <a:ext cx="32119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328160" y="1465559"/>
              <a:ext cx="32119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5073928" y="1235788"/>
              <a:ext cx="1097280" cy="10972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Lato Medium"/>
                  <a:cs typeface="Lato Medium"/>
                </a:rPr>
                <a:t>S-box</a:t>
              </a: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6690387" y="1245486"/>
            <a:ext cx="2115738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Medium"/>
                <a:cs typeface="Lato Medium"/>
              </a:rPr>
              <a:t>Last </a:t>
            </a:r>
            <a:r>
              <a:rPr lang="en-US" dirty="0">
                <a:latin typeface="Lato Medium"/>
                <a:cs typeface="Lato Medium"/>
              </a:rPr>
              <a:t>round of AES:</a:t>
            </a:r>
            <a:endParaRPr lang="en-US" sz="1400" dirty="0">
              <a:latin typeface="Lato Medium"/>
              <a:cs typeface="Lato Medium"/>
            </a:endParaRPr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6690387" y="3532188"/>
            <a:ext cx="4892013" cy="1661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Similar issue with last round, except</a:t>
            </a:r>
            <a:endParaRPr lang="en-US" dirty="0"/>
          </a:p>
          <a:p>
            <a:r>
              <a:rPr lang="en-US" sz="2200" dirty="0" smtClean="0"/>
              <a:t>We require known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ciphertext</a:t>
            </a:r>
            <a:r>
              <a:rPr lang="en-US" sz="2200" dirty="0" smtClean="0"/>
              <a:t> instead</a:t>
            </a:r>
            <a:endParaRPr lang="en-US" sz="2200" dirty="0"/>
          </a:p>
          <a:p>
            <a:r>
              <a:rPr lang="en-US" sz="2200" dirty="0" smtClean="0"/>
              <a:t>We learn the last round key instead</a:t>
            </a:r>
            <a:endParaRPr lang="en-US" sz="2200" dirty="0"/>
          </a:p>
          <a:p>
            <a:pPr lvl="1"/>
            <a:r>
              <a:rPr lang="en-US" sz="1900" dirty="0" smtClean="0"/>
              <a:t>Bijection with into first round key</a:t>
            </a:r>
            <a:endParaRPr lang="en-US" sz="19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90387" y="1648685"/>
            <a:ext cx="4282413" cy="1524133"/>
            <a:chOff x="7411310" y="3882483"/>
            <a:chExt cx="4282413" cy="152413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276101" y="4310730"/>
              <a:ext cx="417622" cy="21569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ct</a:t>
              </a:r>
              <a:endParaRPr lang="en-US" sz="1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10212395" y="4239099"/>
              <a:ext cx="384048" cy="3840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11310" y="4273775"/>
              <a:ext cx="3048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Lato Black"/>
                  <a:cs typeface="Lato Black"/>
                </a:rPr>
                <a:t>…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840908" y="5129617"/>
              <a:ext cx="113335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key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27" idx="0"/>
              <a:endCxn id="17" idx="4"/>
            </p:cNvCxnSpPr>
            <p:nvPr/>
          </p:nvCxnSpPr>
          <p:spPr bwMode="auto">
            <a:xfrm flipH="1" flipV="1">
              <a:off x="10404420" y="4623148"/>
              <a:ext cx="3165" cy="506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0596444" y="4431123"/>
              <a:ext cx="6796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9526595" y="4431123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7906610" y="4112254"/>
              <a:ext cx="32119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683548" y="4112254"/>
              <a:ext cx="321193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 bwMode="auto">
            <a:xfrm>
              <a:off x="8429316" y="3882483"/>
              <a:ext cx="1097280" cy="10972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Lato Medium"/>
                  <a:cs typeface="Lato Medium"/>
                </a:rPr>
                <a:t>S-box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7743516" y="4431123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099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Computers </a:t>
            </a:r>
            <a:r>
              <a:rPr lang="en-US" i="1" dirty="0" smtClean="0">
                <a:solidFill>
                  <a:srgbClr val="C00000"/>
                </a:solidFill>
              </a:rPr>
              <a:t>cache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recently-accessed data on the principle that if you wanted it before, you may want it again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code of AES includes tables to represent the S-box (+ </a:t>
            </a:r>
            <a:r>
              <a:rPr lang="en-US" dirty="0" err="1" smtClean="0"/>
              <a:t>MixColumns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sz="2100" dirty="0" smtClean="0">
                <a:latin typeface="Consolas" panose="020B0609020204030204" pitchFamily="49" charset="0"/>
              </a:rPr>
              <a:t>https</a:t>
            </a:r>
            <a:r>
              <a:rPr lang="en-US" sz="2100" dirty="0">
                <a:latin typeface="Consolas" panose="020B0609020204030204" pitchFamily="49" charset="0"/>
              </a:rPr>
              <a:t>://github.com/openssl/openssl/blob/master/crypto/aes/aes_core.c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39887" y="2198914"/>
            <a:ext cx="5312229" cy="1676402"/>
            <a:chOff x="1915886" y="2100941"/>
            <a:chExt cx="5312229" cy="1676402"/>
          </a:xfrm>
        </p:grpSpPr>
        <p:sp>
          <p:nvSpPr>
            <p:cNvPr id="8" name="Trapezoid 7"/>
            <p:cNvSpPr/>
            <p:nvPr/>
          </p:nvSpPr>
          <p:spPr>
            <a:xfrm rot="16200000">
              <a:off x="3722915" y="1458686"/>
              <a:ext cx="1676401" cy="2960911"/>
            </a:xfrm>
            <a:prstGeom prst="trapezoid">
              <a:avLst>
                <a:gd name="adj" fmla="val 32792"/>
              </a:avLst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  <a:alpha val="2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2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15886" y="2634342"/>
              <a:ext cx="1371600" cy="60960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CPU</a:t>
              </a:r>
            </a:p>
            <a:p>
              <a:pPr algn="ctr"/>
              <a:r>
                <a:rPr lang="en-US" dirty="0"/>
                <a:t>(bytes)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86201" y="2481942"/>
              <a:ext cx="1371600" cy="9144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br>
                <a:rPr lang="en-US" dirty="0"/>
              </a:br>
              <a:r>
                <a:rPr lang="en-US" dirty="0"/>
                <a:t>(KB to MB)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56515" y="2100942"/>
              <a:ext cx="1371600" cy="1676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RAM</a:t>
              </a:r>
              <a:br>
                <a:rPr lang="en-US" dirty="0"/>
              </a:br>
              <a:r>
                <a:rPr lang="en-US" dirty="0"/>
                <a:t>(GB)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99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round table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first round, AES code will query S-box on 16 </a:t>
            </a:r>
            <a:r>
              <a:rPr lang="en-US" dirty="0" smtClean="0"/>
              <a:t>values</a:t>
            </a:r>
          </a:p>
          <a:p>
            <a:pPr lvl="3"/>
            <a:endParaRPr lang="en-US" dirty="0" smtClean="0"/>
          </a:p>
          <a:p>
            <a:pPr marL="0" indent="0" algn="ctr">
              <a:buNone/>
            </a:pP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>
                <a:latin typeface="Lato Medium"/>
                <a:cs typeface="Lato Medium"/>
              </a:rPr>
              <a:t> =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>
                <a:latin typeface="Lato Medium"/>
                <a:cs typeface="Lato Medium"/>
              </a:rPr>
              <a:t> =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b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dirty="0"/>
              <a:t>…</a:t>
            </a:r>
            <a:br>
              <a:rPr lang="en-US" dirty="0"/>
            </a:b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16</a:t>
            </a:r>
            <a:r>
              <a:rPr lang="en-US" dirty="0">
                <a:latin typeface="Lato Medium"/>
                <a:cs typeface="Lato Medium"/>
              </a:rPr>
              <a:t> =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16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16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/>
              <a:t> are identical</a:t>
            </a:r>
          </a:p>
          <a:p>
            <a:r>
              <a:rPr lang="en-US" dirty="0" smtClean="0"/>
              <a:t>Then the second </a:t>
            </a:r>
            <a:r>
              <a:rPr lang="en-US" dirty="0"/>
              <a:t>table lookup will be </a:t>
            </a:r>
            <a:r>
              <a:rPr lang="en-US" i="1" dirty="0">
                <a:solidFill>
                  <a:srgbClr val="C00000"/>
                </a:solidFill>
              </a:rPr>
              <a:t>faster</a:t>
            </a:r>
            <a:r>
              <a:rPr lang="en-US" dirty="0"/>
              <a:t> than the </a:t>
            </a:r>
            <a:r>
              <a:rPr lang="en-US" dirty="0" smtClean="0"/>
              <a:t>first!</a:t>
            </a:r>
          </a:p>
          <a:p>
            <a:r>
              <a:rPr lang="en-US" dirty="0" smtClean="0"/>
              <a:t>More generally, 1</a:t>
            </a:r>
            <a:r>
              <a:rPr lang="en-US" baseline="30000" dirty="0" smtClean="0"/>
              <a:t>st</a:t>
            </a:r>
            <a:r>
              <a:rPr lang="en-US" dirty="0" smtClean="0"/>
              <a:t> round running time ~ # of distinct intermediate values</a:t>
            </a:r>
          </a:p>
          <a:p>
            <a:r>
              <a:rPr lang="en-US" dirty="0" smtClean="0"/>
              <a:t>Can we use this to find the key?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5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almost!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say we feed input plaintext with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 smtClean="0"/>
              <a:t> = 01,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/>
              <a:t> = 02</a:t>
            </a:r>
          </a:p>
          <a:p>
            <a:r>
              <a:rPr lang="en-US" dirty="0" smtClean="0"/>
              <a:t>Suppose I tell you that a cache hit occurs in the first two S-box lookups</a:t>
            </a:r>
          </a:p>
          <a:p>
            <a:r>
              <a:rPr lang="en-US" dirty="0" smtClean="0"/>
              <a:t>Then, you know:</a:t>
            </a:r>
          </a:p>
          <a:p>
            <a:pPr marL="0" indent="0" algn="ctr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 smtClean="0">
                <a:latin typeface="Lato Medium"/>
                <a:cs typeface="Lato Medium"/>
              </a:rPr>
              <a:t> =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dirty="0" smtClean="0">
              <a:latin typeface="Lato Medium"/>
              <a:cs typeface="Lato Medium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 smtClean="0">
                <a:latin typeface="Lato Medium"/>
                <a:cs typeface="Lato Medium"/>
              </a:rPr>
              <a:t> =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  <a:p>
            <a:pPr marL="0" indent="0" algn="ctr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    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>
                <a:latin typeface="Lato Medium"/>
                <a:cs typeface="Lato Medium"/>
              </a:rPr>
              <a:t> =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>
                <a:latin typeface="Lato Medium"/>
                <a:cs typeface="Lato Medium"/>
              </a:rPr>
              <a:t> = 03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Unfortunately this doesn’t tell you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 smtClean="0"/>
              <a:t> or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/>
              <a:t> directly</a:t>
            </a:r>
          </a:p>
          <a:p>
            <a:r>
              <a:rPr lang="en-US" dirty="0" smtClean="0"/>
              <a:t>Good news: if all plaintext bytes cause collisions, you can also compute</a:t>
            </a:r>
            <a:br>
              <a:rPr lang="en-US" dirty="0" smtClean="0"/>
            </a:b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r>
              <a:rPr lang="en-US" dirty="0" smtClean="0"/>
              <a:t>,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</a:t>
            </a:r>
            <a:r>
              <a:rPr lang="en-US" dirty="0" smtClean="0"/>
              <a:t>, …,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16</a:t>
            </a:r>
            <a:endParaRPr lang="en-US" dirty="0" smtClean="0"/>
          </a:p>
          <a:p>
            <a:r>
              <a:rPr lang="en-US" dirty="0" smtClean="0"/>
              <a:t>So, you can learn 120 of the 128 bits of key!</a:t>
            </a:r>
          </a:p>
          <a:p>
            <a:r>
              <a:rPr lang="en-US" dirty="0" smtClean="0"/>
              <a:t>Brute-force the rest if you have a (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dirty="0" smtClean="0"/>
              <a:t>, 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ct</a:t>
            </a:r>
            <a:r>
              <a:rPr lang="en-US" dirty="0" smtClean="0"/>
              <a:t>) pair</a:t>
            </a:r>
          </a:p>
        </p:txBody>
      </p:sp>
    </p:spTree>
    <p:extLst>
      <p:ext uri="{BB962C8B-B14F-4D97-AF65-F5344CB8AC3E}">
        <p14:creationId xmlns:p14="http://schemas.microsoft.com/office/powerpoint/2010/main" val="30687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this attack more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Simplifying assumptions we’ve made so far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Our plaintext causes many cache collisions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We can tell which pair of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200" dirty="0"/>
              <a:t>’s </a:t>
            </a:r>
            <a:r>
              <a:rPr lang="en-US" sz="2200" dirty="0" smtClean="0"/>
              <a:t>collide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/>
              <a:t>We can isolate the 1</a:t>
            </a:r>
            <a:r>
              <a:rPr lang="en-US" sz="2200" baseline="30000" dirty="0"/>
              <a:t>st</a:t>
            </a:r>
            <a:r>
              <a:rPr lang="en-US" sz="2200" dirty="0"/>
              <a:t> round’s running time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Our timing measurement is perfect, thus revealing exactly # of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200" dirty="0"/>
              <a:t>’s </a:t>
            </a:r>
            <a:r>
              <a:rPr lang="en-US" sz="2200" dirty="0" smtClean="0"/>
              <a:t>that are equal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Tactics to remove these assumptions</a:t>
            </a:r>
            <a:endParaRPr lang="en-US" dirty="0"/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Collect more </a:t>
            </a:r>
            <a:r>
              <a:rPr lang="en-US" sz="2200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sz="2200" dirty="0" smtClean="0"/>
              <a:t> samples				  (that is: gather stronger </a:t>
            </a:r>
            <a:r>
              <a:rPr lang="en-US" sz="2200" dirty="0" smtClean="0">
                <a:solidFill>
                  <a:schemeClr val="accent1"/>
                </a:solidFill>
              </a:rPr>
              <a:t>signal</a:t>
            </a:r>
            <a:r>
              <a:rPr lang="en-US" sz="2200" dirty="0" smtClean="0"/>
              <a:t> on the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sz="2200" dirty="0" smtClean="0"/>
              <a:t>)</a:t>
            </a:r>
            <a:endParaRPr lang="en-US" sz="2200" i="1" dirty="0" smtClean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Make guesses &amp; hope you’re right!	  (that is: overcome </a:t>
            </a:r>
            <a:r>
              <a:rPr lang="en-US" sz="2200" dirty="0" smtClean="0">
                <a:solidFill>
                  <a:schemeClr val="accent1"/>
                </a:solidFill>
              </a:rPr>
              <a:t>noise</a:t>
            </a:r>
            <a:r>
              <a:rPr lang="en-US" sz="2200" dirty="0" smtClean="0"/>
              <a:t>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Introspect the machine more carefully 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(that is: gather more precise </a:t>
            </a:r>
            <a:r>
              <a:rPr lang="en-US" sz="2200" dirty="0" smtClean="0">
                <a:solidFill>
                  <a:schemeClr val="accent1"/>
                </a:solidFill>
              </a:rPr>
              <a:t>signal</a:t>
            </a:r>
            <a:r>
              <a:rPr lang="en-US" sz="2200" dirty="0" smtClean="0"/>
              <a:t>)</a:t>
            </a:r>
            <a:endParaRPr lang="en-US" sz="22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1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1: Collect more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sz="2200" dirty="0" smtClean="0"/>
              <a:t>Don’t assume a single “magical” </a:t>
            </a:r>
            <a:r>
              <a:rPr lang="en-US" sz="2200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sz="2200" dirty="0" smtClean="0"/>
              <a:t> with many collisions</a:t>
            </a:r>
          </a:p>
          <a:p>
            <a:pPr lvl="1"/>
            <a:r>
              <a:rPr lang="en-US" sz="2200" dirty="0" smtClean="0"/>
              <a:t>Instead, simply try many possible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sz="2200" dirty="0" smtClean="0"/>
              <a:t>s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dirty="0" smtClean="0"/>
              <a:t>s chosen randomly, probability that:</a:t>
            </a:r>
          </a:p>
          <a:p>
            <a:pPr lvl="1"/>
            <a:r>
              <a:rPr lang="en-US" sz="2200" dirty="0" smtClean="0"/>
              <a:t>A given pair of bytes (e.g., bytes 1 and 2) collide = 1/256</a:t>
            </a:r>
          </a:p>
          <a:p>
            <a:pPr lvl="1"/>
            <a:r>
              <a:rPr lang="en-US" sz="2200" dirty="0" smtClean="0"/>
              <a:t>Byte 1 collides with some </a:t>
            </a:r>
            <a:r>
              <a:rPr lang="en-US" sz="2200" dirty="0"/>
              <a:t>other byte </a:t>
            </a:r>
            <a:r>
              <a:rPr lang="en-US" sz="2200" dirty="0" smtClean="0"/>
              <a:t>≈ 1/16</a:t>
            </a:r>
          </a:p>
          <a:p>
            <a:pPr lvl="1"/>
            <a:r>
              <a:rPr lang="en-US" sz="2200" dirty="0" smtClean="0"/>
              <a:t>There exists a collision = 1 – (</a:t>
            </a:r>
            <a:r>
              <a:rPr lang="en-US" sz="2200" dirty="0"/>
              <a:t>256 choose 16)/(256</a:t>
            </a:r>
            <a:r>
              <a:rPr lang="en-US" sz="2200" baseline="30000" dirty="0"/>
              <a:t>16</a:t>
            </a:r>
            <a:r>
              <a:rPr lang="en-US" sz="2200" dirty="0"/>
              <a:t>) </a:t>
            </a:r>
            <a:r>
              <a:rPr lang="en-US" sz="2200" dirty="0" smtClean="0"/>
              <a:t>≈ 1 – 10</a:t>
            </a:r>
            <a:r>
              <a:rPr lang="en-US" sz="2200" baseline="30000" dirty="0" smtClean="0"/>
              <a:t>-14</a:t>
            </a:r>
            <a:endParaRPr lang="en-US" sz="2200" dirty="0" smtClean="0"/>
          </a:p>
          <a:p>
            <a:r>
              <a:rPr lang="en-US" dirty="0" smtClean="0"/>
              <a:t>Each collision yields a constraint on the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endParaRPr lang="en-US" dirty="0" smtClean="0"/>
          </a:p>
          <a:p>
            <a:pPr lvl="1"/>
            <a:r>
              <a:rPr lang="en-US" sz="2200" dirty="0" smtClean="0"/>
              <a:t>Lowers its entropy by 8 bits</a:t>
            </a:r>
          </a:p>
          <a:p>
            <a:r>
              <a:rPr lang="en-US" dirty="0" smtClean="0"/>
              <a:t>Sample enough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dirty="0" smtClean="0"/>
              <a:t>s until we observe 15 indep constraints</a:t>
            </a:r>
          </a:p>
          <a:p>
            <a:r>
              <a:rPr lang="en-US" dirty="0" smtClean="0"/>
              <a:t>We can “concentrate” the locations of constraints by fixing some byte values</a:t>
            </a:r>
          </a:p>
        </p:txBody>
      </p:sp>
    </p:spTree>
    <p:extLst>
      <p:ext uri="{BB962C8B-B14F-4D97-AF65-F5344CB8AC3E}">
        <p14:creationId xmlns:p14="http://schemas.microsoft.com/office/powerpoint/2010/main" val="152741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review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prstClr val="black"/>
                </a:solidFill>
                <a:latin typeface="Lato"/>
              </a:rPr>
              <a:t>IND$-CPA against</a:t>
            </a:r>
            <a:br>
              <a:rPr lang="en-US" sz="2200" dirty="0" smtClean="0">
                <a:solidFill>
                  <a:prstClr val="black"/>
                </a:solidFill>
                <a:latin typeface="Lato"/>
              </a:rPr>
            </a:br>
            <a:r>
              <a:rPr lang="en-US" sz="2200" dirty="0" smtClean="0">
                <a:solidFill>
                  <a:prstClr val="black"/>
                </a:solidFill>
                <a:latin typeface="Lato"/>
              </a:rPr>
              <a:t>nonce-respecting Eve</a:t>
            </a:r>
            <a:endParaRPr lang="en-US" sz="2200" dirty="0">
              <a:solidFill>
                <a:prstClr val="black"/>
              </a:solidFill>
              <a:latin typeface="Lat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414" y="1102108"/>
            <a:ext cx="5389033" cy="639762"/>
          </a:xfrm>
        </p:spPr>
        <p:txBody>
          <a:bodyPr/>
          <a:lstStyle/>
          <a:p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791414" y="1741871"/>
            <a:ext cx="5389033" cy="4618869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Lato"/>
              </a:rPr>
              <a:t>Even after viewing many (</a:t>
            </a:r>
            <a:r>
              <a:rPr lang="en-US" sz="2200" i="1" dirty="0">
                <a:solidFill>
                  <a:prstClr val="black"/>
                </a:solidFill>
                <a:latin typeface="Lato Heavy"/>
              </a:rPr>
              <a:t>A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, </a:t>
            </a:r>
            <a:r>
              <a:rPr lang="en-US" sz="2200" i="1" dirty="0">
                <a:solidFill>
                  <a:prstClr val="black"/>
                </a:solidFill>
                <a:latin typeface="Lato Heavy"/>
              </a:rPr>
              <a:t>T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) pairs, Mallory cannot 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forge a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new one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5133" y="2561281"/>
            <a:ext cx="4501098" cy="2307946"/>
            <a:chOff x="6192388" y="2897332"/>
            <a:chExt cx="4501098" cy="230794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54888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289" y="3376446"/>
              <a:ext cx="1473198" cy="14731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64487" y="3310162"/>
              <a:ext cx="65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45288" y="3836864"/>
              <a:ext cx="848198" cy="4979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rot="10800000" flipV="1">
              <a:off x="6840389" y="3652198"/>
              <a:ext cx="1160701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7298608" y="3903803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>
              <a:off x="9108689" y="3652196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5400000">
              <a:off x="9592112" y="3910046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291487" y="3310162"/>
              <a:ext cx="64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2420" y="4610283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91487" y="4610283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92388" y="3844234"/>
              <a:ext cx="1072099" cy="537620"/>
              <a:chOff x="5859270" y="3844234"/>
              <a:chExt cx="1072099" cy="5376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59270" y="3844234"/>
                <a:ext cx="1072099" cy="5376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latin typeface="Lato Black"/>
                    <a:cs typeface="Lato Black"/>
                  </a:rPr>
                  <a:t>M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0444" y="3865991"/>
                <a:ext cx="560730" cy="4761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B</a:t>
                </a:r>
                <a:r>
                  <a:rPr lang="en-US" sz="2400" i="1" baseline="-25000" dirty="0" smtClean="0">
                    <a:latin typeface="Lato Black"/>
                    <a:cs typeface="Lato Black"/>
                  </a:rPr>
                  <a:t>$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2" y="3119975"/>
            <a:ext cx="13716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6" y="3112371"/>
            <a:ext cx="1379204" cy="137920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91414" y="3501001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❶ choose</a:t>
            </a:r>
            <a:br>
              <a:rPr lang="en-US" sz="2000" dirty="0" smtClean="0"/>
            </a:br>
            <a:r>
              <a:rPr lang="en-US" sz="2000" i="1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000" i="1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← </a:t>
            </a:r>
            <a:r>
              <a:rPr lang="en-US" sz="2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000" i="1" baseline="30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000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506240" y="3098468"/>
            <a:ext cx="1931862" cy="467939"/>
            <a:chOff x="8125230" y="2968803"/>
            <a:chExt cx="1931862" cy="467939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188510" y="2968803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❷ </a:t>
              </a:r>
              <a:r>
                <a:rPr lang="en-US" sz="2000" dirty="0" smtClean="0"/>
                <a:t>submit </a:t>
              </a:r>
              <a:r>
                <a:rPr lang="en-US" sz="2000" i="1" dirty="0" smtClean="0">
                  <a:latin typeface="+mj-lt"/>
                </a:rPr>
                <a:t>A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69520" y="3787853"/>
            <a:ext cx="1931862" cy="419669"/>
            <a:chOff x="8188510" y="3527556"/>
            <a:chExt cx="1931862" cy="419669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447356" y="3527556"/>
              <a:ext cx="1207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 </a:t>
              </a:r>
              <a:r>
                <a:rPr lang="en-US" sz="2000" i="1" dirty="0" smtClean="0">
                  <a:latin typeface="+mj-lt"/>
                </a:rPr>
                <a:t>T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51477" y="5030089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</a:t>
            </a:r>
            <a:r>
              <a:rPr lang="en-US" sz="2400" dirty="0" smtClean="0"/>
              <a:t>if:</a:t>
            </a:r>
            <a:endParaRPr lang="en-US" sz="2400" dirty="0"/>
          </a:p>
          <a:p>
            <a:pPr marL="365760" indent="-365760">
              <a:buAutoNum type="arabicPeriod"/>
            </a:pPr>
            <a:r>
              <a:rPr lang="en-US" sz="2400" dirty="0" smtClean="0"/>
              <a:t>It’s a 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41" name="Curved Right Arrow 40"/>
          <p:cNvSpPr/>
          <p:nvPr/>
        </p:nvSpPr>
        <p:spPr>
          <a:xfrm rot="10800000">
            <a:off x="10142466" y="361553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308295" y="4491575"/>
            <a:ext cx="1631214" cy="1240317"/>
            <a:chOff x="9927285" y="4457709"/>
            <a:chExt cx="1631214" cy="1240317"/>
          </a:xfrm>
        </p:grpSpPr>
        <p:sp>
          <p:nvSpPr>
            <p:cNvPr id="43" name="TextBox 42"/>
            <p:cNvSpPr txBox="1"/>
            <p:nvPr/>
          </p:nvSpPr>
          <p:spPr>
            <a:xfrm>
              <a:off x="9927285" y="4990140"/>
              <a:ext cx="163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❸ </a:t>
              </a:r>
              <a:r>
                <a:rPr lang="en-US" sz="2000" dirty="0" smtClean="0"/>
                <a:t>output</a:t>
              </a:r>
              <a:br>
                <a:rPr lang="en-US" sz="2000" dirty="0" smtClean="0"/>
              </a:br>
              <a:r>
                <a:rPr lang="en-US" sz="2000" dirty="0" smtClean="0"/>
                <a:t>(</a:t>
              </a:r>
              <a:r>
                <a:rPr lang="en-US" sz="2000" i="1" dirty="0" smtClean="0">
                  <a:latin typeface="+mj-lt"/>
                </a:rPr>
                <a:t>A*</a:t>
              </a:r>
              <a:r>
                <a:rPr lang="en-US" sz="2000" dirty="0" smtClean="0"/>
                <a:t>,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  <a:latin typeface="Lato Heavy"/>
                </a:rPr>
                <a:t>T*</a:t>
              </a:r>
              <a:r>
                <a:rPr lang="en-US" sz="2000" dirty="0" smtClean="0">
                  <a:solidFill>
                    <a:prstClr val="black"/>
                  </a:solidFill>
                </a:rPr>
                <a:t>)</a:t>
              </a:r>
              <a:r>
                <a:rPr lang="en-US" sz="2000" i="1" dirty="0" smtClean="0">
                  <a:latin typeface="+mj-lt"/>
                </a:rPr>
                <a:t> 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cxnSp>
          <p:nvCxnSpPr>
            <p:cNvPr id="44" name="Straight Arrow Connector 43"/>
            <p:cNvCxnSpPr>
              <a:stCxn id="31" idx="2"/>
              <a:endCxn id="43" idx="0"/>
            </p:cNvCxnSpPr>
            <p:nvPr/>
          </p:nvCxnSpPr>
          <p:spPr>
            <a:xfrm>
              <a:off x="10742892" y="4457709"/>
              <a:ext cx="0" cy="53243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7392483" y="26914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26273" y="26853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528167" y="1102109"/>
            <a:ext cx="18930" cy="5411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6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2: Guess &amp;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we don’t actually know which bytes of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 collide?</a:t>
            </a:r>
          </a:p>
          <a:p>
            <a:r>
              <a:rPr lang="en-US" dirty="0" smtClean="0"/>
              <a:t>We know that Time(AES) is smaller when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dirty="0">
                <a:latin typeface="Lato Medium"/>
                <a:cs typeface="Lato Medium"/>
              </a:rPr>
              <a:t> =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/>
              <a:t> than when they differ,</a:t>
            </a:r>
          </a:p>
          <a:p>
            <a:pPr lvl="1"/>
            <a:r>
              <a:rPr lang="en-US" sz="2200" dirty="0" smtClean="0"/>
              <a:t>i.e., when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sz="2200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200" dirty="0">
                <a:latin typeface="Lato Medium"/>
                <a:cs typeface="Lato Medium"/>
              </a:rPr>
              <a:t>⊕</a:t>
            </a:r>
            <a:r>
              <a:rPr lang="en-US" sz="2200" dirty="0"/>
              <a:t>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key</a:t>
            </a:r>
            <a:r>
              <a:rPr lang="en-US" sz="2200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sz="2200" dirty="0">
                <a:latin typeface="Lato Medium"/>
                <a:cs typeface="Lato Medium"/>
              </a:rPr>
              <a:t> =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sz="2200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200" dirty="0">
                <a:latin typeface="Lato Medium"/>
                <a:cs typeface="Lato Medium"/>
              </a:rPr>
              <a:t>⊕</a:t>
            </a:r>
            <a:r>
              <a:rPr lang="en-US" sz="2200" dirty="0"/>
              <a:t>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sz="22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2200" dirty="0" smtClean="0"/>
          </a:p>
          <a:p>
            <a:r>
              <a:rPr lang="en-US" dirty="0" smtClean="0"/>
              <a:t>Granted, the time depends on many other factors</a:t>
            </a:r>
          </a:p>
          <a:p>
            <a:pPr lvl="1"/>
            <a:r>
              <a:rPr lang="en-US" sz="2200" dirty="0" smtClean="0"/>
              <a:t>Other bytes in the same cache line</a:t>
            </a:r>
          </a:p>
          <a:p>
            <a:pPr lvl="1"/>
            <a:r>
              <a:rPr lang="en-US" sz="2200" dirty="0" smtClean="0"/>
              <a:t>Other bytes of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round (or last round for a </a:t>
            </a:r>
            <a:r>
              <a:rPr lang="en-US" sz="2200" dirty="0" err="1" smtClean="0"/>
              <a:t>ct</a:t>
            </a:r>
            <a:r>
              <a:rPr lang="en-US" sz="2200" dirty="0" smtClean="0"/>
              <a:t> attack)</a:t>
            </a:r>
          </a:p>
          <a:p>
            <a:pPr lvl="1"/>
            <a:r>
              <a:rPr lang="en-US" sz="2200" dirty="0" smtClean="0"/>
              <a:t>Other rounds</a:t>
            </a:r>
          </a:p>
          <a:p>
            <a:pPr lvl="1"/>
            <a:r>
              <a:rPr lang="en-US" sz="2200" dirty="0" smtClean="0"/>
              <a:t>Network latency (if you’re conducting this attack remotely)</a:t>
            </a:r>
          </a:p>
          <a:p>
            <a:r>
              <a:rPr lang="en-US" dirty="0" smtClean="0"/>
              <a:t>With enough samples, we can average over this noise!</a:t>
            </a:r>
          </a:p>
          <a:p>
            <a:pPr lvl="1"/>
            <a:r>
              <a:rPr lang="en-US" sz="2200" dirty="0" smtClean="0"/>
              <a:t>Note: also use this tactic when collecting timing samples from padding oracles</a:t>
            </a:r>
          </a:p>
          <a:p>
            <a:r>
              <a:rPr lang="en-US" dirty="0" smtClean="0"/>
              <a:t>Bin running times by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>
                <a:latin typeface="Lato Medium"/>
                <a:cs typeface="Lato Medium"/>
              </a:rPr>
              <a:t>⊕</a:t>
            </a:r>
            <a:r>
              <a:rPr lang="en-US" dirty="0"/>
              <a:t>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dirty="0" smtClean="0"/>
              <a:t>, see which is smallest</a:t>
            </a:r>
          </a:p>
        </p:txBody>
      </p:sp>
    </p:spTree>
    <p:extLst>
      <p:ext uri="{BB962C8B-B14F-4D97-AF65-F5344CB8AC3E}">
        <p14:creationId xmlns:p14="http://schemas.microsoft.com/office/powerpoint/2010/main" val="186724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Question: How can we handle AES-256? Its key is spread over 2 rounds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Once we know the 1</a:t>
            </a:r>
            <a:r>
              <a:rPr lang="en-US" baseline="30000" dirty="0" smtClean="0"/>
              <a:t>st</a:t>
            </a:r>
            <a:r>
              <a:rPr lang="en-US" dirty="0" smtClean="0"/>
              <a:t> round key, we can simply push forward and attack the 2</a:t>
            </a:r>
            <a:r>
              <a:rPr lang="en-US" baseline="30000" dirty="0" smtClean="0"/>
              <a:t>nd</a:t>
            </a:r>
            <a:r>
              <a:rPr lang="en-US" dirty="0" smtClean="0"/>
              <a:t> round in the same way!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we’ve modeled reality, in which nobody is kind enough to tell you fine-grained info about the cache</a:t>
            </a:r>
            <a:br>
              <a:rPr lang="en-US" dirty="0"/>
            </a:br>
            <a:r>
              <a:rPr lang="en-US" dirty="0"/>
              <a:t>… right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143306" y="1774951"/>
            <a:ext cx="5905388" cy="1241262"/>
            <a:chOff x="3589283" y="1774951"/>
            <a:chExt cx="5905388" cy="1241262"/>
          </a:xfrm>
        </p:grpSpPr>
        <p:sp>
          <p:nvSpPr>
            <p:cNvPr id="8" name="Rectangle 7"/>
            <p:cNvSpPr/>
            <p:nvPr/>
          </p:nvSpPr>
          <p:spPr bwMode="auto">
            <a:xfrm>
              <a:off x="3589283" y="2242473"/>
              <a:ext cx="648242" cy="21569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Input</a:t>
              </a:r>
              <a:endParaRPr lang="en-US" sz="1400" dirty="0">
                <a:latin typeface="Lato Semibold"/>
                <a:cs typeface="Lato Semibold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658098" y="2186812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949585" y="2186812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cxnSp>
          <p:nvCxnSpPr>
            <p:cNvPr id="16" name="Straight Arrow Connector 15"/>
            <p:cNvCxnSpPr>
              <a:stCxn id="8" idx="3"/>
              <a:endCxn id="10" idx="2"/>
            </p:cNvCxnSpPr>
            <p:nvPr/>
          </p:nvCxnSpPr>
          <p:spPr bwMode="auto">
            <a:xfrm flipV="1">
              <a:off x="4237525" y="2346832"/>
              <a:ext cx="420573" cy="34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>
              <a:stCxn id="10" idx="6"/>
              <a:endCxn id="44" idx="1"/>
            </p:cNvCxnSpPr>
            <p:nvPr/>
          </p:nvCxnSpPr>
          <p:spPr bwMode="auto">
            <a:xfrm>
              <a:off x="4978138" y="2346832"/>
              <a:ext cx="42057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>
              <a:stCxn id="44" idx="3"/>
              <a:endCxn id="11" idx="2"/>
            </p:cNvCxnSpPr>
            <p:nvPr/>
          </p:nvCxnSpPr>
          <p:spPr bwMode="auto">
            <a:xfrm>
              <a:off x="6529011" y="2346832"/>
              <a:ext cx="42057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>
              <a:stCxn id="11" idx="6"/>
              <a:endCxn id="45" idx="1"/>
            </p:cNvCxnSpPr>
            <p:nvPr/>
          </p:nvCxnSpPr>
          <p:spPr bwMode="auto">
            <a:xfrm>
              <a:off x="7269625" y="2346832"/>
              <a:ext cx="42057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820498" y="2365017"/>
              <a:ext cx="4206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455640" y="2739214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0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743845" y="2739214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1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cxnSp>
          <p:nvCxnSpPr>
            <p:cNvPr id="29" name="Straight Arrow Connector 28"/>
            <p:cNvCxnSpPr>
              <a:stCxn id="24" idx="0"/>
              <a:endCxn id="10" idx="4"/>
            </p:cNvCxnSpPr>
            <p:nvPr/>
          </p:nvCxnSpPr>
          <p:spPr bwMode="auto">
            <a:xfrm flipH="1" flipV="1">
              <a:off x="4818118" y="2506852"/>
              <a:ext cx="0" cy="2323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28" idx="0"/>
              <a:endCxn id="11" idx="4"/>
            </p:cNvCxnSpPr>
            <p:nvPr/>
          </p:nvCxnSpPr>
          <p:spPr bwMode="auto">
            <a:xfrm flipV="1">
              <a:off x="7109605" y="2506852"/>
              <a:ext cx="0" cy="2323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5398712" y="1774951"/>
              <a:ext cx="1130299" cy="1143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 Semibold"/>
                  <a:cs typeface="Lato Semibold"/>
                </a:rPr>
                <a:t>Round</a:t>
              </a:r>
              <a:r>
                <a:rPr lang="en-US" sz="2000" baseline="-25000" dirty="0">
                  <a:solidFill>
                    <a:schemeClr val="tx1"/>
                  </a:solidFill>
                  <a:latin typeface="Lato Semibold"/>
                  <a:cs typeface="Lato Semibold"/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0198" y="1774951"/>
              <a:ext cx="1130300" cy="1143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Lato Semibold"/>
                  <a:cs typeface="Lato Semibold"/>
                </a:rPr>
                <a:t>Round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Lato Semibold"/>
                  <a:cs typeface="Lato Semibold"/>
                </a:rPr>
                <a:t>2</a:t>
              </a:r>
              <a:endParaRPr lang="en-US" sz="2000" baseline="-25000" dirty="0">
                <a:solidFill>
                  <a:schemeClr val="tx1"/>
                </a:solidFill>
                <a:latin typeface="Lato Semibold"/>
                <a:cs typeface="Lato Semibol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89871" y="2209388"/>
              <a:ext cx="3048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Lato Black"/>
                  <a:cs typeface="Lato Black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1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3: Inspect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information may be viewable remotely (e.g., observe response times to TLS packets over the internet)</a:t>
            </a:r>
          </a:p>
          <a:p>
            <a:r>
              <a:rPr lang="en-US" dirty="0" smtClean="0"/>
              <a:t>But what if you have closer proximity to your target?</a:t>
            </a:r>
          </a:p>
          <a:p>
            <a:r>
              <a:rPr lang="en-US" dirty="0" smtClean="0"/>
              <a:t>Let’s say you are on the same machine as your target</a:t>
            </a:r>
          </a:p>
          <a:p>
            <a:pPr lvl="1"/>
            <a:r>
              <a:rPr lang="en-US" sz="2200" dirty="0" smtClean="0"/>
              <a:t>Co-located VMs on the cloud</a:t>
            </a:r>
          </a:p>
          <a:p>
            <a:pPr lvl="1"/>
            <a:r>
              <a:rPr lang="en-US" sz="2200" dirty="0" smtClean="0"/>
              <a:t>Unprivileged user on a multi-tenant </a:t>
            </a:r>
            <a:r>
              <a:rPr lang="en-US" sz="2200" dirty="0"/>
              <a:t>Unix </a:t>
            </a:r>
            <a:r>
              <a:rPr lang="en-US" sz="2200" dirty="0" smtClean="0"/>
              <a:t>machine with full-disk encryption</a:t>
            </a:r>
          </a:p>
          <a:p>
            <a:r>
              <a:rPr lang="en-US" dirty="0" smtClean="0"/>
              <a:t>Rather than merely </a:t>
            </a:r>
            <a:r>
              <a:rPr lang="en-US" i="1" dirty="0" smtClean="0">
                <a:solidFill>
                  <a:schemeClr val="accent1"/>
                </a:solidFill>
              </a:rPr>
              <a:t>passively</a:t>
            </a:r>
            <a:r>
              <a:rPr lang="en-US" i="1" dirty="0" smtClean="0"/>
              <a:t> </a:t>
            </a:r>
            <a:r>
              <a:rPr lang="en-US" dirty="0" smtClean="0"/>
              <a:t>viewing the time, you can now </a:t>
            </a:r>
            <a:r>
              <a:rPr lang="en-US" i="1" dirty="0" smtClean="0">
                <a:solidFill>
                  <a:srgbClr val="C00000"/>
                </a:solidFill>
              </a:rPr>
              <a:t>actively</a:t>
            </a:r>
            <a:r>
              <a:rPr lang="en-US" i="1" dirty="0" smtClean="0"/>
              <a:t> </a:t>
            </a:r>
            <a:r>
              <a:rPr lang="en-US" dirty="0" smtClean="0"/>
              <a:t>change the state of the cache!</a:t>
            </a:r>
          </a:p>
          <a:p>
            <a:r>
              <a:rPr lang="en-US" dirty="0" smtClean="0"/>
              <a:t>Idea originally from </a:t>
            </a:r>
            <a:r>
              <a:rPr lang="en-US" dirty="0" err="1" smtClean="0"/>
              <a:t>Osvik</a:t>
            </a:r>
            <a:r>
              <a:rPr lang="en-US" dirty="0" smtClean="0"/>
              <a:t>, Shamir, Tromer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cache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There’s a mapping between locations in memory &amp; cache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you control a large region of memory (~size of cache), you can fill in the cache with your own contents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17" y="1732384"/>
            <a:ext cx="3721566" cy="27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+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Algorithm</a:t>
            </a:r>
            <a:r>
              <a:rPr lang="en-US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Fill the cache with a large array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 that you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Trigger an AES encryption (or wait for one to occur)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Re-read your array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 and record the time to retrieve each byte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Upshot</a:t>
            </a:r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AES evicted one line of your cache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Strength</a:t>
            </a:r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Find key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byte with ~800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samples over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65ms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2"/>
          <a:stretch/>
        </p:blipFill>
        <p:spPr>
          <a:xfrm>
            <a:off x="2371635" y="4362226"/>
            <a:ext cx="7448729" cy="195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18" b="996"/>
          <a:stretch/>
        </p:blipFill>
        <p:spPr>
          <a:xfrm>
            <a:off x="9722069" y="1317571"/>
            <a:ext cx="2082203" cy="17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Evict +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Algorithm</a:t>
            </a:r>
            <a:r>
              <a:rPr lang="en-US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Trigger an AES </a:t>
            </a:r>
            <a:r>
              <a:rPr lang="en-US" dirty="0" err="1" smtClean="0"/>
              <a:t>enc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 with known 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dirty="0" smtClean="0"/>
              <a:t>/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a few bytes of your array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Trigger another AES </a:t>
            </a:r>
            <a:r>
              <a:rPr lang="en-US" dirty="0" err="1" smtClean="0"/>
              <a:t>enc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 with the same 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pt</a:t>
            </a:r>
            <a:r>
              <a:rPr lang="en-US" dirty="0" smtClean="0"/>
              <a:t>/</a:t>
            </a:r>
            <a:r>
              <a:rPr lang="en-US" i="1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ct</a:t>
            </a:r>
            <a:endParaRPr lang="en-US" i="1" dirty="0" smtClean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Upshot</a:t>
            </a:r>
            <a:r>
              <a:rPr lang="en-US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2</a:t>
            </a:r>
            <a:r>
              <a:rPr lang="en-US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nd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AES is slower </a:t>
            </a:r>
            <a:r>
              <a:rPr lang="en-US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iff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you evicted the right </a:t>
            </a:r>
            <a:r>
              <a:rPr lang="en-US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cacheline</a:t>
            </a: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Strength</a:t>
            </a:r>
            <a:r>
              <a:rPr lang="en-US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Find key byte with ~50k samples over ~30s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2" r="51074" b="996"/>
          <a:stretch/>
        </p:blipFill>
        <p:spPr>
          <a:xfrm>
            <a:off x="8124496" y="1102109"/>
            <a:ext cx="2233448" cy="17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Timing attacks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Ciphers can be vulnerable to timing attacks, just as modes can</a:t>
            </a:r>
          </a:p>
          <a:p>
            <a:r>
              <a:rPr lang="en-US" dirty="0" smtClean="0"/>
              <a:t>Compare requirements</a:t>
            </a:r>
          </a:p>
          <a:p>
            <a:pPr lvl="1"/>
            <a:r>
              <a:rPr lang="en-US" sz="2100" dirty="0" smtClean="0"/>
              <a:t>Timing attacks: </a:t>
            </a:r>
            <a:r>
              <a:rPr lang="en-US" sz="2100" i="1" dirty="0" smtClean="0"/>
              <a:t>known</a:t>
            </a:r>
            <a:r>
              <a:rPr lang="en-US" sz="2100" dirty="0" smtClean="0"/>
              <a:t> PT or CT, plus running time</a:t>
            </a:r>
          </a:p>
          <a:p>
            <a:pPr lvl="1"/>
            <a:r>
              <a:rPr lang="en-US" sz="2100" dirty="0" smtClean="0"/>
              <a:t>IND-CPA/CCA definitions: </a:t>
            </a:r>
            <a:r>
              <a:rPr lang="en-US" sz="2100" i="1" dirty="0" smtClean="0"/>
              <a:t>chosen</a:t>
            </a:r>
            <a:r>
              <a:rPr lang="en-US" sz="2100" dirty="0" smtClean="0"/>
              <a:t> PT/CT, known CT/PT, no running time</a:t>
            </a:r>
          </a:p>
          <a:p>
            <a:r>
              <a:rPr lang="en-US" dirty="0" smtClean="0"/>
              <a:t>Challenging, but possible, to design ciphers to avoid timing attacks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45426"/>
              </p:ext>
            </p:extLst>
          </p:nvPr>
        </p:nvGraphicFramePr>
        <p:xfrm>
          <a:off x="609599" y="3530863"/>
          <a:ext cx="10972801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60539"/>
                <a:gridCol w="4456131"/>
                <a:gridCol w="445613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Lato Semibold"/>
                          <a:cs typeface="Lato Semibold"/>
                        </a:rPr>
                        <a:t>Rijndael</a:t>
                      </a:r>
                      <a:endParaRPr lang="en-US" sz="2000" dirty="0">
                        <a:latin typeface="Lato Semibold"/>
                        <a:cs typeface="Lato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Lato Semibold"/>
                          <a:cs typeface="Lato Semibold"/>
                        </a:rPr>
                        <a:t>Keccak</a:t>
                      </a:r>
                      <a:endParaRPr lang="en-US" sz="2000" dirty="0">
                        <a:latin typeface="Lato Semibold"/>
                        <a:cs typeface="Lato Semibol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Operations used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Table lookups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Bitwise operations: AND, XOR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Bitwise ops: AND, XOR, NOT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Rotations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Operations conspicuously</a:t>
                      </a:r>
                      <a:r>
                        <a:rPr lang="en-US" sz="2000" baseline="0" dirty="0" smtClean="0"/>
                        <a:t> absent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Ops that depend on register size: cyclic rotations, modular arithmetic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Complicated</a:t>
                      </a:r>
                      <a:r>
                        <a:rPr lang="en-US" sz="2000" baseline="0" dirty="0" smtClean="0"/>
                        <a:t> S-box design: big S-box, many different S-boxes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Table lookups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Modular addition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Why?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Generality: simple implementations</a:t>
                      </a:r>
                      <a:r>
                        <a:rPr lang="en-US" sz="2000" baseline="0" dirty="0" smtClean="0"/>
                        <a:t> across many computing platforms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 channel resistance!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053124"/>
            <a:ext cx="5386917" cy="639762"/>
          </a:xfrm>
        </p:spPr>
        <p:txBody>
          <a:bodyPr/>
          <a:lstStyle/>
          <a:p>
            <a:r>
              <a:rPr lang="en-US" dirty="0" smtClean="0"/>
              <a:t>Use good </a:t>
            </a:r>
            <a:r>
              <a:rPr lang="en-US" i="1" dirty="0" smtClean="0"/>
              <a:t>crypto</a:t>
            </a:r>
            <a:r>
              <a:rPr lang="en-US" dirty="0" smtClean="0"/>
              <a:t> coding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68" y="1053124"/>
            <a:ext cx="5389033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Validate code for timing independence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21" t="23373" r="4740" b="36848"/>
          <a:stretch/>
        </p:blipFill>
        <p:spPr>
          <a:xfrm>
            <a:off x="609599" y="1741871"/>
            <a:ext cx="5386917" cy="466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5" t="17340" r="1740" b="30418"/>
          <a:stretch/>
        </p:blipFill>
        <p:spPr>
          <a:xfrm>
            <a:off x="6166498" y="1741871"/>
            <a:ext cx="5415902" cy="46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3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sources of error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oracles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idea: if you apply compression before encryption, then post-compression message length reveals some information about message!</a:t>
            </a:r>
          </a:p>
          <a:p>
            <a:r>
              <a:rPr lang="en-US" dirty="0"/>
              <a:t>2012: CRIME (Compression Ratio Info-leak Made Easy) recovers secret web cookies over HTTPS connections, </a:t>
            </a:r>
            <a:r>
              <a:rPr lang="en-US" dirty="0" smtClean="0"/>
              <a:t>hijacks sessions</a:t>
            </a:r>
            <a:endParaRPr lang="en-US" dirty="0"/>
          </a:p>
          <a:p>
            <a:r>
              <a:rPr lang="en-US" dirty="0"/>
              <a:t>2013: BREACH (Browser Reconnaissance and Exfiltration via Adaptive Compression of Hypertext)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Format oracles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Basic idea: if a higher-level protocol expects underlying message to obey some structural rules, can tinker with </a:t>
            </a:r>
            <a:r>
              <a:rPr lang="en-US" dirty="0" err="1" smtClean="0"/>
              <a:t>ciphertext</a:t>
            </a:r>
            <a:r>
              <a:rPr lang="en-US" dirty="0" smtClean="0"/>
              <a:t> until you find something that works</a:t>
            </a:r>
          </a:p>
          <a:p>
            <a:r>
              <a:rPr lang="en-US" dirty="0" smtClean="0"/>
              <a:t>2011: “How to break XML encryption”</a:t>
            </a:r>
          </a:p>
          <a:p>
            <a:r>
              <a:rPr lang="en-US" dirty="0" smtClean="0"/>
              <a:t>2015: “How to break XML encryption – automatically”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attacker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talk of ‘oracles’ in cryptanalysis, we mean that somehow the system is providing the attacker with the ability to compute f(P) for some function f</a:t>
            </a:r>
          </a:p>
          <a:p>
            <a:r>
              <a:rPr lang="en-US" dirty="0" smtClean="0"/>
              <a:t>There are many possible sources of these ‘oracles’</a:t>
            </a:r>
          </a:p>
          <a:p>
            <a:pPr lvl="1"/>
            <a:r>
              <a:rPr lang="en-US" sz="2200" dirty="0" smtClean="0"/>
              <a:t>Error messages</a:t>
            </a:r>
          </a:p>
          <a:p>
            <a:pPr lvl="1"/>
            <a:r>
              <a:rPr lang="en-US" sz="2200" dirty="0" smtClean="0"/>
              <a:t>Message length, if a compression function is applied pre-encryption</a:t>
            </a:r>
          </a:p>
          <a:p>
            <a:pPr lvl="1"/>
            <a:r>
              <a:rPr lang="en-US" sz="2200" dirty="0" smtClean="0"/>
              <a:t>Expected formatting of the underlying message (e.g., XML)</a:t>
            </a:r>
          </a:p>
          <a:p>
            <a:pPr lvl="1"/>
            <a:r>
              <a:rPr lang="en-US" sz="2200" dirty="0" smtClean="0"/>
              <a:t>Time for a computation to finish</a:t>
            </a:r>
          </a:p>
          <a:p>
            <a:pPr lvl="1"/>
            <a:r>
              <a:rPr lang="en-US" sz="2200" dirty="0" smtClean="0"/>
              <a:t>Performance speedup in running time due to the cache</a:t>
            </a:r>
          </a:p>
          <a:p>
            <a:pPr lvl="1"/>
            <a:r>
              <a:rPr lang="en-US" sz="2200" dirty="0" smtClean="0"/>
              <a:t>Power consumed by the device</a:t>
            </a:r>
          </a:p>
          <a:p>
            <a:r>
              <a:rPr lang="en-US" dirty="0" smtClean="0"/>
              <a:t>Unfortunately most of these ‘oracles’ can be exploited to recover the private data fully, as you will see for yourself in Labs 5 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Attacking </a:t>
            </a:r>
            <a:r>
              <a:rPr lang="en-US" dirty="0"/>
              <a:t>crypto implementations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45834" y="1396999"/>
          <a:ext cx="8100332" cy="509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1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Attacks follow a </a:t>
            </a:r>
            <a:r>
              <a:rPr lang="en-US" i="1" dirty="0"/>
              <a:t>divide and conquer</a:t>
            </a:r>
            <a:r>
              <a:rPr lang="en-US" dirty="0"/>
              <a:t> approach: break 1 byte at a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For each byte, simply </a:t>
            </a:r>
            <a:r>
              <a:rPr lang="en-US" i="1" dirty="0" smtClean="0"/>
              <a:t>guess </a:t>
            </a:r>
            <a:r>
              <a:rPr lang="en-US" dirty="0" smtClean="0"/>
              <a:t>all 256 values </a:t>
            </a:r>
            <a:r>
              <a:rPr lang="en-US" i="1" dirty="0" smtClean="0"/>
              <a:t>and check</a:t>
            </a:r>
            <a:r>
              <a:rPr lang="en-US" dirty="0" smtClean="0"/>
              <a:t> which one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102109"/>
            <a:ext cx="5384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Last time: Padding oracle attacks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9"/>
          <a:stretch/>
        </p:blipFill>
        <p:spPr>
          <a:xfrm>
            <a:off x="4363278" y="1102108"/>
            <a:ext cx="7219122" cy="51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0484" y="2869518"/>
            <a:ext cx="24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7196" y="4304963"/>
            <a:ext cx="2807937" cy="97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2109"/>
            <a:ext cx="65599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Attack procedure</a:t>
            </a:r>
          </a:p>
          <a:p>
            <a:r>
              <a:rPr lang="en-US" dirty="0" smtClean="0"/>
              <a:t>Send 256 CTs to Bob,</a:t>
            </a:r>
            <a:br>
              <a:rPr lang="en-US" dirty="0" smtClean="0"/>
            </a:br>
            <a:r>
              <a:rPr lang="en-US" dirty="0" smtClean="0"/>
              <a:t>one for each value of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endParaRPr lang="en-US" i="1" dirty="0" smtClean="0"/>
          </a:p>
          <a:p>
            <a:r>
              <a:rPr lang="en-US" dirty="0" smtClean="0"/>
              <a:t>Wait for error messages</a:t>
            </a:r>
          </a:p>
          <a:p>
            <a:pPr lvl="1"/>
            <a:r>
              <a:rPr lang="en-US" sz="2200" dirty="0" smtClean="0"/>
              <a:t>255 of the failures will be due to bad padding</a:t>
            </a:r>
          </a:p>
          <a:p>
            <a:pPr lvl="1"/>
            <a:r>
              <a:rPr lang="en-US" sz="2200" dirty="0" smtClean="0"/>
              <a:t>1 failures will have valid pad, bad MAC</a:t>
            </a:r>
          </a:p>
          <a:p>
            <a:r>
              <a:rPr lang="en-US" dirty="0" smtClean="0"/>
              <a:t>Compute the final byte of </a:t>
            </a:r>
            <a:r>
              <a:rPr lang="en-US" i="1" dirty="0" smtClean="0"/>
              <a:t>P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/>
              <a:t> ⊕ </a:t>
            </a:r>
            <a:r>
              <a:rPr lang="en-US" dirty="0" smtClean="0"/>
              <a:t>0x01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End of Monday’s lecture:</a:t>
            </a:r>
            <a:br>
              <a:rPr lang="en-US" dirty="0" smtClean="0"/>
            </a:br>
            <a:r>
              <a:rPr lang="en-US" dirty="0" smtClean="0"/>
              <a:t>Even if we obscure the error code itself, attacker can distinguish the two possible errors based on their different </a:t>
            </a:r>
            <a:r>
              <a:rPr lang="en-US" dirty="0" smtClean="0">
                <a:solidFill>
                  <a:schemeClr val="accent1"/>
                </a:solidFill>
              </a:rPr>
              <a:t>running times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39967" y="4834991"/>
            <a:ext cx="45845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</a:t>
            </a:r>
            <a:r>
              <a:rPr lang="en-US" i="1" dirty="0" smtClean="0"/>
              <a:t>Timing</a:t>
            </a:r>
            <a:r>
              <a:rPr lang="en-US" dirty="0" smtClean="0"/>
              <a:t> </a:t>
            </a:r>
            <a:r>
              <a:rPr lang="en-US" dirty="0"/>
              <a:t>side </a:t>
            </a:r>
            <a:r>
              <a:rPr lang="en-US" dirty="0" smtClean="0"/>
              <a:t>channels on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Issue: </a:t>
            </a:r>
            <a:r>
              <a:rPr lang="en-US" dirty="0"/>
              <a:t>running time of a cipher might be key-dependent</a:t>
            </a:r>
          </a:p>
          <a:p>
            <a:r>
              <a:rPr lang="en-US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Example:</a:t>
            </a:r>
            <a:r>
              <a:rPr lang="en-US" dirty="0" smtClean="0"/>
              <a:t> RSA’s square-and-multiply to compute C</a:t>
            </a:r>
            <a:r>
              <a:rPr lang="en-US" baseline="30000" dirty="0" smtClean="0"/>
              <a:t>d</a:t>
            </a:r>
            <a:r>
              <a:rPr lang="en-US" dirty="0" smtClean="0"/>
              <a:t> mod N</a:t>
            </a:r>
          </a:p>
          <a:p>
            <a:r>
              <a:rPr lang="en-US" sz="2600" dirty="0" smtClean="0"/>
              <a:t>Will show how this algorithm works by example: </a:t>
            </a:r>
            <a:r>
              <a:rPr lang="en-US" sz="2600" dirty="0"/>
              <a:t>computing </a:t>
            </a:r>
            <a:r>
              <a:rPr lang="en-US" sz="2600" dirty="0" smtClean="0"/>
              <a:t>5</a:t>
            </a:r>
            <a:r>
              <a:rPr lang="en-US" sz="2600" baseline="30000" dirty="0" smtClean="0"/>
              <a:t>20</a:t>
            </a:r>
            <a:r>
              <a:rPr lang="en-US" sz="2600" dirty="0" smtClean="0"/>
              <a:t> </a:t>
            </a:r>
            <a:r>
              <a:rPr lang="en-US" sz="2600" dirty="0"/>
              <a:t>mod </a:t>
            </a:r>
            <a:r>
              <a:rPr lang="en-US" sz="2600" dirty="0" smtClean="0"/>
              <a:t>33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1" y="2941068"/>
            <a:ext cx="399393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latin typeface="+mj-lt"/>
              </a:rPr>
              <a:t>Binary expand: 20 = 10100</a:t>
            </a:r>
            <a:endParaRPr lang="en-US" u="sng" dirty="0">
              <a:latin typeface="+mj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3580831"/>
            <a:ext cx="3769359" cy="2769169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57200" algn="l"/>
                <a:tab pos="1554480" algn="l"/>
              </a:tabLst>
            </a:pPr>
            <a:r>
              <a:rPr lang="en-US" dirty="0" smtClean="0"/>
              <a:t>1	= </a:t>
            </a:r>
            <a:r>
              <a:rPr lang="en-US" dirty="0"/>
              <a:t>0 · </a:t>
            </a:r>
            <a:r>
              <a:rPr lang="en-US" dirty="0" smtClean="0"/>
              <a:t>2	+ 1</a:t>
            </a:r>
          </a:p>
          <a:p>
            <a:pPr marL="0" indent="0">
              <a:buNone/>
              <a:tabLst>
                <a:tab pos="457200" algn="l"/>
                <a:tab pos="1554480" algn="l"/>
              </a:tabLst>
            </a:pPr>
            <a:r>
              <a:rPr lang="en-US" dirty="0" smtClean="0"/>
              <a:t>2	= 1 </a:t>
            </a:r>
            <a:r>
              <a:rPr lang="en-US" dirty="0"/>
              <a:t>·</a:t>
            </a:r>
            <a:r>
              <a:rPr lang="en-US" dirty="0" smtClean="0"/>
              <a:t> 2	+ 0</a:t>
            </a:r>
          </a:p>
          <a:p>
            <a:pPr marL="0" indent="0">
              <a:buNone/>
              <a:tabLst>
                <a:tab pos="457200" algn="l"/>
                <a:tab pos="1554480" algn="l"/>
              </a:tabLst>
            </a:pPr>
            <a:r>
              <a:rPr lang="en-US" dirty="0" smtClean="0"/>
              <a:t>5	= 2 </a:t>
            </a:r>
            <a:r>
              <a:rPr lang="en-US" dirty="0"/>
              <a:t>·</a:t>
            </a:r>
            <a:r>
              <a:rPr lang="en-US" dirty="0" smtClean="0"/>
              <a:t> 2	+ 1</a:t>
            </a:r>
          </a:p>
          <a:p>
            <a:pPr marL="0" indent="0">
              <a:buNone/>
              <a:tabLst>
                <a:tab pos="457200" algn="l"/>
                <a:tab pos="1554480" algn="l"/>
              </a:tabLst>
            </a:pPr>
            <a:r>
              <a:rPr lang="en-US" dirty="0" smtClean="0"/>
              <a:t>10	= 5 </a:t>
            </a:r>
            <a:r>
              <a:rPr lang="en-US" dirty="0"/>
              <a:t>·</a:t>
            </a:r>
            <a:r>
              <a:rPr lang="en-US" dirty="0" smtClean="0"/>
              <a:t> 2	+ 0</a:t>
            </a:r>
          </a:p>
          <a:p>
            <a:pPr marL="0" indent="0">
              <a:buNone/>
              <a:tabLst>
                <a:tab pos="457200" algn="l"/>
                <a:tab pos="1554480" algn="l"/>
              </a:tabLst>
            </a:pPr>
            <a:r>
              <a:rPr lang="en-US" dirty="0" smtClean="0"/>
              <a:t>20	= 10 </a:t>
            </a:r>
            <a:r>
              <a:rPr lang="en-US" dirty="0"/>
              <a:t>·</a:t>
            </a:r>
            <a:r>
              <a:rPr lang="en-US" dirty="0" smtClean="0"/>
              <a:t> 2	+ 0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740166" y="2941068"/>
            <a:ext cx="6842235" cy="639762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latin typeface="+mj-lt"/>
              </a:rPr>
              <a:t>Corresponding modular arithmetic</a:t>
            </a:r>
            <a:endParaRPr lang="en-US" u="sng" dirty="0">
              <a:latin typeface="+mj-lt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740166" y="3580831"/>
            <a:ext cx="6842235" cy="2769169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 smtClean="0"/>
              <a:t>5</a:t>
            </a:r>
            <a:r>
              <a:rPr lang="da-DK" baseline="30000" dirty="0" smtClean="0"/>
              <a:t>1</a:t>
            </a:r>
            <a:r>
              <a:rPr lang="da-DK" dirty="0" smtClean="0"/>
              <a:t>	= (5</a:t>
            </a:r>
            <a:r>
              <a:rPr lang="da-DK" baseline="30000" dirty="0" smtClean="0"/>
              <a:t>0</a:t>
            </a:r>
            <a:r>
              <a:rPr lang="da-DK" dirty="0" smtClean="0"/>
              <a:t>)</a:t>
            </a:r>
            <a:r>
              <a:rPr lang="da-DK" baseline="30000" dirty="0" smtClean="0"/>
              <a:t>2</a:t>
            </a:r>
            <a:r>
              <a:rPr lang="da-DK" dirty="0" smtClean="0"/>
              <a:t> </a:t>
            </a:r>
            <a:r>
              <a:rPr lang="en-US" dirty="0"/>
              <a:t>·</a:t>
            </a:r>
            <a:r>
              <a:rPr lang="da-DK" dirty="0" smtClean="0"/>
              <a:t> 5</a:t>
            </a:r>
            <a:r>
              <a:rPr lang="da-DK" baseline="30000" dirty="0" smtClean="0"/>
              <a:t>1</a:t>
            </a:r>
            <a:r>
              <a:rPr lang="da-DK" dirty="0" smtClean="0"/>
              <a:t>	   = 1 </a:t>
            </a:r>
            <a:r>
              <a:rPr lang="en-US" dirty="0"/>
              <a:t>· </a:t>
            </a:r>
            <a:r>
              <a:rPr lang="da-DK" dirty="0" smtClean="0"/>
              <a:t>5	  = 5	mod 33</a:t>
            </a:r>
          </a:p>
          <a:p>
            <a:pPr marL="0" indent="0">
              <a:buFont typeface="Arial"/>
              <a:buNone/>
            </a:pPr>
            <a:r>
              <a:rPr lang="da-DK" dirty="0" smtClean="0"/>
              <a:t>5</a:t>
            </a:r>
            <a:r>
              <a:rPr lang="da-DK" baseline="30000" dirty="0" smtClean="0"/>
              <a:t>2</a:t>
            </a:r>
            <a:r>
              <a:rPr lang="da-DK" dirty="0" smtClean="0"/>
              <a:t>	= (5</a:t>
            </a:r>
            <a:r>
              <a:rPr lang="da-DK" baseline="30000" dirty="0" smtClean="0"/>
              <a:t>1</a:t>
            </a:r>
            <a:r>
              <a:rPr lang="da-DK" dirty="0" smtClean="0"/>
              <a:t>)</a:t>
            </a:r>
            <a:r>
              <a:rPr lang="da-DK" baseline="30000" dirty="0" smtClean="0"/>
              <a:t>2</a:t>
            </a:r>
            <a:r>
              <a:rPr lang="da-DK" dirty="0" smtClean="0"/>
              <a:t>		   = 5</a:t>
            </a:r>
            <a:r>
              <a:rPr lang="da-DK" baseline="30000" dirty="0" smtClean="0"/>
              <a:t>2</a:t>
            </a:r>
            <a:r>
              <a:rPr lang="da-DK" dirty="0" smtClean="0"/>
              <a:t>		  = 25	mod 33</a:t>
            </a:r>
          </a:p>
          <a:p>
            <a:pPr marL="0" indent="0">
              <a:buNone/>
            </a:pPr>
            <a:r>
              <a:rPr lang="da-DK" dirty="0" smtClean="0"/>
              <a:t>5</a:t>
            </a:r>
            <a:r>
              <a:rPr lang="da-DK" baseline="30000" dirty="0" smtClean="0"/>
              <a:t>5</a:t>
            </a:r>
            <a:r>
              <a:rPr lang="da-DK" dirty="0" smtClean="0"/>
              <a:t>	= (5</a:t>
            </a:r>
            <a:r>
              <a:rPr lang="da-DK" baseline="30000" dirty="0" smtClean="0"/>
              <a:t>2</a:t>
            </a:r>
            <a:r>
              <a:rPr lang="da-DK" dirty="0" smtClean="0"/>
              <a:t>)</a:t>
            </a:r>
            <a:r>
              <a:rPr lang="da-DK" baseline="30000" dirty="0" smtClean="0"/>
              <a:t>2</a:t>
            </a:r>
            <a:r>
              <a:rPr lang="da-DK" dirty="0" smtClean="0"/>
              <a:t> </a:t>
            </a:r>
            <a:r>
              <a:rPr lang="en-US" dirty="0"/>
              <a:t>·</a:t>
            </a:r>
            <a:r>
              <a:rPr lang="da-DK" dirty="0" smtClean="0"/>
              <a:t> 5</a:t>
            </a:r>
            <a:r>
              <a:rPr lang="da-DK" baseline="30000" dirty="0" smtClean="0"/>
              <a:t>1</a:t>
            </a:r>
            <a:r>
              <a:rPr lang="da-DK" dirty="0" smtClean="0"/>
              <a:t>	   = 25</a:t>
            </a:r>
            <a:r>
              <a:rPr lang="da-DK" baseline="30000" dirty="0" smtClean="0"/>
              <a:t>2</a:t>
            </a:r>
            <a:r>
              <a:rPr lang="da-DK" dirty="0" smtClean="0"/>
              <a:t> </a:t>
            </a:r>
            <a:r>
              <a:rPr lang="en-US" dirty="0"/>
              <a:t>·</a:t>
            </a:r>
            <a:r>
              <a:rPr lang="da-DK" dirty="0" smtClean="0"/>
              <a:t> 5	  = 23	mod 33</a:t>
            </a:r>
          </a:p>
          <a:p>
            <a:pPr marL="0" indent="0">
              <a:buFont typeface="Arial"/>
              <a:buNone/>
            </a:pPr>
            <a:r>
              <a:rPr lang="da-DK" dirty="0" smtClean="0"/>
              <a:t>5</a:t>
            </a:r>
            <a:r>
              <a:rPr lang="da-DK" baseline="30000" dirty="0" smtClean="0"/>
              <a:t>10</a:t>
            </a:r>
            <a:r>
              <a:rPr lang="da-DK" dirty="0" smtClean="0"/>
              <a:t>	= (5</a:t>
            </a:r>
            <a:r>
              <a:rPr lang="da-DK" baseline="30000" dirty="0" smtClean="0"/>
              <a:t>5</a:t>
            </a:r>
            <a:r>
              <a:rPr lang="da-DK" dirty="0" smtClean="0"/>
              <a:t>)</a:t>
            </a:r>
            <a:r>
              <a:rPr lang="da-DK" baseline="30000" dirty="0" smtClean="0"/>
              <a:t>2</a:t>
            </a:r>
            <a:r>
              <a:rPr lang="da-DK" dirty="0" smtClean="0"/>
              <a:t>		   = 23</a:t>
            </a:r>
            <a:r>
              <a:rPr lang="da-DK" baseline="30000" dirty="0" smtClean="0"/>
              <a:t>2</a:t>
            </a:r>
            <a:r>
              <a:rPr lang="da-DK" dirty="0" smtClean="0"/>
              <a:t>	  = 1	mod 33</a:t>
            </a:r>
          </a:p>
          <a:p>
            <a:pPr marL="0" indent="0">
              <a:buFont typeface="Arial"/>
              <a:buNone/>
            </a:pPr>
            <a:r>
              <a:rPr lang="da-DK" dirty="0" smtClean="0"/>
              <a:t>5</a:t>
            </a:r>
            <a:r>
              <a:rPr lang="da-DK" baseline="30000" dirty="0" smtClean="0"/>
              <a:t>20</a:t>
            </a:r>
            <a:r>
              <a:rPr lang="da-DK" dirty="0" smtClean="0"/>
              <a:t>	= (5</a:t>
            </a:r>
            <a:r>
              <a:rPr lang="da-DK" baseline="30000" dirty="0" smtClean="0"/>
              <a:t>10</a:t>
            </a:r>
            <a:r>
              <a:rPr lang="da-DK" dirty="0" smtClean="0"/>
              <a:t>)</a:t>
            </a:r>
            <a:r>
              <a:rPr lang="da-DK" baseline="30000" dirty="0" smtClean="0"/>
              <a:t>2</a:t>
            </a:r>
            <a:r>
              <a:rPr lang="da-DK" dirty="0" smtClean="0"/>
              <a:t>	   = 1</a:t>
            </a:r>
            <a:r>
              <a:rPr lang="da-DK" baseline="30000" dirty="0" smtClean="0"/>
              <a:t>2</a:t>
            </a:r>
            <a:r>
              <a:rPr lang="da-DK" dirty="0" smtClean="0"/>
              <a:t>		  = 1	mod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0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Codifying a square-and-multiply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Generalizing the technique:</a:t>
            </a:r>
          </a:p>
          <a:p>
            <a:r>
              <a:rPr lang="en-US" dirty="0"/>
              <a:t>C</a:t>
            </a:r>
            <a:r>
              <a:rPr lang="en-US" dirty="0" smtClean="0"/>
              <a:t>onstruct the exponent in binary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Square &amp; multiply from left to right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x = </a:t>
            </a:r>
            <a:r>
              <a:rPr lang="en-US" sz="2200" i="1" dirty="0">
                <a:latin typeface="Consolas" panose="020B0609020204030204" pitchFamily="49" charset="0"/>
              </a:rPr>
              <a:t>C</a:t>
            </a:r>
          </a:p>
          <a:p>
            <a:pPr marL="0" indent="0">
              <a:buNone/>
            </a:pPr>
            <a:r>
              <a:rPr lang="en-US" sz="2200" b="1" dirty="0" smtClean="0">
                <a:latin typeface="Consolas" panose="020B0609020204030204" pitchFamily="49" charset="0"/>
              </a:rPr>
              <a:t>for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>
                <a:latin typeface="Consolas" panose="020B0609020204030204" pitchFamily="49" charset="0"/>
              </a:rPr>
              <a:t>j = 1 to n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>
                <a:latin typeface="Consolas" panose="020B0609020204030204" pitchFamily="49" charset="0"/>
              </a:rPr>
              <a:t>x = mod(x2, N)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>
                <a:latin typeface="Consolas" panose="020B0609020204030204" pitchFamily="49" charset="0"/>
              </a:rPr>
              <a:t>if </a:t>
            </a:r>
            <a:r>
              <a:rPr lang="en-US" sz="2200" dirty="0" err="1">
                <a:latin typeface="Consolas" panose="020B0609020204030204" pitchFamily="49" charset="0"/>
              </a:rPr>
              <a:t>d</a:t>
            </a:r>
            <a:r>
              <a:rPr lang="en-US" sz="2200" baseline="-25000" dirty="0" err="1">
                <a:latin typeface="Consolas" panose="020B0609020204030204" pitchFamily="49" charset="0"/>
              </a:rPr>
              <a:t>j</a:t>
            </a:r>
            <a:r>
              <a:rPr lang="en-US" sz="2200" dirty="0">
                <a:latin typeface="Consolas" panose="020B0609020204030204" pitchFamily="49" charset="0"/>
              </a:rPr>
              <a:t> == 1 then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   </a:t>
            </a:r>
            <a:r>
              <a:rPr lang="en-US" sz="2200" dirty="0">
                <a:latin typeface="Consolas" panose="020B0609020204030204" pitchFamily="49" charset="0"/>
              </a:rPr>
              <a:t>x = mod(</a:t>
            </a:r>
            <a:r>
              <a:rPr lang="en-US" sz="2200" dirty="0" err="1">
                <a:latin typeface="Consolas" panose="020B0609020204030204" pitchFamily="49" charset="0"/>
              </a:rPr>
              <a:t>xC</a:t>
            </a:r>
            <a:r>
              <a:rPr lang="en-US" sz="2200" dirty="0">
                <a:latin typeface="Consolas" panose="020B0609020204030204" pitchFamily="49" charset="0"/>
              </a:rPr>
              <a:t>, N)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>
                <a:latin typeface="Consolas" panose="020B0609020204030204" pitchFamily="49" charset="0"/>
              </a:rPr>
              <a:t>end if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next </a:t>
            </a:r>
            <a:r>
              <a:rPr lang="en-US" sz="2200" dirty="0">
                <a:latin typeface="Consolas" panose="020B0609020204030204" pitchFamily="49" charset="0"/>
              </a:rPr>
              <a:t>j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return x</a:t>
            </a:r>
            <a:endParaRPr lang="en-US" sz="22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the technique is vulnerable:</a:t>
            </a:r>
          </a:p>
          <a:p>
            <a:r>
              <a:rPr lang="en-US" dirty="0" smtClean="0"/>
              <a:t>Square operations always occur</a:t>
            </a:r>
          </a:p>
          <a:p>
            <a:r>
              <a:rPr lang="en-US" dirty="0" smtClean="0"/>
              <a:t>But multiply operations are dependent upon the secret </a:t>
            </a:r>
            <a:r>
              <a:rPr lang="en-US" i="1" dirty="0" smtClean="0"/>
              <a:t>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82141" y="3355982"/>
            <a:ext cx="5015717" cy="1194921"/>
            <a:chOff x="3019219" y="1185285"/>
            <a:chExt cx="5015717" cy="11949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219" y="1185285"/>
              <a:ext cx="5015717" cy="11949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40593" y="1800070"/>
              <a:ext cx="392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ato Black"/>
                  <a:cs typeface="Lato Black"/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5504" y="1800070"/>
              <a:ext cx="392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ato Black"/>
                  <a:cs typeface="Lato Black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382141" y="5199813"/>
            <a:ext cx="5015717" cy="11609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Lesson: never write branches that condition on secret data!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60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focus: Timing attacks on AES itself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</a:t>
            </a:r>
            <a:r>
              <a:rPr lang="en-US" dirty="0"/>
              <a:t>timing issue might occur with </a:t>
            </a:r>
            <a:r>
              <a:rPr lang="en-US" dirty="0" smtClean="0"/>
              <a:t>AES?</a:t>
            </a:r>
          </a:p>
          <a:p>
            <a:r>
              <a:rPr lang="en-US" dirty="0" smtClean="0"/>
              <a:t>Before answering this question, a quick reminder about how AES works…</a:t>
            </a:r>
          </a:p>
        </p:txBody>
      </p:sp>
    </p:spTree>
    <p:extLst>
      <p:ext uri="{BB962C8B-B14F-4D97-AF65-F5344CB8AC3E}">
        <p14:creationId xmlns:p14="http://schemas.microsoft.com/office/powerpoint/2010/main" val="31754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AES’ iterated round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81983" y="2952696"/>
            <a:ext cx="3308195" cy="340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 Heavy"/>
                <a:cs typeface="Lato Heavy"/>
              </a:rPr>
              <a:t>Key schedule</a:t>
            </a:r>
          </a:p>
          <a:p>
            <a:r>
              <a:rPr lang="en-US" sz="2000" dirty="0">
                <a:latin typeface="Lato Medium"/>
                <a:cs typeface="Lato Medium"/>
              </a:rPr>
              <a:t>Key alternating structure</a:t>
            </a:r>
          </a:p>
          <a:p>
            <a:r>
              <a:rPr lang="en-US" sz="2000" dirty="0">
                <a:latin typeface="Lato Medium"/>
                <a:cs typeface="Lato Medium"/>
              </a:rPr>
              <a:t>128, 192, or 256 bit key</a:t>
            </a:r>
          </a:p>
          <a:p>
            <a:r>
              <a:rPr lang="en-US" sz="2000" dirty="0">
                <a:latin typeface="Lato Medium"/>
                <a:cs typeface="Lato Medium"/>
              </a:rPr>
              <a:t>Invertible key </a:t>
            </a:r>
            <a:r>
              <a:rPr lang="en-US" sz="2000" dirty="0" smtClean="0">
                <a:latin typeface="Lato Medium"/>
                <a:cs typeface="Lato Medium"/>
              </a:rPr>
              <a:t>schedule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24723" y="2952696"/>
            <a:ext cx="4291980" cy="340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 Heavy"/>
                <a:cs typeface="Lato Heavy"/>
              </a:rPr>
              <a:t>Round structure</a:t>
            </a:r>
          </a:p>
          <a:p>
            <a:r>
              <a:rPr lang="en-US" sz="2000" dirty="0">
                <a:latin typeface="Lato Medium"/>
                <a:cs typeface="Lato Medium"/>
              </a:rPr>
              <a:t>Iterates over 10 to 14 </a:t>
            </a:r>
            <a:r>
              <a:rPr lang="en-US" sz="2000" dirty="0" smtClean="0">
                <a:latin typeface="Lato Medium"/>
                <a:cs typeface="Lato Medium"/>
              </a:rPr>
              <a:t>rounds</a:t>
            </a:r>
          </a:p>
          <a:p>
            <a:pPr lvl="1"/>
            <a:r>
              <a:rPr lang="en-US" sz="1800" dirty="0" smtClean="0"/>
              <a:t>Tunable security</a:t>
            </a:r>
            <a:endParaRPr lang="en-US" sz="1800" dirty="0"/>
          </a:p>
          <a:p>
            <a:r>
              <a:rPr lang="en-US" sz="2000" dirty="0">
                <a:latin typeface="Lato Medium"/>
                <a:cs typeface="Lato Medium"/>
              </a:rPr>
              <a:t>3 invertible operations per round</a:t>
            </a:r>
          </a:p>
          <a:p>
            <a:pPr lvl="1"/>
            <a:r>
              <a:rPr lang="en-US" dirty="0"/>
              <a:t>Final round is slightly different</a:t>
            </a:r>
          </a:p>
          <a:p>
            <a:r>
              <a:rPr lang="en-US" sz="2000" dirty="0">
                <a:latin typeface="Lato Medium"/>
                <a:cs typeface="Lato Medium"/>
              </a:rPr>
              <a:t>Only </a:t>
            </a:r>
            <a:r>
              <a:rPr lang="en-US" sz="2000" dirty="0" smtClean="0">
                <a:latin typeface="Lato Medium"/>
                <a:cs typeface="Lato Medium"/>
              </a:rPr>
              <a:t>S-box </a:t>
            </a:r>
            <a:r>
              <a:rPr lang="en-US" sz="2000" dirty="0">
                <a:latin typeface="Lato Medium"/>
                <a:cs typeface="Lato Medium"/>
              </a:rPr>
              <a:t>is </a:t>
            </a:r>
            <a:r>
              <a:rPr lang="en-US" sz="2000" dirty="0" smtClean="0">
                <a:latin typeface="Lato Medium"/>
                <a:cs typeface="Lato Medium"/>
              </a:rPr>
              <a:t>nonlinear</a:t>
            </a:r>
            <a:endParaRPr lang="en-US" sz="2000" dirty="0">
              <a:latin typeface="Lato Medium"/>
              <a:cs typeface="Lato Mediu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5308" y="1369468"/>
            <a:ext cx="1130300" cy="1143762"/>
            <a:chOff x="3276600" y="5029200"/>
            <a:chExt cx="1130300" cy="1143762"/>
          </a:xfrm>
        </p:grpSpPr>
        <p:sp>
          <p:nvSpPr>
            <p:cNvPr id="9" name="Rectangle 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219202" y="1836990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Input</a:t>
            </a:r>
            <a:endParaRPr lang="en-US" sz="1400" dirty="0">
              <a:latin typeface="Lato Semibold"/>
              <a:cs typeface="Lato Semibold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185037" y="1836990"/>
            <a:ext cx="1178164" cy="208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output</a:t>
            </a:r>
            <a:endParaRPr lang="en-US" sz="1400" dirty="0">
              <a:latin typeface="Lato Semibold"/>
              <a:cs typeface="Lato Semibold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5863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31501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0205" y="1776321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Lato Black"/>
                <a:cs typeface="Lato Black"/>
              </a:rPr>
              <a:t>…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930158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79416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8658166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cxnSp>
        <p:nvCxnSpPr>
          <p:cNvPr id="20" name="Straight Arrow Connector 19"/>
          <p:cNvCxnSpPr>
            <a:stCxn id="12" idx="3"/>
            <a:endCxn id="14" idx="2"/>
          </p:cNvCxnSpPr>
          <p:nvPr/>
        </p:nvCxnSpPr>
        <p:spPr bwMode="auto">
          <a:xfrm flipV="1">
            <a:off x="2266459" y="1941349"/>
            <a:ext cx="199405" cy="3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4" idx="6"/>
            <a:endCxn id="11" idx="1"/>
          </p:cNvCxnSpPr>
          <p:nvPr/>
        </p:nvCxnSpPr>
        <p:spPr bwMode="auto">
          <a:xfrm>
            <a:off x="2785904" y="1941349"/>
            <a:ext cx="1994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1" idx="3"/>
            <a:endCxn id="15" idx="2"/>
          </p:cNvCxnSpPr>
          <p:nvPr/>
        </p:nvCxnSpPr>
        <p:spPr bwMode="auto">
          <a:xfrm>
            <a:off x="4115608" y="1941349"/>
            <a:ext cx="1994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7" idx="6"/>
          </p:cNvCxnSpPr>
          <p:nvPr/>
        </p:nvCxnSpPr>
        <p:spPr bwMode="auto">
          <a:xfrm>
            <a:off x="5250198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6587330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8" idx="6"/>
          </p:cNvCxnSpPr>
          <p:nvPr/>
        </p:nvCxnSpPr>
        <p:spPr bwMode="auto">
          <a:xfrm>
            <a:off x="7114202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endCxn id="19" idx="2"/>
          </p:cNvCxnSpPr>
          <p:nvPr/>
        </p:nvCxnSpPr>
        <p:spPr bwMode="auto">
          <a:xfrm>
            <a:off x="8451334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9" idx="6"/>
            <a:endCxn id="13" idx="1"/>
          </p:cNvCxnSpPr>
          <p:nvPr/>
        </p:nvCxnSpPr>
        <p:spPr bwMode="auto">
          <a:xfrm>
            <a:off x="8978207" y="1941349"/>
            <a:ext cx="20683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253788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2551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8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58733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>
                <a:latin typeface="Lato Semibold"/>
                <a:cs typeface="Lato Semibold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451333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15607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</a:t>
            </a:r>
            <a:endParaRPr lang="en-US" baseline="-25000" dirty="0">
              <a:latin typeface="Lato Semibold"/>
              <a:cs typeface="Lato Semibold"/>
            </a:endParaRPr>
          </a:p>
        </p:txBody>
      </p:sp>
      <p:cxnSp>
        <p:nvCxnSpPr>
          <p:cNvPr id="33" name="Straight Arrow Connector 32"/>
          <p:cNvCxnSpPr>
            <a:endCxn id="14" idx="4"/>
          </p:cNvCxnSpPr>
          <p:nvPr/>
        </p:nvCxnSpPr>
        <p:spPr bwMode="auto">
          <a:xfrm flipH="1" flipV="1">
            <a:off x="2625883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32" idx="0"/>
            <a:endCxn id="15" idx="4"/>
          </p:cNvCxnSpPr>
          <p:nvPr/>
        </p:nvCxnSpPr>
        <p:spPr bwMode="auto">
          <a:xfrm flipH="1" flipV="1">
            <a:off x="4475031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29" idx="0"/>
            <a:endCxn id="17" idx="4"/>
          </p:cNvCxnSpPr>
          <p:nvPr/>
        </p:nvCxnSpPr>
        <p:spPr bwMode="auto">
          <a:xfrm flipH="1" flipV="1">
            <a:off x="5090178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endCxn id="18" idx="4"/>
          </p:cNvCxnSpPr>
          <p:nvPr/>
        </p:nvCxnSpPr>
        <p:spPr bwMode="auto">
          <a:xfrm flipH="1" flipV="1">
            <a:off x="6954182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endCxn id="19" idx="4"/>
          </p:cNvCxnSpPr>
          <p:nvPr/>
        </p:nvCxnSpPr>
        <p:spPr bwMode="auto">
          <a:xfrm flipH="1" flipV="1">
            <a:off x="8818186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457030" y="1369468"/>
            <a:ext cx="1130300" cy="1143762"/>
            <a:chOff x="3276600" y="5029200"/>
            <a:chExt cx="1130300" cy="114376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21034" y="1369469"/>
            <a:ext cx="1130300" cy="762381"/>
            <a:chOff x="3276600" y="5029200"/>
            <a:chExt cx="1130300" cy="76238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457030" y="1369468"/>
            <a:ext cx="1130300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8851" y="1369469"/>
            <a:ext cx="1130299" cy="114027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85310" y="1369468"/>
            <a:ext cx="1130299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676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16423</TotalTime>
  <Words>2197</Words>
  <Application>Microsoft Macintosh PowerPoint</Application>
  <PresentationFormat>Custom</PresentationFormat>
  <Paragraphs>385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Lecture 12: Timing attacks</vt:lpstr>
      <vt:lpstr>Test review</vt:lpstr>
      <vt:lpstr>Part 2: Attacking crypto implementations</vt:lpstr>
      <vt:lpstr>Divide and conquer</vt:lpstr>
      <vt:lpstr>Last time: Padding oracle attacks</vt:lpstr>
      <vt:lpstr>Today: Timing side channels on ciphers</vt:lpstr>
      <vt:lpstr>Codifying a square-and-multiply algorithm</vt:lpstr>
      <vt:lpstr>Our focus: Timing attacks on AES itself</vt:lpstr>
      <vt:lpstr>Reminder: AES’ iterated round design</vt:lpstr>
      <vt:lpstr>Reminder: single round of AES</vt:lpstr>
      <vt:lpstr>Reminder: single round of AES</vt:lpstr>
      <vt:lpstr>Reminder: single round of AES</vt:lpstr>
      <vt:lpstr>Our focus: Timing attacks on AES itself</vt:lpstr>
      <vt:lpstr>Let’s focus on one round</vt:lpstr>
      <vt:lpstr>Computer architecture</vt:lpstr>
      <vt:lpstr>First round table lookups</vt:lpstr>
      <vt:lpstr>Answer: almost!</vt:lpstr>
      <vt:lpstr>Making this attack more realistic</vt:lpstr>
      <vt:lpstr>Tactic 1: Collect more samples</vt:lpstr>
      <vt:lpstr>Tactic 2: Guess &amp; check</vt:lpstr>
      <vt:lpstr>Tactic 2 (continued)</vt:lpstr>
      <vt:lpstr>Tactic 3: Inspect the machine</vt:lpstr>
      <vt:lpstr>How the cache works</vt:lpstr>
      <vt:lpstr>Prime + Probe</vt:lpstr>
      <vt:lpstr>Evict + Time</vt:lpstr>
      <vt:lpstr>Conclusion: Timing attacks</vt:lpstr>
      <vt:lpstr>What you can do</vt:lpstr>
      <vt:lpstr>Related sources of error</vt:lpstr>
      <vt:lpstr>Summary: attacker oracles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1072</cp:revision>
  <dcterms:created xsi:type="dcterms:W3CDTF">2015-04-11T12:26:38Z</dcterms:created>
  <dcterms:modified xsi:type="dcterms:W3CDTF">2018-03-12T18:06:31Z</dcterms:modified>
</cp:coreProperties>
</file>