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373" r:id="rId2"/>
    <p:sldId id="557" r:id="rId3"/>
    <p:sldId id="620" r:id="rId4"/>
    <p:sldId id="624" r:id="rId5"/>
    <p:sldId id="632" r:id="rId6"/>
    <p:sldId id="633" r:id="rId7"/>
    <p:sldId id="622" r:id="rId8"/>
    <p:sldId id="626" r:id="rId9"/>
    <p:sldId id="598" r:id="rId10"/>
    <p:sldId id="630" r:id="rId11"/>
    <p:sldId id="629" r:id="rId12"/>
    <p:sldId id="628" r:id="rId13"/>
    <p:sldId id="627" r:id="rId14"/>
    <p:sldId id="586" r:id="rId15"/>
    <p:sldId id="59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ttack-motivated defenses" id="{7AB1EA60-D954-4148-AFE0-CDF1462297BB}">
          <p14:sldIdLst>
            <p14:sldId id="373"/>
            <p14:sldId id="557"/>
            <p14:sldId id="620"/>
            <p14:sldId id="624"/>
            <p14:sldId id="632"/>
            <p14:sldId id="633"/>
          </p14:sldIdLst>
        </p14:section>
        <p14:section name="Stronger privacy" id="{D42C1C46-F55D-9848-AECC-760380D21759}">
          <p14:sldIdLst>
            <p14:sldId id="622"/>
            <p14:sldId id="626"/>
            <p14:sldId id="598"/>
          </p14:sldIdLst>
        </p14:section>
        <p14:section name="Connection to authenticity" id="{BB0C3114-861D-AE43-B993-B2179B6456E2}">
          <p14:sldIdLst>
            <p14:sldId id="630"/>
            <p14:sldId id="629"/>
            <p14:sldId id="628"/>
            <p14:sldId id="627"/>
          </p14:sldIdLst>
        </p14:section>
        <p14:section name="Intro to AEAD" id="{4BFE3511-2FC0-0244-87D5-BD4573634C6F}">
          <p14:sldIdLst>
            <p14:sldId id="586"/>
            <p14:sldId id="590"/>
          </p14:sldIdLst>
        </p14:section>
      </p14:sectionLst>
    </p:ex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E0E0"/>
    <a:srgbClr val="DADADA"/>
    <a:srgbClr val="D8D8D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1885" autoAdjust="0"/>
    <p:restoredTop sz="87917" autoAdjust="0"/>
  </p:normalViewPr>
  <p:slideViewPr>
    <p:cSldViewPr snapToGrid="0" snapToObjects="1">
      <p:cViewPr varScale="1">
        <p:scale>
          <a:sx n="98" d="100"/>
          <a:sy n="98" d="100"/>
        </p:scale>
        <p:origin x="-96" y="-416"/>
      </p:cViewPr>
      <p:guideLst>
        <p:guide orient="horz" pos="2160"/>
        <p:guide pos="3840"/>
      </p:guideLst>
    </p:cSldViewPr>
  </p:slideViewPr>
  <p:notesTextViewPr>
    <p:cViewPr>
      <p:scale>
        <a:sx n="100" d="100"/>
        <a:sy n="100" d="100"/>
      </p:scale>
      <p:origin x="0" y="0"/>
    </p:cViewPr>
  </p:notesTextViewPr>
  <p:sorterViewPr>
    <p:cViewPr>
      <p:scale>
        <a:sx n="227" d="100"/>
        <a:sy n="227" d="100"/>
      </p:scale>
      <p:origin x="0" y="17864"/>
    </p:cViewPr>
  </p:sorterViewPr>
  <p:notesViewPr>
    <p:cSldViewPr snapToGrid="0" snapToObjects="1">
      <p:cViewPr varScale="1">
        <p:scale>
          <a:sx n="72" d="100"/>
          <a:sy n="72" d="100"/>
        </p:scale>
        <p:origin x="2724" y="52"/>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443F56-CCEC-8C40-89E6-775CE190EC87}" type="datetimeFigureOut">
              <a:rPr lang="en-US" smtClean="0"/>
              <a:t>3/14/18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A79C69-7037-BE4C-9719-0C264A566437}" type="slidenum">
              <a:rPr lang="en-US" smtClean="0"/>
              <a:t>‹#›</a:t>
            </a:fld>
            <a:endParaRPr lang="en-US"/>
          </a:p>
        </p:txBody>
      </p:sp>
    </p:spTree>
    <p:extLst>
      <p:ext uri="{BB962C8B-B14F-4D97-AF65-F5344CB8AC3E}">
        <p14:creationId xmlns:p14="http://schemas.microsoft.com/office/powerpoint/2010/main" val="35996805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97A79C69-7037-BE4C-9719-0C264A566437}" type="slidenum">
              <a:rPr lang="en-US" smtClean="0"/>
              <a:t>1</a:t>
            </a:fld>
            <a:endParaRPr lang="en-US"/>
          </a:p>
        </p:txBody>
      </p:sp>
    </p:spTree>
    <p:extLst>
      <p:ext uri="{BB962C8B-B14F-4D97-AF65-F5344CB8AC3E}">
        <p14:creationId xmlns:p14="http://schemas.microsoft.com/office/powerpoint/2010/main" val="37203093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 Matt Green’s claim from the first lecture?</a:t>
            </a:r>
            <a:endParaRPr lang="en-US" dirty="0"/>
          </a:p>
        </p:txBody>
      </p:sp>
      <p:sp>
        <p:nvSpPr>
          <p:cNvPr id="4" name="Slide Number Placeholder 3"/>
          <p:cNvSpPr>
            <a:spLocks noGrp="1"/>
          </p:cNvSpPr>
          <p:nvPr>
            <p:ph type="sldNum" sz="quarter" idx="10"/>
          </p:nvPr>
        </p:nvSpPr>
        <p:spPr/>
        <p:txBody>
          <a:bodyPr/>
          <a:lstStyle/>
          <a:p>
            <a:fld id="{97A79C69-7037-BE4C-9719-0C264A566437}" type="slidenum">
              <a:rPr lang="en-US" smtClean="0"/>
              <a:t>13</a:t>
            </a:fld>
            <a:endParaRPr lang="en-US"/>
          </a:p>
        </p:txBody>
      </p:sp>
    </p:spTree>
    <p:extLst>
      <p:ext uri="{BB962C8B-B14F-4D97-AF65-F5344CB8AC3E}">
        <p14:creationId xmlns:p14="http://schemas.microsoft.com/office/powerpoint/2010/main" val="10405506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generic constructions require separate keys for </a:t>
            </a:r>
            <a:r>
              <a:rPr lang="en-US" dirty="0" err="1" smtClean="0"/>
              <a:t>Enc</a:t>
            </a:r>
            <a:r>
              <a:rPr lang="en-US" baseline="0" dirty="0" smtClean="0"/>
              <a:t> and MAC. By contrast, the systems we study today tend to require only one key for both.</a:t>
            </a:r>
            <a:endParaRPr lang="en-US" dirty="0"/>
          </a:p>
        </p:txBody>
      </p:sp>
      <p:sp>
        <p:nvSpPr>
          <p:cNvPr id="4" name="Slide Number Placeholder 3"/>
          <p:cNvSpPr>
            <a:spLocks noGrp="1"/>
          </p:cNvSpPr>
          <p:nvPr>
            <p:ph type="sldNum" sz="quarter" idx="10"/>
          </p:nvPr>
        </p:nvSpPr>
        <p:spPr/>
        <p:txBody>
          <a:bodyPr/>
          <a:lstStyle/>
          <a:p>
            <a:fld id="{97A79C69-7037-BE4C-9719-0C264A566437}" type="slidenum">
              <a:rPr lang="en-US" smtClean="0"/>
              <a:t>14</a:t>
            </a:fld>
            <a:endParaRPr lang="en-US"/>
          </a:p>
        </p:txBody>
      </p:sp>
    </p:spTree>
    <p:extLst>
      <p:ext uri="{BB962C8B-B14F-4D97-AF65-F5344CB8AC3E}">
        <p14:creationId xmlns:p14="http://schemas.microsoft.com/office/powerpoint/2010/main" val="39589909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CCM was designed by Housley,</a:t>
            </a:r>
            <a:r>
              <a:rPr lang="en-US" baseline="0" dirty="0" smtClean="0"/>
              <a:t> Whiting, Ferguson 2003</a:t>
            </a:r>
            <a:endParaRPr lang="en-US" dirty="0"/>
          </a:p>
        </p:txBody>
      </p:sp>
      <p:sp>
        <p:nvSpPr>
          <p:cNvPr id="4" name="Slide Number Placeholder 3"/>
          <p:cNvSpPr>
            <a:spLocks noGrp="1"/>
          </p:cNvSpPr>
          <p:nvPr>
            <p:ph type="sldNum" sz="quarter" idx="10"/>
          </p:nvPr>
        </p:nvSpPr>
        <p:spPr/>
        <p:txBody>
          <a:bodyPr/>
          <a:lstStyle/>
          <a:p>
            <a:fld id="{97A79C69-7037-BE4C-9719-0C264A566437}" type="slidenum">
              <a:rPr lang="en-US" smtClean="0"/>
              <a:t>15</a:t>
            </a:fld>
            <a:endParaRPr lang="en-US"/>
          </a:p>
        </p:txBody>
      </p:sp>
    </p:spTree>
    <p:extLst>
      <p:ext uri="{BB962C8B-B14F-4D97-AF65-F5344CB8AC3E}">
        <p14:creationId xmlns:p14="http://schemas.microsoft.com/office/powerpoint/2010/main" val="2660140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97A79C69-7037-BE4C-9719-0C264A566437}" type="slidenum">
              <a:rPr lang="en-US" smtClean="0"/>
              <a:t>2</a:t>
            </a:fld>
            <a:endParaRPr lang="en-US"/>
          </a:p>
        </p:txBody>
      </p:sp>
    </p:spTree>
    <p:extLst>
      <p:ext uri="{BB962C8B-B14F-4D97-AF65-F5344CB8AC3E}">
        <p14:creationId xmlns:p14="http://schemas.microsoft.com/office/powerpoint/2010/main" val="2777795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point #1: Knowing when an error is generated </a:t>
            </a:r>
            <a:r>
              <a:rPr lang="en-US" dirty="0" err="1" smtClean="0"/>
              <a:t>vs</a:t>
            </a:r>
            <a:r>
              <a:rPr lang="en-US" dirty="0" smtClean="0"/>
              <a:t> not (or distinguishing between different errors) allows you to perform a padding oracle or timing attack.</a:t>
            </a:r>
          </a:p>
        </p:txBody>
      </p:sp>
      <p:sp>
        <p:nvSpPr>
          <p:cNvPr id="4" name="Slide Number Placeholder 3"/>
          <p:cNvSpPr>
            <a:spLocks noGrp="1"/>
          </p:cNvSpPr>
          <p:nvPr>
            <p:ph type="sldNum" sz="quarter" idx="10"/>
          </p:nvPr>
        </p:nvSpPr>
        <p:spPr/>
        <p:txBody>
          <a:bodyPr/>
          <a:lstStyle/>
          <a:p>
            <a:fld id="{97A79C69-7037-BE4C-9719-0C264A566437}" type="slidenum">
              <a:rPr lang="en-US" smtClean="0"/>
              <a:t>4</a:t>
            </a:fld>
            <a:endParaRPr lang="en-US"/>
          </a:p>
        </p:txBody>
      </p:sp>
    </p:spTree>
    <p:extLst>
      <p:ext uri="{BB962C8B-B14F-4D97-AF65-F5344CB8AC3E}">
        <p14:creationId xmlns:p14="http://schemas.microsoft.com/office/powerpoint/2010/main" val="590017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 though the stated goal of the Alice</a:t>
            </a:r>
            <a:r>
              <a:rPr lang="en-US" baseline="0" dirty="0" smtClean="0"/>
              <a:t> -&gt; Bob communication is confidentiality, requirement #3 implies that we want the message to be authenticated too.</a:t>
            </a:r>
            <a:endParaRPr lang="en-US" dirty="0"/>
          </a:p>
        </p:txBody>
      </p:sp>
      <p:sp>
        <p:nvSpPr>
          <p:cNvPr id="4" name="Slide Number Placeholder 3"/>
          <p:cNvSpPr>
            <a:spLocks noGrp="1"/>
          </p:cNvSpPr>
          <p:nvPr>
            <p:ph type="sldNum" sz="quarter" idx="10"/>
          </p:nvPr>
        </p:nvSpPr>
        <p:spPr/>
        <p:txBody>
          <a:bodyPr/>
          <a:lstStyle/>
          <a:p>
            <a:fld id="{97A79C69-7037-BE4C-9719-0C264A566437}" type="slidenum">
              <a:rPr lang="en-US" smtClean="0"/>
              <a:t>5</a:t>
            </a:fld>
            <a:endParaRPr lang="en-US"/>
          </a:p>
        </p:txBody>
      </p:sp>
    </p:spTree>
    <p:extLst>
      <p:ext uri="{BB962C8B-B14F-4D97-AF65-F5344CB8AC3E}">
        <p14:creationId xmlns:p14="http://schemas.microsoft.com/office/powerpoint/2010/main" val="590017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step back and recap what we’ve done in Part 1. Alice wanted to send a message M to Bob. But she cannot send M itself because that wouldn't be safe from Eve/Mallory. So instead we built systems that allow her to do one of two things:</a:t>
            </a:r>
          </a:p>
          <a:p>
            <a:pPr marL="228600" indent="-228600">
              <a:buAutoNum type="arabicPeriod"/>
            </a:pPr>
            <a:r>
              <a:rPr lang="en-US" dirty="0" smtClean="0"/>
              <a:t>Send over total nonsense, but in a way that Bob can somehow</a:t>
            </a:r>
            <a:r>
              <a:rPr lang="en-US" baseline="0" dirty="0" smtClean="0"/>
              <a:t> recover M</a:t>
            </a:r>
            <a:r>
              <a:rPr lang="en-US" dirty="0" smtClean="0"/>
              <a:t>.</a:t>
            </a:r>
          </a:p>
          <a:p>
            <a:pPr marL="228600" indent="-228600">
              <a:buAutoNum type="arabicPeriod"/>
            </a:pPr>
            <a:r>
              <a:rPr lang="en-US" dirty="0" smtClean="0"/>
              <a:t>Protect</a:t>
            </a:r>
            <a:r>
              <a:rPr lang="en-US" baseline="0" dirty="0" smtClean="0"/>
              <a:t> the message M with a tag that ensures Mallory cannot maul it.</a:t>
            </a:r>
          </a:p>
          <a:p>
            <a:pPr marL="0" indent="0">
              <a:buNone/>
            </a:pPr>
            <a:endParaRPr lang="en-US" dirty="0" smtClean="0"/>
          </a:p>
          <a:p>
            <a:r>
              <a:rPr lang="en-US" dirty="0" smtClean="0"/>
              <a:t>In part 2 we want to combine these primitives. The goal is for Alice to be able to send over total nonsense </a:t>
            </a:r>
            <a:r>
              <a:rPr lang="en-US" i="1" dirty="0" smtClean="0"/>
              <a:t>and</a:t>
            </a:r>
            <a:r>
              <a:rPr lang="en-US" i="0" dirty="0" smtClean="0"/>
              <a:t> make sure that this is the only possible total nonsense that</a:t>
            </a:r>
            <a:r>
              <a:rPr lang="en-US" i="0" baseline="0" dirty="0" smtClean="0"/>
              <a:t> </a:t>
            </a:r>
            <a:r>
              <a:rPr lang="en-US" dirty="0" smtClean="0"/>
              <a:t>Alice could've possibly sent: if Mallory mauls this nonsensical string into </a:t>
            </a:r>
            <a:r>
              <a:rPr lang="en-US" i="1" dirty="0" smtClean="0"/>
              <a:t>any other</a:t>
            </a:r>
            <a:r>
              <a:rPr lang="en-US" dirty="0" smtClean="0"/>
              <a:t> nonsensical string, Bob will detect and reject it.</a:t>
            </a:r>
          </a:p>
        </p:txBody>
      </p:sp>
      <p:sp>
        <p:nvSpPr>
          <p:cNvPr id="4" name="Slide Number Placeholder 3"/>
          <p:cNvSpPr>
            <a:spLocks noGrp="1"/>
          </p:cNvSpPr>
          <p:nvPr>
            <p:ph type="sldNum" sz="quarter" idx="10"/>
          </p:nvPr>
        </p:nvSpPr>
        <p:spPr/>
        <p:txBody>
          <a:bodyPr/>
          <a:lstStyle/>
          <a:p>
            <a:fld id="{97A79C69-7037-BE4C-9719-0C264A566437}" type="slidenum">
              <a:rPr lang="en-US" smtClean="0"/>
              <a:t>7</a:t>
            </a:fld>
            <a:endParaRPr lang="en-US"/>
          </a:p>
        </p:txBody>
      </p:sp>
    </p:spTree>
    <p:extLst>
      <p:ext uri="{BB962C8B-B14F-4D97-AF65-F5344CB8AC3E}">
        <p14:creationId xmlns:p14="http://schemas.microsoft.com/office/powerpoint/2010/main" val="3666694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looks like strong </a:t>
            </a:r>
            <a:r>
              <a:rPr lang="en-US" dirty="0" err="1" smtClean="0"/>
              <a:t>pseudorandomness</a:t>
            </a:r>
            <a:r>
              <a:rPr lang="en-US" dirty="0" smtClean="0"/>
              <a:t>, but for encryption schemes.</a:t>
            </a:r>
          </a:p>
          <a:p>
            <a:endParaRPr lang="en-US" dirty="0" smtClean="0"/>
          </a:p>
          <a:p>
            <a:r>
              <a:rPr lang="en-US" dirty="0" smtClean="0"/>
              <a:t>Strangely,</a:t>
            </a:r>
            <a:r>
              <a:rPr lang="en-US" baseline="0" dirty="0" smtClean="0"/>
              <a:t> </a:t>
            </a:r>
            <a:r>
              <a:rPr lang="en-US" dirty="0" smtClean="0"/>
              <a:t>this strengthening doesn’t seem to incorporate error messages</a:t>
            </a:r>
            <a:r>
              <a:rPr lang="en-US" baseline="0" dirty="0" smtClean="0"/>
              <a:t> </a:t>
            </a:r>
            <a:r>
              <a:rPr lang="en-US" dirty="0" smtClean="0"/>
              <a:t>directly into our model, which if you recall is what we said </a:t>
            </a:r>
            <a:r>
              <a:rPr lang="en-US" baseline="0" dirty="0" smtClean="0"/>
              <a:t>the issue was with IND$-CPA way back when we initially discussed padding oracles. But, this stronger definition actually thwarts error-message-style attacks anyway. Remember how padding oracles worked: Mallory spammed Bob and was able to learn </a:t>
            </a:r>
            <a:r>
              <a:rPr lang="en-US" i="1" baseline="0" dirty="0" smtClean="0"/>
              <a:t>something</a:t>
            </a:r>
            <a:r>
              <a:rPr lang="en-US" i="0" baseline="0" dirty="0" smtClean="0"/>
              <a:t> about the decrypted plaintext corresponding to messages. This is way stronger: now Mallory can learn </a:t>
            </a:r>
            <a:r>
              <a:rPr lang="en-US" i="1" baseline="0" dirty="0" smtClean="0"/>
              <a:t>everything</a:t>
            </a:r>
            <a:r>
              <a:rPr lang="en-US" i="0" baseline="0" dirty="0" smtClean="0"/>
              <a:t> about the decrypted plaintext.</a:t>
            </a:r>
          </a:p>
          <a:p>
            <a:endParaRPr lang="en-US" i="0" baseline="0" dirty="0" smtClean="0"/>
          </a:p>
          <a:p>
            <a:r>
              <a:rPr lang="en-US" i="0" baseline="0" dirty="0" smtClean="0"/>
              <a:t>Cryptographers initially came up with this notion of CCA security in the late 1990s. But it took awhile for the engineering community to realize that cryptographers were serious about this notion and that it actually matters. There are several papers in the ~2005-2010 period that break the security of cryptosystems in the wild (e.g., XML encryption) by using padding oracle attacks. Eventually the engineers re-learn the lesson that cryptographers already figured out. So, now most systems used in practice are actually CCA secure.</a:t>
            </a:r>
            <a:endParaRPr lang="en-US" dirty="0" smtClean="0"/>
          </a:p>
        </p:txBody>
      </p:sp>
      <p:sp>
        <p:nvSpPr>
          <p:cNvPr id="4" name="Slide Number Placeholder 3"/>
          <p:cNvSpPr>
            <a:spLocks noGrp="1"/>
          </p:cNvSpPr>
          <p:nvPr>
            <p:ph type="sldNum" sz="quarter" idx="10"/>
          </p:nvPr>
        </p:nvSpPr>
        <p:spPr/>
        <p:txBody>
          <a:bodyPr/>
          <a:lstStyle/>
          <a:p>
            <a:fld id="{97A79C69-7037-BE4C-9719-0C264A566437}" type="slidenum">
              <a:rPr lang="en-US" smtClean="0"/>
              <a:t>8</a:t>
            </a:fld>
            <a:endParaRPr lang="en-US"/>
          </a:p>
        </p:txBody>
      </p:sp>
    </p:spTree>
    <p:extLst>
      <p:ext uri="{BB962C8B-B14F-4D97-AF65-F5344CB8AC3E}">
        <p14:creationId xmlns:p14="http://schemas.microsoft.com/office/powerpoint/2010/main" val="3666694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this definition talks about CCA for </a:t>
            </a:r>
            <a:r>
              <a:rPr lang="en-US" i="1" dirty="0" smtClean="0"/>
              <a:t>nonce-respecting adversaries</a:t>
            </a:r>
            <a:r>
              <a:rPr lang="en-US" i="0" dirty="0" smtClean="0"/>
              <a:t>. Hence, </a:t>
            </a:r>
            <a:r>
              <a:rPr lang="en-US" i="0" dirty="0" err="1" smtClean="0"/>
              <a:t>Enc</a:t>
            </a:r>
            <a:r>
              <a:rPr lang="en-US" i="0" dirty="0" smtClean="0"/>
              <a:t> and Dec take in a nonce as input. But you could analogously</a:t>
            </a:r>
            <a:r>
              <a:rPr lang="en-US" i="0" baseline="0" dirty="0" smtClean="0"/>
              <a:t> define CCA for an encryption scheme that takes a random IV as input.</a:t>
            </a:r>
            <a:endParaRPr lang="en-US" dirty="0"/>
          </a:p>
        </p:txBody>
      </p:sp>
      <p:sp>
        <p:nvSpPr>
          <p:cNvPr id="4" name="Slide Number Placeholder 3"/>
          <p:cNvSpPr>
            <a:spLocks noGrp="1"/>
          </p:cNvSpPr>
          <p:nvPr>
            <p:ph type="sldNum" sz="quarter" idx="10"/>
          </p:nvPr>
        </p:nvSpPr>
        <p:spPr/>
        <p:txBody>
          <a:bodyPr/>
          <a:lstStyle/>
          <a:p>
            <a:fld id="{97A79C69-7037-BE4C-9719-0C264A566437}" type="slidenum">
              <a:rPr lang="en-US" smtClean="0"/>
              <a:t>9</a:t>
            </a:fld>
            <a:endParaRPr lang="en-US"/>
          </a:p>
        </p:txBody>
      </p:sp>
    </p:spTree>
    <p:extLst>
      <p:ext uri="{BB962C8B-B14F-4D97-AF65-F5344CB8AC3E}">
        <p14:creationId xmlns:p14="http://schemas.microsoft.com/office/powerpoint/2010/main" val="4202233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200" dirty="0" smtClean="0"/>
          </a:p>
        </p:txBody>
      </p:sp>
      <p:sp>
        <p:nvSpPr>
          <p:cNvPr id="4" name="Slide Number Placeholder 3"/>
          <p:cNvSpPr>
            <a:spLocks noGrp="1"/>
          </p:cNvSpPr>
          <p:nvPr>
            <p:ph type="sldNum" sz="quarter" idx="10"/>
          </p:nvPr>
        </p:nvSpPr>
        <p:spPr/>
        <p:txBody>
          <a:bodyPr/>
          <a:lstStyle/>
          <a:p>
            <a:fld id="{97A79C69-7037-BE4C-9719-0C264A566437}" type="slidenum">
              <a:rPr lang="en-US" smtClean="0"/>
              <a:t>10</a:t>
            </a:fld>
            <a:endParaRPr lang="en-US"/>
          </a:p>
        </p:txBody>
      </p:sp>
    </p:spTree>
    <p:extLst>
      <p:ext uri="{BB962C8B-B14F-4D97-AF65-F5344CB8AC3E}">
        <p14:creationId xmlns:p14="http://schemas.microsoft.com/office/powerpoint/2010/main" val="22003759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200" dirty="0" smtClean="0"/>
          </a:p>
        </p:txBody>
      </p:sp>
      <p:sp>
        <p:nvSpPr>
          <p:cNvPr id="4" name="Slide Number Placeholder 3"/>
          <p:cNvSpPr>
            <a:spLocks noGrp="1"/>
          </p:cNvSpPr>
          <p:nvPr>
            <p:ph type="sldNum" sz="quarter" idx="10"/>
          </p:nvPr>
        </p:nvSpPr>
        <p:spPr/>
        <p:txBody>
          <a:bodyPr/>
          <a:lstStyle/>
          <a:p>
            <a:fld id="{97A79C69-7037-BE4C-9719-0C264A566437}" type="slidenum">
              <a:rPr lang="en-US" smtClean="0"/>
              <a:t>11</a:t>
            </a:fld>
            <a:endParaRPr lang="en-US"/>
          </a:p>
        </p:txBody>
      </p:sp>
    </p:spTree>
    <p:extLst>
      <p:ext uri="{BB962C8B-B14F-4D97-AF65-F5344CB8AC3E}">
        <p14:creationId xmlns:p14="http://schemas.microsoft.com/office/powerpoint/2010/main" val="2200375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280250"/>
            <a:ext cx="10363200" cy="1470025"/>
          </a:xfrm>
        </p:spPr>
        <p:txBody>
          <a:bodyPr>
            <a:normAutofit/>
          </a:bodyPr>
          <a:lstStyle>
            <a:lvl1pPr algn="ctr">
              <a:defRPr sz="3600"/>
            </a:lvl1pPr>
          </a:lstStyle>
          <a:p>
            <a:r>
              <a:rPr lang="en-US" dirty="0" smtClean="0"/>
              <a:t>Click to edit Master title style</a:t>
            </a:r>
            <a:endParaRPr lang="en-US" dirty="0"/>
          </a:p>
        </p:txBody>
      </p:sp>
      <p:sp>
        <p:nvSpPr>
          <p:cNvPr id="3" name="Subtitle 2"/>
          <p:cNvSpPr>
            <a:spLocks noGrp="1"/>
          </p:cNvSpPr>
          <p:nvPr>
            <p:ph type="subTitle" idx="1"/>
          </p:nvPr>
        </p:nvSpPr>
        <p:spPr>
          <a:xfrm>
            <a:off x="1828800" y="3161976"/>
            <a:ext cx="8534400" cy="1752600"/>
          </a:xfrm>
        </p:spPr>
        <p:txBody>
          <a:bodyPr>
            <a:normAutofit/>
          </a:bodyPr>
          <a:lstStyle>
            <a:lvl1pPr marL="0" indent="0" algn="ctr">
              <a:buNone/>
              <a:defRPr sz="28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756867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09600" y="1102109"/>
            <a:ext cx="10972800" cy="5258631"/>
          </a:xfrm>
        </p:spPr>
        <p:txBody>
          <a:bodyPr/>
          <a:lstStyle>
            <a:lvl1pPr>
              <a:defRPr>
                <a:latin typeface="Lato Semibold" panose="020F0502020204030203" pitchFamily="34" charset="0"/>
                <a:ea typeface="Lato Semibold" panose="020F0502020204030203" pitchFamily="34" charset="0"/>
                <a:cs typeface="Lato Semibold" panose="020F0502020204030203" pitchFamily="34" charset="0"/>
              </a:defRPr>
            </a:lvl1pPr>
            <a:lvl2pPr>
              <a:defRPr>
                <a:latin typeface="+mn-lt"/>
                <a:ea typeface="Lato Regular" panose="020F0502020204030203" pitchFamily="34" charset="0"/>
                <a:cs typeface="Lato Regular" panose="020F0502020204030203" pitchFamily="34" charset="0"/>
              </a:defRPr>
            </a:lvl2pPr>
            <a:lvl3pPr>
              <a:defRPr>
                <a:latin typeface="+mn-lt"/>
                <a:ea typeface="Lato Regular" panose="020F0502020204030203" pitchFamily="34" charset="0"/>
                <a:cs typeface="Lato Regular" panose="020F0502020204030203" pitchFamily="34" charset="0"/>
              </a:defRPr>
            </a:lvl3pPr>
            <a:lvl4pPr>
              <a:defRPr>
                <a:latin typeface="+mn-lt"/>
                <a:ea typeface="Lato Regular" panose="020F0502020204030203" pitchFamily="34" charset="0"/>
                <a:cs typeface="Lato Regular" panose="020F0502020204030203" pitchFamily="34" charset="0"/>
              </a:defRPr>
            </a:lvl4pPr>
            <a:lvl5pPr>
              <a:defRPr>
                <a:latin typeface="+mn-lt"/>
                <a:ea typeface="Lato Regular" panose="020F0502020204030203" pitchFamily="34" charset="0"/>
                <a:cs typeface="Lato Regular" panose="020F0502020204030203"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829202"/>
            <a:ext cx="12192000" cy="27432"/>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Tree>
    <p:extLst>
      <p:ext uri="{BB962C8B-B14F-4D97-AF65-F5344CB8AC3E}">
        <p14:creationId xmlns:p14="http://schemas.microsoft.com/office/powerpoint/2010/main" val="4267086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2633077"/>
            <a:ext cx="10363200" cy="1362075"/>
          </a:xfrm>
        </p:spPr>
        <p:txBody>
          <a:bodyPr anchor="t"/>
          <a:lstStyle>
            <a:lvl1pPr algn="l">
              <a:defRPr sz="4000" b="1"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963084" y="1132890"/>
            <a:ext cx="10363200" cy="1500187"/>
          </a:xfrm>
        </p:spPr>
        <p:txBody>
          <a:bodyPr anchor="b">
            <a:normAutofit/>
          </a:bodyPr>
          <a:lstStyle>
            <a:lvl1pPr marL="0" indent="0">
              <a:buNone/>
              <a:defRPr sz="2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1696836827"/>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102109"/>
            <a:ext cx="5384800" cy="5258631"/>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1102109"/>
            <a:ext cx="5384800" cy="5258631"/>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a:xfrm>
            <a:off x="0" y="829202"/>
            <a:ext cx="12192000" cy="27432"/>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Tree>
    <p:extLst>
      <p:ext uri="{BB962C8B-B14F-4D97-AF65-F5344CB8AC3E}">
        <p14:creationId xmlns:p14="http://schemas.microsoft.com/office/powerpoint/2010/main" val="2526262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102108"/>
            <a:ext cx="5386917" cy="639762"/>
          </a:xfrm>
        </p:spPr>
        <p:txBody>
          <a:bodyPr anchor="b"/>
          <a:lstStyle>
            <a:lvl1pPr marL="0" indent="0">
              <a:buNone/>
              <a:defRPr sz="2400" b="0" i="0">
                <a:latin typeface="Lato Black"/>
                <a:cs typeface="Lato Black"/>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1741871"/>
            <a:ext cx="5386917" cy="46188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93368" y="1102108"/>
            <a:ext cx="5389033" cy="639762"/>
          </a:xfrm>
        </p:spPr>
        <p:txBody>
          <a:bodyPr anchor="b"/>
          <a:lstStyle>
            <a:lvl1pPr marL="0" indent="0">
              <a:buNone/>
              <a:defRPr sz="2400" b="0" i="0">
                <a:latin typeface="Lato Black"/>
                <a:cs typeface="Lato Black"/>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93368" y="1741871"/>
            <a:ext cx="5389033" cy="46188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9"/>
          <p:cNvSpPr/>
          <p:nvPr userDrawn="1"/>
        </p:nvSpPr>
        <p:spPr>
          <a:xfrm>
            <a:off x="0" y="829202"/>
            <a:ext cx="12192000" cy="27432"/>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Tree>
    <p:extLst>
      <p:ext uri="{BB962C8B-B14F-4D97-AF65-F5344CB8AC3E}">
        <p14:creationId xmlns:p14="http://schemas.microsoft.com/office/powerpoint/2010/main" val="1248617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Rectangle 5"/>
          <p:cNvSpPr/>
          <p:nvPr userDrawn="1"/>
        </p:nvSpPr>
        <p:spPr>
          <a:xfrm>
            <a:off x="0" y="829202"/>
            <a:ext cx="12192000" cy="27432"/>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Tree>
    <p:extLst>
      <p:ext uri="{BB962C8B-B14F-4D97-AF65-F5344CB8AC3E}">
        <p14:creationId xmlns:p14="http://schemas.microsoft.com/office/powerpoint/2010/main" val="3022800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74935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46948"/>
            <a:ext cx="10972800" cy="545806"/>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102109"/>
            <a:ext cx="10972800" cy="525863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Oval 4"/>
          <p:cNvSpPr/>
          <p:nvPr userDrawn="1"/>
        </p:nvSpPr>
        <p:spPr>
          <a:xfrm>
            <a:off x="11700163" y="212338"/>
            <a:ext cx="365760" cy="365760"/>
          </a:xfrm>
          <a:prstGeom prst="ellipse">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fld id="{24CA3347-EB72-964C-BA9A-E32263F0C6F3}" type="slidenum">
              <a:rPr lang="en-US" sz="1600" b="0" i="0" smtClean="0">
                <a:solidFill>
                  <a:schemeClr val="tx1">
                    <a:lumMod val="75000"/>
                    <a:lumOff val="25000"/>
                  </a:schemeClr>
                </a:solidFill>
                <a:latin typeface="Lato Light"/>
                <a:cs typeface="Lato Light"/>
              </a:rPr>
              <a:pPr/>
              <a:t>‹#›</a:t>
            </a:fld>
            <a:endParaRPr lang="en-US" sz="1800" b="0" i="0" dirty="0">
              <a:solidFill>
                <a:schemeClr val="tx1">
                  <a:lumMod val="75000"/>
                  <a:lumOff val="25000"/>
                </a:schemeClr>
              </a:solidFill>
              <a:latin typeface="Lato Light"/>
              <a:cs typeface="Lato Light"/>
            </a:endParaRPr>
          </a:p>
        </p:txBody>
      </p:sp>
    </p:spTree>
    <p:extLst>
      <p:ext uri="{BB962C8B-B14F-4D97-AF65-F5344CB8AC3E}">
        <p14:creationId xmlns:p14="http://schemas.microsoft.com/office/powerpoint/2010/main" val="7853621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iming>
    <p:tnLst>
      <p:par>
        <p:cTn xmlns:p14="http://schemas.microsoft.com/office/powerpoint/2010/main" id="1" dur="indefinite" restart="never" nodeType="tmRoot"/>
      </p:par>
    </p:tnLst>
  </p:timing>
  <p:txStyles>
    <p:titleStyle>
      <a:lvl1pPr algn="l" defTabSz="457200" rtl="0" eaLnBrk="1" latinLnBrk="0" hangingPunct="1">
        <a:spcBef>
          <a:spcPct val="0"/>
        </a:spcBef>
        <a:buNone/>
        <a:defRPr sz="3200" b="0" i="0" kern="1200">
          <a:solidFill>
            <a:schemeClr val="tx1"/>
          </a:solidFill>
          <a:latin typeface="Lato Heavy"/>
          <a:ea typeface="+mj-ea"/>
          <a:cs typeface="Lato Heavy"/>
        </a:defRPr>
      </a:lvl1pPr>
    </p:titleStyle>
    <p:bodyStyle>
      <a:lvl1pPr marL="274320" indent="-274320" algn="l" defTabSz="457200" rtl="0" eaLnBrk="1" latinLnBrk="0" hangingPunct="1">
        <a:spcBef>
          <a:spcPts val="800"/>
        </a:spcBef>
        <a:buFont typeface="Arial"/>
        <a:buChar char="•"/>
        <a:defRPr sz="2400" b="0" i="0" kern="1200">
          <a:solidFill>
            <a:schemeClr val="tx1"/>
          </a:solidFill>
          <a:latin typeface="Lato Semibold"/>
          <a:ea typeface="+mn-ea"/>
          <a:cs typeface="Lato Semibold"/>
        </a:defRPr>
      </a:lvl1pPr>
      <a:lvl2pPr marL="667512" indent="-274320" algn="l" defTabSz="457200" rtl="0" eaLnBrk="1" latinLnBrk="0" hangingPunct="1">
        <a:spcBef>
          <a:spcPts val="600"/>
        </a:spcBef>
        <a:buFont typeface="Arial"/>
        <a:buChar char="–"/>
        <a:defRPr sz="2000" b="0" i="0" kern="1200">
          <a:solidFill>
            <a:schemeClr val="tx1"/>
          </a:solidFill>
          <a:latin typeface="Lato Medium"/>
          <a:ea typeface="+mn-ea"/>
          <a:cs typeface="Lato Medium"/>
        </a:defRPr>
      </a:lvl2pPr>
      <a:lvl3pPr marL="1143000" indent="-228600" algn="l" defTabSz="457200" rtl="0" eaLnBrk="1" latinLnBrk="0" hangingPunct="1">
        <a:spcBef>
          <a:spcPct val="20000"/>
        </a:spcBef>
        <a:buFont typeface="Arial"/>
        <a:buChar char="•"/>
        <a:defRPr sz="1800" b="0" i="0" kern="1200">
          <a:solidFill>
            <a:schemeClr val="tx1"/>
          </a:solidFill>
          <a:latin typeface="Lato Medium"/>
          <a:ea typeface="+mn-ea"/>
          <a:cs typeface="Lato Medium"/>
        </a:defRPr>
      </a:lvl3pPr>
      <a:lvl4pPr marL="1600200" indent="-228600" algn="l" defTabSz="457200" rtl="0" eaLnBrk="1" latinLnBrk="0" hangingPunct="1">
        <a:spcBef>
          <a:spcPct val="20000"/>
        </a:spcBef>
        <a:buFont typeface="Arial"/>
        <a:buChar char="–"/>
        <a:defRPr sz="1600" b="0" i="0" kern="1200">
          <a:solidFill>
            <a:schemeClr val="tx1"/>
          </a:solidFill>
          <a:latin typeface="Lato Medium"/>
          <a:ea typeface="+mn-ea"/>
          <a:cs typeface="Lato Medium"/>
        </a:defRPr>
      </a:lvl4pPr>
      <a:lvl5pPr marL="2057400" indent="-228600" algn="l" defTabSz="457200" rtl="0" eaLnBrk="1" latinLnBrk="0" hangingPunct="1">
        <a:spcBef>
          <a:spcPct val="20000"/>
        </a:spcBef>
        <a:buFont typeface="Arial"/>
        <a:buChar char="»"/>
        <a:defRPr sz="1600" b="0" i="0" kern="1200">
          <a:solidFill>
            <a:schemeClr val="tx1"/>
          </a:solidFill>
          <a:latin typeface="Lato Medium"/>
          <a:ea typeface="+mn-ea"/>
          <a:cs typeface="Lato Medium"/>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eg"/><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4.png"/><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lumMod val="85000"/>
                    <a:lumOff val="15000"/>
                  </a:schemeClr>
                </a:solidFill>
              </a:rPr>
              <a:t>Lecture </a:t>
            </a:r>
            <a:r>
              <a:rPr lang="en-US" dirty="0" smtClean="0">
                <a:solidFill>
                  <a:schemeClr val="tx1">
                    <a:lumMod val="85000"/>
                    <a:lumOff val="15000"/>
                  </a:schemeClr>
                </a:solidFill>
              </a:rPr>
              <a:t>14: Authenticated Encryption</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t>Assignments</a:t>
            </a:r>
          </a:p>
          <a:p>
            <a:r>
              <a:rPr lang="en-US" sz="2800" dirty="0"/>
              <a:t>Lab 6 due this Friday, March 16 at </a:t>
            </a:r>
            <a:r>
              <a:rPr lang="en-US" sz="2800" dirty="0" smtClean="0"/>
              <a:t>11pm (re-download lab6.py)</a:t>
            </a:r>
            <a:endParaRPr lang="en-US" sz="2800" dirty="0"/>
          </a:p>
          <a:p>
            <a:r>
              <a:rPr lang="en-US" sz="2800" dirty="0" smtClean="0"/>
              <a:t>My </a:t>
            </a:r>
            <a:r>
              <a:rPr lang="en-US" sz="2800" dirty="0"/>
              <a:t>office hours this week shortened to Wed 3-</a:t>
            </a:r>
            <a:r>
              <a:rPr lang="en-US" sz="2800" dirty="0" smtClean="0"/>
              <a:t>4pm</a:t>
            </a:r>
            <a:endParaRPr lang="en-US" sz="2800" dirty="0"/>
          </a:p>
        </p:txBody>
      </p:sp>
    </p:spTree>
    <p:extLst>
      <p:ext uri="{BB962C8B-B14F-4D97-AF65-F5344CB8AC3E}">
        <p14:creationId xmlns:p14="http://schemas.microsoft.com/office/powerpoint/2010/main" val="168474326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Authenticating and encrypting</a:t>
            </a:r>
          </a:p>
        </p:txBody>
      </p:sp>
      <p:sp>
        <p:nvSpPr>
          <p:cNvPr id="3" name="Text Placeholder 2"/>
          <p:cNvSpPr>
            <a:spLocks noGrp="1"/>
          </p:cNvSpPr>
          <p:nvPr>
            <p:ph type="body" idx="1"/>
          </p:nvPr>
        </p:nvSpPr>
        <p:spPr>
          <a:xfrm>
            <a:off x="609600" y="1102108"/>
            <a:ext cx="3566160" cy="639762"/>
          </a:xfrm>
        </p:spPr>
        <p:txBody>
          <a:bodyPr/>
          <a:lstStyle/>
          <a:p>
            <a:pPr algn="ctr"/>
            <a:r>
              <a:rPr lang="en-US" u="sng" dirty="0" err="1" smtClean="0"/>
              <a:t>Enc</a:t>
            </a:r>
            <a:r>
              <a:rPr lang="en-US" u="sng" dirty="0" smtClean="0"/>
              <a:t> and MAC</a:t>
            </a:r>
            <a:endParaRPr lang="en-US" u="sng" dirty="0"/>
          </a:p>
        </p:txBody>
      </p:sp>
      <p:sp>
        <p:nvSpPr>
          <p:cNvPr id="5" name="Text Placeholder 4"/>
          <p:cNvSpPr>
            <a:spLocks noGrp="1"/>
          </p:cNvSpPr>
          <p:nvPr>
            <p:ph type="body" sz="quarter" idx="3"/>
          </p:nvPr>
        </p:nvSpPr>
        <p:spPr>
          <a:xfrm>
            <a:off x="8016241" y="1102108"/>
            <a:ext cx="3566160" cy="639762"/>
          </a:xfrm>
        </p:spPr>
        <p:txBody>
          <a:bodyPr/>
          <a:lstStyle/>
          <a:p>
            <a:pPr algn="ctr"/>
            <a:r>
              <a:rPr lang="en-US" u="sng" dirty="0" err="1" smtClean="0"/>
              <a:t>Enc</a:t>
            </a:r>
            <a:r>
              <a:rPr lang="en-US" u="sng" dirty="0" smtClean="0"/>
              <a:t> then MAC</a:t>
            </a:r>
            <a:endParaRPr lang="en-US" u="sng" dirty="0"/>
          </a:p>
        </p:txBody>
      </p:sp>
      <p:sp>
        <p:nvSpPr>
          <p:cNvPr id="33" name="Text Placeholder 2"/>
          <p:cNvSpPr txBox="1">
            <a:spLocks/>
          </p:cNvSpPr>
          <p:nvPr/>
        </p:nvSpPr>
        <p:spPr>
          <a:xfrm>
            <a:off x="4312921" y="1102108"/>
            <a:ext cx="3566160" cy="639762"/>
          </a:xfrm>
          <a:prstGeom prst="rect">
            <a:avLst/>
          </a:prstGeom>
        </p:spPr>
        <p:txBody>
          <a:bodyPr vert="horz" lIns="91440" tIns="45720" rIns="91440" bIns="45720" rtlCol="0" anchor="b">
            <a:normAutofit/>
          </a:bodyPr>
          <a:lstStyle>
            <a:lvl1pPr marL="0" indent="0" algn="l" defTabSz="457200" rtl="0" eaLnBrk="1" latinLnBrk="0" hangingPunct="1">
              <a:spcBef>
                <a:spcPts val="800"/>
              </a:spcBef>
              <a:buFont typeface="Arial"/>
              <a:buNone/>
              <a:defRPr sz="2400" b="0" i="0" kern="1200">
                <a:solidFill>
                  <a:schemeClr val="tx1"/>
                </a:solidFill>
                <a:latin typeface="Lato Black"/>
                <a:ea typeface="+mn-ea"/>
                <a:cs typeface="Lato Black"/>
              </a:defRPr>
            </a:lvl1pPr>
            <a:lvl2pPr marL="457200" indent="0" algn="l" defTabSz="457200" rtl="0" eaLnBrk="1" latinLnBrk="0" hangingPunct="1">
              <a:spcBef>
                <a:spcPts val="600"/>
              </a:spcBef>
              <a:buFont typeface="Arial"/>
              <a:buNone/>
              <a:defRPr sz="2000" b="1" i="0" kern="1200">
                <a:solidFill>
                  <a:schemeClr val="tx1"/>
                </a:solidFill>
                <a:latin typeface="Lato Medium"/>
                <a:ea typeface="+mn-ea"/>
                <a:cs typeface="Lato Medium"/>
              </a:defRPr>
            </a:lvl2pPr>
            <a:lvl3pPr marL="914400" indent="0" algn="l" defTabSz="457200" rtl="0" eaLnBrk="1" latinLnBrk="0" hangingPunct="1">
              <a:spcBef>
                <a:spcPct val="20000"/>
              </a:spcBef>
              <a:buFont typeface="Arial"/>
              <a:buNone/>
              <a:defRPr sz="1800" b="1" i="0" kern="1200">
                <a:solidFill>
                  <a:schemeClr val="tx1"/>
                </a:solidFill>
                <a:latin typeface="Lato Medium"/>
                <a:ea typeface="+mn-ea"/>
                <a:cs typeface="Lato Medium"/>
              </a:defRPr>
            </a:lvl3pPr>
            <a:lvl4pPr marL="1371600" indent="0" algn="l" defTabSz="457200" rtl="0" eaLnBrk="1" latinLnBrk="0" hangingPunct="1">
              <a:spcBef>
                <a:spcPct val="20000"/>
              </a:spcBef>
              <a:buFont typeface="Arial"/>
              <a:buNone/>
              <a:defRPr sz="1600" b="1" i="0" kern="1200">
                <a:solidFill>
                  <a:schemeClr val="tx1"/>
                </a:solidFill>
                <a:latin typeface="Lato Medium"/>
                <a:ea typeface="+mn-ea"/>
                <a:cs typeface="Lato Medium"/>
              </a:defRPr>
            </a:lvl4pPr>
            <a:lvl5pPr marL="1828800" indent="0" algn="l" defTabSz="457200" rtl="0" eaLnBrk="1" latinLnBrk="0" hangingPunct="1">
              <a:spcBef>
                <a:spcPct val="20000"/>
              </a:spcBef>
              <a:buFont typeface="Arial"/>
              <a:buNone/>
              <a:defRPr sz="1600" b="1" i="0" kern="1200">
                <a:solidFill>
                  <a:schemeClr val="tx1"/>
                </a:solidFill>
                <a:latin typeface="Lato Medium"/>
                <a:ea typeface="+mn-ea"/>
                <a:cs typeface="Lato Medium"/>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algn="ctr"/>
            <a:r>
              <a:rPr lang="en-US" u="sng" dirty="0" smtClean="0"/>
              <a:t>MAC then </a:t>
            </a:r>
            <a:r>
              <a:rPr lang="en-US" u="sng" dirty="0" err="1" smtClean="0"/>
              <a:t>Enc</a:t>
            </a:r>
            <a:endParaRPr lang="en-US" u="sng" dirty="0"/>
          </a:p>
        </p:txBody>
      </p:sp>
      <p:grpSp>
        <p:nvGrpSpPr>
          <p:cNvPr id="99" name="Group 98"/>
          <p:cNvGrpSpPr/>
          <p:nvPr/>
        </p:nvGrpSpPr>
        <p:grpSpPr>
          <a:xfrm>
            <a:off x="940607" y="1931825"/>
            <a:ext cx="2904147" cy="2563387"/>
            <a:chOff x="609600" y="1931825"/>
            <a:chExt cx="3290423" cy="2904339"/>
          </a:xfrm>
        </p:grpSpPr>
        <p:sp>
          <p:nvSpPr>
            <p:cNvPr id="47" name="TextBox 46"/>
            <p:cNvSpPr txBox="1"/>
            <p:nvPr/>
          </p:nvSpPr>
          <p:spPr>
            <a:xfrm>
              <a:off x="900965" y="1931825"/>
              <a:ext cx="1324142" cy="461665"/>
            </a:xfrm>
            <a:prstGeom prst="rect">
              <a:avLst/>
            </a:prstGeom>
            <a:noFill/>
          </p:spPr>
          <p:txBody>
            <a:bodyPr wrap="square" rtlCol="0">
              <a:spAutoFit/>
            </a:bodyPr>
            <a:lstStyle/>
            <a:p>
              <a:pPr algn="ctr"/>
              <a:r>
                <a:rPr lang="en-US" sz="24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P || pad</a:t>
              </a:r>
              <a:endParaRPr lang="en-US" sz="2400"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48" name="Rectangle 47"/>
            <p:cNvSpPr/>
            <p:nvPr/>
          </p:nvSpPr>
          <p:spPr>
            <a:xfrm>
              <a:off x="2724138" y="3049517"/>
              <a:ext cx="1175885" cy="58009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Lato Black"/>
                  <a:cs typeface="Lato Black"/>
                </a:rPr>
                <a:t>MAC</a:t>
              </a:r>
              <a:endParaRPr lang="en-US" sz="2400" i="1" baseline="-25000" dirty="0">
                <a:latin typeface="Lato Black"/>
                <a:cs typeface="Lato Black"/>
              </a:endParaRPr>
            </a:p>
          </p:txBody>
        </p:sp>
        <p:sp>
          <p:nvSpPr>
            <p:cNvPr id="49" name="Rectangle 48"/>
            <p:cNvSpPr/>
            <p:nvPr/>
          </p:nvSpPr>
          <p:spPr>
            <a:xfrm>
              <a:off x="609600" y="3049517"/>
              <a:ext cx="1904810" cy="580094"/>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err="1" smtClean="0">
                  <a:latin typeface="Lato Black"/>
                  <a:cs typeface="Lato Black"/>
                </a:rPr>
                <a:t>Enc</a:t>
              </a:r>
              <a:endParaRPr lang="en-US" sz="2400" i="1" baseline="-25000" dirty="0">
                <a:latin typeface="Lato Black"/>
                <a:cs typeface="Lato Black"/>
              </a:endParaRPr>
            </a:p>
          </p:txBody>
        </p:sp>
        <p:cxnSp>
          <p:nvCxnSpPr>
            <p:cNvPr id="50" name="Elbow Connector 49"/>
            <p:cNvCxnSpPr>
              <a:stCxn id="47" idx="3"/>
              <a:endCxn id="48" idx="0"/>
            </p:cNvCxnSpPr>
            <p:nvPr/>
          </p:nvCxnSpPr>
          <p:spPr>
            <a:xfrm>
              <a:off x="2225107" y="2162657"/>
              <a:ext cx="1086974" cy="886860"/>
            </a:xfrm>
            <a:prstGeom prst="bentConnector2">
              <a:avLst/>
            </a:prstGeom>
            <a:ln>
              <a:solidFill>
                <a:srgbClr val="4A452A"/>
              </a:solidFill>
              <a:tailEnd type="arrow"/>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a:endCxn id="49" idx="0"/>
            </p:cNvCxnSpPr>
            <p:nvPr/>
          </p:nvCxnSpPr>
          <p:spPr>
            <a:xfrm>
              <a:off x="1562005" y="2511427"/>
              <a:ext cx="1" cy="538091"/>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a:stCxn id="48" idx="2"/>
              <a:endCxn id="53" idx="0"/>
            </p:cNvCxnSpPr>
            <p:nvPr/>
          </p:nvCxnSpPr>
          <p:spPr>
            <a:xfrm>
              <a:off x="3312081" y="3629611"/>
              <a:ext cx="0" cy="744888"/>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3015502" y="4374499"/>
              <a:ext cx="593157" cy="461665"/>
            </a:xfrm>
            <a:prstGeom prst="rect">
              <a:avLst/>
            </a:prstGeom>
            <a:noFill/>
          </p:spPr>
          <p:txBody>
            <a:bodyPr wrap="square" rtlCol="0">
              <a:spAutoFit/>
            </a:bodyPr>
            <a:lstStyle/>
            <a:p>
              <a:pPr algn="ctr"/>
              <a:r>
                <a:rPr lang="en-US" sz="24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T</a:t>
              </a:r>
              <a:endParaRPr lang="en-US" sz="2400"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56" name="TextBox 55"/>
            <p:cNvSpPr txBox="1"/>
            <p:nvPr/>
          </p:nvSpPr>
          <p:spPr>
            <a:xfrm>
              <a:off x="1265426" y="4374499"/>
              <a:ext cx="593157" cy="461665"/>
            </a:xfrm>
            <a:prstGeom prst="rect">
              <a:avLst/>
            </a:prstGeom>
            <a:noFill/>
          </p:spPr>
          <p:txBody>
            <a:bodyPr wrap="square" rtlCol="0">
              <a:spAutoFit/>
            </a:bodyPr>
            <a:lstStyle/>
            <a:p>
              <a:pPr algn="ctr"/>
              <a:r>
                <a:rPr lang="en-US" sz="24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C</a:t>
              </a:r>
              <a:endParaRPr lang="en-US" sz="2400"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cxnSp>
          <p:nvCxnSpPr>
            <p:cNvPr id="57" name="Straight Arrow Connector 56"/>
            <p:cNvCxnSpPr>
              <a:endCxn id="56" idx="0"/>
            </p:cNvCxnSpPr>
            <p:nvPr/>
          </p:nvCxnSpPr>
          <p:spPr>
            <a:xfrm>
              <a:off x="1562005" y="3632991"/>
              <a:ext cx="0" cy="741508"/>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grpSp>
      <p:grpSp>
        <p:nvGrpSpPr>
          <p:cNvPr id="4" name="Group 3"/>
          <p:cNvGrpSpPr/>
          <p:nvPr/>
        </p:nvGrpSpPr>
        <p:grpSpPr>
          <a:xfrm>
            <a:off x="4697698" y="2037625"/>
            <a:ext cx="2796607" cy="3349650"/>
            <a:chOff x="4505042" y="2037625"/>
            <a:chExt cx="3181916" cy="3811156"/>
          </a:xfrm>
        </p:grpSpPr>
        <p:sp>
          <p:nvSpPr>
            <p:cNvPr id="35" name="TextBox 34"/>
            <p:cNvSpPr txBox="1"/>
            <p:nvPr/>
          </p:nvSpPr>
          <p:spPr>
            <a:xfrm>
              <a:off x="4796407" y="2037625"/>
              <a:ext cx="593157" cy="461665"/>
            </a:xfrm>
            <a:prstGeom prst="rect">
              <a:avLst/>
            </a:prstGeom>
            <a:noFill/>
          </p:spPr>
          <p:txBody>
            <a:bodyPr wrap="square" rtlCol="0">
              <a:spAutoFit/>
            </a:bodyPr>
            <a:lstStyle/>
            <a:p>
              <a:pPr algn="ctr"/>
              <a:r>
                <a:rPr lang="en-US" sz="24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P</a:t>
              </a:r>
              <a:endParaRPr lang="en-US" sz="2400"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36" name="Rectangle 35"/>
            <p:cNvSpPr/>
            <p:nvPr/>
          </p:nvSpPr>
          <p:spPr>
            <a:xfrm>
              <a:off x="5580462" y="2961052"/>
              <a:ext cx="1175885" cy="58009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Lato Black"/>
                  <a:cs typeface="Lato Black"/>
                </a:rPr>
                <a:t>MAC</a:t>
              </a:r>
              <a:endParaRPr lang="en-US" sz="2400" i="1" baseline="-25000" dirty="0">
                <a:latin typeface="Lato Black"/>
                <a:cs typeface="Lato Black"/>
              </a:endParaRPr>
            </a:p>
          </p:txBody>
        </p:sp>
        <p:sp>
          <p:nvSpPr>
            <p:cNvPr id="37" name="Rectangle 36"/>
            <p:cNvSpPr/>
            <p:nvPr/>
          </p:nvSpPr>
          <p:spPr>
            <a:xfrm>
              <a:off x="4505042" y="4348321"/>
              <a:ext cx="3181916" cy="580094"/>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err="1" smtClean="0">
                  <a:latin typeface="Lato Black"/>
                  <a:cs typeface="Lato Black"/>
                </a:rPr>
                <a:t>Enc</a:t>
              </a:r>
              <a:endParaRPr lang="en-US" sz="2400" i="1" baseline="-25000" dirty="0">
                <a:latin typeface="Lato Black"/>
                <a:cs typeface="Lato Black"/>
              </a:endParaRPr>
            </a:p>
          </p:txBody>
        </p:sp>
        <p:cxnSp>
          <p:nvCxnSpPr>
            <p:cNvPr id="38" name="Elbow Connector 37"/>
            <p:cNvCxnSpPr>
              <a:stCxn id="35" idx="3"/>
              <a:endCxn id="36" idx="0"/>
            </p:cNvCxnSpPr>
            <p:nvPr/>
          </p:nvCxnSpPr>
          <p:spPr>
            <a:xfrm>
              <a:off x="5389564" y="2268458"/>
              <a:ext cx="778841" cy="692594"/>
            </a:xfrm>
            <a:prstGeom prst="bentConnector2">
              <a:avLst/>
            </a:prstGeom>
            <a:ln>
              <a:solidFill>
                <a:srgbClr val="4A452A"/>
              </a:solidFill>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35" idx="2"/>
            </p:cNvCxnSpPr>
            <p:nvPr/>
          </p:nvCxnSpPr>
          <p:spPr>
            <a:xfrm flipH="1">
              <a:off x="5092984" y="2499290"/>
              <a:ext cx="2" cy="1849031"/>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stCxn id="36" idx="2"/>
            </p:cNvCxnSpPr>
            <p:nvPr/>
          </p:nvCxnSpPr>
          <p:spPr>
            <a:xfrm>
              <a:off x="6168405" y="3541146"/>
              <a:ext cx="0" cy="807175"/>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6120549" y="3679743"/>
              <a:ext cx="593157" cy="461665"/>
            </a:xfrm>
            <a:prstGeom prst="rect">
              <a:avLst/>
            </a:prstGeom>
            <a:noFill/>
          </p:spPr>
          <p:txBody>
            <a:bodyPr wrap="square" rtlCol="0">
              <a:spAutoFit/>
            </a:bodyPr>
            <a:lstStyle/>
            <a:p>
              <a:pPr algn="ctr"/>
              <a:r>
                <a:rPr lang="en-US" sz="24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T</a:t>
              </a:r>
              <a:endParaRPr lang="en-US" sz="2400"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42" name="TextBox 41"/>
            <p:cNvSpPr txBox="1"/>
            <p:nvPr/>
          </p:nvSpPr>
          <p:spPr>
            <a:xfrm>
              <a:off x="6916339" y="3259278"/>
              <a:ext cx="770619" cy="461665"/>
            </a:xfrm>
            <a:prstGeom prst="rect">
              <a:avLst/>
            </a:prstGeom>
            <a:noFill/>
          </p:spPr>
          <p:txBody>
            <a:bodyPr wrap="square" rtlCol="0">
              <a:spAutoFit/>
            </a:bodyPr>
            <a:lstStyle/>
            <a:p>
              <a:pPr algn="ctr"/>
              <a:r>
                <a:rPr lang="en-US" sz="24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pad</a:t>
              </a:r>
              <a:endParaRPr lang="en-US" sz="2400"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cxnSp>
          <p:nvCxnSpPr>
            <p:cNvPr id="43" name="Straight Arrow Connector 42"/>
            <p:cNvCxnSpPr>
              <a:stCxn id="42" idx="2"/>
            </p:cNvCxnSpPr>
            <p:nvPr/>
          </p:nvCxnSpPr>
          <p:spPr>
            <a:xfrm>
              <a:off x="7301649" y="3720943"/>
              <a:ext cx="0" cy="627378"/>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5884655" y="5387116"/>
              <a:ext cx="593157" cy="461665"/>
            </a:xfrm>
            <a:prstGeom prst="rect">
              <a:avLst/>
            </a:prstGeom>
            <a:noFill/>
          </p:spPr>
          <p:txBody>
            <a:bodyPr wrap="square" rtlCol="0">
              <a:spAutoFit/>
            </a:bodyPr>
            <a:lstStyle/>
            <a:p>
              <a:pPr algn="ctr"/>
              <a:r>
                <a:rPr lang="en-US" sz="24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C</a:t>
              </a:r>
              <a:endParaRPr lang="en-US" sz="2400"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cxnSp>
          <p:nvCxnSpPr>
            <p:cNvPr id="45" name="Straight Arrow Connector 44"/>
            <p:cNvCxnSpPr>
              <a:endCxn id="44" idx="0"/>
            </p:cNvCxnSpPr>
            <p:nvPr/>
          </p:nvCxnSpPr>
          <p:spPr>
            <a:xfrm>
              <a:off x="6181234" y="4928415"/>
              <a:ext cx="0" cy="458701"/>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grpSp>
      <p:cxnSp>
        <p:nvCxnSpPr>
          <p:cNvPr id="98" name="Straight Connector 97"/>
          <p:cNvCxnSpPr/>
          <p:nvPr/>
        </p:nvCxnSpPr>
        <p:spPr>
          <a:xfrm>
            <a:off x="4218683" y="1190125"/>
            <a:ext cx="0" cy="4297680"/>
          </a:xfrm>
          <a:prstGeom prst="line">
            <a:avLst/>
          </a:prstGeom>
          <a:ln>
            <a:solidFill>
              <a:schemeClr val="tx1">
                <a:lumMod val="50000"/>
                <a:lumOff val="50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a:off x="7973319" y="1190125"/>
            <a:ext cx="0" cy="4297680"/>
          </a:xfrm>
          <a:prstGeom prst="line">
            <a:avLst/>
          </a:prstGeom>
          <a:ln>
            <a:solidFill>
              <a:schemeClr val="tx1">
                <a:lumMod val="50000"/>
                <a:lumOff val="50000"/>
              </a:schemeClr>
            </a:solidFill>
            <a:prstDash val="sysDot"/>
          </a:ln>
        </p:spPr>
        <p:style>
          <a:lnRef idx="2">
            <a:schemeClr val="accent1"/>
          </a:lnRef>
          <a:fillRef idx="0">
            <a:schemeClr val="accent1"/>
          </a:fillRef>
          <a:effectRef idx="1">
            <a:schemeClr val="accent1"/>
          </a:effectRef>
          <a:fontRef idx="minor">
            <a:schemeClr val="tx1"/>
          </a:fontRef>
        </p:style>
      </p:cxnSp>
      <p:grpSp>
        <p:nvGrpSpPr>
          <p:cNvPr id="8" name="Group 7"/>
          <p:cNvGrpSpPr/>
          <p:nvPr/>
        </p:nvGrpSpPr>
        <p:grpSpPr>
          <a:xfrm>
            <a:off x="8722712" y="2037625"/>
            <a:ext cx="2153218" cy="3358625"/>
            <a:chOff x="8843350" y="2037625"/>
            <a:chExt cx="2489570" cy="3883272"/>
          </a:xfrm>
        </p:grpSpPr>
        <p:sp>
          <p:nvSpPr>
            <p:cNvPr id="67" name="TextBox 66"/>
            <p:cNvSpPr txBox="1"/>
            <p:nvPr/>
          </p:nvSpPr>
          <p:spPr>
            <a:xfrm>
              <a:off x="9112898" y="2037625"/>
              <a:ext cx="1371998" cy="533781"/>
            </a:xfrm>
            <a:prstGeom prst="rect">
              <a:avLst/>
            </a:prstGeom>
            <a:noFill/>
          </p:spPr>
          <p:txBody>
            <a:bodyPr wrap="square" rtlCol="0">
              <a:spAutoFit/>
            </a:bodyPr>
            <a:lstStyle/>
            <a:p>
              <a:pPr algn="ctr"/>
              <a:r>
                <a:rPr lang="en-US" sz="24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P || pad</a:t>
              </a:r>
              <a:endParaRPr lang="en-US" sz="2400"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68" name="Rectangle 67"/>
            <p:cNvSpPr/>
            <p:nvPr/>
          </p:nvSpPr>
          <p:spPr>
            <a:xfrm>
              <a:off x="10157035" y="4332295"/>
              <a:ext cx="1175885" cy="58009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Lato Black"/>
                  <a:cs typeface="Lato Black"/>
                </a:rPr>
                <a:t>MAC</a:t>
              </a:r>
              <a:endParaRPr lang="en-US" sz="2400" i="1" baseline="-25000" dirty="0">
                <a:latin typeface="Lato Black"/>
                <a:cs typeface="Lato Black"/>
              </a:endParaRPr>
            </a:p>
          </p:txBody>
        </p:sp>
        <p:sp>
          <p:nvSpPr>
            <p:cNvPr id="69" name="Rectangle 68"/>
            <p:cNvSpPr/>
            <p:nvPr/>
          </p:nvSpPr>
          <p:spPr>
            <a:xfrm>
              <a:off x="8843350" y="3156523"/>
              <a:ext cx="1911095" cy="580094"/>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err="1" smtClean="0">
                  <a:latin typeface="Lato Black"/>
                  <a:cs typeface="Lato Black"/>
                </a:rPr>
                <a:t>Enc</a:t>
              </a:r>
              <a:endParaRPr lang="en-US" sz="2400" i="1" baseline="-25000" dirty="0">
                <a:latin typeface="Lato Black"/>
                <a:cs typeface="Lato Black"/>
              </a:endParaRPr>
            </a:p>
          </p:txBody>
        </p:sp>
        <p:cxnSp>
          <p:nvCxnSpPr>
            <p:cNvPr id="71" name="Straight Arrow Connector 70"/>
            <p:cNvCxnSpPr>
              <a:stCxn id="67" idx="2"/>
              <a:endCxn id="69" idx="0"/>
            </p:cNvCxnSpPr>
            <p:nvPr/>
          </p:nvCxnSpPr>
          <p:spPr>
            <a:xfrm>
              <a:off x="9798898" y="2571406"/>
              <a:ext cx="0" cy="585117"/>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a:stCxn id="68" idx="2"/>
              <a:endCxn id="73" idx="0"/>
            </p:cNvCxnSpPr>
            <p:nvPr/>
          </p:nvCxnSpPr>
          <p:spPr>
            <a:xfrm>
              <a:off x="10744977" y="4912389"/>
              <a:ext cx="1" cy="474727"/>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73" name="TextBox 72"/>
            <p:cNvSpPr txBox="1"/>
            <p:nvPr/>
          </p:nvSpPr>
          <p:spPr>
            <a:xfrm>
              <a:off x="10448399" y="5387116"/>
              <a:ext cx="593157" cy="533781"/>
            </a:xfrm>
            <a:prstGeom prst="rect">
              <a:avLst/>
            </a:prstGeom>
            <a:noFill/>
          </p:spPr>
          <p:txBody>
            <a:bodyPr wrap="square" rtlCol="0">
              <a:spAutoFit/>
            </a:bodyPr>
            <a:lstStyle/>
            <a:p>
              <a:pPr algn="ctr"/>
              <a:r>
                <a:rPr lang="en-US" sz="24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T</a:t>
              </a:r>
              <a:endParaRPr lang="en-US" sz="2400"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cxnSp>
          <p:nvCxnSpPr>
            <p:cNvPr id="77" name="Straight Arrow Connector 76"/>
            <p:cNvCxnSpPr>
              <a:stCxn id="69" idx="2"/>
            </p:cNvCxnSpPr>
            <p:nvPr/>
          </p:nvCxnSpPr>
          <p:spPr>
            <a:xfrm>
              <a:off x="9798898" y="3736617"/>
              <a:ext cx="0" cy="1650499"/>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90" name="TextBox 89"/>
            <p:cNvSpPr txBox="1"/>
            <p:nvPr/>
          </p:nvSpPr>
          <p:spPr>
            <a:xfrm>
              <a:off x="9502319" y="5387116"/>
              <a:ext cx="593157" cy="533781"/>
            </a:xfrm>
            <a:prstGeom prst="rect">
              <a:avLst/>
            </a:prstGeom>
            <a:noFill/>
          </p:spPr>
          <p:txBody>
            <a:bodyPr wrap="square" rtlCol="0">
              <a:spAutoFit/>
            </a:bodyPr>
            <a:lstStyle/>
            <a:p>
              <a:pPr algn="ctr"/>
              <a:r>
                <a:rPr lang="en-US" sz="24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C</a:t>
              </a:r>
              <a:endParaRPr lang="en-US" sz="2400"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cxnSp>
          <p:nvCxnSpPr>
            <p:cNvPr id="46" name="Elbow Connector 45"/>
            <p:cNvCxnSpPr>
              <a:stCxn id="69" idx="2"/>
              <a:endCxn id="68" idx="0"/>
            </p:cNvCxnSpPr>
            <p:nvPr/>
          </p:nvCxnSpPr>
          <p:spPr>
            <a:xfrm rot="16200000" flipH="1">
              <a:off x="9974099" y="3561416"/>
              <a:ext cx="595678" cy="946080"/>
            </a:xfrm>
            <a:prstGeom prst="bentConnector3">
              <a:avLst>
                <a:gd name="adj1" fmla="val 50000"/>
              </a:avLst>
            </a:prstGeom>
            <a:ln>
              <a:solidFill>
                <a:srgbClr val="4A452A"/>
              </a:solidFill>
              <a:tailEnd type="arrow"/>
            </a:ln>
            <a:effectLst/>
          </p:spPr>
          <p:style>
            <a:lnRef idx="2">
              <a:schemeClr val="accent1"/>
            </a:lnRef>
            <a:fillRef idx="0">
              <a:schemeClr val="accent1"/>
            </a:fillRef>
            <a:effectRef idx="1">
              <a:schemeClr val="accent1"/>
            </a:effectRef>
            <a:fontRef idx="minor">
              <a:schemeClr val="tx1"/>
            </a:fontRef>
          </p:style>
        </p:cxnSp>
      </p:grpSp>
      <p:graphicFrame>
        <p:nvGraphicFramePr>
          <p:cNvPr id="6" name="Table 5"/>
          <p:cNvGraphicFramePr>
            <a:graphicFrameLocks noGrp="1"/>
          </p:cNvGraphicFramePr>
          <p:nvPr>
            <p:extLst>
              <p:ext uri="{D42A27DB-BD31-4B8C-83A1-F6EECF244321}">
                <p14:modId xmlns:p14="http://schemas.microsoft.com/office/powerpoint/2010/main" val="2433899100"/>
              </p:ext>
            </p:extLst>
          </p:nvPr>
        </p:nvGraphicFramePr>
        <p:xfrm>
          <a:off x="18426" y="5448545"/>
          <a:ext cx="12155149" cy="701040"/>
        </p:xfrm>
        <a:graphic>
          <a:graphicData uri="http://schemas.openxmlformats.org/drawingml/2006/table">
            <a:tbl>
              <a:tblPr firstCol="1">
                <a:tableStyleId>{93296810-A885-4BE3-A3E7-6D5BEEA58F35}</a:tableStyleId>
              </a:tblPr>
              <a:tblGrid>
                <a:gridCol w="1904911"/>
                <a:gridCol w="5601348"/>
                <a:gridCol w="4648890"/>
              </a:tblGrid>
              <a:tr h="370840">
                <a:tc>
                  <a:txBody>
                    <a:bodyPr/>
                    <a:lstStyle/>
                    <a:p>
                      <a:r>
                        <a:rPr lang="en-US" sz="2000" dirty="0" smtClean="0"/>
                        <a:t>Integrity</a:t>
                      </a:r>
                      <a:endParaRPr lang="en-US" sz="20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i="1" dirty="0" smtClean="0"/>
                        <a:t>Plaintext integrity</a:t>
                      </a:r>
                      <a:r>
                        <a:rPr lang="en-US" sz="2000" dirty="0" smtClean="0"/>
                        <a:t>: Cannot make CT that decrypts</a:t>
                      </a:r>
                      <a:r>
                        <a:rPr lang="en-US" sz="2000" baseline="0" dirty="0" smtClean="0"/>
                        <a:t> </a:t>
                      </a:r>
                      <a:r>
                        <a:rPr lang="en-US" sz="2000" dirty="0" smtClean="0"/>
                        <a:t>to message that sender never encrypted</a:t>
                      </a:r>
                    </a:p>
                  </a:txBody>
                  <a:tcPr/>
                </a:tc>
                <a:tc>
                  <a:txBody>
                    <a:bodyPr/>
                    <a:lstStyle/>
                    <a:p>
                      <a:pPr algn="l"/>
                      <a:r>
                        <a:rPr lang="en-US" sz="2000" i="1" dirty="0" smtClean="0"/>
                        <a:t>Ciphertext</a:t>
                      </a:r>
                      <a:r>
                        <a:rPr lang="en-US" sz="2000" i="1" baseline="0" dirty="0" smtClean="0"/>
                        <a:t> integrity</a:t>
                      </a:r>
                      <a:r>
                        <a:rPr lang="en-US" sz="2000" baseline="0" dirty="0" smtClean="0"/>
                        <a:t>: Cannot make new valid CTs, only know sender-made ones</a:t>
                      </a:r>
                      <a:endParaRPr lang="en-US" sz="2000" dirty="0"/>
                    </a:p>
                  </a:txBody>
                  <a:tcPr/>
                </a:tc>
              </a:tr>
            </a:tbl>
          </a:graphicData>
        </a:graphic>
      </p:graphicFrame>
    </p:spTree>
    <p:extLst>
      <p:ext uri="{BB962C8B-B14F-4D97-AF65-F5344CB8AC3E}">
        <p14:creationId xmlns:p14="http://schemas.microsoft.com/office/powerpoint/2010/main" val="32223613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Authenticating and encrypting</a:t>
            </a:r>
          </a:p>
        </p:txBody>
      </p:sp>
      <p:sp>
        <p:nvSpPr>
          <p:cNvPr id="3" name="Text Placeholder 2"/>
          <p:cNvSpPr>
            <a:spLocks noGrp="1"/>
          </p:cNvSpPr>
          <p:nvPr>
            <p:ph type="body" idx="1"/>
          </p:nvPr>
        </p:nvSpPr>
        <p:spPr>
          <a:xfrm>
            <a:off x="609600" y="1102108"/>
            <a:ext cx="3566160" cy="639762"/>
          </a:xfrm>
        </p:spPr>
        <p:txBody>
          <a:bodyPr/>
          <a:lstStyle/>
          <a:p>
            <a:pPr algn="ctr"/>
            <a:r>
              <a:rPr lang="en-US" u="sng" dirty="0" err="1" smtClean="0"/>
              <a:t>Enc</a:t>
            </a:r>
            <a:r>
              <a:rPr lang="en-US" u="sng" dirty="0" smtClean="0"/>
              <a:t> and MAC</a:t>
            </a:r>
            <a:endParaRPr lang="en-US" u="sng" dirty="0"/>
          </a:p>
        </p:txBody>
      </p:sp>
      <p:sp>
        <p:nvSpPr>
          <p:cNvPr id="5" name="Text Placeholder 4"/>
          <p:cNvSpPr>
            <a:spLocks noGrp="1"/>
          </p:cNvSpPr>
          <p:nvPr>
            <p:ph type="body" sz="quarter" idx="3"/>
          </p:nvPr>
        </p:nvSpPr>
        <p:spPr>
          <a:xfrm>
            <a:off x="8016241" y="1102108"/>
            <a:ext cx="3566160" cy="639762"/>
          </a:xfrm>
        </p:spPr>
        <p:txBody>
          <a:bodyPr/>
          <a:lstStyle/>
          <a:p>
            <a:pPr algn="ctr"/>
            <a:r>
              <a:rPr lang="en-US" u="sng" dirty="0" err="1" smtClean="0"/>
              <a:t>Enc</a:t>
            </a:r>
            <a:r>
              <a:rPr lang="en-US" u="sng" dirty="0" smtClean="0"/>
              <a:t> then MAC</a:t>
            </a:r>
            <a:endParaRPr lang="en-US" u="sng" dirty="0"/>
          </a:p>
        </p:txBody>
      </p:sp>
      <p:sp>
        <p:nvSpPr>
          <p:cNvPr id="33" name="Text Placeholder 2"/>
          <p:cNvSpPr txBox="1">
            <a:spLocks/>
          </p:cNvSpPr>
          <p:nvPr/>
        </p:nvSpPr>
        <p:spPr>
          <a:xfrm>
            <a:off x="4312921" y="1102108"/>
            <a:ext cx="3566160" cy="639762"/>
          </a:xfrm>
          <a:prstGeom prst="rect">
            <a:avLst/>
          </a:prstGeom>
        </p:spPr>
        <p:txBody>
          <a:bodyPr vert="horz" lIns="91440" tIns="45720" rIns="91440" bIns="45720" rtlCol="0" anchor="b">
            <a:normAutofit/>
          </a:bodyPr>
          <a:lstStyle>
            <a:lvl1pPr marL="0" indent="0" algn="l" defTabSz="457200" rtl="0" eaLnBrk="1" latinLnBrk="0" hangingPunct="1">
              <a:spcBef>
                <a:spcPts val="800"/>
              </a:spcBef>
              <a:buFont typeface="Arial"/>
              <a:buNone/>
              <a:defRPr sz="2400" b="0" i="0" kern="1200">
                <a:solidFill>
                  <a:schemeClr val="tx1"/>
                </a:solidFill>
                <a:latin typeface="Lato Black"/>
                <a:ea typeface="+mn-ea"/>
                <a:cs typeface="Lato Black"/>
              </a:defRPr>
            </a:lvl1pPr>
            <a:lvl2pPr marL="457200" indent="0" algn="l" defTabSz="457200" rtl="0" eaLnBrk="1" latinLnBrk="0" hangingPunct="1">
              <a:spcBef>
                <a:spcPts val="600"/>
              </a:spcBef>
              <a:buFont typeface="Arial"/>
              <a:buNone/>
              <a:defRPr sz="2000" b="1" i="0" kern="1200">
                <a:solidFill>
                  <a:schemeClr val="tx1"/>
                </a:solidFill>
                <a:latin typeface="Lato Medium"/>
                <a:ea typeface="+mn-ea"/>
                <a:cs typeface="Lato Medium"/>
              </a:defRPr>
            </a:lvl2pPr>
            <a:lvl3pPr marL="914400" indent="0" algn="l" defTabSz="457200" rtl="0" eaLnBrk="1" latinLnBrk="0" hangingPunct="1">
              <a:spcBef>
                <a:spcPct val="20000"/>
              </a:spcBef>
              <a:buFont typeface="Arial"/>
              <a:buNone/>
              <a:defRPr sz="1800" b="1" i="0" kern="1200">
                <a:solidFill>
                  <a:schemeClr val="tx1"/>
                </a:solidFill>
                <a:latin typeface="Lato Medium"/>
                <a:ea typeface="+mn-ea"/>
                <a:cs typeface="Lato Medium"/>
              </a:defRPr>
            </a:lvl3pPr>
            <a:lvl4pPr marL="1371600" indent="0" algn="l" defTabSz="457200" rtl="0" eaLnBrk="1" latinLnBrk="0" hangingPunct="1">
              <a:spcBef>
                <a:spcPct val="20000"/>
              </a:spcBef>
              <a:buFont typeface="Arial"/>
              <a:buNone/>
              <a:defRPr sz="1600" b="1" i="0" kern="1200">
                <a:solidFill>
                  <a:schemeClr val="tx1"/>
                </a:solidFill>
                <a:latin typeface="Lato Medium"/>
                <a:ea typeface="+mn-ea"/>
                <a:cs typeface="Lato Medium"/>
              </a:defRPr>
            </a:lvl4pPr>
            <a:lvl5pPr marL="1828800" indent="0" algn="l" defTabSz="457200" rtl="0" eaLnBrk="1" latinLnBrk="0" hangingPunct="1">
              <a:spcBef>
                <a:spcPct val="20000"/>
              </a:spcBef>
              <a:buFont typeface="Arial"/>
              <a:buNone/>
              <a:defRPr sz="1600" b="1" i="0" kern="1200">
                <a:solidFill>
                  <a:schemeClr val="tx1"/>
                </a:solidFill>
                <a:latin typeface="Lato Medium"/>
                <a:ea typeface="+mn-ea"/>
                <a:cs typeface="Lato Medium"/>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algn="ctr"/>
            <a:r>
              <a:rPr lang="en-US" u="sng" dirty="0" smtClean="0"/>
              <a:t>MAC then </a:t>
            </a:r>
            <a:r>
              <a:rPr lang="en-US" u="sng" dirty="0" err="1" smtClean="0"/>
              <a:t>Enc</a:t>
            </a:r>
            <a:endParaRPr lang="en-US" u="sng" dirty="0"/>
          </a:p>
        </p:txBody>
      </p:sp>
      <p:grpSp>
        <p:nvGrpSpPr>
          <p:cNvPr id="99" name="Group 98"/>
          <p:cNvGrpSpPr/>
          <p:nvPr/>
        </p:nvGrpSpPr>
        <p:grpSpPr>
          <a:xfrm>
            <a:off x="940607" y="1931825"/>
            <a:ext cx="2904147" cy="2563387"/>
            <a:chOff x="609600" y="1931825"/>
            <a:chExt cx="3290423" cy="2904339"/>
          </a:xfrm>
        </p:grpSpPr>
        <p:sp>
          <p:nvSpPr>
            <p:cNvPr id="47" name="TextBox 46"/>
            <p:cNvSpPr txBox="1"/>
            <p:nvPr/>
          </p:nvSpPr>
          <p:spPr>
            <a:xfrm>
              <a:off x="900965" y="1931825"/>
              <a:ext cx="1324142" cy="461665"/>
            </a:xfrm>
            <a:prstGeom prst="rect">
              <a:avLst/>
            </a:prstGeom>
            <a:noFill/>
          </p:spPr>
          <p:txBody>
            <a:bodyPr wrap="square" rtlCol="0">
              <a:spAutoFit/>
            </a:bodyPr>
            <a:lstStyle/>
            <a:p>
              <a:pPr algn="ctr"/>
              <a:r>
                <a:rPr lang="en-US" sz="24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P || pad</a:t>
              </a:r>
              <a:endParaRPr lang="en-US" sz="2400"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48" name="Rectangle 47"/>
            <p:cNvSpPr/>
            <p:nvPr/>
          </p:nvSpPr>
          <p:spPr>
            <a:xfrm>
              <a:off x="2724138" y="3049517"/>
              <a:ext cx="1175885" cy="58009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Lato Black"/>
                  <a:cs typeface="Lato Black"/>
                </a:rPr>
                <a:t>MAC</a:t>
              </a:r>
              <a:endParaRPr lang="en-US" sz="2400" i="1" baseline="-25000" dirty="0">
                <a:latin typeface="Lato Black"/>
                <a:cs typeface="Lato Black"/>
              </a:endParaRPr>
            </a:p>
          </p:txBody>
        </p:sp>
        <p:sp>
          <p:nvSpPr>
            <p:cNvPr id="49" name="Rectangle 48"/>
            <p:cNvSpPr/>
            <p:nvPr/>
          </p:nvSpPr>
          <p:spPr>
            <a:xfrm>
              <a:off x="609600" y="3049517"/>
              <a:ext cx="1904810" cy="580094"/>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err="1" smtClean="0">
                  <a:latin typeface="Lato Black"/>
                  <a:cs typeface="Lato Black"/>
                </a:rPr>
                <a:t>Enc</a:t>
              </a:r>
              <a:endParaRPr lang="en-US" sz="2400" i="1" baseline="-25000" dirty="0">
                <a:latin typeface="Lato Black"/>
                <a:cs typeface="Lato Black"/>
              </a:endParaRPr>
            </a:p>
          </p:txBody>
        </p:sp>
        <p:cxnSp>
          <p:nvCxnSpPr>
            <p:cNvPr id="50" name="Elbow Connector 49"/>
            <p:cNvCxnSpPr>
              <a:stCxn id="47" idx="3"/>
              <a:endCxn id="48" idx="0"/>
            </p:cNvCxnSpPr>
            <p:nvPr/>
          </p:nvCxnSpPr>
          <p:spPr>
            <a:xfrm>
              <a:off x="2225107" y="2162657"/>
              <a:ext cx="1086974" cy="886860"/>
            </a:xfrm>
            <a:prstGeom prst="bentConnector2">
              <a:avLst/>
            </a:prstGeom>
            <a:ln>
              <a:solidFill>
                <a:srgbClr val="4A452A"/>
              </a:solidFill>
              <a:tailEnd type="arrow"/>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a:endCxn id="49" idx="0"/>
            </p:cNvCxnSpPr>
            <p:nvPr/>
          </p:nvCxnSpPr>
          <p:spPr>
            <a:xfrm>
              <a:off x="1562005" y="2511427"/>
              <a:ext cx="1" cy="538091"/>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a:stCxn id="48" idx="2"/>
              <a:endCxn id="53" idx="0"/>
            </p:cNvCxnSpPr>
            <p:nvPr/>
          </p:nvCxnSpPr>
          <p:spPr>
            <a:xfrm>
              <a:off x="3312081" y="3629611"/>
              <a:ext cx="0" cy="744888"/>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3015502" y="4374499"/>
              <a:ext cx="593157" cy="461665"/>
            </a:xfrm>
            <a:prstGeom prst="rect">
              <a:avLst/>
            </a:prstGeom>
            <a:noFill/>
          </p:spPr>
          <p:txBody>
            <a:bodyPr wrap="square" rtlCol="0">
              <a:spAutoFit/>
            </a:bodyPr>
            <a:lstStyle/>
            <a:p>
              <a:pPr algn="ctr"/>
              <a:r>
                <a:rPr lang="en-US" sz="24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T</a:t>
              </a:r>
              <a:endParaRPr lang="en-US" sz="2400"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56" name="TextBox 55"/>
            <p:cNvSpPr txBox="1"/>
            <p:nvPr/>
          </p:nvSpPr>
          <p:spPr>
            <a:xfrm>
              <a:off x="1265426" y="4374499"/>
              <a:ext cx="593157" cy="461665"/>
            </a:xfrm>
            <a:prstGeom prst="rect">
              <a:avLst/>
            </a:prstGeom>
            <a:noFill/>
          </p:spPr>
          <p:txBody>
            <a:bodyPr wrap="square" rtlCol="0">
              <a:spAutoFit/>
            </a:bodyPr>
            <a:lstStyle/>
            <a:p>
              <a:pPr algn="ctr"/>
              <a:r>
                <a:rPr lang="en-US" sz="24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C</a:t>
              </a:r>
              <a:endParaRPr lang="en-US" sz="2400"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cxnSp>
          <p:nvCxnSpPr>
            <p:cNvPr id="57" name="Straight Arrow Connector 56"/>
            <p:cNvCxnSpPr>
              <a:endCxn id="56" idx="0"/>
            </p:cNvCxnSpPr>
            <p:nvPr/>
          </p:nvCxnSpPr>
          <p:spPr>
            <a:xfrm>
              <a:off x="1562005" y="3632991"/>
              <a:ext cx="0" cy="741508"/>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grpSp>
      <p:grpSp>
        <p:nvGrpSpPr>
          <p:cNvPr id="4" name="Group 3"/>
          <p:cNvGrpSpPr/>
          <p:nvPr/>
        </p:nvGrpSpPr>
        <p:grpSpPr>
          <a:xfrm>
            <a:off x="4697698" y="2037625"/>
            <a:ext cx="2796607" cy="3349650"/>
            <a:chOff x="4505042" y="2037625"/>
            <a:chExt cx="3181916" cy="3811156"/>
          </a:xfrm>
        </p:grpSpPr>
        <p:sp>
          <p:nvSpPr>
            <p:cNvPr id="35" name="TextBox 34"/>
            <p:cNvSpPr txBox="1"/>
            <p:nvPr/>
          </p:nvSpPr>
          <p:spPr>
            <a:xfrm>
              <a:off x="4796407" y="2037625"/>
              <a:ext cx="593157" cy="461665"/>
            </a:xfrm>
            <a:prstGeom prst="rect">
              <a:avLst/>
            </a:prstGeom>
            <a:noFill/>
          </p:spPr>
          <p:txBody>
            <a:bodyPr wrap="square" rtlCol="0">
              <a:spAutoFit/>
            </a:bodyPr>
            <a:lstStyle/>
            <a:p>
              <a:pPr algn="ctr"/>
              <a:r>
                <a:rPr lang="en-US" sz="24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P</a:t>
              </a:r>
              <a:endParaRPr lang="en-US" sz="2400"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36" name="Rectangle 35"/>
            <p:cNvSpPr/>
            <p:nvPr/>
          </p:nvSpPr>
          <p:spPr>
            <a:xfrm>
              <a:off x="5580462" y="2961052"/>
              <a:ext cx="1175885" cy="58009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Lato Black"/>
                  <a:cs typeface="Lato Black"/>
                </a:rPr>
                <a:t>MAC</a:t>
              </a:r>
              <a:endParaRPr lang="en-US" sz="2400" i="1" baseline="-25000" dirty="0">
                <a:latin typeface="Lato Black"/>
                <a:cs typeface="Lato Black"/>
              </a:endParaRPr>
            </a:p>
          </p:txBody>
        </p:sp>
        <p:sp>
          <p:nvSpPr>
            <p:cNvPr id="37" name="Rectangle 36"/>
            <p:cNvSpPr/>
            <p:nvPr/>
          </p:nvSpPr>
          <p:spPr>
            <a:xfrm>
              <a:off x="4505042" y="4348321"/>
              <a:ext cx="3181916" cy="580094"/>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err="1" smtClean="0">
                  <a:latin typeface="Lato Black"/>
                  <a:cs typeface="Lato Black"/>
                </a:rPr>
                <a:t>Enc</a:t>
              </a:r>
              <a:endParaRPr lang="en-US" sz="2400" i="1" baseline="-25000" dirty="0">
                <a:latin typeface="Lato Black"/>
                <a:cs typeface="Lato Black"/>
              </a:endParaRPr>
            </a:p>
          </p:txBody>
        </p:sp>
        <p:cxnSp>
          <p:nvCxnSpPr>
            <p:cNvPr id="38" name="Elbow Connector 37"/>
            <p:cNvCxnSpPr>
              <a:stCxn id="35" idx="3"/>
              <a:endCxn id="36" idx="0"/>
            </p:cNvCxnSpPr>
            <p:nvPr/>
          </p:nvCxnSpPr>
          <p:spPr>
            <a:xfrm>
              <a:off x="5389564" y="2268458"/>
              <a:ext cx="778841" cy="692594"/>
            </a:xfrm>
            <a:prstGeom prst="bentConnector2">
              <a:avLst/>
            </a:prstGeom>
            <a:ln>
              <a:solidFill>
                <a:srgbClr val="4A452A"/>
              </a:solidFill>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35" idx="2"/>
            </p:cNvCxnSpPr>
            <p:nvPr/>
          </p:nvCxnSpPr>
          <p:spPr>
            <a:xfrm flipH="1">
              <a:off x="5092984" y="2499290"/>
              <a:ext cx="2" cy="1849031"/>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stCxn id="36" idx="2"/>
            </p:cNvCxnSpPr>
            <p:nvPr/>
          </p:nvCxnSpPr>
          <p:spPr>
            <a:xfrm>
              <a:off x="6168405" y="3541146"/>
              <a:ext cx="0" cy="807175"/>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6120549" y="3679743"/>
              <a:ext cx="593157" cy="461665"/>
            </a:xfrm>
            <a:prstGeom prst="rect">
              <a:avLst/>
            </a:prstGeom>
            <a:noFill/>
          </p:spPr>
          <p:txBody>
            <a:bodyPr wrap="square" rtlCol="0">
              <a:spAutoFit/>
            </a:bodyPr>
            <a:lstStyle/>
            <a:p>
              <a:pPr algn="ctr"/>
              <a:r>
                <a:rPr lang="en-US" sz="24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T</a:t>
              </a:r>
              <a:endParaRPr lang="en-US" sz="2400"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42" name="TextBox 41"/>
            <p:cNvSpPr txBox="1"/>
            <p:nvPr/>
          </p:nvSpPr>
          <p:spPr>
            <a:xfrm>
              <a:off x="6916339" y="3259278"/>
              <a:ext cx="770619" cy="461665"/>
            </a:xfrm>
            <a:prstGeom prst="rect">
              <a:avLst/>
            </a:prstGeom>
            <a:noFill/>
          </p:spPr>
          <p:txBody>
            <a:bodyPr wrap="square" rtlCol="0">
              <a:spAutoFit/>
            </a:bodyPr>
            <a:lstStyle/>
            <a:p>
              <a:pPr algn="ctr"/>
              <a:r>
                <a:rPr lang="en-US" sz="24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pad</a:t>
              </a:r>
              <a:endParaRPr lang="en-US" sz="2400"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cxnSp>
          <p:nvCxnSpPr>
            <p:cNvPr id="43" name="Straight Arrow Connector 42"/>
            <p:cNvCxnSpPr>
              <a:stCxn id="42" idx="2"/>
            </p:cNvCxnSpPr>
            <p:nvPr/>
          </p:nvCxnSpPr>
          <p:spPr>
            <a:xfrm>
              <a:off x="7301649" y="3720943"/>
              <a:ext cx="0" cy="627378"/>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5884655" y="5387116"/>
              <a:ext cx="593157" cy="461665"/>
            </a:xfrm>
            <a:prstGeom prst="rect">
              <a:avLst/>
            </a:prstGeom>
            <a:noFill/>
          </p:spPr>
          <p:txBody>
            <a:bodyPr wrap="square" rtlCol="0">
              <a:spAutoFit/>
            </a:bodyPr>
            <a:lstStyle/>
            <a:p>
              <a:pPr algn="ctr"/>
              <a:r>
                <a:rPr lang="en-US" sz="24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C</a:t>
              </a:r>
              <a:endParaRPr lang="en-US" sz="2400"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cxnSp>
          <p:nvCxnSpPr>
            <p:cNvPr id="45" name="Straight Arrow Connector 44"/>
            <p:cNvCxnSpPr>
              <a:endCxn id="44" idx="0"/>
            </p:cNvCxnSpPr>
            <p:nvPr/>
          </p:nvCxnSpPr>
          <p:spPr>
            <a:xfrm>
              <a:off x="6181234" y="4928415"/>
              <a:ext cx="0" cy="458701"/>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grpSp>
      <p:cxnSp>
        <p:nvCxnSpPr>
          <p:cNvPr id="98" name="Straight Connector 97"/>
          <p:cNvCxnSpPr/>
          <p:nvPr/>
        </p:nvCxnSpPr>
        <p:spPr>
          <a:xfrm>
            <a:off x="4218683" y="1190125"/>
            <a:ext cx="0" cy="4297680"/>
          </a:xfrm>
          <a:prstGeom prst="line">
            <a:avLst/>
          </a:prstGeom>
          <a:ln>
            <a:solidFill>
              <a:schemeClr val="tx1">
                <a:lumMod val="50000"/>
                <a:lumOff val="50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a:off x="7973319" y="1190125"/>
            <a:ext cx="0" cy="4297680"/>
          </a:xfrm>
          <a:prstGeom prst="line">
            <a:avLst/>
          </a:prstGeom>
          <a:ln>
            <a:solidFill>
              <a:schemeClr val="tx1">
                <a:lumMod val="50000"/>
                <a:lumOff val="50000"/>
              </a:schemeClr>
            </a:solidFill>
            <a:prstDash val="sysDot"/>
          </a:ln>
        </p:spPr>
        <p:style>
          <a:lnRef idx="2">
            <a:schemeClr val="accent1"/>
          </a:lnRef>
          <a:fillRef idx="0">
            <a:schemeClr val="accent1"/>
          </a:fillRef>
          <a:effectRef idx="1">
            <a:schemeClr val="accent1"/>
          </a:effectRef>
          <a:fontRef idx="minor">
            <a:schemeClr val="tx1"/>
          </a:fontRef>
        </p:style>
      </p:cxnSp>
      <p:grpSp>
        <p:nvGrpSpPr>
          <p:cNvPr id="8" name="Group 7"/>
          <p:cNvGrpSpPr/>
          <p:nvPr/>
        </p:nvGrpSpPr>
        <p:grpSpPr>
          <a:xfrm>
            <a:off x="8722712" y="2037625"/>
            <a:ext cx="2153218" cy="3358625"/>
            <a:chOff x="8843350" y="2037625"/>
            <a:chExt cx="2489570" cy="3883272"/>
          </a:xfrm>
        </p:grpSpPr>
        <p:sp>
          <p:nvSpPr>
            <p:cNvPr id="67" name="TextBox 66"/>
            <p:cNvSpPr txBox="1"/>
            <p:nvPr/>
          </p:nvSpPr>
          <p:spPr>
            <a:xfrm>
              <a:off x="9112898" y="2037625"/>
              <a:ext cx="1371998" cy="533781"/>
            </a:xfrm>
            <a:prstGeom prst="rect">
              <a:avLst/>
            </a:prstGeom>
            <a:noFill/>
          </p:spPr>
          <p:txBody>
            <a:bodyPr wrap="square" rtlCol="0">
              <a:spAutoFit/>
            </a:bodyPr>
            <a:lstStyle/>
            <a:p>
              <a:pPr algn="ctr"/>
              <a:r>
                <a:rPr lang="en-US" sz="24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P || pad</a:t>
              </a:r>
              <a:endParaRPr lang="en-US" sz="2400"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68" name="Rectangle 67"/>
            <p:cNvSpPr/>
            <p:nvPr/>
          </p:nvSpPr>
          <p:spPr>
            <a:xfrm>
              <a:off x="10157035" y="4332295"/>
              <a:ext cx="1175885" cy="58009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Lato Black"/>
                  <a:cs typeface="Lato Black"/>
                </a:rPr>
                <a:t>MAC</a:t>
              </a:r>
              <a:endParaRPr lang="en-US" sz="2400" i="1" baseline="-25000" dirty="0">
                <a:latin typeface="Lato Black"/>
                <a:cs typeface="Lato Black"/>
              </a:endParaRPr>
            </a:p>
          </p:txBody>
        </p:sp>
        <p:sp>
          <p:nvSpPr>
            <p:cNvPr id="69" name="Rectangle 68"/>
            <p:cNvSpPr/>
            <p:nvPr/>
          </p:nvSpPr>
          <p:spPr>
            <a:xfrm>
              <a:off x="8843350" y="3156523"/>
              <a:ext cx="1911095" cy="580094"/>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err="1" smtClean="0">
                  <a:latin typeface="Lato Black"/>
                  <a:cs typeface="Lato Black"/>
                </a:rPr>
                <a:t>Enc</a:t>
              </a:r>
              <a:endParaRPr lang="en-US" sz="2400" i="1" baseline="-25000" dirty="0">
                <a:latin typeface="Lato Black"/>
                <a:cs typeface="Lato Black"/>
              </a:endParaRPr>
            </a:p>
          </p:txBody>
        </p:sp>
        <p:cxnSp>
          <p:nvCxnSpPr>
            <p:cNvPr id="71" name="Straight Arrow Connector 70"/>
            <p:cNvCxnSpPr>
              <a:stCxn id="67" idx="2"/>
              <a:endCxn id="69" idx="0"/>
            </p:cNvCxnSpPr>
            <p:nvPr/>
          </p:nvCxnSpPr>
          <p:spPr>
            <a:xfrm>
              <a:off x="9798898" y="2571406"/>
              <a:ext cx="0" cy="585117"/>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a:stCxn id="68" idx="2"/>
              <a:endCxn id="73" idx="0"/>
            </p:cNvCxnSpPr>
            <p:nvPr/>
          </p:nvCxnSpPr>
          <p:spPr>
            <a:xfrm>
              <a:off x="10744977" y="4912389"/>
              <a:ext cx="1" cy="474727"/>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73" name="TextBox 72"/>
            <p:cNvSpPr txBox="1"/>
            <p:nvPr/>
          </p:nvSpPr>
          <p:spPr>
            <a:xfrm>
              <a:off x="10448399" y="5387116"/>
              <a:ext cx="593157" cy="533781"/>
            </a:xfrm>
            <a:prstGeom prst="rect">
              <a:avLst/>
            </a:prstGeom>
            <a:noFill/>
          </p:spPr>
          <p:txBody>
            <a:bodyPr wrap="square" rtlCol="0">
              <a:spAutoFit/>
            </a:bodyPr>
            <a:lstStyle/>
            <a:p>
              <a:pPr algn="ctr"/>
              <a:r>
                <a:rPr lang="en-US" sz="24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T</a:t>
              </a:r>
              <a:endParaRPr lang="en-US" sz="2400"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cxnSp>
          <p:nvCxnSpPr>
            <p:cNvPr id="77" name="Straight Arrow Connector 76"/>
            <p:cNvCxnSpPr>
              <a:stCxn id="69" idx="2"/>
            </p:cNvCxnSpPr>
            <p:nvPr/>
          </p:nvCxnSpPr>
          <p:spPr>
            <a:xfrm>
              <a:off x="9798898" y="3736617"/>
              <a:ext cx="0" cy="1650499"/>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90" name="TextBox 89"/>
            <p:cNvSpPr txBox="1"/>
            <p:nvPr/>
          </p:nvSpPr>
          <p:spPr>
            <a:xfrm>
              <a:off x="9502319" y="5387116"/>
              <a:ext cx="593157" cy="533781"/>
            </a:xfrm>
            <a:prstGeom prst="rect">
              <a:avLst/>
            </a:prstGeom>
            <a:noFill/>
          </p:spPr>
          <p:txBody>
            <a:bodyPr wrap="square" rtlCol="0">
              <a:spAutoFit/>
            </a:bodyPr>
            <a:lstStyle/>
            <a:p>
              <a:pPr algn="ctr"/>
              <a:r>
                <a:rPr lang="en-US" sz="24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C</a:t>
              </a:r>
              <a:endParaRPr lang="en-US" sz="2400"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cxnSp>
          <p:nvCxnSpPr>
            <p:cNvPr id="46" name="Elbow Connector 45"/>
            <p:cNvCxnSpPr>
              <a:stCxn id="69" idx="2"/>
              <a:endCxn id="68" idx="0"/>
            </p:cNvCxnSpPr>
            <p:nvPr/>
          </p:nvCxnSpPr>
          <p:spPr>
            <a:xfrm rot="16200000" flipH="1">
              <a:off x="9974099" y="3561416"/>
              <a:ext cx="595678" cy="946080"/>
            </a:xfrm>
            <a:prstGeom prst="bentConnector3">
              <a:avLst>
                <a:gd name="adj1" fmla="val 50000"/>
              </a:avLst>
            </a:prstGeom>
            <a:ln>
              <a:solidFill>
                <a:srgbClr val="4A452A"/>
              </a:solidFill>
              <a:tailEnd type="arrow"/>
            </a:ln>
            <a:effectLst/>
          </p:spPr>
          <p:style>
            <a:lnRef idx="2">
              <a:schemeClr val="accent1"/>
            </a:lnRef>
            <a:fillRef idx="0">
              <a:schemeClr val="accent1"/>
            </a:fillRef>
            <a:effectRef idx="1">
              <a:schemeClr val="accent1"/>
            </a:effectRef>
            <a:fontRef idx="minor">
              <a:schemeClr val="tx1"/>
            </a:fontRef>
          </p:style>
        </p:cxnSp>
      </p:grpSp>
      <p:graphicFrame>
        <p:nvGraphicFramePr>
          <p:cNvPr id="6" name="Table 5"/>
          <p:cNvGraphicFramePr>
            <a:graphicFrameLocks noGrp="1"/>
          </p:cNvGraphicFramePr>
          <p:nvPr>
            <p:extLst>
              <p:ext uri="{D42A27DB-BD31-4B8C-83A1-F6EECF244321}">
                <p14:modId xmlns:p14="http://schemas.microsoft.com/office/powerpoint/2010/main" val="4162977375"/>
              </p:ext>
            </p:extLst>
          </p:nvPr>
        </p:nvGraphicFramePr>
        <p:xfrm>
          <a:off x="18426" y="5448545"/>
          <a:ext cx="12155149" cy="1097280"/>
        </p:xfrm>
        <a:graphic>
          <a:graphicData uri="http://schemas.openxmlformats.org/drawingml/2006/table">
            <a:tbl>
              <a:tblPr firstCol="1">
                <a:tableStyleId>{93296810-A885-4BE3-A3E7-6D5BEEA58F35}</a:tableStyleId>
              </a:tblPr>
              <a:tblGrid>
                <a:gridCol w="1904911"/>
                <a:gridCol w="2709964"/>
                <a:gridCol w="2891384"/>
                <a:gridCol w="4648890"/>
              </a:tblGrid>
              <a:tr h="370840">
                <a:tc>
                  <a:txBody>
                    <a:bodyPr/>
                    <a:lstStyle/>
                    <a:p>
                      <a:r>
                        <a:rPr lang="en-US" sz="2000" dirty="0" smtClean="0"/>
                        <a:t>Integrity</a:t>
                      </a:r>
                      <a:endParaRPr lang="en-US" sz="2000" dirty="0"/>
                    </a:p>
                  </a:txBody>
                  <a:tcPr/>
                </a:tc>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i="1" dirty="0" smtClean="0"/>
                        <a:t>Plaintext integrity</a:t>
                      </a:r>
                      <a:r>
                        <a:rPr lang="en-US" sz="2000" dirty="0" smtClean="0"/>
                        <a:t>: Cannot make CT that decrypts</a:t>
                      </a:r>
                      <a:r>
                        <a:rPr lang="en-US" sz="2000" baseline="0" dirty="0" smtClean="0"/>
                        <a:t> </a:t>
                      </a:r>
                      <a:r>
                        <a:rPr lang="en-US" sz="2000" dirty="0" smtClean="0"/>
                        <a:t>to message that sender never encrypted</a:t>
                      </a:r>
                    </a:p>
                  </a:txBody>
                  <a:tcPr/>
                </a:tc>
                <a:tc hMerge="1">
                  <a:txBody>
                    <a:bodyPr/>
                    <a:lstStyle/>
                    <a:p>
                      <a:endParaRPr lang="en-US" dirty="0"/>
                    </a:p>
                  </a:txBody>
                  <a:tcPr/>
                </a:tc>
                <a:tc>
                  <a:txBody>
                    <a:bodyPr/>
                    <a:lstStyle/>
                    <a:p>
                      <a:pPr algn="l"/>
                      <a:r>
                        <a:rPr lang="en-US" sz="2000" i="1" dirty="0" smtClean="0"/>
                        <a:t>Ciphertext</a:t>
                      </a:r>
                      <a:r>
                        <a:rPr lang="en-US" sz="2000" i="1" baseline="0" dirty="0" smtClean="0"/>
                        <a:t> integrity</a:t>
                      </a:r>
                      <a:r>
                        <a:rPr lang="en-US" sz="2000" baseline="0" dirty="0" smtClean="0"/>
                        <a:t>: Cannot make new valid CTs, only know sender-made ones</a:t>
                      </a:r>
                      <a:endParaRPr lang="en-US" sz="2000" dirty="0"/>
                    </a:p>
                  </a:txBody>
                  <a:tcPr/>
                </a:tc>
              </a:tr>
              <a:tr h="370840">
                <a:tc>
                  <a:txBody>
                    <a:bodyPr/>
                    <a:lstStyle/>
                    <a:p>
                      <a:r>
                        <a:rPr lang="en-US" sz="2000" dirty="0" smtClean="0"/>
                        <a:t>Confidentiality</a:t>
                      </a:r>
                      <a:endParaRPr lang="en-US" sz="2000" dirty="0"/>
                    </a:p>
                  </a:txBody>
                  <a:tcPr/>
                </a:tc>
                <a:tc>
                  <a:txBody>
                    <a:bodyPr/>
                    <a:lstStyle/>
                    <a:p>
                      <a:pPr algn="ctr"/>
                      <a:r>
                        <a:rPr lang="en-US" sz="2000" dirty="0" smtClean="0"/>
                        <a:t>None</a:t>
                      </a:r>
                      <a:endParaRPr lang="en-US" sz="2000" dirty="0"/>
                    </a:p>
                  </a:txBody>
                  <a:tcPr/>
                </a:tc>
                <a:tc>
                  <a:txBody>
                    <a:bodyPr/>
                    <a:lstStyle/>
                    <a:p>
                      <a:pPr algn="ctr"/>
                      <a:r>
                        <a:rPr lang="en-US" sz="2000" dirty="0" smtClean="0"/>
                        <a:t>CPA</a:t>
                      </a:r>
                      <a:endParaRPr lang="en-US" sz="2000" dirty="0">
                        <a:latin typeface="Lato Black"/>
                        <a:cs typeface="Lato Black"/>
                      </a:endParaRPr>
                    </a:p>
                  </a:txBody>
                  <a:tcPr/>
                </a:tc>
                <a:tc>
                  <a:txBody>
                    <a:bodyPr/>
                    <a:lstStyle/>
                    <a:p>
                      <a:pPr algn="ctr"/>
                      <a:r>
                        <a:rPr lang="en-US" sz="2000" dirty="0" smtClean="0"/>
                        <a:t>CCA!</a:t>
                      </a:r>
                      <a:endParaRPr lang="en-US" sz="2000" dirty="0">
                        <a:latin typeface="Lato Black"/>
                        <a:cs typeface="Lato Black"/>
                      </a:endParaRPr>
                    </a:p>
                  </a:txBody>
                  <a:tcPr/>
                </a:tc>
              </a:tr>
            </a:tbl>
          </a:graphicData>
        </a:graphic>
      </p:graphicFrame>
    </p:spTree>
    <p:extLst>
      <p:ext uri="{BB962C8B-B14F-4D97-AF65-F5344CB8AC3E}">
        <p14:creationId xmlns:p14="http://schemas.microsoft.com/office/powerpoint/2010/main" val="98339706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Formalizing ciphertext integrity</a:t>
            </a:r>
            <a:endParaRPr lang="en-US" dirty="0"/>
          </a:p>
        </p:txBody>
      </p:sp>
      <p:sp>
        <p:nvSpPr>
          <p:cNvPr id="7" name="Content Placeholder 6"/>
          <p:cNvSpPr>
            <a:spLocks noGrp="1"/>
          </p:cNvSpPr>
          <p:nvPr>
            <p:ph idx="1"/>
          </p:nvPr>
        </p:nvSpPr>
        <p:spPr/>
        <p:txBody>
          <a:bodyPr/>
          <a:lstStyle/>
          <a:p>
            <a:r>
              <a:rPr lang="en-US" dirty="0" smtClean="0"/>
              <a:t>Goal: Mallory cannot </a:t>
            </a:r>
            <a:r>
              <a:rPr lang="en-US" dirty="0"/>
              <a:t>make a valid CT that wasn’t previously made by </a:t>
            </a:r>
            <a:r>
              <a:rPr lang="en-US" dirty="0" smtClean="0"/>
              <a:t>sender</a:t>
            </a:r>
          </a:p>
          <a:p>
            <a:r>
              <a:rPr lang="en-US" dirty="0" smtClean="0"/>
              <a:t>Imagine that Mallory is trying to perform a padding oracle attack</a:t>
            </a:r>
          </a:p>
          <a:p>
            <a:r>
              <a:rPr lang="en-US" dirty="0" smtClean="0"/>
              <a:t>If she spams Bob with malformed CTs, now he simply rejects them all!</a:t>
            </a:r>
          </a:p>
        </p:txBody>
      </p:sp>
      <p:grpSp>
        <p:nvGrpSpPr>
          <p:cNvPr id="8" name="Group 7"/>
          <p:cNvGrpSpPr/>
          <p:nvPr/>
        </p:nvGrpSpPr>
        <p:grpSpPr>
          <a:xfrm>
            <a:off x="1049041" y="2830481"/>
            <a:ext cx="4167097" cy="2583715"/>
            <a:chOff x="4981876" y="4699194"/>
            <a:chExt cx="2976858" cy="1845734"/>
          </a:xfrm>
        </p:grpSpPr>
        <p:cxnSp>
          <p:nvCxnSpPr>
            <p:cNvPr id="9" name="Straight Connector 8"/>
            <p:cNvCxnSpPr/>
            <p:nvPr/>
          </p:nvCxnSpPr>
          <p:spPr>
            <a:xfrm>
              <a:off x="6620303" y="4699194"/>
              <a:ext cx="9659" cy="1845734"/>
            </a:xfrm>
            <a:prstGeom prst="line">
              <a:avLst/>
            </a:prstGeom>
            <a:ln>
              <a:solidFill>
                <a:schemeClr val="bg1">
                  <a:lumMod val="50000"/>
                </a:schemeClr>
              </a:solidFill>
              <a:prstDash val="dash"/>
            </a:ln>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4524" y="5005381"/>
              <a:ext cx="1210876" cy="1210876"/>
            </a:xfrm>
            <a:prstGeom prst="rect">
              <a:avLst/>
            </a:prstGeom>
          </p:spPr>
        </p:pic>
        <p:sp>
          <p:nvSpPr>
            <p:cNvPr id="11" name="Rectangle 10"/>
            <p:cNvSpPr/>
            <p:nvPr/>
          </p:nvSpPr>
          <p:spPr>
            <a:xfrm>
              <a:off x="7469942" y="4797019"/>
              <a:ext cx="488792" cy="497957"/>
            </a:xfrm>
            <a:prstGeom prst="rect">
              <a:avLst/>
            </a:prstGeom>
            <a:solidFill>
              <a:schemeClr val="accent6">
                <a:lumMod val="60000"/>
                <a:lumOff val="40000"/>
              </a:schemeClr>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300" i="1" dirty="0" smtClean="0">
                  <a:latin typeface="Lato Black"/>
                  <a:cs typeface="Lato Black"/>
                </a:rPr>
                <a:t>$</a:t>
              </a:r>
              <a:endParaRPr lang="en-US" sz="2300" i="1" baseline="-25000" dirty="0">
                <a:latin typeface="Lato Black"/>
                <a:cs typeface="Lato Black"/>
              </a:endParaRPr>
            </a:p>
          </p:txBody>
        </p:sp>
        <p:sp>
          <p:nvSpPr>
            <p:cNvPr id="12" name="Rectangle 11"/>
            <p:cNvSpPr/>
            <p:nvPr/>
          </p:nvSpPr>
          <p:spPr>
            <a:xfrm>
              <a:off x="4981876" y="4797019"/>
              <a:ext cx="714129" cy="537620"/>
            </a:xfrm>
            <a:prstGeom prst="rect">
              <a:avLst/>
            </a:prstGeom>
            <a:solidFill>
              <a:schemeClr val="accent4">
                <a:lumMod val="60000"/>
                <a:lumOff val="4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300" dirty="0" err="1" smtClean="0">
                  <a:latin typeface="Lato Black"/>
                  <a:cs typeface="Lato Black"/>
                </a:rPr>
                <a:t>Enc</a:t>
              </a:r>
              <a:r>
                <a:rPr lang="en-US" sz="2300" baseline="-25000" dirty="0" smtClean="0">
                  <a:latin typeface="Lato Black"/>
                  <a:cs typeface="Lato Black"/>
                </a:rPr>
                <a:t>$</a:t>
              </a:r>
              <a:endParaRPr lang="en-US" sz="2300" i="1" baseline="-25000" dirty="0">
                <a:latin typeface="Lato Black"/>
                <a:cs typeface="Lato Black"/>
              </a:endParaRPr>
            </a:p>
          </p:txBody>
        </p:sp>
        <p:cxnSp>
          <p:nvCxnSpPr>
            <p:cNvPr id="13" name="Straight Arrow Connector 12"/>
            <p:cNvCxnSpPr>
              <a:stCxn id="12" idx="3"/>
            </p:cNvCxnSpPr>
            <p:nvPr/>
          </p:nvCxnSpPr>
          <p:spPr>
            <a:xfrm>
              <a:off x="5696005" y="5065829"/>
              <a:ext cx="500211" cy="229147"/>
            </a:xfrm>
            <a:prstGeom prst="straightConnector1">
              <a:avLst/>
            </a:prstGeom>
            <a:ln w="31750">
              <a:solidFill>
                <a:schemeClr val="tx1">
                  <a:lumMod val="50000"/>
                  <a:lumOff val="50000"/>
                </a:schemeClr>
              </a:solidFill>
              <a:headEnd type="triangle" w="med" len="lg"/>
              <a:tailEnd type="triangle" w="med" len="lg"/>
            </a:ln>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4990617" y="5905668"/>
              <a:ext cx="714129" cy="537620"/>
            </a:xfrm>
            <a:prstGeom prst="rect">
              <a:avLst/>
            </a:prstGeom>
            <a:solidFill>
              <a:schemeClr val="accent5">
                <a:lumMod val="60000"/>
                <a:lumOff val="40000"/>
              </a:schemeClr>
            </a:solidFill>
            <a:ln>
              <a:solidFill>
                <a:schemeClr val="accent5">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300" dirty="0" smtClean="0">
                  <a:latin typeface="Lato Black"/>
                  <a:cs typeface="Lato Black"/>
                </a:rPr>
                <a:t>Dec</a:t>
              </a:r>
              <a:r>
                <a:rPr lang="en-US" sz="2300" baseline="-25000" dirty="0" smtClean="0">
                  <a:latin typeface="Lato Black"/>
                  <a:cs typeface="Lato Black"/>
                </a:rPr>
                <a:t>$</a:t>
              </a:r>
              <a:endParaRPr lang="en-US" sz="2300" i="1" baseline="-25000" dirty="0">
                <a:latin typeface="Lato Black"/>
                <a:cs typeface="Lato Black"/>
              </a:endParaRPr>
            </a:p>
          </p:txBody>
        </p:sp>
        <p:sp>
          <p:nvSpPr>
            <p:cNvPr id="15" name="Rectangle 14"/>
            <p:cNvSpPr/>
            <p:nvPr/>
          </p:nvSpPr>
          <p:spPr>
            <a:xfrm rot="10800000">
              <a:off x="7469942" y="5925499"/>
              <a:ext cx="488792" cy="497957"/>
            </a:xfrm>
            <a:prstGeom prst="rect">
              <a:avLst/>
            </a:prstGeom>
            <a:solidFill>
              <a:schemeClr val="accent2">
                <a:lumMod val="60000"/>
                <a:lumOff val="40000"/>
              </a:schemeClr>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2300" dirty="0">
                  <a:latin typeface="Lato Black"/>
                  <a:cs typeface="Lato Black"/>
                </a:rPr>
                <a:t>T</a:t>
              </a:r>
            </a:p>
          </p:txBody>
        </p:sp>
        <p:cxnSp>
          <p:nvCxnSpPr>
            <p:cNvPr id="16" name="Straight Arrow Connector 15"/>
            <p:cNvCxnSpPr>
              <a:stCxn id="14" idx="3"/>
            </p:cNvCxnSpPr>
            <p:nvPr/>
          </p:nvCxnSpPr>
          <p:spPr>
            <a:xfrm flipV="1">
              <a:off x="5704745" y="6017042"/>
              <a:ext cx="433737" cy="157436"/>
            </a:xfrm>
            <a:prstGeom prst="straightConnector1">
              <a:avLst/>
            </a:prstGeom>
            <a:ln w="31750">
              <a:solidFill>
                <a:schemeClr val="tx1">
                  <a:lumMod val="50000"/>
                  <a:lumOff val="50000"/>
                </a:schemeClr>
              </a:solidFill>
              <a:headEnd type="triangle" w="med" len="lg"/>
              <a:tailEnd type="triangle" w="med" len="lg"/>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11" idx="1"/>
            </p:cNvCxnSpPr>
            <p:nvPr/>
          </p:nvCxnSpPr>
          <p:spPr>
            <a:xfrm flipH="1">
              <a:off x="7087914" y="5045997"/>
              <a:ext cx="382028" cy="248979"/>
            </a:xfrm>
            <a:prstGeom prst="straightConnector1">
              <a:avLst/>
            </a:prstGeom>
            <a:ln w="31750">
              <a:solidFill>
                <a:schemeClr val="tx1">
                  <a:lumMod val="50000"/>
                  <a:lumOff val="50000"/>
                </a:schemeClr>
              </a:solidFill>
              <a:headEnd type="triangle" w="med" len="lg"/>
              <a:tailEnd type="triangle" w="med" len="lg"/>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15" idx="3"/>
            </p:cNvCxnSpPr>
            <p:nvPr/>
          </p:nvCxnSpPr>
          <p:spPr>
            <a:xfrm flipH="1" flipV="1">
              <a:off x="7054036" y="6017042"/>
              <a:ext cx="415906" cy="157435"/>
            </a:xfrm>
            <a:prstGeom prst="straightConnector1">
              <a:avLst/>
            </a:prstGeom>
            <a:ln w="31750">
              <a:solidFill>
                <a:schemeClr val="tx1">
                  <a:lumMod val="50000"/>
                  <a:lumOff val="50000"/>
                </a:schemeClr>
              </a:solidFill>
              <a:headEnd type="triangle" w="med" len="lg"/>
              <a:tailEnd type="triangle" w="med" len="lg"/>
            </a:ln>
          </p:spPr>
          <p:style>
            <a:lnRef idx="2">
              <a:schemeClr val="accent1"/>
            </a:lnRef>
            <a:fillRef idx="0">
              <a:schemeClr val="accent1"/>
            </a:fillRef>
            <a:effectRef idx="1">
              <a:schemeClr val="accent1"/>
            </a:effectRef>
            <a:fontRef idx="minor">
              <a:schemeClr val="tx1"/>
            </a:fontRef>
          </p:style>
        </p:cxnSp>
      </p:grpSp>
      <p:sp>
        <p:nvSpPr>
          <p:cNvPr id="27" name="TextBox 26"/>
          <p:cNvSpPr txBox="1"/>
          <p:nvPr/>
        </p:nvSpPr>
        <p:spPr>
          <a:xfrm>
            <a:off x="5442409" y="4449058"/>
            <a:ext cx="6398406" cy="1538883"/>
          </a:xfrm>
          <a:prstGeom prst="rect">
            <a:avLst/>
          </a:prstGeom>
          <a:noFill/>
        </p:spPr>
        <p:txBody>
          <a:bodyPr wrap="square" rtlCol="0">
            <a:spAutoFit/>
          </a:bodyPr>
          <a:lstStyle/>
          <a:p>
            <a:pPr>
              <a:spcAft>
                <a:spcPts val="1200"/>
              </a:spcAft>
            </a:pPr>
            <a:r>
              <a:rPr lang="en-US" sz="2100" i="1" dirty="0" smtClean="0"/>
              <a:t>Operation</a:t>
            </a:r>
            <a:r>
              <a:rPr lang="en-US" sz="2100" dirty="0" smtClean="0"/>
              <a:t>: This box returns a single “integrity failure” error message no matter what Mallory submits!</a:t>
            </a:r>
          </a:p>
          <a:p>
            <a:r>
              <a:rPr lang="en-US" sz="2100" i="1" dirty="0" smtClean="0"/>
              <a:t>Restriction</a:t>
            </a:r>
            <a:r>
              <a:rPr lang="en-US" sz="2100" dirty="0" smtClean="0"/>
              <a:t>: Mallory cannot attempt to decrypt </a:t>
            </a:r>
            <a:r>
              <a:rPr lang="en-US" sz="2100" dirty="0" err="1" smtClean="0"/>
              <a:t>ciphertexts</a:t>
            </a:r>
            <a:r>
              <a:rPr lang="en-US" sz="2100" dirty="0" smtClean="0"/>
              <a:t> that are the result of prior encryptions.</a:t>
            </a:r>
            <a:endParaRPr lang="en-US" sz="2100" dirty="0"/>
          </a:p>
        </p:txBody>
      </p:sp>
    </p:spTree>
    <p:extLst>
      <p:ext uri="{BB962C8B-B14F-4D97-AF65-F5344CB8AC3E}">
        <p14:creationId xmlns:p14="http://schemas.microsoft.com/office/powerpoint/2010/main" val="1040694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Relating integrity and confidentiality</a:t>
            </a:r>
            <a:endParaRPr lang="en-US" dirty="0"/>
          </a:p>
        </p:txBody>
      </p:sp>
      <p:sp>
        <p:nvSpPr>
          <p:cNvPr id="8" name="Content Placeholder 7"/>
          <p:cNvSpPr>
            <a:spLocks noGrp="1"/>
          </p:cNvSpPr>
          <p:nvPr>
            <p:ph idx="1"/>
          </p:nvPr>
        </p:nvSpPr>
        <p:spPr/>
        <p:txBody>
          <a:bodyPr/>
          <a:lstStyle/>
          <a:p>
            <a:pPr>
              <a:spcBef>
                <a:spcPts val="1200"/>
              </a:spcBef>
            </a:pPr>
            <a:r>
              <a:rPr lang="en-US" dirty="0" err="1">
                <a:solidFill>
                  <a:schemeClr val="accent1"/>
                </a:solidFill>
                <a:latin typeface="Lato Heavy"/>
                <a:cs typeface="Lato Heavy"/>
              </a:rPr>
              <a:t>Thm</a:t>
            </a:r>
            <a:r>
              <a:rPr lang="en-US" dirty="0">
                <a:solidFill>
                  <a:schemeClr val="accent1"/>
                </a:solidFill>
                <a:latin typeface="Lato Heavy"/>
                <a:cs typeface="Lato Heavy"/>
              </a:rPr>
              <a:t>.</a:t>
            </a:r>
            <a:r>
              <a:rPr lang="en-US" dirty="0"/>
              <a:t> </a:t>
            </a:r>
            <a:r>
              <a:rPr lang="en-US" dirty="0" smtClean="0"/>
              <a:t>Suppose that an encryption scheme provides </a:t>
            </a:r>
            <a:r>
              <a:rPr lang="en-US" dirty="0"/>
              <a:t>(q, t, </a:t>
            </a:r>
            <a:r>
              <a:rPr lang="el-GR" dirty="0"/>
              <a:t>ε</a:t>
            </a:r>
            <a:r>
              <a:rPr lang="en-US" baseline="-25000" dirty="0"/>
              <a:t>1</a:t>
            </a:r>
            <a:r>
              <a:rPr lang="en-US" dirty="0" smtClean="0"/>
              <a:t>)-CPA privacy and </a:t>
            </a:r>
            <a:r>
              <a:rPr lang="en-US" dirty="0"/>
              <a:t>(q, t, </a:t>
            </a:r>
            <a:r>
              <a:rPr lang="el-GR" dirty="0" smtClean="0"/>
              <a:t>ε</a:t>
            </a:r>
            <a:r>
              <a:rPr lang="en-US" baseline="-25000" dirty="0" smtClean="0"/>
              <a:t>2</a:t>
            </a:r>
            <a:r>
              <a:rPr lang="en-US" dirty="0" smtClean="0"/>
              <a:t>)-ciphertext integrity. Then, it also provides </a:t>
            </a:r>
            <a:r>
              <a:rPr lang="en-US" dirty="0"/>
              <a:t>(q, t, </a:t>
            </a:r>
            <a:r>
              <a:rPr lang="el-GR" dirty="0"/>
              <a:t>ε</a:t>
            </a:r>
            <a:r>
              <a:rPr lang="en-US" baseline="-25000" dirty="0"/>
              <a:t>1</a:t>
            </a:r>
            <a:r>
              <a:rPr lang="en-US" dirty="0"/>
              <a:t>+2</a:t>
            </a:r>
            <a:r>
              <a:rPr lang="el-GR" dirty="0"/>
              <a:t>ε</a:t>
            </a:r>
            <a:r>
              <a:rPr lang="en-US" baseline="-25000" dirty="0"/>
              <a:t>2</a:t>
            </a:r>
            <a:r>
              <a:rPr lang="en-US" dirty="0" smtClean="0"/>
              <a:t>)-CCA privacy.</a:t>
            </a:r>
          </a:p>
          <a:p>
            <a:pPr>
              <a:spcBef>
                <a:spcPts val="1200"/>
              </a:spcBef>
            </a:pPr>
            <a:r>
              <a:rPr lang="en-US" dirty="0" smtClean="0"/>
              <a:t>Intuition: </a:t>
            </a:r>
            <a:r>
              <a:rPr lang="en-US" dirty="0"/>
              <a:t>If </a:t>
            </a:r>
            <a:r>
              <a:rPr lang="en-US" dirty="0" smtClean="0"/>
              <a:t>Mallory cannot </a:t>
            </a:r>
            <a:r>
              <a:rPr lang="en-US" dirty="0"/>
              <a:t>forge new messages, then Dec oracle </a:t>
            </a:r>
            <a:r>
              <a:rPr lang="en-US" dirty="0" smtClean="0"/>
              <a:t>to her</a:t>
            </a:r>
            <a:endParaRPr lang="en-US" dirty="0"/>
          </a:p>
          <a:p>
            <a:pPr>
              <a:spcBef>
                <a:spcPts val="1200"/>
              </a:spcBef>
            </a:pPr>
            <a:r>
              <a:rPr lang="en-US" dirty="0" smtClean="0">
                <a:solidFill>
                  <a:schemeClr val="accent6">
                    <a:lumMod val="50000"/>
                  </a:schemeClr>
                </a:solidFill>
                <a:latin typeface="Lato Heavy"/>
                <a:cs typeface="Lato Heavy"/>
              </a:rPr>
              <a:t>Proof by picture.</a:t>
            </a:r>
            <a:endParaRPr lang="en-US" dirty="0"/>
          </a:p>
        </p:txBody>
      </p:sp>
      <p:grpSp>
        <p:nvGrpSpPr>
          <p:cNvPr id="69" name="Group 68"/>
          <p:cNvGrpSpPr/>
          <p:nvPr/>
        </p:nvGrpSpPr>
        <p:grpSpPr>
          <a:xfrm>
            <a:off x="3264491" y="2913793"/>
            <a:ext cx="5489658" cy="2963602"/>
            <a:chOff x="3264491" y="2764369"/>
            <a:chExt cx="5489658" cy="2963602"/>
          </a:xfrm>
        </p:grpSpPr>
        <p:cxnSp>
          <p:nvCxnSpPr>
            <p:cNvPr id="9" name="Straight Connector 8"/>
            <p:cNvCxnSpPr/>
            <p:nvPr/>
          </p:nvCxnSpPr>
          <p:spPr>
            <a:xfrm>
              <a:off x="6094087" y="2764369"/>
              <a:ext cx="0" cy="2963602"/>
            </a:xfrm>
            <a:prstGeom prst="line">
              <a:avLst/>
            </a:prstGeom>
            <a:ln>
              <a:solidFill>
                <a:schemeClr val="bg1">
                  <a:lumMod val="5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3437852" y="4203822"/>
              <a:ext cx="5316297" cy="0"/>
            </a:xfrm>
            <a:prstGeom prst="line">
              <a:avLst/>
            </a:prstGeom>
            <a:ln>
              <a:solidFill>
                <a:schemeClr val="bg1">
                  <a:lumMod val="50000"/>
                </a:schemeClr>
              </a:solidFill>
              <a:prstDash val="dash"/>
            </a:ln>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8490" y="3356312"/>
              <a:ext cx="1695021" cy="1695021"/>
            </a:xfrm>
            <a:prstGeom prst="rect">
              <a:avLst/>
            </a:prstGeom>
          </p:spPr>
        </p:pic>
        <p:sp>
          <p:nvSpPr>
            <p:cNvPr id="19" name="Rectangle 18"/>
            <p:cNvSpPr/>
            <p:nvPr/>
          </p:nvSpPr>
          <p:spPr>
            <a:xfrm>
              <a:off x="6854366" y="2875718"/>
              <a:ext cx="684226" cy="685800"/>
            </a:xfrm>
            <a:prstGeom prst="rect">
              <a:avLst/>
            </a:prstGeom>
            <a:solidFill>
              <a:schemeClr val="accent6">
                <a:lumMod val="60000"/>
                <a:lumOff val="40000"/>
              </a:schemeClr>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300" i="1" dirty="0" smtClean="0">
                  <a:latin typeface="Lato Black"/>
                  <a:cs typeface="Lato Black"/>
                </a:rPr>
                <a:t>$</a:t>
              </a:r>
              <a:endParaRPr lang="en-US" sz="2300" i="1" baseline="-25000" dirty="0">
                <a:latin typeface="Lato Black"/>
                <a:cs typeface="Lato Black"/>
              </a:endParaRPr>
            </a:p>
          </p:txBody>
        </p:sp>
        <p:sp>
          <p:nvSpPr>
            <p:cNvPr id="20" name="Rectangle 19"/>
            <p:cNvSpPr/>
            <p:nvPr/>
          </p:nvSpPr>
          <p:spPr>
            <a:xfrm>
              <a:off x="3264491" y="2875718"/>
              <a:ext cx="999660" cy="685800"/>
            </a:xfrm>
            <a:prstGeom prst="rect">
              <a:avLst/>
            </a:prstGeom>
            <a:solidFill>
              <a:schemeClr val="accent4">
                <a:lumMod val="60000"/>
                <a:lumOff val="4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300" dirty="0" err="1" smtClean="0">
                  <a:latin typeface="Lato Black"/>
                  <a:cs typeface="Lato Black"/>
                </a:rPr>
                <a:t>Enc</a:t>
              </a:r>
              <a:r>
                <a:rPr lang="en-US" sz="2300" baseline="-25000" dirty="0" smtClean="0">
                  <a:latin typeface="Lato Black"/>
                  <a:cs typeface="Lato Black"/>
                </a:rPr>
                <a:t>$</a:t>
              </a:r>
              <a:endParaRPr lang="en-US" sz="2300" i="1" baseline="-25000" dirty="0">
                <a:latin typeface="Lato Black"/>
                <a:cs typeface="Lato Black"/>
              </a:endParaRPr>
            </a:p>
          </p:txBody>
        </p:sp>
        <p:sp>
          <p:nvSpPr>
            <p:cNvPr id="22" name="Rectangle 21"/>
            <p:cNvSpPr/>
            <p:nvPr/>
          </p:nvSpPr>
          <p:spPr>
            <a:xfrm>
              <a:off x="4447059" y="2875718"/>
              <a:ext cx="999660" cy="685800"/>
            </a:xfrm>
            <a:prstGeom prst="rect">
              <a:avLst/>
            </a:prstGeom>
            <a:solidFill>
              <a:schemeClr val="accent5">
                <a:lumMod val="60000"/>
                <a:lumOff val="40000"/>
              </a:schemeClr>
            </a:solidFill>
            <a:ln>
              <a:solidFill>
                <a:schemeClr val="accent5">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300" dirty="0" smtClean="0">
                  <a:latin typeface="Lato Black"/>
                  <a:cs typeface="Lato Black"/>
                </a:rPr>
                <a:t>Dec</a:t>
              </a:r>
              <a:r>
                <a:rPr lang="en-US" sz="2300" baseline="-25000" dirty="0" smtClean="0">
                  <a:latin typeface="Lato Black"/>
                  <a:cs typeface="Lato Black"/>
                </a:rPr>
                <a:t>$</a:t>
              </a:r>
              <a:endParaRPr lang="en-US" sz="2300" i="1" baseline="-25000" dirty="0">
                <a:latin typeface="Lato Black"/>
                <a:cs typeface="Lato Black"/>
              </a:endParaRPr>
            </a:p>
          </p:txBody>
        </p:sp>
        <p:sp>
          <p:nvSpPr>
            <p:cNvPr id="23" name="Rectangle 22"/>
            <p:cNvSpPr/>
            <p:nvPr/>
          </p:nvSpPr>
          <p:spPr>
            <a:xfrm>
              <a:off x="7721500" y="2875718"/>
              <a:ext cx="684226" cy="685800"/>
            </a:xfrm>
            <a:prstGeom prst="rect">
              <a:avLst/>
            </a:prstGeom>
            <a:solidFill>
              <a:schemeClr val="accent2">
                <a:lumMod val="60000"/>
                <a:lumOff val="40000"/>
              </a:schemeClr>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2300" i="1" dirty="0">
                  <a:latin typeface="Lato Black"/>
                  <a:cs typeface="Lato Black"/>
                </a:rPr>
                <a:t>$</a:t>
              </a:r>
              <a:r>
                <a:rPr lang="en-US" sz="2300" i="1" baseline="30000" dirty="0">
                  <a:latin typeface="Lato Black"/>
                  <a:cs typeface="Lato Black"/>
                </a:rPr>
                <a:t>-1</a:t>
              </a:r>
            </a:p>
          </p:txBody>
        </p:sp>
      </p:grpSp>
      <p:grpSp>
        <p:nvGrpSpPr>
          <p:cNvPr id="66" name="Group 65"/>
          <p:cNvGrpSpPr/>
          <p:nvPr/>
        </p:nvGrpSpPr>
        <p:grpSpPr>
          <a:xfrm>
            <a:off x="3264491" y="4995551"/>
            <a:ext cx="1866794" cy="685800"/>
            <a:chOff x="3264491" y="4846127"/>
            <a:chExt cx="1866794" cy="685800"/>
          </a:xfrm>
        </p:grpSpPr>
        <p:sp>
          <p:nvSpPr>
            <p:cNvPr id="30" name="Rectangle 29"/>
            <p:cNvSpPr/>
            <p:nvPr/>
          </p:nvSpPr>
          <p:spPr>
            <a:xfrm rot="10800000">
              <a:off x="4447059" y="4846127"/>
              <a:ext cx="684226" cy="685800"/>
            </a:xfrm>
            <a:prstGeom prst="rect">
              <a:avLst/>
            </a:prstGeom>
            <a:solidFill>
              <a:schemeClr val="accent2">
                <a:lumMod val="60000"/>
                <a:lumOff val="40000"/>
              </a:schemeClr>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2300" dirty="0">
                  <a:latin typeface="Lato Black"/>
                  <a:cs typeface="Lato Black"/>
                </a:rPr>
                <a:t>T</a:t>
              </a:r>
            </a:p>
          </p:txBody>
        </p:sp>
        <p:sp>
          <p:nvSpPr>
            <p:cNvPr id="32" name="Rectangle 31"/>
            <p:cNvSpPr/>
            <p:nvPr/>
          </p:nvSpPr>
          <p:spPr>
            <a:xfrm>
              <a:off x="3264491" y="4846127"/>
              <a:ext cx="999660" cy="685800"/>
            </a:xfrm>
            <a:prstGeom prst="rect">
              <a:avLst/>
            </a:prstGeom>
            <a:solidFill>
              <a:schemeClr val="accent4">
                <a:lumMod val="60000"/>
                <a:lumOff val="4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300" dirty="0" err="1" smtClean="0">
                  <a:latin typeface="Lato Black"/>
                  <a:cs typeface="Lato Black"/>
                </a:rPr>
                <a:t>Enc</a:t>
              </a:r>
              <a:r>
                <a:rPr lang="en-US" sz="2300" baseline="-25000" dirty="0" smtClean="0">
                  <a:latin typeface="Lato Black"/>
                  <a:cs typeface="Lato Black"/>
                </a:rPr>
                <a:t>$</a:t>
              </a:r>
              <a:endParaRPr lang="en-US" sz="2300" i="1" baseline="-25000" dirty="0">
                <a:latin typeface="Lato Black"/>
                <a:cs typeface="Lato Black"/>
              </a:endParaRPr>
            </a:p>
          </p:txBody>
        </p:sp>
      </p:grpSp>
      <p:grpSp>
        <p:nvGrpSpPr>
          <p:cNvPr id="63" name="Group 62"/>
          <p:cNvGrpSpPr/>
          <p:nvPr/>
        </p:nvGrpSpPr>
        <p:grpSpPr>
          <a:xfrm>
            <a:off x="1556297" y="3368042"/>
            <a:ext cx="1583695" cy="1970408"/>
            <a:chOff x="1556297" y="3218618"/>
            <a:chExt cx="1583695" cy="1970408"/>
          </a:xfrm>
        </p:grpSpPr>
        <p:sp>
          <p:nvSpPr>
            <p:cNvPr id="33" name="TextBox 32"/>
            <p:cNvSpPr txBox="1"/>
            <p:nvPr/>
          </p:nvSpPr>
          <p:spPr>
            <a:xfrm>
              <a:off x="1556297" y="3971402"/>
              <a:ext cx="1172116" cy="400110"/>
            </a:xfrm>
            <a:prstGeom prst="rect">
              <a:avLst/>
            </a:prstGeom>
            <a:noFill/>
          </p:spPr>
          <p:txBody>
            <a:bodyPr wrap="none" rtlCol="0">
              <a:spAutoFit/>
            </a:bodyPr>
            <a:lstStyle/>
            <a:p>
              <a:pPr algn="ctr"/>
              <a:r>
                <a:rPr lang="en-US" sz="2000" i="1" dirty="0" smtClean="0">
                  <a:solidFill>
                    <a:schemeClr val="tx1">
                      <a:lumMod val="65000"/>
                      <a:lumOff val="35000"/>
                    </a:schemeClr>
                  </a:solidFill>
                </a:rPr>
                <a:t>by CTXT</a:t>
              </a:r>
              <a:endParaRPr lang="en-US" sz="2000" i="1" dirty="0">
                <a:solidFill>
                  <a:schemeClr val="tx1">
                    <a:lumMod val="65000"/>
                    <a:lumOff val="35000"/>
                  </a:schemeClr>
                </a:solidFill>
              </a:endParaRPr>
            </a:p>
          </p:txBody>
        </p:sp>
        <p:cxnSp>
          <p:nvCxnSpPr>
            <p:cNvPr id="35" name="Curved Connector 34"/>
            <p:cNvCxnSpPr>
              <a:endCxn id="33" idx="0"/>
            </p:cNvCxnSpPr>
            <p:nvPr/>
          </p:nvCxnSpPr>
          <p:spPr>
            <a:xfrm rot="10800000" flipV="1">
              <a:off x="2142355" y="3218618"/>
              <a:ext cx="997636" cy="752784"/>
            </a:xfrm>
            <a:prstGeom prst="curvedConnector2">
              <a:avLst/>
            </a:prstGeom>
            <a:ln>
              <a:solidFill>
                <a:schemeClr val="bg1">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6" name="Curved Connector 35"/>
            <p:cNvCxnSpPr>
              <a:stCxn id="33" idx="2"/>
            </p:cNvCxnSpPr>
            <p:nvPr/>
          </p:nvCxnSpPr>
          <p:spPr>
            <a:xfrm rot="16200000" flipH="1">
              <a:off x="2232416" y="4281451"/>
              <a:ext cx="817515" cy="997636"/>
            </a:xfrm>
            <a:prstGeom prst="curvedConnector2">
              <a:avLst/>
            </a:prstGeom>
            <a:ln>
              <a:solidFill>
                <a:schemeClr val="bg1">
                  <a:lumMod val="50000"/>
                </a:schemeClr>
              </a:solidFill>
              <a:tailEnd type="arrow"/>
            </a:ln>
          </p:spPr>
          <p:style>
            <a:lnRef idx="2">
              <a:schemeClr val="accent1"/>
            </a:lnRef>
            <a:fillRef idx="0">
              <a:schemeClr val="accent1"/>
            </a:fillRef>
            <a:effectRef idx="1">
              <a:schemeClr val="accent1"/>
            </a:effectRef>
            <a:fontRef idx="minor">
              <a:schemeClr val="tx1"/>
            </a:fontRef>
          </p:style>
        </p:cxnSp>
      </p:grpSp>
      <p:grpSp>
        <p:nvGrpSpPr>
          <p:cNvPr id="67" name="Group 66"/>
          <p:cNvGrpSpPr/>
          <p:nvPr/>
        </p:nvGrpSpPr>
        <p:grpSpPr>
          <a:xfrm>
            <a:off x="6854366" y="4995551"/>
            <a:ext cx="1551360" cy="685801"/>
            <a:chOff x="6854366" y="4846127"/>
            <a:chExt cx="1551360" cy="685801"/>
          </a:xfrm>
        </p:grpSpPr>
        <p:sp>
          <p:nvSpPr>
            <p:cNvPr id="39" name="Rectangle 38"/>
            <p:cNvSpPr/>
            <p:nvPr/>
          </p:nvSpPr>
          <p:spPr>
            <a:xfrm rot="10800000">
              <a:off x="7721500" y="4846127"/>
              <a:ext cx="684226" cy="685800"/>
            </a:xfrm>
            <a:prstGeom prst="rect">
              <a:avLst/>
            </a:prstGeom>
            <a:solidFill>
              <a:schemeClr val="accent2">
                <a:lumMod val="60000"/>
                <a:lumOff val="40000"/>
              </a:schemeClr>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2300" dirty="0">
                  <a:latin typeface="Lato Black"/>
                  <a:cs typeface="Lato Black"/>
                </a:rPr>
                <a:t>T</a:t>
              </a:r>
            </a:p>
          </p:txBody>
        </p:sp>
        <p:sp>
          <p:nvSpPr>
            <p:cNvPr id="40" name="Rectangle 39"/>
            <p:cNvSpPr/>
            <p:nvPr/>
          </p:nvSpPr>
          <p:spPr>
            <a:xfrm>
              <a:off x="6854366" y="4846128"/>
              <a:ext cx="684226" cy="685800"/>
            </a:xfrm>
            <a:prstGeom prst="rect">
              <a:avLst/>
            </a:prstGeom>
            <a:solidFill>
              <a:schemeClr val="accent6">
                <a:lumMod val="60000"/>
                <a:lumOff val="40000"/>
              </a:schemeClr>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300" i="1" dirty="0" smtClean="0">
                  <a:latin typeface="Lato Black"/>
                  <a:cs typeface="Lato Black"/>
                </a:rPr>
                <a:t>$</a:t>
              </a:r>
              <a:endParaRPr lang="en-US" sz="2300" i="1" baseline="-25000" dirty="0">
                <a:latin typeface="Lato Black"/>
                <a:cs typeface="Lato Black"/>
              </a:endParaRPr>
            </a:p>
          </p:txBody>
        </p:sp>
      </p:grpSp>
      <p:grpSp>
        <p:nvGrpSpPr>
          <p:cNvPr id="64" name="Group 63"/>
          <p:cNvGrpSpPr/>
          <p:nvPr/>
        </p:nvGrpSpPr>
        <p:grpSpPr>
          <a:xfrm>
            <a:off x="3764322" y="5805870"/>
            <a:ext cx="3432157" cy="1028869"/>
            <a:chOff x="3764322" y="5656446"/>
            <a:chExt cx="3432157" cy="1028869"/>
          </a:xfrm>
        </p:grpSpPr>
        <p:sp>
          <p:nvSpPr>
            <p:cNvPr id="43" name="TextBox 42"/>
            <p:cNvSpPr txBox="1"/>
            <p:nvPr/>
          </p:nvSpPr>
          <p:spPr>
            <a:xfrm>
              <a:off x="5055653" y="6285205"/>
              <a:ext cx="1007211" cy="400110"/>
            </a:xfrm>
            <a:prstGeom prst="rect">
              <a:avLst/>
            </a:prstGeom>
            <a:noFill/>
          </p:spPr>
          <p:txBody>
            <a:bodyPr wrap="none" rtlCol="0">
              <a:spAutoFit/>
            </a:bodyPr>
            <a:lstStyle/>
            <a:p>
              <a:pPr algn="ctr"/>
              <a:r>
                <a:rPr lang="en-US" sz="2000" i="1" dirty="0" smtClean="0">
                  <a:solidFill>
                    <a:schemeClr val="tx1">
                      <a:lumMod val="65000"/>
                      <a:lumOff val="35000"/>
                    </a:schemeClr>
                  </a:solidFill>
                </a:rPr>
                <a:t>by CPA</a:t>
              </a:r>
              <a:endParaRPr lang="en-US" sz="2000" i="1" dirty="0">
                <a:solidFill>
                  <a:schemeClr val="tx1">
                    <a:lumMod val="65000"/>
                    <a:lumOff val="35000"/>
                  </a:schemeClr>
                </a:solidFill>
              </a:endParaRPr>
            </a:p>
          </p:txBody>
        </p:sp>
        <p:cxnSp>
          <p:nvCxnSpPr>
            <p:cNvPr id="44" name="Curved Connector 43"/>
            <p:cNvCxnSpPr>
              <a:endCxn id="43" idx="1"/>
            </p:cNvCxnSpPr>
            <p:nvPr/>
          </p:nvCxnSpPr>
          <p:spPr>
            <a:xfrm rot="16200000" flipH="1">
              <a:off x="3995581" y="5425187"/>
              <a:ext cx="828813" cy="1291332"/>
            </a:xfrm>
            <a:prstGeom prst="curvedConnector2">
              <a:avLst/>
            </a:prstGeom>
            <a:ln>
              <a:solidFill>
                <a:schemeClr val="bg1">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48" name="Curved Connector 47"/>
            <p:cNvCxnSpPr>
              <a:stCxn id="43" idx="3"/>
            </p:cNvCxnSpPr>
            <p:nvPr/>
          </p:nvCxnSpPr>
          <p:spPr>
            <a:xfrm flipV="1">
              <a:off x="6062864" y="5656448"/>
              <a:ext cx="1133615" cy="828812"/>
            </a:xfrm>
            <a:prstGeom prst="curvedConnector2">
              <a:avLst/>
            </a:prstGeom>
            <a:ln>
              <a:solidFill>
                <a:schemeClr val="bg1">
                  <a:lumMod val="50000"/>
                </a:schemeClr>
              </a:solidFill>
              <a:tailEnd type="arrow"/>
            </a:ln>
          </p:spPr>
          <p:style>
            <a:lnRef idx="2">
              <a:schemeClr val="accent1"/>
            </a:lnRef>
            <a:fillRef idx="0">
              <a:schemeClr val="accent1"/>
            </a:fillRef>
            <a:effectRef idx="1">
              <a:schemeClr val="accent1"/>
            </a:effectRef>
            <a:fontRef idx="minor">
              <a:schemeClr val="tx1"/>
            </a:fontRef>
          </p:style>
        </p:cxnSp>
      </p:grpSp>
      <p:grpSp>
        <p:nvGrpSpPr>
          <p:cNvPr id="65" name="Group 64"/>
          <p:cNvGrpSpPr/>
          <p:nvPr/>
        </p:nvGrpSpPr>
        <p:grpSpPr>
          <a:xfrm>
            <a:off x="8530226" y="3368042"/>
            <a:ext cx="3164224" cy="1970409"/>
            <a:chOff x="8530226" y="3218618"/>
            <a:chExt cx="3164224" cy="1970409"/>
          </a:xfrm>
        </p:grpSpPr>
        <p:cxnSp>
          <p:nvCxnSpPr>
            <p:cNvPr id="53" name="Curved Connector 52"/>
            <p:cNvCxnSpPr/>
            <p:nvPr/>
          </p:nvCxnSpPr>
          <p:spPr>
            <a:xfrm flipV="1">
              <a:off x="8530226" y="4371512"/>
              <a:ext cx="1122676" cy="817515"/>
            </a:xfrm>
            <a:prstGeom prst="curvedConnector2">
              <a:avLst/>
            </a:prstGeom>
            <a:ln>
              <a:solidFill>
                <a:schemeClr val="bg1">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56" name="Curved Connector 55"/>
            <p:cNvCxnSpPr/>
            <p:nvPr/>
          </p:nvCxnSpPr>
          <p:spPr>
            <a:xfrm rot="16200000" flipV="1">
              <a:off x="8715172" y="3033672"/>
              <a:ext cx="752784" cy="1122676"/>
            </a:xfrm>
            <a:prstGeom prst="curvedConnector2">
              <a:avLst/>
            </a:prstGeom>
            <a:ln>
              <a:solidFill>
                <a:schemeClr val="bg1">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62" name="TextBox 61"/>
            <p:cNvSpPr txBox="1"/>
            <p:nvPr/>
          </p:nvSpPr>
          <p:spPr>
            <a:xfrm>
              <a:off x="9250596" y="3971402"/>
              <a:ext cx="2443854" cy="707886"/>
            </a:xfrm>
            <a:prstGeom prst="rect">
              <a:avLst/>
            </a:prstGeom>
            <a:noFill/>
          </p:spPr>
          <p:txBody>
            <a:bodyPr wrap="square" rtlCol="0">
              <a:spAutoFit/>
            </a:bodyPr>
            <a:lstStyle/>
            <a:p>
              <a:pPr algn="r"/>
              <a:r>
                <a:rPr lang="en-US" sz="2000" i="1" dirty="0" smtClean="0">
                  <a:solidFill>
                    <a:schemeClr val="tx1">
                      <a:lumMod val="65000"/>
                      <a:lumOff val="35000"/>
                    </a:schemeClr>
                  </a:solidFill>
                </a:rPr>
                <a:t>by CTXT, emulate $</a:t>
              </a:r>
              <a:r>
                <a:rPr lang="en-US" sz="2000" baseline="30000" dirty="0" smtClean="0">
                  <a:solidFill>
                    <a:schemeClr val="tx1">
                      <a:lumMod val="65000"/>
                      <a:lumOff val="35000"/>
                    </a:schemeClr>
                  </a:solidFill>
                </a:rPr>
                <a:t>-1</a:t>
              </a:r>
              <a:r>
                <a:rPr lang="en-US" sz="2000" i="1" dirty="0" smtClean="0">
                  <a:solidFill>
                    <a:schemeClr val="tx1">
                      <a:lumMod val="65000"/>
                      <a:lumOff val="35000"/>
                    </a:schemeClr>
                  </a:solidFill>
                </a:rPr>
                <a:t> in Mallory’s head</a:t>
              </a:r>
              <a:endParaRPr lang="en-US" sz="2000" i="1" dirty="0">
                <a:solidFill>
                  <a:schemeClr val="tx1">
                    <a:lumMod val="65000"/>
                    <a:lumOff val="35000"/>
                  </a:schemeClr>
                </a:solidFill>
              </a:endParaRPr>
            </a:p>
          </p:txBody>
        </p:sp>
      </p:grpSp>
    </p:spTree>
    <p:extLst>
      <p:ext uri="{BB962C8B-B14F-4D97-AF65-F5344CB8AC3E}">
        <p14:creationId xmlns:p14="http://schemas.microsoft.com/office/powerpoint/2010/main" val="38829375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One last definition?</a:t>
            </a:r>
            <a:endParaRPr lang="en-US" dirty="0"/>
          </a:p>
        </p:txBody>
      </p:sp>
      <p:sp>
        <p:nvSpPr>
          <p:cNvPr id="8" name="Content Placeholder 7"/>
          <p:cNvSpPr>
            <a:spLocks noGrp="1"/>
          </p:cNvSpPr>
          <p:nvPr>
            <p:ph idx="1"/>
          </p:nvPr>
        </p:nvSpPr>
        <p:spPr/>
        <p:txBody>
          <a:bodyPr/>
          <a:lstStyle/>
          <a:p>
            <a:pPr marL="0" indent="0">
              <a:buNone/>
            </a:pPr>
            <a:r>
              <a:rPr lang="en-US" dirty="0" smtClean="0">
                <a:solidFill>
                  <a:schemeClr val="accent3">
                    <a:lumMod val="75000"/>
                  </a:schemeClr>
                </a:solidFill>
                <a:latin typeface="Lato Heavy"/>
                <a:cs typeface="Lato Heavy"/>
              </a:rPr>
              <a:t>Def.</a:t>
            </a:r>
            <a:r>
              <a:rPr lang="en-US" dirty="0" smtClean="0"/>
              <a:t> </a:t>
            </a:r>
            <a:r>
              <a:rPr lang="en-US" i="1" dirty="0" smtClean="0"/>
              <a:t>Authenticated encryption with associated data (AEAD)</a:t>
            </a:r>
          </a:p>
          <a:p>
            <a:pPr>
              <a:spcBef>
                <a:spcPts val="1400"/>
              </a:spcBef>
            </a:pPr>
            <a:r>
              <a:rPr lang="en-US" dirty="0" err="1" smtClean="0">
                <a:solidFill>
                  <a:schemeClr val="accent1"/>
                </a:solidFill>
              </a:rPr>
              <a:t>KeyGen</a:t>
            </a:r>
            <a:r>
              <a:rPr lang="en-US" dirty="0"/>
              <a:t>: </a:t>
            </a:r>
            <a:r>
              <a:rPr lang="en-US" dirty="0" smtClean="0"/>
              <a:t>it randomly chooses a key, just as always</a:t>
            </a:r>
            <a:endParaRPr lang="en-US" dirty="0"/>
          </a:p>
          <a:p>
            <a:pPr>
              <a:spcBef>
                <a:spcPts val="1400"/>
              </a:spcBef>
            </a:pPr>
            <a:r>
              <a:rPr lang="en-US" dirty="0" err="1">
                <a:solidFill>
                  <a:srgbClr val="4F81BD"/>
                </a:solidFill>
              </a:rPr>
              <a:t>Enc</a:t>
            </a:r>
            <a:r>
              <a:rPr lang="en-US" dirty="0"/>
              <a:t>(private data P, authenticated data </a:t>
            </a:r>
            <a:r>
              <a:rPr lang="en-US" dirty="0" smtClean="0"/>
              <a:t>A, </a:t>
            </a:r>
            <a:r>
              <a:rPr lang="en-US" dirty="0"/>
              <a:t>nonce N</a:t>
            </a:r>
            <a:r>
              <a:rPr lang="en-US" dirty="0" smtClean="0"/>
              <a:t>, </a:t>
            </a:r>
            <a:r>
              <a:rPr lang="en-US" dirty="0"/>
              <a:t>length expansion </a:t>
            </a:r>
            <a:r>
              <a:rPr lang="en-US" dirty="0" smtClean="0"/>
              <a:t>L) → ciphertext C of length |C| = |P| + L</a:t>
            </a:r>
            <a:endParaRPr lang="en-US" dirty="0"/>
          </a:p>
          <a:p>
            <a:pPr>
              <a:spcBef>
                <a:spcPts val="1400"/>
              </a:spcBef>
            </a:pPr>
            <a:r>
              <a:rPr lang="en-US" dirty="0">
                <a:solidFill>
                  <a:srgbClr val="4F81BD"/>
                </a:solidFill>
              </a:rPr>
              <a:t>Dec</a:t>
            </a:r>
            <a:r>
              <a:rPr lang="en-US" dirty="0"/>
              <a:t>(C, A, N) → P </a:t>
            </a:r>
            <a:r>
              <a:rPr lang="en-US" dirty="0" smtClean="0"/>
              <a:t>or</a:t>
            </a:r>
            <a:endParaRPr lang="en-US" baseline="-25000" dirty="0" smtClean="0"/>
          </a:p>
          <a:p>
            <a:pPr marL="0" indent="0">
              <a:buNone/>
            </a:pPr>
            <a:endParaRPr lang="en-US" dirty="0"/>
          </a:p>
          <a:p>
            <a:pPr marL="0" indent="0">
              <a:buNone/>
            </a:pPr>
            <a:r>
              <a:rPr lang="en-US" dirty="0" smtClean="0"/>
              <a:t>Why combine authentication and encryption?</a:t>
            </a:r>
          </a:p>
          <a:p>
            <a:r>
              <a:rPr lang="en-US" dirty="0" smtClean="0"/>
              <a:t>Better security: resist some of these physical side channel attacks</a:t>
            </a:r>
            <a:endParaRPr lang="en-US" dirty="0"/>
          </a:p>
          <a:p>
            <a:r>
              <a:rPr lang="en-US" dirty="0" smtClean="0"/>
              <a:t>Simplicity: developers have fewer decisions (i.e., opportunities for mistakes)</a:t>
            </a:r>
          </a:p>
          <a:p>
            <a:r>
              <a:rPr lang="en-US" dirty="0" smtClean="0"/>
              <a:t>Performance: save in time + space costs, also often only need 1 key</a:t>
            </a:r>
          </a:p>
        </p:txBody>
      </p:sp>
      <p:sp>
        <p:nvSpPr>
          <p:cNvPr id="2" name="TextBox 1"/>
          <p:cNvSpPr txBox="1"/>
          <p:nvPr/>
        </p:nvSpPr>
        <p:spPr>
          <a:xfrm rot="10800000">
            <a:off x="3603029" y="3111248"/>
            <a:ext cx="377026" cy="461665"/>
          </a:xfrm>
          <a:prstGeom prst="rect">
            <a:avLst/>
          </a:prstGeom>
          <a:noFill/>
        </p:spPr>
        <p:txBody>
          <a:bodyPr wrap="none" rtlCol="0">
            <a:spAutoFit/>
          </a:bodyPr>
          <a:lstStyle/>
          <a:p>
            <a:r>
              <a:rPr lang="en-US" sz="2400" dirty="0" smtClean="0">
                <a:latin typeface="Lato Semibold"/>
                <a:cs typeface="Lato Semibold"/>
              </a:rPr>
              <a:t>T</a:t>
            </a:r>
            <a:endParaRPr lang="en-US" sz="2400" dirty="0">
              <a:latin typeface="Lato Semibold"/>
              <a:cs typeface="Lato Semibold"/>
            </a:endParaRPr>
          </a:p>
        </p:txBody>
      </p:sp>
    </p:spTree>
    <p:extLst>
      <p:ext uri="{BB962C8B-B14F-4D97-AF65-F5344CB8AC3E}">
        <p14:creationId xmlns:p14="http://schemas.microsoft.com/office/powerpoint/2010/main" val="41198067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Counter with CBC-MAC (CCM)</a:t>
            </a:r>
            <a:endParaRPr lang="en-US" dirty="0"/>
          </a:p>
        </p:txBody>
      </p:sp>
      <p:sp>
        <p:nvSpPr>
          <p:cNvPr id="4" name="Content Placeholder 3"/>
          <p:cNvSpPr>
            <a:spLocks noGrp="1"/>
          </p:cNvSpPr>
          <p:nvPr>
            <p:ph sz="half" idx="1"/>
          </p:nvPr>
        </p:nvSpPr>
        <p:spPr>
          <a:xfrm>
            <a:off x="609600" y="4246864"/>
            <a:ext cx="5384800" cy="2113876"/>
          </a:xfrm>
        </p:spPr>
        <p:txBody>
          <a:bodyPr>
            <a:normAutofit/>
          </a:bodyPr>
          <a:lstStyle/>
          <a:p>
            <a:pPr marL="0" indent="0">
              <a:buNone/>
            </a:pPr>
            <a:r>
              <a:rPr lang="en-US" dirty="0" smtClean="0"/>
              <a:t>Novelties</a:t>
            </a:r>
          </a:p>
          <a:p>
            <a:r>
              <a:rPr lang="en-US" sz="2200" dirty="0" smtClean="0">
                <a:latin typeface="+mn-lt"/>
              </a:rPr>
              <a:t>CTR and CBC-MAC can use same key</a:t>
            </a:r>
          </a:p>
          <a:p>
            <a:r>
              <a:rPr lang="en-US" sz="2200" dirty="0" smtClean="0">
                <a:latin typeface="+mn-lt"/>
              </a:rPr>
              <a:t>Counter generation mechanism solves CBC-MAC’s length extension problem</a:t>
            </a:r>
            <a:endParaRPr lang="en-US" sz="2200" dirty="0">
              <a:latin typeface="+mn-lt"/>
            </a:endParaRPr>
          </a:p>
        </p:txBody>
      </p:sp>
      <p:sp>
        <p:nvSpPr>
          <p:cNvPr id="41" name="Content Placeholder 40"/>
          <p:cNvSpPr>
            <a:spLocks noGrp="1"/>
          </p:cNvSpPr>
          <p:nvPr>
            <p:ph sz="half" idx="2"/>
          </p:nvPr>
        </p:nvSpPr>
        <p:spPr>
          <a:xfrm>
            <a:off x="6197600" y="4246864"/>
            <a:ext cx="5384800" cy="2113876"/>
          </a:xfrm>
        </p:spPr>
        <p:txBody>
          <a:bodyPr>
            <a:normAutofit/>
          </a:bodyPr>
          <a:lstStyle/>
          <a:p>
            <a:pPr marL="0" lvl="0" indent="0">
              <a:buNone/>
            </a:pPr>
            <a:r>
              <a:rPr lang="en-US" dirty="0" smtClean="0">
                <a:solidFill>
                  <a:prstClr val="black"/>
                </a:solidFill>
              </a:rPr>
              <a:t>Drawbacks</a:t>
            </a:r>
            <a:endParaRPr lang="en-US" dirty="0">
              <a:solidFill>
                <a:prstClr val="black"/>
              </a:solidFill>
            </a:endParaRPr>
          </a:p>
          <a:p>
            <a:pPr lvl="0"/>
            <a:r>
              <a:rPr lang="en-US" sz="2200" dirty="0" smtClean="0">
                <a:solidFill>
                  <a:prstClr val="black"/>
                </a:solidFill>
                <a:latin typeface="Lato"/>
              </a:rPr>
              <a:t>CTR mode → nonce reuse is catastrophic for privacy</a:t>
            </a:r>
          </a:p>
          <a:p>
            <a:pPr lvl="0"/>
            <a:r>
              <a:rPr lang="en-US" sz="2200" dirty="0" smtClean="0">
                <a:solidFill>
                  <a:prstClr val="black"/>
                </a:solidFill>
                <a:latin typeface="Lato"/>
              </a:rPr>
              <a:t>Using CBC mode for the MAC prevents parallelization and pipelining</a:t>
            </a:r>
          </a:p>
        </p:txBody>
      </p:sp>
      <p:grpSp>
        <p:nvGrpSpPr>
          <p:cNvPr id="5" name="Group 4"/>
          <p:cNvGrpSpPr/>
          <p:nvPr/>
        </p:nvGrpSpPr>
        <p:grpSpPr>
          <a:xfrm>
            <a:off x="1855320" y="2264136"/>
            <a:ext cx="2202492" cy="537620"/>
            <a:chOff x="5096206" y="2257500"/>
            <a:chExt cx="2202492" cy="537620"/>
          </a:xfrm>
        </p:grpSpPr>
        <p:sp>
          <p:nvSpPr>
            <p:cNvPr id="6" name="Rectangle 5"/>
            <p:cNvSpPr/>
            <p:nvPr/>
          </p:nvSpPr>
          <p:spPr>
            <a:xfrm>
              <a:off x="5096206" y="2257500"/>
              <a:ext cx="2202492" cy="537620"/>
            </a:xfrm>
            <a:prstGeom prst="rect">
              <a:avLst/>
            </a:prstGeom>
            <a:solidFill>
              <a:schemeClr val="accent2">
                <a:lumMod val="60000"/>
                <a:lumOff val="40000"/>
              </a:schemeClr>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2400" dirty="0" smtClean="0">
                  <a:latin typeface="Lato Black"/>
                  <a:cs typeface="Lato Black"/>
                </a:rPr>
                <a:t>CBC-MAC</a:t>
              </a:r>
              <a:endParaRPr lang="en-US" sz="2400" i="1" baseline="-25000" dirty="0">
                <a:latin typeface="Lato Black"/>
                <a:cs typeface="Lato Black"/>
              </a:endParaRPr>
            </a:p>
          </p:txBody>
        </p:sp>
        <p:sp>
          <p:nvSpPr>
            <p:cNvPr id="7" name="Rectangle 6"/>
            <p:cNvSpPr/>
            <p:nvPr/>
          </p:nvSpPr>
          <p:spPr>
            <a:xfrm>
              <a:off x="6687772" y="2279257"/>
              <a:ext cx="560730" cy="476108"/>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Lato Black"/>
                  <a:cs typeface="Lato Black"/>
                </a:rPr>
                <a:t>B</a:t>
              </a:r>
              <a:r>
                <a:rPr lang="en-US" sz="2400" i="1" baseline="-25000" dirty="0" smtClean="0">
                  <a:latin typeface="Lato Black"/>
                  <a:cs typeface="Lato Black"/>
                </a:rPr>
                <a:t>K</a:t>
              </a:r>
              <a:endParaRPr lang="en-US" sz="2400" i="1" baseline="-25000" dirty="0">
                <a:latin typeface="Lato Black"/>
                <a:cs typeface="Lato Black"/>
              </a:endParaRPr>
            </a:p>
          </p:txBody>
        </p:sp>
      </p:grpSp>
      <p:sp>
        <p:nvSpPr>
          <p:cNvPr id="8" name="TextBox 7"/>
          <p:cNvSpPr txBox="1"/>
          <p:nvPr/>
        </p:nvSpPr>
        <p:spPr>
          <a:xfrm>
            <a:off x="2394553" y="1256266"/>
            <a:ext cx="1124026" cy="461665"/>
          </a:xfrm>
          <a:prstGeom prst="rect">
            <a:avLst/>
          </a:prstGeom>
          <a:noFill/>
        </p:spPr>
        <p:txBody>
          <a:bodyPr wrap="none" rtlCol="0">
            <a:spAutoFit/>
          </a:bodyPr>
          <a:lstStyle/>
          <a:p>
            <a:pPr algn="ctr"/>
            <a:r>
              <a:rPr lang="en-US" sz="2400" dirty="0" smtClean="0">
                <a:latin typeface="+mj-lt"/>
              </a:rPr>
              <a:t>P, A, N</a:t>
            </a:r>
            <a:endParaRPr lang="en-US" sz="2400" dirty="0">
              <a:latin typeface="+mj-lt"/>
            </a:endParaRPr>
          </a:p>
        </p:txBody>
      </p:sp>
      <p:cxnSp>
        <p:nvCxnSpPr>
          <p:cNvPr id="9" name="Straight Arrow Connector 8"/>
          <p:cNvCxnSpPr>
            <a:stCxn id="8" idx="2"/>
            <a:endCxn id="6" idx="0"/>
          </p:cNvCxnSpPr>
          <p:nvPr/>
        </p:nvCxnSpPr>
        <p:spPr>
          <a:xfrm>
            <a:off x="2956566" y="1717931"/>
            <a:ext cx="0" cy="546205"/>
          </a:xfrm>
          <a:prstGeom prst="straightConnector1">
            <a:avLst/>
          </a:prstGeom>
          <a:ln w="31750">
            <a:solidFill>
              <a:schemeClr val="tx1">
                <a:lumMod val="65000"/>
                <a:lumOff val="35000"/>
              </a:schemeClr>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6" idx="2"/>
            <a:endCxn id="15" idx="0"/>
          </p:cNvCxnSpPr>
          <p:nvPr/>
        </p:nvCxnSpPr>
        <p:spPr>
          <a:xfrm>
            <a:off x="2956566" y="2801756"/>
            <a:ext cx="0" cy="570458"/>
          </a:xfrm>
          <a:prstGeom prst="straightConnector1">
            <a:avLst/>
          </a:prstGeom>
          <a:ln w="31750">
            <a:solidFill>
              <a:schemeClr val="tx1">
                <a:lumMod val="65000"/>
                <a:lumOff val="35000"/>
              </a:schemeClr>
            </a:solidFill>
            <a:tailEnd type="triangle" w="med" len="lg"/>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2516381" y="3372214"/>
            <a:ext cx="880369" cy="461665"/>
          </a:xfrm>
          <a:prstGeom prst="rect">
            <a:avLst/>
          </a:prstGeom>
          <a:noFill/>
        </p:spPr>
        <p:txBody>
          <a:bodyPr wrap="none" rtlCol="0">
            <a:spAutoFit/>
          </a:bodyPr>
          <a:lstStyle/>
          <a:p>
            <a:r>
              <a:rPr lang="en-US" sz="2400" dirty="0" smtClean="0"/>
              <a:t>tag </a:t>
            </a:r>
            <a:r>
              <a:rPr lang="en-US" sz="2400" dirty="0" smtClean="0">
                <a:latin typeface="+mj-lt"/>
              </a:rPr>
              <a:t>T</a:t>
            </a:r>
            <a:endParaRPr lang="en-US" sz="2400" dirty="0">
              <a:latin typeface="+mj-lt"/>
            </a:endParaRPr>
          </a:p>
        </p:txBody>
      </p:sp>
      <p:grpSp>
        <p:nvGrpSpPr>
          <p:cNvPr id="17" name="Group 16"/>
          <p:cNvGrpSpPr/>
          <p:nvPr/>
        </p:nvGrpSpPr>
        <p:grpSpPr>
          <a:xfrm>
            <a:off x="5558058" y="2264136"/>
            <a:ext cx="1417950" cy="537620"/>
            <a:chOff x="5880748" y="2257500"/>
            <a:chExt cx="1417950" cy="537620"/>
          </a:xfrm>
        </p:grpSpPr>
        <p:sp>
          <p:nvSpPr>
            <p:cNvPr id="18" name="Rectangle 17"/>
            <p:cNvSpPr/>
            <p:nvPr/>
          </p:nvSpPr>
          <p:spPr>
            <a:xfrm>
              <a:off x="5880748" y="2257500"/>
              <a:ext cx="1417950" cy="537620"/>
            </a:xfrm>
            <a:prstGeom prst="rect">
              <a:avLst/>
            </a:prstGeom>
            <a:solidFill>
              <a:schemeClr val="accent4">
                <a:lumMod val="60000"/>
                <a:lumOff val="4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2400" dirty="0" smtClean="0">
                  <a:latin typeface="Lato Black"/>
                  <a:cs typeface="Lato Black"/>
                </a:rPr>
                <a:t>CTR</a:t>
              </a:r>
              <a:endParaRPr lang="en-US" sz="2400" i="1" baseline="-25000" dirty="0">
                <a:latin typeface="Lato Black"/>
                <a:cs typeface="Lato Black"/>
              </a:endParaRPr>
            </a:p>
          </p:txBody>
        </p:sp>
        <p:sp>
          <p:nvSpPr>
            <p:cNvPr id="19" name="Rectangle 18"/>
            <p:cNvSpPr/>
            <p:nvPr/>
          </p:nvSpPr>
          <p:spPr>
            <a:xfrm>
              <a:off x="6687772" y="2279257"/>
              <a:ext cx="560730" cy="476108"/>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Lato Black"/>
                  <a:cs typeface="Lato Black"/>
                </a:rPr>
                <a:t>B</a:t>
              </a:r>
              <a:r>
                <a:rPr lang="en-US" sz="2400" i="1" baseline="-25000" dirty="0" smtClean="0">
                  <a:latin typeface="Lato Black"/>
                  <a:cs typeface="Lato Black"/>
                </a:rPr>
                <a:t>K</a:t>
              </a:r>
              <a:endParaRPr lang="en-US" sz="2400" i="1" baseline="-25000" dirty="0">
                <a:latin typeface="Lato Black"/>
                <a:cs typeface="Lato Black"/>
              </a:endParaRPr>
            </a:p>
          </p:txBody>
        </p:sp>
      </p:grpSp>
      <p:sp>
        <p:nvSpPr>
          <p:cNvPr id="20" name="TextBox 19"/>
          <p:cNvSpPr txBox="1"/>
          <p:nvPr/>
        </p:nvSpPr>
        <p:spPr>
          <a:xfrm>
            <a:off x="5912610" y="1256266"/>
            <a:ext cx="708847" cy="461665"/>
          </a:xfrm>
          <a:prstGeom prst="rect">
            <a:avLst/>
          </a:prstGeom>
          <a:noFill/>
        </p:spPr>
        <p:txBody>
          <a:bodyPr wrap="none" rtlCol="0">
            <a:spAutoFit/>
          </a:bodyPr>
          <a:lstStyle/>
          <a:p>
            <a:pPr algn="ctr"/>
            <a:r>
              <a:rPr lang="en-US" sz="2400" dirty="0" smtClean="0">
                <a:latin typeface="+mj-lt"/>
              </a:rPr>
              <a:t>T, P</a:t>
            </a:r>
            <a:endParaRPr lang="en-US" sz="2400" dirty="0">
              <a:latin typeface="+mj-lt"/>
            </a:endParaRPr>
          </a:p>
        </p:txBody>
      </p:sp>
      <p:cxnSp>
        <p:nvCxnSpPr>
          <p:cNvPr id="21" name="Straight Arrow Connector 20"/>
          <p:cNvCxnSpPr>
            <a:stCxn id="20" idx="2"/>
            <a:endCxn id="18" idx="0"/>
          </p:cNvCxnSpPr>
          <p:nvPr/>
        </p:nvCxnSpPr>
        <p:spPr>
          <a:xfrm flipH="1">
            <a:off x="6267033" y="1717931"/>
            <a:ext cx="1" cy="546205"/>
          </a:xfrm>
          <a:prstGeom prst="straightConnector1">
            <a:avLst/>
          </a:prstGeom>
          <a:ln w="31750">
            <a:solidFill>
              <a:schemeClr val="tx1">
                <a:lumMod val="65000"/>
                <a:lumOff val="35000"/>
              </a:schemeClr>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stCxn id="18" idx="2"/>
            <a:endCxn id="24" idx="0"/>
          </p:cNvCxnSpPr>
          <p:nvPr/>
        </p:nvCxnSpPr>
        <p:spPr>
          <a:xfrm>
            <a:off x="6267033" y="2801756"/>
            <a:ext cx="1" cy="570458"/>
          </a:xfrm>
          <a:prstGeom prst="straightConnector1">
            <a:avLst/>
          </a:prstGeom>
          <a:ln w="31750">
            <a:solidFill>
              <a:schemeClr val="tx1">
                <a:lumMod val="65000"/>
                <a:lumOff val="35000"/>
              </a:schemeClr>
            </a:solidFill>
            <a:tailEnd type="triangle" w="med" len="lg"/>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5325109" y="3372214"/>
            <a:ext cx="1883849" cy="461665"/>
          </a:xfrm>
          <a:prstGeom prst="rect">
            <a:avLst/>
          </a:prstGeom>
          <a:noFill/>
        </p:spPr>
        <p:txBody>
          <a:bodyPr wrap="none" rtlCol="0">
            <a:spAutoFit/>
          </a:bodyPr>
          <a:lstStyle/>
          <a:p>
            <a:r>
              <a:rPr lang="en-US" sz="2400" dirty="0" smtClean="0"/>
              <a:t>ciphertext </a:t>
            </a:r>
            <a:r>
              <a:rPr lang="en-US" sz="2400" dirty="0" smtClean="0">
                <a:latin typeface="+mj-lt"/>
              </a:rPr>
              <a:t>C</a:t>
            </a:r>
            <a:endParaRPr lang="en-US" sz="2400" dirty="0">
              <a:latin typeface="+mj-lt"/>
            </a:endParaRPr>
          </a:p>
        </p:txBody>
      </p:sp>
      <p:grpSp>
        <p:nvGrpSpPr>
          <p:cNvPr id="42" name="Group 41"/>
          <p:cNvGrpSpPr/>
          <p:nvPr/>
        </p:nvGrpSpPr>
        <p:grpSpPr>
          <a:xfrm>
            <a:off x="6976008" y="1322308"/>
            <a:ext cx="3476330" cy="1483743"/>
            <a:chOff x="6976008" y="1322308"/>
            <a:chExt cx="3476330" cy="1483743"/>
          </a:xfrm>
        </p:grpSpPr>
        <p:sp>
          <p:nvSpPr>
            <p:cNvPr id="27" name="TextBox 26"/>
            <p:cNvSpPr txBox="1"/>
            <p:nvPr/>
          </p:nvSpPr>
          <p:spPr>
            <a:xfrm>
              <a:off x="8830678" y="1322308"/>
              <a:ext cx="1287532" cy="461665"/>
            </a:xfrm>
            <a:prstGeom prst="rect">
              <a:avLst/>
            </a:prstGeom>
            <a:noFill/>
          </p:spPr>
          <p:txBody>
            <a:bodyPr wrap="none" rtlCol="0">
              <a:spAutoFit/>
            </a:bodyPr>
            <a:lstStyle/>
            <a:p>
              <a:pPr algn="ctr"/>
              <a:r>
                <a:rPr lang="en-US" sz="2400" dirty="0" smtClean="0">
                  <a:latin typeface="+mj-lt"/>
                </a:rPr>
                <a:t>N, A, |P|</a:t>
              </a:r>
              <a:endParaRPr lang="en-US" sz="2400" dirty="0">
                <a:latin typeface="+mj-lt"/>
              </a:endParaRPr>
            </a:p>
          </p:txBody>
        </p:sp>
        <p:cxnSp>
          <p:nvCxnSpPr>
            <p:cNvPr id="28" name="Straight Arrow Connector 27"/>
            <p:cNvCxnSpPr>
              <a:stCxn id="27" idx="2"/>
            </p:cNvCxnSpPr>
            <p:nvPr/>
          </p:nvCxnSpPr>
          <p:spPr>
            <a:xfrm>
              <a:off x="9474444" y="1783973"/>
              <a:ext cx="0" cy="474936"/>
            </a:xfrm>
            <a:prstGeom prst="straightConnector1">
              <a:avLst/>
            </a:prstGeom>
            <a:ln w="31750">
              <a:solidFill>
                <a:schemeClr val="tx1">
                  <a:lumMod val="65000"/>
                  <a:lumOff val="35000"/>
                </a:schemeClr>
              </a:solidFill>
              <a:tailEnd type="triangle" w="med" len="lg"/>
            </a:ln>
          </p:spPr>
          <p:style>
            <a:lnRef idx="2">
              <a:schemeClr val="accent1"/>
            </a:lnRef>
            <a:fillRef idx="0">
              <a:schemeClr val="accent1"/>
            </a:fillRef>
            <a:effectRef idx="1">
              <a:schemeClr val="accent1"/>
            </a:effectRef>
            <a:fontRef idx="minor">
              <a:schemeClr val="tx1"/>
            </a:fontRef>
          </p:style>
        </p:cxnSp>
        <p:sp>
          <p:nvSpPr>
            <p:cNvPr id="32" name="Rectangle 31"/>
            <p:cNvSpPr/>
            <p:nvPr/>
          </p:nvSpPr>
          <p:spPr>
            <a:xfrm>
              <a:off x="8476254" y="2268431"/>
              <a:ext cx="1976084" cy="537620"/>
            </a:xfrm>
            <a:prstGeom prst="rect">
              <a:avLst/>
            </a:prstGeom>
            <a:solidFill>
              <a:schemeClr val="bg1">
                <a:lumMod val="7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lumMod val="65000"/>
                      <a:lumOff val="35000"/>
                    </a:schemeClr>
                  </a:solidFill>
                  <a:latin typeface="Lato Black"/>
                  <a:cs typeface="Lato Black"/>
                </a:rPr>
                <a:t>Gen counter</a:t>
              </a:r>
              <a:endParaRPr lang="en-US" sz="2400" i="1" baseline="-25000" dirty="0">
                <a:solidFill>
                  <a:schemeClr val="tx1">
                    <a:lumMod val="65000"/>
                    <a:lumOff val="35000"/>
                  </a:schemeClr>
                </a:solidFill>
                <a:latin typeface="Lato Black"/>
                <a:cs typeface="Lato Black"/>
              </a:endParaRPr>
            </a:p>
          </p:txBody>
        </p:sp>
        <p:cxnSp>
          <p:nvCxnSpPr>
            <p:cNvPr id="34" name="Straight Arrow Connector 33"/>
            <p:cNvCxnSpPr>
              <a:stCxn id="32" idx="1"/>
              <a:endCxn id="18" idx="3"/>
            </p:cNvCxnSpPr>
            <p:nvPr/>
          </p:nvCxnSpPr>
          <p:spPr>
            <a:xfrm flipH="1" flipV="1">
              <a:off x="6976008" y="2532946"/>
              <a:ext cx="1500246" cy="4295"/>
            </a:xfrm>
            <a:prstGeom prst="straightConnector1">
              <a:avLst/>
            </a:prstGeom>
            <a:ln w="31750">
              <a:solidFill>
                <a:schemeClr val="tx1">
                  <a:lumMod val="65000"/>
                  <a:lumOff val="35000"/>
                </a:schemeClr>
              </a:solidFill>
              <a:tailEnd type="triangle" w="med" len="lg"/>
            </a:ln>
          </p:spPr>
          <p:style>
            <a:lnRef idx="2">
              <a:schemeClr val="accent1"/>
            </a:lnRef>
            <a:fillRef idx="0">
              <a:schemeClr val="accent1"/>
            </a:fillRef>
            <a:effectRef idx="1">
              <a:schemeClr val="accent1"/>
            </a:effectRef>
            <a:fontRef idx="minor">
              <a:schemeClr val="tx1"/>
            </a:fontRef>
          </p:style>
        </p:cxnSp>
      </p:grpSp>
      <p:cxnSp>
        <p:nvCxnSpPr>
          <p:cNvPr id="39" name="Elbow Connector 38"/>
          <p:cNvCxnSpPr>
            <a:endCxn id="20" idx="1"/>
          </p:cNvCxnSpPr>
          <p:nvPr/>
        </p:nvCxnSpPr>
        <p:spPr>
          <a:xfrm flipV="1">
            <a:off x="2956566" y="1487099"/>
            <a:ext cx="2956044" cy="1597738"/>
          </a:xfrm>
          <a:prstGeom prst="bentConnector3">
            <a:avLst>
              <a:gd name="adj1" fmla="val 63462"/>
            </a:avLst>
          </a:prstGeom>
          <a:ln w="31750">
            <a:solidFill>
              <a:schemeClr val="tx1">
                <a:lumMod val="65000"/>
                <a:lumOff val="35000"/>
              </a:schemeClr>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15955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0" end="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
                                            <p:txEl>
                                              <p:pRg st="1" end="1"/>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1">
                                            <p:txEl>
                                              <p:pRg st="0" end="0"/>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1">
                                            <p:txEl>
                                              <p:pRg st="1" end="1"/>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20" grpId="0"/>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objective</a:t>
            </a:r>
            <a:endParaRPr lang="en-US" dirty="0"/>
          </a:p>
        </p:txBody>
      </p:sp>
      <p:sp>
        <p:nvSpPr>
          <p:cNvPr id="3" name="TextBox 2"/>
          <p:cNvSpPr txBox="1"/>
          <p:nvPr/>
        </p:nvSpPr>
        <p:spPr>
          <a:xfrm>
            <a:off x="609600" y="1577337"/>
            <a:ext cx="1937390" cy="523220"/>
          </a:xfrm>
          <a:prstGeom prst="rect">
            <a:avLst/>
          </a:prstGeom>
          <a:noFill/>
        </p:spPr>
        <p:txBody>
          <a:bodyPr wrap="none" lIns="0" rtlCol="0">
            <a:spAutoFit/>
          </a:bodyPr>
          <a:lstStyle/>
          <a:p>
            <a:r>
              <a:rPr lang="en-US" sz="2800" u="sng" dirty="0" smtClean="0">
                <a:solidFill>
                  <a:schemeClr val="accent2"/>
                </a:solidFill>
                <a:latin typeface="Lato Black" panose="020F0502020204030203" pitchFamily="34" charset="0"/>
                <a:ea typeface="Lato Black" panose="020F0502020204030203" pitchFamily="34" charset="0"/>
                <a:cs typeface="Lato Black" panose="020F0502020204030203" pitchFamily="34" charset="0"/>
              </a:rPr>
              <a:t>Math Tools</a:t>
            </a:r>
            <a:endParaRPr lang="en-US" sz="2800" u="sng" dirty="0">
              <a:solidFill>
                <a:schemeClr val="accent2"/>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4" name="TextBox 3"/>
          <p:cNvSpPr txBox="1"/>
          <p:nvPr/>
        </p:nvSpPr>
        <p:spPr>
          <a:xfrm>
            <a:off x="3579473" y="1577337"/>
            <a:ext cx="1737014" cy="523220"/>
          </a:xfrm>
          <a:prstGeom prst="rect">
            <a:avLst/>
          </a:prstGeom>
          <a:noFill/>
        </p:spPr>
        <p:txBody>
          <a:bodyPr wrap="none" lIns="0" rtlCol="0">
            <a:spAutoFit/>
          </a:bodyPr>
          <a:lstStyle/>
          <a:p>
            <a:r>
              <a:rPr lang="en-US" sz="2800" u="sng" dirty="0" smtClean="0">
                <a:solidFill>
                  <a:schemeClr val="accent3">
                    <a:lumMod val="75000"/>
                  </a:schemeClr>
                </a:solidFill>
                <a:latin typeface="Lato Black" panose="020F0502020204030203" pitchFamily="34" charset="0"/>
                <a:ea typeface="Lato Black" panose="020F0502020204030203" pitchFamily="34" charset="0"/>
                <a:cs typeface="Lato Black" panose="020F0502020204030203" pitchFamily="34" charset="0"/>
              </a:rPr>
              <a:t>Primitives</a:t>
            </a:r>
            <a:endParaRPr lang="en-US" sz="2800" u="sng" dirty="0">
              <a:solidFill>
                <a:schemeClr val="accent3">
                  <a:lumMod val="75000"/>
                </a:schemeClr>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5" name="TextBox 4"/>
          <p:cNvSpPr txBox="1"/>
          <p:nvPr/>
        </p:nvSpPr>
        <p:spPr>
          <a:xfrm>
            <a:off x="6166796" y="1577337"/>
            <a:ext cx="1882888" cy="523220"/>
          </a:xfrm>
          <a:prstGeom prst="rect">
            <a:avLst/>
          </a:prstGeom>
          <a:noFill/>
        </p:spPr>
        <p:txBody>
          <a:bodyPr wrap="none" lIns="0" rtlCol="0">
            <a:spAutoFit/>
          </a:bodyPr>
          <a:lstStyle/>
          <a:p>
            <a:r>
              <a:rPr lang="en-US" sz="2800" u="sng" dirty="0" smtClean="0">
                <a:solidFill>
                  <a:schemeClr val="accent1"/>
                </a:solidFill>
                <a:latin typeface="Lato Black" panose="020F0502020204030203" pitchFamily="34" charset="0"/>
                <a:ea typeface="Lato Black" panose="020F0502020204030203" pitchFamily="34" charset="0"/>
                <a:cs typeface="Lato Black" panose="020F0502020204030203" pitchFamily="34" charset="0"/>
              </a:rPr>
              <a:t>Algorithms</a:t>
            </a:r>
            <a:endParaRPr lang="en-US" sz="2800" u="sng" dirty="0">
              <a:solidFill>
                <a:schemeClr val="accent1"/>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6" name="TextBox 5"/>
          <p:cNvSpPr txBox="1"/>
          <p:nvPr/>
        </p:nvSpPr>
        <p:spPr>
          <a:xfrm>
            <a:off x="9296401" y="1577337"/>
            <a:ext cx="1647246" cy="523220"/>
          </a:xfrm>
          <a:prstGeom prst="rect">
            <a:avLst/>
          </a:prstGeom>
          <a:noFill/>
        </p:spPr>
        <p:txBody>
          <a:bodyPr wrap="none" lIns="0" rtlCol="0">
            <a:spAutoFit/>
          </a:bodyPr>
          <a:lstStyle/>
          <a:p>
            <a:r>
              <a:rPr lang="en-US" sz="2800" u="sng" dirty="0" smtClean="0">
                <a:solidFill>
                  <a:schemeClr val="accent4"/>
                </a:solidFill>
                <a:latin typeface="Lato Black" panose="020F0502020204030203" pitchFamily="34" charset="0"/>
                <a:ea typeface="Lato Black" panose="020F0502020204030203" pitchFamily="34" charset="0"/>
                <a:cs typeface="Lato Black" panose="020F0502020204030203" pitchFamily="34" charset="0"/>
              </a:rPr>
              <a:t>Protocols</a:t>
            </a:r>
            <a:endParaRPr lang="en-US" sz="2800" u="sng" dirty="0">
              <a:solidFill>
                <a:schemeClr val="accent4"/>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42" name="TextBox 41"/>
          <p:cNvSpPr txBox="1"/>
          <p:nvPr/>
        </p:nvSpPr>
        <p:spPr>
          <a:xfrm>
            <a:off x="6464955" y="6162724"/>
            <a:ext cx="2382383" cy="523220"/>
          </a:xfrm>
          <a:prstGeom prst="rect">
            <a:avLst/>
          </a:prstGeom>
          <a:noFill/>
        </p:spPr>
        <p:txBody>
          <a:bodyPr wrap="none" rtlCol="0">
            <a:spAutoFit/>
          </a:bodyPr>
          <a:lstStyle/>
          <a:p>
            <a:pPr algn="r"/>
            <a:r>
              <a:rPr lang="en-US" sz="2800" dirty="0" smtClean="0">
                <a:latin typeface="Lato Black" panose="020F0502020204030203" pitchFamily="34" charset="0"/>
                <a:ea typeface="Lato Black" panose="020F0502020204030203" pitchFamily="34" charset="0"/>
                <a:cs typeface="Lato Black" panose="020F0502020204030203" pitchFamily="34" charset="0"/>
              </a:rPr>
              <a:t>☏  </a:t>
            </a:r>
            <a:r>
              <a:rPr lang="en-US" sz="2800" dirty="0" err="1" smtClean="0">
                <a:latin typeface="Lato Black" panose="020F0502020204030203" pitchFamily="34" charset="0"/>
                <a:ea typeface="Lato Black" panose="020F0502020204030203" pitchFamily="34" charset="0"/>
                <a:cs typeface="Lato Black" panose="020F0502020204030203" pitchFamily="34" charset="0"/>
              </a:rPr>
              <a:t>Minicrypt</a:t>
            </a:r>
            <a:endParaRPr lang="en-US" sz="2800" dirty="0">
              <a:latin typeface="Lato Black" panose="020F0502020204030203" pitchFamily="34" charset="0"/>
              <a:ea typeface="Lato Black" panose="020F0502020204030203" pitchFamily="34" charset="0"/>
              <a:cs typeface="Lato Black" panose="020F0502020204030203" pitchFamily="34" charset="0"/>
            </a:endParaRPr>
          </a:p>
        </p:txBody>
      </p:sp>
      <p:sp>
        <p:nvSpPr>
          <p:cNvPr id="9" name="TextBox 8"/>
          <p:cNvSpPr txBox="1"/>
          <p:nvPr/>
        </p:nvSpPr>
        <p:spPr>
          <a:xfrm>
            <a:off x="609600" y="4635973"/>
            <a:ext cx="2002471" cy="830997"/>
          </a:xfrm>
          <a:prstGeom prst="rect">
            <a:avLst/>
          </a:prstGeom>
          <a:noFill/>
          <a:ln>
            <a:solidFill>
              <a:schemeClr val="accent2">
                <a:lumMod val="60000"/>
                <a:lumOff val="40000"/>
              </a:schemeClr>
            </a:solidFill>
          </a:ln>
        </p:spPr>
        <p:txBody>
          <a:bodyPr wrap="none" rtlCol="0">
            <a:spAutoFit/>
          </a:bodyPr>
          <a:lstStyle/>
          <a:p>
            <a:r>
              <a:rPr lang="en-US" sz="2400" dirty="0" smtClean="0">
                <a:solidFill>
                  <a:schemeClr val="accent2"/>
                </a:solidFill>
                <a:latin typeface="Lato Semibold" panose="020F0502020204030203" pitchFamily="34" charset="0"/>
                <a:ea typeface="Lato Semibold" panose="020F0502020204030203" pitchFamily="34" charset="0"/>
                <a:cs typeface="Lato Semibold" panose="020F0502020204030203" pitchFamily="34" charset="0"/>
              </a:rPr>
              <a:t>Random(</a:t>
            </a:r>
            <a:r>
              <a:rPr lang="en-US" sz="2400" dirty="0" err="1" smtClean="0">
                <a:solidFill>
                  <a:schemeClr val="accent2"/>
                </a:solidFill>
                <a:latin typeface="Lato Semibold" panose="020F0502020204030203" pitchFamily="34" charset="0"/>
                <a:ea typeface="Lato Semibold" panose="020F0502020204030203" pitchFamily="34" charset="0"/>
                <a:cs typeface="Lato Semibold" panose="020F0502020204030203" pitchFamily="34" charset="0"/>
              </a:rPr>
              <a:t>ish</a:t>
            </a:r>
            <a:r>
              <a:rPr lang="en-US" sz="2400" dirty="0" smtClean="0">
                <a:solidFill>
                  <a:schemeClr val="accent2"/>
                </a:solidFill>
                <a:latin typeface="Lato Semibold" panose="020F0502020204030203" pitchFamily="34" charset="0"/>
                <a:ea typeface="Lato Semibold" panose="020F0502020204030203" pitchFamily="34" charset="0"/>
                <a:cs typeface="Lato Semibold" panose="020F0502020204030203" pitchFamily="34" charset="0"/>
              </a:rPr>
              <a:t>)</a:t>
            </a:r>
            <a:br>
              <a:rPr lang="en-US" sz="2400" dirty="0" smtClean="0">
                <a:solidFill>
                  <a:schemeClr val="accent2"/>
                </a:solidFill>
                <a:latin typeface="Lato Semibold" panose="020F0502020204030203" pitchFamily="34" charset="0"/>
                <a:ea typeface="Lato Semibold" panose="020F0502020204030203" pitchFamily="34" charset="0"/>
                <a:cs typeface="Lato Semibold" panose="020F0502020204030203" pitchFamily="34" charset="0"/>
              </a:rPr>
            </a:br>
            <a:r>
              <a:rPr lang="en-US" sz="2400" dirty="0" smtClean="0">
                <a:solidFill>
                  <a:schemeClr val="accent2"/>
                </a:solidFill>
                <a:latin typeface="Lato Semibold" panose="020F0502020204030203" pitchFamily="34" charset="0"/>
                <a:ea typeface="Lato Semibold" panose="020F0502020204030203" pitchFamily="34" charset="0"/>
                <a:cs typeface="Lato Semibold" panose="020F0502020204030203" pitchFamily="34" charset="0"/>
              </a:rPr>
              <a:t>permutations</a:t>
            </a:r>
            <a:endParaRPr lang="en-US" sz="2400" dirty="0">
              <a:solidFill>
                <a:schemeClr val="accent2"/>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10" name="TextBox 9"/>
          <p:cNvSpPr txBox="1"/>
          <p:nvPr/>
        </p:nvSpPr>
        <p:spPr>
          <a:xfrm>
            <a:off x="3579473" y="5331727"/>
            <a:ext cx="1167307" cy="830997"/>
          </a:xfrm>
          <a:prstGeom prst="rect">
            <a:avLst/>
          </a:prstGeom>
          <a:noFill/>
          <a:ln>
            <a:solidFill>
              <a:schemeClr val="accent3"/>
            </a:solidFill>
          </a:ln>
        </p:spPr>
        <p:txBody>
          <a:bodyPr wrap="none" rtlCol="0">
            <a:spAutoFit/>
          </a:bodyPr>
          <a:lstStyle/>
          <a:p>
            <a:r>
              <a:rPr lang="en-US" sz="2400" dirty="0" smtClean="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rPr>
              <a:t>Block</a:t>
            </a:r>
            <a:br>
              <a:rPr lang="en-US" sz="2400" dirty="0" smtClean="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rPr>
            </a:br>
            <a:r>
              <a:rPr lang="en-US" sz="2400" dirty="0" smtClean="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rPr>
              <a:t>ciphers</a:t>
            </a:r>
            <a:endParaRPr lang="en-US" sz="2400" dirty="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11" name="TextBox 10"/>
          <p:cNvSpPr txBox="1"/>
          <p:nvPr/>
        </p:nvSpPr>
        <p:spPr>
          <a:xfrm>
            <a:off x="3579473" y="3940218"/>
            <a:ext cx="1460656" cy="830997"/>
          </a:xfrm>
          <a:prstGeom prst="rect">
            <a:avLst/>
          </a:prstGeom>
          <a:noFill/>
          <a:ln>
            <a:solidFill>
              <a:schemeClr val="accent3"/>
            </a:solidFill>
          </a:ln>
        </p:spPr>
        <p:txBody>
          <a:bodyPr wrap="none" rtlCol="0">
            <a:spAutoFit/>
          </a:bodyPr>
          <a:lstStyle/>
          <a:p>
            <a:r>
              <a:rPr lang="en-US" sz="2400" dirty="0" smtClean="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rPr>
              <a:t>Hash</a:t>
            </a:r>
            <a:br>
              <a:rPr lang="en-US" sz="2400" dirty="0" smtClean="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rPr>
            </a:br>
            <a:r>
              <a:rPr lang="en-US" sz="2400" dirty="0" smtClean="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rPr>
              <a:t>functions</a:t>
            </a:r>
            <a:endParaRPr lang="en-US" sz="2400" dirty="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15" name="TextBox 14"/>
          <p:cNvSpPr txBox="1"/>
          <p:nvPr/>
        </p:nvSpPr>
        <p:spPr>
          <a:xfrm>
            <a:off x="6166796" y="4635973"/>
            <a:ext cx="2281394" cy="830997"/>
          </a:xfrm>
          <a:prstGeom prst="rect">
            <a:avLst/>
          </a:prstGeom>
          <a:noFill/>
          <a:ln>
            <a:solidFill>
              <a:schemeClr val="accent1">
                <a:lumMod val="60000"/>
                <a:lumOff val="40000"/>
              </a:schemeClr>
            </a:solidFill>
          </a:ln>
        </p:spPr>
        <p:txBody>
          <a:bodyPr wrap="none" rtlCol="0">
            <a:spAutoFit/>
          </a:bodyPr>
          <a:lstStyle/>
          <a:p>
            <a:r>
              <a:rPr lang="en-US" sz="2400" dirty="0" smtClean="0">
                <a:solidFill>
                  <a:schemeClr val="accent1"/>
                </a:solidFill>
                <a:latin typeface="Lato Semibold" panose="020F0502020204030203" pitchFamily="34" charset="0"/>
                <a:ea typeface="Lato Semibold" panose="020F0502020204030203" pitchFamily="34" charset="0"/>
                <a:cs typeface="Lato Semibold" panose="020F0502020204030203" pitchFamily="34" charset="0"/>
              </a:rPr>
              <a:t>Protected</a:t>
            </a:r>
            <a:br>
              <a:rPr lang="en-US" sz="2400" dirty="0" smtClean="0">
                <a:solidFill>
                  <a:schemeClr val="accent1"/>
                </a:solidFill>
                <a:latin typeface="Lato Semibold" panose="020F0502020204030203" pitchFamily="34" charset="0"/>
                <a:ea typeface="Lato Semibold" panose="020F0502020204030203" pitchFamily="34" charset="0"/>
                <a:cs typeface="Lato Semibold" panose="020F0502020204030203" pitchFamily="34" charset="0"/>
              </a:rPr>
            </a:br>
            <a:r>
              <a:rPr lang="en-US" sz="2400" dirty="0" smtClean="0">
                <a:solidFill>
                  <a:schemeClr val="accent1"/>
                </a:solidFill>
                <a:latin typeface="Lato Semibold" panose="020F0502020204030203" pitchFamily="34" charset="0"/>
                <a:ea typeface="Lato Semibold" panose="020F0502020204030203" pitchFamily="34" charset="0"/>
                <a:cs typeface="Lato Semibold" panose="020F0502020204030203" pitchFamily="34" charset="0"/>
              </a:rPr>
              <a:t>communication</a:t>
            </a:r>
            <a:endParaRPr lang="en-US" sz="2400" dirty="0">
              <a:solidFill>
                <a:schemeClr val="accent1"/>
              </a:solidFill>
              <a:latin typeface="Lato Semibold" panose="020F0502020204030203" pitchFamily="34" charset="0"/>
              <a:ea typeface="Lato Semibold" panose="020F0502020204030203" pitchFamily="34" charset="0"/>
              <a:cs typeface="Lato Semibold" panose="020F0502020204030203" pitchFamily="34" charset="0"/>
            </a:endParaRPr>
          </a:p>
        </p:txBody>
      </p:sp>
      <p:cxnSp>
        <p:nvCxnSpPr>
          <p:cNvPr id="21" name="Straight Arrow Connector 20"/>
          <p:cNvCxnSpPr>
            <a:stCxn id="9" idx="3"/>
            <a:endCxn id="11" idx="1"/>
          </p:cNvCxnSpPr>
          <p:nvPr/>
        </p:nvCxnSpPr>
        <p:spPr>
          <a:xfrm flipV="1">
            <a:off x="2612071" y="4355717"/>
            <a:ext cx="967402" cy="695755"/>
          </a:xfrm>
          <a:prstGeom prst="straightConnector1">
            <a:avLst/>
          </a:prstGeom>
          <a:ln w="50800">
            <a:solidFill>
              <a:schemeClr val="accent6"/>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9" idx="3"/>
            <a:endCxn id="10" idx="1"/>
          </p:cNvCxnSpPr>
          <p:nvPr/>
        </p:nvCxnSpPr>
        <p:spPr>
          <a:xfrm>
            <a:off x="2612071" y="5051472"/>
            <a:ext cx="967402" cy="695754"/>
          </a:xfrm>
          <a:prstGeom prst="straightConnector1">
            <a:avLst/>
          </a:prstGeom>
          <a:ln w="50800">
            <a:solidFill>
              <a:schemeClr val="accent6"/>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11" idx="3"/>
            <a:endCxn id="15" idx="1"/>
          </p:cNvCxnSpPr>
          <p:nvPr/>
        </p:nvCxnSpPr>
        <p:spPr>
          <a:xfrm>
            <a:off x="5040129" y="4355717"/>
            <a:ext cx="1126667" cy="695755"/>
          </a:xfrm>
          <a:prstGeom prst="straightConnector1">
            <a:avLst/>
          </a:prstGeom>
          <a:ln w="50800">
            <a:solidFill>
              <a:schemeClr val="accent5"/>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stCxn id="34" idx="3"/>
            <a:endCxn id="15" idx="2"/>
          </p:cNvCxnSpPr>
          <p:nvPr/>
        </p:nvCxnSpPr>
        <p:spPr>
          <a:xfrm flipV="1">
            <a:off x="6078913" y="5466970"/>
            <a:ext cx="1228580" cy="453411"/>
          </a:xfrm>
          <a:prstGeom prst="straightConnector1">
            <a:avLst/>
          </a:prstGeom>
          <a:ln w="50800">
            <a:solidFill>
              <a:schemeClr val="accent5"/>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grpSp>
        <p:nvGrpSpPr>
          <p:cNvPr id="81" name="Group 80"/>
          <p:cNvGrpSpPr/>
          <p:nvPr/>
        </p:nvGrpSpPr>
        <p:grpSpPr>
          <a:xfrm>
            <a:off x="609600" y="2548709"/>
            <a:ext cx="11409021" cy="4137235"/>
            <a:chOff x="609600" y="2548709"/>
            <a:chExt cx="11409021" cy="4137235"/>
          </a:xfrm>
        </p:grpSpPr>
        <p:sp>
          <p:nvSpPr>
            <p:cNvPr id="41" name="TextBox 40"/>
            <p:cNvSpPr txBox="1"/>
            <p:nvPr/>
          </p:nvSpPr>
          <p:spPr>
            <a:xfrm>
              <a:off x="9296401" y="6162724"/>
              <a:ext cx="2722220" cy="523220"/>
            </a:xfrm>
            <a:prstGeom prst="rect">
              <a:avLst/>
            </a:prstGeom>
            <a:noFill/>
          </p:spPr>
          <p:txBody>
            <a:bodyPr wrap="none" rtlCol="0">
              <a:spAutoFit/>
            </a:bodyPr>
            <a:lstStyle/>
            <a:p>
              <a:r>
                <a:rPr lang="en-US" sz="2800" dirty="0" err="1" smtClean="0">
                  <a:latin typeface="Lato Black" panose="020F0502020204030203" pitchFamily="34" charset="0"/>
                  <a:ea typeface="Lato Black" panose="020F0502020204030203" pitchFamily="34" charset="0"/>
                  <a:cs typeface="Lato Black" panose="020F0502020204030203" pitchFamily="34" charset="0"/>
                </a:rPr>
                <a:t>Cryptomania</a:t>
              </a:r>
              <a:r>
                <a:rPr lang="en-US" sz="2800" dirty="0" smtClean="0">
                  <a:latin typeface="Lato Black" panose="020F0502020204030203" pitchFamily="34" charset="0"/>
                  <a:ea typeface="Lato Black" panose="020F0502020204030203" pitchFamily="34" charset="0"/>
                  <a:cs typeface="Lato Black" panose="020F0502020204030203" pitchFamily="34" charset="0"/>
                </a:rPr>
                <a:t> </a:t>
              </a:r>
              <a:r>
                <a:rPr lang="en-US" sz="2800" dirty="0">
                  <a:latin typeface="Lato Black" panose="020F0502020204030203" pitchFamily="34" charset="0"/>
                  <a:ea typeface="Lato Black" panose="020F0502020204030203" pitchFamily="34" charset="0"/>
                  <a:cs typeface="Lato Black" panose="020F0502020204030203" pitchFamily="34" charset="0"/>
                </a:rPr>
                <a:t>✉</a:t>
              </a:r>
            </a:p>
          </p:txBody>
        </p:sp>
        <p:sp>
          <p:nvSpPr>
            <p:cNvPr id="8" name="TextBox 7"/>
            <p:cNvSpPr txBox="1"/>
            <p:nvPr/>
          </p:nvSpPr>
          <p:spPr>
            <a:xfrm>
              <a:off x="609600" y="2548709"/>
              <a:ext cx="1569660" cy="830997"/>
            </a:xfrm>
            <a:prstGeom prst="rect">
              <a:avLst/>
            </a:prstGeom>
            <a:noFill/>
            <a:ln>
              <a:solidFill>
                <a:schemeClr val="accent2">
                  <a:lumMod val="60000"/>
                  <a:lumOff val="40000"/>
                </a:schemeClr>
              </a:solidFill>
            </a:ln>
          </p:spPr>
          <p:txBody>
            <a:bodyPr wrap="none" rtlCol="0">
              <a:spAutoFit/>
            </a:bodyPr>
            <a:lstStyle/>
            <a:p>
              <a:r>
                <a:rPr lang="en-US" sz="2400" dirty="0" smtClean="0">
                  <a:solidFill>
                    <a:schemeClr val="accent2"/>
                  </a:solidFill>
                  <a:latin typeface="Lato Semibold" panose="020F0502020204030203" pitchFamily="34" charset="0"/>
                  <a:ea typeface="Lato Semibold" panose="020F0502020204030203" pitchFamily="34" charset="0"/>
                  <a:cs typeface="Lato Semibold" panose="020F0502020204030203" pitchFamily="34" charset="0"/>
                </a:rPr>
                <a:t>Modular</a:t>
              </a:r>
              <a:br>
                <a:rPr lang="en-US" sz="2400" dirty="0" smtClean="0">
                  <a:solidFill>
                    <a:schemeClr val="accent2"/>
                  </a:solidFill>
                  <a:latin typeface="Lato Semibold" panose="020F0502020204030203" pitchFamily="34" charset="0"/>
                  <a:ea typeface="Lato Semibold" panose="020F0502020204030203" pitchFamily="34" charset="0"/>
                  <a:cs typeface="Lato Semibold" panose="020F0502020204030203" pitchFamily="34" charset="0"/>
                </a:rPr>
              </a:br>
              <a:r>
                <a:rPr lang="en-US" sz="2400" dirty="0" smtClean="0">
                  <a:solidFill>
                    <a:schemeClr val="accent2"/>
                  </a:solidFill>
                  <a:latin typeface="Lato Semibold" panose="020F0502020204030203" pitchFamily="34" charset="0"/>
                  <a:ea typeface="Lato Semibold" panose="020F0502020204030203" pitchFamily="34" charset="0"/>
                  <a:cs typeface="Lato Semibold" panose="020F0502020204030203" pitchFamily="34" charset="0"/>
                </a:rPr>
                <a:t>arithmetic</a:t>
              </a:r>
              <a:endParaRPr lang="en-US" sz="2400" dirty="0">
                <a:solidFill>
                  <a:schemeClr val="accent2"/>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13" name="TextBox 12"/>
            <p:cNvSpPr txBox="1"/>
            <p:nvPr/>
          </p:nvSpPr>
          <p:spPr>
            <a:xfrm>
              <a:off x="9296401" y="3663219"/>
              <a:ext cx="1938351" cy="1200329"/>
            </a:xfrm>
            <a:prstGeom prst="rect">
              <a:avLst/>
            </a:prstGeom>
            <a:noFill/>
            <a:ln>
              <a:solidFill>
                <a:schemeClr val="accent4">
                  <a:lumMod val="60000"/>
                  <a:lumOff val="40000"/>
                </a:schemeClr>
              </a:solidFill>
            </a:ln>
          </p:spPr>
          <p:txBody>
            <a:bodyPr wrap="none" rtlCol="0">
              <a:spAutoFit/>
            </a:bodyPr>
            <a:lstStyle/>
            <a:p>
              <a:r>
                <a:rPr lang="en-US" sz="2400" dirty="0" smtClean="0">
                  <a:solidFill>
                    <a:schemeClr val="accent4"/>
                  </a:solidFill>
                  <a:latin typeface="Lato Semibold" panose="020F0502020204030203" pitchFamily="34" charset="0"/>
                  <a:ea typeface="Lato Semibold" panose="020F0502020204030203" pitchFamily="34" charset="0"/>
                  <a:cs typeface="Lato Semibold" panose="020F0502020204030203" pitchFamily="34" charset="0"/>
                </a:rPr>
                <a:t>TLS: internet</a:t>
              </a:r>
              <a:br>
                <a:rPr lang="en-US" sz="2400" dirty="0" smtClean="0">
                  <a:solidFill>
                    <a:schemeClr val="accent4"/>
                  </a:solidFill>
                  <a:latin typeface="Lato Semibold" panose="020F0502020204030203" pitchFamily="34" charset="0"/>
                  <a:ea typeface="Lato Semibold" panose="020F0502020204030203" pitchFamily="34" charset="0"/>
                  <a:cs typeface="Lato Semibold" panose="020F0502020204030203" pitchFamily="34" charset="0"/>
                </a:rPr>
              </a:br>
              <a:r>
                <a:rPr lang="en-US" sz="2400" dirty="0" smtClean="0">
                  <a:solidFill>
                    <a:schemeClr val="accent4"/>
                  </a:solidFill>
                  <a:latin typeface="Lato Semibold" panose="020F0502020204030203" pitchFamily="34" charset="0"/>
                  <a:ea typeface="Lato Semibold" panose="020F0502020204030203" pitchFamily="34" charset="0"/>
                  <a:cs typeface="Lato Semibold" panose="020F0502020204030203" pitchFamily="34" charset="0"/>
                </a:rPr>
                <a:t>PGP: email</a:t>
              </a:r>
            </a:p>
            <a:p>
              <a:r>
                <a:rPr lang="en-US" sz="2400" i="1" dirty="0">
                  <a:solidFill>
                    <a:schemeClr val="accent4"/>
                  </a:solidFill>
                  <a:latin typeface="Lato Semibold" panose="020F0502020204030203" pitchFamily="34" charset="0"/>
                  <a:ea typeface="Lato Semibold" panose="020F0502020204030203" pitchFamily="34" charset="0"/>
                  <a:cs typeface="Lato Semibold" panose="020F0502020204030203" pitchFamily="34" charset="0"/>
                </a:rPr>
                <a:t>(see CS 558</a:t>
              </a:r>
              <a:r>
                <a:rPr lang="en-US" sz="2400" i="1" dirty="0" smtClean="0">
                  <a:solidFill>
                    <a:schemeClr val="accent4"/>
                  </a:solidFill>
                  <a:latin typeface="Lato Semibold" panose="020F0502020204030203" pitchFamily="34" charset="0"/>
                  <a:ea typeface="Lato Semibold" panose="020F0502020204030203" pitchFamily="34" charset="0"/>
                  <a:cs typeface="Lato Semibold" panose="020F0502020204030203" pitchFamily="34" charset="0"/>
                </a:rPr>
                <a:t>)</a:t>
              </a:r>
              <a:endParaRPr lang="en-US" sz="2400" i="1" dirty="0">
                <a:solidFill>
                  <a:schemeClr val="accent4"/>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14" name="TextBox 13"/>
            <p:cNvSpPr txBox="1"/>
            <p:nvPr/>
          </p:nvSpPr>
          <p:spPr>
            <a:xfrm>
              <a:off x="9296401" y="2733375"/>
              <a:ext cx="2565126" cy="461665"/>
            </a:xfrm>
            <a:prstGeom prst="rect">
              <a:avLst/>
            </a:prstGeom>
            <a:noFill/>
            <a:ln>
              <a:solidFill>
                <a:schemeClr val="accent4">
                  <a:lumMod val="60000"/>
                  <a:lumOff val="40000"/>
                </a:schemeClr>
              </a:solidFill>
            </a:ln>
          </p:spPr>
          <p:txBody>
            <a:bodyPr wrap="none" rtlCol="0">
              <a:spAutoFit/>
            </a:bodyPr>
            <a:lstStyle/>
            <a:p>
              <a:r>
                <a:rPr lang="en-US" sz="2400" dirty="0" smtClean="0">
                  <a:solidFill>
                    <a:schemeClr val="accent4"/>
                  </a:solidFill>
                  <a:latin typeface="Lato Semibold" panose="020F0502020204030203" pitchFamily="34" charset="0"/>
                  <a:ea typeface="Lato Semibold" panose="020F0502020204030203" pitchFamily="34" charset="0"/>
                  <a:cs typeface="Lato Semibold" panose="020F0502020204030203" pitchFamily="34" charset="0"/>
                </a:rPr>
                <a:t>Signal: messaging</a:t>
              </a:r>
              <a:endParaRPr lang="en-US" sz="2400" dirty="0">
                <a:solidFill>
                  <a:schemeClr val="accent4"/>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16" name="TextBox 15"/>
            <p:cNvSpPr txBox="1"/>
            <p:nvPr/>
          </p:nvSpPr>
          <p:spPr>
            <a:xfrm>
              <a:off x="6166796" y="3429129"/>
              <a:ext cx="2680542" cy="461665"/>
            </a:xfrm>
            <a:prstGeom prst="rect">
              <a:avLst/>
            </a:prstGeom>
            <a:noFill/>
            <a:ln>
              <a:solidFill>
                <a:schemeClr val="accent1">
                  <a:lumMod val="60000"/>
                  <a:lumOff val="40000"/>
                </a:schemeClr>
              </a:solidFill>
            </a:ln>
          </p:spPr>
          <p:txBody>
            <a:bodyPr wrap="none" rtlCol="0">
              <a:spAutoFit/>
            </a:bodyPr>
            <a:lstStyle/>
            <a:p>
              <a:r>
                <a:rPr lang="en-US" sz="2400" dirty="0" smtClean="0">
                  <a:solidFill>
                    <a:schemeClr val="accent1"/>
                  </a:solidFill>
                  <a:latin typeface="Lato Semibold" panose="020F0502020204030203" pitchFamily="34" charset="0"/>
                  <a:ea typeface="Lato Semibold" panose="020F0502020204030203" pitchFamily="34" charset="0"/>
                  <a:cs typeface="Lato Semibold" panose="020F0502020204030203" pitchFamily="34" charset="0"/>
                </a:rPr>
                <a:t>Key encapsulation</a:t>
              </a:r>
              <a:endParaRPr lang="en-US" sz="2400" dirty="0">
                <a:solidFill>
                  <a:schemeClr val="accent1"/>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17" name="TextBox 16"/>
            <p:cNvSpPr txBox="1"/>
            <p:nvPr/>
          </p:nvSpPr>
          <p:spPr>
            <a:xfrm>
              <a:off x="6166796" y="2733375"/>
              <a:ext cx="2081019" cy="461665"/>
            </a:xfrm>
            <a:prstGeom prst="rect">
              <a:avLst/>
            </a:prstGeom>
            <a:noFill/>
            <a:ln>
              <a:solidFill>
                <a:schemeClr val="accent1">
                  <a:lumMod val="60000"/>
                  <a:lumOff val="40000"/>
                </a:schemeClr>
              </a:solidFill>
            </a:ln>
          </p:spPr>
          <p:txBody>
            <a:bodyPr wrap="none" rtlCol="0">
              <a:spAutoFit/>
            </a:bodyPr>
            <a:lstStyle/>
            <a:p>
              <a:r>
                <a:rPr lang="en-US" sz="2400" dirty="0" smtClean="0">
                  <a:solidFill>
                    <a:schemeClr val="accent1"/>
                  </a:solidFill>
                  <a:latin typeface="Lato Semibold" panose="020F0502020204030203" pitchFamily="34" charset="0"/>
                  <a:ea typeface="Lato Semibold" panose="020F0502020204030203" pitchFamily="34" charset="0"/>
                  <a:cs typeface="Lato Semibold" panose="020F0502020204030203" pitchFamily="34" charset="0"/>
                </a:rPr>
                <a:t>Key evolution</a:t>
              </a:r>
              <a:endParaRPr lang="en-US" sz="2400" dirty="0">
                <a:solidFill>
                  <a:schemeClr val="accent1"/>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18" name="TextBox 17"/>
            <p:cNvSpPr txBox="1"/>
            <p:nvPr/>
          </p:nvSpPr>
          <p:spPr>
            <a:xfrm>
              <a:off x="3579473" y="2548709"/>
              <a:ext cx="1503938" cy="830997"/>
            </a:xfrm>
            <a:prstGeom prst="rect">
              <a:avLst/>
            </a:prstGeom>
            <a:noFill/>
            <a:ln>
              <a:solidFill>
                <a:schemeClr val="accent3"/>
              </a:solidFill>
            </a:ln>
          </p:spPr>
          <p:txBody>
            <a:bodyPr wrap="none" rtlCol="0">
              <a:spAutoFit/>
            </a:bodyPr>
            <a:lstStyle/>
            <a:p>
              <a:r>
                <a:rPr lang="en-US" sz="2400" dirty="0" err="1" smtClean="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rPr>
                <a:t>Auth</a:t>
              </a:r>
              <a:r>
                <a:rPr lang="en-US" sz="2400" dirty="0" smtClean="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rPr>
                <a:t> key</a:t>
              </a:r>
              <a:br>
                <a:rPr lang="en-US" sz="2400" dirty="0" smtClean="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rPr>
              </a:br>
              <a:r>
                <a:rPr lang="en-US" sz="2400" dirty="0" smtClean="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rPr>
                <a:t>exchange</a:t>
              </a:r>
              <a:endParaRPr lang="en-US" sz="2400" dirty="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endParaRPr>
            </a:p>
          </p:txBody>
        </p:sp>
        <p:cxnSp>
          <p:nvCxnSpPr>
            <p:cNvPr id="25" name="Straight Arrow Connector 24"/>
            <p:cNvCxnSpPr>
              <a:stCxn id="8" idx="3"/>
              <a:endCxn id="18" idx="1"/>
            </p:cNvCxnSpPr>
            <p:nvPr/>
          </p:nvCxnSpPr>
          <p:spPr>
            <a:xfrm>
              <a:off x="2179260" y="2964208"/>
              <a:ext cx="1400213" cy="0"/>
            </a:xfrm>
            <a:prstGeom prst="straightConnector1">
              <a:avLst/>
            </a:prstGeom>
            <a:ln w="50800">
              <a:solidFill>
                <a:schemeClr val="accent6"/>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18" idx="3"/>
              <a:endCxn id="17" idx="1"/>
            </p:cNvCxnSpPr>
            <p:nvPr/>
          </p:nvCxnSpPr>
          <p:spPr>
            <a:xfrm>
              <a:off x="5083411" y="2964208"/>
              <a:ext cx="1083385" cy="0"/>
            </a:xfrm>
            <a:prstGeom prst="straightConnector1">
              <a:avLst/>
            </a:prstGeom>
            <a:ln w="50800">
              <a:solidFill>
                <a:schemeClr val="accent5"/>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18" idx="3"/>
              <a:endCxn id="16" idx="1"/>
            </p:cNvCxnSpPr>
            <p:nvPr/>
          </p:nvCxnSpPr>
          <p:spPr>
            <a:xfrm>
              <a:off x="5083411" y="2964208"/>
              <a:ext cx="1083385" cy="695754"/>
            </a:xfrm>
            <a:prstGeom prst="straightConnector1">
              <a:avLst/>
            </a:prstGeom>
            <a:ln w="50800">
              <a:solidFill>
                <a:schemeClr val="accent5"/>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a:stCxn id="11" idx="3"/>
              <a:endCxn id="16" idx="1"/>
            </p:cNvCxnSpPr>
            <p:nvPr/>
          </p:nvCxnSpPr>
          <p:spPr>
            <a:xfrm flipV="1">
              <a:off x="5040129" y="3659962"/>
              <a:ext cx="1126667" cy="695755"/>
            </a:xfrm>
            <a:prstGeom prst="straightConnector1">
              <a:avLst/>
            </a:prstGeom>
            <a:ln w="50800">
              <a:solidFill>
                <a:schemeClr val="accent5"/>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a:stCxn id="17" idx="3"/>
              <a:endCxn id="14" idx="1"/>
            </p:cNvCxnSpPr>
            <p:nvPr/>
          </p:nvCxnSpPr>
          <p:spPr>
            <a:xfrm>
              <a:off x="8247815" y="2964208"/>
              <a:ext cx="1048586" cy="0"/>
            </a:xfrm>
            <a:prstGeom prst="straightConnector1">
              <a:avLst/>
            </a:prstGeom>
            <a:ln w="50800">
              <a:solidFill>
                <a:schemeClr val="accent4">
                  <a:lumMod val="60000"/>
                  <a:lumOff val="40000"/>
                </a:schemeClr>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a:stCxn id="16" idx="3"/>
              <a:endCxn id="13" idx="1"/>
            </p:cNvCxnSpPr>
            <p:nvPr/>
          </p:nvCxnSpPr>
          <p:spPr>
            <a:xfrm>
              <a:off x="8847338" y="3659962"/>
              <a:ext cx="449063" cy="603422"/>
            </a:xfrm>
            <a:prstGeom prst="straightConnector1">
              <a:avLst/>
            </a:prstGeom>
            <a:ln w="50800">
              <a:solidFill>
                <a:schemeClr val="accent4">
                  <a:lumMod val="60000"/>
                  <a:lumOff val="40000"/>
                </a:schemeClr>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a:stCxn id="15" idx="3"/>
              <a:endCxn id="13" idx="1"/>
            </p:cNvCxnSpPr>
            <p:nvPr/>
          </p:nvCxnSpPr>
          <p:spPr>
            <a:xfrm flipV="1">
              <a:off x="8448190" y="4263384"/>
              <a:ext cx="848211" cy="788088"/>
            </a:xfrm>
            <a:prstGeom prst="straightConnector1">
              <a:avLst/>
            </a:prstGeom>
            <a:ln w="50800">
              <a:solidFill>
                <a:schemeClr val="accent4">
                  <a:lumMod val="60000"/>
                  <a:lumOff val="40000"/>
                </a:schemeClr>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a:endCxn id="14" idx="2"/>
            </p:cNvCxnSpPr>
            <p:nvPr/>
          </p:nvCxnSpPr>
          <p:spPr>
            <a:xfrm flipV="1">
              <a:off x="10578964" y="3195040"/>
              <a:ext cx="0" cy="468179"/>
            </a:xfrm>
            <a:prstGeom prst="straightConnector1">
              <a:avLst/>
            </a:prstGeom>
            <a:ln w="50800">
              <a:solidFill>
                <a:schemeClr val="accent4">
                  <a:lumMod val="60000"/>
                  <a:lumOff val="40000"/>
                </a:schemeClr>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grpSp>
      <p:sp>
        <p:nvSpPr>
          <p:cNvPr id="34" name="TextBox 33"/>
          <p:cNvSpPr txBox="1"/>
          <p:nvPr/>
        </p:nvSpPr>
        <p:spPr>
          <a:xfrm>
            <a:off x="5171292" y="5689548"/>
            <a:ext cx="907621" cy="461665"/>
          </a:xfrm>
          <a:prstGeom prst="rect">
            <a:avLst/>
          </a:prstGeom>
          <a:noFill/>
          <a:ln>
            <a:solidFill>
              <a:schemeClr val="accent3"/>
            </a:solidFill>
          </a:ln>
        </p:spPr>
        <p:txBody>
          <a:bodyPr wrap="none" rtlCol="0">
            <a:spAutoFit/>
          </a:bodyPr>
          <a:lstStyle/>
          <a:p>
            <a:r>
              <a:rPr lang="en-US" sz="2400" dirty="0" smtClean="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rPr>
              <a:t>TBCs</a:t>
            </a:r>
            <a:endParaRPr lang="en-US" sz="2400" dirty="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endParaRPr>
          </a:p>
        </p:txBody>
      </p:sp>
      <p:cxnSp>
        <p:nvCxnSpPr>
          <p:cNvPr id="37" name="Straight Arrow Connector 36"/>
          <p:cNvCxnSpPr>
            <a:endCxn id="34" idx="1"/>
          </p:cNvCxnSpPr>
          <p:nvPr/>
        </p:nvCxnSpPr>
        <p:spPr>
          <a:xfrm>
            <a:off x="4746780" y="5920380"/>
            <a:ext cx="424512" cy="1"/>
          </a:xfrm>
          <a:prstGeom prst="straightConnector1">
            <a:avLst/>
          </a:prstGeom>
          <a:ln w="50800">
            <a:solidFill>
              <a:schemeClr val="accent5"/>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sp>
        <p:nvSpPr>
          <p:cNvPr id="45" name="Freeform 44"/>
          <p:cNvSpPr/>
          <p:nvPr/>
        </p:nvSpPr>
        <p:spPr>
          <a:xfrm>
            <a:off x="0" y="832158"/>
            <a:ext cx="12192000" cy="6014809"/>
          </a:xfrm>
          <a:custGeom>
            <a:avLst/>
            <a:gdLst>
              <a:gd name="connsiteX0" fmla="*/ 7237322 w 12192000"/>
              <a:gd name="connsiteY0" fmla="*/ 3606943 h 6014809"/>
              <a:gd name="connsiteX1" fmla="*/ 5831750 w 12192000"/>
              <a:gd name="connsiteY1" fmla="*/ 3739171 h 6014809"/>
              <a:gd name="connsiteX2" fmla="*/ 3057208 w 12192000"/>
              <a:gd name="connsiteY2" fmla="*/ 5057538 h 6014809"/>
              <a:gd name="connsiteX3" fmla="*/ 6109845 w 12192000"/>
              <a:gd name="connsiteY3" fmla="*/ 5400443 h 6014809"/>
              <a:gd name="connsiteX4" fmla="*/ 8884386 w 12192000"/>
              <a:gd name="connsiteY4" fmla="*/ 4082077 h 6014809"/>
              <a:gd name="connsiteX5" fmla="*/ 7237322 w 12192000"/>
              <a:gd name="connsiteY5" fmla="*/ 3606943 h 6014809"/>
              <a:gd name="connsiteX6" fmla="*/ 0 w 12192000"/>
              <a:gd name="connsiteY6" fmla="*/ 0 h 6014809"/>
              <a:gd name="connsiteX7" fmla="*/ 12192000 w 12192000"/>
              <a:gd name="connsiteY7" fmla="*/ 0 h 6014809"/>
              <a:gd name="connsiteX8" fmla="*/ 12192000 w 12192000"/>
              <a:gd name="connsiteY8" fmla="*/ 6014809 h 6014809"/>
              <a:gd name="connsiteX9" fmla="*/ 0 w 12192000"/>
              <a:gd name="connsiteY9" fmla="*/ 6014809 h 6014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014809">
                <a:moveTo>
                  <a:pt x="7237322" y="3606943"/>
                </a:moveTo>
                <a:cubicBezTo>
                  <a:pt x="6813783" y="3612115"/>
                  <a:pt x="6334603" y="3654994"/>
                  <a:pt x="5831750" y="3739171"/>
                </a:cubicBezTo>
                <a:cubicBezTo>
                  <a:pt x="4222619" y="4008537"/>
                  <a:pt x="2980414" y="4598790"/>
                  <a:pt x="3057208" y="5057538"/>
                </a:cubicBezTo>
                <a:cubicBezTo>
                  <a:pt x="3134002" y="5516286"/>
                  <a:pt x="4500714" y="5669810"/>
                  <a:pt x="6109845" y="5400443"/>
                </a:cubicBezTo>
                <a:cubicBezTo>
                  <a:pt x="7718976" y="5131077"/>
                  <a:pt x="8961180" y="4540824"/>
                  <a:pt x="8884386" y="4082077"/>
                </a:cubicBezTo>
                <a:cubicBezTo>
                  <a:pt x="8831591" y="3766688"/>
                  <a:pt x="8169107" y="3595564"/>
                  <a:pt x="7237322" y="3606943"/>
                </a:cubicBezTo>
                <a:close/>
                <a:moveTo>
                  <a:pt x="0" y="0"/>
                </a:moveTo>
                <a:lnTo>
                  <a:pt x="12192000" y="0"/>
                </a:lnTo>
                <a:lnTo>
                  <a:pt x="12192000" y="6014809"/>
                </a:lnTo>
                <a:lnTo>
                  <a:pt x="0" y="6014809"/>
                </a:lnTo>
                <a:close/>
              </a:path>
            </a:pathLst>
          </a:custGeom>
          <a:solidFill>
            <a:schemeClr val="bg1">
              <a:lumMod val="50000"/>
              <a:alpha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673460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Side channel attacks on crypto</a:t>
            </a:r>
            <a:endParaRPr lang="en-US" dirty="0"/>
          </a:p>
        </p:txBody>
      </p:sp>
      <p:sp>
        <p:nvSpPr>
          <p:cNvPr id="4" name="Content Placeholder 3"/>
          <p:cNvSpPr>
            <a:spLocks noGrp="1"/>
          </p:cNvSpPr>
          <p:nvPr>
            <p:ph sz="half" idx="1"/>
          </p:nvPr>
        </p:nvSpPr>
        <p:spPr/>
        <p:txBody>
          <a:bodyPr/>
          <a:lstStyle/>
          <a:p>
            <a:pPr marL="0" indent="0">
              <a:buNone/>
            </a:pPr>
            <a:r>
              <a:rPr lang="en-US" dirty="0">
                <a:latin typeface="+mj-lt"/>
              </a:rPr>
              <a:t>Issue:</a:t>
            </a:r>
          </a:p>
          <a:p>
            <a:pPr marL="0" indent="0">
              <a:buNone/>
            </a:pPr>
            <a:r>
              <a:rPr lang="en-US" dirty="0"/>
              <a:t>Physical implementation of a device can reveal more than its desired </a:t>
            </a:r>
            <a:r>
              <a:rPr lang="en-US" dirty="0" smtClean="0"/>
              <a:t>outputs</a:t>
            </a:r>
          </a:p>
          <a:p>
            <a:pPr marL="0" indent="0">
              <a:buNone/>
            </a:pPr>
            <a:endParaRPr lang="en-US" dirty="0"/>
          </a:p>
          <a:p>
            <a:pPr marL="0" indent="0">
              <a:buNone/>
            </a:pPr>
            <a:r>
              <a:rPr lang="en-US" dirty="0">
                <a:latin typeface="+mj-lt"/>
              </a:rPr>
              <a:t>Environments to attack:</a:t>
            </a:r>
          </a:p>
          <a:p>
            <a:r>
              <a:rPr lang="en-US" dirty="0"/>
              <a:t>Software on PCs</a:t>
            </a:r>
          </a:p>
          <a:p>
            <a:r>
              <a:rPr lang="en-US" dirty="0"/>
              <a:t>Small hardware devices</a:t>
            </a:r>
          </a:p>
        </p:txBody>
      </p:sp>
      <p:sp>
        <p:nvSpPr>
          <p:cNvPr id="5" name="Content Placeholder 4"/>
          <p:cNvSpPr>
            <a:spLocks noGrp="1"/>
          </p:cNvSpPr>
          <p:nvPr>
            <p:ph sz="half" idx="2"/>
          </p:nvPr>
        </p:nvSpPr>
        <p:spPr/>
        <p:txBody>
          <a:bodyPr/>
          <a:lstStyle/>
          <a:p>
            <a:pPr marL="0" indent="0">
              <a:buNone/>
            </a:pPr>
            <a:r>
              <a:rPr lang="en-US" dirty="0">
                <a:latin typeface="+mj-lt"/>
              </a:rPr>
              <a:t>Common side channels:</a:t>
            </a:r>
          </a:p>
          <a:p>
            <a:r>
              <a:rPr lang="en-US" dirty="0" smtClean="0"/>
              <a:t>Error messages</a:t>
            </a:r>
          </a:p>
          <a:p>
            <a:r>
              <a:rPr lang="en-US" dirty="0" smtClean="0"/>
              <a:t>Time</a:t>
            </a:r>
          </a:p>
          <a:p>
            <a:r>
              <a:rPr lang="en-US" dirty="0" smtClean="0"/>
              <a:t>Cache</a:t>
            </a:r>
            <a:endParaRPr lang="en-US" dirty="0"/>
          </a:p>
          <a:p>
            <a:r>
              <a:rPr lang="en-US" dirty="0" smtClean="0"/>
              <a:t>Power</a:t>
            </a:r>
            <a:endParaRPr lang="en-US" dirty="0"/>
          </a:p>
          <a:p>
            <a:r>
              <a:rPr lang="en-US" dirty="0"/>
              <a:t>EM fields</a:t>
            </a:r>
          </a:p>
          <a:p>
            <a:r>
              <a:rPr lang="en-US" dirty="0" smtClean="0"/>
              <a:t>Sound</a:t>
            </a:r>
            <a:endParaRPr lang="en-US" dirty="0"/>
          </a:p>
          <a:p>
            <a:r>
              <a:rPr lang="en-US" dirty="0"/>
              <a:t>Optics</a:t>
            </a:r>
          </a:p>
          <a:p>
            <a:r>
              <a:rPr lang="en-US" dirty="0" smtClean="0"/>
              <a:t>Network</a:t>
            </a:r>
          </a:p>
          <a:p>
            <a:r>
              <a:rPr lang="en-US" dirty="0" smtClean="0"/>
              <a:t>…</a:t>
            </a:r>
            <a:endParaRPr lang="en-US" dirty="0"/>
          </a:p>
        </p:txBody>
      </p:sp>
      <p:pic>
        <p:nvPicPr>
          <p:cNvPr id="6" name="Content Placeholder 8"/>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09604" y="4705473"/>
            <a:ext cx="2068817" cy="1371600"/>
          </a:xfrm>
          <a:prstGeom prst="rect">
            <a:avLst/>
          </a:prstGeom>
        </p:spPr>
      </p:pic>
      <p:pic>
        <p:nvPicPr>
          <p:cNvPr id="7" name="Content Placeholder 9"/>
          <p:cNvPicPr>
            <a:picLocks noChangeAspect="1"/>
          </p:cNvPicPr>
          <p:nvPr/>
        </p:nvPicPr>
        <p:blipFill rotWithShape="1">
          <a:blip r:embed="rId3">
            <a:extLst>
              <a:ext uri="{28A0092B-C50C-407E-A947-70E740481C1C}">
                <a14:useLocalDpi xmlns:a14="http://schemas.microsoft.com/office/drawing/2010/main" val="0"/>
              </a:ext>
            </a:extLst>
          </a:blip>
          <a:srcRect l="14692" t="11441" r="18547" b="20834"/>
          <a:stretch/>
        </p:blipFill>
        <p:spPr>
          <a:xfrm>
            <a:off x="2827821" y="4705473"/>
            <a:ext cx="2022125" cy="1371600"/>
          </a:xfrm>
          <a:prstGeom prst="rect">
            <a:avLst/>
          </a:prstGeom>
        </p:spPr>
      </p:pic>
    </p:spTree>
    <p:extLst>
      <p:ext uri="{BB962C8B-B14F-4D97-AF65-F5344CB8AC3E}">
        <p14:creationId xmlns:p14="http://schemas.microsoft.com/office/powerpoint/2010/main" val="251643681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Side channel attack on encryption</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9200" y="1103942"/>
            <a:ext cx="2743200" cy="27432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599" y="1103941"/>
            <a:ext cx="2743200" cy="2743200"/>
          </a:xfrm>
          <a:prstGeom prst="rect">
            <a:avLst/>
          </a:prstGeom>
        </p:spPr>
      </p:pic>
      <p:grpSp>
        <p:nvGrpSpPr>
          <p:cNvPr id="10" name="Group 9"/>
          <p:cNvGrpSpPr/>
          <p:nvPr/>
        </p:nvGrpSpPr>
        <p:grpSpPr>
          <a:xfrm>
            <a:off x="3243936" y="2108973"/>
            <a:ext cx="5619694" cy="731520"/>
            <a:chOff x="2429128" y="1377453"/>
            <a:chExt cx="7246107" cy="731520"/>
          </a:xfrm>
        </p:grpSpPr>
        <p:sp>
          <p:nvSpPr>
            <p:cNvPr id="11" name="Right Arrow 10"/>
            <p:cNvSpPr/>
            <p:nvPr/>
          </p:nvSpPr>
          <p:spPr>
            <a:xfrm>
              <a:off x="2537993" y="1377453"/>
              <a:ext cx="7137242" cy="731520"/>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2" name="TextBox 11"/>
            <p:cNvSpPr txBox="1"/>
            <p:nvPr/>
          </p:nvSpPr>
          <p:spPr>
            <a:xfrm>
              <a:off x="2429128" y="1496991"/>
              <a:ext cx="7074623" cy="492443"/>
            </a:xfrm>
            <a:prstGeom prst="rect">
              <a:avLst/>
            </a:prstGeom>
            <a:noFill/>
          </p:spPr>
          <p:txBody>
            <a:bodyPr wrap="none" rtlCol="0">
              <a:spAutoFit/>
            </a:bodyPr>
            <a:lstStyle/>
            <a:p>
              <a:pPr algn="ctr"/>
              <a:r>
                <a:rPr lang="en-US" sz="2600" dirty="0" smtClean="0">
                  <a:latin typeface="Lato Medium" panose="020F0502020204030203" pitchFamily="34" charset="0"/>
                  <a:ea typeface="Lato Medium" panose="020F0502020204030203" pitchFamily="34" charset="0"/>
                  <a:cs typeface="Lato Medium" panose="020F0502020204030203" pitchFamily="34" charset="0"/>
                </a:rPr>
                <a:t>Math-approved way of protecting </a:t>
              </a:r>
              <a:r>
                <a:rPr lang="en-US" sz="2600" i="1" dirty="0" smtClean="0">
                  <a:solidFill>
                    <a:schemeClr val="accent1"/>
                  </a:solidFill>
                  <a:latin typeface="Lato Heavy" panose="020F0502020204030203" pitchFamily="34" charset="0"/>
                  <a:ea typeface="Lato Heavy" panose="020F0502020204030203" pitchFamily="34" charset="0"/>
                  <a:cs typeface="Lato Heavy" panose="020F0502020204030203" pitchFamily="34" charset="0"/>
                </a:rPr>
                <a:t>P</a:t>
              </a:r>
              <a:endParaRPr lang="en-US" sz="2600" i="1" dirty="0">
                <a:solidFill>
                  <a:schemeClr val="accent1"/>
                </a:solidFill>
                <a:latin typeface="Lato Heavy" panose="020F0502020204030203" pitchFamily="34" charset="0"/>
                <a:ea typeface="Lato Heavy" panose="020F0502020204030203" pitchFamily="34" charset="0"/>
                <a:cs typeface="Lato Heavy" panose="020F0502020204030203" pitchFamily="34" charset="0"/>
              </a:endParaRPr>
            </a:p>
          </p:txBody>
        </p:sp>
      </p:grpSp>
      <p:grpSp>
        <p:nvGrpSpPr>
          <p:cNvPr id="19" name="Group 18"/>
          <p:cNvGrpSpPr/>
          <p:nvPr/>
        </p:nvGrpSpPr>
        <p:grpSpPr>
          <a:xfrm>
            <a:off x="4724399" y="2662518"/>
            <a:ext cx="2743200" cy="3698222"/>
            <a:chOff x="4724399" y="2662518"/>
            <a:chExt cx="2743200" cy="3698222"/>
          </a:xfrm>
        </p:grpSpPr>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4399" y="3617540"/>
              <a:ext cx="2743200" cy="2743200"/>
            </a:xfrm>
            <a:prstGeom prst="rect">
              <a:avLst/>
            </a:prstGeom>
          </p:spPr>
        </p:pic>
        <p:sp>
          <p:nvSpPr>
            <p:cNvPr id="13" name="Right Arrow 12"/>
            <p:cNvSpPr/>
            <p:nvPr/>
          </p:nvSpPr>
          <p:spPr>
            <a:xfrm rot="5400000">
              <a:off x="5642920" y="2774269"/>
              <a:ext cx="955022" cy="731520"/>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sp>
        <p:nvSpPr>
          <p:cNvPr id="15" name="Right Arrow 14"/>
          <p:cNvSpPr/>
          <p:nvPr/>
        </p:nvSpPr>
        <p:spPr>
          <a:xfrm rot="19197175">
            <a:off x="6879058" y="3252707"/>
            <a:ext cx="3020464" cy="1655203"/>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600" dirty="0" smtClean="0">
                <a:latin typeface="Lato Medium" panose="020F0502020204030203" pitchFamily="34" charset="0"/>
                <a:ea typeface="Lato Medium" panose="020F0502020204030203" pitchFamily="34" charset="0"/>
                <a:cs typeface="Lato Medium" panose="020F0502020204030203" pitchFamily="34" charset="0"/>
              </a:rPr>
              <a:t>many, many messages…</a:t>
            </a:r>
            <a:endParaRPr lang="en-US" sz="2600" dirty="0">
              <a:latin typeface="Lato Medium" panose="020F0502020204030203" pitchFamily="34" charset="0"/>
              <a:ea typeface="Lato Medium" panose="020F0502020204030203" pitchFamily="34" charset="0"/>
              <a:cs typeface="Lato Medium" panose="020F0502020204030203" pitchFamily="34" charset="0"/>
            </a:endParaRPr>
          </a:p>
        </p:txBody>
      </p:sp>
      <p:grpSp>
        <p:nvGrpSpPr>
          <p:cNvPr id="22" name="Group 21"/>
          <p:cNvGrpSpPr/>
          <p:nvPr/>
        </p:nvGrpSpPr>
        <p:grpSpPr>
          <a:xfrm>
            <a:off x="7345920" y="4729424"/>
            <a:ext cx="3417440" cy="720389"/>
            <a:chOff x="7345920" y="4729424"/>
            <a:chExt cx="3417440" cy="720389"/>
          </a:xfrm>
        </p:grpSpPr>
        <p:sp>
          <p:nvSpPr>
            <p:cNvPr id="20" name="Right Arrow 19"/>
            <p:cNvSpPr/>
            <p:nvPr/>
          </p:nvSpPr>
          <p:spPr>
            <a:xfrm rot="8440531">
              <a:off x="7345920" y="4729424"/>
              <a:ext cx="3371194" cy="720389"/>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600" dirty="0">
                <a:latin typeface="Lato Medium" panose="020F0502020204030203" pitchFamily="34" charset="0"/>
                <a:ea typeface="Lato Medium" panose="020F0502020204030203" pitchFamily="34" charset="0"/>
                <a:cs typeface="Lato Medium" panose="020F0502020204030203" pitchFamily="34" charset="0"/>
              </a:endParaRPr>
            </a:p>
          </p:txBody>
        </p:sp>
        <p:sp>
          <p:nvSpPr>
            <p:cNvPr id="21" name="TextBox 20"/>
            <p:cNvSpPr txBox="1"/>
            <p:nvPr/>
          </p:nvSpPr>
          <p:spPr>
            <a:xfrm rot="19251230">
              <a:off x="7386231" y="4789253"/>
              <a:ext cx="3377129" cy="492443"/>
            </a:xfrm>
            <a:prstGeom prst="rect">
              <a:avLst/>
            </a:prstGeom>
            <a:noFill/>
          </p:spPr>
          <p:txBody>
            <a:bodyPr wrap="none" rtlCol="0">
              <a:spAutoFit/>
            </a:bodyPr>
            <a:lstStyle/>
            <a:p>
              <a:pPr algn="ctr"/>
              <a:r>
                <a:rPr lang="en-US" sz="2600" dirty="0" smtClean="0">
                  <a:latin typeface="Lato Medium" panose="020F0502020204030203" pitchFamily="34" charset="0"/>
                  <a:ea typeface="Lato Medium" panose="020F0502020204030203" pitchFamily="34" charset="0"/>
                  <a:cs typeface="Lato Medium" panose="020F0502020204030203" pitchFamily="34" charset="0"/>
                </a:rPr>
                <a:t>error codes, timing, </a:t>
              </a:r>
              <a:r>
                <a:rPr lang="mr-IN" sz="2600" dirty="0" smtClean="0">
                  <a:latin typeface="Lato Medium" panose="020F0502020204030203" pitchFamily="34" charset="0"/>
                  <a:ea typeface="Lato Medium" panose="020F0502020204030203" pitchFamily="34" charset="0"/>
                  <a:cs typeface="Lato Medium" panose="020F0502020204030203" pitchFamily="34" charset="0"/>
                </a:rPr>
                <a:t>…</a:t>
              </a:r>
              <a:endParaRPr lang="en-US" sz="2600" i="1" dirty="0">
                <a:solidFill>
                  <a:schemeClr val="accent1"/>
                </a:solidFill>
                <a:latin typeface="Lato Heavy" panose="020F0502020204030203" pitchFamily="34" charset="0"/>
                <a:ea typeface="Lato Heavy" panose="020F0502020204030203" pitchFamily="34" charset="0"/>
                <a:cs typeface="Lato Heavy" panose="020F0502020204030203" pitchFamily="34" charset="0"/>
              </a:endParaRPr>
            </a:p>
          </p:txBody>
        </p:sp>
      </p:grpSp>
      <p:sp>
        <p:nvSpPr>
          <p:cNvPr id="16" name="TextBox 15"/>
          <p:cNvSpPr txBox="1"/>
          <p:nvPr/>
        </p:nvSpPr>
        <p:spPr>
          <a:xfrm>
            <a:off x="11046836" y="1069921"/>
            <a:ext cx="1071127" cy="523220"/>
          </a:xfrm>
          <a:prstGeom prst="rect">
            <a:avLst/>
          </a:prstGeom>
          <a:noFill/>
        </p:spPr>
        <p:txBody>
          <a:bodyPr wrap="none" rtlCol="0">
            <a:spAutoFit/>
          </a:bodyPr>
          <a:lstStyle/>
          <a:p>
            <a:pPr algn="ctr"/>
            <a:r>
              <a:rPr lang="en-US" sz="2800" dirty="0" smtClean="0">
                <a:latin typeface="Lato Medium" panose="020F0502020204030203" pitchFamily="34" charset="0"/>
                <a:ea typeface="Lato Medium" panose="020F0502020204030203" pitchFamily="34" charset="0"/>
                <a:cs typeface="Lato Medium" panose="020F0502020204030203" pitchFamily="34" charset="0"/>
              </a:rPr>
              <a:t>key </a:t>
            </a:r>
            <a:r>
              <a:rPr lang="en-US" sz="2800" i="1" dirty="0" smtClean="0">
                <a:solidFill>
                  <a:schemeClr val="accent3">
                    <a:lumMod val="75000"/>
                  </a:schemeClr>
                </a:solidFill>
                <a:latin typeface="Lato Heavy" panose="020F0502020204030203" pitchFamily="34" charset="0"/>
                <a:ea typeface="Lato Heavy" panose="020F0502020204030203" pitchFamily="34" charset="0"/>
                <a:cs typeface="Lato Heavy" panose="020F0502020204030203" pitchFamily="34" charset="0"/>
              </a:rPr>
              <a:t>K</a:t>
            </a:r>
            <a:endParaRPr lang="en-US" sz="2800" i="1" dirty="0">
              <a:solidFill>
                <a:schemeClr val="accent3">
                  <a:lumMod val="7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3" name="TextBox 2"/>
          <p:cNvSpPr txBox="1"/>
          <p:nvPr/>
        </p:nvSpPr>
        <p:spPr>
          <a:xfrm>
            <a:off x="69270" y="4088119"/>
            <a:ext cx="4724399" cy="2149306"/>
          </a:xfrm>
          <a:prstGeom prst="rect">
            <a:avLst/>
          </a:prstGeom>
          <a:noFill/>
        </p:spPr>
        <p:txBody>
          <a:bodyPr wrap="square" rtlCol="0">
            <a:spAutoFit/>
          </a:bodyPr>
          <a:lstStyle/>
          <a:p>
            <a:pPr>
              <a:spcAft>
                <a:spcPts val="200"/>
              </a:spcAft>
            </a:pPr>
            <a:r>
              <a:rPr lang="en-US" sz="2200" dirty="0" smtClean="0">
                <a:latin typeface="Lato Semibold"/>
                <a:cs typeface="Lato Semibold"/>
              </a:rPr>
              <a:t>Issues with Bob’s error messages</a:t>
            </a:r>
          </a:p>
          <a:p>
            <a:pPr marL="228600" indent="-228600">
              <a:spcBef>
                <a:spcPts val="800"/>
              </a:spcBef>
              <a:buAutoNum type="arabicPeriod"/>
            </a:pPr>
            <a:r>
              <a:rPr lang="en-US" dirty="0"/>
              <a:t>He only sends them </a:t>
            </a:r>
            <a:r>
              <a:rPr lang="en-US" i="1" dirty="0" smtClean="0"/>
              <a:t>sometimes</a:t>
            </a:r>
            <a:r>
              <a:rPr lang="en-US" dirty="0" smtClean="0"/>
              <a:t>, </a:t>
            </a:r>
            <a:r>
              <a:rPr lang="en-US" dirty="0"/>
              <a:t>not always. </a:t>
            </a:r>
          </a:p>
          <a:p>
            <a:pPr marL="228600" indent="-228600">
              <a:spcBef>
                <a:spcPts val="800"/>
              </a:spcBef>
              <a:buAutoNum type="arabicPeriod"/>
            </a:pPr>
            <a:r>
              <a:rPr lang="en-US" dirty="0" smtClean="0"/>
              <a:t>This decision depends </a:t>
            </a:r>
            <a:r>
              <a:rPr lang="en-US" dirty="0"/>
              <a:t>upon the key.</a:t>
            </a:r>
          </a:p>
          <a:p>
            <a:pPr marL="228600" indent="-228600">
              <a:spcBef>
                <a:spcPts val="800"/>
              </a:spcBef>
              <a:buAutoNum type="arabicPeriod"/>
            </a:pPr>
            <a:r>
              <a:rPr lang="en-US" dirty="0" smtClean="0"/>
              <a:t>Error </a:t>
            </a:r>
            <a:r>
              <a:rPr lang="en-US" dirty="0"/>
              <a:t>messages depend upon “non-cryptographic” properties of the message, </a:t>
            </a:r>
            <a:r>
              <a:rPr lang="en-US" dirty="0" smtClean="0"/>
              <a:t>like whether the padding </a:t>
            </a:r>
            <a:r>
              <a:rPr lang="en-US" dirty="0"/>
              <a:t>is correct</a:t>
            </a:r>
            <a:r>
              <a:rPr lang="en-US" dirty="0" smtClean="0"/>
              <a:t>.</a:t>
            </a:r>
            <a:endParaRPr lang="en-US" dirty="0"/>
          </a:p>
        </p:txBody>
      </p:sp>
    </p:spTree>
    <p:extLst>
      <p:ext uri="{BB962C8B-B14F-4D97-AF65-F5344CB8AC3E}">
        <p14:creationId xmlns:p14="http://schemas.microsoft.com/office/powerpoint/2010/main" val="32480793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desired countermeasure</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9200" y="1103942"/>
            <a:ext cx="2743200" cy="27432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599" y="1103941"/>
            <a:ext cx="2743200" cy="2743200"/>
          </a:xfrm>
          <a:prstGeom prst="rect">
            <a:avLst/>
          </a:prstGeom>
        </p:spPr>
      </p:pic>
      <p:grpSp>
        <p:nvGrpSpPr>
          <p:cNvPr id="10" name="Group 9"/>
          <p:cNvGrpSpPr/>
          <p:nvPr/>
        </p:nvGrpSpPr>
        <p:grpSpPr>
          <a:xfrm>
            <a:off x="3243936" y="2108973"/>
            <a:ext cx="5619694" cy="731520"/>
            <a:chOff x="2429128" y="1377453"/>
            <a:chExt cx="7246107" cy="731520"/>
          </a:xfrm>
        </p:grpSpPr>
        <p:sp>
          <p:nvSpPr>
            <p:cNvPr id="11" name="Right Arrow 10"/>
            <p:cNvSpPr/>
            <p:nvPr/>
          </p:nvSpPr>
          <p:spPr>
            <a:xfrm>
              <a:off x="2537993" y="1377453"/>
              <a:ext cx="7137242" cy="731520"/>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2" name="TextBox 11"/>
            <p:cNvSpPr txBox="1"/>
            <p:nvPr/>
          </p:nvSpPr>
          <p:spPr>
            <a:xfrm>
              <a:off x="2429128" y="1496991"/>
              <a:ext cx="7074623" cy="492443"/>
            </a:xfrm>
            <a:prstGeom prst="rect">
              <a:avLst/>
            </a:prstGeom>
            <a:noFill/>
          </p:spPr>
          <p:txBody>
            <a:bodyPr wrap="none" rtlCol="0">
              <a:spAutoFit/>
            </a:bodyPr>
            <a:lstStyle/>
            <a:p>
              <a:pPr algn="ctr"/>
              <a:r>
                <a:rPr lang="en-US" sz="2600" dirty="0" smtClean="0">
                  <a:latin typeface="Lato Medium" panose="020F0502020204030203" pitchFamily="34" charset="0"/>
                  <a:ea typeface="Lato Medium" panose="020F0502020204030203" pitchFamily="34" charset="0"/>
                  <a:cs typeface="Lato Medium" panose="020F0502020204030203" pitchFamily="34" charset="0"/>
                </a:rPr>
                <a:t>Math-approved way of protecting </a:t>
              </a:r>
              <a:r>
                <a:rPr lang="en-US" sz="2600" i="1" dirty="0" smtClean="0">
                  <a:solidFill>
                    <a:schemeClr val="accent1"/>
                  </a:solidFill>
                  <a:latin typeface="Lato Heavy" panose="020F0502020204030203" pitchFamily="34" charset="0"/>
                  <a:ea typeface="Lato Heavy" panose="020F0502020204030203" pitchFamily="34" charset="0"/>
                  <a:cs typeface="Lato Heavy" panose="020F0502020204030203" pitchFamily="34" charset="0"/>
                </a:rPr>
                <a:t>P</a:t>
              </a:r>
              <a:endParaRPr lang="en-US" sz="2600" i="1" dirty="0">
                <a:solidFill>
                  <a:schemeClr val="accent1"/>
                </a:solidFill>
                <a:latin typeface="Lato Heavy" panose="020F0502020204030203" pitchFamily="34" charset="0"/>
                <a:ea typeface="Lato Heavy" panose="020F0502020204030203" pitchFamily="34" charset="0"/>
                <a:cs typeface="Lato Heavy" panose="020F0502020204030203" pitchFamily="34" charset="0"/>
              </a:endParaRPr>
            </a:p>
          </p:txBody>
        </p:sp>
      </p:grpSp>
      <p:grpSp>
        <p:nvGrpSpPr>
          <p:cNvPr id="19" name="Group 18"/>
          <p:cNvGrpSpPr/>
          <p:nvPr/>
        </p:nvGrpSpPr>
        <p:grpSpPr>
          <a:xfrm>
            <a:off x="4724399" y="2662518"/>
            <a:ext cx="2743200" cy="3698222"/>
            <a:chOff x="4724399" y="2662518"/>
            <a:chExt cx="2743200" cy="3698222"/>
          </a:xfrm>
        </p:grpSpPr>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4399" y="3617540"/>
              <a:ext cx="2743200" cy="2743200"/>
            </a:xfrm>
            <a:prstGeom prst="rect">
              <a:avLst/>
            </a:prstGeom>
          </p:spPr>
        </p:pic>
        <p:sp>
          <p:nvSpPr>
            <p:cNvPr id="13" name="Right Arrow 12"/>
            <p:cNvSpPr/>
            <p:nvPr/>
          </p:nvSpPr>
          <p:spPr>
            <a:xfrm rot="5400000">
              <a:off x="5642920" y="2774269"/>
              <a:ext cx="955022" cy="731520"/>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sp>
        <p:nvSpPr>
          <p:cNvPr id="15" name="Right Arrow 14"/>
          <p:cNvSpPr/>
          <p:nvPr/>
        </p:nvSpPr>
        <p:spPr>
          <a:xfrm rot="19197175">
            <a:off x="6879058" y="3252707"/>
            <a:ext cx="3020464" cy="1655203"/>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600" dirty="0" smtClean="0">
                <a:latin typeface="Lato Medium" panose="020F0502020204030203" pitchFamily="34" charset="0"/>
                <a:ea typeface="Lato Medium" panose="020F0502020204030203" pitchFamily="34" charset="0"/>
                <a:cs typeface="Lato Medium" panose="020F0502020204030203" pitchFamily="34" charset="0"/>
              </a:rPr>
              <a:t>many, many messages…</a:t>
            </a:r>
            <a:endParaRPr lang="en-US" sz="2600" dirty="0">
              <a:latin typeface="Lato Medium" panose="020F0502020204030203" pitchFamily="34" charset="0"/>
              <a:ea typeface="Lato Medium" panose="020F0502020204030203" pitchFamily="34" charset="0"/>
              <a:cs typeface="Lato Medium" panose="020F0502020204030203" pitchFamily="34" charset="0"/>
            </a:endParaRPr>
          </a:p>
        </p:txBody>
      </p:sp>
      <p:grpSp>
        <p:nvGrpSpPr>
          <p:cNvPr id="22" name="Group 21"/>
          <p:cNvGrpSpPr/>
          <p:nvPr/>
        </p:nvGrpSpPr>
        <p:grpSpPr>
          <a:xfrm>
            <a:off x="7324303" y="4399926"/>
            <a:ext cx="3371194" cy="1414659"/>
            <a:chOff x="7324303" y="4399926"/>
            <a:chExt cx="3371194" cy="1414659"/>
          </a:xfrm>
        </p:grpSpPr>
        <p:sp>
          <p:nvSpPr>
            <p:cNvPr id="20" name="Right Arrow 19"/>
            <p:cNvSpPr/>
            <p:nvPr/>
          </p:nvSpPr>
          <p:spPr>
            <a:xfrm rot="8440531">
              <a:off x="7324303" y="4399926"/>
              <a:ext cx="3371194" cy="1414659"/>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600" dirty="0">
                <a:latin typeface="Lato Medium" panose="020F0502020204030203" pitchFamily="34" charset="0"/>
                <a:ea typeface="Lato Medium" panose="020F0502020204030203" pitchFamily="34" charset="0"/>
                <a:cs typeface="Lato Medium" panose="020F0502020204030203" pitchFamily="34" charset="0"/>
              </a:endParaRPr>
            </a:p>
          </p:txBody>
        </p:sp>
        <p:sp>
          <p:nvSpPr>
            <p:cNvPr id="21" name="TextBox 20"/>
            <p:cNvSpPr txBox="1"/>
            <p:nvPr/>
          </p:nvSpPr>
          <p:spPr>
            <a:xfrm rot="19251230">
              <a:off x="7849098" y="4589199"/>
              <a:ext cx="2451405" cy="892552"/>
            </a:xfrm>
            <a:prstGeom prst="rect">
              <a:avLst/>
            </a:prstGeom>
            <a:noFill/>
          </p:spPr>
          <p:txBody>
            <a:bodyPr wrap="none" rtlCol="0">
              <a:spAutoFit/>
            </a:bodyPr>
            <a:lstStyle/>
            <a:p>
              <a:pPr algn="ctr"/>
              <a:r>
                <a:rPr lang="en-US" sz="2600" dirty="0" smtClean="0">
                  <a:latin typeface="Lato Medium" panose="020F0502020204030203" pitchFamily="34" charset="0"/>
                  <a:ea typeface="Lato Medium" panose="020F0502020204030203" pitchFamily="34" charset="0"/>
                  <a:cs typeface="Lato Medium" panose="020F0502020204030203" pitchFamily="34" charset="0"/>
                </a:rPr>
                <a:t>I’m not talking</a:t>
              </a:r>
              <a:br>
                <a:rPr lang="en-US" sz="2600" dirty="0" smtClean="0">
                  <a:latin typeface="Lato Medium" panose="020F0502020204030203" pitchFamily="34" charset="0"/>
                  <a:ea typeface="Lato Medium" panose="020F0502020204030203" pitchFamily="34" charset="0"/>
                  <a:cs typeface="Lato Medium" panose="020F0502020204030203" pitchFamily="34" charset="0"/>
                </a:rPr>
              </a:br>
              <a:r>
                <a:rPr lang="en-US" sz="2600" dirty="0" smtClean="0">
                  <a:latin typeface="Lato Medium" panose="020F0502020204030203" pitchFamily="34" charset="0"/>
                  <a:ea typeface="Lato Medium" panose="020F0502020204030203" pitchFamily="34" charset="0"/>
                  <a:cs typeface="Lato Medium" panose="020F0502020204030203" pitchFamily="34" charset="0"/>
                </a:rPr>
                <a:t>to you, Mallory</a:t>
              </a:r>
              <a:endParaRPr lang="en-US" sz="2600" i="1" dirty="0">
                <a:solidFill>
                  <a:schemeClr val="accent1"/>
                </a:solidFill>
                <a:latin typeface="Lato Heavy" panose="020F0502020204030203" pitchFamily="34" charset="0"/>
                <a:ea typeface="Lato Heavy" panose="020F0502020204030203" pitchFamily="34" charset="0"/>
                <a:cs typeface="Lato Heavy" panose="020F0502020204030203" pitchFamily="34" charset="0"/>
              </a:endParaRPr>
            </a:p>
          </p:txBody>
        </p:sp>
      </p:grpSp>
      <p:sp>
        <p:nvSpPr>
          <p:cNvPr id="16" name="TextBox 15"/>
          <p:cNvSpPr txBox="1"/>
          <p:nvPr/>
        </p:nvSpPr>
        <p:spPr>
          <a:xfrm>
            <a:off x="11025167" y="1069921"/>
            <a:ext cx="1114466" cy="523220"/>
          </a:xfrm>
          <a:prstGeom prst="rect">
            <a:avLst/>
          </a:prstGeom>
          <a:noFill/>
        </p:spPr>
        <p:txBody>
          <a:bodyPr wrap="none" rtlCol="0">
            <a:spAutoFit/>
          </a:bodyPr>
          <a:lstStyle/>
          <a:p>
            <a:pPr algn="ctr"/>
            <a:r>
              <a:rPr lang="en-US" sz="2800" dirty="0" smtClean="0">
                <a:solidFill>
                  <a:schemeClr val="bg1">
                    <a:lumMod val="50000"/>
                  </a:schemeClr>
                </a:solidFill>
                <a:latin typeface="Lato Medium" panose="020F0502020204030203" pitchFamily="34" charset="0"/>
                <a:ea typeface="Lato Medium" panose="020F0502020204030203" pitchFamily="34" charset="0"/>
                <a:cs typeface="Lato Medium" panose="020F0502020204030203" pitchFamily="34" charset="0"/>
              </a:rPr>
              <a:t>key </a:t>
            </a:r>
            <a:r>
              <a:rPr lang="en-US" sz="2800" i="1" dirty="0" smtClean="0">
                <a:solidFill>
                  <a:schemeClr val="bg1">
                    <a:lumMod val="50000"/>
                  </a:schemeClr>
                </a:solidFill>
                <a:latin typeface="Lato Heavy" panose="020F0502020204030203" pitchFamily="34" charset="0"/>
                <a:ea typeface="Lato Heavy" panose="020F0502020204030203" pitchFamily="34" charset="0"/>
                <a:cs typeface="Lato Heavy" panose="020F0502020204030203" pitchFamily="34" charset="0"/>
              </a:rPr>
              <a:t>K</a:t>
            </a:r>
            <a:endParaRPr lang="en-US" sz="2800" i="1" dirty="0">
              <a:solidFill>
                <a:schemeClr val="bg1">
                  <a:lumMod val="50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3" name="TextBox 2"/>
          <p:cNvSpPr txBox="1"/>
          <p:nvPr/>
        </p:nvSpPr>
        <p:spPr>
          <a:xfrm>
            <a:off x="9570551" y="5136420"/>
            <a:ext cx="1881319" cy="923330"/>
          </a:xfrm>
          <a:prstGeom prst="rect">
            <a:avLst/>
          </a:prstGeom>
          <a:noFill/>
        </p:spPr>
        <p:txBody>
          <a:bodyPr wrap="square" rtlCol="0">
            <a:spAutoFit/>
          </a:bodyPr>
          <a:lstStyle/>
          <a:p>
            <a:r>
              <a:rPr lang="en-US" i="1" dirty="0" smtClean="0"/>
              <a:t>1. Bob always rejects Mallory’s messages</a:t>
            </a:r>
            <a:endParaRPr lang="en-US" i="1" dirty="0"/>
          </a:p>
        </p:txBody>
      </p:sp>
      <p:sp>
        <p:nvSpPr>
          <p:cNvPr id="17" name="TextBox 16"/>
          <p:cNvSpPr txBox="1"/>
          <p:nvPr/>
        </p:nvSpPr>
        <p:spPr>
          <a:xfrm>
            <a:off x="7886071" y="866133"/>
            <a:ext cx="2500230" cy="646331"/>
          </a:xfrm>
          <a:prstGeom prst="rect">
            <a:avLst/>
          </a:prstGeom>
          <a:noFill/>
        </p:spPr>
        <p:txBody>
          <a:bodyPr wrap="square" rtlCol="0">
            <a:spAutoFit/>
          </a:bodyPr>
          <a:lstStyle/>
          <a:p>
            <a:r>
              <a:rPr lang="en-US" i="1" dirty="0" smtClean="0"/>
              <a:t>2. Ideally with minimal use of the key</a:t>
            </a:r>
            <a:endParaRPr lang="en-US" i="1" dirty="0"/>
          </a:p>
        </p:txBody>
      </p:sp>
      <p:sp>
        <p:nvSpPr>
          <p:cNvPr id="18" name="TextBox 17"/>
          <p:cNvSpPr txBox="1"/>
          <p:nvPr/>
        </p:nvSpPr>
        <p:spPr>
          <a:xfrm>
            <a:off x="6421777" y="2783793"/>
            <a:ext cx="2159678" cy="923330"/>
          </a:xfrm>
          <a:prstGeom prst="rect">
            <a:avLst/>
          </a:prstGeom>
          <a:noFill/>
        </p:spPr>
        <p:txBody>
          <a:bodyPr wrap="square" rtlCol="0">
            <a:spAutoFit/>
          </a:bodyPr>
          <a:lstStyle/>
          <a:p>
            <a:r>
              <a:rPr lang="en-US" i="1" dirty="0" smtClean="0"/>
              <a:t>3. Distinguish Alice from Mallory cryptographically</a:t>
            </a:r>
            <a:endParaRPr lang="en-US" i="1" dirty="0"/>
          </a:p>
        </p:txBody>
      </p:sp>
    </p:spTree>
    <p:extLst>
      <p:ext uri="{BB962C8B-B14F-4D97-AF65-F5344CB8AC3E}">
        <p14:creationId xmlns:p14="http://schemas.microsoft.com/office/powerpoint/2010/main" val="9577679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 my constant warning</a:t>
            </a:r>
            <a:endParaRPr lang="en-US" dirty="0"/>
          </a:p>
        </p:txBody>
      </p:sp>
      <p:sp>
        <p:nvSpPr>
          <p:cNvPr id="5" name="Text Placeholder 4"/>
          <p:cNvSpPr>
            <a:spLocks noGrp="1"/>
          </p:cNvSpPr>
          <p:nvPr>
            <p:ph sz="half" idx="2"/>
          </p:nvPr>
        </p:nvSpPr>
        <p:spPr>
          <a:xfrm>
            <a:off x="6197600" y="2782205"/>
            <a:ext cx="5384800" cy="3578535"/>
          </a:xfrm>
        </p:spPr>
        <p:txBody>
          <a:bodyPr>
            <a:normAutofit/>
          </a:bodyPr>
          <a:lstStyle/>
          <a:p>
            <a:pPr marL="0" indent="0">
              <a:buNone/>
            </a:pPr>
            <a:r>
              <a:rPr lang="en-US" sz="2000" i="1" dirty="0" smtClean="0"/>
              <a:t>If </a:t>
            </a:r>
            <a:r>
              <a:rPr lang="en-US" sz="2000" i="1" dirty="0"/>
              <a:t>you have to perform any cryptographic operation before verifying the MAC on a message you’ve received, it will somehow inevitably lead to doom</a:t>
            </a:r>
            <a:r>
              <a:rPr lang="en-US" sz="2000" i="1" dirty="0" smtClean="0"/>
              <a:t>!</a:t>
            </a:r>
          </a:p>
          <a:p>
            <a:pPr marL="0" indent="0" algn="r">
              <a:spcBef>
                <a:spcPts val="2000"/>
              </a:spcBef>
              <a:buNone/>
            </a:pPr>
            <a:r>
              <a:rPr lang="en-US" sz="1900" dirty="0">
                <a:latin typeface="Lato Regular"/>
                <a:cs typeface="Lato Regular"/>
              </a:rPr>
              <a:t>– </a:t>
            </a:r>
            <a:r>
              <a:rPr lang="en-US" sz="1900" dirty="0" smtClean="0">
                <a:latin typeface="Lato Regular"/>
                <a:cs typeface="Lato Regular"/>
              </a:rPr>
              <a:t>Moxie Marlinspike,</a:t>
            </a:r>
            <a:br>
              <a:rPr lang="en-US" sz="1900" dirty="0" smtClean="0">
                <a:latin typeface="Lato Regular"/>
                <a:cs typeface="Lato Regular"/>
              </a:rPr>
            </a:br>
            <a:r>
              <a:rPr lang="en-US" sz="1900" dirty="0" smtClean="0">
                <a:latin typeface="Lato Regular"/>
                <a:cs typeface="Lato Regular"/>
              </a:rPr>
              <a:t>“Cryptographic Doom Principle”</a:t>
            </a:r>
            <a:endParaRPr lang="en-US" sz="1900" dirty="0">
              <a:latin typeface="Lato Regular"/>
              <a:cs typeface="Lato Regular"/>
            </a:endParaRPr>
          </a:p>
        </p:txBody>
      </p:sp>
      <p:sp>
        <p:nvSpPr>
          <p:cNvPr id="7" name="Content Placeholder 5"/>
          <p:cNvSpPr txBox="1">
            <a:spLocks/>
          </p:cNvSpPr>
          <p:nvPr/>
        </p:nvSpPr>
        <p:spPr>
          <a:xfrm>
            <a:off x="609600" y="1102110"/>
            <a:ext cx="10972800" cy="1002617"/>
          </a:xfrm>
          <a:prstGeom prst="rect">
            <a:avLst/>
          </a:prstGeom>
        </p:spPr>
        <p:txBody>
          <a:bodyPr vert="horz" lIns="91440" tIns="45720" rIns="91440" bIns="45720" rtlCol="0">
            <a:normAutofit fontScale="92500"/>
          </a:bodyPr>
          <a:lstStyle>
            <a:lvl1pPr marL="274320" indent="-274320" algn="l" defTabSz="457200" rtl="0" eaLnBrk="1" latinLnBrk="0" hangingPunct="1">
              <a:spcBef>
                <a:spcPts val="800"/>
              </a:spcBef>
              <a:buFont typeface="Arial"/>
              <a:buChar char="•"/>
              <a:defRPr sz="2400" b="0" i="0" kern="1200">
                <a:solidFill>
                  <a:schemeClr val="tx1"/>
                </a:solidFill>
                <a:latin typeface="Lato Semibold"/>
                <a:ea typeface="+mn-ea"/>
                <a:cs typeface="Lato Semibold"/>
              </a:defRPr>
            </a:lvl1pPr>
            <a:lvl2pPr marL="667512" indent="-274320" algn="l" defTabSz="457200" rtl="0" eaLnBrk="1" latinLnBrk="0" hangingPunct="1">
              <a:spcBef>
                <a:spcPts val="600"/>
              </a:spcBef>
              <a:buFont typeface="Arial"/>
              <a:buChar char="–"/>
              <a:defRPr sz="2000" b="0" i="0" kern="1200">
                <a:solidFill>
                  <a:schemeClr val="tx1"/>
                </a:solidFill>
                <a:latin typeface="Lato Medium"/>
                <a:ea typeface="+mn-ea"/>
                <a:cs typeface="Lato Medium"/>
              </a:defRPr>
            </a:lvl2pPr>
            <a:lvl3pPr marL="1143000" indent="-228600" algn="l" defTabSz="457200" rtl="0" eaLnBrk="1" latinLnBrk="0" hangingPunct="1">
              <a:spcBef>
                <a:spcPct val="20000"/>
              </a:spcBef>
              <a:buFont typeface="Arial"/>
              <a:buChar char="•"/>
              <a:defRPr sz="1800" b="0" i="0" kern="1200">
                <a:solidFill>
                  <a:schemeClr val="tx1"/>
                </a:solidFill>
                <a:latin typeface="Lato Medium"/>
                <a:ea typeface="+mn-ea"/>
                <a:cs typeface="Lato Medium"/>
              </a:defRPr>
            </a:lvl3pPr>
            <a:lvl4pPr marL="1600200" indent="-228600" algn="l" defTabSz="457200" rtl="0" eaLnBrk="1" latinLnBrk="0" hangingPunct="1">
              <a:spcBef>
                <a:spcPct val="20000"/>
              </a:spcBef>
              <a:buFont typeface="Arial"/>
              <a:buChar char="–"/>
              <a:defRPr sz="1600" b="0" i="0" kern="1200">
                <a:solidFill>
                  <a:schemeClr val="tx1"/>
                </a:solidFill>
                <a:latin typeface="Lato Medium"/>
                <a:ea typeface="+mn-ea"/>
                <a:cs typeface="Lato Medium"/>
              </a:defRPr>
            </a:lvl4pPr>
            <a:lvl5pPr marL="2057400" indent="-228600" algn="l" defTabSz="457200" rtl="0" eaLnBrk="1" latinLnBrk="0" hangingPunct="1">
              <a:spcBef>
                <a:spcPct val="20000"/>
              </a:spcBef>
              <a:buFont typeface="Arial"/>
              <a:buChar char="»"/>
              <a:defRPr sz="1600" b="0" i="0" kern="1200">
                <a:solidFill>
                  <a:schemeClr val="tx1"/>
                </a:solidFill>
                <a:latin typeface="Lato Medium"/>
                <a:ea typeface="+mn-ea"/>
                <a:cs typeface="Lato Medium"/>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Font typeface="Arial"/>
              <a:buNone/>
            </a:pPr>
            <a:r>
              <a:rPr lang="en-US" sz="2200" i="1" dirty="0" smtClean="0"/>
              <a:t>Confidentiality </a:t>
            </a:r>
            <a:r>
              <a:rPr lang="en-US" sz="2200" i="1" dirty="0" err="1" smtClean="0"/>
              <a:t>xor</a:t>
            </a:r>
            <a:r>
              <a:rPr lang="en-US" sz="2200" i="1" dirty="0" smtClean="0"/>
              <a:t> authenticity is not possible. If you don't have both, often you don't have either.</a:t>
            </a:r>
          </a:p>
          <a:p>
            <a:pPr marL="0" indent="0" algn="r">
              <a:spcBef>
                <a:spcPts val="1400"/>
              </a:spcBef>
              <a:buFont typeface="Arial"/>
              <a:buNone/>
            </a:pPr>
            <a:r>
              <a:rPr lang="en-US" sz="2100" dirty="0" smtClean="0">
                <a:latin typeface="Lato Regular"/>
                <a:cs typeface="Lato Regular"/>
              </a:rPr>
              <a:t>– Prof. Matthew Green, Johns Hopkins</a:t>
            </a:r>
            <a:endParaRPr lang="en-US" sz="2100" dirty="0" smtClean="0"/>
          </a:p>
        </p:txBody>
      </p:sp>
      <p:grpSp>
        <p:nvGrpSpPr>
          <p:cNvPr id="8" name="Group 7"/>
          <p:cNvGrpSpPr/>
          <p:nvPr/>
        </p:nvGrpSpPr>
        <p:grpSpPr>
          <a:xfrm>
            <a:off x="627910" y="2854484"/>
            <a:ext cx="5366490" cy="3506256"/>
            <a:chOff x="627910" y="2563299"/>
            <a:chExt cx="5366490" cy="3506256"/>
          </a:xfrm>
        </p:grpSpPr>
        <p:pic>
          <p:nvPicPr>
            <p:cNvPr id="3" name="Picture 2" desc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910" y="2563299"/>
              <a:ext cx="5366490" cy="1581702"/>
            </a:xfrm>
            <a:prstGeom prst="rect">
              <a:avLst/>
            </a:prstGeom>
          </p:spPr>
        </p:pic>
        <p:pic>
          <p:nvPicPr>
            <p:cNvPr id="4" name="Picture 3" descr="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910" y="4145001"/>
              <a:ext cx="5185867" cy="1924554"/>
            </a:xfrm>
            <a:prstGeom prst="rect">
              <a:avLst/>
            </a:prstGeom>
          </p:spPr>
        </p:pic>
      </p:grpSp>
      <p:sp>
        <p:nvSpPr>
          <p:cNvPr id="9" name="TextBox 8"/>
          <p:cNvSpPr txBox="1"/>
          <p:nvPr/>
        </p:nvSpPr>
        <p:spPr>
          <a:xfrm>
            <a:off x="627910" y="2382095"/>
            <a:ext cx="5366490" cy="400110"/>
          </a:xfrm>
          <a:prstGeom prst="rect">
            <a:avLst/>
          </a:prstGeom>
          <a:noFill/>
        </p:spPr>
        <p:txBody>
          <a:bodyPr wrap="square" rtlCol="0">
            <a:spAutoFit/>
          </a:bodyPr>
          <a:lstStyle/>
          <a:p>
            <a:r>
              <a:rPr lang="en-US" sz="2000" u="sng" dirty="0" smtClean="0">
                <a:latin typeface="Lato Semibold"/>
                <a:cs typeface="Lato Semibold"/>
              </a:rPr>
              <a:t>Lack of confidentiality can impact integrity</a:t>
            </a:r>
            <a:endParaRPr lang="en-US" sz="2000" u="sng" dirty="0">
              <a:latin typeface="Lato Semibold"/>
              <a:cs typeface="Lato Semibold"/>
            </a:endParaRPr>
          </a:p>
        </p:txBody>
      </p:sp>
      <p:sp>
        <p:nvSpPr>
          <p:cNvPr id="10" name="TextBox 9"/>
          <p:cNvSpPr txBox="1"/>
          <p:nvPr/>
        </p:nvSpPr>
        <p:spPr>
          <a:xfrm>
            <a:off x="6197600" y="2382095"/>
            <a:ext cx="5384800" cy="400110"/>
          </a:xfrm>
          <a:prstGeom prst="rect">
            <a:avLst/>
          </a:prstGeom>
          <a:noFill/>
        </p:spPr>
        <p:txBody>
          <a:bodyPr wrap="square" rtlCol="0">
            <a:spAutoFit/>
          </a:bodyPr>
          <a:lstStyle/>
          <a:p>
            <a:r>
              <a:rPr lang="en-US" sz="2000" u="sng" dirty="0" smtClean="0">
                <a:latin typeface="Lato Semibold"/>
                <a:cs typeface="Lato Semibold"/>
              </a:rPr>
              <a:t>Lack of integrity can impact confidentiality</a:t>
            </a:r>
            <a:endParaRPr lang="en-US" sz="2000" u="sng" dirty="0">
              <a:latin typeface="Lato Semibold"/>
              <a:cs typeface="Lato Semibold"/>
            </a:endParaRPr>
          </a:p>
        </p:txBody>
      </p:sp>
    </p:spTree>
    <p:extLst>
      <p:ext uri="{BB962C8B-B14F-4D97-AF65-F5344CB8AC3E}">
        <p14:creationId xmlns:p14="http://schemas.microsoft.com/office/powerpoint/2010/main" val="158844475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Authentication (</a:t>
            </a:r>
            <a:r>
              <a:rPr lang="en-US" dirty="0" err="1" smtClean="0"/>
              <a:t>xor</a:t>
            </a:r>
            <a:r>
              <a:rPr lang="en-US" dirty="0" smtClean="0"/>
              <a:t>) encryption</a:t>
            </a:r>
            <a:endParaRPr lang="en-US" dirty="0"/>
          </a:p>
        </p:txBody>
      </p:sp>
      <p:sp>
        <p:nvSpPr>
          <p:cNvPr id="12" name="Text Placeholder 11"/>
          <p:cNvSpPr>
            <a:spLocks noGrp="1"/>
          </p:cNvSpPr>
          <p:nvPr>
            <p:ph type="body" idx="1"/>
          </p:nvPr>
        </p:nvSpPr>
        <p:spPr/>
        <p:txBody>
          <a:bodyPr/>
          <a:lstStyle/>
          <a:p>
            <a:r>
              <a:rPr lang="en-US" dirty="0" smtClean="0"/>
              <a:t>IND$-CPA for privacy</a:t>
            </a:r>
            <a:endParaRPr lang="en-US" dirty="0"/>
          </a:p>
        </p:txBody>
      </p:sp>
      <p:sp>
        <p:nvSpPr>
          <p:cNvPr id="14" name="Text Placeholder 13"/>
          <p:cNvSpPr>
            <a:spLocks noGrp="1"/>
          </p:cNvSpPr>
          <p:nvPr>
            <p:ph type="body" sz="quarter" idx="3"/>
          </p:nvPr>
        </p:nvSpPr>
        <p:spPr>
          <a:xfrm>
            <a:off x="5791414" y="1102108"/>
            <a:ext cx="5389033" cy="639762"/>
          </a:xfrm>
        </p:spPr>
        <p:txBody>
          <a:bodyPr/>
          <a:lstStyle/>
          <a:p>
            <a:r>
              <a:rPr lang="en-US" dirty="0" smtClean="0"/>
              <a:t>EU-CMA for authenticity</a:t>
            </a:r>
            <a:endParaRPr lang="en-US" dirty="0"/>
          </a:p>
        </p:txBody>
      </p:sp>
      <p:sp>
        <p:nvSpPr>
          <p:cNvPr id="15" name="Content Placeholder 14"/>
          <p:cNvSpPr>
            <a:spLocks noGrp="1"/>
          </p:cNvSpPr>
          <p:nvPr>
            <p:ph sz="quarter" idx="4"/>
          </p:nvPr>
        </p:nvSpPr>
        <p:spPr>
          <a:xfrm>
            <a:off x="5791414" y="1741871"/>
            <a:ext cx="5389033" cy="4618869"/>
          </a:xfrm>
        </p:spPr>
        <p:txBody>
          <a:bodyPr/>
          <a:lstStyle/>
          <a:p>
            <a:pPr marL="0" lvl="0" indent="0">
              <a:buNone/>
            </a:pPr>
            <a:r>
              <a:rPr lang="en-US" sz="2200" dirty="0">
                <a:solidFill>
                  <a:prstClr val="black"/>
                </a:solidFill>
                <a:latin typeface="Lato"/>
              </a:rPr>
              <a:t>Even after viewing many (</a:t>
            </a:r>
            <a:r>
              <a:rPr lang="en-US" sz="2200" i="1" dirty="0">
                <a:solidFill>
                  <a:prstClr val="black"/>
                </a:solidFill>
                <a:latin typeface="Lato Heavy"/>
              </a:rPr>
              <a:t>A</a:t>
            </a:r>
            <a:r>
              <a:rPr lang="en-US" sz="2200" dirty="0">
                <a:solidFill>
                  <a:prstClr val="black"/>
                </a:solidFill>
                <a:latin typeface="Lato"/>
              </a:rPr>
              <a:t>, </a:t>
            </a:r>
            <a:r>
              <a:rPr lang="en-US" sz="2200" i="1" dirty="0">
                <a:solidFill>
                  <a:prstClr val="black"/>
                </a:solidFill>
                <a:latin typeface="Lato Heavy"/>
              </a:rPr>
              <a:t>T</a:t>
            </a:r>
            <a:r>
              <a:rPr lang="en-US" sz="2200" dirty="0">
                <a:solidFill>
                  <a:prstClr val="black"/>
                </a:solidFill>
                <a:latin typeface="Lato"/>
              </a:rPr>
              <a:t>) pairs, Mallory cannot </a:t>
            </a:r>
            <a:r>
              <a:rPr lang="en-US" sz="2200" dirty="0" smtClean="0">
                <a:solidFill>
                  <a:prstClr val="black"/>
                </a:solidFill>
                <a:latin typeface="Lato"/>
              </a:rPr>
              <a:t>forge a </a:t>
            </a:r>
            <a:r>
              <a:rPr lang="en-US" sz="2200" dirty="0">
                <a:solidFill>
                  <a:prstClr val="black"/>
                </a:solidFill>
                <a:latin typeface="Lato"/>
              </a:rPr>
              <a:t>new one</a:t>
            </a:r>
          </a:p>
          <a:p>
            <a:pPr marL="0" indent="0">
              <a:buNone/>
            </a:pPr>
            <a:endParaRPr lang="en-US" dirty="0"/>
          </a:p>
        </p:txBody>
      </p:sp>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8102" y="3119975"/>
            <a:ext cx="1371600" cy="1371600"/>
          </a:xfrm>
          <a:prstGeom prst="rect">
            <a:avLst/>
          </a:prstGeom>
        </p:spPr>
      </p:pic>
      <p:pic>
        <p:nvPicPr>
          <p:cNvPr id="32" name="Picture 3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7036" y="3112371"/>
            <a:ext cx="1379204" cy="1379204"/>
          </a:xfrm>
          <a:prstGeom prst="rect">
            <a:avLst/>
          </a:prstGeom>
        </p:spPr>
      </p:pic>
      <p:sp>
        <p:nvSpPr>
          <p:cNvPr id="33" name="TextBox 32"/>
          <p:cNvSpPr txBox="1"/>
          <p:nvPr/>
        </p:nvSpPr>
        <p:spPr>
          <a:xfrm>
            <a:off x="5791414" y="3501001"/>
            <a:ext cx="1335622" cy="707886"/>
          </a:xfrm>
          <a:prstGeom prst="rect">
            <a:avLst/>
          </a:prstGeom>
          <a:noFill/>
        </p:spPr>
        <p:txBody>
          <a:bodyPr wrap="none" rtlCol="0">
            <a:spAutoFit/>
          </a:bodyPr>
          <a:lstStyle/>
          <a:p>
            <a:r>
              <a:rPr lang="en-US" sz="2000" dirty="0" smtClean="0"/>
              <a:t>❶ choose</a:t>
            </a:r>
            <a:br>
              <a:rPr lang="en-US" sz="2000" dirty="0" smtClean="0"/>
            </a:br>
            <a:r>
              <a:rPr lang="en-US" sz="2000" i="1" dirty="0" smtClean="0">
                <a:solidFill>
                  <a:prstClr val="black"/>
                </a:solidFill>
                <a:ea typeface="Lato Regular" panose="020F0502020204030203" pitchFamily="34" charset="0"/>
                <a:cs typeface="Lato Regular" panose="020F0502020204030203" pitchFamily="34" charset="0"/>
              </a:rPr>
              <a:t>K </a:t>
            </a:r>
            <a:r>
              <a:rPr lang="en-US" sz="2000" i="1" dirty="0">
                <a:solidFill>
                  <a:prstClr val="black"/>
                </a:solidFill>
                <a:ea typeface="Lato Regular" panose="020F0502020204030203" pitchFamily="34" charset="0"/>
                <a:cs typeface="Lato Regular" panose="020F0502020204030203" pitchFamily="34" charset="0"/>
              </a:rPr>
              <a:t>← </a:t>
            </a:r>
            <a:r>
              <a:rPr lang="en-US" sz="2000" dirty="0" smtClean="0">
                <a:solidFill>
                  <a:prstClr val="black"/>
                </a:solidFill>
                <a:ea typeface="Lato Regular" panose="020F0502020204030203" pitchFamily="34" charset="0"/>
                <a:cs typeface="Lato Regular" panose="020F0502020204030203" pitchFamily="34" charset="0"/>
              </a:rPr>
              <a:t>{0,1}</a:t>
            </a:r>
            <a:r>
              <a:rPr lang="en-US" sz="2000" i="1" baseline="30000" dirty="0" smtClean="0">
                <a:solidFill>
                  <a:prstClr val="black"/>
                </a:solidFill>
                <a:ea typeface="Lato Regular" panose="020F0502020204030203" pitchFamily="34" charset="0"/>
                <a:cs typeface="Lato Regular" panose="020F0502020204030203" pitchFamily="34" charset="0"/>
              </a:rPr>
              <a:t>λ</a:t>
            </a:r>
            <a:endParaRPr lang="en-US" sz="2000" baseline="30000" dirty="0">
              <a:solidFill>
                <a:prstClr val="black"/>
              </a:solidFill>
              <a:ea typeface="Lato Regular" panose="020F0502020204030203" pitchFamily="34" charset="0"/>
              <a:cs typeface="Lato Regular" panose="020F0502020204030203" pitchFamily="34" charset="0"/>
            </a:endParaRPr>
          </a:p>
        </p:txBody>
      </p:sp>
      <p:grpSp>
        <p:nvGrpSpPr>
          <p:cNvPr id="34" name="Group 33"/>
          <p:cNvGrpSpPr/>
          <p:nvPr/>
        </p:nvGrpSpPr>
        <p:grpSpPr>
          <a:xfrm>
            <a:off x="8506240" y="3098468"/>
            <a:ext cx="1931862" cy="467939"/>
            <a:chOff x="8125230" y="2968803"/>
            <a:chExt cx="1931862" cy="467939"/>
          </a:xfrm>
        </p:grpSpPr>
        <p:cxnSp>
          <p:nvCxnSpPr>
            <p:cNvPr id="35" name="Straight Arrow Connector 34"/>
            <p:cNvCxnSpPr/>
            <p:nvPr/>
          </p:nvCxnSpPr>
          <p:spPr>
            <a:xfrm flipH="1" flipV="1">
              <a:off x="8125230" y="3436742"/>
              <a:ext cx="1931862" cy="0"/>
            </a:xfrm>
            <a:prstGeom prst="straightConnector1">
              <a:avLst/>
            </a:prstGeom>
            <a:ln w="31750">
              <a:solidFill>
                <a:schemeClr val="bg1">
                  <a:lumMod val="50000"/>
                </a:schemeClr>
              </a:solidFill>
              <a:headEnd w="lg" len="lg"/>
              <a:tailEnd type="triangle" w="med" len="lg"/>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8188510" y="2968803"/>
              <a:ext cx="1529586" cy="400110"/>
            </a:xfrm>
            <a:prstGeom prst="rect">
              <a:avLst/>
            </a:prstGeom>
            <a:noFill/>
          </p:spPr>
          <p:txBody>
            <a:bodyPr wrap="none" rtlCol="0">
              <a:spAutoFit/>
            </a:bodyPr>
            <a:lstStyle/>
            <a:p>
              <a:r>
                <a:rPr lang="en-US" sz="2000" dirty="0"/>
                <a:t>❷ </a:t>
              </a:r>
              <a:r>
                <a:rPr lang="en-US" sz="2000" dirty="0" smtClean="0"/>
                <a:t>submit </a:t>
              </a:r>
              <a:r>
                <a:rPr lang="en-US" sz="2000" i="1" dirty="0" smtClean="0">
                  <a:latin typeface="+mj-lt"/>
                </a:rPr>
                <a:t>A</a:t>
              </a:r>
              <a:endParaRPr lang="en-US" sz="2000" i="1" baseline="30000" dirty="0">
                <a:solidFill>
                  <a:prstClr val="black"/>
                </a:solidFill>
                <a:latin typeface="+mj-lt"/>
                <a:ea typeface="Lato Regular" panose="020F0502020204030203" pitchFamily="34" charset="0"/>
                <a:cs typeface="Lato Regular" panose="020F0502020204030203" pitchFamily="34" charset="0"/>
              </a:endParaRPr>
            </a:p>
          </p:txBody>
        </p:sp>
      </p:grpSp>
      <p:grpSp>
        <p:nvGrpSpPr>
          <p:cNvPr id="37" name="Group 36"/>
          <p:cNvGrpSpPr/>
          <p:nvPr/>
        </p:nvGrpSpPr>
        <p:grpSpPr>
          <a:xfrm>
            <a:off x="8569520" y="3787853"/>
            <a:ext cx="1931862" cy="419669"/>
            <a:chOff x="8188510" y="3527556"/>
            <a:chExt cx="1931862" cy="419669"/>
          </a:xfrm>
        </p:grpSpPr>
        <p:cxnSp>
          <p:nvCxnSpPr>
            <p:cNvPr id="38" name="Straight Arrow Connector 37"/>
            <p:cNvCxnSpPr/>
            <p:nvPr/>
          </p:nvCxnSpPr>
          <p:spPr>
            <a:xfrm flipV="1">
              <a:off x="8188510" y="3947225"/>
              <a:ext cx="1931862" cy="0"/>
            </a:xfrm>
            <a:prstGeom prst="straightConnector1">
              <a:avLst/>
            </a:prstGeom>
            <a:ln w="31750">
              <a:solidFill>
                <a:schemeClr val="bg1">
                  <a:lumMod val="50000"/>
                </a:schemeClr>
              </a:solidFill>
              <a:headEnd w="lg" len="lg"/>
              <a:tailEnd type="triangle" w="med" len="lg"/>
            </a:ln>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8447356" y="3527556"/>
              <a:ext cx="1207382" cy="400110"/>
            </a:xfrm>
            <a:prstGeom prst="rect">
              <a:avLst/>
            </a:prstGeom>
            <a:noFill/>
          </p:spPr>
          <p:txBody>
            <a:bodyPr wrap="none" rtlCol="0">
              <a:spAutoFit/>
            </a:bodyPr>
            <a:lstStyle/>
            <a:p>
              <a:r>
                <a:rPr lang="en-US" sz="2000" dirty="0" smtClean="0"/>
                <a:t>receive </a:t>
              </a:r>
              <a:r>
                <a:rPr lang="en-US" sz="2000" i="1" dirty="0" smtClean="0">
                  <a:latin typeface="+mj-lt"/>
                </a:rPr>
                <a:t>T</a:t>
              </a:r>
              <a:endParaRPr lang="en-US" sz="2000" i="1" baseline="30000" dirty="0">
                <a:solidFill>
                  <a:prstClr val="black"/>
                </a:solidFill>
                <a:latin typeface="+mj-lt"/>
                <a:ea typeface="Lato Regular" panose="020F0502020204030203" pitchFamily="34" charset="0"/>
                <a:cs typeface="Lato Regular" panose="020F0502020204030203" pitchFamily="34" charset="0"/>
              </a:endParaRPr>
            </a:p>
          </p:txBody>
        </p:sp>
      </p:grpSp>
      <p:sp>
        <p:nvSpPr>
          <p:cNvPr id="40" name="TextBox 39"/>
          <p:cNvSpPr txBox="1"/>
          <p:nvPr/>
        </p:nvSpPr>
        <p:spPr>
          <a:xfrm>
            <a:off x="7931448" y="5024006"/>
            <a:ext cx="2569934" cy="1015663"/>
          </a:xfrm>
          <a:prstGeom prst="rect">
            <a:avLst/>
          </a:prstGeom>
          <a:noFill/>
        </p:spPr>
        <p:txBody>
          <a:bodyPr wrap="none" rtlCol="0">
            <a:spAutoFit/>
          </a:bodyPr>
          <a:lstStyle/>
          <a:p>
            <a:r>
              <a:rPr lang="en-US" sz="2000" dirty="0"/>
              <a:t>Mallory wins </a:t>
            </a:r>
            <a:r>
              <a:rPr lang="en-US" sz="2000" dirty="0" smtClean="0"/>
              <a:t>if:</a:t>
            </a:r>
            <a:endParaRPr lang="en-US" sz="2000" dirty="0"/>
          </a:p>
          <a:p>
            <a:pPr marL="365760" indent="-365760">
              <a:buAutoNum type="arabicPeriod"/>
            </a:pPr>
            <a:r>
              <a:rPr lang="en-US" sz="2000" dirty="0" smtClean="0"/>
              <a:t>It’s a valid forgery</a:t>
            </a:r>
          </a:p>
          <a:p>
            <a:pPr marL="365760" indent="-365760">
              <a:buAutoNum type="arabicPeriod"/>
            </a:pPr>
            <a:r>
              <a:rPr lang="en-US" sz="2000" dirty="0" smtClean="0"/>
              <a:t>It’s new</a:t>
            </a:r>
            <a:endParaRPr lang="en-US" sz="2000" dirty="0"/>
          </a:p>
        </p:txBody>
      </p:sp>
      <p:sp>
        <p:nvSpPr>
          <p:cNvPr id="41" name="Curved Right Arrow 40"/>
          <p:cNvSpPr/>
          <p:nvPr/>
        </p:nvSpPr>
        <p:spPr>
          <a:xfrm rot="10800000">
            <a:off x="10142466" y="3615538"/>
            <a:ext cx="263996" cy="499533"/>
          </a:xfrm>
          <a:prstGeom prst="curved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chemeClr val="tx1"/>
              </a:solidFill>
            </a:endParaRPr>
          </a:p>
        </p:txBody>
      </p:sp>
      <p:grpSp>
        <p:nvGrpSpPr>
          <p:cNvPr id="42" name="Group 41"/>
          <p:cNvGrpSpPr/>
          <p:nvPr/>
        </p:nvGrpSpPr>
        <p:grpSpPr>
          <a:xfrm>
            <a:off x="10308295" y="4491575"/>
            <a:ext cx="1631214" cy="1240317"/>
            <a:chOff x="9927285" y="4457709"/>
            <a:chExt cx="1631214" cy="1240317"/>
          </a:xfrm>
        </p:grpSpPr>
        <p:sp>
          <p:nvSpPr>
            <p:cNvPr id="43" name="TextBox 42"/>
            <p:cNvSpPr txBox="1"/>
            <p:nvPr/>
          </p:nvSpPr>
          <p:spPr>
            <a:xfrm>
              <a:off x="9927285" y="4990140"/>
              <a:ext cx="1631214" cy="707886"/>
            </a:xfrm>
            <a:prstGeom prst="rect">
              <a:avLst/>
            </a:prstGeom>
            <a:noFill/>
          </p:spPr>
          <p:txBody>
            <a:bodyPr wrap="square" rtlCol="0">
              <a:spAutoFit/>
            </a:bodyPr>
            <a:lstStyle/>
            <a:p>
              <a:pPr algn="ctr"/>
              <a:r>
                <a:rPr lang="en-US" sz="2000" dirty="0"/>
                <a:t>❸ </a:t>
              </a:r>
              <a:r>
                <a:rPr lang="en-US" sz="2000" dirty="0" smtClean="0"/>
                <a:t>output</a:t>
              </a:r>
              <a:br>
                <a:rPr lang="en-US" sz="2000" dirty="0" smtClean="0"/>
              </a:br>
              <a:r>
                <a:rPr lang="en-US" sz="2000" dirty="0" smtClean="0"/>
                <a:t>(</a:t>
              </a:r>
              <a:r>
                <a:rPr lang="en-US" sz="2000" i="1" dirty="0" smtClean="0">
                  <a:latin typeface="+mj-lt"/>
                </a:rPr>
                <a:t>A*</a:t>
              </a:r>
              <a:r>
                <a:rPr lang="en-US" sz="2000" dirty="0" smtClean="0"/>
                <a:t>,</a:t>
              </a:r>
              <a:r>
                <a:rPr lang="en-US" sz="2000" dirty="0" smtClean="0">
                  <a:solidFill>
                    <a:prstClr val="black"/>
                  </a:solidFill>
                </a:rPr>
                <a:t> </a:t>
              </a:r>
              <a:r>
                <a:rPr lang="en-US" sz="2000" i="1" dirty="0" smtClean="0">
                  <a:solidFill>
                    <a:prstClr val="black"/>
                  </a:solidFill>
                  <a:latin typeface="Lato Heavy"/>
                </a:rPr>
                <a:t>T*</a:t>
              </a:r>
              <a:r>
                <a:rPr lang="en-US" sz="2000" dirty="0" smtClean="0">
                  <a:solidFill>
                    <a:prstClr val="black"/>
                  </a:solidFill>
                </a:rPr>
                <a:t>)</a:t>
              </a:r>
              <a:r>
                <a:rPr lang="en-US" sz="2000" i="1" dirty="0" smtClean="0">
                  <a:latin typeface="+mj-lt"/>
                </a:rPr>
                <a:t> </a:t>
              </a:r>
              <a:endParaRPr lang="en-US" sz="2000" i="1" baseline="30000" dirty="0">
                <a:solidFill>
                  <a:prstClr val="black"/>
                </a:solidFill>
                <a:latin typeface="+mj-lt"/>
                <a:ea typeface="Lato Regular" panose="020F0502020204030203" pitchFamily="34" charset="0"/>
                <a:cs typeface="Lato Regular" panose="020F0502020204030203" pitchFamily="34" charset="0"/>
              </a:endParaRPr>
            </a:p>
          </p:txBody>
        </p:sp>
        <p:cxnSp>
          <p:nvCxnSpPr>
            <p:cNvPr id="44" name="Straight Arrow Connector 43"/>
            <p:cNvCxnSpPr>
              <a:stCxn id="31" idx="2"/>
              <a:endCxn id="43" idx="0"/>
            </p:cNvCxnSpPr>
            <p:nvPr/>
          </p:nvCxnSpPr>
          <p:spPr>
            <a:xfrm>
              <a:off x="10742892" y="4457709"/>
              <a:ext cx="0" cy="532431"/>
            </a:xfrm>
            <a:prstGeom prst="straightConnector1">
              <a:avLst/>
            </a:prstGeom>
            <a:ln w="31750">
              <a:solidFill>
                <a:schemeClr val="bg1">
                  <a:lumMod val="50000"/>
                </a:schemeClr>
              </a:solidFill>
              <a:headEnd w="lg" len="lg"/>
              <a:tailEnd type="triangle" w="med" len="lg"/>
            </a:ln>
          </p:spPr>
          <p:style>
            <a:lnRef idx="2">
              <a:schemeClr val="accent1"/>
            </a:lnRef>
            <a:fillRef idx="0">
              <a:schemeClr val="accent1"/>
            </a:fillRef>
            <a:effectRef idx="1">
              <a:schemeClr val="accent1"/>
            </a:effectRef>
            <a:fontRef idx="minor">
              <a:schemeClr val="tx1"/>
            </a:fontRef>
          </p:style>
        </p:cxnSp>
      </p:grpSp>
      <p:sp>
        <p:nvSpPr>
          <p:cNvPr id="45" name="TextBox 44"/>
          <p:cNvSpPr txBox="1"/>
          <p:nvPr/>
        </p:nvSpPr>
        <p:spPr>
          <a:xfrm>
            <a:off x="7392483" y="2691439"/>
            <a:ext cx="848309" cy="461665"/>
          </a:xfrm>
          <a:prstGeom prst="rect">
            <a:avLst/>
          </a:prstGeom>
          <a:noFill/>
        </p:spPr>
        <p:txBody>
          <a:bodyPr wrap="none" rtlCol="0">
            <a:spAutoFit/>
          </a:bodyPr>
          <a:lstStyle/>
          <a:p>
            <a:r>
              <a:rPr lang="en-US" sz="2400" u="sng" dirty="0" smtClean="0"/>
              <a:t>Alice</a:t>
            </a:r>
            <a:endParaRPr lang="en-US" sz="2400" i="1" u="sng" baseline="30000" dirty="0">
              <a:solidFill>
                <a:prstClr val="black"/>
              </a:solidFill>
              <a:latin typeface="+mj-lt"/>
              <a:ea typeface="Lato Regular" panose="020F0502020204030203" pitchFamily="34" charset="0"/>
              <a:cs typeface="Lato Regular" panose="020F0502020204030203" pitchFamily="34" charset="0"/>
            </a:endParaRPr>
          </a:p>
        </p:txBody>
      </p:sp>
      <p:sp>
        <p:nvSpPr>
          <p:cNvPr id="46" name="TextBox 45"/>
          <p:cNvSpPr txBox="1"/>
          <p:nvPr/>
        </p:nvSpPr>
        <p:spPr>
          <a:xfrm>
            <a:off x="10526273" y="2685356"/>
            <a:ext cx="1212191" cy="461665"/>
          </a:xfrm>
          <a:prstGeom prst="rect">
            <a:avLst/>
          </a:prstGeom>
          <a:noFill/>
        </p:spPr>
        <p:txBody>
          <a:bodyPr wrap="none" rtlCol="0">
            <a:spAutoFit/>
          </a:bodyPr>
          <a:lstStyle/>
          <a:p>
            <a:r>
              <a:rPr lang="en-US" sz="2400" u="sng" dirty="0" smtClean="0"/>
              <a:t>Mallory</a:t>
            </a:r>
            <a:endParaRPr lang="en-US" sz="2400" i="1" u="sng" baseline="30000" dirty="0">
              <a:solidFill>
                <a:prstClr val="black"/>
              </a:solidFill>
              <a:latin typeface="+mj-lt"/>
              <a:ea typeface="Lato Regular" panose="020F0502020204030203" pitchFamily="34" charset="0"/>
              <a:cs typeface="Lato Regular" panose="020F0502020204030203" pitchFamily="34" charset="0"/>
            </a:endParaRPr>
          </a:p>
        </p:txBody>
      </p:sp>
      <p:cxnSp>
        <p:nvCxnSpPr>
          <p:cNvPr id="47" name="Straight Connector 46"/>
          <p:cNvCxnSpPr/>
          <p:nvPr/>
        </p:nvCxnSpPr>
        <p:spPr>
          <a:xfrm>
            <a:off x="5528167" y="1102109"/>
            <a:ext cx="18930" cy="5411972"/>
          </a:xfrm>
          <a:prstGeom prst="line">
            <a:avLst/>
          </a:prstGeom>
          <a:ln w="12700">
            <a:solidFill>
              <a:schemeClr val="bg1">
                <a:lumMod val="75000"/>
              </a:schemeClr>
            </a:solidFill>
            <a:prstDash val="solid"/>
          </a:ln>
        </p:spPr>
        <p:style>
          <a:lnRef idx="2">
            <a:schemeClr val="accent1"/>
          </a:lnRef>
          <a:fillRef idx="0">
            <a:schemeClr val="accent1"/>
          </a:fillRef>
          <a:effectRef idx="1">
            <a:schemeClr val="accent1"/>
          </a:effectRef>
          <a:fontRef idx="minor">
            <a:schemeClr val="tx1"/>
          </a:fontRef>
        </p:style>
      </p:cxnSp>
      <p:grpSp>
        <p:nvGrpSpPr>
          <p:cNvPr id="48" name="Group 47"/>
          <p:cNvGrpSpPr/>
          <p:nvPr/>
        </p:nvGrpSpPr>
        <p:grpSpPr>
          <a:xfrm>
            <a:off x="609600" y="1886422"/>
            <a:ext cx="4501098" cy="2307946"/>
            <a:chOff x="6192388" y="2897332"/>
            <a:chExt cx="4501098" cy="2307946"/>
          </a:xfrm>
        </p:grpSpPr>
        <p:cxnSp>
          <p:nvCxnSpPr>
            <p:cNvPr id="49" name="Straight Connector 48"/>
            <p:cNvCxnSpPr/>
            <p:nvPr/>
          </p:nvCxnSpPr>
          <p:spPr>
            <a:xfrm>
              <a:off x="8554888" y="2897332"/>
              <a:ext cx="0" cy="2307946"/>
            </a:xfrm>
            <a:prstGeom prst="line">
              <a:avLst/>
            </a:prstGeom>
            <a:ln>
              <a:solidFill>
                <a:schemeClr val="bg1">
                  <a:lumMod val="50000"/>
                </a:schemeClr>
              </a:solidFill>
              <a:prstDash val="dash"/>
            </a:ln>
          </p:spPr>
          <p:style>
            <a:lnRef idx="2">
              <a:schemeClr val="accent1"/>
            </a:lnRef>
            <a:fillRef idx="0">
              <a:schemeClr val="accent1"/>
            </a:fillRef>
            <a:effectRef idx="1">
              <a:schemeClr val="accent1"/>
            </a:effectRef>
            <a:fontRef idx="minor">
              <a:schemeClr val="tx1"/>
            </a:fontRef>
          </p:style>
        </p:cxnSp>
        <p:pic>
          <p:nvPicPr>
            <p:cNvPr id="50" name="Picture 4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8289" y="3376446"/>
              <a:ext cx="1473198" cy="1473198"/>
            </a:xfrm>
            <a:prstGeom prst="rect">
              <a:avLst/>
            </a:prstGeom>
          </p:spPr>
        </p:pic>
        <p:sp>
          <p:nvSpPr>
            <p:cNvPr id="51" name="TextBox 50"/>
            <p:cNvSpPr txBox="1"/>
            <p:nvPr/>
          </p:nvSpPr>
          <p:spPr>
            <a:xfrm>
              <a:off x="7264487" y="3310162"/>
              <a:ext cx="650179" cy="369332"/>
            </a:xfrm>
            <a:prstGeom prst="rect">
              <a:avLst/>
            </a:prstGeom>
            <a:noFill/>
          </p:spPr>
          <p:txBody>
            <a:bodyPr wrap="square" rtlCol="0">
              <a:spAutoFit/>
            </a:bodyPr>
            <a:lstStyle/>
            <a:p>
              <a:pPr algn="ctr"/>
              <a:r>
                <a:rPr lang="en-US"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P</a:t>
              </a:r>
              <a:endParaRPr lang="en-US" i="1"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52" name="Rectangle 51"/>
            <p:cNvSpPr/>
            <p:nvPr/>
          </p:nvSpPr>
          <p:spPr>
            <a:xfrm>
              <a:off x="9845288" y="3836864"/>
              <a:ext cx="848198" cy="497957"/>
            </a:xfrm>
            <a:prstGeom prst="rect">
              <a:avLst/>
            </a:prstGeom>
            <a:solidFill>
              <a:schemeClr val="accent6">
                <a:lumMod val="60000"/>
                <a:lumOff val="40000"/>
              </a:schemeClr>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300" i="1" dirty="0" smtClean="0">
                  <a:latin typeface="Lato Black"/>
                  <a:cs typeface="Lato Black"/>
                </a:rPr>
                <a:t>$</a:t>
              </a:r>
              <a:endParaRPr lang="en-US" sz="2300" baseline="-25000" dirty="0">
                <a:latin typeface="Lato Black"/>
                <a:cs typeface="Lato Black"/>
              </a:endParaRPr>
            </a:p>
          </p:txBody>
        </p:sp>
        <p:cxnSp>
          <p:nvCxnSpPr>
            <p:cNvPr id="53" name="Curved Connector 52"/>
            <p:cNvCxnSpPr/>
            <p:nvPr/>
          </p:nvCxnSpPr>
          <p:spPr>
            <a:xfrm rot="10800000" flipV="1">
              <a:off x="6840389" y="3652198"/>
              <a:ext cx="1160701" cy="211868"/>
            </a:xfrm>
            <a:prstGeom prst="curvedConnector2">
              <a:avLst/>
            </a:prstGeom>
            <a:ln w="31750">
              <a:solidFill>
                <a:schemeClr val="tx1">
                  <a:lumMod val="50000"/>
                  <a:lumOff val="50000"/>
                </a:schemeClr>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54" name="Curved Connector 53"/>
            <p:cNvCxnSpPr/>
            <p:nvPr/>
          </p:nvCxnSpPr>
          <p:spPr>
            <a:xfrm rot="16200000" flipH="1">
              <a:off x="7298608" y="3903803"/>
              <a:ext cx="244262" cy="1160702"/>
            </a:xfrm>
            <a:prstGeom prst="curvedConnector2">
              <a:avLst/>
            </a:prstGeom>
            <a:ln w="31750">
              <a:solidFill>
                <a:schemeClr val="tx1">
                  <a:lumMod val="50000"/>
                  <a:lumOff val="50000"/>
                </a:schemeClr>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55" name="Curved Connector 54"/>
            <p:cNvCxnSpPr>
              <a:endCxn id="52" idx="0"/>
            </p:cNvCxnSpPr>
            <p:nvPr/>
          </p:nvCxnSpPr>
          <p:spPr>
            <a:xfrm>
              <a:off x="9108689" y="3652196"/>
              <a:ext cx="1160698" cy="184668"/>
            </a:xfrm>
            <a:prstGeom prst="curvedConnector2">
              <a:avLst/>
            </a:prstGeom>
            <a:ln w="31750">
              <a:solidFill>
                <a:schemeClr val="tx1">
                  <a:lumMod val="50000"/>
                  <a:lumOff val="50000"/>
                </a:schemeClr>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56" name="Curved Connector 55"/>
            <p:cNvCxnSpPr>
              <a:stCxn id="52" idx="2"/>
            </p:cNvCxnSpPr>
            <p:nvPr/>
          </p:nvCxnSpPr>
          <p:spPr>
            <a:xfrm rot="5400000">
              <a:off x="9592112" y="3910046"/>
              <a:ext cx="252500" cy="1102051"/>
            </a:xfrm>
            <a:prstGeom prst="curvedConnector2">
              <a:avLst/>
            </a:prstGeom>
            <a:ln w="31750">
              <a:solidFill>
                <a:schemeClr val="tx1">
                  <a:lumMod val="50000"/>
                  <a:lumOff val="50000"/>
                </a:schemeClr>
              </a:solidFill>
              <a:tailEnd type="triangle" w="med" len="lg"/>
            </a:ln>
          </p:spPr>
          <p:style>
            <a:lnRef idx="2">
              <a:schemeClr val="accent1"/>
            </a:lnRef>
            <a:fillRef idx="0">
              <a:schemeClr val="accent1"/>
            </a:fillRef>
            <a:effectRef idx="1">
              <a:schemeClr val="accent1"/>
            </a:effectRef>
            <a:fontRef idx="minor">
              <a:schemeClr val="tx1"/>
            </a:fontRef>
          </p:style>
        </p:cxnSp>
        <p:sp>
          <p:nvSpPr>
            <p:cNvPr id="57" name="TextBox 56"/>
            <p:cNvSpPr txBox="1"/>
            <p:nvPr/>
          </p:nvSpPr>
          <p:spPr>
            <a:xfrm>
              <a:off x="9291487" y="3310162"/>
              <a:ext cx="640222" cy="369332"/>
            </a:xfrm>
            <a:prstGeom prst="rect">
              <a:avLst/>
            </a:prstGeom>
            <a:noFill/>
          </p:spPr>
          <p:txBody>
            <a:bodyPr wrap="square" rtlCol="0">
              <a:spAutoFit/>
            </a:bodyPr>
            <a:lstStyle/>
            <a:p>
              <a:pPr algn="ctr"/>
              <a:r>
                <a:rPr lang="en-US"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P</a:t>
              </a:r>
              <a:endParaRPr lang="en-US" i="1"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58" name="TextBox 57"/>
            <p:cNvSpPr txBox="1"/>
            <p:nvPr/>
          </p:nvSpPr>
          <p:spPr>
            <a:xfrm>
              <a:off x="7482420" y="4610283"/>
              <a:ext cx="432246" cy="369332"/>
            </a:xfrm>
            <a:prstGeom prst="rect">
              <a:avLst/>
            </a:prstGeom>
            <a:noFill/>
          </p:spPr>
          <p:txBody>
            <a:bodyPr wrap="square" rtlCol="0">
              <a:spAutoFit/>
            </a:bodyPr>
            <a:lstStyle/>
            <a:p>
              <a:pPr algn="ctr"/>
              <a:r>
                <a:rPr lang="en-US"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C</a:t>
              </a:r>
              <a:endParaRPr lang="en-US" i="1"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59" name="TextBox 58"/>
            <p:cNvSpPr txBox="1"/>
            <p:nvPr/>
          </p:nvSpPr>
          <p:spPr>
            <a:xfrm>
              <a:off x="9291487" y="4610283"/>
              <a:ext cx="432246" cy="369332"/>
            </a:xfrm>
            <a:prstGeom prst="rect">
              <a:avLst/>
            </a:prstGeom>
            <a:noFill/>
          </p:spPr>
          <p:txBody>
            <a:bodyPr wrap="square" rtlCol="0">
              <a:spAutoFit/>
            </a:bodyPr>
            <a:lstStyle/>
            <a:p>
              <a:pPr algn="ctr"/>
              <a:r>
                <a:rPr lang="en-US"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C</a:t>
              </a:r>
              <a:endParaRPr lang="en-US" i="1"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60" name="Rectangle 59"/>
            <p:cNvSpPr/>
            <p:nvPr/>
          </p:nvSpPr>
          <p:spPr>
            <a:xfrm>
              <a:off x="6192388" y="3844234"/>
              <a:ext cx="1072099" cy="537620"/>
            </a:xfrm>
            <a:prstGeom prst="rect">
              <a:avLst/>
            </a:prstGeom>
            <a:solidFill>
              <a:schemeClr val="accent4">
                <a:lumMod val="60000"/>
                <a:lumOff val="4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2300" dirty="0" err="1" smtClean="0">
                  <a:latin typeface="Lato Black"/>
                  <a:cs typeface="Lato Black"/>
                </a:rPr>
                <a:t>Enc</a:t>
              </a:r>
              <a:endParaRPr lang="en-US" sz="2300" i="1" baseline="-25000" dirty="0">
                <a:latin typeface="Lato Black"/>
                <a:cs typeface="Lato Black"/>
              </a:endParaRPr>
            </a:p>
          </p:txBody>
        </p:sp>
      </p:grpSp>
    </p:spTree>
    <p:extLst>
      <p:ext uri="{BB962C8B-B14F-4D97-AF65-F5344CB8AC3E}">
        <p14:creationId xmlns:p14="http://schemas.microsoft.com/office/powerpoint/2010/main" val="290994992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First, let’s strengthen privacy</a:t>
            </a:r>
            <a:endParaRPr lang="en-US" dirty="0"/>
          </a:p>
        </p:txBody>
      </p:sp>
      <p:sp>
        <p:nvSpPr>
          <p:cNvPr id="12" name="Text Placeholder 11"/>
          <p:cNvSpPr>
            <a:spLocks noGrp="1"/>
          </p:cNvSpPr>
          <p:nvPr>
            <p:ph type="body" idx="1"/>
          </p:nvPr>
        </p:nvSpPr>
        <p:spPr/>
        <p:txBody>
          <a:bodyPr/>
          <a:lstStyle/>
          <a:p>
            <a:r>
              <a:rPr lang="en-US" dirty="0" smtClean="0"/>
              <a:t>IND$-CPA</a:t>
            </a:r>
            <a:endParaRPr lang="en-US" dirty="0"/>
          </a:p>
        </p:txBody>
      </p:sp>
      <p:sp>
        <p:nvSpPr>
          <p:cNvPr id="14" name="Text Placeholder 13"/>
          <p:cNvSpPr>
            <a:spLocks noGrp="1"/>
          </p:cNvSpPr>
          <p:nvPr>
            <p:ph type="body" sz="quarter" idx="3"/>
          </p:nvPr>
        </p:nvSpPr>
        <p:spPr>
          <a:xfrm>
            <a:off x="5791414" y="1102108"/>
            <a:ext cx="5389033" cy="639762"/>
          </a:xfrm>
        </p:spPr>
        <p:txBody>
          <a:bodyPr/>
          <a:lstStyle/>
          <a:p>
            <a:r>
              <a:rPr lang="en-US" dirty="0" smtClean="0"/>
              <a:t>IND$-CCA</a:t>
            </a:r>
            <a:endParaRPr lang="en-US" dirty="0"/>
          </a:p>
        </p:txBody>
      </p:sp>
      <p:sp>
        <p:nvSpPr>
          <p:cNvPr id="15" name="Content Placeholder 14"/>
          <p:cNvSpPr>
            <a:spLocks noGrp="1"/>
          </p:cNvSpPr>
          <p:nvPr>
            <p:ph sz="quarter" idx="4"/>
          </p:nvPr>
        </p:nvSpPr>
        <p:spPr>
          <a:xfrm>
            <a:off x="5791414" y="1741871"/>
            <a:ext cx="5488598" cy="4546445"/>
          </a:xfrm>
        </p:spPr>
        <p:txBody>
          <a:bodyPr>
            <a:normAutofit/>
          </a:bodyPr>
          <a:lstStyle/>
          <a:p>
            <a:pPr marL="0" lvl="0" indent="0">
              <a:buNone/>
            </a:pPr>
            <a:r>
              <a:rPr lang="en-US" sz="2200" dirty="0" smtClean="0">
                <a:solidFill>
                  <a:prstClr val="black"/>
                </a:solidFill>
                <a:latin typeface="Lato"/>
              </a:rPr>
              <a:t>Same thing, but now Mallory has access to encryption </a:t>
            </a:r>
            <a:r>
              <a:rPr lang="en-US" sz="2200" i="1" dirty="0" smtClean="0">
                <a:solidFill>
                  <a:prstClr val="black"/>
                </a:solidFill>
                <a:latin typeface="Lato"/>
              </a:rPr>
              <a:t>and</a:t>
            </a:r>
            <a:r>
              <a:rPr lang="en-US" sz="2200" dirty="0" smtClean="0">
                <a:solidFill>
                  <a:prstClr val="black"/>
                </a:solidFill>
                <a:latin typeface="Lato"/>
              </a:rPr>
              <a:t> decryption oracles</a:t>
            </a:r>
          </a:p>
          <a:p>
            <a:pPr marL="0" lvl="0" indent="0">
              <a:buNone/>
            </a:pPr>
            <a:endParaRPr lang="en-US" sz="2200" dirty="0">
              <a:solidFill>
                <a:prstClr val="black"/>
              </a:solidFill>
              <a:latin typeface="Lato"/>
            </a:endParaRPr>
          </a:p>
          <a:p>
            <a:pPr marL="0" lvl="0" indent="0">
              <a:buNone/>
            </a:pPr>
            <a:endParaRPr lang="en-US" sz="2200" dirty="0" smtClean="0">
              <a:solidFill>
                <a:prstClr val="black"/>
              </a:solidFill>
              <a:latin typeface="Lato"/>
            </a:endParaRPr>
          </a:p>
          <a:p>
            <a:pPr marL="0" lvl="0" indent="0">
              <a:buNone/>
            </a:pPr>
            <a:endParaRPr lang="en-US" sz="2200" dirty="0">
              <a:solidFill>
                <a:prstClr val="black"/>
              </a:solidFill>
              <a:latin typeface="Lato"/>
            </a:endParaRPr>
          </a:p>
          <a:p>
            <a:pPr marL="0" lvl="0" indent="0">
              <a:buNone/>
            </a:pPr>
            <a:endParaRPr lang="en-US" sz="2200" dirty="0" smtClean="0">
              <a:solidFill>
                <a:prstClr val="black"/>
              </a:solidFill>
              <a:latin typeface="Lato"/>
            </a:endParaRPr>
          </a:p>
          <a:p>
            <a:pPr marL="0" lvl="0" indent="0">
              <a:buNone/>
            </a:pPr>
            <a:endParaRPr lang="en-US" sz="2200" dirty="0">
              <a:solidFill>
                <a:prstClr val="black"/>
              </a:solidFill>
              <a:latin typeface="Lato"/>
            </a:endParaRPr>
          </a:p>
          <a:p>
            <a:pPr marL="0" lvl="0" indent="0">
              <a:buNone/>
            </a:pPr>
            <a:endParaRPr lang="en-US" sz="2200" dirty="0" smtClean="0">
              <a:solidFill>
                <a:prstClr val="black"/>
              </a:solidFill>
              <a:latin typeface="Lato"/>
            </a:endParaRPr>
          </a:p>
          <a:p>
            <a:pPr marL="0" lvl="0" indent="0">
              <a:buNone/>
            </a:pPr>
            <a:endParaRPr lang="en-US" sz="2200" dirty="0">
              <a:solidFill>
                <a:prstClr val="black"/>
              </a:solidFill>
              <a:latin typeface="Lato"/>
            </a:endParaRPr>
          </a:p>
          <a:p>
            <a:pPr marL="0" lvl="0" indent="0">
              <a:buNone/>
            </a:pPr>
            <a:r>
              <a:rPr lang="en-US" sz="2200" dirty="0" smtClean="0">
                <a:solidFill>
                  <a:prstClr val="black"/>
                </a:solidFill>
                <a:latin typeface="Lato"/>
              </a:rPr>
              <a:t>Think about connection to padding oracles</a:t>
            </a:r>
            <a:endParaRPr lang="en-US" sz="2200" dirty="0">
              <a:solidFill>
                <a:prstClr val="black"/>
              </a:solidFill>
              <a:latin typeface="Lato"/>
            </a:endParaRPr>
          </a:p>
          <a:p>
            <a:pPr marL="0" indent="0">
              <a:buNone/>
            </a:pPr>
            <a:endParaRPr lang="en-US" dirty="0"/>
          </a:p>
        </p:txBody>
      </p:sp>
      <p:grpSp>
        <p:nvGrpSpPr>
          <p:cNvPr id="16" name="Group 15"/>
          <p:cNvGrpSpPr/>
          <p:nvPr/>
        </p:nvGrpSpPr>
        <p:grpSpPr>
          <a:xfrm>
            <a:off x="609600" y="1886422"/>
            <a:ext cx="4501098" cy="2307946"/>
            <a:chOff x="6192388" y="2897332"/>
            <a:chExt cx="4501098" cy="2307946"/>
          </a:xfrm>
        </p:grpSpPr>
        <p:cxnSp>
          <p:nvCxnSpPr>
            <p:cNvPr id="17" name="Straight Connector 16"/>
            <p:cNvCxnSpPr/>
            <p:nvPr/>
          </p:nvCxnSpPr>
          <p:spPr>
            <a:xfrm>
              <a:off x="8554888" y="2897332"/>
              <a:ext cx="0" cy="2307946"/>
            </a:xfrm>
            <a:prstGeom prst="line">
              <a:avLst/>
            </a:prstGeom>
            <a:ln>
              <a:solidFill>
                <a:schemeClr val="bg1">
                  <a:lumMod val="50000"/>
                </a:schemeClr>
              </a:solidFill>
              <a:prstDash val="dash"/>
            </a:ln>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8289" y="3376446"/>
              <a:ext cx="1473198" cy="1473198"/>
            </a:xfrm>
            <a:prstGeom prst="rect">
              <a:avLst/>
            </a:prstGeom>
          </p:spPr>
        </p:pic>
        <p:sp>
          <p:nvSpPr>
            <p:cNvPr id="19" name="TextBox 18"/>
            <p:cNvSpPr txBox="1"/>
            <p:nvPr/>
          </p:nvSpPr>
          <p:spPr>
            <a:xfrm>
              <a:off x="7264487" y="3310162"/>
              <a:ext cx="650179" cy="369332"/>
            </a:xfrm>
            <a:prstGeom prst="rect">
              <a:avLst/>
            </a:prstGeom>
            <a:noFill/>
          </p:spPr>
          <p:txBody>
            <a:bodyPr wrap="square" rtlCol="0">
              <a:spAutoFit/>
            </a:bodyPr>
            <a:lstStyle/>
            <a:p>
              <a:pPr algn="ctr"/>
              <a:r>
                <a:rPr lang="en-US"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P</a:t>
              </a:r>
              <a:endParaRPr lang="en-US" i="1"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20" name="Rectangle 19"/>
            <p:cNvSpPr/>
            <p:nvPr/>
          </p:nvSpPr>
          <p:spPr>
            <a:xfrm>
              <a:off x="9845288" y="3836864"/>
              <a:ext cx="848198" cy="497957"/>
            </a:xfrm>
            <a:prstGeom prst="rect">
              <a:avLst/>
            </a:prstGeom>
            <a:solidFill>
              <a:schemeClr val="accent6">
                <a:lumMod val="60000"/>
                <a:lumOff val="40000"/>
              </a:schemeClr>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300" i="1" dirty="0" smtClean="0">
                  <a:latin typeface="Lato Black"/>
                  <a:cs typeface="Lato Black"/>
                </a:rPr>
                <a:t>$</a:t>
              </a:r>
              <a:endParaRPr lang="en-US" sz="2300" baseline="-25000" dirty="0">
                <a:latin typeface="Lato Black"/>
                <a:cs typeface="Lato Black"/>
              </a:endParaRPr>
            </a:p>
          </p:txBody>
        </p:sp>
        <p:cxnSp>
          <p:nvCxnSpPr>
            <p:cNvPr id="21" name="Curved Connector 20"/>
            <p:cNvCxnSpPr/>
            <p:nvPr/>
          </p:nvCxnSpPr>
          <p:spPr>
            <a:xfrm rot="10800000" flipV="1">
              <a:off x="6840389" y="3652198"/>
              <a:ext cx="1160701" cy="211868"/>
            </a:xfrm>
            <a:prstGeom prst="curvedConnector2">
              <a:avLst/>
            </a:prstGeom>
            <a:ln w="31750">
              <a:solidFill>
                <a:schemeClr val="tx1">
                  <a:lumMod val="50000"/>
                  <a:lumOff val="50000"/>
                </a:schemeClr>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22" name="Curved Connector 21"/>
            <p:cNvCxnSpPr/>
            <p:nvPr/>
          </p:nvCxnSpPr>
          <p:spPr>
            <a:xfrm rot="16200000" flipH="1">
              <a:off x="7298608" y="3903803"/>
              <a:ext cx="244262" cy="1160702"/>
            </a:xfrm>
            <a:prstGeom prst="curvedConnector2">
              <a:avLst/>
            </a:prstGeom>
            <a:ln w="31750">
              <a:solidFill>
                <a:schemeClr val="tx1">
                  <a:lumMod val="50000"/>
                  <a:lumOff val="50000"/>
                </a:schemeClr>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23" name="Curved Connector 22"/>
            <p:cNvCxnSpPr>
              <a:endCxn id="20" idx="0"/>
            </p:cNvCxnSpPr>
            <p:nvPr/>
          </p:nvCxnSpPr>
          <p:spPr>
            <a:xfrm>
              <a:off x="9108689" y="3652196"/>
              <a:ext cx="1160698" cy="184668"/>
            </a:xfrm>
            <a:prstGeom prst="curvedConnector2">
              <a:avLst/>
            </a:prstGeom>
            <a:ln w="31750">
              <a:solidFill>
                <a:schemeClr val="tx1">
                  <a:lumMod val="50000"/>
                  <a:lumOff val="50000"/>
                </a:schemeClr>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24" name="Curved Connector 23"/>
            <p:cNvCxnSpPr>
              <a:stCxn id="20" idx="2"/>
            </p:cNvCxnSpPr>
            <p:nvPr/>
          </p:nvCxnSpPr>
          <p:spPr>
            <a:xfrm rot="5400000">
              <a:off x="9592112" y="3910046"/>
              <a:ext cx="252500" cy="1102051"/>
            </a:xfrm>
            <a:prstGeom prst="curvedConnector2">
              <a:avLst/>
            </a:prstGeom>
            <a:ln w="31750">
              <a:solidFill>
                <a:schemeClr val="tx1">
                  <a:lumMod val="50000"/>
                  <a:lumOff val="50000"/>
                </a:schemeClr>
              </a:solidFill>
              <a:tailEnd type="triangle" w="med" len="lg"/>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9291487" y="3310162"/>
              <a:ext cx="640222" cy="369332"/>
            </a:xfrm>
            <a:prstGeom prst="rect">
              <a:avLst/>
            </a:prstGeom>
            <a:noFill/>
          </p:spPr>
          <p:txBody>
            <a:bodyPr wrap="square" rtlCol="0">
              <a:spAutoFit/>
            </a:bodyPr>
            <a:lstStyle/>
            <a:p>
              <a:pPr algn="ctr"/>
              <a:r>
                <a:rPr lang="en-US"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P</a:t>
              </a:r>
              <a:endParaRPr lang="en-US" i="1"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26" name="TextBox 25"/>
            <p:cNvSpPr txBox="1"/>
            <p:nvPr/>
          </p:nvSpPr>
          <p:spPr>
            <a:xfrm>
              <a:off x="7482420" y="4610283"/>
              <a:ext cx="432246" cy="369332"/>
            </a:xfrm>
            <a:prstGeom prst="rect">
              <a:avLst/>
            </a:prstGeom>
            <a:noFill/>
          </p:spPr>
          <p:txBody>
            <a:bodyPr wrap="square" rtlCol="0">
              <a:spAutoFit/>
            </a:bodyPr>
            <a:lstStyle/>
            <a:p>
              <a:pPr algn="ctr"/>
              <a:r>
                <a:rPr lang="en-US"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C</a:t>
              </a:r>
              <a:endParaRPr lang="en-US" i="1"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27" name="TextBox 26"/>
            <p:cNvSpPr txBox="1"/>
            <p:nvPr/>
          </p:nvSpPr>
          <p:spPr>
            <a:xfrm>
              <a:off x="9291487" y="4610283"/>
              <a:ext cx="432246" cy="369332"/>
            </a:xfrm>
            <a:prstGeom prst="rect">
              <a:avLst/>
            </a:prstGeom>
            <a:noFill/>
          </p:spPr>
          <p:txBody>
            <a:bodyPr wrap="square" rtlCol="0">
              <a:spAutoFit/>
            </a:bodyPr>
            <a:lstStyle/>
            <a:p>
              <a:pPr algn="ctr"/>
              <a:r>
                <a:rPr lang="en-US"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C</a:t>
              </a:r>
              <a:endParaRPr lang="en-US" i="1"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29" name="Rectangle 28"/>
            <p:cNvSpPr/>
            <p:nvPr/>
          </p:nvSpPr>
          <p:spPr>
            <a:xfrm>
              <a:off x="6192388" y="3844234"/>
              <a:ext cx="1072099" cy="537620"/>
            </a:xfrm>
            <a:prstGeom prst="rect">
              <a:avLst/>
            </a:prstGeom>
            <a:solidFill>
              <a:schemeClr val="accent4">
                <a:lumMod val="60000"/>
                <a:lumOff val="4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2300" dirty="0" err="1" smtClean="0">
                  <a:latin typeface="Lato Black"/>
                  <a:cs typeface="Lato Black"/>
                </a:rPr>
                <a:t>Enc</a:t>
              </a:r>
              <a:endParaRPr lang="en-US" sz="2300" i="1" baseline="-25000" dirty="0">
                <a:latin typeface="Lato Black"/>
                <a:cs typeface="Lato Black"/>
              </a:endParaRPr>
            </a:p>
          </p:txBody>
        </p:sp>
      </p:grpSp>
      <p:cxnSp>
        <p:nvCxnSpPr>
          <p:cNvPr id="47" name="Straight Connector 46"/>
          <p:cNvCxnSpPr/>
          <p:nvPr/>
        </p:nvCxnSpPr>
        <p:spPr>
          <a:xfrm>
            <a:off x="5528167" y="1102109"/>
            <a:ext cx="18930" cy="5411972"/>
          </a:xfrm>
          <a:prstGeom prst="line">
            <a:avLst/>
          </a:prstGeom>
          <a:ln w="12700">
            <a:solidFill>
              <a:schemeClr val="bg1">
                <a:lumMod val="75000"/>
              </a:schemeClr>
            </a:solidFill>
            <a:prstDash val="solid"/>
          </a:ln>
        </p:spPr>
        <p:style>
          <a:lnRef idx="2">
            <a:schemeClr val="accent1"/>
          </a:lnRef>
          <a:fillRef idx="0">
            <a:schemeClr val="accent1"/>
          </a:fillRef>
          <a:effectRef idx="1">
            <a:schemeClr val="accent1"/>
          </a:effectRef>
          <a:fontRef idx="minor">
            <a:schemeClr val="tx1"/>
          </a:fontRef>
        </p:style>
      </p:cxnSp>
      <p:grpSp>
        <p:nvGrpSpPr>
          <p:cNvPr id="48" name="Group 47"/>
          <p:cNvGrpSpPr/>
          <p:nvPr/>
        </p:nvGrpSpPr>
        <p:grpSpPr>
          <a:xfrm>
            <a:off x="6470521" y="2796186"/>
            <a:ext cx="3830316" cy="2270179"/>
            <a:chOff x="4844555" y="4699194"/>
            <a:chExt cx="3114179" cy="1845734"/>
          </a:xfrm>
        </p:grpSpPr>
        <p:cxnSp>
          <p:nvCxnSpPr>
            <p:cNvPr id="49" name="Straight Connector 48"/>
            <p:cNvCxnSpPr/>
            <p:nvPr/>
          </p:nvCxnSpPr>
          <p:spPr>
            <a:xfrm>
              <a:off x="6620303" y="4699194"/>
              <a:ext cx="9659" cy="1845734"/>
            </a:xfrm>
            <a:prstGeom prst="line">
              <a:avLst/>
            </a:prstGeom>
            <a:ln>
              <a:solidFill>
                <a:schemeClr val="bg1">
                  <a:lumMod val="50000"/>
                </a:schemeClr>
              </a:solidFill>
              <a:prstDash val="dash"/>
            </a:ln>
          </p:spPr>
          <p:style>
            <a:lnRef idx="2">
              <a:schemeClr val="accent1"/>
            </a:lnRef>
            <a:fillRef idx="0">
              <a:schemeClr val="accent1"/>
            </a:fillRef>
            <a:effectRef idx="1">
              <a:schemeClr val="accent1"/>
            </a:effectRef>
            <a:fontRef idx="minor">
              <a:schemeClr val="tx1"/>
            </a:fontRef>
          </p:style>
        </p:cxnSp>
        <p:pic>
          <p:nvPicPr>
            <p:cNvPr id="50" name="Picture 4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4524" y="5005381"/>
              <a:ext cx="1210876" cy="1210876"/>
            </a:xfrm>
            <a:prstGeom prst="rect">
              <a:avLst/>
            </a:prstGeom>
          </p:spPr>
        </p:pic>
        <p:sp>
          <p:nvSpPr>
            <p:cNvPr id="51" name="Rectangle 50"/>
            <p:cNvSpPr/>
            <p:nvPr/>
          </p:nvSpPr>
          <p:spPr>
            <a:xfrm>
              <a:off x="7469942" y="4797019"/>
              <a:ext cx="488792" cy="497957"/>
            </a:xfrm>
            <a:prstGeom prst="rect">
              <a:avLst/>
            </a:prstGeom>
            <a:solidFill>
              <a:schemeClr val="accent6">
                <a:lumMod val="60000"/>
                <a:lumOff val="40000"/>
              </a:schemeClr>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300" i="1" dirty="0" smtClean="0">
                  <a:latin typeface="Lato Black"/>
                  <a:cs typeface="Lato Black"/>
                </a:rPr>
                <a:t>$</a:t>
              </a:r>
              <a:endParaRPr lang="en-US" sz="2300" i="1" baseline="-25000" dirty="0">
                <a:latin typeface="Lato Black"/>
                <a:cs typeface="Lato Black"/>
              </a:endParaRPr>
            </a:p>
          </p:txBody>
        </p:sp>
        <p:sp>
          <p:nvSpPr>
            <p:cNvPr id="52" name="Rectangle 51"/>
            <p:cNvSpPr/>
            <p:nvPr/>
          </p:nvSpPr>
          <p:spPr>
            <a:xfrm>
              <a:off x="4844555" y="4797019"/>
              <a:ext cx="851450" cy="537620"/>
            </a:xfrm>
            <a:prstGeom prst="rect">
              <a:avLst/>
            </a:prstGeom>
            <a:solidFill>
              <a:schemeClr val="accent4">
                <a:lumMod val="60000"/>
                <a:lumOff val="4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300" dirty="0" err="1" smtClean="0">
                  <a:latin typeface="Lato Black"/>
                  <a:cs typeface="Lato Black"/>
                </a:rPr>
                <a:t>Enc</a:t>
              </a:r>
              <a:r>
                <a:rPr lang="en-US" sz="2300" baseline="-25000" dirty="0" smtClean="0">
                  <a:latin typeface="Lato Black"/>
                  <a:cs typeface="Lato Black"/>
                </a:rPr>
                <a:t>$</a:t>
              </a:r>
              <a:endParaRPr lang="en-US" sz="2300" i="1" baseline="-25000" dirty="0">
                <a:latin typeface="Lato Black"/>
                <a:cs typeface="Lato Black"/>
              </a:endParaRPr>
            </a:p>
          </p:txBody>
        </p:sp>
        <p:cxnSp>
          <p:nvCxnSpPr>
            <p:cNvPr id="53" name="Straight Arrow Connector 52"/>
            <p:cNvCxnSpPr>
              <a:stCxn id="52" idx="3"/>
            </p:cNvCxnSpPr>
            <p:nvPr/>
          </p:nvCxnSpPr>
          <p:spPr>
            <a:xfrm>
              <a:off x="5696006" y="5065829"/>
              <a:ext cx="500213" cy="229145"/>
            </a:xfrm>
            <a:prstGeom prst="straightConnector1">
              <a:avLst/>
            </a:prstGeom>
            <a:ln w="31750">
              <a:solidFill>
                <a:schemeClr val="tx1">
                  <a:lumMod val="50000"/>
                  <a:lumOff val="50000"/>
                </a:schemeClr>
              </a:solidFill>
              <a:headEnd type="triangle" w="med" len="lg"/>
              <a:tailEnd type="triangle" w="med" len="lg"/>
            </a:ln>
          </p:spPr>
          <p:style>
            <a:lnRef idx="2">
              <a:schemeClr val="accent1"/>
            </a:lnRef>
            <a:fillRef idx="0">
              <a:schemeClr val="accent1"/>
            </a:fillRef>
            <a:effectRef idx="1">
              <a:schemeClr val="accent1"/>
            </a:effectRef>
            <a:fontRef idx="minor">
              <a:schemeClr val="tx1"/>
            </a:fontRef>
          </p:style>
        </p:cxnSp>
        <p:sp>
          <p:nvSpPr>
            <p:cNvPr id="54" name="Rectangle 53"/>
            <p:cNvSpPr/>
            <p:nvPr/>
          </p:nvSpPr>
          <p:spPr>
            <a:xfrm>
              <a:off x="4853296" y="5905668"/>
              <a:ext cx="851450" cy="537620"/>
            </a:xfrm>
            <a:prstGeom prst="rect">
              <a:avLst/>
            </a:prstGeom>
            <a:solidFill>
              <a:schemeClr val="accent5">
                <a:lumMod val="60000"/>
                <a:lumOff val="40000"/>
              </a:schemeClr>
            </a:solidFill>
            <a:ln>
              <a:solidFill>
                <a:schemeClr val="accent5">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300" dirty="0" smtClean="0">
                  <a:latin typeface="Lato Black"/>
                  <a:cs typeface="Lato Black"/>
                </a:rPr>
                <a:t>Dec</a:t>
              </a:r>
              <a:r>
                <a:rPr lang="en-US" sz="2300" baseline="-25000" dirty="0" smtClean="0">
                  <a:latin typeface="Lato Black"/>
                  <a:cs typeface="Lato Black"/>
                </a:rPr>
                <a:t>$</a:t>
              </a:r>
              <a:endParaRPr lang="en-US" sz="2300" i="1" baseline="-25000" dirty="0">
                <a:latin typeface="Lato Black"/>
                <a:cs typeface="Lato Black"/>
              </a:endParaRPr>
            </a:p>
          </p:txBody>
        </p:sp>
        <p:sp>
          <p:nvSpPr>
            <p:cNvPr id="55" name="Rectangle 54"/>
            <p:cNvSpPr/>
            <p:nvPr/>
          </p:nvSpPr>
          <p:spPr>
            <a:xfrm>
              <a:off x="7469942" y="5925499"/>
              <a:ext cx="488792" cy="497957"/>
            </a:xfrm>
            <a:prstGeom prst="rect">
              <a:avLst/>
            </a:prstGeom>
            <a:solidFill>
              <a:schemeClr val="accent2">
                <a:lumMod val="60000"/>
                <a:lumOff val="40000"/>
              </a:schemeClr>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2300" i="1" dirty="0" smtClean="0">
                  <a:latin typeface="Lato Black"/>
                  <a:cs typeface="Lato Black"/>
                </a:rPr>
                <a:t>$</a:t>
              </a:r>
              <a:r>
                <a:rPr lang="en-US" sz="2300" baseline="30000" dirty="0" smtClean="0">
                  <a:latin typeface="Lato Black"/>
                  <a:cs typeface="Lato Black"/>
                </a:rPr>
                <a:t>-1</a:t>
              </a:r>
              <a:endParaRPr lang="en-US" sz="2300" baseline="30000" dirty="0">
                <a:latin typeface="Lato Black"/>
                <a:cs typeface="Lato Black"/>
              </a:endParaRPr>
            </a:p>
          </p:txBody>
        </p:sp>
        <p:cxnSp>
          <p:nvCxnSpPr>
            <p:cNvPr id="56" name="Straight Arrow Connector 55"/>
            <p:cNvCxnSpPr>
              <a:stCxn id="54" idx="3"/>
            </p:cNvCxnSpPr>
            <p:nvPr/>
          </p:nvCxnSpPr>
          <p:spPr>
            <a:xfrm flipV="1">
              <a:off x="5704746" y="6017043"/>
              <a:ext cx="433733" cy="157436"/>
            </a:xfrm>
            <a:prstGeom prst="straightConnector1">
              <a:avLst/>
            </a:prstGeom>
            <a:ln w="31750">
              <a:solidFill>
                <a:schemeClr val="tx1">
                  <a:lumMod val="50000"/>
                  <a:lumOff val="50000"/>
                </a:schemeClr>
              </a:solidFill>
              <a:headEnd type="triangle" w="med" len="lg"/>
              <a:tailEnd type="triangle" w="med" len="lg"/>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a:stCxn id="51" idx="1"/>
            </p:cNvCxnSpPr>
            <p:nvPr/>
          </p:nvCxnSpPr>
          <p:spPr>
            <a:xfrm flipH="1">
              <a:off x="7087914" y="5045998"/>
              <a:ext cx="382028" cy="248978"/>
            </a:xfrm>
            <a:prstGeom prst="straightConnector1">
              <a:avLst/>
            </a:prstGeom>
            <a:ln w="31750">
              <a:solidFill>
                <a:schemeClr val="tx1">
                  <a:lumMod val="50000"/>
                  <a:lumOff val="50000"/>
                </a:schemeClr>
              </a:solidFill>
              <a:headEnd type="triangle" w="med" len="lg"/>
              <a:tailEnd type="triangle" w="med" len="lg"/>
            </a:ln>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a:stCxn id="55" idx="1"/>
            </p:cNvCxnSpPr>
            <p:nvPr/>
          </p:nvCxnSpPr>
          <p:spPr>
            <a:xfrm flipH="1" flipV="1">
              <a:off x="7054035" y="6017042"/>
              <a:ext cx="415907" cy="157436"/>
            </a:xfrm>
            <a:prstGeom prst="straightConnector1">
              <a:avLst/>
            </a:prstGeom>
            <a:ln w="31750">
              <a:solidFill>
                <a:schemeClr val="tx1">
                  <a:lumMod val="50000"/>
                  <a:lumOff val="50000"/>
                </a:schemeClr>
              </a:solidFill>
              <a:headEnd type="triangle" w="med" len="lg"/>
              <a:tailEnd type="triangle" w="med" len="lg"/>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6629448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Formalizing </a:t>
            </a:r>
            <a:r>
              <a:rPr lang="en-US" dirty="0" smtClean="0"/>
              <a:t>IND$-CCA</a:t>
            </a:r>
            <a:endParaRPr lang="en-US" dirty="0"/>
          </a:p>
        </p:txBody>
      </p:sp>
      <p:sp>
        <p:nvSpPr>
          <p:cNvPr id="3" name="Content Placeholder 2"/>
          <p:cNvSpPr>
            <a:spLocks noGrp="1"/>
          </p:cNvSpPr>
          <p:nvPr>
            <p:ph sz="half" idx="1"/>
          </p:nvPr>
        </p:nvSpPr>
        <p:spPr/>
        <p:txBody>
          <a:bodyPr>
            <a:normAutofit/>
          </a:bodyPr>
          <a:lstStyle/>
          <a:p>
            <a:pPr marL="0" lvl="0" indent="0">
              <a:buNone/>
            </a:pPr>
            <a:r>
              <a:rPr lang="en-US" dirty="0">
                <a:solidFill>
                  <a:prstClr val="black"/>
                </a:solidFill>
                <a:latin typeface="Lato Semibold" panose="020F0502020204030203" pitchFamily="34" charset="0"/>
                <a:ea typeface="Lato Semibold" panose="020F0502020204030203" pitchFamily="34" charset="0"/>
                <a:cs typeface="Lato Semibold" panose="020F0502020204030203" pitchFamily="34" charset="0"/>
              </a:rPr>
              <a:t>A </a:t>
            </a:r>
            <a:r>
              <a:rPr lang="en-US" i="1" dirty="0">
                <a:solidFill>
                  <a:srgbClr val="C0504D"/>
                </a:solidFill>
                <a:latin typeface="Lato Heavy"/>
                <a:ea typeface="Lato Semibold" panose="020F0502020204030203" pitchFamily="34" charset="0"/>
                <a:cs typeface="Lato Semibold" panose="020F0502020204030203" pitchFamily="34" charset="0"/>
              </a:rPr>
              <a:t>symmetric key encryption scheme</a:t>
            </a:r>
            <a:r>
              <a:rPr lang="en-US" dirty="0">
                <a:solidFill>
                  <a:srgbClr val="C0504D"/>
                </a:solidFill>
                <a:latin typeface="Lato Heavy"/>
                <a:ea typeface="Lato Semibold" panose="020F0502020204030203" pitchFamily="34" charset="0"/>
                <a:cs typeface="Lato Semibold" panose="020F0502020204030203" pitchFamily="34" charset="0"/>
              </a:rPr>
              <a:t> </a:t>
            </a:r>
            <a:r>
              <a:rPr lang="en-US" dirty="0">
                <a:solidFill>
                  <a:prstClr val="black"/>
                </a:solidFill>
                <a:latin typeface="Lato Semibold" panose="020F0502020204030203" pitchFamily="34" charset="0"/>
                <a:ea typeface="Lato Semibold" panose="020F0502020204030203" pitchFamily="34" charset="0"/>
                <a:cs typeface="Lato Semibold" panose="020F0502020204030203" pitchFamily="34" charset="0"/>
              </a:rPr>
              <a:t>also comprises 3 algorithms:</a:t>
            </a:r>
          </a:p>
          <a:p>
            <a:pPr lvl="0"/>
            <a:r>
              <a:rPr lang="en-US" sz="2200" dirty="0" err="1">
                <a:solidFill>
                  <a:srgbClr val="4F81BD"/>
                </a:solidFill>
                <a:latin typeface="Lato Heavy"/>
              </a:rPr>
              <a:t>KeyGen</a:t>
            </a:r>
            <a:r>
              <a:rPr lang="en-US" sz="2200" dirty="0">
                <a:solidFill>
                  <a:prstClr val="black"/>
                </a:solidFill>
                <a:latin typeface="Lato"/>
                <a:ea typeface="Lato Regular" panose="020F0502020204030203" pitchFamily="34" charset="0"/>
                <a:cs typeface="Lato Regular" panose="020F0502020204030203" pitchFamily="34" charset="0"/>
                <a:sym typeface="Wingdings" panose="05000000000000000000" pitchFamily="2" charset="2"/>
              </a:rPr>
              <a:t>(</a:t>
            </a:r>
            <a:r>
              <a:rPr lang="en-US" sz="2200" i="1" dirty="0">
                <a:solidFill>
                  <a:prstClr val="black"/>
                </a:solidFill>
                <a:ea typeface="Lato Regular" panose="020F0502020204030203" pitchFamily="34" charset="0"/>
                <a:cs typeface="Lato Regular" panose="020F0502020204030203" pitchFamily="34" charset="0"/>
              </a:rPr>
              <a:t>λ</a:t>
            </a:r>
            <a:r>
              <a:rPr lang="en-US" sz="2200" dirty="0">
                <a:solidFill>
                  <a:prstClr val="black"/>
                </a:solidFill>
                <a:latin typeface="Lato"/>
                <a:ea typeface="Lato Regular" panose="020F0502020204030203" pitchFamily="34" charset="0"/>
                <a:cs typeface="Lato Regular" panose="020F0502020204030203" pitchFamily="34" charset="0"/>
                <a:sym typeface="Wingdings" panose="05000000000000000000" pitchFamily="2" charset="2"/>
              </a:rPr>
              <a:t>) outputs</a:t>
            </a:r>
            <a:r>
              <a:rPr lang="en-US" sz="2200" dirty="0">
                <a:solidFill>
                  <a:prstClr val="black"/>
                </a:solidFill>
                <a:latin typeface="Lato"/>
                <a:ea typeface="Lato Regular" panose="020F0502020204030203" pitchFamily="34" charset="0"/>
                <a:cs typeface="Lato Regular" panose="020F0502020204030203" pitchFamily="34" charset="0"/>
              </a:rPr>
              <a:t> a key </a:t>
            </a:r>
            <a:r>
              <a:rPr lang="en-US" sz="2200" i="1" dirty="0">
                <a:solidFill>
                  <a:prstClr val="black"/>
                </a:solidFill>
                <a:latin typeface="Lato"/>
                <a:ea typeface="Lato Regular" panose="020F0502020204030203" pitchFamily="34" charset="0"/>
                <a:cs typeface="Lato Regular" panose="020F0502020204030203" pitchFamily="34" charset="0"/>
              </a:rPr>
              <a:t>K </a:t>
            </a:r>
            <a:r>
              <a:rPr lang="x-none" sz="2200" dirty="0">
                <a:solidFill>
                  <a:prstClr val="black"/>
                </a:solidFill>
                <a:latin typeface="Cambria Math" panose="02040503050406030204" pitchFamily="18" charset="0"/>
              </a:rPr>
              <a:t>← </a:t>
            </a:r>
            <a:r>
              <a:rPr lang="en-US" sz="2200" dirty="0">
                <a:solidFill>
                  <a:prstClr val="black"/>
                </a:solidFill>
                <a:latin typeface="Lato"/>
                <a:ea typeface="Lato Regular" panose="020F0502020204030203" pitchFamily="34" charset="0"/>
                <a:cs typeface="Lato Regular" panose="020F0502020204030203" pitchFamily="34" charset="0"/>
              </a:rPr>
              <a:t>{0,1}</a:t>
            </a:r>
            <a:r>
              <a:rPr lang="en-US" sz="2200" i="1" baseline="30000" dirty="0">
                <a:solidFill>
                  <a:prstClr val="black"/>
                </a:solidFill>
                <a:latin typeface="Lato"/>
                <a:ea typeface="Lato Regular" panose="020F0502020204030203" pitchFamily="34" charset="0"/>
                <a:cs typeface="Lato Regular" panose="020F0502020204030203" pitchFamily="34" charset="0"/>
              </a:rPr>
              <a:t>λ</a:t>
            </a:r>
            <a:endParaRPr lang="en-US" sz="2200" baseline="30000" dirty="0">
              <a:solidFill>
                <a:prstClr val="black"/>
              </a:solidFill>
              <a:latin typeface="Lato"/>
              <a:ea typeface="Lato Regular" panose="020F0502020204030203" pitchFamily="34" charset="0"/>
              <a:cs typeface="Lato Regular" panose="020F0502020204030203" pitchFamily="34" charset="0"/>
            </a:endParaRPr>
          </a:p>
          <a:p>
            <a:pPr lvl="0"/>
            <a:r>
              <a:rPr lang="en-US" sz="2200" dirty="0" err="1">
                <a:solidFill>
                  <a:srgbClr val="4F81BD"/>
                </a:solidFill>
                <a:latin typeface="Lato Heavy"/>
                <a:ea typeface="Lato Regular" panose="020F0502020204030203" pitchFamily="34" charset="0"/>
                <a:cs typeface="Lato Regular" panose="020F0502020204030203" pitchFamily="34" charset="0"/>
              </a:rPr>
              <a:t>Encrypt</a:t>
            </a:r>
            <a:r>
              <a:rPr lang="en-US" sz="2200" i="1" baseline="-25000" dirty="0" err="1">
                <a:solidFill>
                  <a:prstClr val="black"/>
                </a:solidFill>
                <a:latin typeface="Lato"/>
                <a:ea typeface="Lato Regular" panose="020F0502020204030203" pitchFamily="34" charset="0"/>
                <a:cs typeface="Lato Regular" panose="020F0502020204030203" pitchFamily="34" charset="0"/>
              </a:rPr>
              <a:t>K</a:t>
            </a:r>
            <a:r>
              <a:rPr lang="en-US" sz="2200" dirty="0">
                <a:solidFill>
                  <a:prstClr val="black"/>
                </a:solidFill>
                <a:latin typeface="Lato"/>
                <a:ea typeface="Lato Regular" panose="020F0502020204030203" pitchFamily="34" charset="0"/>
                <a:cs typeface="Lato Regular" panose="020F0502020204030203" pitchFamily="34" charset="0"/>
              </a:rPr>
              <a:t>(message </a:t>
            </a:r>
            <a:r>
              <a:rPr lang="en-US" sz="2200" i="1" dirty="0">
                <a:solidFill>
                  <a:prstClr val="black"/>
                </a:solidFill>
                <a:latin typeface="Lato"/>
                <a:ea typeface="Lato Regular" panose="020F0502020204030203" pitchFamily="34" charset="0"/>
                <a:cs typeface="Lato Regular" panose="020F0502020204030203" pitchFamily="34" charset="0"/>
              </a:rPr>
              <a:t>P</a:t>
            </a:r>
            <a:r>
              <a:rPr lang="en-US" sz="2200" dirty="0">
                <a:solidFill>
                  <a:prstClr val="black"/>
                </a:solidFill>
                <a:latin typeface="Lato"/>
                <a:ea typeface="Lato Regular" panose="020F0502020204030203" pitchFamily="34" charset="0"/>
                <a:cs typeface="Lato Regular" panose="020F0502020204030203" pitchFamily="34" charset="0"/>
              </a:rPr>
              <a:t>, nonce </a:t>
            </a:r>
            <a:r>
              <a:rPr lang="en-US" sz="2200" i="1" dirty="0">
                <a:solidFill>
                  <a:prstClr val="black"/>
                </a:solidFill>
                <a:latin typeface="Lato"/>
                <a:ea typeface="Lato Regular" panose="020F0502020204030203" pitchFamily="34" charset="0"/>
                <a:cs typeface="Lato Regular" panose="020F0502020204030203" pitchFamily="34" charset="0"/>
              </a:rPr>
              <a:t>N</a:t>
            </a:r>
            <a:r>
              <a:rPr lang="en-US" sz="2200" dirty="0">
                <a:solidFill>
                  <a:prstClr val="black"/>
                </a:solidFill>
                <a:latin typeface="Lato"/>
                <a:ea typeface="Lato Regular" panose="020F0502020204030203" pitchFamily="34" charset="0"/>
                <a:cs typeface="Lato Regular" panose="020F0502020204030203" pitchFamily="34" charset="0"/>
              </a:rPr>
              <a:t>) </a:t>
            </a:r>
            <a:r>
              <a:rPr lang="x-none" sz="2200" dirty="0">
                <a:solidFill>
                  <a:prstClr val="black"/>
                </a:solidFill>
                <a:latin typeface="Lato"/>
              </a:rPr>
              <a:t>→ </a:t>
            </a:r>
            <a:r>
              <a:rPr lang="en-US" sz="2200" i="1" dirty="0">
                <a:solidFill>
                  <a:prstClr val="black"/>
                </a:solidFill>
                <a:latin typeface="Lato"/>
                <a:ea typeface="Lato Regular" panose="020F0502020204030203" pitchFamily="34" charset="0"/>
                <a:cs typeface="Lato Regular" panose="020F0502020204030203" pitchFamily="34" charset="0"/>
              </a:rPr>
              <a:t>C</a:t>
            </a:r>
            <a:endParaRPr lang="en-US" sz="2200" dirty="0">
              <a:solidFill>
                <a:prstClr val="black"/>
              </a:solidFill>
              <a:latin typeface="Lato"/>
              <a:ea typeface="Lato Regular" panose="020F0502020204030203" pitchFamily="34" charset="0"/>
              <a:cs typeface="Lato Regular" panose="020F0502020204030203" pitchFamily="34" charset="0"/>
            </a:endParaRPr>
          </a:p>
          <a:p>
            <a:pPr lvl="0"/>
            <a:r>
              <a:rPr lang="en-US" sz="2200" dirty="0" err="1">
                <a:solidFill>
                  <a:srgbClr val="4F81BD"/>
                </a:solidFill>
                <a:latin typeface="Lato Heavy"/>
                <a:ea typeface="Lato Regular" panose="020F0502020204030203" pitchFamily="34" charset="0"/>
                <a:cs typeface="Lato Regular" panose="020F0502020204030203" pitchFamily="34" charset="0"/>
              </a:rPr>
              <a:t>Decrypt</a:t>
            </a:r>
            <a:r>
              <a:rPr lang="en-US" sz="2200" i="1" baseline="-25000" dirty="0" err="1">
                <a:solidFill>
                  <a:prstClr val="black"/>
                </a:solidFill>
                <a:latin typeface="Lato"/>
                <a:ea typeface="Lato Regular" panose="020F0502020204030203" pitchFamily="34" charset="0"/>
                <a:cs typeface="Lato Regular" panose="020F0502020204030203" pitchFamily="34" charset="0"/>
              </a:rPr>
              <a:t>K</a:t>
            </a:r>
            <a:r>
              <a:rPr lang="en-US" sz="2200" dirty="0">
                <a:solidFill>
                  <a:prstClr val="black"/>
                </a:solidFill>
                <a:latin typeface="Lato"/>
                <a:ea typeface="Lato Regular" panose="020F0502020204030203" pitchFamily="34" charset="0"/>
                <a:cs typeface="Lato Regular" panose="020F0502020204030203" pitchFamily="34" charset="0"/>
              </a:rPr>
              <a:t>(ciphertext </a:t>
            </a:r>
            <a:r>
              <a:rPr lang="en-US" sz="2200" i="1" dirty="0">
                <a:solidFill>
                  <a:prstClr val="black"/>
                </a:solidFill>
                <a:latin typeface="Lato"/>
                <a:ea typeface="Lato Regular" panose="020F0502020204030203" pitchFamily="34" charset="0"/>
                <a:cs typeface="Lato Regular" panose="020F0502020204030203" pitchFamily="34" charset="0"/>
              </a:rPr>
              <a:t>C</a:t>
            </a:r>
            <a:r>
              <a:rPr lang="en-US" sz="2200" dirty="0">
                <a:solidFill>
                  <a:prstClr val="black"/>
                </a:solidFill>
                <a:latin typeface="Lato"/>
                <a:ea typeface="Lato Regular" panose="020F0502020204030203" pitchFamily="34" charset="0"/>
                <a:cs typeface="Lato Regular" panose="020F0502020204030203" pitchFamily="34" charset="0"/>
              </a:rPr>
              <a:t>, nonce </a:t>
            </a:r>
            <a:r>
              <a:rPr lang="en-US" sz="2200" i="1" dirty="0">
                <a:solidFill>
                  <a:prstClr val="black"/>
                </a:solidFill>
                <a:latin typeface="Lato"/>
                <a:ea typeface="Lato Regular" panose="020F0502020204030203" pitchFamily="34" charset="0"/>
                <a:cs typeface="Lato Regular" panose="020F0502020204030203" pitchFamily="34" charset="0"/>
              </a:rPr>
              <a:t>N</a:t>
            </a:r>
            <a:r>
              <a:rPr lang="en-US" sz="2200" dirty="0">
                <a:solidFill>
                  <a:prstClr val="black"/>
                </a:solidFill>
                <a:latin typeface="Lato"/>
                <a:ea typeface="Lato Regular" panose="020F0502020204030203" pitchFamily="34" charset="0"/>
                <a:cs typeface="Lato Regular" panose="020F0502020204030203" pitchFamily="34" charset="0"/>
              </a:rPr>
              <a:t>) </a:t>
            </a:r>
            <a:r>
              <a:rPr lang="x-none" sz="2200" dirty="0">
                <a:solidFill>
                  <a:prstClr val="black"/>
                </a:solidFill>
                <a:latin typeface="Lato"/>
              </a:rPr>
              <a:t>→ </a:t>
            </a:r>
            <a:r>
              <a:rPr lang="en-US" sz="2200" i="1" dirty="0">
                <a:solidFill>
                  <a:prstClr val="black"/>
                </a:solidFill>
                <a:latin typeface="Lato"/>
                <a:ea typeface="Lato Regular" panose="020F0502020204030203" pitchFamily="34" charset="0"/>
                <a:cs typeface="Lato Regular" panose="020F0502020204030203" pitchFamily="34" charset="0"/>
              </a:rPr>
              <a:t>P</a:t>
            </a:r>
          </a:p>
          <a:p>
            <a:pPr marL="0" lvl="0" indent="0">
              <a:buNone/>
            </a:pPr>
            <a:endParaRPr lang="en-US" sz="2200" i="1" dirty="0">
              <a:solidFill>
                <a:prstClr val="black"/>
              </a:solidFill>
              <a:latin typeface="Lato"/>
              <a:ea typeface="Lato Regular" panose="020F0502020204030203" pitchFamily="34" charset="0"/>
              <a:cs typeface="Lato Regular" panose="020F0502020204030203" pitchFamily="34" charset="0"/>
            </a:endParaRPr>
          </a:p>
          <a:p>
            <a:pPr marL="0" lvl="0" indent="0">
              <a:buNone/>
            </a:pPr>
            <a:r>
              <a:rPr lang="en-US" dirty="0">
                <a:solidFill>
                  <a:prstClr val="black"/>
                </a:solidFill>
              </a:rPr>
              <a:t>These algorithms satisfy 3 constraints</a:t>
            </a:r>
          </a:p>
          <a:p>
            <a:pPr lvl="0"/>
            <a:r>
              <a:rPr lang="en-US" sz="2200" dirty="0">
                <a:solidFill>
                  <a:srgbClr val="9BBB59">
                    <a:lumMod val="75000"/>
                  </a:srgbClr>
                </a:solidFill>
                <a:latin typeface="Lato Heavy"/>
              </a:rPr>
              <a:t>Performance</a:t>
            </a:r>
            <a:r>
              <a:rPr lang="en-US" sz="2200" dirty="0">
                <a:solidFill>
                  <a:prstClr val="black"/>
                </a:solidFill>
                <a:latin typeface="Lato"/>
              </a:rPr>
              <a:t>: all 3 algorithms are efficiently computable</a:t>
            </a:r>
          </a:p>
          <a:p>
            <a:pPr lvl="0"/>
            <a:r>
              <a:rPr lang="en-US" sz="2200" dirty="0" smtClean="0">
                <a:solidFill>
                  <a:srgbClr val="9BBB59">
                    <a:lumMod val="75000"/>
                  </a:srgbClr>
                </a:solidFill>
                <a:latin typeface="Lato Heavy"/>
              </a:rPr>
              <a:t>Correctness</a:t>
            </a:r>
            <a:r>
              <a:rPr lang="en-US" sz="2200" dirty="0" smtClean="0">
                <a:solidFill>
                  <a:prstClr val="black"/>
                </a:solidFill>
                <a:latin typeface="Lato"/>
              </a:rPr>
              <a:t>: </a:t>
            </a:r>
            <a:r>
              <a:rPr lang="en-US" sz="2200" dirty="0">
                <a:solidFill>
                  <a:prstClr val="black"/>
                </a:solidFill>
                <a:latin typeface="Lato"/>
                <a:ea typeface="Lato Regular" panose="020F0502020204030203" pitchFamily="34" charset="0"/>
                <a:cs typeface="Lato Regular" panose="020F0502020204030203" pitchFamily="34" charset="0"/>
              </a:rPr>
              <a:t>Dec</a:t>
            </a:r>
            <a:r>
              <a:rPr lang="en-US" sz="2200" i="1" baseline="-25000" dirty="0">
                <a:solidFill>
                  <a:prstClr val="black"/>
                </a:solidFill>
                <a:ea typeface="Lato Regular" panose="020F0502020204030203" pitchFamily="34" charset="0"/>
                <a:cs typeface="Lato Regular" panose="020F0502020204030203" pitchFamily="34" charset="0"/>
              </a:rPr>
              <a:t>K</a:t>
            </a:r>
            <a:r>
              <a:rPr lang="en-US" sz="2200" baseline="30000" dirty="0">
                <a:solidFill>
                  <a:prstClr val="black"/>
                </a:solidFill>
                <a:ea typeface="Lato Regular" panose="020F0502020204030203" pitchFamily="34" charset="0"/>
                <a:cs typeface="Lato Regular" panose="020F0502020204030203" pitchFamily="34" charset="0"/>
              </a:rPr>
              <a:t>-1 </a:t>
            </a:r>
            <a:r>
              <a:rPr lang="en-US" sz="2200" dirty="0">
                <a:solidFill>
                  <a:prstClr val="black"/>
                </a:solidFill>
                <a:latin typeface="Lato"/>
              </a:rPr>
              <a:t>(</a:t>
            </a:r>
            <a:r>
              <a:rPr lang="en-US" sz="2200" dirty="0">
                <a:solidFill>
                  <a:prstClr val="black"/>
                </a:solidFill>
                <a:latin typeface="Lato"/>
                <a:ea typeface="Lato Regular" panose="020F0502020204030203" pitchFamily="34" charset="0"/>
                <a:cs typeface="Lato Regular" panose="020F0502020204030203" pitchFamily="34" charset="0"/>
              </a:rPr>
              <a:t>Enc</a:t>
            </a:r>
            <a:r>
              <a:rPr lang="en-US" sz="2200" i="1" baseline="-25000" dirty="0">
                <a:solidFill>
                  <a:prstClr val="black"/>
                </a:solidFill>
                <a:ea typeface="Lato Regular" panose="020F0502020204030203" pitchFamily="34" charset="0"/>
                <a:cs typeface="Lato Regular" panose="020F0502020204030203" pitchFamily="34" charset="0"/>
              </a:rPr>
              <a:t>K</a:t>
            </a:r>
            <a:r>
              <a:rPr lang="en-US" sz="2200" dirty="0">
                <a:solidFill>
                  <a:prstClr val="black"/>
                </a:solidFill>
                <a:latin typeface="Lato"/>
              </a:rPr>
              <a:t>(</a:t>
            </a:r>
            <a:r>
              <a:rPr lang="en-US" sz="2200" i="1" dirty="0">
                <a:solidFill>
                  <a:prstClr val="black"/>
                </a:solidFill>
                <a:latin typeface="Lato"/>
                <a:ea typeface="Lato Black" panose="020F0502020204030203" pitchFamily="34" charset="0"/>
                <a:cs typeface="Lato Black" panose="020F0502020204030203" pitchFamily="34" charset="0"/>
              </a:rPr>
              <a:t>P</a:t>
            </a:r>
            <a:r>
              <a:rPr lang="en-US" sz="2200" dirty="0">
                <a:solidFill>
                  <a:prstClr val="black"/>
                </a:solidFill>
                <a:latin typeface="Lato"/>
                <a:ea typeface="Lato Black" panose="020F0502020204030203" pitchFamily="34" charset="0"/>
                <a:cs typeface="Lato Black" panose="020F0502020204030203" pitchFamily="34" charset="0"/>
              </a:rPr>
              <a:t>, </a:t>
            </a:r>
            <a:r>
              <a:rPr lang="en-US" sz="2200" i="1" dirty="0">
                <a:solidFill>
                  <a:prstClr val="black"/>
                </a:solidFill>
                <a:latin typeface="Lato"/>
                <a:ea typeface="Lato Black" panose="020F0502020204030203" pitchFamily="34" charset="0"/>
                <a:cs typeface="Lato Black" panose="020F0502020204030203" pitchFamily="34" charset="0"/>
              </a:rPr>
              <a:t>N</a:t>
            </a:r>
            <a:r>
              <a:rPr lang="en-US" sz="2200" dirty="0">
                <a:solidFill>
                  <a:prstClr val="black"/>
                </a:solidFill>
                <a:latin typeface="Lato"/>
                <a:ea typeface="Lato Black" panose="020F0502020204030203" pitchFamily="34" charset="0"/>
                <a:cs typeface="Lato Black" panose="020F0502020204030203" pitchFamily="34" charset="0"/>
              </a:rPr>
              <a:t>)) = </a:t>
            </a:r>
            <a:r>
              <a:rPr lang="en-US" sz="2200" i="1" dirty="0" smtClean="0">
                <a:solidFill>
                  <a:prstClr val="black"/>
                </a:solidFill>
                <a:latin typeface="Lato"/>
                <a:ea typeface="Lato Black" panose="020F0502020204030203" pitchFamily="34" charset="0"/>
                <a:cs typeface="Lato Black" panose="020F0502020204030203" pitchFamily="34" charset="0"/>
              </a:rPr>
              <a:t>P</a:t>
            </a:r>
            <a:r>
              <a:rPr lang="en-US" sz="2200" dirty="0" smtClean="0">
                <a:solidFill>
                  <a:prstClr val="black"/>
                </a:solidFill>
                <a:latin typeface="Lato"/>
              </a:rPr>
              <a:t> f</a:t>
            </a:r>
            <a:r>
              <a:rPr lang="x-none" sz="2200" dirty="0" smtClean="0">
                <a:solidFill>
                  <a:prstClr val="black"/>
                </a:solidFill>
                <a:latin typeface="Lato"/>
              </a:rPr>
              <a:t>or all </a:t>
            </a:r>
            <a:r>
              <a:rPr lang="en-US" sz="2200" i="1" dirty="0" smtClean="0">
                <a:solidFill>
                  <a:prstClr val="black"/>
                </a:solidFill>
                <a:latin typeface="Lato"/>
                <a:ea typeface="Lato Black" panose="020F0502020204030203" pitchFamily="34" charset="0"/>
                <a:cs typeface="Lato Black" panose="020F0502020204030203" pitchFamily="34" charset="0"/>
              </a:rPr>
              <a:t>K </a:t>
            </a:r>
            <a:r>
              <a:rPr lang="x-none" sz="2200" dirty="0" smtClean="0">
                <a:solidFill>
                  <a:prstClr val="black"/>
                </a:solidFill>
                <a:latin typeface="Cambria Math"/>
                <a:cs typeface="Cambria Math"/>
              </a:rPr>
              <a:t>∈</a:t>
            </a:r>
            <a:r>
              <a:rPr lang="x-none" sz="2200" dirty="0" smtClean="0">
                <a:solidFill>
                  <a:prstClr val="black"/>
                </a:solidFill>
                <a:latin typeface="Lato"/>
              </a:rPr>
              <a:t> </a:t>
            </a:r>
            <a:r>
              <a:rPr lang="en-US" sz="2200" dirty="0" smtClean="0">
                <a:solidFill>
                  <a:prstClr val="black"/>
                </a:solidFill>
                <a:latin typeface="Lato"/>
              </a:rPr>
              <a:t>{0,1}</a:t>
            </a:r>
            <a:r>
              <a:rPr lang="en-US" sz="2200" i="1" baseline="30000" dirty="0" smtClean="0">
                <a:solidFill>
                  <a:prstClr val="black"/>
                </a:solidFill>
                <a:latin typeface="Lato"/>
                <a:ea typeface="Lato Black" panose="020F0502020204030203" pitchFamily="34" charset="0"/>
                <a:cs typeface="Lato Black" panose="020F0502020204030203" pitchFamily="34" charset="0"/>
              </a:rPr>
              <a:t>λ </a:t>
            </a:r>
            <a:r>
              <a:rPr lang="en-US" sz="2200" dirty="0" smtClean="0">
                <a:solidFill>
                  <a:prstClr val="black"/>
                </a:solidFill>
                <a:latin typeface="Lato"/>
              </a:rPr>
              <a:t>, </a:t>
            </a:r>
            <a:r>
              <a:rPr lang="en-US" sz="2200" i="1" dirty="0" smtClean="0">
                <a:solidFill>
                  <a:prstClr val="black"/>
                </a:solidFill>
                <a:latin typeface="Lato"/>
                <a:ea typeface="Lato Black" panose="020F0502020204030203" pitchFamily="34" charset="0"/>
                <a:cs typeface="Lato Black" panose="020F0502020204030203" pitchFamily="34" charset="0"/>
              </a:rPr>
              <a:t>N </a:t>
            </a:r>
            <a:r>
              <a:rPr lang="x-none" sz="2200" dirty="0" smtClean="0">
                <a:solidFill>
                  <a:prstClr val="black"/>
                </a:solidFill>
                <a:latin typeface="Cambria Math"/>
                <a:cs typeface="Cambria Math"/>
              </a:rPr>
              <a:t>∈</a:t>
            </a:r>
            <a:r>
              <a:rPr lang="x-none" sz="2200" dirty="0" smtClean="0">
                <a:solidFill>
                  <a:prstClr val="black"/>
                </a:solidFill>
                <a:latin typeface="Lato"/>
              </a:rPr>
              <a:t> </a:t>
            </a:r>
            <a:r>
              <a:rPr lang="en-US" sz="2200" dirty="0" smtClean="0">
                <a:solidFill>
                  <a:prstClr val="black"/>
                </a:solidFill>
                <a:latin typeface="Lato"/>
              </a:rPr>
              <a:t>{0,1}</a:t>
            </a:r>
            <a:r>
              <a:rPr lang="el-GR" sz="2200" i="1" baseline="30000" dirty="0" smtClean="0">
                <a:solidFill>
                  <a:prstClr val="black"/>
                </a:solidFill>
                <a:latin typeface="Lato"/>
              </a:rPr>
              <a:t>μ</a:t>
            </a:r>
            <a:r>
              <a:rPr lang="en-US" sz="2200" i="1" baseline="30000" dirty="0" smtClean="0">
                <a:solidFill>
                  <a:prstClr val="black"/>
                </a:solidFill>
                <a:latin typeface="Lato"/>
              </a:rPr>
              <a:t> </a:t>
            </a:r>
            <a:r>
              <a:rPr lang="en-US" sz="2200" dirty="0" smtClean="0">
                <a:solidFill>
                  <a:prstClr val="black"/>
                </a:solidFill>
                <a:latin typeface="Lato"/>
              </a:rPr>
              <a:t>, and</a:t>
            </a:r>
            <a:r>
              <a:rPr lang="en-US" sz="2200" dirty="0">
                <a:solidFill>
                  <a:prstClr val="black"/>
                </a:solidFill>
                <a:latin typeface="Lato"/>
              </a:rPr>
              <a:t> </a:t>
            </a:r>
            <a:r>
              <a:rPr lang="en-US" sz="2200" i="1" dirty="0" smtClean="0">
                <a:solidFill>
                  <a:prstClr val="black"/>
                </a:solidFill>
                <a:latin typeface="Lato"/>
                <a:ea typeface="Lato Black" panose="020F0502020204030203" pitchFamily="34" charset="0"/>
                <a:cs typeface="Lato Black" panose="020F0502020204030203" pitchFamily="34" charset="0"/>
              </a:rPr>
              <a:t>P </a:t>
            </a:r>
            <a:r>
              <a:rPr lang="x-none" sz="2200" dirty="0" smtClean="0">
                <a:solidFill>
                  <a:prstClr val="black"/>
                </a:solidFill>
                <a:latin typeface="Cambria Math"/>
                <a:cs typeface="Cambria Math"/>
              </a:rPr>
              <a:t>∈</a:t>
            </a:r>
            <a:r>
              <a:rPr lang="x-none" sz="2200" dirty="0" smtClean="0">
                <a:solidFill>
                  <a:prstClr val="black"/>
                </a:solidFill>
                <a:latin typeface="Lato"/>
              </a:rPr>
              <a:t> </a:t>
            </a:r>
            <a:r>
              <a:rPr lang="en-US" sz="2200" dirty="0" smtClean="0">
                <a:solidFill>
                  <a:prstClr val="black"/>
                </a:solidFill>
                <a:latin typeface="Lato"/>
              </a:rPr>
              <a:t>{0,1}*</a:t>
            </a:r>
            <a:endParaRPr lang="en-US" sz="2200" i="1" dirty="0">
              <a:solidFill>
                <a:prstClr val="black"/>
              </a:solidFill>
              <a:latin typeface="Lato"/>
              <a:ea typeface="Lato Black" panose="020F0502020204030203" pitchFamily="34" charset="0"/>
              <a:cs typeface="Lato Black" panose="020F0502020204030203" pitchFamily="34" charset="0"/>
            </a:endParaRPr>
          </a:p>
        </p:txBody>
      </p:sp>
      <p:sp>
        <p:nvSpPr>
          <p:cNvPr id="4" name="Content Placeholder 3"/>
          <p:cNvSpPr>
            <a:spLocks noGrp="1"/>
          </p:cNvSpPr>
          <p:nvPr>
            <p:ph sz="half" idx="2"/>
          </p:nvPr>
        </p:nvSpPr>
        <p:spPr>
          <a:xfrm>
            <a:off x="6197600" y="3809237"/>
            <a:ext cx="5384800" cy="2551503"/>
          </a:xfrm>
        </p:spPr>
        <p:txBody>
          <a:bodyPr>
            <a:noAutofit/>
          </a:bodyPr>
          <a:lstStyle/>
          <a:p>
            <a:r>
              <a:rPr lang="en-US" sz="2200" dirty="0" smtClean="0">
                <a:solidFill>
                  <a:srgbClr val="9BBB59">
                    <a:lumMod val="75000"/>
                  </a:srgbClr>
                </a:solidFill>
                <a:latin typeface="Lato Heavy"/>
                <a:ea typeface="Lato Black" panose="020F0502020204030203" pitchFamily="34" charset="0"/>
                <a:cs typeface="Lato Black" panose="020F0502020204030203" pitchFamily="34" charset="0"/>
              </a:rPr>
              <a:t>(</a:t>
            </a:r>
            <a:r>
              <a:rPr lang="en-US" sz="2200" i="1" dirty="0" smtClean="0">
                <a:solidFill>
                  <a:srgbClr val="9BBB59">
                    <a:lumMod val="75000"/>
                  </a:srgbClr>
                </a:solidFill>
                <a:latin typeface="Lato Heavy"/>
                <a:ea typeface="Lato Black" panose="020F0502020204030203" pitchFamily="34" charset="0"/>
                <a:cs typeface="Lato Black" panose="020F0502020204030203" pitchFamily="34" charset="0"/>
              </a:rPr>
              <a:t>q</a:t>
            </a:r>
            <a:r>
              <a:rPr lang="en-US" sz="2200" dirty="0" smtClean="0">
                <a:solidFill>
                  <a:srgbClr val="9BBB59">
                    <a:lumMod val="75000"/>
                  </a:srgbClr>
                </a:solidFill>
                <a:latin typeface="Lato Heavy"/>
                <a:ea typeface="Lato Black" panose="020F0502020204030203" pitchFamily="34" charset="0"/>
                <a:cs typeface="Lato Black" panose="020F0502020204030203" pitchFamily="34" charset="0"/>
              </a:rPr>
              <a:t>, </a:t>
            </a:r>
            <a:r>
              <a:rPr lang="en-US" sz="2200" i="1" dirty="0" smtClean="0">
                <a:solidFill>
                  <a:srgbClr val="9BBB59">
                    <a:lumMod val="75000"/>
                  </a:srgbClr>
                </a:solidFill>
                <a:latin typeface="Lato Heavy"/>
                <a:ea typeface="Lato Black" panose="020F0502020204030203" pitchFamily="34" charset="0"/>
                <a:cs typeface="Lato Black" panose="020F0502020204030203" pitchFamily="34" charset="0"/>
              </a:rPr>
              <a:t>t</a:t>
            </a:r>
            <a:r>
              <a:rPr lang="en-US" sz="2200" dirty="0" smtClean="0">
                <a:solidFill>
                  <a:srgbClr val="9BBB59">
                    <a:lumMod val="75000"/>
                  </a:srgbClr>
                </a:solidFill>
                <a:latin typeface="Lato Heavy"/>
              </a:rPr>
              <a:t>, </a:t>
            </a:r>
            <a:r>
              <a:rPr lang="el-GR" sz="2200" i="1" dirty="0" smtClean="0">
                <a:solidFill>
                  <a:srgbClr val="9BBB59">
                    <a:lumMod val="75000"/>
                  </a:srgbClr>
                </a:solidFill>
                <a:latin typeface="Lato Heavy"/>
                <a:ea typeface="Lato Black" panose="020F0502020204030203" pitchFamily="34" charset="0"/>
                <a:cs typeface="Lato Black" panose="020F0502020204030203" pitchFamily="34" charset="0"/>
              </a:rPr>
              <a:t>ε</a:t>
            </a:r>
            <a:r>
              <a:rPr lang="en-US" sz="2200" dirty="0" smtClean="0">
                <a:solidFill>
                  <a:srgbClr val="9BBB59">
                    <a:lumMod val="75000"/>
                  </a:srgbClr>
                </a:solidFill>
                <a:latin typeface="Lato Heavy"/>
                <a:ea typeface="Lato Black" panose="020F0502020204030203" pitchFamily="34" charset="0"/>
                <a:cs typeface="Lato Black" panose="020F0502020204030203" pitchFamily="34" charset="0"/>
              </a:rPr>
              <a:t>)-IND$-CCA</a:t>
            </a:r>
            <a:r>
              <a:rPr lang="en-US" sz="2200" dirty="0" smtClean="0">
                <a:solidFill>
                  <a:prstClr val="black"/>
                </a:solidFill>
                <a:latin typeface="Lato"/>
                <a:ea typeface="Lato Black" panose="020F0502020204030203" pitchFamily="34" charset="0"/>
                <a:cs typeface="Lato Black" panose="020F0502020204030203" pitchFamily="34" charset="0"/>
              </a:rPr>
              <a:t>: </a:t>
            </a:r>
            <a:r>
              <a:rPr lang="x-none" sz="2200" dirty="0" smtClean="0">
                <a:latin typeface="+mn-lt"/>
              </a:rPr>
              <a:t>for every </a:t>
            </a:r>
            <a:r>
              <a:rPr lang="x-none" sz="2200" i="1" dirty="0" smtClean="0">
                <a:latin typeface="+mn-lt"/>
              </a:rPr>
              <a:t>nonce-respecting</a:t>
            </a:r>
            <a:r>
              <a:rPr lang="x-none" sz="2200" dirty="0" smtClean="0">
                <a:latin typeface="+mn-lt"/>
              </a:rPr>
              <a:t> </a:t>
            </a:r>
            <a:r>
              <a:rPr lang="en-US" sz="2200" dirty="0" smtClean="0">
                <a:solidFill>
                  <a:prstClr val="black"/>
                </a:solidFill>
                <a:latin typeface="+mn-lt"/>
                <a:ea typeface="Lato Black" panose="020F0502020204030203" pitchFamily="34" charset="0"/>
                <a:cs typeface="Lato Black" panose="020F0502020204030203" pitchFamily="34" charset="0"/>
              </a:rPr>
              <a:t>a</a:t>
            </a:r>
            <a:r>
              <a:rPr lang="en-US" sz="2200" dirty="0" smtClean="0">
                <a:solidFill>
                  <a:prstClr val="black"/>
                </a:solidFill>
                <a:latin typeface="Lato"/>
                <a:ea typeface="Lato Black" panose="020F0502020204030203" pitchFamily="34" charset="0"/>
                <a:cs typeface="Lato Black" panose="020F0502020204030203" pitchFamily="34" charset="0"/>
              </a:rPr>
              <a:t>dversary </a:t>
            </a:r>
            <a:r>
              <a:rPr lang="en-US" sz="2200" i="1" dirty="0" smtClean="0">
                <a:solidFill>
                  <a:prstClr val="black"/>
                </a:solidFill>
                <a:latin typeface="Lato Heavy"/>
                <a:ea typeface="Lato Black" panose="020F0502020204030203" pitchFamily="34" charset="0"/>
                <a:cs typeface="Lato Black" panose="020F0502020204030203" pitchFamily="34" charset="0"/>
              </a:rPr>
              <a:t>A</a:t>
            </a:r>
            <a:r>
              <a:rPr lang="en-US" sz="2200" dirty="0" smtClean="0">
                <a:solidFill>
                  <a:prstClr val="black"/>
                </a:solidFill>
                <a:latin typeface="Lato"/>
                <a:ea typeface="Lato Black" panose="020F0502020204030203" pitchFamily="34" charset="0"/>
                <a:cs typeface="Lato Black" panose="020F0502020204030203" pitchFamily="34" charset="0"/>
              </a:rPr>
              <a:t> who makes </a:t>
            </a:r>
            <a:r>
              <a:rPr lang="x-none" sz="2000" dirty="0" smtClean="0">
                <a:solidFill>
                  <a:prstClr val="black"/>
                </a:solidFill>
                <a:latin typeface="Lato"/>
              </a:rPr>
              <a:t>≤</a:t>
            </a:r>
            <a:r>
              <a:rPr lang="en-US" sz="2200" dirty="0" smtClean="0">
                <a:solidFill>
                  <a:prstClr val="black"/>
                </a:solidFill>
                <a:latin typeface="Lato"/>
                <a:ea typeface="Lato Black" panose="020F0502020204030203" pitchFamily="34" charset="0"/>
                <a:cs typeface="Lato Black" panose="020F0502020204030203" pitchFamily="34" charset="0"/>
              </a:rPr>
              <a:t> </a:t>
            </a:r>
            <a:r>
              <a:rPr lang="en-US" sz="2200" i="1" dirty="0" smtClean="0">
                <a:solidFill>
                  <a:prstClr val="black"/>
                </a:solidFill>
                <a:latin typeface="Lato"/>
                <a:ea typeface="Lato Black" panose="020F0502020204030203" pitchFamily="34" charset="0"/>
                <a:cs typeface="Lato Black" panose="020F0502020204030203" pitchFamily="34" charset="0"/>
              </a:rPr>
              <a:t>q</a:t>
            </a:r>
            <a:r>
              <a:rPr lang="en-US" sz="2200" dirty="0" smtClean="0">
                <a:solidFill>
                  <a:prstClr val="black"/>
                </a:solidFill>
                <a:latin typeface="Lato"/>
                <a:ea typeface="Lato Black" panose="020F0502020204030203" pitchFamily="34" charset="0"/>
                <a:cs typeface="Lato Black" panose="020F0502020204030203" pitchFamily="34" charset="0"/>
              </a:rPr>
              <a:t> queries and runs in time </a:t>
            </a:r>
            <a:r>
              <a:rPr lang="x-none" sz="2000" dirty="0" smtClean="0">
                <a:solidFill>
                  <a:prstClr val="black"/>
                </a:solidFill>
                <a:latin typeface="Lato"/>
              </a:rPr>
              <a:t>≤</a:t>
            </a:r>
            <a:r>
              <a:rPr lang="en-US" sz="2200" dirty="0" smtClean="0">
                <a:solidFill>
                  <a:prstClr val="black"/>
                </a:solidFill>
                <a:latin typeface="Lato"/>
                <a:ea typeface="Lato Black" panose="020F0502020204030203" pitchFamily="34" charset="0"/>
                <a:cs typeface="Lato Black" panose="020F0502020204030203" pitchFamily="34" charset="0"/>
              </a:rPr>
              <a:t> </a:t>
            </a:r>
            <a:r>
              <a:rPr lang="en-US" sz="2200" i="1" dirty="0" smtClean="0">
                <a:solidFill>
                  <a:prstClr val="black"/>
                </a:solidFill>
                <a:latin typeface="Lato"/>
                <a:ea typeface="Lato Black" panose="020F0502020204030203" pitchFamily="34" charset="0"/>
                <a:cs typeface="Lato Black" panose="020F0502020204030203" pitchFamily="34" charset="0"/>
              </a:rPr>
              <a:t>t</a:t>
            </a:r>
            <a:r>
              <a:rPr lang="en-US" sz="2200" dirty="0" smtClean="0">
                <a:solidFill>
                  <a:prstClr val="black"/>
                </a:solidFill>
                <a:latin typeface="Lato"/>
                <a:ea typeface="Lato Black" panose="020F0502020204030203" pitchFamily="34" charset="0"/>
                <a:cs typeface="Lato Black" panose="020F0502020204030203" pitchFamily="34" charset="0"/>
              </a:rPr>
              <a:t>,</a:t>
            </a:r>
            <a:br>
              <a:rPr lang="en-US" sz="2200" dirty="0" smtClean="0">
                <a:solidFill>
                  <a:prstClr val="black"/>
                </a:solidFill>
                <a:latin typeface="Lato"/>
                <a:ea typeface="Lato Black" panose="020F0502020204030203" pitchFamily="34" charset="0"/>
                <a:cs typeface="Lato Black" panose="020F0502020204030203" pitchFamily="34" charset="0"/>
              </a:rPr>
            </a:br>
            <a:r>
              <a:rPr lang="en-US" sz="1100" dirty="0" smtClean="0">
                <a:solidFill>
                  <a:prstClr val="black"/>
                </a:solidFill>
                <a:latin typeface="Lato"/>
                <a:ea typeface="Lato Black" panose="020F0502020204030203" pitchFamily="34" charset="0"/>
                <a:cs typeface="Lato Black" panose="020F0502020204030203" pitchFamily="34" charset="0"/>
              </a:rPr>
              <a:t/>
            </a:r>
            <a:br>
              <a:rPr lang="en-US" sz="1100" dirty="0" smtClean="0">
                <a:solidFill>
                  <a:prstClr val="black"/>
                </a:solidFill>
                <a:latin typeface="Lato"/>
                <a:ea typeface="Lato Black" panose="020F0502020204030203" pitchFamily="34" charset="0"/>
                <a:cs typeface="Lato Black" panose="020F0502020204030203" pitchFamily="34" charset="0"/>
              </a:rPr>
            </a:br>
            <a:r>
              <a:rPr lang="en-US" sz="2800" i="1" dirty="0" smtClean="0">
                <a:solidFill>
                  <a:prstClr val="black"/>
                </a:solidFill>
                <a:latin typeface="Lato Heavy"/>
                <a:ea typeface="Lato Black" panose="020F0502020204030203" pitchFamily="34" charset="0"/>
                <a:cs typeface="Lato Black" panose="020F0502020204030203" pitchFamily="34" charset="0"/>
              </a:rPr>
              <a:t>A</a:t>
            </a:r>
            <a:r>
              <a:rPr lang="en-US" sz="2800" dirty="0" smtClean="0">
                <a:solidFill>
                  <a:prstClr val="black"/>
                </a:solidFill>
                <a:latin typeface="Lato"/>
                <a:ea typeface="Lato Black" panose="020F0502020204030203" pitchFamily="34" charset="0"/>
                <a:cs typeface="Lato Black" panose="020F0502020204030203" pitchFamily="34" charset="0"/>
              </a:rPr>
              <a:t>                 </a:t>
            </a:r>
            <a:r>
              <a:rPr lang="x-none" sz="2800" dirty="0" smtClean="0">
                <a:solidFill>
                  <a:prstClr val="black"/>
                </a:solidFill>
                <a:latin typeface="Lato"/>
                <a:cs typeface="+mn-cs"/>
              </a:rPr>
              <a:t>≈</a:t>
            </a:r>
            <a:r>
              <a:rPr lang="en-US" sz="2800" dirty="0" smtClean="0">
                <a:solidFill>
                  <a:prstClr val="black"/>
                </a:solidFill>
                <a:latin typeface="Lato"/>
                <a:ea typeface="Lato Black" panose="020F0502020204030203" pitchFamily="34" charset="0"/>
                <a:cs typeface="Lato Black" panose="020F0502020204030203" pitchFamily="34" charset="0"/>
              </a:rPr>
              <a:t> </a:t>
            </a:r>
            <a:r>
              <a:rPr lang="en-US" sz="2800" baseline="-25000" dirty="0" smtClean="0">
                <a:solidFill>
                  <a:prstClr val="black"/>
                </a:solidFill>
                <a:latin typeface="Lato"/>
                <a:ea typeface="Lato Black" panose="020F0502020204030203" pitchFamily="34" charset="0"/>
                <a:cs typeface="Lato Black" panose="020F0502020204030203" pitchFamily="34" charset="0"/>
              </a:rPr>
              <a:t>(</a:t>
            </a:r>
            <a:r>
              <a:rPr lang="en-US" sz="2800" i="1" baseline="-25000" dirty="0" smtClean="0">
                <a:solidFill>
                  <a:prstClr val="black"/>
                </a:solidFill>
                <a:latin typeface="Lato"/>
                <a:ea typeface="Lato Black" panose="020F0502020204030203" pitchFamily="34" charset="0"/>
                <a:cs typeface="Lato Black" panose="020F0502020204030203" pitchFamily="34" charset="0"/>
              </a:rPr>
              <a:t>q</a:t>
            </a:r>
            <a:r>
              <a:rPr lang="en-US" sz="2800" baseline="-25000" dirty="0" smtClean="0">
                <a:solidFill>
                  <a:prstClr val="black"/>
                </a:solidFill>
                <a:latin typeface="Lato"/>
                <a:ea typeface="Lato Black" panose="020F0502020204030203" pitchFamily="34" charset="0"/>
                <a:cs typeface="Lato Black" panose="020F0502020204030203" pitchFamily="34" charset="0"/>
              </a:rPr>
              <a:t>, </a:t>
            </a:r>
            <a:r>
              <a:rPr lang="en-US" sz="2800" i="1" baseline="-25000" dirty="0" smtClean="0">
                <a:solidFill>
                  <a:prstClr val="black"/>
                </a:solidFill>
                <a:latin typeface="Lato"/>
                <a:ea typeface="Lato Black" panose="020F0502020204030203" pitchFamily="34" charset="0"/>
                <a:cs typeface="Lato Black" panose="020F0502020204030203" pitchFamily="34" charset="0"/>
              </a:rPr>
              <a:t>t</a:t>
            </a:r>
            <a:r>
              <a:rPr lang="en-US" sz="2800" baseline="-25000" dirty="0" smtClean="0">
                <a:solidFill>
                  <a:prstClr val="black"/>
                </a:solidFill>
                <a:latin typeface="Lato"/>
                <a:cs typeface="+mn-cs"/>
              </a:rPr>
              <a:t>, </a:t>
            </a:r>
            <a:r>
              <a:rPr lang="el-GR" sz="2800" i="1" baseline="-25000" dirty="0" smtClean="0">
                <a:solidFill>
                  <a:prstClr val="black"/>
                </a:solidFill>
                <a:latin typeface="Lato"/>
                <a:ea typeface="Lato Black" panose="020F0502020204030203" pitchFamily="34" charset="0"/>
                <a:cs typeface="Lato Black" panose="020F0502020204030203" pitchFamily="34" charset="0"/>
              </a:rPr>
              <a:t>ε</a:t>
            </a:r>
            <a:r>
              <a:rPr lang="en-US" sz="2800" baseline="-25000" dirty="0" smtClean="0">
                <a:solidFill>
                  <a:prstClr val="black"/>
                </a:solidFill>
                <a:latin typeface="Lato"/>
                <a:ea typeface="Lato Black" panose="020F0502020204030203" pitchFamily="34" charset="0"/>
                <a:cs typeface="Lato Black" panose="020F0502020204030203" pitchFamily="34" charset="0"/>
              </a:rPr>
              <a:t>)</a:t>
            </a:r>
            <a:r>
              <a:rPr lang="en-US" sz="2800" dirty="0" smtClean="0">
                <a:solidFill>
                  <a:prstClr val="black"/>
                </a:solidFill>
                <a:latin typeface="Lato"/>
                <a:ea typeface="Lato Black" panose="020F0502020204030203" pitchFamily="34" charset="0"/>
                <a:cs typeface="Lato Black" panose="020F0502020204030203" pitchFamily="34" charset="0"/>
              </a:rPr>
              <a:t> </a:t>
            </a:r>
            <a:r>
              <a:rPr lang="en-US" sz="2800" i="1" dirty="0" smtClean="0">
                <a:solidFill>
                  <a:prstClr val="black"/>
                </a:solidFill>
                <a:latin typeface="Lato Heavy"/>
                <a:ea typeface="Lato Black" panose="020F0502020204030203" pitchFamily="34" charset="0"/>
                <a:cs typeface="Lato Black" panose="020F0502020204030203" pitchFamily="34" charset="0"/>
              </a:rPr>
              <a:t>A</a:t>
            </a:r>
            <a:r>
              <a:rPr lang="en-US" sz="2200" dirty="0" smtClean="0">
                <a:solidFill>
                  <a:prstClr val="black"/>
                </a:solidFill>
                <a:latin typeface="Lato"/>
                <a:ea typeface="Lato Black" panose="020F0502020204030203" pitchFamily="34" charset="0"/>
                <a:cs typeface="Lato Black" panose="020F0502020204030203" pitchFamily="34" charset="0"/>
              </a:rPr>
              <a:t/>
            </a:r>
            <a:br>
              <a:rPr lang="en-US" sz="2200" dirty="0" smtClean="0">
                <a:solidFill>
                  <a:prstClr val="black"/>
                </a:solidFill>
                <a:latin typeface="Lato"/>
                <a:ea typeface="Lato Black" panose="020F0502020204030203" pitchFamily="34" charset="0"/>
                <a:cs typeface="Lato Black" panose="020F0502020204030203" pitchFamily="34" charset="0"/>
              </a:rPr>
            </a:br>
            <a:r>
              <a:rPr lang="en-US" sz="1100" dirty="0" smtClean="0">
                <a:solidFill>
                  <a:prstClr val="black"/>
                </a:solidFill>
                <a:latin typeface="Lato"/>
                <a:ea typeface="Lato Black" panose="020F0502020204030203" pitchFamily="34" charset="0"/>
                <a:cs typeface="Lato Black" panose="020F0502020204030203" pitchFamily="34" charset="0"/>
              </a:rPr>
              <a:t/>
            </a:r>
            <a:br>
              <a:rPr lang="en-US" sz="1100" dirty="0" smtClean="0">
                <a:solidFill>
                  <a:prstClr val="black"/>
                </a:solidFill>
                <a:latin typeface="Lato"/>
                <a:ea typeface="Lato Black" panose="020F0502020204030203" pitchFamily="34" charset="0"/>
                <a:cs typeface="Lato Black" panose="020F0502020204030203" pitchFamily="34" charset="0"/>
              </a:rPr>
            </a:br>
            <a:r>
              <a:rPr lang="en-US" sz="2200" dirty="0" smtClean="0">
                <a:solidFill>
                  <a:prstClr val="black"/>
                </a:solidFill>
                <a:latin typeface="Lato"/>
                <a:ea typeface="Lato Black" panose="020F0502020204030203" pitchFamily="34" charset="0"/>
                <a:cs typeface="Lato Black" panose="020F0502020204030203" pitchFamily="34" charset="0"/>
              </a:rPr>
              <a:t>where $ responds randomly and so does $</a:t>
            </a:r>
            <a:r>
              <a:rPr lang="en-US" sz="2200" baseline="30000" dirty="0" smtClean="0">
                <a:solidFill>
                  <a:prstClr val="black"/>
                </a:solidFill>
                <a:ea typeface="Lato Regular" panose="020F0502020204030203" pitchFamily="34" charset="0"/>
                <a:cs typeface="Lato Regular" panose="020F0502020204030203" pitchFamily="34" charset="0"/>
              </a:rPr>
              <a:t>-1</a:t>
            </a:r>
            <a:r>
              <a:rPr lang="en-US" sz="2200" dirty="0" smtClean="0">
                <a:solidFill>
                  <a:prstClr val="black"/>
                </a:solidFill>
                <a:latin typeface="Lato"/>
                <a:ea typeface="Lato Black" panose="020F0502020204030203" pitchFamily="34" charset="0"/>
                <a:cs typeface="Lato Black" panose="020F0502020204030203" pitchFamily="34" charset="0"/>
              </a:rPr>
              <a:t> subject to consistency with $</a:t>
            </a:r>
            <a:endParaRPr lang="en-US" dirty="0"/>
          </a:p>
        </p:txBody>
      </p:sp>
      <p:sp>
        <p:nvSpPr>
          <p:cNvPr id="18" name="TextBox 17"/>
          <p:cNvSpPr txBox="1"/>
          <p:nvPr/>
        </p:nvSpPr>
        <p:spPr>
          <a:xfrm>
            <a:off x="6727440" y="4898842"/>
            <a:ext cx="1673615" cy="461665"/>
          </a:xfrm>
          <a:prstGeom prst="rect">
            <a:avLst/>
          </a:prstGeom>
          <a:noFill/>
        </p:spPr>
        <p:txBody>
          <a:bodyPr wrap="square" rtlCol="0">
            <a:spAutoFit/>
          </a:bodyPr>
          <a:lstStyle/>
          <a:p>
            <a:r>
              <a:rPr lang="en-US" sz="2400" dirty="0" smtClean="0">
                <a:ea typeface="Lato Regular" panose="020F0502020204030203" pitchFamily="34" charset="0"/>
                <a:cs typeface="Lato Regular" panose="020F0502020204030203" pitchFamily="34" charset="0"/>
              </a:rPr>
              <a:t>Enc</a:t>
            </a:r>
            <a:r>
              <a:rPr lang="en-US" sz="2400" i="1" baseline="-25000" dirty="0" smtClean="0">
                <a:ea typeface="Lato Regular" panose="020F0502020204030203" pitchFamily="34" charset="0"/>
                <a:cs typeface="Lato Regular" panose="020F0502020204030203" pitchFamily="34" charset="0"/>
              </a:rPr>
              <a:t>K</a:t>
            </a:r>
            <a:r>
              <a:rPr lang="en-US" sz="2400" dirty="0" smtClean="0">
                <a:ea typeface="Lato Regular" panose="020F0502020204030203" pitchFamily="34" charset="0"/>
                <a:cs typeface="Lato Regular" panose="020F0502020204030203" pitchFamily="34" charset="0"/>
              </a:rPr>
              <a:t>, </a:t>
            </a:r>
            <a:r>
              <a:rPr lang="en-US" sz="2400" dirty="0" err="1" smtClean="0">
                <a:ea typeface="Lato Regular" panose="020F0502020204030203" pitchFamily="34" charset="0"/>
                <a:cs typeface="Lato Regular" panose="020F0502020204030203" pitchFamily="34" charset="0"/>
              </a:rPr>
              <a:t>Dec</a:t>
            </a:r>
            <a:r>
              <a:rPr lang="en-US" sz="2400" i="1" baseline="-25000" dirty="0" err="1" smtClean="0">
                <a:ea typeface="Lato Regular" panose="020F0502020204030203" pitchFamily="34" charset="0"/>
                <a:cs typeface="Lato Regular" panose="020F0502020204030203" pitchFamily="34" charset="0"/>
              </a:rPr>
              <a:t>K</a:t>
            </a:r>
            <a:endParaRPr lang="en-US" sz="2400" dirty="0"/>
          </a:p>
        </p:txBody>
      </p:sp>
      <p:sp>
        <p:nvSpPr>
          <p:cNvPr id="19" name="TextBox 18"/>
          <p:cNvSpPr txBox="1"/>
          <p:nvPr/>
        </p:nvSpPr>
        <p:spPr>
          <a:xfrm>
            <a:off x="9544466" y="4898842"/>
            <a:ext cx="1001868" cy="461665"/>
          </a:xfrm>
          <a:prstGeom prst="rect">
            <a:avLst/>
          </a:prstGeom>
          <a:noFill/>
        </p:spPr>
        <p:txBody>
          <a:bodyPr wrap="square" rtlCol="0">
            <a:spAutoFit/>
          </a:bodyPr>
          <a:lstStyle/>
          <a:p>
            <a:r>
              <a:rPr lang="en-US" sz="2400" i="1" dirty="0" smtClean="0"/>
              <a:t>$, $</a:t>
            </a:r>
            <a:r>
              <a:rPr lang="en-US" sz="2400" baseline="30000" dirty="0" smtClean="0">
                <a:solidFill>
                  <a:prstClr val="black"/>
                </a:solidFill>
                <a:ea typeface="Lato Regular" panose="020F0502020204030203" pitchFamily="34" charset="0"/>
                <a:cs typeface="Lato Regular" panose="020F0502020204030203" pitchFamily="34" charset="0"/>
              </a:rPr>
              <a:t>-1</a:t>
            </a:r>
            <a:endParaRPr lang="en-US" sz="2400" dirty="0"/>
          </a:p>
        </p:txBody>
      </p:sp>
      <p:grpSp>
        <p:nvGrpSpPr>
          <p:cNvPr id="42" name="Group 41"/>
          <p:cNvGrpSpPr/>
          <p:nvPr/>
        </p:nvGrpSpPr>
        <p:grpSpPr>
          <a:xfrm>
            <a:off x="7233650" y="1159256"/>
            <a:ext cx="3908676" cy="2261937"/>
            <a:chOff x="4944902" y="4699194"/>
            <a:chExt cx="3013832" cy="1744094"/>
          </a:xfrm>
        </p:grpSpPr>
        <p:cxnSp>
          <p:nvCxnSpPr>
            <p:cNvPr id="43" name="Straight Connector 42"/>
            <p:cNvCxnSpPr>
              <a:endCxn id="55" idx="0"/>
            </p:cNvCxnSpPr>
            <p:nvPr/>
          </p:nvCxnSpPr>
          <p:spPr>
            <a:xfrm>
              <a:off x="6620303" y="4699194"/>
              <a:ext cx="9659" cy="1741442"/>
            </a:xfrm>
            <a:prstGeom prst="line">
              <a:avLst/>
            </a:prstGeom>
            <a:ln>
              <a:solidFill>
                <a:schemeClr val="bg1">
                  <a:lumMod val="50000"/>
                </a:schemeClr>
              </a:solidFill>
              <a:prstDash val="dash"/>
            </a:ln>
          </p:spPr>
          <p:style>
            <a:lnRef idx="2">
              <a:schemeClr val="accent1"/>
            </a:lnRef>
            <a:fillRef idx="0">
              <a:schemeClr val="accent1"/>
            </a:fillRef>
            <a:effectRef idx="1">
              <a:schemeClr val="accent1"/>
            </a:effectRef>
            <a:fontRef idx="minor">
              <a:schemeClr val="tx1"/>
            </a:fontRef>
          </p:style>
        </p:cxnSp>
        <p:pic>
          <p:nvPicPr>
            <p:cNvPr id="44" name="Picture 4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4524" y="5005381"/>
              <a:ext cx="1210876" cy="1210876"/>
            </a:xfrm>
            <a:prstGeom prst="rect">
              <a:avLst/>
            </a:prstGeom>
          </p:spPr>
        </p:pic>
        <p:sp>
          <p:nvSpPr>
            <p:cNvPr id="45" name="Rectangle 44"/>
            <p:cNvSpPr/>
            <p:nvPr/>
          </p:nvSpPr>
          <p:spPr>
            <a:xfrm>
              <a:off x="7469942" y="4797019"/>
              <a:ext cx="488792" cy="497957"/>
            </a:xfrm>
            <a:prstGeom prst="rect">
              <a:avLst/>
            </a:prstGeom>
            <a:solidFill>
              <a:schemeClr val="accent6">
                <a:lumMod val="60000"/>
                <a:lumOff val="40000"/>
              </a:schemeClr>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i="1" dirty="0" smtClean="0">
                  <a:latin typeface="Lato Black"/>
                  <a:cs typeface="Lato Black"/>
                </a:rPr>
                <a:t>$</a:t>
              </a:r>
              <a:endParaRPr lang="en-US" sz="2400" i="1" baseline="-25000" dirty="0">
                <a:latin typeface="Lato Black"/>
                <a:cs typeface="Lato Black"/>
              </a:endParaRPr>
            </a:p>
          </p:txBody>
        </p:sp>
        <p:sp>
          <p:nvSpPr>
            <p:cNvPr id="46" name="Rectangle 45"/>
            <p:cNvSpPr/>
            <p:nvPr/>
          </p:nvSpPr>
          <p:spPr>
            <a:xfrm>
              <a:off x="4944902" y="4797019"/>
              <a:ext cx="751104" cy="537620"/>
            </a:xfrm>
            <a:prstGeom prst="rect">
              <a:avLst/>
            </a:prstGeom>
            <a:solidFill>
              <a:schemeClr val="accent4">
                <a:lumMod val="60000"/>
                <a:lumOff val="4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err="1" smtClean="0">
                  <a:latin typeface="Lato Black"/>
                  <a:cs typeface="Lato Black"/>
                </a:rPr>
                <a:t>Enc</a:t>
              </a:r>
              <a:r>
                <a:rPr lang="en-US" sz="2400" baseline="-25000" dirty="0" smtClean="0">
                  <a:latin typeface="Lato Black"/>
                  <a:cs typeface="Lato Black"/>
                </a:rPr>
                <a:t>$</a:t>
              </a:r>
              <a:endParaRPr lang="en-US" sz="2400" i="1" baseline="-25000" dirty="0">
                <a:latin typeface="Lato Black"/>
                <a:cs typeface="Lato Black"/>
              </a:endParaRPr>
            </a:p>
          </p:txBody>
        </p:sp>
        <p:cxnSp>
          <p:nvCxnSpPr>
            <p:cNvPr id="47" name="Straight Arrow Connector 46"/>
            <p:cNvCxnSpPr>
              <a:stCxn id="46" idx="3"/>
            </p:cNvCxnSpPr>
            <p:nvPr/>
          </p:nvCxnSpPr>
          <p:spPr>
            <a:xfrm>
              <a:off x="5696005" y="5065829"/>
              <a:ext cx="500214" cy="229147"/>
            </a:xfrm>
            <a:prstGeom prst="straightConnector1">
              <a:avLst/>
            </a:prstGeom>
            <a:ln w="31750">
              <a:solidFill>
                <a:schemeClr val="tx1">
                  <a:lumMod val="50000"/>
                  <a:lumOff val="50000"/>
                </a:schemeClr>
              </a:solidFill>
              <a:headEnd type="triangle" w="med" len="lg"/>
              <a:tailEnd type="triangle" w="med" len="lg"/>
            </a:ln>
          </p:spPr>
          <p:style>
            <a:lnRef idx="2">
              <a:schemeClr val="accent1"/>
            </a:lnRef>
            <a:fillRef idx="0">
              <a:schemeClr val="accent1"/>
            </a:fillRef>
            <a:effectRef idx="1">
              <a:schemeClr val="accent1"/>
            </a:effectRef>
            <a:fontRef idx="minor">
              <a:schemeClr val="tx1"/>
            </a:fontRef>
          </p:style>
        </p:cxnSp>
        <p:sp>
          <p:nvSpPr>
            <p:cNvPr id="48" name="Rectangle 47"/>
            <p:cNvSpPr/>
            <p:nvPr/>
          </p:nvSpPr>
          <p:spPr>
            <a:xfrm>
              <a:off x="4953642" y="5905668"/>
              <a:ext cx="751104" cy="537620"/>
            </a:xfrm>
            <a:prstGeom prst="rect">
              <a:avLst/>
            </a:prstGeom>
            <a:solidFill>
              <a:schemeClr val="accent5">
                <a:lumMod val="60000"/>
                <a:lumOff val="40000"/>
              </a:schemeClr>
            </a:solidFill>
            <a:ln>
              <a:solidFill>
                <a:schemeClr val="accent5">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Lato Black"/>
                  <a:cs typeface="Lato Black"/>
                </a:rPr>
                <a:t>Dec</a:t>
              </a:r>
              <a:r>
                <a:rPr lang="en-US" sz="2400" baseline="-25000" dirty="0" smtClean="0">
                  <a:latin typeface="Lato Black"/>
                  <a:cs typeface="Lato Black"/>
                </a:rPr>
                <a:t>$</a:t>
              </a:r>
              <a:endParaRPr lang="en-US" sz="2400" i="1" baseline="-25000" dirty="0">
                <a:latin typeface="Lato Black"/>
                <a:cs typeface="Lato Black"/>
              </a:endParaRPr>
            </a:p>
          </p:txBody>
        </p:sp>
        <p:sp>
          <p:nvSpPr>
            <p:cNvPr id="49" name="Rectangle 48"/>
            <p:cNvSpPr/>
            <p:nvPr/>
          </p:nvSpPr>
          <p:spPr>
            <a:xfrm>
              <a:off x="7469942" y="5925499"/>
              <a:ext cx="488792" cy="497957"/>
            </a:xfrm>
            <a:prstGeom prst="rect">
              <a:avLst/>
            </a:prstGeom>
            <a:solidFill>
              <a:schemeClr val="accent2">
                <a:lumMod val="60000"/>
                <a:lumOff val="40000"/>
              </a:schemeClr>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2400" i="1" dirty="0" smtClean="0">
                  <a:latin typeface="Lato Black"/>
                  <a:cs typeface="Lato Black"/>
                </a:rPr>
                <a:t>$</a:t>
              </a:r>
              <a:r>
                <a:rPr lang="en-US" sz="2400" i="1" baseline="30000" dirty="0" smtClean="0">
                  <a:latin typeface="Lato Black"/>
                  <a:cs typeface="Lato Black"/>
                </a:rPr>
                <a:t>-1</a:t>
              </a:r>
              <a:endParaRPr lang="en-US" sz="2400" i="1" baseline="30000" dirty="0">
                <a:latin typeface="Lato Black"/>
                <a:cs typeface="Lato Black"/>
              </a:endParaRPr>
            </a:p>
          </p:txBody>
        </p:sp>
        <p:cxnSp>
          <p:nvCxnSpPr>
            <p:cNvPr id="50" name="Straight Arrow Connector 49"/>
            <p:cNvCxnSpPr>
              <a:stCxn id="48" idx="3"/>
            </p:cNvCxnSpPr>
            <p:nvPr/>
          </p:nvCxnSpPr>
          <p:spPr>
            <a:xfrm flipV="1">
              <a:off x="5704747" y="6017043"/>
              <a:ext cx="433732" cy="157435"/>
            </a:xfrm>
            <a:prstGeom prst="straightConnector1">
              <a:avLst/>
            </a:prstGeom>
            <a:ln w="31750">
              <a:solidFill>
                <a:schemeClr val="tx1">
                  <a:lumMod val="50000"/>
                  <a:lumOff val="50000"/>
                </a:schemeClr>
              </a:solidFill>
              <a:headEnd type="triangle" w="med" len="lg"/>
              <a:tailEnd type="triangle" w="med" len="lg"/>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a:stCxn id="45" idx="1"/>
            </p:cNvCxnSpPr>
            <p:nvPr/>
          </p:nvCxnSpPr>
          <p:spPr>
            <a:xfrm flipH="1">
              <a:off x="7087914" y="5045998"/>
              <a:ext cx="382028" cy="248978"/>
            </a:xfrm>
            <a:prstGeom prst="straightConnector1">
              <a:avLst/>
            </a:prstGeom>
            <a:ln w="31750">
              <a:solidFill>
                <a:schemeClr val="tx1">
                  <a:lumMod val="50000"/>
                  <a:lumOff val="50000"/>
                </a:schemeClr>
              </a:solidFill>
              <a:headEnd type="triangle" w="med" len="lg"/>
              <a:tailEnd type="triangle" w="med" len="lg"/>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a:stCxn id="49" idx="1"/>
            </p:cNvCxnSpPr>
            <p:nvPr/>
          </p:nvCxnSpPr>
          <p:spPr>
            <a:xfrm flipH="1" flipV="1">
              <a:off x="7054035" y="6017042"/>
              <a:ext cx="415907" cy="157436"/>
            </a:xfrm>
            <a:prstGeom prst="straightConnector1">
              <a:avLst/>
            </a:prstGeom>
            <a:ln w="31750">
              <a:solidFill>
                <a:schemeClr val="tx1">
                  <a:lumMod val="50000"/>
                  <a:lumOff val="50000"/>
                </a:schemeClr>
              </a:solidFill>
              <a:headEnd type="triangle" w="med" len="lg"/>
              <a:tailEnd type="triangle" w="med" len="lg"/>
            </a:ln>
          </p:spPr>
          <p:style>
            <a:lnRef idx="2">
              <a:schemeClr val="accent1"/>
            </a:lnRef>
            <a:fillRef idx="0">
              <a:schemeClr val="accent1"/>
            </a:fillRef>
            <a:effectRef idx="1">
              <a:schemeClr val="accent1"/>
            </a:effectRef>
            <a:fontRef idx="minor">
              <a:schemeClr val="tx1"/>
            </a:fontRef>
          </p:style>
        </p:cxnSp>
      </p:grpSp>
      <p:sp>
        <p:nvSpPr>
          <p:cNvPr id="55" name="TextBox 54"/>
          <p:cNvSpPr txBox="1"/>
          <p:nvPr/>
        </p:nvSpPr>
        <p:spPr>
          <a:xfrm>
            <a:off x="9040670" y="3417754"/>
            <a:ext cx="756709" cy="292388"/>
          </a:xfrm>
          <a:prstGeom prst="rect">
            <a:avLst/>
          </a:prstGeom>
          <a:noFill/>
        </p:spPr>
        <p:txBody>
          <a:bodyPr wrap="none" tIns="0" rtlCol="0">
            <a:spAutoFit/>
          </a:bodyPr>
          <a:lstStyle/>
          <a:p>
            <a:r>
              <a:rPr lang="en-US" sz="1600" dirty="0">
                <a:solidFill>
                  <a:prstClr val="black"/>
                </a:solidFill>
                <a:ea typeface="Lato Black" panose="020F0502020204030203" pitchFamily="34" charset="0"/>
                <a:cs typeface="Lato Black" panose="020F0502020204030203" pitchFamily="34" charset="0"/>
              </a:rPr>
              <a:t>(</a:t>
            </a:r>
            <a:r>
              <a:rPr lang="en-US" sz="1600" i="1" dirty="0">
                <a:solidFill>
                  <a:prstClr val="black"/>
                </a:solidFill>
                <a:ea typeface="Lato Black" panose="020F0502020204030203" pitchFamily="34" charset="0"/>
                <a:cs typeface="Lato Black" panose="020F0502020204030203" pitchFamily="34" charset="0"/>
              </a:rPr>
              <a:t>q</a:t>
            </a:r>
            <a:r>
              <a:rPr lang="en-US" sz="1600" dirty="0">
                <a:solidFill>
                  <a:prstClr val="black"/>
                </a:solidFill>
                <a:ea typeface="Lato Black" panose="020F0502020204030203" pitchFamily="34" charset="0"/>
                <a:cs typeface="Lato Black" panose="020F0502020204030203" pitchFamily="34" charset="0"/>
              </a:rPr>
              <a:t>, </a:t>
            </a:r>
            <a:r>
              <a:rPr lang="en-US" sz="1600" i="1" dirty="0">
                <a:solidFill>
                  <a:prstClr val="black"/>
                </a:solidFill>
                <a:ea typeface="Lato Black" panose="020F0502020204030203" pitchFamily="34" charset="0"/>
                <a:cs typeface="Lato Black" panose="020F0502020204030203" pitchFamily="34" charset="0"/>
              </a:rPr>
              <a:t>t</a:t>
            </a:r>
            <a:r>
              <a:rPr lang="en-US" sz="1600" dirty="0">
                <a:solidFill>
                  <a:prstClr val="black"/>
                </a:solidFill>
              </a:rPr>
              <a:t>, </a:t>
            </a:r>
            <a:r>
              <a:rPr lang="el-GR" sz="1600" i="1" dirty="0">
                <a:solidFill>
                  <a:prstClr val="black"/>
                </a:solidFill>
                <a:ea typeface="Lato Black" panose="020F0502020204030203" pitchFamily="34" charset="0"/>
                <a:cs typeface="Lato Black" panose="020F0502020204030203" pitchFamily="34" charset="0"/>
              </a:rPr>
              <a:t>ε</a:t>
            </a:r>
            <a:r>
              <a:rPr lang="en-US" sz="1600" dirty="0">
                <a:solidFill>
                  <a:prstClr val="black"/>
                </a:solidFill>
                <a:ea typeface="Lato Black" panose="020F0502020204030203" pitchFamily="34" charset="0"/>
                <a:cs typeface="Lato Black" panose="020F0502020204030203" pitchFamily="34" charset="0"/>
              </a:rPr>
              <a:t>)</a:t>
            </a:r>
            <a:endParaRPr lang="en-US" sz="1600" dirty="0"/>
          </a:p>
        </p:txBody>
      </p:sp>
    </p:spTree>
    <p:extLst>
      <p:ext uri="{BB962C8B-B14F-4D97-AF65-F5344CB8AC3E}">
        <p14:creationId xmlns:p14="http://schemas.microsoft.com/office/powerpoint/2010/main" val="1937148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to">
      <a:majorFont>
        <a:latin typeface="Lato Heavy"/>
        <a:ea typeface=""/>
        <a:cs typeface=""/>
      </a:majorFont>
      <a:minorFont>
        <a:latin typeface="La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14661</TotalTime>
  <Words>1561</Words>
  <Application>Microsoft Macintosh PowerPoint</Application>
  <PresentationFormat>Custom</PresentationFormat>
  <Paragraphs>253</Paragraphs>
  <Slides>15</Slides>
  <Notes>12</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Lecture 14: Authenticated Encryption</vt:lpstr>
      <vt:lpstr>Today’s objective</vt:lpstr>
      <vt:lpstr>Side channel attacks on crypto</vt:lpstr>
      <vt:lpstr>Side channel attack on encryption</vt:lpstr>
      <vt:lpstr>Our desired countermeasure</vt:lpstr>
      <vt:lpstr>Remember my constant warning</vt:lpstr>
      <vt:lpstr>Authentication (xor) encryption</vt:lpstr>
      <vt:lpstr>First, let’s strengthen privacy</vt:lpstr>
      <vt:lpstr>Formalizing IND$-CCA</vt:lpstr>
      <vt:lpstr>Authenticating and encrypting</vt:lpstr>
      <vt:lpstr>Authenticating and encrypting</vt:lpstr>
      <vt:lpstr>Formalizing ciphertext integrity</vt:lpstr>
      <vt:lpstr>Relating integrity and confidentiality</vt:lpstr>
      <vt:lpstr>One last definition?</vt:lpstr>
      <vt:lpstr>Counter with CBC-MAC (CCM)</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Mayank Varia</dc:creator>
  <cp:lastModifiedBy>Mayank Varia</cp:lastModifiedBy>
  <cp:revision>992</cp:revision>
  <dcterms:created xsi:type="dcterms:W3CDTF">2015-04-11T12:26:38Z</dcterms:created>
  <dcterms:modified xsi:type="dcterms:W3CDTF">2018-03-14T17:42:48Z</dcterms:modified>
</cp:coreProperties>
</file>