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73" r:id="rId2"/>
    <p:sldId id="624" r:id="rId3"/>
    <p:sldId id="632" r:id="rId4"/>
    <p:sldId id="633" r:id="rId5"/>
    <p:sldId id="587" r:id="rId6"/>
    <p:sldId id="589" r:id="rId7"/>
    <p:sldId id="590" r:id="rId8"/>
    <p:sldId id="638" r:id="rId9"/>
    <p:sldId id="639" r:id="rId10"/>
    <p:sldId id="637" r:id="rId11"/>
    <p:sldId id="592" r:id="rId12"/>
    <p:sldId id="631" r:id="rId13"/>
    <p:sldId id="594" r:id="rId14"/>
    <p:sldId id="599" r:id="rId15"/>
    <p:sldId id="595" r:id="rId16"/>
    <p:sldId id="596" r:id="rId17"/>
    <p:sldId id="641" r:id="rId18"/>
    <p:sldId id="603" r:id="rId19"/>
    <p:sldId id="604" r:id="rId20"/>
    <p:sldId id="605" r:id="rId21"/>
    <p:sldId id="606" r:id="rId22"/>
    <p:sldId id="607" r:id="rId23"/>
    <p:sldId id="608" r:id="rId24"/>
    <p:sldId id="609" r:id="rId25"/>
    <p:sldId id="640" r:id="rId26"/>
    <p:sldId id="610" r:id="rId27"/>
    <p:sldId id="612" r:id="rId28"/>
    <p:sldId id="613" r:id="rId29"/>
    <p:sldId id="614" r:id="rId30"/>
    <p:sldId id="615" r:id="rId31"/>
    <p:sldId id="617" r:id="rId32"/>
    <p:sldId id="619" r:id="rId33"/>
    <p:sldId id="64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cap" id="{7AB1EA60-D954-4148-AFE0-CDF1462297BB}">
          <p14:sldIdLst>
            <p14:sldId id="373"/>
            <p14:sldId id="624"/>
            <p14:sldId id="632"/>
            <p14:sldId id="633"/>
            <p14:sldId id="587"/>
            <p14:sldId id="589"/>
            <p14:sldId id="590"/>
            <p14:sldId id="638"/>
            <p14:sldId id="639"/>
            <p14:sldId id="637"/>
          </p14:sldIdLst>
        </p14:section>
        <p14:section name="Online AE" id="{4BFE3511-2FC0-0244-87D5-BD4573634C6F}">
          <p14:sldIdLst>
            <p14:sldId id="592"/>
            <p14:sldId id="631"/>
            <p14:sldId id="594"/>
            <p14:sldId id="599"/>
            <p14:sldId id="595"/>
            <p14:sldId id="596"/>
            <p14:sldId id="641"/>
            <p14:sldId id="603"/>
            <p14:sldId id="604"/>
          </p14:sldIdLst>
        </p14:section>
        <p14:section name="Nonce reuse" id="{1FE244A9-045B-8747-8149-F48F096FB238}">
          <p14:sldIdLst>
            <p14:sldId id="605"/>
            <p14:sldId id="606"/>
            <p14:sldId id="607"/>
            <p14:sldId id="608"/>
          </p14:sldIdLst>
        </p14:section>
        <p14:section name="Misuse resistance" id="{9CA7947C-0375-8645-BAB9-A492B54F9680}">
          <p14:sldIdLst>
            <p14:sldId id="609"/>
            <p14:sldId id="640"/>
            <p14:sldId id="610"/>
            <p14:sldId id="612"/>
            <p14:sldId id="613"/>
            <p14:sldId id="614"/>
            <p14:sldId id="615"/>
            <p14:sldId id="617"/>
            <p14:sldId id="619"/>
            <p14:sldId id="642"/>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85" autoAdjust="0"/>
    <p:restoredTop sz="87917" autoAdjust="0"/>
  </p:normalViewPr>
  <p:slideViewPr>
    <p:cSldViewPr snapToGrid="0" snapToObjects="1">
      <p:cViewPr varScale="1">
        <p:scale>
          <a:sx n="106" d="100"/>
          <a:sy n="106" d="100"/>
        </p:scale>
        <p:origin x="-520" y="-104"/>
      </p:cViewPr>
      <p:guideLst>
        <p:guide orient="horz" pos="2160"/>
        <p:guide pos="3840"/>
      </p:guideLst>
    </p:cSldViewPr>
  </p:slideViewPr>
  <p:notesTextViewPr>
    <p:cViewPr>
      <p:scale>
        <a:sx n="100" d="100"/>
        <a:sy n="100" d="100"/>
      </p:scale>
      <p:origin x="0" y="0"/>
    </p:cViewPr>
  </p:notesTextViewPr>
  <p:sorterViewPr>
    <p:cViewPr>
      <p:scale>
        <a:sx n="227" d="100"/>
        <a:sy n="227" d="100"/>
      </p:scale>
      <p:origin x="0" y="42648"/>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3/21/18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72030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https://eprint.iacr.org/2015/102.pdf. This slide is copied directly from Shay </a:t>
            </a:r>
            <a:r>
              <a:rPr lang="en-US" dirty="0" err="1" smtClean="0"/>
              <a:t>Gueron’s</a:t>
            </a:r>
            <a:r>
              <a:rPr lang="en-US" dirty="0" smtClean="0"/>
              <a:t> real</a:t>
            </a:r>
            <a:r>
              <a:rPr lang="en-US" baseline="0" dirty="0" smtClean="0"/>
              <a:t> world crypto (RWC) talk.</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47855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panel: Accessed via Google Chrome on 1/31/2017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Right panel</a:t>
            </a:r>
            <a:r>
              <a:rPr lang="en-US" baseline="0" dirty="0" smtClean="0"/>
              <a:t> source: https://</a:t>
            </a:r>
            <a:r>
              <a:rPr lang="en-US" baseline="0" dirty="0" err="1" smtClean="0"/>
              <a:t>blog.cloudflare.com</a:t>
            </a:r>
            <a:r>
              <a:rPr lang="en-US" baseline="0" dirty="0" smtClean="0"/>
              <a:t>/how-expensive-is-crypto-anyway/</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415289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17</a:t>
            </a:fld>
            <a:endParaRPr lang="en-US"/>
          </a:p>
        </p:txBody>
      </p:sp>
    </p:spTree>
    <p:extLst>
      <p:ext uri="{BB962C8B-B14F-4D97-AF65-F5344CB8AC3E}">
        <p14:creationId xmlns:p14="http://schemas.microsoft.com/office/powerpoint/2010/main" val="403927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Subtle change: now Dec has two inputs as well! Let’s leverage the fact that the nonce is public anyway.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19</a:t>
            </a:fld>
            <a:endParaRPr lang="en-US"/>
          </a:p>
        </p:txBody>
      </p:sp>
    </p:spTree>
    <p:extLst>
      <p:ext uri="{BB962C8B-B14F-4D97-AF65-F5344CB8AC3E}">
        <p14:creationId xmlns:p14="http://schemas.microsoft.com/office/powerpoint/2010/main" val="82517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https://eprint.iacr.org/2016/475.pdf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64588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https://eprint.iacr.org/2016/475.pdf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32889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When used in MRAE, encoding must distinguish N from A</a:t>
            </a:r>
          </a:p>
        </p:txBody>
      </p:sp>
      <p:sp>
        <p:nvSpPr>
          <p:cNvPr id="4" name="Slide Number Placeholder 3"/>
          <p:cNvSpPr>
            <a:spLocks noGrp="1"/>
          </p:cNvSpPr>
          <p:nvPr>
            <p:ph type="sldNum" sz="quarter" idx="10"/>
          </p:nvPr>
        </p:nvSpPr>
        <p:spPr/>
        <p:txBody>
          <a:bodyPr/>
          <a:lstStyle/>
          <a:p>
            <a:fld id="{97A79C69-7037-BE4C-9719-0C264A566437}" type="slidenum">
              <a:rPr lang="en-US" smtClean="0"/>
              <a:t>26</a:t>
            </a:fld>
            <a:endParaRPr lang="en-US"/>
          </a:p>
        </p:txBody>
      </p:sp>
    </p:spTree>
    <p:extLst>
      <p:ext uri="{BB962C8B-B14F-4D97-AF65-F5344CB8AC3E}">
        <p14:creationId xmlns:p14="http://schemas.microsoft.com/office/powerpoint/2010/main" val="3267899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27</a:t>
            </a:fld>
            <a:endParaRPr lang="en-US"/>
          </a:p>
        </p:txBody>
      </p:sp>
    </p:spTree>
    <p:extLst>
      <p:ext uri="{BB962C8B-B14F-4D97-AF65-F5344CB8AC3E}">
        <p14:creationId xmlns:p14="http://schemas.microsoft.com/office/powerpoint/2010/main" val="334893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28</a:t>
            </a:fld>
            <a:endParaRPr lang="en-US"/>
          </a:p>
        </p:txBody>
      </p:sp>
    </p:spTree>
    <p:extLst>
      <p:ext uri="{BB962C8B-B14F-4D97-AF65-F5344CB8AC3E}">
        <p14:creationId xmlns:p14="http://schemas.microsoft.com/office/powerpoint/2010/main" val="7061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29</a:t>
            </a:fld>
            <a:endParaRPr lang="en-US"/>
          </a:p>
        </p:txBody>
      </p:sp>
    </p:spTree>
    <p:extLst>
      <p:ext uri="{BB962C8B-B14F-4D97-AF65-F5344CB8AC3E}">
        <p14:creationId xmlns:p14="http://schemas.microsoft.com/office/powerpoint/2010/main" val="212025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point #1: Knowing when an error is generated </a:t>
            </a:r>
            <a:r>
              <a:rPr lang="en-US" dirty="0" err="1" smtClean="0"/>
              <a:t>vs</a:t>
            </a:r>
            <a:r>
              <a:rPr lang="en-US" dirty="0" smtClean="0"/>
              <a:t> not (or distinguishing between different errors) allows you to perform a padding oracle or timing attack.</a:t>
            </a:r>
          </a:p>
        </p:txBody>
      </p:sp>
      <p:sp>
        <p:nvSpPr>
          <p:cNvPr id="4" name="Slide Number Placeholder 3"/>
          <p:cNvSpPr>
            <a:spLocks noGrp="1"/>
          </p:cNvSpPr>
          <p:nvPr>
            <p:ph type="sldNum" sz="quarter" idx="10"/>
          </p:nvPr>
        </p:nvSpPr>
        <p:spPr/>
        <p:txBody>
          <a:bodyPr/>
          <a:lstStyle/>
          <a:p>
            <a:fld id="{97A79C69-7037-BE4C-9719-0C264A566437}" type="slidenum">
              <a:rPr lang="en-US" smtClean="0"/>
              <a:t>2</a:t>
            </a:fld>
            <a:endParaRPr lang="en-US"/>
          </a:p>
        </p:txBody>
      </p:sp>
    </p:spTree>
    <p:extLst>
      <p:ext uri="{BB962C8B-B14F-4D97-AF65-F5344CB8AC3E}">
        <p14:creationId xmlns:p14="http://schemas.microsoft.com/office/powerpoint/2010/main" val="59001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Papers: https://eprint.iacr.org/2015/102 and https://eprint.iacr.org/2017/168.pdf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30</a:t>
            </a:fld>
            <a:endParaRPr lang="en-US"/>
          </a:p>
        </p:txBody>
      </p:sp>
    </p:spTree>
    <p:extLst>
      <p:ext uri="{BB962C8B-B14F-4D97-AF65-F5344CB8AC3E}">
        <p14:creationId xmlns:p14="http://schemas.microsoft.com/office/powerpoint/2010/main" val="223933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Subtle change: now Dec has two inputs as well! Let’s leverage the fact that the nonce is public anyway.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31</a:t>
            </a:fld>
            <a:endParaRPr lang="en-US"/>
          </a:p>
        </p:txBody>
      </p:sp>
    </p:spTree>
    <p:extLst>
      <p:ext uri="{BB962C8B-B14F-4D97-AF65-F5344CB8AC3E}">
        <p14:creationId xmlns:p14="http://schemas.microsoft.com/office/powerpoint/2010/main" val="220106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32</a:t>
            </a:fld>
            <a:endParaRPr lang="en-US"/>
          </a:p>
        </p:txBody>
      </p:sp>
    </p:spTree>
    <p:extLst>
      <p:ext uri="{BB962C8B-B14F-4D97-AF65-F5344CB8AC3E}">
        <p14:creationId xmlns:p14="http://schemas.microsoft.com/office/powerpoint/2010/main" val="386934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33</a:t>
            </a:fld>
            <a:endParaRPr lang="en-US"/>
          </a:p>
        </p:txBody>
      </p:sp>
    </p:spTree>
    <p:extLst>
      <p:ext uri="{BB962C8B-B14F-4D97-AF65-F5344CB8AC3E}">
        <p14:creationId xmlns:p14="http://schemas.microsoft.com/office/powerpoint/2010/main" val="301187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stated goal of the Alice</a:t>
            </a:r>
            <a:r>
              <a:rPr lang="en-US" baseline="0" dirty="0" smtClean="0"/>
              <a:t> -&gt; Bob communication is confidentiality, requirement #3 implies that we want the message to be authenticated too.</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a:t>
            </a:fld>
            <a:endParaRPr lang="en-US"/>
          </a:p>
        </p:txBody>
      </p:sp>
    </p:spTree>
    <p:extLst>
      <p:ext uri="{BB962C8B-B14F-4D97-AF65-F5344CB8AC3E}">
        <p14:creationId xmlns:p14="http://schemas.microsoft.com/office/powerpoint/2010/main" val="59001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Subtle change: now Dec has two inputs as well! Let’s leverage the fact that the nonce is public anyway.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6</a:t>
            </a:fld>
            <a:endParaRPr lang="en-US"/>
          </a:p>
        </p:txBody>
      </p:sp>
    </p:spTree>
    <p:extLst>
      <p:ext uri="{BB962C8B-B14F-4D97-AF65-F5344CB8AC3E}">
        <p14:creationId xmlns:p14="http://schemas.microsoft.com/office/powerpoint/2010/main" val="121591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 lecture we will briefly survey many different authenticated encryption schemes. You should focus on </a:t>
            </a:r>
            <a:r>
              <a:rPr lang="en-US" i="1" dirty="0" smtClean="0"/>
              <a:t>how</a:t>
            </a:r>
            <a:r>
              <a:rPr lang="en-US" i="0" dirty="0" smtClean="0"/>
              <a:t> they combine the building blocks we’ve already studied and </a:t>
            </a:r>
            <a:r>
              <a:rPr lang="en-US" i="1" dirty="0" smtClean="0"/>
              <a:t>why</a:t>
            </a:r>
            <a:r>
              <a:rPr lang="en-US" i="0" dirty="0" smtClean="0"/>
              <a:t> that yields the claimed strength and performance.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266014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http://web.cs.ucdavis.edu/~rogaway/ocb/performance/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412931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 lecture we will briefly survey many different authenticated encryption schemes. You should focus on </a:t>
            </a:r>
            <a:r>
              <a:rPr lang="en-US" i="1" dirty="0" smtClean="0"/>
              <a:t>how</a:t>
            </a:r>
            <a:r>
              <a:rPr lang="en-US" i="0" dirty="0" smtClean="0"/>
              <a:t> they combine the building blocks we’ve already studied and </a:t>
            </a:r>
            <a:r>
              <a:rPr lang="en-US" i="1" dirty="0" smtClean="0"/>
              <a:t>why</a:t>
            </a:r>
            <a:r>
              <a:rPr lang="en-US" i="0" dirty="0" smtClean="0"/>
              <a:t> that yields the claimed strength and performance.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266014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Bellare</a:t>
            </a:r>
            <a:r>
              <a:rPr lang="en-US" dirty="0" smtClean="0"/>
              <a:t> et al paper uses OMAC in its construction + proof. However, NIST standardized this system using CMAC instead. Remember that these MACs are very similar:</a:t>
            </a:r>
            <a:r>
              <a:rPr lang="en-US" baseline="0" dirty="0" smtClean="0"/>
              <a:t> OMAC is simply the one-key variant of CMAC.</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11</a:t>
            </a:fld>
            <a:endParaRPr lang="en-US"/>
          </a:p>
        </p:txBody>
      </p:sp>
    </p:spTree>
    <p:extLst>
      <p:ext uri="{BB962C8B-B14F-4D97-AF65-F5344CB8AC3E}">
        <p14:creationId xmlns:p14="http://schemas.microsoft.com/office/powerpoint/2010/main" val="77172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CAESAR = Competition for Authenticated Encryption: Security, Applicability, and Robustness</a:t>
            </a:r>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386620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15: Authenticated Encryption, part 2</a:t>
            </a:r>
            <a:endParaRPr lang="en-US" dirty="0"/>
          </a:p>
        </p:txBody>
      </p:sp>
      <p:sp>
        <p:nvSpPr>
          <p:cNvPr id="3" name="Content Placeholder 2"/>
          <p:cNvSpPr>
            <a:spLocks noGrp="1"/>
          </p:cNvSpPr>
          <p:nvPr>
            <p:ph idx="1"/>
          </p:nvPr>
        </p:nvSpPr>
        <p:spPr/>
        <p:txBody>
          <a:bodyPr>
            <a:normAutofit/>
          </a:bodyPr>
          <a:lstStyle/>
          <a:p>
            <a:r>
              <a:rPr lang="en-US" sz="2800" dirty="0" smtClean="0"/>
              <a:t>Will post Lab 7 later today, due </a:t>
            </a:r>
            <a:r>
              <a:rPr lang="en-US" sz="2800" dirty="0"/>
              <a:t>this Friday, March </a:t>
            </a:r>
            <a:r>
              <a:rPr lang="en-US" sz="2800" dirty="0" smtClean="0"/>
              <a:t>23 </a:t>
            </a:r>
            <a:r>
              <a:rPr lang="en-US" sz="2800" dirty="0"/>
              <a:t>at </a:t>
            </a:r>
            <a:r>
              <a:rPr lang="en-US" sz="2800" dirty="0" smtClean="0"/>
              <a:t>11pm</a:t>
            </a:r>
          </a:p>
          <a:p>
            <a:r>
              <a:rPr lang="en-US" sz="2800" dirty="0" smtClean="0"/>
              <a:t>Apologies for my bug in the test vector for Lab 6, Question 1</a:t>
            </a:r>
            <a:endParaRPr lang="en-US" sz="2800" dirty="0"/>
          </a:p>
        </p:txBody>
      </p:sp>
    </p:spTree>
    <p:extLst>
      <p:ext uri="{BB962C8B-B14F-4D97-AF65-F5344CB8AC3E}">
        <p14:creationId xmlns:p14="http://schemas.microsoft.com/office/powerpoint/2010/main" val="1684743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issues with CCM</a:t>
            </a:r>
            <a:endParaRPr lang="en-US" dirty="0"/>
          </a:p>
        </p:txBody>
      </p:sp>
      <p:sp>
        <p:nvSpPr>
          <p:cNvPr id="4" name="Content Placeholder 3"/>
          <p:cNvSpPr>
            <a:spLocks noGrp="1"/>
          </p:cNvSpPr>
          <p:nvPr>
            <p:ph idx="1"/>
          </p:nvPr>
        </p:nvSpPr>
        <p:spPr>
          <a:xfrm>
            <a:off x="609600" y="4076700"/>
            <a:ext cx="10972800" cy="2284040"/>
          </a:xfrm>
        </p:spPr>
        <p:txBody>
          <a:bodyPr>
            <a:normAutofit/>
          </a:bodyPr>
          <a:lstStyle/>
          <a:p>
            <a:pPr marL="457200" indent="-457200">
              <a:buFont typeface="+mj-lt"/>
              <a:buAutoNum type="arabicPeriod"/>
            </a:pPr>
            <a:r>
              <a:rPr lang="en-US" dirty="0">
                <a:latin typeface="Lato Regular"/>
                <a:cs typeface="Lato Regular"/>
              </a:rPr>
              <a:t>Running time: 2|</a:t>
            </a:r>
            <a:r>
              <a:rPr lang="en-US" dirty="0">
                <a:latin typeface="Lato Heavy"/>
                <a:cs typeface="Lato Heavy"/>
              </a:rPr>
              <a:t>P</a:t>
            </a:r>
            <a:r>
              <a:rPr lang="en-US" dirty="0">
                <a:latin typeface="Lato Regular"/>
                <a:cs typeface="Lato Regular"/>
              </a:rPr>
              <a:t>| block cipher calls</a:t>
            </a:r>
          </a:p>
          <a:p>
            <a:pPr marL="457200" indent="-457200">
              <a:buFont typeface="+mj-lt"/>
              <a:buAutoNum type="arabicPeriod"/>
            </a:pPr>
            <a:r>
              <a:rPr lang="en-US" dirty="0">
                <a:latin typeface="Lato Regular"/>
                <a:cs typeface="Lato Regular"/>
              </a:rPr>
              <a:t>Lack of parallelism: Many of the block cipher calls must be done sequentially</a:t>
            </a:r>
          </a:p>
          <a:p>
            <a:pPr marL="457200" indent="-457200">
              <a:buFont typeface="+mj-lt"/>
              <a:buAutoNum type="arabicPeriod"/>
            </a:pPr>
            <a:r>
              <a:rPr lang="en-US" dirty="0">
                <a:latin typeface="Lato Regular"/>
                <a:cs typeface="Lato Regular"/>
              </a:rPr>
              <a:t>Not streaming-friendly: can’t forget </a:t>
            </a:r>
            <a:r>
              <a:rPr lang="en-US" dirty="0">
                <a:latin typeface="Lato Heavy"/>
                <a:cs typeface="Lato Heavy"/>
              </a:rPr>
              <a:t>P</a:t>
            </a:r>
            <a:r>
              <a:rPr lang="en-US" dirty="0">
                <a:latin typeface="Lato Regular"/>
                <a:cs typeface="Lato Regular"/>
              </a:rPr>
              <a:t> after CBC-MAC, need it again for </a:t>
            </a:r>
            <a:r>
              <a:rPr lang="en-US" dirty="0" smtClean="0">
                <a:latin typeface="Lato Regular"/>
                <a:cs typeface="Lato Regular"/>
              </a:rPr>
              <a:t>CTR</a:t>
            </a:r>
            <a:endParaRPr lang="en-US" dirty="0">
              <a:latin typeface="Lato Regular"/>
              <a:cs typeface="Lato Regular"/>
            </a:endParaRPr>
          </a:p>
        </p:txBody>
      </p:sp>
      <p:grpSp>
        <p:nvGrpSpPr>
          <p:cNvPr id="5" name="Group 4"/>
          <p:cNvGrpSpPr/>
          <p:nvPr/>
        </p:nvGrpSpPr>
        <p:grpSpPr>
          <a:xfrm>
            <a:off x="1855320" y="2264136"/>
            <a:ext cx="2202492" cy="537620"/>
            <a:chOff x="5096206" y="2257500"/>
            <a:chExt cx="2202492" cy="537620"/>
          </a:xfrm>
        </p:grpSpPr>
        <p:sp>
          <p:nvSpPr>
            <p:cNvPr id="6" name="Rectangle 5"/>
            <p:cNvSpPr/>
            <p:nvPr/>
          </p:nvSpPr>
          <p:spPr>
            <a:xfrm>
              <a:off x="5096206" y="2257500"/>
              <a:ext cx="2202492" cy="53762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CBC-MAC</a:t>
              </a:r>
              <a:endParaRPr lang="en-US" sz="2400" i="1" baseline="-25000" dirty="0">
                <a:latin typeface="Lato Black"/>
                <a:cs typeface="Lato Black"/>
              </a:endParaRPr>
            </a:p>
          </p:txBody>
        </p:sp>
        <p:sp>
          <p:nvSpPr>
            <p:cNvPr id="7" name="Rectangle 6"/>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8" name="TextBox 7"/>
          <p:cNvSpPr txBox="1"/>
          <p:nvPr/>
        </p:nvSpPr>
        <p:spPr>
          <a:xfrm>
            <a:off x="2394553" y="1256266"/>
            <a:ext cx="1124026" cy="461665"/>
          </a:xfrm>
          <a:prstGeom prst="rect">
            <a:avLst/>
          </a:prstGeom>
          <a:noFill/>
        </p:spPr>
        <p:txBody>
          <a:bodyPr wrap="none" rtlCol="0">
            <a:spAutoFit/>
          </a:bodyPr>
          <a:lstStyle/>
          <a:p>
            <a:pPr algn="ctr"/>
            <a:r>
              <a:rPr lang="en-US" sz="2400" dirty="0" smtClean="0">
                <a:latin typeface="+mj-lt"/>
              </a:rPr>
              <a:t>P, A, N</a:t>
            </a:r>
            <a:endParaRPr lang="en-US" sz="2400" dirty="0">
              <a:latin typeface="+mj-lt"/>
            </a:endParaRPr>
          </a:p>
        </p:txBody>
      </p:sp>
      <p:cxnSp>
        <p:nvCxnSpPr>
          <p:cNvPr id="9" name="Straight Arrow Connector 8"/>
          <p:cNvCxnSpPr>
            <a:stCxn id="8" idx="2"/>
            <a:endCxn id="6" idx="0"/>
          </p:cNvCxnSpPr>
          <p:nvPr/>
        </p:nvCxnSpPr>
        <p:spPr>
          <a:xfrm>
            <a:off x="2956566" y="1717931"/>
            <a:ext cx="0"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15" idx="0"/>
          </p:cNvCxnSpPr>
          <p:nvPr/>
        </p:nvCxnSpPr>
        <p:spPr>
          <a:xfrm>
            <a:off x="2956566" y="2801756"/>
            <a:ext cx="0"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16381" y="3372214"/>
            <a:ext cx="880369" cy="461665"/>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grpSp>
        <p:nvGrpSpPr>
          <p:cNvPr id="17" name="Group 16"/>
          <p:cNvGrpSpPr/>
          <p:nvPr/>
        </p:nvGrpSpPr>
        <p:grpSpPr>
          <a:xfrm>
            <a:off x="5558058" y="2264136"/>
            <a:ext cx="1417950" cy="537620"/>
            <a:chOff x="5880748" y="2257500"/>
            <a:chExt cx="1417950" cy="537620"/>
          </a:xfrm>
        </p:grpSpPr>
        <p:sp>
          <p:nvSpPr>
            <p:cNvPr id="18" name="Rectangle 17"/>
            <p:cNvSpPr/>
            <p:nvPr/>
          </p:nvSpPr>
          <p:spPr>
            <a:xfrm>
              <a:off x="5880748" y="2257500"/>
              <a:ext cx="1417950"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CTR</a:t>
              </a:r>
              <a:endParaRPr lang="en-US" sz="2400" i="1" baseline="-25000" dirty="0">
                <a:latin typeface="Lato Black"/>
                <a:cs typeface="Lato Black"/>
              </a:endParaRPr>
            </a:p>
          </p:txBody>
        </p:sp>
        <p:sp>
          <p:nvSpPr>
            <p:cNvPr id="19" name="Rectangle 18"/>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20" name="TextBox 19"/>
          <p:cNvSpPr txBox="1"/>
          <p:nvPr/>
        </p:nvSpPr>
        <p:spPr>
          <a:xfrm>
            <a:off x="5912610" y="1256266"/>
            <a:ext cx="708847" cy="461665"/>
          </a:xfrm>
          <a:prstGeom prst="rect">
            <a:avLst/>
          </a:prstGeom>
          <a:noFill/>
        </p:spPr>
        <p:txBody>
          <a:bodyPr wrap="none" rtlCol="0">
            <a:spAutoFit/>
          </a:bodyPr>
          <a:lstStyle/>
          <a:p>
            <a:pPr algn="ctr"/>
            <a:r>
              <a:rPr lang="en-US" sz="2400" dirty="0" smtClean="0">
                <a:latin typeface="+mj-lt"/>
              </a:rPr>
              <a:t>T, P</a:t>
            </a:r>
            <a:endParaRPr lang="en-US" sz="2400" dirty="0">
              <a:latin typeface="+mj-lt"/>
            </a:endParaRPr>
          </a:p>
        </p:txBody>
      </p:sp>
      <p:cxnSp>
        <p:nvCxnSpPr>
          <p:cNvPr id="21" name="Straight Arrow Connector 20"/>
          <p:cNvCxnSpPr>
            <a:stCxn id="20" idx="2"/>
            <a:endCxn id="18" idx="0"/>
          </p:cNvCxnSpPr>
          <p:nvPr/>
        </p:nvCxnSpPr>
        <p:spPr>
          <a:xfrm flipH="1">
            <a:off x="6267033" y="1717931"/>
            <a:ext cx="1"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2"/>
            <a:endCxn id="24" idx="0"/>
          </p:cNvCxnSpPr>
          <p:nvPr/>
        </p:nvCxnSpPr>
        <p:spPr>
          <a:xfrm>
            <a:off x="6267033" y="2801756"/>
            <a:ext cx="1"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25109" y="3372214"/>
            <a:ext cx="1883849" cy="461665"/>
          </a:xfrm>
          <a:prstGeom prst="rect">
            <a:avLst/>
          </a:prstGeom>
          <a:noFill/>
        </p:spPr>
        <p:txBody>
          <a:bodyPr wrap="none" rtlCol="0">
            <a:spAutoFit/>
          </a:bodyPr>
          <a:lstStyle/>
          <a:p>
            <a:r>
              <a:rPr lang="en-US" sz="2400" dirty="0" smtClean="0"/>
              <a:t>ciphertext </a:t>
            </a:r>
            <a:r>
              <a:rPr lang="en-US" sz="2400" dirty="0" smtClean="0">
                <a:latin typeface="+mj-lt"/>
              </a:rPr>
              <a:t>C</a:t>
            </a:r>
            <a:endParaRPr lang="en-US" sz="2400" dirty="0">
              <a:latin typeface="+mj-lt"/>
            </a:endParaRPr>
          </a:p>
        </p:txBody>
      </p:sp>
      <p:grpSp>
        <p:nvGrpSpPr>
          <p:cNvPr id="42" name="Group 41"/>
          <p:cNvGrpSpPr/>
          <p:nvPr/>
        </p:nvGrpSpPr>
        <p:grpSpPr>
          <a:xfrm>
            <a:off x="6976008" y="1322308"/>
            <a:ext cx="3476330" cy="1483743"/>
            <a:chOff x="6976008" y="1322308"/>
            <a:chExt cx="3476330" cy="1483743"/>
          </a:xfrm>
        </p:grpSpPr>
        <p:sp>
          <p:nvSpPr>
            <p:cNvPr id="27" name="TextBox 26"/>
            <p:cNvSpPr txBox="1"/>
            <p:nvPr/>
          </p:nvSpPr>
          <p:spPr>
            <a:xfrm>
              <a:off x="8830678" y="1322308"/>
              <a:ext cx="1287532" cy="461665"/>
            </a:xfrm>
            <a:prstGeom prst="rect">
              <a:avLst/>
            </a:prstGeom>
            <a:noFill/>
          </p:spPr>
          <p:txBody>
            <a:bodyPr wrap="none" rtlCol="0">
              <a:spAutoFit/>
            </a:bodyPr>
            <a:lstStyle/>
            <a:p>
              <a:pPr algn="ctr"/>
              <a:r>
                <a:rPr lang="en-US" sz="2400" dirty="0" smtClean="0">
                  <a:latin typeface="+mj-lt"/>
                </a:rPr>
                <a:t>N, A, |P|</a:t>
              </a:r>
              <a:endParaRPr lang="en-US" sz="2400" dirty="0">
                <a:latin typeface="+mj-lt"/>
              </a:endParaRPr>
            </a:p>
          </p:txBody>
        </p:sp>
        <p:cxnSp>
          <p:nvCxnSpPr>
            <p:cNvPr id="28" name="Straight Arrow Connector 27"/>
            <p:cNvCxnSpPr>
              <a:stCxn id="27" idx="2"/>
            </p:cNvCxnSpPr>
            <p:nvPr/>
          </p:nvCxnSpPr>
          <p:spPr>
            <a:xfrm>
              <a:off x="9474444" y="1783973"/>
              <a:ext cx="0" cy="47493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8476254" y="2268431"/>
              <a:ext cx="1976084" cy="537620"/>
            </a:xfrm>
            <a:prstGeom prst="rect">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65000"/>
                      <a:lumOff val="35000"/>
                    </a:schemeClr>
                  </a:solidFill>
                  <a:latin typeface="Lato Black"/>
                  <a:cs typeface="Lato Black"/>
                </a:rPr>
                <a:t>Gen counter</a:t>
              </a:r>
              <a:endParaRPr lang="en-US" sz="2400" i="1" baseline="-25000" dirty="0">
                <a:solidFill>
                  <a:schemeClr val="tx1">
                    <a:lumMod val="65000"/>
                    <a:lumOff val="35000"/>
                  </a:schemeClr>
                </a:solidFill>
                <a:latin typeface="Lato Black"/>
                <a:cs typeface="Lato Black"/>
              </a:endParaRPr>
            </a:p>
          </p:txBody>
        </p:sp>
        <p:cxnSp>
          <p:nvCxnSpPr>
            <p:cNvPr id="34" name="Straight Arrow Connector 33"/>
            <p:cNvCxnSpPr>
              <a:stCxn id="32" idx="1"/>
              <a:endCxn id="18" idx="3"/>
            </p:cNvCxnSpPr>
            <p:nvPr/>
          </p:nvCxnSpPr>
          <p:spPr>
            <a:xfrm flipH="1" flipV="1">
              <a:off x="6976008" y="2532946"/>
              <a:ext cx="1500246" cy="429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cxnSp>
        <p:nvCxnSpPr>
          <p:cNvPr id="39" name="Elbow Connector 38"/>
          <p:cNvCxnSpPr>
            <a:endCxn id="20" idx="1"/>
          </p:cNvCxnSpPr>
          <p:nvPr/>
        </p:nvCxnSpPr>
        <p:spPr>
          <a:xfrm flipV="1">
            <a:off x="2956566" y="1487099"/>
            <a:ext cx="2956044" cy="1597738"/>
          </a:xfrm>
          <a:prstGeom prst="bentConnector3">
            <a:avLst>
              <a:gd name="adj1" fmla="val 63462"/>
            </a:avLst>
          </a:prstGeom>
          <a:ln w="317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11618" y="5776540"/>
            <a:ext cx="10970781" cy="675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atin typeface="Lato Semibold"/>
                <a:cs typeface="Lato Semibold"/>
              </a:rPr>
              <a:t>Online AE: realizable in constant memory with one left-to-right pass over P</a:t>
            </a:r>
          </a:p>
        </p:txBody>
      </p:sp>
    </p:spTree>
    <p:extLst>
      <p:ext uri="{BB962C8B-B14F-4D97-AF65-F5344CB8AC3E}">
        <p14:creationId xmlns:p14="http://schemas.microsoft.com/office/powerpoint/2010/main" val="3849472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EAX: Bellare, Rogaway, Wagner 2004</a:t>
            </a:r>
            <a:endParaRPr lang="en-US" dirty="0"/>
          </a:p>
        </p:txBody>
      </p:sp>
      <p:sp>
        <p:nvSpPr>
          <p:cNvPr id="4" name="Content Placeholder 3"/>
          <p:cNvSpPr>
            <a:spLocks noGrp="1"/>
          </p:cNvSpPr>
          <p:nvPr>
            <p:ph sz="half" idx="1"/>
          </p:nvPr>
        </p:nvSpPr>
        <p:spPr/>
        <p:txBody>
          <a:bodyPr/>
          <a:lstStyle/>
          <a:p>
            <a:r>
              <a:rPr lang="en-US" dirty="0" smtClean="0"/>
              <a:t>Released one year after CCM</a:t>
            </a:r>
          </a:p>
          <a:p>
            <a:r>
              <a:rPr lang="en-US" dirty="0" smtClean="0"/>
              <a:t>Replaces CBC-MAC with OMAC</a:t>
            </a:r>
          </a:p>
          <a:p>
            <a:pPr lvl="1"/>
            <a:r>
              <a:rPr lang="en-US" sz="2200" dirty="0" smtClean="0"/>
              <a:t>Well… CMAC used in NIST standard</a:t>
            </a:r>
          </a:p>
          <a:p>
            <a:r>
              <a:rPr lang="en-US" dirty="0" smtClean="0"/>
              <a:t>Novelties</a:t>
            </a:r>
          </a:p>
          <a:p>
            <a:pPr lvl="1"/>
            <a:r>
              <a:rPr lang="en-US" sz="2200" dirty="0" smtClean="0"/>
              <a:t>Can pre-process associated data!</a:t>
            </a:r>
          </a:p>
          <a:p>
            <a:pPr lvl="1"/>
            <a:r>
              <a:rPr lang="en-US" sz="2200" dirty="0" smtClean="0"/>
              <a:t>CTR and OMAC can be executed concurrently for online streaming</a:t>
            </a:r>
          </a:p>
          <a:p>
            <a:pPr lvl="1"/>
            <a:r>
              <a:rPr lang="en-US" sz="2200" dirty="0" smtClean="0"/>
              <a:t>Can re-use key for CTR + all OMACs</a:t>
            </a:r>
          </a:p>
          <a:p>
            <a:r>
              <a:rPr lang="en-US" dirty="0" smtClean="0"/>
              <a:t>Proof forms a “tweakable OMAC” as an intermediate step</a:t>
            </a:r>
            <a:endParaRPr lang="en-US" dirty="0"/>
          </a:p>
        </p:txBody>
      </p:sp>
      <p:pic>
        <p:nvPicPr>
          <p:cNvPr id="1026" name="Picture 2" descr="Machine generated alternative text:&#10;омлсК &#10;CTRk &#10;ОМАСК &#10;ОМАСК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08637" y="1101725"/>
            <a:ext cx="4762726" cy="5259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30030" y="1107087"/>
            <a:ext cx="408196" cy="2468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a:t>
            </a:r>
            <a:endParaRPr lang="en-US" dirty="0"/>
          </a:p>
        </p:txBody>
      </p:sp>
      <p:sp>
        <p:nvSpPr>
          <p:cNvPr id="6" name="Rectangle 5"/>
          <p:cNvSpPr/>
          <p:nvPr/>
        </p:nvSpPr>
        <p:spPr>
          <a:xfrm>
            <a:off x="7828738" y="1107087"/>
            <a:ext cx="2013303" cy="2468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a:t>
            </a:r>
            <a:endParaRPr lang="en-US" dirty="0"/>
          </a:p>
        </p:txBody>
      </p:sp>
      <p:sp>
        <p:nvSpPr>
          <p:cNvPr id="7" name="Rectangle 6"/>
          <p:cNvSpPr/>
          <p:nvPr/>
        </p:nvSpPr>
        <p:spPr>
          <a:xfrm>
            <a:off x="10034801" y="1107087"/>
            <a:ext cx="1236562" cy="2468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a:t>
            </a:r>
            <a:endParaRPr lang="en-US" dirty="0"/>
          </a:p>
        </p:txBody>
      </p:sp>
    </p:spTree>
    <p:extLst>
      <p:ext uri="{BB962C8B-B14F-4D97-AF65-F5344CB8AC3E}">
        <p14:creationId xmlns:p14="http://schemas.microsoft.com/office/powerpoint/2010/main" val="1958342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Galois/counter mode (GCM): McGrew, </a:t>
            </a:r>
            <a:r>
              <a:rPr lang="en-US" dirty="0" err="1" smtClean="0"/>
              <a:t>Viega</a:t>
            </a:r>
            <a:r>
              <a:rPr lang="en-US" dirty="0" smtClean="0"/>
              <a:t> 2005</a:t>
            </a:r>
            <a:endParaRPr lang="en-US" dirty="0"/>
          </a:p>
        </p:txBody>
      </p:sp>
      <p:sp>
        <p:nvSpPr>
          <p:cNvPr id="4" name="Content Placeholder 3"/>
          <p:cNvSpPr>
            <a:spLocks noGrp="1"/>
          </p:cNvSpPr>
          <p:nvPr>
            <p:ph sz="half" idx="2"/>
          </p:nvPr>
        </p:nvSpPr>
        <p:spPr/>
        <p:txBody>
          <a:bodyPr>
            <a:normAutofit fontScale="92500"/>
          </a:bodyPr>
          <a:lstStyle/>
          <a:p>
            <a:r>
              <a:rPr lang="en-US" dirty="0"/>
              <a:t>Novelty</a:t>
            </a:r>
          </a:p>
          <a:p>
            <a:pPr lvl="1"/>
            <a:r>
              <a:rPr lang="en-US" dirty="0"/>
              <a:t>Only one round of block cipher </a:t>
            </a:r>
            <a:r>
              <a:rPr lang="en-US" dirty="0" smtClean="0"/>
              <a:t>calls</a:t>
            </a:r>
          </a:p>
          <a:p>
            <a:pPr lvl="1"/>
            <a:r>
              <a:rPr lang="en-US" dirty="0" smtClean="0"/>
              <a:t>Intel’s </a:t>
            </a:r>
            <a:r>
              <a:rPr lang="en-US" dirty="0"/>
              <a:t>AES-NI includes a PCLMULQDQ instruction for </a:t>
            </a:r>
            <a:r>
              <a:rPr lang="en-US" dirty="0" err="1" smtClean="0"/>
              <a:t>mult</a:t>
            </a:r>
            <a:r>
              <a:rPr lang="en-US" i="1" baseline="-25000" dirty="0" err="1" smtClean="0"/>
              <a:t>H</a:t>
            </a:r>
            <a:r>
              <a:rPr lang="en-US" dirty="0" smtClean="0"/>
              <a:t> </a:t>
            </a:r>
            <a:r>
              <a:rPr lang="en-US" dirty="0"/>
              <a:t>in hardware</a:t>
            </a:r>
          </a:p>
          <a:p>
            <a:r>
              <a:rPr lang="en-US" dirty="0"/>
              <a:t>About the </a:t>
            </a:r>
            <a:r>
              <a:rPr lang="en-US" dirty="0" smtClean="0"/>
              <a:t>MAC</a:t>
            </a:r>
          </a:p>
          <a:p>
            <a:pPr lvl="1"/>
            <a:r>
              <a:rPr lang="en-US" dirty="0" smtClean="0"/>
              <a:t>Assumes </a:t>
            </a:r>
            <a:r>
              <a:rPr lang="en-US" dirty="0"/>
              <a:t>block length = 128 (built for AES</a:t>
            </a:r>
            <a:r>
              <a:rPr lang="en-US" dirty="0" smtClean="0"/>
              <a:t>)</a:t>
            </a:r>
            <a:endParaRPr lang="en-US" dirty="0"/>
          </a:p>
          <a:p>
            <a:pPr lvl="1"/>
            <a:r>
              <a:rPr lang="en-US" dirty="0" smtClean="0"/>
              <a:t>Based </a:t>
            </a:r>
            <a:r>
              <a:rPr lang="en-US" dirty="0"/>
              <a:t>on Galois multiplication in GF(2128</a:t>
            </a:r>
            <a:r>
              <a:rPr lang="en-US" dirty="0" smtClean="0"/>
              <a:t>)</a:t>
            </a:r>
            <a:endParaRPr lang="en-US" dirty="0"/>
          </a:p>
          <a:p>
            <a:pPr lvl="1"/>
            <a:r>
              <a:rPr lang="en-US" dirty="0" smtClean="0"/>
              <a:t>Carter</a:t>
            </a:r>
            <a:r>
              <a:rPr lang="en-US" dirty="0"/>
              <a:t>-</a:t>
            </a:r>
            <a:r>
              <a:rPr lang="en-US" dirty="0" err="1"/>
              <a:t>Wegman</a:t>
            </a:r>
            <a:r>
              <a:rPr lang="en-US" dirty="0"/>
              <a:t>-style function is target collision resistant, aka a universal hash</a:t>
            </a:r>
          </a:p>
          <a:p>
            <a:r>
              <a:rPr lang="en-US" dirty="0"/>
              <a:t>Drawback</a:t>
            </a:r>
          </a:p>
          <a:p>
            <a:pPr lvl="1"/>
            <a:r>
              <a:rPr lang="en-US" dirty="0"/>
              <a:t>Very complicated to implement, raising chance that someone will do it </a:t>
            </a:r>
            <a:r>
              <a:rPr lang="en-US" dirty="0" smtClean="0"/>
              <a:t>wrong</a:t>
            </a:r>
          </a:p>
          <a:p>
            <a:pPr lvl="1"/>
            <a:r>
              <a:rPr lang="en-US" dirty="0" smtClean="0"/>
              <a:t>Extensive </a:t>
            </a:r>
            <a:r>
              <a:rPr lang="en-US" dirty="0"/>
              <a:t>cryptanalysis has exposed weak keys, lead to CAESAR competition</a:t>
            </a:r>
          </a:p>
        </p:txBody>
      </p:sp>
      <p:pic>
        <p:nvPicPr>
          <p:cNvPr id="2052" name="Picture 4" descr="https://upload.wikimedia.org/wikipedia/commons/thumb/6/6a/GCM-Galois_Counter_Mode.svg/1015px-GCM-Galois_Counter_Mode.svg.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5419" y="1101725"/>
            <a:ext cx="5213162" cy="52593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70081" y="2336085"/>
            <a:ext cx="5738500" cy="1618470"/>
            <a:chOff x="170081" y="2336085"/>
            <a:chExt cx="5738500" cy="1618470"/>
          </a:xfrm>
        </p:grpSpPr>
        <p:cxnSp>
          <p:nvCxnSpPr>
            <p:cNvPr id="5" name="Straight Connector 4"/>
            <p:cNvCxnSpPr/>
            <p:nvPr/>
          </p:nvCxnSpPr>
          <p:spPr>
            <a:xfrm>
              <a:off x="695419" y="3145320"/>
              <a:ext cx="5213162" cy="0"/>
            </a:xfrm>
            <a:prstGeom prst="line">
              <a:avLst/>
            </a:prstGeom>
            <a:ln w="28575" cmpd="sng">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0081" y="2336085"/>
              <a:ext cx="969707" cy="615553"/>
            </a:xfrm>
            <a:prstGeom prst="rect">
              <a:avLst/>
            </a:prstGeom>
            <a:noFill/>
          </p:spPr>
          <p:txBody>
            <a:bodyPr wrap="none" rtlCol="0">
              <a:spAutoFit/>
            </a:bodyPr>
            <a:lstStyle/>
            <a:p>
              <a:r>
                <a:rPr lang="en-US" sz="1700" dirty="0" smtClean="0">
                  <a:solidFill>
                    <a:schemeClr val="accent2">
                      <a:lumMod val="75000"/>
                    </a:schemeClr>
                  </a:solidFill>
                </a:rPr>
                <a:t>Counter</a:t>
              </a:r>
              <a:br>
                <a:rPr lang="en-US" sz="1700" dirty="0" smtClean="0">
                  <a:solidFill>
                    <a:schemeClr val="accent2">
                      <a:lumMod val="75000"/>
                    </a:schemeClr>
                  </a:solidFill>
                </a:rPr>
              </a:br>
              <a:r>
                <a:rPr lang="en-US" sz="1700" dirty="0" smtClean="0">
                  <a:solidFill>
                    <a:schemeClr val="accent2">
                      <a:lumMod val="75000"/>
                    </a:schemeClr>
                  </a:solidFill>
                </a:rPr>
                <a:t>mode</a:t>
              </a:r>
              <a:endParaRPr lang="en-US" sz="1700" dirty="0">
                <a:solidFill>
                  <a:schemeClr val="accent2">
                    <a:lumMod val="75000"/>
                  </a:schemeClr>
                </a:solidFill>
              </a:endParaRPr>
            </a:p>
          </p:txBody>
        </p:sp>
        <p:sp>
          <p:nvSpPr>
            <p:cNvPr id="8" name="TextBox 7"/>
            <p:cNvSpPr txBox="1"/>
            <p:nvPr/>
          </p:nvSpPr>
          <p:spPr>
            <a:xfrm>
              <a:off x="170081" y="3339002"/>
              <a:ext cx="1193494" cy="615553"/>
            </a:xfrm>
            <a:prstGeom prst="rect">
              <a:avLst/>
            </a:prstGeom>
            <a:noFill/>
          </p:spPr>
          <p:txBody>
            <a:bodyPr wrap="none" rtlCol="0">
              <a:spAutoFit/>
            </a:bodyPr>
            <a:lstStyle/>
            <a:p>
              <a:r>
                <a:rPr lang="en-US" sz="1700" dirty="0" smtClean="0">
                  <a:solidFill>
                    <a:schemeClr val="accent2">
                      <a:lumMod val="75000"/>
                    </a:schemeClr>
                  </a:solidFill>
                </a:rPr>
                <a:t>CBC-MAC</a:t>
              </a:r>
              <a:br>
                <a:rPr lang="en-US" sz="1700" dirty="0" smtClean="0">
                  <a:solidFill>
                    <a:schemeClr val="accent2">
                      <a:lumMod val="75000"/>
                    </a:schemeClr>
                  </a:solidFill>
                </a:rPr>
              </a:br>
              <a:r>
                <a:rPr lang="en-US" sz="1700" dirty="0" smtClean="0">
                  <a:solidFill>
                    <a:schemeClr val="accent2">
                      <a:lumMod val="75000"/>
                    </a:schemeClr>
                  </a:solidFill>
                </a:rPr>
                <a:t>style</a:t>
              </a:r>
            </a:p>
          </p:txBody>
        </p:sp>
      </p:grpSp>
    </p:spTree>
    <p:extLst>
      <p:ext uri="{BB962C8B-B14F-4D97-AF65-F5344CB8AC3E}">
        <p14:creationId xmlns:p14="http://schemas.microsoft.com/office/powerpoint/2010/main" val="397230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Speed of GCM in hardware</a:t>
            </a:r>
            <a:endParaRPr lang="en-US" dirty="0"/>
          </a:p>
        </p:txBody>
      </p:sp>
      <p:pic>
        <p:nvPicPr>
          <p:cNvPr id="3074" name="Picture 2" descr="Machine generated alternative text:&#10;The performance order is reversed! &#10;AES-NI accelerate the encryption &#10;PCLMULQDQ GF(2128) stuff (w/o tables) &#10;o &#10;25 &#10;22.51 &#10;21.96 &#10;20 &#10;15 &#10;10 &#10;5 &#10;pre-AES NI &#10;9.46 &#10;9.46 &#10;6.16 &#10;2.47 &#10;Core i7-2600K &#10;S. Gueron. &#10;• AES-GCM &#10;• AES-SHAI &#10;. RC4-SHA1 &#10;8.97 &#10;5.59 &#10;2.42 &#10;Core i7-3770 &#10;RWC 2013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101725"/>
            <a:ext cx="8741565" cy="52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764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widespread use in practice</a:t>
            </a:r>
            <a:endParaRPr lang="en-US" dirty="0"/>
          </a:p>
        </p:txBody>
      </p:sp>
      <p:pic>
        <p:nvPicPr>
          <p:cNvPr id="9" name="Content Placeholder 3"/>
          <p:cNvPicPr>
            <a:picLocks noChangeAspect="1"/>
          </p:cNvPicPr>
          <p:nvPr/>
        </p:nvPicPr>
        <p:blipFill rotWithShape="1">
          <a:blip r:embed="rId3"/>
          <a:srcRect l="-326" r="25"/>
          <a:stretch/>
        </p:blipFill>
        <p:spPr>
          <a:xfrm>
            <a:off x="609600" y="1102108"/>
            <a:ext cx="7260999" cy="5424104"/>
          </a:xfrm>
          <a:prstGeom prst="rect">
            <a:avLst/>
          </a:prstGeom>
        </p:spPr>
      </p:pic>
      <p:pic>
        <p:nvPicPr>
          <p:cNvPr id="7" name="Content Placeholder 6"/>
          <p:cNvPicPr>
            <a:picLocks noGrp="1" noChangeAspect="1"/>
          </p:cNvPicPr>
          <p:nvPr>
            <p:ph sz="half" idx="4294967295"/>
          </p:nvPr>
        </p:nvPicPr>
        <p:blipFill rotWithShape="1">
          <a:blip r:embed="rId4" cstate="screen">
            <a:extLst>
              <a:ext uri="{28A0092B-C50C-407E-A947-70E740481C1C}">
                <a14:useLocalDpi xmlns:a14="http://schemas.microsoft.com/office/drawing/2010/main"/>
              </a:ext>
            </a:extLst>
          </a:blip>
          <a:srcRect/>
          <a:stretch/>
        </p:blipFill>
        <p:spPr>
          <a:xfrm>
            <a:off x="5249846" y="1102108"/>
            <a:ext cx="4127500" cy="1298575"/>
          </a:xfrm>
          <a:prstGeom prst="rect">
            <a:avLst/>
          </a:prstGeom>
        </p:spPr>
      </p:pic>
      <p:sp>
        <p:nvSpPr>
          <p:cNvPr id="4" name="Rectangle 3"/>
          <p:cNvSpPr/>
          <p:nvPr/>
        </p:nvSpPr>
        <p:spPr>
          <a:xfrm>
            <a:off x="5816783" y="2097942"/>
            <a:ext cx="1213247" cy="280061"/>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76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we stand</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102109"/>
            <a:ext cx="6823126" cy="5258631"/>
          </a:xfrm>
        </p:spPr>
      </p:pic>
      <p:sp>
        <p:nvSpPr>
          <p:cNvPr id="6" name="Content Placeholder 5"/>
          <p:cNvSpPr>
            <a:spLocks noGrp="1"/>
          </p:cNvSpPr>
          <p:nvPr>
            <p:ph sz="half" idx="2"/>
          </p:nvPr>
        </p:nvSpPr>
        <p:spPr>
          <a:xfrm>
            <a:off x="7432726" y="1102109"/>
            <a:ext cx="4149674" cy="5258631"/>
          </a:xfrm>
        </p:spPr>
        <p:txBody>
          <a:bodyPr/>
          <a:lstStyle/>
          <a:p>
            <a:pPr marL="0" indent="0">
              <a:buNone/>
            </a:pPr>
            <a:r>
              <a:rPr lang="en-US" dirty="0" smtClean="0"/>
              <a:t>What’s left?</a:t>
            </a:r>
          </a:p>
          <a:p>
            <a:r>
              <a:rPr lang="en-US" sz="2200" dirty="0" smtClean="0">
                <a:latin typeface="+mn-lt"/>
              </a:rPr>
              <a:t>Even more speed:</a:t>
            </a:r>
            <a:br>
              <a:rPr lang="en-US" sz="2200" dirty="0" smtClean="0">
                <a:latin typeface="+mn-lt"/>
              </a:rPr>
            </a:br>
            <a:r>
              <a:rPr lang="en-US" sz="2200" dirty="0" smtClean="0">
                <a:latin typeface="+mn-lt"/>
              </a:rPr>
              <a:t>only |</a:t>
            </a:r>
            <a:r>
              <a:rPr lang="en-US" sz="2200" dirty="0" smtClean="0">
                <a:latin typeface="Lato Heavy"/>
                <a:cs typeface="Lato Heavy"/>
              </a:rPr>
              <a:t>P</a:t>
            </a:r>
            <a:r>
              <a:rPr lang="en-US" sz="2200" dirty="0" smtClean="0">
                <a:latin typeface="+mn-lt"/>
              </a:rPr>
              <a:t>| block cipher calls, but without cheating this time</a:t>
            </a:r>
          </a:p>
          <a:p>
            <a:r>
              <a:rPr lang="en-US" sz="2200" dirty="0" smtClean="0">
                <a:latin typeface="+mn-lt"/>
              </a:rPr>
              <a:t>Even more security:</a:t>
            </a:r>
            <a:br>
              <a:rPr lang="en-US" sz="2200" dirty="0" smtClean="0">
                <a:latin typeface="+mn-lt"/>
              </a:rPr>
            </a:br>
            <a:r>
              <a:rPr lang="en-US" sz="2200" dirty="0" smtClean="0">
                <a:latin typeface="+mn-lt"/>
              </a:rPr>
              <a:t>removing the need for the nonce </a:t>
            </a:r>
            <a:r>
              <a:rPr lang="en-US" sz="2200" dirty="0" smtClean="0">
                <a:latin typeface="Lato Heavy"/>
                <a:cs typeface="Lato Heavy"/>
              </a:rPr>
              <a:t>N</a:t>
            </a:r>
            <a:r>
              <a:rPr lang="en-US" sz="2200" dirty="0" smtClean="0">
                <a:latin typeface="+mn-lt"/>
              </a:rPr>
              <a:t> altogether</a:t>
            </a:r>
            <a:endParaRPr lang="en-US" sz="2200" dirty="0">
              <a:latin typeface="+mn-lt"/>
            </a:endParaRPr>
          </a:p>
        </p:txBody>
      </p:sp>
    </p:spTree>
    <p:extLst>
      <p:ext uri="{BB962C8B-B14F-4D97-AF65-F5344CB8AC3E}">
        <p14:creationId xmlns:p14="http://schemas.microsoft.com/office/powerpoint/2010/main" val="1547102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Offset codebook mode (OCB)</a:t>
            </a:r>
            <a:endParaRPr lang="en-US" dirty="0"/>
          </a:p>
        </p:txBody>
      </p:sp>
      <p:sp>
        <p:nvSpPr>
          <p:cNvPr id="8" name="Content Placeholder 7"/>
          <p:cNvSpPr>
            <a:spLocks noGrp="1"/>
          </p:cNvSpPr>
          <p:nvPr>
            <p:ph sz="half" idx="2"/>
          </p:nvPr>
        </p:nvSpPr>
        <p:spPr>
          <a:xfrm>
            <a:off x="609600" y="1102109"/>
            <a:ext cx="2395171" cy="5258631"/>
          </a:xfrm>
        </p:spPr>
        <p:txBody>
          <a:bodyPr>
            <a:normAutofit/>
          </a:bodyPr>
          <a:lstStyle/>
          <a:p>
            <a:pPr marL="0" indent="0">
              <a:buNone/>
            </a:pPr>
            <a:r>
              <a:rPr lang="en-US" dirty="0" smtClean="0"/>
              <a:t>History</a:t>
            </a:r>
          </a:p>
          <a:p>
            <a:r>
              <a:rPr lang="en-US" sz="2200" dirty="0" smtClean="0">
                <a:latin typeface="+mn-lt"/>
              </a:rPr>
              <a:t>Jutla 2001: Integrity aware parallelizable mode (IPAM)</a:t>
            </a:r>
          </a:p>
          <a:p>
            <a:r>
              <a:rPr lang="en-US" sz="2200" dirty="0" smtClean="0">
                <a:latin typeface="+mn-lt"/>
              </a:rPr>
              <a:t>Rogaway 2002: OCB</a:t>
            </a:r>
          </a:p>
          <a:p>
            <a:pPr marL="0" indent="0">
              <a:spcBef>
                <a:spcPts val="1400"/>
              </a:spcBef>
              <a:buNone/>
            </a:pPr>
            <a:r>
              <a:rPr lang="en-US" sz="2200" dirty="0" smtClean="0">
                <a:latin typeface="+mn-lt"/>
              </a:rPr>
              <a:t>Basic idea: XEX with finalization</a:t>
            </a:r>
          </a:p>
        </p:txBody>
      </p:sp>
      <p:pic>
        <p:nvPicPr>
          <p:cNvPr id="4102" name="Picture 6" descr="Machine generated alternative text:&#10;EK &#10;CII] &#10;EK &#10;EK &#10;ztm — 11 &#10;Z[rn — 11 &#10;len &#10;EK &#10;C [ Trn] &#10;T &#10;Chccksum &#10;EK &#10;first -r bits &#10;1]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0154" y="1102109"/>
            <a:ext cx="8533960" cy="385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21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Tweakable version of OCB</a:t>
            </a:r>
            <a:endParaRPr lang="en-US" dirty="0"/>
          </a:p>
        </p:txBody>
      </p:sp>
      <p:pic>
        <p:nvPicPr>
          <p:cNvPr id="4100" name="Picture 4" descr="Machine generated alternative text:&#10;z &#10;m-l &#10;c &#10;2 &#10;c &#10;2 &#10;m-l &#10;c &#10;m-l &#10;z &#10;len &#10;c &#10;Checksum &#10;first t bits &#10;Tag &#10;Fig. 5. Authenticated encryption based on a tweakable block cipher. This mode takes as &#10;input an n/2-bit nonce N. The tweak Zi for i &gt; 0 is defined as the concatenation of the &#10;nonce N, an n/ 2—1-bit representation of the integer i, and a zero bit 0: Zi = NIIi110. The &#10;tweak Zo is defined as the concatentation of the nonce N, an n/2 — I-bit representation &#10;of the integer b, where b is the bit-length of the message M, and a one bit 1: Zo = NIIb111. &#10;The message M is divided into m — 1 blocks Ml, &#10;, Mm—I of length n and one last &#10;block Mm of length r for 0 &lt; r n (except that if IMI 0 then the last (and only) &#10;block has length 0). Each ciphertext block Ci has same length as Mi. The function &#10;len(Mm) produces an n-bit binary representation of the length r of the last message &#10;block. The last message block Mm is padded with zeros if necessary to make it length &#10;n before xoring. The checksum is (Ml • • • Mm—I Q) (Mm 110*)). The parameter T, &#10;0 T n specifies the desired length of the authentication tag. "/>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1894" r="10807" b="56632"/>
          <a:stretch/>
        </p:blipFill>
        <p:spPr bwMode="auto">
          <a:xfrm>
            <a:off x="4035657" y="1161376"/>
            <a:ext cx="7933266" cy="3238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achine generated alternative text:&#10;z &#10;m-l &#10;c &#10;2 &#10;c &#10;2 &#10;m-l &#10;c &#10;m-l &#10;z &#10;len &#10;c &#10;Checksum &#10;first t bits &#10;Tag &#10;Fig. 5. Authenticated encryption based on a tweakable block cipher. This mode takes as &#10;input an n/2-bit nonce N. The tweak Zi for i &gt; 0 is defined as the concatenation of the &#10;nonce N, an n/ 2—1-bit representation of the integer i, and a zero bit 0: Zi = NIIi110. The &#10;tweak Zo is defined as the concatentation of the nonce N, an n/2 — I-bit representation &#10;of the integer b, where b is the bit-length of the message M, and a one bit 1: Zo = NIIb111. &#10;The message M is divided into m — 1 blocks Ml, &#10;, Mm—I of length n and one last &#10;block Mm of length r for 0 &lt; r n (except that if IMI 0 then the last (and only) &#10;block has length 0). Each ciphertext block Ci has same length as Mi. The function &#10;len(Mm) produces an n-bit binary representation of the length r of the last message &#10;block. The last message block Mm is padded with zeros if necessary to make it length &#10;n before xoring. The checksum is (Ml • • • Mm—I Q) (Mm 110*)). The parameter T, &#10;0 T n specifies the desired length of the authentication tag. "/>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7097"/>
          <a:stretch/>
        </p:blipFill>
        <p:spPr bwMode="auto">
          <a:xfrm>
            <a:off x="6383721" y="4376590"/>
            <a:ext cx="5585201" cy="21498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11945" y="1161375"/>
            <a:ext cx="3423014" cy="1938992"/>
            <a:chOff x="411945" y="1161375"/>
            <a:chExt cx="3423014" cy="1938992"/>
          </a:xfrm>
        </p:grpSpPr>
        <p:sp>
          <p:nvSpPr>
            <p:cNvPr id="3" name="TextBox 2"/>
            <p:cNvSpPr txBox="1"/>
            <p:nvPr/>
          </p:nvSpPr>
          <p:spPr>
            <a:xfrm>
              <a:off x="411945" y="1161375"/>
              <a:ext cx="3423014" cy="1938992"/>
            </a:xfrm>
            <a:prstGeom prst="rect">
              <a:avLst/>
            </a:prstGeom>
            <a:noFill/>
          </p:spPr>
          <p:txBody>
            <a:bodyPr wrap="square" rtlCol="0">
              <a:spAutoFit/>
            </a:bodyPr>
            <a:lstStyle/>
            <a:p>
              <a:r>
                <a:rPr lang="en-US" sz="2000" b="1" dirty="0">
                  <a:solidFill>
                    <a:schemeClr val="accent1"/>
                  </a:solidFill>
                </a:rPr>
                <a:t>Thm </a:t>
              </a:r>
              <a:r>
                <a:rPr lang="en-US" sz="2000" dirty="0">
                  <a:solidFill>
                    <a:schemeClr val="accent1"/>
                  </a:solidFill>
                </a:rPr>
                <a:t>[</a:t>
              </a:r>
              <a:r>
                <a:rPr lang="en-US" sz="2000" dirty="0" err="1">
                  <a:solidFill>
                    <a:schemeClr val="accent1"/>
                  </a:solidFill>
                </a:rPr>
                <a:t>Liskov</a:t>
              </a:r>
              <a:r>
                <a:rPr lang="en-US" sz="2000" dirty="0">
                  <a:solidFill>
                    <a:schemeClr val="accent1"/>
                  </a:solidFill>
                </a:rPr>
                <a:t> Rivest </a:t>
              </a:r>
              <a:r>
                <a:rPr lang="en-US" sz="2000" dirty="0" smtClean="0">
                  <a:solidFill>
                    <a:schemeClr val="accent1"/>
                  </a:solidFill>
                </a:rPr>
                <a:t>Wagner]</a:t>
              </a:r>
              <a:r>
                <a:rPr lang="en-US" sz="2000" b="1" dirty="0" smtClean="0">
                  <a:solidFill>
                    <a:schemeClr val="accent1"/>
                  </a:solidFill>
                </a:rPr>
                <a:t>.</a:t>
              </a:r>
              <a:r>
                <a:rPr lang="en-US" sz="2000" dirty="0" smtClean="0">
                  <a:solidFill>
                    <a:schemeClr val="accent1"/>
                  </a:solidFill>
                </a:rPr>
                <a:t> </a:t>
              </a:r>
              <a:r>
                <a:rPr lang="en-US" sz="2000" dirty="0"/>
                <a:t>If E is a tweakable block cipher, then </a:t>
              </a:r>
              <a:r>
                <a:rPr lang="en-US" sz="2000" dirty="0" smtClean="0"/>
                <a:t>construction provides </a:t>
              </a:r>
              <a:r>
                <a:rPr lang="en-US" sz="2000" i="1" dirty="0" smtClean="0"/>
                <a:t>privacy</a:t>
              </a:r>
              <a:r>
                <a:rPr lang="en-US" sz="2000" dirty="0" smtClean="0"/>
                <a:t> and </a:t>
              </a:r>
              <a:r>
                <a:rPr lang="en-US" sz="2000" i="1" dirty="0" err="1" smtClean="0"/>
                <a:t>unforgeability</a:t>
              </a:r>
              <a:r>
                <a:rPr lang="en-US" sz="2000" dirty="0" smtClean="0"/>
                <a:t> against any </a:t>
              </a:r>
              <a:r>
                <a:rPr lang="en-US" sz="2000" i="1" dirty="0" smtClean="0"/>
                <a:t>nonce-respecting adversary</a:t>
              </a:r>
              <a:r>
                <a:rPr lang="en-US" sz="2000" dirty="0" smtClean="0"/>
                <a:t>.</a:t>
              </a:r>
              <a:endParaRPr lang="en-US" sz="2000" i="1" dirty="0"/>
            </a:p>
          </p:txBody>
        </p:sp>
        <p:sp>
          <p:nvSpPr>
            <p:cNvPr id="9" name="TextBox 8"/>
            <p:cNvSpPr txBox="1"/>
            <p:nvPr/>
          </p:nvSpPr>
          <p:spPr>
            <a:xfrm>
              <a:off x="635727" y="1324824"/>
              <a:ext cx="333746" cy="400110"/>
            </a:xfrm>
            <a:prstGeom prst="rect">
              <a:avLst/>
            </a:prstGeom>
            <a:noFill/>
          </p:spPr>
          <p:txBody>
            <a:bodyPr wrap="none" rtlCol="0">
              <a:spAutoFit/>
            </a:bodyPr>
            <a:lstStyle/>
            <a:p>
              <a:r>
                <a:rPr lang="en-US" sz="2000" dirty="0" smtClean="0"/>
                <a:t>~</a:t>
              </a:r>
              <a:endParaRPr lang="en-US" sz="2000" dirty="0"/>
            </a:p>
          </p:txBody>
        </p:sp>
      </p:grpSp>
      <p:grpSp>
        <p:nvGrpSpPr>
          <p:cNvPr id="10" name="Group 9"/>
          <p:cNvGrpSpPr/>
          <p:nvPr/>
        </p:nvGrpSpPr>
        <p:grpSpPr>
          <a:xfrm>
            <a:off x="4656668" y="1810220"/>
            <a:ext cx="6490545" cy="1125330"/>
            <a:chOff x="4656668" y="1810220"/>
            <a:chExt cx="6490545" cy="1125330"/>
          </a:xfrm>
        </p:grpSpPr>
        <p:sp>
          <p:nvSpPr>
            <p:cNvPr id="7" name="TextBox 6"/>
            <p:cNvSpPr txBox="1"/>
            <p:nvPr/>
          </p:nvSpPr>
          <p:spPr>
            <a:xfrm>
              <a:off x="7738533" y="1854201"/>
              <a:ext cx="411480" cy="41148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l-GR" i="1" dirty="0" smtClean="0"/>
                <a:t>Π</a:t>
              </a:r>
              <a:endParaRPr lang="en-US" i="1" dirty="0"/>
            </a:p>
          </p:txBody>
        </p:sp>
        <p:sp>
          <p:nvSpPr>
            <p:cNvPr id="11" name="TextBox 10"/>
            <p:cNvSpPr txBox="1"/>
            <p:nvPr/>
          </p:nvSpPr>
          <p:spPr>
            <a:xfrm>
              <a:off x="5873326" y="1854201"/>
              <a:ext cx="411480" cy="41148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l-GR" i="1" dirty="0" smtClean="0"/>
                <a:t>Π</a:t>
              </a:r>
              <a:endParaRPr lang="en-US" i="1" dirty="0"/>
            </a:p>
          </p:txBody>
        </p:sp>
        <p:sp>
          <p:nvSpPr>
            <p:cNvPr id="12" name="TextBox 11"/>
            <p:cNvSpPr txBox="1"/>
            <p:nvPr/>
          </p:nvSpPr>
          <p:spPr>
            <a:xfrm>
              <a:off x="4656668" y="1854201"/>
              <a:ext cx="411480" cy="41148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l-GR" i="1" dirty="0" smtClean="0"/>
                <a:t>Π</a:t>
              </a:r>
              <a:endParaRPr lang="en-US" i="1" dirty="0"/>
            </a:p>
          </p:txBody>
        </p:sp>
        <p:sp>
          <p:nvSpPr>
            <p:cNvPr id="13" name="TextBox 12"/>
            <p:cNvSpPr txBox="1"/>
            <p:nvPr/>
          </p:nvSpPr>
          <p:spPr>
            <a:xfrm>
              <a:off x="9118598" y="2524070"/>
              <a:ext cx="411480" cy="41148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l-GR" i="1" dirty="0" smtClean="0"/>
                <a:t>Π</a:t>
              </a:r>
              <a:endParaRPr lang="en-US" i="1" dirty="0"/>
            </a:p>
          </p:txBody>
        </p:sp>
        <p:sp>
          <p:nvSpPr>
            <p:cNvPr id="14" name="TextBox 13"/>
            <p:cNvSpPr txBox="1"/>
            <p:nvPr/>
          </p:nvSpPr>
          <p:spPr>
            <a:xfrm>
              <a:off x="10735733" y="1810220"/>
              <a:ext cx="411480" cy="41148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l-GR" i="1" dirty="0" smtClean="0"/>
                <a:t>Π</a:t>
              </a:r>
              <a:endParaRPr lang="en-US" i="1" dirty="0"/>
            </a:p>
          </p:txBody>
        </p:sp>
      </p:grpSp>
      <p:sp>
        <p:nvSpPr>
          <p:cNvPr id="18" name="TextBox 17"/>
          <p:cNvSpPr txBox="1"/>
          <p:nvPr/>
        </p:nvSpPr>
        <p:spPr>
          <a:xfrm>
            <a:off x="635727" y="1324824"/>
            <a:ext cx="333746" cy="400110"/>
          </a:xfrm>
          <a:prstGeom prst="rect">
            <a:avLst/>
          </a:prstGeom>
          <a:noFill/>
        </p:spPr>
        <p:txBody>
          <a:bodyPr wrap="none" rtlCol="0">
            <a:spAutoFit/>
          </a:bodyPr>
          <a:lstStyle/>
          <a:p>
            <a:r>
              <a:rPr lang="en-US" sz="2000" dirty="0" smtClean="0"/>
              <a:t>~</a:t>
            </a:r>
            <a:endParaRPr lang="en-US" sz="2000" dirty="0"/>
          </a:p>
        </p:txBody>
      </p:sp>
      <p:sp>
        <p:nvSpPr>
          <p:cNvPr id="2" name="TextBox 1"/>
          <p:cNvSpPr txBox="1"/>
          <p:nvPr/>
        </p:nvSpPr>
        <p:spPr>
          <a:xfrm>
            <a:off x="411945" y="3345365"/>
            <a:ext cx="5688307" cy="3062377"/>
          </a:xfrm>
          <a:prstGeom prst="rect">
            <a:avLst/>
          </a:prstGeom>
          <a:noFill/>
        </p:spPr>
        <p:txBody>
          <a:bodyPr wrap="square" rtlCol="0">
            <a:spAutoFit/>
          </a:bodyPr>
          <a:lstStyle/>
          <a:p>
            <a:pPr>
              <a:spcBef>
                <a:spcPts val="800"/>
              </a:spcBef>
            </a:pPr>
            <a:r>
              <a:rPr lang="en-US" sz="2000" dirty="0" smtClean="0">
                <a:latin typeface="Lato Semibold"/>
                <a:cs typeface="Lato Semibold"/>
              </a:rPr>
              <a:t>Why privacy?</a:t>
            </a:r>
          </a:p>
          <a:p>
            <a:pPr marL="285750" indent="-285750">
              <a:spcBef>
                <a:spcPts val="800"/>
              </a:spcBef>
              <a:buFont typeface="Arial"/>
              <a:buChar char="•"/>
            </a:pPr>
            <a:r>
              <a:rPr lang="en-US" dirty="0" smtClean="0"/>
              <a:t>Nonce-</a:t>
            </a:r>
            <a:r>
              <a:rPr lang="en-US" dirty="0"/>
              <a:t>respecting ⇒ </a:t>
            </a:r>
            <a:r>
              <a:rPr lang="en-US" dirty="0" smtClean="0"/>
              <a:t>no tweak is repeated</a:t>
            </a:r>
          </a:p>
          <a:p>
            <a:pPr marL="285750" indent="-285750">
              <a:spcBef>
                <a:spcPts val="800"/>
              </a:spcBef>
              <a:buFont typeface="Arial"/>
              <a:buChar char="•"/>
            </a:pPr>
            <a:r>
              <a:rPr lang="en-US" dirty="0" smtClean="0"/>
              <a:t>Ergo each block cipher output looks pseudorandom, independent of any other output from other blocks</a:t>
            </a:r>
          </a:p>
          <a:p>
            <a:pPr>
              <a:spcBef>
                <a:spcPts val="1400"/>
              </a:spcBef>
            </a:pPr>
            <a:r>
              <a:rPr lang="en-US" sz="2000" dirty="0" smtClean="0">
                <a:latin typeface="Lato Semibold"/>
                <a:cs typeface="Lato Semibold"/>
              </a:rPr>
              <a:t>Why </a:t>
            </a:r>
            <a:r>
              <a:rPr lang="en-US" sz="2000" dirty="0" err="1" smtClean="0">
                <a:latin typeface="Lato Semibold"/>
                <a:cs typeface="Lato Semibold"/>
              </a:rPr>
              <a:t>unforgeability</a:t>
            </a:r>
            <a:endParaRPr lang="en-US" sz="2000" dirty="0" smtClean="0">
              <a:latin typeface="Lato Semibold"/>
              <a:cs typeface="Lato Semibold"/>
            </a:endParaRPr>
          </a:p>
          <a:p>
            <a:pPr marL="285750" indent="-285750">
              <a:spcBef>
                <a:spcPts val="800"/>
              </a:spcBef>
              <a:buFont typeface="Arial"/>
              <a:buChar char="•"/>
            </a:pPr>
            <a:r>
              <a:rPr lang="en-US" dirty="0" smtClean="0"/>
              <a:t>Same idea</a:t>
            </a:r>
          </a:p>
          <a:p>
            <a:pPr marL="285750" indent="-285750">
              <a:spcBef>
                <a:spcPts val="800"/>
              </a:spcBef>
              <a:buFont typeface="Arial"/>
              <a:buChar char="•"/>
            </a:pPr>
            <a:r>
              <a:rPr lang="en-US" dirty="0" smtClean="0"/>
              <a:t>Note that it is easy to form collisions in checksum</a:t>
            </a:r>
          </a:p>
          <a:p>
            <a:pPr marL="285750" indent="-285750">
              <a:spcBef>
                <a:spcPts val="800"/>
              </a:spcBef>
              <a:buFont typeface="Arial"/>
              <a:buChar char="•"/>
            </a:pPr>
            <a:r>
              <a:rPr lang="en-US" dirty="0" smtClean="0"/>
              <a:t>But, fresh </a:t>
            </a:r>
            <a:r>
              <a:rPr lang="en-US" dirty="0"/>
              <a:t>tweaks ⇒ </a:t>
            </a:r>
            <a:r>
              <a:rPr lang="en-US" dirty="0" smtClean="0"/>
              <a:t>all tags are unpredictable</a:t>
            </a:r>
            <a:endParaRPr lang="en-US" dirty="0"/>
          </a:p>
        </p:txBody>
      </p:sp>
    </p:spTree>
    <p:extLst>
      <p:ext uri="{BB962C8B-B14F-4D97-AF65-F5344CB8AC3E}">
        <p14:creationId xmlns:p14="http://schemas.microsoft.com/office/powerpoint/2010/main" val="2210524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OCB’s licenses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Taken from http://web.cs.ucdavis.edu/~</a:t>
            </a:r>
            <a:r>
              <a:rPr lang="en-US" sz="2000" dirty="0" smtClean="0"/>
              <a:t>rogaway/ocb/license.htm</a:t>
            </a:r>
            <a:endParaRPr lang="en-US" sz="2000" dirty="0"/>
          </a:p>
          <a:p>
            <a:pPr marL="457200" indent="-457200">
              <a:buFont typeface="+mj-lt"/>
              <a:buAutoNum type="arabicPeriod"/>
            </a:pPr>
            <a:r>
              <a:rPr lang="en-US" sz="2000" dirty="0" smtClean="0"/>
              <a:t>License </a:t>
            </a:r>
            <a:r>
              <a:rPr lang="en-US" sz="2000" dirty="0"/>
              <a:t>for Open-Source Software Implementations of OCB </a:t>
            </a:r>
            <a:r>
              <a:rPr lang="en-US" sz="2000" dirty="0" smtClean="0"/>
              <a:t>(1/9/13)</a:t>
            </a:r>
            <a:br>
              <a:rPr lang="en-US" sz="2000" dirty="0" smtClean="0"/>
            </a:br>
            <a:r>
              <a:rPr lang="en-US" sz="1800" dirty="0" smtClean="0">
                <a:latin typeface="+mn-lt"/>
              </a:rPr>
              <a:t>Under </a:t>
            </a:r>
            <a:r>
              <a:rPr lang="en-US" sz="1800" dirty="0">
                <a:latin typeface="+mn-lt"/>
              </a:rPr>
              <a:t>this license, you are authorized to make, use, and distribute open-source software implementations of OCB. This license terminates for you if you sue someone over their open-source software implementation of OCB claiming that you have a patent covering their implementation</a:t>
            </a:r>
            <a:r>
              <a:rPr lang="en-US" sz="1800" dirty="0" smtClean="0">
                <a:latin typeface="+mn-lt"/>
              </a:rPr>
              <a:t>.</a:t>
            </a:r>
            <a:endParaRPr lang="en-US" sz="1800" dirty="0">
              <a:latin typeface="+mn-lt"/>
            </a:endParaRPr>
          </a:p>
          <a:p>
            <a:pPr marL="457200" indent="-457200">
              <a:buFont typeface="+mj-lt"/>
              <a:buAutoNum type="arabicPeriod"/>
            </a:pPr>
            <a:r>
              <a:rPr lang="en-US" sz="2000" dirty="0" smtClean="0"/>
              <a:t>General </a:t>
            </a:r>
            <a:r>
              <a:rPr lang="en-US" sz="2000" dirty="0"/>
              <a:t>License for Non-Military Software Implementations OCB </a:t>
            </a:r>
            <a:r>
              <a:rPr lang="en-US" sz="2000" dirty="0" smtClean="0"/>
              <a:t>(1/10/13)</a:t>
            </a:r>
            <a:br>
              <a:rPr lang="en-US" sz="2000" dirty="0" smtClean="0"/>
            </a:br>
            <a:r>
              <a:rPr lang="en-US" sz="1800" dirty="0" smtClean="0">
                <a:latin typeface="+mn-lt"/>
              </a:rPr>
              <a:t>This </a:t>
            </a:r>
            <a:r>
              <a:rPr lang="en-US" sz="1800" dirty="0">
                <a:latin typeface="+mn-lt"/>
              </a:rPr>
              <a:t>license does not authorize any military use of OCB. Aside from military uses, you are authorized to make, use, and distribute (1) any software implementation of OCB and (2) non-software implementations of OCB for noncommercial or research purposes. You are required to include notice of this license to users of your work so that they are aware of the prohibition against military use. This license terminates for you if you sue someone over an implementation of OCB authorized by this license claiming that you have a patent covering their </a:t>
            </a:r>
            <a:r>
              <a:rPr lang="en-US" sz="1800" dirty="0" smtClean="0">
                <a:latin typeface="+mn-lt"/>
              </a:rPr>
              <a:t>implementation.</a:t>
            </a:r>
          </a:p>
          <a:p>
            <a:pPr marL="457200" indent="-457200">
              <a:buFont typeface="+mj-lt"/>
              <a:buAutoNum type="arabicPeriod"/>
            </a:pPr>
            <a:r>
              <a:rPr lang="en-US" sz="2000" dirty="0" smtClean="0"/>
              <a:t>Patent </a:t>
            </a:r>
            <a:r>
              <a:rPr lang="en-US" sz="2000" dirty="0"/>
              <a:t>License for OpenSSL </a:t>
            </a:r>
            <a:r>
              <a:rPr lang="en-US" sz="2000" dirty="0" smtClean="0"/>
              <a:t>(11/13/13)</a:t>
            </a:r>
            <a:br>
              <a:rPr lang="en-US" sz="2000" dirty="0" smtClean="0"/>
            </a:br>
            <a:r>
              <a:rPr lang="en-US" sz="1800" dirty="0" smtClean="0">
                <a:latin typeface="+mn-lt"/>
              </a:rPr>
              <a:t>This </a:t>
            </a:r>
            <a:r>
              <a:rPr lang="en-US" sz="1800" dirty="0">
                <a:latin typeface="+mn-lt"/>
              </a:rPr>
              <a:t>license was provided at the request of the OpenSSL Software Foundation to specifically authorize use of OCB in OpenSSL. </a:t>
            </a:r>
          </a:p>
        </p:txBody>
      </p:sp>
    </p:spTree>
    <p:extLst>
      <p:ext uri="{BB962C8B-B14F-4D97-AF65-F5344CB8AC3E}">
        <p14:creationId xmlns:p14="http://schemas.microsoft.com/office/powerpoint/2010/main" val="26920083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guarantees so far</a:t>
            </a:r>
            <a:endParaRPr lang="en-US" dirty="0"/>
          </a:p>
        </p:txBody>
      </p:sp>
      <p:sp>
        <p:nvSpPr>
          <p:cNvPr id="6" name="TextBox 5"/>
          <p:cNvSpPr txBox="1"/>
          <p:nvPr/>
        </p:nvSpPr>
        <p:spPr>
          <a:xfrm>
            <a:off x="689573" y="2542463"/>
            <a:ext cx="1656223" cy="461665"/>
          </a:xfrm>
          <a:prstGeom prst="rect">
            <a:avLst/>
          </a:prstGeom>
          <a:noFill/>
          <a:ln>
            <a:solidFill>
              <a:schemeClr val="tx1"/>
            </a:solidFill>
          </a:ln>
        </p:spPr>
        <p:txBody>
          <a:bodyPr wrap="none" rtlCol="0">
            <a:spAutoFit/>
          </a:bodyPr>
          <a:lstStyle/>
          <a:p>
            <a:r>
              <a:rPr lang="en-US" sz="2400" dirty="0" smtClean="0">
                <a:latin typeface="+mj-lt"/>
              </a:rPr>
              <a:t>IND$-CPA</a:t>
            </a:r>
            <a:endParaRPr lang="en-US" sz="2400" dirty="0">
              <a:latin typeface="+mj-lt"/>
            </a:endParaRPr>
          </a:p>
        </p:txBody>
      </p:sp>
      <p:sp>
        <p:nvSpPr>
          <p:cNvPr id="7" name="TextBox 6"/>
          <p:cNvSpPr txBox="1"/>
          <p:nvPr/>
        </p:nvSpPr>
        <p:spPr>
          <a:xfrm>
            <a:off x="2722221" y="2542462"/>
            <a:ext cx="1656223" cy="461665"/>
          </a:xfrm>
          <a:prstGeom prst="rect">
            <a:avLst/>
          </a:prstGeom>
          <a:noFill/>
          <a:ln>
            <a:solidFill>
              <a:schemeClr val="tx1"/>
            </a:solidFill>
          </a:ln>
        </p:spPr>
        <p:txBody>
          <a:bodyPr wrap="none" rtlCol="0">
            <a:spAutoFit/>
          </a:bodyPr>
          <a:lstStyle/>
          <a:p>
            <a:r>
              <a:rPr lang="en-US" sz="2400" dirty="0" smtClean="0">
                <a:latin typeface="+mj-lt"/>
              </a:rPr>
              <a:t>IND$-CCA</a:t>
            </a:r>
            <a:endParaRPr lang="en-US" sz="2400" dirty="0">
              <a:latin typeface="+mj-lt"/>
            </a:endParaRPr>
          </a:p>
        </p:txBody>
      </p:sp>
      <p:sp>
        <p:nvSpPr>
          <p:cNvPr id="8" name="TextBox 7"/>
          <p:cNvSpPr txBox="1"/>
          <p:nvPr/>
        </p:nvSpPr>
        <p:spPr>
          <a:xfrm>
            <a:off x="4754869" y="2542461"/>
            <a:ext cx="2366353" cy="461665"/>
          </a:xfrm>
          <a:prstGeom prst="rect">
            <a:avLst/>
          </a:prstGeom>
          <a:noFill/>
          <a:ln>
            <a:solidFill>
              <a:schemeClr val="tx1"/>
            </a:solidFill>
          </a:ln>
        </p:spPr>
        <p:txBody>
          <a:bodyPr wrap="none" rtlCol="0">
            <a:spAutoFit/>
          </a:bodyPr>
          <a:lstStyle/>
          <a:p>
            <a:r>
              <a:rPr lang="en-US" sz="2400" dirty="0" smtClean="0">
                <a:latin typeface="+mj-lt"/>
              </a:rPr>
              <a:t>Probabilistic AE</a:t>
            </a:r>
            <a:endParaRPr lang="en-US" sz="2400" dirty="0">
              <a:latin typeface="+mj-lt"/>
            </a:endParaRPr>
          </a:p>
        </p:txBody>
      </p:sp>
      <p:sp>
        <p:nvSpPr>
          <p:cNvPr id="9" name="TextBox 8"/>
          <p:cNvSpPr txBox="1"/>
          <p:nvPr/>
        </p:nvSpPr>
        <p:spPr>
          <a:xfrm>
            <a:off x="503259" y="1218113"/>
            <a:ext cx="2016899" cy="830997"/>
          </a:xfrm>
          <a:prstGeom prst="rect">
            <a:avLst/>
          </a:prstGeom>
          <a:noFill/>
          <a:ln>
            <a:solidFill>
              <a:schemeClr val="tx1"/>
            </a:solidFill>
          </a:ln>
        </p:spPr>
        <p:txBody>
          <a:bodyPr wrap="none" rtlCol="0">
            <a:spAutoFit/>
          </a:bodyPr>
          <a:lstStyle/>
          <a:p>
            <a:r>
              <a:rPr lang="en-US" sz="2400" dirty="0" smtClean="0">
                <a:latin typeface="+mj-lt"/>
              </a:rPr>
              <a:t>Nonce-based</a:t>
            </a:r>
          </a:p>
          <a:p>
            <a:r>
              <a:rPr lang="en-US" sz="2400" dirty="0" smtClean="0">
                <a:latin typeface="+mj-lt"/>
              </a:rPr>
              <a:t>IND$-CPA</a:t>
            </a:r>
            <a:endParaRPr lang="en-US" sz="2400" dirty="0">
              <a:latin typeface="+mj-lt"/>
            </a:endParaRPr>
          </a:p>
        </p:txBody>
      </p:sp>
      <p:sp>
        <p:nvSpPr>
          <p:cNvPr id="10" name="TextBox 9"/>
          <p:cNvSpPr txBox="1"/>
          <p:nvPr/>
        </p:nvSpPr>
        <p:spPr>
          <a:xfrm>
            <a:off x="4696360" y="1214647"/>
            <a:ext cx="2483372" cy="830997"/>
          </a:xfrm>
          <a:prstGeom prst="rect">
            <a:avLst/>
          </a:prstGeom>
          <a:noFill/>
          <a:ln>
            <a:solidFill>
              <a:schemeClr val="accent1"/>
            </a:solidFill>
          </a:ln>
        </p:spPr>
        <p:txBody>
          <a:bodyPr wrap="none" rtlCol="0">
            <a:spAutoFit/>
          </a:bodyPr>
          <a:lstStyle/>
          <a:p>
            <a:pPr algn="ctr"/>
            <a:r>
              <a:rPr lang="en-US" sz="2400" dirty="0" smtClean="0">
                <a:solidFill>
                  <a:schemeClr val="accent1"/>
                </a:solidFill>
                <a:latin typeface="+mj-lt"/>
              </a:rPr>
              <a:t>(Online)</a:t>
            </a:r>
            <a:br>
              <a:rPr lang="en-US" sz="2400" dirty="0" smtClean="0">
                <a:solidFill>
                  <a:schemeClr val="accent1"/>
                </a:solidFill>
                <a:latin typeface="+mj-lt"/>
              </a:rPr>
            </a:br>
            <a:r>
              <a:rPr lang="en-US" sz="2400" dirty="0" smtClean="0">
                <a:solidFill>
                  <a:schemeClr val="accent1"/>
                </a:solidFill>
                <a:latin typeface="+mj-lt"/>
              </a:rPr>
              <a:t>Nonce-based AE</a:t>
            </a:r>
            <a:endParaRPr lang="en-US" sz="2400" dirty="0">
              <a:solidFill>
                <a:schemeClr val="accent1"/>
              </a:solidFill>
              <a:latin typeface="+mj-lt"/>
            </a:endParaRPr>
          </a:p>
        </p:txBody>
      </p:sp>
      <p:cxnSp>
        <p:nvCxnSpPr>
          <p:cNvPr id="12" name="Straight Arrow Connector 11"/>
          <p:cNvCxnSpPr>
            <a:stCxn id="6" idx="3"/>
            <a:endCxn id="7" idx="1"/>
          </p:cNvCxnSpPr>
          <p:nvPr/>
        </p:nvCxnSpPr>
        <p:spPr>
          <a:xfrm flipV="1">
            <a:off x="2345796" y="2773295"/>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4378444" y="2773294"/>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0"/>
          </p:cNvCxnSpPr>
          <p:nvPr/>
        </p:nvCxnSpPr>
        <p:spPr>
          <a:xfrm flipH="1" flipV="1">
            <a:off x="1511709" y="2049110"/>
            <a:ext cx="5976" cy="493353"/>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0"/>
            <a:endCxn id="10" idx="2"/>
          </p:cNvCxnSpPr>
          <p:nvPr/>
        </p:nvCxnSpPr>
        <p:spPr>
          <a:xfrm flipV="1">
            <a:off x="5938046" y="2045644"/>
            <a:ext cx="0" cy="496817"/>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556157" y="1077186"/>
            <a:ext cx="4335799" cy="2305847"/>
            <a:chOff x="4488108" y="4699194"/>
            <a:chExt cx="3470626" cy="1845734"/>
          </a:xfrm>
        </p:grpSpPr>
        <p:cxnSp>
          <p:nvCxnSpPr>
            <p:cNvPr id="64" name="Straight Connector 63"/>
            <p:cNvCxnSpPr/>
            <p:nvPr/>
          </p:nvCxnSpPr>
          <p:spPr>
            <a:xfrm>
              <a:off x="6606749"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0969" y="5005381"/>
              <a:ext cx="1210876" cy="1210876"/>
            </a:xfrm>
            <a:prstGeom prst="rect">
              <a:avLst/>
            </a:prstGeom>
          </p:spPr>
        </p:pic>
        <p:sp>
          <p:nvSpPr>
            <p:cNvPr id="67" name="Rectangle 66"/>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a:t>
              </a:r>
              <a:endParaRPr lang="en-US" sz="2800" i="1" baseline="-25000" dirty="0">
                <a:latin typeface="Lato Black"/>
                <a:cs typeface="Lato Black"/>
              </a:endParaRPr>
            </a:p>
          </p:txBody>
        </p:sp>
        <p:sp>
          <p:nvSpPr>
            <p:cNvPr id="68" name="Rectangle 67"/>
            <p:cNvSpPr/>
            <p:nvPr/>
          </p:nvSpPr>
          <p:spPr>
            <a:xfrm>
              <a:off x="4488108" y="4797019"/>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latin typeface="Lato Black"/>
                  <a:cs typeface="Lato Black"/>
                </a:rPr>
                <a:t>Enc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cxnSp>
          <p:nvCxnSpPr>
            <p:cNvPr id="69" name="Straight Arrow Connector 68"/>
            <p:cNvCxnSpPr>
              <a:stCxn id="68" idx="3"/>
            </p:cNvCxnSpPr>
            <p:nvPr/>
          </p:nvCxnSpPr>
          <p:spPr>
            <a:xfrm>
              <a:off x="5696006" y="5065829"/>
              <a:ext cx="421951" cy="219435"/>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496849" y="5905668"/>
              <a:ext cx="1207898"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Dec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sp>
          <p:nvSpPr>
            <p:cNvPr id="71" name="Rectangle 70"/>
            <p:cNvSpPr/>
            <p:nvPr/>
          </p:nvSpPr>
          <p:spPr>
            <a:xfrm>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a:latin typeface="Lato Black"/>
                  <a:cs typeface="Lato Black"/>
                </a:rPr>
                <a:t>┴</a:t>
              </a:r>
              <a:endParaRPr lang="en-US" sz="2800" baseline="30000" dirty="0">
                <a:latin typeface="Lato Black"/>
                <a:cs typeface="Lato Black"/>
              </a:endParaRPr>
            </a:p>
          </p:txBody>
        </p:sp>
        <p:cxnSp>
          <p:nvCxnSpPr>
            <p:cNvPr id="72" name="Straight Arrow Connector 71"/>
            <p:cNvCxnSpPr>
              <a:stCxn id="70" idx="3"/>
            </p:cNvCxnSpPr>
            <p:nvPr/>
          </p:nvCxnSpPr>
          <p:spPr>
            <a:xfrm flipV="1">
              <a:off x="5704747" y="6017042"/>
              <a:ext cx="491472"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7" idx="1"/>
            </p:cNvCxnSpPr>
            <p:nvPr/>
          </p:nvCxnSpPr>
          <p:spPr>
            <a:xfrm flipH="1">
              <a:off x="7087914" y="5045997"/>
              <a:ext cx="382028" cy="23926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71" idx="1"/>
            </p:cNvCxnSpPr>
            <p:nvPr/>
          </p:nvCxnSpPr>
          <p:spPr>
            <a:xfrm flipH="1" flipV="1">
              <a:off x="7054035" y="6017042"/>
              <a:ext cx="415907"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9073201" y="1167252"/>
            <a:ext cx="716037"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1" name="TextBox 40"/>
          <p:cNvSpPr txBox="1"/>
          <p:nvPr/>
        </p:nvSpPr>
        <p:spPr>
          <a:xfrm>
            <a:off x="9073201" y="1666288"/>
            <a:ext cx="419718"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268468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channel attack on encryption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103942"/>
            <a:ext cx="2743200" cy="2743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103941"/>
            <a:ext cx="2743200" cy="2743200"/>
          </a:xfrm>
          <a:prstGeom prst="rect">
            <a:avLst/>
          </a:prstGeom>
        </p:spPr>
      </p:pic>
      <p:grpSp>
        <p:nvGrpSpPr>
          <p:cNvPr id="10" name="Group 9"/>
          <p:cNvGrpSpPr/>
          <p:nvPr/>
        </p:nvGrpSpPr>
        <p:grpSpPr>
          <a:xfrm>
            <a:off x="3243936" y="2108973"/>
            <a:ext cx="5619694" cy="731520"/>
            <a:chOff x="2429128" y="1377453"/>
            <a:chExt cx="7246107" cy="731520"/>
          </a:xfrm>
        </p:grpSpPr>
        <p:sp>
          <p:nvSpPr>
            <p:cNvPr id="11" name="Right Arrow 10"/>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2429128" y="1496991"/>
              <a:ext cx="7074623" cy="492443"/>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Math-approved way of protecting </a:t>
              </a:r>
              <a:r>
                <a:rPr lang="en-US" sz="26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P</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9" name="Group 18"/>
          <p:cNvGrpSpPr/>
          <p:nvPr/>
        </p:nvGrpSpPr>
        <p:grpSpPr>
          <a:xfrm>
            <a:off x="4724399" y="2662518"/>
            <a:ext cx="2743200" cy="3698222"/>
            <a:chOff x="4724399" y="2662518"/>
            <a:chExt cx="2743200" cy="369822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99" y="3617540"/>
              <a:ext cx="2743200" cy="2743200"/>
            </a:xfrm>
            <a:prstGeom prst="rect">
              <a:avLst/>
            </a:prstGeom>
          </p:spPr>
        </p:pic>
        <p:sp>
          <p:nvSpPr>
            <p:cNvPr id="13" name="Right Arrow 12"/>
            <p:cNvSpPr/>
            <p:nvPr/>
          </p:nvSpPr>
          <p:spPr>
            <a:xfrm rot="5400000">
              <a:off x="5642920" y="2774269"/>
              <a:ext cx="95502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ight Arrow 14"/>
          <p:cNvSpPr/>
          <p:nvPr/>
        </p:nvSpPr>
        <p:spPr>
          <a:xfrm rot="19197175">
            <a:off x="6879058" y="3252707"/>
            <a:ext cx="3020464" cy="16552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many, many messages…</a:t>
            </a: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22" name="Group 21"/>
          <p:cNvGrpSpPr/>
          <p:nvPr/>
        </p:nvGrpSpPr>
        <p:grpSpPr>
          <a:xfrm>
            <a:off x="7345920" y="4729424"/>
            <a:ext cx="3417440" cy="720389"/>
            <a:chOff x="7345920" y="4729424"/>
            <a:chExt cx="3417440" cy="720389"/>
          </a:xfrm>
        </p:grpSpPr>
        <p:sp>
          <p:nvSpPr>
            <p:cNvPr id="20" name="Right Arrow 19"/>
            <p:cNvSpPr/>
            <p:nvPr/>
          </p:nvSpPr>
          <p:spPr>
            <a:xfrm rot="8440531">
              <a:off x="7345920" y="4729424"/>
              <a:ext cx="3371194" cy="72038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TextBox 20"/>
            <p:cNvSpPr txBox="1"/>
            <p:nvPr/>
          </p:nvSpPr>
          <p:spPr>
            <a:xfrm rot="19251230">
              <a:off x="7386231" y="4789253"/>
              <a:ext cx="3377129" cy="492443"/>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error codes, timing, </a:t>
              </a:r>
              <a:r>
                <a:rPr lang="mr-IN" sz="2600" dirty="0" smtClean="0">
                  <a:latin typeface="Lato Medium" panose="020F0502020204030203" pitchFamily="34" charset="0"/>
                  <a:ea typeface="Lato Medium" panose="020F0502020204030203" pitchFamily="34" charset="0"/>
                  <a:cs typeface="Lato Medium" panose="020F0502020204030203" pitchFamily="34" charset="0"/>
                </a:rPr>
                <a:t>…</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6" name="TextBox 15"/>
          <p:cNvSpPr txBox="1"/>
          <p:nvPr/>
        </p:nvSpPr>
        <p:spPr>
          <a:xfrm>
            <a:off x="11046836" y="1069921"/>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69270" y="4088119"/>
            <a:ext cx="4724399" cy="2149306"/>
          </a:xfrm>
          <a:prstGeom prst="rect">
            <a:avLst/>
          </a:prstGeom>
          <a:noFill/>
        </p:spPr>
        <p:txBody>
          <a:bodyPr wrap="square" rtlCol="0">
            <a:spAutoFit/>
          </a:bodyPr>
          <a:lstStyle/>
          <a:p>
            <a:pPr>
              <a:spcAft>
                <a:spcPts val="200"/>
              </a:spcAft>
            </a:pPr>
            <a:r>
              <a:rPr lang="en-US" sz="2200" dirty="0" smtClean="0">
                <a:latin typeface="Lato Semibold"/>
                <a:cs typeface="Lato Semibold"/>
              </a:rPr>
              <a:t>Issues with Bob’s error messages</a:t>
            </a:r>
          </a:p>
          <a:p>
            <a:pPr marL="228600" indent="-228600">
              <a:spcBef>
                <a:spcPts val="800"/>
              </a:spcBef>
              <a:buAutoNum type="arabicPeriod"/>
            </a:pPr>
            <a:r>
              <a:rPr lang="en-US" dirty="0"/>
              <a:t>He only sends them </a:t>
            </a:r>
            <a:r>
              <a:rPr lang="en-US" i="1" dirty="0" smtClean="0"/>
              <a:t>sometimes</a:t>
            </a:r>
            <a:r>
              <a:rPr lang="en-US" dirty="0" smtClean="0"/>
              <a:t>, </a:t>
            </a:r>
            <a:r>
              <a:rPr lang="en-US" dirty="0"/>
              <a:t>not always. </a:t>
            </a:r>
          </a:p>
          <a:p>
            <a:pPr marL="228600" indent="-228600">
              <a:spcBef>
                <a:spcPts val="800"/>
              </a:spcBef>
              <a:buAutoNum type="arabicPeriod"/>
            </a:pPr>
            <a:r>
              <a:rPr lang="en-US" dirty="0" smtClean="0"/>
              <a:t>This decision depends </a:t>
            </a:r>
            <a:r>
              <a:rPr lang="en-US" dirty="0"/>
              <a:t>upon the key.</a:t>
            </a:r>
          </a:p>
          <a:p>
            <a:pPr marL="228600" indent="-228600">
              <a:spcBef>
                <a:spcPts val="800"/>
              </a:spcBef>
              <a:buAutoNum type="arabicPeriod"/>
            </a:pPr>
            <a:r>
              <a:rPr lang="en-US" dirty="0" smtClean="0"/>
              <a:t>Error </a:t>
            </a:r>
            <a:r>
              <a:rPr lang="en-US" dirty="0"/>
              <a:t>messages depend upon “non-cryptographic” properties of the message, </a:t>
            </a:r>
            <a:r>
              <a:rPr lang="en-US" dirty="0" smtClean="0"/>
              <a:t>like whether the padding </a:t>
            </a:r>
            <a:r>
              <a:rPr lang="en-US" dirty="0"/>
              <a:t>is correct</a:t>
            </a:r>
            <a:r>
              <a:rPr lang="en-US" dirty="0" smtClean="0"/>
              <a:t>.</a:t>
            </a:r>
            <a:endParaRPr lang="en-US" dirty="0"/>
          </a:p>
        </p:txBody>
      </p:sp>
    </p:spTree>
    <p:extLst>
      <p:ext uri="{BB962C8B-B14F-4D97-AF65-F5344CB8AC3E}">
        <p14:creationId xmlns:p14="http://schemas.microsoft.com/office/powerpoint/2010/main" val="32480793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nonce reuse: destroys privacy</a:t>
            </a:r>
            <a:endParaRPr lang="en-US" dirty="0"/>
          </a:p>
        </p:txBody>
      </p:sp>
      <p:sp>
        <p:nvSpPr>
          <p:cNvPr id="6" name="Content Placeholder 5"/>
          <p:cNvSpPr>
            <a:spLocks noGrp="1"/>
          </p:cNvSpPr>
          <p:nvPr>
            <p:ph sz="half" idx="1"/>
          </p:nvPr>
        </p:nvSpPr>
        <p:spPr>
          <a:xfrm>
            <a:off x="609599" y="1102109"/>
            <a:ext cx="7035801" cy="5258631"/>
          </a:xfrm>
        </p:spPr>
        <p:txBody>
          <a:bodyPr/>
          <a:lstStyle/>
          <a:p>
            <a:r>
              <a:rPr lang="en-US" dirty="0" smtClean="0"/>
              <a:t>For privacy, GCM = CTR</a:t>
            </a:r>
          </a:p>
          <a:p>
            <a:r>
              <a:rPr lang="en-US" dirty="0" smtClean="0"/>
              <a:t>CTR mode with repeated </a:t>
            </a:r>
            <a:r>
              <a:rPr lang="en-US" dirty="0" err="1" smtClean="0"/>
              <a:t>nonces</a:t>
            </a:r>
            <a:r>
              <a:rPr lang="en-US" dirty="0" smtClean="0"/>
              <a:t> = two-time pad</a:t>
            </a:r>
          </a:p>
          <a:p>
            <a:r>
              <a:rPr lang="en-US" dirty="0" smtClean="0"/>
              <a:t>We broke privacy in Lab 2</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400" y="1168401"/>
            <a:ext cx="3937000" cy="1650999"/>
          </a:xfrm>
          <a:prstGeom prst="rect">
            <a:avLst/>
          </a:prstGeom>
        </p:spPr>
      </p:pic>
      <p:grpSp>
        <p:nvGrpSpPr>
          <p:cNvPr id="14" name="Group 13"/>
          <p:cNvGrpSpPr/>
          <p:nvPr/>
        </p:nvGrpSpPr>
        <p:grpSpPr>
          <a:xfrm>
            <a:off x="7645400" y="3598334"/>
            <a:ext cx="3937000" cy="1707065"/>
            <a:chOff x="7645400" y="3598334"/>
            <a:chExt cx="3937000" cy="1707065"/>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400" y="3598334"/>
              <a:ext cx="3937000" cy="1650999"/>
            </a:xfrm>
            <a:prstGeom prst="rect">
              <a:avLst/>
            </a:prstGeom>
          </p:spPr>
        </p:pic>
        <p:sp>
          <p:nvSpPr>
            <p:cNvPr id="10" name="TextBox 9"/>
            <p:cNvSpPr txBox="1"/>
            <p:nvPr/>
          </p:nvSpPr>
          <p:spPr>
            <a:xfrm>
              <a:off x="8119533" y="4487334"/>
              <a:ext cx="234360"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10176933" y="4487334"/>
              <a:ext cx="234360"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11074400" y="4936067"/>
              <a:ext cx="234360"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9026819" y="4936067"/>
              <a:ext cx="234360" cy="369332"/>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7272290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 y="1102109"/>
            <a:ext cx="6106126" cy="5258631"/>
          </a:xfrm>
          <a:prstGeom prst="rect">
            <a:avLst/>
          </a:prstGeom>
        </p:spPr>
      </p:pic>
      <p:sp>
        <p:nvSpPr>
          <p:cNvPr id="2" name="Title 1"/>
          <p:cNvSpPr>
            <a:spLocks noGrp="1"/>
          </p:cNvSpPr>
          <p:nvPr>
            <p:ph type="title"/>
          </p:nvPr>
        </p:nvSpPr>
        <p:spPr/>
        <p:txBody>
          <a:bodyPr/>
          <a:lstStyle/>
          <a:p>
            <a:r>
              <a:rPr lang="en-US" dirty="0" smtClean="0"/>
              <a:t>GCM nonce reuse: destroys authenticity</a:t>
            </a:r>
            <a:endParaRPr lang="en-US"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18945" y="1168401"/>
            <a:ext cx="5076722" cy="4394199"/>
          </a:xfrm>
          <a:prstGeom prst="rect">
            <a:avLst/>
          </a:prstGeom>
        </p:spPr>
      </p:pic>
      <p:cxnSp>
        <p:nvCxnSpPr>
          <p:cNvPr id="5" name="Straight Connector 4"/>
          <p:cNvCxnSpPr/>
          <p:nvPr/>
        </p:nvCxnSpPr>
        <p:spPr>
          <a:xfrm>
            <a:off x="6731001" y="2904065"/>
            <a:ext cx="5283200" cy="0"/>
          </a:xfrm>
          <a:prstGeom prst="line">
            <a:avLst/>
          </a:prstGeom>
          <a:ln w="28575">
            <a:prstDash val="sysDash"/>
          </a:ln>
        </p:spPr>
        <p:style>
          <a:lnRef idx="2">
            <a:schemeClr val="accent2"/>
          </a:lnRef>
          <a:fillRef idx="0">
            <a:schemeClr val="accent2"/>
          </a:fillRef>
          <a:effectRef idx="1">
            <a:schemeClr val="accent2"/>
          </a:effectRef>
          <a:fontRef idx="minor">
            <a:schemeClr val="tx1"/>
          </a:fontRef>
        </p:style>
      </p:cxnSp>
      <p:sp>
        <p:nvSpPr>
          <p:cNvPr id="3" name="Rounded Rectangle 2"/>
          <p:cNvSpPr/>
          <p:nvPr/>
        </p:nvSpPr>
        <p:spPr>
          <a:xfrm>
            <a:off x="1143000" y="5367867"/>
            <a:ext cx="4140200" cy="194733"/>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4"/>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a:stretch/>
        </p:blipFill>
        <p:spPr>
          <a:xfrm>
            <a:off x="7577667" y="4512730"/>
            <a:ext cx="2311400" cy="254000"/>
          </a:xfrm>
          <a:prstGeom prst="rect">
            <a:avLst/>
          </a:prstGeom>
          <a:ln w="19050">
            <a:solidFill>
              <a:schemeClr val="accent2"/>
            </a:solidFill>
          </a:ln>
        </p:spPr>
      </p:pic>
      <p:cxnSp>
        <p:nvCxnSpPr>
          <p:cNvPr id="14" name="Curved Connector 13"/>
          <p:cNvCxnSpPr>
            <a:stCxn id="9" idx="1"/>
          </p:cNvCxnSpPr>
          <p:nvPr/>
        </p:nvCxnSpPr>
        <p:spPr>
          <a:xfrm rot="10800000" flipH="1">
            <a:off x="7577666" y="3617384"/>
            <a:ext cx="186267" cy="1022346"/>
          </a:xfrm>
          <a:prstGeom prst="curvedConnector3">
            <a:avLst>
              <a:gd name="adj1" fmla="val -90909"/>
            </a:avLst>
          </a:prstGeom>
          <a:ln>
            <a:tailEnd type="triangle"/>
          </a:ln>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68534" y="5785066"/>
            <a:ext cx="5545667" cy="575674"/>
          </a:xfrm>
          <a:prstGeom prst="rect">
            <a:avLst/>
          </a:prstGeom>
          <a:ln w="19050">
            <a:solidFill>
              <a:schemeClr val="accent2"/>
            </a:solidFill>
          </a:ln>
        </p:spPr>
      </p:pic>
      <p:cxnSp>
        <p:nvCxnSpPr>
          <p:cNvPr id="17" name="Curved Connector 16"/>
          <p:cNvCxnSpPr>
            <a:stCxn id="16" idx="3"/>
          </p:cNvCxnSpPr>
          <p:nvPr/>
        </p:nvCxnSpPr>
        <p:spPr>
          <a:xfrm flipH="1" flipV="1">
            <a:off x="11866035" y="5465233"/>
            <a:ext cx="148166" cy="607670"/>
          </a:xfrm>
          <a:prstGeom prst="curvedConnector4">
            <a:avLst>
              <a:gd name="adj1" fmla="val -80000"/>
              <a:gd name="adj2" fmla="val 97370"/>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9034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 y="1102109"/>
            <a:ext cx="6106126" cy="5258631"/>
          </a:xfrm>
          <a:prstGeom prst="rect">
            <a:avLst/>
          </a:prstGeom>
        </p:spPr>
      </p:pic>
      <p:sp>
        <p:nvSpPr>
          <p:cNvPr id="2" name="Title 1"/>
          <p:cNvSpPr>
            <a:spLocks noGrp="1"/>
          </p:cNvSpPr>
          <p:nvPr>
            <p:ph type="title"/>
          </p:nvPr>
        </p:nvSpPr>
        <p:spPr/>
        <p:txBody>
          <a:bodyPr/>
          <a:lstStyle/>
          <a:p>
            <a:r>
              <a:rPr lang="en-US" dirty="0" smtClean="0"/>
              <a:t>GCM nonce being chosen randomly: hurts authenticity</a:t>
            </a:r>
            <a:endParaRPr lang="en-US" dirty="0"/>
          </a:p>
        </p:txBody>
      </p:sp>
      <p:sp>
        <p:nvSpPr>
          <p:cNvPr id="3" name="Rounded Rectangle 2"/>
          <p:cNvSpPr/>
          <p:nvPr/>
        </p:nvSpPr>
        <p:spPr>
          <a:xfrm>
            <a:off x="922865" y="5759665"/>
            <a:ext cx="5442449" cy="601075"/>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092566" y="1102108"/>
            <a:ext cx="4822259" cy="5477218"/>
            <a:chOff x="7266737" y="1102108"/>
            <a:chExt cx="4822259" cy="5477218"/>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07468" y="1102108"/>
              <a:ext cx="2340796" cy="4747533"/>
            </a:xfrm>
            <a:prstGeom prst="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98995" y="6258995"/>
              <a:ext cx="3357742" cy="320331"/>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66737" y="5849641"/>
              <a:ext cx="4822259" cy="347850"/>
            </a:xfrm>
            <a:prstGeom prst="rect">
              <a:avLst/>
            </a:prstGeom>
          </p:spPr>
        </p:pic>
      </p:grpSp>
    </p:spTree>
    <p:extLst>
      <p:ext uri="{BB962C8B-B14F-4D97-AF65-F5344CB8AC3E}">
        <p14:creationId xmlns:p14="http://schemas.microsoft.com/office/powerpoint/2010/main" val="3086994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Wait… why did we want </a:t>
            </a:r>
            <a:r>
              <a:rPr lang="en-US" dirty="0" err="1" smtClean="0"/>
              <a:t>nonces</a:t>
            </a:r>
            <a:r>
              <a:rPr lang="en-US" dirty="0" smtClean="0"/>
              <a:t> in the first place?</a:t>
            </a:r>
            <a:endParaRPr lang="en-US" dirty="0"/>
          </a:p>
        </p:txBody>
      </p:sp>
      <p:sp>
        <p:nvSpPr>
          <p:cNvPr id="6" name="Content Placeholder 5"/>
          <p:cNvSpPr>
            <a:spLocks noGrp="1"/>
          </p:cNvSpPr>
          <p:nvPr>
            <p:ph idx="1"/>
          </p:nvPr>
        </p:nvSpPr>
        <p:spPr/>
        <p:txBody>
          <a:bodyPr/>
          <a:lstStyle/>
          <a:p>
            <a:r>
              <a:rPr lang="en-US" dirty="0" smtClean="0"/>
              <a:t>Main purpose for introducing </a:t>
            </a:r>
            <a:r>
              <a:rPr lang="en-US" dirty="0" err="1" smtClean="0"/>
              <a:t>nonces</a:t>
            </a:r>
            <a:r>
              <a:rPr lang="en-US" dirty="0" smtClean="0"/>
              <a:t> was to hide </a:t>
            </a:r>
            <a:r>
              <a:rPr lang="en-US" i="1" dirty="0" smtClean="0"/>
              <a:t>frequency analysis</a:t>
            </a:r>
            <a:endParaRPr lang="en-US" dirty="0" smtClean="0"/>
          </a:p>
          <a:p>
            <a:pPr lvl="1"/>
            <a:r>
              <a:rPr lang="en-US" sz="2100" dirty="0" smtClean="0"/>
              <a:t>Don’t want to reveal to Mallory whether Alice is encrypting the same message twice</a:t>
            </a:r>
          </a:p>
          <a:p>
            <a:r>
              <a:rPr lang="en-US" dirty="0"/>
              <a:t>But we then built systems in which we rely upon the nonce for more than this</a:t>
            </a:r>
          </a:p>
          <a:p>
            <a:r>
              <a:rPr lang="en-US" dirty="0" smtClean="0"/>
              <a:t>How can we </a:t>
            </a:r>
            <a:r>
              <a:rPr lang="en-US" dirty="0"/>
              <a:t>make sure that nonce-reuse only reveals frequency </a:t>
            </a:r>
            <a:r>
              <a:rPr lang="en-US" dirty="0" smtClean="0"/>
              <a:t>analysis?</a:t>
            </a:r>
            <a:endParaRPr lang="en-US" dirty="0"/>
          </a:p>
          <a:p>
            <a:r>
              <a:rPr lang="en-US" dirty="0"/>
              <a:t>Key idea: uniqueness of the message itself should also serve as a “nonce”</a:t>
            </a:r>
          </a:p>
        </p:txBody>
      </p:sp>
    </p:spTree>
    <p:extLst>
      <p:ext uri="{BB962C8B-B14F-4D97-AF65-F5344CB8AC3E}">
        <p14:creationId xmlns:p14="http://schemas.microsoft.com/office/powerpoint/2010/main" val="2055530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Misuse-resistant AE</a:t>
            </a:r>
            <a:endParaRPr lang="en-US" dirty="0"/>
          </a:p>
        </p:txBody>
      </p:sp>
      <p:sp>
        <p:nvSpPr>
          <p:cNvPr id="6" name="Content Placeholder 5"/>
          <p:cNvSpPr>
            <a:spLocks noGrp="1"/>
          </p:cNvSpPr>
          <p:nvPr>
            <p:ph idx="1"/>
          </p:nvPr>
        </p:nvSpPr>
        <p:spPr/>
        <p:txBody>
          <a:bodyPr/>
          <a:lstStyle/>
          <a:p>
            <a:r>
              <a:rPr lang="en-US" dirty="0" smtClean="0"/>
              <a:t>Novelty: </a:t>
            </a:r>
            <a:r>
              <a:rPr lang="en-US" dirty="0"/>
              <a:t>Repeating </a:t>
            </a:r>
            <a:r>
              <a:rPr lang="en-US" i="1" dirty="0">
                <a:latin typeface="Lato Black"/>
                <a:cs typeface="Lato Black"/>
              </a:rPr>
              <a:t>N</a:t>
            </a:r>
            <a:r>
              <a:rPr lang="en-US" dirty="0"/>
              <a:t> </a:t>
            </a:r>
            <a:r>
              <a:rPr lang="en-US" dirty="0" smtClean="0"/>
              <a:t>has limited damage</a:t>
            </a:r>
          </a:p>
          <a:p>
            <a:pPr lvl="1"/>
            <a:r>
              <a:rPr lang="en-US" sz="2200" dirty="0" smtClean="0"/>
              <a:t>No impact to authenticity</a:t>
            </a:r>
          </a:p>
          <a:p>
            <a:pPr lvl="1"/>
            <a:r>
              <a:rPr lang="en-US" sz="2200" dirty="0" smtClean="0"/>
              <a:t>Privacy </a:t>
            </a:r>
            <a:r>
              <a:rPr lang="en-US" sz="2200" dirty="0"/>
              <a:t>damaged only to the extent that an adversary can detect </a:t>
            </a:r>
            <a:r>
              <a:rPr lang="en-US" sz="2200" dirty="0" smtClean="0"/>
              <a:t>repetitions</a:t>
            </a:r>
          </a:p>
          <a:p>
            <a:r>
              <a:rPr lang="en-US" dirty="0"/>
              <a:t>Drawback: Cannot be online</a:t>
            </a:r>
          </a:p>
          <a:p>
            <a:pPr lvl="1"/>
            <a:r>
              <a:rPr lang="en-US" sz="2200" dirty="0"/>
              <a:t>Every bit of </a:t>
            </a:r>
            <a:r>
              <a:rPr lang="en-US" sz="2200" i="1" dirty="0">
                <a:latin typeface="Lato Heavy"/>
                <a:cs typeface="Lato Heavy"/>
              </a:rPr>
              <a:t>C</a:t>
            </a:r>
            <a:r>
              <a:rPr lang="en-US" sz="2200" dirty="0"/>
              <a:t> must depend on every bit of </a:t>
            </a:r>
            <a:r>
              <a:rPr lang="en-US" sz="2200" i="1" dirty="0">
                <a:latin typeface="Lato Heavy"/>
                <a:cs typeface="Lato Heavy"/>
              </a:rPr>
              <a:t>P</a:t>
            </a:r>
            <a:endParaRPr lang="en-US" sz="2200" dirty="0">
              <a:latin typeface="Lato Heavy"/>
              <a:cs typeface="Lato Heavy"/>
            </a:endParaRPr>
          </a:p>
          <a:p>
            <a:pPr lvl="1"/>
            <a:r>
              <a:rPr lang="en-US" sz="2200" dirty="0"/>
              <a:t>So, cannot output first bit of </a:t>
            </a:r>
            <a:r>
              <a:rPr lang="en-US" sz="2200" i="1" dirty="0">
                <a:latin typeface="Lato Heavy"/>
                <a:cs typeface="Lato Heavy"/>
              </a:rPr>
              <a:t>C</a:t>
            </a:r>
            <a:r>
              <a:rPr lang="en-US" sz="2200" dirty="0"/>
              <a:t> before reading last bit of </a:t>
            </a:r>
            <a:r>
              <a:rPr lang="en-US" sz="2200" i="1" dirty="0">
                <a:latin typeface="Lato Heavy"/>
                <a:cs typeface="Lato Heavy"/>
              </a:rPr>
              <a:t>P</a:t>
            </a:r>
          </a:p>
          <a:p>
            <a:r>
              <a:rPr lang="en-US" dirty="0" smtClean="0"/>
              <a:t>Corollary: can omit the nonce entirely if you want, </a:t>
            </a:r>
            <a:r>
              <a:rPr lang="en-US" dirty="0" err="1" smtClean="0"/>
              <a:t>Enc</a:t>
            </a:r>
            <a:r>
              <a:rPr lang="en-US" dirty="0" smtClean="0"/>
              <a:t> can be deterministic!</a:t>
            </a:r>
          </a:p>
          <a:p>
            <a:pPr lvl="1"/>
            <a:r>
              <a:rPr lang="en-US" dirty="0" smtClean="0"/>
              <a:t>Note how we’ve come full circle on this question</a:t>
            </a:r>
          </a:p>
        </p:txBody>
      </p:sp>
    </p:spTree>
    <p:extLst>
      <p:ext uri="{BB962C8B-B14F-4D97-AF65-F5344CB8AC3E}">
        <p14:creationId xmlns:p14="http://schemas.microsoft.com/office/powerpoint/2010/main" val="1834386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Deterministic AE</a:t>
            </a:r>
          </a:p>
        </p:txBody>
      </p:sp>
      <p:sp>
        <p:nvSpPr>
          <p:cNvPr id="6" name="Content Placeholder 5"/>
          <p:cNvSpPr>
            <a:spLocks noGrp="1"/>
          </p:cNvSpPr>
          <p:nvPr>
            <p:ph sz="half" idx="2"/>
          </p:nvPr>
        </p:nvSpPr>
        <p:spPr/>
        <p:txBody>
          <a:bodyPr/>
          <a:lstStyle/>
          <a:p>
            <a:pPr marL="0" indent="0">
              <a:buNone/>
            </a:pPr>
            <a:r>
              <a:rPr lang="en-US" dirty="0"/>
              <a:t>Leads to:</a:t>
            </a:r>
          </a:p>
          <a:p>
            <a:r>
              <a:rPr lang="en-US" dirty="0"/>
              <a:t>Misuse-resistant AE by replacing associated data A with (N, A)</a:t>
            </a:r>
          </a:p>
          <a:p>
            <a:r>
              <a:rPr lang="en-US" dirty="0"/>
              <a:t>Key wrapping!</a:t>
            </a:r>
          </a:p>
          <a:p>
            <a:pPr lvl="1"/>
            <a:r>
              <a:rPr lang="en-US" dirty="0"/>
              <a:t>Adversary cannot produce a valid C without knowing K</a:t>
            </a:r>
          </a:p>
          <a:p>
            <a:pPr lvl="1"/>
            <a:r>
              <a:rPr lang="en-US" dirty="0"/>
              <a:t>Even C corresponding to a message P that depends on the key K somehow</a:t>
            </a:r>
          </a:p>
          <a:p>
            <a:r>
              <a:rPr lang="en-US" dirty="0" smtClean="0"/>
              <a:t>Recall that the full disk encryption lecture needed key wrapping</a:t>
            </a:r>
            <a:endParaRPr lang="en-US" dirty="0"/>
          </a:p>
          <a:p>
            <a:endParaRPr lang="en-US" dirty="0"/>
          </a:p>
        </p:txBody>
      </p:sp>
      <p:grpSp>
        <p:nvGrpSpPr>
          <p:cNvPr id="7" name="Group 6"/>
          <p:cNvGrpSpPr/>
          <p:nvPr/>
        </p:nvGrpSpPr>
        <p:grpSpPr>
          <a:xfrm>
            <a:off x="745065" y="1119043"/>
            <a:ext cx="4900451" cy="2750224"/>
            <a:chOff x="880533" y="1102109"/>
            <a:chExt cx="4900451" cy="2750224"/>
          </a:xfrm>
        </p:grpSpPr>
        <p:cxnSp>
          <p:nvCxnSpPr>
            <p:cNvPr id="8" name="Straight Connector 7"/>
            <p:cNvCxnSpPr/>
            <p:nvPr/>
          </p:nvCxnSpPr>
          <p:spPr>
            <a:xfrm>
              <a:off x="3825736" y="1102109"/>
              <a:ext cx="14392" cy="275022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7998" y="1558341"/>
              <a:ext cx="1804258" cy="1804258"/>
            </a:xfrm>
            <a:prstGeom prst="rect">
              <a:avLst/>
            </a:prstGeom>
          </p:spPr>
        </p:pic>
        <p:sp>
          <p:nvSpPr>
            <p:cNvPr id="10" name="Rectangle 9"/>
            <p:cNvSpPr/>
            <p:nvPr/>
          </p:nvSpPr>
          <p:spPr>
            <a:xfrm>
              <a:off x="5052663" y="1247873"/>
              <a:ext cx="728321" cy="741978"/>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R</a:t>
              </a:r>
              <a:endParaRPr lang="en-US" sz="2400" i="1" baseline="-25000" dirty="0">
                <a:latin typeface="Lato Black"/>
                <a:cs typeface="Lato Black"/>
              </a:endParaRPr>
            </a:p>
          </p:txBody>
        </p:sp>
        <p:sp>
          <p:nvSpPr>
            <p:cNvPr id="11" name="Rectangle 10"/>
            <p:cNvSpPr/>
            <p:nvPr/>
          </p:nvSpPr>
          <p:spPr>
            <a:xfrm>
              <a:off x="880533" y="1247873"/>
              <a:ext cx="1528888" cy="801077"/>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latin typeface="Lato Black"/>
                  <a:cs typeface="Lato Black"/>
                </a:rPr>
                <a:t>Enc</a:t>
              </a:r>
              <a:r>
                <a:rPr lang="en-US" sz="2400" baseline="-25000" dirty="0" smtClean="0">
                  <a:latin typeface="Lato Black"/>
                  <a:cs typeface="Lato Black"/>
                </a:rPr>
                <a:t>$</a:t>
              </a:r>
              <a:r>
                <a:rPr lang="en-US" sz="2400" dirty="0" smtClean="0">
                  <a:latin typeface="Lato Black"/>
                  <a:cs typeface="Lato Black"/>
                </a:rPr>
                <a:t>(-,-)</a:t>
              </a:r>
              <a:endParaRPr lang="en-US" sz="2400" i="1" baseline="-25000" dirty="0">
                <a:latin typeface="Lato Black"/>
                <a:cs typeface="Lato Black"/>
              </a:endParaRPr>
            </a:p>
          </p:txBody>
        </p:sp>
        <p:cxnSp>
          <p:nvCxnSpPr>
            <p:cNvPr id="12" name="Straight Arrow Connector 11"/>
            <p:cNvCxnSpPr/>
            <p:nvPr/>
          </p:nvCxnSpPr>
          <p:spPr>
            <a:xfrm>
              <a:off x="2392403" y="1467884"/>
              <a:ext cx="803236" cy="32923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93557" y="2899808"/>
              <a:ext cx="1528888" cy="801077"/>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Dec</a:t>
              </a:r>
              <a:r>
                <a:rPr lang="en-US" sz="2400" baseline="-25000" dirty="0" smtClean="0">
                  <a:latin typeface="Lato Black"/>
                  <a:cs typeface="Lato Black"/>
                </a:rPr>
                <a:t>$</a:t>
              </a:r>
              <a:r>
                <a:rPr lang="en-US" sz="2400" dirty="0" smtClean="0">
                  <a:latin typeface="Lato Black"/>
                  <a:cs typeface="Lato Black"/>
                </a:rPr>
                <a:t>(-,-)</a:t>
              </a:r>
              <a:endParaRPr lang="en-US" sz="2400" i="1" baseline="-25000" dirty="0">
                <a:latin typeface="Lato Black"/>
                <a:cs typeface="Lato Black"/>
              </a:endParaRPr>
            </a:p>
          </p:txBody>
        </p:sp>
        <p:sp>
          <p:nvSpPr>
            <p:cNvPr id="14" name="Rectangle 13"/>
            <p:cNvSpPr/>
            <p:nvPr/>
          </p:nvSpPr>
          <p:spPr>
            <a:xfrm>
              <a:off x="5052663" y="2929357"/>
              <a:ext cx="728321" cy="741978"/>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latin typeface="Lato Black"/>
                  <a:cs typeface="Lato Black"/>
                </a:rPr>
                <a:t>┴</a:t>
              </a:r>
              <a:endParaRPr lang="en-US" sz="2400" baseline="30000" dirty="0">
                <a:latin typeface="Lato Black"/>
                <a:cs typeface="Lato Black"/>
              </a:endParaRPr>
            </a:p>
          </p:txBody>
        </p:sp>
        <p:cxnSp>
          <p:nvCxnSpPr>
            <p:cNvPr id="15" name="Straight Arrow Connector 14"/>
            <p:cNvCxnSpPr>
              <a:stCxn id="13" idx="3"/>
            </p:cNvCxnSpPr>
            <p:nvPr/>
          </p:nvCxnSpPr>
          <p:spPr>
            <a:xfrm flipV="1">
              <a:off x="2422445" y="3065761"/>
              <a:ext cx="732315" cy="23458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1"/>
            </p:cNvCxnSpPr>
            <p:nvPr/>
          </p:nvCxnSpPr>
          <p:spPr>
            <a:xfrm flipH="1">
              <a:off x="4483424" y="1618861"/>
              <a:ext cx="569238" cy="35651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4" idx="1"/>
            </p:cNvCxnSpPr>
            <p:nvPr/>
          </p:nvCxnSpPr>
          <p:spPr>
            <a:xfrm flipH="1" flipV="1">
              <a:off x="4432943" y="3065760"/>
              <a:ext cx="619720" cy="23458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646127" y="1162300"/>
              <a:ext cx="787982"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9" name="Straight Arrow Connector 18"/>
            <p:cNvCxnSpPr/>
            <p:nvPr/>
          </p:nvCxnSpPr>
          <p:spPr>
            <a:xfrm>
              <a:off x="2435177" y="1819131"/>
              <a:ext cx="617892" cy="22981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452031" y="1903725"/>
              <a:ext cx="397112"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2401210" y="2683704"/>
              <a:ext cx="787982"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22" name="Straight Arrow Connector 21"/>
            <p:cNvCxnSpPr/>
            <p:nvPr/>
          </p:nvCxnSpPr>
          <p:spPr>
            <a:xfrm flipV="1">
              <a:off x="2412019" y="3245768"/>
              <a:ext cx="1074668" cy="34533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03067" y="3384610"/>
              <a:ext cx="346354"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237" y="4322730"/>
            <a:ext cx="4906279" cy="1580683"/>
          </a:xfrm>
          <a:prstGeom prst="rect">
            <a:avLst/>
          </a:prstGeom>
        </p:spPr>
      </p:pic>
    </p:spTree>
    <p:extLst>
      <p:ext uri="{BB962C8B-B14F-4D97-AF65-F5344CB8AC3E}">
        <p14:creationId xmlns:p14="http://schemas.microsoft.com/office/powerpoint/2010/main" val="2423399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Initialization Vector (SIV)</a:t>
            </a:r>
            <a:endParaRPr lang="en-US" dirty="0"/>
          </a:p>
        </p:txBody>
      </p:sp>
      <p:sp>
        <p:nvSpPr>
          <p:cNvPr id="3" name="Content Placeholder 2"/>
          <p:cNvSpPr>
            <a:spLocks noGrp="1"/>
          </p:cNvSpPr>
          <p:nvPr>
            <p:ph idx="1"/>
          </p:nvPr>
        </p:nvSpPr>
        <p:spPr>
          <a:xfrm>
            <a:off x="609600" y="1102109"/>
            <a:ext cx="5205756" cy="5258631"/>
          </a:xfrm>
        </p:spPr>
        <p:txBody>
          <a:bodyPr>
            <a:normAutofit/>
          </a:bodyPr>
          <a:lstStyle/>
          <a:p>
            <a:r>
              <a:rPr lang="en-US" dirty="0" smtClean="0"/>
              <a:t>Designed by Rogaway and Shrimpton 2006</a:t>
            </a:r>
          </a:p>
          <a:p>
            <a:r>
              <a:rPr lang="en-US" dirty="0" smtClean="0"/>
              <a:t>Novelty</a:t>
            </a:r>
          </a:p>
          <a:p>
            <a:pPr lvl="1"/>
            <a:r>
              <a:rPr lang="en-US" sz="2200" dirty="0" smtClean="0"/>
              <a:t>Leverages structure of P, A to ensure uniqueness of CTR’s nonce</a:t>
            </a:r>
          </a:p>
          <a:p>
            <a:pPr lvl="1"/>
            <a:r>
              <a:rPr lang="en-US" sz="2200" dirty="0" smtClean="0"/>
              <a:t>Can be deterministic</a:t>
            </a:r>
          </a:p>
          <a:p>
            <a:r>
              <a:rPr lang="en-US" dirty="0" smtClean="0"/>
              <a:t>Drawbacks</a:t>
            </a:r>
          </a:p>
          <a:p>
            <a:pPr lvl="1"/>
            <a:r>
              <a:rPr lang="en-US" sz="2200" dirty="0" smtClean="0"/>
              <a:t>2 passes, 2 </a:t>
            </a:r>
            <a:r>
              <a:rPr lang="en-US" sz="2200" dirty="0"/>
              <a:t>keys</a:t>
            </a:r>
          </a:p>
          <a:p>
            <a:pPr lvl="1"/>
            <a:r>
              <a:rPr lang="en-US" sz="2200" dirty="0" smtClean="0"/>
              <a:t>Must </a:t>
            </a:r>
            <a:r>
              <a:rPr lang="en-US" sz="2200" dirty="0"/>
              <a:t>decrypt, then verify</a:t>
            </a:r>
          </a:p>
          <a:p>
            <a:pPr lvl="1"/>
            <a:r>
              <a:rPr lang="en-US" sz="2200" dirty="0" smtClean="0"/>
              <a:t>Cannot </a:t>
            </a:r>
            <a:r>
              <a:rPr lang="en-US" sz="2200" dirty="0"/>
              <a:t>truncate </a:t>
            </a:r>
            <a:r>
              <a:rPr lang="en-US" sz="2200" dirty="0" smtClean="0"/>
              <a:t>tag</a:t>
            </a:r>
            <a:endParaRPr lang="en-US" sz="2200" dirty="0"/>
          </a:p>
        </p:txBody>
      </p:sp>
      <p:sp>
        <p:nvSpPr>
          <p:cNvPr id="23" name="Rectangle 22"/>
          <p:cNvSpPr/>
          <p:nvPr/>
        </p:nvSpPr>
        <p:spPr>
          <a:xfrm>
            <a:off x="6257577" y="2388909"/>
            <a:ext cx="1435099" cy="686405"/>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6" name="TextBox 5"/>
          <p:cNvSpPr txBox="1"/>
          <p:nvPr/>
        </p:nvSpPr>
        <p:spPr>
          <a:xfrm>
            <a:off x="6326419" y="1102113"/>
            <a:ext cx="540719" cy="589430"/>
          </a:xfrm>
          <a:prstGeom prst="rect">
            <a:avLst/>
          </a:prstGeom>
          <a:noFill/>
        </p:spPr>
        <p:txBody>
          <a:bodyPr wrap="none" rtlCol="0">
            <a:spAutoFit/>
          </a:bodyPr>
          <a:lstStyle/>
          <a:p>
            <a:pPr algn="ctr"/>
            <a:r>
              <a:rPr lang="en-US" sz="2400" dirty="0" smtClean="0">
                <a:latin typeface="+mj-lt"/>
              </a:rPr>
              <a:t>N</a:t>
            </a:r>
            <a:endParaRPr lang="en-US" sz="2400" dirty="0">
              <a:latin typeface="+mj-lt"/>
            </a:endParaRPr>
          </a:p>
        </p:txBody>
      </p:sp>
      <p:cxnSp>
        <p:nvCxnSpPr>
          <p:cNvPr id="7" name="Straight Arrow Connector 6"/>
          <p:cNvCxnSpPr>
            <a:stCxn id="6" idx="2"/>
          </p:cNvCxnSpPr>
          <p:nvPr/>
        </p:nvCxnSpPr>
        <p:spPr>
          <a:xfrm flipH="1">
            <a:off x="6596778" y="1691543"/>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3" idx="2"/>
            <a:endCxn id="9" idx="0"/>
          </p:cNvCxnSpPr>
          <p:nvPr/>
        </p:nvCxnSpPr>
        <p:spPr>
          <a:xfrm>
            <a:off x="6975127"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13122"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454110"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172097"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252941"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6975126"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729895"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6985929"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138228"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426820"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377886"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127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Deterministic SIV</a:t>
            </a:r>
            <a:endParaRPr lang="en-US" dirty="0"/>
          </a:p>
        </p:txBody>
      </p:sp>
      <p:sp>
        <p:nvSpPr>
          <p:cNvPr id="3" name="Content Placeholder 2"/>
          <p:cNvSpPr>
            <a:spLocks noGrp="1"/>
          </p:cNvSpPr>
          <p:nvPr>
            <p:ph idx="1"/>
          </p:nvPr>
        </p:nvSpPr>
        <p:spPr>
          <a:xfrm>
            <a:off x="609600" y="1102109"/>
            <a:ext cx="5872590" cy="5258631"/>
          </a:xfrm>
        </p:spPr>
        <p:txBody>
          <a:bodyPr>
            <a:normAutofit/>
          </a:bodyPr>
          <a:lstStyle/>
          <a:p>
            <a:pPr marL="0" indent="0">
              <a:buNone/>
            </a:pPr>
            <a:r>
              <a:rPr lang="en-US" dirty="0" smtClean="0">
                <a:solidFill>
                  <a:schemeClr val="accent1"/>
                </a:solidFill>
                <a:latin typeface="+mj-lt"/>
              </a:rPr>
              <a:t>Thm.</a:t>
            </a:r>
            <a:r>
              <a:rPr lang="en-US" dirty="0" smtClean="0"/>
              <a:t> Suppose that the MAC is EU-CMA and </a:t>
            </a:r>
            <a:r>
              <a:rPr lang="en-US" dirty="0" err="1" smtClean="0"/>
              <a:t>Enc</a:t>
            </a:r>
            <a:r>
              <a:rPr lang="en-US" dirty="0" smtClean="0"/>
              <a:t> satisfies nonce-based IND$-CPA.</a:t>
            </a:r>
          </a:p>
          <a:p>
            <a:pPr marL="0" indent="0">
              <a:buNone/>
            </a:pPr>
            <a:r>
              <a:rPr lang="en-US" dirty="0" smtClean="0"/>
              <a:t>If </a:t>
            </a:r>
            <a:r>
              <a:rPr lang="en-US" dirty="0"/>
              <a:t>there exists an adversary running in time </a:t>
            </a:r>
            <a:r>
              <a:rPr lang="en-US" i="1" dirty="0" smtClean="0"/>
              <a:t>t</a:t>
            </a:r>
            <a:r>
              <a:rPr lang="en-US" dirty="0" smtClean="0"/>
              <a:t> </a:t>
            </a:r>
            <a:r>
              <a:rPr lang="en-US" dirty="0"/>
              <a:t>and making </a:t>
            </a:r>
            <a:r>
              <a:rPr lang="en-US" i="1" dirty="0"/>
              <a:t>q</a:t>
            </a:r>
            <a:r>
              <a:rPr lang="en-US" dirty="0"/>
              <a:t> queries that breaks the DAE with probability </a:t>
            </a:r>
            <a:r>
              <a:rPr lang="el-GR" dirty="0"/>
              <a:t>ε</a:t>
            </a:r>
            <a:r>
              <a:rPr lang="en-US" baseline="-25000" dirty="0" err="1"/>
              <a:t>dae</a:t>
            </a:r>
            <a:r>
              <a:rPr lang="en-US" dirty="0"/>
              <a:t>, then there exist </a:t>
            </a:r>
            <a:r>
              <a:rPr lang="en-US" dirty="0" smtClean="0"/>
              <a:t>adversaries breaking </a:t>
            </a:r>
            <a:r>
              <a:rPr lang="en-US" dirty="0"/>
              <a:t>the </a:t>
            </a:r>
            <a:r>
              <a:rPr lang="en-US" dirty="0" smtClean="0"/>
              <a:t>MAC and </a:t>
            </a:r>
            <a:r>
              <a:rPr lang="en-US" dirty="0" err="1" smtClean="0"/>
              <a:t>Enc</a:t>
            </a:r>
            <a:r>
              <a:rPr lang="en-US" dirty="0" smtClean="0"/>
              <a:t> games </a:t>
            </a:r>
            <a:r>
              <a:rPr lang="en-US" dirty="0"/>
              <a:t>making </a:t>
            </a:r>
            <a:r>
              <a:rPr lang="x-none" dirty="0"/>
              <a:t>≤</a:t>
            </a:r>
            <a:r>
              <a:rPr lang="en-US" dirty="0"/>
              <a:t> q queries </a:t>
            </a:r>
            <a:r>
              <a:rPr lang="en-US" dirty="0" smtClean="0"/>
              <a:t>such that:</a:t>
            </a:r>
          </a:p>
          <a:p>
            <a:pPr marL="0" indent="0" algn="ctr">
              <a:buNone/>
            </a:pPr>
            <a:r>
              <a:rPr lang="el-GR" dirty="0" smtClean="0"/>
              <a:t>ε</a:t>
            </a:r>
            <a:r>
              <a:rPr lang="en-US" baseline="-25000" dirty="0" smtClean="0"/>
              <a:t>mac</a:t>
            </a:r>
            <a:r>
              <a:rPr lang="en-US" dirty="0" smtClean="0"/>
              <a:t> </a:t>
            </a:r>
            <a:r>
              <a:rPr lang="en-US" dirty="0"/>
              <a:t>+ </a:t>
            </a:r>
            <a:r>
              <a:rPr lang="el-GR" dirty="0" smtClean="0"/>
              <a:t>ε</a:t>
            </a:r>
            <a:r>
              <a:rPr lang="en-US" baseline="-25000" dirty="0" err="1" smtClean="0"/>
              <a:t>enc</a:t>
            </a:r>
            <a:r>
              <a:rPr lang="en-US" baseline="-25000" dirty="0" smtClean="0"/>
              <a:t> </a:t>
            </a:r>
            <a:r>
              <a:rPr lang="x-none" dirty="0"/>
              <a:t>≥</a:t>
            </a:r>
            <a:r>
              <a:rPr lang="en-US" dirty="0"/>
              <a:t> </a:t>
            </a:r>
            <a:r>
              <a:rPr lang="el-GR" dirty="0"/>
              <a:t>ε</a:t>
            </a:r>
            <a:r>
              <a:rPr lang="en-US" baseline="-25000" dirty="0" err="1"/>
              <a:t>dae</a:t>
            </a:r>
            <a:r>
              <a:rPr lang="en-US" dirty="0"/>
              <a:t> - </a:t>
            </a:r>
            <a:r>
              <a:rPr lang="en-US" dirty="0" smtClean="0"/>
              <a:t>q/2</a:t>
            </a:r>
            <a:r>
              <a:rPr lang="en-US" baseline="30000" dirty="0" smtClean="0"/>
              <a:t>|T|</a:t>
            </a:r>
            <a:r>
              <a:rPr lang="en-US" dirty="0" smtClean="0"/>
              <a:t>.</a:t>
            </a:r>
          </a:p>
        </p:txBody>
      </p:sp>
      <p:sp>
        <p:nvSpPr>
          <p:cNvPr id="23" name="Rectangle 22"/>
          <p:cNvSpPr/>
          <p:nvPr/>
        </p:nvSpPr>
        <p:spPr>
          <a:xfrm>
            <a:off x="6738223" y="2388909"/>
            <a:ext cx="1435099" cy="686405"/>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cxnSp>
        <p:nvCxnSpPr>
          <p:cNvPr id="8" name="Straight Arrow Connector 7"/>
          <p:cNvCxnSpPr>
            <a:stCxn id="23" idx="2"/>
            <a:endCxn id="9" idx="0"/>
          </p:cNvCxnSpPr>
          <p:nvPr/>
        </p:nvCxnSpPr>
        <p:spPr>
          <a:xfrm>
            <a:off x="7455773"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3768"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934756"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652743"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33587"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7455772"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10541"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7466575"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18874"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907466"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858532"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1990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p:sp>
        <p:nvSpPr>
          <p:cNvPr id="3" name="Content Placeholder 2"/>
          <p:cNvSpPr>
            <a:spLocks noGrp="1"/>
          </p:cNvSpPr>
          <p:nvPr>
            <p:ph idx="1"/>
          </p:nvPr>
        </p:nvSpPr>
        <p:spPr>
          <a:xfrm>
            <a:off x="609600" y="1102109"/>
            <a:ext cx="5735641" cy="5258631"/>
          </a:xfrm>
        </p:spPr>
        <p:txBody>
          <a:bodyPr>
            <a:normAutofit/>
          </a:bodyPr>
          <a:lstStyle/>
          <a:p>
            <a:pPr marL="457200" indent="-457200">
              <a:buFont typeface="+mj-lt"/>
              <a:buAutoNum type="arabicPeriod"/>
            </a:pPr>
            <a:r>
              <a:rPr lang="en-US" dirty="0" smtClean="0"/>
              <a:t>Replace MAC with truly random </a:t>
            </a:r>
            <a:r>
              <a:rPr lang="en-US" i="1" dirty="0" smtClean="0"/>
              <a:t>R</a:t>
            </a:r>
            <a:r>
              <a:rPr lang="en-US" dirty="0" smtClean="0"/>
              <a:t>’</a:t>
            </a:r>
          </a:p>
          <a:p>
            <a:pPr marL="822960" lvl="1"/>
            <a:r>
              <a:rPr lang="en-US" sz="2200" dirty="0" smtClean="0"/>
              <a:t>Let’s call modified scheme </a:t>
            </a:r>
            <a:r>
              <a:rPr lang="en-US" sz="2200" dirty="0" err="1" smtClean="0"/>
              <a:t>Enc</a:t>
            </a:r>
            <a:r>
              <a:rPr lang="en-US" sz="2200" dirty="0" smtClean="0"/>
              <a:t>’ / Dec’</a:t>
            </a:r>
          </a:p>
          <a:p>
            <a:pPr marL="822960" lvl="1"/>
            <a:r>
              <a:rPr lang="en-US" sz="2200" dirty="0" smtClean="0"/>
              <a:t>Attempt to distinguish from </a:t>
            </a:r>
            <a:r>
              <a:rPr lang="en-US" sz="2200" i="1" dirty="0" smtClean="0"/>
              <a:t>R</a:t>
            </a:r>
            <a:r>
              <a:rPr lang="en-US" sz="2200" dirty="0" smtClean="0"/>
              <a:t> </a:t>
            </a:r>
            <a:r>
              <a:rPr lang="en-US" sz="2200" dirty="0"/>
              <a:t>/ ┴</a:t>
            </a:r>
          </a:p>
          <a:p>
            <a:pPr marL="822960" lvl="1"/>
            <a:r>
              <a:rPr lang="en-US" sz="2200" dirty="0" smtClean="0"/>
              <a:t>Assume WLOG that our distinguisher stops successfully as soon as it makes a single Dec’ query that succeeds</a:t>
            </a:r>
          </a:p>
          <a:p>
            <a:pPr marL="822960" lvl="1"/>
            <a:r>
              <a:rPr lang="en-US" sz="2200" dirty="0" smtClean="0"/>
              <a:t>Hence, </a:t>
            </a:r>
            <a:r>
              <a:rPr lang="en-US" sz="2200" dirty="0" err="1" smtClean="0"/>
              <a:t>Enc</a:t>
            </a:r>
            <a:r>
              <a:rPr lang="en-US" sz="2200" dirty="0" smtClean="0"/>
              <a:t>’ queries are useless. Until Dec’ gives useful info, </a:t>
            </a:r>
            <a:r>
              <a:rPr lang="en-US" sz="2200" dirty="0" err="1" smtClean="0"/>
              <a:t>Enc</a:t>
            </a:r>
            <a:r>
              <a:rPr lang="en-US" sz="2200" dirty="0" smtClean="0"/>
              <a:t>’ only provides unrelated data.</a:t>
            </a:r>
          </a:p>
          <a:p>
            <a:pPr marL="822960" lvl="1"/>
            <a:r>
              <a:rPr lang="en-US" sz="2200" dirty="0" smtClean="0"/>
              <a:t>The probability of finding the correct tag on a new, </a:t>
            </a:r>
            <a:r>
              <a:rPr lang="en-US" sz="2200" dirty="0" err="1" smtClean="0"/>
              <a:t>unqueried</a:t>
            </a:r>
            <a:r>
              <a:rPr lang="en-US" sz="2200" dirty="0" smtClean="0"/>
              <a:t> (A, C) pair is simply </a:t>
            </a:r>
            <a:r>
              <a:rPr lang="en-US" sz="2200" dirty="0"/>
              <a:t>2</a:t>
            </a:r>
            <a:r>
              <a:rPr lang="en-US" sz="2200" baseline="30000" dirty="0"/>
              <a:t>|T</a:t>
            </a:r>
            <a:r>
              <a:rPr lang="en-US" sz="2200" baseline="30000" dirty="0" smtClean="0"/>
              <a:t>|</a:t>
            </a:r>
            <a:endParaRPr lang="en-US" sz="2200" dirty="0" smtClean="0"/>
          </a:p>
        </p:txBody>
      </p:sp>
      <p:sp>
        <p:nvSpPr>
          <p:cNvPr id="23" name="Rectangle 22"/>
          <p:cNvSpPr/>
          <p:nvPr/>
        </p:nvSpPr>
        <p:spPr>
          <a:xfrm>
            <a:off x="6738223" y="2388909"/>
            <a:ext cx="1435099" cy="68640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R</a:t>
            </a:r>
            <a:r>
              <a:rPr lang="en-US" sz="2400" dirty="0" smtClean="0">
                <a:latin typeface="Lato Black"/>
                <a:cs typeface="Lato Black"/>
              </a:rPr>
              <a:t>’</a:t>
            </a:r>
            <a:endParaRPr lang="en-US" sz="2400" i="1" baseline="-25000" dirty="0">
              <a:latin typeface="Lato Black"/>
              <a:cs typeface="Lato Black"/>
            </a:endParaRPr>
          </a:p>
        </p:txBody>
      </p:sp>
      <p:cxnSp>
        <p:nvCxnSpPr>
          <p:cNvPr id="8" name="Straight Arrow Connector 7"/>
          <p:cNvCxnSpPr>
            <a:stCxn id="23" idx="2"/>
            <a:endCxn id="9" idx="0"/>
          </p:cNvCxnSpPr>
          <p:nvPr/>
        </p:nvCxnSpPr>
        <p:spPr>
          <a:xfrm>
            <a:off x="7455773"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3768"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934756"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652743"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33587"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7455772"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10541"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7466575"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18874"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907466"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858532"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7213339" y="4606052"/>
            <a:ext cx="3975833" cy="2251948"/>
            <a:chOff x="880533" y="1102109"/>
            <a:chExt cx="4900451" cy="2775660"/>
          </a:xfrm>
        </p:grpSpPr>
        <p:cxnSp>
          <p:nvCxnSpPr>
            <p:cNvPr id="18" name="Straight Connector 17"/>
            <p:cNvCxnSpPr/>
            <p:nvPr/>
          </p:nvCxnSpPr>
          <p:spPr>
            <a:xfrm>
              <a:off x="3825736" y="1102109"/>
              <a:ext cx="14392" cy="275022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7998" y="1558341"/>
              <a:ext cx="1804258" cy="1804258"/>
            </a:xfrm>
            <a:prstGeom prst="rect">
              <a:avLst/>
            </a:prstGeom>
          </p:spPr>
        </p:pic>
        <p:sp>
          <p:nvSpPr>
            <p:cNvPr id="20" name="Rectangle 19"/>
            <p:cNvSpPr/>
            <p:nvPr/>
          </p:nvSpPr>
          <p:spPr>
            <a:xfrm>
              <a:off x="5052663" y="1247873"/>
              <a:ext cx="728321" cy="741978"/>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R</a:t>
              </a:r>
              <a:endParaRPr lang="en-US" sz="2400" i="1" baseline="-25000" dirty="0">
                <a:latin typeface="Lato Black"/>
                <a:cs typeface="Lato Black"/>
              </a:endParaRPr>
            </a:p>
          </p:txBody>
        </p:sp>
        <p:sp>
          <p:nvSpPr>
            <p:cNvPr id="22" name="Rectangle 21"/>
            <p:cNvSpPr/>
            <p:nvPr/>
          </p:nvSpPr>
          <p:spPr>
            <a:xfrm>
              <a:off x="880533" y="1247873"/>
              <a:ext cx="1528888" cy="801077"/>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err="1" smtClean="0">
                  <a:latin typeface="Lato Black"/>
                  <a:cs typeface="Lato Black"/>
                </a:rPr>
                <a:t>Enc</a:t>
              </a:r>
              <a:r>
                <a:rPr lang="en-US" sz="2200" baseline="-25000" dirty="0" smtClean="0">
                  <a:latin typeface="Lato Black"/>
                  <a:cs typeface="Lato Black"/>
                </a:rPr>
                <a:t>$</a:t>
              </a:r>
              <a:r>
                <a:rPr lang="en-US" sz="2200" dirty="0" smtClean="0">
                  <a:latin typeface="Lato Black"/>
                  <a:cs typeface="Lato Black"/>
                </a:rPr>
                <a:t>(-,-)</a:t>
              </a:r>
              <a:endParaRPr lang="en-US" sz="2200" i="1" baseline="-25000" dirty="0">
                <a:latin typeface="Lato Black"/>
                <a:cs typeface="Lato Black"/>
              </a:endParaRPr>
            </a:p>
          </p:txBody>
        </p:sp>
        <p:cxnSp>
          <p:nvCxnSpPr>
            <p:cNvPr id="24" name="Straight Arrow Connector 23"/>
            <p:cNvCxnSpPr/>
            <p:nvPr/>
          </p:nvCxnSpPr>
          <p:spPr>
            <a:xfrm>
              <a:off x="2392403" y="1467884"/>
              <a:ext cx="803236" cy="32923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93557" y="2899808"/>
              <a:ext cx="1528888" cy="801077"/>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Lato Black"/>
                  <a:cs typeface="Lato Black"/>
                </a:rPr>
                <a:t>Dec</a:t>
              </a:r>
              <a:r>
                <a:rPr lang="en-US" sz="2200" baseline="-25000" dirty="0" smtClean="0">
                  <a:latin typeface="Lato Black"/>
                  <a:cs typeface="Lato Black"/>
                </a:rPr>
                <a:t>$</a:t>
              </a:r>
              <a:r>
                <a:rPr lang="en-US" sz="2200" dirty="0" smtClean="0">
                  <a:latin typeface="Lato Black"/>
                  <a:cs typeface="Lato Black"/>
                </a:rPr>
                <a:t>(-,-)</a:t>
              </a:r>
              <a:endParaRPr lang="en-US" sz="2200" i="1" baseline="-25000" dirty="0">
                <a:latin typeface="Lato Black"/>
                <a:cs typeface="Lato Black"/>
              </a:endParaRPr>
            </a:p>
          </p:txBody>
        </p:sp>
        <p:sp>
          <p:nvSpPr>
            <p:cNvPr id="26" name="Rectangle 25"/>
            <p:cNvSpPr/>
            <p:nvPr/>
          </p:nvSpPr>
          <p:spPr>
            <a:xfrm>
              <a:off x="5052663" y="2929357"/>
              <a:ext cx="728321" cy="741978"/>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i="1" dirty="0">
                  <a:latin typeface="Lato Black"/>
                  <a:cs typeface="Lato Black"/>
                </a:rPr>
                <a:t>┴</a:t>
              </a:r>
              <a:endParaRPr lang="en-US" sz="2400" i="1" baseline="30000" dirty="0">
                <a:latin typeface="Lato Black"/>
                <a:cs typeface="Lato Black"/>
              </a:endParaRPr>
            </a:p>
          </p:txBody>
        </p:sp>
        <p:cxnSp>
          <p:nvCxnSpPr>
            <p:cNvPr id="27" name="Straight Arrow Connector 26"/>
            <p:cNvCxnSpPr>
              <a:stCxn id="25" idx="3"/>
            </p:cNvCxnSpPr>
            <p:nvPr/>
          </p:nvCxnSpPr>
          <p:spPr>
            <a:xfrm flipV="1">
              <a:off x="2422445" y="3065761"/>
              <a:ext cx="732315" cy="23458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1"/>
            </p:cNvCxnSpPr>
            <p:nvPr/>
          </p:nvCxnSpPr>
          <p:spPr>
            <a:xfrm flipH="1">
              <a:off x="4483424" y="1618861"/>
              <a:ext cx="569238" cy="35651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6" idx="1"/>
            </p:cNvCxnSpPr>
            <p:nvPr/>
          </p:nvCxnSpPr>
          <p:spPr>
            <a:xfrm flipH="1" flipV="1">
              <a:off x="4432943" y="3065760"/>
              <a:ext cx="619720" cy="23458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646127" y="1162300"/>
              <a:ext cx="787981"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1" name="Straight Arrow Connector 30"/>
            <p:cNvCxnSpPr/>
            <p:nvPr/>
          </p:nvCxnSpPr>
          <p:spPr>
            <a:xfrm>
              <a:off x="2435177" y="1819131"/>
              <a:ext cx="617892" cy="22981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452030" y="1903725"/>
              <a:ext cx="397112"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3" name="TextBox 32"/>
            <p:cNvSpPr txBox="1"/>
            <p:nvPr/>
          </p:nvSpPr>
          <p:spPr>
            <a:xfrm>
              <a:off x="2401210" y="2683704"/>
              <a:ext cx="787981"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4" name="Straight Arrow Connector 33"/>
            <p:cNvCxnSpPr/>
            <p:nvPr/>
          </p:nvCxnSpPr>
          <p:spPr>
            <a:xfrm flipV="1">
              <a:off x="2412019" y="3245768"/>
              <a:ext cx="1074668" cy="34533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803067" y="3384610"/>
              <a:ext cx="346354"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1608742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p:sp>
        <p:nvSpPr>
          <p:cNvPr id="3" name="Content Placeholder 2"/>
          <p:cNvSpPr>
            <a:spLocks noGrp="1"/>
          </p:cNvSpPr>
          <p:nvPr>
            <p:ph idx="1"/>
          </p:nvPr>
        </p:nvSpPr>
        <p:spPr>
          <a:xfrm>
            <a:off x="609600" y="1102109"/>
            <a:ext cx="5735641" cy="5258631"/>
          </a:xfrm>
        </p:spPr>
        <p:txBody>
          <a:bodyPr>
            <a:normAutofit/>
          </a:bodyPr>
          <a:lstStyle/>
          <a:p>
            <a:pPr marL="457200" indent="-457200">
              <a:buFont typeface="+mj-lt"/>
              <a:buAutoNum type="arabicPeriod"/>
            </a:pPr>
            <a:r>
              <a:rPr lang="en-US" dirty="0"/>
              <a:t>Replace MAC with truly random </a:t>
            </a:r>
            <a:r>
              <a:rPr lang="en-US" i="1" dirty="0"/>
              <a:t>R</a:t>
            </a:r>
            <a:r>
              <a:rPr lang="en-US" dirty="0"/>
              <a:t>’</a:t>
            </a:r>
          </a:p>
          <a:p>
            <a:pPr marL="457200" indent="-457200">
              <a:buFont typeface="+mj-lt"/>
              <a:buAutoNum type="arabicPeriod"/>
            </a:pPr>
            <a:r>
              <a:rPr lang="en-US" dirty="0" smtClean="0"/>
              <a:t>Bring </a:t>
            </a:r>
            <a:r>
              <a:rPr lang="en-US" dirty="0"/>
              <a:t>MAC back into the picture</a:t>
            </a:r>
          </a:p>
          <a:p>
            <a:pPr marL="822960" lvl="1"/>
            <a:r>
              <a:rPr lang="en-US" sz="2200" dirty="0"/>
              <a:t>We know forgeries are unlikely in </a:t>
            </a:r>
            <a:r>
              <a:rPr lang="en-US" sz="2200" dirty="0" err="1"/>
              <a:t>Enc</a:t>
            </a:r>
            <a:r>
              <a:rPr lang="en-US" sz="2200" dirty="0"/>
              <a:t>’</a:t>
            </a:r>
          </a:p>
          <a:p>
            <a:pPr marL="822960" lvl="1"/>
            <a:r>
              <a:rPr lang="en-US" sz="2200" dirty="0"/>
              <a:t>If forgeries can occur in the real </a:t>
            </a:r>
            <a:r>
              <a:rPr lang="en-US" sz="2200" dirty="0" err="1"/>
              <a:t>Enc</a:t>
            </a:r>
            <a:r>
              <a:rPr lang="en-US" sz="2200" dirty="0"/>
              <a:t>, use to distinguish</a:t>
            </a:r>
            <a:r>
              <a:rPr lang="en-US" sz="2200" dirty="0" smtClean="0"/>
              <a:t>!</a:t>
            </a:r>
            <a:endParaRPr lang="en-US" sz="2200" dirty="0"/>
          </a:p>
        </p:txBody>
      </p:sp>
      <p:sp>
        <p:nvSpPr>
          <p:cNvPr id="23" name="Rectangle 22"/>
          <p:cNvSpPr/>
          <p:nvPr/>
        </p:nvSpPr>
        <p:spPr>
          <a:xfrm>
            <a:off x="6738223" y="2388909"/>
            <a:ext cx="1435099" cy="686405"/>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baseline="-25000" dirty="0">
              <a:latin typeface="Lato Black"/>
              <a:cs typeface="Lato Black"/>
            </a:endParaRPr>
          </a:p>
        </p:txBody>
      </p:sp>
      <p:cxnSp>
        <p:nvCxnSpPr>
          <p:cNvPr id="8" name="Straight Arrow Connector 7"/>
          <p:cNvCxnSpPr>
            <a:stCxn id="23" idx="2"/>
            <a:endCxn id="9" idx="0"/>
          </p:cNvCxnSpPr>
          <p:nvPr/>
        </p:nvCxnSpPr>
        <p:spPr>
          <a:xfrm>
            <a:off x="7455773"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3768"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934756"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652743"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33587"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7455772"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10541"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7466575"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18874"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907466"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858532"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729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desired countermeasure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103942"/>
            <a:ext cx="2743200" cy="2743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103941"/>
            <a:ext cx="2743200" cy="2743200"/>
          </a:xfrm>
          <a:prstGeom prst="rect">
            <a:avLst/>
          </a:prstGeom>
        </p:spPr>
      </p:pic>
      <p:grpSp>
        <p:nvGrpSpPr>
          <p:cNvPr id="10" name="Group 9"/>
          <p:cNvGrpSpPr/>
          <p:nvPr/>
        </p:nvGrpSpPr>
        <p:grpSpPr>
          <a:xfrm>
            <a:off x="3243936" y="2108973"/>
            <a:ext cx="5619694" cy="731520"/>
            <a:chOff x="2429128" y="1377453"/>
            <a:chExt cx="7246107" cy="731520"/>
          </a:xfrm>
        </p:grpSpPr>
        <p:sp>
          <p:nvSpPr>
            <p:cNvPr id="11" name="Right Arrow 10"/>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2429128" y="1496991"/>
              <a:ext cx="7074623" cy="492443"/>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Math-approved way of protecting </a:t>
              </a:r>
              <a:r>
                <a:rPr lang="en-US" sz="26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P</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9" name="Group 18"/>
          <p:cNvGrpSpPr/>
          <p:nvPr/>
        </p:nvGrpSpPr>
        <p:grpSpPr>
          <a:xfrm>
            <a:off x="4724399" y="2662518"/>
            <a:ext cx="2743200" cy="3698222"/>
            <a:chOff x="4724399" y="2662518"/>
            <a:chExt cx="2743200" cy="369822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99" y="3617540"/>
              <a:ext cx="2743200" cy="2743200"/>
            </a:xfrm>
            <a:prstGeom prst="rect">
              <a:avLst/>
            </a:prstGeom>
          </p:spPr>
        </p:pic>
        <p:sp>
          <p:nvSpPr>
            <p:cNvPr id="13" name="Right Arrow 12"/>
            <p:cNvSpPr/>
            <p:nvPr/>
          </p:nvSpPr>
          <p:spPr>
            <a:xfrm rot="5400000">
              <a:off x="5642920" y="2774269"/>
              <a:ext cx="95502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ight Arrow 14"/>
          <p:cNvSpPr/>
          <p:nvPr/>
        </p:nvSpPr>
        <p:spPr>
          <a:xfrm rot="19197175">
            <a:off x="6879058" y="3252707"/>
            <a:ext cx="3020464" cy="16552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many, many messages…</a:t>
            </a: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22" name="Group 21"/>
          <p:cNvGrpSpPr/>
          <p:nvPr/>
        </p:nvGrpSpPr>
        <p:grpSpPr>
          <a:xfrm>
            <a:off x="7324303" y="4399926"/>
            <a:ext cx="3371194" cy="1414659"/>
            <a:chOff x="7324303" y="4399926"/>
            <a:chExt cx="3371194" cy="1414659"/>
          </a:xfrm>
        </p:grpSpPr>
        <p:sp>
          <p:nvSpPr>
            <p:cNvPr id="20" name="Right Arrow 19"/>
            <p:cNvSpPr/>
            <p:nvPr/>
          </p:nvSpPr>
          <p:spPr>
            <a:xfrm rot="8440531">
              <a:off x="7324303" y="4399926"/>
              <a:ext cx="3371194" cy="141465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TextBox 20"/>
            <p:cNvSpPr txBox="1"/>
            <p:nvPr/>
          </p:nvSpPr>
          <p:spPr>
            <a:xfrm rot="19251230">
              <a:off x="7849098" y="4589199"/>
              <a:ext cx="2451405" cy="892552"/>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I’m not talking</a:t>
              </a:r>
              <a:br>
                <a:rPr lang="en-US" sz="2600" dirty="0" smtClean="0">
                  <a:latin typeface="Lato Medium" panose="020F0502020204030203" pitchFamily="34" charset="0"/>
                  <a:ea typeface="Lato Medium" panose="020F0502020204030203" pitchFamily="34" charset="0"/>
                  <a:cs typeface="Lato Medium" panose="020F0502020204030203" pitchFamily="34" charset="0"/>
                </a:rPr>
              </a:br>
              <a:r>
                <a:rPr lang="en-US" sz="2600" dirty="0" smtClean="0">
                  <a:latin typeface="Lato Medium" panose="020F0502020204030203" pitchFamily="34" charset="0"/>
                  <a:ea typeface="Lato Medium" panose="020F0502020204030203" pitchFamily="34" charset="0"/>
                  <a:cs typeface="Lato Medium" panose="020F0502020204030203" pitchFamily="34" charset="0"/>
                </a:rPr>
                <a:t>to you, Mallory</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6" name="TextBox 15"/>
          <p:cNvSpPr txBox="1"/>
          <p:nvPr/>
        </p:nvSpPr>
        <p:spPr>
          <a:xfrm>
            <a:off x="11025167" y="1069921"/>
            <a:ext cx="1114466" cy="523220"/>
          </a:xfrm>
          <a:prstGeom prst="rect">
            <a:avLst/>
          </a:prstGeom>
          <a:noFill/>
        </p:spPr>
        <p:txBody>
          <a:bodyPr wrap="none" rtlCol="0">
            <a:spAutoFit/>
          </a:bodyPr>
          <a:lstStyle/>
          <a:p>
            <a:pPr algn="ctr"/>
            <a:r>
              <a:rPr lang="en-US" sz="2800" dirty="0" smtClean="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bg1">
                    <a:lumMod val="50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bg1">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9570551" y="5136420"/>
            <a:ext cx="1881319" cy="923330"/>
          </a:xfrm>
          <a:prstGeom prst="rect">
            <a:avLst/>
          </a:prstGeom>
          <a:noFill/>
        </p:spPr>
        <p:txBody>
          <a:bodyPr wrap="square" rtlCol="0">
            <a:spAutoFit/>
          </a:bodyPr>
          <a:lstStyle/>
          <a:p>
            <a:r>
              <a:rPr lang="en-US" i="1" dirty="0" smtClean="0"/>
              <a:t>1. Bob always rejects Mallory’s messages</a:t>
            </a:r>
            <a:endParaRPr lang="en-US" i="1" dirty="0"/>
          </a:p>
        </p:txBody>
      </p:sp>
      <p:sp>
        <p:nvSpPr>
          <p:cNvPr id="17" name="TextBox 16"/>
          <p:cNvSpPr txBox="1"/>
          <p:nvPr/>
        </p:nvSpPr>
        <p:spPr>
          <a:xfrm>
            <a:off x="7886071" y="866133"/>
            <a:ext cx="2500230" cy="646331"/>
          </a:xfrm>
          <a:prstGeom prst="rect">
            <a:avLst/>
          </a:prstGeom>
          <a:noFill/>
        </p:spPr>
        <p:txBody>
          <a:bodyPr wrap="square" rtlCol="0">
            <a:spAutoFit/>
          </a:bodyPr>
          <a:lstStyle/>
          <a:p>
            <a:r>
              <a:rPr lang="en-US" i="1" dirty="0" smtClean="0"/>
              <a:t>2. Ideally with minimal use of the key</a:t>
            </a:r>
            <a:endParaRPr lang="en-US" i="1" dirty="0"/>
          </a:p>
        </p:txBody>
      </p:sp>
      <p:sp>
        <p:nvSpPr>
          <p:cNvPr id="18" name="TextBox 17"/>
          <p:cNvSpPr txBox="1"/>
          <p:nvPr/>
        </p:nvSpPr>
        <p:spPr>
          <a:xfrm>
            <a:off x="6421777" y="2783793"/>
            <a:ext cx="2159678" cy="923330"/>
          </a:xfrm>
          <a:prstGeom prst="rect">
            <a:avLst/>
          </a:prstGeom>
          <a:noFill/>
        </p:spPr>
        <p:txBody>
          <a:bodyPr wrap="square" rtlCol="0">
            <a:spAutoFit/>
          </a:bodyPr>
          <a:lstStyle/>
          <a:p>
            <a:r>
              <a:rPr lang="en-US" i="1" dirty="0" smtClean="0"/>
              <a:t>3. Distinguish Alice from Mallory cryptographically</a:t>
            </a:r>
            <a:endParaRPr lang="en-US" i="1" dirty="0"/>
          </a:p>
        </p:txBody>
      </p:sp>
    </p:spTree>
    <p:extLst>
      <p:ext uri="{BB962C8B-B14F-4D97-AF65-F5344CB8AC3E}">
        <p14:creationId xmlns:p14="http://schemas.microsoft.com/office/powerpoint/2010/main" val="9577679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GCM and SIV</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102109"/>
            <a:ext cx="7230533" cy="1108197"/>
          </a:xfrm>
          <a:prstGeom prst="rect">
            <a:avLst/>
          </a:prstGeom>
          <a:ln>
            <a:solidFill>
              <a:schemeClr val="tx1"/>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 y="2606951"/>
            <a:ext cx="6307667" cy="2142849"/>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 y="3107266"/>
            <a:ext cx="10972799" cy="34290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4943681"/>
              </p:ext>
            </p:extLst>
          </p:nvPr>
        </p:nvGraphicFramePr>
        <p:xfrm>
          <a:off x="7840132" y="1102109"/>
          <a:ext cx="3742266" cy="1108196"/>
        </p:xfrm>
        <a:graphic>
          <a:graphicData uri="http://schemas.openxmlformats.org/drawingml/2006/table">
            <a:tbl>
              <a:tblPr>
                <a:tableStyleId>{9D7B26C5-4107-4FEC-AEDC-1716B250A1EF}</a:tableStyleId>
              </a:tblPr>
              <a:tblGrid>
                <a:gridCol w="1569413"/>
                <a:gridCol w="2172853"/>
              </a:tblGrid>
              <a:tr h="554098">
                <a:tc>
                  <a:txBody>
                    <a:bodyPr/>
                    <a:lstStyle/>
                    <a:p>
                      <a:r>
                        <a:rPr lang="en-US" sz="2200" dirty="0" err="1" smtClean="0"/>
                        <a:t>Haswell</a:t>
                      </a:r>
                      <a:endParaRPr lang="en-US" sz="2200" dirty="0"/>
                    </a:p>
                  </a:txBody>
                  <a:tcPr>
                    <a:lnB w="12700" cap="flat" cmpd="sng" algn="ctr">
                      <a:solidFill>
                        <a:scrgbClr r="0" g="0" b="0"/>
                      </a:solidFill>
                      <a:prstDash val="solid"/>
                      <a:round/>
                      <a:headEnd type="none" w="med" len="med"/>
                      <a:tailEnd type="none" w="med" len="med"/>
                    </a:lnB>
                  </a:tcPr>
                </a:tc>
                <a:tc>
                  <a:txBody>
                    <a:bodyPr/>
                    <a:lstStyle/>
                    <a:p>
                      <a:r>
                        <a:rPr lang="en-US" sz="2200" dirty="0" smtClean="0"/>
                        <a:t>1.17 cycle/byte</a:t>
                      </a:r>
                      <a:endParaRPr lang="en-US" sz="22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554098">
                <a:tc>
                  <a:txBody>
                    <a:bodyPr/>
                    <a:lstStyle/>
                    <a:p>
                      <a:r>
                        <a:rPr lang="en-US" sz="2200" dirty="0" err="1" smtClean="0"/>
                        <a:t>Broadwell</a:t>
                      </a:r>
                      <a:endParaRPr lang="en-US" sz="2200" dirty="0"/>
                    </a:p>
                  </a:txBody>
                  <a:tcPr>
                    <a:lnT w="12700" cap="flat" cmpd="sng" algn="ctr">
                      <a:solidFill>
                        <a:scrgbClr r="0" g="0" b="0"/>
                      </a:solidFill>
                      <a:prstDash val="solid"/>
                      <a:round/>
                      <a:headEnd type="none" w="med" len="med"/>
                      <a:tailEnd type="none" w="med" len="med"/>
                    </a:lnT>
                  </a:tcPr>
                </a:tc>
                <a:tc>
                  <a:txBody>
                    <a:bodyPr/>
                    <a:lstStyle/>
                    <a:p>
                      <a:r>
                        <a:rPr lang="en-US" sz="2200" dirty="0" smtClean="0"/>
                        <a:t>0.92 cycle/byte</a:t>
                      </a:r>
                      <a:endParaRPr lang="en-US" sz="2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445204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 state of the art so far</a:t>
            </a:r>
            <a:endParaRPr lang="en-US" dirty="0"/>
          </a:p>
        </p:txBody>
      </p:sp>
      <p:sp>
        <p:nvSpPr>
          <p:cNvPr id="6" name="TextBox 5"/>
          <p:cNvSpPr txBox="1"/>
          <p:nvPr/>
        </p:nvSpPr>
        <p:spPr>
          <a:xfrm>
            <a:off x="689573" y="2898064"/>
            <a:ext cx="1656223" cy="461665"/>
          </a:xfrm>
          <a:prstGeom prst="rect">
            <a:avLst/>
          </a:prstGeom>
          <a:noFill/>
          <a:ln>
            <a:solidFill>
              <a:schemeClr val="tx1"/>
            </a:solidFill>
          </a:ln>
        </p:spPr>
        <p:txBody>
          <a:bodyPr wrap="none" rtlCol="0">
            <a:spAutoFit/>
          </a:bodyPr>
          <a:lstStyle/>
          <a:p>
            <a:r>
              <a:rPr lang="en-US" sz="2400" dirty="0" smtClean="0">
                <a:latin typeface="+mj-lt"/>
              </a:rPr>
              <a:t>IND$-CPA</a:t>
            </a:r>
            <a:endParaRPr lang="en-US" sz="2400" dirty="0">
              <a:latin typeface="+mj-lt"/>
            </a:endParaRPr>
          </a:p>
        </p:txBody>
      </p:sp>
      <p:sp>
        <p:nvSpPr>
          <p:cNvPr id="7" name="TextBox 6"/>
          <p:cNvSpPr txBox="1"/>
          <p:nvPr/>
        </p:nvSpPr>
        <p:spPr>
          <a:xfrm>
            <a:off x="2722221" y="2898063"/>
            <a:ext cx="1656223" cy="461665"/>
          </a:xfrm>
          <a:prstGeom prst="rect">
            <a:avLst/>
          </a:prstGeom>
          <a:noFill/>
          <a:ln>
            <a:solidFill>
              <a:schemeClr val="tx1"/>
            </a:solidFill>
          </a:ln>
        </p:spPr>
        <p:txBody>
          <a:bodyPr wrap="none" rtlCol="0">
            <a:spAutoFit/>
          </a:bodyPr>
          <a:lstStyle/>
          <a:p>
            <a:r>
              <a:rPr lang="en-US" sz="2400" dirty="0" smtClean="0">
                <a:latin typeface="+mj-lt"/>
              </a:rPr>
              <a:t>IND$-CCA</a:t>
            </a:r>
            <a:endParaRPr lang="en-US" sz="2400" dirty="0">
              <a:latin typeface="+mj-lt"/>
            </a:endParaRPr>
          </a:p>
        </p:txBody>
      </p:sp>
      <p:sp>
        <p:nvSpPr>
          <p:cNvPr id="8" name="TextBox 7"/>
          <p:cNvSpPr txBox="1"/>
          <p:nvPr/>
        </p:nvSpPr>
        <p:spPr>
          <a:xfrm>
            <a:off x="4754869" y="2898062"/>
            <a:ext cx="2816797" cy="461665"/>
          </a:xfrm>
          <a:prstGeom prst="rect">
            <a:avLst/>
          </a:prstGeom>
          <a:noFill/>
          <a:ln>
            <a:solidFill>
              <a:schemeClr val="tx1"/>
            </a:solidFill>
          </a:ln>
        </p:spPr>
        <p:txBody>
          <a:bodyPr wrap="none" rtlCol="0">
            <a:spAutoFit/>
          </a:bodyPr>
          <a:lstStyle/>
          <a:p>
            <a:r>
              <a:rPr lang="en-US" sz="2400" dirty="0" smtClean="0">
                <a:latin typeface="+mj-lt"/>
              </a:rPr>
              <a:t>Probabilistic AEAD</a:t>
            </a:r>
            <a:endParaRPr lang="en-US" sz="2400" dirty="0">
              <a:latin typeface="+mj-lt"/>
            </a:endParaRPr>
          </a:p>
        </p:txBody>
      </p:sp>
      <p:sp>
        <p:nvSpPr>
          <p:cNvPr id="9" name="TextBox 8"/>
          <p:cNvSpPr txBox="1"/>
          <p:nvPr/>
        </p:nvSpPr>
        <p:spPr>
          <a:xfrm>
            <a:off x="503259" y="1218113"/>
            <a:ext cx="2016899" cy="830997"/>
          </a:xfrm>
          <a:prstGeom prst="rect">
            <a:avLst/>
          </a:prstGeom>
          <a:noFill/>
          <a:ln>
            <a:solidFill>
              <a:schemeClr val="tx1"/>
            </a:solidFill>
          </a:ln>
        </p:spPr>
        <p:txBody>
          <a:bodyPr wrap="none" rtlCol="0">
            <a:spAutoFit/>
          </a:bodyPr>
          <a:lstStyle/>
          <a:p>
            <a:r>
              <a:rPr lang="en-US" sz="2400" dirty="0" smtClean="0">
                <a:latin typeface="+mj-lt"/>
              </a:rPr>
              <a:t>Nonce-based</a:t>
            </a:r>
          </a:p>
          <a:p>
            <a:r>
              <a:rPr lang="en-US" sz="2400" dirty="0" smtClean="0">
                <a:latin typeface="+mj-lt"/>
              </a:rPr>
              <a:t>IND$-CPA</a:t>
            </a:r>
            <a:endParaRPr lang="en-US" sz="2400" dirty="0">
              <a:latin typeface="+mj-lt"/>
            </a:endParaRPr>
          </a:p>
        </p:txBody>
      </p:sp>
      <p:sp>
        <p:nvSpPr>
          <p:cNvPr id="10" name="TextBox 9"/>
          <p:cNvSpPr txBox="1"/>
          <p:nvPr/>
        </p:nvSpPr>
        <p:spPr>
          <a:xfrm>
            <a:off x="3028145" y="1218113"/>
            <a:ext cx="2933816" cy="830997"/>
          </a:xfrm>
          <a:prstGeom prst="rect">
            <a:avLst/>
          </a:prstGeom>
          <a:noFill/>
          <a:ln>
            <a:solidFill>
              <a:schemeClr val="tx1"/>
            </a:solidFill>
          </a:ln>
        </p:spPr>
        <p:txBody>
          <a:bodyPr wrap="none" rtlCol="0">
            <a:spAutoFit/>
          </a:bodyPr>
          <a:lstStyle/>
          <a:p>
            <a:pPr algn="ctr"/>
            <a:r>
              <a:rPr lang="en-US" sz="2400" dirty="0" smtClean="0">
                <a:latin typeface="+mj-lt"/>
              </a:rPr>
              <a:t>(Potentially online)</a:t>
            </a:r>
            <a:br>
              <a:rPr lang="en-US" sz="2400" dirty="0" smtClean="0">
                <a:latin typeface="+mj-lt"/>
              </a:rPr>
            </a:br>
            <a:r>
              <a:rPr lang="en-US" sz="2400" dirty="0" smtClean="0">
                <a:latin typeface="+mj-lt"/>
              </a:rPr>
              <a:t>Nonce-based AEAD</a:t>
            </a:r>
            <a:endParaRPr lang="en-US" sz="2400" dirty="0">
              <a:latin typeface="+mj-lt"/>
            </a:endParaRPr>
          </a:p>
        </p:txBody>
      </p:sp>
      <p:cxnSp>
        <p:nvCxnSpPr>
          <p:cNvPr id="12" name="Straight Arrow Connector 11"/>
          <p:cNvCxnSpPr>
            <a:stCxn id="6" idx="3"/>
            <a:endCxn id="7" idx="1"/>
          </p:cNvCxnSpPr>
          <p:nvPr/>
        </p:nvCxnSpPr>
        <p:spPr>
          <a:xfrm flipV="1">
            <a:off x="2345796" y="3128896"/>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4378444" y="3128895"/>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0"/>
            <a:endCxn id="9" idx="2"/>
          </p:cNvCxnSpPr>
          <p:nvPr/>
        </p:nvCxnSpPr>
        <p:spPr>
          <a:xfrm flipH="1" flipV="1">
            <a:off x="1511709" y="2049110"/>
            <a:ext cx="5976" cy="848954"/>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0"/>
            <a:endCxn id="10" idx="2"/>
          </p:cNvCxnSpPr>
          <p:nvPr/>
        </p:nvCxnSpPr>
        <p:spPr>
          <a:xfrm flipH="1" flipV="1">
            <a:off x="4495053" y="2049110"/>
            <a:ext cx="1668215" cy="848952"/>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469948" y="1218113"/>
            <a:ext cx="2972288" cy="830997"/>
          </a:xfrm>
          <a:prstGeom prst="rect">
            <a:avLst/>
          </a:prstGeom>
          <a:noFill/>
          <a:ln>
            <a:solidFill>
              <a:schemeClr val="tx1"/>
            </a:solidFill>
          </a:ln>
        </p:spPr>
        <p:txBody>
          <a:bodyPr wrap="none" rtlCol="0">
            <a:spAutoFit/>
          </a:bodyPr>
          <a:lstStyle/>
          <a:p>
            <a:pPr algn="ctr"/>
            <a:r>
              <a:rPr lang="en-US" sz="2400" dirty="0" smtClean="0">
                <a:latin typeface="+mj-lt"/>
              </a:rPr>
              <a:t>Misuse-resistant /</a:t>
            </a:r>
          </a:p>
          <a:p>
            <a:pPr algn="ctr"/>
            <a:r>
              <a:rPr lang="en-US" sz="2400" dirty="0" smtClean="0">
                <a:latin typeface="+mj-lt"/>
              </a:rPr>
              <a:t>Deterministic AEAD</a:t>
            </a:r>
            <a:endParaRPr lang="en-US" sz="2400" dirty="0">
              <a:latin typeface="+mj-lt"/>
            </a:endParaRPr>
          </a:p>
        </p:txBody>
      </p:sp>
      <p:sp>
        <p:nvSpPr>
          <p:cNvPr id="27" name="TextBox 26"/>
          <p:cNvSpPr txBox="1"/>
          <p:nvPr/>
        </p:nvSpPr>
        <p:spPr>
          <a:xfrm>
            <a:off x="9950223" y="1402778"/>
            <a:ext cx="1632177" cy="461665"/>
          </a:xfrm>
          <a:prstGeom prst="rect">
            <a:avLst/>
          </a:prstGeom>
          <a:noFill/>
          <a:ln>
            <a:solidFill>
              <a:schemeClr val="tx1"/>
            </a:solidFill>
          </a:ln>
        </p:spPr>
        <p:txBody>
          <a:bodyPr wrap="square" rtlCol="0">
            <a:spAutoFit/>
          </a:bodyPr>
          <a:lstStyle/>
          <a:p>
            <a:pPr algn="ctr"/>
            <a:r>
              <a:rPr lang="en-US" sz="2400" dirty="0" smtClean="0">
                <a:latin typeface="+mj-lt"/>
              </a:rPr>
              <a:t>Robust AE</a:t>
            </a:r>
            <a:endParaRPr lang="en-US" sz="2400" dirty="0">
              <a:latin typeface="+mj-lt"/>
            </a:endParaRPr>
          </a:p>
        </p:txBody>
      </p:sp>
      <p:cxnSp>
        <p:nvCxnSpPr>
          <p:cNvPr id="29" name="Straight Arrow Connector 28"/>
          <p:cNvCxnSpPr>
            <a:stCxn id="9" idx="3"/>
            <a:endCxn id="10" idx="1"/>
          </p:cNvCxnSpPr>
          <p:nvPr/>
        </p:nvCxnSpPr>
        <p:spPr>
          <a:xfrm>
            <a:off x="2520158" y="1633612"/>
            <a:ext cx="507987" cy="0"/>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0" idx="3"/>
            <a:endCxn id="26" idx="1"/>
          </p:cNvCxnSpPr>
          <p:nvPr/>
        </p:nvCxnSpPr>
        <p:spPr>
          <a:xfrm>
            <a:off x="5961961" y="1633612"/>
            <a:ext cx="507987" cy="0"/>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6" idx="3"/>
            <a:endCxn id="27" idx="1"/>
          </p:cNvCxnSpPr>
          <p:nvPr/>
        </p:nvCxnSpPr>
        <p:spPr>
          <a:xfrm flipV="1">
            <a:off x="9442236" y="1633611"/>
            <a:ext cx="507987"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1672135" y="1314795"/>
            <a:ext cx="425116" cy="461665"/>
          </a:xfrm>
          <a:prstGeom prst="rect">
            <a:avLst/>
          </a:prstGeom>
          <a:noFill/>
          <a:ln>
            <a:noFill/>
          </a:ln>
        </p:spPr>
        <p:txBody>
          <a:bodyPr wrap="none" rtlCol="0">
            <a:spAutoFit/>
          </a:bodyPr>
          <a:lstStyle/>
          <a:p>
            <a:r>
              <a:rPr lang="en-US" sz="2400" dirty="0" smtClean="0">
                <a:latin typeface="+mj-lt"/>
              </a:rPr>
              <a:t>…</a:t>
            </a:r>
            <a:endParaRPr lang="en-US" sz="2400" dirty="0">
              <a:latin typeface="+mj-lt"/>
            </a:endParaRPr>
          </a:p>
        </p:txBody>
      </p:sp>
      <p:sp>
        <p:nvSpPr>
          <p:cNvPr id="3" name="TextBox 2"/>
          <p:cNvSpPr txBox="1"/>
          <p:nvPr/>
        </p:nvSpPr>
        <p:spPr>
          <a:xfrm>
            <a:off x="511562" y="4242545"/>
            <a:ext cx="11168876" cy="769441"/>
          </a:xfrm>
          <a:prstGeom prst="rect">
            <a:avLst/>
          </a:prstGeom>
          <a:noFill/>
        </p:spPr>
        <p:txBody>
          <a:bodyPr wrap="square" rtlCol="0">
            <a:spAutoFit/>
          </a:bodyPr>
          <a:lstStyle/>
          <a:p>
            <a:r>
              <a:rPr lang="en-US" sz="2200" dirty="0" smtClean="0"/>
              <a:t>For more info, read about </a:t>
            </a:r>
            <a:r>
              <a:rPr lang="en-US" sz="2200" dirty="0"/>
              <a:t>the </a:t>
            </a:r>
            <a:r>
              <a:rPr lang="en-US" sz="2200" dirty="0" smtClean="0"/>
              <a:t>ongoing </a:t>
            </a:r>
            <a:r>
              <a:rPr lang="en-US" sz="2200" i="1" dirty="0" smtClean="0"/>
              <a:t>Competition </a:t>
            </a:r>
            <a:r>
              <a:rPr lang="en-US" sz="2200" i="1" dirty="0"/>
              <a:t>for Authenticated Encryption: Security, Applicability, and Robustness</a:t>
            </a:r>
            <a:r>
              <a:rPr lang="en-US" sz="2200" dirty="0"/>
              <a:t> (CAESAR) </a:t>
            </a:r>
            <a:r>
              <a:rPr lang="en-US" sz="2200" dirty="0" smtClean="0"/>
              <a:t>at https</a:t>
            </a:r>
            <a:r>
              <a:rPr lang="en-US" sz="2200" dirty="0"/>
              <a:t>://competitions.cr.yp.to/caesar.html</a:t>
            </a:r>
          </a:p>
        </p:txBody>
      </p:sp>
    </p:spTree>
    <p:extLst>
      <p:ext uri="{BB962C8B-B14F-4D97-AF65-F5344CB8AC3E}">
        <p14:creationId xmlns:p14="http://schemas.microsoft.com/office/powerpoint/2010/main" val="3794984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sp>
        <p:nvSpPr>
          <p:cNvPr id="8" name="Right Arrow 7"/>
          <p:cNvSpPr/>
          <p:nvPr/>
        </p:nvSpPr>
        <p:spPr>
          <a:xfrm>
            <a:off x="3352799" y="2944679"/>
            <a:ext cx="5486401" cy="7284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2" name="Group 11"/>
          <p:cNvGrpSpPr/>
          <p:nvPr/>
        </p:nvGrpSpPr>
        <p:grpSpPr>
          <a:xfrm>
            <a:off x="3352799" y="2944678"/>
            <a:ext cx="5486401" cy="3688874"/>
            <a:chOff x="3352799" y="2944678"/>
            <a:chExt cx="5486401" cy="3688874"/>
          </a:xfrm>
        </p:grpSpPr>
        <p:sp>
          <p:nvSpPr>
            <p:cNvPr id="10" name="Right Arrow 9"/>
            <p:cNvSpPr/>
            <p:nvPr/>
          </p:nvSpPr>
          <p:spPr>
            <a:xfrm>
              <a:off x="3352799" y="2944678"/>
              <a:ext cx="5486401" cy="7348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6200000">
              <a:off x="5490559" y="3771539"/>
              <a:ext cx="1210882" cy="650929"/>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399" y="3890352"/>
              <a:ext cx="2743200" cy="2743200"/>
            </a:xfrm>
            <a:prstGeom prst="rect">
              <a:avLst/>
            </a:prstGeom>
          </p:spPr>
        </p:pic>
      </p:grpSp>
      <p:sp>
        <p:nvSpPr>
          <p:cNvPr id="2" name="Title 1"/>
          <p:cNvSpPr>
            <a:spLocks noGrp="1"/>
          </p:cNvSpPr>
          <p:nvPr>
            <p:ph type="title"/>
          </p:nvPr>
        </p:nvSpPr>
        <p:spPr/>
        <p:txBody>
          <a:bodyPr/>
          <a:lstStyle/>
          <a:p>
            <a:r>
              <a:rPr lang="en-US" dirty="0"/>
              <a:t>End of Part </a:t>
            </a:r>
            <a:r>
              <a:rPr lang="en-US" dirty="0" smtClean="0"/>
              <a:t>2</a:t>
            </a:r>
            <a:endParaRPr lang="en-US"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1982491"/>
            <a:ext cx="2743200" cy="2743200"/>
          </a:xfrm>
          <a:prstGeom prst="rect">
            <a:avLst/>
          </a:prstGeom>
        </p:spPr>
      </p:pic>
      <p:sp>
        <p:nvSpPr>
          <p:cNvPr id="9" name="TextBox 8"/>
          <p:cNvSpPr txBox="1"/>
          <p:nvPr/>
        </p:nvSpPr>
        <p:spPr>
          <a:xfrm>
            <a:off x="752335" y="4642313"/>
            <a:ext cx="2457724" cy="954107"/>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private &amp; </a:t>
            </a:r>
            <a:r>
              <a:rPr lang="en-US" sz="2800" dirty="0" err="1" smtClean="0">
                <a:latin typeface="Lato Medium" panose="020F0502020204030203" pitchFamily="34" charset="0"/>
                <a:ea typeface="Lato Medium" panose="020F0502020204030203" pitchFamily="34" charset="0"/>
                <a:cs typeface="Lato Medium" panose="020F0502020204030203" pitchFamily="34" charset="0"/>
              </a:rPr>
              <a:t>auth</a:t>
            </a:r>
            <a:endParaRPr lang="en-US" sz="2800" dirty="0" smtClean="0">
              <a:latin typeface="Lato Medium" panose="020F0502020204030203" pitchFamily="34" charset="0"/>
              <a:ea typeface="Lato Medium" panose="020F0502020204030203" pitchFamily="34" charset="0"/>
              <a:cs typeface="Lato Medium" panose="020F0502020204030203" pitchFamily="34" charset="0"/>
            </a:endParaRPr>
          </a:p>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message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P</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p:cNvSpPr txBox="1"/>
          <p:nvPr/>
        </p:nvSpPr>
        <p:spPr>
          <a:xfrm>
            <a:off x="7316344" y="5711666"/>
            <a:ext cx="684803" cy="523220"/>
          </a:xfrm>
          <a:prstGeom prst="rect">
            <a:avLst/>
          </a:prstGeom>
          <a:noFill/>
        </p:spPr>
        <p:txBody>
          <a:bodyPr wrap="none" rtlCol="0">
            <a:spAutoFit/>
          </a:bodyPr>
          <a:lstStyle/>
          <a:p>
            <a:pPr algn="ct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5452130" y="2206484"/>
            <a:ext cx="3025187" cy="954107"/>
          </a:xfrm>
          <a:prstGeom prst="rect">
            <a:avLst/>
          </a:prstGeom>
          <a:noFill/>
        </p:spPr>
        <p:txBody>
          <a:bodyPr wrap="none" rtlCol="0">
            <a:spAutoFit/>
          </a:bodyPr>
          <a:lstStyle/>
          <a:p>
            <a:r>
              <a:rPr lang="en-US" sz="2800" dirty="0">
                <a:solidFill>
                  <a:schemeClr val="accent1"/>
                </a:solidFill>
              </a:rPr>
              <a:t>☏ </a:t>
            </a:r>
            <a:r>
              <a:rPr lang="en-US" sz="2800" dirty="0" smtClean="0">
                <a:solidFill>
                  <a:schemeClr val="accent1"/>
                </a:solidFill>
              </a:rPr>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protected</a:t>
            </a:r>
          </a:p>
          <a:p>
            <a:r>
              <a:rPr lang="en-US" sz="2800" dirty="0" smtClean="0">
                <a:solidFill>
                  <a:schemeClr val="bg1"/>
                </a:solidFill>
              </a:rPr>
              <a:t>☏</a:t>
            </a:r>
            <a:r>
              <a:rPr lang="en-US" sz="2800" dirty="0" smtClean="0"/>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communication</a:t>
            </a:r>
            <a:endParaRPr lang="en-US" sz="28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3" name="Group 2"/>
          <p:cNvGrpSpPr/>
          <p:nvPr/>
        </p:nvGrpSpPr>
        <p:grpSpPr>
          <a:xfrm>
            <a:off x="1445634" y="1052765"/>
            <a:ext cx="9300728" cy="1056208"/>
            <a:chOff x="1445634" y="1052765"/>
            <a:chExt cx="9300728" cy="1056208"/>
          </a:xfrm>
        </p:grpSpPr>
        <p:sp>
          <p:nvSpPr>
            <p:cNvPr id="16" name="TextBox 15"/>
            <p:cNvSpPr txBox="1"/>
            <p:nvPr/>
          </p:nvSpPr>
          <p:spPr>
            <a:xfrm>
              <a:off x="1445634" y="1459271"/>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675235" y="1458797"/>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20" name="TextBox 19"/>
            <p:cNvSpPr txBox="1"/>
            <p:nvPr/>
          </p:nvSpPr>
          <p:spPr>
            <a:xfrm>
              <a:off x="5880873" y="1052765"/>
              <a:ext cx="3417923" cy="523220"/>
            </a:xfrm>
            <a:prstGeom prst="rect">
              <a:avLst/>
            </a:prstGeom>
            <a:noFill/>
          </p:spPr>
          <p:txBody>
            <a:bodyPr wrap="none" rtlCol="0">
              <a:spAutoFit/>
            </a:bodyPr>
            <a:lstStyle/>
            <a:p>
              <a:pPr algn="ctr"/>
              <a:r>
                <a:rPr lang="en-US" sz="2800"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key encapsulation</a:t>
              </a:r>
              <a:endParaRPr lang="en-US" sz="28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5" name="Group 24"/>
            <p:cNvGrpSpPr/>
            <p:nvPr/>
          </p:nvGrpSpPr>
          <p:grpSpPr>
            <a:xfrm>
              <a:off x="2537993" y="1377453"/>
              <a:ext cx="7137242" cy="731520"/>
              <a:chOff x="2537993" y="1377453"/>
              <a:chExt cx="7137242" cy="731520"/>
            </a:xfrm>
          </p:grpSpPr>
          <p:sp>
            <p:nvSpPr>
              <p:cNvPr id="18" name="Right Arrow 17"/>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TextBox 21"/>
              <p:cNvSpPr txBox="1"/>
              <p:nvPr/>
            </p:nvSpPr>
            <p:spPr>
              <a:xfrm>
                <a:off x="3303937" y="1477893"/>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grpSp>
      </p:grpSp>
      <p:sp>
        <p:nvSpPr>
          <p:cNvPr id="28" name="TextBox 27"/>
          <p:cNvSpPr txBox="1"/>
          <p:nvPr/>
        </p:nvSpPr>
        <p:spPr>
          <a:xfrm>
            <a:off x="3303937" y="3048448"/>
            <a:ext cx="3417923"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C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err="1" smtClean="0">
                <a:latin typeface="Lato Heavy" panose="020F0502020204030203" pitchFamily="34" charset="0"/>
                <a:ea typeface="Lato Heavy" panose="020F0502020204030203" pitchFamily="34" charset="0"/>
                <a:cs typeface="Lato Heavy" panose="020F0502020204030203" pitchFamily="34" charset="0"/>
              </a:rPr>
              <a:t>Enc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P</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9" name="TextBox 28"/>
          <p:cNvSpPr txBox="1"/>
          <p:nvPr/>
        </p:nvSpPr>
        <p:spPr>
          <a:xfrm>
            <a:off x="8413671" y="4725691"/>
            <a:ext cx="3594254" cy="954107"/>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recover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P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latin typeface="Lato Heavy" panose="020F0502020204030203" pitchFamily="34" charset="0"/>
                <a:ea typeface="Lato Heavy" panose="020F0502020204030203" pitchFamily="34" charset="0"/>
                <a:cs typeface="Lato Heavy" panose="020F0502020204030203" pitchFamily="34" charset="0"/>
              </a:rPr>
              <a:t>Dec(</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 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dirty="0" smtClean="0">
                <a:latin typeface="Lato Medium" panose="020F0502020204030203" pitchFamily="34" charset="0"/>
                <a:ea typeface="Lato Medium" panose="020F0502020204030203" pitchFamily="34" charset="0"/>
                <a:cs typeface="Lato Medium" panose="020F0502020204030203" pitchFamily="34" charset="0"/>
              </a:rPr>
              <a:t>,</a:t>
            </a:r>
          </a:p>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or receive error </a:t>
            </a:r>
            <a:r>
              <a:rPr lang="en-US" sz="2800" dirty="0" smtClean="0">
                <a:latin typeface="Lato Black"/>
                <a:cs typeface="Lato Black"/>
              </a:rPr>
              <a:t>┴</a:t>
            </a:r>
            <a:endParaRPr lang="en-US" sz="2800" baseline="30000" dirty="0">
              <a:latin typeface="Lato Black"/>
              <a:cs typeface="Lato Black"/>
            </a:endParaRPr>
          </a:p>
        </p:txBody>
      </p:sp>
      <p:sp>
        <p:nvSpPr>
          <p:cNvPr id="30" name="TextBox 29"/>
          <p:cNvSpPr txBox="1"/>
          <p:nvPr/>
        </p:nvSpPr>
        <p:spPr>
          <a:xfrm>
            <a:off x="4881436" y="2256702"/>
            <a:ext cx="715859" cy="830997"/>
          </a:xfrm>
          <a:prstGeom prst="rect">
            <a:avLst/>
          </a:prstGeom>
          <a:noFill/>
        </p:spPr>
        <p:txBody>
          <a:bodyPr wrap="square" rtlCol="0">
            <a:spAutoFit/>
          </a:bodyPr>
          <a:lstStyle/>
          <a:p>
            <a:pPr algn="ctr"/>
            <a:r>
              <a:rPr lang="en-US" sz="4800" dirty="0">
                <a:solidFill>
                  <a:srgbClr val="00B050"/>
                </a:solidFill>
                <a:latin typeface="+mj-lt"/>
              </a:rPr>
              <a:t>✔</a:t>
            </a:r>
          </a:p>
        </p:txBody>
      </p:sp>
    </p:spTree>
    <p:extLst>
      <p:ext uri="{BB962C8B-B14F-4D97-AF65-F5344CB8AC3E}">
        <p14:creationId xmlns:p14="http://schemas.microsoft.com/office/powerpoint/2010/main" val="2381031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next time: Generating, distributing, updating keys</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15498" y="3797085"/>
            <a:ext cx="9074257" cy="3076413"/>
            <a:chOff x="-15498" y="3797085"/>
            <a:chExt cx="9074257" cy="3076413"/>
          </a:xfrm>
          <a:solidFill>
            <a:schemeClr val="bg1">
              <a:lumMod val="85000"/>
            </a:schemeClr>
          </a:solidFill>
        </p:grpSpPr>
        <p:sp>
          <p:nvSpPr>
            <p:cNvPr id="53" name="Freeform 52"/>
            <p:cNvSpPr/>
            <p:nvPr/>
          </p:nvSpPr>
          <p:spPr>
            <a:xfrm>
              <a:off x="-15498" y="3797085"/>
              <a:ext cx="9074257" cy="3076413"/>
            </a:xfrm>
            <a:custGeom>
              <a:avLst/>
              <a:gdLst>
                <a:gd name="connsiteX0" fmla="*/ 0 w 9074257"/>
                <a:gd name="connsiteY0" fmla="*/ 3076413 h 3076413"/>
                <a:gd name="connsiteX1" fmla="*/ 7749 w 9074257"/>
                <a:gd name="connsiteY1" fmla="*/ 0 h 3076413"/>
                <a:gd name="connsiteX2" fmla="*/ 5563891 w 9074257"/>
                <a:gd name="connsiteY2" fmla="*/ 15498 h 3076413"/>
                <a:gd name="connsiteX3" fmla="*/ 9074257 w 9074257"/>
                <a:gd name="connsiteY3" fmla="*/ 922149 h 3076413"/>
                <a:gd name="connsiteX4" fmla="*/ 9074257 w 9074257"/>
                <a:gd name="connsiteY4" fmla="*/ 3045417 h 3076413"/>
                <a:gd name="connsiteX5" fmla="*/ 0 w 9074257"/>
                <a:gd name="connsiteY5" fmla="*/ 3076413 h 30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4257" h="3076413">
                  <a:moveTo>
                    <a:pt x="0" y="3076413"/>
                  </a:moveTo>
                  <a:lnTo>
                    <a:pt x="7749" y="0"/>
                  </a:lnTo>
                  <a:lnTo>
                    <a:pt x="5563891" y="15498"/>
                  </a:lnTo>
                  <a:lnTo>
                    <a:pt x="9074257" y="922149"/>
                  </a:lnTo>
                  <a:lnTo>
                    <a:pt x="9074257" y="3045417"/>
                  </a:lnTo>
                  <a:lnTo>
                    <a:pt x="0" y="3076413"/>
                  </a:lnTo>
                  <a:close/>
                </a:path>
              </a:pathLst>
            </a:custGeom>
            <a:solidFill>
              <a:schemeClr val="bg1">
                <a:lumMod val="6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464955" y="6162724"/>
              <a:ext cx="2382383" cy="523220"/>
            </a:xfrm>
            <a:prstGeom prst="rect">
              <a:avLst/>
            </a:prstGeom>
            <a:grpFill/>
            <a:ln>
              <a:solidFill>
                <a:schemeClr val="tx1">
                  <a:lumMod val="50000"/>
                  <a:lumOff val="50000"/>
                </a:schemeClr>
              </a:solidFill>
            </a:ln>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grpFill/>
            <a:ln>
              <a:solidFill>
                <a:schemeClr val="tx1">
                  <a:lumMod val="50000"/>
                  <a:lumOff val="5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grpFill/>
            <a:ln>
              <a:solidFill>
                <a:schemeClr val="tx1">
                  <a:lumMod val="50000"/>
                  <a:lumOff val="50000"/>
                </a:schemeClr>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grpFill/>
            <a:ln>
              <a:solidFill>
                <a:schemeClr val="tx1">
                  <a:lumMod val="50000"/>
                  <a:lumOff val="50000"/>
                </a:schemeClr>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grpFill/>
            <a:ln>
              <a:solidFill>
                <a:schemeClr val="tx1">
                  <a:lumMod val="50000"/>
                  <a:lumOff val="5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grpFill/>
            <a:ln w="50800">
              <a:solidFill>
                <a:schemeClr val="tx1">
                  <a:lumMod val="65000"/>
                  <a:lumOff val="35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grpFill/>
            <a:ln w="50800">
              <a:solidFill>
                <a:schemeClr val="tx1">
                  <a:lumMod val="65000"/>
                  <a:lumOff val="35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grpFill/>
            <a:ln w="50800">
              <a:solidFill>
                <a:schemeClr val="tx1">
                  <a:lumMod val="65000"/>
                  <a:lumOff val="35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grpFill/>
            <a:ln w="50800">
              <a:solidFill>
                <a:schemeClr val="tx1">
                  <a:lumMod val="65000"/>
                  <a:lumOff val="35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6047787" y="3924984"/>
            <a:ext cx="715859" cy="830997"/>
          </a:xfrm>
          <a:prstGeom prst="rect">
            <a:avLst/>
          </a:prstGeom>
          <a:noFill/>
        </p:spPr>
        <p:txBody>
          <a:bodyPr wrap="square" rtlCol="0">
            <a:spAutoFit/>
          </a:bodyPr>
          <a:lstStyle/>
          <a:p>
            <a:pPr algn="ctr"/>
            <a:r>
              <a:rPr lang="en-US" sz="4800" dirty="0">
                <a:solidFill>
                  <a:srgbClr val="00B050"/>
                </a:solidFill>
                <a:latin typeface="+mj-lt"/>
              </a:rPr>
              <a:t>✔</a:t>
            </a:r>
          </a:p>
        </p:txBody>
      </p:sp>
    </p:spTree>
    <p:extLst>
      <p:ext uri="{BB962C8B-B14F-4D97-AF65-F5344CB8AC3E}">
        <p14:creationId xmlns:p14="http://schemas.microsoft.com/office/powerpoint/2010/main" val="21275625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 with Associated Data (AEAD)</a:t>
            </a:r>
            <a:endParaRPr lang="en-US" dirty="0"/>
          </a:p>
        </p:txBody>
      </p:sp>
      <p:sp>
        <p:nvSpPr>
          <p:cNvPr id="3" name="Content Placeholder 2"/>
          <p:cNvSpPr>
            <a:spLocks noGrp="1"/>
          </p:cNvSpPr>
          <p:nvPr>
            <p:ph idx="1"/>
          </p:nvPr>
        </p:nvSpPr>
        <p:spPr/>
        <p:txBody>
          <a:bodyPr/>
          <a:lstStyle/>
          <a:p>
            <a:pPr>
              <a:spcBef>
                <a:spcPts val="1400"/>
              </a:spcBef>
            </a:pPr>
            <a:r>
              <a:rPr lang="en-US" dirty="0" err="1">
                <a:solidFill>
                  <a:schemeClr val="accent1"/>
                </a:solidFill>
              </a:rPr>
              <a:t>KeyGen</a:t>
            </a:r>
            <a:r>
              <a:rPr lang="en-US" dirty="0"/>
              <a:t>: </a:t>
            </a:r>
            <a:r>
              <a:rPr lang="en-US" dirty="0" smtClean="0"/>
              <a:t>randomly </a:t>
            </a:r>
            <a:r>
              <a:rPr lang="en-US" dirty="0"/>
              <a:t>chooses </a:t>
            </a:r>
            <a:r>
              <a:rPr lang="en-US" dirty="0" smtClean="0"/>
              <a:t>key</a:t>
            </a:r>
            <a:r>
              <a:rPr lang="en-US" dirty="0"/>
              <a:t>, </a:t>
            </a:r>
            <a:r>
              <a:rPr lang="en-US" dirty="0" smtClean="0"/>
              <a:t>as </a:t>
            </a:r>
            <a:r>
              <a:rPr lang="en-US" dirty="0"/>
              <a:t>always</a:t>
            </a:r>
          </a:p>
          <a:p>
            <a:pPr>
              <a:spcBef>
                <a:spcPts val="1400"/>
              </a:spcBef>
            </a:pPr>
            <a:r>
              <a:rPr lang="en-US" dirty="0" err="1">
                <a:solidFill>
                  <a:srgbClr val="4F81BD"/>
                </a:solidFill>
              </a:rPr>
              <a:t>Enc</a:t>
            </a:r>
            <a:r>
              <a:rPr lang="en-US" dirty="0" smtClean="0"/>
              <a:t>(</a:t>
            </a:r>
            <a:r>
              <a:rPr lang="en-US" dirty="0"/>
              <a:t>authenticated data A</a:t>
            </a:r>
            <a:r>
              <a:rPr lang="en-US" dirty="0" smtClean="0"/>
              <a:t>,</a:t>
            </a:r>
            <a:br>
              <a:rPr lang="en-US" dirty="0" smtClean="0"/>
            </a:br>
            <a:r>
              <a:rPr lang="en-US" dirty="0" smtClean="0"/>
              <a:t>private + </a:t>
            </a:r>
            <a:r>
              <a:rPr lang="en-US" dirty="0" err="1" smtClean="0"/>
              <a:t>auth</a:t>
            </a:r>
            <a:r>
              <a:rPr lang="en-US" dirty="0" smtClean="0"/>
              <a:t> </a:t>
            </a:r>
            <a:r>
              <a:rPr lang="en-US" dirty="0"/>
              <a:t>data P</a:t>
            </a:r>
            <a:r>
              <a:rPr lang="en-US" dirty="0" smtClean="0"/>
              <a:t>, nonce N) →</a:t>
            </a:r>
            <a:br>
              <a:rPr lang="en-US" dirty="0" smtClean="0"/>
            </a:br>
            <a:r>
              <a:rPr lang="en-US" dirty="0" smtClean="0"/>
              <a:t>ciphertext </a:t>
            </a:r>
            <a:r>
              <a:rPr lang="en-US" dirty="0"/>
              <a:t>C of length |C| </a:t>
            </a:r>
            <a:r>
              <a:rPr lang="en-US" dirty="0" smtClean="0"/>
              <a:t>&gt; </a:t>
            </a:r>
            <a:r>
              <a:rPr lang="en-US" dirty="0"/>
              <a:t>|P</a:t>
            </a:r>
            <a:r>
              <a:rPr lang="en-US" dirty="0" smtClean="0"/>
              <a:t>|</a:t>
            </a:r>
            <a:endParaRPr lang="en-US" dirty="0"/>
          </a:p>
          <a:p>
            <a:pPr>
              <a:spcBef>
                <a:spcPts val="1400"/>
              </a:spcBef>
            </a:pPr>
            <a:r>
              <a:rPr lang="en-US" dirty="0">
                <a:solidFill>
                  <a:srgbClr val="4F81BD"/>
                </a:solidFill>
              </a:rPr>
              <a:t>Dec</a:t>
            </a:r>
            <a:r>
              <a:rPr lang="en-US" dirty="0"/>
              <a:t>(C, A, N) → P </a:t>
            </a:r>
            <a:r>
              <a:rPr lang="en-US" dirty="0" smtClean="0"/>
              <a:t>or</a:t>
            </a:r>
            <a:endParaRPr lang="en-US" baseline="-25000" dirty="0"/>
          </a:p>
          <a:p>
            <a:pPr marL="0" indent="0">
              <a:buNone/>
            </a:pPr>
            <a:endParaRPr lang="en-US" dirty="0"/>
          </a:p>
          <a:p>
            <a:pPr marL="0" indent="0">
              <a:buNone/>
            </a:pPr>
            <a:r>
              <a:rPr lang="en-US" dirty="0"/>
              <a:t>Why combine authentication and encryption?</a:t>
            </a:r>
          </a:p>
          <a:p>
            <a:r>
              <a:rPr lang="en-US" dirty="0"/>
              <a:t>Better security: resist some of these physical side channel attacks</a:t>
            </a:r>
          </a:p>
          <a:p>
            <a:r>
              <a:rPr lang="en-US" dirty="0"/>
              <a:t>Simplicity: developers have fewer decisions (i.e., opportunities for mistakes)</a:t>
            </a:r>
          </a:p>
          <a:p>
            <a:r>
              <a:rPr lang="en-US" dirty="0"/>
              <a:t>Performance: save in time + space costs, also often only need 1 key</a:t>
            </a:r>
          </a:p>
        </p:txBody>
      </p:sp>
      <p:sp>
        <p:nvSpPr>
          <p:cNvPr id="4" name="TextBox 3"/>
          <p:cNvSpPr txBox="1"/>
          <p:nvPr/>
        </p:nvSpPr>
        <p:spPr>
          <a:xfrm rot="10800000">
            <a:off x="3603029" y="2941148"/>
            <a:ext cx="377026" cy="461665"/>
          </a:xfrm>
          <a:prstGeom prst="rect">
            <a:avLst/>
          </a:prstGeom>
          <a:noFill/>
        </p:spPr>
        <p:txBody>
          <a:bodyPr wrap="none" rtlCol="0">
            <a:spAutoFit/>
          </a:bodyPr>
          <a:lstStyle/>
          <a:p>
            <a:r>
              <a:rPr lang="en-US" sz="2400" dirty="0" smtClean="0">
                <a:latin typeface="Lato Semibold"/>
                <a:cs typeface="Lato Semibold"/>
              </a:rPr>
              <a:t>T</a:t>
            </a:r>
            <a:endParaRPr lang="en-US" sz="2400" dirty="0">
              <a:latin typeface="Lato Semibold"/>
              <a:cs typeface="Lato Semibold"/>
            </a:endParaRPr>
          </a:p>
        </p:txBody>
      </p:sp>
      <p:sp>
        <p:nvSpPr>
          <p:cNvPr id="6" name="Rectangle 5"/>
          <p:cNvSpPr/>
          <p:nvPr/>
        </p:nvSpPr>
        <p:spPr>
          <a:xfrm>
            <a:off x="7307675" y="2026957"/>
            <a:ext cx="2148065"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latin typeface="Lato Black"/>
                <a:cs typeface="Lato Black"/>
              </a:rPr>
              <a:t>Auth</a:t>
            </a:r>
            <a:r>
              <a:rPr lang="en-US" sz="2400" dirty="0" smtClean="0">
                <a:latin typeface="Lato Black"/>
                <a:cs typeface="Lato Black"/>
              </a:rPr>
              <a:t> </a:t>
            </a:r>
            <a:r>
              <a:rPr lang="en-US" sz="2400" dirty="0" err="1" smtClean="0">
                <a:latin typeface="Lato Black"/>
                <a:cs typeface="Lato Black"/>
              </a:rPr>
              <a:t>Enc</a:t>
            </a:r>
            <a:endParaRPr lang="en-US" sz="2400" i="1" baseline="-25000" dirty="0">
              <a:latin typeface="Lato Black"/>
              <a:cs typeface="Lato Black"/>
            </a:endParaRPr>
          </a:p>
        </p:txBody>
      </p:sp>
      <p:sp>
        <p:nvSpPr>
          <p:cNvPr id="8" name="TextBox 7"/>
          <p:cNvSpPr txBox="1"/>
          <p:nvPr/>
        </p:nvSpPr>
        <p:spPr>
          <a:xfrm>
            <a:off x="7307676" y="1102109"/>
            <a:ext cx="1167892" cy="415498"/>
          </a:xfrm>
          <a:prstGeom prst="rect">
            <a:avLst/>
          </a:prstGeom>
          <a:noFill/>
          <a:ln>
            <a:solidFill>
              <a:schemeClr val="tx1">
                <a:lumMod val="65000"/>
                <a:lumOff val="35000"/>
              </a:schemeClr>
            </a:solidFill>
          </a:ln>
        </p:spPr>
        <p:txBody>
          <a:bodyPr wrap="square" rtlCol="0">
            <a:spAutoFit/>
          </a:bodyPr>
          <a:lstStyle/>
          <a:p>
            <a:pPr algn="ctr"/>
            <a:r>
              <a:rPr lang="en-US" sz="2100" dirty="0"/>
              <a:t>P</a:t>
            </a:r>
          </a:p>
        </p:txBody>
      </p:sp>
      <p:sp>
        <p:nvSpPr>
          <p:cNvPr id="10" name="TextBox 9"/>
          <p:cNvSpPr txBox="1"/>
          <p:nvPr/>
        </p:nvSpPr>
        <p:spPr>
          <a:xfrm>
            <a:off x="7307676" y="3068945"/>
            <a:ext cx="2148064" cy="415498"/>
          </a:xfrm>
          <a:prstGeom prst="rect">
            <a:avLst/>
          </a:prstGeom>
          <a:noFill/>
          <a:ln>
            <a:solidFill>
              <a:schemeClr val="tx1">
                <a:lumMod val="65000"/>
                <a:lumOff val="35000"/>
              </a:schemeClr>
            </a:solidFill>
          </a:ln>
        </p:spPr>
        <p:txBody>
          <a:bodyPr wrap="square" rtlCol="0">
            <a:spAutoFit/>
          </a:bodyPr>
          <a:lstStyle/>
          <a:p>
            <a:pPr algn="ctr"/>
            <a:r>
              <a:rPr lang="en-US" sz="2100" dirty="0" smtClean="0"/>
              <a:t>C</a:t>
            </a:r>
            <a:endParaRPr lang="en-US" sz="2100" dirty="0"/>
          </a:p>
        </p:txBody>
      </p:sp>
      <p:sp>
        <p:nvSpPr>
          <p:cNvPr id="11" name="TextBox 10"/>
          <p:cNvSpPr txBox="1"/>
          <p:nvPr/>
        </p:nvSpPr>
        <p:spPr>
          <a:xfrm>
            <a:off x="8584253" y="1102109"/>
            <a:ext cx="1002514" cy="415498"/>
          </a:xfrm>
          <a:prstGeom prst="rect">
            <a:avLst/>
          </a:prstGeom>
          <a:noFill/>
          <a:ln>
            <a:noFill/>
          </a:ln>
        </p:spPr>
        <p:txBody>
          <a:bodyPr wrap="square" rtlCol="0">
            <a:spAutoFit/>
          </a:bodyPr>
          <a:lstStyle/>
          <a:p>
            <a:pPr algn="ctr"/>
            <a:r>
              <a:rPr lang="en-US" sz="2100" dirty="0" smtClean="0"/>
              <a:t>A, N</a:t>
            </a:r>
            <a:endParaRPr lang="en-US" sz="2100" dirty="0"/>
          </a:p>
        </p:txBody>
      </p:sp>
      <p:cxnSp>
        <p:nvCxnSpPr>
          <p:cNvPr id="13" name="Straight Arrow Connector 12"/>
          <p:cNvCxnSpPr>
            <a:stCxn id="8" idx="2"/>
          </p:cNvCxnSpPr>
          <p:nvPr/>
        </p:nvCxnSpPr>
        <p:spPr>
          <a:xfrm>
            <a:off x="7891622" y="1517607"/>
            <a:ext cx="0" cy="499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p:cNvCxnSpPr>
          <p:nvPr/>
        </p:nvCxnSpPr>
        <p:spPr>
          <a:xfrm>
            <a:off x="9085510" y="1517607"/>
            <a:ext cx="0" cy="499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2"/>
            <a:endCxn id="10" idx="0"/>
          </p:cNvCxnSpPr>
          <p:nvPr/>
        </p:nvCxnSpPr>
        <p:spPr>
          <a:xfrm>
            <a:off x="8381708" y="2564577"/>
            <a:ext cx="0" cy="50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038021" y="2026957"/>
            <a:ext cx="1544379" cy="537620"/>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smtClean="0">
                <a:latin typeface="Lato Black"/>
                <a:cs typeface="Lato Black"/>
              </a:rPr>
              <a:t>Auth</a:t>
            </a:r>
            <a:r>
              <a:rPr lang="en-US" sz="2400" dirty="0" smtClean="0">
                <a:latin typeface="Lato Black"/>
                <a:cs typeface="Lato Black"/>
              </a:rPr>
              <a:t> Dec</a:t>
            </a:r>
            <a:endParaRPr lang="en-US" sz="2400" i="1" baseline="-25000" dirty="0">
              <a:latin typeface="Lato Black"/>
              <a:cs typeface="Lato Black"/>
            </a:endParaRPr>
          </a:p>
        </p:txBody>
      </p:sp>
      <p:sp>
        <p:nvSpPr>
          <p:cNvPr id="26" name="TextBox 25"/>
          <p:cNvSpPr txBox="1"/>
          <p:nvPr/>
        </p:nvSpPr>
        <p:spPr>
          <a:xfrm>
            <a:off x="10308953" y="1102109"/>
            <a:ext cx="1002514" cy="415498"/>
          </a:xfrm>
          <a:prstGeom prst="rect">
            <a:avLst/>
          </a:prstGeom>
          <a:noFill/>
          <a:ln>
            <a:noFill/>
          </a:ln>
        </p:spPr>
        <p:txBody>
          <a:bodyPr wrap="square" rtlCol="0">
            <a:spAutoFit/>
          </a:bodyPr>
          <a:lstStyle/>
          <a:p>
            <a:pPr algn="ctr"/>
            <a:r>
              <a:rPr lang="en-US" sz="2100" dirty="0" smtClean="0"/>
              <a:t>C, A, N</a:t>
            </a:r>
            <a:endParaRPr lang="en-US" sz="2100" dirty="0"/>
          </a:p>
        </p:txBody>
      </p:sp>
      <p:sp>
        <p:nvSpPr>
          <p:cNvPr id="27" name="TextBox 26"/>
          <p:cNvSpPr txBox="1"/>
          <p:nvPr/>
        </p:nvSpPr>
        <p:spPr>
          <a:xfrm>
            <a:off x="10308953" y="3068945"/>
            <a:ext cx="1002514" cy="415498"/>
          </a:xfrm>
          <a:prstGeom prst="rect">
            <a:avLst/>
          </a:prstGeom>
          <a:noFill/>
          <a:ln>
            <a:noFill/>
          </a:ln>
        </p:spPr>
        <p:txBody>
          <a:bodyPr wrap="square" rtlCol="0">
            <a:spAutoFit/>
          </a:bodyPr>
          <a:lstStyle/>
          <a:p>
            <a:pPr algn="ctr"/>
            <a:r>
              <a:rPr lang="en-US" sz="2100" dirty="0" smtClean="0"/>
              <a:t>P or </a:t>
            </a:r>
            <a:r>
              <a:rPr lang="en-US" sz="2100" dirty="0" smtClean="0">
                <a:solidFill>
                  <a:schemeClr val="bg1"/>
                </a:solidFill>
              </a:rPr>
              <a:t>T</a:t>
            </a:r>
            <a:endParaRPr lang="en-US" sz="2100" dirty="0">
              <a:solidFill>
                <a:schemeClr val="bg1"/>
              </a:solidFill>
            </a:endParaRPr>
          </a:p>
        </p:txBody>
      </p:sp>
      <p:cxnSp>
        <p:nvCxnSpPr>
          <p:cNvPr id="28" name="Straight Arrow Connector 27"/>
          <p:cNvCxnSpPr>
            <a:stCxn id="26" idx="2"/>
            <a:endCxn id="24" idx="0"/>
          </p:cNvCxnSpPr>
          <p:nvPr/>
        </p:nvCxnSpPr>
        <p:spPr>
          <a:xfrm>
            <a:off x="10810210" y="1517607"/>
            <a:ext cx="1" cy="509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4" idx="2"/>
            <a:endCxn id="27" idx="0"/>
          </p:cNvCxnSpPr>
          <p:nvPr/>
        </p:nvCxnSpPr>
        <p:spPr>
          <a:xfrm flipH="1">
            <a:off x="10810210" y="2564577"/>
            <a:ext cx="1" cy="50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10800000">
            <a:off x="10919391" y="3083913"/>
            <a:ext cx="343690" cy="415498"/>
          </a:xfrm>
          <a:prstGeom prst="rect">
            <a:avLst/>
          </a:prstGeom>
          <a:noFill/>
        </p:spPr>
        <p:txBody>
          <a:bodyPr wrap="none" rtlCol="0">
            <a:spAutoFit/>
          </a:bodyPr>
          <a:lstStyle/>
          <a:p>
            <a:r>
              <a:rPr lang="en-US" sz="2100" dirty="0" smtClean="0">
                <a:latin typeface="Lato Regular"/>
                <a:cs typeface="Lato Regular"/>
              </a:rPr>
              <a:t>T</a:t>
            </a:r>
            <a:endParaRPr lang="en-US" sz="2100" dirty="0">
              <a:latin typeface="Lato Regular"/>
              <a:cs typeface="Lato Regular"/>
            </a:endParaRPr>
          </a:p>
        </p:txBody>
      </p:sp>
    </p:spTree>
    <p:extLst>
      <p:ext uri="{BB962C8B-B14F-4D97-AF65-F5344CB8AC3E}">
        <p14:creationId xmlns:p14="http://schemas.microsoft.com/office/powerpoint/2010/main" val="2372165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security guarantees: probabilistic edition</a:t>
            </a:r>
            <a:endParaRPr lang="en-US" dirty="0"/>
          </a:p>
        </p:txBody>
      </p:sp>
      <p:sp>
        <p:nvSpPr>
          <p:cNvPr id="114" name="Content Placeholder 113"/>
          <p:cNvSpPr>
            <a:spLocks noGrp="1"/>
          </p:cNvSpPr>
          <p:nvPr>
            <p:ph idx="1"/>
          </p:nvPr>
        </p:nvSpPr>
        <p:spPr>
          <a:xfrm>
            <a:off x="609600" y="4954272"/>
            <a:ext cx="10972800" cy="1406468"/>
          </a:xfrm>
        </p:spPr>
        <p:txBody>
          <a:bodyPr>
            <a:normAutofit fontScale="92500"/>
          </a:bodyPr>
          <a:lstStyle/>
          <a:p>
            <a:pPr marL="0" indent="0">
              <a:buNone/>
            </a:pPr>
            <a:r>
              <a:rPr lang="en-US" dirty="0" smtClean="0"/>
              <a:t>CCA and authentication have different </a:t>
            </a:r>
            <a:r>
              <a:rPr lang="en-US" i="1" dirty="0" smtClean="0"/>
              <a:t>goals</a:t>
            </a:r>
            <a:r>
              <a:rPr lang="en-US" dirty="0" smtClean="0"/>
              <a:t> even if achieved with similar </a:t>
            </a:r>
            <a:r>
              <a:rPr lang="en-US" i="1" dirty="0" smtClean="0"/>
              <a:t>constructions</a:t>
            </a:r>
            <a:endParaRPr lang="en-US" dirty="0" smtClean="0"/>
          </a:p>
          <a:p>
            <a:r>
              <a:rPr lang="en-US" dirty="0" smtClean="0">
                <a:latin typeface="+mn-lt"/>
              </a:rPr>
              <a:t>CCA: ensure privacy against a strong Mallory who can make Dec queries</a:t>
            </a:r>
          </a:p>
          <a:p>
            <a:r>
              <a:rPr lang="en-US" dirty="0" smtClean="0">
                <a:latin typeface="+mn-lt"/>
              </a:rPr>
              <a:t>Authenticity: ensure Mallory cannot forge new messages that Bob will accept</a:t>
            </a:r>
            <a:endParaRPr lang="en-US" dirty="0">
              <a:latin typeface="+mn-lt"/>
            </a:endParaRPr>
          </a:p>
        </p:txBody>
      </p:sp>
      <p:grpSp>
        <p:nvGrpSpPr>
          <p:cNvPr id="4" name="Group 3"/>
          <p:cNvGrpSpPr/>
          <p:nvPr/>
        </p:nvGrpSpPr>
        <p:grpSpPr>
          <a:xfrm>
            <a:off x="1256841" y="1721192"/>
            <a:ext cx="10554924" cy="461667"/>
            <a:chOff x="1256841" y="1721192"/>
            <a:chExt cx="10554924" cy="461667"/>
          </a:xfrm>
        </p:grpSpPr>
        <p:sp>
          <p:nvSpPr>
            <p:cNvPr id="6" name="TextBox 5"/>
            <p:cNvSpPr txBox="1"/>
            <p:nvPr/>
          </p:nvSpPr>
          <p:spPr>
            <a:xfrm>
              <a:off x="1256841" y="1721194"/>
              <a:ext cx="1656223" cy="461665"/>
            </a:xfrm>
            <a:prstGeom prst="rect">
              <a:avLst/>
            </a:prstGeom>
            <a:noFill/>
            <a:ln>
              <a:solidFill>
                <a:schemeClr val="tx1"/>
              </a:solidFill>
            </a:ln>
          </p:spPr>
          <p:txBody>
            <a:bodyPr wrap="none" rtlCol="0">
              <a:spAutoFit/>
            </a:bodyPr>
            <a:lstStyle/>
            <a:p>
              <a:r>
                <a:rPr lang="en-US" sz="2400" dirty="0" smtClean="0">
                  <a:latin typeface="+mj-lt"/>
                </a:rPr>
                <a:t>IND$-CPA</a:t>
              </a:r>
              <a:endParaRPr lang="en-US" sz="2400" dirty="0">
                <a:latin typeface="+mj-lt"/>
              </a:endParaRPr>
            </a:p>
          </p:txBody>
        </p:sp>
        <p:sp>
          <p:nvSpPr>
            <p:cNvPr id="7" name="TextBox 6"/>
            <p:cNvSpPr txBox="1"/>
            <p:nvPr/>
          </p:nvSpPr>
          <p:spPr>
            <a:xfrm>
              <a:off x="5571294" y="1721193"/>
              <a:ext cx="1656223" cy="461665"/>
            </a:xfrm>
            <a:prstGeom prst="rect">
              <a:avLst/>
            </a:prstGeom>
            <a:noFill/>
            <a:ln>
              <a:solidFill>
                <a:schemeClr val="tx1"/>
              </a:solidFill>
            </a:ln>
          </p:spPr>
          <p:txBody>
            <a:bodyPr wrap="none" rtlCol="0">
              <a:spAutoFit/>
            </a:bodyPr>
            <a:lstStyle/>
            <a:p>
              <a:r>
                <a:rPr lang="en-US" sz="2400" dirty="0" smtClean="0">
                  <a:latin typeface="+mj-lt"/>
                </a:rPr>
                <a:t>IND$-CCA</a:t>
              </a:r>
              <a:endParaRPr lang="en-US" sz="2400" dirty="0">
                <a:latin typeface="+mj-lt"/>
              </a:endParaRPr>
            </a:p>
          </p:txBody>
        </p:sp>
        <p:sp>
          <p:nvSpPr>
            <p:cNvPr id="8" name="TextBox 7"/>
            <p:cNvSpPr txBox="1"/>
            <p:nvPr/>
          </p:nvSpPr>
          <p:spPr>
            <a:xfrm>
              <a:off x="9445412" y="1721192"/>
              <a:ext cx="2366353" cy="461665"/>
            </a:xfrm>
            <a:prstGeom prst="rect">
              <a:avLst/>
            </a:prstGeom>
            <a:noFill/>
            <a:ln>
              <a:solidFill>
                <a:schemeClr val="tx1"/>
              </a:solidFill>
            </a:ln>
          </p:spPr>
          <p:txBody>
            <a:bodyPr wrap="none" rtlCol="0">
              <a:spAutoFit/>
            </a:bodyPr>
            <a:lstStyle/>
            <a:p>
              <a:r>
                <a:rPr lang="en-US" sz="2400" dirty="0" smtClean="0">
                  <a:latin typeface="+mj-lt"/>
                </a:rPr>
                <a:t>Probabilistic AE</a:t>
              </a:r>
              <a:endParaRPr lang="en-US" sz="2400" dirty="0">
                <a:latin typeface="+mj-lt"/>
              </a:endParaRPr>
            </a:p>
          </p:txBody>
        </p:sp>
        <p:cxnSp>
          <p:nvCxnSpPr>
            <p:cNvPr id="12" name="Straight Arrow Connector 11"/>
            <p:cNvCxnSpPr>
              <a:stCxn id="6" idx="3"/>
              <a:endCxn id="7" idx="1"/>
            </p:cNvCxnSpPr>
            <p:nvPr/>
          </p:nvCxnSpPr>
          <p:spPr>
            <a:xfrm flipV="1">
              <a:off x="2913064" y="1952026"/>
              <a:ext cx="2658230"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7227517" y="1952025"/>
              <a:ext cx="221789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113354" y="2537744"/>
            <a:ext cx="3462864" cy="1845734"/>
            <a:chOff x="804333" y="3877733"/>
            <a:chExt cx="3462864" cy="1845734"/>
          </a:xfrm>
        </p:grpSpPr>
        <p:cxnSp>
          <p:nvCxnSpPr>
            <p:cNvPr id="27" name="Straight Connector 26"/>
            <p:cNvCxnSpPr/>
            <p:nvPr/>
          </p:nvCxnSpPr>
          <p:spPr>
            <a:xfrm>
              <a:off x="2617669" y="3877733"/>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890" y="4183920"/>
              <a:ext cx="1210876" cy="1210876"/>
            </a:xfrm>
            <a:prstGeom prst="rect">
              <a:avLst/>
            </a:prstGeom>
          </p:spPr>
        </p:pic>
        <p:sp>
          <p:nvSpPr>
            <p:cNvPr id="29" name="TextBox 28"/>
            <p:cNvSpPr txBox="1"/>
            <p:nvPr/>
          </p:nvSpPr>
          <p:spPr>
            <a:xfrm>
              <a:off x="1544740" y="3986476"/>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0" name="Rectangle 29"/>
            <p:cNvSpPr/>
            <p:nvPr/>
          </p:nvSpPr>
          <p:spPr>
            <a:xfrm>
              <a:off x="3778405" y="4513178"/>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i="1" dirty="0" smtClean="0">
                  <a:latin typeface="Lato Black"/>
                  <a:cs typeface="Lato Black"/>
                </a:rPr>
                <a:t>$</a:t>
              </a:r>
              <a:endParaRPr lang="en-US" sz="2100" i="1" baseline="-25000" dirty="0">
                <a:latin typeface="Lato Black"/>
                <a:cs typeface="Lato Black"/>
              </a:endParaRPr>
            </a:p>
          </p:txBody>
        </p:sp>
        <p:cxnSp>
          <p:nvCxnSpPr>
            <p:cNvPr id="31" name="Curved Connector 30"/>
            <p:cNvCxnSpPr/>
            <p:nvPr/>
          </p:nvCxnSpPr>
          <p:spPr>
            <a:xfrm rot="10800000" flipV="1">
              <a:off x="1120642" y="4328512"/>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rot="16200000" flipH="1">
              <a:off x="1578861" y="4580117"/>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3" name="Curved Connector 32"/>
            <p:cNvCxnSpPr>
              <a:endCxn id="30" idx="0"/>
            </p:cNvCxnSpPr>
            <p:nvPr/>
          </p:nvCxnSpPr>
          <p:spPr>
            <a:xfrm>
              <a:off x="3041806" y="4328510"/>
              <a:ext cx="980995"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30" idx="2"/>
            </p:cNvCxnSpPr>
            <p:nvPr/>
          </p:nvCxnSpPr>
          <p:spPr>
            <a:xfrm rot="5400000">
              <a:off x="3435379" y="4676213"/>
              <a:ext cx="252501" cy="922345"/>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224604" y="3986476"/>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6" name="TextBox 35"/>
            <p:cNvSpPr txBox="1"/>
            <p:nvPr/>
          </p:nvSpPr>
          <p:spPr>
            <a:xfrm>
              <a:off x="1762673" y="5286597"/>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7" name="TextBox 36"/>
            <p:cNvSpPr txBox="1"/>
            <p:nvPr/>
          </p:nvSpPr>
          <p:spPr>
            <a:xfrm>
              <a:off x="3224604" y="5286597"/>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9" name="Rectangle 38"/>
            <p:cNvSpPr/>
            <p:nvPr/>
          </p:nvSpPr>
          <p:spPr>
            <a:xfrm>
              <a:off x="804333" y="4520548"/>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dirty="0" err="1" smtClean="0">
                  <a:latin typeface="Lato Black"/>
                  <a:cs typeface="Lato Black"/>
                </a:rPr>
                <a:t>Enc</a:t>
              </a:r>
              <a:r>
                <a:rPr lang="en-US" sz="2100" baseline="-25000" dirty="0" smtClean="0">
                  <a:latin typeface="Lato Black"/>
                  <a:cs typeface="Lato Black"/>
                </a:rPr>
                <a:t>$</a:t>
              </a:r>
              <a:r>
                <a:rPr lang="en-US" sz="2100" dirty="0" smtClean="0">
                  <a:latin typeface="Lato Black"/>
                  <a:cs typeface="Lato Black"/>
                </a:rPr>
                <a:t>(-,$)</a:t>
              </a:r>
              <a:endParaRPr lang="en-US" sz="2100" i="1" baseline="-25000" dirty="0">
                <a:latin typeface="Lato Black"/>
                <a:cs typeface="Lato Black"/>
              </a:endParaRPr>
            </a:p>
          </p:txBody>
        </p:sp>
      </p:grpSp>
      <p:grpSp>
        <p:nvGrpSpPr>
          <p:cNvPr id="94" name="Group 93"/>
          <p:cNvGrpSpPr/>
          <p:nvPr/>
        </p:nvGrpSpPr>
        <p:grpSpPr>
          <a:xfrm>
            <a:off x="4346188" y="2537744"/>
            <a:ext cx="3470626" cy="1845734"/>
            <a:chOff x="4488108" y="4699194"/>
            <a:chExt cx="3470626" cy="1845734"/>
          </a:xfrm>
        </p:grpSpPr>
        <p:cxnSp>
          <p:nvCxnSpPr>
            <p:cNvPr id="62" name="Straight Connector 61"/>
            <p:cNvCxnSpPr/>
            <p:nvPr/>
          </p:nvCxnSpPr>
          <p:spPr>
            <a:xfrm>
              <a:off x="6620303"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24" y="5005381"/>
              <a:ext cx="1210876" cy="1210876"/>
            </a:xfrm>
            <a:prstGeom prst="rect">
              <a:avLst/>
            </a:prstGeom>
          </p:spPr>
        </p:pic>
        <p:sp>
          <p:nvSpPr>
            <p:cNvPr id="65" name="Rectangle 64"/>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i="1" dirty="0" smtClean="0">
                  <a:latin typeface="Lato Black"/>
                  <a:cs typeface="Lato Black"/>
                </a:rPr>
                <a:t>$</a:t>
              </a:r>
              <a:endParaRPr lang="en-US" sz="2100" i="1" baseline="-25000" dirty="0">
                <a:latin typeface="Lato Black"/>
                <a:cs typeface="Lato Black"/>
              </a:endParaRPr>
            </a:p>
          </p:txBody>
        </p:sp>
        <p:sp>
          <p:nvSpPr>
            <p:cNvPr id="73" name="Rectangle 72"/>
            <p:cNvSpPr/>
            <p:nvPr/>
          </p:nvSpPr>
          <p:spPr>
            <a:xfrm>
              <a:off x="4488108" y="4797019"/>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dirty="0" err="1" smtClean="0">
                  <a:latin typeface="Lato Black"/>
                  <a:cs typeface="Lato Black"/>
                </a:rPr>
                <a:t>Enc</a:t>
              </a:r>
              <a:r>
                <a:rPr lang="en-US" sz="2100" baseline="-25000" dirty="0" smtClean="0">
                  <a:latin typeface="Lato Black"/>
                  <a:cs typeface="Lato Black"/>
                </a:rPr>
                <a:t>$</a:t>
              </a:r>
              <a:r>
                <a:rPr lang="en-US" sz="2100" dirty="0" smtClean="0">
                  <a:latin typeface="Lato Black"/>
                  <a:cs typeface="Lato Black"/>
                </a:rPr>
                <a:t>(-,$)</a:t>
              </a:r>
              <a:endParaRPr lang="en-US" sz="2100" i="1" baseline="-25000" dirty="0">
                <a:latin typeface="Lato Black"/>
                <a:cs typeface="Lato Black"/>
              </a:endParaRPr>
            </a:p>
          </p:txBody>
        </p:sp>
        <p:cxnSp>
          <p:nvCxnSpPr>
            <p:cNvPr id="76" name="Straight Arrow Connector 75"/>
            <p:cNvCxnSpPr>
              <a:stCxn id="73" idx="3"/>
            </p:cNvCxnSpPr>
            <p:nvPr/>
          </p:nvCxnSpPr>
          <p:spPr>
            <a:xfrm>
              <a:off x="5696006" y="5065829"/>
              <a:ext cx="500213" cy="22914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4496849" y="5905668"/>
              <a:ext cx="1207898"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Lato Black"/>
                  <a:cs typeface="Lato Black"/>
                </a:rPr>
                <a:t>Dec</a:t>
              </a:r>
              <a:r>
                <a:rPr lang="en-US" sz="2100" baseline="-25000" dirty="0" smtClean="0">
                  <a:latin typeface="Lato Black"/>
                  <a:cs typeface="Lato Black"/>
                </a:rPr>
                <a:t>$</a:t>
              </a:r>
              <a:r>
                <a:rPr lang="en-US" sz="2100" dirty="0" smtClean="0">
                  <a:latin typeface="Lato Black"/>
                  <a:cs typeface="Lato Black"/>
                </a:rPr>
                <a:t>(-)</a:t>
              </a:r>
              <a:endParaRPr lang="en-US" sz="2100" i="1" baseline="-25000" dirty="0">
                <a:latin typeface="Lato Black"/>
                <a:cs typeface="Lato Black"/>
              </a:endParaRPr>
            </a:p>
          </p:txBody>
        </p:sp>
        <p:sp>
          <p:nvSpPr>
            <p:cNvPr id="81" name="Rectangle 80"/>
            <p:cNvSpPr/>
            <p:nvPr/>
          </p:nvSpPr>
          <p:spPr>
            <a:xfrm>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100" i="1" dirty="0" smtClean="0">
                  <a:latin typeface="Lato Black"/>
                  <a:cs typeface="Lato Black"/>
                </a:rPr>
                <a:t>$</a:t>
              </a:r>
              <a:r>
                <a:rPr lang="en-US" sz="2100" baseline="30000" dirty="0" smtClean="0">
                  <a:latin typeface="Lato Black"/>
                  <a:cs typeface="Lato Black"/>
                </a:rPr>
                <a:t>-1</a:t>
              </a:r>
              <a:endParaRPr lang="en-US" sz="2100" baseline="30000" dirty="0">
                <a:latin typeface="Lato Black"/>
                <a:cs typeface="Lato Black"/>
              </a:endParaRPr>
            </a:p>
          </p:txBody>
        </p:sp>
        <p:cxnSp>
          <p:nvCxnSpPr>
            <p:cNvPr id="83" name="Straight Arrow Connector 82"/>
            <p:cNvCxnSpPr>
              <a:stCxn id="79" idx="3"/>
            </p:cNvCxnSpPr>
            <p:nvPr/>
          </p:nvCxnSpPr>
          <p:spPr>
            <a:xfrm flipV="1">
              <a:off x="5704747" y="6017042"/>
              <a:ext cx="433732"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65" idx="1"/>
            </p:cNvCxnSpPr>
            <p:nvPr/>
          </p:nvCxnSpPr>
          <p:spPr>
            <a:xfrm flipH="1">
              <a:off x="7087914" y="5045998"/>
              <a:ext cx="382028" cy="24897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1" idx="1"/>
            </p:cNvCxnSpPr>
            <p:nvPr/>
          </p:nvCxnSpPr>
          <p:spPr>
            <a:xfrm flipH="1" flipV="1">
              <a:off x="7054035" y="6017042"/>
              <a:ext cx="415907"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8586785" y="2537744"/>
            <a:ext cx="3470626" cy="1845734"/>
            <a:chOff x="4488108" y="4699194"/>
            <a:chExt cx="3470626" cy="1845734"/>
          </a:xfrm>
        </p:grpSpPr>
        <p:cxnSp>
          <p:nvCxnSpPr>
            <p:cNvPr id="96" name="Straight Connector 95"/>
            <p:cNvCxnSpPr/>
            <p:nvPr/>
          </p:nvCxnSpPr>
          <p:spPr>
            <a:xfrm>
              <a:off x="6620303"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97" name="Picture 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24" y="5005381"/>
              <a:ext cx="1210876" cy="1210876"/>
            </a:xfrm>
            <a:prstGeom prst="rect">
              <a:avLst/>
            </a:prstGeom>
          </p:spPr>
        </p:pic>
        <p:sp>
          <p:nvSpPr>
            <p:cNvPr id="98" name="Rectangle 97"/>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i="1" dirty="0" smtClean="0">
                  <a:latin typeface="Lato Black"/>
                  <a:cs typeface="Lato Black"/>
                </a:rPr>
                <a:t>$</a:t>
              </a:r>
              <a:endParaRPr lang="en-US" sz="2100" i="1" baseline="-25000" dirty="0">
                <a:latin typeface="Lato Black"/>
                <a:cs typeface="Lato Black"/>
              </a:endParaRPr>
            </a:p>
          </p:txBody>
        </p:sp>
        <p:sp>
          <p:nvSpPr>
            <p:cNvPr id="99" name="Rectangle 98"/>
            <p:cNvSpPr/>
            <p:nvPr/>
          </p:nvSpPr>
          <p:spPr>
            <a:xfrm>
              <a:off x="4488108" y="4797019"/>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dirty="0" err="1" smtClean="0">
                  <a:latin typeface="Lato Black"/>
                  <a:cs typeface="Lato Black"/>
                </a:rPr>
                <a:t>Enc</a:t>
              </a:r>
              <a:r>
                <a:rPr lang="en-US" sz="2100" baseline="-25000" dirty="0" smtClean="0">
                  <a:latin typeface="Lato Black"/>
                  <a:cs typeface="Lato Black"/>
                </a:rPr>
                <a:t>$</a:t>
              </a:r>
              <a:r>
                <a:rPr lang="en-US" sz="2100" dirty="0" smtClean="0">
                  <a:latin typeface="Lato Black"/>
                  <a:cs typeface="Lato Black"/>
                </a:rPr>
                <a:t>(-,$)</a:t>
              </a:r>
              <a:endParaRPr lang="en-US" sz="2100" i="1" baseline="-25000" dirty="0">
                <a:latin typeface="Lato Black"/>
                <a:cs typeface="Lato Black"/>
              </a:endParaRPr>
            </a:p>
          </p:txBody>
        </p:sp>
        <p:cxnSp>
          <p:nvCxnSpPr>
            <p:cNvPr id="100" name="Straight Arrow Connector 99"/>
            <p:cNvCxnSpPr>
              <a:stCxn id="99" idx="3"/>
            </p:cNvCxnSpPr>
            <p:nvPr/>
          </p:nvCxnSpPr>
          <p:spPr>
            <a:xfrm>
              <a:off x="5696006" y="5065829"/>
              <a:ext cx="500213" cy="22914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4496849" y="5905668"/>
              <a:ext cx="1207898"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Lato Black"/>
                  <a:cs typeface="Lato Black"/>
                </a:rPr>
                <a:t>Dec</a:t>
              </a:r>
              <a:r>
                <a:rPr lang="en-US" sz="2100" baseline="-25000" dirty="0" smtClean="0">
                  <a:latin typeface="Lato Black"/>
                  <a:cs typeface="Lato Black"/>
                </a:rPr>
                <a:t>$</a:t>
              </a:r>
              <a:r>
                <a:rPr lang="en-US" sz="2100" dirty="0" smtClean="0">
                  <a:latin typeface="Lato Black"/>
                  <a:cs typeface="Lato Black"/>
                </a:rPr>
                <a:t>(-)</a:t>
              </a:r>
              <a:endParaRPr lang="en-US" sz="2100" i="1" baseline="-25000" dirty="0">
                <a:latin typeface="Lato Black"/>
                <a:cs typeface="Lato Black"/>
              </a:endParaRPr>
            </a:p>
          </p:txBody>
        </p:sp>
        <p:sp>
          <p:nvSpPr>
            <p:cNvPr id="102" name="Rectangle 101"/>
            <p:cNvSpPr/>
            <p:nvPr/>
          </p:nvSpPr>
          <p:spPr>
            <a:xfrm rot="10800000">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100" dirty="0" smtClean="0">
                  <a:latin typeface="Lato Black"/>
                  <a:cs typeface="Lato Black"/>
                </a:rPr>
                <a:t>T</a:t>
              </a:r>
              <a:endParaRPr lang="en-US" sz="2100" baseline="30000" dirty="0">
                <a:latin typeface="Lato Black"/>
                <a:cs typeface="Lato Black"/>
              </a:endParaRPr>
            </a:p>
          </p:txBody>
        </p:sp>
        <p:cxnSp>
          <p:nvCxnSpPr>
            <p:cNvPr id="103" name="Straight Arrow Connector 102"/>
            <p:cNvCxnSpPr>
              <a:stCxn id="101" idx="3"/>
            </p:cNvCxnSpPr>
            <p:nvPr/>
          </p:nvCxnSpPr>
          <p:spPr>
            <a:xfrm flipV="1">
              <a:off x="5704747" y="6017042"/>
              <a:ext cx="433732"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98" idx="1"/>
            </p:cNvCxnSpPr>
            <p:nvPr/>
          </p:nvCxnSpPr>
          <p:spPr>
            <a:xfrm flipH="1">
              <a:off x="7087914" y="5045998"/>
              <a:ext cx="382028" cy="24897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2" idx="3"/>
            </p:cNvCxnSpPr>
            <p:nvPr/>
          </p:nvCxnSpPr>
          <p:spPr>
            <a:xfrm flipH="1" flipV="1">
              <a:off x="7054036" y="6017043"/>
              <a:ext cx="415906" cy="157434"/>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4919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4">
                                            <p:txEl>
                                              <p:pRg st="0" end="0"/>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4">
                                            <p:txEl>
                                              <p:pRg st="1" end="1"/>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4">
                                            <p:txEl>
                                              <p:pRg st="2" end="2"/>
                                            </p:txEl>
                                          </p:spTgt>
                                        </p:tgtEl>
                                        <p:attrNameLst>
                                          <p:attrName>style.visibility</p:attrName>
                                        </p:attrNameLst>
                                      </p:cBhvr>
                                      <p:to>
                                        <p:strVal val="hidden"/>
                                      </p:to>
                                    </p:set>
                                  </p:childTnLst>
                                </p:cTn>
                              </p:par>
                            </p:childTnLst>
                          </p:cTn>
                        </p:par>
                        <p:par>
                          <p:cTn id="33" fill="hold">
                            <p:stCondLst>
                              <p:cond delay="0"/>
                            </p:stCondLst>
                            <p:childTnLst>
                              <p:par>
                                <p:cTn id="34" presetID="42" presetClass="path" presetSubtype="0" accel="50000" decel="50000" fill="hold" nodeType="afterEffect">
                                  <p:stCondLst>
                                    <p:cond delay="0"/>
                                  </p:stCondLst>
                                  <p:childTnLst>
                                    <p:animMotion origin="layout" path="M 2.89659E-6 9.06988E-7 L 2.89659E-6 0.46552 " pathEditMode="relative" rAng="0" ptsTypes="AA">
                                      <p:cBhvr>
                                        <p:cTn id="35" dur="2000" fill="hold"/>
                                        <p:tgtEl>
                                          <p:spTgt spid="4"/>
                                        </p:tgtEl>
                                        <p:attrNameLst>
                                          <p:attrName>ppt_x</p:attrName>
                                          <p:attrName>ppt_y</p:attrName>
                                        </p:attrNameLst>
                                      </p:cBhvr>
                                      <p:rCtr x="0" y="232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security guarantees: nonce-based edition</a:t>
            </a:r>
            <a:endParaRPr lang="en-US" dirty="0"/>
          </a:p>
        </p:txBody>
      </p:sp>
      <p:sp>
        <p:nvSpPr>
          <p:cNvPr id="6" name="TextBox 5"/>
          <p:cNvSpPr txBox="1"/>
          <p:nvPr/>
        </p:nvSpPr>
        <p:spPr>
          <a:xfrm>
            <a:off x="1256841" y="4913134"/>
            <a:ext cx="1656223" cy="461665"/>
          </a:xfrm>
          <a:prstGeom prst="rect">
            <a:avLst/>
          </a:prstGeom>
          <a:noFill/>
          <a:ln>
            <a:solidFill>
              <a:schemeClr val="tx1"/>
            </a:solidFill>
          </a:ln>
        </p:spPr>
        <p:txBody>
          <a:bodyPr wrap="none" rtlCol="0">
            <a:spAutoFit/>
          </a:bodyPr>
          <a:lstStyle/>
          <a:p>
            <a:r>
              <a:rPr lang="en-US" sz="2400" dirty="0" smtClean="0">
                <a:latin typeface="+mj-lt"/>
              </a:rPr>
              <a:t>IND$-CPA</a:t>
            </a:r>
            <a:endParaRPr lang="en-US" sz="2400" dirty="0">
              <a:latin typeface="+mj-lt"/>
            </a:endParaRPr>
          </a:p>
        </p:txBody>
      </p:sp>
      <p:sp>
        <p:nvSpPr>
          <p:cNvPr id="7" name="TextBox 6"/>
          <p:cNvSpPr txBox="1"/>
          <p:nvPr/>
        </p:nvSpPr>
        <p:spPr>
          <a:xfrm>
            <a:off x="5571294" y="4913133"/>
            <a:ext cx="1656223" cy="461665"/>
          </a:xfrm>
          <a:prstGeom prst="rect">
            <a:avLst/>
          </a:prstGeom>
          <a:noFill/>
          <a:ln>
            <a:solidFill>
              <a:schemeClr val="tx1"/>
            </a:solidFill>
          </a:ln>
        </p:spPr>
        <p:txBody>
          <a:bodyPr wrap="none" rtlCol="0">
            <a:spAutoFit/>
          </a:bodyPr>
          <a:lstStyle/>
          <a:p>
            <a:r>
              <a:rPr lang="en-US" sz="2400" dirty="0" smtClean="0">
                <a:latin typeface="+mj-lt"/>
              </a:rPr>
              <a:t>IND$-CCA</a:t>
            </a:r>
            <a:endParaRPr lang="en-US" sz="2400" dirty="0">
              <a:latin typeface="+mj-lt"/>
            </a:endParaRPr>
          </a:p>
        </p:txBody>
      </p:sp>
      <p:sp>
        <p:nvSpPr>
          <p:cNvPr id="8" name="TextBox 7"/>
          <p:cNvSpPr txBox="1"/>
          <p:nvPr/>
        </p:nvSpPr>
        <p:spPr>
          <a:xfrm>
            <a:off x="9445412" y="4913132"/>
            <a:ext cx="2366353" cy="461665"/>
          </a:xfrm>
          <a:prstGeom prst="rect">
            <a:avLst/>
          </a:prstGeom>
          <a:noFill/>
          <a:ln>
            <a:solidFill>
              <a:schemeClr val="tx1"/>
            </a:solidFill>
          </a:ln>
        </p:spPr>
        <p:txBody>
          <a:bodyPr wrap="none" rtlCol="0">
            <a:spAutoFit/>
          </a:bodyPr>
          <a:lstStyle/>
          <a:p>
            <a:r>
              <a:rPr lang="en-US" sz="2400" dirty="0" smtClean="0">
                <a:latin typeface="+mj-lt"/>
              </a:rPr>
              <a:t>Probabilistic AE</a:t>
            </a:r>
            <a:endParaRPr lang="en-US" sz="2400" dirty="0">
              <a:latin typeface="+mj-lt"/>
            </a:endParaRPr>
          </a:p>
        </p:txBody>
      </p:sp>
      <p:sp>
        <p:nvSpPr>
          <p:cNvPr id="9" name="TextBox 8"/>
          <p:cNvSpPr txBox="1"/>
          <p:nvPr/>
        </p:nvSpPr>
        <p:spPr>
          <a:xfrm>
            <a:off x="1070527" y="3588784"/>
            <a:ext cx="2016899" cy="830997"/>
          </a:xfrm>
          <a:prstGeom prst="rect">
            <a:avLst/>
          </a:prstGeom>
          <a:noFill/>
          <a:ln>
            <a:solidFill>
              <a:schemeClr val="tx1"/>
            </a:solidFill>
          </a:ln>
        </p:spPr>
        <p:txBody>
          <a:bodyPr wrap="none" rtlCol="0">
            <a:spAutoFit/>
          </a:bodyPr>
          <a:lstStyle/>
          <a:p>
            <a:r>
              <a:rPr lang="en-US" sz="2400" dirty="0" smtClean="0">
                <a:latin typeface="+mj-lt"/>
              </a:rPr>
              <a:t>Nonce-based</a:t>
            </a:r>
          </a:p>
          <a:p>
            <a:r>
              <a:rPr lang="en-US" sz="2400" dirty="0" smtClean="0">
                <a:latin typeface="+mj-lt"/>
              </a:rPr>
              <a:t>IND$-CPA</a:t>
            </a:r>
            <a:endParaRPr lang="en-US" sz="2400" dirty="0">
              <a:latin typeface="+mj-lt"/>
            </a:endParaRPr>
          </a:p>
        </p:txBody>
      </p:sp>
      <p:sp>
        <p:nvSpPr>
          <p:cNvPr id="10" name="TextBox 9"/>
          <p:cNvSpPr txBox="1"/>
          <p:nvPr/>
        </p:nvSpPr>
        <p:spPr>
          <a:xfrm>
            <a:off x="9386903" y="3865751"/>
            <a:ext cx="2483372" cy="461665"/>
          </a:xfrm>
          <a:prstGeom prst="rect">
            <a:avLst/>
          </a:prstGeom>
          <a:noFill/>
          <a:ln>
            <a:solidFill>
              <a:schemeClr val="tx1"/>
            </a:solidFill>
          </a:ln>
        </p:spPr>
        <p:txBody>
          <a:bodyPr wrap="none" rtlCol="0">
            <a:spAutoFit/>
          </a:bodyPr>
          <a:lstStyle/>
          <a:p>
            <a:r>
              <a:rPr lang="en-US" sz="2400" dirty="0" smtClean="0">
                <a:latin typeface="+mj-lt"/>
              </a:rPr>
              <a:t>Nonce-based AE</a:t>
            </a:r>
            <a:endParaRPr lang="en-US" sz="2400" dirty="0">
              <a:latin typeface="+mj-lt"/>
            </a:endParaRPr>
          </a:p>
        </p:txBody>
      </p:sp>
      <p:cxnSp>
        <p:nvCxnSpPr>
          <p:cNvPr id="12" name="Straight Arrow Connector 11"/>
          <p:cNvCxnSpPr>
            <a:stCxn id="6" idx="3"/>
            <a:endCxn id="7" idx="1"/>
          </p:cNvCxnSpPr>
          <p:nvPr/>
        </p:nvCxnSpPr>
        <p:spPr>
          <a:xfrm flipV="1">
            <a:off x="2913064" y="5143966"/>
            <a:ext cx="2658230"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7227517" y="5143965"/>
            <a:ext cx="221789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0"/>
          </p:cNvCxnSpPr>
          <p:nvPr/>
        </p:nvCxnSpPr>
        <p:spPr>
          <a:xfrm flipH="1" flipV="1">
            <a:off x="2078977" y="4419781"/>
            <a:ext cx="5976" cy="493353"/>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0"/>
            <a:endCxn id="10" idx="2"/>
          </p:cNvCxnSpPr>
          <p:nvPr/>
        </p:nvCxnSpPr>
        <p:spPr>
          <a:xfrm flipV="1">
            <a:off x="10628589" y="4327416"/>
            <a:ext cx="0" cy="58571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940423" y="1120494"/>
            <a:ext cx="4349105" cy="2318108"/>
            <a:chOff x="804333" y="3877733"/>
            <a:chExt cx="3462864" cy="1845734"/>
          </a:xfrm>
        </p:grpSpPr>
        <p:cxnSp>
          <p:nvCxnSpPr>
            <p:cNvPr id="49" name="Straight Connector 48"/>
            <p:cNvCxnSpPr/>
            <p:nvPr/>
          </p:nvCxnSpPr>
          <p:spPr>
            <a:xfrm>
              <a:off x="2617669" y="3877733"/>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890" y="4183920"/>
              <a:ext cx="1210876" cy="1210876"/>
            </a:xfrm>
            <a:prstGeom prst="rect">
              <a:avLst/>
            </a:prstGeom>
          </p:spPr>
        </p:pic>
        <p:sp>
          <p:nvSpPr>
            <p:cNvPr id="51" name="TextBox 50"/>
            <p:cNvSpPr txBox="1"/>
            <p:nvPr/>
          </p:nvSpPr>
          <p:spPr>
            <a:xfrm>
              <a:off x="1544740" y="3986476"/>
              <a:ext cx="650179" cy="345223"/>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2" name="Rectangle 51"/>
            <p:cNvSpPr/>
            <p:nvPr/>
          </p:nvSpPr>
          <p:spPr>
            <a:xfrm>
              <a:off x="3778405" y="4513178"/>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a:t>
              </a:r>
              <a:endParaRPr lang="en-US" sz="2800" i="1" baseline="-25000" dirty="0">
                <a:latin typeface="Lato Black"/>
                <a:cs typeface="Lato Black"/>
              </a:endParaRPr>
            </a:p>
          </p:txBody>
        </p:sp>
        <p:cxnSp>
          <p:nvCxnSpPr>
            <p:cNvPr id="53" name="Curved Connector 52"/>
            <p:cNvCxnSpPr/>
            <p:nvPr/>
          </p:nvCxnSpPr>
          <p:spPr>
            <a:xfrm rot="10800000" flipV="1">
              <a:off x="1120642" y="4328512"/>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1578861" y="4580117"/>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5" name="Curved Connector 54"/>
            <p:cNvCxnSpPr>
              <a:endCxn id="52" idx="0"/>
            </p:cNvCxnSpPr>
            <p:nvPr/>
          </p:nvCxnSpPr>
          <p:spPr>
            <a:xfrm>
              <a:off x="3041806" y="4328510"/>
              <a:ext cx="980995"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2" idx="2"/>
            </p:cNvCxnSpPr>
            <p:nvPr/>
          </p:nvCxnSpPr>
          <p:spPr>
            <a:xfrm rot="5400000">
              <a:off x="3435379" y="4676213"/>
              <a:ext cx="252501" cy="922345"/>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224604" y="3986476"/>
              <a:ext cx="640222" cy="345223"/>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8" name="TextBox 57"/>
            <p:cNvSpPr txBox="1"/>
            <p:nvPr/>
          </p:nvSpPr>
          <p:spPr>
            <a:xfrm>
              <a:off x="1762673" y="5286597"/>
              <a:ext cx="432246" cy="345223"/>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9" name="TextBox 58"/>
            <p:cNvSpPr txBox="1"/>
            <p:nvPr/>
          </p:nvSpPr>
          <p:spPr>
            <a:xfrm>
              <a:off x="3224604" y="5286597"/>
              <a:ext cx="432246" cy="345223"/>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0" name="Rectangle 59"/>
            <p:cNvSpPr/>
            <p:nvPr/>
          </p:nvSpPr>
          <p:spPr>
            <a:xfrm>
              <a:off x="804333" y="4520548"/>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latin typeface="Lato Black"/>
                  <a:cs typeface="Lato Black"/>
                </a:rPr>
                <a:t>Enc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grpSp>
      <p:grpSp>
        <p:nvGrpSpPr>
          <p:cNvPr id="61" name="Group 60"/>
          <p:cNvGrpSpPr/>
          <p:nvPr/>
        </p:nvGrpSpPr>
        <p:grpSpPr>
          <a:xfrm>
            <a:off x="7452912" y="1210219"/>
            <a:ext cx="4358853" cy="2318107"/>
            <a:chOff x="4488108" y="4699194"/>
            <a:chExt cx="3470626" cy="1845734"/>
          </a:xfrm>
        </p:grpSpPr>
        <p:cxnSp>
          <p:nvCxnSpPr>
            <p:cNvPr id="64" name="Straight Connector 63"/>
            <p:cNvCxnSpPr/>
            <p:nvPr/>
          </p:nvCxnSpPr>
          <p:spPr>
            <a:xfrm>
              <a:off x="6620303"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524" y="5005381"/>
              <a:ext cx="1210876" cy="1210876"/>
            </a:xfrm>
            <a:prstGeom prst="rect">
              <a:avLst/>
            </a:prstGeom>
          </p:spPr>
        </p:pic>
        <p:sp>
          <p:nvSpPr>
            <p:cNvPr id="67" name="Rectangle 66"/>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a:t>
              </a:r>
              <a:endParaRPr lang="en-US" sz="2800" i="1" baseline="-25000" dirty="0">
                <a:latin typeface="Lato Black"/>
                <a:cs typeface="Lato Black"/>
              </a:endParaRPr>
            </a:p>
          </p:txBody>
        </p:sp>
        <p:sp>
          <p:nvSpPr>
            <p:cNvPr id="68" name="Rectangle 67"/>
            <p:cNvSpPr/>
            <p:nvPr/>
          </p:nvSpPr>
          <p:spPr>
            <a:xfrm>
              <a:off x="4488108" y="4797019"/>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latin typeface="Lato Black"/>
                  <a:cs typeface="Lato Black"/>
                </a:rPr>
                <a:t>Enc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cxnSp>
          <p:nvCxnSpPr>
            <p:cNvPr id="69" name="Straight Arrow Connector 68"/>
            <p:cNvCxnSpPr>
              <a:stCxn id="68" idx="3"/>
            </p:cNvCxnSpPr>
            <p:nvPr/>
          </p:nvCxnSpPr>
          <p:spPr>
            <a:xfrm>
              <a:off x="5696006" y="5065829"/>
              <a:ext cx="500213" cy="22914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496849" y="5905668"/>
              <a:ext cx="1207898"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Dec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sp>
          <p:nvSpPr>
            <p:cNvPr id="71" name="Rectangle 70"/>
            <p:cNvSpPr/>
            <p:nvPr/>
          </p:nvSpPr>
          <p:spPr>
            <a:xfrm rot="10800000">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smtClean="0">
                  <a:latin typeface="Lato Black"/>
                  <a:cs typeface="Lato Black"/>
                </a:rPr>
                <a:t>T</a:t>
              </a:r>
              <a:endParaRPr lang="en-US" sz="2800" baseline="30000" dirty="0">
                <a:latin typeface="Lato Black"/>
                <a:cs typeface="Lato Black"/>
              </a:endParaRPr>
            </a:p>
          </p:txBody>
        </p:sp>
        <p:cxnSp>
          <p:nvCxnSpPr>
            <p:cNvPr id="72" name="Straight Arrow Connector 71"/>
            <p:cNvCxnSpPr>
              <a:stCxn id="70" idx="3"/>
            </p:cNvCxnSpPr>
            <p:nvPr/>
          </p:nvCxnSpPr>
          <p:spPr>
            <a:xfrm flipV="1">
              <a:off x="5704747" y="6017042"/>
              <a:ext cx="433732"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7" idx="1"/>
            </p:cNvCxnSpPr>
            <p:nvPr/>
          </p:nvCxnSpPr>
          <p:spPr>
            <a:xfrm flipH="1">
              <a:off x="7087914" y="5045998"/>
              <a:ext cx="382028" cy="24897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71" idx="3"/>
            </p:cNvCxnSpPr>
            <p:nvPr/>
          </p:nvCxnSpPr>
          <p:spPr>
            <a:xfrm flipH="1" flipV="1">
              <a:off x="7054035" y="6017043"/>
              <a:ext cx="415907" cy="157434"/>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0370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CCM: </a:t>
            </a:r>
            <a:r>
              <a:rPr lang="en-US" dirty="0" err="1" smtClean="0"/>
              <a:t>Housley</a:t>
            </a:r>
            <a:r>
              <a:rPr lang="en-US" dirty="0" smtClean="0"/>
              <a:t>, Whiting, Ferguson 2003</a:t>
            </a:r>
            <a:endParaRPr lang="en-US" dirty="0"/>
          </a:p>
        </p:txBody>
      </p:sp>
      <p:sp>
        <p:nvSpPr>
          <p:cNvPr id="4" name="Content Placeholder 3"/>
          <p:cNvSpPr>
            <a:spLocks noGrp="1"/>
          </p:cNvSpPr>
          <p:nvPr>
            <p:ph sz="half" idx="1"/>
          </p:nvPr>
        </p:nvSpPr>
        <p:spPr>
          <a:xfrm>
            <a:off x="609600" y="4246864"/>
            <a:ext cx="5384800" cy="2113876"/>
          </a:xfrm>
        </p:spPr>
        <p:txBody>
          <a:bodyPr>
            <a:normAutofit/>
          </a:bodyPr>
          <a:lstStyle/>
          <a:p>
            <a:pPr marL="0" indent="0">
              <a:buNone/>
            </a:pPr>
            <a:r>
              <a:rPr lang="en-US" dirty="0" smtClean="0"/>
              <a:t>Novelties</a:t>
            </a:r>
          </a:p>
          <a:p>
            <a:r>
              <a:rPr lang="en-US" sz="2200" dirty="0" smtClean="0">
                <a:latin typeface="+mn-lt"/>
              </a:rPr>
              <a:t>CTR and CBC-MAC can use same key</a:t>
            </a:r>
          </a:p>
          <a:p>
            <a:r>
              <a:rPr lang="en-US" sz="2200" dirty="0" smtClean="0">
                <a:latin typeface="+mn-lt"/>
              </a:rPr>
              <a:t>Counter generation mechanism solves CBC-MAC’s length extension problem</a:t>
            </a:r>
            <a:endParaRPr lang="en-US" sz="2200" dirty="0">
              <a:latin typeface="+mn-lt"/>
            </a:endParaRPr>
          </a:p>
        </p:txBody>
      </p:sp>
      <p:sp>
        <p:nvSpPr>
          <p:cNvPr id="41" name="Content Placeholder 40"/>
          <p:cNvSpPr>
            <a:spLocks noGrp="1"/>
          </p:cNvSpPr>
          <p:nvPr>
            <p:ph sz="half" idx="2"/>
          </p:nvPr>
        </p:nvSpPr>
        <p:spPr>
          <a:xfrm>
            <a:off x="6197600" y="4246864"/>
            <a:ext cx="5384800" cy="2113876"/>
          </a:xfrm>
        </p:spPr>
        <p:txBody>
          <a:bodyPr>
            <a:normAutofit/>
          </a:bodyPr>
          <a:lstStyle/>
          <a:p>
            <a:pPr marL="0" lvl="0" indent="0">
              <a:buNone/>
            </a:pPr>
            <a:r>
              <a:rPr lang="en-US" dirty="0" smtClean="0">
                <a:solidFill>
                  <a:prstClr val="black"/>
                </a:solidFill>
              </a:rPr>
              <a:t>Drawbacks</a:t>
            </a:r>
            <a:endParaRPr lang="en-US" dirty="0">
              <a:solidFill>
                <a:prstClr val="black"/>
              </a:solidFill>
            </a:endParaRPr>
          </a:p>
          <a:p>
            <a:pPr lvl="0"/>
            <a:r>
              <a:rPr lang="en-US" sz="2200" dirty="0" smtClean="0">
                <a:solidFill>
                  <a:prstClr val="black"/>
                </a:solidFill>
                <a:latin typeface="Lato"/>
              </a:rPr>
              <a:t>CTR mode → nonce reuse is catastrophic for privacy</a:t>
            </a:r>
          </a:p>
          <a:p>
            <a:pPr lvl="0"/>
            <a:r>
              <a:rPr lang="en-US" sz="2200" dirty="0" smtClean="0">
                <a:solidFill>
                  <a:prstClr val="black"/>
                </a:solidFill>
                <a:latin typeface="Lato"/>
              </a:rPr>
              <a:t>Using CBC mode for the MAC prevents parallelization and pipelining</a:t>
            </a:r>
            <a:r>
              <a:rPr lang="mr-IN" sz="2200" dirty="0" smtClean="0">
                <a:solidFill>
                  <a:prstClr val="black"/>
                </a:solidFill>
                <a:latin typeface="Lato"/>
              </a:rPr>
              <a:t>…</a:t>
            </a:r>
            <a:endParaRPr lang="en-US" sz="2200" dirty="0" smtClean="0">
              <a:solidFill>
                <a:prstClr val="black"/>
              </a:solidFill>
              <a:latin typeface="Lato"/>
            </a:endParaRPr>
          </a:p>
        </p:txBody>
      </p:sp>
      <p:grpSp>
        <p:nvGrpSpPr>
          <p:cNvPr id="5" name="Group 4"/>
          <p:cNvGrpSpPr/>
          <p:nvPr/>
        </p:nvGrpSpPr>
        <p:grpSpPr>
          <a:xfrm>
            <a:off x="1855320" y="2264136"/>
            <a:ext cx="2202492" cy="537620"/>
            <a:chOff x="5096206" y="2257500"/>
            <a:chExt cx="2202492" cy="537620"/>
          </a:xfrm>
        </p:grpSpPr>
        <p:sp>
          <p:nvSpPr>
            <p:cNvPr id="6" name="Rectangle 5"/>
            <p:cNvSpPr/>
            <p:nvPr/>
          </p:nvSpPr>
          <p:spPr>
            <a:xfrm>
              <a:off x="5096206" y="2257500"/>
              <a:ext cx="2202492" cy="53762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CBC-MAC</a:t>
              </a:r>
              <a:endParaRPr lang="en-US" sz="2400" i="1" baseline="-25000" dirty="0">
                <a:latin typeface="Lato Black"/>
                <a:cs typeface="Lato Black"/>
              </a:endParaRPr>
            </a:p>
          </p:txBody>
        </p:sp>
        <p:sp>
          <p:nvSpPr>
            <p:cNvPr id="7" name="Rectangle 6"/>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8" name="TextBox 7"/>
          <p:cNvSpPr txBox="1"/>
          <p:nvPr/>
        </p:nvSpPr>
        <p:spPr>
          <a:xfrm>
            <a:off x="2394553" y="1256266"/>
            <a:ext cx="1124026" cy="461665"/>
          </a:xfrm>
          <a:prstGeom prst="rect">
            <a:avLst/>
          </a:prstGeom>
          <a:noFill/>
        </p:spPr>
        <p:txBody>
          <a:bodyPr wrap="none" rtlCol="0">
            <a:spAutoFit/>
          </a:bodyPr>
          <a:lstStyle/>
          <a:p>
            <a:pPr algn="ctr"/>
            <a:r>
              <a:rPr lang="en-US" sz="2400" dirty="0" smtClean="0">
                <a:latin typeface="+mj-lt"/>
              </a:rPr>
              <a:t>P, A, N</a:t>
            </a:r>
            <a:endParaRPr lang="en-US" sz="2400" dirty="0">
              <a:latin typeface="+mj-lt"/>
            </a:endParaRPr>
          </a:p>
        </p:txBody>
      </p:sp>
      <p:cxnSp>
        <p:nvCxnSpPr>
          <p:cNvPr id="9" name="Straight Arrow Connector 8"/>
          <p:cNvCxnSpPr>
            <a:stCxn id="8" idx="2"/>
            <a:endCxn id="6" idx="0"/>
          </p:cNvCxnSpPr>
          <p:nvPr/>
        </p:nvCxnSpPr>
        <p:spPr>
          <a:xfrm>
            <a:off x="2956566" y="1717931"/>
            <a:ext cx="0"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15" idx="0"/>
          </p:cNvCxnSpPr>
          <p:nvPr/>
        </p:nvCxnSpPr>
        <p:spPr>
          <a:xfrm>
            <a:off x="2956566" y="2801756"/>
            <a:ext cx="0"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16381" y="3372214"/>
            <a:ext cx="880369" cy="461665"/>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grpSp>
        <p:nvGrpSpPr>
          <p:cNvPr id="17" name="Group 16"/>
          <p:cNvGrpSpPr/>
          <p:nvPr/>
        </p:nvGrpSpPr>
        <p:grpSpPr>
          <a:xfrm>
            <a:off x="5558058" y="2264136"/>
            <a:ext cx="1417950" cy="537620"/>
            <a:chOff x="5880748" y="2257500"/>
            <a:chExt cx="1417950" cy="537620"/>
          </a:xfrm>
        </p:grpSpPr>
        <p:sp>
          <p:nvSpPr>
            <p:cNvPr id="18" name="Rectangle 17"/>
            <p:cNvSpPr/>
            <p:nvPr/>
          </p:nvSpPr>
          <p:spPr>
            <a:xfrm>
              <a:off x="5880748" y="2257500"/>
              <a:ext cx="1417950"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CTR</a:t>
              </a:r>
              <a:endParaRPr lang="en-US" sz="2400" i="1" baseline="-25000" dirty="0">
                <a:latin typeface="Lato Black"/>
                <a:cs typeface="Lato Black"/>
              </a:endParaRPr>
            </a:p>
          </p:txBody>
        </p:sp>
        <p:sp>
          <p:nvSpPr>
            <p:cNvPr id="19" name="Rectangle 18"/>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20" name="TextBox 19"/>
          <p:cNvSpPr txBox="1"/>
          <p:nvPr/>
        </p:nvSpPr>
        <p:spPr>
          <a:xfrm>
            <a:off x="5912610" y="1256266"/>
            <a:ext cx="708847" cy="461665"/>
          </a:xfrm>
          <a:prstGeom prst="rect">
            <a:avLst/>
          </a:prstGeom>
          <a:noFill/>
        </p:spPr>
        <p:txBody>
          <a:bodyPr wrap="none" rtlCol="0">
            <a:spAutoFit/>
          </a:bodyPr>
          <a:lstStyle/>
          <a:p>
            <a:pPr algn="ctr"/>
            <a:r>
              <a:rPr lang="en-US" sz="2400" dirty="0" smtClean="0">
                <a:latin typeface="+mj-lt"/>
              </a:rPr>
              <a:t>T, P</a:t>
            </a:r>
            <a:endParaRPr lang="en-US" sz="2400" dirty="0">
              <a:latin typeface="+mj-lt"/>
            </a:endParaRPr>
          </a:p>
        </p:txBody>
      </p:sp>
      <p:cxnSp>
        <p:nvCxnSpPr>
          <p:cNvPr id="21" name="Straight Arrow Connector 20"/>
          <p:cNvCxnSpPr>
            <a:stCxn id="20" idx="2"/>
            <a:endCxn id="18" idx="0"/>
          </p:cNvCxnSpPr>
          <p:nvPr/>
        </p:nvCxnSpPr>
        <p:spPr>
          <a:xfrm flipH="1">
            <a:off x="6267033" y="1717931"/>
            <a:ext cx="1"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2"/>
            <a:endCxn id="24" idx="0"/>
          </p:cNvCxnSpPr>
          <p:nvPr/>
        </p:nvCxnSpPr>
        <p:spPr>
          <a:xfrm>
            <a:off x="6267033" y="2801756"/>
            <a:ext cx="1"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25109" y="3372214"/>
            <a:ext cx="1883849" cy="461665"/>
          </a:xfrm>
          <a:prstGeom prst="rect">
            <a:avLst/>
          </a:prstGeom>
          <a:noFill/>
        </p:spPr>
        <p:txBody>
          <a:bodyPr wrap="none" rtlCol="0">
            <a:spAutoFit/>
          </a:bodyPr>
          <a:lstStyle/>
          <a:p>
            <a:r>
              <a:rPr lang="en-US" sz="2400" dirty="0" smtClean="0"/>
              <a:t>ciphertext </a:t>
            </a:r>
            <a:r>
              <a:rPr lang="en-US" sz="2400" dirty="0" smtClean="0">
                <a:latin typeface="+mj-lt"/>
              </a:rPr>
              <a:t>C</a:t>
            </a:r>
            <a:endParaRPr lang="en-US" sz="2400" dirty="0">
              <a:latin typeface="+mj-lt"/>
            </a:endParaRPr>
          </a:p>
        </p:txBody>
      </p:sp>
      <p:grpSp>
        <p:nvGrpSpPr>
          <p:cNvPr id="42" name="Group 41"/>
          <p:cNvGrpSpPr/>
          <p:nvPr/>
        </p:nvGrpSpPr>
        <p:grpSpPr>
          <a:xfrm>
            <a:off x="6976008" y="1322308"/>
            <a:ext cx="3476330" cy="1483743"/>
            <a:chOff x="6976008" y="1322308"/>
            <a:chExt cx="3476330" cy="1483743"/>
          </a:xfrm>
        </p:grpSpPr>
        <p:sp>
          <p:nvSpPr>
            <p:cNvPr id="27" name="TextBox 26"/>
            <p:cNvSpPr txBox="1"/>
            <p:nvPr/>
          </p:nvSpPr>
          <p:spPr>
            <a:xfrm>
              <a:off x="8830678" y="1322308"/>
              <a:ext cx="1287532" cy="461665"/>
            </a:xfrm>
            <a:prstGeom prst="rect">
              <a:avLst/>
            </a:prstGeom>
            <a:noFill/>
          </p:spPr>
          <p:txBody>
            <a:bodyPr wrap="none" rtlCol="0">
              <a:spAutoFit/>
            </a:bodyPr>
            <a:lstStyle/>
            <a:p>
              <a:pPr algn="ctr"/>
              <a:r>
                <a:rPr lang="en-US" sz="2400" dirty="0" smtClean="0">
                  <a:latin typeface="+mj-lt"/>
                </a:rPr>
                <a:t>N, A, |P|</a:t>
              </a:r>
              <a:endParaRPr lang="en-US" sz="2400" dirty="0">
                <a:latin typeface="+mj-lt"/>
              </a:endParaRPr>
            </a:p>
          </p:txBody>
        </p:sp>
        <p:cxnSp>
          <p:nvCxnSpPr>
            <p:cNvPr id="28" name="Straight Arrow Connector 27"/>
            <p:cNvCxnSpPr>
              <a:stCxn id="27" idx="2"/>
            </p:cNvCxnSpPr>
            <p:nvPr/>
          </p:nvCxnSpPr>
          <p:spPr>
            <a:xfrm>
              <a:off x="9474444" y="1783973"/>
              <a:ext cx="0" cy="47493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8476254" y="2268431"/>
              <a:ext cx="1976084" cy="537620"/>
            </a:xfrm>
            <a:prstGeom prst="rect">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65000"/>
                      <a:lumOff val="35000"/>
                    </a:schemeClr>
                  </a:solidFill>
                  <a:latin typeface="Lato Black"/>
                  <a:cs typeface="Lato Black"/>
                </a:rPr>
                <a:t>Gen counter</a:t>
              </a:r>
              <a:endParaRPr lang="en-US" sz="2400" i="1" baseline="-25000" dirty="0">
                <a:solidFill>
                  <a:schemeClr val="tx1">
                    <a:lumMod val="65000"/>
                    <a:lumOff val="35000"/>
                  </a:schemeClr>
                </a:solidFill>
                <a:latin typeface="Lato Black"/>
                <a:cs typeface="Lato Black"/>
              </a:endParaRPr>
            </a:p>
          </p:txBody>
        </p:sp>
        <p:cxnSp>
          <p:nvCxnSpPr>
            <p:cNvPr id="34" name="Straight Arrow Connector 33"/>
            <p:cNvCxnSpPr>
              <a:stCxn id="32" idx="1"/>
              <a:endCxn id="18" idx="3"/>
            </p:cNvCxnSpPr>
            <p:nvPr/>
          </p:nvCxnSpPr>
          <p:spPr>
            <a:xfrm flipH="1" flipV="1">
              <a:off x="6976008" y="2532946"/>
              <a:ext cx="1500246" cy="429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cxnSp>
        <p:nvCxnSpPr>
          <p:cNvPr id="39" name="Elbow Connector 38"/>
          <p:cNvCxnSpPr>
            <a:endCxn id="20" idx="1"/>
          </p:cNvCxnSpPr>
          <p:nvPr/>
        </p:nvCxnSpPr>
        <p:spPr>
          <a:xfrm flipV="1">
            <a:off x="2956566" y="1487099"/>
            <a:ext cx="2956044" cy="1597738"/>
          </a:xfrm>
          <a:prstGeom prst="bentConnector3">
            <a:avLst>
              <a:gd name="adj1" fmla="val 63462"/>
            </a:avLst>
          </a:prstGeom>
          <a:ln w="317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59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comparison of CBC and CTR modes</a:t>
            </a:r>
            <a:endParaRPr lang="en-US" dirty="0"/>
          </a:p>
        </p:txBody>
      </p:sp>
      <p:sp>
        <p:nvSpPr>
          <p:cNvPr id="6" name="Content Placeholder 5"/>
          <p:cNvSpPr>
            <a:spLocks noGrp="1"/>
          </p:cNvSpPr>
          <p:nvPr>
            <p:ph idx="1"/>
          </p:nvPr>
        </p:nvSpPr>
        <p:spPr/>
        <p:txBody>
          <a:bodyPr/>
          <a:lstStyle/>
          <a:p>
            <a:pPr marL="0" indent="0">
              <a:buNone/>
            </a:pPr>
            <a:r>
              <a:rPr lang="en-US" dirty="0" smtClean="0"/>
              <a:t>Throughput of symmetric encryption on a </a:t>
            </a:r>
            <a:r>
              <a:rPr lang="en-US" dirty="0" err="1" smtClean="0"/>
              <a:t>Skylake</a:t>
            </a:r>
            <a:r>
              <a:rPr lang="en-US" dirty="0" smtClean="0"/>
              <a:t> </a:t>
            </a:r>
            <a:r>
              <a:rPr lang="en-US" dirty="0"/>
              <a:t>Core-i5 </a:t>
            </a:r>
            <a:r>
              <a:rPr lang="en-US" dirty="0" smtClean="0"/>
              <a:t>running at 2.7 GHz</a:t>
            </a:r>
          </a:p>
          <a:p>
            <a:pPr marL="0" indent="0">
              <a:buNone/>
            </a:pPr>
            <a:r>
              <a:rPr lang="en-US" dirty="0" smtClean="0"/>
              <a:t>Data </a:t>
            </a:r>
            <a:r>
              <a:rPr lang="en-US" dirty="0"/>
              <a:t>taken from https://</a:t>
            </a:r>
            <a:r>
              <a:rPr lang="en-US" dirty="0" err="1"/>
              <a:t>cryptopp.com</a:t>
            </a:r>
            <a:r>
              <a:rPr lang="en-US" dirty="0"/>
              <a:t>/</a:t>
            </a:r>
            <a:r>
              <a:rPr lang="en-US" dirty="0" err="1" smtClean="0"/>
              <a:t>benchmarks.html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40777113"/>
              </p:ext>
            </p:extLst>
          </p:nvPr>
        </p:nvGraphicFramePr>
        <p:xfrm>
          <a:off x="609600" y="2586566"/>
          <a:ext cx="10972802" cy="3627119"/>
        </p:xfrm>
        <a:graphic>
          <a:graphicData uri="http://schemas.openxmlformats.org/drawingml/2006/table">
            <a:tbl>
              <a:tblPr firstRow="1" bandRow="1">
                <a:tableStyleId>{5C22544A-7EE6-4342-B048-85BDC9FD1C3A}</a:tableStyleId>
              </a:tblPr>
              <a:tblGrid>
                <a:gridCol w="3378200"/>
                <a:gridCol w="2349500"/>
                <a:gridCol w="2622551"/>
                <a:gridCol w="2622551"/>
              </a:tblGrid>
              <a:tr h="370840">
                <a:tc>
                  <a:txBody>
                    <a:bodyPr/>
                    <a:lstStyle/>
                    <a:p>
                      <a:pPr algn="ctr"/>
                      <a:r>
                        <a:rPr lang="en-US" sz="2800" dirty="0" smtClean="0"/>
                        <a:t>Mode of operation</a:t>
                      </a:r>
                      <a:endParaRPr lang="en-US" sz="2800" dirty="0"/>
                    </a:p>
                  </a:txBody>
                  <a:tcPr/>
                </a:tc>
                <a:tc>
                  <a:txBody>
                    <a:bodyPr/>
                    <a:lstStyle/>
                    <a:p>
                      <a:pPr algn="ctr"/>
                      <a:r>
                        <a:rPr lang="en-US" sz="2800" dirty="0" smtClean="0"/>
                        <a:t>Key length</a:t>
                      </a:r>
                      <a:endParaRPr lang="en-US" sz="2800" dirty="0"/>
                    </a:p>
                  </a:txBody>
                  <a:tcPr/>
                </a:tc>
                <a:tc>
                  <a:txBody>
                    <a:bodyPr/>
                    <a:lstStyle/>
                    <a:p>
                      <a:pPr algn="ctr"/>
                      <a:r>
                        <a:rPr lang="en-US" sz="2800" dirty="0" err="1" smtClean="0"/>
                        <a:t>GiB</a:t>
                      </a:r>
                      <a:r>
                        <a:rPr lang="en-US" sz="2800" dirty="0" smtClean="0"/>
                        <a:t>/second</a:t>
                      </a:r>
                      <a:endParaRPr lang="en-US" sz="2800" dirty="0"/>
                    </a:p>
                  </a:txBody>
                  <a:tcPr/>
                </a:tc>
                <a:tc>
                  <a:txBody>
                    <a:bodyPr/>
                    <a:lstStyle/>
                    <a:p>
                      <a:pPr algn="ctr"/>
                      <a:r>
                        <a:rPr lang="en-US" sz="2800" dirty="0" smtClean="0"/>
                        <a:t>Cycles per byte</a:t>
                      </a:r>
                      <a:endParaRPr lang="en-US" sz="2800" dirty="0"/>
                    </a:p>
                  </a:txBody>
                  <a:tcPr/>
                </a:tc>
              </a:tr>
              <a:tr h="370840">
                <a:tc rowSpan="3">
                  <a:txBody>
                    <a:bodyPr/>
                    <a:lstStyle/>
                    <a:p>
                      <a:pPr algn="ctr"/>
                      <a:r>
                        <a:rPr lang="en-US" sz="2800" dirty="0" smtClean="0"/>
                        <a:t>AES in CTR mode</a:t>
                      </a:r>
                      <a:endParaRPr lang="en-US" sz="2800" dirty="0"/>
                    </a:p>
                  </a:txBody>
                  <a:tcPr/>
                </a:tc>
                <a:tc>
                  <a:txBody>
                    <a:bodyPr/>
                    <a:lstStyle/>
                    <a:p>
                      <a:pPr algn="ctr"/>
                      <a:r>
                        <a:rPr lang="en-US" sz="2800" dirty="0" smtClean="0"/>
                        <a:t>128 bit</a:t>
                      </a:r>
                      <a:endParaRPr lang="en-US" sz="2800" dirty="0"/>
                    </a:p>
                  </a:txBody>
                  <a:tcPr/>
                </a:tc>
                <a:tc>
                  <a:txBody>
                    <a:bodyPr/>
                    <a:lstStyle/>
                    <a:p>
                      <a:pPr algn="ctr"/>
                      <a:r>
                        <a:rPr lang="en-US" sz="2800" dirty="0" smtClean="0"/>
                        <a:t>4.4</a:t>
                      </a:r>
                      <a:endParaRPr lang="en-US" sz="2800" dirty="0"/>
                    </a:p>
                  </a:txBody>
                  <a:tcPr/>
                </a:tc>
                <a:tc>
                  <a:txBody>
                    <a:bodyPr/>
                    <a:lstStyle/>
                    <a:p>
                      <a:pPr algn="ctr"/>
                      <a:r>
                        <a:rPr lang="en-US" sz="2800" dirty="0" smtClean="0"/>
                        <a:t>0.57</a:t>
                      </a:r>
                      <a:endParaRPr lang="en-US" sz="2800" dirty="0"/>
                    </a:p>
                  </a:txBody>
                  <a:tcPr/>
                </a:tc>
              </a:tr>
              <a:tr h="370840">
                <a:tc v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192 bit</a:t>
                      </a:r>
                    </a:p>
                  </a:txBody>
                  <a:tcPr/>
                </a:tc>
                <a:tc>
                  <a:txBody>
                    <a:bodyPr/>
                    <a:lstStyle/>
                    <a:p>
                      <a:pPr algn="ctr"/>
                      <a:r>
                        <a:rPr lang="en-US" sz="2800" dirty="0" smtClean="0"/>
                        <a:t>3.8</a:t>
                      </a:r>
                      <a:endParaRPr lang="en-US" sz="2800" dirty="0"/>
                    </a:p>
                  </a:txBody>
                  <a:tcPr/>
                </a:tc>
                <a:tc>
                  <a:txBody>
                    <a:bodyPr/>
                    <a:lstStyle/>
                    <a:p>
                      <a:pPr algn="ctr"/>
                      <a:r>
                        <a:rPr lang="en-US" sz="2800" dirty="0" smtClean="0"/>
                        <a:t>0.67</a:t>
                      </a:r>
                      <a:endParaRPr lang="en-US" sz="2800" dirty="0"/>
                    </a:p>
                  </a:txBody>
                  <a:tcPr/>
                </a:tc>
              </a:tr>
              <a:tr h="370840">
                <a:tc v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256 bit</a:t>
                      </a:r>
                    </a:p>
                  </a:txBody>
                  <a:tcPr/>
                </a:tc>
                <a:tc>
                  <a:txBody>
                    <a:bodyPr/>
                    <a:lstStyle/>
                    <a:p>
                      <a:pPr algn="ctr"/>
                      <a:r>
                        <a:rPr lang="en-US" sz="2800" dirty="0" smtClean="0"/>
                        <a:t>3.3</a:t>
                      </a:r>
                      <a:endParaRPr lang="en-US" sz="2800" dirty="0"/>
                    </a:p>
                  </a:txBody>
                  <a:tcPr/>
                </a:tc>
                <a:tc>
                  <a:txBody>
                    <a:bodyPr/>
                    <a:lstStyle/>
                    <a:p>
                      <a:pPr algn="ctr"/>
                      <a:r>
                        <a:rPr lang="en-US" sz="2800" dirty="0" smtClean="0"/>
                        <a:t>0.77</a:t>
                      </a:r>
                      <a:endParaRPr lang="en-US" sz="2800" dirty="0"/>
                    </a:p>
                  </a:txBody>
                  <a:tcPr/>
                </a:tc>
              </a:tr>
              <a:tr h="370840">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AES in CBC mode</a:t>
                      </a:r>
                    </a:p>
                  </a:txBody>
                  <a:tcPr/>
                </a:tc>
                <a:tc>
                  <a:txBody>
                    <a:bodyPr/>
                    <a:lstStyle/>
                    <a:p>
                      <a:pPr algn="ctr"/>
                      <a:r>
                        <a:rPr lang="en-US" sz="2800" dirty="0" smtClean="0"/>
                        <a:t>128 bit</a:t>
                      </a:r>
                      <a:endParaRPr lang="en-US" sz="2800" dirty="0"/>
                    </a:p>
                  </a:txBody>
                  <a:tcPr/>
                </a:tc>
                <a:tc>
                  <a:txBody>
                    <a:bodyPr/>
                    <a:lstStyle/>
                    <a:p>
                      <a:pPr algn="ctr"/>
                      <a:r>
                        <a:rPr lang="en-US" sz="2800" dirty="0" smtClean="0"/>
                        <a:t>1.0</a:t>
                      </a:r>
                      <a:endParaRPr lang="en-US" sz="2800" dirty="0"/>
                    </a:p>
                  </a:txBody>
                  <a:tcPr/>
                </a:tc>
                <a:tc>
                  <a:txBody>
                    <a:bodyPr/>
                    <a:lstStyle/>
                    <a:p>
                      <a:pPr algn="ctr"/>
                      <a:r>
                        <a:rPr lang="en-US" sz="2800" dirty="0" smtClean="0"/>
                        <a:t>2.40</a:t>
                      </a:r>
                      <a:endParaRPr lang="en-US" sz="2800" dirty="0"/>
                    </a:p>
                  </a:txBody>
                  <a:tcPr/>
                </a:tc>
              </a:tr>
              <a:tr h="370840">
                <a:tc vMerge="1">
                  <a:txBody>
                    <a:bodyPr/>
                    <a:lstStyle/>
                    <a:p>
                      <a:endParaRPr lang="en-US" sz="2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192 bit</a:t>
                      </a:r>
                    </a:p>
                  </a:txBody>
                  <a:tcPr/>
                </a:tc>
                <a:tc>
                  <a:txBody>
                    <a:bodyPr/>
                    <a:lstStyle/>
                    <a:p>
                      <a:pPr algn="ctr"/>
                      <a:r>
                        <a:rPr lang="en-US" sz="2800" dirty="0" smtClean="0"/>
                        <a:t>0.90</a:t>
                      </a:r>
                      <a:endParaRPr lang="en-US" sz="2800" dirty="0"/>
                    </a:p>
                  </a:txBody>
                  <a:tcPr/>
                </a:tc>
                <a:tc>
                  <a:txBody>
                    <a:bodyPr/>
                    <a:lstStyle/>
                    <a:p>
                      <a:pPr algn="ctr"/>
                      <a:r>
                        <a:rPr lang="en-US" sz="2800" dirty="0" smtClean="0"/>
                        <a:t>2.80</a:t>
                      </a:r>
                      <a:endParaRPr lang="en-US" sz="2800" dirty="0"/>
                    </a:p>
                  </a:txBody>
                  <a:tcPr/>
                </a:tc>
              </a:tr>
              <a:tr h="370840">
                <a:tc vMerge="1">
                  <a:txBody>
                    <a:bodyPr/>
                    <a:lstStyle/>
                    <a:p>
                      <a:endParaRPr lang="en-US" sz="2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256 bit</a:t>
                      </a:r>
                    </a:p>
                  </a:txBody>
                  <a:tcPr/>
                </a:tc>
                <a:tc>
                  <a:txBody>
                    <a:bodyPr/>
                    <a:lstStyle/>
                    <a:p>
                      <a:pPr algn="ctr"/>
                      <a:r>
                        <a:rPr lang="en-US" sz="2800" dirty="0" smtClean="0"/>
                        <a:t>0.79</a:t>
                      </a:r>
                      <a:endParaRPr lang="en-US" sz="2800" dirty="0"/>
                    </a:p>
                  </a:txBody>
                  <a:tcPr/>
                </a:tc>
                <a:tc>
                  <a:txBody>
                    <a:bodyPr/>
                    <a:lstStyle/>
                    <a:p>
                      <a:pPr algn="ctr"/>
                      <a:r>
                        <a:rPr lang="en-US" sz="2800" dirty="0" smtClean="0"/>
                        <a:t>3.20</a:t>
                      </a:r>
                      <a:endParaRPr lang="en-US" sz="2800" dirty="0"/>
                    </a:p>
                  </a:txBody>
                  <a:tcPr/>
                </a:tc>
              </a:tr>
            </a:tbl>
          </a:graphicData>
        </a:graphic>
      </p:graphicFrame>
    </p:spTree>
    <p:extLst>
      <p:ext uri="{BB962C8B-B14F-4D97-AF65-F5344CB8AC3E}">
        <p14:creationId xmlns:p14="http://schemas.microsoft.com/office/powerpoint/2010/main" val="426697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vs message length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930400"/>
            <a:ext cx="11430000" cy="3810000"/>
          </a:xfrm>
          <a:prstGeom prst="rect">
            <a:avLst/>
          </a:prstGeom>
        </p:spPr>
      </p:pic>
      <p:sp>
        <p:nvSpPr>
          <p:cNvPr id="10" name="TextBox 9"/>
          <p:cNvSpPr txBox="1"/>
          <p:nvPr/>
        </p:nvSpPr>
        <p:spPr>
          <a:xfrm>
            <a:off x="4754927" y="5845201"/>
            <a:ext cx="2682145" cy="369332"/>
          </a:xfrm>
          <a:prstGeom prst="rect">
            <a:avLst/>
          </a:prstGeom>
          <a:noFill/>
        </p:spPr>
        <p:txBody>
          <a:bodyPr wrap="none" rtlCol="0">
            <a:spAutoFit/>
          </a:bodyPr>
          <a:lstStyle/>
          <a:p>
            <a:r>
              <a:rPr lang="en-US" dirty="0" smtClean="0"/>
              <a:t>Message length, in bytes</a:t>
            </a:r>
            <a:endParaRPr lang="en-US" dirty="0"/>
          </a:p>
        </p:txBody>
      </p:sp>
      <p:sp>
        <p:nvSpPr>
          <p:cNvPr id="11" name="TextBox 10"/>
          <p:cNvSpPr txBox="1"/>
          <p:nvPr/>
        </p:nvSpPr>
        <p:spPr>
          <a:xfrm>
            <a:off x="381000" y="1295737"/>
            <a:ext cx="1032655" cy="646331"/>
          </a:xfrm>
          <a:prstGeom prst="rect">
            <a:avLst/>
          </a:prstGeom>
          <a:noFill/>
        </p:spPr>
        <p:txBody>
          <a:bodyPr wrap="none" rtlCol="0">
            <a:spAutoFit/>
          </a:bodyPr>
          <a:lstStyle/>
          <a:p>
            <a:r>
              <a:rPr lang="en-US" dirty="0" smtClean="0"/>
              <a:t>Cycles</a:t>
            </a:r>
            <a:br>
              <a:rPr lang="en-US" dirty="0" smtClean="0"/>
            </a:br>
            <a:r>
              <a:rPr lang="en-US" dirty="0" smtClean="0"/>
              <a:t>per byte</a:t>
            </a:r>
            <a:endParaRPr lang="en-US" dirty="0"/>
          </a:p>
        </p:txBody>
      </p:sp>
      <p:sp>
        <p:nvSpPr>
          <p:cNvPr id="8" name="TextBox 7"/>
          <p:cNvSpPr txBox="1"/>
          <p:nvPr/>
        </p:nvSpPr>
        <p:spPr>
          <a:xfrm>
            <a:off x="4218495" y="1791900"/>
            <a:ext cx="4083036" cy="369332"/>
          </a:xfrm>
          <a:prstGeom prst="rect">
            <a:avLst/>
          </a:prstGeom>
          <a:noFill/>
        </p:spPr>
        <p:txBody>
          <a:bodyPr wrap="none" rtlCol="0">
            <a:spAutoFit/>
          </a:bodyPr>
          <a:lstStyle/>
          <a:p>
            <a:r>
              <a:rPr lang="en-US" dirty="0" smtClean="0"/>
              <a:t>This data is for an older Clarkdale CPU</a:t>
            </a:r>
            <a:endParaRPr lang="en-US" dirty="0"/>
          </a:p>
        </p:txBody>
      </p:sp>
    </p:spTree>
    <p:extLst>
      <p:ext uri="{BB962C8B-B14F-4D97-AF65-F5344CB8AC3E}">
        <p14:creationId xmlns:p14="http://schemas.microsoft.com/office/powerpoint/2010/main" val="17981774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15392</TotalTime>
  <Words>2165</Words>
  <Application>Microsoft Macintosh PowerPoint</Application>
  <PresentationFormat>Custom</PresentationFormat>
  <Paragraphs>397</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Lecture 15: Authenticated Encryption, part 2</vt:lpstr>
      <vt:lpstr>Side channel attack on encryption</vt:lpstr>
      <vt:lpstr>Our desired countermeasure</vt:lpstr>
      <vt:lpstr>Authenticated Encryption with Associated Data (AEAD)</vt:lpstr>
      <vt:lpstr>Chain of security guarantees: probabilistic edition</vt:lpstr>
      <vt:lpstr>Chain of security guarantees: nonce-based edition</vt:lpstr>
      <vt:lpstr>CCM: Housley, Whiting, Ferguson 2003</vt:lpstr>
      <vt:lpstr>Performance comparison of CBC and CTR modes</vt:lpstr>
      <vt:lpstr>Performance vs message length</vt:lpstr>
      <vt:lpstr>Performance issues with CCM</vt:lpstr>
      <vt:lpstr>EAX: Bellare, Rogaway, Wagner 2004</vt:lpstr>
      <vt:lpstr>Galois/counter mode (GCM): McGrew, Viega 2005</vt:lpstr>
      <vt:lpstr>Speed of GCM in hardware</vt:lpstr>
      <vt:lpstr>GCM: widespread use in practice</vt:lpstr>
      <vt:lpstr>Where we stand</vt:lpstr>
      <vt:lpstr>Offset codebook mode (OCB)</vt:lpstr>
      <vt:lpstr>Tweakable version of OCB</vt:lpstr>
      <vt:lpstr>OCB’s licenses</vt:lpstr>
      <vt:lpstr>Security guarantees so far</vt:lpstr>
      <vt:lpstr>GCM nonce reuse: destroys privacy</vt:lpstr>
      <vt:lpstr>GCM nonce reuse: destroys authenticity</vt:lpstr>
      <vt:lpstr>GCM nonce being chosen randomly: hurts authenticity</vt:lpstr>
      <vt:lpstr>Wait… why did we want nonces in the first place?</vt:lpstr>
      <vt:lpstr>Misuse-resistant AE</vt:lpstr>
      <vt:lpstr>Deterministic AE</vt:lpstr>
      <vt:lpstr>Synthetic Initialization Vector (SIV)</vt:lpstr>
      <vt:lpstr>Strength of Deterministic SIV</vt:lpstr>
      <vt:lpstr>Proof sketch</vt:lpstr>
      <vt:lpstr>Proof sketch</vt:lpstr>
      <vt:lpstr>Combining GCM and SIV</vt:lpstr>
      <vt:lpstr>Authenticated encryption: state of the art so far</vt:lpstr>
      <vt:lpstr>End of Part 2</vt:lpstr>
      <vt:lpstr>Starting next time: Generating, distributing, updating keys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1057</cp:revision>
  <dcterms:created xsi:type="dcterms:W3CDTF">2015-04-11T12:26:38Z</dcterms:created>
  <dcterms:modified xsi:type="dcterms:W3CDTF">2018-03-21T19:01:41Z</dcterms:modified>
</cp:coreProperties>
</file>