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700" r:id="rId2"/>
    <p:sldId id="745" r:id="rId3"/>
    <p:sldId id="702" r:id="rId4"/>
    <p:sldId id="703" r:id="rId5"/>
    <p:sldId id="701" r:id="rId6"/>
    <p:sldId id="713" r:id="rId7"/>
    <p:sldId id="718" r:id="rId8"/>
    <p:sldId id="717" r:id="rId9"/>
    <p:sldId id="720" r:id="rId10"/>
    <p:sldId id="721" r:id="rId11"/>
    <p:sldId id="722" r:id="rId12"/>
    <p:sldId id="723" r:id="rId13"/>
    <p:sldId id="711" r:id="rId14"/>
    <p:sldId id="724" r:id="rId15"/>
    <p:sldId id="725" r:id="rId16"/>
    <p:sldId id="726" r:id="rId17"/>
    <p:sldId id="729" r:id="rId18"/>
    <p:sldId id="730" r:id="rId19"/>
    <p:sldId id="731" r:id="rId20"/>
    <p:sldId id="73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ackground" id="{816373DE-D057-44B6-98A3-65B1B20F9A16}">
          <p14:sldIdLst>
            <p14:sldId id="700"/>
            <p14:sldId id="745"/>
            <p14:sldId id="702"/>
            <p14:sldId id="703"/>
            <p14:sldId id="701"/>
            <p14:sldId id="713"/>
          </p14:sldIdLst>
        </p14:section>
        <p14:section name="Needham-Schroeder" id="{F2DE0D79-3F42-354D-9359-566415DE08A0}">
          <p14:sldIdLst>
            <p14:sldId id="718"/>
            <p14:sldId id="717"/>
            <p14:sldId id="720"/>
            <p14:sldId id="721"/>
            <p14:sldId id="722"/>
            <p14:sldId id="723"/>
            <p14:sldId id="711"/>
            <p14:sldId id="724"/>
            <p14:sldId id="725"/>
            <p14:sldId id="726"/>
            <p14:sldId id="729"/>
            <p14:sldId id="730"/>
            <p14:sldId id="731"/>
            <p14:sldId id="73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0"/>
    <a:srgbClr val="DADADA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5" autoAdjust="0"/>
    <p:restoredTop sz="93885" autoAdjust="0"/>
  </p:normalViewPr>
  <p:slideViewPr>
    <p:cSldViewPr snapToGrid="0" snapToObjects="1">
      <p:cViewPr varScale="1">
        <p:scale>
          <a:sx n="113" d="100"/>
          <a:sy n="113" d="100"/>
        </p:scale>
        <p:origin x="-256" y="-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2" d="100"/>
          <a:sy n="72" d="100"/>
        </p:scale>
        <p:origin x="2724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43F56-CCEC-8C40-89E6-775CE190EC87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79C69-7037-BE4C-9719-0C264A566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4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 source: http://www.jbonneau.com/doc/UDBFPGS15-IEEESP-secure_messaging_sok.pdf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Upshot: time matters!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88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4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499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570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633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345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80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00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Remember: Bob could simply be a future version of Alice (think:</a:t>
            </a:r>
            <a:r>
              <a:rPr lang="en-US" baseline="0" dirty="0" smtClean="0"/>
              <a:t> full disk encryption)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Icons from https://www.iconfinder.com/iconsets/user-pictures</a:t>
            </a:r>
          </a:p>
          <a:p>
            <a:endParaRPr lang="en-US" dirty="0" smtClean="0"/>
          </a:p>
          <a:p>
            <a:r>
              <a:rPr lang="en-US" dirty="0" smtClean="0"/>
              <a:t>Analogy: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Envelopes sent through the US Postal</a:t>
            </a:r>
            <a:r>
              <a:rPr lang="en-US" baseline="0" dirty="0" smtClean="0"/>
              <a:t> System have pretty good privacy rules but long latency.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Telephones enable real-time communication but range widely in privacy, from “none” to Secure Terminal Equipment</a:t>
            </a:r>
            <a:r>
              <a:rPr lang="en-US" baseline="0" dirty="0" smtClean="0"/>
              <a:t> (https://en.wikipedia.org/wiki/Secure_Terminal_Equipment).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30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begin by using only symmetric key protocols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4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21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55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92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12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85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80250"/>
            <a:ext cx="103632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161976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6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2109"/>
            <a:ext cx="10972800" cy="5258631"/>
          </a:xfrm>
        </p:spPr>
        <p:txBody>
          <a:bodyPr/>
          <a:lstStyle>
            <a:lvl1pPr>
              <a:defRPr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2pPr>
            <a:lvl3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3pPr>
            <a:lvl4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4pPr>
            <a:lvl5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6708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633077"/>
            <a:ext cx="103632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132890"/>
            <a:ext cx="103632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6836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02109"/>
            <a:ext cx="5384800" cy="5258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02109"/>
            <a:ext cx="5384800" cy="5258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2626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02108"/>
            <a:ext cx="5386917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Lato Black"/>
                <a:cs typeface="La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741871"/>
            <a:ext cx="5386917" cy="4618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102108"/>
            <a:ext cx="5389033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Lato Black"/>
                <a:cs typeface="La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741871"/>
            <a:ext cx="5389033" cy="4618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861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2280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749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46948"/>
            <a:ext cx="10972800" cy="5458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02109"/>
            <a:ext cx="10972800" cy="5258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11700163" y="212338"/>
            <a:ext cx="365760" cy="3657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fld id="{24CA3347-EB72-964C-BA9A-E32263F0C6F3}" type="slidenum">
              <a:rPr lang="en-US" sz="1600" b="0" i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Light"/>
                <a:cs typeface="Lato Light"/>
              </a:rPr>
              <a:pPr/>
              <a:t>‹#›</a:t>
            </a:fld>
            <a:endParaRPr lang="en-US" sz="1800" b="0" i="0" dirty="0">
              <a:solidFill>
                <a:schemeClr val="tx1">
                  <a:lumMod val="75000"/>
                  <a:lumOff val="25000"/>
                </a:schemeClr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78536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tx1"/>
          </a:solidFill>
          <a:latin typeface="Lato Heavy"/>
          <a:ea typeface="+mj-ea"/>
          <a:cs typeface="Lato Heavy"/>
        </a:defRPr>
      </a:lvl1pPr>
    </p:titleStyle>
    <p:bodyStyle>
      <a:lvl1pPr marL="274320" indent="-274320" algn="l" defTabSz="457200" rtl="0" eaLnBrk="1" latinLnBrk="0" hangingPunct="1">
        <a:spcBef>
          <a:spcPts val="800"/>
        </a:spcBef>
        <a:buFont typeface="Arial"/>
        <a:buChar char="•"/>
        <a:defRPr sz="2400" b="0" i="0" kern="1200">
          <a:solidFill>
            <a:schemeClr val="tx1"/>
          </a:solidFill>
          <a:latin typeface="Lato Semibold"/>
          <a:ea typeface="+mn-ea"/>
          <a:cs typeface="Lato Semibold"/>
        </a:defRPr>
      </a:lvl1pPr>
      <a:lvl2pPr marL="667512" indent="-274320" algn="l" defTabSz="457200" rtl="0" eaLnBrk="1" latinLnBrk="0" hangingPunct="1">
        <a:spcBef>
          <a:spcPts val="600"/>
        </a:spcBef>
        <a:buFont typeface="Arial"/>
        <a:buChar char="–"/>
        <a:defRPr sz="2000" b="0" i="0" kern="1200">
          <a:solidFill>
            <a:schemeClr val="tx1"/>
          </a:solidFill>
          <a:latin typeface="Lato Medium"/>
          <a:ea typeface="+mn-ea"/>
          <a:cs typeface="Lato Medium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tx1"/>
          </a:solidFill>
          <a:latin typeface="Lato Medium"/>
          <a:ea typeface="+mn-ea"/>
          <a:cs typeface="Lato Medium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chemeClr val="tx1"/>
          </a:solidFill>
          <a:latin typeface="Lato Medium"/>
          <a:ea typeface="+mn-ea"/>
          <a:cs typeface="Lato Medium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Lato Medium"/>
          <a:ea typeface="+mn-ea"/>
          <a:cs typeface="Lato Medium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Lecture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16: Timely </a:t>
            </a:r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Lab 7 posted, due this Friday, March 23 at 11pm</a:t>
            </a:r>
          </a:p>
          <a:p>
            <a:r>
              <a:rPr lang="en-US" sz="2800" dirty="0" smtClean="0"/>
              <a:t>Attendance at office hours at 3-5pm today?</a:t>
            </a:r>
          </a:p>
        </p:txBody>
      </p:sp>
    </p:spTree>
    <p:extLst>
      <p:ext uri="{BB962C8B-B14F-4D97-AF65-F5344CB8AC3E}">
        <p14:creationId xmlns:p14="http://schemas.microsoft.com/office/powerpoint/2010/main" val="2033426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 1 in more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Issue: Mallory can con Bob into producing messages that weren’t intended for Alice, and then forward them along anyway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868" y="2122583"/>
            <a:ext cx="1371600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533" y="2114979"/>
            <a:ext cx="1379204" cy="1379204"/>
          </a:xfrm>
          <a:prstGeom prst="rect">
            <a:avLst/>
          </a:prstGeom>
        </p:spPr>
      </p:pic>
      <p:cxnSp>
        <p:nvCxnSpPr>
          <p:cNvPr id="22" name="Straight Arrow Connector 21"/>
          <p:cNvCxnSpPr>
            <a:stCxn id="19" idx="1"/>
            <a:endCxn id="5" idx="3"/>
          </p:cNvCxnSpPr>
          <p:nvPr/>
        </p:nvCxnSpPr>
        <p:spPr>
          <a:xfrm flipH="1" flipV="1">
            <a:off x="3515737" y="2804581"/>
            <a:ext cx="1898265" cy="3802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23127" y="2225630"/>
            <a:ext cx="2073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3: A, {</a:t>
            </a:r>
            <a:r>
              <a:rPr lang="en-US" sz="2800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sz="2800" dirty="0" smtClean="0">
                <a:solidFill>
                  <a:prstClr val="black"/>
                </a:solidFill>
              </a:rPr>
              <a:t>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BS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002" y="2122583"/>
            <a:ext cx="1371600" cy="13716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664015" y="2225630"/>
            <a:ext cx="2162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3: M, {</a:t>
            </a:r>
            <a:r>
              <a:rPr lang="en-US" sz="2800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sz="2800" dirty="0" smtClean="0">
                <a:solidFill>
                  <a:prstClr val="black"/>
                </a:solidFill>
              </a:rPr>
              <a:t>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BS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  <p:cxnSp>
        <p:nvCxnSpPr>
          <p:cNvPr id="23" name="Straight Arrow Connector 22"/>
          <p:cNvCxnSpPr>
            <a:stCxn id="4" idx="1"/>
          </p:cNvCxnSpPr>
          <p:nvPr/>
        </p:nvCxnSpPr>
        <p:spPr>
          <a:xfrm flipH="1" flipV="1">
            <a:off x="6785602" y="2802275"/>
            <a:ext cx="1898266" cy="6108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796268" y="3118462"/>
            <a:ext cx="1898266" cy="6108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773532" y="3208204"/>
            <a:ext cx="2294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{I hate you}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3536083" y="3093195"/>
            <a:ext cx="1898266" cy="6108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13347" y="3182937"/>
            <a:ext cx="2294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{I hate you}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</p:spTree>
    <p:extLst>
      <p:ext uri="{BB962C8B-B14F-4D97-AF65-F5344CB8AC3E}">
        <p14:creationId xmlns:p14="http://schemas.microsoft.com/office/powerpoint/2010/main" val="1711197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/>
      <p:bldP spid="26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 2 in more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Because the server signs messages intended for </a:t>
            </a:r>
            <a:r>
              <a:rPr lang="en-US" i="1" dirty="0" smtClean="0"/>
              <a:t>other</a:t>
            </a:r>
            <a:r>
              <a:rPr lang="en-US" dirty="0" smtClean="0"/>
              <a:t> parties, Mallory can use this capability to emulate the actions of the trusted server!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868" y="2122583"/>
            <a:ext cx="1371600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533" y="2114979"/>
            <a:ext cx="1379204" cy="13792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950" y="4829410"/>
            <a:ext cx="1434975" cy="1767937"/>
          </a:xfrm>
          <a:prstGeom prst="rect">
            <a:avLst/>
          </a:prstGeom>
        </p:spPr>
      </p:pic>
      <p:grpSp>
        <p:nvGrpSpPr>
          <p:cNvPr id="40" name="Group 39"/>
          <p:cNvGrpSpPr/>
          <p:nvPr/>
        </p:nvGrpSpPr>
        <p:grpSpPr>
          <a:xfrm>
            <a:off x="1936169" y="5099506"/>
            <a:ext cx="3437655" cy="528368"/>
            <a:chOff x="1936169" y="5099506"/>
            <a:chExt cx="3437655" cy="528368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1936169" y="5622726"/>
              <a:ext cx="3437655" cy="5148"/>
            </a:xfrm>
            <a:prstGeom prst="straightConnector1">
              <a:avLst/>
            </a:prstGeom>
            <a:ln w="50800">
              <a:headEnd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217706" y="5099506"/>
              <a:ext cx="13981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sz="2800" dirty="0" smtClean="0">
                  <a:solidFill>
                    <a:prstClr val="black"/>
                  </a:solidFill>
                </a:rPr>
                <a:t>1’: M, A</a:t>
              </a:r>
              <a:endParaRPr lang="en-US" sz="2800" baseline="-25000" dirty="0">
                <a:solidFill>
                  <a:prstClr val="black"/>
                </a:solidFill>
                <a:latin typeface="Lato Heavy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279005" y="6004703"/>
            <a:ext cx="3201517" cy="588373"/>
            <a:chOff x="2279005" y="6004703"/>
            <a:chExt cx="3201517" cy="588373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2495107" y="6004703"/>
              <a:ext cx="2854489" cy="0"/>
            </a:xfrm>
            <a:prstGeom prst="straightConnector1">
              <a:avLst/>
            </a:prstGeom>
            <a:ln w="50800">
              <a:headEnd type="triangle" w="med" len="lg"/>
              <a:tailEnd type="non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279005" y="6069856"/>
              <a:ext cx="32015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sz="2800" dirty="0" smtClean="0">
                  <a:solidFill>
                    <a:prstClr val="black"/>
                  </a:solidFill>
                </a:rPr>
                <a:t>2’: {</a:t>
              </a:r>
              <a:r>
                <a:rPr lang="en-US" sz="2800" dirty="0" smtClean="0">
                  <a:solidFill>
                    <a:prstClr val="black"/>
                  </a:solidFill>
                  <a:latin typeface="Lato Heavy"/>
                </a:rPr>
                <a:t>K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Lato Heavy"/>
                </a:rPr>
                <a:t>MA</a:t>
              </a:r>
              <a:r>
                <a:rPr lang="en-US" sz="2800" dirty="0" smtClean="0">
                  <a:solidFill>
                    <a:prstClr val="black"/>
                  </a:solidFill>
                </a:rPr>
                <a:t>}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Lato Heavy"/>
                </a:rPr>
                <a:t>MS</a:t>
              </a:r>
              <a:r>
                <a:rPr lang="en-US" sz="2800" dirty="0" smtClean="0">
                  <a:solidFill>
                    <a:prstClr val="black"/>
                  </a:solidFill>
                </a:rPr>
                <a:t>, </a:t>
              </a:r>
              <a:r>
                <a:rPr lang="en-US" sz="2800" dirty="0">
                  <a:solidFill>
                    <a:prstClr val="black"/>
                  </a:solidFill>
                </a:rPr>
                <a:t>{</a:t>
              </a:r>
              <a:r>
                <a:rPr lang="en-US" sz="2800" dirty="0" smtClean="0">
                  <a:solidFill>
                    <a:prstClr val="black"/>
                  </a:solidFill>
                  <a:latin typeface="Lato Heavy"/>
                </a:rPr>
                <a:t>K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Lato Heavy"/>
                </a:rPr>
                <a:t>MA</a:t>
              </a:r>
              <a:r>
                <a:rPr lang="en-US" sz="2800" dirty="0" smtClean="0">
                  <a:solidFill>
                    <a:prstClr val="black"/>
                  </a:solidFill>
                </a:rPr>
                <a:t>}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Lato Heavy"/>
                </a:rPr>
                <a:t>AS</a:t>
              </a:r>
              <a:endParaRPr lang="en-US" sz="2800" baseline="-25000" dirty="0">
                <a:solidFill>
                  <a:prstClr val="black"/>
                </a:solidFill>
                <a:latin typeface="Lato Heavy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515737" y="2237103"/>
            <a:ext cx="5168131" cy="571280"/>
            <a:chOff x="3515737" y="2237103"/>
            <a:chExt cx="5168131" cy="571280"/>
          </a:xfrm>
        </p:grpSpPr>
        <p:cxnSp>
          <p:nvCxnSpPr>
            <p:cNvPr id="22" name="Straight Arrow Connector 21"/>
            <p:cNvCxnSpPr>
              <a:stCxn id="4" idx="1"/>
              <a:endCxn id="5" idx="3"/>
            </p:cNvCxnSpPr>
            <p:nvPr/>
          </p:nvCxnSpPr>
          <p:spPr>
            <a:xfrm flipH="1" flipV="1">
              <a:off x="3515737" y="2804581"/>
              <a:ext cx="5168131" cy="3802"/>
            </a:xfrm>
            <a:prstGeom prst="straightConnector1">
              <a:avLst/>
            </a:prstGeom>
            <a:ln w="50800">
              <a:headEnd type="triangle" w="med" len="lg"/>
              <a:tailEnd type="non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989006" y="2237103"/>
              <a:ext cx="22108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sz="2800" dirty="0" smtClean="0">
                  <a:solidFill>
                    <a:prstClr val="black"/>
                  </a:solidFill>
                </a:rPr>
                <a:t>3: A, {</a:t>
              </a:r>
              <a:r>
                <a:rPr lang="en-US" sz="2800" dirty="0" smtClean="0">
                  <a:solidFill>
                    <a:prstClr val="black"/>
                  </a:solidFill>
                  <a:latin typeface="Lato Heavy"/>
                </a:rPr>
                <a:t>K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Lato Heavy"/>
                </a:rPr>
                <a:t>MA</a:t>
              </a:r>
              <a:r>
                <a:rPr lang="en-US" sz="2800" dirty="0" smtClean="0">
                  <a:solidFill>
                    <a:prstClr val="black"/>
                  </a:solidFill>
                </a:rPr>
                <a:t>}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Lato Heavy"/>
                </a:rPr>
                <a:t>MS</a:t>
              </a:r>
              <a:endParaRPr lang="en-US" sz="2800" baseline="-25000" dirty="0">
                <a:solidFill>
                  <a:prstClr val="black"/>
                </a:solidFill>
                <a:latin typeface="Lato Heavy"/>
              </a:endParaRP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853" y="4934985"/>
            <a:ext cx="1371600" cy="1371600"/>
          </a:xfrm>
          <a:prstGeom prst="rect">
            <a:avLst/>
          </a:prstGeom>
        </p:spPr>
      </p:pic>
      <p:grpSp>
        <p:nvGrpSpPr>
          <p:cNvPr id="42" name="Group 41"/>
          <p:cNvGrpSpPr/>
          <p:nvPr/>
        </p:nvGrpSpPr>
        <p:grpSpPr>
          <a:xfrm>
            <a:off x="2353340" y="3317358"/>
            <a:ext cx="3020388" cy="1830455"/>
            <a:chOff x="2353340" y="3317358"/>
            <a:chExt cx="3020388" cy="1830455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3345712" y="3317358"/>
              <a:ext cx="843516" cy="758456"/>
            </a:xfrm>
            <a:prstGeom prst="straightConnector1">
              <a:avLst/>
            </a:prstGeom>
            <a:ln w="50800">
              <a:headEnd w="med" len="lg"/>
              <a:tailEnd type="non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150316" y="3694453"/>
              <a:ext cx="12234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sz="2800" dirty="0" smtClean="0">
                  <a:solidFill>
                    <a:prstClr val="black"/>
                  </a:solidFill>
                </a:rPr>
                <a:t>1: A, B</a:t>
              </a:r>
              <a:endParaRPr lang="en-US" sz="2800" baseline="-25000" dirty="0">
                <a:solidFill>
                  <a:prstClr val="black"/>
                </a:solidFill>
                <a:latin typeface="Lato Heavy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H="1">
              <a:off x="2353340" y="4085879"/>
              <a:ext cx="1821712" cy="1061934"/>
            </a:xfrm>
            <a:prstGeom prst="straightConnector1">
              <a:avLst/>
            </a:prstGeom>
            <a:ln w="50800">
              <a:headEnd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329784" y="3239386"/>
            <a:ext cx="1949221" cy="1695599"/>
            <a:chOff x="329784" y="3239386"/>
            <a:chExt cx="1949221" cy="1695599"/>
          </a:xfrm>
        </p:grpSpPr>
        <p:cxnSp>
          <p:nvCxnSpPr>
            <p:cNvPr id="35" name="Straight Arrow Connector 34"/>
            <p:cNvCxnSpPr>
              <a:endCxn id="19" idx="0"/>
            </p:cNvCxnSpPr>
            <p:nvPr/>
          </p:nvCxnSpPr>
          <p:spPr>
            <a:xfrm flipH="1">
              <a:off x="1913653" y="3239386"/>
              <a:ext cx="365352" cy="1695599"/>
            </a:xfrm>
            <a:prstGeom prst="straightConnector1">
              <a:avLst/>
            </a:prstGeom>
            <a:ln w="50800">
              <a:headEnd type="triangle" w="med" len="lg"/>
              <a:tailEnd type="non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329784" y="3356485"/>
              <a:ext cx="1816523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sz="2800" dirty="0" smtClean="0">
                  <a:solidFill>
                    <a:prstClr val="black"/>
                  </a:solidFill>
                </a:rPr>
                <a:t>2: {</a:t>
              </a:r>
              <a:r>
                <a:rPr lang="en-US" sz="2800" dirty="0" smtClean="0">
                  <a:solidFill>
                    <a:prstClr val="black"/>
                  </a:solidFill>
                  <a:latin typeface="Lato Heavy"/>
                </a:rPr>
                <a:t>K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Lato Heavy"/>
                </a:rPr>
                <a:t>MA</a:t>
              </a:r>
              <a:r>
                <a:rPr lang="en-US" sz="2800" dirty="0" smtClean="0">
                  <a:solidFill>
                    <a:prstClr val="black"/>
                  </a:solidFill>
                </a:rPr>
                <a:t>}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Lato Heavy"/>
                </a:rPr>
                <a:t>AS</a:t>
              </a:r>
              <a:r>
                <a:rPr lang="en-US" sz="2800" dirty="0" smtClean="0">
                  <a:solidFill>
                    <a:prstClr val="black"/>
                  </a:solidFill>
                </a:rPr>
                <a:t>,</a:t>
              </a:r>
            </a:p>
            <a:p>
              <a:pPr lvl="0"/>
              <a:r>
                <a:rPr lang="en-US" sz="2800" dirty="0" smtClean="0">
                  <a:solidFill>
                    <a:schemeClr val="bg1"/>
                  </a:solidFill>
                </a:rPr>
                <a:t>2: </a:t>
              </a:r>
              <a:r>
                <a:rPr lang="en-US" sz="2800" dirty="0" smtClean="0">
                  <a:solidFill>
                    <a:prstClr val="black"/>
                  </a:solidFill>
                </a:rPr>
                <a:t>{</a:t>
              </a:r>
              <a:r>
                <a:rPr lang="en-US" sz="2800" dirty="0" smtClean="0">
                  <a:solidFill>
                    <a:prstClr val="black"/>
                  </a:solidFill>
                  <a:latin typeface="Lato Heavy"/>
                </a:rPr>
                <a:t>K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Lato Heavy"/>
                </a:rPr>
                <a:t>MA</a:t>
              </a:r>
              <a:r>
                <a:rPr lang="en-US" sz="2800" dirty="0" smtClean="0">
                  <a:solidFill>
                    <a:prstClr val="black"/>
                  </a:solidFill>
                </a:rPr>
                <a:t>}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Lato Heavy"/>
                </a:rPr>
                <a:t>MS</a:t>
              </a:r>
              <a:endParaRPr lang="en-US" sz="2800" baseline="-25000" dirty="0">
                <a:solidFill>
                  <a:prstClr val="black"/>
                </a:solidFill>
                <a:latin typeface="Lato Heavy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0063072" y="2546773"/>
            <a:ext cx="665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???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</p:spTree>
    <p:extLst>
      <p:ext uri="{BB962C8B-B14F-4D97-AF65-F5344CB8AC3E}">
        <p14:creationId xmlns:p14="http://schemas.microsoft.com/office/powerpoint/2010/main" val="3345637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Needham–Schroeder: take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Both problems were due to the fact that people misinterpreted some of the server’s responses as intended for other participants. So, have server be explicit.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868" y="2122583"/>
            <a:ext cx="1371600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533" y="2114979"/>
            <a:ext cx="1379204" cy="13792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950" y="4829410"/>
            <a:ext cx="1434975" cy="1767937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3345712" y="3317358"/>
            <a:ext cx="2105246" cy="1644502"/>
          </a:xfrm>
          <a:prstGeom prst="straightConnector1">
            <a:avLst/>
          </a:prstGeom>
          <a:ln w="50800">
            <a:headEnd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460621" y="3088429"/>
            <a:ext cx="2118237" cy="1644502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46267" y="4000785"/>
            <a:ext cx="1223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1: A, B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69679" y="3285969"/>
            <a:ext cx="3743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2: {</a:t>
            </a:r>
            <a:r>
              <a:rPr lang="en-US" sz="2800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, B</a:t>
            </a:r>
            <a:r>
              <a:rPr lang="en-US" sz="2800" dirty="0" smtClean="0">
                <a:solidFill>
                  <a:prstClr val="black"/>
                </a:solidFill>
              </a:rPr>
              <a:t>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AS</a:t>
            </a:r>
            <a:r>
              <a:rPr lang="en-US" sz="2800" dirty="0" smtClean="0">
                <a:solidFill>
                  <a:prstClr val="black"/>
                </a:solidFill>
              </a:rPr>
              <a:t>, </a:t>
            </a:r>
            <a:r>
              <a:rPr lang="en-US" sz="2800" dirty="0">
                <a:solidFill>
                  <a:prstClr val="black"/>
                </a:solidFill>
              </a:rPr>
              <a:t>{</a:t>
            </a:r>
            <a:r>
              <a:rPr lang="en-US" sz="2800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, A</a:t>
            </a:r>
            <a:r>
              <a:rPr lang="en-US" sz="2800" dirty="0" smtClean="0">
                <a:solidFill>
                  <a:prstClr val="black"/>
                </a:solidFill>
              </a:rPr>
              <a:t>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BS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  <p:cxnSp>
        <p:nvCxnSpPr>
          <p:cNvPr id="22" name="Straight Arrow Connector 21"/>
          <p:cNvCxnSpPr>
            <a:stCxn id="4" idx="1"/>
            <a:endCxn id="5" idx="3"/>
          </p:cNvCxnSpPr>
          <p:nvPr/>
        </p:nvCxnSpPr>
        <p:spPr>
          <a:xfrm flipH="1" flipV="1">
            <a:off x="3515737" y="2804581"/>
            <a:ext cx="5168131" cy="3802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96453" y="2255360"/>
            <a:ext cx="2489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3: A, {</a:t>
            </a:r>
            <a:r>
              <a:rPr lang="en-US" sz="2800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, A</a:t>
            </a:r>
            <a:r>
              <a:rPr lang="en-US" sz="2800" dirty="0" smtClean="0">
                <a:solidFill>
                  <a:prstClr val="black"/>
                </a:solidFill>
              </a:rPr>
              <a:t>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BS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66785" y="4360201"/>
            <a:ext cx="4312489" cy="22371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800"/>
              </a:spcAft>
            </a:pPr>
            <a:r>
              <a:rPr lang="en-US" sz="28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Problem: freshness</a:t>
            </a:r>
          </a:p>
          <a:p>
            <a:pPr>
              <a:spcAft>
                <a:spcPts val="800"/>
              </a:spcAft>
            </a:pPr>
            <a:r>
              <a:rPr lang="en-US" sz="24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Mallory can always repeat message #2 from before. This would defeat forward secrecy.</a:t>
            </a:r>
            <a:endParaRPr lang="en-US" sz="2800" dirty="0" smtClean="0"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51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forward secrecy (PFS)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</a:t>
            </a:r>
            <a:r>
              <a:rPr lang="en-US" i="1" dirty="0" smtClean="0"/>
              <a:t>past </a:t>
            </a:r>
            <a:r>
              <a:rPr lang="en-US" dirty="0" smtClean="0"/>
              <a:t>messages remain private if secrets </a:t>
            </a:r>
            <a:r>
              <a:rPr lang="en-US" dirty="0"/>
              <a:t>are </a:t>
            </a:r>
            <a:r>
              <a:rPr lang="en-US" dirty="0" smtClean="0"/>
              <a:t>exposed </a:t>
            </a:r>
            <a:r>
              <a:rPr lang="en-US" i="1" dirty="0" smtClean="0"/>
              <a:t>later</a:t>
            </a:r>
            <a:endParaRPr lang="en-US" i="1" dirty="0"/>
          </a:p>
          <a:p>
            <a:r>
              <a:rPr lang="en-US" dirty="0" smtClean="0"/>
              <a:t>Term </a:t>
            </a:r>
            <a:r>
              <a:rPr lang="en-US" dirty="0"/>
              <a:t>coined by Christoph </a:t>
            </a:r>
            <a:r>
              <a:rPr lang="en-US" dirty="0" smtClean="0"/>
              <a:t>Gunther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385"/>
          <a:stretch/>
        </p:blipFill>
        <p:spPr>
          <a:xfrm>
            <a:off x="1846707" y="2196103"/>
            <a:ext cx="8498586" cy="416463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46706" y="4196316"/>
            <a:ext cx="8498587" cy="22611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60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Needham–Schroeder: take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 err="1" smtClean="0"/>
              <a:t>nonces</a:t>
            </a:r>
            <a:r>
              <a:rPr lang="en-US" dirty="0" smtClean="0"/>
              <a:t> to ensure uniqueness messages 2 and 3 without maintaining state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868" y="2122583"/>
            <a:ext cx="1371600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533" y="2114979"/>
            <a:ext cx="1379204" cy="13792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950" y="4829410"/>
            <a:ext cx="1434975" cy="1767937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3345712" y="3317358"/>
            <a:ext cx="2105246" cy="1644502"/>
          </a:xfrm>
          <a:prstGeom prst="straightConnector1">
            <a:avLst/>
          </a:prstGeom>
          <a:ln w="50800">
            <a:headEnd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460621" y="3088429"/>
            <a:ext cx="2118237" cy="1644502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65782" y="3966411"/>
            <a:ext cx="1832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1: A, B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, N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endParaRPr lang="en-US" sz="2800" baseline="-25000" dirty="0">
              <a:solidFill>
                <a:schemeClr val="accent6">
                  <a:lumMod val="75000"/>
                </a:schemeClr>
              </a:solidFill>
              <a:latin typeface="Lato Heavy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69678" y="3285969"/>
            <a:ext cx="45049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2: </a:t>
            </a:r>
            <a:r>
              <a:rPr lang="en-US" sz="3000" dirty="0" smtClean="0">
                <a:solidFill>
                  <a:prstClr val="black"/>
                </a:solidFill>
              </a:rPr>
              <a:t>{</a:t>
            </a:r>
            <a:r>
              <a:rPr lang="en-US" sz="3000" baseline="-25000" dirty="0" smtClean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2800" dirty="0"/>
              <a:t>, </a:t>
            </a:r>
            <a:r>
              <a:rPr lang="en-US" sz="2800" dirty="0" smtClean="0"/>
              <a:t>B, </a:t>
            </a:r>
            <a:r>
              <a:rPr lang="en-US" sz="2800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prstClr val="black"/>
                </a:solidFill>
              </a:rPr>
              <a:t>{</a:t>
            </a:r>
            <a:r>
              <a:rPr lang="en-US" sz="2800" dirty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800" baseline="-25000" dirty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sz="2800" dirty="0"/>
              <a:t>, </a:t>
            </a:r>
            <a:r>
              <a:rPr lang="en-US" sz="2800" dirty="0" smtClean="0"/>
              <a:t>A</a:t>
            </a:r>
            <a:r>
              <a:rPr lang="en-US" sz="2800" dirty="0" smtClean="0">
                <a:solidFill>
                  <a:prstClr val="black"/>
                </a:solidFill>
              </a:rPr>
              <a:t>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BS</a:t>
            </a:r>
            <a:r>
              <a:rPr lang="en-US" sz="2800" baseline="-25000" dirty="0">
                <a:solidFill>
                  <a:prstClr val="black"/>
                </a:solidFill>
                <a:latin typeface="Lato Heavy"/>
              </a:rPr>
              <a:t> </a:t>
            </a:r>
            <a:r>
              <a:rPr lang="en-US" sz="3000" dirty="0" smtClean="0">
                <a:solidFill>
                  <a:prstClr val="black"/>
                </a:solidFill>
              </a:rPr>
              <a:t>}</a:t>
            </a:r>
            <a:r>
              <a:rPr lang="en-US" sz="3000" baseline="-25000" dirty="0" smtClean="0">
                <a:solidFill>
                  <a:prstClr val="black"/>
                </a:solidFill>
                <a:latin typeface="Lato Heavy"/>
              </a:rPr>
              <a:t>AS</a:t>
            </a:r>
            <a:endParaRPr lang="en-US" sz="3000" baseline="-25000" dirty="0">
              <a:solidFill>
                <a:prstClr val="black"/>
              </a:solidFill>
              <a:latin typeface="Lato Heavy"/>
            </a:endParaRPr>
          </a:p>
        </p:txBody>
      </p:sp>
      <p:cxnSp>
        <p:nvCxnSpPr>
          <p:cNvPr id="22" name="Straight Arrow Connector 21"/>
          <p:cNvCxnSpPr>
            <a:stCxn id="4" idx="1"/>
            <a:endCxn id="5" idx="3"/>
          </p:cNvCxnSpPr>
          <p:nvPr/>
        </p:nvCxnSpPr>
        <p:spPr>
          <a:xfrm flipH="1" flipV="1">
            <a:off x="3515737" y="2804581"/>
            <a:ext cx="5168131" cy="3802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96453" y="2255360"/>
            <a:ext cx="2489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3: A, {</a:t>
            </a:r>
            <a:r>
              <a:rPr lang="en-US" sz="2800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, A</a:t>
            </a:r>
            <a:r>
              <a:rPr lang="en-US" sz="2800" dirty="0" smtClean="0">
                <a:solidFill>
                  <a:prstClr val="black"/>
                </a:solidFill>
              </a:rPr>
              <a:t>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BS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95362" y="4362388"/>
            <a:ext cx="3387038" cy="22371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800"/>
              </a:spcAft>
            </a:pPr>
            <a:r>
              <a:rPr lang="en-US" sz="28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Two Problems</a:t>
            </a:r>
            <a:endParaRPr lang="en-US" sz="3200" dirty="0"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Bob doesn’t know key is fresh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Alice doesn’t know if Bob received the key</a:t>
            </a:r>
            <a:endParaRPr lang="en-US" sz="2800" dirty="0" smtClean="0"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885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Needham–Schroeder: take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Improvement: Have Alice and Bob immediately use their newly-received keys to make sure that they both have them and that they agree upon their freshness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868" y="2122583"/>
            <a:ext cx="1371600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533" y="2114979"/>
            <a:ext cx="1379204" cy="13792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8" y="2122583"/>
            <a:ext cx="1434975" cy="1767937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1443660" y="2645263"/>
            <a:ext cx="645361" cy="0"/>
          </a:xfrm>
          <a:prstGeom prst="straightConnector1">
            <a:avLst/>
          </a:prstGeom>
          <a:ln w="50800">
            <a:headEnd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579455" y="3187935"/>
            <a:ext cx="557078" cy="0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00783" y="2162450"/>
            <a:ext cx="84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1: …</a:t>
            </a:r>
            <a:endParaRPr lang="en-US" sz="2800" baseline="-25000" dirty="0">
              <a:solidFill>
                <a:schemeClr val="accent6">
                  <a:lumMod val="75000"/>
                </a:schemeClr>
              </a:solidFill>
              <a:latin typeface="Lato Heavy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31943" y="3167572"/>
            <a:ext cx="8686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2: </a:t>
            </a:r>
            <a:r>
              <a:rPr lang="en-US" sz="3000" dirty="0" smtClean="0">
                <a:solidFill>
                  <a:prstClr val="black"/>
                </a:solidFill>
              </a:rPr>
              <a:t>…</a:t>
            </a:r>
            <a:endParaRPr lang="en-US" sz="3000" baseline="-25000" dirty="0">
              <a:solidFill>
                <a:prstClr val="black"/>
              </a:solidFill>
              <a:latin typeface="Lato Heavy"/>
            </a:endParaRPr>
          </a:p>
        </p:txBody>
      </p:sp>
      <p:cxnSp>
        <p:nvCxnSpPr>
          <p:cNvPr id="22" name="Straight Arrow Connector 21"/>
          <p:cNvCxnSpPr>
            <a:stCxn id="4" idx="1"/>
            <a:endCxn id="5" idx="3"/>
          </p:cNvCxnSpPr>
          <p:nvPr/>
        </p:nvCxnSpPr>
        <p:spPr>
          <a:xfrm flipH="1" flipV="1">
            <a:off x="3515737" y="2804581"/>
            <a:ext cx="5168131" cy="3802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03508" y="3573637"/>
            <a:ext cx="1545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5: </a:t>
            </a:r>
            <a:r>
              <a:rPr lang="en-US" sz="2800" dirty="0">
                <a:solidFill>
                  <a:prstClr val="black"/>
                </a:solidFill>
              </a:rPr>
              <a:t>{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en-US" sz="2800" baseline="-25000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sz="2800" dirty="0">
                <a:solidFill>
                  <a:prstClr val="black"/>
                </a:solidFill>
              </a:rPr>
              <a:t>}</a:t>
            </a:r>
            <a:r>
              <a:rPr lang="en-US" sz="2800" baseline="-25000" dirty="0">
                <a:solidFill>
                  <a:prstClr val="black"/>
                </a:solidFill>
                <a:latin typeface="Lato Heavy"/>
              </a:rPr>
              <a:t>AB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4362388"/>
            <a:ext cx="10972800" cy="22371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800"/>
              </a:spcAft>
            </a:pPr>
            <a:r>
              <a:rPr lang="en-US" sz="28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Problem?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Anybody can produce message 5, since it equals message 4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We need Alice to do something that </a:t>
            </a:r>
            <a:r>
              <a:rPr lang="en-US" sz="2400" i="1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depends</a:t>
            </a:r>
            <a:r>
              <a:rPr lang="en-US" sz="24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 on the nonce but doesn’t </a:t>
            </a:r>
            <a:r>
              <a:rPr lang="en-US" sz="2400" i="1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equal</a:t>
            </a:r>
            <a:r>
              <a:rPr lang="en-US" sz="24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 it</a:t>
            </a:r>
            <a:endParaRPr lang="en-US" sz="2800" dirty="0" smtClean="0"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3515737" y="3432061"/>
            <a:ext cx="5168131" cy="3802"/>
          </a:xfrm>
          <a:prstGeom prst="straightConnector1">
            <a:avLst/>
          </a:prstGeom>
          <a:ln w="50800">
            <a:headEnd type="non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3515737" y="4117861"/>
            <a:ext cx="5168131" cy="3802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03508" y="2926907"/>
            <a:ext cx="1545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4: {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sz="2800" dirty="0" smtClean="0">
                <a:solidFill>
                  <a:prstClr val="black"/>
                </a:solidFill>
              </a:rPr>
              <a:t>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3508" y="2280176"/>
            <a:ext cx="2489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3: A, {</a:t>
            </a:r>
            <a:r>
              <a:rPr lang="en-US" sz="2800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sz="2800" dirty="0" smtClean="0"/>
              <a:t>, A</a:t>
            </a:r>
            <a:r>
              <a:rPr lang="en-US" sz="2800" dirty="0" smtClean="0">
                <a:solidFill>
                  <a:prstClr val="black"/>
                </a:solidFill>
              </a:rPr>
              <a:t>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BS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</p:spTree>
    <p:extLst>
      <p:ext uri="{BB962C8B-B14F-4D97-AF65-F5344CB8AC3E}">
        <p14:creationId xmlns:p14="http://schemas.microsoft.com/office/powerpoint/2010/main" val="3000718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Needham–Schroeder: take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Key idea: Alice sends a simple </a:t>
            </a:r>
            <a:r>
              <a:rPr lang="en-US" i="1" dirty="0" smtClean="0"/>
              <a:t>function</a:t>
            </a:r>
            <a:r>
              <a:rPr lang="en-US" dirty="0" smtClean="0"/>
              <a:t> of the nonce </a:t>
            </a:r>
            <a:r>
              <a:rPr lang="en-US" dirty="0"/>
              <a:t>N</a:t>
            </a:r>
            <a:r>
              <a:rPr lang="en-US" baseline="-25000" dirty="0"/>
              <a:t>B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868" y="2122583"/>
            <a:ext cx="1371600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533" y="2114979"/>
            <a:ext cx="1379204" cy="13792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8" y="2122583"/>
            <a:ext cx="1434975" cy="1767937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1443660" y="2645263"/>
            <a:ext cx="645361" cy="0"/>
          </a:xfrm>
          <a:prstGeom prst="straightConnector1">
            <a:avLst/>
          </a:prstGeom>
          <a:ln w="50800">
            <a:headEnd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579455" y="3187935"/>
            <a:ext cx="557078" cy="0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00783" y="2162450"/>
            <a:ext cx="84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1: …</a:t>
            </a:r>
            <a:endParaRPr lang="en-US" sz="2800" baseline="-25000" dirty="0">
              <a:solidFill>
                <a:schemeClr val="accent6">
                  <a:lumMod val="75000"/>
                </a:schemeClr>
              </a:solidFill>
              <a:latin typeface="Lato Heavy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31943" y="3167572"/>
            <a:ext cx="8686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2: </a:t>
            </a:r>
            <a:r>
              <a:rPr lang="en-US" sz="3000" dirty="0" smtClean="0">
                <a:solidFill>
                  <a:prstClr val="black"/>
                </a:solidFill>
              </a:rPr>
              <a:t>…</a:t>
            </a:r>
            <a:endParaRPr lang="en-US" sz="3000" baseline="-25000" dirty="0">
              <a:solidFill>
                <a:prstClr val="black"/>
              </a:solidFill>
              <a:latin typeface="Lato Heavy"/>
            </a:endParaRPr>
          </a:p>
        </p:txBody>
      </p:sp>
      <p:cxnSp>
        <p:nvCxnSpPr>
          <p:cNvPr id="22" name="Straight Arrow Connector 21"/>
          <p:cNvCxnSpPr>
            <a:stCxn id="4" idx="1"/>
            <a:endCxn id="5" idx="3"/>
          </p:cNvCxnSpPr>
          <p:nvPr/>
        </p:nvCxnSpPr>
        <p:spPr>
          <a:xfrm flipH="1" flipV="1">
            <a:off x="3515737" y="2804581"/>
            <a:ext cx="5168131" cy="3802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03508" y="3573637"/>
            <a:ext cx="2069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5: </a:t>
            </a:r>
            <a:r>
              <a:rPr lang="en-US" sz="2800" dirty="0">
                <a:solidFill>
                  <a:prstClr val="black"/>
                </a:solidFill>
              </a:rPr>
              <a:t>{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B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- 1</a:t>
            </a:r>
            <a:r>
              <a:rPr lang="en-US" sz="2800" dirty="0" smtClean="0">
                <a:solidFill>
                  <a:prstClr val="black"/>
                </a:solidFill>
              </a:rPr>
              <a:t>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3515737" y="3432061"/>
            <a:ext cx="5168131" cy="3802"/>
          </a:xfrm>
          <a:prstGeom prst="straightConnector1">
            <a:avLst/>
          </a:prstGeom>
          <a:ln w="50800">
            <a:headEnd type="non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3515737" y="4117861"/>
            <a:ext cx="5168131" cy="3802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03508" y="2926907"/>
            <a:ext cx="1545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4: {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B</a:t>
            </a:r>
            <a:r>
              <a:rPr lang="en-US" sz="2800" dirty="0" smtClean="0">
                <a:solidFill>
                  <a:prstClr val="black"/>
                </a:solidFill>
              </a:rPr>
              <a:t>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3508" y="2280176"/>
            <a:ext cx="2489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3: A, {</a:t>
            </a:r>
            <a:r>
              <a:rPr lang="en-US" sz="2800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sz="2800" dirty="0" smtClean="0"/>
              <a:t>, A</a:t>
            </a:r>
            <a:r>
              <a:rPr lang="en-US" sz="2800" dirty="0" smtClean="0">
                <a:solidFill>
                  <a:prstClr val="black"/>
                </a:solidFill>
              </a:rPr>
              <a:t>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BS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</p:spTree>
    <p:extLst>
      <p:ext uri="{BB962C8B-B14F-4D97-AF65-F5344CB8AC3E}">
        <p14:creationId xmlns:p14="http://schemas.microsoft.com/office/powerpoint/2010/main" val="426844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Full Needham–Schroeder </a:t>
            </a:r>
            <a:r>
              <a:rPr lang="en-US" b="1" dirty="0" smtClean="0"/>
              <a:t>protocol (1978)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060375"/>
            <a:ext cx="10972800" cy="2300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Whew, we finally reproduced the full protocol</a:t>
            </a:r>
          </a:p>
          <a:p>
            <a:pPr marL="0" indent="0">
              <a:buNone/>
            </a:pPr>
            <a:r>
              <a:rPr lang="en-US" sz="2800" dirty="0" smtClean="0"/>
              <a:t>It has no remaining problems… right?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45" y="1858789"/>
            <a:ext cx="1434975" cy="1767937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1571421" y="2516638"/>
            <a:ext cx="4504963" cy="0"/>
          </a:xfrm>
          <a:prstGeom prst="straightConnector1">
            <a:avLst/>
          </a:prstGeom>
          <a:ln w="50800">
            <a:headEnd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579455" y="3187935"/>
            <a:ext cx="4629959" cy="0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68725" y="2871444"/>
            <a:ext cx="2069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5: </a:t>
            </a:r>
            <a:r>
              <a:rPr lang="en-US" sz="2800" dirty="0">
                <a:solidFill>
                  <a:prstClr val="black"/>
                </a:solidFill>
              </a:rPr>
              <a:t>{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- 1}</a:t>
            </a:r>
            <a:r>
              <a:rPr lang="en-US" sz="2800" baseline="-25000" dirty="0" smtClean="0">
                <a:latin typeface="Lato Heavy"/>
              </a:rPr>
              <a:t>AB</a:t>
            </a:r>
            <a:endParaRPr lang="en-US" sz="2800" baseline="-25000" dirty="0">
              <a:latin typeface="Lato Heavy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449869" y="2102388"/>
            <a:ext cx="2970028" cy="1317082"/>
            <a:chOff x="5302006" y="1996068"/>
            <a:chExt cx="5168131" cy="1317082"/>
          </a:xfrm>
        </p:grpSpPr>
        <p:cxnSp>
          <p:nvCxnSpPr>
            <p:cNvPr id="22" name="Straight Arrow Connector 21"/>
            <p:cNvCxnSpPr/>
            <p:nvPr/>
          </p:nvCxnSpPr>
          <p:spPr>
            <a:xfrm flipH="1" flipV="1">
              <a:off x="5302006" y="1996068"/>
              <a:ext cx="5168131" cy="3802"/>
            </a:xfrm>
            <a:prstGeom prst="straightConnector1">
              <a:avLst/>
            </a:prstGeom>
            <a:ln w="50800">
              <a:headEnd type="triangle" w="med" len="lg"/>
              <a:tailEnd type="non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5302006" y="2623548"/>
              <a:ext cx="5168131" cy="3802"/>
            </a:xfrm>
            <a:prstGeom prst="straightConnector1">
              <a:avLst/>
            </a:prstGeom>
            <a:ln w="50800">
              <a:headEnd type="non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 flipV="1">
              <a:off x="5302006" y="3309348"/>
              <a:ext cx="5168131" cy="3802"/>
            </a:xfrm>
            <a:prstGeom prst="straightConnector1">
              <a:avLst/>
            </a:prstGeom>
            <a:ln w="50800">
              <a:headEnd type="triangle" w="med" len="lg"/>
              <a:tailEnd type="non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7668725" y="2224714"/>
            <a:ext cx="1545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4: {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B</a:t>
            </a:r>
            <a:r>
              <a:rPr lang="en-US" sz="2800" dirty="0" smtClean="0">
                <a:solidFill>
                  <a:prstClr val="black"/>
                </a:solidFill>
              </a:rPr>
              <a:t>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68725" y="1577983"/>
            <a:ext cx="2489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3: A, {</a:t>
            </a:r>
            <a:r>
              <a:rPr lang="en-US" sz="2800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sz="2800" dirty="0" smtClean="0"/>
              <a:t>, A</a:t>
            </a:r>
            <a:r>
              <a:rPr lang="en-US" sz="2800" dirty="0" smtClean="0">
                <a:solidFill>
                  <a:prstClr val="black"/>
                </a:solidFill>
              </a:rPr>
              <a:t>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BS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970" y="2017112"/>
            <a:ext cx="1379204" cy="137920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592" y="2065097"/>
            <a:ext cx="1371600" cy="13716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571420" y="1954633"/>
            <a:ext cx="1832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1: A, </a:t>
            </a:r>
            <a:r>
              <a:rPr lang="en-US" sz="2800" dirty="0" smtClean="0"/>
              <a:t>B, N</a:t>
            </a:r>
            <a:r>
              <a:rPr lang="en-US" sz="2800" baseline="-25000" dirty="0" smtClean="0"/>
              <a:t>A</a:t>
            </a:r>
            <a:endParaRPr lang="en-US" sz="2800" baseline="-25000" dirty="0">
              <a:latin typeface="Lato Heavy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1420" y="2602049"/>
            <a:ext cx="45049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2: </a:t>
            </a:r>
            <a:r>
              <a:rPr lang="en-US" sz="3000" dirty="0" smtClean="0"/>
              <a:t>{</a:t>
            </a:r>
            <a:r>
              <a:rPr lang="en-US" sz="3000" baseline="-25000" dirty="0" smtClean="0"/>
              <a:t> 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A</a:t>
            </a:r>
            <a:r>
              <a:rPr lang="en-US" sz="2800" dirty="0"/>
              <a:t>, </a:t>
            </a:r>
            <a:r>
              <a:rPr lang="en-US" sz="2800" dirty="0" smtClean="0"/>
              <a:t>B, </a:t>
            </a:r>
            <a:r>
              <a:rPr lang="en-US" sz="2800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prstClr val="black"/>
                </a:solidFill>
              </a:rPr>
              <a:t>{</a:t>
            </a:r>
            <a:r>
              <a:rPr lang="en-US" sz="2800" dirty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800" baseline="-25000" dirty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sz="2800" dirty="0"/>
              <a:t>, </a:t>
            </a:r>
            <a:r>
              <a:rPr lang="en-US" sz="2800" dirty="0" smtClean="0"/>
              <a:t>A</a:t>
            </a:r>
            <a:r>
              <a:rPr lang="en-US" sz="2800" dirty="0" smtClean="0">
                <a:solidFill>
                  <a:prstClr val="black"/>
                </a:solidFill>
              </a:rPr>
              <a:t>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BS</a:t>
            </a:r>
            <a:r>
              <a:rPr lang="en-US" sz="2800" baseline="-25000" dirty="0">
                <a:solidFill>
                  <a:prstClr val="black"/>
                </a:solidFill>
                <a:latin typeface="Lato Heavy"/>
              </a:rPr>
              <a:t> </a:t>
            </a:r>
            <a:r>
              <a:rPr lang="en-US" sz="3000" dirty="0" smtClean="0">
                <a:solidFill>
                  <a:prstClr val="black"/>
                </a:solidFill>
              </a:rPr>
              <a:t>}</a:t>
            </a:r>
            <a:r>
              <a:rPr lang="en-US" sz="3000" baseline="-25000" dirty="0" smtClean="0">
                <a:solidFill>
                  <a:prstClr val="black"/>
                </a:solidFill>
                <a:latin typeface="Lato Heavy"/>
              </a:rPr>
              <a:t>AS</a:t>
            </a:r>
            <a:endParaRPr lang="en-US" sz="3000" baseline="-25000" dirty="0">
              <a:solidFill>
                <a:prstClr val="black"/>
              </a:solidFill>
              <a:latin typeface="Lato Heavy"/>
            </a:endParaRPr>
          </a:p>
        </p:txBody>
      </p:sp>
    </p:spTree>
    <p:extLst>
      <p:ext uri="{BB962C8B-B14F-4D97-AF65-F5344CB8AC3E}">
        <p14:creationId xmlns:p14="http://schemas.microsoft.com/office/powerpoint/2010/main" val="263594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Denning and Sacco (1981)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060375"/>
            <a:ext cx="10972800" cy="2300365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Problem: Bob’s involvement begins in step 4; he has no idea if the first three steps of the protocol occurred recently before then</a:t>
            </a:r>
          </a:p>
          <a:p>
            <a:r>
              <a:rPr lang="en-US" sz="2800" dirty="0" smtClean="0"/>
              <a:t>If Mallory has compromised key </a:t>
            </a:r>
            <a:r>
              <a:rPr lang="en-US" sz="2800" dirty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800" baseline="-25000" dirty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sz="2800" dirty="0" smtClean="0"/>
              <a:t> when it was used in the past, she can replay message #3 to start a “new” Needham-</a:t>
            </a:r>
            <a:r>
              <a:rPr lang="en-US" sz="2800" dirty="0" err="1" smtClean="0"/>
              <a:t>Schoeder</a:t>
            </a:r>
            <a:r>
              <a:rPr lang="en-US" sz="2800" dirty="0" smtClean="0"/>
              <a:t> instance with Bob that he will think is fresh when it isn’t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45" y="1858789"/>
            <a:ext cx="1434975" cy="1767937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1571421" y="2516638"/>
            <a:ext cx="4504963" cy="0"/>
          </a:xfrm>
          <a:prstGeom prst="straightConnector1">
            <a:avLst/>
          </a:prstGeom>
          <a:ln w="50800">
            <a:headEnd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579455" y="3187935"/>
            <a:ext cx="4629959" cy="0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68725" y="2871444"/>
            <a:ext cx="2069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5: </a:t>
            </a:r>
            <a:r>
              <a:rPr lang="en-US" sz="2800" dirty="0">
                <a:solidFill>
                  <a:prstClr val="black"/>
                </a:solidFill>
              </a:rPr>
              <a:t>{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- 1}</a:t>
            </a:r>
            <a:r>
              <a:rPr lang="en-US" sz="2800" baseline="-25000" dirty="0" smtClean="0">
                <a:latin typeface="Lato Heavy"/>
              </a:rPr>
              <a:t>AB</a:t>
            </a:r>
            <a:endParaRPr lang="en-US" sz="2800" baseline="-25000" dirty="0">
              <a:latin typeface="Lato Heavy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449869" y="2102388"/>
            <a:ext cx="2970028" cy="1317082"/>
            <a:chOff x="5302006" y="1996068"/>
            <a:chExt cx="5168131" cy="1317082"/>
          </a:xfrm>
        </p:grpSpPr>
        <p:cxnSp>
          <p:nvCxnSpPr>
            <p:cNvPr id="22" name="Straight Arrow Connector 21"/>
            <p:cNvCxnSpPr/>
            <p:nvPr/>
          </p:nvCxnSpPr>
          <p:spPr>
            <a:xfrm flipH="1" flipV="1">
              <a:off x="5302006" y="1996068"/>
              <a:ext cx="5168131" cy="3802"/>
            </a:xfrm>
            <a:prstGeom prst="straightConnector1">
              <a:avLst/>
            </a:prstGeom>
            <a:ln w="50800">
              <a:headEnd type="triangle" w="med" len="lg"/>
              <a:tailEnd type="non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5302006" y="2623548"/>
              <a:ext cx="5168131" cy="3802"/>
            </a:xfrm>
            <a:prstGeom prst="straightConnector1">
              <a:avLst/>
            </a:prstGeom>
            <a:ln w="50800">
              <a:headEnd type="non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 flipV="1">
              <a:off x="5302006" y="3309348"/>
              <a:ext cx="5168131" cy="3802"/>
            </a:xfrm>
            <a:prstGeom prst="straightConnector1">
              <a:avLst/>
            </a:prstGeom>
            <a:ln w="50800">
              <a:headEnd type="triangle" w="med" len="lg"/>
              <a:tailEnd type="non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7668725" y="2224714"/>
            <a:ext cx="1545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4: {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B</a:t>
            </a:r>
            <a:r>
              <a:rPr lang="en-US" sz="2800" dirty="0" smtClean="0">
                <a:solidFill>
                  <a:prstClr val="black"/>
                </a:solidFill>
              </a:rPr>
              <a:t>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68725" y="1577983"/>
            <a:ext cx="2489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3: A, {</a:t>
            </a:r>
            <a:r>
              <a:rPr lang="en-US" sz="2800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sz="2800" dirty="0" smtClean="0"/>
              <a:t>, A</a:t>
            </a:r>
            <a:r>
              <a:rPr lang="en-US" sz="2800" dirty="0" smtClean="0">
                <a:solidFill>
                  <a:prstClr val="black"/>
                </a:solidFill>
              </a:rPr>
              <a:t>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BS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970" y="2017112"/>
            <a:ext cx="1379204" cy="137920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592" y="2065097"/>
            <a:ext cx="1371600" cy="13716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571420" y="1954633"/>
            <a:ext cx="1832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1: A, </a:t>
            </a:r>
            <a:r>
              <a:rPr lang="en-US" sz="2800" dirty="0" smtClean="0"/>
              <a:t>B, N</a:t>
            </a:r>
            <a:r>
              <a:rPr lang="en-US" sz="2800" baseline="-25000" dirty="0" smtClean="0"/>
              <a:t>A</a:t>
            </a:r>
            <a:endParaRPr lang="en-US" sz="2800" baseline="-25000" dirty="0">
              <a:latin typeface="Lato Heavy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1420" y="2602049"/>
            <a:ext cx="45049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2: </a:t>
            </a:r>
            <a:r>
              <a:rPr lang="en-US" sz="3000" dirty="0" smtClean="0"/>
              <a:t>{</a:t>
            </a:r>
            <a:r>
              <a:rPr lang="en-US" sz="3000" baseline="-25000" dirty="0" smtClean="0"/>
              <a:t> 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A</a:t>
            </a:r>
            <a:r>
              <a:rPr lang="en-US" sz="2800" dirty="0"/>
              <a:t>, </a:t>
            </a:r>
            <a:r>
              <a:rPr lang="en-US" sz="2800" dirty="0" smtClean="0"/>
              <a:t>B, </a:t>
            </a:r>
            <a:r>
              <a:rPr lang="en-US" sz="2800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prstClr val="black"/>
                </a:solidFill>
              </a:rPr>
              <a:t>{</a:t>
            </a:r>
            <a:r>
              <a:rPr lang="en-US" sz="2800" dirty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800" baseline="-25000" dirty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sz="2800" dirty="0"/>
              <a:t>, </a:t>
            </a:r>
            <a:r>
              <a:rPr lang="en-US" sz="2800" dirty="0" smtClean="0"/>
              <a:t>A</a:t>
            </a:r>
            <a:r>
              <a:rPr lang="en-US" sz="2800" dirty="0" smtClean="0">
                <a:solidFill>
                  <a:prstClr val="black"/>
                </a:solidFill>
              </a:rPr>
              <a:t>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BS</a:t>
            </a:r>
            <a:r>
              <a:rPr lang="en-US" sz="2800" baseline="-25000" dirty="0">
                <a:solidFill>
                  <a:prstClr val="black"/>
                </a:solidFill>
                <a:latin typeface="Lato Heavy"/>
              </a:rPr>
              <a:t> </a:t>
            </a:r>
            <a:r>
              <a:rPr lang="en-US" sz="3000" dirty="0" smtClean="0">
                <a:solidFill>
                  <a:prstClr val="black"/>
                </a:solidFill>
              </a:rPr>
              <a:t>}</a:t>
            </a:r>
            <a:r>
              <a:rPr lang="en-US" sz="3000" baseline="-25000" dirty="0" smtClean="0">
                <a:solidFill>
                  <a:prstClr val="black"/>
                </a:solidFill>
                <a:latin typeface="Lato Heavy"/>
              </a:rPr>
              <a:t>AS</a:t>
            </a:r>
            <a:endParaRPr lang="en-US" sz="3000" baseline="-25000" dirty="0">
              <a:solidFill>
                <a:prstClr val="black"/>
              </a:solidFill>
              <a:latin typeface="Lato Heavy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57174" y="2224714"/>
            <a:ext cx="3155418" cy="1402012"/>
          </a:xfrm>
          <a:prstGeom prst="rect">
            <a:avLst/>
          </a:prstGeom>
          <a:noFill/>
          <a:ln w="3175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64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Key idea: Get Bob involved early in the protocol so he also knows it is fresh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966430" y="3704483"/>
            <a:ext cx="3169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3: A, {</a:t>
            </a:r>
            <a:r>
              <a:rPr lang="en-US" sz="2800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sz="2800" dirty="0" smtClean="0"/>
              <a:t>, A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, N</a:t>
            </a:r>
            <a:r>
              <a:rPr lang="en-US" sz="2800" baseline="-25000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’</a:t>
            </a:r>
            <a:r>
              <a:rPr lang="en-US" sz="2800" dirty="0" smtClean="0">
                <a:solidFill>
                  <a:prstClr val="black"/>
                </a:solidFill>
              </a:rPr>
              <a:t>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BS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Denning and Sacco’s fix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45" y="2617235"/>
            <a:ext cx="1434975" cy="1767937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1500541" y="3253820"/>
            <a:ext cx="5205059" cy="0"/>
          </a:xfrm>
          <a:prstGeom prst="straightConnector1">
            <a:avLst/>
          </a:prstGeom>
          <a:ln w="50800">
            <a:headEnd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579456" y="3914493"/>
            <a:ext cx="5246646" cy="31888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966430" y="4997944"/>
            <a:ext cx="2069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5: </a:t>
            </a:r>
            <a:r>
              <a:rPr lang="en-US" sz="2800" dirty="0">
                <a:solidFill>
                  <a:prstClr val="black"/>
                </a:solidFill>
              </a:rPr>
              <a:t>{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- 1}</a:t>
            </a:r>
            <a:r>
              <a:rPr lang="en-US" sz="2800" baseline="-25000" dirty="0" smtClean="0">
                <a:latin typeface="Lato Heavy"/>
              </a:rPr>
              <a:t>AB</a:t>
            </a:r>
            <a:endParaRPr lang="en-US" sz="2800" baseline="-25000" dirty="0">
              <a:latin typeface="Lato Heavy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7747574" y="4228888"/>
            <a:ext cx="2970028" cy="3802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7747574" y="4856368"/>
            <a:ext cx="2970028" cy="3802"/>
          </a:xfrm>
          <a:prstGeom prst="straightConnector1">
            <a:avLst/>
          </a:prstGeom>
          <a:ln w="50800">
            <a:headEnd type="non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7747574" y="5542168"/>
            <a:ext cx="2970028" cy="3802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966430" y="4351214"/>
            <a:ext cx="1545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4: {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B</a:t>
            </a:r>
            <a:r>
              <a:rPr lang="en-US" sz="2800" dirty="0" smtClean="0">
                <a:solidFill>
                  <a:prstClr val="black"/>
                </a:solidFill>
              </a:rPr>
              <a:t>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040" y="2775558"/>
            <a:ext cx="1379204" cy="137920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297" y="2823543"/>
            <a:ext cx="1371600" cy="13716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385272" y="2704047"/>
            <a:ext cx="3433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1: A, </a:t>
            </a:r>
            <a:r>
              <a:rPr lang="en-US" sz="2800" dirty="0" smtClean="0"/>
              <a:t>B, N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,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{A, N</a:t>
            </a:r>
            <a:r>
              <a:rPr lang="en-US" sz="2800" baseline="-25000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’}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  <a:latin typeface="Lato Heavy"/>
              </a:rPr>
              <a:t>BS</a:t>
            </a:r>
            <a:endParaRPr lang="en-US" sz="2800" baseline="-25000" dirty="0">
              <a:solidFill>
                <a:schemeClr val="accent6">
                  <a:lumMod val="75000"/>
                </a:schemeClr>
              </a:solidFill>
              <a:latin typeface="Lato Heavy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45729" y="3360495"/>
            <a:ext cx="50712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2: </a:t>
            </a:r>
            <a:r>
              <a:rPr lang="en-US" sz="3000" dirty="0" smtClean="0"/>
              <a:t>{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A</a:t>
            </a:r>
            <a:r>
              <a:rPr lang="en-US" sz="2800" dirty="0"/>
              <a:t>, </a:t>
            </a:r>
            <a:r>
              <a:rPr lang="en-US" sz="2800" dirty="0" smtClean="0"/>
              <a:t>B, </a:t>
            </a:r>
            <a:r>
              <a:rPr lang="en-US" sz="2800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prstClr val="black"/>
                </a:solidFill>
              </a:rPr>
              <a:t>{</a:t>
            </a:r>
            <a:r>
              <a:rPr lang="en-US" sz="2800" dirty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800" baseline="-25000" dirty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sz="2800" dirty="0"/>
              <a:t>, </a:t>
            </a:r>
            <a:r>
              <a:rPr lang="en-US" sz="2800" dirty="0" smtClean="0"/>
              <a:t>A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, N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’</a:t>
            </a:r>
            <a:r>
              <a:rPr lang="en-US" sz="2800" dirty="0" smtClean="0">
                <a:solidFill>
                  <a:prstClr val="black"/>
                </a:solidFill>
              </a:rPr>
              <a:t>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BS</a:t>
            </a:r>
            <a:r>
              <a:rPr lang="en-US" sz="3000" dirty="0" smtClean="0">
                <a:solidFill>
                  <a:prstClr val="black"/>
                </a:solidFill>
              </a:rPr>
              <a:t>}</a:t>
            </a:r>
            <a:r>
              <a:rPr lang="en-US" sz="3000" baseline="-25000" dirty="0" smtClean="0">
                <a:solidFill>
                  <a:prstClr val="black"/>
                </a:solidFill>
                <a:latin typeface="Lato Heavy"/>
              </a:rPr>
              <a:t>AS</a:t>
            </a:r>
            <a:endParaRPr lang="en-US" sz="3000" baseline="-25000" dirty="0">
              <a:solidFill>
                <a:prstClr val="black"/>
              </a:solidFill>
              <a:latin typeface="Lato Heavy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966430" y="1841747"/>
            <a:ext cx="950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-1: A</a:t>
            </a:r>
            <a:endParaRPr lang="en-US" sz="2800" baseline="-25000" dirty="0">
              <a:solidFill>
                <a:schemeClr val="accent6">
                  <a:lumMod val="75000"/>
                </a:schemeClr>
              </a:solidFill>
              <a:latin typeface="Lato Heavy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7747574" y="2366152"/>
            <a:ext cx="2970028" cy="3802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7747574" y="2920109"/>
            <a:ext cx="2970028" cy="3802"/>
          </a:xfrm>
          <a:prstGeom prst="straightConnector1">
            <a:avLst/>
          </a:prstGeom>
          <a:ln w="50800">
            <a:headEnd type="non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966430" y="2407867"/>
            <a:ext cx="2002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0: {A, N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’}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  <a:latin typeface="Lato Heavy"/>
              </a:rPr>
              <a:t>BS</a:t>
            </a:r>
            <a:endParaRPr lang="en-US" sz="2800" baseline="-25000" dirty="0">
              <a:solidFill>
                <a:schemeClr val="accent6">
                  <a:lumMod val="75000"/>
                </a:schemeClr>
              </a:solidFill>
              <a:latin typeface="Lato Heavy"/>
            </a:endParaRPr>
          </a:p>
        </p:txBody>
      </p:sp>
    </p:spTree>
    <p:extLst>
      <p:ext uri="{BB962C8B-B14F-4D97-AF65-F5344CB8AC3E}">
        <p14:creationId xmlns:p14="http://schemas.microsoft.com/office/powerpoint/2010/main" val="1346040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Authenticated Encryption with Associated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400"/>
              </a:spcBef>
            </a:pPr>
            <a:r>
              <a:rPr lang="en-US" dirty="0" err="1">
                <a:solidFill>
                  <a:schemeClr val="accent1"/>
                </a:solidFill>
              </a:rPr>
              <a:t>KeyGen</a:t>
            </a:r>
            <a:r>
              <a:rPr lang="en-US" dirty="0"/>
              <a:t>: </a:t>
            </a:r>
            <a:r>
              <a:rPr lang="en-US" dirty="0" smtClean="0"/>
              <a:t>randomly </a:t>
            </a:r>
            <a:r>
              <a:rPr lang="en-US" dirty="0"/>
              <a:t>chooses </a:t>
            </a:r>
            <a:r>
              <a:rPr lang="en-US" dirty="0" smtClean="0"/>
              <a:t>key</a:t>
            </a:r>
            <a:r>
              <a:rPr lang="en-US" dirty="0"/>
              <a:t>, </a:t>
            </a:r>
            <a:r>
              <a:rPr lang="en-US" dirty="0" smtClean="0"/>
              <a:t>as </a:t>
            </a:r>
            <a:r>
              <a:rPr lang="en-US" dirty="0"/>
              <a:t>always</a:t>
            </a:r>
          </a:p>
          <a:p>
            <a:pPr>
              <a:spcBef>
                <a:spcPts val="1400"/>
              </a:spcBef>
            </a:pPr>
            <a:r>
              <a:rPr lang="en-US" dirty="0" err="1">
                <a:solidFill>
                  <a:srgbClr val="4F81BD"/>
                </a:solidFill>
              </a:rPr>
              <a:t>Enc</a:t>
            </a:r>
            <a:r>
              <a:rPr lang="en-US" dirty="0" smtClean="0"/>
              <a:t>(</a:t>
            </a:r>
            <a:r>
              <a:rPr lang="en-US" dirty="0"/>
              <a:t>authenticated data A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private + </a:t>
            </a:r>
            <a:r>
              <a:rPr lang="en-US" dirty="0" err="1" smtClean="0"/>
              <a:t>auth</a:t>
            </a:r>
            <a:r>
              <a:rPr lang="en-US" dirty="0" smtClean="0"/>
              <a:t> </a:t>
            </a:r>
            <a:r>
              <a:rPr lang="en-US" dirty="0"/>
              <a:t>data P</a:t>
            </a:r>
            <a:r>
              <a:rPr lang="en-US" dirty="0" smtClean="0"/>
              <a:t>, nonce N) →</a:t>
            </a:r>
            <a:br>
              <a:rPr lang="en-US" dirty="0" smtClean="0"/>
            </a:br>
            <a:r>
              <a:rPr lang="en-US" dirty="0" smtClean="0"/>
              <a:t>ciphertext </a:t>
            </a:r>
            <a:r>
              <a:rPr lang="en-US" dirty="0"/>
              <a:t>C of length |C| </a:t>
            </a:r>
            <a:r>
              <a:rPr lang="en-US" dirty="0" smtClean="0"/>
              <a:t>&gt; </a:t>
            </a:r>
            <a:r>
              <a:rPr lang="en-US" dirty="0"/>
              <a:t>|P</a:t>
            </a:r>
            <a:r>
              <a:rPr lang="en-US" dirty="0" smtClean="0"/>
              <a:t>|</a:t>
            </a:r>
            <a:endParaRPr lang="en-US" dirty="0"/>
          </a:p>
          <a:p>
            <a:pPr>
              <a:spcBef>
                <a:spcPts val="1400"/>
              </a:spcBef>
            </a:pPr>
            <a:r>
              <a:rPr lang="en-US" dirty="0">
                <a:solidFill>
                  <a:srgbClr val="4F81BD"/>
                </a:solidFill>
              </a:rPr>
              <a:t>Dec</a:t>
            </a:r>
            <a:r>
              <a:rPr lang="en-US" dirty="0"/>
              <a:t>(C, A, N) → P </a:t>
            </a:r>
            <a:r>
              <a:rPr lang="en-US" dirty="0" smtClean="0"/>
              <a:t>or</a:t>
            </a:r>
          </a:p>
          <a:p>
            <a:pPr>
              <a:spcBef>
                <a:spcPts val="1400"/>
              </a:spcBef>
            </a:pPr>
            <a:endParaRPr lang="en-US" baseline="-25000" dirty="0"/>
          </a:p>
          <a:p>
            <a:pPr>
              <a:spcBef>
                <a:spcPts val="1400"/>
              </a:spcBef>
            </a:pPr>
            <a:r>
              <a:rPr lang="en-US" dirty="0" smtClean="0"/>
              <a:t>Strong security guarantees: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0800000">
            <a:off x="3603029" y="2941148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Lato Semibold"/>
                <a:cs typeface="Lato Semibold"/>
              </a:rPr>
              <a:t>T</a:t>
            </a:r>
            <a:endParaRPr lang="en-US" sz="2400" dirty="0">
              <a:latin typeface="Lato Semibold"/>
              <a:cs typeface="Lato Semibol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07675" y="2026957"/>
            <a:ext cx="2148065" cy="5376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Lato Black"/>
                <a:cs typeface="Lato Black"/>
              </a:rPr>
              <a:t>Auth</a:t>
            </a:r>
            <a:r>
              <a:rPr lang="en-US" sz="2400" dirty="0" smtClean="0">
                <a:latin typeface="Lato Black"/>
                <a:cs typeface="Lato Black"/>
              </a:rPr>
              <a:t> </a:t>
            </a:r>
            <a:r>
              <a:rPr lang="en-US" sz="2400" dirty="0" err="1" smtClean="0">
                <a:latin typeface="Lato Black"/>
                <a:cs typeface="Lato Black"/>
              </a:rPr>
              <a:t>Enc</a:t>
            </a:r>
            <a:endParaRPr lang="en-US" sz="2400" i="1" baseline="-25000" dirty="0">
              <a:latin typeface="Lato Black"/>
              <a:cs typeface="Lato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7676" y="1102109"/>
            <a:ext cx="1167892" cy="415498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100" dirty="0"/>
              <a:t>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7676" y="3068945"/>
            <a:ext cx="2148064" cy="415498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/>
              <a:t>C</a:t>
            </a:r>
            <a:endParaRPr lang="en-US" sz="2100" dirty="0"/>
          </a:p>
        </p:txBody>
      </p:sp>
      <p:sp>
        <p:nvSpPr>
          <p:cNvPr id="11" name="TextBox 10"/>
          <p:cNvSpPr txBox="1"/>
          <p:nvPr/>
        </p:nvSpPr>
        <p:spPr>
          <a:xfrm>
            <a:off x="8584253" y="1102109"/>
            <a:ext cx="1002514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/>
              <a:t>A, N</a:t>
            </a:r>
            <a:endParaRPr lang="en-US" sz="2100" dirty="0"/>
          </a:p>
        </p:txBody>
      </p:sp>
      <p:cxnSp>
        <p:nvCxnSpPr>
          <p:cNvPr id="13" name="Straight Arrow Connector 12"/>
          <p:cNvCxnSpPr>
            <a:stCxn id="8" idx="2"/>
          </p:cNvCxnSpPr>
          <p:nvPr/>
        </p:nvCxnSpPr>
        <p:spPr>
          <a:xfrm>
            <a:off x="7891622" y="1517607"/>
            <a:ext cx="0" cy="4994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2"/>
          </p:cNvCxnSpPr>
          <p:nvPr/>
        </p:nvCxnSpPr>
        <p:spPr>
          <a:xfrm>
            <a:off x="9085510" y="1517607"/>
            <a:ext cx="0" cy="4994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2"/>
            <a:endCxn id="10" idx="0"/>
          </p:cNvCxnSpPr>
          <p:nvPr/>
        </p:nvCxnSpPr>
        <p:spPr>
          <a:xfrm>
            <a:off x="8381708" y="2564577"/>
            <a:ext cx="0" cy="5043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0038021" y="2026957"/>
            <a:ext cx="1544379" cy="5376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Lato Black"/>
                <a:cs typeface="Lato Black"/>
              </a:rPr>
              <a:t>Auth</a:t>
            </a:r>
            <a:r>
              <a:rPr lang="en-US" sz="2400" dirty="0" smtClean="0">
                <a:latin typeface="Lato Black"/>
                <a:cs typeface="Lato Black"/>
              </a:rPr>
              <a:t> Dec</a:t>
            </a:r>
            <a:endParaRPr lang="en-US" sz="2400" i="1" baseline="-25000" dirty="0">
              <a:latin typeface="Lato Black"/>
              <a:cs typeface="Lato Black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308953" y="1102109"/>
            <a:ext cx="1002514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/>
              <a:t>C, A, N</a:t>
            </a:r>
            <a:endParaRPr lang="en-US" sz="2100" dirty="0"/>
          </a:p>
        </p:txBody>
      </p:sp>
      <p:sp>
        <p:nvSpPr>
          <p:cNvPr id="27" name="TextBox 26"/>
          <p:cNvSpPr txBox="1"/>
          <p:nvPr/>
        </p:nvSpPr>
        <p:spPr>
          <a:xfrm>
            <a:off x="10308953" y="3068945"/>
            <a:ext cx="1002514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/>
              <a:t>P or </a:t>
            </a:r>
            <a:r>
              <a:rPr lang="en-US" sz="2100" dirty="0" smtClean="0">
                <a:solidFill>
                  <a:schemeClr val="bg1"/>
                </a:solidFill>
              </a:rPr>
              <a:t>T</a:t>
            </a:r>
            <a:endParaRPr lang="en-US" sz="2100" dirty="0">
              <a:solidFill>
                <a:schemeClr val="bg1"/>
              </a:solidFill>
            </a:endParaRPr>
          </a:p>
        </p:txBody>
      </p:sp>
      <p:cxnSp>
        <p:nvCxnSpPr>
          <p:cNvPr id="28" name="Straight Arrow Connector 27"/>
          <p:cNvCxnSpPr>
            <a:stCxn id="26" idx="2"/>
            <a:endCxn id="24" idx="0"/>
          </p:cNvCxnSpPr>
          <p:nvPr/>
        </p:nvCxnSpPr>
        <p:spPr>
          <a:xfrm>
            <a:off x="10810210" y="1517607"/>
            <a:ext cx="1" cy="509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4" idx="2"/>
            <a:endCxn id="27" idx="0"/>
          </p:cNvCxnSpPr>
          <p:nvPr/>
        </p:nvCxnSpPr>
        <p:spPr>
          <a:xfrm flipH="1">
            <a:off x="10810210" y="2564577"/>
            <a:ext cx="1" cy="5043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 rot="10800000">
            <a:off x="10919391" y="3083913"/>
            <a:ext cx="34369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>
                <a:latin typeface="Lato Regular"/>
                <a:cs typeface="Lato Regular"/>
              </a:rPr>
              <a:t>T</a:t>
            </a:r>
            <a:endParaRPr lang="en-US" sz="2100" dirty="0">
              <a:latin typeface="Lato Regular"/>
              <a:cs typeface="Lato Regular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847086" y="3882728"/>
            <a:ext cx="4358853" cy="2318107"/>
            <a:chOff x="4488108" y="4699194"/>
            <a:chExt cx="3470626" cy="1845734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6620303" y="4699194"/>
              <a:ext cx="9659" cy="184573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4524" y="5005381"/>
              <a:ext cx="1210876" cy="1210876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7469942" y="4797019"/>
              <a:ext cx="488792" cy="49795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 smtClean="0">
                  <a:latin typeface="Lato Black"/>
                  <a:cs typeface="Lato Black"/>
                </a:rPr>
                <a:t>$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488108" y="4797019"/>
              <a:ext cx="1207898" cy="5376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latin typeface="Lato Black"/>
                  <a:cs typeface="Lato Black"/>
                </a:rPr>
                <a:t>Enc</a:t>
              </a:r>
              <a:r>
                <a:rPr lang="en-US" sz="2800" baseline="-25000" dirty="0" smtClean="0">
                  <a:latin typeface="Lato Black"/>
                  <a:cs typeface="Lato Black"/>
                </a:rPr>
                <a:t>$</a:t>
              </a:r>
              <a:r>
                <a:rPr lang="en-US" sz="2800" dirty="0" smtClean="0">
                  <a:latin typeface="Lato Black"/>
                  <a:cs typeface="Lato Black"/>
                </a:rPr>
                <a:t>(-)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25" name="Straight Arrow Connector 24"/>
            <p:cNvCxnSpPr>
              <a:stCxn id="23" idx="3"/>
            </p:cNvCxnSpPr>
            <p:nvPr/>
          </p:nvCxnSpPr>
          <p:spPr>
            <a:xfrm>
              <a:off x="5696006" y="5065829"/>
              <a:ext cx="500213" cy="229147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4496849" y="5905668"/>
              <a:ext cx="1207898" cy="53762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Dec</a:t>
              </a:r>
              <a:r>
                <a:rPr lang="en-US" sz="2800" baseline="-25000" dirty="0" smtClean="0">
                  <a:latin typeface="Lato Black"/>
                  <a:cs typeface="Lato Black"/>
                </a:rPr>
                <a:t>$</a:t>
              </a:r>
              <a:r>
                <a:rPr lang="en-US" sz="2800" dirty="0" smtClean="0">
                  <a:latin typeface="Lato Black"/>
                  <a:cs typeface="Lato Black"/>
                </a:rPr>
                <a:t>(-)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 rot="10800000">
              <a:off x="7469942" y="5925499"/>
              <a:ext cx="488792" cy="49795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T</a:t>
              </a:r>
              <a:endParaRPr lang="en-US" sz="2800" baseline="30000" dirty="0">
                <a:latin typeface="Lato Black"/>
                <a:cs typeface="Lato Black"/>
              </a:endParaRPr>
            </a:p>
          </p:txBody>
        </p:sp>
        <p:cxnSp>
          <p:nvCxnSpPr>
            <p:cNvPr id="32" name="Straight Arrow Connector 31"/>
            <p:cNvCxnSpPr>
              <a:stCxn id="29" idx="3"/>
            </p:cNvCxnSpPr>
            <p:nvPr/>
          </p:nvCxnSpPr>
          <p:spPr>
            <a:xfrm flipV="1">
              <a:off x="5704747" y="6017042"/>
              <a:ext cx="433732" cy="157436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2" idx="1"/>
            </p:cNvCxnSpPr>
            <p:nvPr/>
          </p:nvCxnSpPr>
          <p:spPr>
            <a:xfrm flipH="1">
              <a:off x="7087914" y="5045998"/>
              <a:ext cx="382028" cy="248978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30" idx="3"/>
            </p:cNvCxnSpPr>
            <p:nvPr/>
          </p:nvCxnSpPr>
          <p:spPr>
            <a:xfrm flipH="1" flipV="1">
              <a:off x="7054035" y="6017043"/>
              <a:ext cx="415907" cy="157434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>
            <a:off x="609600" y="3763174"/>
            <a:ext cx="10972800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987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Needham-Schroeder forms the basis of the </a:t>
            </a:r>
            <a:r>
              <a:rPr lang="en-US" i="1" dirty="0"/>
              <a:t>Kerberos </a:t>
            </a:r>
            <a:r>
              <a:rPr lang="en-US" dirty="0"/>
              <a:t>ticketing protocol that permits Alice and Bob also to prove their identity to each other</a:t>
            </a:r>
          </a:p>
          <a:p>
            <a:pPr lvl="1"/>
            <a:r>
              <a:rPr lang="en-US" sz="2200" dirty="0"/>
              <a:t>See next week’s reading assignment!</a:t>
            </a:r>
          </a:p>
          <a:p>
            <a:r>
              <a:rPr lang="en-US" dirty="0" smtClean="0"/>
              <a:t>There is also a public key version of </a:t>
            </a:r>
            <a:r>
              <a:rPr lang="en-US" b="1" dirty="0" smtClean="0"/>
              <a:t>Needham–Schroeder</a:t>
            </a:r>
          </a:p>
          <a:p>
            <a:pPr lvl="1"/>
            <a:r>
              <a:rPr lang="en-US" sz="2200" dirty="0" smtClean="0"/>
              <a:t>Allows Alice and Bob to learn each other’s public keys from a trusted intermediary</a:t>
            </a:r>
          </a:p>
          <a:p>
            <a:pPr lvl="1"/>
            <a:r>
              <a:rPr lang="en-US" sz="2200" dirty="0" smtClean="0"/>
              <a:t>It has an even more subtle flaw that was noticed by Gavin Lowe in 1995</a:t>
            </a:r>
          </a:p>
        </p:txBody>
      </p:sp>
    </p:spTree>
    <p:extLst>
      <p:ext uri="{BB962C8B-B14F-4D97-AF65-F5344CB8AC3E}">
        <p14:creationId xmlns:p14="http://schemas.microsoft.com/office/powerpoint/2010/main" val="1629473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Focus of this course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1650894" y="903070"/>
            <a:ext cx="438364" cy="24052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57793"/>
              </p:ext>
            </p:extLst>
          </p:nvPr>
        </p:nvGraphicFramePr>
        <p:xfrm>
          <a:off x="769188" y="3881692"/>
          <a:ext cx="10653624" cy="2468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05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057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573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3200" dirty="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i="1" dirty="0" smtClean="0"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…at endpoints</a:t>
                      </a:r>
                      <a:endParaRPr lang="en-US" sz="3200" i="1" dirty="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i="1" dirty="0" smtClean="0"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…in transit</a:t>
                      </a:r>
                      <a:endParaRPr lang="en-US" sz="3200" i="1" dirty="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i="1" dirty="0" smtClean="0"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Authenticity</a:t>
                      </a:r>
                      <a:endParaRPr lang="en-US" sz="3200" i="1" dirty="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Identity verification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Bob knows Alice sent </a:t>
                      </a:r>
                      <a:r>
                        <a:rPr lang="en-US" sz="2400" i="1" dirty="0" smtClean="0"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C</a:t>
                      </a:r>
                      <a:endParaRPr lang="en-US" sz="2400" dirty="0" smtClean="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Binding</a:t>
                      </a:r>
                    </a:p>
                    <a:p>
                      <a:r>
                        <a:rPr lang="en-US" sz="2400" dirty="0" smtClean="0"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Eve cannot alter </a:t>
                      </a:r>
                      <a:r>
                        <a:rPr lang="en-US" sz="2400" i="1" dirty="0" smtClean="0"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M</a:t>
                      </a:r>
                      <a:endParaRPr lang="en-US" sz="2400" dirty="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i="1" dirty="0" smtClean="0"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Privacy</a:t>
                      </a:r>
                      <a:endParaRPr lang="en-US" sz="3200" i="1" dirty="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Deniability </a:t>
                      </a:r>
                      <a:r>
                        <a:rPr lang="en-US" sz="3200" i="1" dirty="0" smtClean="0"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(optional)</a:t>
                      </a:r>
                    </a:p>
                    <a:p>
                      <a:r>
                        <a:rPr lang="en-US" sz="2400" i="0" dirty="0" smtClean="0"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Bob can’t prove Alice said </a:t>
                      </a:r>
                      <a:r>
                        <a:rPr lang="en-US" sz="2400" i="1" dirty="0" smtClean="0"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M</a:t>
                      </a:r>
                      <a:endParaRPr lang="en-US" sz="2400" i="1" dirty="0">
                        <a:latin typeface="Lato Heavy" panose="020F0502020204030203" pitchFamily="34" charset="0"/>
                        <a:ea typeface="Lato Heavy" panose="020F0502020204030203" pitchFamily="34" charset="0"/>
                        <a:cs typeface="Lato Heavy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Confidentiality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Eve cannot learn </a:t>
                      </a:r>
                      <a:r>
                        <a:rPr lang="en-US" sz="2400" i="1" dirty="0" smtClean="0">
                          <a:solidFill>
                            <a:schemeClr val="tx1"/>
                          </a:solidFill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M</a:t>
                      </a:r>
                      <a:endParaRPr lang="en-US" sz="3200" dirty="0">
                        <a:solidFill>
                          <a:schemeClr val="tx1"/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769188" y="960073"/>
            <a:ext cx="4668839" cy="2717438"/>
            <a:chOff x="7313154" y="774338"/>
            <a:chExt cx="4668839" cy="2717438"/>
          </a:xfrm>
        </p:grpSpPr>
        <p:sp>
          <p:nvSpPr>
            <p:cNvPr id="6" name="Right Arrow 5"/>
            <p:cNvSpPr/>
            <p:nvPr/>
          </p:nvSpPr>
          <p:spPr>
            <a:xfrm>
              <a:off x="8733052" y="1582392"/>
              <a:ext cx="1829043" cy="380377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8937624" y="1865463"/>
              <a:ext cx="1419898" cy="1626313"/>
              <a:chOff x="8272879" y="2023538"/>
              <a:chExt cx="1419898" cy="1626313"/>
            </a:xfrm>
          </p:grpSpPr>
          <p:sp>
            <p:nvSpPr>
              <p:cNvPr id="7" name="Right Arrow 6"/>
              <p:cNvSpPr/>
              <p:nvPr/>
            </p:nvSpPr>
            <p:spPr>
              <a:xfrm rot="16200000">
                <a:off x="8669448" y="2168455"/>
                <a:ext cx="626760" cy="336925"/>
              </a:xfrm>
              <a:prstGeom prst="rightArrow">
                <a:avLst>
                  <a:gd name="adj1" fmla="val 50000"/>
                  <a:gd name="adj2" fmla="val 0"/>
                </a:avLst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72879" y="2229954"/>
                <a:ext cx="1419898" cy="1419897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62095" y="1084359"/>
              <a:ext cx="1419898" cy="141989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154" y="1084358"/>
              <a:ext cx="1419898" cy="1419897"/>
            </a:xfrm>
            <a:prstGeom prst="rect">
              <a:avLst/>
            </a:prstGeom>
          </p:spPr>
        </p:pic>
        <p:pic>
          <p:nvPicPr>
            <p:cNvPr id="1028" name="Picture 4" descr="http://www.iconsdb.com/icons/preview/green/key-xxl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59868" y="774338"/>
              <a:ext cx="726469" cy="7264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4" descr="http://www.iconsdb.com/icons/preview/green/key-xxl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09" y="774338"/>
              <a:ext cx="726469" cy="7264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5932967" y="1074622"/>
            <a:ext cx="59979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Authenticated Encryption meets all four goals!</a:t>
            </a:r>
          </a:p>
          <a:p>
            <a:endParaRPr lang="en-US" sz="3200" dirty="0"/>
          </a:p>
          <a:p>
            <a:r>
              <a:rPr lang="en-US" sz="3200" dirty="0" smtClean="0"/>
              <a:t>So… are we all safe now?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3129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3352799" y="2944678"/>
            <a:ext cx="5486401" cy="3688874"/>
            <a:chOff x="3352799" y="2944678"/>
            <a:chExt cx="5486401" cy="3688874"/>
          </a:xfrm>
        </p:grpSpPr>
        <p:sp>
          <p:nvSpPr>
            <p:cNvPr id="32" name="Right Arrow 31"/>
            <p:cNvSpPr/>
            <p:nvPr/>
          </p:nvSpPr>
          <p:spPr>
            <a:xfrm>
              <a:off x="3352799" y="2944678"/>
              <a:ext cx="5486401" cy="734877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ight Arrow 32"/>
            <p:cNvSpPr/>
            <p:nvPr/>
          </p:nvSpPr>
          <p:spPr>
            <a:xfrm rot="16200000">
              <a:off x="5490559" y="3771539"/>
              <a:ext cx="1210882" cy="650929"/>
            </a:xfrm>
            <a:prstGeom prst="rightArrow">
              <a:avLst>
                <a:gd name="adj1" fmla="val 50000"/>
                <a:gd name="adj2" fmla="val 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4399" y="3890352"/>
              <a:ext cx="2743200" cy="27432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Secure </a:t>
            </a:r>
            <a:r>
              <a:rPr lang="en-US" dirty="0" smtClean="0"/>
              <a:t>communication in presence of an adversary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1982491"/>
            <a:ext cx="2743200" cy="274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7596" y="4642313"/>
            <a:ext cx="1967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message </a:t>
            </a:r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M</a:t>
            </a:r>
            <a:endParaRPr lang="en-US" sz="2800" i="1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16344" y="5711666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???</a:t>
            </a:r>
            <a:endParaRPr lang="en-US" sz="2800" dirty="0">
              <a:solidFill>
                <a:srgbClr val="C00000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45634" y="1459271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key </a:t>
            </a:r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</a:t>
            </a:r>
            <a:endParaRPr lang="en-US" sz="2800" i="1" dirty="0">
              <a:solidFill>
                <a:schemeClr val="accent3">
                  <a:lumMod val="7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75235" y="1458797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key </a:t>
            </a:r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</a:t>
            </a:r>
            <a:endParaRPr lang="en-US" sz="2800" i="1" dirty="0">
              <a:solidFill>
                <a:schemeClr val="accent3">
                  <a:lumMod val="7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80873" y="1052765"/>
            <a:ext cx="3417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✉  </a:t>
            </a:r>
            <a:r>
              <a:rPr lang="en-US" sz="2800" i="1" dirty="0" smtClean="0">
                <a:solidFill>
                  <a:schemeClr val="accent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key encapsulation</a:t>
            </a:r>
            <a:endParaRPr lang="en-US" sz="2800" i="1" dirty="0">
              <a:solidFill>
                <a:schemeClr val="accent1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52130" y="2206484"/>
            <a:ext cx="30251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☏ 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i="1" dirty="0" smtClean="0">
                <a:solidFill>
                  <a:schemeClr val="accent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protected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☏</a:t>
            </a:r>
            <a:r>
              <a:rPr lang="en-US" sz="2800" dirty="0" smtClean="0"/>
              <a:t>  </a:t>
            </a:r>
            <a:r>
              <a:rPr lang="en-US" sz="2800" i="1" dirty="0" smtClean="0">
                <a:solidFill>
                  <a:schemeClr val="accent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communication</a:t>
            </a:r>
            <a:endParaRPr lang="en-US" sz="2800" i="1" dirty="0">
              <a:solidFill>
                <a:schemeClr val="accent1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537993" y="1377453"/>
            <a:ext cx="7137242" cy="731520"/>
            <a:chOff x="2537993" y="1377453"/>
            <a:chExt cx="7137242" cy="731520"/>
          </a:xfrm>
        </p:grpSpPr>
        <p:sp>
          <p:nvSpPr>
            <p:cNvPr id="18" name="Right Arrow 17"/>
            <p:cNvSpPr/>
            <p:nvPr/>
          </p:nvSpPr>
          <p:spPr>
            <a:xfrm>
              <a:off x="2537993" y="1377453"/>
              <a:ext cx="7137242" cy="731520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03937" y="1477893"/>
              <a:ext cx="10711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key </a:t>
              </a:r>
              <a:r>
                <a:rPr lang="en-US" sz="2800" i="1" dirty="0" smtClean="0">
                  <a:solidFill>
                    <a:schemeClr val="accent3">
                      <a:lumMod val="7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  <a:endParaRPr lang="en-US" sz="2800" i="1" dirty="0">
                <a:solidFill>
                  <a:schemeClr val="accent3">
                    <a:lumMod val="7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7332" y="2206484"/>
            <a:ext cx="1102097" cy="90923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3303937" y="3048448"/>
            <a:ext cx="3148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encode </a:t>
            </a:r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C </a:t>
            </a:r>
            <a:r>
              <a:rPr lang="en-US" sz="28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=</a:t>
            </a:r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E</a:t>
            </a:r>
            <a:r>
              <a:rPr lang="en-US" sz="28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(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</a:t>
            </a:r>
            <a:r>
              <a:rPr lang="en-US" sz="28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, </a:t>
            </a:r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M</a:t>
            </a:r>
            <a:r>
              <a:rPr lang="en-US" sz="28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)</a:t>
            </a:r>
            <a:endParaRPr lang="en-US" sz="28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803165" y="4756579"/>
            <a:ext cx="3190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decode </a:t>
            </a:r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M </a:t>
            </a:r>
            <a:r>
              <a:rPr lang="en-US" sz="28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=</a:t>
            </a:r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D</a:t>
            </a:r>
            <a:r>
              <a:rPr lang="en-US" sz="28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(</a:t>
            </a:r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</a:t>
            </a:r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, C</a:t>
            </a:r>
            <a:r>
              <a:rPr lang="en-US" sz="28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)</a:t>
            </a:r>
            <a:endParaRPr lang="en-US" sz="28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1982492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112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Start of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ts val="900"/>
              </a:spcBef>
              <a:buFont typeface="+mj-lt"/>
              <a:buAutoNum type="arabicPeriod"/>
            </a:pPr>
            <a:r>
              <a:rPr lang="en-US" sz="2800" dirty="0"/>
              <a:t>The power of random-looking permutations</a:t>
            </a:r>
          </a:p>
          <a:p>
            <a:pPr marL="342900" indent="-342900">
              <a:spcBef>
                <a:spcPts val="900"/>
              </a:spcBef>
              <a:buFont typeface="+mj-lt"/>
              <a:buAutoNum type="arabicPeriod"/>
            </a:pPr>
            <a:r>
              <a:rPr lang="en-US" sz="2800" dirty="0"/>
              <a:t>Cryptography meets systems: a love/hate story</a:t>
            </a:r>
          </a:p>
          <a:p>
            <a:pPr marL="342900" indent="-342900">
              <a:spcBef>
                <a:spcPts val="900"/>
              </a:spcBef>
              <a:buFont typeface="+mj-lt"/>
              <a:buAutoNum type="arabicPeriod"/>
            </a:pPr>
            <a:r>
              <a:rPr lang="en-US" sz="2800" dirty="0"/>
              <a:t>Structured forgetfulness: dropping keys before they can be stolen</a:t>
            </a:r>
          </a:p>
          <a:p>
            <a:pPr marL="342900" indent="-342900">
              <a:spcBef>
                <a:spcPts val="900"/>
              </a:spcBef>
              <a:buFont typeface="+mj-lt"/>
              <a:buAutoNum type="arabicPeriod"/>
            </a:pPr>
            <a:r>
              <a:rPr lang="en-US" sz="2800" dirty="0"/>
              <a:t>When reductions fail: dealing with the lowest layer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4507" y="217708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Lato Heavy"/>
              </a:rPr>
              <a:t>→</a:t>
            </a:r>
          </a:p>
        </p:txBody>
      </p:sp>
    </p:spTree>
    <p:extLst>
      <p:ext uri="{BB962C8B-B14F-4D97-AF65-F5344CB8AC3E}">
        <p14:creationId xmlns:p14="http://schemas.microsoft.com/office/powerpoint/2010/main" val="660368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new ideas to study in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500" i="1" dirty="0"/>
              <a:t>Key negotiation and exchange</a:t>
            </a:r>
            <a:r>
              <a:rPr lang="en-US" sz="2500" dirty="0"/>
              <a:t>: how to create a shared key over the internet</a:t>
            </a:r>
          </a:p>
          <a:p>
            <a:pPr>
              <a:spcBef>
                <a:spcPts val="1200"/>
              </a:spcBef>
            </a:pPr>
            <a:r>
              <a:rPr lang="en-US" sz="2500" i="1" dirty="0"/>
              <a:t>Forward </a:t>
            </a:r>
            <a:r>
              <a:rPr lang="en-US" sz="2500" i="1" dirty="0" smtClean="0"/>
              <a:t>secrecy and key evolution</a:t>
            </a:r>
            <a:r>
              <a:rPr lang="en-US" sz="2500" dirty="0" smtClean="0"/>
              <a:t>: </a:t>
            </a:r>
            <a:r>
              <a:rPr lang="en-US" sz="2500" dirty="0"/>
              <a:t>protecting privacy + integrity of messages from the past against key compromises in the future</a:t>
            </a:r>
          </a:p>
          <a:p>
            <a:pPr>
              <a:spcBef>
                <a:spcPts val="1200"/>
              </a:spcBef>
            </a:pPr>
            <a:r>
              <a:rPr lang="en-US" sz="2500" i="1" dirty="0" smtClean="0"/>
              <a:t>Public authentication</a:t>
            </a:r>
            <a:r>
              <a:rPr lang="en-US" sz="2500" dirty="0" smtClean="0"/>
              <a:t>: signing a message so anybody knows you created it</a:t>
            </a:r>
          </a:p>
          <a:p>
            <a:pPr marL="0" indent="0">
              <a:spcBef>
                <a:spcPts val="1200"/>
              </a:spcBef>
              <a:buNone/>
            </a:pPr>
            <a:endParaRPr lang="en-US" sz="250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2500" dirty="0" smtClean="0"/>
              <a:t>Today, we begin our exploration into these three concepts individually.</a:t>
            </a:r>
            <a:br>
              <a:rPr lang="en-US" sz="2500" dirty="0" smtClean="0"/>
            </a:br>
            <a:r>
              <a:rPr lang="en-US" sz="2500" dirty="0" smtClean="0"/>
              <a:t>Later, we will put them together to design a strong message transmission system: the Signal messaging protocol.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362737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Needham–Schroeder </a:t>
            </a:r>
            <a:r>
              <a:rPr lang="en-US" b="1" dirty="0" smtClean="0"/>
              <a:t>protocol for key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Objective: Alice and Bob want a shared symmetric key.</a:t>
            </a:r>
          </a:p>
          <a:p>
            <a:pPr marL="0" indent="0">
              <a:buNone/>
            </a:pPr>
            <a:r>
              <a:rPr lang="en-US" dirty="0" smtClean="0"/>
              <a:t>They rely upon a common, trusted server to mediate their connection.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868" y="2122583"/>
            <a:ext cx="1371600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533" y="2114979"/>
            <a:ext cx="1379204" cy="13792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950" y="4829410"/>
            <a:ext cx="1434975" cy="17679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2209115">
            <a:off x="2670326" y="4174584"/>
            <a:ext cx="3119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Shared symmetric key </a:t>
            </a:r>
            <a:r>
              <a:rPr lang="en-US" sz="2000" dirty="0" smtClean="0">
                <a:latin typeface="+mj-lt"/>
              </a:rPr>
              <a:t>K</a:t>
            </a:r>
            <a:r>
              <a:rPr lang="en-US" sz="2000" baseline="-25000" dirty="0" smtClean="0">
                <a:latin typeface="+mj-lt"/>
              </a:rPr>
              <a:t>AS</a:t>
            </a:r>
            <a:endParaRPr lang="en-US" sz="2000" baseline="-250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 rot="19248392">
            <a:off x="6227017" y="4128747"/>
            <a:ext cx="3119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Shared symmetric key </a:t>
            </a:r>
            <a:r>
              <a:rPr lang="en-US" sz="2000" dirty="0" smtClean="0">
                <a:latin typeface="+mj-lt"/>
              </a:rPr>
              <a:t>K</a:t>
            </a:r>
            <a:r>
              <a:rPr lang="en-US" sz="2000" baseline="-25000" dirty="0" smtClean="0">
                <a:latin typeface="+mj-lt"/>
              </a:rPr>
              <a:t>BS</a:t>
            </a:r>
            <a:endParaRPr lang="en-US" sz="2000" baseline="-250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41676" y="2258917"/>
            <a:ext cx="55162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Want to make a new shared symmetric key </a:t>
            </a:r>
            <a:r>
              <a:rPr lang="en-US" sz="2000" dirty="0" smtClean="0">
                <a:latin typeface="+mj-lt"/>
              </a:rPr>
              <a:t>K</a:t>
            </a:r>
            <a:r>
              <a:rPr lang="en-US" sz="2000" baseline="-25000" dirty="0" smtClean="0">
                <a:latin typeface="+mj-lt"/>
              </a:rPr>
              <a:t>AB</a:t>
            </a:r>
            <a:endParaRPr lang="en-US" sz="2000" baseline="-25000" dirty="0">
              <a:latin typeface="+mj-l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941" y="291949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7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Needham–Schroeder: take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Basic idea: Let the trusted server choose </a:t>
            </a:r>
            <a:r>
              <a:rPr lang="en-US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endParaRPr lang="en-US" baseline="-25000" dirty="0">
              <a:solidFill>
                <a:prstClr val="black"/>
              </a:solidFill>
              <a:latin typeface="Lato Heavy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868" y="2122583"/>
            <a:ext cx="1371600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533" y="2114979"/>
            <a:ext cx="1379204" cy="13792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950" y="4829410"/>
            <a:ext cx="1434975" cy="1767937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3345712" y="3317358"/>
            <a:ext cx="2105246" cy="1644502"/>
          </a:xfrm>
          <a:prstGeom prst="straightConnector1">
            <a:avLst/>
          </a:prstGeom>
          <a:ln w="50800">
            <a:headEnd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460621" y="3088429"/>
            <a:ext cx="2118237" cy="1644502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46267" y="4000785"/>
            <a:ext cx="1223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1: A, B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69679" y="3285969"/>
            <a:ext cx="1151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2: </a:t>
            </a:r>
            <a:r>
              <a:rPr lang="en-US" sz="2800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  <p:cxnSp>
        <p:nvCxnSpPr>
          <p:cNvPr id="22" name="Straight Arrow Connector 21"/>
          <p:cNvCxnSpPr>
            <a:stCxn id="4" idx="1"/>
            <a:endCxn id="5" idx="3"/>
          </p:cNvCxnSpPr>
          <p:nvPr/>
        </p:nvCxnSpPr>
        <p:spPr>
          <a:xfrm flipH="1" flipV="1">
            <a:off x="3515737" y="2804581"/>
            <a:ext cx="5168131" cy="3802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80522" y="2255360"/>
            <a:ext cx="1151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3: </a:t>
            </a:r>
            <a:r>
              <a:rPr lang="en-US" sz="2800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66785" y="3692007"/>
            <a:ext cx="4312489" cy="29053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800"/>
              </a:spcAft>
            </a:pPr>
            <a:r>
              <a:rPr lang="en-US" sz="28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Problems?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Mallory can read the key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Alice doesn’t know if </a:t>
            </a:r>
            <a:r>
              <a:rPr lang="en-US" sz="2400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4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sz="24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 came from trusted server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Bob doesn’t know this either (even if Alice did)</a:t>
            </a:r>
            <a:endParaRPr lang="en-US" sz="2800" dirty="0"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191" y="307824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883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Needham–Schroeder: take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New idea: Authenticate messages from the trusted server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868" y="2122583"/>
            <a:ext cx="1371600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533" y="2114979"/>
            <a:ext cx="1379204" cy="13792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950" y="4829410"/>
            <a:ext cx="1434975" cy="1767937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3345712" y="3317358"/>
            <a:ext cx="2105246" cy="1644502"/>
          </a:xfrm>
          <a:prstGeom prst="straightConnector1">
            <a:avLst/>
          </a:prstGeom>
          <a:ln w="50800">
            <a:headEnd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460621" y="3088429"/>
            <a:ext cx="2118237" cy="1644502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46267" y="4000785"/>
            <a:ext cx="1223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1: A, B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69679" y="3285969"/>
            <a:ext cx="2930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2: {</a:t>
            </a:r>
            <a:r>
              <a:rPr lang="en-US" sz="2800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sz="2800" dirty="0" smtClean="0">
                <a:solidFill>
                  <a:prstClr val="black"/>
                </a:solidFill>
              </a:rPr>
              <a:t>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AS</a:t>
            </a:r>
            <a:r>
              <a:rPr lang="en-US" sz="2800" dirty="0" smtClean="0">
                <a:solidFill>
                  <a:prstClr val="black"/>
                </a:solidFill>
              </a:rPr>
              <a:t>, </a:t>
            </a:r>
            <a:r>
              <a:rPr lang="en-US" sz="2800" dirty="0">
                <a:solidFill>
                  <a:prstClr val="black"/>
                </a:solidFill>
              </a:rPr>
              <a:t>{</a:t>
            </a:r>
            <a:r>
              <a:rPr lang="en-US" sz="2800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sz="2800" dirty="0" smtClean="0">
                <a:solidFill>
                  <a:prstClr val="black"/>
                </a:solidFill>
              </a:rPr>
              <a:t>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BS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  <p:cxnSp>
        <p:nvCxnSpPr>
          <p:cNvPr id="22" name="Straight Arrow Connector 21"/>
          <p:cNvCxnSpPr>
            <a:stCxn id="4" idx="1"/>
            <a:endCxn id="5" idx="3"/>
          </p:cNvCxnSpPr>
          <p:nvPr/>
        </p:nvCxnSpPr>
        <p:spPr>
          <a:xfrm flipH="1" flipV="1">
            <a:off x="3515737" y="2804581"/>
            <a:ext cx="5168131" cy="3802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80522" y="2255360"/>
            <a:ext cx="2073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3: A, {</a:t>
            </a:r>
            <a:r>
              <a:rPr lang="en-US" sz="2800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sz="2800" dirty="0" smtClean="0">
                <a:solidFill>
                  <a:prstClr val="black"/>
                </a:solidFill>
              </a:rPr>
              <a:t>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BS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217169" y="3484742"/>
            <a:ext cx="3755634" cy="707886"/>
            <a:chOff x="2530544" y="4151161"/>
            <a:chExt cx="3755634" cy="707886"/>
          </a:xfrm>
        </p:grpSpPr>
        <p:sp>
          <p:nvSpPr>
            <p:cNvPr id="16" name="TextBox 15"/>
            <p:cNvSpPr txBox="1"/>
            <p:nvPr/>
          </p:nvSpPr>
          <p:spPr>
            <a:xfrm>
              <a:off x="3014244" y="4151161"/>
              <a:ext cx="327193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75000"/>
                    </a:schemeClr>
                  </a:solidFill>
                </a:rPr>
                <a:t>Notation: Protect message contents using this key</a:t>
              </a:r>
              <a:endParaRPr lang="en-US" sz="20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 flipV="1">
              <a:off x="2530544" y="4353831"/>
              <a:ext cx="4837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7266785" y="4360201"/>
            <a:ext cx="4312489" cy="22371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800"/>
              </a:spcAft>
            </a:pPr>
            <a:r>
              <a:rPr lang="en-US" sz="28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Two Problems</a:t>
            </a:r>
            <a:endParaRPr lang="en-US" sz="3200" dirty="0"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Bob doesn’t know whether he’s really talking to Alice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Server creates messages intended for other parties</a:t>
            </a:r>
            <a:endParaRPr lang="en-US" sz="2800" dirty="0" smtClean="0"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394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Heavy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18343</TotalTime>
  <Words>1385</Words>
  <Application>Microsoft Macintosh PowerPoint</Application>
  <PresentationFormat>Custom</PresentationFormat>
  <Paragraphs>192</Paragraphs>
  <Slides>20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Lecture 16: Timely key distribution</vt:lpstr>
      <vt:lpstr>Review: Authenticated Encryption with Associated Data</vt:lpstr>
      <vt:lpstr>Review: Focus of this course</vt:lpstr>
      <vt:lpstr>Review: Secure communication in presence of an adversary</vt:lpstr>
      <vt:lpstr>Today: Start of Part 3</vt:lpstr>
      <vt:lpstr>Three new ideas to study in Part 3</vt:lpstr>
      <vt:lpstr>Needham–Schroeder protocol for key transport</vt:lpstr>
      <vt:lpstr>Needham–Schroeder: take 1</vt:lpstr>
      <vt:lpstr>Needham–Schroeder: take 2</vt:lpstr>
      <vt:lpstr>Problem 1 in more detail</vt:lpstr>
      <vt:lpstr>Problem 2 in more detail</vt:lpstr>
      <vt:lpstr>Needham–Schroeder: take 3</vt:lpstr>
      <vt:lpstr>Perfect forward secrecy (PFS)</vt:lpstr>
      <vt:lpstr>Needham–Schroeder: take 4</vt:lpstr>
      <vt:lpstr>Needham–Schroeder: take 5</vt:lpstr>
      <vt:lpstr>Needham–Schroeder: take 6</vt:lpstr>
      <vt:lpstr>Full Needham–Schroeder protocol (1978)</vt:lpstr>
      <vt:lpstr>Denning and Sacco (1981)</vt:lpstr>
      <vt:lpstr>Denning and Sacco’s fix</vt:lpstr>
      <vt:lpstr>Related 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Mayank Varia</dc:creator>
  <cp:lastModifiedBy>Mayank Varia</cp:lastModifiedBy>
  <cp:revision>1200</cp:revision>
  <dcterms:created xsi:type="dcterms:W3CDTF">2015-04-11T12:26:38Z</dcterms:created>
  <dcterms:modified xsi:type="dcterms:W3CDTF">2018-03-21T19:00:34Z</dcterms:modified>
</cp:coreProperties>
</file>