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700" r:id="rId2"/>
    <p:sldId id="702" r:id="rId3"/>
    <p:sldId id="703" r:id="rId4"/>
    <p:sldId id="713" r:id="rId5"/>
    <p:sldId id="745" r:id="rId6"/>
    <p:sldId id="747" r:id="rId7"/>
    <p:sldId id="748" r:id="rId8"/>
    <p:sldId id="742" r:id="rId9"/>
    <p:sldId id="752" r:id="rId10"/>
    <p:sldId id="753" r:id="rId11"/>
    <p:sldId id="756" r:id="rId12"/>
    <p:sldId id="762" r:id="rId13"/>
    <p:sldId id="759" r:id="rId14"/>
    <p:sldId id="767" r:id="rId15"/>
    <p:sldId id="716" r:id="rId16"/>
    <p:sldId id="706" r:id="rId17"/>
    <p:sldId id="707" r:id="rId18"/>
    <p:sldId id="760" r:id="rId19"/>
    <p:sldId id="714" r:id="rId20"/>
    <p:sldId id="715" r:id="rId21"/>
    <p:sldId id="708" r:id="rId22"/>
    <p:sldId id="709" r:id="rId23"/>
    <p:sldId id="751" r:id="rId24"/>
    <p:sldId id="741" r:id="rId25"/>
    <p:sldId id="765" r:id="rId26"/>
    <p:sldId id="766" r:id="rId27"/>
    <p:sldId id="743" r:id="rId28"/>
    <p:sldId id="750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Background" id="{816373DE-D057-44B6-98A3-65B1B20F9A16}">
          <p14:sldIdLst>
            <p14:sldId id="700"/>
            <p14:sldId id="702"/>
            <p14:sldId id="703"/>
            <p14:sldId id="713"/>
            <p14:sldId id="745"/>
            <p14:sldId id="747"/>
          </p14:sldIdLst>
        </p14:section>
        <p14:section name="Key exchange" id="{AC5E1AF3-DA8D-E44D-9262-4D5325A831F6}">
          <p14:sldIdLst>
            <p14:sldId id="748"/>
            <p14:sldId id="742"/>
            <p14:sldId id="752"/>
            <p14:sldId id="753"/>
            <p14:sldId id="756"/>
            <p14:sldId id="762"/>
            <p14:sldId id="759"/>
            <p14:sldId id="767"/>
          </p14:sldIdLst>
        </p14:section>
        <p14:section name="Public signatures" id="{F7A047C8-742F-49A1-94DC-F1446103E6E2}">
          <p14:sldIdLst>
            <p14:sldId id="716"/>
            <p14:sldId id="706"/>
            <p14:sldId id="707"/>
            <p14:sldId id="760"/>
          </p14:sldIdLst>
        </p14:section>
        <p14:section name="Public-symmetric hybrid" id="{87F3F333-1701-CC46-A54B-9462A0542112}">
          <p14:sldIdLst>
            <p14:sldId id="714"/>
            <p14:sldId id="715"/>
          </p14:sldIdLst>
        </p14:section>
        <p14:section name="Public encryption" id="{9CF733DF-04A4-4F79-B23F-689BC7D513A4}">
          <p14:sldIdLst>
            <p14:sldId id="708"/>
            <p14:sldId id="709"/>
            <p14:sldId id="751"/>
            <p14:sldId id="741"/>
          </p14:sldIdLst>
        </p14:section>
        <p14:section name="Key exchange in TLS" id="{C0C1B122-EE92-9346-AA23-765F689A5F7B}">
          <p14:sldIdLst>
            <p14:sldId id="765"/>
            <p14:sldId id="766"/>
          </p14:sldIdLst>
        </p14:section>
        <p14:section name="Conclusion" id="{6220CF08-9CBF-BC48-AE0A-E954986C54F9}">
          <p14:sldIdLst>
            <p14:sldId id="743"/>
            <p14:sldId id="750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E0E0"/>
    <a:srgbClr val="DADADA"/>
    <a:srgbClr val="D8D8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85" autoAdjust="0"/>
    <p:restoredTop sz="92917" autoAdjust="0"/>
  </p:normalViewPr>
  <p:slideViewPr>
    <p:cSldViewPr snapToGrid="0" snapToObjects="1">
      <p:cViewPr varScale="1">
        <p:scale>
          <a:sx n="119" d="100"/>
          <a:sy n="119" d="100"/>
        </p:scale>
        <p:origin x="-160" y="-10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71" d="100"/>
        <a:sy n="171" d="100"/>
      </p:scale>
      <p:origin x="0" y="0"/>
    </p:cViewPr>
  </p:sorterViewPr>
  <p:notesViewPr>
    <p:cSldViewPr snapToGrid="0" snapToObjects="1">
      <p:cViewPr varScale="1">
        <p:scale>
          <a:sx n="72" d="100"/>
          <a:sy n="72" d="100"/>
        </p:scale>
        <p:origin x="2724" y="5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443F56-CCEC-8C40-89E6-775CE190EC87}" type="datetimeFigureOut">
              <a:rPr lang="en-US" smtClean="0"/>
              <a:t>3/26/18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A79C69-7037-BE4C-9719-0C264A5664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68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79C69-7037-BE4C-9719-0C264A56643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846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Note: cannot reduce EU-CMA to a</a:t>
            </a:r>
            <a:r>
              <a:rPr lang="en-US" baseline="0" dirty="0" smtClean="0"/>
              <a:t> </a:t>
            </a:r>
            <a:r>
              <a:rPr lang="en-US" dirty="0" smtClean="0"/>
              <a:t>game of an indistinguishability</a:t>
            </a:r>
            <a:r>
              <a:rPr lang="en-US" baseline="0" dirty="0" smtClean="0"/>
              <a:t> style like the encryption ones were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79C69-7037-BE4C-9719-0C264A56643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1116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79C69-7037-BE4C-9719-0C264A56643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35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slide shows the construction of </a:t>
            </a:r>
            <a:r>
              <a:rPr lang="en-US" dirty="0" err="1" smtClean="0"/>
              <a:t>Schnorr</a:t>
            </a:r>
            <a:r>
              <a:rPr lang="en-US" baseline="0" dirty="0" smtClean="0"/>
              <a:t> signatures. They are a refinement of the Digital Signature Algorithm (DSA) standard, which are themselves a refinement of an idea from </a:t>
            </a:r>
            <a:r>
              <a:rPr lang="en-US" baseline="0" dirty="0" err="1" smtClean="0"/>
              <a:t>Tahar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ElGamal</a:t>
            </a:r>
            <a:r>
              <a:rPr lang="en-US" baseline="0" dirty="0" smtClean="0"/>
              <a:t> back in the mid-1980s.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79C69-7037-BE4C-9719-0C264A56643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1949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more details on the </a:t>
            </a:r>
            <a:r>
              <a:rPr lang="en-US" dirty="0" err="1" smtClean="0"/>
              <a:t>iMessage</a:t>
            </a:r>
            <a:r>
              <a:rPr lang="en-US" dirty="0" smtClean="0"/>
              <a:t> attack:</a:t>
            </a:r>
            <a:r>
              <a:rPr lang="en-US" baseline="0" dirty="0" smtClean="0"/>
              <a:t> https://isi.jhu.edu/~mgreen/imessage.pdf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79C69-7037-BE4C-9719-0C264A56643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998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Source: https://idea-</a:t>
            </a:r>
            <a:r>
              <a:rPr lang="en-US" dirty="0" err="1" smtClean="0"/>
              <a:t>instructions.com</a:t>
            </a:r>
            <a:r>
              <a:rPr lang="en-US" dirty="0" smtClean="0"/>
              <a:t>/public-</a:t>
            </a:r>
            <a:r>
              <a:rPr lang="en-US" dirty="0" err="1" smtClean="0"/>
              <a:t>key.png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79C69-7037-BE4C-9719-0C264A56643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6451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GCHQ = Government</a:t>
            </a:r>
            <a:r>
              <a:rPr lang="en-US" baseline="0" dirty="0" smtClean="0"/>
              <a:t> </a:t>
            </a:r>
            <a:r>
              <a:rPr lang="en-US" dirty="0" smtClean="0"/>
              <a:t>Communications Headquarters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79C69-7037-BE4C-9719-0C264A56643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0373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79C69-7037-BE4C-9719-0C264A56643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5002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Remember: Bob could simply be a future version of Alice (think:</a:t>
            </a:r>
            <a:r>
              <a:rPr lang="en-US" baseline="0" dirty="0" smtClean="0"/>
              <a:t> full disk encryption)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Icons from https://www.iconfinder.com/iconsets/user-pictures</a:t>
            </a:r>
          </a:p>
          <a:p>
            <a:endParaRPr lang="en-US" dirty="0" smtClean="0"/>
          </a:p>
          <a:p>
            <a:r>
              <a:rPr lang="en-US" dirty="0" smtClean="0"/>
              <a:t>Analogy: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Envelopes sent through the US Postal</a:t>
            </a:r>
            <a:r>
              <a:rPr lang="en-US" baseline="0" dirty="0" smtClean="0"/>
              <a:t> System have pretty good privacy rules but long latency.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Telephones enable real-time communication but range widely in privacy, from “none” to Secure Terminal Equipment</a:t>
            </a:r>
            <a:r>
              <a:rPr lang="en-US" baseline="0" dirty="0" smtClean="0"/>
              <a:t> (https://en.wikipedia.org/wiki/Secure_Terminal_Equipment).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79C69-7037-BE4C-9719-0C264A56643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0308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Requirements from the week 10 reading assignment http://web.mit.edu/Kerberos/www/dialogue.html</a:t>
            </a:r>
          </a:p>
          <a:p>
            <a:r>
              <a:rPr lang="en-US" dirty="0" smtClean="0"/>
              <a:t>Figure from Wikipedia:</a:t>
            </a:r>
            <a:r>
              <a:rPr lang="en-US" baseline="0" dirty="0" smtClean="0"/>
              <a:t> https://en.wikipedia.org/wiki/Kerberos_(protocol)#/media/File:Kerberos.svg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79C69-7037-BE4C-9719-0C264A56643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7809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Citation for terminology: Russell </a:t>
            </a:r>
            <a:r>
              <a:rPr lang="en-US" sz="1200" dirty="0" err="1" smtClean="0"/>
              <a:t>Impagliazzo</a:t>
            </a:r>
            <a:r>
              <a:rPr lang="en-US" sz="1200" dirty="0" smtClean="0"/>
              <a:t>. </a:t>
            </a:r>
            <a:r>
              <a:rPr lang="en-US" sz="1200" i="1" dirty="0" smtClean="0"/>
              <a:t>A Personal View of Average-Case Complexity</a:t>
            </a:r>
            <a:r>
              <a:rPr lang="en-US" sz="1200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79C69-7037-BE4C-9719-0C264A56643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5307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Admittedly the slide is hand-wavy in certain aspects. To make this more formal, we need to:</a:t>
            </a:r>
          </a:p>
          <a:p>
            <a:pPr marL="228600" indent="-228600">
              <a:buAutoNum type="arabicPeriod"/>
            </a:pPr>
            <a:r>
              <a:rPr lang="en-US" dirty="0" smtClean="0"/>
              <a:t>Specify a space</a:t>
            </a:r>
            <a:r>
              <a:rPr lang="en-US" baseline="0" dirty="0" smtClean="0"/>
              <a:t> from which to choose </a:t>
            </a:r>
            <a:r>
              <a:rPr lang="en-US" i="1" baseline="0" dirty="0" smtClean="0"/>
              <a:t>a</a:t>
            </a:r>
            <a:r>
              <a:rPr lang="en-US" i="0" baseline="0" dirty="0" smtClean="0"/>
              <a:t> and </a:t>
            </a:r>
            <a:r>
              <a:rPr lang="en-US" i="1" baseline="0" dirty="0" smtClean="0"/>
              <a:t>b</a:t>
            </a:r>
          </a:p>
          <a:p>
            <a:pPr marL="228600" indent="-228600">
              <a:buAutoNum type="arabicPeriod"/>
            </a:pPr>
            <a:r>
              <a:rPr lang="en-US" i="0" baseline="0" dirty="0" smtClean="0"/>
              <a:t>Make sure that the problem listed in the ‘security’ portion of the analysis is actually hard.</a:t>
            </a:r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79C69-7037-BE4C-9719-0C264A56643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4386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Notation: [q] = {1, 2, …, q}</a:t>
            </a:r>
          </a:p>
          <a:p>
            <a:r>
              <a:rPr lang="en-US" dirty="0" smtClean="0"/>
              <a:t>DDH</a:t>
            </a:r>
            <a:r>
              <a:rPr lang="en-US" baseline="0" dirty="0" smtClean="0"/>
              <a:t> problem: each of the two choices of c are chosen ½ of the time.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79C69-7037-BE4C-9719-0C264A56643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5698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from https://upload.wikimedia.org/wikipedia/commons/thumb/c/c1/ECClines.svg/680px-ECClines.svg.png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79C69-7037-BE4C-9719-0C264A56643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8631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A79C69-7037-BE4C-9719-0C264A56643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438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280250"/>
            <a:ext cx="10363200" cy="1470025"/>
          </a:xfr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161976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867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02109"/>
            <a:ext cx="10972800" cy="5258631"/>
          </a:xfrm>
        </p:spPr>
        <p:txBody>
          <a:bodyPr/>
          <a:lstStyle>
            <a:lvl1pPr>
              <a:defRPr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  <a:lvl2pPr>
              <a:defRPr>
                <a:latin typeface="+mn-lt"/>
                <a:ea typeface="Lato Regular" panose="020F0502020204030203" pitchFamily="34" charset="0"/>
                <a:cs typeface="Lato Regular" panose="020F0502020204030203" pitchFamily="34" charset="0"/>
              </a:defRPr>
            </a:lvl2pPr>
            <a:lvl3pPr>
              <a:defRPr>
                <a:latin typeface="+mn-lt"/>
                <a:ea typeface="Lato Regular" panose="020F0502020204030203" pitchFamily="34" charset="0"/>
                <a:cs typeface="Lato Regular" panose="020F0502020204030203" pitchFamily="34" charset="0"/>
              </a:defRPr>
            </a:lvl3pPr>
            <a:lvl4pPr>
              <a:defRPr>
                <a:latin typeface="+mn-lt"/>
                <a:ea typeface="Lato Regular" panose="020F0502020204030203" pitchFamily="34" charset="0"/>
                <a:cs typeface="Lato Regular" panose="020F0502020204030203" pitchFamily="34" charset="0"/>
              </a:defRPr>
            </a:lvl4pPr>
            <a:lvl5pPr>
              <a:defRPr>
                <a:latin typeface="+mn-lt"/>
                <a:ea typeface="Lato Regular" panose="020F0502020204030203" pitchFamily="34" charset="0"/>
                <a:cs typeface="Lato Regular" panose="020F0502020204030203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829202"/>
            <a:ext cx="12192000" cy="274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67086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633077"/>
            <a:ext cx="10363200" cy="1362075"/>
          </a:xfrm>
        </p:spPr>
        <p:txBody>
          <a:bodyPr anchor="t"/>
          <a:lstStyle>
            <a:lvl1pPr algn="l">
              <a:defRPr sz="4000" b="1" cap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1132890"/>
            <a:ext cx="103632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68368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02109"/>
            <a:ext cx="5384800" cy="52586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02109"/>
            <a:ext cx="5384800" cy="52586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829202"/>
            <a:ext cx="12192000" cy="274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26262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102108"/>
            <a:ext cx="5386917" cy="639762"/>
          </a:xfrm>
        </p:spPr>
        <p:txBody>
          <a:bodyPr anchor="b"/>
          <a:lstStyle>
            <a:lvl1pPr marL="0" indent="0">
              <a:buNone/>
              <a:defRPr sz="2400" b="0" i="0">
                <a:latin typeface="Lato Black"/>
                <a:cs typeface="Lato Black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741871"/>
            <a:ext cx="5386917" cy="46188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102108"/>
            <a:ext cx="5389033" cy="639762"/>
          </a:xfrm>
        </p:spPr>
        <p:txBody>
          <a:bodyPr anchor="b"/>
          <a:lstStyle>
            <a:lvl1pPr marL="0" indent="0">
              <a:buNone/>
              <a:defRPr sz="2400" b="0" i="0">
                <a:latin typeface="Lato Black"/>
                <a:cs typeface="Lato Black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741871"/>
            <a:ext cx="5389033" cy="46188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829202"/>
            <a:ext cx="12192000" cy="274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248617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829202"/>
            <a:ext cx="12192000" cy="274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22800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7493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46948"/>
            <a:ext cx="10972800" cy="5458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102109"/>
            <a:ext cx="10972800" cy="52586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Oval 4"/>
          <p:cNvSpPr/>
          <p:nvPr userDrawn="1"/>
        </p:nvSpPr>
        <p:spPr>
          <a:xfrm>
            <a:off x="11700163" y="212338"/>
            <a:ext cx="365760" cy="36576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fld id="{24CA3347-EB72-964C-BA9A-E32263F0C6F3}" type="slidenum">
              <a:rPr lang="en-US" sz="1600" b="0" i="0" smtClean="0">
                <a:solidFill>
                  <a:schemeClr val="tx1">
                    <a:lumMod val="75000"/>
                    <a:lumOff val="25000"/>
                  </a:schemeClr>
                </a:solidFill>
                <a:latin typeface="Lato Light"/>
                <a:cs typeface="Lato Light"/>
              </a:rPr>
              <a:pPr/>
              <a:t>‹#›</a:t>
            </a:fld>
            <a:endParaRPr lang="en-US" sz="1800" b="0" i="0" dirty="0">
              <a:solidFill>
                <a:schemeClr val="tx1">
                  <a:lumMod val="75000"/>
                  <a:lumOff val="25000"/>
                </a:schemeClr>
              </a:solidFill>
              <a:latin typeface="Lato Light"/>
              <a:cs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val="785362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tx1"/>
          </a:solidFill>
          <a:latin typeface="Lato Heavy"/>
          <a:ea typeface="+mj-ea"/>
          <a:cs typeface="Lato Heavy"/>
        </a:defRPr>
      </a:lvl1pPr>
    </p:titleStyle>
    <p:bodyStyle>
      <a:lvl1pPr marL="274320" indent="-274320" algn="l" defTabSz="457200" rtl="0" eaLnBrk="1" latinLnBrk="0" hangingPunct="1">
        <a:spcBef>
          <a:spcPts val="800"/>
        </a:spcBef>
        <a:buFont typeface="Arial"/>
        <a:buChar char="•"/>
        <a:defRPr sz="2400" b="0" i="0" kern="1200">
          <a:solidFill>
            <a:schemeClr val="tx1"/>
          </a:solidFill>
          <a:latin typeface="Lato Semibold"/>
          <a:ea typeface="+mn-ea"/>
          <a:cs typeface="Lato Semibold"/>
        </a:defRPr>
      </a:lvl1pPr>
      <a:lvl2pPr marL="667512" indent="-274320" algn="l" defTabSz="457200" rtl="0" eaLnBrk="1" latinLnBrk="0" hangingPunct="1">
        <a:spcBef>
          <a:spcPts val="600"/>
        </a:spcBef>
        <a:buFont typeface="Arial"/>
        <a:buChar char="–"/>
        <a:defRPr sz="2000" b="0" i="0" kern="1200">
          <a:solidFill>
            <a:schemeClr val="tx1"/>
          </a:solidFill>
          <a:latin typeface="Lato Medium"/>
          <a:ea typeface="+mn-ea"/>
          <a:cs typeface="Lato Medium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b="0" i="0" kern="1200">
          <a:solidFill>
            <a:schemeClr val="tx1"/>
          </a:solidFill>
          <a:latin typeface="Lato Medium"/>
          <a:ea typeface="+mn-ea"/>
          <a:cs typeface="Lato Medium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b="0" i="0" kern="1200">
          <a:solidFill>
            <a:schemeClr val="tx1"/>
          </a:solidFill>
          <a:latin typeface="Lato Medium"/>
          <a:ea typeface="+mn-ea"/>
          <a:cs typeface="Lato Medium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b="0" i="0" kern="1200">
          <a:solidFill>
            <a:schemeClr val="tx1"/>
          </a:solidFill>
          <a:latin typeface="Lato Medium"/>
          <a:ea typeface="+mn-ea"/>
          <a:cs typeface="Lato Medium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3.png"/><Relationship Id="rId5" Type="http://schemas.openxmlformats.org/officeDocument/2006/relationships/image" Target="../media/image5.png"/><Relationship Id="rId6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2.png"/><Relationship Id="rId5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Lecture 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17: </a:t>
            </a:r>
            <a:r>
              <a:rPr 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Cryptomania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Lab </a:t>
            </a:r>
            <a:r>
              <a:rPr lang="en-US" sz="2800" dirty="0" smtClean="0"/>
              <a:t>8 will be posted later today, due </a:t>
            </a:r>
            <a:r>
              <a:rPr lang="en-US" sz="2800" i="1" dirty="0" smtClean="0"/>
              <a:t>next</a:t>
            </a:r>
            <a:r>
              <a:rPr lang="en-US" sz="2800" dirty="0" smtClean="0"/>
              <a:t> Friday, April 6</a:t>
            </a:r>
            <a:endParaRPr lang="en-US" sz="2800" dirty="0" smtClean="0"/>
          </a:p>
          <a:p>
            <a:r>
              <a:rPr lang="en-US" sz="2800" dirty="0" smtClean="0"/>
              <a:t>Test 2 on Monday, April 2</a:t>
            </a:r>
          </a:p>
          <a:p>
            <a:pPr lvl="1"/>
            <a:r>
              <a:rPr lang="en-US" sz="2400" dirty="0" smtClean="0"/>
              <a:t>Covers all lectures after Test 1 through (but </a:t>
            </a:r>
            <a:r>
              <a:rPr lang="en-US" sz="2400" i="1" dirty="0" smtClean="0"/>
              <a:t>not</a:t>
            </a:r>
            <a:r>
              <a:rPr lang="en-US" sz="2400" dirty="0" smtClean="0"/>
              <a:t> including) today</a:t>
            </a:r>
          </a:p>
          <a:p>
            <a:pPr lvl="1"/>
            <a:r>
              <a:rPr lang="en-US" sz="2400" dirty="0" smtClean="0"/>
              <a:t>Main topics: side channels, authenticated encryption, key exchange</a:t>
            </a:r>
          </a:p>
          <a:p>
            <a:r>
              <a:rPr lang="en-US" sz="2800" dirty="0"/>
              <a:t>Prof. Manuel </a:t>
            </a:r>
            <a:r>
              <a:rPr lang="en-US" sz="2800" dirty="0" err="1"/>
              <a:t>Egele</a:t>
            </a:r>
            <a:r>
              <a:rPr lang="en-US" sz="2800" dirty="0"/>
              <a:t> will give a guest lecture on Wed 4</a:t>
            </a:r>
            <a:r>
              <a:rPr lang="en-US" sz="2800" dirty="0" smtClean="0"/>
              <a:t>/11 </a:t>
            </a:r>
            <a:r>
              <a:rPr lang="en-US" sz="2800" dirty="0"/>
              <a:t>about bad crypto implementations in Android programs</a:t>
            </a:r>
          </a:p>
          <a:p>
            <a:r>
              <a:rPr lang="en-US" sz="2800" dirty="0" smtClean="0"/>
              <a:t>Dr. Alley Stoughton will give lectures in CS 512 on April 3 + 5 about getting a computer to verify the proper design of a symmetric encryption scheme from a block cipher</a:t>
            </a:r>
          </a:p>
          <a:p>
            <a:pPr lvl="1"/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033426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 problems in (some!) finite groups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02109"/>
            <a:ext cx="10696353" cy="5258631"/>
          </a:xfrm>
        </p:spPr>
        <p:txBody>
          <a:bodyPr>
            <a:normAutofit/>
          </a:bodyPr>
          <a:lstStyle/>
          <a:p>
            <a:pPr marL="0" indent="0">
              <a:spcBef>
                <a:spcPts val="400"/>
              </a:spcBef>
              <a:buNone/>
            </a:pPr>
            <a:r>
              <a:rPr lang="en-US" dirty="0" smtClean="0"/>
              <a:t>Let G = </a:t>
            </a:r>
            <a:r>
              <a:rPr lang="en-US" dirty="0" smtClean="0"/>
              <a:t>a set (or </a:t>
            </a:r>
            <a:r>
              <a:rPr lang="en-US" i="1" dirty="0" smtClean="0"/>
              <a:t>group</a:t>
            </a:r>
            <a:r>
              <a:rPr lang="en-US" dirty="0" smtClean="0"/>
              <a:t>) of size q together with a </a:t>
            </a:r>
            <a:r>
              <a:rPr lang="en-US" dirty="0"/>
              <a:t>multiplication operation ×</a:t>
            </a:r>
            <a:endParaRPr lang="en-US" dirty="0" smtClean="0"/>
          </a:p>
          <a:p>
            <a:pPr marL="0" indent="0">
              <a:spcBef>
                <a:spcPts val="400"/>
              </a:spcBef>
              <a:spcAft>
                <a:spcPts val="1800"/>
              </a:spcAft>
              <a:buNone/>
            </a:pPr>
            <a:r>
              <a:rPr lang="en-US" dirty="0" smtClean="0"/>
              <a:t>Let g = </a:t>
            </a:r>
            <a:r>
              <a:rPr lang="en-US" dirty="0" smtClean="0"/>
              <a:t>some publicly-known constant within G</a:t>
            </a:r>
            <a:endParaRPr lang="en-US" dirty="0" smtClean="0"/>
          </a:p>
          <a:p>
            <a:pPr marL="457200" indent="-457200">
              <a:spcAft>
                <a:spcPts val="1800"/>
              </a:spcAft>
              <a:buFont typeface="+mj-lt"/>
              <a:buAutoNum type="arabicPeriod"/>
            </a:pPr>
            <a:r>
              <a:rPr lang="en-US" dirty="0" smtClean="0">
                <a:latin typeface="+mj-lt"/>
              </a:rPr>
              <a:t>Discrete logarithm problem (DL):</a:t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latin typeface="+mn-lt"/>
              </a:rPr>
              <a:t>Challenger chooses h </a:t>
            </a:r>
            <a:r>
              <a:rPr lang="x-none" dirty="0" smtClean="0">
                <a:latin typeface="+mn-lt"/>
              </a:rPr>
              <a:t>← G uniformly at random</a:t>
            </a:r>
            <a:br>
              <a:rPr lang="x-none" dirty="0" smtClean="0">
                <a:latin typeface="+mn-lt"/>
              </a:rPr>
            </a:br>
            <a:r>
              <a:rPr lang="x-none" dirty="0" smtClean="0">
                <a:latin typeface="+mn-lt"/>
              </a:rPr>
              <a:t>Goal: find the exponent a </a:t>
            </a:r>
            <a:r>
              <a:rPr lang="en-US" dirty="0" smtClean="0">
                <a:latin typeface="Cambria Math"/>
                <a:cs typeface="Cambria Math"/>
              </a:rPr>
              <a:t>∈</a:t>
            </a:r>
            <a:r>
              <a:rPr lang="en-US" dirty="0" smtClean="0">
                <a:latin typeface="+mn-lt"/>
              </a:rPr>
              <a:t> {1, 2, …, q</a:t>
            </a:r>
            <a:r>
              <a:rPr lang="en-US" dirty="0" smtClean="0">
                <a:latin typeface="+mn-lt"/>
              </a:rPr>
              <a:t>} such </a:t>
            </a:r>
            <a:r>
              <a:rPr lang="en-US" dirty="0" smtClean="0">
                <a:latin typeface="+mn-lt"/>
              </a:rPr>
              <a:t>that g</a:t>
            </a:r>
            <a:r>
              <a:rPr lang="en-US" baseline="30000" dirty="0" smtClean="0">
                <a:latin typeface="+mn-lt"/>
              </a:rPr>
              <a:t>a</a:t>
            </a:r>
            <a:r>
              <a:rPr lang="en-US" dirty="0" smtClean="0">
                <a:latin typeface="+mn-lt"/>
              </a:rPr>
              <a:t> = h</a:t>
            </a:r>
          </a:p>
          <a:p>
            <a:pPr marL="457200" indent="-457200">
              <a:spcAft>
                <a:spcPts val="1800"/>
              </a:spcAft>
              <a:buFont typeface="+mj-lt"/>
              <a:buAutoNum type="arabicPeriod"/>
            </a:pPr>
            <a:r>
              <a:rPr lang="en-US" dirty="0" smtClean="0">
                <a:latin typeface="+mj-lt"/>
              </a:rPr>
              <a:t>Computational </a:t>
            </a:r>
            <a:r>
              <a:rPr lang="en-US" dirty="0" err="1" smtClean="0">
                <a:latin typeface="+mj-lt"/>
              </a:rPr>
              <a:t>Diffie</a:t>
            </a:r>
            <a:r>
              <a:rPr lang="en-US" dirty="0" smtClean="0">
                <a:latin typeface="+mj-lt"/>
              </a:rPr>
              <a:t>-Hellman problem (CDH):</a:t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latin typeface="+mn-lt"/>
              </a:rPr>
              <a:t>Challenger chooses </a:t>
            </a:r>
            <a:r>
              <a:rPr lang="x-none" dirty="0" smtClean="0">
                <a:latin typeface="+mn-lt"/>
              </a:rPr>
              <a:t>a, b </a:t>
            </a:r>
            <a:r>
              <a:rPr lang="x-none" dirty="0">
                <a:latin typeface="+mn-lt"/>
              </a:rPr>
              <a:t>←</a:t>
            </a:r>
            <a:r>
              <a:rPr lang="en-US" dirty="0" smtClean="0">
                <a:latin typeface="+mn-lt"/>
              </a:rPr>
              <a:t> [q] </a:t>
            </a:r>
            <a:r>
              <a:rPr lang="x-none" dirty="0" smtClean="0">
                <a:latin typeface="+mn-lt"/>
              </a:rPr>
              <a:t>uniformly and computes h = </a:t>
            </a:r>
            <a:r>
              <a:rPr lang="en-US" dirty="0">
                <a:latin typeface="+mn-lt"/>
              </a:rPr>
              <a:t>g</a:t>
            </a:r>
            <a:r>
              <a:rPr lang="en-US" baseline="30000" dirty="0">
                <a:latin typeface="+mn-lt"/>
              </a:rPr>
              <a:t>a</a:t>
            </a:r>
            <a:r>
              <a:rPr lang="x-none" dirty="0" smtClean="0">
                <a:latin typeface="+mn-lt"/>
              </a:rPr>
              <a:t>, j = </a:t>
            </a:r>
            <a:r>
              <a:rPr lang="en-US" dirty="0" err="1" smtClean="0">
                <a:latin typeface="+mn-lt"/>
              </a:rPr>
              <a:t>g</a:t>
            </a:r>
            <a:r>
              <a:rPr lang="en-US" baseline="30000" dirty="0" err="1" smtClean="0">
                <a:latin typeface="+mn-lt"/>
              </a:rPr>
              <a:t>b</a:t>
            </a:r>
            <a:r>
              <a:rPr lang="x-none" dirty="0" smtClean="0">
                <a:latin typeface="+mn-lt"/>
              </a:rPr>
              <a:t/>
            </a:r>
            <a:br>
              <a:rPr lang="x-none" dirty="0" smtClean="0">
                <a:latin typeface="+mn-lt"/>
              </a:rPr>
            </a:br>
            <a:r>
              <a:rPr lang="x-none" dirty="0" smtClean="0">
                <a:latin typeface="+mn-lt"/>
              </a:rPr>
              <a:t>Goal: given &lt;g, </a:t>
            </a:r>
            <a:r>
              <a:rPr lang="en-US" dirty="0" smtClean="0">
                <a:latin typeface="+mn-lt"/>
              </a:rPr>
              <a:t>h</a:t>
            </a:r>
            <a:r>
              <a:rPr lang="x-none" dirty="0" smtClean="0">
                <a:latin typeface="+mn-lt"/>
              </a:rPr>
              <a:t>, </a:t>
            </a:r>
            <a:r>
              <a:rPr lang="en-US" dirty="0" smtClean="0">
                <a:latin typeface="+mn-lt"/>
              </a:rPr>
              <a:t>j</a:t>
            </a:r>
            <a:r>
              <a:rPr lang="x-none" dirty="0" smtClean="0">
                <a:latin typeface="+mn-lt"/>
              </a:rPr>
              <a:t>&gt;, difficult to compute </a:t>
            </a:r>
            <a:r>
              <a:rPr lang="en-US" dirty="0" smtClean="0">
                <a:latin typeface="+mn-lt"/>
              </a:rPr>
              <a:t>g</a:t>
            </a:r>
            <a:r>
              <a:rPr lang="en-US" baseline="30000" dirty="0" smtClean="0">
                <a:latin typeface="+mn-lt"/>
              </a:rPr>
              <a:t>ab</a:t>
            </a:r>
            <a:endParaRPr lang="en-US" dirty="0" smtClean="0">
              <a:latin typeface="+mn-lt"/>
            </a:endParaRPr>
          </a:p>
          <a:p>
            <a:pPr marL="457200" indent="-457200">
              <a:spcAft>
                <a:spcPts val="1800"/>
              </a:spcAft>
              <a:buFont typeface="+mj-lt"/>
              <a:buAutoNum type="arabicPeriod"/>
            </a:pPr>
            <a:r>
              <a:rPr lang="en-US" dirty="0" smtClean="0">
                <a:latin typeface="+mj-lt"/>
              </a:rPr>
              <a:t>Decisional </a:t>
            </a:r>
            <a:r>
              <a:rPr lang="en-US" dirty="0" err="1" smtClean="0">
                <a:latin typeface="+mj-lt"/>
              </a:rPr>
              <a:t>Diffie</a:t>
            </a:r>
            <a:r>
              <a:rPr lang="en-US" dirty="0" smtClean="0">
                <a:latin typeface="+mj-lt"/>
              </a:rPr>
              <a:t>-Hellman problem (DDH):</a:t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latin typeface="+mn-lt"/>
              </a:rPr>
              <a:t>Challenger chooses </a:t>
            </a:r>
            <a:r>
              <a:rPr lang="x-none" dirty="0">
                <a:latin typeface="+mn-lt"/>
              </a:rPr>
              <a:t>a, b ←</a:t>
            </a:r>
            <a:r>
              <a:rPr lang="en-US" dirty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[q] </a:t>
            </a:r>
            <a:r>
              <a:rPr lang="x-none" dirty="0" smtClean="0">
                <a:latin typeface="+mn-lt"/>
              </a:rPr>
              <a:t>uniformly, and picks c = ab or uniform</a:t>
            </a:r>
            <a:br>
              <a:rPr lang="x-none" dirty="0" smtClean="0">
                <a:latin typeface="+mn-lt"/>
              </a:rPr>
            </a:br>
            <a:r>
              <a:rPr lang="x-none" dirty="0" smtClean="0">
                <a:latin typeface="+mn-lt"/>
              </a:rPr>
              <a:t>Goal: given </a:t>
            </a:r>
            <a:r>
              <a:rPr lang="x-none" dirty="0">
                <a:latin typeface="+mn-lt"/>
              </a:rPr>
              <a:t>&lt;g, </a:t>
            </a:r>
            <a:r>
              <a:rPr lang="en-US" dirty="0">
                <a:latin typeface="+mn-lt"/>
              </a:rPr>
              <a:t>g</a:t>
            </a:r>
            <a:r>
              <a:rPr lang="en-US" baseline="30000" dirty="0">
                <a:latin typeface="+mn-lt"/>
              </a:rPr>
              <a:t>a</a:t>
            </a:r>
            <a:r>
              <a:rPr lang="x-none" dirty="0">
                <a:latin typeface="+mn-lt"/>
              </a:rPr>
              <a:t>, </a:t>
            </a:r>
            <a:r>
              <a:rPr lang="en-US" dirty="0" err="1" smtClean="0">
                <a:latin typeface="+mn-lt"/>
              </a:rPr>
              <a:t>g</a:t>
            </a:r>
            <a:r>
              <a:rPr lang="en-US" baseline="30000" dirty="0" err="1" smtClean="0">
                <a:latin typeface="+mn-lt"/>
              </a:rPr>
              <a:t>b</a:t>
            </a:r>
            <a:r>
              <a:rPr lang="x-none" dirty="0" smtClean="0">
                <a:latin typeface="+mn-lt"/>
              </a:rPr>
              <a:t>, </a:t>
            </a:r>
            <a:r>
              <a:rPr lang="en-US" dirty="0" err="1" smtClean="0">
                <a:latin typeface="+mn-lt"/>
              </a:rPr>
              <a:t>g</a:t>
            </a:r>
            <a:r>
              <a:rPr lang="en-US" baseline="30000" dirty="0" err="1" smtClean="0">
                <a:latin typeface="+mn-lt"/>
              </a:rPr>
              <a:t>c</a:t>
            </a:r>
            <a:r>
              <a:rPr lang="x-none" dirty="0" smtClean="0">
                <a:latin typeface="+mn-lt"/>
              </a:rPr>
              <a:t>&gt;</a:t>
            </a:r>
            <a:r>
              <a:rPr lang="en-US" dirty="0" smtClean="0">
                <a:latin typeface="+mn-lt"/>
              </a:rPr>
              <a:t>, determine whether c = ab or not</a:t>
            </a:r>
            <a:endParaRPr lang="en-US" dirty="0">
              <a:latin typeface="+mn-lt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11305953" y="2126512"/>
            <a:ext cx="765544" cy="4082902"/>
          </a:xfrm>
          <a:prstGeom prst="downArrow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US" dirty="0" smtClean="0"/>
              <a:t>Easier to solve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7577476" y="3649774"/>
            <a:ext cx="3009646" cy="416203"/>
          </a:xfrm>
          <a:prstGeom prst="roundRect">
            <a:avLst>
              <a:gd name="adj" fmla="val 32053"/>
            </a:avLst>
          </a:prstGeom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Key exchange relies on this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209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Candidate 1: Modular arithmetic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Let p be any prime </a:t>
            </a:r>
            <a:r>
              <a:rPr lang="en-US" dirty="0" smtClean="0"/>
              <a:t>number, and let </a:t>
            </a:r>
            <a:r>
              <a:rPr lang="en-US" dirty="0" err="1" smtClean="0"/>
              <a:t>F</a:t>
            </a:r>
            <a:r>
              <a:rPr lang="en-US" baseline="-25000" dirty="0" err="1" smtClean="0"/>
              <a:t>p</a:t>
            </a:r>
            <a:r>
              <a:rPr lang="en-US" baseline="30000" dirty="0"/>
              <a:t>×</a:t>
            </a:r>
            <a:r>
              <a:rPr lang="en-US" dirty="0"/>
              <a:t> </a:t>
            </a:r>
            <a:r>
              <a:rPr lang="en-US" dirty="0" smtClean="0"/>
              <a:t>= </a:t>
            </a:r>
            <a:r>
              <a:rPr lang="en-US" dirty="0"/>
              <a:t>{1, 2, …, p-1</a:t>
            </a:r>
            <a:r>
              <a:rPr lang="en-US" dirty="0" smtClean="0"/>
              <a:t>}. Some properties: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The set </a:t>
            </a:r>
            <a:r>
              <a:rPr lang="en-US" dirty="0" err="1" smtClean="0"/>
              <a:t>F</a:t>
            </a:r>
            <a:r>
              <a:rPr lang="en-US" baseline="-25000" dirty="0" err="1" smtClean="0"/>
              <a:t>p</a:t>
            </a:r>
            <a:r>
              <a:rPr lang="en-US" baseline="30000" dirty="0"/>
              <a:t>×</a:t>
            </a:r>
            <a:r>
              <a:rPr lang="en-US" dirty="0"/>
              <a:t> = {1, 2, …, p-1} is </a:t>
            </a:r>
            <a:r>
              <a:rPr lang="en-US" i="1" dirty="0" smtClean="0"/>
              <a:t>finite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F</a:t>
            </a:r>
            <a:r>
              <a:rPr lang="en-US" baseline="-25000" dirty="0" err="1" smtClean="0"/>
              <a:t>p</a:t>
            </a:r>
            <a:r>
              <a:rPr lang="en-US" baseline="30000" dirty="0"/>
              <a:t>×</a:t>
            </a:r>
            <a:r>
              <a:rPr lang="en-US" dirty="0" smtClean="0"/>
              <a:t> is </a:t>
            </a:r>
            <a:r>
              <a:rPr lang="en-US" i="1" dirty="0" smtClean="0"/>
              <a:t>closed</a:t>
            </a:r>
            <a:r>
              <a:rPr lang="en-US" dirty="0" smtClean="0"/>
              <a:t> under multiplication mod p: that is, one can take the product of any two elements in this set mod p and the result is another such element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Exists an </a:t>
            </a:r>
            <a:r>
              <a:rPr lang="en-US" i="1" dirty="0" smtClean="0"/>
              <a:t>inverse </a:t>
            </a:r>
            <a:r>
              <a:rPr lang="en-US" dirty="0" smtClean="0"/>
              <a:t>of any element a </a:t>
            </a:r>
            <a:r>
              <a:rPr lang="en-US" dirty="0"/>
              <a:t>∈ </a:t>
            </a:r>
            <a:r>
              <a:rPr lang="en-US" dirty="0" err="1" smtClean="0"/>
              <a:t>F</a:t>
            </a:r>
            <a:r>
              <a:rPr lang="en-US" baseline="-25000" dirty="0" err="1" smtClean="0"/>
              <a:t>p</a:t>
            </a:r>
            <a:r>
              <a:rPr lang="en-US" baseline="30000" dirty="0"/>
              <a:t>×</a:t>
            </a:r>
            <a:r>
              <a:rPr lang="en-US" dirty="0" smtClean="0"/>
              <a:t>, aka b </a:t>
            </a:r>
            <a:r>
              <a:rPr lang="en-US" dirty="0"/>
              <a:t>such that a · b = 1 mod p</a:t>
            </a:r>
          </a:p>
          <a:p>
            <a:pPr marL="822960" lvl="1"/>
            <a:r>
              <a:rPr lang="en-US" sz="2100" dirty="0"/>
              <a:t>Example: compute 3</a:t>
            </a:r>
            <a:r>
              <a:rPr lang="en-US" sz="2100" baseline="30000" dirty="0"/>
              <a:t>-1</a:t>
            </a:r>
            <a:r>
              <a:rPr lang="en-US" sz="2100" dirty="0"/>
              <a:t> mod 5</a:t>
            </a:r>
          </a:p>
          <a:p>
            <a:pPr marL="822960" lvl="1"/>
            <a:r>
              <a:rPr lang="en-US" sz="2100" dirty="0"/>
              <a:t>Answer: 2, because 2 · 3 = 6 = 1 mod 5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/>
              <a:t>F</a:t>
            </a:r>
            <a:r>
              <a:rPr lang="en-US" baseline="-25000" dirty="0" err="1" smtClean="0"/>
              <a:t>p</a:t>
            </a:r>
            <a:r>
              <a:rPr lang="en-US" baseline="30000" dirty="0"/>
              <a:t>×</a:t>
            </a:r>
            <a:r>
              <a:rPr lang="en-US" dirty="0"/>
              <a:t> = {1, 2, …, p-1} is </a:t>
            </a:r>
            <a:r>
              <a:rPr lang="en-US" i="1" dirty="0"/>
              <a:t>cyclic</a:t>
            </a:r>
            <a:r>
              <a:rPr lang="en-US" dirty="0"/>
              <a:t> under multiplication. That is: there exists some element g ∈ </a:t>
            </a:r>
            <a:r>
              <a:rPr lang="en-US" dirty="0" err="1"/>
              <a:t>F</a:t>
            </a:r>
            <a:r>
              <a:rPr lang="en-US" baseline="-25000" dirty="0" err="1"/>
              <a:t>p</a:t>
            </a:r>
            <a:r>
              <a:rPr lang="en-US" baseline="30000" dirty="0"/>
              <a:t>×</a:t>
            </a:r>
            <a:r>
              <a:rPr lang="en-US" dirty="0"/>
              <a:t> such that {g</a:t>
            </a:r>
            <a:r>
              <a:rPr lang="en-US" baseline="30000" dirty="0"/>
              <a:t>1</a:t>
            </a:r>
            <a:r>
              <a:rPr lang="en-US" dirty="0"/>
              <a:t>, g</a:t>
            </a:r>
            <a:r>
              <a:rPr lang="en-US" baseline="30000" dirty="0"/>
              <a:t>2</a:t>
            </a:r>
            <a:r>
              <a:rPr lang="en-US" dirty="0"/>
              <a:t>, g</a:t>
            </a:r>
            <a:r>
              <a:rPr lang="en-US" baseline="30000" dirty="0"/>
              <a:t>3</a:t>
            </a:r>
            <a:r>
              <a:rPr lang="en-US" dirty="0"/>
              <a:t>, g</a:t>
            </a:r>
            <a:r>
              <a:rPr lang="en-US" baseline="30000" dirty="0"/>
              <a:t>4</a:t>
            </a:r>
            <a:r>
              <a:rPr lang="en-US" dirty="0"/>
              <a:t>, …, g</a:t>
            </a:r>
            <a:r>
              <a:rPr lang="en-US" baseline="30000" dirty="0"/>
              <a:t>p-2</a:t>
            </a:r>
            <a:r>
              <a:rPr lang="en-US" dirty="0"/>
              <a:t>, g</a:t>
            </a:r>
            <a:r>
              <a:rPr lang="en-US" baseline="30000" dirty="0"/>
              <a:t>p-1</a:t>
            </a:r>
            <a:r>
              <a:rPr lang="en-US" dirty="0"/>
              <a:t>} = </a:t>
            </a:r>
            <a:r>
              <a:rPr lang="en-US" dirty="0" err="1"/>
              <a:t>F</a:t>
            </a:r>
            <a:r>
              <a:rPr lang="en-US" baseline="-25000" dirty="0" err="1"/>
              <a:t>p</a:t>
            </a:r>
            <a:r>
              <a:rPr lang="en-US" baseline="30000" dirty="0" smtClean="0"/>
              <a:t>×</a:t>
            </a:r>
          </a:p>
          <a:p>
            <a:pPr marL="822960" lvl="1"/>
            <a:r>
              <a:rPr lang="en-US" sz="2100" dirty="0"/>
              <a:t>Example: </a:t>
            </a:r>
            <a:r>
              <a:rPr lang="en-US" sz="2100" dirty="0" smtClean="0"/>
              <a:t>3 </a:t>
            </a:r>
            <a:r>
              <a:rPr lang="en-US" sz="2100" dirty="0"/>
              <a:t>is a generator for the group F</a:t>
            </a:r>
            <a:r>
              <a:rPr lang="en-US" sz="2100" baseline="-25000" dirty="0"/>
              <a:t>7</a:t>
            </a:r>
            <a:r>
              <a:rPr lang="en-US" sz="2100" baseline="30000" dirty="0"/>
              <a:t>×</a:t>
            </a:r>
            <a:endParaRPr lang="en-US" sz="2100" dirty="0"/>
          </a:p>
          <a:p>
            <a:pPr marL="822960" lvl="1"/>
            <a:r>
              <a:rPr lang="en-US" sz="2100" dirty="0"/>
              <a:t>{3, 3</a:t>
            </a:r>
            <a:r>
              <a:rPr lang="en-US" sz="2100" baseline="30000" dirty="0"/>
              <a:t>2</a:t>
            </a:r>
            <a:r>
              <a:rPr lang="en-US" sz="2100" dirty="0"/>
              <a:t>, 3</a:t>
            </a:r>
            <a:r>
              <a:rPr lang="en-US" sz="2100" baseline="30000" dirty="0"/>
              <a:t>3</a:t>
            </a:r>
            <a:r>
              <a:rPr lang="en-US" sz="2100" dirty="0"/>
              <a:t>, 3</a:t>
            </a:r>
            <a:r>
              <a:rPr lang="en-US" sz="2100" baseline="30000" dirty="0"/>
              <a:t>4</a:t>
            </a:r>
            <a:r>
              <a:rPr lang="en-US" sz="2100" dirty="0"/>
              <a:t>, 3</a:t>
            </a:r>
            <a:r>
              <a:rPr lang="en-US" sz="2100" baseline="30000" dirty="0"/>
              <a:t>5</a:t>
            </a:r>
            <a:r>
              <a:rPr lang="en-US" sz="2100" dirty="0"/>
              <a:t>, 3</a:t>
            </a:r>
            <a:r>
              <a:rPr lang="en-US" sz="2100" baseline="30000" dirty="0"/>
              <a:t>6</a:t>
            </a:r>
            <a:r>
              <a:rPr lang="en-US" sz="2100" dirty="0"/>
              <a:t>}  = {3, 2, 6, 4, 5, 1} mod </a:t>
            </a:r>
            <a:r>
              <a:rPr lang="en-US" sz="2100" dirty="0" smtClean="0"/>
              <a:t>7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Ergo, elements of </a:t>
            </a:r>
            <a:r>
              <a:rPr lang="en-US" dirty="0" err="1" smtClean="0"/>
              <a:t>F</a:t>
            </a:r>
            <a:r>
              <a:rPr lang="en-US" baseline="-25000" dirty="0" err="1" smtClean="0"/>
              <a:t>p</a:t>
            </a:r>
            <a:r>
              <a:rPr lang="en-US" baseline="30000" dirty="0"/>
              <a:t>×</a:t>
            </a:r>
            <a:r>
              <a:rPr lang="en-US" dirty="0"/>
              <a:t> = {1, 2, …, p-1} </a:t>
            </a:r>
            <a:r>
              <a:rPr lang="en-US" dirty="0" smtClean="0"/>
              <a:t>can be raised to integer powers. It’s only worth going up to p-1 though because a</a:t>
            </a:r>
            <a:r>
              <a:rPr lang="en-US" baseline="30000" dirty="0" smtClean="0"/>
              <a:t>p</a:t>
            </a:r>
            <a:r>
              <a:rPr lang="en-US" baseline="30000" dirty="0"/>
              <a:t>-1</a:t>
            </a:r>
            <a:r>
              <a:rPr lang="en-US" dirty="0"/>
              <a:t> = 1 mod p </a:t>
            </a:r>
            <a:r>
              <a:rPr lang="en-US" dirty="0" smtClean="0"/>
              <a:t>for all </a:t>
            </a:r>
            <a:r>
              <a:rPr lang="en-US" dirty="0"/>
              <a:t>a ∈ </a:t>
            </a:r>
            <a:r>
              <a:rPr lang="en-US" dirty="0" err="1" smtClean="0"/>
              <a:t>F</a:t>
            </a:r>
            <a:r>
              <a:rPr lang="en-US" baseline="-25000" dirty="0" err="1" smtClean="0"/>
              <a:t>p</a:t>
            </a:r>
            <a:r>
              <a:rPr lang="en-US" baseline="30000" dirty="0" smtClean="0"/>
              <a:t>×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676058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 candidate 1: Half of the modular arithmetic group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dirty="0" smtClean="0"/>
              <a:t>We </a:t>
            </a:r>
            <a:r>
              <a:rPr lang="en-US" sz="2600" dirty="0"/>
              <a:t>call p a </a:t>
            </a:r>
            <a:r>
              <a:rPr lang="en-US" sz="2600" i="1" dirty="0"/>
              <a:t>safe prime</a:t>
            </a:r>
            <a:r>
              <a:rPr lang="en-US" sz="2600" dirty="0"/>
              <a:t> if p = 2q + 1 for another prime q</a:t>
            </a:r>
          </a:p>
          <a:p>
            <a:r>
              <a:rPr lang="en-US" sz="2600" dirty="0" smtClean="0"/>
              <a:t>Then </a:t>
            </a:r>
            <a:r>
              <a:rPr lang="en-US" sz="2600" dirty="0" err="1" smtClean="0"/>
              <a:t>F</a:t>
            </a:r>
            <a:r>
              <a:rPr lang="en-US" sz="2600" baseline="-25000" dirty="0" err="1" smtClean="0"/>
              <a:t>p</a:t>
            </a:r>
            <a:r>
              <a:rPr lang="en-US" sz="2600" baseline="30000" dirty="0" smtClean="0"/>
              <a:t>×</a:t>
            </a:r>
            <a:r>
              <a:rPr lang="en-US" sz="2600" dirty="0" smtClean="0"/>
              <a:t>: {g</a:t>
            </a:r>
            <a:r>
              <a:rPr lang="en-US" sz="2600" baseline="30000" dirty="0" smtClean="0"/>
              <a:t>1</a:t>
            </a:r>
            <a:r>
              <a:rPr lang="en-US" sz="2600" dirty="0"/>
              <a:t>, </a:t>
            </a:r>
            <a:r>
              <a:rPr lang="en-US" sz="2600" dirty="0">
                <a:solidFill>
                  <a:schemeClr val="accent1"/>
                </a:solidFill>
              </a:rPr>
              <a:t>g</a:t>
            </a:r>
            <a:r>
              <a:rPr lang="en-US" sz="2600" baseline="30000" dirty="0">
                <a:solidFill>
                  <a:schemeClr val="accent1"/>
                </a:solidFill>
              </a:rPr>
              <a:t>2</a:t>
            </a:r>
            <a:r>
              <a:rPr lang="en-US" sz="2600" dirty="0"/>
              <a:t>, g</a:t>
            </a:r>
            <a:r>
              <a:rPr lang="en-US" sz="2600" baseline="30000" dirty="0"/>
              <a:t>3</a:t>
            </a:r>
            <a:r>
              <a:rPr lang="en-US" sz="2600" dirty="0"/>
              <a:t>, </a:t>
            </a:r>
            <a:r>
              <a:rPr lang="en-US" sz="2600" dirty="0">
                <a:solidFill>
                  <a:schemeClr val="accent1"/>
                </a:solidFill>
              </a:rPr>
              <a:t>g</a:t>
            </a:r>
            <a:r>
              <a:rPr lang="en-US" sz="2600" baseline="30000" dirty="0">
                <a:solidFill>
                  <a:schemeClr val="accent1"/>
                </a:solidFill>
              </a:rPr>
              <a:t>4</a:t>
            </a:r>
            <a:r>
              <a:rPr lang="en-US" sz="2600" dirty="0"/>
              <a:t>, </a:t>
            </a:r>
            <a:r>
              <a:rPr lang="en-US" sz="2600" dirty="0" smtClean="0"/>
              <a:t>g</a:t>
            </a:r>
            <a:r>
              <a:rPr lang="en-US" sz="2600" baseline="30000" dirty="0" smtClean="0"/>
              <a:t>5</a:t>
            </a:r>
            <a:r>
              <a:rPr lang="en-US" sz="2600" dirty="0" smtClean="0"/>
              <a:t>, </a:t>
            </a:r>
            <a:r>
              <a:rPr lang="en-US" sz="2600" dirty="0" smtClean="0">
                <a:solidFill>
                  <a:schemeClr val="accent1"/>
                </a:solidFill>
              </a:rPr>
              <a:t>g</a:t>
            </a:r>
            <a:r>
              <a:rPr lang="en-US" sz="2600" baseline="30000" dirty="0" smtClean="0">
                <a:solidFill>
                  <a:schemeClr val="accent1"/>
                </a:solidFill>
              </a:rPr>
              <a:t>6</a:t>
            </a:r>
            <a:r>
              <a:rPr lang="en-US" sz="2600" dirty="0" smtClean="0"/>
              <a:t>, …, g</a:t>
            </a:r>
            <a:r>
              <a:rPr lang="en-US" sz="2600" baseline="30000" dirty="0" smtClean="0"/>
              <a:t>2q-1</a:t>
            </a:r>
            <a:r>
              <a:rPr lang="en-US" sz="2600" dirty="0" smtClean="0"/>
              <a:t>, </a:t>
            </a:r>
            <a:r>
              <a:rPr lang="en-US" sz="2600" dirty="0" smtClean="0">
                <a:solidFill>
                  <a:schemeClr val="accent1"/>
                </a:solidFill>
              </a:rPr>
              <a:t>g</a:t>
            </a:r>
            <a:r>
              <a:rPr lang="en-US" sz="2600" baseline="30000" dirty="0" smtClean="0">
                <a:solidFill>
                  <a:schemeClr val="accent1"/>
                </a:solidFill>
              </a:rPr>
              <a:t>2q</a:t>
            </a:r>
            <a:r>
              <a:rPr lang="en-US" sz="2600" dirty="0" smtClean="0"/>
              <a:t>}</a:t>
            </a:r>
          </a:p>
          <a:p>
            <a:r>
              <a:rPr lang="en-US" sz="2600" dirty="0" smtClean="0"/>
              <a:t>There happens to be a simple way to test whether an element is black or blue, and one can use this to break at least the decisional problem</a:t>
            </a:r>
          </a:p>
          <a:p>
            <a:r>
              <a:rPr lang="en-US" sz="2600" dirty="0" smtClean="0"/>
              <a:t>Call the blue elements </a:t>
            </a:r>
            <a:r>
              <a:rPr lang="en-US" sz="2600" dirty="0" err="1" smtClean="0"/>
              <a:t>G</a:t>
            </a:r>
            <a:r>
              <a:rPr lang="en-US" sz="2600" baseline="-25000" dirty="0" err="1" smtClean="0"/>
              <a:t>q</a:t>
            </a:r>
            <a:r>
              <a:rPr lang="en-US" sz="2600" dirty="0" smtClean="0"/>
              <a:t> </a:t>
            </a:r>
            <a:r>
              <a:rPr lang="en-US" sz="2600" dirty="0" smtClean="0"/>
              <a:t>= </a:t>
            </a:r>
            <a:r>
              <a:rPr lang="en-US" sz="2600" i="1" dirty="0" smtClean="0"/>
              <a:t>quadratic residues</a:t>
            </a:r>
            <a:r>
              <a:rPr lang="en-US" sz="2600" dirty="0" smtClean="0"/>
              <a:t> of </a:t>
            </a:r>
            <a:r>
              <a:rPr lang="en-US" sz="2600" dirty="0"/>
              <a:t>F</a:t>
            </a:r>
            <a:r>
              <a:rPr lang="en-US" sz="2600" baseline="-25000" dirty="0"/>
              <a:t>p</a:t>
            </a:r>
            <a:r>
              <a:rPr lang="en-US" sz="2600" baseline="30000" dirty="0" smtClean="0"/>
              <a:t>×</a:t>
            </a:r>
          </a:p>
          <a:p>
            <a:r>
              <a:rPr lang="en-US" sz="2600" dirty="0" smtClean="0"/>
              <a:t>Claim: </a:t>
            </a:r>
            <a:r>
              <a:rPr lang="en-US" sz="2600" dirty="0" err="1" smtClean="0"/>
              <a:t>Diffie</a:t>
            </a:r>
            <a:r>
              <a:rPr lang="en-US" sz="2600" dirty="0" smtClean="0"/>
              <a:t>-Hellman problems are difficult to solve in </a:t>
            </a:r>
            <a:r>
              <a:rPr lang="en-US" sz="2600" dirty="0" err="1" smtClean="0"/>
              <a:t>G</a:t>
            </a:r>
            <a:r>
              <a:rPr lang="en-US" sz="2600" baseline="-25000" dirty="0" err="1" smtClean="0"/>
              <a:t>q</a:t>
            </a:r>
            <a:r>
              <a:rPr lang="en-US" sz="2600" dirty="0" smtClean="0"/>
              <a:t>!</a:t>
            </a:r>
            <a:endParaRPr lang="en-US" sz="2600" baseline="30000" dirty="0" smtClean="0"/>
          </a:p>
        </p:txBody>
      </p:sp>
    </p:spTree>
    <p:extLst>
      <p:ext uri="{BB962C8B-B14F-4D97-AF65-F5344CB8AC3E}">
        <p14:creationId xmlns:p14="http://schemas.microsoft.com/office/powerpoint/2010/main" val="4211901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Candidate 2: </a:t>
            </a:r>
            <a:r>
              <a:rPr lang="en-US" dirty="0" smtClean="0"/>
              <a:t>Elliptic curves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600" i="1" dirty="0" smtClean="0"/>
              <a:t>Elliptic curve</a:t>
            </a:r>
            <a:r>
              <a:rPr lang="en-US" sz="2600" dirty="0" smtClean="0"/>
              <a:t>: </a:t>
            </a:r>
            <a:r>
              <a:rPr lang="en-US" sz="2600" dirty="0" smtClean="0"/>
              <a:t>a cubic equation y</a:t>
            </a:r>
            <a:r>
              <a:rPr lang="en-US" sz="2600" baseline="30000" dirty="0" smtClean="0"/>
              <a:t>2</a:t>
            </a:r>
            <a:r>
              <a:rPr lang="en-US" sz="2600" dirty="0" smtClean="0"/>
              <a:t> = x</a:t>
            </a:r>
            <a:r>
              <a:rPr lang="en-US" sz="2600" baseline="30000" dirty="0" smtClean="0"/>
              <a:t>3</a:t>
            </a:r>
            <a:r>
              <a:rPr lang="en-US" sz="2600" dirty="0" smtClean="0"/>
              <a:t> + ax + </a:t>
            </a:r>
            <a:r>
              <a:rPr lang="en-US" sz="2600" dirty="0" smtClean="0"/>
              <a:t>b (mod p)</a:t>
            </a:r>
            <a:endParaRPr lang="en-US" sz="2600" dirty="0" smtClean="0"/>
          </a:p>
          <a:p>
            <a:r>
              <a:rPr lang="en-US" sz="2600" dirty="0" smtClean="0"/>
              <a:t>Consider the set of points on this curve</a:t>
            </a:r>
          </a:p>
          <a:p>
            <a:r>
              <a:rPr lang="en-US" sz="2600" dirty="0" smtClean="0"/>
              <a:t>We can ‘multiply’ points using the rule P</a:t>
            </a:r>
            <a:r>
              <a:rPr lang="en-US" sz="2600" baseline="-25000" dirty="0" smtClean="0"/>
              <a:t> </a:t>
            </a:r>
            <a:r>
              <a:rPr lang="en-US" sz="2600" dirty="0" smtClean="0"/>
              <a:t>·</a:t>
            </a:r>
            <a:r>
              <a:rPr lang="en-US" sz="2600" baseline="-25000" dirty="0" smtClean="0"/>
              <a:t> </a:t>
            </a:r>
            <a:r>
              <a:rPr lang="en-US" sz="2600" dirty="0" smtClean="0"/>
              <a:t>Q</a:t>
            </a:r>
            <a:r>
              <a:rPr lang="en-US" sz="2600" baseline="-25000" dirty="0" smtClean="0"/>
              <a:t> </a:t>
            </a:r>
            <a:r>
              <a:rPr lang="en-US" sz="2600" dirty="0" smtClean="0"/>
              <a:t>·</a:t>
            </a:r>
            <a:r>
              <a:rPr lang="en-US" sz="2600" baseline="-25000" dirty="0" smtClean="0"/>
              <a:t> </a:t>
            </a:r>
            <a:r>
              <a:rPr lang="en-US" sz="2600" dirty="0" smtClean="0"/>
              <a:t>R = 1</a:t>
            </a:r>
          </a:p>
          <a:p>
            <a:r>
              <a:rPr lang="en-US" sz="2600" dirty="0" smtClean="0"/>
              <a:t>Also difficult to break the </a:t>
            </a:r>
            <a:r>
              <a:rPr lang="en-US" sz="2600" dirty="0" err="1" smtClean="0"/>
              <a:t>Diffie</a:t>
            </a:r>
            <a:r>
              <a:rPr lang="en-US" sz="2600" dirty="0" smtClean="0"/>
              <a:t>-Hellman problems</a:t>
            </a:r>
            <a:br>
              <a:rPr lang="en-US" sz="2600" dirty="0" smtClean="0"/>
            </a:br>
            <a:r>
              <a:rPr lang="en-US" sz="2600" dirty="0" smtClean="0"/>
              <a:t>in elliptic curve groups</a:t>
            </a:r>
            <a:endParaRPr lang="en-US" sz="2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359" b="17350"/>
          <a:stretch/>
        </p:blipFill>
        <p:spPr>
          <a:xfrm>
            <a:off x="9019822" y="1102109"/>
            <a:ext cx="2562578" cy="2603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9146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Diffie</a:t>
            </a:r>
            <a:r>
              <a:rPr lang="en-US" dirty="0" smtClean="0"/>
              <a:t>-Hellman key </a:t>
            </a:r>
            <a:r>
              <a:rPr lang="en-US" dirty="0" smtClean="0"/>
              <a:t>exchange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Protocol </a:t>
            </a:r>
            <a:r>
              <a:rPr lang="en-US" sz="2000" dirty="0" smtClean="0">
                <a:latin typeface="Lato Regular"/>
                <a:cs typeface="Lato Regular"/>
              </a:rPr>
              <a:t>(for a publicly known g)</a:t>
            </a:r>
            <a:endParaRPr lang="en-US" sz="2000" dirty="0">
              <a:latin typeface="Lato Regular"/>
              <a:cs typeface="Lato Regular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09600" y="4408915"/>
            <a:ext cx="5386917" cy="195182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+mn-lt"/>
              </a:rPr>
              <a:t>Shared secret = g</a:t>
            </a:r>
            <a:r>
              <a:rPr lang="en-US" baseline="30000" dirty="0" smtClean="0">
                <a:latin typeface="+mn-lt"/>
              </a:rPr>
              <a:t>ab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408632"/>
            <a:ext cx="1333522" cy="13335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355" y="2408632"/>
            <a:ext cx="1333522" cy="133352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09600" y="1741871"/>
            <a:ext cx="19871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Choose </a:t>
            </a:r>
            <a:r>
              <a:rPr lang="en-US" sz="2000" i="1" dirty="0"/>
              <a:t>a</a:t>
            </a:r>
            <a:r>
              <a:rPr lang="en-US" sz="2000" dirty="0"/>
              <a:t> </a:t>
            </a:r>
            <a:r>
              <a:rPr lang="en-US" sz="2000" dirty="0" smtClean="0"/>
              <a:t>← </a:t>
            </a:r>
            <a:r>
              <a:rPr lang="en-US" sz="2000" dirty="0"/>
              <a:t>[q</a:t>
            </a:r>
            <a:r>
              <a:rPr lang="en-US" sz="2000" dirty="0" smtClean="0"/>
              <a:t>]</a:t>
            </a:r>
            <a:endParaRPr lang="en-US" sz="2000" dirty="0" smtClean="0"/>
          </a:p>
          <a:p>
            <a:r>
              <a:rPr lang="en-US" sz="2000" dirty="0" smtClean="0"/>
              <a:t>Compute A = g</a:t>
            </a:r>
            <a:r>
              <a:rPr lang="en-US" sz="2000" baseline="30000" dirty="0" smtClean="0"/>
              <a:t>a</a:t>
            </a:r>
            <a:endParaRPr lang="en-US" sz="2000" baseline="30000" dirty="0"/>
          </a:p>
        </p:txBody>
      </p:sp>
      <p:sp>
        <p:nvSpPr>
          <p:cNvPr id="11" name="TextBox 10"/>
          <p:cNvSpPr txBox="1"/>
          <p:nvPr/>
        </p:nvSpPr>
        <p:spPr>
          <a:xfrm>
            <a:off x="3582281" y="1741871"/>
            <a:ext cx="19916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Choose </a:t>
            </a:r>
            <a:r>
              <a:rPr lang="en-US" sz="2000" i="1" dirty="0" smtClean="0"/>
              <a:t>b</a:t>
            </a:r>
            <a:r>
              <a:rPr lang="en-US" sz="2000" dirty="0" smtClean="0"/>
              <a:t> </a:t>
            </a:r>
            <a:r>
              <a:rPr lang="en-US" sz="2000" dirty="0" smtClean="0"/>
              <a:t>← </a:t>
            </a:r>
            <a:r>
              <a:rPr lang="en-US" sz="2000" dirty="0"/>
              <a:t>[q</a:t>
            </a:r>
            <a:r>
              <a:rPr lang="en-US" sz="2000" dirty="0" smtClean="0"/>
              <a:t>]</a:t>
            </a:r>
            <a:endParaRPr lang="en-US" sz="2000" dirty="0" smtClean="0"/>
          </a:p>
          <a:p>
            <a:r>
              <a:rPr lang="en-US" sz="2000" dirty="0" smtClean="0"/>
              <a:t>Compute B = </a:t>
            </a:r>
            <a:r>
              <a:rPr lang="en-US" sz="2000" dirty="0" err="1" smtClean="0"/>
              <a:t>g</a:t>
            </a:r>
            <a:r>
              <a:rPr lang="en-US" sz="2000" baseline="30000" dirty="0" err="1" smtClean="0"/>
              <a:t>b</a:t>
            </a:r>
            <a:endParaRPr lang="en-US" sz="2000" baseline="30000" dirty="0"/>
          </a:p>
        </p:txBody>
      </p:sp>
      <p:grpSp>
        <p:nvGrpSpPr>
          <p:cNvPr id="20" name="Group 19"/>
          <p:cNvGrpSpPr/>
          <p:nvPr/>
        </p:nvGrpSpPr>
        <p:grpSpPr>
          <a:xfrm>
            <a:off x="1902372" y="2482675"/>
            <a:ext cx="1960180" cy="461665"/>
            <a:chOff x="1902372" y="2482675"/>
            <a:chExt cx="1960180" cy="461665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1902372" y="2875050"/>
              <a:ext cx="1960180" cy="0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2679711" y="2482675"/>
              <a:ext cx="39305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A</a:t>
              </a:r>
              <a:endParaRPr lang="en-US" sz="2400" baseline="300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902372" y="2936965"/>
            <a:ext cx="1960180" cy="461665"/>
            <a:chOff x="1902372" y="2936965"/>
            <a:chExt cx="1960180" cy="461665"/>
          </a:xfrm>
        </p:grpSpPr>
        <p:cxnSp>
          <p:nvCxnSpPr>
            <p:cNvPr id="16" name="Straight Connector 15"/>
            <p:cNvCxnSpPr/>
            <p:nvPr/>
          </p:nvCxnSpPr>
          <p:spPr>
            <a:xfrm flipH="1">
              <a:off x="1902372" y="3314666"/>
              <a:ext cx="1960180" cy="0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2686020" y="2936965"/>
              <a:ext cx="3834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B</a:t>
              </a:r>
              <a:endParaRPr lang="en-US" sz="2400" baseline="30000" dirty="0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625132" y="3699686"/>
            <a:ext cx="13179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Output B</a:t>
            </a:r>
            <a:r>
              <a:rPr lang="en-US" sz="2000" baseline="30000" dirty="0" smtClean="0"/>
              <a:t>a</a:t>
            </a:r>
            <a:endParaRPr lang="en-US" sz="2000" baseline="30000" dirty="0"/>
          </a:p>
        </p:txBody>
      </p:sp>
      <p:sp>
        <p:nvSpPr>
          <p:cNvPr id="34" name="TextBox 33"/>
          <p:cNvSpPr txBox="1"/>
          <p:nvPr/>
        </p:nvSpPr>
        <p:spPr>
          <a:xfrm>
            <a:off x="3897270" y="3699686"/>
            <a:ext cx="13372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Output A</a:t>
            </a:r>
            <a:r>
              <a:rPr lang="en-US" sz="2000" baseline="30000" dirty="0" smtClean="0"/>
              <a:t>b</a:t>
            </a:r>
            <a:endParaRPr lang="en-US" sz="2000" baseline="30000" dirty="0"/>
          </a:p>
        </p:txBody>
      </p:sp>
      <p:sp>
        <p:nvSpPr>
          <p:cNvPr id="2" name="Left Arrow Callout 1"/>
          <p:cNvSpPr/>
          <p:nvPr/>
        </p:nvSpPr>
        <p:spPr>
          <a:xfrm>
            <a:off x="5857768" y="2354611"/>
            <a:ext cx="3363268" cy="1444567"/>
          </a:xfrm>
          <a:prstGeom prst="leftArrow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dirty="0" smtClean="0"/>
              <a:t>How do Alice and Bob know that they’re talking with each other?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99494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Review: Message </a:t>
            </a:r>
            <a:r>
              <a:rPr lang="en-US" dirty="0" smtClean="0"/>
              <a:t>authentication codes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Algorithms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0"/>
            <a:r>
              <a:rPr lang="en-US" sz="2200" dirty="0" err="1">
                <a:solidFill>
                  <a:srgbClr val="4F81BD"/>
                </a:solidFill>
                <a:latin typeface="Lato Heavy"/>
              </a:rPr>
              <a:t>KeyGen</a:t>
            </a:r>
            <a:r>
              <a:rPr lang="en-US" sz="2200" dirty="0" smtClean="0">
                <a:solidFill>
                  <a:prstClr val="black"/>
                </a:solidFill>
                <a:latin typeface="Lato"/>
                <a:ea typeface="Lato Regular" panose="020F0502020204030203" pitchFamily="34" charset="0"/>
                <a:cs typeface="Lato Regular" panose="020F0502020204030203" pitchFamily="34" charset="0"/>
              </a:rPr>
              <a:t>: randomly choose </a:t>
            </a:r>
            <a:r>
              <a:rPr lang="en-US" sz="2200" dirty="0">
                <a:solidFill>
                  <a:prstClr val="black"/>
                </a:solidFill>
                <a:latin typeface="Lato"/>
                <a:ea typeface="Lato Regular" panose="020F0502020204030203" pitchFamily="34" charset="0"/>
                <a:cs typeface="Lato Regular" panose="020F0502020204030203" pitchFamily="34" charset="0"/>
              </a:rPr>
              <a:t>key </a:t>
            </a:r>
            <a:r>
              <a:rPr lang="en-US" sz="2200" i="1" dirty="0">
                <a:solidFill>
                  <a:prstClr val="black"/>
                </a:solidFill>
                <a:latin typeface="Lato"/>
                <a:ea typeface="Lato Regular" panose="020F0502020204030203" pitchFamily="34" charset="0"/>
                <a:cs typeface="Lato Regular" panose="020F0502020204030203" pitchFamily="34" charset="0"/>
              </a:rPr>
              <a:t>K </a:t>
            </a:r>
            <a:r>
              <a:rPr lang="en-US" sz="2200" dirty="0">
                <a:solidFill>
                  <a:prstClr val="black"/>
                </a:solidFill>
                <a:latin typeface="Lato"/>
                <a:ea typeface="Lato Regular" panose="020F0502020204030203" pitchFamily="34" charset="0"/>
                <a:cs typeface="Lato Regular" panose="020F0502020204030203" pitchFamily="34" charset="0"/>
              </a:rPr>
              <a:t>of </a:t>
            </a:r>
            <a:r>
              <a:rPr lang="en-US" sz="2200" dirty="0" smtClean="0">
                <a:solidFill>
                  <a:prstClr val="black"/>
                </a:solidFill>
                <a:latin typeface="Lato"/>
                <a:ea typeface="Lato Regular" panose="020F0502020204030203" pitchFamily="34" charset="0"/>
                <a:cs typeface="Lato Regular" panose="020F0502020204030203" pitchFamily="34" charset="0"/>
              </a:rPr>
              <a:t>length </a:t>
            </a:r>
            <a:r>
              <a:rPr lang="en-US" sz="2200" i="1" dirty="0" smtClean="0">
                <a:solidFill>
                  <a:prstClr val="black"/>
                </a:solidFill>
                <a:latin typeface="Lato"/>
                <a:ea typeface="Lato Regular" panose="020F0502020204030203" pitchFamily="34" charset="0"/>
                <a:cs typeface="Lato Regular" panose="020F0502020204030203" pitchFamily="34" charset="0"/>
              </a:rPr>
              <a:t>λ</a:t>
            </a:r>
            <a:r>
              <a:rPr lang="en-US" sz="2200" dirty="0" smtClean="0">
                <a:solidFill>
                  <a:prstClr val="black"/>
                </a:solidFill>
                <a:latin typeface="Lato"/>
                <a:ea typeface="Lato Regular" panose="020F0502020204030203" pitchFamily="34" charset="0"/>
                <a:cs typeface="Lato Regular" panose="020F0502020204030203" pitchFamily="34" charset="0"/>
              </a:rPr>
              <a:t> as before, e.g. uniform in </a:t>
            </a:r>
            <a:r>
              <a:rPr lang="en-US" sz="2200" dirty="0">
                <a:solidFill>
                  <a:prstClr val="black"/>
                </a:solidFill>
                <a:latin typeface="Lato"/>
                <a:ea typeface="Lato Regular" panose="020F0502020204030203" pitchFamily="34" charset="0"/>
                <a:cs typeface="Lato Regular" panose="020F0502020204030203" pitchFamily="34" charset="0"/>
              </a:rPr>
              <a:t>{0,1}</a:t>
            </a:r>
            <a:r>
              <a:rPr lang="en-US" sz="2200" i="1" baseline="30000" dirty="0">
                <a:solidFill>
                  <a:prstClr val="black"/>
                </a:solidFill>
                <a:latin typeface="Lato"/>
                <a:ea typeface="Lato Regular" panose="020F0502020204030203" pitchFamily="34" charset="0"/>
                <a:cs typeface="Lato Regular" panose="020F0502020204030203" pitchFamily="34" charset="0"/>
              </a:rPr>
              <a:t>λ</a:t>
            </a:r>
            <a:endParaRPr lang="en-US" sz="2200" baseline="30000" dirty="0">
              <a:solidFill>
                <a:prstClr val="black"/>
              </a:solidFill>
              <a:latin typeface="Lato"/>
              <a:ea typeface="Lato Regular" panose="020F0502020204030203" pitchFamily="34" charset="0"/>
              <a:cs typeface="Lato Regular" panose="020F0502020204030203" pitchFamily="34" charset="0"/>
            </a:endParaRPr>
          </a:p>
          <a:p>
            <a:pPr lvl="0">
              <a:spcBef>
                <a:spcPts val="1200"/>
              </a:spcBef>
            </a:pPr>
            <a:r>
              <a:rPr lang="en-US" sz="2200" dirty="0" smtClean="0">
                <a:solidFill>
                  <a:srgbClr val="4F81BD"/>
                </a:solidFill>
                <a:latin typeface="Lato Heavy"/>
                <a:ea typeface="Lato Regular" panose="020F0502020204030203" pitchFamily="34" charset="0"/>
                <a:cs typeface="Lato Regular" panose="020F0502020204030203" pitchFamily="34" charset="0"/>
              </a:rPr>
              <a:t>MAC</a:t>
            </a:r>
            <a:r>
              <a:rPr lang="en-US" sz="2200" i="1" baseline="-25000" dirty="0" smtClean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K</a:t>
            </a:r>
            <a:r>
              <a:rPr lang="en-US" sz="2200" i="1" baseline="30000" dirty="0" smtClean="0">
                <a:solidFill>
                  <a:prstClr val="black"/>
                </a:solidFill>
                <a:latin typeface="Lato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Lato"/>
                <a:ea typeface="Lato Regular" panose="020F0502020204030203" pitchFamily="34" charset="0"/>
                <a:cs typeface="Lato Regular" panose="020F0502020204030203" pitchFamily="34" charset="0"/>
              </a:rPr>
              <a:t>(</a:t>
            </a:r>
            <a:r>
              <a:rPr lang="en-US" sz="2200" i="1" dirty="0" smtClean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A</a:t>
            </a:r>
            <a:r>
              <a:rPr lang="x-none" sz="2200" dirty="0">
                <a:solidFill>
                  <a:prstClr val="black"/>
                </a:solidFill>
                <a:latin typeface="Lato"/>
              </a:rPr>
              <a:t> </a:t>
            </a:r>
            <a:r>
              <a:rPr lang="x-none" sz="2200" dirty="0">
                <a:solidFill>
                  <a:prstClr val="black"/>
                </a:solidFill>
                <a:latin typeface="Cambria Math"/>
                <a:cs typeface="Cambria Math"/>
              </a:rPr>
              <a:t>∈</a:t>
            </a:r>
            <a:r>
              <a:rPr lang="x-none" sz="2200" dirty="0">
                <a:solidFill>
                  <a:prstClr val="black"/>
                </a:solidFill>
                <a:latin typeface="Lato"/>
              </a:rPr>
              <a:t> </a:t>
            </a:r>
            <a:r>
              <a:rPr lang="en-US" sz="2200" dirty="0">
                <a:solidFill>
                  <a:prstClr val="black"/>
                </a:solidFill>
                <a:latin typeface="Lato"/>
              </a:rPr>
              <a:t>{</a:t>
            </a:r>
            <a:r>
              <a:rPr lang="en-US" sz="2200" dirty="0" smtClean="0">
                <a:solidFill>
                  <a:prstClr val="black"/>
                </a:solidFill>
                <a:latin typeface="Lato"/>
              </a:rPr>
              <a:t>0,1}</a:t>
            </a:r>
            <a:r>
              <a:rPr lang="en-US" sz="2200" i="1" baseline="30000" dirty="0" smtClean="0">
                <a:solidFill>
                  <a:prstClr val="black"/>
                </a:solidFill>
                <a:latin typeface="Lato"/>
              </a:rPr>
              <a:t> </a:t>
            </a:r>
            <a:r>
              <a:rPr lang="el-GR" sz="2200" i="1" baseline="30000" dirty="0" smtClean="0">
                <a:solidFill>
                  <a:prstClr val="black"/>
                </a:solidFill>
                <a:latin typeface="Lato"/>
              </a:rPr>
              <a:t>α</a:t>
            </a:r>
            <a:r>
              <a:rPr lang="en-US" sz="2200" dirty="0" smtClean="0">
                <a:solidFill>
                  <a:prstClr val="black"/>
                </a:solidFill>
                <a:latin typeface="Lato"/>
                <a:ea typeface="Lato Regular" panose="020F0502020204030203" pitchFamily="34" charset="0"/>
                <a:cs typeface="Lato Regular" panose="020F0502020204030203" pitchFamily="34" charset="0"/>
              </a:rPr>
              <a:t>) → tag </a:t>
            </a:r>
            <a:r>
              <a:rPr lang="en-US" sz="2200" i="1" dirty="0" smtClean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T</a:t>
            </a:r>
            <a:r>
              <a:rPr lang="x-none" sz="2200" dirty="0" smtClean="0">
                <a:solidFill>
                  <a:prstClr val="black"/>
                </a:solidFill>
                <a:latin typeface="Lato"/>
              </a:rPr>
              <a:t> </a:t>
            </a:r>
            <a:r>
              <a:rPr lang="x-none" sz="2200" dirty="0">
                <a:solidFill>
                  <a:prstClr val="black"/>
                </a:solidFill>
                <a:latin typeface="Cambria Math"/>
                <a:cs typeface="Cambria Math"/>
              </a:rPr>
              <a:t>∈</a:t>
            </a:r>
            <a:r>
              <a:rPr lang="x-none" sz="2200" dirty="0" smtClean="0">
                <a:solidFill>
                  <a:prstClr val="black"/>
                </a:solidFill>
                <a:latin typeface="Lato"/>
              </a:rPr>
              <a:t> </a:t>
            </a:r>
            <a:r>
              <a:rPr lang="en-US" sz="2200" dirty="0">
                <a:solidFill>
                  <a:prstClr val="black"/>
                </a:solidFill>
                <a:latin typeface="Lato"/>
              </a:rPr>
              <a:t>{</a:t>
            </a:r>
            <a:r>
              <a:rPr lang="en-US" sz="2200" dirty="0" smtClean="0">
                <a:solidFill>
                  <a:prstClr val="black"/>
                </a:solidFill>
                <a:latin typeface="Lato"/>
              </a:rPr>
              <a:t>0,1}</a:t>
            </a:r>
            <a:r>
              <a:rPr lang="en-US" sz="2200" baseline="30000" dirty="0" smtClean="0">
                <a:solidFill>
                  <a:prstClr val="black"/>
                </a:solidFill>
                <a:latin typeface="Lato"/>
              </a:rPr>
              <a:t> </a:t>
            </a:r>
            <a:r>
              <a:rPr lang="el-GR" sz="2200" baseline="30000" dirty="0" smtClean="0">
                <a:latin typeface="+mn-lt"/>
              </a:rPr>
              <a:t>τ</a:t>
            </a:r>
            <a:endParaRPr lang="en-US" sz="2200" baseline="30000" dirty="0" smtClean="0">
              <a:solidFill>
                <a:prstClr val="black"/>
              </a:solidFill>
              <a:latin typeface="+mn-lt"/>
              <a:ea typeface="Lato Regular" panose="020F0502020204030203" pitchFamily="34" charset="0"/>
              <a:cs typeface="Lato Regular" panose="020F0502020204030203" pitchFamily="34" charset="0"/>
            </a:endParaRPr>
          </a:p>
          <a:p>
            <a:pPr lvl="1"/>
            <a:r>
              <a:rPr lang="en-US" sz="1900" dirty="0" smtClean="0">
                <a:solidFill>
                  <a:prstClr val="black"/>
                </a:solidFill>
                <a:latin typeface="+mn-lt"/>
                <a:ea typeface="Lato Regular" panose="020F0502020204030203" pitchFamily="34" charset="0"/>
                <a:cs typeface="Lato Regular" panose="020F0502020204030203" pitchFamily="34" charset="0"/>
              </a:rPr>
              <a:t>Usually deterministic</a:t>
            </a:r>
            <a:br>
              <a:rPr lang="en-US" sz="1900" dirty="0" smtClean="0">
                <a:solidFill>
                  <a:prstClr val="black"/>
                </a:solidFill>
                <a:latin typeface="+mn-lt"/>
                <a:ea typeface="Lato Regular" panose="020F0502020204030203" pitchFamily="34" charset="0"/>
                <a:cs typeface="Lato Regular" panose="020F0502020204030203" pitchFamily="34" charset="0"/>
              </a:rPr>
            </a:br>
            <a:r>
              <a:rPr lang="en-US" sz="1900" dirty="0" smtClean="0">
                <a:solidFill>
                  <a:prstClr val="black"/>
                </a:solidFill>
                <a:latin typeface="+mn-lt"/>
                <a:ea typeface="Lato Regular" panose="020F0502020204030203" pitchFamily="34" charset="0"/>
                <a:cs typeface="Lato Regular" panose="020F0502020204030203" pitchFamily="34" charset="0"/>
              </a:rPr>
              <a:t>(but can be random)</a:t>
            </a:r>
          </a:p>
          <a:p>
            <a:pPr lvl="1"/>
            <a:r>
              <a:rPr lang="en-US" sz="1900" dirty="0" smtClean="0">
                <a:solidFill>
                  <a:prstClr val="black"/>
                </a:solidFill>
                <a:latin typeface="+mn-lt"/>
                <a:ea typeface="Lato Regular" panose="020F0502020204030203" pitchFamily="34" charset="0"/>
                <a:cs typeface="Lato Regular" panose="020F0502020204030203" pitchFamily="34" charset="0"/>
              </a:rPr>
              <a:t>Would prefer short tags: </a:t>
            </a:r>
            <a:r>
              <a:rPr lang="el-GR" sz="1900" dirty="0" smtClean="0">
                <a:latin typeface="+mn-lt"/>
              </a:rPr>
              <a:t>τ </a:t>
            </a:r>
            <a:r>
              <a:rPr lang="en-US" sz="1900" dirty="0" smtClean="0">
                <a:latin typeface="+mn-lt"/>
              </a:rPr>
              <a:t>&lt; </a:t>
            </a:r>
            <a:r>
              <a:rPr lang="el-GR" sz="1900" i="1" dirty="0">
                <a:solidFill>
                  <a:prstClr val="black"/>
                </a:solidFill>
                <a:latin typeface="+mn-lt"/>
              </a:rPr>
              <a:t>α</a:t>
            </a:r>
            <a:endParaRPr lang="en-US" sz="1900" dirty="0" smtClean="0">
              <a:solidFill>
                <a:prstClr val="black"/>
              </a:solidFill>
              <a:latin typeface="+mn-lt"/>
              <a:ea typeface="Lato Regular" panose="020F0502020204030203" pitchFamily="34" charset="0"/>
              <a:cs typeface="Lato Regular" panose="020F0502020204030203" pitchFamily="34" charset="0"/>
            </a:endParaRPr>
          </a:p>
          <a:p>
            <a:pPr>
              <a:spcBef>
                <a:spcPts val="1200"/>
              </a:spcBef>
            </a:pPr>
            <a:r>
              <a:rPr lang="en-US" sz="2200" dirty="0" err="1" smtClean="0">
                <a:solidFill>
                  <a:srgbClr val="4F81BD"/>
                </a:solidFill>
                <a:latin typeface="Lato Heavy"/>
                <a:ea typeface="Lato Regular" panose="020F0502020204030203" pitchFamily="34" charset="0"/>
                <a:cs typeface="Lato Regular" panose="020F0502020204030203" pitchFamily="34" charset="0"/>
              </a:rPr>
              <a:t>Verify</a:t>
            </a:r>
            <a:r>
              <a:rPr lang="en-US" sz="2200" i="1" baseline="-25000" dirty="0" err="1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K</a:t>
            </a:r>
            <a:r>
              <a:rPr lang="en-US" sz="2200" i="1" baseline="30000" dirty="0" smtClean="0">
                <a:solidFill>
                  <a:prstClr val="black"/>
                </a:solidFill>
                <a:latin typeface="Lato"/>
              </a:rPr>
              <a:t> </a:t>
            </a:r>
            <a:r>
              <a:rPr lang="en-US" sz="2200" dirty="0" smtClean="0">
                <a:solidFill>
                  <a:prstClr val="black"/>
                </a:solidFill>
                <a:latin typeface="Lato"/>
                <a:ea typeface="Lato Regular" panose="020F0502020204030203" pitchFamily="34" charset="0"/>
                <a:cs typeface="Lato Regular" panose="020F0502020204030203" pitchFamily="34" charset="0"/>
              </a:rPr>
              <a:t>(</a:t>
            </a:r>
            <a:r>
              <a:rPr lang="en-US" sz="2200" i="1" dirty="0" smtClean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T</a:t>
            </a:r>
            <a:r>
              <a:rPr lang="x-none" sz="2200" dirty="0" smtClean="0">
                <a:solidFill>
                  <a:prstClr val="black"/>
                </a:solidFill>
                <a:latin typeface="Lato"/>
              </a:rPr>
              <a:t> </a:t>
            </a:r>
            <a:r>
              <a:rPr lang="x-none" sz="2200" dirty="0">
                <a:solidFill>
                  <a:prstClr val="black"/>
                </a:solidFill>
                <a:latin typeface="Cambria Math"/>
                <a:cs typeface="Cambria Math"/>
              </a:rPr>
              <a:t>∈</a:t>
            </a:r>
            <a:r>
              <a:rPr lang="x-none" sz="2200" dirty="0" smtClean="0">
                <a:solidFill>
                  <a:prstClr val="black"/>
                </a:solidFill>
                <a:latin typeface="Lato"/>
              </a:rPr>
              <a:t> </a:t>
            </a:r>
            <a:r>
              <a:rPr lang="en-US" sz="2200" dirty="0">
                <a:solidFill>
                  <a:prstClr val="black"/>
                </a:solidFill>
                <a:latin typeface="Lato"/>
              </a:rPr>
              <a:t>{0,1}</a:t>
            </a:r>
            <a:r>
              <a:rPr lang="en-US" sz="2200" i="1" baseline="30000" dirty="0">
                <a:solidFill>
                  <a:prstClr val="black"/>
                </a:solidFill>
                <a:latin typeface="Lato"/>
              </a:rPr>
              <a:t> </a:t>
            </a:r>
            <a:r>
              <a:rPr lang="el-GR" sz="2200" baseline="30000" dirty="0" smtClean="0"/>
              <a:t>τ</a:t>
            </a:r>
            <a:r>
              <a:rPr lang="en-US" sz="2200" dirty="0" smtClean="0">
                <a:solidFill>
                  <a:prstClr val="black"/>
                </a:solidFill>
                <a:latin typeface="Lato"/>
                <a:ea typeface="Lato Regular" panose="020F0502020204030203" pitchFamily="34" charset="0"/>
                <a:cs typeface="Lato Regular" panose="020F0502020204030203" pitchFamily="34" charset="0"/>
              </a:rPr>
              <a:t>) </a:t>
            </a:r>
            <a:r>
              <a:rPr lang="en-US" sz="2200" dirty="0">
                <a:solidFill>
                  <a:prstClr val="black"/>
                </a:solidFill>
                <a:latin typeface="Lato"/>
                <a:ea typeface="Lato Regular" panose="020F0502020204030203" pitchFamily="34" charset="0"/>
                <a:cs typeface="Lato Regular" panose="020F0502020204030203" pitchFamily="34" charset="0"/>
              </a:rPr>
              <a:t>→ </a:t>
            </a:r>
            <a:r>
              <a:rPr lang="en-US" sz="2200" i="1" dirty="0" smtClean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yes</a:t>
            </a:r>
            <a:r>
              <a:rPr lang="en-US" sz="2200" dirty="0" smtClean="0">
                <a:latin typeface="+mn-lt"/>
                <a:ea typeface="Lato Heavy" panose="020F0502020204030203" pitchFamily="34" charset="0"/>
                <a:cs typeface="Lato Heavy" panose="020F0502020204030203" pitchFamily="34" charset="0"/>
              </a:rPr>
              <a:t>/</a:t>
            </a:r>
            <a:r>
              <a:rPr lang="en-US" sz="2200" i="1" dirty="0" smtClean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no</a:t>
            </a:r>
            <a:endParaRPr lang="en-US" sz="2200" i="1" baseline="30000" dirty="0">
              <a:solidFill>
                <a:prstClr val="black"/>
              </a:solidFill>
              <a:ea typeface="Lato Regular" panose="020F0502020204030203" pitchFamily="34" charset="0"/>
              <a:cs typeface="Lato Regular" panose="020F0502020204030203" pitchFamily="34" charset="0"/>
            </a:endParaRPr>
          </a:p>
          <a:p>
            <a:pPr lvl="1"/>
            <a:r>
              <a:rPr lang="en-US" sz="1900" dirty="0" smtClean="0">
                <a:solidFill>
                  <a:prstClr val="black"/>
                </a:solidFill>
                <a:latin typeface="Lato"/>
                <a:ea typeface="Lato Regular" panose="020F0502020204030203" pitchFamily="34" charset="0"/>
                <a:cs typeface="Lato Regular" panose="020F0502020204030203" pitchFamily="34" charset="0"/>
              </a:rPr>
              <a:t>If deterministic, Verify = re-compute MAC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Security game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dirty="0" smtClean="0">
                <a:latin typeface="+mn-lt"/>
              </a:rPr>
              <a:t>Even after viewing many (</a:t>
            </a:r>
            <a:r>
              <a:rPr lang="en-US" sz="2200" i="1" dirty="0" smtClean="0">
                <a:latin typeface="+mj-lt"/>
              </a:rPr>
              <a:t>A</a:t>
            </a:r>
            <a:r>
              <a:rPr lang="en-US" sz="2200" dirty="0" smtClean="0">
                <a:latin typeface="+mn-lt"/>
              </a:rPr>
              <a:t>, </a:t>
            </a:r>
            <a:r>
              <a:rPr lang="en-US" sz="2200" i="1" dirty="0" smtClean="0">
                <a:latin typeface="+mj-lt"/>
              </a:rPr>
              <a:t>T</a:t>
            </a:r>
            <a:r>
              <a:rPr lang="en-US" sz="2200" dirty="0" smtClean="0">
                <a:latin typeface="+mn-lt"/>
              </a:rPr>
              <a:t>) pairs, Mallory cannot create a new one</a:t>
            </a:r>
          </a:p>
        </p:txBody>
      </p:sp>
      <p:pic>
        <p:nvPicPr>
          <p:cNvPr id="77" name="Picture 7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8102" y="3119975"/>
            <a:ext cx="1371600" cy="1371600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036" y="3112371"/>
            <a:ext cx="1379204" cy="1379204"/>
          </a:xfrm>
          <a:prstGeom prst="rect">
            <a:avLst/>
          </a:prstGeom>
        </p:spPr>
      </p:pic>
      <p:sp>
        <p:nvSpPr>
          <p:cNvPr id="79" name="TextBox 78"/>
          <p:cNvSpPr txBox="1"/>
          <p:nvPr/>
        </p:nvSpPr>
        <p:spPr>
          <a:xfrm>
            <a:off x="5560582" y="3501001"/>
            <a:ext cx="156645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❶ choose</a:t>
            </a:r>
            <a:br>
              <a:rPr lang="en-US" sz="2400" dirty="0" smtClean="0"/>
            </a:br>
            <a:r>
              <a:rPr lang="en-US" sz="2400" i="1" dirty="0" smtClean="0">
                <a:solidFill>
                  <a:prstClr val="black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K </a:t>
            </a:r>
            <a:r>
              <a:rPr lang="en-US" sz="2400" i="1" dirty="0">
                <a:solidFill>
                  <a:prstClr val="black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← </a:t>
            </a:r>
            <a:r>
              <a:rPr lang="en-US" sz="2400" dirty="0" smtClean="0">
                <a:solidFill>
                  <a:prstClr val="black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{0,1}</a:t>
            </a:r>
            <a:r>
              <a:rPr lang="en-US" sz="2400" i="1" baseline="30000" dirty="0" smtClean="0">
                <a:solidFill>
                  <a:prstClr val="black"/>
                </a:solidFill>
                <a:ea typeface="Lato Regular" panose="020F0502020204030203" pitchFamily="34" charset="0"/>
                <a:cs typeface="Lato Regular" panose="020F0502020204030203" pitchFamily="34" charset="0"/>
              </a:rPr>
              <a:t>λ</a:t>
            </a:r>
            <a:endParaRPr lang="en-US" sz="2400" baseline="30000" dirty="0">
              <a:solidFill>
                <a:prstClr val="black"/>
              </a:solidFill>
              <a:ea typeface="Lato Regular" panose="020F0502020204030203" pitchFamily="34" charset="0"/>
              <a:cs typeface="Lato Regular" panose="020F0502020204030203" pitchFamily="34" charset="0"/>
            </a:endParaRPr>
          </a:p>
        </p:txBody>
      </p:sp>
      <p:grpSp>
        <p:nvGrpSpPr>
          <p:cNvPr id="80" name="Group 79"/>
          <p:cNvGrpSpPr/>
          <p:nvPr/>
        </p:nvGrpSpPr>
        <p:grpSpPr>
          <a:xfrm>
            <a:off x="8506240" y="3098468"/>
            <a:ext cx="1931862" cy="467939"/>
            <a:chOff x="8125230" y="2968803"/>
            <a:chExt cx="1931862" cy="467939"/>
          </a:xfrm>
        </p:grpSpPr>
        <p:cxnSp>
          <p:nvCxnSpPr>
            <p:cNvPr id="81" name="Straight Arrow Connector 80"/>
            <p:cNvCxnSpPr/>
            <p:nvPr/>
          </p:nvCxnSpPr>
          <p:spPr>
            <a:xfrm flipH="1" flipV="1">
              <a:off x="8125230" y="3436742"/>
              <a:ext cx="1931862" cy="0"/>
            </a:xfrm>
            <a:prstGeom prst="straightConnector1">
              <a:avLst/>
            </a:prstGeom>
            <a:ln w="31750">
              <a:solidFill>
                <a:schemeClr val="bg1">
                  <a:lumMod val="50000"/>
                </a:schemeClr>
              </a:solidFill>
              <a:headEnd w="lg" len="lg"/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TextBox 81"/>
            <p:cNvSpPr txBox="1"/>
            <p:nvPr/>
          </p:nvSpPr>
          <p:spPr>
            <a:xfrm>
              <a:off x="8188510" y="2968803"/>
              <a:ext cx="18053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❷ </a:t>
              </a:r>
              <a:r>
                <a:rPr lang="en-US" sz="2400" dirty="0" smtClean="0"/>
                <a:t>submit </a:t>
              </a:r>
              <a:r>
                <a:rPr lang="en-US" sz="2400" i="1" dirty="0" smtClean="0">
                  <a:latin typeface="+mj-lt"/>
                </a:rPr>
                <a:t>A</a:t>
              </a:r>
              <a:endParaRPr lang="en-US" sz="2400" i="1" baseline="30000" dirty="0">
                <a:solidFill>
                  <a:prstClr val="black"/>
                </a:solidFill>
                <a:latin typeface="+mj-lt"/>
                <a:ea typeface="Lato Regular" panose="020F0502020204030203" pitchFamily="34" charset="0"/>
                <a:cs typeface="Lato Regular" panose="020F0502020204030203" pitchFamily="34" charset="0"/>
              </a:endParaRPr>
            </a:p>
          </p:txBody>
        </p:sp>
      </p:grpSp>
      <p:grpSp>
        <p:nvGrpSpPr>
          <p:cNvPr id="83" name="Group 82"/>
          <p:cNvGrpSpPr/>
          <p:nvPr/>
        </p:nvGrpSpPr>
        <p:grpSpPr>
          <a:xfrm>
            <a:off x="8569520" y="3745857"/>
            <a:ext cx="1931862" cy="461665"/>
            <a:chOff x="8188510" y="3485560"/>
            <a:chExt cx="1931862" cy="461665"/>
          </a:xfrm>
        </p:grpSpPr>
        <p:cxnSp>
          <p:nvCxnSpPr>
            <p:cNvPr id="84" name="Straight Arrow Connector 83"/>
            <p:cNvCxnSpPr/>
            <p:nvPr/>
          </p:nvCxnSpPr>
          <p:spPr>
            <a:xfrm flipV="1">
              <a:off x="8188510" y="3947225"/>
              <a:ext cx="1931862" cy="0"/>
            </a:xfrm>
            <a:prstGeom prst="straightConnector1">
              <a:avLst/>
            </a:prstGeom>
            <a:ln w="31750">
              <a:solidFill>
                <a:schemeClr val="bg1">
                  <a:lumMod val="50000"/>
                </a:schemeClr>
              </a:solidFill>
              <a:headEnd w="lg" len="lg"/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5" name="TextBox 84"/>
            <p:cNvSpPr txBox="1"/>
            <p:nvPr/>
          </p:nvSpPr>
          <p:spPr>
            <a:xfrm>
              <a:off x="8447356" y="3485560"/>
              <a:ext cx="141417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receive </a:t>
              </a:r>
              <a:r>
                <a:rPr lang="en-US" sz="2400" i="1" dirty="0" smtClean="0">
                  <a:latin typeface="+mj-lt"/>
                </a:rPr>
                <a:t>T</a:t>
              </a:r>
              <a:endParaRPr lang="en-US" sz="2400" i="1" baseline="30000" dirty="0">
                <a:solidFill>
                  <a:prstClr val="black"/>
                </a:solidFill>
                <a:latin typeface="+mj-lt"/>
                <a:ea typeface="Lato Regular" panose="020F0502020204030203" pitchFamily="34" charset="0"/>
                <a:cs typeface="Lato Regular" panose="020F0502020204030203" pitchFamily="34" charset="0"/>
              </a:endParaRPr>
            </a:p>
          </p:txBody>
        </p:sp>
      </p:grpSp>
      <p:sp>
        <p:nvSpPr>
          <p:cNvPr id="86" name="TextBox 85"/>
          <p:cNvSpPr txBox="1"/>
          <p:nvPr/>
        </p:nvSpPr>
        <p:spPr>
          <a:xfrm>
            <a:off x="6703542" y="5030089"/>
            <a:ext cx="304762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Mallory wins if </a:t>
            </a:r>
          </a:p>
          <a:p>
            <a:pPr marL="365760" indent="-365760">
              <a:buAutoNum type="arabicPeriod"/>
            </a:pPr>
            <a:r>
              <a:rPr lang="en-US" sz="2400" dirty="0" smtClean="0"/>
              <a:t>It’s a valid forgery</a:t>
            </a:r>
          </a:p>
          <a:p>
            <a:pPr marL="365760" indent="-365760">
              <a:buAutoNum type="arabicPeriod"/>
            </a:pPr>
            <a:r>
              <a:rPr lang="en-US" sz="2400" dirty="0" smtClean="0"/>
              <a:t>It’s new</a:t>
            </a:r>
            <a:endParaRPr lang="en-US" sz="2400" dirty="0"/>
          </a:p>
        </p:txBody>
      </p:sp>
      <p:sp>
        <p:nvSpPr>
          <p:cNvPr id="87" name="Curved Right Arrow 86"/>
          <p:cNvSpPr/>
          <p:nvPr/>
        </p:nvSpPr>
        <p:spPr>
          <a:xfrm rot="10800000">
            <a:off x="10142466" y="3615538"/>
            <a:ext cx="263996" cy="499533"/>
          </a:xfrm>
          <a:prstGeom prst="curved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88" name="Group 87"/>
          <p:cNvGrpSpPr/>
          <p:nvPr/>
        </p:nvGrpSpPr>
        <p:grpSpPr>
          <a:xfrm>
            <a:off x="10308295" y="4491575"/>
            <a:ext cx="1631214" cy="1363428"/>
            <a:chOff x="9927285" y="4457709"/>
            <a:chExt cx="1631214" cy="1363428"/>
          </a:xfrm>
        </p:grpSpPr>
        <p:sp>
          <p:nvSpPr>
            <p:cNvPr id="89" name="TextBox 88"/>
            <p:cNvSpPr txBox="1"/>
            <p:nvPr/>
          </p:nvSpPr>
          <p:spPr>
            <a:xfrm>
              <a:off x="9927285" y="4990140"/>
              <a:ext cx="163121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❸ </a:t>
              </a:r>
              <a:r>
                <a:rPr lang="en-US" sz="2400" dirty="0" smtClean="0"/>
                <a:t>output</a:t>
              </a:r>
              <a:br>
                <a:rPr lang="en-US" sz="2400" dirty="0" smtClean="0"/>
              </a:br>
              <a:r>
                <a:rPr lang="en-US" sz="2400" dirty="0" smtClean="0"/>
                <a:t>(</a:t>
              </a:r>
              <a:r>
                <a:rPr lang="en-US" sz="2400" i="1" dirty="0" smtClean="0">
                  <a:latin typeface="+mj-lt"/>
                </a:rPr>
                <a:t>A*</a:t>
              </a:r>
              <a:r>
                <a:rPr lang="en-US" sz="2400" dirty="0" smtClean="0"/>
                <a:t>,</a:t>
              </a:r>
              <a:r>
                <a:rPr lang="en-US" sz="2400" dirty="0" smtClean="0">
                  <a:solidFill>
                    <a:prstClr val="black"/>
                  </a:solidFill>
                </a:rPr>
                <a:t> </a:t>
              </a:r>
              <a:r>
                <a:rPr lang="en-US" sz="2400" i="1" dirty="0" smtClean="0">
                  <a:solidFill>
                    <a:prstClr val="black"/>
                  </a:solidFill>
                  <a:latin typeface="Lato Heavy"/>
                </a:rPr>
                <a:t>T*</a:t>
              </a:r>
              <a:r>
                <a:rPr lang="en-US" sz="2400" dirty="0" smtClean="0">
                  <a:solidFill>
                    <a:prstClr val="black"/>
                  </a:solidFill>
                </a:rPr>
                <a:t>)</a:t>
              </a:r>
              <a:r>
                <a:rPr lang="en-US" sz="2400" i="1" dirty="0" smtClean="0">
                  <a:latin typeface="+mj-lt"/>
                </a:rPr>
                <a:t> </a:t>
              </a:r>
              <a:endParaRPr lang="en-US" sz="2400" i="1" baseline="30000" dirty="0">
                <a:solidFill>
                  <a:prstClr val="black"/>
                </a:solidFill>
                <a:latin typeface="+mj-lt"/>
                <a:ea typeface="Lato Regular" panose="020F0502020204030203" pitchFamily="34" charset="0"/>
                <a:cs typeface="Lato Regular" panose="020F0502020204030203" pitchFamily="34" charset="0"/>
              </a:endParaRPr>
            </a:p>
          </p:txBody>
        </p:sp>
        <p:cxnSp>
          <p:nvCxnSpPr>
            <p:cNvPr id="90" name="Straight Arrow Connector 89"/>
            <p:cNvCxnSpPr>
              <a:stCxn id="77" idx="2"/>
              <a:endCxn id="89" idx="0"/>
            </p:cNvCxnSpPr>
            <p:nvPr/>
          </p:nvCxnSpPr>
          <p:spPr>
            <a:xfrm>
              <a:off x="10734425" y="4457709"/>
              <a:ext cx="8467" cy="532431"/>
            </a:xfrm>
            <a:prstGeom prst="straightConnector1">
              <a:avLst/>
            </a:prstGeom>
            <a:ln w="31750">
              <a:solidFill>
                <a:schemeClr val="bg1">
                  <a:lumMod val="50000"/>
                </a:schemeClr>
              </a:solidFill>
              <a:headEnd w="lg" len="lg"/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1" name="TextBox 90"/>
          <p:cNvSpPr txBox="1"/>
          <p:nvPr/>
        </p:nvSpPr>
        <p:spPr>
          <a:xfrm>
            <a:off x="7392483" y="2691439"/>
            <a:ext cx="8483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smtClean="0"/>
              <a:t>Alice</a:t>
            </a:r>
            <a:endParaRPr lang="en-US" sz="2400" i="1" u="sng" baseline="30000" dirty="0">
              <a:solidFill>
                <a:prstClr val="black"/>
              </a:solidFill>
              <a:latin typeface="+mj-lt"/>
              <a:ea typeface="Lato Regular" panose="020F0502020204030203" pitchFamily="34" charset="0"/>
              <a:cs typeface="Lato Regular" panose="020F0502020204030203" pitchFamily="34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10526273" y="2685356"/>
            <a:ext cx="1212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smtClean="0"/>
              <a:t>Mallory</a:t>
            </a:r>
            <a:endParaRPr lang="en-US" sz="2400" i="1" u="sng" baseline="30000" dirty="0">
              <a:solidFill>
                <a:prstClr val="black"/>
              </a:solidFill>
              <a:latin typeface="+mj-lt"/>
              <a:ea typeface="Lato Regular" panose="020F0502020204030203" pitchFamily="34" charset="0"/>
              <a:cs typeface="Lato Regular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066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/>
      <p:bldP spid="86" grpId="0"/>
      <p:bldP spid="87" grpId="0" animBg="1"/>
      <p:bldP spid="91" grpId="0"/>
      <p:bldP spid="9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1880153" y="1098319"/>
            <a:ext cx="9444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key </a:t>
            </a:r>
            <a:r>
              <a:rPr lang="en-US" sz="2400" i="1" dirty="0" smtClean="0">
                <a:solidFill>
                  <a:schemeClr val="accent3">
                    <a:lumMod val="7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K</a:t>
            </a:r>
            <a:endParaRPr lang="en-US" sz="2400" i="1" dirty="0">
              <a:solidFill>
                <a:schemeClr val="accent3">
                  <a:lumMod val="75000"/>
                </a:schemeClr>
              </a:solidFill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10950" y="1098319"/>
            <a:ext cx="2013693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secret key </a:t>
            </a:r>
            <a:r>
              <a:rPr lang="en-US" sz="2400" i="1" dirty="0" smtClean="0">
                <a:solidFill>
                  <a:schemeClr val="accent6">
                    <a:lumMod val="7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SK</a:t>
            </a:r>
            <a:endParaRPr lang="en-US" sz="2400" i="1" dirty="0">
              <a:solidFill>
                <a:schemeClr val="accent6">
                  <a:lumMod val="75000"/>
                </a:schemeClr>
              </a:solidFill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426395" y="1965619"/>
            <a:ext cx="18854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validate</a:t>
            </a:r>
            <a:br>
              <a:rPr lang="en-US" sz="2400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</a:br>
            <a:r>
              <a:rPr lang="en-US" sz="2400" i="1" dirty="0" smtClean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T </a:t>
            </a:r>
            <a:r>
              <a:rPr lang="en-US" sz="2400" dirty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=</a:t>
            </a:r>
            <a:r>
              <a:rPr lang="en-US" sz="2400" i="1" dirty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US" sz="2400" dirty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MAC</a:t>
            </a:r>
            <a:r>
              <a:rPr lang="en-US" sz="2400" i="1" baseline="-25000" dirty="0">
                <a:solidFill>
                  <a:schemeClr val="accent3">
                    <a:lumMod val="7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K</a:t>
            </a:r>
            <a:r>
              <a:rPr lang="en-US" sz="2400" dirty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(</a:t>
            </a:r>
            <a:r>
              <a:rPr lang="en-US" sz="2400" i="1" dirty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A</a:t>
            </a:r>
            <a:r>
              <a:rPr lang="en-US" sz="2400" dirty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)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426395" y="1965619"/>
            <a:ext cx="2018501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check</a:t>
            </a:r>
            <a:br>
              <a:rPr lang="en-US" sz="2400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</a:br>
            <a:r>
              <a:rPr lang="en-US" sz="2400" dirty="0" err="1" smtClean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Verify</a:t>
            </a:r>
            <a:r>
              <a:rPr lang="en-US" sz="2400" i="1" baseline="-25000" dirty="0" err="1" smtClean="0">
                <a:solidFill>
                  <a:schemeClr val="accent3">
                    <a:lumMod val="7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PK</a:t>
            </a:r>
            <a:r>
              <a:rPr lang="en-US" sz="2400" i="1" baseline="-25000" dirty="0" smtClean="0">
                <a:solidFill>
                  <a:schemeClr val="accent3">
                    <a:lumMod val="7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US" sz="2400" dirty="0" smtClean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(</a:t>
            </a:r>
            <a:r>
              <a:rPr lang="en-US" sz="2400" i="1" dirty="0" smtClean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A, </a:t>
            </a:r>
            <a:r>
              <a:rPr lang="el-GR" sz="2400" i="1" dirty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σ</a:t>
            </a:r>
            <a:r>
              <a:rPr lang="en-US" sz="2400" dirty="0" smtClean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)</a:t>
            </a:r>
            <a:endParaRPr lang="en-US" sz="2400" dirty="0"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16929" y="1098319"/>
            <a:ext cx="9444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key </a:t>
            </a:r>
            <a:r>
              <a:rPr lang="en-US" sz="2400" i="1" dirty="0" smtClean="0">
                <a:solidFill>
                  <a:schemeClr val="accent3">
                    <a:lumMod val="7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K</a:t>
            </a:r>
            <a:endParaRPr lang="en-US" sz="2400" i="1" dirty="0">
              <a:solidFill>
                <a:schemeClr val="accent3">
                  <a:lumMod val="75000"/>
                </a:schemeClr>
              </a:solidFill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316929" y="1098319"/>
            <a:ext cx="201689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public key </a:t>
            </a:r>
            <a:r>
              <a:rPr lang="en-US" sz="2400" i="1" dirty="0" smtClean="0">
                <a:solidFill>
                  <a:schemeClr val="accent3">
                    <a:lumMod val="7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PK</a:t>
            </a:r>
            <a:endParaRPr lang="en-US" sz="2400" i="1" dirty="0">
              <a:solidFill>
                <a:schemeClr val="accent3">
                  <a:lumMod val="75000"/>
                </a:schemeClr>
              </a:solidFill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build a </a:t>
            </a:r>
            <a:r>
              <a:rPr lang="en-US" i="1" dirty="0" smtClean="0"/>
              <a:t>public</a:t>
            </a:r>
            <a:r>
              <a:rPr lang="en-US" dirty="0" smtClean="0"/>
              <a:t> method to authenticate message origin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609600" y="3949535"/>
            <a:ext cx="10972800" cy="2908465"/>
          </a:xfrm>
        </p:spPr>
        <p:txBody>
          <a:bodyPr>
            <a:normAutofit/>
          </a:bodyPr>
          <a:lstStyle/>
          <a:p>
            <a:r>
              <a:rPr lang="en-US" dirty="0" smtClean="0"/>
              <a:t>In the symmetric case, Alice &amp; Bob have a key that nobody else has</a:t>
            </a:r>
          </a:p>
          <a:p>
            <a:pPr lvl="1"/>
            <a:r>
              <a:rPr lang="en-US" sz="2200" dirty="0" smtClean="0"/>
              <a:t>As a result, Bob knows Alice sent A </a:t>
            </a:r>
            <a:r>
              <a:rPr lang="en-US" sz="2200" i="1" dirty="0" smtClean="0"/>
              <a:t>and</a:t>
            </a:r>
            <a:r>
              <a:rPr lang="en-US" sz="2200" dirty="0" smtClean="0"/>
              <a:t> that the message was intended for him</a:t>
            </a:r>
          </a:p>
          <a:p>
            <a:pPr lvl="1"/>
            <a:r>
              <a:rPr lang="en-US" sz="2200" dirty="0" smtClean="0"/>
              <a:t>Tag is also deniable because either Alice or Bob could have made it</a:t>
            </a:r>
          </a:p>
          <a:p>
            <a:r>
              <a:rPr lang="en-US" dirty="0"/>
              <a:t>In </a:t>
            </a:r>
            <a:r>
              <a:rPr lang="en-US" dirty="0" smtClean="0"/>
              <a:t>the public </a:t>
            </a:r>
            <a:r>
              <a:rPr lang="en-US" dirty="0"/>
              <a:t>case, Alice </a:t>
            </a:r>
            <a:r>
              <a:rPr lang="en-US" dirty="0" smtClean="0"/>
              <a:t>has a secret 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SK</a:t>
            </a:r>
            <a:r>
              <a:rPr lang="en-US" dirty="0" smtClean="0"/>
              <a:t> and </a:t>
            </a:r>
            <a:r>
              <a:rPr lang="en-US" i="1" dirty="0" smtClean="0"/>
              <a:t>everyone</a:t>
            </a:r>
            <a:r>
              <a:rPr lang="en-US" dirty="0" smtClean="0"/>
              <a:t> knows corresponding </a:t>
            </a:r>
            <a:r>
              <a:rPr lang="en-US" i="1" dirty="0" smtClean="0">
                <a:solidFill>
                  <a:schemeClr val="accent3">
                    <a:lumMod val="75000"/>
                  </a:schemeClr>
                </a:solidFill>
              </a:rPr>
              <a:t>PK</a:t>
            </a:r>
          </a:p>
          <a:p>
            <a:pPr lvl="1"/>
            <a:r>
              <a:rPr lang="en-US" sz="2200" dirty="0" smtClean="0"/>
              <a:t>So, anyone in the world can verify that Alice wrote that message (to somebody…)</a:t>
            </a:r>
          </a:p>
          <a:p>
            <a:pPr lvl="1"/>
            <a:r>
              <a:rPr lang="en-US" sz="2200" dirty="0" smtClean="0"/>
              <a:t>Also, asymmetry leads to non-deniability: Bob can’t make </a:t>
            </a:r>
            <a:r>
              <a:rPr lang="el-GR" sz="2200" i="1" dirty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σ</a:t>
            </a:r>
            <a:r>
              <a:rPr lang="en-US" sz="2200" dirty="0" smtClean="0"/>
              <a:t> anymore</a:t>
            </a:r>
            <a:endParaRPr lang="en-US" sz="2200" dirty="0"/>
          </a:p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3824816" y="1188565"/>
            <a:ext cx="3764753" cy="2664664"/>
            <a:chOff x="3352799" y="1801997"/>
            <a:chExt cx="5486401" cy="3883235"/>
          </a:xfrm>
        </p:grpSpPr>
        <p:sp>
          <p:nvSpPr>
            <p:cNvPr id="16" name="Right Arrow 15"/>
            <p:cNvSpPr/>
            <p:nvPr/>
          </p:nvSpPr>
          <p:spPr>
            <a:xfrm>
              <a:off x="3352799" y="1801997"/>
              <a:ext cx="5486401" cy="1877557"/>
            </a:xfrm>
            <a:prstGeom prst="rightArrow">
              <a:avLst>
                <a:gd name="adj1" fmla="val 63826"/>
                <a:gd name="adj2" fmla="val 50000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latin typeface="Lato Medium" panose="020F0502020204030203" pitchFamily="34" charset="0"/>
                  <a:ea typeface="Lato Medium" panose="020F0502020204030203" pitchFamily="34" charset="0"/>
                  <a:cs typeface="Lato Medium" panose="020F0502020204030203" pitchFamily="34" charset="0"/>
                </a:rPr>
                <a:t>send </a:t>
              </a:r>
              <a:r>
                <a:rPr lang="en-US" sz="2400" i="1" dirty="0"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A </a:t>
              </a:r>
              <a:r>
                <a:rPr lang="en-US" sz="2400" dirty="0" smtClean="0">
                  <a:latin typeface="Lato Medium" panose="020F0502020204030203" pitchFamily="34" charset="0"/>
                  <a:ea typeface="Lato Medium" panose="020F0502020204030203" pitchFamily="34" charset="0"/>
                  <a:cs typeface="Lato Medium" panose="020F0502020204030203" pitchFamily="34" charset="0"/>
                </a:rPr>
                <a:t>along with</a:t>
              </a:r>
              <a:r>
                <a:rPr lang="en-US" sz="2400" dirty="0">
                  <a:latin typeface="Lato Medium" panose="020F0502020204030203" pitchFamily="34" charset="0"/>
                  <a:ea typeface="Lato Medium" panose="020F0502020204030203" pitchFamily="34" charset="0"/>
                  <a:cs typeface="Lato Medium" panose="020F0502020204030203" pitchFamily="34" charset="0"/>
                </a:rPr>
                <a:t/>
              </a:r>
              <a:br>
                <a:rPr lang="en-US" sz="2400" dirty="0">
                  <a:latin typeface="Lato Medium" panose="020F0502020204030203" pitchFamily="34" charset="0"/>
                  <a:ea typeface="Lato Medium" panose="020F0502020204030203" pitchFamily="34" charset="0"/>
                  <a:cs typeface="Lato Medium" panose="020F0502020204030203" pitchFamily="34" charset="0"/>
                </a:rPr>
              </a:br>
              <a:r>
                <a:rPr lang="en-US" sz="2400" i="1" dirty="0">
                  <a:latin typeface="Lato Medium" panose="020F0502020204030203" pitchFamily="34" charset="0"/>
                  <a:ea typeface="Lato Medium" panose="020F0502020204030203" pitchFamily="34" charset="0"/>
                  <a:cs typeface="Lato Medium" panose="020F0502020204030203" pitchFamily="34" charset="0"/>
                </a:rPr>
                <a:t>signature</a:t>
              </a:r>
              <a:r>
                <a:rPr lang="en-US" sz="2400" dirty="0">
                  <a:latin typeface="Lato Medium" panose="020F0502020204030203" pitchFamily="34" charset="0"/>
                  <a:ea typeface="Lato Medium" panose="020F0502020204030203" pitchFamily="34" charset="0"/>
                  <a:cs typeface="Lato Medium" panose="020F0502020204030203" pitchFamily="34" charset="0"/>
                </a:rPr>
                <a:t> </a:t>
              </a:r>
              <a:r>
                <a:rPr lang="en-US" sz="2400" i="1" dirty="0"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T </a:t>
              </a:r>
              <a:r>
                <a:rPr lang="en-US" sz="2400" dirty="0"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=</a:t>
              </a:r>
              <a:r>
                <a:rPr lang="en-US" sz="2400" i="1" dirty="0"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 </a:t>
              </a:r>
              <a:r>
                <a:rPr lang="en-US" sz="2400" dirty="0"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MAC</a:t>
              </a:r>
              <a:r>
                <a:rPr lang="en-US" sz="2400" i="1" baseline="-25000" dirty="0">
                  <a:solidFill>
                    <a:schemeClr val="accent3">
                      <a:lumMod val="75000"/>
                    </a:schemeClr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K</a:t>
              </a:r>
              <a:r>
                <a:rPr lang="en-US" sz="2400" dirty="0"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(</a:t>
              </a:r>
              <a:r>
                <a:rPr lang="en-US" sz="2400" i="1" dirty="0"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A</a:t>
              </a:r>
              <a:r>
                <a:rPr lang="en-US" sz="2400" dirty="0" smtClean="0"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)</a:t>
              </a:r>
              <a:endParaRPr lang="en-US" sz="2400" dirty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endParaRPr>
            </a:p>
          </p:txBody>
        </p:sp>
        <p:sp>
          <p:nvSpPr>
            <p:cNvPr id="17" name="Right Arrow 16"/>
            <p:cNvSpPr/>
            <p:nvPr/>
          </p:nvSpPr>
          <p:spPr>
            <a:xfrm rot="5400000">
              <a:off x="5530610" y="3449190"/>
              <a:ext cx="1130777" cy="948585"/>
            </a:xfrm>
            <a:prstGeom prst="rightArrow">
              <a:avLst>
                <a:gd name="adj1" fmla="val 50000"/>
                <a:gd name="adj2" fmla="val 0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695" y="3686389"/>
              <a:ext cx="1998842" cy="1998843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1914383" y="1965619"/>
            <a:ext cx="11498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auth</a:t>
            </a:r>
            <a:r>
              <a:rPr lang="en-US" sz="2400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/>
            </a:r>
            <a:br>
              <a:rPr lang="en-US" sz="2400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</a:br>
            <a:r>
              <a:rPr lang="en-US" sz="2400" dirty="0" err="1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msg</a:t>
            </a:r>
            <a:r>
              <a:rPr lang="en-US" sz="2400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en-US" sz="2400" i="1" dirty="0" smtClean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A</a:t>
            </a:r>
            <a:endParaRPr lang="en-US" sz="2400" i="1" dirty="0"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31179" y="2573245"/>
            <a:ext cx="149592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forge?</a:t>
            </a:r>
          </a:p>
          <a:p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(make</a:t>
            </a:r>
            <a:br>
              <a:rPr lang="en-US" sz="2400" dirty="0" smtClean="0">
                <a:solidFill>
                  <a:schemeClr val="accent2">
                    <a:lumMod val="75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</a:b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valid </a:t>
            </a:r>
            <a:r>
              <a:rPr lang="en-US" sz="2400" i="1" dirty="0" smtClean="0">
                <a:solidFill>
                  <a:schemeClr val="accent2">
                    <a:lumMod val="7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A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, </a:t>
            </a:r>
            <a:r>
              <a:rPr lang="en-US" sz="2400" i="1" dirty="0" smtClean="0">
                <a:solidFill>
                  <a:schemeClr val="accent2">
                    <a:lumMod val="7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T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ea typeface="Lato Medium" panose="020F0502020204030203" pitchFamily="34" charset="0"/>
                <a:cs typeface="Lato Medium" panose="020F0502020204030203" pitchFamily="34" charset="0"/>
              </a:rPr>
              <a:t>)</a:t>
            </a:r>
            <a:endParaRPr lang="en-US" sz="2400" dirty="0">
              <a:solidFill>
                <a:schemeClr val="accent2">
                  <a:lumMod val="75000"/>
                </a:schemeClr>
              </a:solidFill>
              <a:ea typeface="Lato Medium" panose="020F0502020204030203" pitchFamily="34" charset="0"/>
              <a:cs typeface="Lato Medium" panose="020F0502020204030203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3824816" y="1188565"/>
            <a:ext cx="3764753" cy="2664664"/>
            <a:chOff x="3352799" y="1801997"/>
            <a:chExt cx="5486401" cy="3883235"/>
          </a:xfrm>
        </p:grpSpPr>
        <p:sp>
          <p:nvSpPr>
            <p:cNvPr id="23" name="Right Arrow 22"/>
            <p:cNvSpPr/>
            <p:nvPr/>
          </p:nvSpPr>
          <p:spPr>
            <a:xfrm>
              <a:off x="3352799" y="1801997"/>
              <a:ext cx="5486401" cy="1877557"/>
            </a:xfrm>
            <a:prstGeom prst="rightArrow">
              <a:avLst>
                <a:gd name="adj1" fmla="val 63826"/>
                <a:gd name="adj2" fmla="val 50000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smtClean="0">
                  <a:latin typeface="Lato Medium" panose="020F0502020204030203" pitchFamily="34" charset="0"/>
                  <a:ea typeface="Lato Medium" panose="020F0502020204030203" pitchFamily="34" charset="0"/>
                  <a:cs typeface="Lato Medium" panose="020F0502020204030203" pitchFamily="34" charset="0"/>
                </a:rPr>
                <a:t>send </a:t>
              </a:r>
              <a:r>
                <a:rPr lang="en-US" sz="2400" i="1" dirty="0"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A </a:t>
              </a:r>
              <a:r>
                <a:rPr lang="en-US" sz="2400" dirty="0" smtClean="0">
                  <a:latin typeface="Lato Medium" panose="020F0502020204030203" pitchFamily="34" charset="0"/>
                  <a:ea typeface="Lato Medium" panose="020F0502020204030203" pitchFamily="34" charset="0"/>
                  <a:cs typeface="Lato Medium" panose="020F0502020204030203" pitchFamily="34" charset="0"/>
                </a:rPr>
                <a:t>along with</a:t>
              </a:r>
              <a:r>
                <a:rPr lang="en-US" sz="2400" dirty="0">
                  <a:latin typeface="Lato Medium" panose="020F0502020204030203" pitchFamily="34" charset="0"/>
                  <a:ea typeface="Lato Medium" panose="020F0502020204030203" pitchFamily="34" charset="0"/>
                  <a:cs typeface="Lato Medium" panose="020F0502020204030203" pitchFamily="34" charset="0"/>
                </a:rPr>
                <a:t/>
              </a:r>
              <a:br>
                <a:rPr lang="en-US" sz="2400" dirty="0">
                  <a:latin typeface="Lato Medium" panose="020F0502020204030203" pitchFamily="34" charset="0"/>
                  <a:ea typeface="Lato Medium" panose="020F0502020204030203" pitchFamily="34" charset="0"/>
                  <a:cs typeface="Lato Medium" panose="020F0502020204030203" pitchFamily="34" charset="0"/>
                </a:rPr>
              </a:br>
              <a:r>
                <a:rPr lang="en-US" sz="2400" i="1" dirty="0">
                  <a:latin typeface="Lato Medium" panose="020F0502020204030203" pitchFamily="34" charset="0"/>
                  <a:ea typeface="Lato Medium" panose="020F0502020204030203" pitchFamily="34" charset="0"/>
                  <a:cs typeface="Lato Medium" panose="020F0502020204030203" pitchFamily="34" charset="0"/>
                </a:rPr>
                <a:t>signature</a:t>
              </a:r>
              <a:r>
                <a:rPr lang="en-US" sz="2400" dirty="0">
                  <a:latin typeface="Lato Medium" panose="020F0502020204030203" pitchFamily="34" charset="0"/>
                  <a:ea typeface="Lato Medium" panose="020F0502020204030203" pitchFamily="34" charset="0"/>
                  <a:cs typeface="Lato Medium" panose="020F0502020204030203" pitchFamily="34" charset="0"/>
                </a:rPr>
                <a:t> </a:t>
              </a:r>
              <a:r>
                <a:rPr lang="el-GR" sz="2400" i="1" dirty="0"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σ</a:t>
              </a:r>
              <a:r>
                <a:rPr lang="en-US" sz="2400" i="1" dirty="0" smtClean="0"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 </a:t>
              </a:r>
              <a:r>
                <a:rPr lang="en-US" sz="2400" dirty="0"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=</a:t>
              </a:r>
              <a:r>
                <a:rPr lang="en-US" sz="2400" i="1" dirty="0"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 </a:t>
              </a:r>
              <a:r>
                <a:rPr lang="en-US" sz="2400" dirty="0" err="1" smtClean="0"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Sign</a:t>
              </a:r>
              <a:r>
                <a:rPr lang="en-US" sz="2400" i="1" baseline="-25000" dirty="0" err="1" smtClean="0">
                  <a:solidFill>
                    <a:schemeClr val="accent6">
                      <a:lumMod val="75000"/>
                    </a:schemeClr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SK</a:t>
              </a:r>
              <a:r>
                <a:rPr lang="en-US" sz="2400" dirty="0" smtClean="0"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(</a:t>
              </a:r>
              <a:r>
                <a:rPr lang="en-US" sz="2400" i="1" dirty="0" smtClean="0"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A</a:t>
              </a:r>
              <a:r>
                <a:rPr lang="en-US" sz="2400" dirty="0" smtClean="0"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)</a:t>
              </a:r>
              <a:endParaRPr lang="en-US" sz="2400" dirty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endParaRPr>
            </a:p>
          </p:txBody>
        </p:sp>
        <p:sp>
          <p:nvSpPr>
            <p:cNvPr id="24" name="Right Arrow 23"/>
            <p:cNvSpPr/>
            <p:nvPr/>
          </p:nvSpPr>
          <p:spPr>
            <a:xfrm rot="5400000">
              <a:off x="5530610" y="3449190"/>
              <a:ext cx="1130777" cy="948585"/>
            </a:xfrm>
            <a:prstGeom prst="rightArrow">
              <a:avLst>
                <a:gd name="adj1" fmla="val 50000"/>
                <a:gd name="adj2" fmla="val 0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695" y="3686389"/>
              <a:ext cx="1998842" cy="1998843"/>
            </a:xfrm>
            <a:prstGeom prst="rect">
              <a:avLst/>
            </a:prstGeom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040" y="1204678"/>
            <a:ext cx="1379204" cy="13792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2451" y="1215198"/>
            <a:ext cx="13716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326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6" grpId="0" animBg="1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for public-key signatures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609600" y="3378461"/>
            <a:ext cx="10972800" cy="6195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EU-CMA security similar to before: Alice baits Mallory into producing a forgery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914383" y="1965619"/>
            <a:ext cx="11498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auth</a:t>
            </a:r>
            <a:r>
              <a:rPr lang="en-US" sz="2400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/>
            </a:r>
            <a:br>
              <a:rPr lang="en-US" sz="2400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</a:br>
            <a:r>
              <a:rPr lang="en-US" sz="2400" dirty="0" err="1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msg</a:t>
            </a:r>
            <a:r>
              <a:rPr lang="en-US" sz="2400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en-US" sz="2400" i="1" dirty="0" smtClean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A</a:t>
            </a:r>
            <a:endParaRPr lang="en-US" sz="2400" i="1" dirty="0"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10950" y="1098319"/>
            <a:ext cx="2013693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secret key </a:t>
            </a:r>
            <a:r>
              <a:rPr lang="en-US" sz="2400" i="1" dirty="0" smtClean="0">
                <a:solidFill>
                  <a:schemeClr val="accent6">
                    <a:lumMod val="7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SK</a:t>
            </a:r>
            <a:endParaRPr lang="en-US" sz="2400" i="1" dirty="0">
              <a:solidFill>
                <a:schemeClr val="accent6">
                  <a:lumMod val="75000"/>
                </a:schemeClr>
              </a:solidFill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29" name="Right Arrow 28"/>
          <p:cNvSpPr/>
          <p:nvPr/>
        </p:nvSpPr>
        <p:spPr>
          <a:xfrm>
            <a:off x="3824816" y="1188565"/>
            <a:ext cx="3764753" cy="1288374"/>
          </a:xfrm>
          <a:prstGeom prst="rightArrow">
            <a:avLst>
              <a:gd name="adj1" fmla="val 63826"/>
              <a:gd name="adj2" fmla="val 50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send </a:t>
            </a:r>
            <a:r>
              <a:rPr lang="en-US" sz="2400" i="1" dirty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A </a:t>
            </a:r>
            <a:r>
              <a:rPr lang="en-US" sz="2400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along with</a:t>
            </a:r>
            <a:r>
              <a:rPr lang="en-US" sz="2400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/>
            </a:r>
            <a:br>
              <a:rPr lang="en-US" sz="2400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</a:br>
            <a:r>
              <a:rPr lang="en-US" sz="2400" i="1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signature</a:t>
            </a:r>
            <a:r>
              <a:rPr lang="en-US" sz="2400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 </a:t>
            </a:r>
            <a:r>
              <a:rPr lang="el-GR" sz="2400" i="1" dirty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σ</a:t>
            </a:r>
            <a:r>
              <a:rPr lang="en-US" sz="2400" i="1" dirty="0" smtClean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US" sz="2400" dirty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=</a:t>
            </a:r>
            <a:r>
              <a:rPr lang="en-US" sz="2400" i="1" dirty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US" sz="2400" dirty="0" err="1" smtClean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Sign</a:t>
            </a:r>
            <a:r>
              <a:rPr lang="en-US" sz="2400" i="1" baseline="-25000" dirty="0" err="1" smtClean="0">
                <a:solidFill>
                  <a:schemeClr val="accent6">
                    <a:lumMod val="7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SK</a:t>
            </a:r>
            <a:r>
              <a:rPr lang="en-US" sz="2400" dirty="0" smtClean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(</a:t>
            </a:r>
            <a:r>
              <a:rPr lang="en-US" sz="2400" i="1" dirty="0" smtClean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A</a:t>
            </a:r>
            <a:r>
              <a:rPr lang="en-US" sz="2400" dirty="0" smtClean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)</a:t>
            </a:r>
            <a:endParaRPr lang="en-US" sz="2400" dirty="0"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316929" y="1098319"/>
            <a:ext cx="2016899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public key </a:t>
            </a:r>
            <a:r>
              <a:rPr lang="en-US" sz="2400" i="1" dirty="0" smtClean="0">
                <a:solidFill>
                  <a:schemeClr val="accent3">
                    <a:lumMod val="7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PK</a:t>
            </a:r>
            <a:endParaRPr lang="en-US" sz="2400" i="1" dirty="0">
              <a:solidFill>
                <a:schemeClr val="accent3">
                  <a:lumMod val="75000"/>
                </a:schemeClr>
              </a:solidFill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426395" y="1965619"/>
            <a:ext cx="2018501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check</a:t>
            </a:r>
            <a:br>
              <a:rPr lang="en-US" sz="2400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</a:br>
            <a:r>
              <a:rPr lang="en-US" sz="2400" dirty="0" err="1" smtClean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Verify</a:t>
            </a:r>
            <a:r>
              <a:rPr lang="en-US" sz="2400" i="1" baseline="-25000" dirty="0" err="1" smtClean="0">
                <a:solidFill>
                  <a:schemeClr val="accent3">
                    <a:lumMod val="7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PK</a:t>
            </a:r>
            <a:r>
              <a:rPr lang="en-US" sz="2400" i="1" baseline="-25000" dirty="0" smtClean="0">
                <a:solidFill>
                  <a:schemeClr val="accent3">
                    <a:lumMod val="7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</a:t>
            </a:r>
            <a:r>
              <a:rPr lang="en-US" sz="2400" dirty="0" smtClean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(</a:t>
            </a:r>
            <a:r>
              <a:rPr lang="en-US" sz="2400" i="1" dirty="0" smtClean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A, </a:t>
            </a:r>
            <a:r>
              <a:rPr lang="el-GR" sz="2400" i="1" dirty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σ</a:t>
            </a:r>
            <a:r>
              <a:rPr lang="en-US" sz="2400" dirty="0" smtClean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)</a:t>
            </a:r>
            <a:endParaRPr lang="en-US" sz="2400" dirty="0"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040" y="1204678"/>
            <a:ext cx="1379204" cy="137920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2451" y="1215198"/>
            <a:ext cx="1371600" cy="1371600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V="1">
            <a:off x="609600" y="3201610"/>
            <a:ext cx="10972800" cy="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sysDot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0" name="Picture 4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4247" y="4454195"/>
            <a:ext cx="1371600" cy="1371600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181" y="4446591"/>
            <a:ext cx="1379204" cy="1379204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49914" y="4784026"/>
            <a:ext cx="23118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❶ choose </a:t>
            </a:r>
            <a:r>
              <a:rPr lang="en-US" sz="2400" i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SK</a:t>
            </a:r>
            <a:r>
              <a:rPr lang="en-US" sz="2400" dirty="0" smtClean="0"/>
              <a:t>,</a:t>
            </a:r>
            <a:br>
              <a:rPr lang="en-US" sz="2400" dirty="0" smtClean="0"/>
            </a:br>
            <a:r>
              <a:rPr lang="en-US" sz="2400" dirty="0" smtClean="0"/>
              <a:t>give Mallory </a:t>
            </a:r>
            <a:r>
              <a:rPr lang="en-US" sz="2400" i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PK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3602385" y="4432688"/>
            <a:ext cx="1931862" cy="467939"/>
            <a:chOff x="8125230" y="2968803"/>
            <a:chExt cx="1931862" cy="467939"/>
          </a:xfrm>
        </p:grpSpPr>
        <p:cxnSp>
          <p:nvCxnSpPr>
            <p:cNvPr id="54" name="Straight Arrow Connector 53"/>
            <p:cNvCxnSpPr/>
            <p:nvPr/>
          </p:nvCxnSpPr>
          <p:spPr>
            <a:xfrm flipH="1" flipV="1">
              <a:off x="8125230" y="3436742"/>
              <a:ext cx="1931862" cy="0"/>
            </a:xfrm>
            <a:prstGeom prst="straightConnector1">
              <a:avLst/>
            </a:prstGeom>
            <a:ln w="31750">
              <a:solidFill>
                <a:schemeClr val="bg1">
                  <a:lumMod val="50000"/>
                </a:schemeClr>
              </a:solidFill>
              <a:headEnd w="lg" len="lg"/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/>
            <p:cNvSpPr txBox="1"/>
            <p:nvPr/>
          </p:nvSpPr>
          <p:spPr>
            <a:xfrm>
              <a:off x="8188510" y="2968803"/>
              <a:ext cx="18053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❷ </a:t>
              </a:r>
              <a:r>
                <a:rPr lang="en-US" sz="2400" dirty="0" smtClean="0"/>
                <a:t>submit </a:t>
              </a:r>
              <a:r>
                <a:rPr lang="en-US" sz="2400" i="1" dirty="0" smtClean="0">
                  <a:latin typeface="+mj-lt"/>
                </a:rPr>
                <a:t>A</a:t>
              </a:r>
              <a:endParaRPr lang="en-US" sz="2400" i="1" baseline="30000" dirty="0">
                <a:solidFill>
                  <a:prstClr val="black"/>
                </a:solidFill>
                <a:latin typeface="+mj-lt"/>
                <a:ea typeface="Lato Regular" panose="020F0502020204030203" pitchFamily="34" charset="0"/>
                <a:cs typeface="Lato Regular" panose="020F0502020204030203" pitchFamily="34" charset="0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3665665" y="5080077"/>
            <a:ext cx="1931862" cy="461665"/>
            <a:chOff x="8188510" y="3485560"/>
            <a:chExt cx="1931862" cy="461665"/>
          </a:xfrm>
        </p:grpSpPr>
        <p:cxnSp>
          <p:nvCxnSpPr>
            <p:cNvPr id="57" name="Straight Arrow Connector 56"/>
            <p:cNvCxnSpPr/>
            <p:nvPr/>
          </p:nvCxnSpPr>
          <p:spPr>
            <a:xfrm flipV="1">
              <a:off x="8188510" y="3947225"/>
              <a:ext cx="1931862" cy="0"/>
            </a:xfrm>
            <a:prstGeom prst="straightConnector1">
              <a:avLst/>
            </a:prstGeom>
            <a:ln w="31750">
              <a:solidFill>
                <a:schemeClr val="bg1">
                  <a:lumMod val="50000"/>
                </a:schemeClr>
              </a:solidFill>
              <a:headEnd w="lg" len="lg"/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/>
            <p:cNvSpPr txBox="1"/>
            <p:nvPr/>
          </p:nvSpPr>
          <p:spPr>
            <a:xfrm>
              <a:off x="8447356" y="3485560"/>
              <a:ext cx="131895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receive </a:t>
              </a:r>
              <a:r>
                <a:rPr lang="el-GR" sz="2400" i="1" dirty="0">
                  <a:latin typeface="+mj-lt"/>
                </a:rPr>
                <a:t>σ</a:t>
              </a:r>
              <a:endParaRPr lang="en-US" sz="2400" i="1" baseline="30000" dirty="0">
                <a:solidFill>
                  <a:prstClr val="black"/>
                </a:solidFill>
                <a:latin typeface="+mj-lt"/>
                <a:ea typeface="Lato Regular" panose="020F0502020204030203" pitchFamily="34" charset="0"/>
                <a:cs typeface="Lato Regular" panose="020F0502020204030203" pitchFamily="34" charset="0"/>
              </a:endParaRPr>
            </a:p>
          </p:txBody>
        </p:sp>
      </p:grpSp>
      <p:sp>
        <p:nvSpPr>
          <p:cNvPr id="59" name="TextBox 58"/>
          <p:cNvSpPr txBox="1"/>
          <p:nvPr/>
        </p:nvSpPr>
        <p:spPr>
          <a:xfrm>
            <a:off x="9957875" y="4454195"/>
            <a:ext cx="212808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Mallory wins if </a:t>
            </a:r>
          </a:p>
          <a:p>
            <a:pPr marL="365760" indent="-365760">
              <a:buAutoNum type="arabicPeriod"/>
            </a:pPr>
            <a:r>
              <a:rPr lang="en-US" sz="2400" dirty="0" smtClean="0"/>
              <a:t>Valid forgery</a:t>
            </a:r>
          </a:p>
          <a:p>
            <a:pPr marL="365760" indent="-365760">
              <a:buAutoNum type="arabicPeriod"/>
            </a:pPr>
            <a:r>
              <a:rPr lang="en-US" sz="2400" dirty="0" smtClean="0"/>
              <a:t>It’s new</a:t>
            </a:r>
            <a:endParaRPr lang="en-US" sz="2400" dirty="0"/>
          </a:p>
        </p:txBody>
      </p:sp>
      <p:sp>
        <p:nvSpPr>
          <p:cNvPr id="60" name="Curved Right Arrow 59"/>
          <p:cNvSpPr/>
          <p:nvPr/>
        </p:nvSpPr>
        <p:spPr>
          <a:xfrm rot="10800000">
            <a:off x="5238611" y="4949758"/>
            <a:ext cx="263996" cy="499533"/>
          </a:xfrm>
          <a:prstGeom prst="curved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402829" y="4900627"/>
            <a:ext cx="2396545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2400" dirty="0"/>
              <a:t>❸ </a:t>
            </a:r>
            <a:r>
              <a:rPr lang="en-US" sz="2400" dirty="0" smtClean="0"/>
              <a:t>output(</a:t>
            </a:r>
            <a:r>
              <a:rPr lang="en-US" sz="2400" i="1" dirty="0" smtClean="0">
                <a:latin typeface="+mj-lt"/>
              </a:rPr>
              <a:t>A*</a:t>
            </a:r>
            <a:r>
              <a:rPr lang="en-US" sz="2400" dirty="0" smtClean="0"/>
              <a:t>,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l-GR" sz="2400" i="1" dirty="0" smtClean="0"/>
              <a:t>σ</a:t>
            </a:r>
            <a:r>
              <a:rPr lang="en-US" sz="2400" i="1" dirty="0" smtClean="0">
                <a:solidFill>
                  <a:prstClr val="black"/>
                </a:solidFill>
                <a:latin typeface="Lato Heavy"/>
              </a:rPr>
              <a:t>*</a:t>
            </a:r>
            <a:r>
              <a:rPr lang="en-US" sz="2400" dirty="0" smtClean="0">
                <a:solidFill>
                  <a:prstClr val="black"/>
                </a:solidFill>
              </a:rPr>
              <a:t>)</a:t>
            </a:r>
            <a:r>
              <a:rPr lang="en-US" sz="2400" i="1" dirty="0" smtClean="0">
                <a:latin typeface="+mj-lt"/>
              </a:rPr>
              <a:t> </a:t>
            </a:r>
            <a:endParaRPr lang="en-US" sz="2400" i="1" baseline="30000" dirty="0">
              <a:solidFill>
                <a:prstClr val="black"/>
              </a:solidFill>
              <a:latin typeface="+mj-lt"/>
              <a:ea typeface="Lato Regular" panose="020F0502020204030203" pitchFamily="34" charset="0"/>
              <a:cs typeface="Lato Regular" panose="020F0502020204030203" pitchFamily="34" charset="0"/>
            </a:endParaRPr>
          </a:p>
        </p:txBody>
      </p:sp>
      <p:cxnSp>
        <p:nvCxnSpPr>
          <p:cNvPr id="63" name="Straight Arrow Connector 62"/>
          <p:cNvCxnSpPr>
            <a:stCxn id="50" idx="3"/>
            <a:endCxn id="62" idx="1"/>
          </p:cNvCxnSpPr>
          <p:nvPr/>
        </p:nvCxnSpPr>
        <p:spPr>
          <a:xfrm flipV="1">
            <a:off x="6905847" y="5131460"/>
            <a:ext cx="496982" cy="8535"/>
          </a:xfrm>
          <a:prstGeom prst="straightConnector1">
            <a:avLst/>
          </a:prstGeom>
          <a:ln w="31750">
            <a:solidFill>
              <a:schemeClr val="bg1">
                <a:lumMod val="50000"/>
              </a:schemeClr>
            </a:solidFill>
            <a:headEnd w="lg" len="lg"/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2403572" y="4025659"/>
            <a:ext cx="8483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smtClean="0"/>
              <a:t>Alice</a:t>
            </a:r>
            <a:endParaRPr lang="en-US" sz="2400" i="1" u="sng" baseline="30000" dirty="0">
              <a:solidFill>
                <a:prstClr val="black"/>
              </a:solidFill>
              <a:latin typeface="+mj-lt"/>
              <a:ea typeface="Lato Regular" panose="020F0502020204030203" pitchFamily="34" charset="0"/>
              <a:cs typeface="Lato Regular" panose="020F0502020204030203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537362" y="4019576"/>
            <a:ext cx="1212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smtClean="0"/>
              <a:t>Mallory</a:t>
            </a:r>
            <a:endParaRPr lang="en-US" sz="2400" i="1" u="sng" baseline="30000" dirty="0">
              <a:solidFill>
                <a:prstClr val="black"/>
              </a:solidFill>
              <a:latin typeface="+mj-lt"/>
              <a:ea typeface="Lato Regular" panose="020F0502020204030203" pitchFamily="34" charset="0"/>
              <a:cs typeface="Lato Regular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772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9" grpId="0"/>
      <p:bldP spid="60" grpId="0" animBg="1"/>
      <p:bldP spid="62" grpId="0"/>
      <p:bldP spid="64" grpId="0"/>
      <p:bldP spid="6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ElGamal</a:t>
            </a:r>
            <a:r>
              <a:rPr lang="en-US" dirty="0" smtClean="0"/>
              <a:t> </a:t>
            </a:r>
            <a:r>
              <a:rPr lang="x-none" dirty="0" smtClean="0"/>
              <a:t>→ (EC)DSA → Schnorr signatures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Protocol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 smtClean="0"/>
              <a:t>KeyGen</a:t>
            </a:r>
            <a:r>
              <a:rPr lang="en-US" dirty="0" smtClean="0"/>
              <a:t>:</a:t>
            </a:r>
          </a:p>
          <a:p>
            <a:r>
              <a:rPr lang="en-US" sz="2000" dirty="0" smtClean="0">
                <a:latin typeface="+mn-lt"/>
              </a:rPr>
              <a:t>Sample 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s</a:t>
            </a:r>
            <a:r>
              <a:rPr lang="en-US" sz="2000" dirty="0" smtClean="0">
                <a:latin typeface="+mn-lt"/>
              </a:rPr>
              <a:t> </a:t>
            </a:r>
            <a:r>
              <a:rPr lang="x-none" sz="2000" dirty="0" smtClean="0">
                <a:latin typeface="+mn-lt"/>
              </a:rPr>
              <a:t>← </a:t>
            </a:r>
            <a:r>
              <a:rPr lang="en-US" sz="2000" dirty="0" smtClean="0">
                <a:latin typeface="+mn-lt"/>
              </a:rPr>
              <a:t>[q]</a:t>
            </a:r>
            <a:endParaRPr lang="en-US" sz="2000" dirty="0">
              <a:latin typeface="+mn-lt"/>
            </a:endParaRPr>
          </a:p>
          <a:p>
            <a:r>
              <a:rPr lang="en-US" sz="2000" dirty="0" smtClean="0">
                <a:latin typeface="+mn-lt"/>
              </a:rPr>
              <a:t>Compute</a:t>
            </a:r>
            <a:r>
              <a:rPr lang="en-US" sz="2000" i="1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P</a:t>
            </a:r>
            <a:r>
              <a:rPr lang="en-US" sz="2000" dirty="0" smtClean="0">
                <a:latin typeface="+mn-lt"/>
              </a:rPr>
              <a:t> = g</a:t>
            </a:r>
            <a:r>
              <a:rPr lang="en-US" sz="2000" baseline="300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s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dirty="0" smtClean="0"/>
              <a:t>Sign</a:t>
            </a:r>
            <a:r>
              <a:rPr lang="en-US" baseline="-25000" dirty="0" smtClean="0">
                <a:solidFill>
                  <a:schemeClr val="accent6">
                    <a:lumMod val="75000"/>
                  </a:schemeClr>
                </a:solidFill>
              </a:rPr>
              <a:t>s</a:t>
            </a:r>
            <a:r>
              <a:rPr lang="en-US" dirty="0" smtClean="0"/>
              <a:t>(M):</a:t>
            </a:r>
          </a:p>
          <a:p>
            <a:r>
              <a:rPr lang="en-US" sz="2000" dirty="0" smtClean="0">
                <a:latin typeface="+mn-lt"/>
              </a:rPr>
              <a:t>Choose </a:t>
            </a:r>
            <a:r>
              <a:rPr lang="en-US" sz="2000" dirty="0" smtClean="0">
                <a:solidFill>
                  <a:schemeClr val="accent2"/>
                </a:solidFill>
                <a:latin typeface="+mn-lt"/>
              </a:rPr>
              <a:t>r</a:t>
            </a:r>
            <a:r>
              <a:rPr lang="en-US" sz="2000" dirty="0" smtClean="0">
                <a:latin typeface="+mn-lt"/>
              </a:rPr>
              <a:t> </a:t>
            </a:r>
            <a:r>
              <a:rPr lang="x-none" sz="2000" dirty="0">
                <a:latin typeface="+mn-lt"/>
              </a:rPr>
              <a:t>← </a:t>
            </a:r>
            <a:r>
              <a:rPr lang="x-none" sz="2000" dirty="0" smtClean="0">
                <a:latin typeface="+mn-lt"/>
              </a:rPr>
              <a:t>[</a:t>
            </a:r>
            <a:r>
              <a:rPr lang="en-US" sz="2000" dirty="0" smtClean="0">
                <a:latin typeface="+mn-lt"/>
              </a:rPr>
              <a:t>q</a:t>
            </a:r>
            <a:r>
              <a:rPr lang="x-none" sz="2000" dirty="0" smtClean="0">
                <a:latin typeface="+mn-lt"/>
              </a:rPr>
              <a:t>], </a:t>
            </a:r>
            <a:r>
              <a:rPr lang="x-none" sz="2000" dirty="0" smtClean="0">
                <a:latin typeface="+mn-lt"/>
              </a:rPr>
              <a:t>computes </a:t>
            </a:r>
            <a:r>
              <a:rPr lang="x-none" sz="2000" dirty="0" smtClean="0">
                <a:solidFill>
                  <a:schemeClr val="accent2"/>
                </a:solidFill>
                <a:latin typeface="+mn-lt"/>
              </a:rPr>
              <a:t>R</a:t>
            </a:r>
            <a:r>
              <a:rPr lang="x-none" sz="2000" dirty="0" smtClean="0">
                <a:latin typeface="+mn-lt"/>
              </a:rPr>
              <a:t> = </a:t>
            </a:r>
            <a:r>
              <a:rPr lang="x-none" sz="2000" dirty="0">
                <a:latin typeface="+mn-lt"/>
              </a:rPr>
              <a:t>g</a:t>
            </a:r>
            <a:r>
              <a:rPr lang="x-none" sz="2000" baseline="30000" dirty="0">
                <a:solidFill>
                  <a:schemeClr val="accent2"/>
                </a:solidFill>
                <a:latin typeface="+mn-lt"/>
              </a:rPr>
              <a:t>r</a:t>
            </a:r>
            <a:endParaRPr lang="x-none" sz="2000" dirty="0" smtClean="0">
              <a:solidFill>
                <a:schemeClr val="accent2"/>
              </a:solidFill>
              <a:latin typeface="+mn-lt"/>
            </a:endParaRPr>
          </a:p>
          <a:p>
            <a:r>
              <a:rPr lang="x-none" sz="2000" dirty="0" smtClean="0">
                <a:latin typeface="+mn-lt"/>
              </a:rPr>
              <a:t>Let </a:t>
            </a:r>
            <a:r>
              <a:rPr lang="x-none" sz="2000" dirty="0" smtClean="0">
                <a:solidFill>
                  <a:schemeClr val="accent1"/>
                </a:solidFill>
                <a:latin typeface="+mn-lt"/>
              </a:rPr>
              <a:t>t</a:t>
            </a:r>
            <a:r>
              <a:rPr lang="x-none" sz="2000" dirty="0" smtClean="0">
                <a:latin typeface="+mn-lt"/>
              </a:rPr>
              <a:t> = H(M || </a:t>
            </a:r>
            <a:r>
              <a:rPr lang="x-none" sz="2000" dirty="0" smtClean="0">
                <a:solidFill>
                  <a:schemeClr val="accent2"/>
                </a:solidFill>
                <a:latin typeface="+mn-lt"/>
              </a:rPr>
              <a:t>R</a:t>
            </a:r>
            <a:r>
              <a:rPr lang="x-none" sz="2000" dirty="0" smtClean="0">
                <a:latin typeface="+mn-lt"/>
              </a:rPr>
              <a:t>) and </a:t>
            </a:r>
            <a:r>
              <a:rPr lang="el-GR" sz="2000" dirty="0" smtClean="0">
                <a:solidFill>
                  <a:schemeClr val="accent1"/>
                </a:solidFill>
                <a:latin typeface="+mn-lt"/>
              </a:rPr>
              <a:t>σ</a:t>
            </a:r>
            <a:r>
              <a:rPr lang="en-US" sz="2000" dirty="0" smtClean="0">
                <a:latin typeface="+mn-lt"/>
              </a:rPr>
              <a:t> = r </a:t>
            </a:r>
            <a:r>
              <a:rPr lang="en-US" sz="2000" dirty="0">
                <a:latin typeface="+mn-lt"/>
              </a:rPr>
              <a:t>–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s</a:t>
            </a:r>
            <a:r>
              <a:rPr lang="en-US" sz="2000" baseline="-25000" dirty="0">
                <a:latin typeface="+mn-lt"/>
              </a:rPr>
              <a:t> </a:t>
            </a:r>
            <a:r>
              <a:rPr lang="en-US" sz="2000" dirty="0">
                <a:latin typeface="+mn-lt"/>
              </a:rPr>
              <a:t>·</a:t>
            </a:r>
            <a:r>
              <a:rPr lang="en-US" sz="2000" baseline="-25000" dirty="0">
                <a:latin typeface="+mn-lt"/>
              </a:rPr>
              <a:t> </a:t>
            </a:r>
            <a:r>
              <a:rPr lang="en-US" sz="2000" dirty="0" smtClean="0">
                <a:solidFill>
                  <a:schemeClr val="accent1"/>
                </a:solidFill>
                <a:latin typeface="+mn-lt"/>
              </a:rPr>
              <a:t>t</a:t>
            </a:r>
          </a:p>
          <a:p>
            <a:r>
              <a:rPr lang="en-US" sz="2000" dirty="0" smtClean="0">
                <a:latin typeface="+mn-lt"/>
              </a:rPr>
              <a:t>Output (</a:t>
            </a:r>
            <a:r>
              <a:rPr lang="el-GR" sz="2000" dirty="0" smtClean="0">
                <a:solidFill>
                  <a:schemeClr val="accent1"/>
                </a:solidFill>
                <a:latin typeface="+mn-lt"/>
              </a:rPr>
              <a:t>σ</a:t>
            </a:r>
            <a:r>
              <a:rPr lang="en-US" sz="2000" dirty="0">
                <a:latin typeface="+mn-lt"/>
              </a:rPr>
              <a:t>, </a:t>
            </a:r>
            <a:r>
              <a:rPr lang="en-US" sz="2000" dirty="0" smtClean="0">
                <a:solidFill>
                  <a:schemeClr val="accent1"/>
                </a:solidFill>
                <a:latin typeface="+mn-lt"/>
              </a:rPr>
              <a:t>t</a:t>
            </a:r>
            <a:r>
              <a:rPr lang="en-US" sz="2000" dirty="0" smtClean="0">
                <a:latin typeface="+mn-lt"/>
              </a:rPr>
              <a:t>)</a:t>
            </a:r>
            <a:endParaRPr lang="en-US" sz="2000" dirty="0">
              <a:latin typeface="+mn-lt"/>
            </a:endParaRPr>
          </a:p>
          <a:p>
            <a:pPr marL="0" indent="0">
              <a:spcBef>
                <a:spcPts val="1800"/>
              </a:spcBef>
              <a:buNone/>
            </a:pPr>
            <a:r>
              <a:rPr lang="en-US" dirty="0" err="1" smtClean="0"/>
              <a:t>Verify</a:t>
            </a:r>
            <a:r>
              <a:rPr lang="en-US" baseline="-25000" dirty="0" err="1" smtClean="0">
                <a:solidFill>
                  <a:schemeClr val="accent3">
                    <a:lumMod val="75000"/>
                  </a:schemeClr>
                </a:solidFill>
              </a:rPr>
              <a:t>P</a:t>
            </a:r>
            <a:r>
              <a:rPr lang="en-US" dirty="0" smtClean="0"/>
              <a:t>(M, (</a:t>
            </a:r>
            <a:r>
              <a:rPr lang="el-GR" dirty="0">
                <a:solidFill>
                  <a:schemeClr val="accent1"/>
                </a:solidFill>
              </a:rPr>
              <a:t>σ</a:t>
            </a:r>
            <a:r>
              <a:rPr lang="el-GR" dirty="0"/>
              <a:t>, </a:t>
            </a:r>
            <a:r>
              <a:rPr lang="en-US" dirty="0" smtClean="0">
                <a:solidFill>
                  <a:schemeClr val="accent1"/>
                </a:solidFill>
              </a:rPr>
              <a:t>t</a:t>
            </a:r>
            <a:r>
              <a:rPr lang="en-US" dirty="0" smtClean="0"/>
              <a:t>)):</a:t>
            </a:r>
          </a:p>
          <a:p>
            <a:pPr lvl="0"/>
            <a:r>
              <a:rPr lang="en-US" sz="2000" dirty="0" smtClean="0">
                <a:latin typeface="+mn-lt"/>
              </a:rPr>
              <a:t>Compute R’ = </a:t>
            </a:r>
            <a:r>
              <a:rPr lang="en-US" sz="2000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P</a:t>
            </a:r>
            <a:r>
              <a:rPr lang="en-US" sz="2000" baseline="30000" dirty="0" smtClean="0">
                <a:solidFill>
                  <a:schemeClr val="accent1"/>
                </a:solidFill>
                <a:latin typeface="+mn-lt"/>
              </a:rPr>
              <a:t>t</a:t>
            </a:r>
            <a:r>
              <a:rPr lang="en-US" sz="2000" baseline="-25000" dirty="0" smtClean="0">
                <a:solidFill>
                  <a:prstClr val="black"/>
                </a:solidFill>
                <a:latin typeface="Lato"/>
              </a:rPr>
              <a:t> </a:t>
            </a:r>
            <a:r>
              <a:rPr lang="en-US" sz="2000" dirty="0">
                <a:solidFill>
                  <a:prstClr val="black"/>
                </a:solidFill>
                <a:latin typeface="Lato"/>
              </a:rPr>
              <a:t>·</a:t>
            </a:r>
            <a:r>
              <a:rPr lang="en-US" sz="2000" baseline="-25000" dirty="0">
                <a:solidFill>
                  <a:prstClr val="black"/>
                </a:solidFill>
                <a:latin typeface="Lato"/>
              </a:rPr>
              <a:t> </a:t>
            </a:r>
            <a:r>
              <a:rPr lang="en-US" sz="2000" dirty="0" smtClean="0">
                <a:solidFill>
                  <a:prstClr val="black"/>
                </a:solidFill>
                <a:latin typeface="Lato"/>
              </a:rPr>
              <a:t>g</a:t>
            </a:r>
            <a:r>
              <a:rPr lang="el-GR" sz="2000" baseline="30000" dirty="0">
                <a:solidFill>
                  <a:schemeClr val="accent1"/>
                </a:solidFill>
                <a:latin typeface="Lato"/>
              </a:rPr>
              <a:t>σ</a:t>
            </a:r>
            <a:endParaRPr lang="en-US" sz="2000" baseline="30000" dirty="0">
              <a:solidFill>
                <a:schemeClr val="accent1"/>
              </a:solidFill>
              <a:latin typeface="Lato"/>
            </a:endParaRPr>
          </a:p>
          <a:p>
            <a:r>
              <a:rPr lang="en-US" sz="2000" dirty="0" smtClean="0">
                <a:latin typeface="+mn-lt"/>
              </a:rPr>
              <a:t>Check if t’ = H(M || R’) equals </a:t>
            </a:r>
            <a:r>
              <a:rPr lang="en-US" sz="2000" dirty="0" smtClean="0">
                <a:solidFill>
                  <a:schemeClr val="accent1"/>
                </a:solidFill>
                <a:latin typeface="+mn-lt"/>
              </a:rPr>
              <a:t>t</a:t>
            </a:r>
            <a:r>
              <a:rPr lang="en-US" sz="2000" dirty="0" smtClean="0">
                <a:latin typeface="+mn-lt"/>
              </a:rPr>
              <a:t>?</a:t>
            </a:r>
            <a:endParaRPr lang="en-US" sz="2000" dirty="0">
              <a:latin typeface="+mn-lt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Analysis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Correctness follows from linearity</a:t>
            </a:r>
          </a:p>
          <a:p>
            <a:pPr lvl="1"/>
            <a:r>
              <a:rPr lang="el-GR" dirty="0">
                <a:latin typeface="+mn-lt"/>
              </a:rPr>
              <a:t>σ</a:t>
            </a:r>
            <a:r>
              <a:rPr lang="en-US" dirty="0">
                <a:latin typeface="+mn-lt"/>
              </a:rPr>
              <a:t> = r – s</a:t>
            </a:r>
            <a:r>
              <a:rPr lang="en-US" baseline="-25000" dirty="0">
                <a:latin typeface="+mn-lt"/>
              </a:rPr>
              <a:t> </a:t>
            </a:r>
            <a:r>
              <a:rPr lang="en-US" dirty="0">
                <a:latin typeface="+mn-lt"/>
              </a:rPr>
              <a:t>·</a:t>
            </a:r>
            <a:r>
              <a:rPr lang="en-US" baseline="-25000" dirty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t, so r = </a:t>
            </a:r>
            <a:r>
              <a:rPr lang="el-GR" dirty="0" smtClean="0">
                <a:latin typeface="+mn-lt"/>
              </a:rPr>
              <a:t>σ</a:t>
            </a:r>
            <a:r>
              <a:rPr lang="en-US" dirty="0" smtClean="0">
                <a:latin typeface="+mn-lt"/>
              </a:rPr>
              <a:t> + s</a:t>
            </a:r>
            <a:r>
              <a:rPr lang="en-US" baseline="-25000" dirty="0" smtClean="0">
                <a:latin typeface="+mn-lt"/>
              </a:rPr>
              <a:t> </a:t>
            </a:r>
            <a:r>
              <a:rPr lang="en-US" dirty="0">
                <a:latin typeface="+mn-lt"/>
              </a:rPr>
              <a:t>·</a:t>
            </a:r>
            <a:r>
              <a:rPr lang="en-US" baseline="-25000" dirty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t</a:t>
            </a:r>
          </a:p>
          <a:p>
            <a:pPr lvl="1"/>
            <a:r>
              <a:rPr lang="en-US" dirty="0" smtClean="0">
                <a:latin typeface="+mn-lt"/>
              </a:rPr>
              <a:t>Now consider all of this in the exponent</a:t>
            </a:r>
          </a:p>
          <a:p>
            <a:pPr lvl="1"/>
            <a:r>
              <a:rPr lang="en-US" dirty="0">
                <a:latin typeface="+mn-lt"/>
              </a:rPr>
              <a:t>R’ =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+mn-lt"/>
              </a:rPr>
              <a:t>P</a:t>
            </a:r>
            <a:r>
              <a:rPr lang="en-US" baseline="30000" dirty="0" smtClean="0">
                <a:solidFill>
                  <a:schemeClr val="accent1"/>
                </a:solidFill>
                <a:latin typeface="+mn-lt"/>
              </a:rPr>
              <a:t>t</a:t>
            </a:r>
            <a:r>
              <a:rPr lang="en-US" baseline="-25000" dirty="0" smtClean="0">
                <a:solidFill>
                  <a:prstClr val="black"/>
                </a:solidFill>
                <a:latin typeface="+mn-lt"/>
              </a:rPr>
              <a:t> </a:t>
            </a:r>
            <a:r>
              <a:rPr lang="en-US" dirty="0">
                <a:solidFill>
                  <a:prstClr val="black"/>
                </a:solidFill>
                <a:latin typeface="+mn-lt"/>
              </a:rPr>
              <a:t>·</a:t>
            </a:r>
            <a:r>
              <a:rPr lang="en-US" baseline="-25000" dirty="0">
                <a:solidFill>
                  <a:prstClr val="black"/>
                </a:solidFill>
                <a:latin typeface="+mn-lt"/>
              </a:rPr>
              <a:t> </a:t>
            </a:r>
            <a:r>
              <a:rPr lang="en-US" dirty="0">
                <a:solidFill>
                  <a:prstClr val="black"/>
                </a:solidFill>
                <a:latin typeface="+mn-lt"/>
              </a:rPr>
              <a:t>g</a:t>
            </a:r>
            <a:r>
              <a:rPr lang="el-GR" baseline="30000" dirty="0" smtClean="0">
                <a:solidFill>
                  <a:schemeClr val="accent1"/>
                </a:solidFill>
                <a:latin typeface="+mn-lt"/>
              </a:rPr>
              <a:t>σ</a:t>
            </a:r>
            <a:r>
              <a:rPr lang="en-US" dirty="0">
                <a:latin typeface="+mn-lt"/>
              </a:rPr>
              <a:t> = </a:t>
            </a:r>
            <a:r>
              <a:rPr lang="en-US" dirty="0" err="1" smtClean="0">
                <a:latin typeface="+mn-lt"/>
              </a:rPr>
              <a:t>g</a:t>
            </a:r>
            <a:r>
              <a:rPr lang="en-US" baseline="30000" dirty="0" err="1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s</a:t>
            </a:r>
            <a:r>
              <a:rPr lang="en-US" baseline="30000" dirty="0" err="1" smtClean="0">
                <a:solidFill>
                  <a:schemeClr val="accent1"/>
                </a:solidFill>
                <a:latin typeface="+mn-lt"/>
              </a:rPr>
              <a:t>t</a:t>
            </a:r>
            <a:r>
              <a:rPr lang="en-US" dirty="0" smtClean="0">
                <a:latin typeface="+mn-lt"/>
              </a:rPr>
              <a:t> + </a:t>
            </a:r>
            <a:r>
              <a:rPr lang="en-US" dirty="0" smtClean="0">
                <a:solidFill>
                  <a:prstClr val="black"/>
                </a:solidFill>
                <a:latin typeface="+mn-lt"/>
              </a:rPr>
              <a:t>g</a:t>
            </a:r>
            <a:r>
              <a:rPr lang="el-GR" baseline="30000" dirty="0" smtClean="0">
                <a:solidFill>
                  <a:schemeClr val="accent1"/>
                </a:solidFill>
                <a:latin typeface="+mn-lt"/>
              </a:rPr>
              <a:t>σ</a:t>
            </a:r>
            <a:r>
              <a:rPr lang="en-US" dirty="0">
                <a:latin typeface="+mn-lt"/>
              </a:rPr>
              <a:t> = </a:t>
            </a:r>
            <a:r>
              <a:rPr lang="en-US" dirty="0" smtClean="0">
                <a:latin typeface="+mn-lt"/>
              </a:rPr>
              <a:t>g</a:t>
            </a:r>
            <a:r>
              <a:rPr lang="en-US" baseline="30000" dirty="0" smtClean="0">
                <a:solidFill>
                  <a:schemeClr val="accent2"/>
                </a:solidFill>
                <a:latin typeface="+mn-lt"/>
              </a:rPr>
              <a:t>r</a:t>
            </a:r>
            <a:r>
              <a:rPr lang="en-US" dirty="0" smtClean="0">
                <a:latin typeface="+mn-lt"/>
              </a:rPr>
              <a:t> = </a:t>
            </a:r>
            <a:r>
              <a:rPr lang="en-US" dirty="0" smtClean="0">
                <a:solidFill>
                  <a:schemeClr val="accent2"/>
                </a:solidFill>
                <a:latin typeface="+mn-lt"/>
              </a:rPr>
              <a:t>R</a:t>
            </a:r>
          </a:p>
          <a:p>
            <a:r>
              <a:rPr lang="en-US" dirty="0" smtClean="0"/>
              <a:t>Informal security argument</a:t>
            </a:r>
          </a:p>
          <a:p>
            <a:pPr lvl="1"/>
            <a:r>
              <a:rPr lang="en-US" dirty="0" smtClean="0">
                <a:latin typeface="+mn-lt"/>
              </a:rPr>
              <a:t>Suppose Mallory forges </a:t>
            </a:r>
            <a:r>
              <a:rPr lang="en-US" dirty="0">
                <a:latin typeface="+mn-lt"/>
              </a:rPr>
              <a:t>(</a:t>
            </a:r>
            <a:r>
              <a:rPr lang="el-GR" dirty="0">
                <a:solidFill>
                  <a:schemeClr val="accent1"/>
                </a:solidFill>
                <a:latin typeface="+mn-lt"/>
              </a:rPr>
              <a:t>σ</a:t>
            </a:r>
            <a:r>
              <a:rPr lang="el-GR" dirty="0">
                <a:latin typeface="+mn-lt"/>
              </a:rPr>
              <a:t>, </a:t>
            </a:r>
            <a:r>
              <a:rPr lang="en-US" dirty="0" smtClean="0">
                <a:solidFill>
                  <a:schemeClr val="accent1"/>
                </a:solidFill>
                <a:latin typeface="+mn-lt"/>
              </a:rPr>
              <a:t>t</a:t>
            </a:r>
            <a:r>
              <a:rPr lang="en-US" dirty="0" smtClean="0">
                <a:latin typeface="+mn-lt"/>
              </a:rPr>
              <a:t>)</a:t>
            </a:r>
          </a:p>
          <a:p>
            <a:pPr lvl="1"/>
            <a:r>
              <a:rPr lang="en-US" dirty="0" smtClean="0">
                <a:latin typeface="+mn-lt"/>
              </a:rPr>
              <a:t>t uniquely identifies </a:t>
            </a:r>
            <a:r>
              <a:rPr lang="en-US" dirty="0" smtClean="0">
                <a:solidFill>
                  <a:schemeClr val="accent2"/>
                </a:solidFill>
                <a:latin typeface="+mn-lt"/>
              </a:rPr>
              <a:t>R</a:t>
            </a:r>
            <a:r>
              <a:rPr lang="en-US" dirty="0" smtClean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b/c hash H is second </a:t>
            </a:r>
            <a:r>
              <a:rPr lang="en-US" dirty="0" err="1" smtClean="0">
                <a:latin typeface="+mn-lt"/>
              </a:rPr>
              <a:t>preimage</a:t>
            </a:r>
            <a:r>
              <a:rPr lang="en-US" dirty="0" smtClean="0">
                <a:latin typeface="+mn-lt"/>
              </a:rPr>
              <a:t> resistant</a:t>
            </a:r>
            <a:endParaRPr lang="en-US" dirty="0" smtClean="0">
              <a:latin typeface="+mn-lt"/>
            </a:endParaRPr>
          </a:p>
          <a:p>
            <a:pPr lvl="1"/>
            <a:r>
              <a:rPr lang="el-GR" dirty="0" smtClean="0">
                <a:latin typeface="+mn-lt"/>
              </a:rPr>
              <a:t>σ</a:t>
            </a:r>
            <a:r>
              <a:rPr lang="en-US" dirty="0" smtClean="0">
                <a:latin typeface="+mn-lt"/>
              </a:rPr>
              <a:t> uniquely identifies </a:t>
            </a:r>
            <a:r>
              <a:rPr lang="en-US" dirty="0" smtClean="0">
                <a:solidFill>
                  <a:schemeClr val="accent2"/>
                </a:solidFill>
                <a:latin typeface="+mn-lt"/>
              </a:rPr>
              <a:t>r</a:t>
            </a:r>
            <a:r>
              <a:rPr lang="en-US" dirty="0" smtClean="0">
                <a:latin typeface="+mn-lt"/>
              </a:rPr>
              <a:t> = </a:t>
            </a:r>
            <a:r>
              <a:rPr lang="el-GR" dirty="0">
                <a:latin typeface="+mn-lt"/>
              </a:rPr>
              <a:t>σ</a:t>
            </a:r>
            <a:r>
              <a:rPr lang="en-US" dirty="0">
                <a:latin typeface="+mn-lt"/>
              </a:rPr>
              <a:t> + s</a:t>
            </a:r>
            <a:r>
              <a:rPr lang="en-US" baseline="-25000" dirty="0">
                <a:latin typeface="+mn-lt"/>
              </a:rPr>
              <a:t> </a:t>
            </a:r>
            <a:r>
              <a:rPr lang="en-US" dirty="0">
                <a:latin typeface="+mn-lt"/>
              </a:rPr>
              <a:t>·</a:t>
            </a:r>
            <a:r>
              <a:rPr lang="en-US" baseline="-25000" dirty="0">
                <a:latin typeface="+mn-lt"/>
              </a:rPr>
              <a:t> </a:t>
            </a:r>
            <a:r>
              <a:rPr lang="en-US" dirty="0" smtClean="0">
                <a:latin typeface="+mn-lt"/>
              </a:rPr>
              <a:t>t</a:t>
            </a:r>
          </a:p>
          <a:p>
            <a:pPr lvl="1"/>
            <a:r>
              <a:rPr lang="en-US" dirty="0" smtClean="0">
                <a:latin typeface="+mn-lt"/>
              </a:rPr>
              <a:t>Enforcing </a:t>
            </a:r>
            <a:r>
              <a:rPr lang="x-none" dirty="0">
                <a:solidFill>
                  <a:schemeClr val="accent2"/>
                </a:solidFill>
                <a:latin typeface="+mn-lt"/>
              </a:rPr>
              <a:t>R</a:t>
            </a:r>
            <a:r>
              <a:rPr lang="x-none" dirty="0">
                <a:latin typeface="+mn-lt"/>
              </a:rPr>
              <a:t> = g</a:t>
            </a:r>
            <a:r>
              <a:rPr lang="x-none" baseline="30000" dirty="0">
                <a:solidFill>
                  <a:schemeClr val="accent2"/>
                </a:solidFill>
                <a:latin typeface="+mn-lt"/>
              </a:rPr>
              <a:t>r</a:t>
            </a:r>
            <a:r>
              <a:rPr lang="en-US" dirty="0" smtClean="0">
                <a:latin typeface="+mn-lt"/>
              </a:rPr>
              <a:t> requires breaking DL</a:t>
            </a:r>
          </a:p>
          <a:p>
            <a:r>
              <a:rPr lang="en-US" dirty="0"/>
              <a:t>Big concern: nonce reuse</a:t>
            </a:r>
          </a:p>
          <a:p>
            <a:pPr lvl="1"/>
            <a:r>
              <a:rPr lang="el-GR" sz="1800" dirty="0" smtClean="0">
                <a:solidFill>
                  <a:schemeClr val="accent1"/>
                </a:solidFill>
              </a:rPr>
              <a:t>σ</a:t>
            </a:r>
            <a:r>
              <a:rPr lang="en-US" sz="1800" baseline="-25000" dirty="0" smtClean="0">
                <a:solidFill>
                  <a:schemeClr val="accent1"/>
                </a:solidFill>
              </a:rPr>
              <a:t>1</a:t>
            </a:r>
            <a:r>
              <a:rPr lang="en-US" sz="1800" dirty="0" smtClean="0">
                <a:solidFill>
                  <a:schemeClr val="accent1"/>
                </a:solidFill>
              </a:rPr>
              <a:t> </a:t>
            </a:r>
            <a:r>
              <a:rPr lang="en-US" sz="1800" dirty="0"/>
              <a:t>= </a:t>
            </a:r>
            <a:r>
              <a:rPr lang="en-US" sz="1800" dirty="0">
                <a:solidFill>
                  <a:schemeClr val="accent2"/>
                </a:solidFill>
              </a:rPr>
              <a:t>r</a:t>
            </a:r>
            <a:r>
              <a:rPr lang="en-US" sz="1800" dirty="0"/>
              <a:t> –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</a:rPr>
              <a:t>s</a:t>
            </a:r>
            <a:r>
              <a:rPr lang="en-US" sz="1800" baseline="-25000" dirty="0"/>
              <a:t> </a:t>
            </a:r>
            <a:r>
              <a:rPr lang="en-US" sz="1800" dirty="0"/>
              <a:t>·</a:t>
            </a:r>
            <a:r>
              <a:rPr lang="en-US" sz="1800" baseline="-25000" dirty="0"/>
              <a:t> </a:t>
            </a:r>
            <a:r>
              <a:rPr lang="en-US" sz="1800" dirty="0" smtClean="0">
                <a:solidFill>
                  <a:schemeClr val="accent1"/>
                </a:solidFill>
              </a:rPr>
              <a:t>t</a:t>
            </a:r>
            <a:r>
              <a:rPr lang="en-US" sz="1800" baseline="-25000" dirty="0" smtClean="0">
                <a:solidFill>
                  <a:schemeClr val="accent1"/>
                </a:solidFill>
              </a:rPr>
              <a:t>1</a:t>
            </a:r>
          </a:p>
          <a:p>
            <a:pPr lvl="1"/>
            <a:r>
              <a:rPr lang="el-GR" sz="1800" dirty="0" smtClean="0">
                <a:solidFill>
                  <a:schemeClr val="accent1"/>
                </a:solidFill>
              </a:rPr>
              <a:t>σ</a:t>
            </a:r>
            <a:r>
              <a:rPr lang="en-US" sz="1800" baseline="-25000" dirty="0" smtClean="0">
                <a:solidFill>
                  <a:schemeClr val="accent1"/>
                </a:solidFill>
              </a:rPr>
              <a:t>2</a:t>
            </a:r>
            <a:r>
              <a:rPr lang="en-US" sz="1800" dirty="0" smtClean="0">
                <a:solidFill>
                  <a:schemeClr val="accent1"/>
                </a:solidFill>
              </a:rPr>
              <a:t> </a:t>
            </a:r>
            <a:r>
              <a:rPr lang="en-US" sz="1800" dirty="0"/>
              <a:t>= </a:t>
            </a:r>
            <a:r>
              <a:rPr lang="en-US" sz="1800" dirty="0">
                <a:solidFill>
                  <a:schemeClr val="accent2"/>
                </a:solidFill>
              </a:rPr>
              <a:t>r</a:t>
            </a:r>
            <a:r>
              <a:rPr lang="en-US" sz="1800" dirty="0"/>
              <a:t> –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</a:rPr>
              <a:t>s</a:t>
            </a:r>
            <a:r>
              <a:rPr lang="en-US" sz="1800" baseline="-25000" dirty="0"/>
              <a:t> </a:t>
            </a:r>
            <a:r>
              <a:rPr lang="en-US" sz="1800" dirty="0"/>
              <a:t>·</a:t>
            </a:r>
            <a:r>
              <a:rPr lang="en-US" sz="1800" baseline="-25000" dirty="0"/>
              <a:t> </a:t>
            </a:r>
            <a:r>
              <a:rPr lang="en-US" sz="1800" dirty="0" smtClean="0">
                <a:solidFill>
                  <a:schemeClr val="accent1"/>
                </a:solidFill>
              </a:rPr>
              <a:t>t</a:t>
            </a:r>
            <a:r>
              <a:rPr lang="en-US" sz="1800" baseline="-25000" dirty="0" smtClean="0">
                <a:solidFill>
                  <a:schemeClr val="accent1"/>
                </a:solidFill>
              </a:rPr>
              <a:t>2</a:t>
            </a:r>
            <a:endParaRPr lang="en-US" baseline="-25000" dirty="0">
              <a:solidFill>
                <a:schemeClr val="accent1"/>
              </a:solidFill>
              <a:latin typeface="+mn-lt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566041" y="2933622"/>
            <a:ext cx="4367413" cy="584775"/>
            <a:chOff x="1566041" y="2933622"/>
            <a:chExt cx="4367413" cy="584775"/>
          </a:xfrm>
        </p:grpSpPr>
        <p:sp>
          <p:nvSpPr>
            <p:cNvPr id="9" name="TextBox 8"/>
            <p:cNvSpPr txBox="1"/>
            <p:nvPr/>
          </p:nvSpPr>
          <p:spPr>
            <a:xfrm>
              <a:off x="2780350" y="2933622"/>
              <a:ext cx="315310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chemeClr val="accent4">
                      <a:lumMod val="75000"/>
                    </a:schemeClr>
                  </a:solidFill>
                </a:rPr>
                <a:t>Remember: signatures don’t </a:t>
              </a:r>
              <a:r>
                <a:rPr lang="en-US" sz="1600" i="1" dirty="0" smtClean="0">
                  <a:solidFill>
                    <a:schemeClr val="accent4">
                      <a:lumMod val="75000"/>
                    </a:schemeClr>
                  </a:solidFill>
                </a:rPr>
                <a:t>need</a:t>
              </a:r>
              <a:r>
                <a:rPr lang="en-US" sz="1600" dirty="0" smtClean="0">
                  <a:solidFill>
                    <a:schemeClr val="accent4">
                      <a:lumMod val="75000"/>
                    </a:schemeClr>
                  </a:solidFill>
                </a:rPr>
                <a:t> to be randomized, but this one is</a:t>
              </a:r>
              <a:endParaRPr lang="en-US" sz="1600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cxnSp>
          <p:nvCxnSpPr>
            <p:cNvPr id="12" name="Elbow Connector 11"/>
            <p:cNvCxnSpPr/>
            <p:nvPr/>
          </p:nvCxnSpPr>
          <p:spPr>
            <a:xfrm flipV="1">
              <a:off x="1566041" y="3116317"/>
              <a:ext cx="1277372" cy="109692"/>
            </a:xfrm>
            <a:prstGeom prst="bentConnector3">
              <a:avLst>
                <a:gd name="adj1" fmla="val 220"/>
              </a:avLst>
            </a:prstGeom>
            <a:ln>
              <a:tailEnd type="triangle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2133600" y="4683914"/>
            <a:ext cx="2873480" cy="338554"/>
            <a:chOff x="2133600" y="4683914"/>
            <a:chExt cx="2873480" cy="338554"/>
          </a:xfrm>
        </p:grpSpPr>
        <p:sp>
          <p:nvSpPr>
            <p:cNvPr id="8" name="TextBox 7"/>
            <p:cNvSpPr txBox="1"/>
            <p:nvPr/>
          </p:nvSpPr>
          <p:spPr>
            <a:xfrm>
              <a:off x="3706724" y="4683914"/>
              <a:ext cx="13003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>
                  <a:solidFill>
                    <a:schemeClr val="accent4">
                      <a:lumMod val="75000"/>
                    </a:schemeClr>
                  </a:solidFill>
                </a:rPr>
                <a:t>size </a:t>
              </a:r>
              <a:r>
                <a:rPr lang="en-US" sz="1600" dirty="0">
                  <a:solidFill>
                    <a:schemeClr val="accent4">
                      <a:lumMod val="75000"/>
                    </a:schemeClr>
                  </a:solidFill>
                </a:rPr>
                <a:t>= 2 </a:t>
              </a:r>
              <a:r>
                <a:rPr lang="en-US" sz="1600" dirty="0" err="1">
                  <a:solidFill>
                    <a:schemeClr val="accent4">
                      <a:lumMod val="75000"/>
                    </a:schemeClr>
                  </a:solidFill>
                </a:rPr>
                <a:t>lg</a:t>
              </a:r>
              <a:r>
                <a:rPr lang="en-US" sz="1600" dirty="0">
                  <a:solidFill>
                    <a:schemeClr val="accent4">
                      <a:lumMod val="75000"/>
                    </a:schemeClr>
                  </a:solidFill>
                </a:rPr>
                <a:t>(q)</a:t>
              </a:r>
            </a:p>
          </p:txBody>
        </p:sp>
        <p:cxnSp>
          <p:nvCxnSpPr>
            <p:cNvPr id="15" name="Elbow Connector 14"/>
            <p:cNvCxnSpPr/>
            <p:nvPr/>
          </p:nvCxnSpPr>
          <p:spPr>
            <a:xfrm>
              <a:off x="2133600" y="4787462"/>
              <a:ext cx="1624213" cy="97260"/>
            </a:xfrm>
            <a:prstGeom prst="bentConnector3">
              <a:avLst>
                <a:gd name="adj1" fmla="val 497"/>
              </a:avLst>
            </a:prstGeom>
            <a:ln>
              <a:tailEnd type="triangle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60265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Combining symmetric encryption + public signatures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the symmetric case, we learned that </a:t>
            </a:r>
            <a:r>
              <a:rPr lang="en-US" dirty="0" err="1" smtClean="0"/>
              <a:t>Enc</a:t>
            </a:r>
            <a:r>
              <a:rPr lang="en-US" dirty="0" smtClean="0"/>
              <a:t>-then-MAC is the best option</a:t>
            </a:r>
          </a:p>
          <a:p>
            <a:pPr lvl="1"/>
            <a:r>
              <a:rPr lang="en-US" sz="2200" dirty="0" smtClean="0"/>
              <a:t>Intuition: Never expose the decryption key to an invalid message</a:t>
            </a:r>
          </a:p>
          <a:p>
            <a:r>
              <a:rPr lang="en-US" dirty="0" smtClean="0"/>
              <a:t>Does this technique work as well with public key signatures?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2136533" y="2993937"/>
            <a:ext cx="7918935" cy="2964200"/>
            <a:chOff x="2136533" y="3483028"/>
            <a:chExt cx="7918935" cy="2964200"/>
          </a:xfrm>
        </p:grpSpPr>
        <p:sp>
          <p:nvSpPr>
            <p:cNvPr id="4" name="TextBox 3"/>
            <p:cNvSpPr txBox="1"/>
            <p:nvPr/>
          </p:nvSpPr>
          <p:spPr>
            <a:xfrm>
              <a:off x="4054919" y="3624477"/>
              <a:ext cx="40897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 smtClean="0"/>
                <a:t>PublicSign</a:t>
              </a:r>
              <a:r>
                <a:rPr lang="en-US" sz="2400" baseline="-25000" dirty="0" err="1" smtClean="0"/>
                <a:t>A</a:t>
              </a:r>
              <a:r>
                <a:rPr lang="en-US" sz="2400" dirty="0" smtClean="0"/>
                <a:t>( SymEnc</a:t>
              </a:r>
              <a:r>
                <a:rPr lang="en-US" sz="2400" baseline="-25000" dirty="0" smtClean="0"/>
                <a:t>AB</a:t>
              </a:r>
              <a:r>
                <a:rPr lang="en-US" sz="2400" dirty="0" smtClean="0"/>
                <a:t>(P) )</a:t>
              </a:r>
              <a:endParaRPr lang="en-US" sz="2400" dirty="0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3868" y="3490632"/>
              <a:ext cx="1371600" cy="13716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4003" y="5075628"/>
              <a:ext cx="1371600" cy="13716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6533" y="3483028"/>
              <a:ext cx="1379204" cy="1379204"/>
            </a:xfrm>
            <a:prstGeom prst="rect">
              <a:avLst/>
            </a:prstGeom>
          </p:spPr>
        </p:pic>
        <p:cxnSp>
          <p:nvCxnSpPr>
            <p:cNvPr id="9" name="Straight Arrow Connector 8"/>
            <p:cNvCxnSpPr>
              <a:stCxn id="8" idx="3"/>
              <a:endCxn id="6" idx="1"/>
            </p:cNvCxnSpPr>
            <p:nvPr/>
          </p:nvCxnSpPr>
          <p:spPr>
            <a:xfrm>
              <a:off x="3515737" y="4172630"/>
              <a:ext cx="5168131" cy="3802"/>
            </a:xfrm>
            <a:prstGeom prst="straightConnector1">
              <a:avLst/>
            </a:prstGeom>
            <a:ln w="50800">
              <a:solidFill>
                <a:schemeClr val="tx1">
                  <a:lumMod val="95000"/>
                  <a:lumOff val="5000"/>
                </a:schemeClr>
              </a:solidFill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>
              <a:endCxn id="7" idx="0"/>
            </p:cNvCxnSpPr>
            <p:nvPr/>
          </p:nvCxnSpPr>
          <p:spPr>
            <a:xfrm>
              <a:off x="6099802" y="4176432"/>
              <a:ext cx="1" cy="899196"/>
            </a:xfrm>
            <a:prstGeom prst="straightConnector1">
              <a:avLst/>
            </a:prstGeom>
            <a:ln w="50800">
              <a:solidFill>
                <a:schemeClr val="tx1">
                  <a:lumMod val="95000"/>
                  <a:lumOff val="5000"/>
                </a:schemeClr>
              </a:solidFill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751954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Review: Focus of this course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1650894" y="903070"/>
            <a:ext cx="438364" cy="24052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057793"/>
              </p:ext>
            </p:extLst>
          </p:nvPr>
        </p:nvGraphicFramePr>
        <p:xfrm>
          <a:off x="769188" y="3881692"/>
          <a:ext cx="10653624" cy="2468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905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40574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75735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3200" dirty="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i="1" dirty="0" smtClean="0">
                          <a:latin typeface="Lato Medium" panose="020F0502020204030203" pitchFamily="34" charset="0"/>
                          <a:ea typeface="Lato Medium" panose="020F0502020204030203" pitchFamily="34" charset="0"/>
                          <a:cs typeface="Lato Medium" panose="020F0502020204030203" pitchFamily="34" charset="0"/>
                        </a:rPr>
                        <a:t>…at endpoints</a:t>
                      </a:r>
                      <a:endParaRPr lang="en-US" sz="3200" i="1" dirty="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i="1" dirty="0" smtClean="0">
                          <a:latin typeface="Lato Medium" panose="020F0502020204030203" pitchFamily="34" charset="0"/>
                          <a:ea typeface="Lato Medium" panose="020F0502020204030203" pitchFamily="34" charset="0"/>
                          <a:cs typeface="Lato Medium" panose="020F0502020204030203" pitchFamily="34" charset="0"/>
                        </a:rPr>
                        <a:t>…in transit</a:t>
                      </a:r>
                      <a:endParaRPr lang="en-US" sz="3200" i="1" dirty="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i="1" dirty="0" smtClean="0">
                          <a:latin typeface="Lato Medium" panose="020F0502020204030203" pitchFamily="34" charset="0"/>
                          <a:ea typeface="Lato Medium" panose="020F0502020204030203" pitchFamily="34" charset="0"/>
                          <a:cs typeface="Lato Medium" panose="020F0502020204030203" pitchFamily="34" charset="0"/>
                        </a:rPr>
                        <a:t>Authenticity</a:t>
                      </a:r>
                      <a:endParaRPr lang="en-US" sz="3200" i="1" dirty="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Lato Heavy" panose="020F0502020204030203" pitchFamily="34" charset="0"/>
                          <a:ea typeface="Lato Heavy" panose="020F0502020204030203" pitchFamily="34" charset="0"/>
                          <a:cs typeface="Lato Heavy" panose="020F0502020204030203" pitchFamily="34" charset="0"/>
                        </a:rPr>
                        <a:t>Identity verification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latin typeface="Lato Medium" panose="020F0502020204030203" pitchFamily="34" charset="0"/>
                          <a:ea typeface="Lato Medium" panose="020F0502020204030203" pitchFamily="34" charset="0"/>
                          <a:cs typeface="Lato Medium" panose="020F0502020204030203" pitchFamily="34" charset="0"/>
                        </a:rPr>
                        <a:t>Bob knows Alice sent </a:t>
                      </a:r>
                      <a:r>
                        <a:rPr lang="en-US" sz="2400" i="1" dirty="0" smtClean="0">
                          <a:latin typeface="Lato Heavy" panose="020F0502020204030203" pitchFamily="34" charset="0"/>
                          <a:ea typeface="Lato Heavy" panose="020F0502020204030203" pitchFamily="34" charset="0"/>
                          <a:cs typeface="Lato Heavy" panose="020F0502020204030203" pitchFamily="34" charset="0"/>
                        </a:rPr>
                        <a:t>C</a:t>
                      </a:r>
                      <a:endParaRPr lang="en-US" sz="2400" dirty="0" smtClean="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Lato Heavy" panose="020F0502020204030203" pitchFamily="34" charset="0"/>
                          <a:ea typeface="Lato Heavy" panose="020F0502020204030203" pitchFamily="34" charset="0"/>
                          <a:cs typeface="Lato Heavy" panose="020F0502020204030203" pitchFamily="34" charset="0"/>
                        </a:rPr>
                        <a:t>Binding</a:t>
                      </a:r>
                    </a:p>
                    <a:p>
                      <a:r>
                        <a:rPr lang="en-US" sz="2400" dirty="0" smtClean="0">
                          <a:latin typeface="Lato Medium" panose="020F0502020204030203" pitchFamily="34" charset="0"/>
                          <a:ea typeface="Lato Medium" panose="020F0502020204030203" pitchFamily="34" charset="0"/>
                          <a:cs typeface="Lato Medium" panose="020F0502020204030203" pitchFamily="34" charset="0"/>
                        </a:rPr>
                        <a:t>Eve cannot alter </a:t>
                      </a:r>
                      <a:r>
                        <a:rPr lang="en-US" sz="2400" i="1" dirty="0" smtClean="0">
                          <a:latin typeface="Lato Heavy" panose="020F0502020204030203" pitchFamily="34" charset="0"/>
                          <a:ea typeface="Lato Heavy" panose="020F0502020204030203" pitchFamily="34" charset="0"/>
                          <a:cs typeface="Lato Heavy" panose="020F0502020204030203" pitchFamily="34" charset="0"/>
                        </a:rPr>
                        <a:t>M</a:t>
                      </a:r>
                      <a:endParaRPr lang="en-US" sz="2400" dirty="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i="1" dirty="0" smtClean="0">
                          <a:latin typeface="Lato Medium" panose="020F0502020204030203" pitchFamily="34" charset="0"/>
                          <a:ea typeface="Lato Medium" panose="020F0502020204030203" pitchFamily="34" charset="0"/>
                          <a:cs typeface="Lato Medium" panose="020F0502020204030203" pitchFamily="34" charset="0"/>
                        </a:rPr>
                        <a:t>Privacy</a:t>
                      </a:r>
                      <a:endParaRPr lang="en-US" sz="3200" i="1" dirty="0"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Lato Heavy" panose="020F0502020204030203" pitchFamily="34" charset="0"/>
                          <a:ea typeface="Lato Heavy" panose="020F0502020204030203" pitchFamily="34" charset="0"/>
                          <a:cs typeface="Lato Heavy" panose="020F0502020204030203" pitchFamily="34" charset="0"/>
                        </a:rPr>
                        <a:t>Deniability </a:t>
                      </a:r>
                      <a:r>
                        <a:rPr lang="en-US" sz="3200" i="1" dirty="0" smtClean="0">
                          <a:latin typeface="Lato Heavy" panose="020F0502020204030203" pitchFamily="34" charset="0"/>
                          <a:ea typeface="Lato Heavy" panose="020F0502020204030203" pitchFamily="34" charset="0"/>
                          <a:cs typeface="Lato Heavy" panose="020F0502020204030203" pitchFamily="34" charset="0"/>
                        </a:rPr>
                        <a:t>(optional)</a:t>
                      </a:r>
                    </a:p>
                    <a:p>
                      <a:r>
                        <a:rPr lang="en-US" sz="2400" i="0" dirty="0" smtClean="0">
                          <a:latin typeface="Lato Medium" panose="020F0502020204030203" pitchFamily="34" charset="0"/>
                          <a:ea typeface="Lato Medium" panose="020F0502020204030203" pitchFamily="34" charset="0"/>
                          <a:cs typeface="Lato Medium" panose="020F0502020204030203" pitchFamily="34" charset="0"/>
                        </a:rPr>
                        <a:t>Bob can’t prove Alice said </a:t>
                      </a:r>
                      <a:r>
                        <a:rPr lang="en-US" sz="2400" i="1" dirty="0" smtClean="0">
                          <a:latin typeface="Lato Heavy" panose="020F0502020204030203" pitchFamily="34" charset="0"/>
                          <a:ea typeface="Lato Heavy" panose="020F0502020204030203" pitchFamily="34" charset="0"/>
                          <a:cs typeface="Lato Heavy" panose="020F0502020204030203" pitchFamily="34" charset="0"/>
                        </a:rPr>
                        <a:t>M</a:t>
                      </a:r>
                      <a:endParaRPr lang="en-US" sz="2400" i="1" dirty="0">
                        <a:latin typeface="Lato Heavy" panose="020F0502020204030203" pitchFamily="34" charset="0"/>
                        <a:ea typeface="Lato Heavy" panose="020F0502020204030203" pitchFamily="34" charset="0"/>
                        <a:cs typeface="Lato Heavy" panose="020F0502020204030203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solidFill>
                            <a:schemeClr val="tx1"/>
                          </a:solidFill>
                          <a:latin typeface="Lato Heavy" panose="020F0502020204030203" pitchFamily="34" charset="0"/>
                          <a:ea typeface="Lato Heavy" panose="020F0502020204030203" pitchFamily="34" charset="0"/>
                          <a:cs typeface="Lato Heavy" panose="020F0502020204030203" pitchFamily="34" charset="0"/>
                        </a:rPr>
                        <a:t>Confidentiality</a:t>
                      </a:r>
                    </a:p>
                    <a:p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Lato Medium" panose="020F0502020204030203" pitchFamily="34" charset="0"/>
                          <a:ea typeface="Lato Medium" panose="020F0502020204030203" pitchFamily="34" charset="0"/>
                          <a:cs typeface="Lato Medium" panose="020F0502020204030203" pitchFamily="34" charset="0"/>
                        </a:rPr>
                        <a:t>Eve cannot learn </a:t>
                      </a:r>
                      <a:r>
                        <a:rPr lang="en-US" sz="2400" i="1" dirty="0" smtClean="0">
                          <a:solidFill>
                            <a:schemeClr val="tx1"/>
                          </a:solidFill>
                          <a:latin typeface="Lato Heavy" panose="020F0502020204030203" pitchFamily="34" charset="0"/>
                          <a:ea typeface="Lato Heavy" panose="020F0502020204030203" pitchFamily="34" charset="0"/>
                          <a:cs typeface="Lato Heavy" panose="020F0502020204030203" pitchFamily="34" charset="0"/>
                        </a:rPr>
                        <a:t>M</a:t>
                      </a:r>
                      <a:endParaRPr lang="en-US" sz="3200" dirty="0">
                        <a:solidFill>
                          <a:schemeClr val="tx1"/>
                        </a:solidFill>
                        <a:latin typeface="Lato Medium" panose="020F0502020204030203" pitchFamily="34" charset="0"/>
                        <a:ea typeface="Lato Medium" panose="020F0502020204030203" pitchFamily="34" charset="0"/>
                        <a:cs typeface="Lato Medium" panose="020F0502020204030203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769188" y="960073"/>
            <a:ext cx="4668839" cy="2717438"/>
            <a:chOff x="7313154" y="774338"/>
            <a:chExt cx="4668839" cy="2717438"/>
          </a:xfrm>
        </p:grpSpPr>
        <p:sp>
          <p:nvSpPr>
            <p:cNvPr id="6" name="Right Arrow 5"/>
            <p:cNvSpPr/>
            <p:nvPr/>
          </p:nvSpPr>
          <p:spPr>
            <a:xfrm>
              <a:off x="8733052" y="1582392"/>
              <a:ext cx="1829043" cy="380377"/>
            </a:xfrm>
            <a:prstGeom prst="rightArrow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8937624" y="1865463"/>
              <a:ext cx="1419898" cy="1626313"/>
              <a:chOff x="8272879" y="2023538"/>
              <a:chExt cx="1419898" cy="1626313"/>
            </a:xfrm>
          </p:grpSpPr>
          <p:sp>
            <p:nvSpPr>
              <p:cNvPr id="7" name="Right Arrow 6"/>
              <p:cNvSpPr/>
              <p:nvPr/>
            </p:nvSpPr>
            <p:spPr>
              <a:xfrm rot="16200000">
                <a:off x="8669448" y="2168455"/>
                <a:ext cx="626760" cy="336925"/>
              </a:xfrm>
              <a:prstGeom prst="rightArrow">
                <a:avLst>
                  <a:gd name="adj1" fmla="val 50000"/>
                  <a:gd name="adj2" fmla="val 0"/>
                </a:avLst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72879" y="2229954"/>
                <a:ext cx="1419898" cy="1419897"/>
              </a:xfrm>
              <a:prstGeom prst="rect">
                <a:avLst/>
              </a:prstGeom>
            </p:spPr>
          </p:pic>
        </p:grp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62095" y="1084359"/>
              <a:ext cx="1419898" cy="1419897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3154" y="1084358"/>
              <a:ext cx="1419898" cy="1419897"/>
            </a:xfrm>
            <a:prstGeom prst="rect">
              <a:avLst/>
            </a:prstGeom>
          </p:spPr>
        </p:pic>
        <p:pic>
          <p:nvPicPr>
            <p:cNvPr id="1028" name="Picture 4" descr="http://www.iconsdb.com/icons/preview/green/key-xxl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9868" y="774338"/>
              <a:ext cx="726469" cy="7264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4" descr="http://www.iconsdb.com/icons/preview/green/key-xxl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08809" y="774338"/>
              <a:ext cx="726469" cy="7264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TextBox 2"/>
          <p:cNvSpPr txBox="1"/>
          <p:nvPr/>
        </p:nvSpPr>
        <p:spPr>
          <a:xfrm>
            <a:off x="5932967" y="1074622"/>
            <a:ext cx="599793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Note that Authenticated Encryption meets all four goals!</a:t>
            </a:r>
          </a:p>
          <a:p>
            <a:endParaRPr lang="en-US" sz="3200" dirty="0"/>
          </a:p>
          <a:p>
            <a:r>
              <a:rPr lang="en-US" sz="3200" dirty="0" smtClean="0"/>
              <a:t>So… are we all safe now?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331296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Combining symmetric encryption + public signatures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the symmetric case, we learned that </a:t>
            </a:r>
            <a:r>
              <a:rPr lang="en-US" dirty="0" err="1" smtClean="0"/>
              <a:t>Enc</a:t>
            </a:r>
            <a:r>
              <a:rPr lang="en-US" dirty="0" smtClean="0"/>
              <a:t>-then-MAC is the best option</a:t>
            </a:r>
          </a:p>
          <a:p>
            <a:pPr lvl="1"/>
            <a:r>
              <a:rPr lang="en-US" sz="2200" dirty="0" smtClean="0"/>
              <a:t>Intuition: Never expose the decryption key to an invalid message</a:t>
            </a:r>
          </a:p>
          <a:p>
            <a:r>
              <a:rPr lang="en-US" dirty="0"/>
              <a:t>Does this technique work as well with public key signatures?</a:t>
            </a:r>
          </a:p>
          <a:p>
            <a:r>
              <a:rPr lang="en-US" dirty="0" smtClean="0"/>
              <a:t>No! Issue: Mallory can receive </a:t>
            </a:r>
            <a:r>
              <a:rPr lang="en-US" dirty="0" err="1" smtClean="0"/>
              <a:t>ciphertexts</a:t>
            </a:r>
            <a:r>
              <a:rPr lang="en-US" dirty="0" smtClean="0"/>
              <a:t> from Alice, claim them as her own!</a:t>
            </a:r>
          </a:p>
          <a:p>
            <a:r>
              <a:rPr lang="en-US" dirty="0" smtClean="0"/>
              <a:t>Can lead to an oracle attack, as occurs with Apple’s </a:t>
            </a:r>
            <a:r>
              <a:rPr lang="en-US" dirty="0" err="1" smtClean="0"/>
              <a:t>iMessage</a:t>
            </a: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857153" y="5657089"/>
            <a:ext cx="31468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Let C = </a:t>
            </a:r>
            <a:r>
              <a:rPr lang="en-US" sz="2400" dirty="0" err="1"/>
              <a:t>SymEnc</a:t>
            </a:r>
            <a:r>
              <a:rPr lang="en-US" sz="2400" baseline="-25000" dirty="0" err="1"/>
              <a:t>AM</a:t>
            </a:r>
            <a:r>
              <a:rPr lang="en-US" sz="2400" dirty="0"/>
              <a:t>(P)</a:t>
            </a:r>
            <a:endParaRPr lang="en-US" sz="2400" dirty="0" smtClean="0"/>
          </a:p>
          <a:p>
            <a:r>
              <a:rPr lang="en-US" sz="2400" dirty="0" smtClean="0"/>
              <a:t>Send </a:t>
            </a:r>
            <a:r>
              <a:rPr lang="en-US" sz="2400" dirty="0" err="1" smtClean="0"/>
              <a:t>PublicSign</a:t>
            </a:r>
            <a:r>
              <a:rPr lang="en-US" sz="2400" baseline="-25000" dirty="0" err="1" smtClean="0"/>
              <a:t>A</a:t>
            </a:r>
            <a:r>
              <a:rPr lang="en-US" sz="2400" dirty="0" smtClean="0"/>
              <a:t>( C )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3868" y="3767068"/>
            <a:ext cx="1371600" cy="1371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003" y="5352064"/>
            <a:ext cx="1371600" cy="1371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533" y="3759464"/>
            <a:ext cx="1379204" cy="1379204"/>
          </a:xfrm>
          <a:prstGeom prst="rect">
            <a:avLst/>
          </a:prstGeom>
        </p:spPr>
      </p:pic>
      <p:cxnSp>
        <p:nvCxnSpPr>
          <p:cNvPr id="9" name="Straight Arrow Connector 8"/>
          <p:cNvCxnSpPr>
            <a:stCxn id="8" idx="3"/>
            <a:endCxn id="7" idx="1"/>
          </p:cNvCxnSpPr>
          <p:nvPr/>
        </p:nvCxnSpPr>
        <p:spPr>
          <a:xfrm>
            <a:off x="3515737" y="4449066"/>
            <a:ext cx="1898266" cy="1588798"/>
          </a:xfrm>
          <a:prstGeom prst="straightConnector1">
            <a:avLst/>
          </a:prstGeom>
          <a:ln w="50800">
            <a:solidFill>
              <a:schemeClr val="tx1">
                <a:lumMod val="95000"/>
                <a:lumOff val="5000"/>
              </a:schemeClr>
            </a:solidFill>
            <a:tailEnd type="triangl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/>
        </p:nvGrpSpPr>
        <p:grpSpPr>
          <a:xfrm>
            <a:off x="5818386" y="3585871"/>
            <a:ext cx="5189240" cy="2441517"/>
            <a:chOff x="5818386" y="3309435"/>
            <a:chExt cx="5189240" cy="2441517"/>
          </a:xfrm>
        </p:grpSpPr>
        <p:cxnSp>
          <p:nvCxnSpPr>
            <p:cNvPr id="10" name="Straight Arrow Connector 9"/>
            <p:cNvCxnSpPr>
              <a:endCxn id="6" idx="1"/>
            </p:cNvCxnSpPr>
            <p:nvPr/>
          </p:nvCxnSpPr>
          <p:spPr>
            <a:xfrm>
              <a:off x="6099802" y="4452868"/>
              <a:ext cx="2584066" cy="0"/>
            </a:xfrm>
            <a:prstGeom prst="straightConnector1">
              <a:avLst/>
            </a:prstGeom>
            <a:ln w="50800">
              <a:solidFill>
                <a:schemeClr val="tx1">
                  <a:lumMod val="95000"/>
                  <a:lumOff val="5000"/>
                </a:schemeClr>
              </a:solidFill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7731709" y="4919955"/>
              <a:ext cx="327591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Will decrypt C using the symmetric key K</a:t>
              </a:r>
              <a:r>
                <a:rPr lang="en-US" sz="2400" baseline="-25000" dirty="0" smtClean="0"/>
                <a:t>AB</a:t>
              </a:r>
              <a:r>
                <a:rPr lang="en-US" sz="2400" dirty="0" smtClean="0"/>
                <a:t>!</a:t>
              </a:r>
              <a:endParaRPr lang="en-US" sz="2400" dirty="0"/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>
              <a:off x="6099802" y="4176432"/>
              <a:ext cx="1" cy="899196"/>
            </a:xfrm>
            <a:prstGeom prst="straightConnector1">
              <a:avLst/>
            </a:prstGeom>
            <a:ln w="50800">
              <a:solidFill>
                <a:schemeClr val="tx1">
                  <a:lumMod val="95000"/>
                  <a:lumOff val="5000"/>
                </a:schemeClr>
              </a:solidFill>
              <a:headEnd type="none" w="med" len="lg"/>
              <a:tailEnd type="non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5818386" y="3309435"/>
              <a:ext cx="31468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Pretend to be Alice,</a:t>
              </a:r>
            </a:p>
            <a:p>
              <a:r>
                <a:rPr lang="en-US" sz="2400" dirty="0" smtClean="0"/>
                <a:t>send </a:t>
              </a:r>
              <a:r>
                <a:rPr lang="en-US" sz="2400" dirty="0" err="1" smtClean="0"/>
                <a:t>PublicSign</a:t>
              </a:r>
              <a:r>
                <a:rPr lang="en-US" sz="2400" baseline="-25000" dirty="0" err="1" smtClean="0"/>
                <a:t>A</a:t>
              </a:r>
              <a:r>
                <a:rPr lang="en-US" sz="2400" dirty="0" smtClean="0"/>
                <a:t>( C )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050333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build public-key encryption too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Public key signatures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5300283"/>
            <a:ext cx="5386917" cy="1557717"/>
          </a:xfrm>
        </p:spPr>
        <p:txBody>
          <a:bodyPr/>
          <a:lstStyle/>
          <a:p>
            <a:r>
              <a:rPr lang="en-US" dirty="0" smtClean="0"/>
              <a:t>Only Alice can generate signatures</a:t>
            </a:r>
          </a:p>
          <a:p>
            <a:r>
              <a:rPr lang="en-US" dirty="0" smtClean="0"/>
              <a:t>Anybody can verify</a:t>
            </a:r>
          </a:p>
          <a:p>
            <a:r>
              <a:rPr lang="en-US" dirty="0" smtClean="0"/>
              <a:t>Security guarantee: EU-CMA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Public key encryption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5300283"/>
            <a:ext cx="5389033" cy="1557717"/>
          </a:xfrm>
        </p:spPr>
        <p:txBody>
          <a:bodyPr/>
          <a:lstStyle/>
          <a:p>
            <a:r>
              <a:rPr lang="en-US" dirty="0" smtClean="0"/>
              <a:t>Anybody can send </a:t>
            </a:r>
            <a:r>
              <a:rPr lang="en-US" dirty="0" err="1" smtClean="0"/>
              <a:t>ciphertexts</a:t>
            </a:r>
            <a:endParaRPr lang="en-US" dirty="0" smtClean="0"/>
          </a:p>
          <a:p>
            <a:r>
              <a:rPr lang="en-US" dirty="0" smtClean="0"/>
              <a:t>Only Bob can decrypt + read</a:t>
            </a:r>
          </a:p>
          <a:p>
            <a:r>
              <a:rPr lang="en-US" dirty="0" smtClean="0"/>
              <a:t>Security guarantee: CPA or CCA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870523" y="1741870"/>
            <a:ext cx="4865070" cy="3436539"/>
            <a:chOff x="650761" y="2491225"/>
            <a:chExt cx="4865070" cy="343653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4231" y="2971168"/>
              <a:ext cx="1371600" cy="13716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1298" y="4556164"/>
              <a:ext cx="1371600" cy="13716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0761" y="2971168"/>
              <a:ext cx="1379204" cy="1379204"/>
            </a:xfrm>
            <a:prstGeom prst="rect">
              <a:avLst/>
            </a:prstGeom>
          </p:spPr>
        </p:pic>
        <p:cxnSp>
          <p:nvCxnSpPr>
            <p:cNvPr id="10" name="Straight Arrow Connector 9"/>
            <p:cNvCxnSpPr>
              <a:stCxn id="9" idx="3"/>
              <a:endCxn id="7" idx="1"/>
            </p:cNvCxnSpPr>
            <p:nvPr/>
          </p:nvCxnSpPr>
          <p:spPr>
            <a:xfrm flipV="1">
              <a:off x="2029965" y="3656968"/>
              <a:ext cx="2114266" cy="3802"/>
            </a:xfrm>
            <a:prstGeom prst="straightConnector1">
              <a:avLst/>
            </a:prstGeom>
            <a:ln w="50800">
              <a:solidFill>
                <a:schemeClr val="tx1">
                  <a:lumMod val="95000"/>
                  <a:lumOff val="5000"/>
                </a:schemeClr>
              </a:solidFill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endCxn id="8" idx="0"/>
            </p:cNvCxnSpPr>
            <p:nvPr/>
          </p:nvCxnSpPr>
          <p:spPr>
            <a:xfrm flipH="1">
              <a:off x="3087098" y="3656968"/>
              <a:ext cx="0" cy="899196"/>
            </a:xfrm>
            <a:prstGeom prst="straightConnector1">
              <a:avLst/>
            </a:prstGeom>
            <a:ln w="50800">
              <a:solidFill>
                <a:schemeClr val="tx1">
                  <a:lumMod val="95000"/>
                  <a:lumOff val="5000"/>
                </a:schemeClr>
              </a:solidFill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4" descr="http://www.iconsdb.com/icons/preview/green/key-xxl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6796" y="2491226"/>
              <a:ext cx="726469" cy="7264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4" descr="http://www.iconsdb.com/icons/preview/green/key-xxl.png"/>
            <p:cNvPicPr>
              <a:picLocks noChangeAspect="1" noChangeArrowheads="1"/>
            </p:cNvPicPr>
            <p:nvPr/>
          </p:nvPicPr>
          <p:blipFill>
            <a:blip r:embed="rId5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7128" y="2491225"/>
              <a:ext cx="726469" cy="7264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6" name="Group 25"/>
          <p:cNvGrpSpPr/>
          <p:nvPr/>
        </p:nvGrpSpPr>
        <p:grpSpPr>
          <a:xfrm>
            <a:off x="6455349" y="1741870"/>
            <a:ext cx="4865070" cy="3436539"/>
            <a:chOff x="6449552" y="2693527"/>
            <a:chExt cx="4865070" cy="3436539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43022" y="3173470"/>
              <a:ext cx="1371600" cy="137160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0089" y="4758466"/>
              <a:ext cx="1371600" cy="1371600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9552" y="3173470"/>
              <a:ext cx="1379204" cy="1379204"/>
            </a:xfrm>
            <a:prstGeom prst="rect">
              <a:avLst/>
            </a:prstGeom>
          </p:spPr>
        </p:pic>
        <p:cxnSp>
          <p:nvCxnSpPr>
            <p:cNvPr id="19" name="Straight Arrow Connector 18"/>
            <p:cNvCxnSpPr>
              <a:stCxn id="18" idx="3"/>
              <a:endCxn id="16" idx="1"/>
            </p:cNvCxnSpPr>
            <p:nvPr/>
          </p:nvCxnSpPr>
          <p:spPr>
            <a:xfrm flipV="1">
              <a:off x="7828756" y="3859270"/>
              <a:ext cx="2114266" cy="3802"/>
            </a:xfrm>
            <a:prstGeom prst="straightConnector1">
              <a:avLst/>
            </a:prstGeom>
            <a:ln w="50800">
              <a:solidFill>
                <a:schemeClr val="tx1">
                  <a:lumMod val="95000"/>
                  <a:lumOff val="5000"/>
                </a:schemeClr>
              </a:solidFill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endCxn id="17" idx="0"/>
            </p:cNvCxnSpPr>
            <p:nvPr/>
          </p:nvCxnSpPr>
          <p:spPr>
            <a:xfrm flipH="1">
              <a:off x="8885889" y="3859270"/>
              <a:ext cx="0" cy="899196"/>
            </a:xfrm>
            <a:prstGeom prst="straightConnector1">
              <a:avLst/>
            </a:prstGeom>
            <a:ln w="50800">
              <a:solidFill>
                <a:schemeClr val="tx1">
                  <a:lumMod val="95000"/>
                  <a:lumOff val="5000"/>
                </a:schemeClr>
              </a:solidFill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4" name="Picture 4" descr="http://www.iconsdb.com/icons/preview/green/key-xxl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75919" y="2693527"/>
              <a:ext cx="726469" cy="7264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4" descr="http://www.iconsdb.com/icons/preview/green/key-xxl.png"/>
            <p:cNvPicPr>
              <a:picLocks noChangeAspect="1" noChangeArrowheads="1"/>
            </p:cNvPicPr>
            <p:nvPr/>
          </p:nvPicPr>
          <p:blipFill>
            <a:blip r:embed="rId5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0682" y="2693528"/>
              <a:ext cx="726469" cy="7264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7" name="TextBox 26"/>
          <p:cNvSpPr txBox="1"/>
          <p:nvPr/>
        </p:nvSpPr>
        <p:spPr>
          <a:xfrm>
            <a:off x="2491572" y="2531373"/>
            <a:ext cx="1630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Authenticated</a:t>
            </a:r>
            <a:endParaRPr lang="en-US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433477" y="2531373"/>
            <a:ext cx="901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Private</a:t>
            </a:r>
            <a:endParaRPr lang="en-US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91555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 don’t: consequence of losing control of          is too high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Public key signatures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5300283"/>
            <a:ext cx="5386917" cy="1060457"/>
          </a:xfrm>
        </p:spPr>
        <p:txBody>
          <a:bodyPr/>
          <a:lstStyle/>
          <a:p>
            <a:r>
              <a:rPr lang="en-US" dirty="0"/>
              <a:t>Problem: Eve </a:t>
            </a:r>
            <a:r>
              <a:rPr lang="en-US" dirty="0" smtClean="0"/>
              <a:t>forges </a:t>
            </a:r>
            <a:r>
              <a:rPr lang="en-US" dirty="0" err="1" smtClean="0"/>
              <a:t>msgs</a:t>
            </a:r>
            <a:r>
              <a:rPr lang="en-US" dirty="0" smtClean="0"/>
              <a:t> </a:t>
            </a:r>
            <a:r>
              <a:rPr lang="en-US" dirty="0"/>
              <a:t>in </a:t>
            </a:r>
            <a:r>
              <a:rPr lang="en-US" i="1" dirty="0"/>
              <a:t>future</a:t>
            </a:r>
          </a:p>
          <a:p>
            <a:r>
              <a:rPr lang="en-US" dirty="0"/>
              <a:t>Response: Alice can </a:t>
            </a:r>
            <a:r>
              <a:rPr lang="en-US" i="1" dirty="0"/>
              <a:t>revoke</a:t>
            </a:r>
            <a:r>
              <a:rPr lang="en-US" dirty="0"/>
              <a:t> her key</a:t>
            </a:r>
            <a:endParaRPr lang="en-US" i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Public key encryption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5300283"/>
            <a:ext cx="5389033" cy="1060457"/>
          </a:xfrm>
        </p:spPr>
        <p:txBody>
          <a:bodyPr>
            <a:normAutofit/>
          </a:bodyPr>
          <a:lstStyle/>
          <a:p>
            <a:r>
              <a:rPr lang="en-US" dirty="0" smtClean="0"/>
              <a:t>Problem: </a:t>
            </a:r>
            <a:r>
              <a:rPr lang="en-US" dirty="0"/>
              <a:t>Eve </a:t>
            </a:r>
            <a:r>
              <a:rPr lang="en-US" dirty="0" smtClean="0"/>
              <a:t>reads </a:t>
            </a:r>
            <a:r>
              <a:rPr lang="en-US" dirty="0" err="1"/>
              <a:t>msgs</a:t>
            </a:r>
            <a:r>
              <a:rPr lang="en-US" dirty="0"/>
              <a:t> from </a:t>
            </a:r>
            <a:r>
              <a:rPr lang="en-US" i="1" dirty="0"/>
              <a:t>past</a:t>
            </a:r>
          </a:p>
          <a:p>
            <a:r>
              <a:rPr lang="en-US" dirty="0"/>
              <a:t>Response: ??</a:t>
            </a:r>
            <a:r>
              <a:rPr lang="en-US" dirty="0" smtClean="0"/>
              <a:t>?</a:t>
            </a: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870523" y="1741870"/>
            <a:ext cx="4865070" cy="3436539"/>
            <a:chOff x="650761" y="2491225"/>
            <a:chExt cx="4865070" cy="343653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4231" y="2971168"/>
              <a:ext cx="1371600" cy="13716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1298" y="4556164"/>
              <a:ext cx="1371600" cy="13716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0761" y="2971168"/>
              <a:ext cx="1379204" cy="1379204"/>
            </a:xfrm>
            <a:prstGeom prst="rect">
              <a:avLst/>
            </a:prstGeom>
          </p:spPr>
        </p:pic>
        <p:cxnSp>
          <p:nvCxnSpPr>
            <p:cNvPr id="10" name="Straight Arrow Connector 9"/>
            <p:cNvCxnSpPr>
              <a:stCxn id="9" idx="3"/>
              <a:endCxn id="7" idx="1"/>
            </p:cNvCxnSpPr>
            <p:nvPr/>
          </p:nvCxnSpPr>
          <p:spPr>
            <a:xfrm flipV="1">
              <a:off x="2029965" y="3656968"/>
              <a:ext cx="2114266" cy="3802"/>
            </a:xfrm>
            <a:prstGeom prst="straightConnector1">
              <a:avLst/>
            </a:prstGeom>
            <a:ln w="50800">
              <a:solidFill>
                <a:schemeClr val="tx1">
                  <a:lumMod val="95000"/>
                  <a:lumOff val="5000"/>
                </a:schemeClr>
              </a:solidFill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>
              <a:endCxn id="8" idx="0"/>
            </p:cNvCxnSpPr>
            <p:nvPr/>
          </p:nvCxnSpPr>
          <p:spPr>
            <a:xfrm flipH="1">
              <a:off x="3087098" y="3656968"/>
              <a:ext cx="0" cy="899196"/>
            </a:xfrm>
            <a:prstGeom prst="straightConnector1">
              <a:avLst/>
            </a:prstGeom>
            <a:ln w="50800">
              <a:solidFill>
                <a:schemeClr val="tx1">
                  <a:lumMod val="95000"/>
                  <a:lumOff val="5000"/>
                </a:schemeClr>
              </a:solidFill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4" descr="http://www.iconsdb.com/icons/preview/green/key-xxl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6796" y="2491226"/>
              <a:ext cx="726469" cy="7264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4" descr="http://www.iconsdb.com/icons/preview/green/key-xxl.png"/>
            <p:cNvPicPr>
              <a:picLocks noChangeAspect="1" noChangeArrowheads="1"/>
            </p:cNvPicPr>
            <p:nvPr/>
          </p:nvPicPr>
          <p:blipFill>
            <a:blip r:embed="rId5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7128" y="2491225"/>
              <a:ext cx="726469" cy="7264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6" name="Group 25"/>
          <p:cNvGrpSpPr/>
          <p:nvPr/>
        </p:nvGrpSpPr>
        <p:grpSpPr>
          <a:xfrm>
            <a:off x="6455349" y="1741870"/>
            <a:ext cx="4865070" cy="3436539"/>
            <a:chOff x="6449552" y="2693527"/>
            <a:chExt cx="4865070" cy="3436539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43022" y="3173470"/>
              <a:ext cx="1371600" cy="137160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0089" y="4758466"/>
              <a:ext cx="1371600" cy="1371600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9552" y="3173470"/>
              <a:ext cx="1379204" cy="1379204"/>
            </a:xfrm>
            <a:prstGeom prst="rect">
              <a:avLst/>
            </a:prstGeom>
          </p:spPr>
        </p:pic>
        <p:cxnSp>
          <p:nvCxnSpPr>
            <p:cNvPr id="19" name="Straight Arrow Connector 18"/>
            <p:cNvCxnSpPr>
              <a:stCxn id="18" idx="3"/>
              <a:endCxn id="16" idx="1"/>
            </p:cNvCxnSpPr>
            <p:nvPr/>
          </p:nvCxnSpPr>
          <p:spPr>
            <a:xfrm flipV="1">
              <a:off x="7828756" y="3859270"/>
              <a:ext cx="2114266" cy="3802"/>
            </a:xfrm>
            <a:prstGeom prst="straightConnector1">
              <a:avLst/>
            </a:prstGeom>
            <a:ln w="50800">
              <a:solidFill>
                <a:schemeClr val="tx1">
                  <a:lumMod val="95000"/>
                  <a:lumOff val="5000"/>
                </a:schemeClr>
              </a:solidFill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endCxn id="17" idx="0"/>
            </p:cNvCxnSpPr>
            <p:nvPr/>
          </p:nvCxnSpPr>
          <p:spPr>
            <a:xfrm flipH="1">
              <a:off x="8885889" y="3859270"/>
              <a:ext cx="0" cy="899196"/>
            </a:xfrm>
            <a:prstGeom prst="straightConnector1">
              <a:avLst/>
            </a:prstGeom>
            <a:ln w="50800">
              <a:solidFill>
                <a:schemeClr val="tx1">
                  <a:lumMod val="95000"/>
                  <a:lumOff val="5000"/>
                </a:schemeClr>
              </a:solidFill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4" name="Picture 4" descr="http://www.iconsdb.com/icons/preview/green/key-xxl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75919" y="2693527"/>
              <a:ext cx="726469" cy="7264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4" descr="http://www.iconsdb.com/icons/preview/green/key-xxl.png"/>
            <p:cNvPicPr>
              <a:picLocks noChangeAspect="1" noChangeArrowheads="1"/>
            </p:cNvPicPr>
            <p:nvPr/>
          </p:nvPicPr>
          <p:blipFill>
            <a:blip r:embed="rId5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0682" y="2693528"/>
              <a:ext cx="726469" cy="7264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7" name="TextBox 26"/>
          <p:cNvSpPr txBox="1"/>
          <p:nvPr/>
        </p:nvSpPr>
        <p:spPr>
          <a:xfrm>
            <a:off x="2491572" y="2531373"/>
            <a:ext cx="1630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Authenticated</a:t>
            </a:r>
            <a:endParaRPr lang="en-US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433477" y="2531373"/>
            <a:ext cx="901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Private</a:t>
            </a:r>
            <a:endParaRPr lang="en-US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29" name="Picture 4" descr="http://www.iconsdb.com/icons/preview/green/key-xxl.png"/>
          <p:cNvPicPr>
            <a:picLocks noChangeAspect="1" noChangeArrowheads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1101" y="93452"/>
            <a:ext cx="726469" cy="726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2649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Encapsulation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741871"/>
            <a:ext cx="5386917" cy="461886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If </a:t>
            </a:r>
            <a:r>
              <a:rPr lang="en-US" dirty="0"/>
              <a:t>you must use public key encryption, then only use it </a:t>
            </a:r>
            <a:r>
              <a:rPr lang="en-US" dirty="0" smtClean="0"/>
              <a:t>once in order to </a:t>
            </a:r>
            <a:r>
              <a:rPr lang="en-US" dirty="0"/>
              <a:t>encrypt </a:t>
            </a:r>
            <a:r>
              <a:rPr lang="en-US" dirty="0" smtClean="0"/>
              <a:t>(or </a:t>
            </a:r>
            <a:r>
              <a:rPr lang="en-US" i="1" dirty="0" smtClean="0"/>
              <a:t>encapsulate</a:t>
            </a:r>
            <a:r>
              <a:rPr lang="en-US" dirty="0" smtClean="0"/>
              <a:t>) a </a:t>
            </a:r>
            <a:r>
              <a:rPr lang="en-US" dirty="0"/>
              <a:t>symmetric key that you will use from now </a:t>
            </a:r>
            <a:r>
              <a:rPr lang="en-US" dirty="0" smtClean="0"/>
              <a:t>onward.</a:t>
            </a:r>
          </a:p>
          <a:p>
            <a:r>
              <a:rPr lang="en-US" dirty="0" smtClean="0"/>
              <a:t>This object is formally called a</a:t>
            </a:r>
            <a:br>
              <a:rPr lang="en-US" dirty="0" smtClean="0"/>
            </a:br>
            <a:r>
              <a:rPr lang="en-US" i="1" dirty="0" smtClean="0"/>
              <a:t>key encapsulation mechanism (KEM)</a:t>
            </a:r>
            <a:r>
              <a:rPr lang="en-US" dirty="0" smtClean="0"/>
              <a:t>.</a:t>
            </a:r>
          </a:p>
          <a:p>
            <a:r>
              <a:rPr lang="en-US" dirty="0" smtClean="0"/>
              <a:t>This overall procedure is called </a:t>
            </a:r>
            <a:r>
              <a:rPr lang="en-US" i="1" dirty="0" smtClean="0"/>
              <a:t>hybrid encryption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5300283"/>
            <a:ext cx="5389033" cy="1060457"/>
          </a:xfrm>
        </p:spPr>
        <p:txBody>
          <a:bodyPr>
            <a:normAutofit/>
          </a:bodyPr>
          <a:lstStyle/>
          <a:p>
            <a:r>
              <a:rPr lang="en-US" dirty="0" smtClean="0"/>
              <a:t>Problem: </a:t>
            </a:r>
            <a:r>
              <a:rPr lang="en-US" dirty="0"/>
              <a:t>Eve </a:t>
            </a:r>
            <a:r>
              <a:rPr lang="en-US" dirty="0" smtClean="0"/>
              <a:t>reads </a:t>
            </a:r>
            <a:r>
              <a:rPr lang="en-US" dirty="0" err="1"/>
              <a:t>msgs</a:t>
            </a:r>
            <a:r>
              <a:rPr lang="en-US" dirty="0"/>
              <a:t> from </a:t>
            </a:r>
            <a:r>
              <a:rPr lang="en-US" i="1" dirty="0"/>
              <a:t>past</a:t>
            </a:r>
          </a:p>
          <a:p>
            <a:r>
              <a:rPr lang="en-US" dirty="0"/>
              <a:t>Response: ??</a:t>
            </a:r>
            <a:r>
              <a:rPr lang="en-US" dirty="0" smtClean="0"/>
              <a:t>?</a:t>
            </a:r>
            <a:endParaRPr lang="en-US" dirty="0"/>
          </a:p>
        </p:txBody>
      </p:sp>
      <p:grpSp>
        <p:nvGrpSpPr>
          <p:cNvPr id="26" name="Group 25"/>
          <p:cNvGrpSpPr/>
          <p:nvPr/>
        </p:nvGrpSpPr>
        <p:grpSpPr>
          <a:xfrm>
            <a:off x="6455349" y="1741870"/>
            <a:ext cx="4865070" cy="3436539"/>
            <a:chOff x="6449552" y="2693527"/>
            <a:chExt cx="4865070" cy="3436539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43022" y="3173470"/>
              <a:ext cx="1371600" cy="137160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0089" y="4758466"/>
              <a:ext cx="1371600" cy="1371600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9552" y="3173470"/>
              <a:ext cx="1379204" cy="1379204"/>
            </a:xfrm>
            <a:prstGeom prst="rect">
              <a:avLst/>
            </a:prstGeom>
          </p:spPr>
        </p:pic>
        <p:cxnSp>
          <p:nvCxnSpPr>
            <p:cNvPr id="19" name="Straight Arrow Connector 18"/>
            <p:cNvCxnSpPr>
              <a:stCxn id="18" idx="3"/>
              <a:endCxn id="16" idx="1"/>
            </p:cNvCxnSpPr>
            <p:nvPr/>
          </p:nvCxnSpPr>
          <p:spPr>
            <a:xfrm flipV="1">
              <a:off x="7828756" y="3859270"/>
              <a:ext cx="2114266" cy="3802"/>
            </a:xfrm>
            <a:prstGeom prst="straightConnector1">
              <a:avLst/>
            </a:prstGeom>
            <a:ln w="50800">
              <a:solidFill>
                <a:schemeClr val="tx1">
                  <a:lumMod val="95000"/>
                  <a:lumOff val="5000"/>
                </a:schemeClr>
              </a:solidFill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>
              <a:endCxn id="17" idx="0"/>
            </p:cNvCxnSpPr>
            <p:nvPr/>
          </p:nvCxnSpPr>
          <p:spPr>
            <a:xfrm flipH="1">
              <a:off x="8885889" y="3859270"/>
              <a:ext cx="0" cy="899196"/>
            </a:xfrm>
            <a:prstGeom prst="straightConnector1">
              <a:avLst/>
            </a:prstGeom>
            <a:ln w="50800">
              <a:solidFill>
                <a:schemeClr val="tx1">
                  <a:lumMod val="95000"/>
                  <a:lumOff val="5000"/>
                </a:schemeClr>
              </a:solidFill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4" name="Picture 4" descr="http://www.iconsdb.com/icons/preview/green/key-xxl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75919" y="2693527"/>
              <a:ext cx="726469" cy="7264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4" descr="http://www.iconsdb.com/icons/preview/green/key-xxl.png"/>
            <p:cNvPicPr>
              <a:picLocks noChangeAspect="1" noChangeArrowheads="1"/>
            </p:cNvPicPr>
            <p:nvPr/>
          </p:nvPicPr>
          <p:blipFill>
            <a:blip r:embed="rId5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70682" y="2693528"/>
              <a:ext cx="726469" cy="7264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8" name="TextBox 27"/>
          <p:cNvSpPr txBox="1"/>
          <p:nvPr/>
        </p:nvSpPr>
        <p:spPr>
          <a:xfrm>
            <a:off x="8433477" y="2531373"/>
            <a:ext cx="901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Private</a:t>
            </a:r>
            <a:endParaRPr lang="en-US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193368" y="1741870"/>
            <a:ext cx="5389033" cy="4618869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971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4600" y="0"/>
            <a:ext cx="970014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513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https://www.google.com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Chrome: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Firefox: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78349" t="40104" r="824" b="49946"/>
          <a:stretch/>
        </p:blipFill>
        <p:spPr>
          <a:xfrm>
            <a:off x="2204482" y="1158314"/>
            <a:ext cx="6201035" cy="189262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3149" t="71162" r="6279" b="21853"/>
          <a:stretch/>
        </p:blipFill>
        <p:spPr>
          <a:xfrm>
            <a:off x="2204482" y="3460293"/>
            <a:ext cx="9377917" cy="669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323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BU’s login page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Chrome: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Firefox: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531" t="68462" r="18076" b="24279"/>
          <a:stretch/>
        </p:blipFill>
        <p:spPr>
          <a:xfrm>
            <a:off x="2204482" y="3460292"/>
            <a:ext cx="9377917" cy="8042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78510" t="48018" r="1128" b="43569"/>
          <a:stretch/>
        </p:blipFill>
        <p:spPr>
          <a:xfrm>
            <a:off x="2204482" y="1102108"/>
            <a:ext cx="6439267" cy="1699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588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Public key cryptography: a partial timeline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1970: Key exchange by </a:t>
            </a:r>
            <a:r>
              <a:rPr lang="en-US" dirty="0"/>
              <a:t>James Ellis, Clifford Cocks and Graham </a:t>
            </a:r>
            <a:r>
              <a:rPr lang="en-US" dirty="0" smtClean="0"/>
              <a:t>Williamson</a:t>
            </a:r>
          </a:p>
          <a:p>
            <a:r>
              <a:rPr lang="en-US" dirty="0" smtClean="0"/>
              <a:t>1973: Public key encryption </a:t>
            </a:r>
            <a:r>
              <a:rPr lang="en-US" dirty="0"/>
              <a:t>by </a:t>
            </a:r>
            <a:r>
              <a:rPr lang="en-US" dirty="0" smtClean="0"/>
              <a:t>Clifford </a:t>
            </a:r>
            <a:r>
              <a:rPr lang="en-US" dirty="0"/>
              <a:t>Cocks</a:t>
            </a:r>
            <a:endParaRPr lang="en-US" dirty="0" smtClean="0"/>
          </a:p>
          <a:p>
            <a:r>
              <a:rPr lang="en-US" dirty="0" smtClean="0"/>
              <a:t>1976: Key exchange by Whitﬁeld </a:t>
            </a:r>
            <a:r>
              <a:rPr lang="en-US" dirty="0" err="1"/>
              <a:t>Difﬁe</a:t>
            </a:r>
            <a:r>
              <a:rPr lang="en-US" dirty="0"/>
              <a:t>, Martin Hellman and Ralph </a:t>
            </a:r>
            <a:r>
              <a:rPr lang="en-US" dirty="0" err="1" smtClean="0"/>
              <a:t>Merkle</a:t>
            </a:r>
            <a:endParaRPr lang="en-US" dirty="0" smtClean="0"/>
          </a:p>
          <a:p>
            <a:r>
              <a:rPr lang="en-US" dirty="0" smtClean="0"/>
              <a:t>1977: Public key encryption by Ron Rivest, </a:t>
            </a:r>
            <a:r>
              <a:rPr lang="en-US" dirty="0" err="1" smtClean="0"/>
              <a:t>Adi</a:t>
            </a:r>
            <a:r>
              <a:rPr lang="en-US" dirty="0" smtClean="0"/>
              <a:t> Shamir, and Leonard </a:t>
            </a:r>
            <a:r>
              <a:rPr lang="en-US" dirty="0" err="1" smtClean="0"/>
              <a:t>Adleman</a:t>
            </a:r>
            <a:endParaRPr lang="en-US" dirty="0" smtClean="0"/>
          </a:p>
          <a:p>
            <a:r>
              <a:rPr lang="en-US" dirty="0" smtClean="0"/>
              <a:t>1984-85</a:t>
            </a:r>
            <a:r>
              <a:rPr lang="en-US" dirty="0"/>
              <a:t>: </a:t>
            </a:r>
            <a:r>
              <a:rPr lang="en-US" dirty="0" err="1" smtClean="0"/>
              <a:t>Taher</a:t>
            </a:r>
            <a:r>
              <a:rPr lang="en-US" dirty="0" smtClean="0"/>
              <a:t> </a:t>
            </a:r>
            <a:r>
              <a:rPr lang="en-US" dirty="0" err="1" smtClean="0"/>
              <a:t>ElGamal</a:t>
            </a:r>
            <a:r>
              <a:rPr lang="en-US" dirty="0" smtClean="0"/>
              <a:t> builds public</a:t>
            </a:r>
            <a:br>
              <a:rPr lang="en-US" dirty="0" smtClean="0"/>
            </a:br>
            <a:r>
              <a:rPr lang="en-US" dirty="0" smtClean="0"/>
              <a:t>key crypto in the </a:t>
            </a:r>
            <a:r>
              <a:rPr lang="en-US" dirty="0" err="1" smtClean="0"/>
              <a:t>Diffie</a:t>
            </a:r>
            <a:r>
              <a:rPr lang="en-US" dirty="0" smtClean="0"/>
              <a:t>-Hellman style</a:t>
            </a:r>
          </a:p>
          <a:p>
            <a:r>
              <a:rPr lang="en-US" dirty="0" smtClean="0"/>
              <a:t>Early 90s: Improved signature schemes</a:t>
            </a:r>
          </a:p>
          <a:p>
            <a:r>
              <a:rPr lang="en-US" dirty="0" smtClean="0"/>
              <a:t>Late 90s: UK’s GCHQ reveals…</a:t>
            </a:r>
          </a:p>
          <a:p>
            <a:r>
              <a:rPr lang="en-US" dirty="0" smtClean="0"/>
              <a:t>2000s: Authenticated key exchange</a:t>
            </a:r>
            <a:br>
              <a:rPr lang="en-US" dirty="0" smtClean="0"/>
            </a:br>
            <a:r>
              <a:rPr lang="en-US" dirty="0" smtClean="0"/>
              <a:t>by Ran Canetti &amp; Hugo Krawczyk,</a:t>
            </a:r>
            <a:br>
              <a:rPr lang="en-US" dirty="0" smtClean="0"/>
            </a:br>
            <a:r>
              <a:rPr lang="en-US" dirty="0" smtClean="0"/>
              <a:t>with follow-on works by others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418"/>
          <a:stretch/>
        </p:blipFill>
        <p:spPr>
          <a:xfrm>
            <a:off x="6370009" y="2989754"/>
            <a:ext cx="5212391" cy="3711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9896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time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9946575"/>
              </p:ext>
            </p:extLst>
          </p:nvPr>
        </p:nvGraphicFramePr>
        <p:xfrm>
          <a:off x="609600" y="1101725"/>
          <a:ext cx="10972800" cy="204216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197935">
                  <a:extLst>
                    <a:ext uri="{9D8B030D-6E8A-4147-A177-3AD203B41FA5}">
                      <a16:colId xmlns:a16="http://schemas.microsoft.com/office/drawing/2014/main" xmlns="" val="3863212138"/>
                    </a:ext>
                  </a:extLst>
                </a:gridCol>
                <a:gridCol w="1726507">
                  <a:extLst>
                    <a:ext uri="{9D8B030D-6E8A-4147-A177-3AD203B41FA5}">
                      <a16:colId xmlns:a16="http://schemas.microsoft.com/office/drawing/2014/main" xmlns="" val="4230008037"/>
                    </a:ext>
                  </a:extLst>
                </a:gridCol>
                <a:gridCol w="8048358">
                  <a:extLst>
                    <a:ext uri="{9D8B030D-6E8A-4147-A177-3AD203B41FA5}">
                      <a16:colId xmlns:a16="http://schemas.microsoft.com/office/drawing/2014/main" xmlns="" val="24679642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Trusted server?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Crypto used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Method</a:t>
                      </a:r>
                      <a:endParaRPr lang="en-US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601168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Yes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Symmetric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Needham-Schroeder,</a:t>
                      </a:r>
                      <a:r>
                        <a:rPr lang="en-US" sz="2200" baseline="0" dirty="0" smtClean="0">
                          <a:solidFill>
                            <a:schemeClr val="tx1"/>
                          </a:solidFill>
                        </a:rPr>
                        <a:t> which is the basis of the Kerberos system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No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Asymmetric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(Authenticated) </a:t>
                      </a:r>
                      <a:r>
                        <a:rPr lang="en-US" sz="2200" dirty="0" err="1" smtClean="0"/>
                        <a:t>Diffie</a:t>
                      </a:r>
                      <a:r>
                        <a:rPr lang="en-US" sz="2200" dirty="0" smtClean="0"/>
                        <a:t>-Hellman key exchange</a:t>
                      </a:r>
                      <a:endParaRPr lang="en-US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112647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No</a:t>
                      </a:r>
                      <a:endParaRPr lang="en-US" sz="22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Symmetric</a:t>
                      </a:r>
                      <a:endParaRPr lang="en-US" sz="22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Key evolution, once you have a single shared symmetric key</a:t>
                      </a:r>
                      <a:endParaRPr lang="en-US" sz="22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03143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8226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/>
        </p:nvGrpSpPr>
        <p:grpSpPr>
          <a:xfrm>
            <a:off x="3352799" y="2944678"/>
            <a:ext cx="5486401" cy="3688874"/>
            <a:chOff x="3352799" y="2944678"/>
            <a:chExt cx="5486401" cy="3688874"/>
          </a:xfrm>
        </p:grpSpPr>
        <p:sp>
          <p:nvSpPr>
            <p:cNvPr id="32" name="Right Arrow 31"/>
            <p:cNvSpPr/>
            <p:nvPr/>
          </p:nvSpPr>
          <p:spPr>
            <a:xfrm>
              <a:off x="3352799" y="2944678"/>
              <a:ext cx="5486401" cy="734877"/>
            </a:xfrm>
            <a:prstGeom prst="rightArrow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ight Arrow 32"/>
            <p:cNvSpPr/>
            <p:nvPr/>
          </p:nvSpPr>
          <p:spPr>
            <a:xfrm rot="16200000">
              <a:off x="5490559" y="3771539"/>
              <a:ext cx="1210882" cy="650929"/>
            </a:xfrm>
            <a:prstGeom prst="rightArrow">
              <a:avLst>
                <a:gd name="adj1" fmla="val 50000"/>
                <a:gd name="adj2" fmla="val 0"/>
              </a:avLst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24399" y="3890352"/>
              <a:ext cx="2743200" cy="27432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Secure </a:t>
            </a:r>
            <a:r>
              <a:rPr lang="en-US" dirty="0" smtClean="0"/>
              <a:t>communication in presence of an adversary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1982491"/>
            <a:ext cx="2743200" cy="2743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97596" y="4642313"/>
            <a:ext cx="19672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message </a:t>
            </a:r>
            <a:r>
              <a:rPr lang="en-US" sz="2800" i="1" dirty="0" smtClean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M</a:t>
            </a:r>
            <a:endParaRPr lang="en-US" sz="2800" i="1" dirty="0"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16344" y="5711666"/>
            <a:ext cx="6848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C00000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???</a:t>
            </a:r>
            <a:endParaRPr lang="en-US" sz="2800" dirty="0">
              <a:solidFill>
                <a:srgbClr val="C00000"/>
              </a:solidFill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45634" y="1459271"/>
            <a:ext cx="10711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key </a:t>
            </a:r>
            <a:r>
              <a:rPr lang="en-US" sz="2800" i="1" dirty="0" smtClean="0">
                <a:solidFill>
                  <a:schemeClr val="accent3">
                    <a:lumMod val="7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K</a:t>
            </a:r>
            <a:endParaRPr lang="en-US" sz="2800" i="1" dirty="0">
              <a:solidFill>
                <a:schemeClr val="accent3">
                  <a:lumMod val="75000"/>
                </a:schemeClr>
              </a:solidFill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675235" y="1458797"/>
            <a:ext cx="10711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key </a:t>
            </a:r>
            <a:r>
              <a:rPr lang="en-US" sz="2800" i="1" dirty="0" smtClean="0">
                <a:solidFill>
                  <a:schemeClr val="accent3">
                    <a:lumMod val="7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K</a:t>
            </a:r>
            <a:endParaRPr lang="en-US" sz="2800" i="1" dirty="0">
              <a:solidFill>
                <a:schemeClr val="accent3">
                  <a:lumMod val="75000"/>
                </a:schemeClr>
              </a:solidFill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880873" y="1052765"/>
            <a:ext cx="34179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✉  </a:t>
            </a:r>
            <a:r>
              <a:rPr lang="en-US" sz="2800" i="1" dirty="0" smtClean="0">
                <a:solidFill>
                  <a:schemeClr val="accent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key encapsulation</a:t>
            </a:r>
            <a:endParaRPr lang="en-US" sz="2800" i="1" dirty="0">
              <a:solidFill>
                <a:schemeClr val="accent1"/>
              </a:solidFill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452130" y="2206484"/>
            <a:ext cx="302518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</a:rPr>
              <a:t>☏ </a:t>
            </a:r>
            <a:r>
              <a:rPr lang="en-US" sz="2800" dirty="0" smtClean="0">
                <a:solidFill>
                  <a:schemeClr val="accent1"/>
                </a:solidFill>
              </a:rPr>
              <a:t> </a:t>
            </a:r>
            <a:r>
              <a:rPr lang="en-US" sz="2800" i="1" dirty="0" smtClean="0">
                <a:solidFill>
                  <a:schemeClr val="accent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protected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☏</a:t>
            </a:r>
            <a:r>
              <a:rPr lang="en-US" sz="2800" dirty="0" smtClean="0"/>
              <a:t>  </a:t>
            </a:r>
            <a:r>
              <a:rPr lang="en-US" sz="2800" i="1" dirty="0" smtClean="0">
                <a:solidFill>
                  <a:schemeClr val="accent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communication</a:t>
            </a:r>
            <a:endParaRPr lang="en-US" sz="2800" i="1" dirty="0">
              <a:solidFill>
                <a:schemeClr val="accent1"/>
              </a:solidFill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2537993" y="1377453"/>
            <a:ext cx="7137242" cy="731520"/>
            <a:chOff x="2537993" y="1377453"/>
            <a:chExt cx="7137242" cy="731520"/>
          </a:xfrm>
        </p:grpSpPr>
        <p:sp>
          <p:nvSpPr>
            <p:cNvPr id="18" name="Right Arrow 17"/>
            <p:cNvSpPr/>
            <p:nvPr/>
          </p:nvSpPr>
          <p:spPr>
            <a:xfrm>
              <a:off x="2537993" y="1377453"/>
              <a:ext cx="7137242" cy="731520"/>
            </a:xfrm>
            <a:prstGeom prst="rightArrow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303937" y="1477893"/>
              <a:ext cx="107112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 smtClean="0">
                  <a:latin typeface="Lato Medium" panose="020F0502020204030203" pitchFamily="34" charset="0"/>
                  <a:ea typeface="Lato Medium" panose="020F0502020204030203" pitchFamily="34" charset="0"/>
                  <a:cs typeface="Lato Medium" panose="020F0502020204030203" pitchFamily="34" charset="0"/>
                </a:rPr>
                <a:t>key </a:t>
              </a:r>
              <a:r>
                <a:rPr lang="en-US" sz="2800" i="1" dirty="0" smtClean="0">
                  <a:solidFill>
                    <a:schemeClr val="accent3">
                      <a:lumMod val="75000"/>
                    </a:schemeClr>
                  </a:solidFill>
                  <a:latin typeface="Lato Heavy" panose="020F0502020204030203" pitchFamily="34" charset="0"/>
                  <a:ea typeface="Lato Heavy" panose="020F0502020204030203" pitchFamily="34" charset="0"/>
                  <a:cs typeface="Lato Heavy" panose="020F0502020204030203" pitchFamily="34" charset="0"/>
                </a:rPr>
                <a:t>K</a:t>
              </a:r>
              <a:endParaRPr lang="en-US" sz="2800" i="1" dirty="0">
                <a:solidFill>
                  <a:schemeClr val="accent3">
                    <a:lumMod val="7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endParaRPr>
            </a:p>
          </p:txBody>
        </p:sp>
      </p:grpSp>
      <p:pic>
        <p:nvPicPr>
          <p:cNvPr id="27" name="Picture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97332" y="2206484"/>
            <a:ext cx="1102097" cy="90923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3303937" y="3048448"/>
            <a:ext cx="31486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encode </a:t>
            </a:r>
            <a:r>
              <a:rPr lang="en-US" sz="2800" i="1" dirty="0" smtClean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C </a:t>
            </a:r>
            <a:r>
              <a:rPr lang="en-US" sz="2800" dirty="0" smtClean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=</a:t>
            </a:r>
            <a:r>
              <a:rPr lang="en-US" sz="2800" i="1" dirty="0" smtClean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E</a:t>
            </a:r>
            <a:r>
              <a:rPr lang="en-US" sz="2800" dirty="0" smtClean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(</a:t>
            </a:r>
            <a:r>
              <a:rPr lang="en-US" sz="2800" dirty="0" smtClean="0">
                <a:solidFill>
                  <a:schemeClr val="accent3">
                    <a:lumMod val="7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K</a:t>
            </a:r>
            <a:r>
              <a:rPr lang="en-US" sz="2800" dirty="0" smtClean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, </a:t>
            </a:r>
            <a:r>
              <a:rPr lang="en-US" sz="2800" i="1" dirty="0" smtClean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M</a:t>
            </a:r>
            <a:r>
              <a:rPr lang="en-US" sz="2800" dirty="0" smtClean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)</a:t>
            </a:r>
            <a:endParaRPr lang="en-US" sz="2800" dirty="0"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803165" y="4756579"/>
            <a:ext cx="31902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decode </a:t>
            </a:r>
            <a:r>
              <a:rPr lang="en-US" sz="2800" i="1" dirty="0" smtClean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M </a:t>
            </a:r>
            <a:r>
              <a:rPr lang="en-US" sz="2800" dirty="0" smtClean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=</a:t>
            </a:r>
            <a:r>
              <a:rPr lang="en-US" sz="2800" i="1" dirty="0" smtClean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 D</a:t>
            </a:r>
            <a:r>
              <a:rPr lang="en-US" sz="2800" dirty="0" smtClean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(</a:t>
            </a:r>
            <a:r>
              <a:rPr lang="en-US" sz="2800" i="1" dirty="0" smtClean="0">
                <a:solidFill>
                  <a:schemeClr val="accent3">
                    <a:lumMod val="75000"/>
                  </a:schemeClr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K</a:t>
            </a:r>
            <a:r>
              <a:rPr lang="en-US" sz="2800" i="1" dirty="0" smtClean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, C</a:t>
            </a:r>
            <a:r>
              <a:rPr lang="en-US" sz="2800" dirty="0" smtClean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)</a:t>
            </a:r>
            <a:endParaRPr lang="en-US" sz="2800" dirty="0">
              <a:latin typeface="Lato Heavy" panose="020F0502020204030203" pitchFamily="34" charset="0"/>
              <a:ea typeface="Lato Heavy" panose="020F0502020204030203" pitchFamily="34" charset="0"/>
              <a:cs typeface="Lato Heavy" panose="020F0502020204030203" pitchFamily="34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0" y="1982492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1129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new ideas to study in Part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2500" i="1" dirty="0"/>
              <a:t>Key negotiation and exchange</a:t>
            </a:r>
            <a:r>
              <a:rPr lang="en-US" sz="2500" dirty="0"/>
              <a:t>: how to create a shared key over the internet</a:t>
            </a:r>
          </a:p>
          <a:p>
            <a:pPr>
              <a:spcBef>
                <a:spcPts val="1200"/>
              </a:spcBef>
            </a:pPr>
            <a:r>
              <a:rPr lang="en-US" sz="2500" i="1" dirty="0"/>
              <a:t>Forward </a:t>
            </a:r>
            <a:r>
              <a:rPr lang="en-US" sz="2500" i="1" dirty="0" smtClean="0"/>
              <a:t>secrecy and key evolution</a:t>
            </a:r>
            <a:r>
              <a:rPr lang="en-US" sz="2500" dirty="0" smtClean="0"/>
              <a:t>: </a:t>
            </a:r>
            <a:r>
              <a:rPr lang="en-US" sz="2500" dirty="0"/>
              <a:t>protecting privacy + integrity of messages from the past against key compromises in the future</a:t>
            </a:r>
          </a:p>
          <a:p>
            <a:pPr>
              <a:spcBef>
                <a:spcPts val="1200"/>
              </a:spcBef>
            </a:pPr>
            <a:r>
              <a:rPr lang="en-US" sz="2500" i="1" dirty="0" smtClean="0"/>
              <a:t>Public authentication</a:t>
            </a:r>
            <a:r>
              <a:rPr lang="en-US" sz="2500" dirty="0" smtClean="0"/>
              <a:t>: signing a message so anybody knows you created </a:t>
            </a:r>
            <a:r>
              <a:rPr lang="en-US" sz="2500" dirty="0" smtClean="0"/>
              <a:t>it</a:t>
            </a:r>
            <a:endParaRPr lang="en-US" sz="2500" dirty="0" smtClean="0"/>
          </a:p>
        </p:txBody>
      </p:sp>
    </p:spTree>
    <p:extLst>
      <p:ext uri="{BB962C8B-B14F-4D97-AF65-F5344CB8AC3E}">
        <p14:creationId xmlns:p14="http://schemas.microsoft.com/office/powerpoint/2010/main" val="1362737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distribution = initial agreement + subsequent evolution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0703983"/>
              </p:ext>
            </p:extLst>
          </p:nvPr>
        </p:nvGraphicFramePr>
        <p:xfrm>
          <a:off x="609600" y="1101725"/>
          <a:ext cx="10972800" cy="204216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197935">
                  <a:extLst>
                    <a:ext uri="{9D8B030D-6E8A-4147-A177-3AD203B41FA5}">
                      <a16:colId xmlns:a16="http://schemas.microsoft.com/office/drawing/2014/main" xmlns="" val="3863212138"/>
                    </a:ext>
                  </a:extLst>
                </a:gridCol>
                <a:gridCol w="1726507">
                  <a:extLst>
                    <a:ext uri="{9D8B030D-6E8A-4147-A177-3AD203B41FA5}">
                      <a16:colId xmlns:a16="http://schemas.microsoft.com/office/drawing/2014/main" xmlns="" val="4230008037"/>
                    </a:ext>
                  </a:extLst>
                </a:gridCol>
                <a:gridCol w="8048358">
                  <a:extLst>
                    <a:ext uri="{9D8B030D-6E8A-4147-A177-3AD203B41FA5}">
                      <a16:colId xmlns:a16="http://schemas.microsoft.com/office/drawing/2014/main" xmlns="" val="24679642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Trusted server?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Crypto used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Method</a:t>
                      </a:r>
                      <a:endParaRPr lang="en-US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601168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Yes</a:t>
                      </a:r>
                      <a:endParaRPr lang="en-US" sz="22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Symmetric</a:t>
                      </a:r>
                      <a:endParaRPr lang="en-US" sz="22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Needham-Schroeder,</a:t>
                      </a:r>
                      <a:r>
                        <a:rPr lang="en-US" sz="22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which is the basis of the Kerberos system</a:t>
                      </a:r>
                      <a:endParaRPr lang="en-US" sz="2200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No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Asymmetric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(Authenticated) </a:t>
                      </a:r>
                      <a:r>
                        <a:rPr lang="en-US" sz="2200" dirty="0" err="1" smtClean="0"/>
                        <a:t>Diffie</a:t>
                      </a:r>
                      <a:r>
                        <a:rPr lang="en-US" sz="2200" dirty="0" smtClean="0"/>
                        <a:t>-Hellman key exchange</a:t>
                      </a:r>
                      <a:endParaRPr lang="en-US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112647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No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Symmetric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Key evolution, once you have a single shared symmetric key</a:t>
                      </a:r>
                      <a:endParaRPr lang="en-US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03143004"/>
                  </a:ext>
                </a:extLst>
              </a:tr>
            </a:tbl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136445" y="3290271"/>
            <a:ext cx="12045452" cy="3487103"/>
            <a:chOff x="136445" y="1950307"/>
            <a:chExt cx="12045452" cy="3487103"/>
          </a:xfrm>
        </p:grpSpPr>
        <p:sp>
          <p:nvSpPr>
            <p:cNvPr id="5" name="TextBox 4"/>
            <p:cNvSpPr txBox="1"/>
            <p:nvPr/>
          </p:nvSpPr>
          <p:spPr>
            <a:xfrm>
              <a:off x="8107532" y="3595923"/>
              <a:ext cx="274947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/>
              <a:r>
                <a:rPr lang="en-US" sz="2400" dirty="0" smtClean="0"/>
                <a:t>3: A, {</a:t>
              </a:r>
              <a:r>
                <a:rPr lang="en-US" sz="2400" dirty="0" smtClean="0">
                  <a:latin typeface="Lato Heavy"/>
                </a:rPr>
                <a:t>K</a:t>
              </a:r>
              <a:r>
                <a:rPr lang="en-US" sz="2400" baseline="-25000" dirty="0" smtClean="0">
                  <a:latin typeface="Lato Heavy"/>
                </a:rPr>
                <a:t>AB</a:t>
              </a:r>
              <a:r>
                <a:rPr lang="en-US" sz="2400" dirty="0" smtClean="0"/>
                <a:t>, A</a:t>
              </a:r>
              <a:r>
                <a:rPr lang="en-US" sz="2400" dirty="0"/>
                <a:t>, N</a:t>
              </a:r>
              <a:r>
                <a:rPr lang="en-US" sz="2400" baseline="-25000" dirty="0"/>
                <a:t>B</a:t>
              </a:r>
              <a:r>
                <a:rPr lang="en-US" sz="2400" dirty="0"/>
                <a:t>’</a:t>
              </a:r>
              <a:r>
                <a:rPr lang="en-US" sz="2400" dirty="0" smtClean="0"/>
                <a:t>}</a:t>
              </a:r>
              <a:r>
                <a:rPr lang="en-US" sz="2400" baseline="-25000" dirty="0" smtClean="0">
                  <a:latin typeface="Lato Heavy"/>
                </a:rPr>
                <a:t>BS</a:t>
              </a:r>
              <a:endParaRPr lang="en-US" sz="2400" baseline="-25000" dirty="0">
                <a:latin typeface="Lato Heavy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6445" y="2617235"/>
              <a:ext cx="1434975" cy="1767937"/>
            </a:xfrm>
            <a:prstGeom prst="rect">
              <a:avLst/>
            </a:prstGeom>
          </p:spPr>
        </p:pic>
        <p:cxnSp>
          <p:nvCxnSpPr>
            <p:cNvPr id="7" name="Straight Arrow Connector 6"/>
            <p:cNvCxnSpPr/>
            <p:nvPr/>
          </p:nvCxnSpPr>
          <p:spPr>
            <a:xfrm flipH="1">
              <a:off x="1500541" y="3253820"/>
              <a:ext cx="5205059" cy="0"/>
            </a:xfrm>
            <a:prstGeom prst="straightConnector1">
              <a:avLst/>
            </a:prstGeom>
            <a:ln w="50800">
              <a:headEnd w="med" len="lg"/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flipH="1">
              <a:off x="1579456" y="3914493"/>
              <a:ext cx="5246646" cy="31888"/>
            </a:xfrm>
            <a:prstGeom prst="straightConnector1">
              <a:avLst/>
            </a:prstGeom>
            <a:ln w="50800">
              <a:headEnd type="triangle" w="med" len="lg"/>
              <a:tailEnd type="non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8107532" y="4889384"/>
              <a:ext cx="18024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/>
              <a:r>
                <a:rPr lang="en-US" sz="2400" dirty="0" smtClean="0">
                  <a:solidFill>
                    <a:prstClr val="black"/>
                  </a:solidFill>
                </a:rPr>
                <a:t>5: </a:t>
              </a:r>
              <a:r>
                <a:rPr lang="en-US" sz="2400" dirty="0">
                  <a:solidFill>
                    <a:prstClr val="black"/>
                  </a:solidFill>
                </a:rPr>
                <a:t>{</a:t>
              </a:r>
              <a:r>
                <a:rPr lang="en-US" sz="2400" dirty="0" smtClean="0"/>
                <a:t>N</a:t>
              </a:r>
              <a:r>
                <a:rPr lang="en-US" sz="2400" baseline="-25000" dirty="0" smtClean="0"/>
                <a:t>B</a:t>
              </a:r>
              <a:r>
                <a:rPr lang="en-US" sz="2400" dirty="0" smtClean="0"/>
                <a:t> - 1}</a:t>
              </a:r>
              <a:r>
                <a:rPr lang="en-US" sz="2400" baseline="-25000" dirty="0" smtClean="0">
                  <a:latin typeface="Lato Heavy"/>
                </a:rPr>
                <a:t>AB</a:t>
              </a:r>
              <a:endParaRPr lang="en-US" sz="2400" baseline="-25000" dirty="0">
                <a:latin typeface="Lato Heavy"/>
              </a:endParaRP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H="1" flipV="1">
              <a:off x="7888676" y="4120328"/>
              <a:ext cx="2970028" cy="3802"/>
            </a:xfrm>
            <a:prstGeom prst="straightConnector1">
              <a:avLst/>
            </a:prstGeom>
            <a:ln w="50800">
              <a:headEnd type="triangle" w="med" len="lg"/>
              <a:tailEnd type="non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/>
            <p:cNvCxnSpPr/>
            <p:nvPr/>
          </p:nvCxnSpPr>
          <p:spPr>
            <a:xfrm flipH="1" flipV="1">
              <a:off x="7888676" y="4747808"/>
              <a:ext cx="2970028" cy="3802"/>
            </a:xfrm>
            <a:prstGeom prst="straightConnector1">
              <a:avLst/>
            </a:prstGeom>
            <a:ln w="50800">
              <a:headEnd type="none" w="med" len="lg"/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H="1" flipV="1">
              <a:off x="7888676" y="5433608"/>
              <a:ext cx="2970028" cy="3802"/>
            </a:xfrm>
            <a:prstGeom prst="straightConnector1">
              <a:avLst/>
            </a:prstGeom>
            <a:ln w="50800">
              <a:headEnd type="triangle" w="med" len="lg"/>
              <a:tailEnd type="non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8107532" y="4242654"/>
              <a:ext cx="135199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/>
              <a:r>
                <a:rPr lang="en-US" sz="2400" dirty="0" smtClean="0">
                  <a:solidFill>
                    <a:prstClr val="black"/>
                  </a:solidFill>
                </a:rPr>
                <a:t>4: {</a:t>
              </a:r>
              <a:r>
                <a:rPr lang="en-US" sz="2400" dirty="0" smtClean="0"/>
                <a:t>N</a:t>
              </a:r>
              <a:r>
                <a:rPr lang="en-US" sz="2400" baseline="-25000" dirty="0" smtClean="0"/>
                <a:t>B</a:t>
              </a:r>
              <a:r>
                <a:rPr lang="en-US" sz="2400" dirty="0" smtClean="0">
                  <a:solidFill>
                    <a:prstClr val="black"/>
                  </a:solidFill>
                </a:rPr>
                <a:t>}</a:t>
              </a:r>
              <a:r>
                <a:rPr lang="en-US" sz="2400" baseline="-25000" dirty="0" smtClean="0">
                  <a:solidFill>
                    <a:prstClr val="black"/>
                  </a:solidFill>
                  <a:latin typeface="Lato Heavy"/>
                </a:rPr>
                <a:t>AB</a:t>
              </a:r>
              <a:endParaRPr lang="en-US" sz="2400" baseline="-25000" dirty="0">
                <a:solidFill>
                  <a:prstClr val="black"/>
                </a:solidFill>
                <a:latin typeface="Lato Heavy"/>
              </a:endParaRP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25040" y="2775558"/>
              <a:ext cx="1379204" cy="1379204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810297" y="2823543"/>
              <a:ext cx="1371600" cy="1371600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2385272" y="2704047"/>
              <a:ext cx="29709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1: A, B, N</a:t>
              </a:r>
              <a:r>
                <a:rPr lang="en-US" sz="2400" baseline="-25000" dirty="0" smtClean="0"/>
                <a:t>A</a:t>
              </a:r>
              <a:r>
                <a:rPr lang="en-US" sz="2400" dirty="0" smtClean="0"/>
                <a:t>, </a:t>
              </a:r>
              <a:r>
                <a:rPr lang="en-US" sz="2400" dirty="0"/>
                <a:t>{A, N</a:t>
              </a:r>
              <a:r>
                <a:rPr lang="en-US" sz="2400" baseline="-25000" dirty="0"/>
                <a:t>B</a:t>
              </a:r>
              <a:r>
                <a:rPr lang="en-US" sz="2400" dirty="0"/>
                <a:t>’}</a:t>
              </a:r>
              <a:r>
                <a:rPr lang="en-US" sz="2400" baseline="-25000" dirty="0" smtClean="0">
                  <a:latin typeface="Lato Heavy"/>
                </a:rPr>
                <a:t>BS</a:t>
              </a:r>
              <a:endParaRPr lang="en-US" sz="2400" baseline="-25000" dirty="0">
                <a:latin typeface="Lato Heavy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545729" y="3360495"/>
              <a:ext cx="50712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2: </a:t>
              </a:r>
              <a:r>
                <a:rPr lang="en-US" sz="2800" dirty="0" smtClean="0"/>
                <a:t>{</a:t>
              </a:r>
              <a:r>
                <a:rPr lang="en-US" sz="2400" dirty="0" smtClean="0"/>
                <a:t>N</a:t>
              </a:r>
              <a:r>
                <a:rPr lang="en-US" sz="2400" baseline="-25000" dirty="0" smtClean="0"/>
                <a:t>A</a:t>
              </a:r>
              <a:r>
                <a:rPr lang="en-US" sz="2400" dirty="0"/>
                <a:t>, </a:t>
              </a:r>
              <a:r>
                <a:rPr lang="en-US" sz="2400" dirty="0" smtClean="0"/>
                <a:t>B, </a:t>
              </a:r>
              <a:r>
                <a:rPr lang="en-US" sz="2400" dirty="0" smtClean="0">
                  <a:latin typeface="Lato Heavy"/>
                </a:rPr>
                <a:t>K</a:t>
              </a:r>
              <a:r>
                <a:rPr lang="en-US" sz="2400" baseline="-25000" dirty="0" smtClean="0">
                  <a:latin typeface="Lato Heavy"/>
                </a:rPr>
                <a:t>AB</a:t>
              </a:r>
              <a:r>
                <a:rPr lang="en-US" sz="2400" dirty="0" smtClean="0"/>
                <a:t>, {</a:t>
              </a:r>
              <a:r>
                <a:rPr lang="en-US" sz="2400" dirty="0">
                  <a:latin typeface="Lato Heavy"/>
                </a:rPr>
                <a:t>K</a:t>
              </a:r>
              <a:r>
                <a:rPr lang="en-US" sz="2400" baseline="-25000" dirty="0">
                  <a:latin typeface="Lato Heavy"/>
                </a:rPr>
                <a:t>AB</a:t>
              </a:r>
              <a:r>
                <a:rPr lang="en-US" sz="2400" dirty="0"/>
                <a:t>, </a:t>
              </a:r>
              <a:r>
                <a:rPr lang="en-US" sz="2400" dirty="0" smtClean="0"/>
                <a:t>A, N</a:t>
              </a:r>
              <a:r>
                <a:rPr lang="en-US" sz="2400" baseline="-25000" dirty="0" smtClean="0"/>
                <a:t>B</a:t>
              </a:r>
              <a:r>
                <a:rPr lang="en-US" sz="2400" dirty="0" smtClean="0"/>
                <a:t>’}</a:t>
              </a:r>
              <a:r>
                <a:rPr lang="en-US" sz="2400" baseline="-25000" dirty="0" smtClean="0">
                  <a:latin typeface="Lato Heavy"/>
                </a:rPr>
                <a:t>BS</a:t>
              </a:r>
              <a:r>
                <a:rPr lang="en-US" sz="2800" dirty="0" smtClean="0"/>
                <a:t>}</a:t>
              </a:r>
              <a:r>
                <a:rPr lang="en-US" sz="2800" baseline="-25000" dirty="0" smtClean="0">
                  <a:latin typeface="Lato Heavy"/>
                </a:rPr>
                <a:t>AS</a:t>
              </a:r>
              <a:endParaRPr lang="en-US" sz="2800" baseline="-25000" dirty="0">
                <a:latin typeface="Lato Heavy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107532" y="1950307"/>
              <a:ext cx="85151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/>
              <a:r>
                <a:rPr lang="en-US" sz="2400" dirty="0" smtClean="0"/>
                <a:t>-1: A</a:t>
              </a:r>
              <a:endParaRPr lang="en-US" sz="2400" baseline="-25000" dirty="0">
                <a:latin typeface="Lato Heavy"/>
              </a:endParaRP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 flipH="1" flipV="1">
              <a:off x="7888676" y="2474712"/>
              <a:ext cx="2970028" cy="3802"/>
            </a:xfrm>
            <a:prstGeom prst="straightConnector1">
              <a:avLst/>
            </a:prstGeom>
            <a:ln w="50800">
              <a:headEnd type="triangle" w="med" len="lg"/>
              <a:tailEnd type="non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flipH="1" flipV="1">
              <a:off x="7888676" y="3028669"/>
              <a:ext cx="2970028" cy="3802"/>
            </a:xfrm>
            <a:prstGeom prst="straightConnector1">
              <a:avLst/>
            </a:prstGeom>
            <a:ln w="50800">
              <a:headEnd type="none" w="med" len="lg"/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8107532" y="2516427"/>
              <a:ext cx="17491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lvl="0"/>
              <a:r>
                <a:rPr lang="en-US" sz="2400" dirty="0" smtClean="0"/>
                <a:t>0: {A, N</a:t>
              </a:r>
              <a:r>
                <a:rPr lang="en-US" sz="2400" baseline="-25000" dirty="0" smtClean="0"/>
                <a:t>B</a:t>
              </a:r>
              <a:r>
                <a:rPr lang="en-US" sz="2400" dirty="0" smtClean="0"/>
                <a:t>’}</a:t>
              </a:r>
              <a:r>
                <a:rPr lang="en-US" sz="2400" baseline="-25000" dirty="0" smtClean="0">
                  <a:latin typeface="Lato Heavy"/>
                </a:rPr>
                <a:t>BS</a:t>
              </a:r>
              <a:endParaRPr lang="en-US" sz="2400" baseline="-25000" dirty="0">
                <a:latin typeface="Lato Heavy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7903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week’s </a:t>
            </a:r>
            <a:r>
              <a:rPr lang="en-US" dirty="0" smtClean="0"/>
              <a:t>reading: </a:t>
            </a:r>
            <a:r>
              <a:rPr lang="en-US" dirty="0" smtClean="0"/>
              <a:t>Kerberos authentication system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197600" y="1102109"/>
            <a:ext cx="5384800" cy="5258631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Requirements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Users only enter passwords once, at the beginning of each session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The network itself is untrusted: passwords and authentication tokens need protection in transit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 service must be able to prove that the person </a:t>
            </a:r>
            <a:r>
              <a:rPr lang="en-US" i="1" dirty="0" smtClean="0"/>
              <a:t>using </a:t>
            </a:r>
            <a:r>
              <a:rPr lang="en-US" dirty="0" smtClean="0"/>
              <a:t>a ticket == the person to whom it was </a:t>
            </a:r>
            <a:r>
              <a:rPr lang="en-US" i="1" dirty="0" smtClean="0"/>
              <a:t>issued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Clients must authenticate services before sending sensitive info to them (</a:t>
            </a:r>
            <a:r>
              <a:rPr lang="en-US" i="1" dirty="0" smtClean="0"/>
              <a:t>mutual authentication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1102109"/>
            <a:ext cx="5384800" cy="424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31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distribution = initial agreement + subsequent evolution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9695566"/>
              </p:ext>
            </p:extLst>
          </p:nvPr>
        </p:nvGraphicFramePr>
        <p:xfrm>
          <a:off x="609600" y="1101725"/>
          <a:ext cx="10972800" cy="204216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197935">
                  <a:extLst>
                    <a:ext uri="{9D8B030D-6E8A-4147-A177-3AD203B41FA5}">
                      <a16:colId xmlns:a16="http://schemas.microsoft.com/office/drawing/2014/main" xmlns="" val="3863212138"/>
                    </a:ext>
                  </a:extLst>
                </a:gridCol>
                <a:gridCol w="1726507">
                  <a:extLst>
                    <a:ext uri="{9D8B030D-6E8A-4147-A177-3AD203B41FA5}">
                      <a16:colId xmlns:a16="http://schemas.microsoft.com/office/drawing/2014/main" xmlns="" val="4230008037"/>
                    </a:ext>
                  </a:extLst>
                </a:gridCol>
                <a:gridCol w="8048358">
                  <a:extLst>
                    <a:ext uri="{9D8B030D-6E8A-4147-A177-3AD203B41FA5}">
                      <a16:colId xmlns:a16="http://schemas.microsoft.com/office/drawing/2014/main" xmlns="" val="24679642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Trusted server?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Crypto used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Method</a:t>
                      </a:r>
                      <a:endParaRPr lang="en-US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601168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Yes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Symmetric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solidFill>
                            <a:schemeClr val="tx1"/>
                          </a:solidFill>
                        </a:rPr>
                        <a:t>Needham-Schroeder,</a:t>
                      </a:r>
                      <a:r>
                        <a:rPr lang="en-US" sz="2200" baseline="0" dirty="0" smtClean="0">
                          <a:solidFill>
                            <a:schemeClr val="tx1"/>
                          </a:solidFill>
                        </a:rPr>
                        <a:t> which is the basis of the Kerberos system</a:t>
                      </a:r>
                      <a:endParaRPr lang="en-US" sz="2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solidFill>
                            <a:srgbClr val="953735"/>
                          </a:solidFill>
                        </a:rPr>
                        <a:t>No</a:t>
                      </a:r>
                      <a:endParaRPr lang="en-US" sz="2200" dirty="0">
                        <a:solidFill>
                          <a:srgbClr val="953735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solidFill>
                            <a:srgbClr val="953735"/>
                          </a:solidFill>
                        </a:rPr>
                        <a:t>Asymmetric</a:t>
                      </a:r>
                      <a:endParaRPr lang="en-US" sz="2200" dirty="0">
                        <a:solidFill>
                          <a:srgbClr val="953735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solidFill>
                            <a:srgbClr val="953735"/>
                          </a:solidFill>
                        </a:rPr>
                        <a:t>(Authenticated) </a:t>
                      </a:r>
                      <a:r>
                        <a:rPr lang="en-US" sz="2200" dirty="0" err="1" smtClean="0">
                          <a:solidFill>
                            <a:srgbClr val="953735"/>
                          </a:solidFill>
                        </a:rPr>
                        <a:t>Diffie</a:t>
                      </a:r>
                      <a:r>
                        <a:rPr lang="en-US" sz="2200" dirty="0" smtClean="0">
                          <a:solidFill>
                            <a:srgbClr val="953735"/>
                          </a:solidFill>
                        </a:rPr>
                        <a:t>-Hellman key exchange</a:t>
                      </a:r>
                      <a:endParaRPr lang="en-US" sz="2200" dirty="0">
                        <a:solidFill>
                          <a:srgbClr val="953735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112647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No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Symmetric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200" dirty="0" smtClean="0"/>
                        <a:t>Key evolution, once you have a single shared symmetric key</a:t>
                      </a:r>
                      <a:endParaRPr lang="en-US" sz="2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03143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93589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Venezia_acqua_alta_notte_2005_modificata.jpg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48" r="7860"/>
          <a:stretch/>
        </p:blipFill>
        <p:spPr>
          <a:xfrm>
            <a:off x="6059299" y="846138"/>
            <a:ext cx="6132701" cy="60118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6948"/>
            <a:ext cx="10972800" cy="545806"/>
          </a:xfrm>
        </p:spPr>
        <p:txBody>
          <a:bodyPr/>
          <a:lstStyle/>
          <a:p>
            <a:r>
              <a:rPr lang="en-US" dirty="0" smtClean="0"/>
              <a:t>Complexity </a:t>
            </a:r>
            <a:r>
              <a:rPr lang="en-US" dirty="0" smtClean="0"/>
              <a:t>theoretic view of cryptography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89315"/>
            <a:ext cx="5289401" cy="19792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err="1" smtClean="0">
                <a:latin typeface="Lato Black"/>
                <a:cs typeface="Lato Black"/>
              </a:rPr>
              <a:t>Cryptomania</a:t>
            </a:r>
            <a:r>
              <a:rPr lang="en-US" sz="3200" dirty="0" smtClean="0">
                <a:latin typeface="Lato Black"/>
                <a:cs typeface="Lato Black"/>
              </a:rPr>
              <a:t> </a:t>
            </a:r>
            <a:r>
              <a:rPr lang="en-US" sz="3200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(</a:t>
            </a:r>
            <a:r>
              <a:rPr lang="en-US" sz="3200" dirty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✉</a:t>
            </a:r>
            <a:r>
              <a:rPr lang="en-US" sz="3200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) </a:t>
            </a:r>
            <a:r>
              <a:rPr lang="en-US" sz="3200" dirty="0" smtClean="0">
                <a:latin typeface="Lato Black"/>
                <a:cs typeface="Lato Black"/>
              </a:rPr>
              <a:t>= elegant</a:t>
            </a:r>
          </a:p>
          <a:p>
            <a:r>
              <a:rPr lang="en-US" sz="2800" i="1" dirty="0" smtClean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Millisecond</a:t>
            </a:r>
            <a:r>
              <a:rPr lang="en-US" sz="2800" dirty="0" smtClean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</a:t>
            </a:r>
            <a:r>
              <a:rPr lang="en-US" sz="2800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speed</a:t>
            </a:r>
          </a:p>
          <a:p>
            <a:r>
              <a:rPr lang="en-US" sz="2800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Built from </a:t>
            </a:r>
            <a:r>
              <a:rPr lang="en-US" sz="2800" i="1" dirty="0" smtClean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modular arithmetic</a:t>
            </a:r>
          </a:p>
        </p:txBody>
      </p:sp>
      <p:cxnSp>
        <p:nvCxnSpPr>
          <p:cNvPr id="6" name="Straight Connector 5"/>
          <p:cNvCxnSpPr>
            <a:endCxn id="5" idx="1"/>
          </p:cNvCxnSpPr>
          <p:nvPr/>
        </p:nvCxnSpPr>
        <p:spPr bwMode="auto">
          <a:xfrm>
            <a:off x="0" y="3852069"/>
            <a:ext cx="6059299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2" name="Content Placeholder 2"/>
          <p:cNvSpPr txBox="1">
            <a:spLocks/>
          </p:cNvSpPr>
          <p:nvPr/>
        </p:nvSpPr>
        <p:spPr>
          <a:xfrm>
            <a:off x="609600" y="4115564"/>
            <a:ext cx="5178330" cy="23879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800"/>
              </a:spcBef>
              <a:buFont typeface="Arial"/>
              <a:buChar char="•"/>
              <a:defRPr sz="2400" b="0" i="0" kern="1200">
                <a:solidFill>
                  <a:schemeClr val="tx1"/>
                </a:solidFill>
                <a:latin typeface="Lato Semibold"/>
                <a:ea typeface="+mn-ea"/>
                <a:cs typeface="Lato Semibold"/>
              </a:defRPr>
            </a:lvl1pPr>
            <a:lvl2pPr marL="742950" indent="-285750" algn="l" defTabSz="457200" rtl="0" eaLnBrk="1" latinLnBrk="0" hangingPunct="1">
              <a:spcBef>
                <a:spcPts val="600"/>
              </a:spcBef>
              <a:buFont typeface="Arial"/>
              <a:buChar char="–"/>
              <a:defRPr sz="2000" b="0" i="0" kern="1200">
                <a:solidFill>
                  <a:schemeClr val="tx1"/>
                </a:solidFill>
                <a:latin typeface="Lato Medium"/>
                <a:ea typeface="+mn-ea"/>
                <a:cs typeface="Lato Medium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b="0" i="0" kern="1200">
                <a:solidFill>
                  <a:schemeClr val="tx1"/>
                </a:solidFill>
                <a:latin typeface="Lato Medium"/>
                <a:ea typeface="+mn-ea"/>
                <a:cs typeface="Lato Medium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b="0" i="0" kern="1200">
                <a:solidFill>
                  <a:schemeClr val="tx1"/>
                </a:solidFill>
                <a:latin typeface="Lato Medium"/>
                <a:ea typeface="+mn-ea"/>
                <a:cs typeface="Lato Medium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600" b="0" i="0" kern="1200">
                <a:solidFill>
                  <a:schemeClr val="tx1"/>
                </a:solidFill>
                <a:latin typeface="Lato Medium"/>
                <a:ea typeface="+mn-ea"/>
                <a:cs typeface="Lato Medium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dirty="0" err="1" smtClean="0">
                <a:latin typeface="Lato Black"/>
                <a:cs typeface="Lato Black"/>
              </a:rPr>
              <a:t>Minicrypt</a:t>
            </a:r>
            <a:r>
              <a:rPr lang="en-US" sz="3200" dirty="0" smtClean="0">
                <a:latin typeface="Lato Black"/>
                <a:cs typeface="Lato Black"/>
              </a:rPr>
              <a:t> </a:t>
            </a:r>
            <a:r>
              <a:rPr lang="en-US" sz="3200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(</a:t>
            </a:r>
            <a:r>
              <a:rPr lang="en-US" sz="3200" dirty="0"/>
              <a:t>☏</a:t>
            </a:r>
            <a:r>
              <a:rPr lang="en-US" sz="3200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) </a:t>
            </a:r>
            <a:r>
              <a:rPr lang="en-US" sz="3200" dirty="0" smtClean="0">
                <a:latin typeface="Lato Black"/>
                <a:cs typeface="Lato Black"/>
              </a:rPr>
              <a:t>= </a:t>
            </a:r>
            <a:r>
              <a:rPr lang="en-US" sz="3200" dirty="0">
                <a:latin typeface="Lato Black"/>
                <a:cs typeface="Lato Black"/>
              </a:rPr>
              <a:t>utilitarian</a:t>
            </a:r>
          </a:p>
          <a:p>
            <a:r>
              <a:rPr lang="en-US" sz="2800" i="1" dirty="0" smtClean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Nanosecond</a:t>
            </a:r>
            <a:r>
              <a:rPr lang="en-US" sz="2800" dirty="0" smtClean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 </a:t>
            </a:r>
            <a:r>
              <a:rPr lang="en-US" sz="2800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speed</a:t>
            </a:r>
          </a:p>
          <a:p>
            <a:r>
              <a:rPr lang="en-US" sz="2800" dirty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Built from </a:t>
            </a:r>
            <a:r>
              <a:rPr lang="en-US" sz="2800" i="1" dirty="0" smtClean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random-looking permutations</a:t>
            </a:r>
            <a:endParaRPr lang="en-US" sz="2800" dirty="0" smtClean="0">
              <a:latin typeface="Lato Semibold" panose="020F0502020204030203" pitchFamily="34" charset="0"/>
              <a:ea typeface="Lato Semibold" panose="020F0502020204030203" pitchFamily="34" charset="0"/>
              <a:cs typeface="Lato Semibold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4210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Diffie</a:t>
            </a:r>
            <a:r>
              <a:rPr lang="en-US" dirty="0" smtClean="0"/>
              <a:t>-Hellman key </a:t>
            </a:r>
            <a:r>
              <a:rPr lang="en-US" dirty="0" smtClean="0"/>
              <a:t>exchange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Protocol </a:t>
            </a:r>
            <a:r>
              <a:rPr lang="en-US" sz="2000" dirty="0" smtClean="0">
                <a:latin typeface="Lato Regular"/>
                <a:cs typeface="Lato Regular"/>
              </a:rPr>
              <a:t>(for a publicly known g)</a:t>
            </a:r>
            <a:endParaRPr lang="en-US" sz="2000" dirty="0">
              <a:latin typeface="Lato Regular"/>
              <a:cs typeface="Lato Regular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09600" y="4408915"/>
            <a:ext cx="5386917" cy="195182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+mn-lt"/>
              </a:rPr>
              <a:t>Shared secret = g</a:t>
            </a:r>
            <a:r>
              <a:rPr lang="en-US" baseline="30000" dirty="0" smtClean="0">
                <a:latin typeface="+mn-lt"/>
              </a:rPr>
              <a:t>ab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Analysis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6193368" y="1741871"/>
            <a:ext cx="5389033" cy="4618869"/>
          </a:xfrm>
        </p:spPr>
        <p:txBody>
          <a:bodyPr/>
          <a:lstStyle/>
          <a:p>
            <a:r>
              <a:rPr lang="en-US" dirty="0" smtClean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Correctness</a:t>
            </a:r>
            <a:r>
              <a:rPr lang="en-US" dirty="0" smtClean="0">
                <a:latin typeface="+mn-lt"/>
              </a:rPr>
              <a:t>: commutativity</a:t>
            </a:r>
            <a:br>
              <a:rPr lang="en-US" dirty="0" smtClean="0">
                <a:latin typeface="+mn-lt"/>
              </a:rPr>
            </a:br>
            <a:r>
              <a:rPr lang="en-US" dirty="0" smtClean="0">
                <a:latin typeface="+mn-lt"/>
              </a:rPr>
              <a:t>A</a:t>
            </a:r>
            <a:r>
              <a:rPr lang="en-US" baseline="30000" dirty="0" smtClean="0">
                <a:latin typeface="+mn-lt"/>
              </a:rPr>
              <a:t>b</a:t>
            </a:r>
            <a:r>
              <a:rPr lang="en-US" dirty="0" smtClean="0">
                <a:latin typeface="+mn-lt"/>
              </a:rPr>
              <a:t> = (</a:t>
            </a:r>
            <a:r>
              <a:rPr lang="en-US" dirty="0" err="1" smtClean="0">
                <a:latin typeface="+mn-lt"/>
              </a:rPr>
              <a:t>g</a:t>
            </a:r>
            <a:r>
              <a:rPr lang="en-US" baseline="30000" dirty="0" err="1" smtClean="0">
                <a:latin typeface="+mn-lt"/>
              </a:rPr>
              <a:t>a</a:t>
            </a:r>
            <a:r>
              <a:rPr lang="en-US" dirty="0" smtClean="0">
                <a:latin typeface="+mn-lt"/>
              </a:rPr>
              <a:t>)</a:t>
            </a:r>
            <a:r>
              <a:rPr lang="en-US" baseline="30000" dirty="0" smtClean="0">
                <a:latin typeface="+mn-lt"/>
              </a:rPr>
              <a:t>b</a:t>
            </a:r>
            <a:r>
              <a:rPr lang="en-US" dirty="0" smtClean="0">
                <a:latin typeface="+mn-lt"/>
              </a:rPr>
              <a:t> = g</a:t>
            </a:r>
            <a:r>
              <a:rPr lang="en-US" baseline="30000" dirty="0" smtClean="0">
                <a:latin typeface="+mn-lt"/>
              </a:rPr>
              <a:t>ab</a:t>
            </a:r>
            <a:r>
              <a:rPr lang="en-US" dirty="0" smtClean="0">
                <a:latin typeface="+mn-lt"/>
              </a:rPr>
              <a:t> = (</a:t>
            </a:r>
            <a:r>
              <a:rPr lang="en-US" dirty="0" err="1" smtClean="0">
                <a:latin typeface="+mn-lt"/>
              </a:rPr>
              <a:t>g</a:t>
            </a:r>
            <a:r>
              <a:rPr lang="en-US" baseline="30000" dirty="0" err="1" smtClean="0">
                <a:latin typeface="+mn-lt"/>
              </a:rPr>
              <a:t>b</a:t>
            </a:r>
            <a:r>
              <a:rPr lang="en-US" dirty="0" smtClean="0">
                <a:latin typeface="+mn-lt"/>
              </a:rPr>
              <a:t>)</a:t>
            </a:r>
            <a:r>
              <a:rPr lang="en-US" baseline="30000" dirty="0" smtClean="0">
                <a:latin typeface="+mn-lt"/>
              </a:rPr>
              <a:t>a</a:t>
            </a:r>
            <a:r>
              <a:rPr lang="en-US" dirty="0" smtClean="0">
                <a:latin typeface="+mn-lt"/>
              </a:rPr>
              <a:t> = B</a:t>
            </a:r>
            <a:r>
              <a:rPr lang="en-US" baseline="30000" dirty="0" smtClean="0">
                <a:latin typeface="+mn-lt"/>
              </a:rPr>
              <a:t>a</a:t>
            </a:r>
          </a:p>
          <a:p>
            <a:r>
              <a:rPr lang="en-US" dirty="0"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Security</a:t>
            </a:r>
            <a:r>
              <a:rPr lang="en-US" dirty="0">
                <a:latin typeface="+mn-lt"/>
              </a:rPr>
              <a:t>: </a:t>
            </a:r>
            <a:r>
              <a:rPr lang="en-US" dirty="0" smtClean="0">
                <a:latin typeface="+mn-lt"/>
              </a:rPr>
              <a:t>to learn the key, a passive </a:t>
            </a:r>
            <a:r>
              <a:rPr lang="en-US" dirty="0">
                <a:latin typeface="+mn-lt"/>
              </a:rPr>
              <a:t>Eve </a:t>
            </a:r>
            <a:r>
              <a:rPr lang="en-US" dirty="0" smtClean="0">
                <a:latin typeface="+mn-lt"/>
              </a:rPr>
              <a:t>must </a:t>
            </a:r>
            <a:r>
              <a:rPr lang="en-US" dirty="0" smtClean="0">
                <a:latin typeface="+mn-lt"/>
              </a:rPr>
              <a:t>solve following problem</a:t>
            </a:r>
            <a:endParaRPr lang="en-US" dirty="0" smtClean="0">
              <a:latin typeface="+mn-lt"/>
            </a:endParaRPr>
          </a:p>
          <a:p>
            <a:pPr lvl="1"/>
            <a:r>
              <a:rPr lang="en-US" sz="2100" dirty="0" smtClean="0">
                <a:latin typeface="+mn-lt"/>
              </a:rPr>
              <a:t>Knows g, g</a:t>
            </a:r>
            <a:r>
              <a:rPr lang="en-US" sz="2100" baseline="30000" dirty="0" smtClean="0">
                <a:latin typeface="+mn-lt"/>
              </a:rPr>
              <a:t>a</a:t>
            </a:r>
            <a:r>
              <a:rPr lang="en-US" sz="2100" dirty="0" smtClean="0">
                <a:latin typeface="+mn-lt"/>
              </a:rPr>
              <a:t>, </a:t>
            </a:r>
            <a:r>
              <a:rPr lang="en-US" sz="2100" dirty="0" err="1" smtClean="0">
                <a:latin typeface="+mn-lt"/>
              </a:rPr>
              <a:t>g</a:t>
            </a:r>
            <a:r>
              <a:rPr lang="en-US" sz="2100" baseline="30000" dirty="0" err="1" smtClean="0">
                <a:latin typeface="+mn-lt"/>
              </a:rPr>
              <a:t>b</a:t>
            </a:r>
            <a:endParaRPr lang="en-US" sz="2100" dirty="0" smtClean="0">
              <a:latin typeface="+mn-lt"/>
            </a:endParaRPr>
          </a:p>
          <a:p>
            <a:pPr lvl="1"/>
            <a:r>
              <a:rPr lang="en-US" sz="2100" dirty="0" smtClean="0">
                <a:latin typeface="+mn-lt"/>
              </a:rPr>
              <a:t>Wants to find g</a:t>
            </a:r>
            <a:r>
              <a:rPr lang="en-US" sz="2100" baseline="30000" dirty="0" smtClean="0">
                <a:latin typeface="+mn-lt"/>
              </a:rPr>
              <a:t>ab</a:t>
            </a:r>
            <a:endParaRPr lang="en-US" sz="2100" dirty="0">
              <a:latin typeface="+mn-lt"/>
            </a:endParaRPr>
          </a:p>
          <a:p>
            <a:r>
              <a:rPr lang="en-US" dirty="0" smtClean="0">
                <a:latin typeface="+mn-lt"/>
              </a:rPr>
              <a:t>Forward secrecy</a:t>
            </a:r>
            <a:r>
              <a:rPr lang="en-US" dirty="0">
                <a:latin typeface="+mn-lt"/>
              </a:rPr>
              <a:t>: Choices of a, b are </a:t>
            </a:r>
            <a:r>
              <a:rPr lang="en-US" i="1" dirty="0" smtClean="0">
                <a:latin typeface="+mn-lt"/>
              </a:rPr>
              <a:t>ephemeral</a:t>
            </a:r>
            <a:r>
              <a:rPr lang="en-US" dirty="0" smtClean="0">
                <a:latin typeface="+mn-lt"/>
              </a:rPr>
              <a:t>, can </a:t>
            </a:r>
            <a:r>
              <a:rPr lang="en-US" dirty="0">
                <a:latin typeface="+mn-lt"/>
              </a:rPr>
              <a:t>delete </a:t>
            </a:r>
            <a:r>
              <a:rPr lang="en-US" dirty="0" smtClean="0">
                <a:latin typeface="+mn-lt"/>
              </a:rPr>
              <a:t>when done</a:t>
            </a:r>
          </a:p>
          <a:p>
            <a:r>
              <a:rPr lang="en-US" dirty="0" smtClean="0">
                <a:latin typeface="+mn-lt"/>
              </a:rPr>
              <a:t>Active attacker can cause problems!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408632"/>
            <a:ext cx="1333522" cy="13335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355" y="2408632"/>
            <a:ext cx="1333522" cy="133352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09600" y="1741871"/>
            <a:ext cx="23647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Choose </a:t>
            </a:r>
            <a:r>
              <a:rPr lang="en-US" sz="2000" i="1" dirty="0"/>
              <a:t>a</a:t>
            </a:r>
            <a:r>
              <a:rPr lang="en-US" sz="2000" dirty="0"/>
              <a:t> </a:t>
            </a:r>
            <a:r>
              <a:rPr lang="en-US" sz="2000" dirty="0" smtClean="0"/>
              <a:t>randomly</a:t>
            </a:r>
            <a:endParaRPr lang="en-US" sz="2000" dirty="0" smtClean="0"/>
          </a:p>
          <a:p>
            <a:r>
              <a:rPr lang="en-US" sz="2000" dirty="0" smtClean="0"/>
              <a:t>Compute A = g</a:t>
            </a:r>
            <a:r>
              <a:rPr lang="en-US" sz="2000" baseline="30000" dirty="0" smtClean="0"/>
              <a:t>a</a:t>
            </a:r>
            <a:endParaRPr lang="en-US" sz="2000" baseline="30000" dirty="0"/>
          </a:p>
        </p:txBody>
      </p:sp>
      <p:sp>
        <p:nvSpPr>
          <p:cNvPr id="11" name="TextBox 10"/>
          <p:cNvSpPr txBox="1"/>
          <p:nvPr/>
        </p:nvSpPr>
        <p:spPr>
          <a:xfrm>
            <a:off x="3582281" y="1741871"/>
            <a:ext cx="23647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Choose </a:t>
            </a:r>
            <a:r>
              <a:rPr lang="en-US" sz="2000" i="1" dirty="0" smtClean="0"/>
              <a:t>b</a:t>
            </a:r>
            <a:r>
              <a:rPr lang="en-US" sz="2000" dirty="0" smtClean="0"/>
              <a:t> </a:t>
            </a:r>
            <a:r>
              <a:rPr lang="en-US" sz="2000" dirty="0" smtClean="0"/>
              <a:t>randomly</a:t>
            </a:r>
            <a:endParaRPr lang="en-US" sz="2000" dirty="0" smtClean="0"/>
          </a:p>
          <a:p>
            <a:r>
              <a:rPr lang="en-US" sz="2000" dirty="0" smtClean="0"/>
              <a:t>Compute B = </a:t>
            </a:r>
            <a:r>
              <a:rPr lang="en-US" sz="2000" dirty="0" err="1" smtClean="0"/>
              <a:t>g</a:t>
            </a:r>
            <a:r>
              <a:rPr lang="en-US" sz="2000" baseline="30000" dirty="0" err="1" smtClean="0"/>
              <a:t>b</a:t>
            </a:r>
            <a:endParaRPr lang="en-US" sz="2000" baseline="30000" dirty="0"/>
          </a:p>
        </p:txBody>
      </p:sp>
      <p:grpSp>
        <p:nvGrpSpPr>
          <p:cNvPr id="20" name="Group 19"/>
          <p:cNvGrpSpPr/>
          <p:nvPr/>
        </p:nvGrpSpPr>
        <p:grpSpPr>
          <a:xfrm>
            <a:off x="1902372" y="2482675"/>
            <a:ext cx="1960180" cy="461665"/>
            <a:chOff x="1902372" y="2482675"/>
            <a:chExt cx="1960180" cy="461665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1902372" y="2875050"/>
              <a:ext cx="1960180" cy="0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2679711" y="2482675"/>
              <a:ext cx="39305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A</a:t>
              </a:r>
              <a:endParaRPr lang="en-US" sz="2400" baseline="300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902372" y="2936965"/>
            <a:ext cx="1960180" cy="461665"/>
            <a:chOff x="1902372" y="2936965"/>
            <a:chExt cx="1960180" cy="461665"/>
          </a:xfrm>
        </p:grpSpPr>
        <p:cxnSp>
          <p:nvCxnSpPr>
            <p:cNvPr id="16" name="Straight Connector 15"/>
            <p:cNvCxnSpPr/>
            <p:nvPr/>
          </p:nvCxnSpPr>
          <p:spPr>
            <a:xfrm flipH="1">
              <a:off x="1902372" y="3314666"/>
              <a:ext cx="1960180" cy="0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  <a:tailEnd type="triangle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2686020" y="2936965"/>
              <a:ext cx="3834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B</a:t>
              </a:r>
              <a:endParaRPr lang="en-US" sz="2400" baseline="30000" dirty="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03840" y="5033800"/>
            <a:ext cx="5392677" cy="1335024"/>
            <a:chOff x="6189724" y="4980598"/>
            <a:chExt cx="5392677" cy="1335024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20372" y="4980598"/>
              <a:ext cx="1335024" cy="1335024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48879" y="4980598"/>
              <a:ext cx="1333522" cy="1333522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9724" y="4982100"/>
              <a:ext cx="1333522" cy="1333522"/>
            </a:xfrm>
            <a:prstGeom prst="rect">
              <a:avLst/>
            </a:prstGeom>
          </p:spPr>
        </p:pic>
        <p:sp>
          <p:nvSpPr>
            <p:cNvPr id="28" name="Left-Right Arrow 27"/>
            <p:cNvSpPr/>
            <p:nvPr/>
          </p:nvSpPr>
          <p:spPr>
            <a:xfrm>
              <a:off x="7455186" y="5456859"/>
              <a:ext cx="838891" cy="381000"/>
            </a:xfrm>
            <a:prstGeom prst="left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Left-Right Arrow 28"/>
            <p:cNvSpPr/>
            <p:nvPr/>
          </p:nvSpPr>
          <p:spPr>
            <a:xfrm>
              <a:off x="9482692" y="5456859"/>
              <a:ext cx="838891" cy="381000"/>
            </a:xfrm>
            <a:prstGeom prst="left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533998" y="5014701"/>
              <a:ext cx="67197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smtClean="0"/>
                <a:t>k</a:t>
              </a:r>
              <a:r>
                <a:rPr lang="en-US" sz="2400" baseline="-25000" dirty="0" smtClean="0"/>
                <a:t>AM</a:t>
              </a:r>
              <a:endParaRPr lang="en-US" sz="2400" baseline="-25000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9571407" y="5014701"/>
              <a:ext cx="66556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 err="1" smtClean="0"/>
                <a:t>k</a:t>
              </a:r>
              <a:r>
                <a:rPr lang="en-US" sz="2400" baseline="-25000" dirty="0" err="1" smtClean="0"/>
                <a:t>MB</a:t>
              </a:r>
              <a:endParaRPr lang="en-US" sz="2400" baseline="-25000" dirty="0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625132" y="3699686"/>
            <a:ext cx="13179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Output B</a:t>
            </a:r>
            <a:r>
              <a:rPr lang="en-US" sz="2000" baseline="30000" dirty="0" smtClean="0"/>
              <a:t>a</a:t>
            </a:r>
            <a:endParaRPr lang="en-US" sz="2000" baseline="30000" dirty="0"/>
          </a:p>
        </p:txBody>
      </p:sp>
      <p:sp>
        <p:nvSpPr>
          <p:cNvPr id="34" name="TextBox 33"/>
          <p:cNvSpPr txBox="1"/>
          <p:nvPr/>
        </p:nvSpPr>
        <p:spPr>
          <a:xfrm>
            <a:off x="3897270" y="3699686"/>
            <a:ext cx="13372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Output A</a:t>
            </a:r>
            <a:r>
              <a:rPr lang="en-US" sz="2000" baseline="30000" dirty="0" smtClean="0"/>
              <a:t>b</a:t>
            </a:r>
            <a:endParaRPr lang="en-US" sz="2000" baseline="30000" dirty="0"/>
          </a:p>
        </p:txBody>
      </p:sp>
    </p:spTree>
    <p:extLst>
      <p:ext uri="{BB962C8B-B14F-4D97-AF65-F5344CB8AC3E}">
        <p14:creationId xmlns:p14="http://schemas.microsoft.com/office/powerpoint/2010/main" val="1018253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33" grpId="0"/>
      <p:bldP spid="3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to">
      <a:majorFont>
        <a:latin typeface="Lato Heavy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18810</TotalTime>
  <Words>2382</Words>
  <Application>Microsoft Macintosh PowerPoint</Application>
  <PresentationFormat>Custom</PresentationFormat>
  <Paragraphs>341</Paragraphs>
  <Slides>28</Slides>
  <Notes>15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Lecture 17: Cryptomania</vt:lpstr>
      <vt:lpstr>Review: Focus of this course</vt:lpstr>
      <vt:lpstr>Review: Secure communication in presence of an adversary</vt:lpstr>
      <vt:lpstr>Three new ideas to study in Part 3</vt:lpstr>
      <vt:lpstr>Key distribution = initial agreement + subsequent evolution</vt:lpstr>
      <vt:lpstr>This week’s reading: Kerberos authentication system</vt:lpstr>
      <vt:lpstr>Key distribution = initial agreement + subsequent evolution</vt:lpstr>
      <vt:lpstr>Complexity theoretic view of cryptography</vt:lpstr>
      <vt:lpstr>Diffie-Hellman key exchange</vt:lpstr>
      <vt:lpstr>Hard problems in (some!) finite groups</vt:lpstr>
      <vt:lpstr>Candidate 1: Modular arithmetic</vt:lpstr>
      <vt:lpstr>Real candidate 1: Half of the modular arithmetic group</vt:lpstr>
      <vt:lpstr>Candidate 2: Elliptic curves</vt:lpstr>
      <vt:lpstr>Diffie-Hellman key exchange</vt:lpstr>
      <vt:lpstr>Review: Message authentication codes</vt:lpstr>
      <vt:lpstr>Let’s build a public method to authenticate message origin</vt:lpstr>
      <vt:lpstr>Security for public-key signatures</vt:lpstr>
      <vt:lpstr>ElGamal → (EC)DSA → Schnorr signatures</vt:lpstr>
      <vt:lpstr>Combining symmetric encryption + public signatures</vt:lpstr>
      <vt:lpstr>Combining symmetric encryption + public signatures</vt:lpstr>
      <vt:lpstr>Can build public-key encryption too</vt:lpstr>
      <vt:lpstr>But don’t: consequence of losing control of          is too high</vt:lpstr>
      <vt:lpstr>Key Encapsulation</vt:lpstr>
      <vt:lpstr>PowerPoint Presentation</vt:lpstr>
      <vt:lpstr>https://www.google.com</vt:lpstr>
      <vt:lpstr>BU’s login page</vt:lpstr>
      <vt:lpstr>Public key cryptography: a partial timeline</vt:lpstr>
      <vt:lpstr>Next time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Mayank Varia</dc:creator>
  <cp:lastModifiedBy>Mayank Varia</cp:lastModifiedBy>
  <cp:revision>1237</cp:revision>
  <dcterms:created xsi:type="dcterms:W3CDTF">2015-04-11T12:26:38Z</dcterms:created>
  <dcterms:modified xsi:type="dcterms:W3CDTF">2018-03-26T20:30:15Z</dcterms:modified>
</cp:coreProperties>
</file>