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700" r:id="rId2"/>
    <p:sldId id="808" r:id="rId3"/>
    <p:sldId id="748" r:id="rId4"/>
    <p:sldId id="772" r:id="rId5"/>
    <p:sldId id="773" r:id="rId6"/>
    <p:sldId id="774" r:id="rId7"/>
    <p:sldId id="810" r:id="rId8"/>
    <p:sldId id="811" r:id="rId9"/>
    <p:sldId id="775" r:id="rId10"/>
    <p:sldId id="771" r:id="rId11"/>
    <p:sldId id="781" r:id="rId12"/>
    <p:sldId id="782" r:id="rId13"/>
    <p:sldId id="783" r:id="rId14"/>
    <p:sldId id="784" r:id="rId15"/>
    <p:sldId id="785" r:id="rId16"/>
    <p:sldId id="809" r:id="rId17"/>
    <p:sldId id="776" r:id="rId18"/>
    <p:sldId id="777" r:id="rId19"/>
    <p:sldId id="780" r:id="rId20"/>
    <p:sldId id="788" r:id="rId21"/>
    <p:sldId id="804" r:id="rId22"/>
    <p:sldId id="805" r:id="rId23"/>
    <p:sldId id="806" r:id="rId24"/>
    <p:sldId id="807" r:id="rId25"/>
    <p:sldId id="7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view" id="{816373DE-D057-44B6-98A3-65B1B20F9A16}">
          <p14:sldIdLst>
            <p14:sldId id="700"/>
            <p14:sldId id="808"/>
            <p14:sldId id="748"/>
            <p14:sldId id="772"/>
            <p14:sldId id="773"/>
            <p14:sldId id="774"/>
            <p14:sldId id="810"/>
            <p14:sldId id="811"/>
            <p14:sldId id="775"/>
          </p14:sldIdLst>
        </p14:section>
        <p14:section name="Symmetric key evolution" id="{C57D14E6-A1E6-9448-B5E8-AD239D070B0E}">
          <p14:sldIdLst>
            <p14:sldId id="771"/>
            <p14:sldId id="781"/>
            <p14:sldId id="782"/>
            <p14:sldId id="783"/>
            <p14:sldId id="784"/>
            <p14:sldId id="785"/>
          </p14:sldIdLst>
        </p14:section>
        <p14:section name="Deniability &amp; forward secrecy" id="{6814B87C-645A-7545-82B8-3B5D1888494B}">
          <p14:sldIdLst>
            <p14:sldId id="809"/>
            <p14:sldId id="776"/>
            <p14:sldId id="777"/>
            <p14:sldId id="780"/>
            <p14:sldId id="788"/>
          </p14:sldIdLst>
        </p14:section>
        <p14:section name="Signal's two ratchets" id="{E7A27F10-4B15-034B-80AF-3557C35B92CE}">
          <p14:sldIdLst>
            <p14:sldId id="804"/>
            <p14:sldId id="805"/>
            <p14:sldId id="806"/>
            <p14:sldId id="807"/>
            <p14:sldId id="7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5" autoAdjust="0"/>
    <p:restoredTop sz="93889" autoAdjust="0"/>
  </p:normalViewPr>
  <p:slideViewPr>
    <p:cSldViewPr snapToGrid="0" snapToObjects="1">
      <p:cViewPr varScale="1">
        <p:scale>
          <a:sx n="120" d="100"/>
          <a:sy n="120" d="100"/>
        </p:scale>
        <p:origin x="-120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4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4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54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/>
              <a:t>https://</a:t>
            </a:r>
            <a:r>
              <a:rPr lang="en-US" dirty="0" err="1" smtClean="0"/>
              <a:t>whispersystems.org</a:t>
            </a:r>
            <a:r>
              <a:rPr lang="en-US" dirty="0" smtClean="0"/>
              <a:t>/docs/specifications/</a:t>
            </a:r>
            <a:r>
              <a:rPr lang="en-US" dirty="0" err="1" smtClean="0"/>
              <a:t>doubleratchet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89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popular Signal messaging system provides both forward and backward</a:t>
            </a:r>
            <a:r>
              <a:rPr lang="en-US" baseline="0" dirty="0" smtClean="0"/>
              <a:t> secrecy. Let me quickly recap the essence of Signal.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KDF</a:t>
            </a:r>
            <a:r>
              <a:rPr lang="en-US" baseline="0" dirty="0" smtClean="0"/>
              <a:t> = key derivation function (Signal uses HMAC). We can use this to derive a chain of “message keys” where each one is used to </a:t>
            </a:r>
            <a:r>
              <a:rPr lang="en-US" baseline="0" dirty="0" err="1" smtClean="0"/>
              <a:t>auth</a:t>
            </a:r>
            <a:r>
              <a:rPr lang="en-US" baseline="0" dirty="0" smtClean="0"/>
              <a:t>-encrypt just a </a:t>
            </a:r>
            <a:r>
              <a:rPr lang="en-US" i="1" baseline="0" dirty="0" smtClean="0"/>
              <a:t>single</a:t>
            </a:r>
            <a:r>
              <a:rPr lang="en-US" i="0" baseline="0" dirty="0" smtClean="0"/>
              <a:t> message from Alice to Bob. (Messages sent in the other direction have their own chain.)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 this setup, the message key is forward secure but not backward secure. So compromise of a message key on the right will not harm messages on the left, but not vice versa.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3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 compromise of a single message key </a:t>
            </a:r>
            <a:r>
              <a:rPr lang="en-US" baseline="0" dirty="0" smtClean="0"/>
              <a:t>won’t provide any info on how to reconstruct any other one. But we’ve just pushed the problem to a different layer: now the chain keys are still only forward secure though.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41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Now the chain key is also backward secure. How do we generate new “shared secrets” out of thin air? This is where public </a:t>
            </a:r>
            <a:r>
              <a:rPr lang="en-US" baseline="0" dirty="0" err="1" smtClean="0"/>
              <a:t>Diffie</a:t>
            </a:r>
            <a:r>
              <a:rPr lang="en-US" baseline="0" dirty="0" smtClean="0"/>
              <a:t>-Hellman key exchange comes in!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4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3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http://www.jbonneau.com/doc/UDBFPGS15-IEEESP-secure_messaging_sok.pdf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Along with each message, Alice can provide the relevant</a:t>
            </a:r>
            <a:r>
              <a:rPr lang="en-US" baseline="0" dirty="0" smtClean="0"/>
              <a:t> pieces of the </a:t>
            </a:r>
            <a:r>
              <a:rPr lang="en-US" baseline="0" dirty="0" err="1" smtClean="0"/>
              <a:t>Merkle</a:t>
            </a:r>
            <a:r>
              <a:rPr lang="en-US" baseline="0" dirty="0" smtClean="0"/>
              <a:t> tree to permit Bob to verify that the leaf node is a piece of the tree.</a:t>
            </a:r>
          </a:p>
          <a:p>
            <a:r>
              <a:rPr lang="en-US" baseline="0" dirty="0" smtClean="0"/>
              <a:t>While Bob saves space in storing a compact secret key, he does require more running time: specifically, </a:t>
            </a:r>
            <a:r>
              <a:rPr lang="en-US" baseline="0" dirty="0" err="1" smtClean="0"/>
              <a:t>lg</a:t>
            </a:r>
            <a:r>
              <a:rPr lang="en-US" baseline="0" dirty="0" smtClean="0"/>
              <a:t>(# keys) hash computations.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information, see eprint.iacr.org/2001/059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1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 one of many dynamic group keying schemes. See http://waset.org/publications/11804 for more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28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3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microsoft.com/office/2007/relationships/hdphoto" Target="../media/hdphoto1.wdp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18: Key evolution &amp; ratcheting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Test 2 on Monday, April 2</a:t>
            </a:r>
          </a:p>
          <a:p>
            <a:pPr lvl="1"/>
            <a:r>
              <a:rPr lang="en-US" sz="2400" dirty="0" smtClean="0"/>
              <a:t>Covers all lectures after Test 1 through Monday, but not public key crypto</a:t>
            </a:r>
          </a:p>
          <a:p>
            <a:pPr lvl="1"/>
            <a:r>
              <a:rPr lang="en-US" sz="2400" dirty="0" smtClean="0"/>
              <a:t>Topics: side channels, </a:t>
            </a:r>
            <a:r>
              <a:rPr lang="en-US" sz="2400" dirty="0" err="1" smtClean="0"/>
              <a:t>auth</a:t>
            </a:r>
            <a:r>
              <a:rPr lang="en-US" sz="2400" dirty="0" smtClean="0"/>
              <a:t> </a:t>
            </a:r>
            <a:r>
              <a:rPr lang="en-US" sz="2400" dirty="0" err="1" smtClean="0"/>
              <a:t>enc</a:t>
            </a:r>
            <a:r>
              <a:rPr lang="en-US" sz="2400" dirty="0" smtClean="0"/>
              <a:t>, key exchange (N-S and Kerberos reading)</a:t>
            </a:r>
          </a:p>
          <a:p>
            <a:r>
              <a:rPr lang="en-US" sz="2800" dirty="0" smtClean="0"/>
              <a:t>Hanson to hold test prep session during Thursday office hours</a:t>
            </a:r>
          </a:p>
          <a:p>
            <a:r>
              <a:rPr lang="en-US" sz="2800" dirty="0" smtClean="0"/>
              <a:t>Lab </a:t>
            </a:r>
            <a:r>
              <a:rPr lang="en-US" sz="2800" dirty="0"/>
              <a:t>8 has been posted, due </a:t>
            </a:r>
            <a:r>
              <a:rPr lang="en-US" sz="2800" i="1" dirty="0"/>
              <a:t>next</a:t>
            </a:r>
            <a:r>
              <a:rPr lang="en-US" sz="2800" dirty="0"/>
              <a:t> Friday, April 6</a:t>
            </a:r>
          </a:p>
          <a:p>
            <a:r>
              <a:rPr lang="en-US" sz="2800" dirty="0" smtClean="0"/>
              <a:t>Dr. Alley Stoughton will give lectures in CS 512 on April 3 + 5 about getting a computer to verify the proper design of a symmetric encryption scheme from a block cipher</a:t>
            </a:r>
          </a:p>
          <a:p>
            <a:r>
              <a:rPr lang="en-US" sz="2800" dirty="0"/>
              <a:t>Prof. Manuel </a:t>
            </a:r>
            <a:r>
              <a:rPr lang="en-US" sz="2800" dirty="0" err="1"/>
              <a:t>Egele</a:t>
            </a:r>
            <a:r>
              <a:rPr lang="en-US" sz="2800" dirty="0"/>
              <a:t> will give a guest lecture on Wed 4/11 about bad crypto implementations in Android </a:t>
            </a:r>
            <a:r>
              <a:rPr lang="en-US" sz="2800" dirty="0" smtClean="0"/>
              <a:t>programs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3342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140851"/>
              </p:ext>
            </p:extLst>
          </p:nvPr>
        </p:nvGraphicFramePr>
        <p:xfrm>
          <a:off x="609600" y="1101725"/>
          <a:ext cx="10972800" cy="204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97935">
                  <a:extLst>
                    <a:ext uri="{9D8B030D-6E8A-4147-A177-3AD203B41FA5}">
                      <a16:colId xmlns="" xmlns:a16="http://schemas.microsoft.com/office/drawing/2014/main" val="3863212138"/>
                    </a:ext>
                  </a:extLst>
                </a:gridCol>
                <a:gridCol w="1726507">
                  <a:extLst>
                    <a:ext uri="{9D8B030D-6E8A-4147-A177-3AD203B41FA5}">
                      <a16:colId xmlns="" xmlns:a16="http://schemas.microsoft.com/office/drawing/2014/main" val="4230008037"/>
                    </a:ext>
                  </a:extLst>
                </a:gridCol>
                <a:gridCol w="8048358">
                  <a:extLst>
                    <a:ext uri="{9D8B030D-6E8A-4147-A177-3AD203B41FA5}">
                      <a16:colId xmlns="" xmlns:a16="http://schemas.microsoft.com/office/drawing/2014/main" val="2467964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Trusted server?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Crypto used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Method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011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Symmetric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Needham-Schroeder,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which is the basis of the Kerberos system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Asymmetric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(Authenticated) </a:t>
                      </a:r>
                      <a:r>
                        <a:rPr lang="en-US" sz="2200" dirty="0" err="1" smtClean="0"/>
                        <a:t>Diffie</a:t>
                      </a:r>
                      <a:r>
                        <a:rPr lang="en-US" sz="2200" dirty="0" smtClean="0"/>
                        <a:t>-Hellman key exchange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126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Symmetric</a:t>
                      </a:r>
                      <a:endParaRPr lang="en-US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Key evolution, once you have a single shared symmetric key</a:t>
                      </a:r>
                      <a:endParaRPr lang="en-US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3143004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570533"/>
            <a:ext cx="10972800" cy="2790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Signal message protocol combines the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7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en-US" dirty="0" smtClean="0"/>
              <a:t> Once Alice and Bob negotiate a shared symmetric key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dirty="0" smtClean="0"/>
              <a:t> for authenticated encryption, must they re-execute another (expensive) key negotiation protocol each time they want to update the key?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Recall the algorithms for an AE scheme</a:t>
            </a:r>
          </a:p>
          <a:p>
            <a:pPr lvl="0"/>
            <a:r>
              <a:rPr lang="en-US" sz="2200" dirty="0" err="1">
                <a:solidFill>
                  <a:srgbClr val="4F81BD"/>
                </a:solidFill>
                <a:latin typeface="Lato Heavy"/>
              </a:rPr>
              <a:t>KeyGen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: randomly choose key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K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of length </a:t>
            </a:r>
            <a:r>
              <a:rPr lang="en-US" sz="2200" i="1" dirty="0" err="1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e.g. uniform in {0,1}</a:t>
            </a:r>
            <a:r>
              <a:rPr lang="en-US" sz="2200" i="1" baseline="30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endParaRPr lang="en-US" sz="2200" baseline="30000" dirty="0">
              <a:solidFill>
                <a:prstClr val="black"/>
              </a:solidFill>
              <a:latin typeface="Lato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200" dirty="0" err="1" smtClean="0">
                <a:solidFill>
                  <a:srgbClr val="4F81BD"/>
                </a:solidFill>
                <a:latin typeface="Lato Heavy"/>
                <a:ea typeface="Lato Regular" panose="020F0502020204030203" pitchFamily="34" charset="0"/>
                <a:cs typeface="Lato Regular" panose="020F0502020204030203" pitchFamily="34" charset="0"/>
              </a:rPr>
              <a:t>AuthEnc</a:t>
            </a:r>
            <a:r>
              <a:rPr lang="en-US" sz="2200" i="1" baseline="-25000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private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, authenticated </a:t>
            </a:r>
            <a:r>
              <a:rPr lang="en-US" sz="22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, nonce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→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ciphertext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</a:t>
            </a:r>
            <a:endParaRPr lang="en-US" sz="1900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200" dirty="0" err="1" smtClean="0">
                <a:solidFill>
                  <a:srgbClr val="4F81BD"/>
                </a:solidFill>
                <a:latin typeface="Lato Heavy"/>
                <a:ea typeface="Lato Regular" panose="020F0502020204030203" pitchFamily="34" charset="0"/>
                <a:cs typeface="Lato Regular" panose="020F0502020204030203" pitchFamily="34" charset="0"/>
              </a:rPr>
              <a:t>AuthDec</a:t>
            </a:r>
            <a:r>
              <a:rPr lang="en-US" sz="2200" i="1" baseline="-25000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,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,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→ </a:t>
            </a:r>
            <a:r>
              <a:rPr lang="en-US" sz="22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or</a:t>
            </a:r>
            <a:endParaRPr lang="en-US" sz="2200" dirty="0" smtClean="0">
              <a:solidFill>
                <a:prstClr val="black"/>
              </a:solidFill>
              <a:latin typeface="Lato Heavy"/>
              <a:ea typeface="Gentium Plus" panose="02000503060000020004" pitchFamily="2" charset="0"/>
              <a:cs typeface="Lato Heavy"/>
            </a:endParaRPr>
          </a:p>
          <a:p>
            <a:pPr>
              <a:spcBef>
                <a:spcPts val="1200"/>
              </a:spcBef>
            </a:pPr>
            <a:r>
              <a:rPr lang="en-US" sz="2200" dirty="0" err="1" smtClean="0">
                <a:solidFill>
                  <a:srgbClr val="4F81BD"/>
                </a:solidFill>
                <a:latin typeface="Lato Heavy"/>
                <a:ea typeface="Lato Regular" panose="020F0502020204030203" pitchFamily="34" charset="0"/>
                <a:cs typeface="Lato Regular" panose="020F0502020204030203" pitchFamily="34" charset="0"/>
              </a:rPr>
              <a:t>KeyUpdate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sz="2200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200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→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K’</a:t>
            </a:r>
            <a:r>
              <a:rPr lang="en-US" sz="2200" dirty="0" smtClean="0">
                <a:latin typeface="+mn-lt"/>
                <a:ea typeface="Lato Heavy" panose="020F0502020204030203" pitchFamily="34" charset="0"/>
                <a:cs typeface="Lato Heavy" panose="020F0502020204030203" pitchFamily="34" charset="0"/>
              </a:rPr>
              <a:t> such that</a:t>
            </a:r>
          </a:p>
          <a:p>
            <a:pPr lvl="1"/>
            <a:r>
              <a:rPr lang="en-US" dirty="0" smtClean="0">
                <a:ea typeface="Lato Heavy" panose="020F0502020204030203" pitchFamily="34" charset="0"/>
                <a:cs typeface="Lato Heavy" panose="020F0502020204030203" pitchFamily="34" charset="0"/>
              </a:rPr>
              <a:t>Alice and Bob agree to use from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K’ </a:t>
            </a:r>
            <a:r>
              <a:rPr lang="en-US" dirty="0" smtClean="0">
                <a:ea typeface="Lato Heavy" panose="020F0502020204030203" pitchFamily="34" charset="0"/>
                <a:cs typeface="Lato Heavy" panose="020F0502020204030203" pitchFamily="34" charset="0"/>
              </a:rPr>
              <a:t>now onward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Cannot compute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dirty="0" smtClean="0">
                <a:solidFill>
                  <a:prstClr val="black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 from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’</a:t>
            </a:r>
            <a:r>
              <a:rPr lang="en-US" dirty="0" smtClean="0">
                <a:solidFill>
                  <a:prstClr val="black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. So, even if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’</a:t>
            </a:r>
            <a:r>
              <a:rPr lang="en-US" dirty="0" smtClean="0">
                <a:solidFill>
                  <a:prstClr val="black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 is revealed to Mallory, prior uses are safe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>
            <a:off x="4135906" y="4213837"/>
            <a:ext cx="352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Lato Heavy"/>
                <a:cs typeface="Lato Heavy"/>
              </a:rPr>
              <a:t>T</a:t>
            </a:r>
            <a:endParaRPr lang="en-US" sz="2200" dirty="0">
              <a:latin typeface="Lato Heavy"/>
              <a:cs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149337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evolution via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Idea: Once we have a single shared key 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dirty="0" smtClean="0"/>
              <a:t>, expand using a chain of hash </a:t>
            </a:r>
            <a:r>
              <a:rPr lang="en-US" dirty="0" err="1" smtClean="0"/>
              <a:t>funcs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→ </a:t>
            </a:r>
            <a:r>
              <a:rPr lang="en-US" i="1" dirty="0" smtClean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→ </a:t>
            </a:r>
            <a:r>
              <a:rPr lang="en-US" i="1" dirty="0" smtClean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i="1" dirty="0" smtClean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</a:t>
            </a:r>
            <a:r>
              <a:rPr lang="en-US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→ </a:t>
            </a:r>
            <a:r>
              <a:rPr lang="en-US" i="1" dirty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i="1" dirty="0" smtClean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i="1" dirty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→ 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Algorithm:</a:t>
            </a:r>
          </a:p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Alice &amp; Bob use N-S to generate </a:t>
            </a:r>
            <a:r>
              <a:rPr lang="en-US" dirty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r>
              <a:rPr lang="en-US" baseline="-25000" dirty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AB</a:t>
            </a:r>
            <a:endParaRPr lang="en-US" dirty="0" smtClean="0">
              <a:latin typeface="+mj-lt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They begin by using </a:t>
            </a:r>
            <a:r>
              <a:rPr lang="en-US" dirty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</a:t>
            </a:r>
            <a:r>
              <a:rPr lang="en-US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AB</a:t>
            </a:r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as their</a:t>
            </a:r>
            <a:b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shared key for (say) authenticated </a:t>
            </a:r>
            <a:r>
              <a:rPr lang="en-US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</a:t>
            </a:r>
            <a:endParaRPr lang="en-US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After some time has passed, they can</a:t>
            </a:r>
            <a:b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evolve</a:t>
            </a:r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their key by updating </a:t>
            </a:r>
            <a:r>
              <a:rPr lang="en-US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← </a:t>
            </a:r>
            <a:r>
              <a:rPr lang="en-US" i="1" dirty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</a:t>
            </a:r>
            <a:r>
              <a:rPr lang="en-US" baseline="-25000" dirty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Here, “time” can denote actual wall-clock time or a message counter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Alice </a:t>
            </a:r>
            <a:r>
              <a:rPr lang="en-US" sz="2200" dirty="0">
                <a:solidFill>
                  <a:prstClr val="black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and Bob </a:t>
            </a:r>
            <a:r>
              <a:rPr lang="en-US" sz="2200" dirty="0" smtClean="0">
                <a:solidFill>
                  <a:prstClr val="black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must stay </a:t>
            </a:r>
            <a:r>
              <a:rPr lang="en-US" sz="2200" dirty="0">
                <a:solidFill>
                  <a:prstClr val="black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 </a:t>
            </a:r>
            <a:r>
              <a:rPr lang="en-US" sz="2200" dirty="0" smtClean="0">
                <a:solidFill>
                  <a:prstClr val="black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sync, or else the chain dies &amp; they’ll need to redo N-S</a:t>
            </a:r>
          </a:p>
          <a:p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Crucially, they ensure that old values of </a:t>
            </a:r>
            <a:r>
              <a:rPr lang="en-US" dirty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are deleted from their system!</a:t>
            </a:r>
            <a:b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After all, Mallory cannot steal something that isn’t around to be stolen</a:t>
            </a:r>
            <a:b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(and isn’t being computed over anymore, so no side channels about it leak).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00207" y="3126510"/>
            <a:ext cx="2806053" cy="0"/>
          </a:xfrm>
          <a:prstGeom prst="straightConnector1">
            <a:avLst/>
          </a:prstGeom>
          <a:ln w="50800">
            <a:headEnd type="non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92567" y="2650569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AuthEnc</a:t>
            </a:r>
            <a:r>
              <a:rPr lang="en-US" sz="2400" i="1" baseline="-25000" dirty="0" smtClean="0">
                <a:solidFill>
                  <a:prstClr val="black"/>
                </a:solidFill>
                <a:latin typeface="+mj-lt"/>
              </a:rPr>
              <a:t>K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+mj-lt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baseline="-25000" dirty="0">
              <a:solidFill>
                <a:prstClr val="black"/>
              </a:solidFill>
              <a:latin typeface="Lato Heavy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981507" y="3812310"/>
            <a:ext cx="2601433" cy="0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92567" y="3336369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err="1" smtClean="0">
                <a:solidFill>
                  <a:prstClr val="black"/>
                </a:solidFill>
              </a:rPr>
              <a:t>AuthEnc</a:t>
            </a:r>
            <a:r>
              <a:rPr lang="en-US" sz="2400" i="1" baseline="-25000" dirty="0" err="1" smtClean="0">
                <a:solidFill>
                  <a:schemeClr val="accent1"/>
                </a:solidFill>
              </a:rPr>
              <a:t>H</a:t>
            </a:r>
            <a:r>
              <a:rPr lang="en-US" sz="2400" baseline="-25000" dirty="0" smtClean="0">
                <a:solidFill>
                  <a:prstClr val="black"/>
                </a:solidFill>
                <a:latin typeface="+mj-lt"/>
              </a:rPr>
              <a:t>(</a:t>
            </a:r>
            <a:r>
              <a:rPr lang="en-US" sz="2400" i="1" baseline="-25000" dirty="0" smtClean="0">
                <a:solidFill>
                  <a:prstClr val="black"/>
                </a:solidFill>
                <a:latin typeface="+mj-lt"/>
              </a:rPr>
              <a:t>K</a:t>
            </a:r>
            <a:r>
              <a:rPr lang="en-US" sz="2400" baseline="-25000" dirty="0" smtClean="0">
                <a:solidFill>
                  <a:prstClr val="black"/>
                </a:solidFill>
                <a:latin typeface="+mj-lt"/>
              </a:rPr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+mj-lt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baseline="-25000" dirty="0">
              <a:solidFill>
                <a:prstClr val="black"/>
              </a:solidFill>
              <a:latin typeface="Lato Heavy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63" y="2773341"/>
            <a:ext cx="1379204" cy="13792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530" y="2780945"/>
            <a:ext cx="1371600" cy="1371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84450" y="374572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baseline="-25000" dirty="0">
              <a:solidFill>
                <a:prstClr val="black"/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166153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Tradeoff: space vs computing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Let’s consider our chain of keys more generically, and let’s try to save space</a:t>
            </a:r>
            <a:endParaRPr lang="en-US" dirty="0"/>
          </a:p>
          <a:p>
            <a:pPr marL="0" indent="0" algn="ctr">
              <a:spcAft>
                <a:spcPts val="240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    →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  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    →    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    →    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3</a:t>
            </a:r>
            <a:endParaRPr lang="en-US" dirty="0"/>
          </a:p>
          <a:p>
            <a:pPr marL="0" indent="0" algn="ctr">
              <a:spcAft>
                <a:spcPts val="2400"/>
              </a:spcAft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01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0</a:t>
            </a:r>
            <a:r>
              <a:rPr lang="en-US" dirty="0" smtClean="0"/>
              <a:t>, 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>
                <a:solidFill>
                  <a:prstClr val="black"/>
                </a:solidFill>
                <a:latin typeface="Lato Heavy"/>
              </a:rPr>
              <a:t>1</a:t>
            </a:r>
            <a:r>
              <a:rPr lang="en-US" dirty="0" smtClean="0"/>
              <a:t>)            h</a:t>
            </a:r>
            <a:r>
              <a:rPr lang="en-US" baseline="-25000" dirty="0" smtClean="0"/>
              <a:t>23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3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h 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dirty="0"/>
              <a:t>h</a:t>
            </a:r>
            <a:r>
              <a:rPr lang="en-US" baseline="-25000" dirty="0"/>
              <a:t>01</a:t>
            </a:r>
            <a:r>
              <a:rPr lang="en-US" dirty="0" smtClean="0"/>
              <a:t>, h</a:t>
            </a:r>
            <a:r>
              <a:rPr lang="en-US" baseline="-25000" dirty="0" smtClean="0"/>
              <a:t>23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Suppose that:</a:t>
            </a:r>
          </a:p>
          <a:p>
            <a:r>
              <a:rPr lang="en-US" sz="2200" dirty="0" smtClean="0"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Message flow is unidirectional, from Alice to Bob</a:t>
            </a:r>
          </a:p>
          <a:p>
            <a:r>
              <a:rPr lang="en-US" sz="2200" dirty="0" smtClean="0"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We are only concerned with authenticity (i.e., a MAC), but not encryption</a:t>
            </a:r>
          </a:p>
          <a:p>
            <a:pPr marL="0" indent="0">
              <a:buNone/>
            </a:pPr>
            <a:r>
              <a:rPr lang="en-US" dirty="0" smtClean="0"/>
              <a:t>Then we can simplify life for Bob: he need only store the root of a </a:t>
            </a:r>
            <a:r>
              <a:rPr lang="en-US" i="1" dirty="0" err="1" smtClean="0">
                <a:solidFill>
                  <a:schemeClr val="accent1"/>
                </a:solidFill>
              </a:rPr>
              <a:t>Merkle</a:t>
            </a:r>
            <a:r>
              <a:rPr lang="en-US" i="1" dirty="0" smtClean="0">
                <a:solidFill>
                  <a:schemeClr val="accent1"/>
                </a:solidFill>
              </a:rPr>
              <a:t> tree</a:t>
            </a:r>
            <a:endParaRPr lang="en-US" dirty="0"/>
          </a:p>
          <a:p>
            <a:r>
              <a:rPr lang="en-US" sz="2200" dirty="0" smtClean="0"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Alice still needs to remember all keys </a:t>
            </a:r>
            <a:r>
              <a:rPr lang="en-US" sz="22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200" baseline="-25000" dirty="0" smtClean="0">
                <a:solidFill>
                  <a:prstClr val="black"/>
                </a:solidFill>
                <a:latin typeface="Lato Heavy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Medium" panose="020F0502020204030203" pitchFamily="34" charset="0"/>
                <a:cs typeface="Lato Medium" panose="020F0502020204030203" pitchFamily="34" charset="0"/>
              </a:rPr>
              <a:t> (at least, until she uses + deletes them)</a:t>
            </a:r>
            <a:endParaRPr lang="en-US" sz="2200" dirty="0" smtClean="0">
              <a:latin typeface="+mn-lt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2200" dirty="0" smtClean="0"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She can convince Bob of </a:t>
            </a:r>
            <a:r>
              <a:rPr lang="en-US" sz="22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200" baseline="-25000" dirty="0" smtClean="0">
                <a:solidFill>
                  <a:prstClr val="black"/>
                </a:solidFill>
                <a:latin typeface="Lato Heavy"/>
              </a:rPr>
              <a:t>i</a:t>
            </a:r>
            <a:r>
              <a:rPr lang="en-US" sz="2200" dirty="0" smtClean="0"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’s veracity by providing pieces that “chain” back to root </a:t>
            </a:r>
            <a:r>
              <a:rPr lang="en-US" sz="2200" dirty="0" smtClean="0"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h</a:t>
            </a:r>
            <a:endParaRPr lang="en-US" sz="2200" dirty="0">
              <a:latin typeface="+mj-l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657600" y="1623237"/>
            <a:ext cx="4887433" cy="1946994"/>
            <a:chOff x="3657600" y="1623237"/>
            <a:chExt cx="4887433" cy="1946994"/>
          </a:xfrm>
        </p:grpSpPr>
        <p:sp>
          <p:nvSpPr>
            <p:cNvPr id="4" name="Rectangle 3"/>
            <p:cNvSpPr/>
            <p:nvPr/>
          </p:nvSpPr>
          <p:spPr>
            <a:xfrm>
              <a:off x="3756837" y="1623237"/>
              <a:ext cx="446568" cy="3827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63878" y="1626781"/>
              <a:ext cx="446568" cy="3827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70919" y="1626781"/>
              <a:ext cx="446568" cy="3827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977960" y="1623237"/>
              <a:ext cx="446568" cy="3827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2367516"/>
              <a:ext cx="2062717" cy="439478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82316" y="2367516"/>
              <a:ext cx="2062717" cy="439478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64641" y="3130753"/>
              <a:ext cx="2062717" cy="439478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endCxn id="4" idx="2"/>
            </p:cNvCxnSpPr>
            <p:nvPr/>
          </p:nvCxnSpPr>
          <p:spPr>
            <a:xfrm flipV="1">
              <a:off x="3980121" y="2006009"/>
              <a:ext cx="0" cy="361507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5" idx="2"/>
            </p:cNvCxnSpPr>
            <p:nvPr/>
          </p:nvCxnSpPr>
          <p:spPr>
            <a:xfrm flipV="1">
              <a:off x="5387162" y="2009553"/>
              <a:ext cx="0" cy="357963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6794203" y="2009553"/>
              <a:ext cx="0" cy="357963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7" idx="2"/>
            </p:cNvCxnSpPr>
            <p:nvPr/>
          </p:nvCxnSpPr>
          <p:spPr>
            <a:xfrm flipV="1">
              <a:off x="8201244" y="2006009"/>
              <a:ext cx="0" cy="361507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8" idx="2"/>
            </p:cNvCxnSpPr>
            <p:nvPr/>
          </p:nvCxnSpPr>
          <p:spPr>
            <a:xfrm flipH="1" flipV="1">
              <a:off x="4688959" y="2806994"/>
              <a:ext cx="1031358" cy="323759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9" idx="2"/>
            </p:cNvCxnSpPr>
            <p:nvPr/>
          </p:nvCxnSpPr>
          <p:spPr>
            <a:xfrm flipV="1">
              <a:off x="6482316" y="2806994"/>
              <a:ext cx="1031359" cy="323759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331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group keying </a:t>
            </a:r>
            <a:r>
              <a:rPr lang="en-US" sz="2800" dirty="0" smtClean="0"/>
              <a:t>(</a:t>
            </a:r>
            <a:r>
              <a:rPr lang="en-US" sz="2800" dirty="0" err="1" smtClean="0"/>
              <a:t>Naor</a:t>
            </a:r>
            <a:r>
              <a:rPr lang="en-US" sz="2800" dirty="0" smtClean="0"/>
              <a:t>, </a:t>
            </a:r>
            <a:r>
              <a:rPr lang="en-US" sz="2800" dirty="0" err="1" smtClean="0"/>
              <a:t>Naor</a:t>
            </a:r>
            <a:r>
              <a:rPr lang="en-US" sz="2800" dirty="0" smtClean="0"/>
              <a:t>, </a:t>
            </a:r>
            <a:r>
              <a:rPr lang="en-US" sz="2800" dirty="0" err="1" smtClean="0"/>
              <a:t>Lotspiech</a:t>
            </a:r>
            <a:r>
              <a:rPr lang="en-US" sz="2800" dirty="0" smtClean="0"/>
              <a:t> 2001)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“tree of keys” primitive is incredibly useful! Let’s do something else with it.</a:t>
            </a:r>
            <a:endParaRPr lang="en-US" dirty="0"/>
          </a:p>
          <a:p>
            <a:pPr marL="0" indent="0" algn="ctr">
              <a:spcAft>
                <a:spcPts val="240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            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            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            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3</a:t>
            </a:r>
            <a:endParaRPr lang="en-US" dirty="0"/>
          </a:p>
          <a:p>
            <a:pPr marL="0" indent="0" algn="ctr">
              <a:spcAft>
                <a:spcPts val="2400"/>
              </a:spcAft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01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0</a:t>
            </a:r>
            <a:r>
              <a:rPr lang="en-US" dirty="0" smtClean="0"/>
              <a:t>, 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>
                <a:solidFill>
                  <a:prstClr val="black"/>
                </a:solidFill>
                <a:latin typeface="Lato Heavy"/>
              </a:rPr>
              <a:t>1</a:t>
            </a:r>
            <a:r>
              <a:rPr lang="en-US" dirty="0" smtClean="0"/>
              <a:t>)            h</a:t>
            </a:r>
            <a:r>
              <a:rPr lang="en-US" baseline="-25000" dirty="0" smtClean="0"/>
              <a:t>23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3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h 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dirty="0"/>
              <a:t>h</a:t>
            </a:r>
            <a:r>
              <a:rPr lang="en-US" baseline="-25000" dirty="0"/>
              <a:t>01</a:t>
            </a:r>
            <a:r>
              <a:rPr lang="en-US" dirty="0" smtClean="0"/>
              <a:t>, h</a:t>
            </a:r>
            <a:r>
              <a:rPr lang="en-US" baseline="-25000" dirty="0" smtClean="0"/>
              <a:t>23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far we have built dynamic keys that can be used by a static group of people.</a:t>
            </a:r>
          </a:p>
          <a:p>
            <a:pPr marL="0" indent="0">
              <a:buNone/>
            </a:pPr>
            <a:r>
              <a:rPr lang="en-US" smtClean="0"/>
              <a:t>This tree </a:t>
            </a:r>
            <a:r>
              <a:rPr lang="en-US" dirty="0" smtClean="0"/>
              <a:t>construction also permits sending messages to a </a:t>
            </a:r>
            <a:r>
              <a:rPr lang="en-US" i="1" dirty="0" smtClean="0"/>
              <a:t>dynamic</a:t>
            </a:r>
            <a:r>
              <a:rPr lang="en-US" dirty="0" smtClean="0"/>
              <a:t> group!</a:t>
            </a:r>
          </a:p>
          <a:p>
            <a:r>
              <a:rPr lang="en-US" sz="2200" dirty="0" smtClean="0">
                <a:latin typeface="+mn-lt"/>
              </a:rPr>
              <a:t>Each person gets a distinct </a:t>
            </a:r>
            <a:r>
              <a:rPr lang="en-US" sz="2200" i="1" dirty="0" smtClean="0">
                <a:latin typeface="+mn-lt"/>
              </a:rPr>
              <a:t>set</a:t>
            </a:r>
            <a:r>
              <a:rPr lang="en-US" sz="2200" dirty="0" smtClean="0">
                <a:latin typeface="+mn-lt"/>
              </a:rPr>
              <a:t> of keys, specifically all keys from that leaf to the root</a:t>
            </a:r>
          </a:p>
          <a:p>
            <a:r>
              <a:rPr lang="en-US" sz="2200" dirty="0" smtClean="0">
                <a:latin typeface="+mn-lt"/>
              </a:rPr>
              <a:t>We can send </a:t>
            </a:r>
            <a:r>
              <a:rPr lang="en-US" sz="2200" dirty="0" err="1" smtClean="0">
                <a:latin typeface="+mn-lt"/>
              </a:rPr>
              <a:t>AuthEnc</a:t>
            </a:r>
            <a:r>
              <a:rPr lang="en-US" sz="2200" dirty="0" smtClean="0">
                <a:latin typeface="+mn-lt"/>
              </a:rPr>
              <a:t> messages to the whole group simply by using the key </a:t>
            </a:r>
            <a:r>
              <a:rPr lang="en-US" sz="2200" dirty="0" smtClean="0">
                <a:latin typeface="+mj-lt"/>
              </a:rPr>
              <a:t>h</a:t>
            </a:r>
          </a:p>
          <a:p>
            <a:r>
              <a:rPr lang="en-US" sz="2200" dirty="0" smtClean="0">
                <a:latin typeface="+mn-lt"/>
              </a:rPr>
              <a:t>Furthermore, we can kick people out of the group! Use covering set of “good” parties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6837" y="1623237"/>
            <a:ext cx="446568" cy="38277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63878" y="1626781"/>
            <a:ext cx="446568" cy="38277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70919" y="1626781"/>
            <a:ext cx="446568" cy="38277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77960" y="1623237"/>
            <a:ext cx="446568" cy="38277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2367516"/>
            <a:ext cx="2062717" cy="43947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82316" y="2367516"/>
            <a:ext cx="2062717" cy="43947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4641" y="3130753"/>
            <a:ext cx="2062717" cy="43947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4" idx="2"/>
          </p:cNvCxnSpPr>
          <p:nvPr/>
        </p:nvCxnSpPr>
        <p:spPr>
          <a:xfrm flipV="1">
            <a:off x="3980121" y="2006009"/>
            <a:ext cx="0" cy="36150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2"/>
          </p:cNvCxnSpPr>
          <p:nvPr/>
        </p:nvCxnSpPr>
        <p:spPr>
          <a:xfrm flipV="1">
            <a:off x="5387162" y="2009553"/>
            <a:ext cx="0" cy="35796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2"/>
          </p:cNvCxnSpPr>
          <p:nvPr/>
        </p:nvCxnSpPr>
        <p:spPr>
          <a:xfrm flipV="1">
            <a:off x="6794203" y="2009553"/>
            <a:ext cx="0" cy="35796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2"/>
          </p:cNvCxnSpPr>
          <p:nvPr/>
        </p:nvCxnSpPr>
        <p:spPr>
          <a:xfrm flipV="1">
            <a:off x="8201244" y="2006009"/>
            <a:ext cx="0" cy="36150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2"/>
          </p:cNvCxnSpPr>
          <p:nvPr/>
        </p:nvCxnSpPr>
        <p:spPr>
          <a:xfrm flipH="1" flipV="1">
            <a:off x="4688959" y="2806994"/>
            <a:ext cx="1031358" cy="323759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9" idx="2"/>
          </p:cNvCxnSpPr>
          <p:nvPr/>
        </p:nvCxnSpPr>
        <p:spPr>
          <a:xfrm flipV="1">
            <a:off x="6482316" y="2806994"/>
            <a:ext cx="1031359" cy="323759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996" y="1596148"/>
            <a:ext cx="457200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133" y="1596148"/>
            <a:ext cx="457200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00270" y="1596148"/>
            <a:ext cx="457200" cy="45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408" y="1596148"/>
            <a:ext cx="457200" cy="457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657600" y="2367516"/>
            <a:ext cx="2062717" cy="439478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64641" y="3130753"/>
            <a:ext cx="2062717" cy="439478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56837" y="1623237"/>
            <a:ext cx="446568" cy="382772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7600" y="2367516"/>
            <a:ext cx="2062717" cy="43947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70919" y="1626781"/>
            <a:ext cx="446568" cy="38277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7559394" y="1623237"/>
            <a:ext cx="893135" cy="38631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8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group keying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085" y="1102109"/>
            <a:ext cx="10505831" cy="52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3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178671"/>
              </p:ext>
            </p:extLst>
          </p:nvPr>
        </p:nvGraphicFramePr>
        <p:xfrm>
          <a:off x="609600" y="1101725"/>
          <a:ext cx="10972800" cy="204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97935">
                  <a:extLst>
                    <a:ext uri="{9D8B030D-6E8A-4147-A177-3AD203B41FA5}">
                      <a16:colId xmlns="" xmlns:a16="http://schemas.microsoft.com/office/drawing/2014/main" val="3863212138"/>
                    </a:ext>
                  </a:extLst>
                </a:gridCol>
                <a:gridCol w="1726507">
                  <a:extLst>
                    <a:ext uri="{9D8B030D-6E8A-4147-A177-3AD203B41FA5}">
                      <a16:colId xmlns="" xmlns:a16="http://schemas.microsoft.com/office/drawing/2014/main" val="4230008037"/>
                    </a:ext>
                  </a:extLst>
                </a:gridCol>
                <a:gridCol w="8048358">
                  <a:extLst>
                    <a:ext uri="{9D8B030D-6E8A-4147-A177-3AD203B41FA5}">
                      <a16:colId xmlns="" xmlns:a16="http://schemas.microsoft.com/office/drawing/2014/main" val="2467964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Trusted server?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Crypto used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Method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011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Symmetric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Needham-Schroeder,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which is the basis of the Kerberos system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Asymmetric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(Authenticated) </a:t>
                      </a:r>
                      <a:r>
                        <a:rPr lang="en-US" sz="2200" dirty="0" err="1" smtClean="0"/>
                        <a:t>Diffie</a:t>
                      </a:r>
                      <a:r>
                        <a:rPr lang="en-US" sz="2200" dirty="0" smtClean="0"/>
                        <a:t>-Hellman key exchange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126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Symmetric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Key evolution, once you have a single shared symmetric key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3143004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570533"/>
            <a:ext cx="10972800" cy="2790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Signal message protocol combines the 2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and 3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rows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3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Goals of authenticated encryption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769188" y="3881692"/>
          <a:ext cx="1065362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5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573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Identity verification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knows Alice sent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</a:t>
                      </a:r>
                      <a:endParaRPr lang="en-US" sz="2400" dirty="0" smtClean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Binding</a:t>
                      </a:r>
                    </a:p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alter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Deniability </a:t>
                      </a:r>
                      <a:r>
                        <a:rPr lang="en-US" sz="32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(optional)</a:t>
                      </a:r>
                    </a:p>
                    <a:p>
                      <a:r>
                        <a:rPr lang="en-US" sz="2400" i="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can’t prove Alice said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i="1" dirty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Confidentiality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learn 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69188" y="960073"/>
            <a:ext cx="4668839" cy="2717438"/>
            <a:chOff x="7313154" y="774338"/>
            <a:chExt cx="4668839" cy="2717438"/>
          </a:xfrm>
        </p:grpSpPr>
        <p:sp>
          <p:nvSpPr>
            <p:cNvPr id="6" name="Right Arrow 5"/>
            <p:cNvSpPr/>
            <p:nvPr/>
          </p:nvSpPr>
          <p:spPr>
            <a:xfrm>
              <a:off x="8733052" y="1582392"/>
              <a:ext cx="1829043" cy="3803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937624" y="1865463"/>
              <a:ext cx="1419898" cy="1626313"/>
              <a:chOff x="8272879" y="2023538"/>
              <a:chExt cx="1419898" cy="1626313"/>
            </a:xfrm>
          </p:grpSpPr>
          <p:sp>
            <p:nvSpPr>
              <p:cNvPr id="7" name="Right Arrow 6"/>
              <p:cNvSpPr/>
              <p:nvPr/>
            </p:nvSpPr>
            <p:spPr>
              <a:xfrm rot="16200000">
                <a:off x="8669448" y="2168455"/>
                <a:ext cx="626760" cy="336925"/>
              </a:xfrm>
              <a:prstGeom prst="rightArrow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2879" y="2229954"/>
                <a:ext cx="1419898" cy="1419897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095" y="1084359"/>
              <a:ext cx="1419898" cy="14198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154" y="1084358"/>
              <a:ext cx="1419898" cy="1419897"/>
            </a:xfrm>
            <a:prstGeom prst="rect">
              <a:avLst/>
            </a:prstGeom>
          </p:spPr>
        </p:pic>
        <p:pic>
          <p:nvPicPr>
            <p:cNvPr id="1028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868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09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891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in a public key setting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754549"/>
              </p:ext>
            </p:extLst>
          </p:nvPr>
        </p:nvGraphicFramePr>
        <p:xfrm>
          <a:off x="769188" y="3881692"/>
          <a:ext cx="1065362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5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573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Identity verification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knows Alice sent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</a:t>
                      </a:r>
                      <a:endParaRPr lang="en-US" sz="2400" dirty="0" smtClean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Binding</a:t>
                      </a:r>
                    </a:p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alter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Deniability </a:t>
                      </a:r>
                      <a:r>
                        <a:rPr lang="en-US" sz="3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(optional)</a:t>
                      </a:r>
                    </a:p>
                    <a:p>
                      <a:r>
                        <a:rPr lang="en-US" sz="240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can’t prove Alice said </a:t>
                      </a:r>
                      <a:r>
                        <a:rPr lang="en-US" sz="2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Confidentiality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learn 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189086" y="1768127"/>
            <a:ext cx="1829043" cy="38037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93658" y="2051198"/>
            <a:ext cx="1419898" cy="1626313"/>
            <a:chOff x="8272879" y="2023538"/>
            <a:chExt cx="1419898" cy="1626313"/>
          </a:xfrm>
        </p:grpSpPr>
        <p:sp>
          <p:nvSpPr>
            <p:cNvPr id="7" name="Right Arrow 6"/>
            <p:cNvSpPr/>
            <p:nvPr/>
          </p:nvSpPr>
          <p:spPr>
            <a:xfrm rot="16200000">
              <a:off x="8669448" y="2168455"/>
              <a:ext cx="626760" cy="336925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879" y="2229954"/>
              <a:ext cx="1419898" cy="141989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29" y="1270094"/>
            <a:ext cx="1419898" cy="1419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8" y="1270093"/>
            <a:ext cx="1419898" cy="1419897"/>
          </a:xfrm>
          <a:prstGeom prst="rect">
            <a:avLst/>
          </a:prstGeom>
        </p:spPr>
      </p:pic>
      <p:pic>
        <p:nvPicPr>
          <p:cNvPr id="1028" name="Picture 4" descr="http://www.iconsdb.com/icons/preview/green/key-xxl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02" y="960073"/>
            <a:ext cx="726469" cy="7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iconsdb.com/icons/preview/green/key-xxl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43" y="960073"/>
            <a:ext cx="726469" cy="7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2967" y="1074622"/>
            <a:ext cx="5997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week’s reading: Just use</a:t>
            </a:r>
            <a:br>
              <a:rPr lang="en-US" sz="3200" dirty="0" smtClean="0"/>
            </a:br>
            <a:r>
              <a:rPr lang="en-US" sz="3200" dirty="0" smtClean="0"/>
              <a:t>Sign-then-Encrypt-then-Sign?</a:t>
            </a:r>
            <a:endParaRPr lang="en-US" sz="3200" dirty="0"/>
          </a:p>
        </p:txBody>
      </p:sp>
      <p:sp>
        <p:nvSpPr>
          <p:cNvPr id="15" name="Right Arrow 14"/>
          <p:cNvSpPr/>
          <p:nvPr/>
        </p:nvSpPr>
        <p:spPr>
          <a:xfrm>
            <a:off x="2189086" y="1352477"/>
            <a:ext cx="1829043" cy="38037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3259370" y="4457701"/>
            <a:ext cx="4335229" cy="1892872"/>
          </a:xfrm>
          <a:prstGeom prst="wedgeRectCallout">
            <a:avLst>
              <a:gd name="adj1" fmla="val -22005"/>
              <a:gd name="adj2" fmla="val 4949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Forward/backward secrecy</a:t>
            </a:r>
          </a:p>
          <a:p>
            <a:pPr>
              <a:spcBef>
                <a:spcPts val="1200"/>
              </a:spcBef>
            </a:pP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protecting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privacy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and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integrity of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messages against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compromise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 the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future/past</a:t>
            </a:r>
            <a:endParaRPr lang="en-US" sz="2300" dirty="0">
              <a:solidFill>
                <a:schemeClr val="accent2">
                  <a:lumMod val="7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deniability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69206" y="1250193"/>
            <a:ext cx="10266662" cy="2357925"/>
            <a:chOff x="769206" y="1250193"/>
            <a:chExt cx="10266662" cy="2357925"/>
          </a:xfrm>
        </p:grpSpPr>
        <p:grpSp>
          <p:nvGrpSpPr>
            <p:cNvPr id="3" name="Group 2"/>
            <p:cNvGrpSpPr/>
            <p:nvPr/>
          </p:nvGrpSpPr>
          <p:grpSpPr>
            <a:xfrm>
              <a:off x="6095982" y="1250193"/>
              <a:ext cx="4939886" cy="2357925"/>
              <a:chOff x="609600" y="1741871"/>
              <a:chExt cx="4939886" cy="235792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" y="2408632"/>
                <a:ext cx="1333522" cy="133352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9355" y="2408632"/>
                <a:ext cx="1333522" cy="133352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09600" y="1741871"/>
                <a:ext cx="19639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Choose </a:t>
                </a:r>
                <a:r>
                  <a:rPr lang="en-US" sz="2000" dirty="0"/>
                  <a:t>a ← </a:t>
                </a:r>
                <a:r>
                  <a:rPr lang="en-US" sz="2000" dirty="0" smtClean="0"/>
                  <a:t>[q]</a:t>
                </a:r>
              </a:p>
              <a:p>
                <a:r>
                  <a:rPr lang="en-US" sz="2000" dirty="0" smtClean="0"/>
                  <a:t>Compute A = g</a:t>
                </a:r>
                <a:r>
                  <a:rPr lang="en-US" sz="2000" baseline="30000" dirty="0" smtClean="0"/>
                  <a:t>a</a:t>
                </a:r>
                <a:endParaRPr lang="en-US" sz="2000" baseline="300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582281" y="1741871"/>
                <a:ext cx="19672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Choose b </a:t>
                </a:r>
                <a:r>
                  <a:rPr lang="en-US" sz="2000" dirty="0"/>
                  <a:t>← </a:t>
                </a:r>
                <a:r>
                  <a:rPr lang="en-US" sz="2000" dirty="0" smtClean="0"/>
                  <a:t>[q]</a:t>
                </a:r>
              </a:p>
              <a:p>
                <a:r>
                  <a:rPr lang="en-US" sz="2000" dirty="0" smtClean="0"/>
                  <a:t>Compute B = </a:t>
                </a:r>
                <a:r>
                  <a:rPr lang="en-US" sz="2000" dirty="0" err="1" smtClean="0"/>
                  <a:t>g</a:t>
                </a:r>
                <a:r>
                  <a:rPr lang="en-US" sz="2000" baseline="30000" dirty="0" err="1" smtClean="0"/>
                  <a:t>b</a:t>
                </a:r>
                <a:endParaRPr lang="en-US" sz="2000" baseline="30000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902372" y="2482675"/>
                <a:ext cx="1960180" cy="461665"/>
                <a:chOff x="1902372" y="2482675"/>
                <a:chExt cx="1960180" cy="461665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902372" y="2875050"/>
                  <a:ext cx="196018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2679711" y="2482675"/>
                  <a:ext cx="3930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A</a:t>
                  </a:r>
                  <a:endParaRPr lang="en-US" sz="2400" baseline="300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902372" y="2936965"/>
                <a:ext cx="1960180" cy="461665"/>
                <a:chOff x="1902372" y="2936965"/>
                <a:chExt cx="1960180" cy="461665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1902372" y="3314666"/>
                  <a:ext cx="196018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2686020" y="2936965"/>
                  <a:ext cx="3834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B</a:t>
                  </a:r>
                  <a:endParaRPr lang="en-US" sz="2400" baseline="30000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625132" y="3699686"/>
                <a:ext cx="131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Output B</a:t>
                </a:r>
                <a:r>
                  <a:rPr lang="en-US" sz="2000" baseline="30000" dirty="0" smtClean="0"/>
                  <a:t>a</a:t>
                </a:r>
                <a:endParaRPr lang="en-US" sz="2000" baseline="30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97270" y="3699686"/>
                <a:ext cx="1337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Output A</a:t>
                </a:r>
                <a:r>
                  <a:rPr lang="en-US" sz="2000" baseline="30000" dirty="0" smtClean="0"/>
                  <a:t>b</a:t>
                </a:r>
                <a:endParaRPr lang="en-US" sz="2000" baseline="300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69206" y="2059824"/>
              <a:ext cx="44198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1. </a:t>
              </a:r>
              <a:r>
                <a:rPr lang="en-US" sz="2400" dirty="0" err="1" smtClean="0"/>
                <a:t>Diffie</a:t>
              </a:r>
              <a:r>
                <a:rPr lang="en-US" sz="2400" dirty="0" smtClean="0"/>
                <a:t>-Hellman key exchange</a:t>
              </a:r>
            </a:p>
            <a:p>
              <a:r>
                <a:rPr lang="en-US" dirty="0" smtClean="0"/>
                <a:t>      (* But use the authenticated version)</a:t>
              </a:r>
              <a:endParaRPr lang="en-US" dirty="0"/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5189006" y="1378984"/>
              <a:ext cx="668432" cy="2087230"/>
            </a:xfrm>
            <a:prstGeom prst="leftBrace">
              <a:avLst>
                <a:gd name="adj1" fmla="val 29542"/>
                <a:gd name="adj2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9206" y="3535753"/>
            <a:ext cx="10002969" cy="1097055"/>
            <a:chOff x="769206" y="3535753"/>
            <a:chExt cx="10002969" cy="1097055"/>
          </a:xfrm>
        </p:grpSpPr>
        <p:sp>
          <p:nvSpPr>
            <p:cNvPr id="17" name="TextBox 16"/>
            <p:cNvSpPr txBox="1"/>
            <p:nvPr/>
          </p:nvSpPr>
          <p:spPr>
            <a:xfrm>
              <a:off x="769206" y="3876901"/>
              <a:ext cx="3685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2. Derive a symmetric key</a:t>
              </a:r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599748" y="3635495"/>
              <a:ext cx="325990" cy="50327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9799503" y="3635494"/>
              <a:ext cx="325990" cy="50327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70450" y="4211295"/>
              <a:ext cx="16001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 </a:t>
              </a:r>
              <a:r>
                <a:rPr lang="en-US" sz="2000" dirty="0"/>
                <a:t>= </a:t>
              </a:r>
              <a:r>
                <a:rPr lang="en-US" sz="2000" dirty="0" smtClean="0"/>
                <a:t>Hash(B</a:t>
              </a:r>
              <a:r>
                <a:rPr lang="en-US" sz="2000" baseline="30000" dirty="0" smtClean="0"/>
                <a:t>a</a:t>
              </a:r>
              <a:r>
                <a:rPr lang="en-US" sz="2000" dirty="0" smtClean="0"/>
                <a:t>)</a:t>
              </a:r>
              <a:endParaRPr lang="en-US" sz="2000" baseline="30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52821" y="4211295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 </a:t>
              </a:r>
              <a:r>
                <a:rPr lang="en-US" sz="2000" dirty="0"/>
                <a:t>= </a:t>
              </a:r>
              <a:r>
                <a:rPr lang="en-US" sz="2000" dirty="0" smtClean="0"/>
                <a:t>Hash(A</a:t>
              </a:r>
              <a:r>
                <a:rPr lang="en-US" sz="2000" baseline="30000" dirty="0" smtClean="0"/>
                <a:t>b</a:t>
              </a:r>
              <a:r>
                <a:rPr lang="en-US" sz="2000" dirty="0" smtClean="0"/>
                <a:t>)</a:t>
              </a:r>
              <a:endParaRPr lang="en-US" sz="2000" baseline="30000" dirty="0"/>
            </a:p>
          </p:txBody>
        </p:sp>
        <p:sp>
          <p:nvSpPr>
            <p:cNvPr id="24" name="Left Brace 23"/>
            <p:cNvSpPr/>
            <p:nvPr/>
          </p:nvSpPr>
          <p:spPr>
            <a:xfrm>
              <a:off x="5181240" y="3535753"/>
              <a:ext cx="668432" cy="1097055"/>
            </a:xfrm>
            <a:prstGeom prst="leftBrace">
              <a:avLst>
                <a:gd name="adj1" fmla="val 29542"/>
                <a:gd name="adj2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2629" y="4665217"/>
            <a:ext cx="10149471" cy="1556820"/>
            <a:chOff x="772629" y="4665217"/>
            <a:chExt cx="10149471" cy="1556820"/>
          </a:xfrm>
        </p:grpSpPr>
        <p:sp>
          <p:nvSpPr>
            <p:cNvPr id="18" name="TextBox 17"/>
            <p:cNvSpPr txBox="1"/>
            <p:nvPr/>
          </p:nvSpPr>
          <p:spPr>
            <a:xfrm>
              <a:off x="772629" y="5024796"/>
              <a:ext cx="4515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3. Use authenticated encryption</a:t>
              </a:r>
              <a:endParaRPr lang="en-US" dirty="0"/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5189006" y="4702347"/>
              <a:ext cx="668432" cy="1097055"/>
            </a:xfrm>
            <a:prstGeom prst="leftBrace">
              <a:avLst>
                <a:gd name="adj1" fmla="val 29542"/>
                <a:gd name="adj2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955333" y="4665217"/>
              <a:ext cx="4966767" cy="1556820"/>
              <a:chOff x="6713363" y="2650569"/>
              <a:chExt cx="4966767" cy="1556820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7600207" y="3126510"/>
                <a:ext cx="2806053" cy="0"/>
              </a:xfrm>
              <a:prstGeom prst="straightConnector1">
                <a:avLst/>
              </a:prstGeom>
              <a:ln w="50800">
                <a:headEnd type="none" w="med" len="lg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092567" y="2650569"/>
                <a:ext cx="19992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AuthEnc</a:t>
                </a:r>
                <a:r>
                  <a:rPr lang="en-US" sz="2400" i="1" baseline="-25000" dirty="0" smtClean="0">
                    <a:solidFill>
                      <a:prstClr val="black"/>
                    </a:solidFill>
                    <a:latin typeface="+mj-lt"/>
                  </a:rPr>
                  <a:t>K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+mj-lt"/>
                  </a:rPr>
                  <a:t>P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</a:t>
                </a:r>
                <a:endParaRPr lang="en-US" sz="2400" baseline="-25000" dirty="0">
                  <a:solidFill>
                    <a:prstClr val="black"/>
                  </a:solidFill>
                  <a:latin typeface="Lato Heavy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7981507" y="3812310"/>
                <a:ext cx="2601433" cy="0"/>
              </a:xfrm>
              <a:prstGeom prst="straightConnector1">
                <a:avLst/>
              </a:prstGeom>
              <a:ln w="50800">
                <a:headEnd type="triangle" w="med" len="lg"/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8092567" y="3336369"/>
                <a:ext cx="1997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400" dirty="0" err="1" smtClean="0">
                    <a:solidFill>
                      <a:prstClr val="black"/>
                    </a:solidFill>
                  </a:rPr>
                  <a:t>AuthEnc</a:t>
                </a:r>
                <a:r>
                  <a:rPr lang="en-US" sz="2400" i="1" baseline="-25000" dirty="0" err="1" smtClean="0">
                    <a:solidFill>
                      <a:prstClr val="black"/>
                    </a:solidFill>
                    <a:latin typeface="+mj-lt"/>
                  </a:rPr>
                  <a:t>K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+mj-lt"/>
                  </a:rPr>
                  <a:t>P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</a:t>
                </a:r>
                <a:endParaRPr lang="en-US" sz="2400" baseline="-25000" dirty="0">
                  <a:solidFill>
                    <a:prstClr val="black"/>
                  </a:solidFill>
                  <a:latin typeface="Lato Heavy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3363" y="2773341"/>
                <a:ext cx="1379204" cy="1379204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08530" y="2780945"/>
                <a:ext cx="1371600" cy="13716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8884450" y="3745724"/>
                <a:ext cx="4154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…</a:t>
                </a:r>
                <a:endParaRPr lang="en-US" sz="2400" baseline="-25000" dirty="0">
                  <a:solidFill>
                    <a:prstClr val="black"/>
                  </a:solidFill>
                  <a:latin typeface="Lato Heavy"/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1850065" y="6252776"/>
            <a:ext cx="7974845" cy="5351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how can we get forward secrecy too?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10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800" dirty="0"/>
              <a:t>The power of random-looking permutations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800" dirty="0"/>
              <a:t>Cryptography meets systems: a love/hate story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800" dirty="0"/>
              <a:t>Structured forgetfulness: dropping keys before they can be </a:t>
            </a:r>
            <a:r>
              <a:rPr lang="en-US" sz="2800" dirty="0" smtClean="0"/>
              <a:t>stolen</a:t>
            </a:r>
          </a:p>
          <a:p>
            <a:pPr lvl="1">
              <a:spcBef>
                <a:spcPts val="1200"/>
              </a:spcBef>
            </a:pPr>
            <a:r>
              <a:rPr lang="en-US" sz="2400" i="1" dirty="0"/>
              <a:t>Key negotiation and exchange</a:t>
            </a:r>
            <a:r>
              <a:rPr lang="en-US" sz="2400" dirty="0"/>
              <a:t>: how to create a shared key over the internet</a:t>
            </a:r>
          </a:p>
          <a:p>
            <a:pPr lvl="1">
              <a:spcBef>
                <a:spcPts val="1200"/>
              </a:spcBef>
            </a:pPr>
            <a:r>
              <a:rPr lang="en-US" sz="2400" i="1" dirty="0"/>
              <a:t>Forward secrecy and key evolution</a:t>
            </a:r>
            <a:r>
              <a:rPr lang="en-US" sz="2400" dirty="0"/>
              <a:t>: protecting privacy + integrity of messages from the past against key compromises in the future</a:t>
            </a:r>
          </a:p>
          <a:p>
            <a:pPr lvl="1">
              <a:spcBef>
                <a:spcPts val="1200"/>
              </a:spcBef>
            </a:pPr>
            <a:r>
              <a:rPr lang="en-US" sz="2400" i="1" dirty="0"/>
              <a:t>Public authentication</a:t>
            </a:r>
            <a:r>
              <a:rPr lang="en-US" sz="2400" dirty="0"/>
              <a:t>: signing a message so anybody knows you created </a:t>
            </a:r>
            <a:r>
              <a:rPr lang="en-US" sz="2400" dirty="0" smtClean="0"/>
              <a:t>it</a:t>
            </a:r>
            <a:endParaRPr lang="en-US" sz="2400" dirty="0"/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800" dirty="0"/>
              <a:t>When reductions fail: dealing with the lowest layer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507" y="21770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Lato Heavy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254826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evolution ⇒ </a:t>
            </a:r>
            <a:r>
              <a:rPr lang="en-US" dirty="0" smtClean="0"/>
              <a:t>forward secrecy! Can do at two levels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95982" y="1250193"/>
            <a:ext cx="4939886" cy="2357925"/>
            <a:chOff x="609600" y="1741871"/>
            <a:chExt cx="4939886" cy="23579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2408632"/>
              <a:ext cx="1333522" cy="133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9355" y="2408632"/>
              <a:ext cx="1333522" cy="133352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1741871"/>
              <a:ext cx="19639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Choose </a:t>
              </a:r>
              <a:r>
                <a:rPr lang="en-US" sz="2000" dirty="0"/>
                <a:t>a ← </a:t>
              </a:r>
              <a:r>
                <a:rPr lang="en-US" sz="2000" dirty="0" smtClean="0"/>
                <a:t>[q]</a:t>
              </a:r>
            </a:p>
            <a:p>
              <a:r>
                <a:rPr lang="en-US" sz="2000" dirty="0" smtClean="0"/>
                <a:t>Compute A = g</a:t>
              </a:r>
              <a:r>
                <a:rPr lang="en-US" sz="2000" baseline="30000" dirty="0" smtClean="0"/>
                <a:t>a</a:t>
              </a:r>
              <a:endParaRPr lang="en-US" sz="2000" baseline="30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2281" y="1741871"/>
              <a:ext cx="19672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Choose b </a:t>
              </a:r>
              <a:r>
                <a:rPr lang="en-US" sz="2000" dirty="0"/>
                <a:t>← </a:t>
              </a:r>
              <a:r>
                <a:rPr lang="en-US" sz="2000" dirty="0" smtClean="0"/>
                <a:t>[q]</a:t>
              </a:r>
            </a:p>
            <a:p>
              <a:r>
                <a:rPr lang="en-US" sz="2000" dirty="0" smtClean="0"/>
                <a:t>Compute B = </a:t>
              </a:r>
              <a:r>
                <a:rPr lang="en-US" sz="2000" dirty="0" err="1" smtClean="0"/>
                <a:t>g</a:t>
              </a:r>
              <a:r>
                <a:rPr lang="en-US" sz="2000" baseline="30000" dirty="0" err="1" smtClean="0"/>
                <a:t>b</a:t>
              </a:r>
              <a:endParaRPr lang="en-US" sz="2000" baseline="300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02372" y="2482675"/>
              <a:ext cx="1960180" cy="461665"/>
              <a:chOff x="1902372" y="2482675"/>
              <a:chExt cx="1960180" cy="46166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902372" y="2875050"/>
                <a:ext cx="1960180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679711" y="2482675"/>
                <a:ext cx="393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A</a:t>
                </a:r>
                <a:endParaRPr lang="en-US" sz="2400" baseline="300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902372" y="2936965"/>
              <a:ext cx="1960180" cy="461665"/>
              <a:chOff x="1902372" y="2936965"/>
              <a:chExt cx="1960180" cy="46166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1902372" y="3314666"/>
                <a:ext cx="1960180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686020" y="2936965"/>
                <a:ext cx="3834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B</a:t>
                </a:r>
                <a:endParaRPr lang="en-US" sz="2400" baseline="300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25132" y="3699686"/>
              <a:ext cx="1317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Output B</a:t>
              </a:r>
              <a:r>
                <a:rPr lang="en-US" sz="2000" baseline="30000" dirty="0" smtClean="0"/>
                <a:t>a</a:t>
              </a:r>
              <a:endParaRPr lang="en-US" sz="2000" baseline="30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97270" y="3699686"/>
              <a:ext cx="1337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Output A</a:t>
              </a:r>
              <a:r>
                <a:rPr lang="en-US" sz="2000" baseline="30000" dirty="0" smtClean="0"/>
                <a:t>b</a:t>
              </a:r>
              <a:endParaRPr lang="en-US" sz="2000" baseline="30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643422" y="1378984"/>
            <a:ext cx="2214016" cy="2087230"/>
            <a:chOff x="3643422" y="1378984"/>
            <a:chExt cx="2214016" cy="2087230"/>
          </a:xfrm>
        </p:grpSpPr>
        <p:sp>
          <p:nvSpPr>
            <p:cNvPr id="16" name="TextBox 15"/>
            <p:cNvSpPr txBox="1"/>
            <p:nvPr/>
          </p:nvSpPr>
          <p:spPr>
            <a:xfrm>
              <a:off x="3643422" y="2007100"/>
              <a:ext cx="15455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Evolve public key</a:t>
              </a:r>
              <a:endParaRPr lang="en-US" dirty="0"/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5189006" y="1378984"/>
              <a:ext cx="668432" cy="2087230"/>
            </a:xfrm>
            <a:prstGeom prst="leftBrace">
              <a:avLst>
                <a:gd name="adj1" fmla="val 29542"/>
                <a:gd name="adj2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70450" y="3635494"/>
            <a:ext cx="4801725" cy="975911"/>
            <a:chOff x="5970450" y="3635494"/>
            <a:chExt cx="4801725" cy="975911"/>
          </a:xfrm>
        </p:grpSpPr>
        <p:sp>
          <p:nvSpPr>
            <p:cNvPr id="19" name="Down Arrow 18"/>
            <p:cNvSpPr/>
            <p:nvPr/>
          </p:nvSpPr>
          <p:spPr>
            <a:xfrm>
              <a:off x="6599748" y="3635495"/>
              <a:ext cx="325990" cy="50327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9799503" y="3635494"/>
              <a:ext cx="325990" cy="50327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70450" y="4211295"/>
              <a:ext cx="16001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 </a:t>
              </a:r>
              <a:r>
                <a:rPr lang="en-US" sz="2000" dirty="0"/>
                <a:t>= </a:t>
              </a:r>
              <a:r>
                <a:rPr lang="en-US" sz="2000" dirty="0" smtClean="0"/>
                <a:t>Hash(B</a:t>
              </a:r>
              <a:r>
                <a:rPr lang="en-US" sz="2000" baseline="30000" dirty="0" smtClean="0"/>
                <a:t>a</a:t>
              </a:r>
              <a:r>
                <a:rPr lang="en-US" sz="2000" dirty="0" smtClean="0"/>
                <a:t>)</a:t>
              </a:r>
              <a:endParaRPr lang="en-US" sz="2000" baseline="30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52821" y="4211295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 </a:t>
              </a:r>
              <a:r>
                <a:rPr lang="en-US" sz="2000" dirty="0"/>
                <a:t>= </a:t>
              </a:r>
              <a:r>
                <a:rPr lang="en-US" sz="2000" dirty="0" smtClean="0"/>
                <a:t>Hash(A</a:t>
              </a:r>
              <a:r>
                <a:rPr lang="en-US" sz="2000" baseline="30000" dirty="0" smtClean="0"/>
                <a:t>b</a:t>
              </a:r>
              <a:r>
                <a:rPr lang="en-US" sz="2000" dirty="0" smtClean="0"/>
                <a:t>)</a:t>
              </a:r>
              <a:endParaRPr lang="en-US" sz="2000" baseline="30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43422" y="4702347"/>
            <a:ext cx="2214016" cy="1097055"/>
            <a:chOff x="3643422" y="4702347"/>
            <a:chExt cx="2214016" cy="1097055"/>
          </a:xfrm>
        </p:grpSpPr>
        <p:sp>
          <p:nvSpPr>
            <p:cNvPr id="18" name="TextBox 17"/>
            <p:cNvSpPr txBox="1"/>
            <p:nvPr/>
          </p:nvSpPr>
          <p:spPr>
            <a:xfrm>
              <a:off x="3643422" y="4835375"/>
              <a:ext cx="15733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Evolve </a:t>
              </a:r>
              <a:r>
                <a:rPr lang="en-US" sz="2400" dirty="0" err="1" smtClean="0"/>
                <a:t>symm</a:t>
              </a:r>
              <a:r>
                <a:rPr lang="en-US" sz="2400" dirty="0" smtClean="0"/>
                <a:t> key</a:t>
              </a:r>
              <a:endParaRPr lang="en-US" dirty="0"/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5189006" y="4702347"/>
              <a:ext cx="668432" cy="1097055"/>
            </a:xfrm>
            <a:prstGeom prst="leftBrace">
              <a:avLst>
                <a:gd name="adj1" fmla="val 29542"/>
                <a:gd name="adj2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55333" y="4665217"/>
            <a:ext cx="4966767" cy="1556820"/>
            <a:chOff x="6713363" y="2650569"/>
            <a:chExt cx="4966767" cy="155682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7600207" y="3126510"/>
              <a:ext cx="2806053" cy="0"/>
            </a:xfrm>
            <a:prstGeom prst="straightConnector1">
              <a:avLst/>
            </a:prstGeom>
            <a:ln w="50800">
              <a:headEnd type="non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92567" y="2650569"/>
              <a:ext cx="1999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AuthEnc</a:t>
              </a:r>
              <a:r>
                <a:rPr lang="en-US" sz="2400" i="1" baseline="-25000" dirty="0" smtClean="0">
                  <a:solidFill>
                    <a:prstClr val="black"/>
                  </a:solidFill>
                  <a:latin typeface="+mj-lt"/>
                </a:rPr>
                <a:t>K</a:t>
              </a:r>
              <a:r>
                <a:rPr lang="en-US" sz="2400" dirty="0" smtClean="0">
                  <a:solidFill>
                    <a:prstClr val="black"/>
                  </a:solidFill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+mj-lt"/>
                </a:rPr>
                <a:t>P</a:t>
              </a:r>
              <a:r>
                <a:rPr lang="en-US" sz="2400" baseline="-25000" dirty="0" smtClean="0">
                  <a:solidFill>
                    <a:prstClr val="black"/>
                  </a:solidFill>
                </a:rPr>
                <a:t>1</a:t>
              </a:r>
              <a:r>
                <a:rPr lang="en-US" sz="2400" dirty="0" smtClean="0">
                  <a:solidFill>
                    <a:prstClr val="black"/>
                  </a:solidFill>
                </a:rPr>
                <a:t>)</a:t>
              </a:r>
              <a:endParaRPr lang="en-US" sz="2400" baseline="-25000" dirty="0">
                <a:solidFill>
                  <a:prstClr val="black"/>
                </a:solidFill>
                <a:latin typeface="Lato Heavy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981507" y="3812310"/>
              <a:ext cx="2601433" cy="0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092567" y="3336369"/>
              <a:ext cx="1997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prstClr val="black"/>
                  </a:solidFill>
                </a:rPr>
                <a:t>AuthEnc</a:t>
              </a:r>
              <a:r>
                <a:rPr lang="en-US" sz="2400" i="1" baseline="-25000" dirty="0" err="1" smtClean="0">
                  <a:solidFill>
                    <a:prstClr val="black"/>
                  </a:solidFill>
                  <a:latin typeface="+mj-lt"/>
                </a:rPr>
                <a:t>K</a:t>
              </a:r>
              <a:r>
                <a:rPr lang="en-US" sz="2400" dirty="0" smtClean="0">
                  <a:solidFill>
                    <a:prstClr val="black"/>
                  </a:solidFill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+mj-lt"/>
                </a:rPr>
                <a:t>P</a:t>
              </a:r>
              <a:r>
                <a:rPr lang="en-US" sz="2400" baseline="-25000" dirty="0" smtClean="0">
                  <a:solidFill>
                    <a:prstClr val="black"/>
                  </a:solidFill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</a:rPr>
                <a:t>)</a:t>
              </a:r>
              <a:endParaRPr lang="en-US" sz="2400" baseline="-25000" dirty="0">
                <a:solidFill>
                  <a:prstClr val="black"/>
                </a:solidFill>
                <a:latin typeface="Lato Heavy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3363" y="2773341"/>
              <a:ext cx="1379204" cy="137920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8530" y="2780945"/>
              <a:ext cx="1371600" cy="13716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884450" y="3745724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…</a:t>
              </a:r>
              <a:endParaRPr lang="en-US" sz="2400" baseline="-25000" dirty="0">
                <a:solidFill>
                  <a:prstClr val="black"/>
                </a:solidFill>
                <a:latin typeface="Lato Heavy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r="490" b="1114"/>
          <a:stretch/>
        </p:blipFill>
        <p:spPr>
          <a:xfrm>
            <a:off x="40314" y="2971125"/>
            <a:ext cx="5434833" cy="17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0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Axolotl protocol, aka Signal protocol, aka double ratchet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Used in a messaging system near you!</a:t>
            </a:r>
          </a:p>
          <a:p>
            <a:pPr marL="822960" indent="0">
              <a:spcBef>
                <a:spcPts val="2700"/>
              </a:spcBef>
              <a:buNone/>
            </a:pPr>
            <a:r>
              <a:rPr lang="en-US" dirty="0"/>
              <a:t>Signal</a:t>
            </a:r>
          </a:p>
          <a:p>
            <a:pPr marL="822960" indent="0">
              <a:spcBef>
                <a:spcPts val="2700"/>
              </a:spcBef>
              <a:buNone/>
            </a:pPr>
            <a:r>
              <a:rPr lang="en-US" dirty="0" err="1"/>
              <a:t>WhatsApp</a:t>
            </a:r>
            <a:endParaRPr lang="en-US" dirty="0"/>
          </a:p>
          <a:p>
            <a:pPr marL="822960" indent="0">
              <a:spcBef>
                <a:spcPts val="2700"/>
              </a:spcBef>
              <a:buNone/>
            </a:pPr>
            <a:r>
              <a:rPr lang="en-US" dirty="0"/>
              <a:t>Facebook Messenger</a:t>
            </a:r>
          </a:p>
          <a:p>
            <a:pPr marL="822960" indent="0">
              <a:spcBef>
                <a:spcPts val="2700"/>
              </a:spcBef>
              <a:buNone/>
            </a:pPr>
            <a:r>
              <a:rPr lang="en-US" dirty="0"/>
              <a:t>Google </a:t>
            </a:r>
            <a:r>
              <a:rPr lang="en-US" dirty="0" err="1"/>
              <a:t>Allo</a:t>
            </a:r>
            <a:endParaRPr lang="en-US" dirty="0"/>
          </a:p>
          <a:p>
            <a:pPr marL="822960" indent="0">
              <a:spcBef>
                <a:spcPts val="2700"/>
              </a:spcBef>
              <a:buNone/>
            </a:pPr>
            <a:r>
              <a:rPr lang="en-US" dirty="0"/>
              <a:t>Skype (coming soon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4691" r="-4691"/>
          <a:stretch/>
        </p:blipFill>
        <p:spPr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1676400"/>
            <a:ext cx="713232" cy="713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6875" t="7776" r="26250" b="8889"/>
          <a:stretch/>
        </p:blipFill>
        <p:spPr>
          <a:xfrm>
            <a:off x="647700" y="3829050"/>
            <a:ext cx="713232" cy="713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" y="4546600"/>
            <a:ext cx="713232" cy="713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2393950"/>
            <a:ext cx="713232" cy="713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" y="3111500"/>
            <a:ext cx="71323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7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messaging protocol (simplified)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6464300" cy="525863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1" dirty="0"/>
              <a:t>Key evolution</a:t>
            </a:r>
            <a:endParaRPr lang="en-US" dirty="0"/>
          </a:p>
          <a:p>
            <a:pPr lvl="1"/>
            <a:r>
              <a:rPr lang="en-US" dirty="0"/>
              <a:t>Use each key to encrypt only 1 message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Concern:</a:t>
            </a:r>
            <a:r>
              <a:rPr lang="en-US" dirty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If </a:t>
            </a: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initial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is </a:t>
            </a:r>
            <a:r>
              <a:rPr lang="en-US" dirty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lost, whole chain is </a:t>
            </a: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insecure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18976" y="177454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KDF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554453" y="1102109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Message 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8976" y="3610442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KDF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554453" y="2938007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Message 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54453" y="4773905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Message 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18976" y="544634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KDF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2"/>
            <a:endCxn id="6" idx="0"/>
          </p:cNvCxnSpPr>
          <p:nvPr/>
        </p:nvCxnSpPr>
        <p:spPr>
          <a:xfrm>
            <a:off x="9376176" y="1525481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9" idx="0"/>
          </p:cNvCxnSpPr>
          <p:nvPr/>
        </p:nvCxnSpPr>
        <p:spPr>
          <a:xfrm>
            <a:off x="9376176" y="2688944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8" idx="0"/>
          </p:cNvCxnSpPr>
          <p:nvPr/>
        </p:nvCxnSpPr>
        <p:spPr>
          <a:xfrm>
            <a:off x="9376176" y="3361379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11" idx="0"/>
          </p:cNvCxnSpPr>
          <p:nvPr/>
        </p:nvCxnSpPr>
        <p:spPr>
          <a:xfrm>
            <a:off x="9376176" y="4524842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12" idx="0"/>
          </p:cNvCxnSpPr>
          <p:nvPr/>
        </p:nvCxnSpPr>
        <p:spPr>
          <a:xfrm>
            <a:off x="9376176" y="5197277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376176" y="6360740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75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messaging protocol (simplified)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6464300" cy="525863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1" dirty="0"/>
              <a:t>Key evolution</a:t>
            </a:r>
            <a:endParaRPr lang="en-US" dirty="0"/>
          </a:p>
          <a:p>
            <a:pPr lvl="1"/>
            <a:r>
              <a:rPr lang="en-US" dirty="0"/>
              <a:t>Use each key to encrypt only 1 message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Concern:</a:t>
            </a:r>
            <a:r>
              <a:rPr lang="en-US" dirty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If initial 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dirty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is lost, whole chain is insecure</a:t>
            </a:r>
            <a:endParaRPr lang="en-US" dirty="0"/>
          </a:p>
          <a:p>
            <a:pPr marL="457200" indent="-457200">
              <a:spcBef>
                <a:spcPts val="1400"/>
              </a:spcBef>
              <a:buFont typeface="+mj-lt"/>
              <a:buAutoNum type="arabicPeriod"/>
            </a:pPr>
            <a:r>
              <a:rPr lang="en-US" i="1" dirty="0"/>
              <a:t>Key derivation</a:t>
            </a:r>
            <a:endParaRPr lang="en-US" dirty="0"/>
          </a:p>
          <a:p>
            <a:pPr lvl="1"/>
            <a:r>
              <a:rPr lang="en-US" dirty="0"/>
              <a:t>No direct link </a:t>
            </a:r>
            <a:r>
              <a:rPr lang="en-US" dirty="0" err="1"/>
              <a:t>betweeen</a:t>
            </a:r>
            <a:r>
              <a:rPr lang="en-US" dirty="0"/>
              <a:t> message keys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Engineering: </a:t>
            </a:r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Handle out of order messages</a:t>
            </a:r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18976" y="177454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KDF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197899" y="2020058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Message 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8976" y="3610442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KDF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197899" y="3855384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Message 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97899" y="5703982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Message 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18976" y="544634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KDF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8" idx="2"/>
            <a:endCxn id="6" idx="0"/>
          </p:cNvCxnSpPr>
          <p:nvPr/>
        </p:nvCxnSpPr>
        <p:spPr>
          <a:xfrm>
            <a:off x="9376176" y="1529788"/>
            <a:ext cx="0" cy="244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31" idx="0"/>
          </p:cNvCxnSpPr>
          <p:nvPr/>
        </p:nvCxnSpPr>
        <p:spPr>
          <a:xfrm>
            <a:off x="9376176" y="2688944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1" idx="2"/>
            <a:endCxn id="8" idx="0"/>
          </p:cNvCxnSpPr>
          <p:nvPr/>
        </p:nvCxnSpPr>
        <p:spPr>
          <a:xfrm>
            <a:off x="9376176" y="3361379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32" idx="0"/>
          </p:cNvCxnSpPr>
          <p:nvPr/>
        </p:nvCxnSpPr>
        <p:spPr>
          <a:xfrm>
            <a:off x="9376176" y="4524842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2" idx="2"/>
            <a:endCxn id="12" idx="0"/>
          </p:cNvCxnSpPr>
          <p:nvPr/>
        </p:nvCxnSpPr>
        <p:spPr>
          <a:xfrm>
            <a:off x="9376176" y="5197277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376176" y="6360740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554453" y="1106416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Chain key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6" idx="3"/>
            <a:endCxn id="7" idx="1"/>
          </p:cNvCxnSpPr>
          <p:nvPr/>
        </p:nvCxnSpPr>
        <p:spPr>
          <a:xfrm>
            <a:off x="9833376" y="2231744"/>
            <a:ext cx="3645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8554453" y="2938007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Chain 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54453" y="4773905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Chain key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8" idx="3"/>
            <a:endCxn id="9" idx="1"/>
          </p:cNvCxnSpPr>
          <p:nvPr/>
        </p:nvCxnSpPr>
        <p:spPr>
          <a:xfrm flipV="1">
            <a:off x="9833376" y="4067070"/>
            <a:ext cx="364523" cy="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3"/>
            <a:endCxn id="11" idx="1"/>
          </p:cNvCxnSpPr>
          <p:nvPr/>
        </p:nvCxnSpPr>
        <p:spPr>
          <a:xfrm>
            <a:off x="9833376" y="5903540"/>
            <a:ext cx="364523" cy="1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3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messaging protocol (simplified)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6464300" cy="525863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1" dirty="0"/>
              <a:t>Key </a:t>
            </a:r>
            <a:r>
              <a:rPr lang="en-US" i="1" dirty="0" smtClean="0"/>
              <a:t>evolution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each key to encrypt </a:t>
            </a:r>
            <a:r>
              <a:rPr lang="en-US" dirty="0" smtClean="0"/>
              <a:t>only 1 message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Concern:</a:t>
            </a:r>
            <a:r>
              <a:rPr lang="en-US" dirty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If initial 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dirty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is lost, whole chain is </a:t>
            </a: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insecure</a:t>
            </a:r>
            <a:endParaRPr lang="en-US" dirty="0"/>
          </a:p>
          <a:p>
            <a:pPr marL="457200" indent="-457200">
              <a:spcBef>
                <a:spcPts val="1400"/>
              </a:spcBef>
              <a:buFont typeface="+mj-lt"/>
              <a:buAutoNum type="arabicPeriod"/>
            </a:pPr>
            <a:r>
              <a:rPr lang="en-US" i="1" dirty="0"/>
              <a:t>Key </a:t>
            </a:r>
            <a:r>
              <a:rPr lang="en-US" i="1" dirty="0" smtClean="0"/>
              <a:t>derivation</a:t>
            </a:r>
            <a:endParaRPr lang="en-US" dirty="0" smtClean="0"/>
          </a:p>
          <a:p>
            <a:pPr lvl="1"/>
            <a:r>
              <a:rPr lang="en-US" dirty="0" smtClean="0"/>
              <a:t>No direct link </a:t>
            </a:r>
            <a:r>
              <a:rPr lang="en-US" dirty="0" err="1" smtClean="0"/>
              <a:t>betweeen</a:t>
            </a:r>
            <a:r>
              <a:rPr lang="en-US" dirty="0" smtClean="0"/>
              <a:t> message keys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Engineering: </a:t>
            </a:r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Handle out of order messages</a:t>
            </a:r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?</a:t>
            </a:r>
            <a:endParaRPr lang="en-US" dirty="0" smtClean="0"/>
          </a:p>
          <a:p>
            <a:pPr marL="457200" indent="-457200">
              <a:spcBef>
                <a:spcPts val="1400"/>
              </a:spcBef>
              <a:buFont typeface="+mj-lt"/>
              <a:buAutoNum type="arabicPeriod"/>
            </a:pPr>
            <a:r>
              <a:rPr lang="en-US" i="1" dirty="0" smtClean="0"/>
              <a:t>Key ratcheting</a:t>
            </a:r>
            <a:endParaRPr lang="en-US" dirty="0"/>
          </a:p>
          <a:p>
            <a:pPr lvl="1"/>
            <a:r>
              <a:rPr lang="en-US" dirty="0" smtClean="0"/>
              <a:t>Can recover from chain key compromise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Opportunity:</a:t>
            </a: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If “constant” has some entropy as well, then </a:t>
            </a:r>
            <a:r>
              <a:rPr lang="en-US" dirty="0" smtClean="0">
                <a:solidFill>
                  <a:prstClr val="black"/>
                </a:solidFill>
                <a:latin typeface="Cambria Math"/>
                <a:ea typeface="Lato Medium" panose="020F0502020204030203" pitchFamily="34" charset="0"/>
                <a:cs typeface="Cambria Math"/>
              </a:rPr>
              <a:t>∃</a:t>
            </a: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potential for </a:t>
            </a:r>
            <a:r>
              <a:rPr lang="en-US" i="1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post-compromise secrecy</a:t>
            </a:r>
            <a:endParaRPr lang="en-US" dirty="0">
              <a:solidFill>
                <a:prstClr val="black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18976" y="1774544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KDF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197899" y="2020058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Message 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8976" y="3610442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KDF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197899" y="3855384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Message 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97899" y="5703982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Message 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18976" y="5446340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KDF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8" idx="2"/>
            <a:endCxn id="6" idx="0"/>
          </p:cNvCxnSpPr>
          <p:nvPr/>
        </p:nvCxnSpPr>
        <p:spPr>
          <a:xfrm>
            <a:off x="9376176" y="1529788"/>
            <a:ext cx="0" cy="244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31" idx="0"/>
          </p:cNvCxnSpPr>
          <p:nvPr/>
        </p:nvCxnSpPr>
        <p:spPr>
          <a:xfrm>
            <a:off x="9376176" y="2688944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1" idx="2"/>
            <a:endCxn id="8" idx="0"/>
          </p:cNvCxnSpPr>
          <p:nvPr/>
        </p:nvCxnSpPr>
        <p:spPr>
          <a:xfrm>
            <a:off x="9376176" y="3361379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32" idx="0"/>
          </p:cNvCxnSpPr>
          <p:nvPr/>
        </p:nvCxnSpPr>
        <p:spPr>
          <a:xfrm>
            <a:off x="9376176" y="4524842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2" idx="2"/>
            <a:endCxn id="12" idx="0"/>
          </p:cNvCxnSpPr>
          <p:nvPr/>
        </p:nvCxnSpPr>
        <p:spPr>
          <a:xfrm>
            <a:off x="9376176" y="5197277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376176" y="6360740"/>
            <a:ext cx="0" cy="24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554453" y="1106416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Chain key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6" idx="3"/>
            <a:endCxn id="7" idx="1"/>
          </p:cNvCxnSpPr>
          <p:nvPr/>
        </p:nvCxnSpPr>
        <p:spPr>
          <a:xfrm>
            <a:off x="9833376" y="2231744"/>
            <a:ext cx="3645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8554453" y="2938007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Chain 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54453" y="4773905"/>
            <a:ext cx="1643446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Chain key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8" idx="3"/>
            <a:endCxn id="9" idx="1"/>
          </p:cNvCxnSpPr>
          <p:nvPr/>
        </p:nvCxnSpPr>
        <p:spPr>
          <a:xfrm flipV="1">
            <a:off x="9833376" y="4067070"/>
            <a:ext cx="364523" cy="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3"/>
            <a:endCxn id="11" idx="1"/>
          </p:cNvCxnSpPr>
          <p:nvPr/>
        </p:nvCxnSpPr>
        <p:spPr>
          <a:xfrm>
            <a:off x="9833376" y="5903540"/>
            <a:ext cx="364523" cy="1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972847" y="2020058"/>
            <a:ext cx="1734725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 secret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72847" y="3860414"/>
            <a:ext cx="1734725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 secret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72847" y="5691854"/>
            <a:ext cx="1734725" cy="423372"/>
          </a:xfrm>
          <a:prstGeom prst="roundRect">
            <a:avLst>
              <a:gd name="adj" fmla="val 474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 secret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6" idx="1"/>
          </p:cNvCxnSpPr>
          <p:nvPr/>
        </p:nvCxnSpPr>
        <p:spPr>
          <a:xfrm>
            <a:off x="8707572" y="2231744"/>
            <a:ext cx="2114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3"/>
            <a:endCxn id="8" idx="1"/>
          </p:cNvCxnSpPr>
          <p:nvPr/>
        </p:nvCxnSpPr>
        <p:spPr>
          <a:xfrm flipV="1">
            <a:off x="8707572" y="4067642"/>
            <a:ext cx="211404" cy="4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3"/>
            <a:endCxn id="12" idx="1"/>
          </p:cNvCxnSpPr>
          <p:nvPr/>
        </p:nvCxnSpPr>
        <p:spPr>
          <a:xfrm>
            <a:off x="8707572" y="5903540"/>
            <a:ext cx="2114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03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75786" y="5426927"/>
            <a:ext cx="10972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5786" y="4221407"/>
            <a:ext cx="10972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ratchet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6226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Diffie</a:t>
            </a:r>
            <a:r>
              <a:rPr lang="en-US" dirty="0" smtClean="0"/>
              <a:t>-Hellman key exchange is incredibly well-suited to ratcheting/evolution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85696" y="2079082"/>
            <a:ext cx="6793054" cy="467765"/>
            <a:chOff x="685696" y="2079082"/>
            <a:chExt cx="6793054" cy="467765"/>
          </a:xfrm>
        </p:grpSpPr>
        <p:sp>
          <p:nvSpPr>
            <p:cNvPr id="10" name="TextBox 9"/>
            <p:cNvSpPr txBox="1"/>
            <p:nvPr/>
          </p:nvSpPr>
          <p:spPr>
            <a:xfrm>
              <a:off x="685696" y="2146737"/>
              <a:ext cx="2068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Choose a1 </a:t>
              </a:r>
              <a:r>
                <a:rPr lang="en-US" sz="2000" dirty="0"/>
                <a:t>← </a:t>
              </a:r>
              <a:r>
                <a:rPr lang="en-US" sz="2000" dirty="0" smtClean="0"/>
                <a:t>[q]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753599" y="2079082"/>
              <a:ext cx="2725151" cy="461665"/>
              <a:chOff x="1902372" y="2441605"/>
              <a:chExt cx="3092249" cy="461665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902372" y="2875050"/>
                <a:ext cx="3092249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1902372" y="2441605"/>
                <a:ext cx="30922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A1 </a:t>
                </a:r>
                <a:r>
                  <a:rPr lang="en-US" sz="2400" dirty="0" smtClean="0"/>
                  <a:t>= g</a:t>
                </a:r>
                <a:r>
                  <a:rPr lang="en-US" sz="2400" baseline="30000" dirty="0" smtClean="0"/>
                  <a:t>a1</a:t>
                </a:r>
                <a:endParaRPr lang="en-US" sz="2400" baseline="30000" dirty="0"/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278" y="1925924"/>
            <a:ext cx="2227190" cy="222719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86092" y="4201660"/>
            <a:ext cx="6792659" cy="469219"/>
            <a:chOff x="686092" y="4201660"/>
            <a:chExt cx="6792659" cy="469219"/>
          </a:xfrm>
        </p:grpSpPr>
        <p:grpSp>
          <p:nvGrpSpPr>
            <p:cNvPr id="22" name="Group 21"/>
            <p:cNvGrpSpPr/>
            <p:nvPr/>
          </p:nvGrpSpPr>
          <p:grpSpPr>
            <a:xfrm>
              <a:off x="4753600" y="4201660"/>
              <a:ext cx="2725151" cy="461665"/>
              <a:chOff x="1902372" y="2444343"/>
              <a:chExt cx="3092249" cy="46166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902372" y="2875050"/>
                <a:ext cx="3092249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902372" y="2444343"/>
                <a:ext cx="30922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A2 = g</a:t>
                </a:r>
                <a:r>
                  <a:rPr lang="en-US" sz="2400" baseline="30000" dirty="0" smtClean="0"/>
                  <a:t>a2</a:t>
                </a:r>
                <a:endParaRPr lang="en-US" sz="2400" baseline="3000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86092" y="4270769"/>
              <a:ext cx="2068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Choose a2 </a:t>
              </a:r>
              <a:r>
                <a:rPr lang="en-US" sz="2000" dirty="0"/>
                <a:t>← </a:t>
              </a:r>
              <a:r>
                <a:rPr lang="en-US" sz="2000" dirty="0" smtClean="0"/>
                <a:t>[q]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771916" y="4903468"/>
            <a:ext cx="2676292" cy="401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Shared secret g</a:t>
            </a:r>
            <a:r>
              <a:rPr lang="en-US" sz="2200" baseline="30000" dirty="0" smtClean="0">
                <a:solidFill>
                  <a:schemeClr val="accent2"/>
                </a:solidFill>
                <a:latin typeface="+mj-lt"/>
              </a:rPr>
              <a:t>a2</a:t>
            </a:r>
            <a:r>
              <a:rPr lang="en-US" sz="2200" baseline="30000" dirty="0" smtClean="0"/>
              <a:t> </a:t>
            </a:r>
            <a:r>
              <a:rPr lang="en-US" sz="2200" baseline="30000" dirty="0"/>
              <a:t>· </a:t>
            </a:r>
            <a:r>
              <a:rPr lang="en-US" sz="2200" baseline="30000" dirty="0" smtClean="0"/>
              <a:t>b1</a:t>
            </a:r>
            <a:endParaRPr lang="en-US" sz="22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771916" y="5546004"/>
            <a:ext cx="6869977" cy="499327"/>
            <a:chOff x="4771916" y="5546004"/>
            <a:chExt cx="6869977" cy="499327"/>
          </a:xfrm>
        </p:grpSpPr>
        <p:sp>
          <p:nvSpPr>
            <p:cNvPr id="11" name="TextBox 10"/>
            <p:cNvSpPr txBox="1"/>
            <p:nvPr/>
          </p:nvSpPr>
          <p:spPr>
            <a:xfrm>
              <a:off x="9557668" y="5645221"/>
              <a:ext cx="20842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Choose b2 </a:t>
              </a:r>
              <a:r>
                <a:rPr lang="en-US" sz="2000" dirty="0"/>
                <a:t>← </a:t>
              </a:r>
              <a:r>
                <a:rPr lang="en-US" sz="2000" dirty="0" smtClean="0"/>
                <a:t>[q]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771916" y="5546004"/>
              <a:ext cx="2703825" cy="461665"/>
              <a:chOff x="1874323" y="2868525"/>
              <a:chExt cx="1996637" cy="46166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1874323" y="3314666"/>
                <a:ext cx="1988229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910782" y="2868525"/>
                <a:ext cx="19601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B2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g</a:t>
                </a:r>
                <a:r>
                  <a:rPr lang="en-US" sz="2400" baseline="30000" dirty="0" smtClean="0"/>
                  <a:t>b2</a:t>
                </a:r>
                <a:endParaRPr lang="en-US" sz="2400" baseline="30000" dirty="0"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05106" y="6159110"/>
            <a:ext cx="2676292" cy="401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Shared secret g</a:t>
            </a:r>
            <a:r>
              <a:rPr lang="en-US" sz="2200" baseline="30000" dirty="0" smtClean="0">
                <a:solidFill>
                  <a:schemeClr val="tx1"/>
                </a:solidFill>
              </a:rPr>
              <a:t>a2</a:t>
            </a:r>
            <a:r>
              <a:rPr lang="en-US" sz="2200" baseline="30000" dirty="0" smtClean="0"/>
              <a:t> </a:t>
            </a:r>
            <a:r>
              <a:rPr lang="en-US" sz="2200" baseline="30000" dirty="0"/>
              <a:t>· </a:t>
            </a:r>
            <a:r>
              <a:rPr lang="en-US" sz="2200" baseline="30000" dirty="0" smtClean="0">
                <a:solidFill>
                  <a:schemeClr val="accent2"/>
                </a:solidFill>
                <a:latin typeface="+mj-lt"/>
              </a:rPr>
              <a:t>b2</a:t>
            </a:r>
            <a:endParaRPr lang="en-US" sz="22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753599" y="2795139"/>
            <a:ext cx="6934703" cy="461665"/>
            <a:chOff x="4753599" y="2795139"/>
            <a:chExt cx="6934703" cy="461665"/>
          </a:xfrm>
        </p:grpSpPr>
        <p:grpSp>
          <p:nvGrpSpPr>
            <p:cNvPr id="13" name="Group 12"/>
            <p:cNvGrpSpPr/>
            <p:nvPr/>
          </p:nvGrpSpPr>
          <p:grpSpPr>
            <a:xfrm>
              <a:off x="4753599" y="2795139"/>
              <a:ext cx="2716879" cy="461665"/>
              <a:chOff x="1864683" y="2871256"/>
              <a:chExt cx="2006277" cy="46166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1864683" y="3314666"/>
                <a:ext cx="1997869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874925" y="2871256"/>
                <a:ext cx="19960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B1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g</a:t>
                </a:r>
                <a:r>
                  <a:rPr lang="en-US" sz="2400" baseline="30000" dirty="0" smtClean="0"/>
                  <a:t>b</a:t>
                </a:r>
                <a:r>
                  <a:rPr lang="en-US" sz="2400" baseline="30000" dirty="0"/>
                  <a:t>1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9604077" y="2840696"/>
              <a:ext cx="20842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Choose b1 </a:t>
              </a:r>
              <a:r>
                <a:rPr lang="en-US" sz="2000" dirty="0"/>
                <a:t>← </a:t>
              </a:r>
              <a:r>
                <a:rPr lang="en-US" sz="2000" dirty="0" smtClean="0"/>
                <a:t>[q]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887" y="1930224"/>
            <a:ext cx="2227190" cy="22271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753600" y="3583259"/>
            <a:ext cx="2676292" cy="401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Shared secret g</a:t>
            </a:r>
            <a:r>
              <a:rPr lang="en-US" sz="2200" baseline="30000" dirty="0" smtClean="0"/>
              <a:t>a1 · b1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6272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distribution = initial agreement + subsequent 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695566"/>
              </p:ext>
            </p:extLst>
          </p:nvPr>
        </p:nvGraphicFramePr>
        <p:xfrm>
          <a:off x="609600" y="1101725"/>
          <a:ext cx="10972800" cy="204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97935">
                  <a:extLst>
                    <a:ext uri="{9D8B030D-6E8A-4147-A177-3AD203B41FA5}">
                      <a16:colId xmlns="" xmlns:a16="http://schemas.microsoft.com/office/drawing/2014/main" val="3863212138"/>
                    </a:ext>
                  </a:extLst>
                </a:gridCol>
                <a:gridCol w="1726507">
                  <a:extLst>
                    <a:ext uri="{9D8B030D-6E8A-4147-A177-3AD203B41FA5}">
                      <a16:colId xmlns="" xmlns:a16="http://schemas.microsoft.com/office/drawing/2014/main" val="4230008037"/>
                    </a:ext>
                  </a:extLst>
                </a:gridCol>
                <a:gridCol w="8048358">
                  <a:extLst>
                    <a:ext uri="{9D8B030D-6E8A-4147-A177-3AD203B41FA5}">
                      <a16:colId xmlns="" xmlns:a16="http://schemas.microsoft.com/office/drawing/2014/main" val="2467964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Trusted server?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Crypto used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Method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011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Symmetric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Needham-Schroeder,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which is the basis of the Kerberos system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953735"/>
                          </a:solidFill>
                        </a:rPr>
                        <a:t>No</a:t>
                      </a:r>
                      <a:endParaRPr lang="en-US" sz="22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953735"/>
                          </a:solidFill>
                        </a:rPr>
                        <a:t>Asymmetric</a:t>
                      </a:r>
                      <a:endParaRPr lang="en-US" sz="22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953735"/>
                          </a:solidFill>
                        </a:rPr>
                        <a:t>(Authenticated) </a:t>
                      </a:r>
                      <a:r>
                        <a:rPr lang="en-US" sz="2200" dirty="0" err="1" smtClean="0">
                          <a:solidFill>
                            <a:srgbClr val="953735"/>
                          </a:solidFill>
                        </a:rPr>
                        <a:t>Diffie</a:t>
                      </a:r>
                      <a:r>
                        <a:rPr lang="en-US" sz="2200" dirty="0" smtClean="0">
                          <a:solidFill>
                            <a:srgbClr val="953735"/>
                          </a:solidFill>
                        </a:rPr>
                        <a:t>-Hellman key exchange</a:t>
                      </a:r>
                      <a:endParaRPr lang="en-US" sz="22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126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Symmetric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Key evolution, once you have a single shared symmetric key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314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35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 </a:t>
            </a:r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sz="2000" dirty="0" smtClean="0">
                <a:latin typeface="Lato Regular"/>
                <a:cs typeface="Lato Regular"/>
              </a:rPr>
              <a:t>(for a publicly known g)</a:t>
            </a:r>
            <a:endParaRPr lang="en-US" sz="2000" dirty="0">
              <a:latin typeface="Lato Regular"/>
              <a:cs typeface="Lato 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4408915"/>
            <a:ext cx="5386917" cy="19518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Shared secret = g</a:t>
            </a:r>
            <a:r>
              <a:rPr lang="en-US" baseline="30000" dirty="0" smtClean="0">
                <a:latin typeface="+mn-lt"/>
              </a:rPr>
              <a:t>ab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8632"/>
            <a:ext cx="1333522" cy="1333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55" y="2408632"/>
            <a:ext cx="1333522" cy="1333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741871"/>
            <a:ext cx="1987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Choose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smtClean="0"/>
              <a:t>← </a:t>
            </a:r>
            <a:r>
              <a:rPr lang="en-US" sz="2000" dirty="0"/>
              <a:t>[q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Compute A = g</a:t>
            </a:r>
            <a:r>
              <a:rPr lang="en-US" sz="2000" baseline="30000" dirty="0" smtClean="0"/>
              <a:t>a</a:t>
            </a:r>
            <a:endParaRPr lang="en-US" sz="2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2281" y="1741871"/>
            <a:ext cx="1991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Choose </a:t>
            </a:r>
            <a:r>
              <a:rPr lang="en-US" sz="2000" i="1" dirty="0" smtClean="0"/>
              <a:t>b</a:t>
            </a:r>
            <a:r>
              <a:rPr lang="en-US" sz="2000" dirty="0" smtClean="0"/>
              <a:t> ← </a:t>
            </a:r>
            <a:r>
              <a:rPr lang="en-US" sz="2000" dirty="0"/>
              <a:t>[q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Compute B = </a:t>
            </a:r>
            <a:r>
              <a:rPr lang="en-US" sz="2000" dirty="0" err="1" smtClean="0"/>
              <a:t>g</a:t>
            </a:r>
            <a:r>
              <a:rPr lang="en-US" sz="2000" baseline="30000" dirty="0" err="1" smtClean="0"/>
              <a:t>b</a:t>
            </a:r>
            <a:endParaRPr lang="en-US" sz="2000" baseline="30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02372" y="2482675"/>
            <a:ext cx="1960180" cy="461665"/>
            <a:chOff x="1902372" y="2482675"/>
            <a:chExt cx="1960180" cy="46166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902372" y="2875050"/>
              <a:ext cx="196018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79711" y="2482675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A</a:t>
              </a:r>
              <a:endParaRPr lang="en-US" sz="2400" baseline="30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02372" y="2936965"/>
            <a:ext cx="1960180" cy="461665"/>
            <a:chOff x="1902372" y="2936965"/>
            <a:chExt cx="1960180" cy="46166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902372" y="3314666"/>
              <a:ext cx="196018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686020" y="2936965"/>
              <a:ext cx="383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B</a:t>
              </a:r>
              <a:endParaRPr lang="en-US" sz="2400" baseline="30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25132" y="3699686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B</a:t>
            </a:r>
            <a:r>
              <a:rPr lang="en-US" sz="2000" baseline="30000" dirty="0" smtClean="0"/>
              <a:t>a</a:t>
            </a:r>
            <a:endParaRPr lang="en-US" sz="20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3897270" y="3699686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A</a:t>
            </a:r>
            <a:r>
              <a:rPr lang="en-US" sz="2000" baseline="30000" dirty="0" smtClean="0"/>
              <a:t>b</a:t>
            </a:r>
            <a:endParaRPr lang="en-US" sz="2000" baseline="30000" dirty="0"/>
          </a:p>
        </p:txBody>
      </p:sp>
      <p:sp>
        <p:nvSpPr>
          <p:cNvPr id="2" name="Left Arrow Callout 1"/>
          <p:cNvSpPr/>
          <p:nvPr/>
        </p:nvSpPr>
        <p:spPr>
          <a:xfrm>
            <a:off x="5857768" y="2354611"/>
            <a:ext cx="3363268" cy="1444567"/>
          </a:xfrm>
          <a:prstGeom prst="lef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How do Alice and Bob know that they’re talking with each other?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724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 Public key signatures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key signatures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5300283"/>
            <a:ext cx="5386917" cy="1557717"/>
          </a:xfrm>
        </p:spPr>
        <p:txBody>
          <a:bodyPr/>
          <a:lstStyle/>
          <a:p>
            <a:r>
              <a:rPr lang="en-US" dirty="0" smtClean="0"/>
              <a:t>Only Alice can generate signatures</a:t>
            </a:r>
          </a:p>
          <a:p>
            <a:r>
              <a:rPr lang="en-US" dirty="0" smtClean="0"/>
              <a:t>Anybody can verify</a:t>
            </a:r>
          </a:p>
          <a:p>
            <a:r>
              <a:rPr lang="en-US" dirty="0" smtClean="0"/>
              <a:t>Security guarantee: EU-CMA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5300283"/>
            <a:ext cx="5389033" cy="1557717"/>
          </a:xfrm>
        </p:spPr>
        <p:txBody>
          <a:bodyPr/>
          <a:lstStyle/>
          <a:p>
            <a:r>
              <a:rPr lang="en-US" dirty="0" smtClean="0"/>
              <a:t>Anybody can send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r>
              <a:rPr lang="en-US" dirty="0" smtClean="0"/>
              <a:t>Only Bob can decrypt + read</a:t>
            </a:r>
          </a:p>
          <a:p>
            <a:r>
              <a:rPr lang="en-US" dirty="0" smtClean="0"/>
              <a:t>Security guarantee: CPA or CCA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70523" y="1741870"/>
            <a:ext cx="4865070" cy="3436539"/>
            <a:chOff x="650761" y="2491225"/>
            <a:chExt cx="4865070" cy="34365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31" y="2971168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298" y="4556164"/>
              <a:ext cx="1371600" cy="137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61" y="2971168"/>
              <a:ext cx="1379204" cy="137920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9" idx="3"/>
              <a:endCxn id="7" idx="1"/>
            </p:cNvCxnSpPr>
            <p:nvPr/>
          </p:nvCxnSpPr>
          <p:spPr>
            <a:xfrm flipV="1">
              <a:off x="2029965" y="3656968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 flipH="1">
              <a:off x="3087098" y="3656968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796" y="2491226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28" y="2491225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455349" y="1741870"/>
            <a:ext cx="4865070" cy="3436539"/>
            <a:chOff x="6449552" y="2693527"/>
            <a:chExt cx="4865070" cy="34365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022" y="3173470"/>
              <a:ext cx="1371600" cy="1371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089" y="4758466"/>
              <a:ext cx="1371600" cy="1371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52" y="3173470"/>
              <a:ext cx="1379204" cy="1379204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8" idx="3"/>
              <a:endCxn id="16" idx="1"/>
            </p:cNvCxnSpPr>
            <p:nvPr/>
          </p:nvCxnSpPr>
          <p:spPr>
            <a:xfrm flipV="1">
              <a:off x="7828756" y="3859270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0"/>
            </p:cNvCxnSpPr>
            <p:nvPr/>
          </p:nvCxnSpPr>
          <p:spPr>
            <a:xfrm flipH="1">
              <a:off x="8885889" y="3859270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919" y="2693527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682" y="269352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491572" y="253137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Authenticated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3477" y="253137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Private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5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don’t: consequence of losing control of          is too high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key signatures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5300283"/>
            <a:ext cx="5386917" cy="1060457"/>
          </a:xfrm>
        </p:spPr>
        <p:txBody>
          <a:bodyPr/>
          <a:lstStyle/>
          <a:p>
            <a:r>
              <a:rPr lang="en-US" dirty="0"/>
              <a:t>Problem: Eve </a:t>
            </a:r>
            <a:r>
              <a:rPr lang="en-US" dirty="0" smtClean="0"/>
              <a:t>forges </a:t>
            </a:r>
            <a:r>
              <a:rPr lang="en-US" dirty="0" err="1" smtClean="0"/>
              <a:t>msgs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i="1" dirty="0"/>
              <a:t>future</a:t>
            </a:r>
          </a:p>
          <a:p>
            <a:r>
              <a:rPr lang="en-US" dirty="0"/>
              <a:t>Response: Alice can </a:t>
            </a:r>
            <a:r>
              <a:rPr lang="en-US" i="1" dirty="0"/>
              <a:t>revoke</a:t>
            </a:r>
            <a:r>
              <a:rPr lang="en-US" dirty="0"/>
              <a:t> her key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5300283"/>
            <a:ext cx="5389033" cy="1060457"/>
          </a:xfrm>
        </p:spPr>
        <p:txBody>
          <a:bodyPr>
            <a:normAutofit/>
          </a:bodyPr>
          <a:lstStyle/>
          <a:p>
            <a:r>
              <a:rPr lang="en-US" dirty="0" smtClean="0"/>
              <a:t>Problem: </a:t>
            </a:r>
            <a:r>
              <a:rPr lang="en-US" dirty="0"/>
              <a:t>Eve </a:t>
            </a:r>
            <a:r>
              <a:rPr lang="en-US" dirty="0" smtClean="0"/>
              <a:t>reads </a:t>
            </a:r>
            <a:r>
              <a:rPr lang="en-US" dirty="0" err="1"/>
              <a:t>msgs</a:t>
            </a:r>
            <a:r>
              <a:rPr lang="en-US" dirty="0"/>
              <a:t> from </a:t>
            </a:r>
            <a:r>
              <a:rPr lang="en-US" i="1" dirty="0"/>
              <a:t>past</a:t>
            </a:r>
          </a:p>
          <a:p>
            <a:r>
              <a:rPr lang="en-US" dirty="0"/>
              <a:t>Response: ??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70523" y="1741870"/>
            <a:ext cx="4865070" cy="3436539"/>
            <a:chOff x="650761" y="2491225"/>
            <a:chExt cx="4865070" cy="34365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31" y="2971168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298" y="4556164"/>
              <a:ext cx="1371600" cy="137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61" y="2971168"/>
              <a:ext cx="1379204" cy="137920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9" idx="3"/>
              <a:endCxn id="7" idx="1"/>
            </p:cNvCxnSpPr>
            <p:nvPr/>
          </p:nvCxnSpPr>
          <p:spPr>
            <a:xfrm flipV="1">
              <a:off x="2029965" y="3656968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 flipH="1">
              <a:off x="3087098" y="3656968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796" y="2491226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28" y="2491225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455349" y="1741870"/>
            <a:ext cx="4865070" cy="3436539"/>
            <a:chOff x="6449552" y="2693527"/>
            <a:chExt cx="4865070" cy="34365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022" y="3173470"/>
              <a:ext cx="1371600" cy="1371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089" y="4758466"/>
              <a:ext cx="1371600" cy="1371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52" y="3173470"/>
              <a:ext cx="1379204" cy="1379204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8" idx="3"/>
              <a:endCxn id="16" idx="1"/>
            </p:cNvCxnSpPr>
            <p:nvPr/>
          </p:nvCxnSpPr>
          <p:spPr>
            <a:xfrm flipV="1">
              <a:off x="7828756" y="3859270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0"/>
            </p:cNvCxnSpPr>
            <p:nvPr/>
          </p:nvCxnSpPr>
          <p:spPr>
            <a:xfrm flipH="1">
              <a:off x="8885889" y="3859270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919" y="2693527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682" y="269352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491572" y="253137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Authenticated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3477" y="253137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Private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9" name="Picture 4" descr="http://www.iconsdb.com/icons/preview/green/key-xxl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101" y="93452"/>
            <a:ext cx="726469" cy="7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0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and backward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Forward secrecy = </a:t>
            </a:r>
            <a:r>
              <a:rPr lang="en-US" i="1" dirty="0" smtClean="0"/>
              <a:t>past </a:t>
            </a:r>
            <a:r>
              <a:rPr lang="en-US" dirty="0" smtClean="0"/>
              <a:t>messages remain safe if secret state is exposed </a:t>
            </a:r>
            <a:r>
              <a:rPr lang="en-US" i="1" dirty="0" smtClean="0"/>
              <a:t>later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Backward secrecy </a:t>
            </a:r>
            <a:r>
              <a:rPr lang="en-US" dirty="0"/>
              <a:t>= </a:t>
            </a:r>
            <a:r>
              <a:rPr lang="en-US" i="1" dirty="0" smtClean="0"/>
              <a:t>future </a:t>
            </a:r>
            <a:r>
              <a:rPr lang="en-US" dirty="0" smtClean="0"/>
              <a:t>messages </a:t>
            </a:r>
            <a:r>
              <a:rPr lang="en-US" dirty="0"/>
              <a:t>remain </a:t>
            </a:r>
            <a:r>
              <a:rPr lang="en-US" dirty="0" smtClean="0"/>
              <a:t>safe if </a:t>
            </a:r>
            <a:r>
              <a:rPr lang="en-US" dirty="0"/>
              <a:t>secret state is exposed </a:t>
            </a:r>
            <a:r>
              <a:rPr lang="en-US" i="1" dirty="0" smtClean="0"/>
              <a:t>previously</a:t>
            </a:r>
            <a:r>
              <a:rPr lang="en-US" dirty="0"/>
              <a:t> </a:t>
            </a:r>
            <a:r>
              <a:rPr lang="en-US" dirty="0" smtClean="0"/>
              <a:t>(and the real user has since regained control of the machine)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85" b="71006"/>
          <a:stretch/>
        </p:blipFill>
        <p:spPr>
          <a:xfrm>
            <a:off x="1846707" y="1827803"/>
            <a:ext cx="8498586" cy="1207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8511" r="385" b="23129"/>
          <a:stretch/>
        </p:blipFill>
        <p:spPr>
          <a:xfrm>
            <a:off x="1846707" y="4533899"/>
            <a:ext cx="8498586" cy="11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0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PGP: Why Johnny can’t get forward secrecy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" y="1304260"/>
            <a:ext cx="6172420" cy="3351494"/>
            <a:chOff x="0" y="1317405"/>
            <a:chExt cx="6987583" cy="37941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51761" b="22901"/>
            <a:stretch/>
          </p:blipFill>
          <p:spPr>
            <a:xfrm>
              <a:off x="0" y="2433747"/>
              <a:ext cx="6987583" cy="267776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066" b="88371"/>
            <a:stretch/>
          </p:blipFill>
          <p:spPr>
            <a:xfrm>
              <a:off x="0" y="1317405"/>
              <a:ext cx="6987583" cy="111634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7924"/>
          <a:stretch/>
        </p:blipFill>
        <p:spPr>
          <a:xfrm>
            <a:off x="6019580" y="1304260"/>
            <a:ext cx="6172420" cy="20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must use public key encryption, then only use it </a:t>
            </a:r>
            <a:r>
              <a:rPr lang="en-US" dirty="0" smtClean="0"/>
              <a:t>once in order to </a:t>
            </a:r>
            <a:r>
              <a:rPr lang="en-US" dirty="0"/>
              <a:t>encrypt </a:t>
            </a:r>
            <a:r>
              <a:rPr lang="en-US" dirty="0" smtClean="0"/>
              <a:t>(or </a:t>
            </a:r>
            <a:r>
              <a:rPr lang="en-US" i="1" dirty="0" smtClean="0"/>
              <a:t>encapsulate</a:t>
            </a:r>
            <a:r>
              <a:rPr lang="en-US" dirty="0" smtClean="0"/>
              <a:t>) a </a:t>
            </a:r>
            <a:r>
              <a:rPr lang="en-US" dirty="0"/>
              <a:t>symmetric key that you will use from now </a:t>
            </a:r>
            <a:r>
              <a:rPr lang="en-US" dirty="0" smtClean="0"/>
              <a:t>onward.</a:t>
            </a:r>
          </a:p>
          <a:p>
            <a:r>
              <a:rPr lang="en-US" dirty="0" smtClean="0"/>
              <a:t>This object is formally called a</a:t>
            </a:r>
            <a:br>
              <a:rPr lang="en-US" dirty="0" smtClean="0"/>
            </a:br>
            <a:r>
              <a:rPr lang="en-US" i="1" dirty="0" smtClean="0"/>
              <a:t>key encapsulation mechanism (KEM)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overall procedure is called </a:t>
            </a:r>
            <a:r>
              <a:rPr lang="en-US" i="1" dirty="0" smtClean="0"/>
              <a:t>hybrid encryption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5300283"/>
            <a:ext cx="5389033" cy="1060457"/>
          </a:xfrm>
        </p:spPr>
        <p:txBody>
          <a:bodyPr>
            <a:normAutofit/>
          </a:bodyPr>
          <a:lstStyle/>
          <a:p>
            <a:r>
              <a:rPr lang="en-US" dirty="0" smtClean="0"/>
              <a:t>Problem: </a:t>
            </a:r>
            <a:r>
              <a:rPr lang="en-US" dirty="0"/>
              <a:t>Eve </a:t>
            </a:r>
            <a:r>
              <a:rPr lang="en-US" dirty="0" smtClean="0"/>
              <a:t>reads </a:t>
            </a:r>
            <a:r>
              <a:rPr lang="en-US" dirty="0" err="1"/>
              <a:t>msgs</a:t>
            </a:r>
            <a:r>
              <a:rPr lang="en-US" dirty="0"/>
              <a:t> from </a:t>
            </a:r>
            <a:r>
              <a:rPr lang="en-US" i="1" dirty="0"/>
              <a:t>past</a:t>
            </a:r>
          </a:p>
          <a:p>
            <a:r>
              <a:rPr lang="en-US" dirty="0"/>
              <a:t>Response: ??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455349" y="1741870"/>
            <a:ext cx="4865070" cy="3436539"/>
            <a:chOff x="6449552" y="2693527"/>
            <a:chExt cx="4865070" cy="34365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022" y="3173470"/>
              <a:ext cx="1371600" cy="1371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089" y="4758466"/>
              <a:ext cx="1371600" cy="1371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52" y="3173470"/>
              <a:ext cx="1379204" cy="1379204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8" idx="3"/>
              <a:endCxn id="16" idx="1"/>
            </p:cNvCxnSpPr>
            <p:nvPr/>
          </p:nvCxnSpPr>
          <p:spPr>
            <a:xfrm flipV="1">
              <a:off x="7828756" y="3859270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0"/>
            </p:cNvCxnSpPr>
            <p:nvPr/>
          </p:nvCxnSpPr>
          <p:spPr>
            <a:xfrm flipH="1">
              <a:off x="8885889" y="3859270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919" y="2693527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682" y="269352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8433477" y="253137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Private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93368" y="1741870"/>
            <a:ext cx="5389033" cy="461886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19066</TotalTime>
  <Words>1979</Words>
  <Application>Microsoft Macintosh PowerPoint</Application>
  <PresentationFormat>Custom</PresentationFormat>
  <Paragraphs>311</Paragraphs>
  <Slides>25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Lecture 18: Key evolution &amp; ratcheting</vt:lpstr>
      <vt:lpstr>Part 3</vt:lpstr>
      <vt:lpstr>Key distribution = initial agreement + subsequent evolution</vt:lpstr>
      <vt:lpstr>Last time: Diffie-Hellman key exchange</vt:lpstr>
      <vt:lpstr>Last time: Public key signatures</vt:lpstr>
      <vt:lpstr>But don’t: consequence of losing control of          is too high</vt:lpstr>
      <vt:lpstr>Forward and backward secrecy</vt:lpstr>
      <vt:lpstr>PGP: Why Johnny can’t get forward secrecy</vt:lpstr>
      <vt:lpstr>Key Encapsulation</vt:lpstr>
      <vt:lpstr>Key evolution</vt:lpstr>
      <vt:lpstr>Key evolution</vt:lpstr>
      <vt:lpstr>Key evolution via hash functions</vt:lpstr>
      <vt:lpstr>Tradeoff: space vs computing time</vt:lpstr>
      <vt:lpstr>Dynamic group keying (Naor, Naor, Lotspiech 2001)</vt:lpstr>
      <vt:lpstr>Dynamic group keying</vt:lpstr>
      <vt:lpstr>Key evolution</vt:lpstr>
      <vt:lpstr>Review: Goals of authenticated encryption</vt:lpstr>
      <vt:lpstr>Goals in a public key setting</vt:lpstr>
      <vt:lpstr>Dealing with deniability</vt:lpstr>
      <vt:lpstr>Key evolution ⇒ forward secrecy! Can do at two levels</vt:lpstr>
      <vt:lpstr>Axolotl protocol, aka Signal protocol, aka double ratchet</vt:lpstr>
      <vt:lpstr>Signal messaging protocol (simplified)</vt:lpstr>
      <vt:lpstr>Signal messaging protocol (simplified)</vt:lpstr>
      <vt:lpstr>Signal messaging protocol (simplified)</vt:lpstr>
      <vt:lpstr>Public ratchet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1278</cp:revision>
  <dcterms:created xsi:type="dcterms:W3CDTF">2015-04-11T12:26:38Z</dcterms:created>
  <dcterms:modified xsi:type="dcterms:W3CDTF">2018-03-28T21:01:38Z</dcterms:modified>
</cp:coreProperties>
</file>