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700" r:id="rId2"/>
    <p:sldId id="808" r:id="rId3"/>
    <p:sldId id="810" r:id="rId4"/>
    <p:sldId id="811" r:id="rId5"/>
    <p:sldId id="809" r:id="rId6"/>
    <p:sldId id="814" r:id="rId7"/>
    <p:sldId id="804" r:id="rId8"/>
    <p:sldId id="748" r:id="rId9"/>
    <p:sldId id="812" r:id="rId10"/>
    <p:sldId id="791" r:id="rId11"/>
    <p:sldId id="792" r:id="rId12"/>
    <p:sldId id="793" r:id="rId13"/>
    <p:sldId id="794" r:id="rId14"/>
    <p:sldId id="795" r:id="rId15"/>
    <p:sldId id="796" r:id="rId16"/>
    <p:sldId id="797" r:id="rId17"/>
    <p:sldId id="798" r:id="rId18"/>
    <p:sldId id="799" r:id="rId19"/>
    <p:sldId id="800" r:id="rId20"/>
    <p:sldId id="817" r:id="rId21"/>
    <p:sldId id="801" r:id="rId22"/>
    <p:sldId id="802" r:id="rId23"/>
    <p:sldId id="803" r:id="rId24"/>
    <p:sldId id="81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id="{816373DE-D057-44B6-98A3-65B1B20F9A16}">
          <p14:sldIdLst>
            <p14:sldId id="700"/>
            <p14:sldId id="808"/>
          </p14:sldIdLst>
        </p14:section>
        <p14:section name="Public key cryptography" id="{94592ACB-2077-DD47-8BEA-393BB0917947}">
          <p14:sldIdLst>
            <p14:sldId id="810"/>
            <p14:sldId id="811"/>
            <p14:sldId id="809"/>
          </p14:sldIdLst>
        </p14:section>
        <p14:section name="The two ratchets" id="{E7A27F10-4B15-034B-80AF-3557C35B92CE}">
          <p14:sldIdLst>
            <p14:sldId id="814"/>
            <p14:sldId id="804"/>
            <p14:sldId id="748"/>
            <p14:sldId id="812"/>
            <p14:sldId id="791"/>
          </p14:sldIdLst>
        </p14:section>
        <p14:section name="Connecting the ratchets" id="{6EC779B7-A4F4-1F4C-89FD-4F8716CCAA7C}">
          <p14:sldIdLst>
            <p14:sldId id="792"/>
            <p14:sldId id="793"/>
            <p14:sldId id="794"/>
            <p14:sldId id="795"/>
            <p14:sldId id="796"/>
            <p14:sldId id="797"/>
            <p14:sldId id="798"/>
            <p14:sldId id="799"/>
            <p14:sldId id="800"/>
          </p14:sldIdLst>
        </p14:section>
        <p14:section name="Recap" id="{2DCE27AB-CF2E-0D44-AB25-8F80918C2930}">
          <p14:sldIdLst>
            <p14:sldId id="817"/>
            <p14:sldId id="801"/>
            <p14:sldId id="802"/>
            <p14:sldId id="803"/>
            <p14:sldId id="815"/>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3"/>
    <a:srgbClr val="800002"/>
    <a:srgbClr val="FC1DE2"/>
    <a:srgbClr val="FFFF6E"/>
    <a:srgbClr val="F2FF23"/>
    <a:srgbClr val="E0E0E0"/>
    <a:srgbClr val="DADADA"/>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5" autoAdjust="0"/>
    <p:restoredTop sz="92639" autoAdjust="0"/>
  </p:normalViewPr>
  <p:slideViewPr>
    <p:cSldViewPr snapToGrid="0" snapToObjects="1">
      <p:cViewPr varScale="1">
        <p:scale>
          <a:sx n="119" d="100"/>
          <a:sy n="119" d="100"/>
        </p:scale>
        <p:origin x="-160" y="-96"/>
      </p:cViewPr>
      <p:guideLst>
        <p:guide orient="horz" pos="2160"/>
        <p:guide pos="3840"/>
      </p:guideLst>
    </p:cSldViewPr>
  </p:slideViewPr>
  <p:notesTextViewPr>
    <p:cViewPr>
      <p:scale>
        <a:sx n="100" d="100"/>
        <a:sy n="100" d="100"/>
      </p:scale>
      <p:origin x="0" y="0"/>
    </p:cViewPr>
  </p:notesTextViewPr>
  <p:sorterViewPr>
    <p:cViewPr>
      <p:scale>
        <a:sx n="171" d="100"/>
        <a:sy n="171" d="100"/>
      </p:scale>
      <p:origin x="0" y="4352"/>
    </p:cViewPr>
  </p:sorterViewPr>
  <p:notesViewPr>
    <p:cSldViewPr snapToGrid="0" snapToObjects="1">
      <p:cViewPr varScale="1">
        <p:scale>
          <a:sx n="72" d="100"/>
          <a:sy n="72" d="100"/>
        </p:scale>
        <p:origin x="2724" y="5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43F56-CCEC-8C40-89E6-775CE190EC87}" type="datetimeFigureOut">
              <a:rPr lang="en-US" smtClean="0"/>
              <a:t>4/4/18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79C69-7037-BE4C-9719-0C264A566437}" type="slidenum">
              <a:rPr lang="en-US" smtClean="0"/>
              <a:t>‹#›</a:t>
            </a:fld>
            <a:endParaRPr lang="en-US"/>
          </a:p>
        </p:txBody>
      </p:sp>
    </p:spTree>
    <p:extLst>
      <p:ext uri="{BB962C8B-B14F-4D97-AF65-F5344CB8AC3E}">
        <p14:creationId xmlns:p14="http://schemas.microsoft.com/office/powerpoint/2010/main" val="359968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1</a:t>
            </a:fld>
            <a:endParaRPr lang="en-US"/>
          </a:p>
        </p:txBody>
      </p:sp>
    </p:spTree>
    <p:extLst>
      <p:ext uri="{BB962C8B-B14F-4D97-AF65-F5344CB8AC3E}">
        <p14:creationId xmlns:p14="http://schemas.microsoft.com/office/powerpoint/2010/main" val="403684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https://whispersystems.org/docs/specifications/doubleratchet/</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15</a:t>
            </a:fld>
            <a:endParaRPr lang="en-US"/>
          </a:p>
        </p:txBody>
      </p:sp>
    </p:spTree>
    <p:extLst>
      <p:ext uri="{BB962C8B-B14F-4D97-AF65-F5344CB8AC3E}">
        <p14:creationId xmlns:p14="http://schemas.microsoft.com/office/powerpoint/2010/main" val="346351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Quotes: https://</a:t>
            </a:r>
            <a:r>
              <a:rPr lang="en-US" dirty="0" err="1" smtClean="0"/>
              <a:t>signal.org</a:t>
            </a:r>
            <a:r>
              <a:rPr lang="en-US" dirty="0" smtClean="0"/>
              <a:t>/docs/specifications/</a:t>
            </a:r>
            <a:r>
              <a:rPr lang="en-US" dirty="0" err="1" smtClean="0"/>
              <a:t>doubleratchet</a:t>
            </a:r>
            <a:r>
              <a:rPr lang="en-US" dirty="0" smtClean="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Image </a:t>
            </a:r>
            <a:r>
              <a:rPr lang="en-US" dirty="0" smtClean="0"/>
              <a:t>source: http://www.jbonneau.com/doc/UDBFPGS15-IEEESP-secure_messaging_sok.pdf</a:t>
            </a:r>
          </a:p>
        </p:txBody>
      </p:sp>
      <p:sp>
        <p:nvSpPr>
          <p:cNvPr id="4" name="Slide Number Placeholder 3"/>
          <p:cNvSpPr>
            <a:spLocks noGrp="1"/>
          </p:cNvSpPr>
          <p:nvPr>
            <p:ph type="sldNum" sz="quarter" idx="10"/>
          </p:nvPr>
        </p:nvSpPr>
        <p:spPr/>
        <p:txBody>
          <a:bodyPr/>
          <a:lstStyle/>
          <a:p>
            <a:fld id="{97A79C69-7037-BE4C-9719-0C264A566437}" type="slidenum">
              <a:rPr lang="en-US" smtClean="0"/>
              <a:t>20</a:t>
            </a:fld>
            <a:endParaRPr lang="en-US"/>
          </a:p>
        </p:txBody>
      </p:sp>
    </p:spTree>
    <p:extLst>
      <p:ext uri="{BB962C8B-B14F-4D97-AF65-F5344CB8AC3E}">
        <p14:creationId xmlns:p14="http://schemas.microsoft.com/office/powerpoint/2010/main" val="938275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https://whispersystems.org/blog/safety-number-updates/</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21</a:t>
            </a:fld>
            <a:endParaRPr lang="en-US"/>
          </a:p>
        </p:txBody>
      </p:sp>
    </p:spTree>
    <p:extLst>
      <p:ext uri="{BB962C8B-B14F-4D97-AF65-F5344CB8AC3E}">
        <p14:creationId xmlns:p14="http://schemas.microsoft.com/office/powerpoint/2010/main" val="2736628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https://twitter.com/sdrapkin/status/738419956371628033</a:t>
            </a:r>
          </a:p>
          <a:p>
            <a:r>
              <a:rPr lang="en-US" dirty="0" smtClean="0"/>
              <a:t>For</a:t>
            </a:r>
            <a:r>
              <a:rPr lang="en-US" baseline="0" dirty="0" smtClean="0"/>
              <a:t> </a:t>
            </a:r>
            <a:r>
              <a:rPr lang="en-US" dirty="0" smtClean="0"/>
              <a:t>more details: https://whispersystems.org/docs/specifications/x3dh/</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22</a:t>
            </a:fld>
            <a:endParaRPr lang="en-US"/>
          </a:p>
        </p:txBody>
      </p:sp>
    </p:spTree>
    <p:extLst>
      <p:ext uri="{BB962C8B-B14F-4D97-AF65-F5344CB8AC3E}">
        <p14:creationId xmlns:p14="http://schemas.microsoft.com/office/powerpoint/2010/main" val="1476776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https://</a:t>
            </a:r>
            <a:r>
              <a:rPr lang="en-US" dirty="0" err="1" smtClean="0"/>
              <a:t>www.eff.org</a:t>
            </a:r>
            <a:r>
              <a:rPr lang="en-US" dirty="0" smtClean="0"/>
              <a:t>/</a:t>
            </a:r>
            <a:r>
              <a:rPr lang="en-US" dirty="0" err="1" smtClean="0"/>
              <a:t>deeplinks</a:t>
            </a:r>
            <a:r>
              <a:rPr lang="en-US" dirty="0" smtClean="0"/>
              <a:t>/2018/03/thinking-about-what-you-need-secure-messenger</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24</a:t>
            </a:fld>
            <a:endParaRPr lang="en-US"/>
          </a:p>
        </p:txBody>
      </p:sp>
    </p:spTree>
    <p:extLst>
      <p:ext uri="{BB962C8B-B14F-4D97-AF65-F5344CB8AC3E}">
        <p14:creationId xmlns:p14="http://schemas.microsoft.com/office/powerpoint/2010/main" val="203921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https://idea-</a:t>
            </a:r>
            <a:r>
              <a:rPr lang="en-US" dirty="0" err="1" smtClean="0"/>
              <a:t>instructions.com</a:t>
            </a:r>
            <a:r>
              <a:rPr lang="en-US" dirty="0" smtClean="0"/>
              <a:t>/public-</a:t>
            </a:r>
            <a:r>
              <a:rPr lang="en-US" dirty="0" err="1" smtClean="0"/>
              <a:t>key.png</a:t>
            </a:r>
            <a:endParaRPr lang="en-US" dirty="0" smtClean="0"/>
          </a:p>
          <a:p>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3</a:t>
            </a:fld>
            <a:endParaRPr lang="en-US"/>
          </a:p>
        </p:txBody>
      </p:sp>
    </p:spTree>
    <p:extLst>
      <p:ext uri="{BB962C8B-B14F-4D97-AF65-F5344CB8AC3E}">
        <p14:creationId xmlns:p14="http://schemas.microsoft.com/office/powerpoint/2010/main" val="129864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GCHQ = Government</a:t>
            </a:r>
            <a:r>
              <a:rPr lang="en-US" baseline="0" dirty="0" smtClean="0"/>
              <a:t> </a:t>
            </a:r>
            <a:r>
              <a:rPr lang="en-US" dirty="0" smtClean="0"/>
              <a:t>Communications Headquarters </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4</a:t>
            </a:fld>
            <a:endParaRPr lang="en-US"/>
          </a:p>
        </p:txBody>
      </p:sp>
    </p:spTree>
    <p:extLst>
      <p:ext uri="{BB962C8B-B14F-4D97-AF65-F5344CB8AC3E}">
        <p14:creationId xmlns:p14="http://schemas.microsoft.com/office/powerpoint/2010/main" val="402203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authenticated key exchange still requires a long-term signature scheme to guarantee authenticity. Ergo:</a:t>
            </a:r>
            <a:r>
              <a:rPr lang="en-US" baseline="0" dirty="0" smtClean="0"/>
              <a:t> with the picture thus far, Alice and Bob won’t be able to deny the mere fact that they’re having a conversation, or even the total length of this conversation. Such </a:t>
            </a:r>
            <a:r>
              <a:rPr lang="en-US" i="1" baseline="0" dirty="0" smtClean="0"/>
              <a:t>metadata </a:t>
            </a:r>
            <a:r>
              <a:rPr lang="en-US" baseline="0" dirty="0" smtClean="0"/>
              <a:t>is revealed to a network adversary even when using strong cryptography.</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6</a:t>
            </a:fld>
            <a:endParaRPr lang="en-US"/>
          </a:p>
        </p:txBody>
      </p:sp>
    </p:spTree>
    <p:extLst>
      <p:ext uri="{BB962C8B-B14F-4D97-AF65-F5344CB8AC3E}">
        <p14:creationId xmlns:p14="http://schemas.microsoft.com/office/powerpoint/2010/main" val="233445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dirty="0" smtClean="0"/>
              <a:t>https://</a:t>
            </a:r>
            <a:r>
              <a:rPr lang="en-US" dirty="0" err="1" smtClean="0"/>
              <a:t>whispersystems.org</a:t>
            </a:r>
            <a:r>
              <a:rPr lang="en-US" dirty="0" smtClean="0"/>
              <a:t>/docs/specifications/</a:t>
            </a:r>
            <a:r>
              <a:rPr lang="en-US" dirty="0" err="1" smtClean="0"/>
              <a:t>doubleratchet</a:t>
            </a: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7</a:t>
            </a:fld>
            <a:endParaRPr lang="en-US"/>
          </a:p>
        </p:txBody>
      </p:sp>
    </p:spTree>
    <p:extLst>
      <p:ext uri="{BB962C8B-B14F-4D97-AF65-F5344CB8AC3E}">
        <p14:creationId xmlns:p14="http://schemas.microsoft.com/office/powerpoint/2010/main" val="4148289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 of order within one party: “Because message keys aren't used to derive any other keys, message keys may be stored without affecting the security of other message keys. This is useful for handling lost or out-of-order messages”</a:t>
            </a:r>
          </a:p>
          <a:p>
            <a:endParaRPr lang="en-US" dirty="0" smtClean="0"/>
          </a:p>
          <a:p>
            <a:r>
              <a:rPr lang="en-US" dirty="0" smtClean="0"/>
              <a:t>Concurrent sending between</a:t>
            </a:r>
            <a:r>
              <a:rPr lang="en-US" baseline="0" dirty="0" smtClean="0"/>
              <a:t> the two parties: use different chains!</a:t>
            </a:r>
            <a:endParaRPr lang="en-US" dirty="0" smtClean="0"/>
          </a:p>
          <a:p>
            <a:endParaRPr lang="en-US" dirty="0" smtClean="0"/>
          </a:p>
          <a:p>
            <a:r>
              <a:rPr lang="en-US" dirty="0" smtClean="0"/>
              <a:t>Source</a:t>
            </a:r>
            <a:r>
              <a:rPr lang="en-US" dirty="0" smtClean="0"/>
              <a:t>: https://whispersystems.org/docs/specifications/</a:t>
            </a:r>
            <a:r>
              <a:rPr lang="en-US" dirty="0" err="1" smtClean="0"/>
              <a:t>doubleratchet</a:t>
            </a:r>
            <a:r>
              <a:rPr lang="en-US" dirty="0" smtClean="0"/>
              <a:t>/</a:t>
            </a:r>
          </a:p>
        </p:txBody>
      </p:sp>
      <p:sp>
        <p:nvSpPr>
          <p:cNvPr id="4" name="Slide Number Placeholder 3"/>
          <p:cNvSpPr>
            <a:spLocks noGrp="1"/>
          </p:cNvSpPr>
          <p:nvPr>
            <p:ph type="sldNum" sz="quarter" idx="10"/>
          </p:nvPr>
        </p:nvSpPr>
        <p:spPr/>
        <p:txBody>
          <a:bodyPr/>
          <a:lstStyle/>
          <a:p>
            <a:fld id="{97A79C69-7037-BE4C-9719-0C264A566437}" type="slidenum">
              <a:rPr lang="en-US" smtClean="0"/>
              <a:t>9</a:t>
            </a:fld>
            <a:endParaRPr lang="en-US"/>
          </a:p>
        </p:txBody>
      </p:sp>
    </p:spTree>
    <p:extLst>
      <p:ext uri="{BB962C8B-B14F-4D97-AF65-F5344CB8AC3E}">
        <p14:creationId xmlns:p14="http://schemas.microsoft.com/office/powerpoint/2010/main" val="998577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https://whispersystems.org/docs/specifications/doubleratchet/</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12</a:t>
            </a:fld>
            <a:endParaRPr lang="en-US"/>
          </a:p>
        </p:txBody>
      </p:sp>
    </p:spTree>
    <p:extLst>
      <p:ext uri="{BB962C8B-B14F-4D97-AF65-F5344CB8AC3E}">
        <p14:creationId xmlns:p14="http://schemas.microsoft.com/office/powerpoint/2010/main" val="1420975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https://whispersystems.org/docs/specifications/doubleratchet/</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13</a:t>
            </a:fld>
            <a:endParaRPr lang="en-US"/>
          </a:p>
        </p:txBody>
      </p:sp>
    </p:spTree>
    <p:extLst>
      <p:ext uri="{BB962C8B-B14F-4D97-AF65-F5344CB8AC3E}">
        <p14:creationId xmlns:p14="http://schemas.microsoft.com/office/powerpoint/2010/main" val="2326747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https://whispersystems.org/docs/specifications/doubleratchet/</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14</a:t>
            </a:fld>
            <a:endParaRPr lang="en-US"/>
          </a:p>
        </p:txBody>
      </p:sp>
    </p:spTree>
    <p:extLst>
      <p:ext uri="{BB962C8B-B14F-4D97-AF65-F5344CB8AC3E}">
        <p14:creationId xmlns:p14="http://schemas.microsoft.com/office/powerpoint/2010/main" val="323970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80250"/>
            <a:ext cx="10363200" cy="1470025"/>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161976"/>
            <a:ext cx="8534400" cy="1752600"/>
          </a:xfrm>
        </p:spPr>
        <p:txBody>
          <a:bodyPr>
            <a:normAutofit/>
          </a:bodyPr>
          <a:lstStyle>
            <a:lvl1pPr marL="0" indent="0" algn="ctr">
              <a:buNone/>
              <a:defRPr sz="2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5686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102109"/>
            <a:ext cx="10972800" cy="5258631"/>
          </a:xfrm>
        </p:spPr>
        <p:txBody>
          <a:bodyPr/>
          <a:lstStyle>
            <a:lvl1pPr>
              <a:defRPr>
                <a:latin typeface="Lato Semibold" panose="020F0502020204030203" pitchFamily="34" charset="0"/>
                <a:ea typeface="Lato Semibold" panose="020F0502020204030203" pitchFamily="34" charset="0"/>
                <a:cs typeface="Lato Semibold" panose="020F0502020204030203" pitchFamily="34" charset="0"/>
              </a:defRPr>
            </a:lvl1pPr>
            <a:lvl2pPr>
              <a:defRPr>
                <a:latin typeface="+mn-lt"/>
                <a:ea typeface="Lato Regular" panose="020F0502020204030203" pitchFamily="34" charset="0"/>
                <a:cs typeface="Lato Regular" panose="020F0502020204030203" pitchFamily="34" charset="0"/>
              </a:defRPr>
            </a:lvl2pPr>
            <a:lvl3pPr>
              <a:defRPr>
                <a:latin typeface="+mn-lt"/>
                <a:ea typeface="Lato Regular" panose="020F0502020204030203" pitchFamily="34" charset="0"/>
                <a:cs typeface="Lato Regular" panose="020F0502020204030203" pitchFamily="34" charset="0"/>
              </a:defRPr>
            </a:lvl3pPr>
            <a:lvl4pPr>
              <a:defRPr>
                <a:latin typeface="+mn-lt"/>
                <a:ea typeface="Lato Regular" panose="020F0502020204030203" pitchFamily="34" charset="0"/>
                <a:cs typeface="Lato Regular" panose="020F0502020204030203" pitchFamily="34" charset="0"/>
              </a:defRPr>
            </a:lvl4pPr>
            <a:lvl5pPr>
              <a:defRPr>
                <a:latin typeface="+mn-lt"/>
                <a:ea typeface="Lato Regular" panose="020F0502020204030203" pitchFamily="34" charset="0"/>
                <a:cs typeface="Lato Regular" panose="020F05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426708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633077"/>
            <a:ext cx="103632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1132890"/>
            <a:ext cx="10363200" cy="1500187"/>
          </a:xfrm>
        </p:spPr>
        <p:txBody>
          <a:bodyPr anchor="b">
            <a:normAutofit/>
          </a:bodyPr>
          <a:lstStyle>
            <a:lvl1pPr marL="0" indent="0">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968368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252626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02108"/>
            <a:ext cx="5386917"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871"/>
            <a:ext cx="5386917"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102108"/>
            <a:ext cx="5389033"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871"/>
            <a:ext cx="5389033"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124861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302280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4935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6948"/>
            <a:ext cx="10972800" cy="5458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02109"/>
            <a:ext cx="10972800" cy="52586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Oval 4"/>
          <p:cNvSpPr/>
          <p:nvPr userDrawn="1"/>
        </p:nvSpPr>
        <p:spPr>
          <a:xfrm>
            <a:off x="11700163" y="212338"/>
            <a:ext cx="365760" cy="36576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tx1">
                    <a:lumMod val="75000"/>
                    <a:lumOff val="25000"/>
                  </a:schemeClr>
                </a:solidFill>
                <a:latin typeface="Lato Light"/>
                <a:cs typeface="Lato Light"/>
              </a:rPr>
              <a:pPr/>
              <a:t>‹#›</a:t>
            </a:fld>
            <a:endParaRPr lang="en-US" sz="1800" b="0" i="0" dirty="0">
              <a:solidFill>
                <a:schemeClr val="tx1">
                  <a:lumMod val="75000"/>
                  <a:lumOff val="25000"/>
                </a:schemeClr>
              </a:solidFill>
              <a:latin typeface="Lato Light"/>
              <a:cs typeface="Lato Light"/>
            </a:endParaRPr>
          </a:p>
        </p:txBody>
      </p:sp>
    </p:spTree>
    <p:extLst>
      <p:ext uri="{BB962C8B-B14F-4D97-AF65-F5344CB8AC3E}">
        <p14:creationId xmlns:p14="http://schemas.microsoft.com/office/powerpoint/2010/main" val="785362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200" b="0" i="0" kern="1200">
          <a:solidFill>
            <a:schemeClr val="tx1"/>
          </a:solidFill>
          <a:latin typeface="Lato Heavy"/>
          <a:ea typeface="+mj-ea"/>
          <a:cs typeface="Lato Heavy"/>
        </a:defRPr>
      </a:lvl1pPr>
    </p:titleStyle>
    <p:body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microsoft.com/office/2007/relationships/hdphoto" Target="../media/hdphoto1.wdp"/><Relationship Id="rId6" Type="http://schemas.openxmlformats.org/officeDocument/2006/relationships/image" Target="../media/image7.png"/><Relationship Id="rId7" Type="http://schemas.openxmlformats.org/officeDocument/2006/relationships/image" Target="../media/image8.png"/><Relationship Id="rId8" Type="http://schemas.microsoft.com/office/2007/relationships/hdphoto" Target="../media/hdphoto2.wdp"/><Relationship Id="rId9" Type="http://schemas.openxmlformats.org/officeDocument/2006/relationships/image" Target="../media/image9.png"/><Relationship Id="rId10" Type="http://schemas.microsoft.com/office/2007/relationships/hdphoto" Target="../media/hdphoto3.wdp"/><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3.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85000"/>
                    <a:lumOff val="15000"/>
                  </a:schemeClr>
                </a:solidFill>
              </a:rPr>
              <a:t>Lecture </a:t>
            </a:r>
            <a:r>
              <a:rPr lang="en-US" dirty="0" smtClean="0">
                <a:solidFill>
                  <a:schemeClr val="tx1">
                    <a:lumMod val="85000"/>
                    <a:lumOff val="15000"/>
                  </a:schemeClr>
                </a:solidFill>
              </a:rPr>
              <a:t>20: Completing the Signal messaging protocol</a:t>
            </a:r>
            <a:endParaRPr lang="en-US" dirty="0"/>
          </a:p>
        </p:txBody>
      </p:sp>
      <p:sp>
        <p:nvSpPr>
          <p:cNvPr id="3" name="Content Placeholder 2"/>
          <p:cNvSpPr>
            <a:spLocks noGrp="1"/>
          </p:cNvSpPr>
          <p:nvPr>
            <p:ph idx="1"/>
          </p:nvPr>
        </p:nvSpPr>
        <p:spPr/>
        <p:txBody>
          <a:bodyPr>
            <a:normAutofit/>
          </a:bodyPr>
          <a:lstStyle/>
          <a:p>
            <a:r>
              <a:rPr lang="en-US" sz="2800" dirty="0" smtClean="0"/>
              <a:t>Haven’t graded Test </a:t>
            </a:r>
            <a:r>
              <a:rPr lang="en-US" sz="2800" dirty="0" smtClean="0"/>
              <a:t>2 </a:t>
            </a:r>
            <a:r>
              <a:rPr lang="en-US" sz="2800" dirty="0" smtClean="0"/>
              <a:t>yet; will do so later this week</a:t>
            </a:r>
            <a:endParaRPr lang="en-US" sz="2800" dirty="0" smtClean="0"/>
          </a:p>
          <a:p>
            <a:r>
              <a:rPr lang="en-US" sz="2800" dirty="0" smtClean="0"/>
              <a:t>Lab </a:t>
            </a:r>
            <a:r>
              <a:rPr lang="en-US" sz="2800"/>
              <a:t>8 </a:t>
            </a:r>
            <a:r>
              <a:rPr lang="en-US" sz="2800" smtClean="0"/>
              <a:t>due </a:t>
            </a:r>
            <a:r>
              <a:rPr lang="en-US" sz="2800" dirty="0" smtClean="0"/>
              <a:t>Friday</a:t>
            </a:r>
            <a:r>
              <a:rPr lang="en-US" sz="2800" dirty="0"/>
              <a:t>, April 6</a:t>
            </a:r>
          </a:p>
          <a:p>
            <a:r>
              <a:rPr lang="en-US" sz="2800" dirty="0" smtClean="0"/>
              <a:t>Dr. </a:t>
            </a:r>
            <a:r>
              <a:rPr lang="en-US" sz="2800" dirty="0" smtClean="0"/>
              <a:t>Stoughton’s guest lectures on formal methods + crypto</a:t>
            </a:r>
          </a:p>
          <a:p>
            <a:pPr lvl="1"/>
            <a:r>
              <a:rPr lang="en-US" sz="2400" dirty="0" smtClean="0"/>
              <a:t>Second lecture is tomorrow (April 5) at 11am in MCS B25</a:t>
            </a:r>
          </a:p>
          <a:p>
            <a:pPr lvl="1"/>
            <a:r>
              <a:rPr lang="en-US" sz="2400" dirty="0" smtClean="0"/>
              <a:t>There will be a third lecture next Tuesday</a:t>
            </a:r>
            <a:endParaRPr lang="en-US" sz="2400" dirty="0" smtClean="0"/>
          </a:p>
        </p:txBody>
      </p:sp>
    </p:spTree>
    <p:extLst>
      <p:ext uri="{BB962C8B-B14F-4D97-AF65-F5344CB8AC3E}">
        <p14:creationId xmlns:p14="http://schemas.microsoft.com/office/powerpoint/2010/main" val="20334261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a:off x="475786" y="5426927"/>
            <a:ext cx="10972800" cy="0"/>
          </a:xfrm>
          <a:prstGeom prst="line">
            <a:avLst/>
          </a:prstGeom>
          <a:ln>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75786" y="4221407"/>
            <a:ext cx="10972800" cy="0"/>
          </a:xfrm>
          <a:prstGeom prst="line">
            <a:avLst/>
          </a:prstGeom>
          <a:ln>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Public ratchet</a:t>
            </a:r>
            <a:endParaRPr lang="en-US" dirty="0"/>
          </a:p>
        </p:txBody>
      </p:sp>
      <p:sp>
        <p:nvSpPr>
          <p:cNvPr id="3" name="Content Placeholder 2"/>
          <p:cNvSpPr>
            <a:spLocks noGrp="1"/>
          </p:cNvSpPr>
          <p:nvPr>
            <p:ph idx="1"/>
          </p:nvPr>
        </p:nvSpPr>
        <p:spPr>
          <a:xfrm>
            <a:off x="609600" y="1102109"/>
            <a:ext cx="10972800" cy="622613"/>
          </a:xfrm>
        </p:spPr>
        <p:txBody>
          <a:bodyPr/>
          <a:lstStyle/>
          <a:p>
            <a:pPr marL="0" indent="0">
              <a:buNone/>
            </a:pPr>
            <a:r>
              <a:rPr lang="en-US" dirty="0" smtClean="0"/>
              <a:t>Use </a:t>
            </a:r>
            <a:r>
              <a:rPr lang="en-US" dirty="0" err="1" smtClean="0"/>
              <a:t>Diffie</a:t>
            </a:r>
            <a:r>
              <a:rPr lang="en-US" dirty="0" smtClean="0"/>
              <a:t>-Hellman key exchange </a:t>
            </a:r>
            <a:r>
              <a:rPr lang="en-US" dirty="0" smtClean="0"/>
              <a:t>to create the “constants” on the previous slide</a:t>
            </a:r>
            <a:endParaRPr lang="en-US" dirty="0"/>
          </a:p>
        </p:txBody>
      </p:sp>
      <p:grpSp>
        <p:nvGrpSpPr>
          <p:cNvPr id="32" name="Group 31"/>
          <p:cNvGrpSpPr/>
          <p:nvPr/>
        </p:nvGrpSpPr>
        <p:grpSpPr>
          <a:xfrm>
            <a:off x="685696" y="2079082"/>
            <a:ext cx="6793054" cy="467765"/>
            <a:chOff x="685696" y="2079082"/>
            <a:chExt cx="6793054" cy="467765"/>
          </a:xfrm>
        </p:grpSpPr>
        <p:sp>
          <p:nvSpPr>
            <p:cNvPr id="10" name="TextBox 9"/>
            <p:cNvSpPr txBox="1"/>
            <p:nvPr/>
          </p:nvSpPr>
          <p:spPr>
            <a:xfrm>
              <a:off x="685696" y="2146737"/>
              <a:ext cx="2068195" cy="400110"/>
            </a:xfrm>
            <a:prstGeom prst="rect">
              <a:avLst/>
            </a:prstGeom>
            <a:noFill/>
          </p:spPr>
          <p:txBody>
            <a:bodyPr wrap="none" rtlCol="0">
              <a:spAutoFit/>
            </a:bodyPr>
            <a:lstStyle/>
            <a:p>
              <a:r>
                <a:rPr lang="en-US" sz="2000" dirty="0" smtClean="0"/>
                <a:t>Choose a1 </a:t>
              </a:r>
              <a:r>
                <a:rPr lang="en-US" sz="2000" dirty="0"/>
                <a:t>← </a:t>
              </a:r>
              <a:r>
                <a:rPr lang="en-US" sz="2000" dirty="0" smtClean="0"/>
                <a:t>[q]</a:t>
              </a:r>
            </a:p>
          </p:txBody>
        </p:sp>
        <p:grpSp>
          <p:nvGrpSpPr>
            <p:cNvPr id="12" name="Group 11"/>
            <p:cNvGrpSpPr/>
            <p:nvPr/>
          </p:nvGrpSpPr>
          <p:grpSpPr>
            <a:xfrm>
              <a:off x="4753599" y="2079082"/>
              <a:ext cx="2725151" cy="461665"/>
              <a:chOff x="1902372" y="2441605"/>
              <a:chExt cx="3092249" cy="461665"/>
            </a:xfrm>
          </p:grpSpPr>
          <p:cxnSp>
            <p:nvCxnSpPr>
              <p:cNvPr id="18" name="Straight Connector 17"/>
              <p:cNvCxnSpPr/>
              <p:nvPr/>
            </p:nvCxnSpPr>
            <p:spPr>
              <a:xfrm>
                <a:off x="1902372" y="2875050"/>
                <a:ext cx="3092249" cy="0"/>
              </a:xfrm>
              <a:prstGeom prst="line">
                <a:avLst/>
              </a:prstGeom>
              <a:ln w="3810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902372" y="2441605"/>
                <a:ext cx="3092249" cy="461665"/>
              </a:xfrm>
              <a:prstGeom prst="rect">
                <a:avLst/>
              </a:prstGeom>
              <a:noFill/>
            </p:spPr>
            <p:txBody>
              <a:bodyPr wrap="square" rtlCol="0">
                <a:spAutoFit/>
              </a:bodyPr>
              <a:lstStyle/>
              <a:p>
                <a:pPr algn="ctr"/>
                <a:r>
                  <a:rPr lang="en-US" sz="2400" dirty="0"/>
                  <a:t>A1 </a:t>
                </a:r>
                <a:r>
                  <a:rPr lang="en-US" sz="2400" dirty="0" smtClean="0"/>
                  <a:t>= g</a:t>
                </a:r>
                <a:r>
                  <a:rPr lang="en-US" sz="2400" baseline="30000" dirty="0" smtClean="0"/>
                  <a:t>a1</a:t>
                </a:r>
                <a:endParaRPr lang="en-US" sz="2400" baseline="30000" dirty="0"/>
              </a:p>
            </p:txBody>
          </p:sp>
        </p:grpSp>
      </p:gr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40278" y="1925924"/>
            <a:ext cx="2227190" cy="2227190"/>
          </a:xfrm>
          <a:prstGeom prst="rect">
            <a:avLst/>
          </a:prstGeom>
        </p:spPr>
      </p:pic>
      <p:grpSp>
        <p:nvGrpSpPr>
          <p:cNvPr id="34" name="Group 33"/>
          <p:cNvGrpSpPr/>
          <p:nvPr/>
        </p:nvGrpSpPr>
        <p:grpSpPr>
          <a:xfrm>
            <a:off x="686092" y="4201660"/>
            <a:ext cx="6792659" cy="469219"/>
            <a:chOff x="686092" y="4201660"/>
            <a:chExt cx="6792659" cy="469219"/>
          </a:xfrm>
        </p:grpSpPr>
        <p:grpSp>
          <p:nvGrpSpPr>
            <p:cNvPr id="22" name="Group 21"/>
            <p:cNvGrpSpPr/>
            <p:nvPr/>
          </p:nvGrpSpPr>
          <p:grpSpPr>
            <a:xfrm>
              <a:off x="4753600" y="4201660"/>
              <a:ext cx="2725151" cy="461665"/>
              <a:chOff x="1902372" y="2444343"/>
              <a:chExt cx="3092249" cy="461665"/>
            </a:xfrm>
          </p:grpSpPr>
          <p:cxnSp>
            <p:nvCxnSpPr>
              <p:cNvPr id="23" name="Straight Connector 22"/>
              <p:cNvCxnSpPr/>
              <p:nvPr/>
            </p:nvCxnSpPr>
            <p:spPr>
              <a:xfrm>
                <a:off x="1902372" y="2875050"/>
                <a:ext cx="3092249" cy="0"/>
              </a:xfrm>
              <a:prstGeom prst="line">
                <a:avLst/>
              </a:prstGeom>
              <a:ln w="3810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902372" y="2444343"/>
                <a:ext cx="3092249" cy="461665"/>
              </a:xfrm>
              <a:prstGeom prst="rect">
                <a:avLst/>
              </a:prstGeom>
              <a:noFill/>
            </p:spPr>
            <p:txBody>
              <a:bodyPr wrap="square" rtlCol="0">
                <a:spAutoFit/>
              </a:bodyPr>
              <a:lstStyle/>
              <a:p>
                <a:pPr algn="ctr"/>
                <a:r>
                  <a:rPr lang="en-US" sz="2400" dirty="0" smtClean="0"/>
                  <a:t>A2 = g</a:t>
                </a:r>
                <a:r>
                  <a:rPr lang="en-US" sz="2400" baseline="30000" dirty="0" smtClean="0"/>
                  <a:t>a2</a:t>
                </a:r>
                <a:endParaRPr lang="en-US" sz="2400" baseline="30000" dirty="0"/>
              </a:p>
            </p:txBody>
          </p:sp>
        </p:grpSp>
        <p:sp>
          <p:nvSpPr>
            <p:cNvPr id="25" name="TextBox 24"/>
            <p:cNvSpPr txBox="1"/>
            <p:nvPr/>
          </p:nvSpPr>
          <p:spPr>
            <a:xfrm>
              <a:off x="686092" y="4270769"/>
              <a:ext cx="2068195" cy="400110"/>
            </a:xfrm>
            <a:prstGeom prst="rect">
              <a:avLst/>
            </a:prstGeom>
            <a:noFill/>
          </p:spPr>
          <p:txBody>
            <a:bodyPr wrap="none" rtlCol="0">
              <a:spAutoFit/>
            </a:bodyPr>
            <a:lstStyle/>
            <a:p>
              <a:r>
                <a:rPr lang="en-US" sz="2000" dirty="0" smtClean="0"/>
                <a:t>Choose a2 </a:t>
              </a:r>
              <a:r>
                <a:rPr lang="en-US" sz="2000" dirty="0"/>
                <a:t>← </a:t>
              </a:r>
              <a:r>
                <a:rPr lang="en-US" sz="2000" dirty="0" smtClean="0"/>
                <a:t>[q]</a:t>
              </a:r>
            </a:p>
          </p:txBody>
        </p:sp>
      </p:grpSp>
      <p:sp>
        <p:nvSpPr>
          <p:cNvPr id="26" name="Rectangle 25"/>
          <p:cNvSpPr/>
          <p:nvPr/>
        </p:nvSpPr>
        <p:spPr>
          <a:xfrm>
            <a:off x="4771916" y="4903468"/>
            <a:ext cx="2676292" cy="40144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dirty="0" smtClean="0"/>
              <a:t>Shared </a:t>
            </a:r>
            <a:r>
              <a:rPr lang="en-US" sz="2200" dirty="0" err="1" smtClean="0"/>
              <a:t>const</a:t>
            </a:r>
            <a:r>
              <a:rPr lang="en-US" sz="2200" dirty="0" smtClean="0"/>
              <a:t> g</a:t>
            </a:r>
            <a:r>
              <a:rPr lang="en-US" sz="2200" baseline="30000" dirty="0" smtClean="0">
                <a:solidFill>
                  <a:schemeClr val="accent2"/>
                </a:solidFill>
                <a:latin typeface="+mj-lt"/>
              </a:rPr>
              <a:t>a2</a:t>
            </a:r>
            <a:r>
              <a:rPr lang="en-US" sz="2200" baseline="30000" dirty="0" smtClean="0"/>
              <a:t> </a:t>
            </a:r>
            <a:r>
              <a:rPr lang="en-US" sz="2200" baseline="30000" dirty="0"/>
              <a:t>· </a:t>
            </a:r>
            <a:r>
              <a:rPr lang="en-US" sz="2200" baseline="30000" dirty="0" smtClean="0"/>
              <a:t>b1</a:t>
            </a:r>
            <a:endParaRPr lang="en-US" sz="2200" dirty="0"/>
          </a:p>
        </p:txBody>
      </p:sp>
      <p:grpSp>
        <p:nvGrpSpPr>
          <p:cNvPr id="40" name="Group 39"/>
          <p:cNvGrpSpPr/>
          <p:nvPr/>
        </p:nvGrpSpPr>
        <p:grpSpPr>
          <a:xfrm>
            <a:off x="4771916" y="5546004"/>
            <a:ext cx="6869977" cy="499327"/>
            <a:chOff x="4771916" y="5546004"/>
            <a:chExt cx="6869977" cy="499327"/>
          </a:xfrm>
        </p:grpSpPr>
        <p:sp>
          <p:nvSpPr>
            <p:cNvPr id="11" name="TextBox 10"/>
            <p:cNvSpPr txBox="1"/>
            <p:nvPr/>
          </p:nvSpPr>
          <p:spPr>
            <a:xfrm>
              <a:off x="9557668" y="5645221"/>
              <a:ext cx="2084225" cy="400110"/>
            </a:xfrm>
            <a:prstGeom prst="rect">
              <a:avLst/>
            </a:prstGeom>
            <a:noFill/>
          </p:spPr>
          <p:txBody>
            <a:bodyPr wrap="none" rtlCol="0">
              <a:spAutoFit/>
            </a:bodyPr>
            <a:lstStyle/>
            <a:p>
              <a:r>
                <a:rPr lang="en-US" sz="2000" dirty="0" smtClean="0"/>
                <a:t>Choose b2 </a:t>
              </a:r>
              <a:r>
                <a:rPr lang="en-US" sz="2000" dirty="0"/>
                <a:t>← </a:t>
              </a:r>
              <a:r>
                <a:rPr lang="en-US" sz="2000" dirty="0" smtClean="0"/>
                <a:t>[q]</a:t>
              </a:r>
            </a:p>
          </p:txBody>
        </p:sp>
        <p:grpSp>
          <p:nvGrpSpPr>
            <p:cNvPr id="27" name="Group 26"/>
            <p:cNvGrpSpPr/>
            <p:nvPr/>
          </p:nvGrpSpPr>
          <p:grpSpPr>
            <a:xfrm>
              <a:off x="4771916" y="5546004"/>
              <a:ext cx="2703825" cy="461665"/>
              <a:chOff x="1874323" y="2868525"/>
              <a:chExt cx="1996637" cy="461665"/>
            </a:xfrm>
          </p:grpSpPr>
          <p:cxnSp>
            <p:nvCxnSpPr>
              <p:cNvPr id="28" name="Straight Connector 27"/>
              <p:cNvCxnSpPr/>
              <p:nvPr/>
            </p:nvCxnSpPr>
            <p:spPr>
              <a:xfrm flipH="1">
                <a:off x="1874323" y="3314666"/>
                <a:ext cx="1988229" cy="0"/>
              </a:xfrm>
              <a:prstGeom prst="line">
                <a:avLst/>
              </a:prstGeom>
              <a:ln w="3810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910782" y="2868525"/>
                <a:ext cx="1960178" cy="461665"/>
              </a:xfrm>
              <a:prstGeom prst="rect">
                <a:avLst/>
              </a:prstGeom>
              <a:noFill/>
            </p:spPr>
            <p:txBody>
              <a:bodyPr wrap="square" rtlCol="0">
                <a:spAutoFit/>
              </a:bodyPr>
              <a:lstStyle/>
              <a:p>
                <a:pPr algn="ctr"/>
                <a:r>
                  <a:rPr lang="en-US" sz="2400" dirty="0" smtClean="0"/>
                  <a:t>B2 </a:t>
                </a:r>
                <a:r>
                  <a:rPr lang="en-US" sz="2400" dirty="0"/>
                  <a:t>= </a:t>
                </a:r>
                <a:r>
                  <a:rPr lang="en-US" sz="2400" dirty="0" smtClean="0"/>
                  <a:t>g</a:t>
                </a:r>
                <a:r>
                  <a:rPr lang="en-US" sz="2400" baseline="30000" dirty="0" smtClean="0"/>
                  <a:t>b2</a:t>
                </a:r>
                <a:endParaRPr lang="en-US" sz="2400" baseline="30000" dirty="0"/>
              </a:p>
            </p:txBody>
          </p:sp>
        </p:grpSp>
      </p:grpSp>
      <p:sp>
        <p:nvSpPr>
          <p:cNvPr id="30" name="Rectangle 29"/>
          <p:cNvSpPr/>
          <p:nvPr/>
        </p:nvSpPr>
        <p:spPr>
          <a:xfrm>
            <a:off x="4805106" y="6159110"/>
            <a:ext cx="2676292" cy="40144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dirty="0" smtClean="0"/>
              <a:t>Shared </a:t>
            </a:r>
            <a:r>
              <a:rPr lang="en-US" sz="2200" dirty="0" err="1" smtClean="0"/>
              <a:t>const</a:t>
            </a:r>
            <a:r>
              <a:rPr lang="en-US" sz="2200" dirty="0" smtClean="0"/>
              <a:t> g</a:t>
            </a:r>
            <a:r>
              <a:rPr lang="en-US" sz="2200" baseline="30000" dirty="0" smtClean="0">
                <a:solidFill>
                  <a:schemeClr val="tx1"/>
                </a:solidFill>
              </a:rPr>
              <a:t>a2</a:t>
            </a:r>
            <a:r>
              <a:rPr lang="en-US" sz="2200" baseline="30000" dirty="0" smtClean="0"/>
              <a:t> </a:t>
            </a:r>
            <a:r>
              <a:rPr lang="en-US" sz="2200" baseline="30000" dirty="0"/>
              <a:t>· </a:t>
            </a:r>
            <a:r>
              <a:rPr lang="en-US" sz="2200" baseline="30000" dirty="0" smtClean="0">
                <a:solidFill>
                  <a:schemeClr val="accent2"/>
                </a:solidFill>
                <a:latin typeface="+mj-lt"/>
              </a:rPr>
              <a:t>b2</a:t>
            </a:r>
            <a:endParaRPr lang="en-US" sz="2200" dirty="0">
              <a:solidFill>
                <a:schemeClr val="accent2"/>
              </a:solidFill>
              <a:latin typeface="+mj-lt"/>
            </a:endParaRPr>
          </a:p>
        </p:txBody>
      </p:sp>
      <p:grpSp>
        <p:nvGrpSpPr>
          <p:cNvPr id="33" name="Group 32"/>
          <p:cNvGrpSpPr/>
          <p:nvPr/>
        </p:nvGrpSpPr>
        <p:grpSpPr>
          <a:xfrm>
            <a:off x="4753599" y="2795139"/>
            <a:ext cx="6934703" cy="461665"/>
            <a:chOff x="4753599" y="2795139"/>
            <a:chExt cx="6934703" cy="461665"/>
          </a:xfrm>
        </p:grpSpPr>
        <p:grpSp>
          <p:nvGrpSpPr>
            <p:cNvPr id="13" name="Group 12"/>
            <p:cNvGrpSpPr/>
            <p:nvPr/>
          </p:nvGrpSpPr>
          <p:grpSpPr>
            <a:xfrm>
              <a:off x="4753599" y="2795139"/>
              <a:ext cx="2716879" cy="461665"/>
              <a:chOff x="1864683" y="2871256"/>
              <a:chExt cx="2006277" cy="461665"/>
            </a:xfrm>
          </p:grpSpPr>
          <p:cxnSp>
            <p:nvCxnSpPr>
              <p:cNvPr id="16" name="Straight Connector 15"/>
              <p:cNvCxnSpPr/>
              <p:nvPr/>
            </p:nvCxnSpPr>
            <p:spPr>
              <a:xfrm flipH="1">
                <a:off x="1864683" y="3314666"/>
                <a:ext cx="1997869" cy="0"/>
              </a:xfrm>
              <a:prstGeom prst="line">
                <a:avLst/>
              </a:prstGeom>
              <a:ln w="3810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874925" y="2871256"/>
                <a:ext cx="1996035" cy="461665"/>
              </a:xfrm>
              <a:prstGeom prst="rect">
                <a:avLst/>
              </a:prstGeom>
              <a:noFill/>
            </p:spPr>
            <p:txBody>
              <a:bodyPr wrap="square" rtlCol="0">
                <a:spAutoFit/>
              </a:bodyPr>
              <a:lstStyle/>
              <a:p>
                <a:pPr algn="ctr"/>
                <a:r>
                  <a:rPr lang="en-US" sz="2400" dirty="0" smtClean="0"/>
                  <a:t>B1 </a:t>
                </a:r>
                <a:r>
                  <a:rPr lang="en-US" sz="2400" dirty="0"/>
                  <a:t>= </a:t>
                </a:r>
                <a:r>
                  <a:rPr lang="en-US" sz="2400" dirty="0" smtClean="0"/>
                  <a:t>g</a:t>
                </a:r>
                <a:r>
                  <a:rPr lang="en-US" sz="2400" baseline="30000" dirty="0" smtClean="0"/>
                  <a:t>b</a:t>
                </a:r>
                <a:r>
                  <a:rPr lang="en-US" sz="2400" baseline="30000" dirty="0"/>
                  <a:t>1</a:t>
                </a:r>
              </a:p>
            </p:txBody>
          </p:sp>
        </p:grpSp>
        <p:sp>
          <p:nvSpPr>
            <p:cNvPr id="31" name="TextBox 30"/>
            <p:cNvSpPr txBox="1"/>
            <p:nvPr/>
          </p:nvSpPr>
          <p:spPr>
            <a:xfrm>
              <a:off x="9604077" y="2840696"/>
              <a:ext cx="2084225" cy="400110"/>
            </a:xfrm>
            <a:prstGeom prst="rect">
              <a:avLst/>
            </a:prstGeom>
            <a:noFill/>
          </p:spPr>
          <p:txBody>
            <a:bodyPr wrap="none" rtlCol="0">
              <a:spAutoFit/>
            </a:bodyPr>
            <a:lstStyle/>
            <a:p>
              <a:r>
                <a:rPr lang="en-US" sz="2000" dirty="0" smtClean="0"/>
                <a:t>Choose b1 </a:t>
              </a:r>
              <a:r>
                <a:rPr lang="en-US" sz="2000" dirty="0"/>
                <a:t>← </a:t>
              </a:r>
              <a:r>
                <a:rPr lang="en-US" sz="2000" dirty="0" smtClean="0"/>
                <a:t>[q]</a:t>
              </a:r>
            </a:p>
          </p:txBody>
        </p:sp>
      </p:gr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6887" y="1930224"/>
            <a:ext cx="2227190" cy="2227190"/>
          </a:xfrm>
          <a:prstGeom prst="rect">
            <a:avLst/>
          </a:prstGeom>
        </p:spPr>
      </p:pic>
      <p:sp>
        <p:nvSpPr>
          <p:cNvPr id="21" name="Rectangle 20"/>
          <p:cNvSpPr/>
          <p:nvPr/>
        </p:nvSpPr>
        <p:spPr>
          <a:xfrm>
            <a:off x="4753600" y="3583259"/>
            <a:ext cx="2676292" cy="40144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dirty="0" smtClean="0"/>
              <a:t>Shared </a:t>
            </a:r>
            <a:r>
              <a:rPr lang="en-US" sz="2200" dirty="0" err="1" smtClean="0"/>
              <a:t>const</a:t>
            </a:r>
            <a:r>
              <a:rPr lang="en-US" sz="2200" dirty="0" smtClean="0"/>
              <a:t> g</a:t>
            </a:r>
            <a:r>
              <a:rPr lang="en-US" sz="2200" baseline="30000" dirty="0" smtClean="0"/>
              <a:t>a1 </a:t>
            </a:r>
            <a:r>
              <a:rPr lang="en-US" sz="2200" baseline="30000" dirty="0" smtClean="0"/>
              <a:t>· b1</a:t>
            </a:r>
            <a:endParaRPr lang="en-US" sz="2200" dirty="0"/>
          </a:p>
        </p:txBody>
      </p:sp>
    </p:spTree>
    <p:extLst>
      <p:ext uri="{BB962C8B-B14F-4D97-AF65-F5344CB8AC3E}">
        <p14:creationId xmlns:p14="http://schemas.microsoft.com/office/powerpoint/2010/main" val="3162727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righ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right)">
                                      <p:cBhvr>
                                        <p:cTn id="36" dur="500"/>
                                        <p:tgtEl>
                                          <p:spTgt spid="40"/>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Double ratchet rules</a:t>
            </a:r>
            <a:endParaRPr lang="en-US" dirty="0"/>
          </a:p>
        </p:txBody>
      </p:sp>
      <p:sp>
        <p:nvSpPr>
          <p:cNvPr id="4" name="Content Placeholder 3"/>
          <p:cNvSpPr>
            <a:spLocks noGrp="1"/>
          </p:cNvSpPr>
          <p:nvPr>
            <p:ph idx="1"/>
          </p:nvPr>
        </p:nvSpPr>
        <p:spPr/>
        <p:txBody>
          <a:bodyPr/>
          <a:lstStyle/>
          <a:p>
            <a:pPr marL="457200" indent="-457200">
              <a:buFont typeface="+mj-lt"/>
              <a:buAutoNum type="arabicPeriod"/>
            </a:pPr>
            <a:r>
              <a:rPr lang="en-US" dirty="0"/>
              <a:t>When a message is sent or received, a </a:t>
            </a:r>
            <a:r>
              <a:rPr lang="en-US" i="1" dirty="0" smtClean="0">
                <a:solidFill>
                  <a:schemeClr val="accent1"/>
                </a:solidFill>
              </a:rPr>
              <a:t>symmetric </a:t>
            </a:r>
            <a:r>
              <a:rPr lang="en-US" i="1" dirty="0">
                <a:solidFill>
                  <a:schemeClr val="accent1"/>
                </a:solidFill>
              </a:rPr>
              <a:t>ratchet</a:t>
            </a:r>
            <a:r>
              <a:rPr lang="en-US" dirty="0"/>
              <a:t> step is applied to the sending or receiving chain to derive the message </a:t>
            </a:r>
            <a:r>
              <a:rPr lang="en-US" dirty="0" smtClean="0"/>
              <a:t>key</a:t>
            </a:r>
          </a:p>
          <a:p>
            <a:pPr marL="457200" indent="-457200">
              <a:buFont typeface="+mj-lt"/>
              <a:buAutoNum type="arabicPeriod"/>
            </a:pPr>
            <a:r>
              <a:rPr lang="en-US" dirty="0"/>
              <a:t>When a new ratchet public key is received, a </a:t>
            </a:r>
            <a:r>
              <a:rPr lang="en-US" i="1" dirty="0" smtClean="0">
                <a:solidFill>
                  <a:schemeClr val="accent1"/>
                </a:solidFill>
              </a:rPr>
              <a:t>public </a:t>
            </a:r>
            <a:r>
              <a:rPr lang="en-US" i="1" dirty="0">
                <a:solidFill>
                  <a:schemeClr val="accent1"/>
                </a:solidFill>
              </a:rPr>
              <a:t>ratchet </a:t>
            </a:r>
            <a:r>
              <a:rPr lang="en-US" dirty="0"/>
              <a:t>step is performed prior to the symmetric-key ratchet to replace the chain </a:t>
            </a:r>
            <a:r>
              <a:rPr lang="en-US" dirty="0" smtClean="0"/>
              <a:t>keys</a:t>
            </a:r>
          </a:p>
          <a:p>
            <a:pPr marL="457200" indent="-457200">
              <a:buFont typeface="+mj-lt"/>
              <a:buAutoNum type="arabicPeriod"/>
            </a:pPr>
            <a:endParaRPr lang="en-US" dirty="0"/>
          </a:p>
          <a:p>
            <a:pPr marL="0" indent="0">
              <a:buNone/>
            </a:pPr>
            <a:r>
              <a:rPr lang="en-US" dirty="0" smtClean="0"/>
              <a:t>Now we just need to connect the ratchets to each other</a:t>
            </a:r>
          </a:p>
        </p:txBody>
      </p:sp>
    </p:spTree>
    <p:extLst>
      <p:ext uri="{BB962C8B-B14F-4D97-AF65-F5344CB8AC3E}">
        <p14:creationId xmlns:p14="http://schemas.microsoft.com/office/powerpoint/2010/main" val="3338340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ratchet seeds symmetric ratchets (one per direction)</a:t>
            </a:r>
            <a:endParaRPr lang="en-US" dirty="0"/>
          </a:p>
        </p:txBody>
      </p:sp>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7715" b="53414"/>
          <a:stretch/>
        </p:blipFill>
        <p:spPr>
          <a:xfrm>
            <a:off x="2914650" y="1152526"/>
            <a:ext cx="6362700" cy="2438168"/>
          </a:xfrm>
        </p:spPr>
      </p:pic>
      <p:sp>
        <p:nvSpPr>
          <p:cNvPr id="6" name="Rectangle 5"/>
          <p:cNvSpPr/>
          <p:nvPr/>
        </p:nvSpPr>
        <p:spPr>
          <a:xfrm>
            <a:off x="5181600" y="3129776"/>
            <a:ext cx="4200293" cy="639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932449" y="2118732"/>
            <a:ext cx="3233853" cy="13158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3815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ratchet seeds symmetric ratchets (one per direction)</a:t>
            </a:r>
            <a:endParaRPr lang="en-US" dirty="0"/>
          </a:p>
        </p:txBody>
      </p:sp>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7715" b="53661"/>
          <a:stretch/>
        </p:blipFill>
        <p:spPr>
          <a:xfrm>
            <a:off x="2914650" y="1152526"/>
            <a:ext cx="6362700" cy="2422628"/>
          </a:xfrm>
        </p:spPr>
      </p:pic>
    </p:spTree>
    <p:extLst>
      <p:ext uri="{BB962C8B-B14F-4D97-AF65-F5344CB8AC3E}">
        <p14:creationId xmlns:p14="http://schemas.microsoft.com/office/powerpoint/2010/main" val="23416693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ratchet seeds symmetric ratchets (one per direction)</a:t>
            </a:r>
            <a:endParaRPr lang="en-US" dirty="0"/>
          </a:p>
        </p:txBody>
      </p:sp>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7715" b="30184"/>
          <a:stretch/>
        </p:blipFill>
        <p:spPr>
          <a:xfrm>
            <a:off x="2914650" y="1152526"/>
            <a:ext cx="6362700" cy="3895260"/>
          </a:xfrm>
        </p:spPr>
      </p:pic>
      <p:sp>
        <p:nvSpPr>
          <p:cNvPr id="5" name="Rectangle 4"/>
          <p:cNvSpPr/>
          <p:nvPr/>
        </p:nvSpPr>
        <p:spPr>
          <a:xfrm>
            <a:off x="2698596" y="3572778"/>
            <a:ext cx="3567293" cy="1475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899102" y="4462682"/>
            <a:ext cx="2111298" cy="585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8884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ratchet seeds symmetric ratchets (one per direction)</a:t>
            </a:r>
            <a:endParaRPr lang="en-US" dirty="0"/>
          </a:p>
        </p:txBody>
      </p:sp>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7715" b="6361"/>
          <a:stretch/>
        </p:blipFill>
        <p:spPr>
          <a:xfrm>
            <a:off x="2914650" y="1152525"/>
            <a:ext cx="6362700" cy="5389563"/>
          </a:xfrm>
        </p:spPr>
      </p:pic>
    </p:spTree>
    <p:extLst>
      <p:ext uri="{BB962C8B-B14F-4D97-AF65-F5344CB8AC3E}">
        <p14:creationId xmlns:p14="http://schemas.microsoft.com/office/powerpoint/2010/main" val="17009244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a:t>
            </a:r>
            <a:r>
              <a:rPr lang="en-US" i="1" dirty="0" smtClean="0"/>
              <a:t>third </a:t>
            </a:r>
            <a:r>
              <a:rPr lang="en-US" dirty="0" smtClean="0"/>
              <a:t>chain to </a:t>
            </a:r>
            <a:r>
              <a:rPr lang="en-US" dirty="0" smtClean="0"/>
              <a:t>improve post</a:t>
            </a:r>
            <a:r>
              <a:rPr lang="en-US" dirty="0" smtClean="0"/>
              <a:t>-compromise secrecy</a:t>
            </a:r>
            <a:endParaRPr lang="en-US" dirty="0"/>
          </a:p>
        </p:txBody>
      </p:sp>
      <p:pic>
        <p:nvPicPr>
          <p:cNvPr id="4"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5626" b="5182"/>
          <a:stretch/>
        </p:blipFill>
        <p:spPr>
          <a:xfrm>
            <a:off x="2513013" y="1135063"/>
            <a:ext cx="7165975" cy="5478462"/>
          </a:xfrm>
        </p:spPr>
      </p:pic>
    </p:spTree>
    <p:extLst>
      <p:ext uri="{BB962C8B-B14F-4D97-AF65-F5344CB8AC3E}">
        <p14:creationId xmlns:p14="http://schemas.microsoft.com/office/powerpoint/2010/main" val="12334329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Alice’s full state</a:t>
            </a:r>
            <a:endParaRPr lang="en-US" dirty="0"/>
          </a:p>
        </p:txBody>
      </p:sp>
      <p:sp>
        <p:nvSpPr>
          <p:cNvPr id="9" name="Content Placeholder 8"/>
          <p:cNvSpPr>
            <a:spLocks noGrp="1"/>
          </p:cNvSpPr>
          <p:nvPr>
            <p:ph idx="1"/>
          </p:nvPr>
        </p:nvSpPr>
        <p:spPr>
          <a:xfrm>
            <a:off x="609600" y="3367626"/>
            <a:ext cx="10972800" cy="2993114"/>
          </a:xfrm>
        </p:spPr>
        <p:txBody>
          <a:bodyPr/>
          <a:lstStyle/>
          <a:p>
            <a:pPr marL="0" indent="0">
              <a:buNone/>
            </a:pPr>
            <a:r>
              <a:rPr lang="en-US" sz="2800" dirty="0"/>
              <a:t>Alice has been initialized </a:t>
            </a:r>
            <a:r>
              <a:rPr lang="en-US" sz="2800" dirty="0" smtClean="0"/>
              <a:t>with</a:t>
            </a:r>
          </a:p>
          <a:p>
            <a:pPr marL="457200" indent="-457200">
              <a:spcBef>
                <a:spcPts val="400"/>
              </a:spcBef>
              <a:buFont typeface="+mj-lt"/>
              <a:buAutoNum type="arabicPeriod"/>
            </a:pPr>
            <a:r>
              <a:rPr lang="en-US" dirty="0" smtClean="0">
                <a:latin typeface="+mn-lt"/>
              </a:rPr>
              <a:t>Bob's </a:t>
            </a:r>
            <a:r>
              <a:rPr lang="en-US" dirty="0">
                <a:latin typeface="+mn-lt"/>
              </a:rPr>
              <a:t>ratchet public </a:t>
            </a:r>
            <a:r>
              <a:rPr lang="en-US" dirty="0" smtClean="0">
                <a:latin typeface="+mn-lt"/>
              </a:rPr>
              <a:t>key</a:t>
            </a:r>
          </a:p>
          <a:p>
            <a:pPr marL="457200" indent="-457200">
              <a:spcBef>
                <a:spcPts val="400"/>
              </a:spcBef>
              <a:buFont typeface="+mj-lt"/>
              <a:buAutoNum type="arabicPeriod"/>
            </a:pPr>
            <a:r>
              <a:rPr lang="en-US" dirty="0">
                <a:latin typeface="+mn-lt"/>
              </a:rPr>
              <a:t>A</a:t>
            </a:r>
            <a:r>
              <a:rPr lang="en-US" dirty="0" smtClean="0">
                <a:latin typeface="+mn-lt"/>
              </a:rPr>
              <a:t> shared </a:t>
            </a:r>
            <a:r>
              <a:rPr lang="en-US" dirty="0">
                <a:latin typeface="+mn-lt"/>
              </a:rPr>
              <a:t>secret which is the initial root </a:t>
            </a:r>
            <a:r>
              <a:rPr lang="en-US" dirty="0" smtClean="0">
                <a:latin typeface="+mn-lt"/>
              </a:rPr>
              <a:t>key</a:t>
            </a:r>
          </a:p>
          <a:p>
            <a:pPr marL="0" indent="0">
              <a:spcBef>
                <a:spcPts val="1800"/>
              </a:spcBef>
              <a:buNone/>
            </a:pPr>
            <a:r>
              <a:rPr lang="en-US" sz="2800" dirty="0" smtClean="0"/>
              <a:t>From this info, Alice derives</a:t>
            </a:r>
            <a:endParaRPr lang="en-US" sz="2800" dirty="0"/>
          </a:p>
          <a:p>
            <a:pPr marL="457200" indent="-457200">
              <a:spcBef>
                <a:spcPts val="400"/>
              </a:spcBef>
              <a:buFont typeface="+mj-lt"/>
              <a:buAutoNum type="arabicPeriod"/>
            </a:pPr>
            <a:r>
              <a:rPr lang="en-US" dirty="0" smtClean="0">
                <a:latin typeface="+mn-lt"/>
              </a:rPr>
              <a:t>A new root key, whose “constant” </a:t>
            </a:r>
            <a:r>
              <a:rPr lang="en-US" i="1" dirty="0" smtClean="0">
                <a:latin typeface="+mn-lt"/>
              </a:rPr>
              <a:t>depends</a:t>
            </a:r>
            <a:r>
              <a:rPr lang="en-US" dirty="0" smtClean="0">
                <a:latin typeface="+mn-lt"/>
              </a:rPr>
              <a:t> on the public ratchet</a:t>
            </a:r>
            <a:endParaRPr lang="en-US" dirty="0">
              <a:latin typeface="+mn-lt"/>
            </a:endParaRPr>
          </a:p>
          <a:p>
            <a:pPr marL="457200" indent="-457200">
              <a:spcBef>
                <a:spcPts val="400"/>
              </a:spcBef>
              <a:buFont typeface="+mj-lt"/>
              <a:buAutoNum type="arabicPeriod"/>
            </a:pPr>
            <a:r>
              <a:rPr lang="en-US" dirty="0" smtClean="0">
                <a:latin typeface="+mn-lt"/>
              </a:rPr>
              <a:t>The first sending key chain</a:t>
            </a:r>
            <a:endParaRPr lang="en-US" dirty="0">
              <a:latin typeface="+mn-lt"/>
            </a:endParaRPr>
          </a:p>
          <a:p>
            <a:pPr marL="457200" indent="-457200">
              <a:spcBef>
                <a:spcPts val="400"/>
              </a:spcBef>
              <a:buFont typeface="+mj-lt"/>
              <a:buAutoNum type="arabicPeriod"/>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67626"/>
            <a:ext cx="7657142" cy="2500000"/>
          </a:xfrm>
          <a:prstGeom prst="rect">
            <a:avLst/>
          </a:prstGeom>
        </p:spPr>
      </p:pic>
    </p:spTree>
    <p:extLst>
      <p:ext uri="{BB962C8B-B14F-4D97-AF65-F5344CB8AC3E}">
        <p14:creationId xmlns:p14="http://schemas.microsoft.com/office/powerpoint/2010/main" val="3322745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Alice’s full state</a:t>
            </a:r>
            <a:endParaRPr lang="en-US" dirty="0"/>
          </a:p>
        </p:txBody>
      </p:sp>
      <p:sp>
        <p:nvSpPr>
          <p:cNvPr id="3" name="Content Placeholder 2"/>
          <p:cNvSpPr>
            <a:spLocks noGrp="1"/>
          </p:cNvSpPr>
          <p:nvPr>
            <p:ph idx="1"/>
          </p:nvPr>
        </p:nvSpPr>
        <p:spPr>
          <a:xfrm>
            <a:off x="609600" y="3888059"/>
            <a:ext cx="10972800" cy="2472681"/>
          </a:xfrm>
        </p:spPr>
        <p:txBody>
          <a:bodyPr>
            <a:noAutofit/>
          </a:bodyPr>
          <a:lstStyle/>
          <a:p>
            <a:pPr marL="0" lvl="0" indent="0">
              <a:buNone/>
            </a:pPr>
            <a:r>
              <a:rPr lang="en-US" sz="2800" dirty="0">
                <a:solidFill>
                  <a:prstClr val="black"/>
                </a:solidFill>
              </a:rPr>
              <a:t>Alice </a:t>
            </a:r>
            <a:r>
              <a:rPr lang="en-US" sz="2800" dirty="0" smtClean="0">
                <a:solidFill>
                  <a:prstClr val="black"/>
                </a:solidFill>
              </a:rPr>
              <a:t>sends her first message by</a:t>
            </a:r>
            <a:endParaRPr lang="en-US" sz="2800" dirty="0">
              <a:solidFill>
                <a:prstClr val="black"/>
              </a:solidFill>
            </a:endParaRPr>
          </a:p>
          <a:p>
            <a:pPr marL="457200" lvl="0" indent="-457200">
              <a:spcBef>
                <a:spcPts val="400"/>
              </a:spcBef>
              <a:buFont typeface="+mj-lt"/>
              <a:buAutoNum type="arabicPeriod"/>
            </a:pPr>
            <a:r>
              <a:rPr lang="en-US" dirty="0" smtClean="0">
                <a:solidFill>
                  <a:prstClr val="black"/>
                </a:solidFill>
                <a:latin typeface="Lato"/>
              </a:rPr>
              <a:t>Ratcheting the sending key</a:t>
            </a:r>
            <a:endParaRPr lang="en-US" dirty="0">
              <a:solidFill>
                <a:prstClr val="black"/>
              </a:solidFill>
              <a:latin typeface="Lato"/>
            </a:endParaRPr>
          </a:p>
          <a:p>
            <a:pPr marL="457200" lvl="0" indent="-457200">
              <a:spcBef>
                <a:spcPts val="400"/>
              </a:spcBef>
              <a:buFont typeface="+mj-lt"/>
              <a:buAutoNum type="arabicPeriod"/>
            </a:pPr>
            <a:r>
              <a:rPr lang="en-US" dirty="0" smtClean="0">
                <a:solidFill>
                  <a:prstClr val="black"/>
                </a:solidFill>
                <a:latin typeface="Lato"/>
              </a:rPr>
              <a:t>Using the resulting </a:t>
            </a:r>
            <a:r>
              <a:rPr lang="en-US" i="1" dirty="0" smtClean="0">
                <a:solidFill>
                  <a:prstClr val="black"/>
                </a:solidFill>
                <a:latin typeface="Lato"/>
              </a:rPr>
              <a:t>single use </a:t>
            </a:r>
            <a:r>
              <a:rPr lang="en-US" dirty="0" smtClean="0">
                <a:solidFill>
                  <a:prstClr val="black"/>
                </a:solidFill>
                <a:latin typeface="Lato"/>
              </a:rPr>
              <a:t>message key to protect her new message</a:t>
            </a:r>
          </a:p>
          <a:p>
            <a:pPr marL="0" indent="0">
              <a:spcBef>
                <a:spcPts val="1200"/>
              </a:spcBef>
              <a:buNone/>
            </a:pPr>
            <a:r>
              <a:rPr lang="en-US" sz="2800" dirty="0" smtClean="0">
                <a:solidFill>
                  <a:prstClr val="black"/>
                </a:solidFill>
              </a:rPr>
              <a:t>Engineering question:</a:t>
            </a:r>
          </a:p>
          <a:p>
            <a:pPr marL="0" indent="0">
              <a:spcBef>
                <a:spcPts val="400"/>
              </a:spcBef>
              <a:buNone/>
            </a:pPr>
            <a:r>
              <a:rPr lang="en-US" dirty="0" smtClean="0">
                <a:solidFill>
                  <a:prstClr val="black"/>
                </a:solidFill>
                <a:latin typeface="+mn-lt"/>
              </a:rPr>
              <a:t>Note that Bob must send         </a:t>
            </a:r>
            <a:r>
              <a:rPr lang="en-US" dirty="0" smtClean="0">
                <a:solidFill>
                  <a:prstClr val="black"/>
                </a:solidFill>
                <a:latin typeface="+mn-lt"/>
              </a:rPr>
              <a:t>before Alice can send Bob a message.</a:t>
            </a:r>
            <a:br>
              <a:rPr lang="en-US" dirty="0" smtClean="0">
                <a:solidFill>
                  <a:prstClr val="black"/>
                </a:solidFill>
                <a:latin typeface="+mn-lt"/>
              </a:rPr>
            </a:br>
            <a:r>
              <a:rPr lang="en-US" dirty="0" smtClean="0">
                <a:solidFill>
                  <a:prstClr val="black"/>
                </a:solidFill>
                <a:latin typeface="+mn-lt"/>
              </a:rPr>
              <a:t>So, </a:t>
            </a:r>
            <a:r>
              <a:rPr lang="en-US" dirty="0" smtClean="0">
                <a:solidFill>
                  <a:prstClr val="black"/>
                </a:solidFill>
                <a:latin typeface="+mn-lt"/>
              </a:rPr>
              <a:t>how </a:t>
            </a:r>
            <a:r>
              <a:rPr lang="en-US" dirty="0" smtClean="0">
                <a:solidFill>
                  <a:prstClr val="black"/>
                </a:solidFill>
                <a:latin typeface="+mn-lt"/>
              </a:rPr>
              <a:t>can Alice send messages if Bob isn’t </a:t>
            </a:r>
            <a:r>
              <a:rPr lang="en-US" dirty="0" smtClean="0">
                <a:solidFill>
                  <a:prstClr val="black"/>
                </a:solidFill>
                <a:latin typeface="+mn-lt"/>
              </a:rPr>
              <a:t>online?</a:t>
            </a:r>
            <a:endParaRPr lang="en-US" dirty="0">
              <a:solidFill>
                <a:prstClr val="black"/>
              </a:solidFill>
              <a:latin typeface="+mn-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67626"/>
            <a:ext cx="7657142" cy="3371428"/>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247" t="32962" r="86461" b="59569"/>
          <a:stretch/>
        </p:blipFill>
        <p:spPr>
          <a:xfrm>
            <a:off x="4160251" y="5879457"/>
            <a:ext cx="481714" cy="251821"/>
          </a:xfrm>
          <a:prstGeom prst="rect">
            <a:avLst/>
          </a:prstGeom>
        </p:spPr>
      </p:pic>
    </p:spTree>
    <p:extLst>
      <p:ext uri="{BB962C8B-B14F-4D97-AF65-F5344CB8AC3E}">
        <p14:creationId xmlns:p14="http://schemas.microsoft.com/office/powerpoint/2010/main" val="3126518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Alice’s full state</a:t>
            </a:r>
            <a:endParaRPr lang="en-US" dirty="0"/>
          </a:p>
        </p:txBody>
      </p:sp>
      <p:sp>
        <p:nvSpPr>
          <p:cNvPr id="2" name="Content Placeholder 1"/>
          <p:cNvSpPr>
            <a:spLocks noGrp="1"/>
          </p:cNvSpPr>
          <p:nvPr>
            <p:ph idx="1"/>
          </p:nvPr>
        </p:nvSpPr>
        <p:spPr>
          <a:xfrm>
            <a:off x="8303940" y="1102109"/>
            <a:ext cx="3278459" cy="5258631"/>
          </a:xfrm>
        </p:spPr>
        <p:txBody>
          <a:bodyPr>
            <a:normAutofit/>
          </a:bodyPr>
          <a:lstStyle/>
          <a:p>
            <a:pPr marL="0" lvl="0" indent="0">
              <a:buNone/>
            </a:pPr>
            <a:r>
              <a:rPr lang="en-US" sz="2800" dirty="0" smtClean="0">
                <a:solidFill>
                  <a:prstClr val="black"/>
                </a:solidFill>
              </a:rPr>
              <a:t>Suppose Bob sends a </a:t>
            </a:r>
            <a:r>
              <a:rPr lang="en-US" sz="2800" dirty="0" smtClean="0">
                <a:solidFill>
                  <a:prstClr val="black"/>
                </a:solidFill>
              </a:rPr>
              <a:t>message </a:t>
            </a:r>
            <a:r>
              <a:rPr lang="en-US" sz="2800" dirty="0" smtClean="0">
                <a:solidFill>
                  <a:prstClr val="black"/>
                </a:solidFill>
              </a:rPr>
              <a:t>next</a:t>
            </a:r>
            <a:endParaRPr lang="en-US" sz="2800" dirty="0">
              <a:solidFill>
                <a:prstClr val="black"/>
              </a:solidFill>
            </a:endParaRPr>
          </a:p>
          <a:p>
            <a:pPr marL="457200" lvl="0" indent="-457200">
              <a:spcBef>
                <a:spcPts val="400"/>
              </a:spcBef>
              <a:buFont typeface="+mj-lt"/>
              <a:buAutoNum type="arabicPeriod"/>
            </a:pPr>
            <a:r>
              <a:rPr lang="en-US" dirty="0" smtClean="0">
                <a:solidFill>
                  <a:prstClr val="black"/>
                </a:solidFill>
                <a:latin typeface="Lato"/>
              </a:rPr>
              <a:t>Alice now has the other half of the key pair necessary to start a receiving chain</a:t>
            </a:r>
          </a:p>
          <a:p>
            <a:pPr marL="457200" lvl="0" indent="-457200">
              <a:spcBef>
                <a:spcPts val="400"/>
              </a:spcBef>
              <a:buFont typeface="+mj-lt"/>
              <a:buAutoNum type="arabicPeriod"/>
            </a:pPr>
            <a:r>
              <a:rPr lang="en-US" dirty="0" smtClean="0">
                <a:solidFill>
                  <a:prstClr val="black"/>
                </a:solidFill>
                <a:latin typeface="Lato"/>
              </a:rPr>
              <a:t>Bob’s message includes a new       ,</a:t>
            </a:r>
            <a:br>
              <a:rPr lang="en-US" dirty="0" smtClean="0">
                <a:solidFill>
                  <a:prstClr val="black"/>
                </a:solidFill>
                <a:latin typeface="Lato"/>
              </a:rPr>
            </a:br>
            <a:r>
              <a:rPr lang="en-US" dirty="0" smtClean="0">
                <a:solidFill>
                  <a:prstClr val="black"/>
                </a:solidFill>
                <a:latin typeface="Lato"/>
              </a:rPr>
              <a:t>so Alice </a:t>
            </a:r>
            <a:r>
              <a:rPr lang="en-US" dirty="0" smtClean="0">
                <a:solidFill>
                  <a:prstClr val="black"/>
                </a:solidFill>
                <a:latin typeface="Lato"/>
              </a:rPr>
              <a:t>can perform a public </a:t>
            </a:r>
            <a:r>
              <a:rPr lang="en-US" dirty="0" smtClean="0">
                <a:solidFill>
                  <a:prstClr val="black"/>
                </a:solidFill>
                <a:latin typeface="Lato"/>
              </a:rPr>
              <a:t>ratchet to make </a:t>
            </a:r>
            <a:r>
              <a:rPr lang="en-US" dirty="0" smtClean="0">
                <a:solidFill>
                  <a:prstClr val="black"/>
                </a:solidFill>
                <a:latin typeface="Lato"/>
              </a:rPr>
              <a:t>a new sending chain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67626"/>
            <a:ext cx="7571428" cy="527142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7" t="32962" r="86461" b="59569"/>
          <a:stretch/>
        </p:blipFill>
        <p:spPr>
          <a:xfrm>
            <a:off x="10871393" y="4379484"/>
            <a:ext cx="481714" cy="251821"/>
          </a:xfrm>
          <a:prstGeom prst="rect">
            <a:avLst/>
          </a:prstGeom>
        </p:spPr>
      </p:pic>
    </p:spTree>
    <p:extLst>
      <p:ext uri="{BB962C8B-B14F-4D97-AF65-F5344CB8AC3E}">
        <p14:creationId xmlns:p14="http://schemas.microsoft.com/office/powerpoint/2010/main" val="17166399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a:t>
            </a:r>
            <a:r>
              <a:rPr lang="en-US" i="1" dirty="0" smtClean="0"/>
              <a:t>The </a:t>
            </a:r>
            <a:r>
              <a:rPr lang="en-US" i="1" dirty="0" smtClean="0"/>
              <a:t>real </a:t>
            </a:r>
            <a:r>
              <a:rPr lang="en-US" dirty="0" smtClean="0"/>
              <a:t>end </a:t>
            </a:r>
            <a:r>
              <a:rPr lang="en-US" dirty="0" smtClean="0"/>
              <a:t>of Part 3</a:t>
            </a:r>
            <a:endParaRPr lang="en-US" dirty="0"/>
          </a:p>
        </p:txBody>
      </p:sp>
      <p:sp>
        <p:nvSpPr>
          <p:cNvPr id="3" name="Content Placeholder 2"/>
          <p:cNvSpPr>
            <a:spLocks noGrp="1"/>
          </p:cNvSpPr>
          <p:nvPr>
            <p:ph idx="1"/>
          </p:nvPr>
        </p:nvSpPr>
        <p:spPr/>
        <p:txBody>
          <a:bodyPr>
            <a:normAutofit/>
          </a:bodyPr>
          <a:lstStyle/>
          <a:p>
            <a:pPr marL="342900" indent="-342900">
              <a:spcBef>
                <a:spcPts val="900"/>
              </a:spcBef>
              <a:buFont typeface="+mj-lt"/>
              <a:buAutoNum type="arabicPeriod"/>
            </a:pPr>
            <a:r>
              <a:rPr lang="en-US" sz="2800" dirty="0"/>
              <a:t>The power of random-looking permutations</a:t>
            </a:r>
          </a:p>
          <a:p>
            <a:pPr marL="342900" indent="-342900">
              <a:spcBef>
                <a:spcPts val="900"/>
              </a:spcBef>
              <a:buFont typeface="+mj-lt"/>
              <a:buAutoNum type="arabicPeriod"/>
            </a:pPr>
            <a:r>
              <a:rPr lang="en-US" sz="2800" dirty="0"/>
              <a:t>Cryptography meets systems: a love/hate story</a:t>
            </a:r>
          </a:p>
          <a:p>
            <a:pPr marL="342900" indent="-342900">
              <a:spcBef>
                <a:spcPts val="900"/>
              </a:spcBef>
              <a:buFont typeface="+mj-lt"/>
              <a:buAutoNum type="arabicPeriod"/>
            </a:pPr>
            <a:r>
              <a:rPr lang="en-US" sz="2800" dirty="0"/>
              <a:t>Structured forgetfulness: dropping keys before they can be </a:t>
            </a:r>
            <a:r>
              <a:rPr lang="en-US" sz="2800" dirty="0" smtClean="0"/>
              <a:t>stolen</a:t>
            </a:r>
          </a:p>
          <a:p>
            <a:pPr marL="342900" indent="-342900">
              <a:spcBef>
                <a:spcPts val="900"/>
              </a:spcBef>
              <a:buFont typeface="+mj-lt"/>
              <a:buAutoNum type="arabicPeriod"/>
            </a:pPr>
            <a:r>
              <a:rPr lang="en-US" sz="2800" dirty="0" smtClean="0"/>
              <a:t>When </a:t>
            </a:r>
            <a:r>
              <a:rPr lang="en-US" sz="2800" dirty="0"/>
              <a:t>reductions fail: dealing with the lowest layer</a:t>
            </a:r>
          </a:p>
        </p:txBody>
      </p:sp>
      <p:sp>
        <p:nvSpPr>
          <p:cNvPr id="4" name="TextBox 3"/>
          <p:cNvSpPr txBox="1"/>
          <p:nvPr/>
        </p:nvSpPr>
        <p:spPr>
          <a:xfrm>
            <a:off x="174507" y="2177084"/>
            <a:ext cx="543739" cy="523220"/>
          </a:xfrm>
          <a:prstGeom prst="rect">
            <a:avLst/>
          </a:prstGeom>
          <a:noFill/>
        </p:spPr>
        <p:txBody>
          <a:bodyPr wrap="none" rtlCol="0">
            <a:spAutoFit/>
          </a:bodyPr>
          <a:lstStyle/>
          <a:p>
            <a:r>
              <a:rPr lang="en-US" sz="2800" dirty="0">
                <a:solidFill>
                  <a:srgbClr val="00B050"/>
                </a:solidFill>
                <a:latin typeface="Lato Heavy"/>
              </a:rPr>
              <a:t>→</a:t>
            </a:r>
          </a:p>
        </p:txBody>
      </p:sp>
    </p:spTree>
    <p:extLst>
      <p:ext uri="{BB962C8B-B14F-4D97-AF65-F5344CB8AC3E}">
        <p14:creationId xmlns:p14="http://schemas.microsoft.com/office/powerpoint/2010/main" val="25482676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Forward </a:t>
            </a:r>
            <a:r>
              <a:rPr lang="en-US" dirty="0" smtClean="0"/>
              <a:t>and backward secrecy</a:t>
            </a:r>
            <a:endParaRPr lang="en-US" dirty="0"/>
          </a:p>
        </p:txBody>
      </p:sp>
      <p:sp>
        <p:nvSpPr>
          <p:cNvPr id="6" name="Content Placeholder 5"/>
          <p:cNvSpPr>
            <a:spLocks noGrp="1"/>
          </p:cNvSpPr>
          <p:nvPr>
            <p:ph sz="half" idx="2"/>
          </p:nvPr>
        </p:nvSpPr>
        <p:spPr>
          <a:xfrm>
            <a:off x="7395606" y="1102109"/>
            <a:ext cx="4186793" cy="5258631"/>
          </a:xfrm>
        </p:spPr>
        <p:txBody>
          <a:bodyPr>
            <a:noAutofit/>
          </a:bodyPr>
          <a:lstStyle/>
          <a:p>
            <a:r>
              <a:rPr lang="en-US" dirty="0" smtClean="0">
                <a:latin typeface="Lato Regular"/>
                <a:cs typeface="Lato Regular"/>
              </a:rPr>
              <a:t>“The </a:t>
            </a:r>
            <a:r>
              <a:rPr lang="en-US" dirty="0">
                <a:latin typeface="Lato Regular"/>
                <a:cs typeface="Lato Regular"/>
              </a:rPr>
              <a:t>parties derive new keys for every Double Ratchet message so that earlier keys cannot be calculated from later </a:t>
            </a:r>
            <a:r>
              <a:rPr lang="en-US" dirty="0" smtClean="0">
                <a:latin typeface="Lato Regular"/>
                <a:cs typeface="Lato Regular"/>
              </a:rPr>
              <a:t>ones.”</a:t>
            </a:r>
          </a:p>
          <a:p>
            <a:r>
              <a:rPr lang="en-US" dirty="0" smtClean="0">
                <a:latin typeface="Lato Regular"/>
                <a:cs typeface="Lato Regular"/>
              </a:rPr>
              <a:t>“The </a:t>
            </a:r>
            <a:r>
              <a:rPr lang="en-US" dirty="0">
                <a:latin typeface="Lato Regular"/>
                <a:cs typeface="Lato Regular"/>
              </a:rPr>
              <a:t>parties also send </a:t>
            </a:r>
            <a:r>
              <a:rPr lang="en-US" dirty="0" err="1">
                <a:latin typeface="Lato Regular"/>
                <a:cs typeface="Lato Regular"/>
              </a:rPr>
              <a:t>Diffie</a:t>
            </a:r>
            <a:r>
              <a:rPr lang="en-US" dirty="0">
                <a:latin typeface="Lato Regular"/>
                <a:cs typeface="Lato Regular"/>
              </a:rPr>
              <a:t>-Hellman public values attached to their messages. The results of </a:t>
            </a:r>
            <a:r>
              <a:rPr lang="en-US" dirty="0" err="1">
                <a:latin typeface="Lato Regular"/>
                <a:cs typeface="Lato Regular"/>
              </a:rPr>
              <a:t>Diffie</a:t>
            </a:r>
            <a:r>
              <a:rPr lang="en-US" dirty="0">
                <a:latin typeface="Lato Regular"/>
                <a:cs typeface="Lato Regular"/>
              </a:rPr>
              <a:t>-Hellman calculations are mixed into the derived keys so that later keys cannot be calculated from earlier ones</a:t>
            </a:r>
            <a:r>
              <a:rPr lang="en-US" dirty="0" smtClean="0">
                <a:latin typeface="Lato Regular"/>
                <a:cs typeface="Lato Regular"/>
              </a:rPr>
              <a:t>.”</a:t>
            </a:r>
            <a:endParaRPr lang="en-US" dirty="0">
              <a:latin typeface="Lato Regular"/>
              <a:cs typeface="Lato Regular"/>
            </a:endParaRPr>
          </a:p>
        </p:txBody>
      </p:sp>
      <p:pic>
        <p:nvPicPr>
          <p:cNvPr id="4" name="Picture 3"/>
          <p:cNvPicPr>
            <a:picLocks noChangeAspect="1"/>
          </p:cNvPicPr>
          <p:nvPr/>
        </p:nvPicPr>
        <p:blipFill rotWithShape="1">
          <a:blip r:embed="rId3"/>
          <a:srcRect r="385" b="71006"/>
          <a:stretch/>
        </p:blipFill>
        <p:spPr>
          <a:xfrm>
            <a:off x="609600" y="1102110"/>
            <a:ext cx="6786006" cy="964170"/>
          </a:xfrm>
          <a:prstGeom prst="rect">
            <a:avLst/>
          </a:prstGeom>
        </p:spPr>
      </p:pic>
      <p:pic>
        <p:nvPicPr>
          <p:cNvPr id="5" name="Picture 4"/>
          <p:cNvPicPr>
            <a:picLocks noChangeAspect="1"/>
          </p:cNvPicPr>
          <p:nvPr/>
        </p:nvPicPr>
        <p:blipFill rotWithShape="1">
          <a:blip r:embed="rId3"/>
          <a:srcRect t="48511" r="385" b="23129"/>
          <a:stretch/>
        </p:blipFill>
        <p:spPr>
          <a:xfrm>
            <a:off x="609600" y="2877922"/>
            <a:ext cx="6786006" cy="943093"/>
          </a:xfrm>
          <a:prstGeom prst="rect">
            <a:avLst/>
          </a:prstGeom>
        </p:spPr>
      </p:pic>
    </p:spTree>
    <p:extLst>
      <p:ext uri="{BB962C8B-B14F-4D97-AF65-F5344CB8AC3E}">
        <p14:creationId xmlns:p14="http://schemas.microsoft.com/office/powerpoint/2010/main" val="8633541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Ephemeral utopia</a:t>
            </a:r>
            <a:endParaRPr lang="en-US" dirty="0"/>
          </a:p>
        </p:txBody>
      </p:sp>
      <p:sp>
        <p:nvSpPr>
          <p:cNvPr id="3" name="Content Placeholder 2"/>
          <p:cNvSpPr>
            <a:spLocks noGrp="1"/>
          </p:cNvSpPr>
          <p:nvPr>
            <p:ph idx="1"/>
          </p:nvPr>
        </p:nvSpPr>
        <p:spPr/>
        <p:txBody>
          <a:bodyPr/>
          <a:lstStyle/>
          <a:p>
            <a:pPr marL="0" indent="0">
              <a:buNone/>
            </a:pPr>
            <a:r>
              <a:rPr lang="en-US" dirty="0" smtClean="0"/>
              <a:t>No long-term </a:t>
            </a:r>
            <a:r>
              <a:rPr lang="en-US" dirty="0"/>
              <a:t>keys ⇒ </a:t>
            </a:r>
            <a:r>
              <a:rPr lang="en-US" dirty="0" smtClean="0"/>
              <a:t>great forward secrecy</a:t>
            </a:r>
          </a:p>
          <a:p>
            <a:r>
              <a:rPr lang="en-US" sz="2100" i="1" dirty="0" smtClean="0"/>
              <a:t>Message key </a:t>
            </a:r>
            <a:r>
              <a:rPr lang="en-US" sz="2100" dirty="0" smtClean="0"/>
              <a:t>used to </a:t>
            </a:r>
            <a:r>
              <a:rPr lang="en-US" sz="2100" dirty="0" err="1" smtClean="0"/>
              <a:t>AuthEnc</a:t>
            </a:r>
            <a:r>
              <a:rPr lang="en-US" sz="2100" dirty="0" smtClean="0"/>
              <a:t> a message is used once and tossed</a:t>
            </a:r>
          </a:p>
          <a:p>
            <a:r>
              <a:rPr lang="en-US" sz="2100" i="1" dirty="0" smtClean="0"/>
              <a:t>Chain key</a:t>
            </a:r>
            <a:r>
              <a:rPr lang="en-US" sz="2100" dirty="0" smtClean="0"/>
              <a:t> used to construct </a:t>
            </a:r>
            <a:r>
              <a:rPr lang="en-US" sz="2100" dirty="0" err="1" smtClean="0"/>
              <a:t>msg</a:t>
            </a:r>
            <a:r>
              <a:rPr lang="en-US" sz="2100" dirty="0" smtClean="0"/>
              <a:t> key is refreshed in each public ratchet</a:t>
            </a:r>
          </a:p>
          <a:p>
            <a:r>
              <a:rPr lang="en-US" sz="2100" i="1" dirty="0" err="1" smtClean="0"/>
              <a:t>Diffie</a:t>
            </a:r>
            <a:r>
              <a:rPr lang="en-US" sz="2100" i="1" dirty="0" smtClean="0"/>
              <a:t>-Hellman</a:t>
            </a:r>
            <a:r>
              <a:rPr lang="en-US" sz="2100" dirty="0" smtClean="0"/>
              <a:t> key pairs chosen ephemerally in each public ratchet</a:t>
            </a:r>
          </a:p>
          <a:p>
            <a:pPr marL="0" indent="0">
              <a:buNone/>
            </a:pPr>
            <a:endParaRPr lang="en-US" dirty="0"/>
          </a:p>
          <a:p>
            <a:pPr marL="0" indent="0">
              <a:buNone/>
            </a:pPr>
            <a:r>
              <a:rPr lang="en-US" dirty="0" smtClean="0"/>
              <a:t>Wait</a:t>
            </a:r>
            <a:r>
              <a:rPr lang="mr-IN" dirty="0" smtClean="0"/>
              <a:t>…</a:t>
            </a:r>
            <a:r>
              <a:rPr lang="en-US" dirty="0" smtClean="0"/>
              <a:t> actually, </a:t>
            </a:r>
            <a:r>
              <a:rPr lang="en-US" dirty="0" smtClean="0"/>
              <a:t>is this a utopia or a dystopia?</a:t>
            </a:r>
          </a:p>
          <a:p>
            <a:pPr marL="0" indent="0">
              <a:buNone/>
            </a:pPr>
            <a:r>
              <a:rPr lang="en-US" dirty="0" smtClean="0"/>
              <a:t>If you don’t have </a:t>
            </a:r>
            <a:r>
              <a:rPr lang="en-US" i="1" dirty="0" smtClean="0"/>
              <a:t>any</a:t>
            </a:r>
            <a:r>
              <a:rPr lang="en-US" dirty="0" smtClean="0"/>
              <a:t> long-term state, then who are you?!</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4177"/>
          <a:stretch/>
        </p:blipFill>
        <p:spPr>
          <a:xfrm>
            <a:off x="9359060" y="1828611"/>
            <a:ext cx="2832940" cy="5029389"/>
          </a:xfrm>
          <a:prstGeom prst="rect">
            <a:avLst/>
          </a:prstGeom>
        </p:spPr>
      </p:pic>
    </p:spTree>
    <p:extLst>
      <p:ext uri="{BB962C8B-B14F-4D97-AF65-F5344CB8AC3E}">
        <p14:creationId xmlns:p14="http://schemas.microsoft.com/office/powerpoint/2010/main" val="38115976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 more involved </a:t>
            </a:r>
            <a:r>
              <a:rPr lang="en-US" i="1" dirty="0" smtClean="0"/>
              <a:t>Triple-DH protocol</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576" y="1102109"/>
            <a:ext cx="9334848" cy="5258631"/>
          </a:xfrm>
          <a:prstGeom prst="rect">
            <a:avLst/>
          </a:prstGeom>
        </p:spPr>
      </p:pic>
    </p:spTree>
    <p:extLst>
      <p:ext uri="{BB962C8B-B14F-4D97-AF65-F5344CB8AC3E}">
        <p14:creationId xmlns:p14="http://schemas.microsoft.com/office/powerpoint/2010/main" val="37175502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https://www.securemessagingapps.com</a:t>
            </a:r>
          </a:p>
        </p:txBody>
      </p:sp>
      <p:pic>
        <p:nvPicPr>
          <p:cNvPr id="3" name="Picture 2"/>
          <p:cNvPicPr>
            <a:picLocks noChangeAspect="1"/>
          </p:cNvPicPr>
          <p:nvPr/>
        </p:nvPicPr>
        <p:blipFill rotWithShape="1">
          <a:blip r:embed="rId2"/>
          <a:srcRect l="13120" t="20304" r="7033" b="46106"/>
          <a:stretch/>
        </p:blipFill>
        <p:spPr>
          <a:xfrm>
            <a:off x="609600" y="1395249"/>
            <a:ext cx="10972800" cy="2949079"/>
          </a:xfrm>
          <a:prstGeom prst="rect">
            <a:avLst/>
          </a:prstGeom>
        </p:spPr>
      </p:pic>
    </p:spTree>
    <p:extLst>
      <p:ext uri="{BB962C8B-B14F-4D97-AF65-F5344CB8AC3E}">
        <p14:creationId xmlns:p14="http://schemas.microsoft.com/office/powerpoint/2010/main" val="4614576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This week’s reading: EFF blog post</a:t>
            </a:r>
            <a:endParaRPr lang="en-US" dirty="0"/>
          </a:p>
        </p:txBody>
      </p:sp>
      <p:pic>
        <p:nvPicPr>
          <p:cNvPr id="5" name="Content Placeholder 4" descr="a.png"/>
          <p:cNvPicPr>
            <a:picLocks noGrp="1" noChangeAspect="1"/>
          </p:cNvPicPr>
          <p:nvPr>
            <p:ph idx="1"/>
          </p:nvPr>
        </p:nvPicPr>
        <p:blipFill>
          <a:blip r:embed="rId3">
            <a:extLst>
              <a:ext uri="{28A0092B-C50C-407E-A947-70E740481C1C}">
                <a14:useLocalDpi xmlns:a14="http://schemas.microsoft.com/office/drawing/2010/main" val="0"/>
              </a:ext>
            </a:extLst>
          </a:blip>
          <a:srcRect l="-27478" r="-27478"/>
          <a:stretch>
            <a:fillRect/>
          </a:stretch>
        </p:blipFill>
        <p:spPr>
          <a:xfrm>
            <a:off x="90802" y="1102109"/>
            <a:ext cx="12010396" cy="5755891"/>
          </a:xfrm>
        </p:spPr>
      </p:pic>
    </p:spTree>
    <p:extLst>
      <p:ext uri="{BB962C8B-B14F-4D97-AF65-F5344CB8AC3E}">
        <p14:creationId xmlns:p14="http://schemas.microsoft.com/office/powerpoint/2010/main" val="367965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244600" y="0"/>
            <a:ext cx="9700141" cy="6858000"/>
          </a:xfrm>
          <a:prstGeom prst="rect">
            <a:avLst/>
          </a:prstGeom>
        </p:spPr>
      </p:pic>
    </p:spTree>
    <p:extLst>
      <p:ext uri="{BB962C8B-B14F-4D97-AF65-F5344CB8AC3E}">
        <p14:creationId xmlns:p14="http://schemas.microsoft.com/office/powerpoint/2010/main" val="3783824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370009" y="2989754"/>
            <a:ext cx="5212390" cy="3149152"/>
          </a:xfrm>
          <a:prstGeom prst="rect">
            <a:avLst/>
          </a:prstGeom>
        </p:spPr>
      </p:pic>
      <p:sp>
        <p:nvSpPr>
          <p:cNvPr id="2" name="Title 1"/>
          <p:cNvSpPr>
            <a:spLocks noGrp="1"/>
          </p:cNvSpPr>
          <p:nvPr>
            <p:ph type="title"/>
          </p:nvPr>
        </p:nvSpPr>
        <p:spPr/>
        <p:txBody>
          <a:bodyPr/>
          <a:lstStyle/>
          <a:p>
            <a:r>
              <a:rPr lang="en-US" dirty="0" smtClean="0"/>
              <a:t>Public key cryptography: a partial timeline</a:t>
            </a:r>
            <a:endParaRPr lang="en-US" dirty="0"/>
          </a:p>
        </p:txBody>
      </p:sp>
      <p:sp>
        <p:nvSpPr>
          <p:cNvPr id="3" name="Content Placeholder 2"/>
          <p:cNvSpPr>
            <a:spLocks noGrp="1"/>
          </p:cNvSpPr>
          <p:nvPr>
            <p:ph idx="1"/>
          </p:nvPr>
        </p:nvSpPr>
        <p:spPr/>
        <p:txBody>
          <a:bodyPr>
            <a:normAutofit/>
          </a:bodyPr>
          <a:lstStyle/>
          <a:p>
            <a:r>
              <a:rPr lang="en-US" dirty="0" smtClean="0"/>
              <a:t>1970: Key exchange by </a:t>
            </a:r>
            <a:r>
              <a:rPr lang="en-US" dirty="0"/>
              <a:t>James Ellis, Clifford Cocks and Graham </a:t>
            </a:r>
            <a:r>
              <a:rPr lang="en-US" dirty="0" smtClean="0"/>
              <a:t>Williamson</a:t>
            </a:r>
          </a:p>
          <a:p>
            <a:r>
              <a:rPr lang="en-US" dirty="0" smtClean="0"/>
              <a:t>1973: Public key encryption </a:t>
            </a:r>
            <a:r>
              <a:rPr lang="en-US" dirty="0"/>
              <a:t>by </a:t>
            </a:r>
            <a:r>
              <a:rPr lang="en-US" dirty="0" smtClean="0"/>
              <a:t>Clifford </a:t>
            </a:r>
            <a:r>
              <a:rPr lang="en-US" dirty="0"/>
              <a:t>Cocks</a:t>
            </a:r>
            <a:endParaRPr lang="en-US" dirty="0" smtClean="0"/>
          </a:p>
          <a:p>
            <a:r>
              <a:rPr lang="en-US" dirty="0" smtClean="0"/>
              <a:t>1976: Key exchange by Whitﬁeld </a:t>
            </a:r>
            <a:r>
              <a:rPr lang="en-US" dirty="0" err="1"/>
              <a:t>Difﬁe</a:t>
            </a:r>
            <a:r>
              <a:rPr lang="en-US" dirty="0"/>
              <a:t>, Martin </a:t>
            </a:r>
            <a:r>
              <a:rPr lang="en-US" dirty="0" smtClean="0"/>
              <a:t>Hellman, </a:t>
            </a:r>
            <a:r>
              <a:rPr lang="en-US" dirty="0"/>
              <a:t>and Ralph </a:t>
            </a:r>
            <a:r>
              <a:rPr lang="en-US" dirty="0" err="1" smtClean="0"/>
              <a:t>Merkle</a:t>
            </a:r>
            <a:endParaRPr lang="en-US" dirty="0" smtClean="0"/>
          </a:p>
          <a:p>
            <a:r>
              <a:rPr lang="en-US" dirty="0" smtClean="0"/>
              <a:t>1977: Public key encryption by Ron Rivest, </a:t>
            </a:r>
            <a:r>
              <a:rPr lang="en-US" dirty="0" err="1" smtClean="0"/>
              <a:t>Adi</a:t>
            </a:r>
            <a:r>
              <a:rPr lang="en-US" dirty="0" smtClean="0"/>
              <a:t> Shamir, and Leonard </a:t>
            </a:r>
            <a:r>
              <a:rPr lang="en-US" dirty="0" err="1" smtClean="0"/>
              <a:t>Adleman</a:t>
            </a:r>
            <a:endParaRPr lang="en-US" dirty="0" smtClean="0"/>
          </a:p>
          <a:p>
            <a:r>
              <a:rPr lang="en-US" dirty="0" smtClean="0"/>
              <a:t>1984-85</a:t>
            </a:r>
            <a:r>
              <a:rPr lang="en-US" dirty="0"/>
              <a:t>: </a:t>
            </a:r>
            <a:r>
              <a:rPr lang="en-US" dirty="0" err="1" smtClean="0"/>
              <a:t>Taher</a:t>
            </a:r>
            <a:r>
              <a:rPr lang="en-US" dirty="0" smtClean="0"/>
              <a:t> </a:t>
            </a:r>
            <a:r>
              <a:rPr lang="en-US" dirty="0" err="1" smtClean="0"/>
              <a:t>ElGamal</a:t>
            </a:r>
            <a:r>
              <a:rPr lang="en-US" dirty="0" smtClean="0"/>
              <a:t> builds public</a:t>
            </a:r>
            <a:br>
              <a:rPr lang="en-US" dirty="0" smtClean="0"/>
            </a:br>
            <a:r>
              <a:rPr lang="en-US" dirty="0" smtClean="0"/>
              <a:t>key crypto in the </a:t>
            </a:r>
            <a:r>
              <a:rPr lang="en-US" dirty="0" err="1" smtClean="0"/>
              <a:t>Diffie</a:t>
            </a:r>
            <a:r>
              <a:rPr lang="en-US" dirty="0" smtClean="0"/>
              <a:t>-Hellman style</a:t>
            </a:r>
          </a:p>
          <a:p>
            <a:r>
              <a:rPr lang="en-US" dirty="0" smtClean="0"/>
              <a:t>Early 90s: Improved signature schemes</a:t>
            </a:r>
          </a:p>
          <a:p>
            <a:r>
              <a:rPr lang="en-US" dirty="0" smtClean="0"/>
              <a:t>Late 90s: UK’s GCHQ reveals…</a:t>
            </a:r>
          </a:p>
          <a:p>
            <a:r>
              <a:rPr lang="en-US" dirty="0" smtClean="0"/>
              <a:t>2000s: Authenticated key exchange</a:t>
            </a:r>
            <a:br>
              <a:rPr lang="en-US" dirty="0" smtClean="0"/>
            </a:br>
            <a:r>
              <a:rPr lang="en-US" dirty="0" smtClean="0"/>
              <a:t>by Ran Canetti &amp; Hugo Krawczyk,</a:t>
            </a:r>
            <a:br>
              <a:rPr lang="en-US" dirty="0" smtClean="0"/>
            </a:br>
            <a:r>
              <a:rPr lang="en-US" dirty="0" smtClean="0"/>
              <a:t>with follow-on works by others</a:t>
            </a:r>
            <a:endParaRPr lang="en-US" dirty="0"/>
          </a:p>
        </p:txBody>
      </p:sp>
      <p:pic>
        <p:nvPicPr>
          <p:cNvPr id="4" name="Picture 3"/>
          <p:cNvPicPr>
            <a:picLocks noChangeAspect="1"/>
          </p:cNvPicPr>
          <p:nvPr/>
        </p:nvPicPr>
        <p:blipFill rotWithShape="1">
          <a:blip r:embed="rId4"/>
          <a:srcRect r="418"/>
          <a:stretch/>
        </p:blipFill>
        <p:spPr>
          <a:xfrm>
            <a:off x="6370009" y="2989754"/>
            <a:ext cx="5212391" cy="3711961"/>
          </a:xfrm>
          <a:prstGeom prst="rect">
            <a:avLst/>
          </a:prstGeom>
        </p:spPr>
      </p:pic>
    </p:spTree>
    <p:extLst>
      <p:ext uri="{BB962C8B-B14F-4D97-AF65-F5344CB8AC3E}">
        <p14:creationId xmlns:p14="http://schemas.microsoft.com/office/powerpoint/2010/main" val="2129770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4789953" y="4619201"/>
            <a:ext cx="2612094" cy="1806207"/>
            <a:chOff x="5363234" y="4633618"/>
            <a:chExt cx="2612094" cy="1806207"/>
          </a:xfrm>
        </p:grpSpPr>
        <p:pic>
          <p:nvPicPr>
            <p:cNvPr id="34" name="Picture 3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234" y="4657471"/>
              <a:ext cx="1434975" cy="1767937"/>
            </a:xfrm>
            <a:prstGeom prst="rect">
              <a:avLst/>
            </a:prstGeom>
          </p:spPr>
        </p:pic>
        <p:grpSp>
          <p:nvGrpSpPr>
            <p:cNvPr id="35" name="Group 34"/>
            <p:cNvGrpSpPr/>
            <p:nvPr/>
          </p:nvGrpSpPr>
          <p:grpSpPr>
            <a:xfrm>
              <a:off x="6877196" y="4633618"/>
              <a:ext cx="1098132" cy="1098132"/>
              <a:chOff x="10767393" y="2743879"/>
              <a:chExt cx="1098132" cy="1098132"/>
            </a:xfrm>
          </p:grpSpPr>
          <p:pic>
            <p:nvPicPr>
              <p:cNvPr id="36" name="Picture 4" descr="http://www.iconsdb.com/icons/preview/green/key-xx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393" y="2743879"/>
                <a:ext cx="1098132" cy="109813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10874828" y="3046367"/>
                <a:ext cx="883262" cy="338554"/>
              </a:xfrm>
              <a:prstGeom prst="rect">
                <a:avLst/>
              </a:prstGeom>
              <a:noFill/>
            </p:spPr>
            <p:txBody>
              <a:bodyPr wrap="square" rtlCol="0">
                <a:spAutoFit/>
              </a:bodyPr>
              <a:lstStyle/>
              <a:p>
                <a:pPr algn="ctr"/>
                <a:r>
                  <a:rPr lang="en-US" sz="1600" dirty="0" err="1" smtClean="0">
                    <a:solidFill>
                      <a:schemeClr val="bg1"/>
                    </a:solidFill>
                  </a:rPr>
                  <a:t>Sign</a:t>
                </a:r>
                <a:r>
                  <a:rPr lang="en-US" sz="1600" baseline="-25000" dirty="0" err="1" smtClean="0">
                    <a:solidFill>
                      <a:schemeClr val="bg1"/>
                    </a:solidFill>
                  </a:rPr>
                  <a:t>Alice</a:t>
                </a:r>
                <a:endParaRPr lang="en-US" sz="1600" baseline="-25000" dirty="0">
                  <a:solidFill>
                    <a:schemeClr val="bg1"/>
                  </a:solidFill>
                </a:endParaRPr>
              </a:p>
            </p:txBody>
          </p:sp>
        </p:grpSp>
        <p:grpSp>
          <p:nvGrpSpPr>
            <p:cNvPr id="38" name="Group 37"/>
            <p:cNvGrpSpPr/>
            <p:nvPr/>
          </p:nvGrpSpPr>
          <p:grpSpPr>
            <a:xfrm>
              <a:off x="6877196" y="5341693"/>
              <a:ext cx="1098132" cy="1098132"/>
              <a:chOff x="365757" y="2743879"/>
              <a:chExt cx="1098132" cy="1098132"/>
            </a:xfrm>
          </p:grpSpPr>
          <p:pic>
            <p:nvPicPr>
              <p:cNvPr id="39" name="Picture 4" descr="http://www.iconsdb.com/icons/preview/green/key-xxl.png"/>
              <p:cNvPicPr>
                <a:picLocks noChangeAspect="1" noChangeArrowheads="1"/>
              </p:cNvPicPr>
              <p:nvPr/>
            </p:nvPicPr>
            <p:blipFill>
              <a:blip r:embed="rId4">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flipH="1" flipV="1">
                <a:off x="365757" y="2743879"/>
                <a:ext cx="1098132" cy="109813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473192" y="3123668"/>
                <a:ext cx="883262" cy="338554"/>
              </a:xfrm>
              <a:prstGeom prst="rect">
                <a:avLst/>
              </a:prstGeom>
              <a:noFill/>
            </p:spPr>
            <p:txBody>
              <a:bodyPr wrap="square" rtlCol="0">
                <a:spAutoFit/>
              </a:bodyPr>
              <a:lstStyle/>
              <a:p>
                <a:pPr algn="ctr"/>
                <a:r>
                  <a:rPr lang="en-US" sz="1600" dirty="0" err="1" smtClean="0">
                    <a:solidFill>
                      <a:schemeClr val="bg1"/>
                    </a:solidFill>
                  </a:rPr>
                  <a:t>Enc</a:t>
                </a:r>
                <a:r>
                  <a:rPr lang="en-US" sz="1600" baseline="-25000" dirty="0" err="1" smtClean="0">
                    <a:solidFill>
                      <a:schemeClr val="bg1"/>
                    </a:solidFill>
                  </a:rPr>
                  <a:t>Bob</a:t>
                </a:r>
                <a:endParaRPr lang="en-US" sz="1600" baseline="-25000" dirty="0">
                  <a:solidFill>
                    <a:schemeClr val="bg1"/>
                  </a:solidFill>
                </a:endParaRPr>
              </a:p>
            </p:txBody>
          </p:sp>
        </p:grpSp>
      </p:grpSp>
      <p:sp>
        <p:nvSpPr>
          <p:cNvPr id="2" name="Title 1"/>
          <p:cNvSpPr>
            <a:spLocks noGrp="1"/>
          </p:cNvSpPr>
          <p:nvPr>
            <p:ph type="title"/>
          </p:nvPr>
        </p:nvSpPr>
        <p:spPr/>
        <p:txBody>
          <a:bodyPr/>
          <a:lstStyle/>
          <a:p>
            <a:r>
              <a:rPr lang="en-US" dirty="0" smtClean="0"/>
              <a:t>Secure message communication: the </a:t>
            </a:r>
            <a:r>
              <a:rPr lang="en-US" dirty="0" err="1" smtClean="0"/>
              <a:t>strawman</a:t>
            </a:r>
            <a:endParaRPr lang="en-US" dirty="0"/>
          </a:p>
        </p:txBody>
      </p:sp>
      <p:sp>
        <p:nvSpPr>
          <p:cNvPr id="3" name="Content Placeholder 2"/>
          <p:cNvSpPr>
            <a:spLocks noGrp="1"/>
          </p:cNvSpPr>
          <p:nvPr>
            <p:ph sz="half" idx="1"/>
          </p:nvPr>
        </p:nvSpPr>
        <p:spPr>
          <a:xfrm>
            <a:off x="609600" y="1102110"/>
            <a:ext cx="4580835" cy="1708028"/>
          </a:xfrm>
        </p:spPr>
        <p:txBody>
          <a:bodyPr/>
          <a:lstStyle/>
          <a:p>
            <a:pPr marL="0" indent="0">
              <a:buNone/>
            </a:pPr>
            <a:r>
              <a:rPr lang="en-US" sz="2600" dirty="0" smtClean="0"/>
              <a:t>Construction</a:t>
            </a:r>
          </a:p>
          <a:p>
            <a:r>
              <a:rPr lang="en-US" sz="2200" dirty="0" smtClean="0">
                <a:latin typeface="Lato Regular"/>
                <a:cs typeface="Lato Regular"/>
              </a:rPr>
              <a:t>Integrity via public key sign</a:t>
            </a:r>
          </a:p>
          <a:p>
            <a:r>
              <a:rPr lang="en-US" sz="2200" dirty="0" smtClean="0">
                <a:latin typeface="Lato Regular"/>
                <a:cs typeface="Lato Regular"/>
              </a:rPr>
              <a:t>Confidentiality via public key </a:t>
            </a:r>
            <a:r>
              <a:rPr lang="en-US" sz="2200" dirty="0" err="1" smtClean="0">
                <a:latin typeface="Lato Regular"/>
                <a:cs typeface="Lato Regular"/>
              </a:rPr>
              <a:t>enc</a:t>
            </a:r>
            <a:endParaRPr lang="en-US" sz="2200" dirty="0">
              <a:latin typeface="Lato Regular"/>
              <a:cs typeface="Lato Regular"/>
            </a:endParaRPr>
          </a:p>
        </p:txBody>
      </p:sp>
      <p:sp>
        <p:nvSpPr>
          <p:cNvPr id="33" name="Content Placeholder 32"/>
          <p:cNvSpPr>
            <a:spLocks noGrp="1"/>
          </p:cNvSpPr>
          <p:nvPr>
            <p:ph sz="half" idx="2"/>
          </p:nvPr>
        </p:nvSpPr>
        <p:spPr>
          <a:xfrm>
            <a:off x="5130436" y="1102110"/>
            <a:ext cx="3898913" cy="1708028"/>
          </a:xfrm>
        </p:spPr>
        <p:txBody>
          <a:bodyPr/>
          <a:lstStyle/>
          <a:p>
            <a:pPr marL="0" indent="0">
              <a:buNone/>
            </a:pPr>
            <a:r>
              <a:rPr lang="en-US" sz="2600" dirty="0" smtClean="0"/>
              <a:t>Issue: persistence</a:t>
            </a:r>
            <a:endParaRPr lang="en-US" sz="2600" dirty="0"/>
          </a:p>
          <a:p>
            <a:r>
              <a:rPr lang="en-US" sz="2200" dirty="0">
                <a:latin typeface="Lato Regular"/>
                <a:cs typeface="Lato Regular"/>
              </a:rPr>
              <a:t>Non-</a:t>
            </a:r>
            <a:r>
              <a:rPr lang="en-US" sz="2200" dirty="0" err="1" smtClean="0">
                <a:latin typeface="Lato Regular"/>
                <a:cs typeface="Lato Regular"/>
              </a:rPr>
              <a:t>repudiable</a:t>
            </a:r>
            <a:endParaRPr lang="en-US" sz="2200" dirty="0">
              <a:latin typeface="Lato Regular"/>
              <a:cs typeface="Lato Regular"/>
            </a:endParaRPr>
          </a:p>
          <a:p>
            <a:r>
              <a:rPr lang="en-US" sz="2200" dirty="0" smtClean="0">
                <a:latin typeface="Lato Regular"/>
                <a:cs typeface="Lato Regular"/>
              </a:rPr>
              <a:t>Risk of device compromise</a:t>
            </a:r>
            <a:endParaRPr lang="en-US" sz="2200" dirty="0">
              <a:latin typeface="Lato Regular"/>
              <a:cs typeface="Lato Regular"/>
            </a:endParaRPr>
          </a:p>
        </p:txBody>
      </p:sp>
      <p:grpSp>
        <p:nvGrpSpPr>
          <p:cNvPr id="42" name="Group 41"/>
          <p:cNvGrpSpPr/>
          <p:nvPr/>
        </p:nvGrpSpPr>
        <p:grpSpPr>
          <a:xfrm>
            <a:off x="1001044" y="2700842"/>
            <a:ext cx="10201901" cy="2084779"/>
            <a:chOff x="1001044" y="2700842"/>
            <a:chExt cx="10201901" cy="2084779"/>
          </a:xfrm>
        </p:grpSpPr>
        <p:sp>
          <p:nvSpPr>
            <p:cNvPr id="5" name="Right Arrow 4"/>
            <p:cNvSpPr/>
            <p:nvPr/>
          </p:nvSpPr>
          <p:spPr>
            <a:xfrm>
              <a:off x="4139372" y="3308275"/>
              <a:ext cx="3913257" cy="60302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052629" y="2700843"/>
              <a:ext cx="1956628" cy="195662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182744" y="2700842"/>
              <a:ext cx="1956628" cy="1956628"/>
            </a:xfrm>
            <a:prstGeom prst="rect">
              <a:avLst/>
            </a:prstGeom>
          </p:spPr>
        </p:pic>
        <p:grpSp>
          <p:nvGrpSpPr>
            <p:cNvPr id="29" name="Group 28"/>
            <p:cNvGrpSpPr/>
            <p:nvPr/>
          </p:nvGrpSpPr>
          <p:grpSpPr>
            <a:xfrm>
              <a:off x="10104813" y="2887438"/>
              <a:ext cx="1098132" cy="1098132"/>
              <a:chOff x="10767393" y="2743879"/>
              <a:chExt cx="1098132" cy="1098132"/>
            </a:xfrm>
          </p:grpSpPr>
          <p:pic>
            <p:nvPicPr>
              <p:cNvPr id="11" name="Picture 4" descr="http://www.iconsdb.com/icons/preview/green/key-xx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393" y="2743879"/>
                <a:ext cx="1098132" cy="109813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874828" y="3046367"/>
                <a:ext cx="883262" cy="338554"/>
              </a:xfrm>
              <a:prstGeom prst="rect">
                <a:avLst/>
              </a:prstGeom>
              <a:noFill/>
            </p:spPr>
            <p:txBody>
              <a:bodyPr wrap="square" rtlCol="0">
                <a:spAutoFit/>
              </a:bodyPr>
              <a:lstStyle/>
              <a:p>
                <a:pPr algn="ctr"/>
                <a:r>
                  <a:rPr lang="en-US" sz="1600" dirty="0" err="1" smtClean="0">
                    <a:solidFill>
                      <a:schemeClr val="bg1"/>
                    </a:solidFill>
                  </a:rPr>
                  <a:t>Sign</a:t>
                </a:r>
                <a:r>
                  <a:rPr lang="en-US" sz="1600" baseline="-25000" dirty="0" err="1" smtClean="0">
                    <a:solidFill>
                      <a:schemeClr val="bg1"/>
                    </a:solidFill>
                  </a:rPr>
                  <a:t>Alice</a:t>
                </a:r>
                <a:endParaRPr lang="en-US" sz="1600" baseline="-25000" dirty="0">
                  <a:solidFill>
                    <a:schemeClr val="bg1"/>
                  </a:solidFill>
                </a:endParaRPr>
              </a:p>
            </p:txBody>
          </p:sp>
        </p:grpSp>
        <p:grpSp>
          <p:nvGrpSpPr>
            <p:cNvPr id="25" name="Group 24"/>
            <p:cNvGrpSpPr/>
            <p:nvPr/>
          </p:nvGrpSpPr>
          <p:grpSpPr>
            <a:xfrm>
              <a:off x="1001044" y="3687489"/>
              <a:ext cx="1098132" cy="1098132"/>
              <a:chOff x="365757" y="2743879"/>
              <a:chExt cx="1098132" cy="1098132"/>
            </a:xfrm>
          </p:grpSpPr>
          <p:pic>
            <p:nvPicPr>
              <p:cNvPr id="17" name="Picture 4" descr="http://www.iconsdb.com/icons/preview/green/key-xxl.png"/>
              <p:cNvPicPr>
                <a:picLocks noChangeAspect="1" noChangeArrowheads="1"/>
              </p:cNvPicPr>
              <p:nvPr/>
            </p:nvPicPr>
            <p:blipFill>
              <a:blip r:embed="rId4">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flipH="1" flipV="1">
                <a:off x="365757" y="2743879"/>
                <a:ext cx="1098132" cy="109813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3192" y="3123668"/>
                <a:ext cx="883262" cy="338554"/>
              </a:xfrm>
              <a:prstGeom prst="rect">
                <a:avLst/>
              </a:prstGeom>
              <a:noFill/>
            </p:spPr>
            <p:txBody>
              <a:bodyPr wrap="square" rtlCol="0">
                <a:spAutoFit/>
              </a:bodyPr>
              <a:lstStyle/>
              <a:p>
                <a:pPr algn="ctr"/>
                <a:r>
                  <a:rPr lang="en-US" sz="1600" dirty="0" err="1" smtClean="0">
                    <a:solidFill>
                      <a:schemeClr val="bg1"/>
                    </a:solidFill>
                  </a:rPr>
                  <a:t>Enc</a:t>
                </a:r>
                <a:r>
                  <a:rPr lang="en-US" sz="1600" baseline="-25000" dirty="0" err="1" smtClean="0">
                    <a:solidFill>
                      <a:schemeClr val="bg1"/>
                    </a:solidFill>
                  </a:rPr>
                  <a:t>Bob</a:t>
                </a:r>
                <a:endParaRPr lang="en-US" sz="1600" baseline="-25000" dirty="0">
                  <a:solidFill>
                    <a:schemeClr val="bg1"/>
                  </a:solidFill>
                </a:endParaRPr>
              </a:p>
            </p:txBody>
          </p:sp>
        </p:grpSp>
        <p:grpSp>
          <p:nvGrpSpPr>
            <p:cNvPr id="26" name="Group 25"/>
            <p:cNvGrpSpPr/>
            <p:nvPr/>
          </p:nvGrpSpPr>
          <p:grpSpPr>
            <a:xfrm>
              <a:off x="10104813" y="3687489"/>
              <a:ext cx="1098132" cy="1098132"/>
              <a:chOff x="365757" y="2743879"/>
              <a:chExt cx="1098132" cy="1098132"/>
            </a:xfrm>
          </p:grpSpPr>
          <p:pic>
            <p:nvPicPr>
              <p:cNvPr id="27" name="Picture 4" descr="http://www.iconsdb.com/icons/preview/green/key-xxl.png"/>
              <p:cNvPicPr>
                <a:picLocks noChangeAspect="1" noChangeArrowheads="1"/>
              </p:cNvPicPr>
              <p:nvPr/>
            </p:nvPicPr>
            <p:blipFill>
              <a:blip r:embed="rId9">
                <a:duotone>
                  <a:schemeClr val="accent6">
                    <a:shade val="45000"/>
                    <a:satMod val="135000"/>
                  </a:schemeClr>
                  <a:prstClr val="white"/>
                </a:duotone>
                <a:alphaModFix/>
                <a:extLst>
                  <a:ext uri="{BEBA8EAE-BF5A-486C-A8C5-ECC9F3942E4B}">
                    <a14:imgProps xmlns:a14="http://schemas.microsoft.com/office/drawing/2010/main">
                      <a14:imgLayer r:embed="rId10">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flipH="1" flipV="1">
                <a:off x="365757" y="2743879"/>
                <a:ext cx="1098132" cy="109813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73192" y="3123668"/>
                <a:ext cx="883262" cy="338554"/>
              </a:xfrm>
              <a:prstGeom prst="rect">
                <a:avLst/>
              </a:prstGeom>
              <a:noFill/>
            </p:spPr>
            <p:txBody>
              <a:bodyPr wrap="square" rtlCol="0">
                <a:spAutoFit/>
              </a:bodyPr>
              <a:lstStyle/>
              <a:p>
                <a:pPr algn="ctr"/>
                <a:r>
                  <a:rPr lang="en-US" sz="1600" dirty="0" err="1" smtClean="0">
                    <a:solidFill>
                      <a:schemeClr val="bg1"/>
                    </a:solidFill>
                  </a:rPr>
                  <a:t>Enc</a:t>
                </a:r>
                <a:r>
                  <a:rPr lang="en-US" sz="1600" baseline="-25000" dirty="0" err="1" smtClean="0">
                    <a:solidFill>
                      <a:schemeClr val="bg1"/>
                    </a:solidFill>
                  </a:rPr>
                  <a:t>Bob</a:t>
                </a:r>
                <a:endParaRPr lang="en-US" sz="1600" baseline="-25000" dirty="0">
                  <a:solidFill>
                    <a:schemeClr val="bg1"/>
                  </a:solidFill>
                </a:endParaRPr>
              </a:p>
            </p:txBody>
          </p:sp>
        </p:grpSp>
        <p:grpSp>
          <p:nvGrpSpPr>
            <p:cNvPr id="30" name="Group 29"/>
            <p:cNvGrpSpPr/>
            <p:nvPr/>
          </p:nvGrpSpPr>
          <p:grpSpPr>
            <a:xfrm>
              <a:off x="1001044" y="2887438"/>
              <a:ext cx="1098132" cy="1098132"/>
              <a:chOff x="10767393" y="2743879"/>
              <a:chExt cx="1098132" cy="1098132"/>
            </a:xfrm>
          </p:grpSpPr>
          <p:pic>
            <p:nvPicPr>
              <p:cNvPr id="31" name="Picture 4" descr="http://www.iconsdb.com/icons/preview/green/key-xxl.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67393" y="2743879"/>
                <a:ext cx="1098132" cy="1098132"/>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0874828" y="3046367"/>
                <a:ext cx="883262" cy="338554"/>
              </a:xfrm>
              <a:prstGeom prst="rect">
                <a:avLst/>
              </a:prstGeom>
              <a:noFill/>
            </p:spPr>
            <p:txBody>
              <a:bodyPr wrap="square" rtlCol="0">
                <a:spAutoFit/>
              </a:bodyPr>
              <a:lstStyle/>
              <a:p>
                <a:pPr algn="ctr"/>
                <a:r>
                  <a:rPr lang="en-US" sz="1600" dirty="0" err="1" smtClean="0">
                    <a:solidFill>
                      <a:schemeClr val="bg1"/>
                    </a:solidFill>
                  </a:rPr>
                  <a:t>Sign</a:t>
                </a:r>
                <a:r>
                  <a:rPr lang="en-US" sz="1600" baseline="-25000" dirty="0" err="1" smtClean="0">
                    <a:solidFill>
                      <a:schemeClr val="bg1"/>
                    </a:solidFill>
                  </a:rPr>
                  <a:t>Alice</a:t>
                </a:r>
                <a:endParaRPr lang="en-US" sz="1600" baseline="-25000" dirty="0">
                  <a:solidFill>
                    <a:schemeClr val="bg1"/>
                  </a:solidFill>
                </a:endParaRPr>
              </a:p>
            </p:txBody>
          </p:sp>
        </p:grpSp>
      </p:grpSp>
      <p:sp>
        <p:nvSpPr>
          <p:cNvPr id="43" name="Content Placeholder 32"/>
          <p:cNvSpPr txBox="1">
            <a:spLocks/>
          </p:cNvSpPr>
          <p:nvPr/>
        </p:nvSpPr>
        <p:spPr>
          <a:xfrm>
            <a:off x="8969351" y="1104218"/>
            <a:ext cx="2613049" cy="1708028"/>
          </a:xfrm>
          <a:prstGeom prst="rect">
            <a:avLst/>
          </a:prstGeom>
        </p:spPr>
        <p:txBody>
          <a:bodyPr vert="horz" lIns="91440" tIns="45720" rIns="91440" bIns="45720" rtlCol="0">
            <a:normAutofit/>
          </a:bodyPr>
          <a:lst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2600" dirty="0" smtClean="0"/>
              <a:t>What we want</a:t>
            </a:r>
          </a:p>
          <a:p>
            <a:r>
              <a:rPr lang="en-US" sz="2200" dirty="0" smtClean="0">
                <a:latin typeface="Lato Regular"/>
                <a:cs typeface="Lato Regular"/>
              </a:rPr>
              <a:t>Deniability</a:t>
            </a:r>
          </a:p>
          <a:p>
            <a:r>
              <a:rPr lang="en-US" sz="2200" dirty="0" smtClean="0">
                <a:latin typeface="Lato Regular"/>
                <a:cs typeface="Lato Regular"/>
              </a:rPr>
              <a:t>Forward secrecy</a:t>
            </a:r>
            <a:endParaRPr lang="en-US" sz="2200" dirty="0">
              <a:latin typeface="Lato Regular"/>
              <a:cs typeface="Lato Regular"/>
            </a:endParaRPr>
          </a:p>
        </p:txBody>
      </p:sp>
      <p:sp>
        <p:nvSpPr>
          <p:cNvPr id="44" name="Right Arrow 43"/>
          <p:cNvSpPr/>
          <p:nvPr/>
        </p:nvSpPr>
        <p:spPr>
          <a:xfrm>
            <a:off x="4648891" y="1678353"/>
            <a:ext cx="481545" cy="30618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5" name="Right Arrow 44"/>
          <p:cNvSpPr/>
          <p:nvPr/>
        </p:nvSpPr>
        <p:spPr>
          <a:xfrm>
            <a:off x="8487806" y="1677660"/>
            <a:ext cx="481545" cy="30618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6" name="TextBox 45"/>
          <p:cNvSpPr txBox="1"/>
          <p:nvPr/>
        </p:nvSpPr>
        <p:spPr>
          <a:xfrm>
            <a:off x="5063789" y="3418549"/>
            <a:ext cx="2064423" cy="353943"/>
          </a:xfrm>
          <a:prstGeom prst="rect">
            <a:avLst/>
          </a:prstGeom>
          <a:noFill/>
        </p:spPr>
        <p:txBody>
          <a:bodyPr wrap="none" rtlCol="0">
            <a:spAutoFit/>
          </a:bodyPr>
          <a:lstStyle/>
          <a:p>
            <a:pPr algn="ctr"/>
            <a:r>
              <a:rPr lang="en-US" sz="1700" dirty="0" err="1" smtClean="0"/>
              <a:t>SignCrypt</a:t>
            </a:r>
            <a:r>
              <a:rPr lang="en-US" sz="1700" dirty="0" smtClean="0"/>
              <a:t>(message)</a:t>
            </a:r>
            <a:endParaRPr lang="en-US" sz="1700" dirty="0"/>
          </a:p>
        </p:txBody>
      </p:sp>
      <p:cxnSp>
        <p:nvCxnSpPr>
          <p:cNvPr id="48" name="Straight Arrow Connector 47"/>
          <p:cNvCxnSpPr>
            <a:stCxn id="9" idx="2"/>
          </p:cNvCxnSpPr>
          <p:nvPr/>
        </p:nvCxnSpPr>
        <p:spPr>
          <a:xfrm>
            <a:off x="3161057" y="4657470"/>
            <a:ext cx="1508760" cy="870550"/>
          </a:xfrm>
          <a:prstGeom prst="straightConnector1">
            <a:avLst/>
          </a:prstGeom>
          <a:ln>
            <a:solidFill>
              <a:schemeClr val="tx1">
                <a:lumMod val="50000"/>
                <a:lumOff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endCxn id="8" idx="2"/>
          </p:cNvCxnSpPr>
          <p:nvPr/>
        </p:nvCxnSpPr>
        <p:spPr>
          <a:xfrm flipV="1">
            <a:off x="7524115" y="4657471"/>
            <a:ext cx="1506828" cy="870549"/>
          </a:xfrm>
          <a:prstGeom prst="straightConnector1">
            <a:avLst/>
          </a:prstGeom>
          <a:ln>
            <a:solidFill>
              <a:schemeClr val="tx1">
                <a:lumMod val="50000"/>
                <a:lumOff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5856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better approach</a:t>
            </a:r>
            <a:endParaRPr lang="en-US" dirty="0"/>
          </a:p>
        </p:txBody>
      </p:sp>
      <p:sp>
        <p:nvSpPr>
          <p:cNvPr id="34" name="Text Placeholder 33"/>
          <p:cNvSpPr>
            <a:spLocks noGrp="1"/>
          </p:cNvSpPr>
          <p:nvPr>
            <p:ph type="body" idx="1"/>
          </p:nvPr>
        </p:nvSpPr>
        <p:spPr>
          <a:xfrm>
            <a:off x="609600" y="1102108"/>
            <a:ext cx="2681357" cy="639762"/>
          </a:xfrm>
        </p:spPr>
        <p:txBody>
          <a:bodyPr/>
          <a:lstStyle/>
          <a:p>
            <a:r>
              <a:rPr lang="en-US" u="sng" dirty="0" smtClean="0"/>
              <a:t>Deniable</a:t>
            </a:r>
            <a:endParaRPr lang="en-US" u="sng" dirty="0"/>
          </a:p>
        </p:txBody>
      </p:sp>
      <p:sp>
        <p:nvSpPr>
          <p:cNvPr id="37" name="Text Placeholder 36"/>
          <p:cNvSpPr>
            <a:spLocks noGrp="1"/>
          </p:cNvSpPr>
          <p:nvPr>
            <p:ph type="body" sz="quarter" idx="3"/>
          </p:nvPr>
        </p:nvSpPr>
        <p:spPr>
          <a:xfrm>
            <a:off x="9121913" y="1102108"/>
            <a:ext cx="2460488" cy="639762"/>
          </a:xfrm>
        </p:spPr>
        <p:txBody>
          <a:bodyPr/>
          <a:lstStyle/>
          <a:p>
            <a:pPr algn="r"/>
            <a:r>
              <a:rPr lang="en-US" u="sng" dirty="0" smtClean="0"/>
              <a:t>Forward secure</a:t>
            </a:r>
            <a:endParaRPr lang="en-US" u="sng" dirty="0"/>
          </a:p>
        </p:txBody>
      </p:sp>
      <p:grpSp>
        <p:nvGrpSpPr>
          <p:cNvPr id="43" name="Group 42"/>
          <p:cNvGrpSpPr/>
          <p:nvPr/>
        </p:nvGrpSpPr>
        <p:grpSpPr>
          <a:xfrm>
            <a:off x="9365106" y="1997994"/>
            <a:ext cx="2243257" cy="2087230"/>
            <a:chOff x="8636268" y="1766091"/>
            <a:chExt cx="2243257" cy="2087230"/>
          </a:xfrm>
        </p:grpSpPr>
        <p:sp>
          <p:nvSpPr>
            <p:cNvPr id="16" name="TextBox 15"/>
            <p:cNvSpPr txBox="1"/>
            <p:nvPr/>
          </p:nvSpPr>
          <p:spPr>
            <a:xfrm>
              <a:off x="9333942" y="2394208"/>
              <a:ext cx="1545583" cy="830997"/>
            </a:xfrm>
            <a:prstGeom prst="rect">
              <a:avLst/>
            </a:prstGeom>
            <a:noFill/>
          </p:spPr>
          <p:txBody>
            <a:bodyPr wrap="square" rtlCol="0">
              <a:spAutoFit/>
            </a:bodyPr>
            <a:lstStyle/>
            <a:p>
              <a:r>
                <a:rPr lang="en-US" sz="2400" dirty="0" smtClean="0"/>
                <a:t>Evolve public key</a:t>
              </a:r>
              <a:endParaRPr lang="en-US" dirty="0"/>
            </a:p>
          </p:txBody>
        </p:sp>
        <p:sp>
          <p:nvSpPr>
            <p:cNvPr id="23" name="Left Brace 22"/>
            <p:cNvSpPr/>
            <p:nvPr/>
          </p:nvSpPr>
          <p:spPr>
            <a:xfrm rot="10800000">
              <a:off x="8636268" y="1766091"/>
              <a:ext cx="668432" cy="2087230"/>
            </a:xfrm>
            <a:prstGeom prst="leftBrace">
              <a:avLst>
                <a:gd name="adj1" fmla="val 29542"/>
                <a:gd name="adj2" fmla="val 50000"/>
              </a:avLst>
            </a:prstGeom>
            <a:ln>
              <a:solidFill>
                <a:schemeClr val="tx1">
                  <a:lumMod val="50000"/>
                  <a:lumOff val="50000"/>
                </a:schemeClr>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grpSp>
        <p:nvGrpSpPr>
          <p:cNvPr id="42" name="Group 41"/>
          <p:cNvGrpSpPr/>
          <p:nvPr/>
        </p:nvGrpSpPr>
        <p:grpSpPr>
          <a:xfrm>
            <a:off x="9365106" y="4919207"/>
            <a:ext cx="2271036" cy="1097055"/>
            <a:chOff x="8636268" y="4665218"/>
            <a:chExt cx="2271036" cy="1097055"/>
          </a:xfrm>
        </p:grpSpPr>
        <p:sp>
          <p:nvSpPr>
            <p:cNvPr id="18" name="TextBox 17"/>
            <p:cNvSpPr txBox="1"/>
            <p:nvPr/>
          </p:nvSpPr>
          <p:spPr>
            <a:xfrm>
              <a:off x="9333942" y="4798248"/>
              <a:ext cx="1573362" cy="830997"/>
            </a:xfrm>
            <a:prstGeom prst="rect">
              <a:avLst/>
            </a:prstGeom>
            <a:noFill/>
          </p:spPr>
          <p:txBody>
            <a:bodyPr wrap="square" rtlCol="0">
              <a:spAutoFit/>
            </a:bodyPr>
            <a:lstStyle/>
            <a:p>
              <a:r>
                <a:rPr lang="en-US" sz="2400" dirty="0" smtClean="0"/>
                <a:t>Evolve </a:t>
              </a:r>
              <a:r>
                <a:rPr lang="en-US" sz="2400" dirty="0" err="1" smtClean="0"/>
                <a:t>symm</a:t>
              </a:r>
              <a:r>
                <a:rPr lang="en-US" sz="2400" dirty="0" smtClean="0"/>
                <a:t> key</a:t>
              </a:r>
              <a:endParaRPr lang="en-US" dirty="0"/>
            </a:p>
          </p:txBody>
        </p:sp>
        <p:sp>
          <p:nvSpPr>
            <p:cNvPr id="25" name="Left Brace 24"/>
            <p:cNvSpPr/>
            <p:nvPr/>
          </p:nvSpPr>
          <p:spPr>
            <a:xfrm rot="10800000">
              <a:off x="8636268" y="4665218"/>
              <a:ext cx="668432" cy="1097055"/>
            </a:xfrm>
            <a:prstGeom prst="leftBrace">
              <a:avLst>
                <a:gd name="adj1" fmla="val 29542"/>
                <a:gd name="adj2" fmla="val 50000"/>
              </a:avLst>
            </a:prstGeom>
            <a:ln>
              <a:solidFill>
                <a:schemeClr val="tx1">
                  <a:lumMod val="50000"/>
                  <a:lumOff val="50000"/>
                </a:schemeClr>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grpSp>
        <p:nvGrpSpPr>
          <p:cNvPr id="24" name="Group 23"/>
          <p:cNvGrpSpPr/>
          <p:nvPr/>
        </p:nvGrpSpPr>
        <p:grpSpPr>
          <a:xfrm>
            <a:off x="3555733" y="1250193"/>
            <a:ext cx="5080535" cy="4971844"/>
            <a:chOff x="4711688" y="1250193"/>
            <a:chExt cx="5080535" cy="4971844"/>
          </a:xfrm>
        </p:grpSpPr>
        <p:grpSp>
          <p:nvGrpSpPr>
            <p:cNvPr id="3" name="Group 2"/>
            <p:cNvGrpSpPr/>
            <p:nvPr/>
          </p:nvGrpSpPr>
          <p:grpSpPr>
            <a:xfrm>
              <a:off x="4852337" y="1250193"/>
              <a:ext cx="4939886" cy="2357925"/>
              <a:chOff x="609600" y="1741871"/>
              <a:chExt cx="4939886" cy="2357925"/>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2408632"/>
                <a:ext cx="1333522" cy="133352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9355" y="2408632"/>
                <a:ext cx="1333522" cy="1333522"/>
              </a:xfrm>
              <a:prstGeom prst="rect">
                <a:avLst/>
              </a:prstGeom>
            </p:spPr>
          </p:pic>
          <p:sp>
            <p:nvSpPr>
              <p:cNvPr id="6" name="TextBox 5"/>
              <p:cNvSpPr txBox="1"/>
              <p:nvPr/>
            </p:nvSpPr>
            <p:spPr>
              <a:xfrm>
                <a:off x="609600" y="1741871"/>
                <a:ext cx="1963999" cy="707886"/>
              </a:xfrm>
              <a:prstGeom prst="rect">
                <a:avLst/>
              </a:prstGeom>
              <a:noFill/>
            </p:spPr>
            <p:txBody>
              <a:bodyPr wrap="none" rtlCol="0">
                <a:spAutoFit/>
              </a:bodyPr>
              <a:lstStyle/>
              <a:p>
                <a:r>
                  <a:rPr lang="en-US" sz="2000" dirty="0" smtClean="0"/>
                  <a:t>Choose </a:t>
                </a:r>
                <a:r>
                  <a:rPr lang="en-US" sz="2000" dirty="0"/>
                  <a:t>a ← </a:t>
                </a:r>
                <a:r>
                  <a:rPr lang="en-US" sz="2000" dirty="0" smtClean="0"/>
                  <a:t>[q]</a:t>
                </a:r>
              </a:p>
              <a:p>
                <a:r>
                  <a:rPr lang="en-US" sz="2000" dirty="0" smtClean="0"/>
                  <a:t>Compute A = g</a:t>
                </a:r>
                <a:r>
                  <a:rPr lang="en-US" sz="2000" baseline="30000" dirty="0" smtClean="0"/>
                  <a:t>a</a:t>
                </a:r>
                <a:endParaRPr lang="en-US" sz="2000" baseline="30000" dirty="0"/>
              </a:p>
            </p:txBody>
          </p:sp>
          <p:sp>
            <p:nvSpPr>
              <p:cNvPr id="7" name="TextBox 6"/>
              <p:cNvSpPr txBox="1"/>
              <p:nvPr/>
            </p:nvSpPr>
            <p:spPr>
              <a:xfrm>
                <a:off x="3582281" y="1741871"/>
                <a:ext cx="1967205" cy="707886"/>
              </a:xfrm>
              <a:prstGeom prst="rect">
                <a:avLst/>
              </a:prstGeom>
              <a:noFill/>
            </p:spPr>
            <p:txBody>
              <a:bodyPr wrap="none" rtlCol="0">
                <a:spAutoFit/>
              </a:bodyPr>
              <a:lstStyle/>
              <a:p>
                <a:r>
                  <a:rPr lang="en-US" sz="2000" dirty="0" smtClean="0"/>
                  <a:t>Choose b </a:t>
                </a:r>
                <a:r>
                  <a:rPr lang="en-US" sz="2000" dirty="0"/>
                  <a:t>← </a:t>
                </a:r>
                <a:r>
                  <a:rPr lang="en-US" sz="2000" dirty="0" smtClean="0"/>
                  <a:t>[q]</a:t>
                </a:r>
              </a:p>
              <a:p>
                <a:r>
                  <a:rPr lang="en-US" sz="2000" dirty="0" smtClean="0"/>
                  <a:t>Compute B = </a:t>
                </a:r>
                <a:r>
                  <a:rPr lang="en-US" sz="2000" dirty="0" err="1" smtClean="0"/>
                  <a:t>g</a:t>
                </a:r>
                <a:r>
                  <a:rPr lang="en-US" sz="2000" baseline="30000" dirty="0" err="1" smtClean="0"/>
                  <a:t>b</a:t>
                </a:r>
                <a:endParaRPr lang="en-US" sz="2000" baseline="30000" dirty="0"/>
              </a:p>
            </p:txBody>
          </p:sp>
          <p:grpSp>
            <p:nvGrpSpPr>
              <p:cNvPr id="8" name="Group 7"/>
              <p:cNvGrpSpPr/>
              <p:nvPr/>
            </p:nvGrpSpPr>
            <p:grpSpPr>
              <a:xfrm>
                <a:off x="1902372" y="2482675"/>
                <a:ext cx="1960180" cy="461665"/>
                <a:chOff x="1902372" y="2482675"/>
                <a:chExt cx="1960180" cy="461665"/>
              </a:xfrm>
            </p:grpSpPr>
            <p:cxnSp>
              <p:nvCxnSpPr>
                <p:cNvPr id="14" name="Straight Connector 13"/>
                <p:cNvCxnSpPr/>
                <p:nvPr/>
              </p:nvCxnSpPr>
              <p:spPr>
                <a:xfrm>
                  <a:off x="1902372" y="2875050"/>
                  <a:ext cx="1960180" cy="0"/>
                </a:xfrm>
                <a:prstGeom prst="line">
                  <a:avLst/>
                </a:prstGeom>
                <a:ln w="3810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79711" y="2482675"/>
                  <a:ext cx="393056" cy="461665"/>
                </a:xfrm>
                <a:prstGeom prst="rect">
                  <a:avLst/>
                </a:prstGeom>
                <a:noFill/>
              </p:spPr>
              <p:txBody>
                <a:bodyPr wrap="none" rtlCol="0">
                  <a:spAutoFit/>
                </a:bodyPr>
                <a:lstStyle/>
                <a:p>
                  <a:pPr algn="ctr"/>
                  <a:r>
                    <a:rPr lang="en-US" sz="2400" dirty="0" smtClean="0"/>
                    <a:t>A</a:t>
                  </a:r>
                  <a:endParaRPr lang="en-US" sz="2400" baseline="30000" dirty="0"/>
                </a:p>
              </p:txBody>
            </p:sp>
          </p:grpSp>
          <p:grpSp>
            <p:nvGrpSpPr>
              <p:cNvPr id="9" name="Group 8"/>
              <p:cNvGrpSpPr/>
              <p:nvPr/>
            </p:nvGrpSpPr>
            <p:grpSpPr>
              <a:xfrm>
                <a:off x="1902372" y="2936965"/>
                <a:ext cx="1960180" cy="461665"/>
                <a:chOff x="1902372" y="2936965"/>
                <a:chExt cx="1960180" cy="461665"/>
              </a:xfrm>
            </p:grpSpPr>
            <p:cxnSp>
              <p:nvCxnSpPr>
                <p:cNvPr id="12" name="Straight Connector 11"/>
                <p:cNvCxnSpPr/>
                <p:nvPr/>
              </p:nvCxnSpPr>
              <p:spPr>
                <a:xfrm flipH="1">
                  <a:off x="1902372" y="3314666"/>
                  <a:ext cx="1960180" cy="0"/>
                </a:xfrm>
                <a:prstGeom prst="line">
                  <a:avLst/>
                </a:prstGeom>
                <a:ln w="3810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686020" y="2936965"/>
                  <a:ext cx="383439" cy="461665"/>
                </a:xfrm>
                <a:prstGeom prst="rect">
                  <a:avLst/>
                </a:prstGeom>
                <a:noFill/>
              </p:spPr>
              <p:txBody>
                <a:bodyPr wrap="none" rtlCol="0">
                  <a:spAutoFit/>
                </a:bodyPr>
                <a:lstStyle/>
                <a:p>
                  <a:pPr algn="ctr"/>
                  <a:r>
                    <a:rPr lang="en-US" sz="2400" dirty="0" smtClean="0"/>
                    <a:t>B</a:t>
                  </a:r>
                  <a:endParaRPr lang="en-US" sz="2400" baseline="30000" dirty="0"/>
                </a:p>
              </p:txBody>
            </p:sp>
          </p:grpSp>
          <p:sp>
            <p:nvSpPr>
              <p:cNvPr id="10" name="TextBox 9"/>
              <p:cNvSpPr txBox="1"/>
              <p:nvPr/>
            </p:nvSpPr>
            <p:spPr>
              <a:xfrm>
                <a:off x="625132" y="3699686"/>
                <a:ext cx="1317990" cy="400110"/>
              </a:xfrm>
              <a:prstGeom prst="rect">
                <a:avLst/>
              </a:prstGeom>
              <a:noFill/>
            </p:spPr>
            <p:txBody>
              <a:bodyPr wrap="none" rtlCol="0">
                <a:spAutoFit/>
              </a:bodyPr>
              <a:lstStyle/>
              <a:p>
                <a:r>
                  <a:rPr lang="en-US" sz="2000" dirty="0" smtClean="0"/>
                  <a:t>Output B</a:t>
                </a:r>
                <a:r>
                  <a:rPr lang="en-US" sz="2000" baseline="30000" dirty="0" smtClean="0"/>
                  <a:t>a</a:t>
                </a:r>
                <a:endParaRPr lang="en-US" sz="2000" baseline="30000" dirty="0"/>
              </a:p>
            </p:txBody>
          </p:sp>
          <p:sp>
            <p:nvSpPr>
              <p:cNvPr id="11" name="TextBox 10"/>
              <p:cNvSpPr txBox="1"/>
              <p:nvPr/>
            </p:nvSpPr>
            <p:spPr>
              <a:xfrm>
                <a:off x="3897270" y="3699686"/>
                <a:ext cx="1337226" cy="400110"/>
              </a:xfrm>
              <a:prstGeom prst="rect">
                <a:avLst/>
              </a:prstGeom>
              <a:noFill/>
            </p:spPr>
            <p:txBody>
              <a:bodyPr wrap="none" rtlCol="0">
                <a:spAutoFit/>
              </a:bodyPr>
              <a:lstStyle/>
              <a:p>
                <a:r>
                  <a:rPr lang="en-US" sz="2000" dirty="0" smtClean="0"/>
                  <a:t>Output A</a:t>
                </a:r>
                <a:r>
                  <a:rPr lang="en-US" sz="2000" baseline="30000" dirty="0" smtClean="0"/>
                  <a:t>b</a:t>
                </a:r>
                <a:endParaRPr lang="en-US" sz="2000" baseline="30000" dirty="0"/>
              </a:p>
            </p:txBody>
          </p:sp>
        </p:grpSp>
        <p:grpSp>
          <p:nvGrpSpPr>
            <p:cNvPr id="35" name="Group 34"/>
            <p:cNvGrpSpPr/>
            <p:nvPr/>
          </p:nvGrpSpPr>
          <p:grpSpPr>
            <a:xfrm>
              <a:off x="4726805" y="3635494"/>
              <a:ext cx="4801725" cy="975911"/>
              <a:chOff x="5970450" y="3635494"/>
              <a:chExt cx="4801725" cy="975911"/>
            </a:xfrm>
          </p:grpSpPr>
          <p:sp>
            <p:nvSpPr>
              <p:cNvPr id="19" name="Down Arrow 18"/>
              <p:cNvSpPr/>
              <p:nvPr/>
            </p:nvSpPr>
            <p:spPr>
              <a:xfrm>
                <a:off x="6599748" y="3635495"/>
                <a:ext cx="325990" cy="50327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a:off x="9799503" y="3635494"/>
                <a:ext cx="325990" cy="50327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5970450" y="4211295"/>
                <a:ext cx="1600118" cy="400110"/>
              </a:xfrm>
              <a:prstGeom prst="rect">
                <a:avLst/>
              </a:prstGeom>
              <a:noFill/>
            </p:spPr>
            <p:txBody>
              <a:bodyPr wrap="none" rtlCol="0">
                <a:spAutoFit/>
              </a:bodyPr>
              <a:lstStyle/>
              <a:p>
                <a:r>
                  <a:rPr lang="en-US" sz="2000" dirty="0" smtClean="0"/>
                  <a:t>K </a:t>
                </a:r>
                <a:r>
                  <a:rPr lang="en-US" sz="2000" dirty="0"/>
                  <a:t>= </a:t>
                </a:r>
                <a:r>
                  <a:rPr lang="en-US" sz="2000" dirty="0" smtClean="0"/>
                  <a:t>Hash(B</a:t>
                </a:r>
                <a:r>
                  <a:rPr lang="en-US" sz="2000" baseline="30000" dirty="0" smtClean="0"/>
                  <a:t>a</a:t>
                </a:r>
                <a:r>
                  <a:rPr lang="en-US" sz="2000" dirty="0" smtClean="0"/>
                  <a:t>)</a:t>
                </a:r>
                <a:endParaRPr lang="en-US" sz="2000" baseline="30000" dirty="0"/>
              </a:p>
            </p:txBody>
          </p:sp>
          <p:sp>
            <p:nvSpPr>
              <p:cNvPr id="22" name="TextBox 21"/>
              <p:cNvSpPr txBox="1"/>
              <p:nvPr/>
            </p:nvSpPr>
            <p:spPr>
              <a:xfrm>
                <a:off x="9152821" y="4211295"/>
                <a:ext cx="1619354" cy="400110"/>
              </a:xfrm>
              <a:prstGeom prst="rect">
                <a:avLst/>
              </a:prstGeom>
              <a:noFill/>
            </p:spPr>
            <p:txBody>
              <a:bodyPr wrap="none" rtlCol="0">
                <a:spAutoFit/>
              </a:bodyPr>
              <a:lstStyle/>
              <a:p>
                <a:r>
                  <a:rPr lang="en-US" sz="2000" dirty="0" smtClean="0"/>
                  <a:t>K </a:t>
                </a:r>
                <a:r>
                  <a:rPr lang="en-US" sz="2000" dirty="0"/>
                  <a:t>= </a:t>
                </a:r>
                <a:r>
                  <a:rPr lang="en-US" sz="2000" dirty="0" smtClean="0"/>
                  <a:t>Hash(A</a:t>
                </a:r>
                <a:r>
                  <a:rPr lang="en-US" sz="2000" baseline="30000" dirty="0" smtClean="0"/>
                  <a:t>b</a:t>
                </a:r>
                <a:r>
                  <a:rPr lang="en-US" sz="2000" dirty="0" smtClean="0"/>
                  <a:t>)</a:t>
                </a:r>
                <a:endParaRPr lang="en-US" sz="2000" baseline="30000" dirty="0"/>
              </a:p>
            </p:txBody>
          </p:sp>
        </p:grpSp>
        <p:grpSp>
          <p:nvGrpSpPr>
            <p:cNvPr id="33" name="Group 32"/>
            <p:cNvGrpSpPr/>
            <p:nvPr/>
          </p:nvGrpSpPr>
          <p:grpSpPr>
            <a:xfrm>
              <a:off x="4711688" y="4665217"/>
              <a:ext cx="4966767" cy="1556820"/>
              <a:chOff x="6713363" y="2650569"/>
              <a:chExt cx="4966767" cy="1556820"/>
            </a:xfrm>
          </p:grpSpPr>
          <p:cxnSp>
            <p:nvCxnSpPr>
              <p:cNvPr id="26" name="Straight Arrow Connector 25"/>
              <p:cNvCxnSpPr/>
              <p:nvPr/>
            </p:nvCxnSpPr>
            <p:spPr>
              <a:xfrm>
                <a:off x="7600207" y="3126510"/>
                <a:ext cx="2806053" cy="0"/>
              </a:xfrm>
              <a:prstGeom prst="straightConnector1">
                <a:avLst/>
              </a:prstGeom>
              <a:ln w="50800">
                <a:headEnd type="none" w="med" len="lg"/>
                <a:tailEnd type="triangle" w="med" len="lg"/>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092567" y="2650569"/>
                <a:ext cx="1999265" cy="461665"/>
              </a:xfrm>
              <a:prstGeom prst="rect">
                <a:avLst/>
              </a:prstGeom>
              <a:noFill/>
            </p:spPr>
            <p:txBody>
              <a:bodyPr wrap="none" rtlCol="0">
                <a:spAutoFit/>
              </a:bodyPr>
              <a:lstStyle/>
              <a:p>
                <a:pPr lvl="0"/>
                <a:r>
                  <a:rPr lang="en-US" sz="2400" dirty="0" smtClean="0">
                    <a:solidFill>
                      <a:prstClr val="black"/>
                    </a:solidFill>
                  </a:rPr>
                  <a:t>AuthEnc</a:t>
                </a:r>
                <a:r>
                  <a:rPr lang="en-US" sz="2400" i="1" baseline="-25000" dirty="0" smtClean="0">
                    <a:solidFill>
                      <a:prstClr val="black"/>
                    </a:solidFill>
                    <a:latin typeface="+mj-lt"/>
                  </a:rPr>
                  <a:t>K</a:t>
                </a:r>
                <a:r>
                  <a:rPr lang="en-US" sz="2400" dirty="0" smtClean="0">
                    <a:solidFill>
                      <a:prstClr val="black"/>
                    </a:solidFill>
                  </a:rPr>
                  <a:t>(</a:t>
                </a:r>
                <a:r>
                  <a:rPr lang="en-US" sz="2400" i="1" dirty="0" smtClean="0">
                    <a:solidFill>
                      <a:prstClr val="black"/>
                    </a:solidFill>
                    <a:latin typeface="+mj-lt"/>
                  </a:rPr>
                  <a:t>P</a:t>
                </a:r>
                <a:r>
                  <a:rPr lang="en-US" sz="2400" baseline="-25000" dirty="0" smtClean="0">
                    <a:solidFill>
                      <a:prstClr val="black"/>
                    </a:solidFill>
                  </a:rPr>
                  <a:t>1</a:t>
                </a:r>
                <a:r>
                  <a:rPr lang="en-US" sz="2400" dirty="0" smtClean="0">
                    <a:solidFill>
                      <a:prstClr val="black"/>
                    </a:solidFill>
                  </a:rPr>
                  <a:t>)</a:t>
                </a:r>
                <a:endParaRPr lang="en-US" sz="2400" baseline="-25000" dirty="0">
                  <a:solidFill>
                    <a:prstClr val="black"/>
                  </a:solidFill>
                  <a:latin typeface="Lato Heavy"/>
                </a:endParaRPr>
              </a:p>
            </p:txBody>
          </p:sp>
          <p:cxnSp>
            <p:nvCxnSpPr>
              <p:cNvPr id="28" name="Straight Arrow Connector 27"/>
              <p:cNvCxnSpPr/>
              <p:nvPr/>
            </p:nvCxnSpPr>
            <p:spPr>
              <a:xfrm>
                <a:off x="7981507" y="3812310"/>
                <a:ext cx="2601433" cy="0"/>
              </a:xfrm>
              <a:prstGeom prst="straightConnector1">
                <a:avLst/>
              </a:prstGeom>
              <a:ln w="50800">
                <a:headEnd type="triangle" w="med" len="lg"/>
                <a:tailEnd type="none" w="med" len="lg"/>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8092567" y="3336369"/>
                <a:ext cx="1997663" cy="461665"/>
              </a:xfrm>
              <a:prstGeom prst="rect">
                <a:avLst/>
              </a:prstGeom>
              <a:noFill/>
            </p:spPr>
            <p:txBody>
              <a:bodyPr wrap="none" rtlCol="0">
                <a:spAutoFit/>
              </a:bodyPr>
              <a:lstStyle/>
              <a:p>
                <a:pPr lvl="0"/>
                <a:r>
                  <a:rPr lang="en-US" sz="2400" dirty="0" err="1" smtClean="0">
                    <a:solidFill>
                      <a:prstClr val="black"/>
                    </a:solidFill>
                  </a:rPr>
                  <a:t>AuthEnc</a:t>
                </a:r>
                <a:r>
                  <a:rPr lang="en-US" sz="2400" i="1" baseline="-25000" dirty="0" err="1" smtClean="0">
                    <a:solidFill>
                      <a:prstClr val="black"/>
                    </a:solidFill>
                    <a:latin typeface="+mj-lt"/>
                  </a:rPr>
                  <a:t>K</a:t>
                </a:r>
                <a:r>
                  <a:rPr lang="en-US" sz="2400" dirty="0" smtClean="0">
                    <a:solidFill>
                      <a:prstClr val="black"/>
                    </a:solidFill>
                  </a:rPr>
                  <a:t>(</a:t>
                </a:r>
                <a:r>
                  <a:rPr lang="en-US" sz="2400" i="1" dirty="0" smtClean="0">
                    <a:solidFill>
                      <a:prstClr val="black"/>
                    </a:solidFill>
                    <a:latin typeface="+mj-lt"/>
                  </a:rPr>
                  <a:t>P</a:t>
                </a:r>
                <a:r>
                  <a:rPr lang="en-US" sz="2400" baseline="-25000" dirty="0" smtClean="0">
                    <a:solidFill>
                      <a:prstClr val="black"/>
                    </a:solidFill>
                  </a:rPr>
                  <a:t>2</a:t>
                </a:r>
                <a:r>
                  <a:rPr lang="en-US" sz="2400" dirty="0" smtClean="0">
                    <a:solidFill>
                      <a:prstClr val="black"/>
                    </a:solidFill>
                  </a:rPr>
                  <a:t>)</a:t>
                </a:r>
                <a:endParaRPr lang="en-US" sz="2400" baseline="-25000" dirty="0">
                  <a:solidFill>
                    <a:prstClr val="black"/>
                  </a:solidFill>
                  <a:latin typeface="Lato Heavy"/>
                </a:endParaRPr>
              </a:p>
            </p:txBody>
          </p:sp>
          <p:pic>
            <p:nvPicPr>
              <p:cNvPr id="30" name="Picture 2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3363" y="2773341"/>
                <a:ext cx="1379204" cy="1379204"/>
              </a:xfrm>
              <a:prstGeom prst="rect">
                <a:avLst/>
              </a:prstGeom>
            </p:spPr>
          </p:pic>
          <p:pic>
            <p:nvPicPr>
              <p:cNvPr id="31" name="Picture 3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08530" y="2780945"/>
                <a:ext cx="1371600" cy="1371600"/>
              </a:xfrm>
              <a:prstGeom prst="rect">
                <a:avLst/>
              </a:prstGeom>
            </p:spPr>
          </p:pic>
          <p:sp>
            <p:nvSpPr>
              <p:cNvPr id="32" name="TextBox 31"/>
              <p:cNvSpPr txBox="1"/>
              <p:nvPr/>
            </p:nvSpPr>
            <p:spPr>
              <a:xfrm>
                <a:off x="8884450" y="3745724"/>
                <a:ext cx="415498" cy="461665"/>
              </a:xfrm>
              <a:prstGeom prst="rect">
                <a:avLst/>
              </a:prstGeom>
              <a:noFill/>
            </p:spPr>
            <p:txBody>
              <a:bodyPr wrap="none" rtlCol="0">
                <a:spAutoFit/>
              </a:bodyPr>
              <a:lstStyle/>
              <a:p>
                <a:pPr lvl="0"/>
                <a:r>
                  <a:rPr lang="en-US" sz="2400" dirty="0" smtClean="0">
                    <a:solidFill>
                      <a:prstClr val="black"/>
                    </a:solidFill>
                  </a:rPr>
                  <a:t>…</a:t>
                </a:r>
                <a:endParaRPr lang="en-US" sz="2400" baseline="-25000" dirty="0">
                  <a:solidFill>
                    <a:prstClr val="black"/>
                  </a:solidFill>
                  <a:latin typeface="Lato Heavy"/>
                </a:endParaRPr>
              </a:p>
            </p:txBody>
          </p:sp>
        </p:grpSp>
      </p:grpSp>
      <p:grpSp>
        <p:nvGrpSpPr>
          <p:cNvPr id="44" name="Group 43"/>
          <p:cNvGrpSpPr/>
          <p:nvPr/>
        </p:nvGrpSpPr>
        <p:grpSpPr>
          <a:xfrm>
            <a:off x="670938" y="1997994"/>
            <a:ext cx="2324446" cy="2087230"/>
            <a:chOff x="3643422" y="1378984"/>
            <a:chExt cx="2324446" cy="2087230"/>
          </a:xfrm>
        </p:grpSpPr>
        <p:sp>
          <p:nvSpPr>
            <p:cNvPr id="45" name="TextBox 44"/>
            <p:cNvSpPr txBox="1"/>
            <p:nvPr/>
          </p:nvSpPr>
          <p:spPr>
            <a:xfrm>
              <a:off x="3643422" y="2007100"/>
              <a:ext cx="1692366" cy="830997"/>
            </a:xfrm>
            <a:prstGeom prst="rect">
              <a:avLst/>
            </a:prstGeom>
            <a:noFill/>
          </p:spPr>
          <p:txBody>
            <a:bodyPr wrap="square" rtlCol="0">
              <a:spAutoFit/>
            </a:bodyPr>
            <a:lstStyle/>
            <a:p>
              <a:r>
                <a:rPr lang="en-US" sz="2400" dirty="0" smtClean="0"/>
                <a:t>Ephemeral secret</a:t>
              </a:r>
              <a:endParaRPr lang="en-US" dirty="0"/>
            </a:p>
          </p:txBody>
        </p:sp>
        <p:sp>
          <p:nvSpPr>
            <p:cNvPr id="46" name="Left Brace 45"/>
            <p:cNvSpPr/>
            <p:nvPr/>
          </p:nvSpPr>
          <p:spPr>
            <a:xfrm>
              <a:off x="5299436" y="1378984"/>
              <a:ext cx="668432" cy="2087230"/>
            </a:xfrm>
            <a:prstGeom prst="leftBrace">
              <a:avLst>
                <a:gd name="adj1" fmla="val 29542"/>
                <a:gd name="adj2" fmla="val 50000"/>
              </a:avLst>
            </a:prstGeom>
            <a:ln>
              <a:solidFill>
                <a:schemeClr val="tx1">
                  <a:lumMod val="50000"/>
                  <a:lumOff val="50000"/>
                </a:schemeClr>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grpSp>
        <p:nvGrpSpPr>
          <p:cNvPr id="47" name="Group 46"/>
          <p:cNvGrpSpPr/>
          <p:nvPr/>
        </p:nvGrpSpPr>
        <p:grpSpPr>
          <a:xfrm>
            <a:off x="670938" y="4919207"/>
            <a:ext cx="2324446" cy="1097055"/>
            <a:chOff x="3643422" y="4702347"/>
            <a:chExt cx="2324446" cy="1097055"/>
          </a:xfrm>
        </p:grpSpPr>
        <p:sp>
          <p:nvSpPr>
            <p:cNvPr id="48" name="TextBox 47"/>
            <p:cNvSpPr txBox="1"/>
            <p:nvPr/>
          </p:nvSpPr>
          <p:spPr>
            <a:xfrm>
              <a:off x="3643422" y="4835375"/>
              <a:ext cx="1692366" cy="830997"/>
            </a:xfrm>
            <a:prstGeom prst="rect">
              <a:avLst/>
            </a:prstGeom>
            <a:noFill/>
          </p:spPr>
          <p:txBody>
            <a:bodyPr wrap="square" rtlCol="0">
              <a:spAutoFit/>
            </a:bodyPr>
            <a:lstStyle/>
            <a:p>
              <a:r>
                <a:rPr lang="en-US" sz="2400" dirty="0" err="1" smtClean="0"/>
                <a:t>AuthEnc</a:t>
              </a:r>
              <a:r>
                <a:rPr lang="en-US" sz="2400" dirty="0" smtClean="0"/>
                <a:t> is deniable</a:t>
              </a:r>
              <a:endParaRPr lang="en-US" dirty="0"/>
            </a:p>
          </p:txBody>
        </p:sp>
        <p:sp>
          <p:nvSpPr>
            <p:cNvPr id="49" name="Left Brace 48"/>
            <p:cNvSpPr/>
            <p:nvPr/>
          </p:nvSpPr>
          <p:spPr>
            <a:xfrm>
              <a:off x="5299436" y="4702347"/>
              <a:ext cx="668432" cy="1097055"/>
            </a:xfrm>
            <a:prstGeom prst="leftBrace">
              <a:avLst>
                <a:gd name="adj1" fmla="val 29542"/>
                <a:gd name="adj2" fmla="val 50000"/>
              </a:avLst>
            </a:prstGeom>
            <a:ln>
              <a:solidFill>
                <a:schemeClr val="tx1">
                  <a:lumMod val="50000"/>
                  <a:lumOff val="50000"/>
                </a:schemeClr>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746505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Axolotl protocol, aka Signal protocol, aka double ratchet</a:t>
            </a:r>
          </a:p>
        </p:txBody>
      </p:sp>
      <p:sp>
        <p:nvSpPr>
          <p:cNvPr id="3" name="Content Placeholder 2"/>
          <p:cNvSpPr>
            <a:spLocks noGrp="1"/>
          </p:cNvSpPr>
          <p:nvPr>
            <p:ph sz="half" idx="1"/>
          </p:nvPr>
        </p:nvSpPr>
        <p:spPr/>
        <p:txBody>
          <a:bodyPr/>
          <a:lstStyle/>
          <a:p>
            <a:pPr marL="0" indent="0">
              <a:buNone/>
            </a:pPr>
            <a:r>
              <a:rPr lang="en-US" dirty="0"/>
              <a:t>Used in a messaging system near you!</a:t>
            </a:r>
          </a:p>
          <a:p>
            <a:pPr marL="822960" indent="0">
              <a:spcBef>
                <a:spcPts val="2700"/>
              </a:spcBef>
              <a:buNone/>
            </a:pPr>
            <a:r>
              <a:rPr lang="en-US" dirty="0"/>
              <a:t>Signal</a:t>
            </a:r>
          </a:p>
          <a:p>
            <a:pPr marL="822960" indent="0">
              <a:spcBef>
                <a:spcPts val="2700"/>
              </a:spcBef>
              <a:buNone/>
            </a:pPr>
            <a:r>
              <a:rPr lang="en-US" dirty="0" err="1"/>
              <a:t>WhatsApp</a:t>
            </a:r>
            <a:endParaRPr lang="en-US" dirty="0"/>
          </a:p>
          <a:p>
            <a:pPr marL="822960" indent="0">
              <a:spcBef>
                <a:spcPts val="2700"/>
              </a:spcBef>
              <a:buNone/>
            </a:pPr>
            <a:r>
              <a:rPr lang="en-US" dirty="0"/>
              <a:t>Facebook Messenger</a:t>
            </a:r>
          </a:p>
          <a:p>
            <a:pPr marL="822960" indent="0">
              <a:spcBef>
                <a:spcPts val="2700"/>
              </a:spcBef>
              <a:buNone/>
            </a:pPr>
            <a:r>
              <a:rPr lang="en-US" dirty="0"/>
              <a:t>Google </a:t>
            </a:r>
            <a:r>
              <a:rPr lang="en-US" dirty="0" err="1"/>
              <a:t>Allo</a:t>
            </a:r>
            <a:endParaRPr lang="en-US" dirty="0"/>
          </a:p>
          <a:p>
            <a:pPr marL="822960" indent="0">
              <a:spcBef>
                <a:spcPts val="2700"/>
              </a:spcBef>
              <a:buNone/>
            </a:pPr>
            <a:r>
              <a:rPr lang="en-US" dirty="0"/>
              <a:t>Skype (coming soon</a:t>
            </a:r>
            <a:r>
              <a:rPr lang="en-US" dirty="0" smtClean="0"/>
              <a:t>)</a:t>
            </a:r>
            <a:endParaRPr lang="en-US" dirty="0"/>
          </a:p>
        </p:txBody>
      </p:sp>
      <p:pic>
        <p:nvPicPr>
          <p:cNvPr id="5" name="Content Placeholder 5"/>
          <p:cNvPicPr>
            <a:picLocks noGrp="1" noChangeAspect="1"/>
          </p:cNvPicPr>
          <p:nvPr>
            <p:ph sz="half" idx="2"/>
          </p:nvPr>
        </p:nvPicPr>
        <p:blipFill rotWithShape="1">
          <a:blip r:embed="rId3"/>
          <a:srcRect l="-4691" r="-4691"/>
          <a:stretch/>
        </p:blipFill>
        <p:spPr>
          <a:prstGeom prst="rect">
            <a:avLst/>
          </a:prstGeom>
        </p:spPr>
      </p:pic>
      <p:pic>
        <p:nvPicPr>
          <p:cNvPr id="8" name="Picture 7"/>
          <p:cNvPicPr>
            <a:picLocks noChangeAspect="1"/>
          </p:cNvPicPr>
          <p:nvPr/>
        </p:nvPicPr>
        <p:blipFill>
          <a:blip r:embed="rId4"/>
          <a:stretch>
            <a:fillRect/>
          </a:stretch>
        </p:blipFill>
        <p:spPr>
          <a:xfrm>
            <a:off x="647700" y="1676400"/>
            <a:ext cx="713232" cy="713232"/>
          </a:xfrm>
          <a:prstGeom prst="rect">
            <a:avLst/>
          </a:prstGeom>
        </p:spPr>
      </p:pic>
      <p:pic>
        <p:nvPicPr>
          <p:cNvPr id="9" name="Picture 8"/>
          <p:cNvPicPr>
            <a:picLocks noChangeAspect="1"/>
          </p:cNvPicPr>
          <p:nvPr/>
        </p:nvPicPr>
        <p:blipFill rotWithShape="1">
          <a:blip r:embed="rId5"/>
          <a:srcRect l="26875" t="7776" r="26250" b="8889"/>
          <a:stretch/>
        </p:blipFill>
        <p:spPr>
          <a:xfrm>
            <a:off x="647700" y="3829050"/>
            <a:ext cx="713232" cy="713232"/>
          </a:xfrm>
          <a:prstGeom prst="rect">
            <a:avLst/>
          </a:prstGeom>
        </p:spPr>
      </p:pic>
      <p:pic>
        <p:nvPicPr>
          <p:cNvPr id="10" name="Picture 9"/>
          <p:cNvPicPr>
            <a:picLocks noChangeAspect="1"/>
          </p:cNvPicPr>
          <p:nvPr/>
        </p:nvPicPr>
        <p:blipFill>
          <a:blip r:embed="rId6"/>
          <a:stretch>
            <a:fillRect/>
          </a:stretch>
        </p:blipFill>
        <p:spPr>
          <a:xfrm>
            <a:off x="647700" y="4546600"/>
            <a:ext cx="713232" cy="713232"/>
          </a:xfrm>
          <a:prstGeom prst="rect">
            <a:avLst/>
          </a:prstGeom>
        </p:spPr>
      </p:pic>
      <p:pic>
        <p:nvPicPr>
          <p:cNvPr id="11" name="Picture 10"/>
          <p:cNvPicPr>
            <a:picLocks noChangeAspect="1"/>
          </p:cNvPicPr>
          <p:nvPr/>
        </p:nvPicPr>
        <p:blipFill>
          <a:blip r:embed="rId7"/>
          <a:stretch>
            <a:fillRect/>
          </a:stretch>
        </p:blipFill>
        <p:spPr>
          <a:xfrm>
            <a:off x="647700" y="2393950"/>
            <a:ext cx="713232" cy="713232"/>
          </a:xfrm>
          <a:prstGeom prst="rect">
            <a:avLst/>
          </a:prstGeom>
        </p:spPr>
      </p:pic>
      <p:pic>
        <p:nvPicPr>
          <p:cNvPr id="12" name="Picture 11"/>
          <p:cNvPicPr>
            <a:picLocks noChangeAspect="1"/>
          </p:cNvPicPr>
          <p:nvPr/>
        </p:nvPicPr>
        <p:blipFill>
          <a:blip r:embed="rId8"/>
          <a:stretch>
            <a:fillRect/>
          </a:stretch>
        </p:blipFill>
        <p:spPr>
          <a:xfrm>
            <a:off x="647700" y="3111500"/>
            <a:ext cx="713232" cy="713232"/>
          </a:xfrm>
          <a:prstGeom prst="rect">
            <a:avLst/>
          </a:prstGeom>
        </p:spPr>
      </p:pic>
    </p:spTree>
    <p:extLst>
      <p:ext uri="{BB962C8B-B14F-4D97-AF65-F5344CB8AC3E}">
        <p14:creationId xmlns:p14="http://schemas.microsoft.com/office/powerpoint/2010/main" val="6166776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trustless key negotiation and evolution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1759157"/>
              </p:ext>
            </p:extLst>
          </p:nvPr>
        </p:nvGraphicFramePr>
        <p:xfrm>
          <a:off x="609600" y="1101725"/>
          <a:ext cx="10972800" cy="2042160"/>
        </p:xfrm>
        <a:graphic>
          <a:graphicData uri="http://schemas.openxmlformats.org/drawingml/2006/table">
            <a:tbl>
              <a:tblPr firstRow="1" bandRow="1">
                <a:tableStyleId>{69012ECD-51FC-41F1-AA8D-1B2483CD663E}</a:tableStyleId>
              </a:tblPr>
              <a:tblGrid>
                <a:gridCol w="1197935">
                  <a:extLst>
                    <a:ext uri="{9D8B030D-6E8A-4147-A177-3AD203B41FA5}">
                      <a16:colId xmlns="" xmlns:a16="http://schemas.microsoft.com/office/drawing/2014/main" val="3863212138"/>
                    </a:ext>
                  </a:extLst>
                </a:gridCol>
                <a:gridCol w="1726507">
                  <a:extLst>
                    <a:ext uri="{9D8B030D-6E8A-4147-A177-3AD203B41FA5}">
                      <a16:colId xmlns="" xmlns:a16="http://schemas.microsoft.com/office/drawing/2014/main" val="4230008037"/>
                    </a:ext>
                  </a:extLst>
                </a:gridCol>
                <a:gridCol w="8048358">
                  <a:extLst>
                    <a:ext uri="{9D8B030D-6E8A-4147-A177-3AD203B41FA5}">
                      <a16:colId xmlns="" xmlns:a16="http://schemas.microsoft.com/office/drawing/2014/main" val="2467964250"/>
                    </a:ext>
                  </a:extLst>
                </a:gridCol>
              </a:tblGrid>
              <a:tr h="370840">
                <a:tc>
                  <a:txBody>
                    <a:bodyPr/>
                    <a:lstStyle/>
                    <a:p>
                      <a:r>
                        <a:rPr lang="en-US" sz="2200" dirty="0" smtClean="0"/>
                        <a:t>Trust in server</a:t>
                      </a:r>
                      <a:r>
                        <a:rPr lang="en-US" sz="2200" dirty="0" smtClean="0"/>
                        <a:t>?</a:t>
                      </a:r>
                      <a:endParaRPr lang="en-US" sz="2200" dirty="0"/>
                    </a:p>
                  </a:txBody>
                  <a:tcPr/>
                </a:tc>
                <a:tc>
                  <a:txBody>
                    <a:bodyPr/>
                    <a:lstStyle/>
                    <a:p>
                      <a:r>
                        <a:rPr lang="en-US" sz="2200" dirty="0" smtClean="0"/>
                        <a:t>Crypto used</a:t>
                      </a:r>
                      <a:endParaRPr lang="en-US" sz="2200" dirty="0"/>
                    </a:p>
                  </a:txBody>
                  <a:tcPr/>
                </a:tc>
                <a:tc>
                  <a:txBody>
                    <a:bodyPr/>
                    <a:lstStyle/>
                    <a:p>
                      <a:r>
                        <a:rPr lang="en-US" sz="2200" dirty="0" smtClean="0"/>
                        <a:t>Method</a:t>
                      </a:r>
                      <a:endParaRPr lang="en-US" sz="2200" dirty="0"/>
                    </a:p>
                  </a:txBody>
                  <a:tcPr/>
                </a:tc>
                <a:extLst>
                  <a:ext uri="{0D108BD9-81ED-4DB2-BD59-A6C34878D82A}">
                    <a16:rowId xmlns="" xmlns:a16="http://schemas.microsoft.com/office/drawing/2014/main" val="1460116857"/>
                  </a:ext>
                </a:extLst>
              </a:tr>
              <a:tr h="370840">
                <a:tc>
                  <a:txBody>
                    <a:bodyPr/>
                    <a:lstStyle/>
                    <a:p>
                      <a:r>
                        <a:rPr lang="en-US" sz="2200" dirty="0" smtClean="0">
                          <a:solidFill>
                            <a:schemeClr val="tx1"/>
                          </a:solidFill>
                        </a:rPr>
                        <a:t>Large</a:t>
                      </a:r>
                      <a:endParaRPr lang="en-US" sz="2200" dirty="0">
                        <a:solidFill>
                          <a:schemeClr val="tx1"/>
                        </a:solidFill>
                      </a:endParaRPr>
                    </a:p>
                  </a:txBody>
                  <a:tcPr/>
                </a:tc>
                <a:tc>
                  <a:txBody>
                    <a:bodyPr/>
                    <a:lstStyle/>
                    <a:p>
                      <a:r>
                        <a:rPr lang="en-US" sz="2200" dirty="0" smtClean="0">
                          <a:solidFill>
                            <a:schemeClr val="tx1"/>
                          </a:solidFill>
                        </a:rPr>
                        <a:t>Symmetric</a:t>
                      </a:r>
                      <a:endParaRPr lang="en-US" sz="2200" dirty="0">
                        <a:solidFill>
                          <a:schemeClr val="tx1"/>
                        </a:solidFill>
                      </a:endParaRPr>
                    </a:p>
                  </a:txBody>
                  <a:tcPr/>
                </a:tc>
                <a:tc>
                  <a:txBody>
                    <a:bodyPr/>
                    <a:lstStyle/>
                    <a:p>
                      <a:r>
                        <a:rPr lang="en-US" sz="2200" dirty="0" smtClean="0">
                          <a:solidFill>
                            <a:schemeClr val="tx1"/>
                          </a:solidFill>
                        </a:rPr>
                        <a:t>Needham-Schroeder,</a:t>
                      </a:r>
                      <a:r>
                        <a:rPr lang="en-US" sz="2200" baseline="0" dirty="0" smtClean="0">
                          <a:solidFill>
                            <a:schemeClr val="tx1"/>
                          </a:solidFill>
                        </a:rPr>
                        <a:t> which is the basis of the Kerberos system</a:t>
                      </a:r>
                      <a:endParaRPr lang="en-US" sz="2200" dirty="0">
                        <a:solidFill>
                          <a:schemeClr val="tx1"/>
                        </a:solidFill>
                      </a:endParaRPr>
                    </a:p>
                  </a:txBody>
                  <a:tcPr/>
                </a:tc>
              </a:tr>
              <a:tr h="370840">
                <a:tc>
                  <a:txBody>
                    <a:bodyPr/>
                    <a:lstStyle/>
                    <a:p>
                      <a:r>
                        <a:rPr lang="en-US" sz="2200" dirty="0" smtClean="0">
                          <a:solidFill>
                            <a:srgbClr val="953735"/>
                          </a:solidFill>
                        </a:rPr>
                        <a:t>Small</a:t>
                      </a:r>
                      <a:endParaRPr lang="en-US" sz="2200" dirty="0">
                        <a:solidFill>
                          <a:srgbClr val="953735"/>
                        </a:solidFill>
                      </a:endParaRPr>
                    </a:p>
                  </a:txBody>
                  <a:tcPr/>
                </a:tc>
                <a:tc>
                  <a:txBody>
                    <a:bodyPr/>
                    <a:lstStyle/>
                    <a:p>
                      <a:r>
                        <a:rPr lang="en-US" sz="2200" dirty="0" smtClean="0">
                          <a:solidFill>
                            <a:srgbClr val="953735"/>
                          </a:solidFill>
                        </a:rPr>
                        <a:t>Asymmetric</a:t>
                      </a:r>
                      <a:endParaRPr lang="en-US" sz="2200" dirty="0">
                        <a:solidFill>
                          <a:srgbClr val="953735"/>
                        </a:solidFill>
                      </a:endParaRPr>
                    </a:p>
                  </a:txBody>
                  <a:tcPr/>
                </a:tc>
                <a:tc>
                  <a:txBody>
                    <a:bodyPr/>
                    <a:lstStyle/>
                    <a:p>
                      <a:r>
                        <a:rPr lang="en-US" sz="2200" dirty="0" smtClean="0">
                          <a:solidFill>
                            <a:srgbClr val="953735"/>
                          </a:solidFill>
                        </a:rPr>
                        <a:t>(Authenticated) </a:t>
                      </a:r>
                      <a:r>
                        <a:rPr lang="en-US" sz="2200" dirty="0" err="1" smtClean="0">
                          <a:solidFill>
                            <a:srgbClr val="953735"/>
                          </a:solidFill>
                        </a:rPr>
                        <a:t>Diffie</a:t>
                      </a:r>
                      <a:r>
                        <a:rPr lang="en-US" sz="2200" dirty="0" smtClean="0">
                          <a:solidFill>
                            <a:srgbClr val="953735"/>
                          </a:solidFill>
                        </a:rPr>
                        <a:t>-Hellman key exchange</a:t>
                      </a:r>
                      <a:endParaRPr lang="en-US" sz="2200" dirty="0">
                        <a:solidFill>
                          <a:srgbClr val="953735"/>
                        </a:solidFill>
                      </a:endParaRPr>
                    </a:p>
                  </a:txBody>
                  <a:tcPr/>
                </a:tc>
                <a:extLst>
                  <a:ext uri="{0D108BD9-81ED-4DB2-BD59-A6C34878D82A}">
                    <a16:rowId xmlns="" xmlns:a16="http://schemas.microsoft.com/office/drawing/2014/main" val="1811264741"/>
                  </a:ext>
                </a:extLst>
              </a:tr>
              <a:tr h="370840">
                <a:tc>
                  <a:txBody>
                    <a:bodyPr/>
                    <a:lstStyle/>
                    <a:p>
                      <a:r>
                        <a:rPr lang="en-US" sz="2200" dirty="0" smtClean="0">
                          <a:solidFill>
                            <a:srgbClr val="953735"/>
                          </a:solidFill>
                        </a:rPr>
                        <a:t>None</a:t>
                      </a:r>
                      <a:endParaRPr lang="en-US" sz="2200" dirty="0">
                        <a:solidFill>
                          <a:srgbClr val="953735"/>
                        </a:solidFill>
                      </a:endParaRPr>
                    </a:p>
                  </a:txBody>
                  <a:tcPr/>
                </a:tc>
                <a:tc>
                  <a:txBody>
                    <a:bodyPr/>
                    <a:lstStyle/>
                    <a:p>
                      <a:r>
                        <a:rPr lang="en-US" sz="2200" dirty="0" smtClean="0">
                          <a:solidFill>
                            <a:srgbClr val="953735"/>
                          </a:solidFill>
                        </a:rPr>
                        <a:t>Symmetric</a:t>
                      </a:r>
                      <a:endParaRPr lang="en-US" sz="2200" dirty="0">
                        <a:solidFill>
                          <a:srgbClr val="953735"/>
                        </a:solidFill>
                      </a:endParaRPr>
                    </a:p>
                  </a:txBody>
                  <a:tcPr/>
                </a:tc>
                <a:tc>
                  <a:txBody>
                    <a:bodyPr/>
                    <a:lstStyle/>
                    <a:p>
                      <a:r>
                        <a:rPr lang="en-US" sz="2200" dirty="0" smtClean="0">
                          <a:solidFill>
                            <a:srgbClr val="953735"/>
                          </a:solidFill>
                        </a:rPr>
                        <a:t>Key evolution, once you have a single shared symmetric key</a:t>
                      </a:r>
                      <a:endParaRPr lang="en-US" sz="2200" dirty="0">
                        <a:solidFill>
                          <a:srgbClr val="953735"/>
                        </a:solidFill>
                      </a:endParaRPr>
                    </a:p>
                  </a:txBody>
                  <a:tcPr/>
                </a:tc>
                <a:extLst>
                  <a:ext uri="{0D108BD9-81ED-4DB2-BD59-A6C34878D82A}">
                    <a16:rowId xmlns="" xmlns:a16="http://schemas.microsoft.com/office/drawing/2014/main" val="4203143004"/>
                  </a:ext>
                </a:extLst>
              </a:tr>
            </a:tbl>
          </a:graphicData>
        </a:graphic>
      </p:graphicFrame>
    </p:spTree>
    <p:extLst>
      <p:ext uri="{BB962C8B-B14F-4D97-AF65-F5344CB8AC3E}">
        <p14:creationId xmlns:p14="http://schemas.microsoft.com/office/powerpoint/2010/main" val="23893589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ratchet</a:t>
            </a:r>
            <a:endParaRPr lang="en-US" dirty="0"/>
          </a:p>
        </p:txBody>
      </p:sp>
      <p:sp>
        <p:nvSpPr>
          <p:cNvPr id="3" name="Content Placeholder 2"/>
          <p:cNvSpPr>
            <a:spLocks noGrp="1"/>
          </p:cNvSpPr>
          <p:nvPr>
            <p:ph idx="1"/>
          </p:nvPr>
        </p:nvSpPr>
        <p:spPr>
          <a:xfrm>
            <a:off x="609601" y="1102109"/>
            <a:ext cx="6922052" cy="5258631"/>
          </a:xfrm>
        </p:spPr>
        <p:txBody>
          <a:bodyPr>
            <a:noAutofit/>
          </a:bodyPr>
          <a:lstStyle/>
          <a:p>
            <a:pPr marL="0" indent="0">
              <a:buNone/>
            </a:pPr>
            <a:r>
              <a:rPr lang="en-US" dirty="0" smtClean="0"/>
              <a:t>Remember the “chain of hash functions” idea</a:t>
            </a:r>
            <a:endParaRPr lang="en-US" dirty="0"/>
          </a:p>
          <a:p>
            <a:pPr marL="0" indent="0" algn="ctr">
              <a:buNone/>
            </a:pPr>
            <a:r>
              <a:rPr lang="en-US" dirty="0" smtClean="0">
                <a:solidFill>
                  <a:prstClr val="black"/>
                </a:solidFill>
                <a:latin typeface="Lato Heavy"/>
              </a:rPr>
              <a:t>K</a:t>
            </a:r>
            <a:r>
              <a:rPr lang="en-US" dirty="0" smtClean="0">
                <a:solidFill>
                  <a:prstClr val="black"/>
                </a:solidFill>
                <a:latin typeface="Lato"/>
                <a:ea typeface="Lato Regular" panose="020F0502020204030203" pitchFamily="34" charset="0"/>
                <a:cs typeface="Lato Regular" panose="020F0502020204030203" pitchFamily="34" charset="0"/>
              </a:rPr>
              <a:t> → </a:t>
            </a:r>
            <a:r>
              <a:rPr lang="en-US" dirty="0" smtClean="0">
                <a:solidFill>
                  <a:prstClr val="black"/>
                </a:solidFill>
                <a:latin typeface="Lato Heavy"/>
              </a:rPr>
              <a:t>K1 </a:t>
            </a:r>
            <a:r>
              <a:rPr lang="en-US" dirty="0" smtClean="0">
                <a:solidFill>
                  <a:prstClr val="black"/>
                </a:solidFill>
                <a:latin typeface="Lato"/>
                <a:ea typeface="Lato Regular" panose="020F0502020204030203" pitchFamily="34" charset="0"/>
                <a:cs typeface="Lato Regular" panose="020F0502020204030203" pitchFamily="34" charset="0"/>
              </a:rPr>
              <a:t>= </a:t>
            </a:r>
            <a:r>
              <a:rPr lang="en-US" i="1" dirty="0" smtClean="0">
                <a:solidFill>
                  <a:schemeClr val="accent1"/>
                </a:solidFill>
                <a:latin typeface="Lato"/>
                <a:ea typeface="Lato Regular" panose="020F0502020204030203" pitchFamily="34" charset="0"/>
                <a:cs typeface="Lato Regular" panose="020F0502020204030203" pitchFamily="34" charset="0"/>
              </a:rPr>
              <a:t>H</a:t>
            </a:r>
            <a:r>
              <a:rPr lang="en-US" dirty="0" smtClean="0">
                <a:solidFill>
                  <a:prstClr val="black"/>
                </a:solidFill>
                <a:latin typeface="Lato"/>
                <a:ea typeface="Lato Regular" panose="020F0502020204030203" pitchFamily="34" charset="0"/>
                <a:cs typeface="Lato Regular" panose="020F0502020204030203" pitchFamily="34" charset="0"/>
              </a:rPr>
              <a:t>(</a:t>
            </a:r>
            <a:r>
              <a:rPr lang="en-US" baseline="-25000" dirty="0" smtClean="0">
                <a:solidFill>
                  <a:prstClr val="black"/>
                </a:solidFill>
                <a:latin typeface="Lato"/>
                <a:ea typeface="Lato Regular" panose="020F0502020204030203" pitchFamily="34" charset="0"/>
                <a:cs typeface="Lato Regular" panose="020F0502020204030203" pitchFamily="34" charset="0"/>
              </a:rPr>
              <a:t> </a:t>
            </a:r>
            <a:r>
              <a:rPr lang="en-US" dirty="0" smtClean="0">
                <a:solidFill>
                  <a:prstClr val="black"/>
                </a:solidFill>
                <a:latin typeface="Lato Heavy"/>
              </a:rPr>
              <a:t>K</a:t>
            </a:r>
            <a:r>
              <a:rPr lang="en-US" baseline="-25000" dirty="0" smtClean="0">
                <a:solidFill>
                  <a:prstClr val="black"/>
                </a:solidFill>
                <a:latin typeface="Lato"/>
                <a:ea typeface="Lato Regular" panose="020F0502020204030203" pitchFamily="34" charset="0"/>
                <a:cs typeface="Lato Regular" panose="020F0502020204030203" pitchFamily="34" charset="0"/>
              </a:rPr>
              <a:t> </a:t>
            </a:r>
            <a:r>
              <a:rPr lang="en-US" dirty="0" smtClean="0">
                <a:solidFill>
                  <a:prstClr val="black"/>
                </a:solidFill>
                <a:latin typeface="Lato"/>
                <a:ea typeface="Lato Regular" panose="020F0502020204030203" pitchFamily="34" charset="0"/>
                <a:cs typeface="Lato Regular" panose="020F0502020204030203" pitchFamily="34" charset="0"/>
              </a:rPr>
              <a:t>) → </a:t>
            </a:r>
            <a:r>
              <a:rPr lang="en-US" dirty="0" smtClean="0">
                <a:solidFill>
                  <a:prstClr val="black"/>
                </a:solidFill>
                <a:latin typeface="Lato Heavy"/>
              </a:rPr>
              <a:t>K2 </a:t>
            </a:r>
            <a:r>
              <a:rPr lang="en-US" dirty="0" smtClean="0">
                <a:solidFill>
                  <a:prstClr val="black"/>
                </a:solidFill>
                <a:latin typeface="Lato"/>
                <a:ea typeface="Lato Regular" panose="020F0502020204030203" pitchFamily="34" charset="0"/>
                <a:cs typeface="Lato Regular" panose="020F0502020204030203" pitchFamily="34" charset="0"/>
              </a:rPr>
              <a:t>= </a:t>
            </a:r>
            <a:r>
              <a:rPr lang="en-US" i="1" dirty="0" smtClean="0">
                <a:solidFill>
                  <a:schemeClr val="accent1"/>
                </a:solidFill>
                <a:latin typeface="Lato"/>
                <a:ea typeface="Lato Regular" panose="020F0502020204030203" pitchFamily="34" charset="0"/>
                <a:cs typeface="Lato Regular" panose="020F0502020204030203" pitchFamily="34" charset="0"/>
              </a:rPr>
              <a:t>H</a:t>
            </a:r>
            <a:r>
              <a:rPr lang="en-US" dirty="0" smtClean="0">
                <a:solidFill>
                  <a:prstClr val="black"/>
                </a:solidFill>
                <a:latin typeface="Lato"/>
                <a:ea typeface="Lato Regular" panose="020F0502020204030203" pitchFamily="34" charset="0"/>
                <a:cs typeface="Lato Regular" panose="020F0502020204030203" pitchFamily="34" charset="0"/>
              </a:rPr>
              <a:t>(</a:t>
            </a:r>
            <a:r>
              <a:rPr lang="en-US" baseline="-25000" dirty="0" smtClean="0">
                <a:solidFill>
                  <a:prstClr val="black"/>
                </a:solidFill>
                <a:latin typeface="Lato"/>
                <a:ea typeface="Lato Regular" panose="020F0502020204030203" pitchFamily="34" charset="0"/>
                <a:cs typeface="Lato Regular" panose="020F0502020204030203" pitchFamily="34" charset="0"/>
              </a:rPr>
              <a:t> </a:t>
            </a:r>
            <a:r>
              <a:rPr lang="en-US" dirty="0" smtClean="0">
                <a:solidFill>
                  <a:prstClr val="black"/>
                </a:solidFill>
                <a:latin typeface="Lato Heavy"/>
              </a:rPr>
              <a:t>K1</a:t>
            </a:r>
            <a:r>
              <a:rPr lang="en-US" baseline="-25000" dirty="0" smtClean="0">
                <a:solidFill>
                  <a:prstClr val="black"/>
                </a:solidFill>
                <a:latin typeface="Lato"/>
                <a:ea typeface="Lato Regular" panose="020F0502020204030203" pitchFamily="34" charset="0"/>
                <a:cs typeface="Lato Regular" panose="020F0502020204030203" pitchFamily="34" charset="0"/>
              </a:rPr>
              <a:t> </a:t>
            </a:r>
            <a:r>
              <a:rPr lang="en-US" dirty="0" smtClean="0">
                <a:solidFill>
                  <a:prstClr val="black"/>
                </a:solidFill>
                <a:latin typeface="Lato"/>
                <a:ea typeface="Lato Regular" panose="020F0502020204030203" pitchFamily="34" charset="0"/>
                <a:cs typeface="Lato Regular" panose="020F0502020204030203" pitchFamily="34" charset="0"/>
              </a:rPr>
              <a:t>) → </a:t>
            </a:r>
            <a:r>
              <a:rPr lang="en-US" dirty="0" smtClean="0"/>
              <a:t>…</a:t>
            </a:r>
          </a:p>
          <a:p>
            <a:pPr marL="0" indent="0">
              <a:spcBef>
                <a:spcPts val="1200"/>
              </a:spcBef>
              <a:buNone/>
            </a:pPr>
            <a:r>
              <a:rPr lang="en-US" dirty="0" smtClean="0"/>
              <a:t>Constraints</a:t>
            </a:r>
          </a:p>
          <a:p>
            <a:r>
              <a:rPr lang="en-US" sz="2100" dirty="0" smtClean="0">
                <a:latin typeface="Lato Medium" panose="020F0502020204030203" pitchFamily="34" charset="0"/>
                <a:ea typeface="Lato Medium" panose="020F0502020204030203" pitchFamily="34" charset="0"/>
                <a:cs typeface="Lato Medium" panose="020F0502020204030203" pitchFamily="34" charset="0"/>
              </a:rPr>
              <a:t>Precondition: Alice &amp; Bob have 1 shared secret </a:t>
            </a:r>
            <a:r>
              <a:rPr lang="en-US" sz="2100" dirty="0" smtClean="0">
                <a:solidFill>
                  <a:prstClr val="black"/>
                </a:solidFill>
                <a:latin typeface="+mj-lt"/>
                <a:ea typeface="Lato Medium" panose="020F0502020204030203" pitchFamily="34" charset="0"/>
                <a:cs typeface="Lato Medium" panose="020F0502020204030203" pitchFamily="34" charset="0"/>
              </a:rPr>
              <a:t>K</a:t>
            </a:r>
            <a:endParaRPr lang="en-US" sz="2100" dirty="0" smtClean="0">
              <a:latin typeface="+mj-lt"/>
              <a:ea typeface="Lato Medium" panose="020F0502020204030203" pitchFamily="34" charset="0"/>
              <a:cs typeface="Lato Medium" panose="020F0502020204030203" pitchFamily="34" charset="0"/>
            </a:endParaRPr>
          </a:p>
          <a:p>
            <a:r>
              <a:rPr lang="en-US" sz="2100" dirty="0" err="1" smtClean="0">
                <a:latin typeface="Lato Medium" panose="020F0502020204030203" pitchFamily="34" charset="0"/>
                <a:ea typeface="Lato Medium" panose="020F0502020204030203" pitchFamily="34" charset="0"/>
                <a:cs typeface="Lato Medium" panose="020F0502020204030203" pitchFamily="34" charset="0"/>
              </a:rPr>
              <a:t>Postcondition</a:t>
            </a:r>
            <a:r>
              <a:rPr lang="en-US" sz="2100" dirty="0" smtClean="0">
                <a:latin typeface="Lato Medium" panose="020F0502020204030203" pitchFamily="34" charset="0"/>
                <a:ea typeface="Lato Medium" panose="020F0502020204030203" pitchFamily="34" charset="0"/>
                <a:cs typeface="Lato Medium" panose="020F0502020204030203" pitchFamily="34" charset="0"/>
              </a:rPr>
              <a:t>: Alice derives a new key per message sent to Bob, each </a:t>
            </a:r>
            <a:r>
              <a:rPr lang="en-US" sz="2100" dirty="0" err="1" smtClean="0">
                <a:latin typeface="Lato Medium" panose="020F0502020204030203" pitchFamily="34" charset="0"/>
                <a:ea typeface="Lato Medium" panose="020F0502020204030203" pitchFamily="34" charset="0"/>
                <a:cs typeface="Lato Medium" panose="020F0502020204030203" pitchFamily="34" charset="0"/>
              </a:rPr>
              <a:t>msg</a:t>
            </a:r>
            <a:r>
              <a:rPr lang="en-US" sz="2100" dirty="0" smtClean="0">
                <a:latin typeface="Lato Medium" panose="020F0502020204030203" pitchFamily="34" charset="0"/>
                <a:ea typeface="Lato Medium" panose="020F0502020204030203" pitchFamily="34" charset="0"/>
                <a:cs typeface="Lato Medium" panose="020F0502020204030203" pitchFamily="34" charset="0"/>
              </a:rPr>
              <a:t> key is used once + tossed</a:t>
            </a:r>
          </a:p>
          <a:p>
            <a:pPr marL="0" indent="0">
              <a:spcBef>
                <a:spcPts val="1200"/>
              </a:spcBef>
              <a:buNone/>
            </a:pPr>
            <a:r>
              <a:rPr lang="en-US" dirty="0" smtClean="0">
                <a:solidFill>
                  <a:prstClr val="black"/>
                </a:solidFill>
                <a:latin typeface="Lato Medium" panose="020F0502020204030203" pitchFamily="34" charset="0"/>
                <a:ea typeface="Lato Medium" panose="020F0502020204030203" pitchFamily="34" charset="0"/>
                <a:cs typeface="Lato Medium" panose="020F0502020204030203" pitchFamily="34" charset="0"/>
              </a:rPr>
              <a:t>Signal’s ratcheting is more complex</a:t>
            </a:r>
            <a:r>
              <a:rPr lang="en-US" dirty="0" smtClean="0">
                <a:solidFill>
                  <a:prstClr val="black"/>
                </a:solidFill>
                <a:latin typeface="Lato Medium" panose="020F0502020204030203" pitchFamily="34" charset="0"/>
                <a:ea typeface="Lato Medium" panose="020F0502020204030203" pitchFamily="34" charset="0"/>
                <a:cs typeface="Lato Medium" panose="020F0502020204030203" pitchFamily="34" charset="0"/>
              </a:rPr>
              <a:t>,</a:t>
            </a:r>
            <a:br>
              <a:rPr lang="en-US" dirty="0" smtClean="0">
                <a:solidFill>
                  <a:prstClr val="black"/>
                </a:solidFill>
                <a:latin typeface="Lato Medium" panose="020F0502020204030203" pitchFamily="34" charset="0"/>
                <a:ea typeface="Lato Medium" panose="020F0502020204030203" pitchFamily="34" charset="0"/>
                <a:cs typeface="Lato Medium" panose="020F0502020204030203" pitchFamily="34" charset="0"/>
              </a:rPr>
            </a:br>
            <a:r>
              <a:rPr lang="en-US" dirty="0" smtClean="0">
                <a:solidFill>
                  <a:prstClr val="black"/>
                </a:solidFill>
                <a:latin typeface="Lato Medium" panose="020F0502020204030203" pitchFamily="34" charset="0"/>
                <a:ea typeface="Lato Medium" panose="020F0502020204030203" pitchFamily="34" charset="0"/>
                <a:cs typeface="Lato Medium" panose="020F0502020204030203" pitchFamily="34" charset="0"/>
              </a:rPr>
              <a:t>uses HMAC with 2 inputs and 2 outputs</a:t>
            </a:r>
            <a:endParaRPr lang="en-US" dirty="0" smtClean="0">
              <a:solidFill>
                <a:prstClr val="black"/>
              </a:solidFill>
              <a:latin typeface="Lato Medium" panose="020F0502020204030203" pitchFamily="34" charset="0"/>
              <a:ea typeface="Lato Medium" panose="020F0502020204030203" pitchFamily="34" charset="0"/>
              <a:cs typeface="Lato Medium" panose="020F0502020204030203" pitchFamily="34" charset="0"/>
            </a:endParaRPr>
          </a:p>
          <a:p>
            <a:pPr marL="0" indent="0">
              <a:spcBef>
                <a:spcPts val="1200"/>
              </a:spcBef>
              <a:buNone/>
            </a:pPr>
            <a:r>
              <a:rPr lang="en-US" dirty="0" smtClean="0">
                <a:solidFill>
                  <a:prstClr val="black"/>
                </a:solidFill>
                <a:latin typeface="Lato Medium" panose="020F0502020204030203" pitchFamily="34" charset="0"/>
                <a:ea typeface="Lato Medium" panose="020F0502020204030203" pitchFamily="34" charset="0"/>
                <a:cs typeface="Lato Medium" panose="020F0502020204030203" pitchFamily="34" charset="0"/>
              </a:rPr>
              <a:t>Questions</a:t>
            </a:r>
            <a:endParaRPr lang="en-US" dirty="0">
              <a:solidFill>
                <a:prstClr val="black"/>
              </a:solidFill>
              <a:latin typeface="Lato Medium" panose="020F0502020204030203" pitchFamily="34" charset="0"/>
              <a:ea typeface="Lato Medium" panose="020F0502020204030203" pitchFamily="34" charset="0"/>
              <a:cs typeface="Lato Medium" panose="020F0502020204030203" pitchFamily="34" charset="0"/>
            </a:endParaRPr>
          </a:p>
          <a:p>
            <a:r>
              <a:rPr lang="en-US" sz="2100" dirty="0" smtClean="0">
                <a:solidFill>
                  <a:schemeClr val="accent1"/>
                </a:solidFill>
                <a:latin typeface="Lato Medium" panose="020F0502020204030203" pitchFamily="34" charset="0"/>
                <a:ea typeface="Lato Medium" panose="020F0502020204030203" pitchFamily="34" charset="0"/>
                <a:cs typeface="Lato Medium" panose="020F0502020204030203" pitchFamily="34" charset="0"/>
              </a:rPr>
              <a:t>Engineering: </a:t>
            </a:r>
            <a:r>
              <a:rPr lang="en-US" sz="2100" dirty="0" smtClean="0">
                <a:latin typeface="Lato Medium" panose="020F0502020204030203" pitchFamily="34" charset="0"/>
                <a:ea typeface="Lato Medium" panose="020F0502020204030203" pitchFamily="34" charset="0"/>
                <a:cs typeface="Lato Medium" panose="020F0502020204030203" pitchFamily="34" charset="0"/>
              </a:rPr>
              <a:t>How to handle out of order messages?</a:t>
            </a:r>
          </a:p>
          <a:p>
            <a:r>
              <a:rPr lang="en-US" sz="2100" dirty="0" smtClean="0">
                <a:solidFill>
                  <a:schemeClr val="accent2"/>
                </a:solidFill>
                <a:latin typeface="Lato Medium" panose="020F0502020204030203" pitchFamily="34" charset="0"/>
                <a:ea typeface="Lato Medium" panose="020F0502020204030203" pitchFamily="34" charset="0"/>
                <a:cs typeface="Lato Medium" panose="020F0502020204030203" pitchFamily="34" charset="0"/>
              </a:rPr>
              <a:t>Concern:</a:t>
            </a:r>
            <a:r>
              <a:rPr lang="en-US" sz="2100" dirty="0" smtClean="0">
                <a:solidFill>
                  <a:prstClr val="black"/>
                </a:solidFill>
                <a:latin typeface="Lato Medium" panose="020F0502020204030203" pitchFamily="34" charset="0"/>
                <a:ea typeface="Lato Medium" panose="020F0502020204030203" pitchFamily="34" charset="0"/>
                <a:cs typeface="Lato Medium" panose="020F0502020204030203" pitchFamily="34" charset="0"/>
              </a:rPr>
              <a:t> If </a:t>
            </a:r>
            <a:r>
              <a:rPr lang="en-US" sz="2100" dirty="0" smtClean="0">
                <a:solidFill>
                  <a:prstClr val="black"/>
                </a:solidFill>
                <a:latin typeface="Lato Medium" panose="020F0502020204030203" pitchFamily="34" charset="0"/>
                <a:ea typeface="Lato Medium" panose="020F0502020204030203" pitchFamily="34" charset="0"/>
                <a:cs typeface="Lato Medium" panose="020F0502020204030203" pitchFamily="34" charset="0"/>
              </a:rPr>
              <a:t>1</a:t>
            </a:r>
            <a:r>
              <a:rPr lang="en-US" sz="2100" baseline="30000" dirty="0" smtClean="0">
                <a:solidFill>
                  <a:prstClr val="black"/>
                </a:solidFill>
                <a:latin typeface="Lato Medium" panose="020F0502020204030203" pitchFamily="34" charset="0"/>
                <a:ea typeface="Lato Medium" panose="020F0502020204030203" pitchFamily="34" charset="0"/>
                <a:cs typeface="Lato Medium" panose="020F0502020204030203" pitchFamily="34" charset="0"/>
              </a:rPr>
              <a:t>st</a:t>
            </a:r>
            <a:r>
              <a:rPr lang="en-US" sz="2100" dirty="0" smtClean="0">
                <a:solidFill>
                  <a:prstClr val="black"/>
                </a:solidFill>
                <a:latin typeface="Lato Medium" panose="020F0502020204030203" pitchFamily="34" charset="0"/>
                <a:ea typeface="Lato Medium" panose="020F0502020204030203" pitchFamily="34" charset="0"/>
                <a:cs typeface="Lato Medium" panose="020F0502020204030203" pitchFamily="34" charset="0"/>
              </a:rPr>
              <a:t> chain key is </a:t>
            </a:r>
            <a:r>
              <a:rPr lang="en-US" sz="2100" dirty="0" smtClean="0">
                <a:solidFill>
                  <a:prstClr val="black"/>
                </a:solidFill>
                <a:latin typeface="Lato Medium" panose="020F0502020204030203" pitchFamily="34" charset="0"/>
                <a:ea typeface="Lato Medium" panose="020F0502020204030203" pitchFamily="34" charset="0"/>
                <a:cs typeface="Lato Medium" panose="020F0502020204030203" pitchFamily="34" charset="0"/>
              </a:rPr>
              <a:t>lost, whole chain is insecure</a:t>
            </a:r>
            <a:endParaRPr lang="en-US" sz="2100" dirty="0">
              <a:solidFill>
                <a:prstClr val="black"/>
              </a:solidFill>
              <a:latin typeface="Lato Medium" panose="020F0502020204030203" pitchFamily="34" charset="0"/>
              <a:ea typeface="Lato Medium" panose="020F0502020204030203" pitchFamily="34" charset="0"/>
              <a:cs typeface="Lato Medium" panose="020F0502020204030203" pitchFamily="34" charset="0"/>
            </a:endParaRPr>
          </a:p>
          <a:p>
            <a:r>
              <a:rPr lang="en-US" sz="21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Opportunity:</a:t>
            </a:r>
            <a:r>
              <a:rPr lang="en-US" sz="2100" dirty="0" smtClean="0">
                <a:solidFill>
                  <a:prstClr val="black"/>
                </a:solidFill>
                <a:latin typeface="Lato Medium" panose="020F0502020204030203" pitchFamily="34" charset="0"/>
                <a:ea typeface="Lato Medium" panose="020F0502020204030203" pitchFamily="34" charset="0"/>
                <a:cs typeface="Lato Medium" panose="020F0502020204030203" pitchFamily="34" charset="0"/>
              </a:rPr>
              <a:t> If the “constant” has some entropy as well</a:t>
            </a:r>
            <a:r>
              <a:rPr lang="en-US" sz="2100" dirty="0">
                <a:solidFill>
                  <a:prstClr val="black"/>
                </a:solidFill>
                <a:latin typeface="Lato Medium" panose="020F0502020204030203" pitchFamily="34" charset="0"/>
                <a:ea typeface="Lato Medium" panose="020F0502020204030203" pitchFamily="34" charset="0"/>
                <a:cs typeface="Lato Medium" panose="020F0502020204030203" pitchFamily="34" charset="0"/>
              </a:rPr>
              <a:t>, then ∃ </a:t>
            </a:r>
            <a:r>
              <a:rPr lang="en-US" sz="2100" dirty="0" smtClean="0">
                <a:solidFill>
                  <a:prstClr val="black"/>
                </a:solidFill>
                <a:latin typeface="Lato Medium" panose="020F0502020204030203" pitchFamily="34" charset="0"/>
                <a:ea typeface="Lato Medium" panose="020F0502020204030203" pitchFamily="34" charset="0"/>
                <a:cs typeface="Lato Medium" panose="020F0502020204030203" pitchFamily="34" charset="0"/>
              </a:rPr>
              <a:t>potential for </a:t>
            </a:r>
            <a:r>
              <a:rPr lang="en-US" sz="2100" i="1" dirty="0" smtClean="0">
                <a:solidFill>
                  <a:prstClr val="black"/>
                </a:solidFill>
                <a:latin typeface="Lato Medium" panose="020F0502020204030203" pitchFamily="34" charset="0"/>
                <a:ea typeface="Lato Medium" panose="020F0502020204030203" pitchFamily="34" charset="0"/>
                <a:cs typeface="Lato Medium" panose="020F0502020204030203" pitchFamily="34" charset="0"/>
              </a:rPr>
              <a:t>post-compromise secrecy</a:t>
            </a:r>
            <a:endParaRPr lang="en-US" dirty="0" smtClean="0">
              <a:solidFill>
                <a:prstClr val="black"/>
              </a:solidFill>
              <a:latin typeface="Lato Medium" panose="020F0502020204030203" pitchFamily="34" charset="0"/>
              <a:ea typeface="Lato Medium" panose="020F0502020204030203" pitchFamily="34" charset="0"/>
              <a:cs typeface="Lato Medium" panose="020F0502020204030203"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051" t="8130" r="16514" b="8505"/>
          <a:stretch/>
        </p:blipFill>
        <p:spPr>
          <a:xfrm>
            <a:off x="8066049" y="3028308"/>
            <a:ext cx="3910361" cy="3612995"/>
          </a:xfrm>
          <a:prstGeom prst="rect">
            <a:avLst/>
          </a:prstGeom>
        </p:spPr>
      </p:pic>
      <p:grpSp>
        <p:nvGrpSpPr>
          <p:cNvPr id="7" name="Group 6"/>
          <p:cNvGrpSpPr/>
          <p:nvPr/>
        </p:nvGrpSpPr>
        <p:grpSpPr>
          <a:xfrm>
            <a:off x="7009643" y="1102109"/>
            <a:ext cx="4966767" cy="1556820"/>
            <a:chOff x="7009643" y="1102109"/>
            <a:chExt cx="4966767" cy="1556820"/>
          </a:xfrm>
        </p:grpSpPr>
        <p:cxnSp>
          <p:nvCxnSpPr>
            <p:cNvPr id="10" name="Straight Arrow Connector 9"/>
            <p:cNvCxnSpPr/>
            <p:nvPr/>
          </p:nvCxnSpPr>
          <p:spPr>
            <a:xfrm>
              <a:off x="7896487" y="1578050"/>
              <a:ext cx="2806053" cy="0"/>
            </a:xfrm>
            <a:prstGeom prst="straightConnector1">
              <a:avLst/>
            </a:prstGeom>
            <a:ln w="50800">
              <a:headEnd type="none" w="med" len="lg"/>
              <a:tailEnd type="triangle" w="med"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388847" y="1102109"/>
              <a:ext cx="2058577" cy="461665"/>
            </a:xfrm>
            <a:prstGeom prst="rect">
              <a:avLst/>
            </a:prstGeom>
            <a:noFill/>
          </p:spPr>
          <p:txBody>
            <a:bodyPr wrap="none" rtlCol="0">
              <a:spAutoFit/>
            </a:bodyPr>
            <a:lstStyle/>
            <a:p>
              <a:pPr lvl="0"/>
              <a:r>
                <a:rPr lang="en-US" sz="2400" dirty="0" smtClean="0">
                  <a:solidFill>
                    <a:prstClr val="black"/>
                  </a:solidFill>
                </a:rPr>
                <a:t>AuthEnc</a:t>
              </a:r>
              <a:r>
                <a:rPr lang="en-US" sz="2400" baseline="-25000" dirty="0" smtClean="0">
                  <a:solidFill>
                    <a:prstClr val="black"/>
                  </a:solidFill>
                  <a:latin typeface="+mj-lt"/>
                </a:rPr>
                <a:t>K1</a:t>
              </a:r>
              <a:r>
                <a:rPr lang="en-US" sz="2400" dirty="0" smtClean="0">
                  <a:solidFill>
                    <a:prstClr val="black"/>
                  </a:solidFill>
                </a:rPr>
                <a:t>(</a:t>
              </a:r>
              <a:r>
                <a:rPr lang="en-US" sz="2400" i="1" dirty="0" smtClean="0">
                  <a:solidFill>
                    <a:prstClr val="black"/>
                  </a:solidFill>
                  <a:latin typeface="+mj-lt"/>
                </a:rPr>
                <a:t>P</a:t>
              </a:r>
              <a:r>
                <a:rPr lang="en-US" sz="2400" baseline="-25000" dirty="0" smtClean="0">
                  <a:solidFill>
                    <a:prstClr val="black"/>
                  </a:solidFill>
                </a:rPr>
                <a:t>1</a:t>
              </a:r>
              <a:r>
                <a:rPr lang="en-US" sz="2400" dirty="0" smtClean="0">
                  <a:solidFill>
                    <a:prstClr val="black"/>
                  </a:solidFill>
                </a:rPr>
                <a:t>)</a:t>
              </a:r>
              <a:endParaRPr lang="en-US" sz="2400" baseline="-25000" dirty="0">
                <a:solidFill>
                  <a:prstClr val="black"/>
                </a:solidFill>
                <a:latin typeface="Lato Heavy"/>
              </a:endParaRPr>
            </a:p>
          </p:txBody>
        </p:sp>
        <p:sp>
          <p:nvSpPr>
            <p:cNvPr id="16" name="TextBox 15"/>
            <p:cNvSpPr txBox="1"/>
            <p:nvPr/>
          </p:nvSpPr>
          <p:spPr>
            <a:xfrm>
              <a:off x="8388847" y="1787909"/>
              <a:ext cx="2058577" cy="461665"/>
            </a:xfrm>
            <a:prstGeom prst="rect">
              <a:avLst/>
            </a:prstGeom>
            <a:noFill/>
          </p:spPr>
          <p:txBody>
            <a:bodyPr wrap="none" rtlCol="0">
              <a:spAutoFit/>
            </a:bodyPr>
            <a:lstStyle/>
            <a:p>
              <a:pPr lvl="0"/>
              <a:r>
                <a:rPr lang="en-US" sz="2400" dirty="0" smtClean="0">
                  <a:solidFill>
                    <a:prstClr val="black"/>
                  </a:solidFill>
                </a:rPr>
                <a:t>AuthEnc</a:t>
              </a:r>
              <a:r>
                <a:rPr lang="en-US" sz="2400" baseline="-25000" dirty="0" smtClean="0">
                  <a:solidFill>
                    <a:prstClr val="black"/>
                  </a:solidFill>
                  <a:latin typeface="+mj-lt"/>
                </a:rPr>
                <a:t>K2</a:t>
              </a:r>
              <a:r>
                <a:rPr lang="en-US" sz="2400" dirty="0" smtClean="0">
                  <a:solidFill>
                    <a:prstClr val="black"/>
                  </a:solidFill>
                </a:rPr>
                <a:t>(</a:t>
              </a:r>
              <a:r>
                <a:rPr lang="en-US" sz="2400" i="1" dirty="0" smtClean="0">
                  <a:solidFill>
                    <a:prstClr val="black"/>
                  </a:solidFill>
                  <a:latin typeface="+mj-lt"/>
                </a:rPr>
                <a:t>P</a:t>
              </a:r>
              <a:r>
                <a:rPr lang="en-US" sz="2400" baseline="-25000" dirty="0" smtClean="0">
                  <a:solidFill>
                    <a:prstClr val="black"/>
                  </a:solidFill>
                </a:rPr>
                <a:t>2</a:t>
              </a:r>
              <a:r>
                <a:rPr lang="en-US" sz="2400" dirty="0" smtClean="0">
                  <a:solidFill>
                    <a:prstClr val="black"/>
                  </a:solidFill>
                </a:rPr>
                <a:t>)</a:t>
              </a:r>
              <a:endParaRPr lang="en-US" sz="2400" baseline="-25000" dirty="0">
                <a:solidFill>
                  <a:prstClr val="black"/>
                </a:solidFill>
                <a:latin typeface="Lato Heavy"/>
              </a:endParaRPr>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04810" y="1232485"/>
              <a:ext cx="1371600" cy="1371600"/>
            </a:xfrm>
            <a:prstGeom prst="rect">
              <a:avLst/>
            </a:prstGeom>
          </p:spPr>
        </p:pic>
        <p:sp>
          <p:nvSpPr>
            <p:cNvPr id="20" name="TextBox 19"/>
            <p:cNvSpPr txBox="1"/>
            <p:nvPr/>
          </p:nvSpPr>
          <p:spPr>
            <a:xfrm>
              <a:off x="9180730" y="2197264"/>
              <a:ext cx="415498" cy="461665"/>
            </a:xfrm>
            <a:prstGeom prst="rect">
              <a:avLst/>
            </a:prstGeom>
            <a:noFill/>
          </p:spPr>
          <p:txBody>
            <a:bodyPr wrap="none" rtlCol="0">
              <a:spAutoFit/>
            </a:bodyPr>
            <a:lstStyle/>
            <a:p>
              <a:pPr lvl="0"/>
              <a:r>
                <a:rPr lang="en-US" sz="2400" dirty="0" smtClean="0">
                  <a:solidFill>
                    <a:prstClr val="black"/>
                  </a:solidFill>
                </a:rPr>
                <a:t>…</a:t>
              </a:r>
              <a:endParaRPr lang="en-US" sz="2400" baseline="-25000" dirty="0">
                <a:solidFill>
                  <a:prstClr val="black"/>
                </a:solidFill>
                <a:latin typeface="Lato Heavy"/>
              </a:endParaRPr>
            </a:p>
          </p:txBody>
        </p:sp>
        <p:cxnSp>
          <p:nvCxnSpPr>
            <p:cNvPr id="17" name="Straight Arrow Connector 16"/>
            <p:cNvCxnSpPr/>
            <p:nvPr/>
          </p:nvCxnSpPr>
          <p:spPr>
            <a:xfrm>
              <a:off x="7896487" y="2250839"/>
              <a:ext cx="2806053" cy="0"/>
            </a:xfrm>
            <a:prstGeom prst="straightConnector1">
              <a:avLst/>
            </a:prstGeom>
            <a:ln w="50800">
              <a:headEnd type="none" w="med" len="lg"/>
              <a:tailEnd type="triangle" w="med" len="lg"/>
            </a:ln>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09643" y="1224881"/>
              <a:ext cx="1379204" cy="1379204"/>
            </a:xfrm>
            <a:prstGeom prst="rect">
              <a:avLst/>
            </a:prstGeom>
          </p:spPr>
        </p:pic>
      </p:grpSp>
      <p:cxnSp>
        <p:nvCxnSpPr>
          <p:cNvPr id="21" name="Straight Connector 20"/>
          <p:cNvCxnSpPr>
            <a:stCxn id="3" idx="1"/>
          </p:cNvCxnSpPr>
          <p:nvPr/>
        </p:nvCxnSpPr>
        <p:spPr>
          <a:xfrm>
            <a:off x="609601" y="3731425"/>
            <a:ext cx="6999356" cy="0"/>
          </a:xfrm>
          <a:prstGeom prst="line">
            <a:avLst/>
          </a:prstGeom>
          <a:ln>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8066049" y="4965940"/>
            <a:ext cx="3910361" cy="16753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999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19285</TotalTime>
  <Words>1238</Words>
  <Application>Microsoft Macintosh PowerPoint</Application>
  <PresentationFormat>Custom</PresentationFormat>
  <Paragraphs>180</Paragraphs>
  <Slides>24</Slides>
  <Notes>14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Lecture 20: Completing the Signal messaging protocol</vt:lpstr>
      <vt:lpstr>Today: The real end of Part 3</vt:lpstr>
      <vt:lpstr>PowerPoint Presentation</vt:lpstr>
      <vt:lpstr>Public key cryptography: a partial timeline</vt:lpstr>
      <vt:lpstr>Secure message communication: the strawman</vt:lpstr>
      <vt:lpstr>A better approach</vt:lpstr>
      <vt:lpstr>Axolotl protocol, aka Signal protocol, aka double ratchet</vt:lpstr>
      <vt:lpstr>Signal: trustless key negotiation and evolution</vt:lpstr>
      <vt:lpstr>Symmetric ratchet</vt:lpstr>
      <vt:lpstr>Public ratchet</vt:lpstr>
      <vt:lpstr>Double ratchet rules</vt:lpstr>
      <vt:lpstr>Public ratchet seeds symmetric ratchets (one per direction)</vt:lpstr>
      <vt:lpstr>Public ratchet seeds symmetric ratchets (one per direction)</vt:lpstr>
      <vt:lpstr>Public ratchet seeds symmetric ratchets (one per direction)</vt:lpstr>
      <vt:lpstr>Public ratchet seeds symmetric ratchets (one per direction)</vt:lpstr>
      <vt:lpstr>Add a third chain to improve post-compromise secrecy</vt:lpstr>
      <vt:lpstr>Alice’s full state</vt:lpstr>
      <vt:lpstr>Alice’s full state</vt:lpstr>
      <vt:lpstr>Alice’s full state</vt:lpstr>
      <vt:lpstr>Recap: Forward and backward secrecy</vt:lpstr>
      <vt:lpstr>Ephemeral utopia</vt:lpstr>
      <vt:lpstr>Solution: a more involved Triple-DH protocol</vt:lpstr>
      <vt:lpstr>https://www.securemessagingapps.com</vt:lpstr>
      <vt:lpstr>This week’s reading: EFF blog post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Mayank Varia</dc:creator>
  <cp:lastModifiedBy>Mayank Varia</cp:lastModifiedBy>
  <cp:revision>1322</cp:revision>
  <dcterms:created xsi:type="dcterms:W3CDTF">2015-04-11T12:26:38Z</dcterms:created>
  <dcterms:modified xsi:type="dcterms:W3CDTF">2018-04-04T16:16:47Z</dcterms:modified>
</cp:coreProperties>
</file>