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74" r:id="rId2"/>
    <p:sldId id="415" r:id="rId3"/>
    <p:sldId id="398" r:id="rId4"/>
    <p:sldId id="377" r:id="rId5"/>
    <p:sldId id="409" r:id="rId6"/>
    <p:sldId id="401" r:id="rId7"/>
    <p:sldId id="383" r:id="rId8"/>
    <p:sldId id="384" r:id="rId9"/>
    <p:sldId id="403" r:id="rId10"/>
    <p:sldId id="416" r:id="rId11"/>
    <p:sldId id="378" r:id="rId12"/>
    <p:sldId id="379" r:id="rId13"/>
    <p:sldId id="380" r:id="rId14"/>
    <p:sldId id="381" r:id="rId15"/>
    <p:sldId id="382" r:id="rId16"/>
    <p:sldId id="404" r:id="rId17"/>
    <p:sldId id="386" r:id="rId18"/>
    <p:sldId id="387" r:id="rId19"/>
    <p:sldId id="388" r:id="rId20"/>
    <p:sldId id="389" r:id="rId21"/>
    <p:sldId id="390" r:id="rId22"/>
    <p:sldId id="391" r:id="rId23"/>
    <p:sldId id="392" r:id="rId24"/>
    <p:sldId id="405" r:id="rId25"/>
    <p:sldId id="407" r:id="rId26"/>
    <p:sldId id="41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00" autoAdjust="0"/>
    <p:restoredTop sz="92817" autoAdjust="0"/>
  </p:normalViewPr>
  <p:slideViewPr>
    <p:cSldViewPr snapToGrid="0" snapToObjects="1">
      <p:cViewPr varScale="1">
        <p:scale>
          <a:sx n="97" d="100"/>
          <a:sy n="97" d="100"/>
        </p:scale>
        <p:origin x="-824" y="-96"/>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157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4/18/18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a:t>
            </a:fld>
            <a:endParaRPr lang="en-US"/>
          </a:p>
        </p:txBody>
      </p:sp>
    </p:spTree>
    <p:extLst>
      <p:ext uri="{BB962C8B-B14F-4D97-AF65-F5344CB8AC3E}">
        <p14:creationId xmlns:p14="http://schemas.microsoft.com/office/powerpoint/2010/main" val="395066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https://</a:t>
            </a:r>
            <a:r>
              <a:rPr lang="en-US" dirty="0" err="1" smtClean="0"/>
              <a:t>www.random.org</a:t>
            </a:r>
            <a:r>
              <a:rPr lang="en-US" dirty="0" smtClean="0"/>
              <a:t>/history/ for more information about their iterative design of atmospheric noise sensors</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12</a:t>
            </a:fld>
            <a:endParaRPr lang="en-US"/>
          </a:p>
        </p:txBody>
      </p:sp>
    </p:spTree>
    <p:extLst>
      <p:ext uri="{BB962C8B-B14F-4D97-AF65-F5344CB8AC3E}">
        <p14:creationId xmlns:p14="http://schemas.microsoft.com/office/powerpoint/2010/main" val="377475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“Ring-oscillator-based analog design works by taking some of the thermal noise that's present in all resistors, amplifying it, then using the resulting jittery signal to change the period of a relatively slow-running clock. On each of the erratic ticks of that slow clock, the chip then samples the output of a second, fast-running clock, which cycles back and forth quite regularly between its two possible binary states: 0 and 1. That erratic sampling then produces a random sequence of 1s and 0s.” Source: https://</a:t>
            </a:r>
            <a:r>
              <a:rPr lang="en-US" dirty="0" err="1" smtClean="0"/>
              <a:t>spectrum.ieee.org</a:t>
            </a:r>
            <a:r>
              <a:rPr lang="en-US" dirty="0" smtClean="0"/>
              <a:t>/computing/hardware/behind-</a:t>
            </a:r>
            <a:r>
              <a:rPr lang="en-US" dirty="0" err="1" smtClean="0"/>
              <a:t>intels</a:t>
            </a:r>
            <a:r>
              <a:rPr lang="en-US" dirty="0" smtClean="0"/>
              <a:t>-new-</a:t>
            </a:r>
            <a:r>
              <a:rPr lang="en-US" dirty="0" err="1" smtClean="0"/>
              <a:t>randomnumber</a:t>
            </a:r>
            <a:r>
              <a:rPr lang="en-US" dirty="0" smtClean="0"/>
              <a:t>-generator</a:t>
            </a:r>
          </a:p>
        </p:txBody>
      </p:sp>
      <p:sp>
        <p:nvSpPr>
          <p:cNvPr id="4" name="Slide Number Placeholder 3"/>
          <p:cNvSpPr>
            <a:spLocks noGrp="1"/>
          </p:cNvSpPr>
          <p:nvPr>
            <p:ph type="sldNum" sz="quarter" idx="10"/>
          </p:nvPr>
        </p:nvSpPr>
        <p:spPr/>
        <p:txBody>
          <a:bodyPr/>
          <a:lstStyle/>
          <a:p>
            <a:fld id="{97A79C69-7037-BE4C-9719-0C264A566437}" type="slidenum">
              <a:rPr lang="en-US" smtClean="0"/>
              <a:t>13</a:t>
            </a:fld>
            <a:endParaRPr lang="en-US"/>
          </a:p>
        </p:txBody>
      </p:sp>
    </p:spTree>
    <p:extLst>
      <p:ext uri="{BB962C8B-B14F-4D97-AF65-F5344CB8AC3E}">
        <p14:creationId xmlns:p14="http://schemas.microsoft.com/office/powerpoint/2010/main" val="149166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http://spectrum.ieee.org/computing/hardware/behind-intels-new-randomnumber-generator</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14</a:t>
            </a:fld>
            <a:endParaRPr lang="en-US"/>
          </a:p>
        </p:txBody>
      </p:sp>
    </p:spTree>
    <p:extLst>
      <p:ext uri="{BB962C8B-B14F-4D97-AF65-F5344CB8AC3E}">
        <p14:creationId xmlns:p14="http://schemas.microsoft.com/office/powerpoint/2010/main" val="56505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15</a:t>
            </a:fld>
            <a:endParaRPr lang="en-US"/>
          </a:p>
        </p:txBody>
      </p:sp>
    </p:spTree>
    <p:extLst>
      <p:ext uri="{BB962C8B-B14F-4D97-AF65-F5344CB8AC3E}">
        <p14:creationId xmlns:p14="http://schemas.microsoft.com/office/powerpoint/2010/main" val="173762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https://crypto.stanford.edu/RealWorldCrypto/slides/jesse.pdf</a:t>
            </a:r>
          </a:p>
          <a:p>
            <a:r>
              <a:rPr lang="en-US" dirty="0" smtClean="0"/>
              <a:t>For</a:t>
            </a:r>
            <a:r>
              <a:rPr lang="en-US" baseline="0" dirty="0" smtClean="0"/>
              <a:t> extractor, think “biometric/fingerprint” with large string yielding ~33 bits of entropy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16</a:t>
            </a:fld>
            <a:endParaRPr lang="en-US"/>
          </a:p>
        </p:txBody>
      </p:sp>
    </p:spTree>
    <p:extLst>
      <p:ext uri="{BB962C8B-B14F-4D97-AF65-F5344CB8AC3E}">
        <p14:creationId xmlns:p14="http://schemas.microsoft.com/office/powerpoint/2010/main" val="89958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https://en.wikipedia.org/wiki/RC4</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18</a:t>
            </a:fld>
            <a:endParaRPr lang="en-US"/>
          </a:p>
        </p:txBody>
      </p:sp>
    </p:spTree>
    <p:extLst>
      <p:ext uri="{BB962C8B-B14F-4D97-AF65-F5344CB8AC3E}">
        <p14:creationId xmlns:p14="http://schemas.microsoft.com/office/powerpoint/2010/main" val="47848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http://csrc.nist.gov/publications/nistpubs/800-90A/SP800-90A.pdf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19</a:t>
            </a:fld>
            <a:endParaRPr lang="en-US"/>
          </a:p>
        </p:txBody>
      </p:sp>
    </p:spTree>
    <p:extLst>
      <p:ext uri="{BB962C8B-B14F-4D97-AF65-F5344CB8AC3E}">
        <p14:creationId xmlns:p14="http://schemas.microsoft.com/office/powerpoint/2010/main" val="6215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http://csrc.nist.gov/publications/nistpubs/800-90A/SP800-90A.pdf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20</a:t>
            </a:fld>
            <a:endParaRPr lang="en-US"/>
          </a:p>
        </p:txBody>
      </p:sp>
    </p:spTree>
    <p:extLst>
      <p:ext uri="{BB962C8B-B14F-4D97-AF65-F5344CB8AC3E}">
        <p14:creationId xmlns:p14="http://schemas.microsoft.com/office/powerpoint/2010/main" val="2378809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http://csrc.nist.gov/publications/nistpubs/800-90A/SP800-90A.pdf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21</a:t>
            </a:fld>
            <a:endParaRPr lang="en-US"/>
          </a:p>
        </p:txBody>
      </p:sp>
    </p:spTree>
    <p:extLst>
      <p:ext uri="{BB962C8B-B14F-4D97-AF65-F5344CB8AC3E}">
        <p14:creationId xmlns:p14="http://schemas.microsoft.com/office/powerpoint/2010/main" val="177278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http://csrc.nist.gov/publications/nistpubs/800-90A/SP800-90A.pdf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22</a:t>
            </a:fld>
            <a:endParaRPr lang="en-US"/>
          </a:p>
        </p:txBody>
      </p:sp>
    </p:spTree>
    <p:extLst>
      <p:ext uri="{BB962C8B-B14F-4D97-AF65-F5344CB8AC3E}">
        <p14:creationId xmlns:p14="http://schemas.microsoft.com/office/powerpoint/2010/main" val="164198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3</a:t>
            </a:fld>
            <a:endParaRPr lang="en-US"/>
          </a:p>
        </p:txBody>
      </p:sp>
    </p:spTree>
    <p:extLst>
      <p:ext uri="{BB962C8B-B14F-4D97-AF65-F5344CB8AC3E}">
        <p14:creationId xmlns:p14="http://schemas.microsoft.com/office/powerpoint/2010/main" val="2332713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http://csrc.nist.gov/publications/nistpubs/800-90A/SP800-90A.pdf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23</a:t>
            </a:fld>
            <a:endParaRPr lang="en-US"/>
          </a:p>
        </p:txBody>
      </p:sp>
    </p:spTree>
    <p:extLst>
      <p:ext uri="{BB962C8B-B14F-4D97-AF65-F5344CB8AC3E}">
        <p14:creationId xmlns:p14="http://schemas.microsoft.com/office/powerpoint/2010/main" val="3747404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https://crypto.stanford.edu/RealWorldCrypto/slides/jesse.pdf</a:t>
            </a:r>
          </a:p>
          <a:p>
            <a:r>
              <a:rPr lang="en-US" dirty="0" smtClean="0"/>
              <a:t>For</a:t>
            </a:r>
            <a:r>
              <a:rPr lang="en-US" baseline="0" dirty="0" smtClean="0"/>
              <a:t> extractor, think “biometric/fingerprint” with large string yielding ~33 bits of entropy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24</a:t>
            </a:fld>
            <a:endParaRPr lang="en-US"/>
          </a:p>
        </p:txBody>
      </p:sp>
    </p:spTree>
    <p:extLst>
      <p:ext uri="{BB962C8B-B14F-4D97-AF65-F5344CB8AC3E}">
        <p14:creationId xmlns:p14="http://schemas.microsoft.com/office/powerpoint/2010/main" val="638519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a:t>
            </a:r>
            <a:r>
              <a:rPr lang="en-US" baseline="0" dirty="0" smtClean="0"/>
              <a:t> from https://blog.cr.yp.to/20140205-entropy.html</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25</a:t>
            </a:fld>
            <a:endParaRPr lang="en-US"/>
          </a:p>
        </p:txBody>
      </p:sp>
    </p:spTree>
    <p:extLst>
      <p:ext uri="{BB962C8B-B14F-4D97-AF65-F5344CB8AC3E}">
        <p14:creationId xmlns:p14="http://schemas.microsoft.com/office/powerpoint/2010/main" val="3454080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https://crypto.stanford.edu/RealWorldCrypto/slides/jesse.pdf</a:t>
            </a:r>
          </a:p>
          <a:p>
            <a:r>
              <a:rPr lang="en-US" dirty="0" smtClean="0"/>
              <a:t>For</a:t>
            </a:r>
            <a:r>
              <a:rPr lang="en-US" baseline="0" dirty="0" smtClean="0"/>
              <a:t> extractor, think “biometric/fingerprint” with large string yielding ~33 bits of entropy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26</a:t>
            </a:fld>
            <a:endParaRPr lang="en-US"/>
          </a:p>
        </p:txBody>
      </p:sp>
    </p:spTree>
    <p:extLst>
      <p:ext uri="{BB962C8B-B14F-4D97-AF65-F5344CB8AC3E}">
        <p14:creationId xmlns:p14="http://schemas.microsoft.com/office/powerpoint/2010/main" val="63851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4</a:t>
            </a:fld>
            <a:endParaRPr lang="en-US"/>
          </a:p>
        </p:txBody>
      </p:sp>
    </p:spTree>
    <p:extLst>
      <p:ext uri="{BB962C8B-B14F-4D97-AF65-F5344CB8AC3E}">
        <p14:creationId xmlns:p14="http://schemas.microsoft.com/office/powerpoint/2010/main" val="171707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details on the </a:t>
            </a:r>
            <a:r>
              <a:rPr lang="en-US" dirty="0" err="1" smtClean="0"/>
              <a:t>Debian</a:t>
            </a:r>
            <a:r>
              <a:rPr lang="en-US" dirty="0" smtClean="0"/>
              <a:t> issue, see</a:t>
            </a:r>
          </a:p>
          <a:p>
            <a:pPr marL="171450" indent="-171450">
              <a:buFontTx/>
              <a:buChar char="-"/>
            </a:pPr>
            <a:r>
              <a:rPr lang="en-US" dirty="0" smtClean="0"/>
              <a:t>https://rt.openssl.org/Ticket/Display.html?id=521&amp;user=guest&amp;pass=guest</a:t>
            </a:r>
          </a:p>
          <a:p>
            <a:pPr marL="171450" indent="-171450">
              <a:buFontTx/>
              <a:buChar char="-"/>
            </a:pPr>
            <a:r>
              <a:rPr lang="en-US" dirty="0" smtClean="0"/>
              <a:t>http://taint.org/2008/05/13/153959a.html</a:t>
            </a:r>
          </a:p>
        </p:txBody>
      </p:sp>
      <p:sp>
        <p:nvSpPr>
          <p:cNvPr id="4" name="Slide Number Placeholder 3"/>
          <p:cNvSpPr>
            <a:spLocks noGrp="1"/>
          </p:cNvSpPr>
          <p:nvPr>
            <p:ph type="sldNum" sz="quarter" idx="10"/>
          </p:nvPr>
        </p:nvSpPr>
        <p:spPr/>
        <p:txBody>
          <a:bodyPr/>
          <a:lstStyle/>
          <a:p>
            <a:fld id="{97A79C69-7037-BE4C-9719-0C264A566437}" type="slidenum">
              <a:rPr lang="en-US" smtClean="0"/>
              <a:t>5</a:t>
            </a:fld>
            <a:endParaRPr lang="en-US"/>
          </a:p>
        </p:txBody>
      </p:sp>
    </p:spTree>
    <p:extLst>
      <p:ext uri="{BB962C8B-B14F-4D97-AF65-F5344CB8AC3E}">
        <p14:creationId xmlns:p14="http://schemas.microsoft.com/office/powerpoint/2010/main" val="300974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https://crypto.stanford.edu/RealWorldCrypto/slides/jesse.pdf</a:t>
            </a:r>
          </a:p>
          <a:p>
            <a:r>
              <a:rPr lang="en-US" dirty="0" smtClean="0"/>
              <a:t>For</a:t>
            </a:r>
            <a:r>
              <a:rPr lang="en-US" baseline="0" dirty="0" smtClean="0"/>
              <a:t> extractor, think “biometric/fingerprint” with large string yielding ~33 bits of entropy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7</a:t>
            </a:fld>
            <a:endParaRPr lang="en-US"/>
          </a:p>
        </p:txBody>
      </p:sp>
    </p:spTree>
    <p:extLst>
      <p:ext uri="{BB962C8B-B14F-4D97-AF65-F5344CB8AC3E}">
        <p14:creationId xmlns:p14="http://schemas.microsoft.com/office/powerpoint/2010/main" val="162684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accomplish</a:t>
            </a:r>
          </a:p>
          <a:p>
            <a:pPr marL="171450" indent="-171450">
              <a:buFontTx/>
              <a:buChar char="-"/>
            </a:pPr>
            <a:r>
              <a:rPr lang="en-US" baseline="0" dirty="0" smtClean="0"/>
              <a:t>Resilience: have multiple sources + smart ways to combine them (cf. </a:t>
            </a:r>
            <a:r>
              <a:rPr lang="en-US" baseline="0" dirty="0" err="1" smtClean="0"/>
              <a:t>xor</a:t>
            </a:r>
            <a:r>
              <a:rPr lang="en-US" baseline="0" dirty="0" smtClean="0"/>
              <a:t>)</a:t>
            </a:r>
          </a:p>
          <a:p>
            <a:pPr marL="171450" indent="-171450">
              <a:buFontTx/>
              <a:buChar char="-"/>
            </a:pPr>
            <a:r>
              <a:rPr lang="en-US" dirty="0" smtClean="0"/>
              <a:t>FS/BS: re-seed the PRG periodically with new TRG data</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8</a:t>
            </a:fld>
            <a:endParaRPr lang="en-US"/>
          </a:p>
        </p:txBody>
      </p:sp>
    </p:spTree>
    <p:extLst>
      <p:ext uri="{BB962C8B-B14F-4D97-AF65-F5344CB8AC3E}">
        <p14:creationId xmlns:p14="http://schemas.microsoft.com/office/powerpoint/2010/main" val="309463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https://crypto.stanford.edu/RealWorldCrypto/slides/jesse.pdf</a:t>
            </a:r>
          </a:p>
          <a:p>
            <a:r>
              <a:rPr lang="en-US" dirty="0" smtClean="0"/>
              <a:t>For</a:t>
            </a:r>
            <a:r>
              <a:rPr lang="en-US" baseline="0" dirty="0" smtClean="0"/>
              <a:t> extractor, think “biometric/fingerprint” with large string yielding ~33 bits of entropy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9</a:t>
            </a:fld>
            <a:endParaRPr lang="en-US"/>
          </a:p>
        </p:txBody>
      </p:sp>
    </p:spTree>
    <p:extLst>
      <p:ext uri="{BB962C8B-B14F-4D97-AF65-F5344CB8AC3E}">
        <p14:creationId xmlns:p14="http://schemas.microsoft.com/office/powerpoint/2010/main" val="329013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a:t>
            </a:r>
            <a:r>
              <a:rPr lang="en-US" dirty="0" err="1" smtClean="0"/>
              <a:t>spectrum.ieee.org</a:t>
            </a:r>
            <a:r>
              <a:rPr lang="en-US" dirty="0" smtClean="0"/>
              <a:t>/computing/hardware/behind-</a:t>
            </a:r>
            <a:r>
              <a:rPr lang="en-US" dirty="0" err="1" smtClean="0"/>
              <a:t>intels</a:t>
            </a:r>
            <a:r>
              <a:rPr lang="en-US" dirty="0" smtClean="0"/>
              <a:t>-new-</a:t>
            </a:r>
            <a:r>
              <a:rPr lang="en-US" dirty="0" err="1" smtClean="0"/>
              <a:t>randomnumber</a:t>
            </a:r>
            <a:r>
              <a:rPr lang="en-US" dirty="0" smtClean="0"/>
              <a:t>-generator</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10</a:t>
            </a:fld>
            <a:endParaRPr lang="en-US"/>
          </a:p>
        </p:txBody>
      </p:sp>
    </p:spTree>
    <p:extLst>
      <p:ext uri="{BB962C8B-B14F-4D97-AF65-F5344CB8AC3E}">
        <p14:creationId xmlns:p14="http://schemas.microsoft.com/office/powerpoint/2010/main" val="262690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say more about the topics on the left column.</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11</a:t>
            </a:fld>
            <a:endParaRPr lang="en-US"/>
          </a:p>
        </p:txBody>
      </p:sp>
    </p:spTree>
    <p:extLst>
      <p:ext uri="{BB962C8B-B14F-4D97-AF65-F5344CB8AC3E}">
        <p14:creationId xmlns:p14="http://schemas.microsoft.com/office/powerpoint/2010/main" val="420341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0249"/>
            <a:ext cx="77724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161976"/>
            <a:ext cx="64008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51E15B-4F5E-2141-BE08-D9318530832B}" type="datetimeFigureOut">
              <a:rPr lang="en-US" smtClean="0"/>
              <a:t>4/18/18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079190" y="1228063"/>
            <a:ext cx="364055" cy="365125"/>
          </a:xfrm>
          <a:prstGeom prst="rect">
            <a:avLst/>
          </a:prstGeom>
        </p:spPr>
        <p:txBody>
          <a:bodyPr/>
          <a:lstStyle/>
          <a:p>
            <a:fld id="{24CA3347-EB72-964C-BA9A-E32263F0C6F3}" type="slidenum">
              <a:rPr lang="en-US" smtClean="0"/>
              <a:t>‹#›</a:t>
            </a:fld>
            <a:endParaRPr lang="en-US"/>
          </a:p>
        </p:txBody>
      </p:sp>
    </p:spTree>
    <p:extLst>
      <p:ext uri="{BB962C8B-B14F-4D97-AF65-F5344CB8AC3E}">
        <p14:creationId xmlns:p14="http://schemas.microsoft.com/office/powerpoint/2010/main" val="263057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51E15B-4F5E-2141-BE08-D9318530832B}" type="datetimeFigureOut">
              <a:rPr lang="en-US" smtClean="0"/>
              <a:t>4/18/18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079190" y="1228063"/>
            <a:ext cx="364055" cy="365125"/>
          </a:xfrm>
          <a:prstGeom prst="rect">
            <a:avLst/>
          </a:prstGeom>
        </p:spPr>
        <p:txBody>
          <a:bodyPr/>
          <a:lstStyle/>
          <a:p>
            <a:fld id="{24CA3347-EB72-964C-BA9A-E32263F0C6F3}" type="slidenum">
              <a:rPr lang="en-US" smtClean="0"/>
              <a:t>‹#›</a:t>
            </a:fld>
            <a:endParaRPr lang="en-US"/>
          </a:p>
        </p:txBody>
      </p:sp>
    </p:spTree>
    <p:extLst>
      <p:ext uri="{BB962C8B-B14F-4D97-AF65-F5344CB8AC3E}">
        <p14:creationId xmlns:p14="http://schemas.microsoft.com/office/powerpoint/2010/main" val="37611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02108"/>
            <a:ext cx="8229600" cy="52586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9144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8" name="Oval 7"/>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33076"/>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132889"/>
            <a:ext cx="77724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Oval 8"/>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16968368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2108"/>
            <a:ext cx="40386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02108"/>
            <a:ext cx="40386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9144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1" name="Oval 10"/>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02108"/>
            <a:ext cx="4040188"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41870"/>
            <a:ext cx="4040188"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02108"/>
            <a:ext cx="4041775"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41870"/>
            <a:ext cx="4041775"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9144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6" name="Oval 15"/>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9144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9" name="Oval 8"/>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Oval 6"/>
          <p:cNvSpPr/>
          <p:nvPr userDrawn="1"/>
        </p:nvSpPr>
        <p:spPr>
          <a:xfrm>
            <a:off x="8623829" y="157444"/>
            <a:ext cx="365760" cy="365125"/>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bg1">
                    <a:lumMod val="95000"/>
                  </a:schemeClr>
                </a:solidFill>
                <a:latin typeface="Lato Light"/>
                <a:cs typeface="Lato Light"/>
              </a:rPr>
              <a:pPr/>
              <a:t>‹#›</a:t>
            </a:fld>
            <a:endParaRPr lang="en-US" b="0" i="0" dirty="0">
              <a:solidFill>
                <a:schemeClr val="bg1">
                  <a:lumMod val="95000"/>
                </a:schemeClr>
              </a:solidFill>
              <a:latin typeface="Lato Light"/>
              <a:cs typeface="Lato Light"/>
            </a:endParaRPr>
          </a:p>
        </p:txBody>
      </p:sp>
    </p:spTree>
    <p:extLst>
      <p:ext uri="{BB962C8B-B14F-4D97-AF65-F5344CB8AC3E}">
        <p14:creationId xmlns:p14="http://schemas.microsoft.com/office/powerpoint/2010/main" val="221749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856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51E15B-4F5E-2141-BE08-D9318530832B}" type="datetimeFigureOut">
              <a:rPr lang="en-US" smtClean="0"/>
              <a:t>4/18/18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079190" y="1228063"/>
            <a:ext cx="364055" cy="365125"/>
          </a:xfrm>
          <a:prstGeom prst="rect">
            <a:avLst/>
          </a:prstGeom>
        </p:spPr>
        <p:txBody>
          <a:bodyPr/>
          <a:lstStyle/>
          <a:p>
            <a:fld id="{24CA3347-EB72-964C-BA9A-E32263F0C6F3}" type="slidenum">
              <a:rPr lang="en-US" smtClean="0"/>
              <a:t>‹#›</a:t>
            </a:fld>
            <a:endParaRPr lang="en-US"/>
          </a:p>
        </p:txBody>
      </p:sp>
    </p:spTree>
    <p:extLst>
      <p:ext uri="{BB962C8B-B14F-4D97-AF65-F5344CB8AC3E}">
        <p14:creationId xmlns:p14="http://schemas.microsoft.com/office/powerpoint/2010/main" val="19941722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6948"/>
            <a:ext cx="8229600" cy="54580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02108"/>
            <a:ext cx="82296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8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21: Randomness</a:t>
            </a:r>
            <a:endParaRPr lang="en-US" dirty="0"/>
          </a:p>
        </p:txBody>
      </p:sp>
      <p:sp>
        <p:nvSpPr>
          <p:cNvPr id="3" name="Content Placeholder 2"/>
          <p:cNvSpPr>
            <a:spLocks noGrp="1"/>
          </p:cNvSpPr>
          <p:nvPr>
            <p:ph idx="1"/>
          </p:nvPr>
        </p:nvSpPr>
        <p:spPr/>
        <p:txBody>
          <a:bodyPr>
            <a:noAutofit/>
          </a:bodyPr>
          <a:lstStyle/>
          <a:p>
            <a:pPr marL="0" indent="0">
              <a:buNone/>
            </a:pPr>
            <a:r>
              <a:rPr lang="en-US" dirty="0"/>
              <a:t>Announcements</a:t>
            </a:r>
          </a:p>
          <a:p>
            <a:r>
              <a:rPr lang="en-US" sz="2100" dirty="0" smtClean="0"/>
              <a:t>Test 2 returned in class today</a:t>
            </a:r>
            <a:endParaRPr lang="en-US" sz="1700" dirty="0" smtClean="0"/>
          </a:p>
          <a:p>
            <a:pPr lvl="1"/>
            <a:r>
              <a:rPr lang="en-US" sz="1800" dirty="0" smtClean="0"/>
              <a:t>Curved score = 38 + 0.7 * raw score (I only wrote curved score on exams)</a:t>
            </a:r>
          </a:p>
          <a:p>
            <a:pPr lvl="1"/>
            <a:r>
              <a:rPr lang="en-US" sz="1800" dirty="0" smtClean="0"/>
              <a:t>Similar grade distribution to last time, median grade = 73 raw, 89 curved</a:t>
            </a:r>
          </a:p>
          <a:p>
            <a:r>
              <a:rPr lang="en-US" sz="2100" dirty="0" smtClean="0"/>
              <a:t>Lab 9 to be posted later this week and due sometime next week</a:t>
            </a:r>
          </a:p>
          <a:p>
            <a:pPr marL="0" indent="0">
              <a:buNone/>
            </a:pPr>
            <a:endParaRPr lang="en-US" sz="2100" dirty="0"/>
          </a:p>
          <a:p>
            <a:pPr marL="0" indent="0">
              <a:buNone/>
            </a:pPr>
            <a:r>
              <a:rPr lang="en-US" dirty="0" smtClean="0"/>
              <a:t>Schedule for rest of semester</a:t>
            </a:r>
          </a:p>
          <a:p>
            <a:r>
              <a:rPr lang="en-US" sz="2100" dirty="0" smtClean="0"/>
              <a:t>Today: Random number generation</a:t>
            </a:r>
          </a:p>
          <a:p>
            <a:r>
              <a:rPr lang="en-US" sz="2100" dirty="0" smtClean="0"/>
              <a:t>Wed 4/11: Prof. </a:t>
            </a:r>
            <a:r>
              <a:rPr lang="en-US" sz="2100" dirty="0" err="1" smtClean="0"/>
              <a:t>Egele’s</a:t>
            </a:r>
            <a:r>
              <a:rPr lang="en-US" sz="2100" dirty="0" smtClean="0"/>
              <a:t> guest lecture on crypto in Android apps</a:t>
            </a:r>
          </a:p>
          <a:p>
            <a:r>
              <a:rPr lang="en-US" sz="2100" dirty="0" smtClean="0"/>
              <a:t>Mon 4/16: Holiday, no class</a:t>
            </a:r>
          </a:p>
          <a:p>
            <a:r>
              <a:rPr lang="en-US" sz="2100" dirty="0" smtClean="0"/>
              <a:t>Wed 4/18: Cryptanalysis</a:t>
            </a:r>
          </a:p>
          <a:p>
            <a:r>
              <a:rPr lang="en-US" sz="2100" dirty="0" smtClean="0"/>
              <a:t>Week of 4/23: Computing on confidential data</a:t>
            </a:r>
          </a:p>
          <a:p>
            <a:r>
              <a:rPr lang="en-US" sz="2100" dirty="0" smtClean="0"/>
              <a:t>Week of 4/30: Crypto and the law</a:t>
            </a:r>
          </a:p>
        </p:txBody>
      </p:sp>
    </p:spTree>
    <p:extLst>
      <p:ext uri="{BB962C8B-B14F-4D97-AF65-F5344CB8AC3E}">
        <p14:creationId xmlns:p14="http://schemas.microsoft.com/office/powerpoint/2010/main" val="26917804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Harvesting true randomness</a:t>
            </a:r>
            <a:endParaRPr lang="en-US" dirty="0"/>
          </a:p>
        </p:txBody>
      </p:sp>
      <p:sp>
        <p:nvSpPr>
          <p:cNvPr id="4" name="Content Placeholder 3"/>
          <p:cNvSpPr>
            <a:spLocks noGrp="1"/>
          </p:cNvSpPr>
          <p:nvPr>
            <p:ph idx="1"/>
          </p:nvPr>
        </p:nvSpPr>
        <p:spPr/>
        <p:txBody>
          <a:bodyPr/>
          <a:lstStyle/>
          <a:p>
            <a:pPr marL="0" indent="0">
              <a:buNone/>
            </a:pPr>
            <a:r>
              <a:rPr lang="en-US" dirty="0"/>
              <a:t>“Fortunately, </a:t>
            </a:r>
            <a:r>
              <a:rPr lang="en-US" dirty="0" smtClean="0"/>
              <a:t>it’s </a:t>
            </a:r>
            <a:r>
              <a:rPr lang="en-US" dirty="0"/>
              <a:t>not hard to harvest truly unpredictable randomness by tapping the chaotic universe that surrounds a computer's orderly, deterministic world of 1s and 0s</a:t>
            </a:r>
            <a:r>
              <a:rPr lang="en-US" dirty="0" smtClean="0"/>
              <a:t>.</a:t>
            </a:r>
            <a:br>
              <a:rPr lang="en-US" dirty="0" smtClean="0"/>
            </a:br>
            <a:r>
              <a:rPr lang="en-US" dirty="0" smtClean="0"/>
              <a:t>But </a:t>
            </a:r>
            <a:r>
              <a:rPr lang="en-US" dirty="0"/>
              <a:t>how exactly do you do that</a:t>
            </a:r>
            <a:r>
              <a:rPr lang="en-US" dirty="0" smtClean="0"/>
              <a:t>?”</a:t>
            </a:r>
          </a:p>
          <a:p>
            <a:pPr marL="0" indent="0" algn="r">
              <a:buNone/>
            </a:pPr>
            <a:r>
              <a:rPr lang="mr-IN" sz="2100" dirty="0" smtClean="0"/>
              <a:t>–</a:t>
            </a:r>
            <a:r>
              <a:rPr lang="en-US" sz="2100" dirty="0" smtClean="0"/>
              <a:t> IEEE Spectrum</a:t>
            </a:r>
            <a:endParaRPr lang="en-US" sz="2100" dirty="0"/>
          </a:p>
        </p:txBody>
      </p:sp>
    </p:spTree>
    <p:extLst>
      <p:ext uri="{BB962C8B-B14F-4D97-AF65-F5344CB8AC3E}">
        <p14:creationId xmlns:p14="http://schemas.microsoft.com/office/powerpoint/2010/main" val="2399001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sources of entropy that computers capture</a:t>
            </a:r>
            <a:endParaRPr lang="en-US" dirty="0"/>
          </a:p>
        </p:txBody>
      </p:sp>
      <p:sp>
        <p:nvSpPr>
          <p:cNvPr id="3" name="Content Placeholder 2"/>
          <p:cNvSpPr>
            <a:spLocks noGrp="1"/>
          </p:cNvSpPr>
          <p:nvPr>
            <p:ph sz="half" idx="1"/>
          </p:nvPr>
        </p:nvSpPr>
        <p:spPr/>
        <p:txBody>
          <a:bodyPr>
            <a:noAutofit/>
          </a:bodyPr>
          <a:lstStyle/>
          <a:p>
            <a:r>
              <a:rPr lang="en-US" dirty="0"/>
              <a:t>Physics</a:t>
            </a:r>
          </a:p>
          <a:p>
            <a:pPr lvl="1"/>
            <a:r>
              <a:rPr lang="en-US" dirty="0"/>
              <a:t>EM radiation</a:t>
            </a:r>
          </a:p>
          <a:p>
            <a:pPr lvl="1"/>
            <a:r>
              <a:rPr lang="en-US" dirty="0" smtClean="0"/>
              <a:t>Temperature</a:t>
            </a:r>
          </a:p>
          <a:p>
            <a:pPr lvl="1"/>
            <a:endParaRPr lang="en-US" dirty="0" smtClean="0"/>
          </a:p>
          <a:p>
            <a:r>
              <a:rPr lang="en-US" dirty="0"/>
              <a:t>Logical gates</a:t>
            </a:r>
          </a:p>
          <a:p>
            <a:pPr lvl="1"/>
            <a:r>
              <a:rPr lang="en-US" dirty="0" smtClean="0"/>
              <a:t>Clock drift</a:t>
            </a:r>
            <a:endParaRPr lang="en-US" dirty="0"/>
          </a:p>
          <a:p>
            <a:pPr lvl="1"/>
            <a:r>
              <a:rPr lang="en-US" dirty="0" smtClean="0"/>
              <a:t>Thermal noise</a:t>
            </a:r>
          </a:p>
          <a:p>
            <a:pPr lvl="1"/>
            <a:endParaRPr lang="en-US" dirty="0" smtClean="0"/>
          </a:p>
          <a:p>
            <a:r>
              <a:rPr lang="en-US" dirty="0"/>
              <a:t>Quantum mechanics</a:t>
            </a:r>
          </a:p>
          <a:p>
            <a:pPr lvl="1"/>
            <a:r>
              <a:rPr lang="en-US" dirty="0"/>
              <a:t>Beam splitters &amp; Polarization filters</a:t>
            </a:r>
          </a:p>
          <a:p>
            <a:pPr lvl="1"/>
            <a:r>
              <a:rPr lang="en-US" dirty="0"/>
              <a:t>Tunneling</a:t>
            </a:r>
          </a:p>
          <a:p>
            <a:pPr lvl="1"/>
            <a:r>
              <a:rPr lang="en-US" dirty="0" smtClean="0"/>
              <a:t>Entanglement</a:t>
            </a:r>
            <a:endParaRPr lang="en-US" dirty="0"/>
          </a:p>
          <a:p>
            <a:pPr lvl="1"/>
            <a:endParaRPr lang="en-US" dirty="0"/>
          </a:p>
        </p:txBody>
      </p:sp>
      <p:sp>
        <p:nvSpPr>
          <p:cNvPr id="4" name="Content Placeholder 3"/>
          <p:cNvSpPr>
            <a:spLocks noGrp="1"/>
          </p:cNvSpPr>
          <p:nvPr>
            <p:ph sz="half" idx="2"/>
          </p:nvPr>
        </p:nvSpPr>
        <p:spPr/>
        <p:txBody>
          <a:bodyPr>
            <a:normAutofit/>
          </a:bodyPr>
          <a:lstStyle/>
          <a:p>
            <a:r>
              <a:rPr lang="en-US" dirty="0"/>
              <a:t>Human</a:t>
            </a:r>
          </a:p>
          <a:p>
            <a:pPr lvl="1"/>
            <a:r>
              <a:rPr lang="en-US" dirty="0"/>
              <a:t>Keystroke timings</a:t>
            </a:r>
          </a:p>
          <a:p>
            <a:pPr lvl="1"/>
            <a:r>
              <a:rPr lang="en-US" dirty="0"/>
              <a:t>Mouse </a:t>
            </a:r>
            <a:r>
              <a:rPr lang="en-US" dirty="0" smtClean="0"/>
              <a:t>movements</a:t>
            </a:r>
          </a:p>
          <a:p>
            <a:pPr lvl="1"/>
            <a:r>
              <a:rPr lang="en-US" dirty="0" smtClean="0"/>
              <a:t>HDD disk seek times</a:t>
            </a:r>
            <a:endParaRPr lang="en-US" dirty="0"/>
          </a:p>
          <a:p>
            <a:pPr marL="0" indent="0">
              <a:buNone/>
            </a:pPr>
            <a:endParaRPr lang="en-US" dirty="0" smtClean="0"/>
          </a:p>
          <a:p>
            <a:r>
              <a:rPr lang="en-US" dirty="0" smtClean="0"/>
              <a:t>Smartphone </a:t>
            </a:r>
            <a:r>
              <a:rPr lang="en-US" dirty="0"/>
              <a:t>sensors</a:t>
            </a:r>
          </a:p>
          <a:p>
            <a:pPr lvl="1"/>
            <a:r>
              <a:rPr lang="en-US" dirty="0"/>
              <a:t>Microphone</a:t>
            </a:r>
          </a:p>
          <a:p>
            <a:pPr lvl="1"/>
            <a:r>
              <a:rPr lang="en-US" dirty="0"/>
              <a:t>Camera</a:t>
            </a:r>
          </a:p>
          <a:p>
            <a:pPr lvl="1"/>
            <a:r>
              <a:rPr lang="en-US" dirty="0"/>
              <a:t>Gyroscope</a:t>
            </a:r>
          </a:p>
          <a:p>
            <a:pPr lvl="1"/>
            <a:r>
              <a:rPr lang="en-US" dirty="0"/>
              <a:t>GPS/wiki/Bluetooth </a:t>
            </a:r>
            <a:r>
              <a:rPr lang="en-US" dirty="0" smtClean="0"/>
              <a:t>signals</a:t>
            </a:r>
            <a:endParaRPr lang="en-US" dirty="0"/>
          </a:p>
        </p:txBody>
      </p:sp>
    </p:spTree>
    <p:extLst>
      <p:ext uri="{BB962C8B-B14F-4D97-AF65-F5344CB8AC3E}">
        <p14:creationId xmlns:p14="http://schemas.microsoft.com/office/powerpoint/2010/main" val="3024283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random.org</a:t>
            </a:r>
            <a:r>
              <a:rPr lang="en-US" dirty="0" smtClean="0"/>
              <a:t>/history</a:t>
            </a:r>
            <a:endParaRPr lang="en-US" dirty="0"/>
          </a:p>
        </p:txBody>
      </p:sp>
      <p:sp>
        <p:nvSpPr>
          <p:cNvPr id="3" name="Content Placeholder 2"/>
          <p:cNvSpPr>
            <a:spLocks noGrp="1"/>
          </p:cNvSpPr>
          <p:nvPr>
            <p:ph sz="half" idx="1"/>
          </p:nvPr>
        </p:nvSpPr>
        <p:spPr/>
        <p:txBody>
          <a:bodyPr>
            <a:normAutofit/>
          </a:bodyPr>
          <a:lstStyle/>
          <a:p>
            <a:r>
              <a:rPr lang="en-US" dirty="0"/>
              <a:t>Physics</a:t>
            </a:r>
          </a:p>
          <a:p>
            <a:pPr lvl="1"/>
            <a:r>
              <a:rPr lang="en-US" dirty="0">
                <a:solidFill>
                  <a:srgbClr val="C00000"/>
                </a:solidFill>
              </a:rPr>
              <a:t>EM radiation</a:t>
            </a:r>
          </a:p>
          <a:p>
            <a:pPr lvl="1"/>
            <a:r>
              <a:rPr lang="en-US" dirty="0" smtClean="0"/>
              <a:t>Temperature</a:t>
            </a:r>
            <a:endParaRPr lang="en-US" dirty="0"/>
          </a:p>
          <a:p>
            <a:pPr lvl="1"/>
            <a:endParaRPr lang="en-US" dirty="0"/>
          </a:p>
        </p:txBody>
      </p:sp>
      <p:pic>
        <p:nvPicPr>
          <p:cNvPr id="6" name="Picture 4" descr="https://www.random.org/history/rdo-v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801" y="1102108"/>
            <a:ext cx="5715000" cy="542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068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oscillators</a:t>
            </a:r>
            <a:endParaRPr lang="en-US" dirty="0"/>
          </a:p>
        </p:txBody>
      </p:sp>
      <p:sp>
        <p:nvSpPr>
          <p:cNvPr id="3" name="Content Placeholder 2"/>
          <p:cNvSpPr>
            <a:spLocks noGrp="1"/>
          </p:cNvSpPr>
          <p:nvPr>
            <p:ph sz="half" idx="1"/>
          </p:nvPr>
        </p:nvSpPr>
        <p:spPr/>
        <p:txBody>
          <a:bodyPr>
            <a:normAutofit/>
          </a:bodyPr>
          <a:lstStyle/>
          <a:p>
            <a:r>
              <a:rPr lang="en-US" dirty="0" smtClean="0"/>
              <a:t>Logical </a:t>
            </a:r>
            <a:r>
              <a:rPr lang="en-US" dirty="0"/>
              <a:t>gates</a:t>
            </a:r>
          </a:p>
          <a:p>
            <a:pPr lvl="1"/>
            <a:r>
              <a:rPr lang="en-US" dirty="0" smtClean="0">
                <a:solidFill>
                  <a:srgbClr val="C00000"/>
                </a:solidFill>
              </a:rPr>
              <a:t>Clock drift</a:t>
            </a:r>
            <a:endParaRPr lang="en-US" dirty="0">
              <a:solidFill>
                <a:srgbClr val="C00000"/>
              </a:solidFill>
            </a:endParaRPr>
          </a:p>
          <a:p>
            <a:pPr lvl="1"/>
            <a:r>
              <a:rPr lang="en-US" dirty="0" smtClean="0"/>
              <a:t>Thermal noise</a:t>
            </a:r>
          </a:p>
          <a:p>
            <a:pPr marL="0" indent="0">
              <a:buNone/>
            </a:pPr>
            <a:endParaRPr lang="en-US" dirty="0"/>
          </a:p>
          <a:p>
            <a:pPr lvl="1"/>
            <a:endParaRPr lang="en-US" dirty="0"/>
          </a:p>
        </p:txBody>
      </p:sp>
      <p:pic>
        <p:nvPicPr>
          <p:cNvPr id="6" name="Picture 2" descr="https://upload.wikimedia.org/wikipedia/commons/thumb/f/f7/Ring_oscillator_%283-stage%29.svg/1280px-Ring_oscillator_%283-stage%29.sv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64354" y="1102108"/>
            <a:ext cx="5422446" cy="135561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12297" y="3007107"/>
            <a:ext cx="8319407" cy="2198356"/>
            <a:chOff x="412296" y="3322069"/>
            <a:chExt cx="8319407" cy="2198356"/>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296" y="3731423"/>
              <a:ext cx="8319407" cy="1789002"/>
            </a:xfrm>
            <a:prstGeom prst="rect">
              <a:avLst/>
            </a:prstGeom>
          </p:spPr>
        </p:pic>
        <p:sp>
          <p:nvSpPr>
            <p:cNvPr id="9" name="TextBox 8"/>
            <p:cNvSpPr txBox="1"/>
            <p:nvPr/>
          </p:nvSpPr>
          <p:spPr>
            <a:xfrm>
              <a:off x="412296" y="3322069"/>
              <a:ext cx="2852057" cy="400110"/>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Apple’s Secure Enclave</a:t>
              </a:r>
              <a:endParaRPr lang="en-US" sz="2000" dirty="0">
                <a:latin typeface="Lato Black" panose="020F0502020204030203" pitchFamily="34" charset="0"/>
                <a:ea typeface="Lato Black" panose="020F0502020204030203" pitchFamily="34" charset="0"/>
                <a:cs typeface="Lato Black" panose="020F0502020204030203" pitchFamily="34" charset="0"/>
              </a:endParaRPr>
            </a:p>
          </p:txBody>
        </p:sp>
      </p:grpSp>
    </p:spTree>
    <p:extLst>
      <p:ext uri="{BB962C8B-B14F-4D97-AF65-F5344CB8AC3E}">
        <p14:creationId xmlns:p14="http://schemas.microsoft.com/office/powerpoint/2010/main" val="34674236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Intel’s hardware RNG</a:t>
            </a:r>
            <a:endParaRPr lang="en-US" dirty="0"/>
          </a:p>
        </p:txBody>
      </p:sp>
      <p:sp>
        <p:nvSpPr>
          <p:cNvPr id="3" name="Content Placeholder 2"/>
          <p:cNvSpPr>
            <a:spLocks noGrp="1"/>
          </p:cNvSpPr>
          <p:nvPr>
            <p:ph sz="half" idx="1"/>
          </p:nvPr>
        </p:nvSpPr>
        <p:spPr>
          <a:xfrm>
            <a:off x="457200" y="1102108"/>
            <a:ext cx="2865474" cy="5258631"/>
          </a:xfrm>
        </p:spPr>
        <p:txBody>
          <a:bodyPr>
            <a:noAutofit/>
          </a:bodyPr>
          <a:lstStyle/>
          <a:p>
            <a:r>
              <a:rPr lang="en-US" dirty="0" smtClean="0"/>
              <a:t>Logical </a:t>
            </a:r>
            <a:r>
              <a:rPr lang="en-US" dirty="0"/>
              <a:t>gates</a:t>
            </a:r>
          </a:p>
          <a:p>
            <a:pPr lvl="1"/>
            <a:r>
              <a:rPr lang="en-US" dirty="0" smtClean="0"/>
              <a:t>Clock drift</a:t>
            </a:r>
            <a:endParaRPr lang="en-US" dirty="0"/>
          </a:p>
          <a:p>
            <a:pPr lvl="1"/>
            <a:r>
              <a:rPr lang="en-US" dirty="0" smtClean="0">
                <a:solidFill>
                  <a:srgbClr val="C00000"/>
                </a:solidFill>
              </a:rPr>
              <a:t>Thermal noise</a:t>
            </a:r>
          </a:p>
          <a:p>
            <a:pPr marL="393192" lvl="1" indent="0">
              <a:buNone/>
            </a:pPr>
            <a:endParaRPr lang="en-US" dirty="0" smtClean="0">
              <a:solidFill>
                <a:srgbClr val="C00000"/>
              </a:solidFill>
            </a:endParaRPr>
          </a:p>
          <a:p>
            <a:pPr marL="0" lvl="1" indent="0">
              <a:buNone/>
            </a:pPr>
            <a:r>
              <a:rPr lang="en-US" sz="1600" dirty="0">
                <a:latin typeface="Lato" panose="020F0502020204030203" pitchFamily="34" charset="0"/>
                <a:ea typeface="Lato" panose="020F0502020204030203" pitchFamily="34" charset="0"/>
                <a:cs typeface="Lato" panose="020F0502020204030203" pitchFamily="34" charset="0"/>
              </a:rPr>
              <a:t>Ironically, the solution </a:t>
            </a:r>
            <a:r>
              <a:rPr lang="en-US" sz="1600" dirty="0" smtClean="0">
                <a:latin typeface="Lato" panose="020F0502020204030203" pitchFamily="34" charset="0"/>
                <a:ea typeface="Lato" panose="020F0502020204030203" pitchFamily="34" charset="0"/>
                <a:cs typeface="Lato" panose="020F0502020204030203" pitchFamily="34" charset="0"/>
              </a:rPr>
              <a:t>[Intel] came </a:t>
            </a:r>
            <a:r>
              <a:rPr lang="en-US" sz="1600" dirty="0">
                <a:latin typeface="Lato" panose="020F0502020204030203" pitchFamily="34" charset="0"/>
                <a:ea typeface="Lato" panose="020F0502020204030203" pitchFamily="34" charset="0"/>
                <a:cs typeface="Lato" panose="020F0502020204030203" pitchFamily="34" charset="0"/>
              </a:rPr>
              <a:t>up with breaks a cardinal rule of digital design: that a circuit should be in a well-defined state, outputting only logical 0s or logical 1s. A digital circuit element can, of course, spend short periods switching between these two possible states. But it should never remain teetering, uncertain of which way to go. That would introduce delays and could even produce system </a:t>
            </a:r>
            <a:r>
              <a:rPr lang="en-US" sz="1600" dirty="0" smtClean="0">
                <a:latin typeface="Lato" panose="020F0502020204030203" pitchFamily="34" charset="0"/>
                <a:ea typeface="Lato" panose="020F0502020204030203" pitchFamily="34" charset="0"/>
                <a:cs typeface="Lato" panose="020F0502020204030203" pitchFamily="34" charset="0"/>
              </a:rPr>
              <a:t>failures</a:t>
            </a:r>
            <a:r>
              <a:rPr lang="en-US" sz="1600" dirty="0">
                <a:latin typeface="Lato" panose="020F0502020204030203" pitchFamily="34" charset="0"/>
                <a:ea typeface="Lato" panose="020F0502020204030203" pitchFamily="34" charset="0"/>
                <a:cs typeface="Lato" panose="020F0502020204030203" pitchFamily="34" charset="0"/>
              </a:rPr>
              <a:t>.</a:t>
            </a:r>
            <a:endParaRPr lang="en-US" sz="1600" dirty="0" smtClean="0">
              <a:latin typeface="Lato" panose="020F0502020204030203" pitchFamily="34" charset="0"/>
              <a:ea typeface="Lato" panose="020F0502020204030203" pitchFamily="34" charset="0"/>
              <a:cs typeface="Lato" panose="020F050202020403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949" y="1102108"/>
            <a:ext cx="5689526" cy="20014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949" y="3308945"/>
            <a:ext cx="5689526" cy="1403416"/>
          </a:xfrm>
          <a:prstGeom prst="rect">
            <a:avLst/>
          </a:prstGeom>
        </p:spPr>
      </p:pic>
    </p:spTree>
    <p:extLst>
      <p:ext uri="{BB962C8B-B14F-4D97-AF65-F5344CB8AC3E}">
        <p14:creationId xmlns:p14="http://schemas.microsoft.com/office/powerpoint/2010/main" val="1554237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photons</a:t>
            </a:r>
            <a:endParaRPr lang="en-US" dirty="0"/>
          </a:p>
        </p:txBody>
      </p:sp>
      <p:sp>
        <p:nvSpPr>
          <p:cNvPr id="3" name="Content Placeholder 2"/>
          <p:cNvSpPr>
            <a:spLocks noGrp="1"/>
          </p:cNvSpPr>
          <p:nvPr>
            <p:ph sz="half" idx="1"/>
          </p:nvPr>
        </p:nvSpPr>
        <p:spPr/>
        <p:txBody>
          <a:bodyPr/>
          <a:lstStyle/>
          <a:p>
            <a:r>
              <a:rPr lang="en-US" dirty="0"/>
              <a:t>Quantum mechanics</a:t>
            </a:r>
          </a:p>
          <a:p>
            <a:pPr lvl="1"/>
            <a:r>
              <a:rPr lang="en-US" dirty="0">
                <a:solidFill>
                  <a:srgbClr val="C00000"/>
                </a:solidFill>
              </a:rPr>
              <a:t>Beam splitters &amp; Polarization filters</a:t>
            </a:r>
          </a:p>
          <a:p>
            <a:pPr lvl="1"/>
            <a:r>
              <a:rPr lang="en-US" dirty="0"/>
              <a:t>Tunneling</a:t>
            </a:r>
          </a:p>
          <a:p>
            <a:pPr lvl="1"/>
            <a:r>
              <a:rPr lang="en-US" dirty="0" smtClean="0"/>
              <a:t>Entanglement</a:t>
            </a:r>
            <a:endParaRPr lang="en-US" dirty="0"/>
          </a:p>
        </p:txBody>
      </p:sp>
      <p:pic>
        <p:nvPicPr>
          <p:cNvPr id="7" name="Picture 2" descr="https://upload.wikimedia.org/wikipedia/commons/1/1f/Beamsplitter-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2774" y="1102108"/>
            <a:ext cx="4044026" cy="304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369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randomness: Three step process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23651"/>
          <a:stretch/>
        </p:blipFill>
        <p:spPr>
          <a:xfrm>
            <a:off x="822960" y="1197890"/>
            <a:ext cx="7498080" cy="2880334"/>
          </a:xfrm>
          <a:prstGeom prst="rect">
            <a:avLst/>
          </a:prstGeom>
        </p:spPr>
      </p:pic>
      <p:sp>
        <p:nvSpPr>
          <p:cNvPr id="6" name="Rectangle 5"/>
          <p:cNvSpPr/>
          <p:nvPr/>
        </p:nvSpPr>
        <p:spPr>
          <a:xfrm>
            <a:off x="5705856" y="3959352"/>
            <a:ext cx="676656"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7953" y="4247258"/>
            <a:ext cx="2461863" cy="1323439"/>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1. True randomness</a:t>
            </a: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Reliably produce a “pool” of entropy</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p:cNvSpPr txBox="1"/>
          <p:nvPr/>
        </p:nvSpPr>
        <p:spPr>
          <a:xfrm>
            <a:off x="3703392" y="4247258"/>
            <a:ext cx="2209567" cy="1631216"/>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2. Extractor</a:t>
            </a: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Produce ~128 nearly-uniform bits from the pool</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6190488" y="4247258"/>
            <a:ext cx="2798064" cy="2246769"/>
          </a:xfrm>
          <a:prstGeom prst="rect">
            <a:avLst/>
          </a:prstGeom>
          <a:noFill/>
        </p:spPr>
        <p:txBody>
          <a:bodyPr wrap="square" rtlCol="0">
            <a:spAutoFit/>
          </a:bodyPr>
          <a:lstStyle/>
          <a:p>
            <a:r>
              <a:rPr lang="en-US" sz="2000" dirty="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3. Expansion via </a:t>
            </a:r>
            <a:r>
              <a:rPr lang="en-US" sz="2000" dirty="0" err="1">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pseudorandomness</a:t>
            </a:r>
            <a:endParaRPr lang="en-US" sz="2000" dirty="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rPr>
              <a:t>Deterministically produce an arbitrarily-large sequence of bits from seed + short state</a:t>
            </a:r>
            <a:endParaRPr lang="en-US" sz="2000" dirty="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4052738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build a PRG</a:t>
            </a:r>
            <a:endParaRPr lang="en-US" dirty="0"/>
          </a:p>
        </p:txBody>
      </p:sp>
      <p:sp>
        <p:nvSpPr>
          <p:cNvPr id="4" name="Content Placeholder 3"/>
          <p:cNvSpPr>
            <a:spLocks noGrp="1"/>
          </p:cNvSpPr>
          <p:nvPr>
            <p:ph idx="1"/>
          </p:nvPr>
        </p:nvSpPr>
        <p:spPr/>
        <p:txBody>
          <a:bodyPr/>
          <a:lstStyle/>
          <a:p>
            <a:pPr marL="457200" indent="-457200">
              <a:spcAft>
                <a:spcPts val="24000"/>
              </a:spcAft>
              <a:buFont typeface="+mj-lt"/>
              <a:buAutoNum type="arabicPeriod"/>
            </a:pPr>
            <a:r>
              <a:rPr lang="en-US" dirty="0" smtClean="0"/>
              <a:t>Use counter mode with a block cipher</a:t>
            </a:r>
          </a:p>
        </p:txBody>
      </p:sp>
      <p:pic>
        <p:nvPicPr>
          <p:cNvPr id="6" name="Picture 2" descr="CTR encryption 2.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217" y="1922240"/>
            <a:ext cx="6276258" cy="25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02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build a PRG</a:t>
            </a:r>
            <a:endParaRPr lang="en-US" dirty="0"/>
          </a:p>
        </p:txBody>
      </p:sp>
      <p:sp>
        <p:nvSpPr>
          <p:cNvPr id="4" name="Content Placeholder 3"/>
          <p:cNvSpPr>
            <a:spLocks noGrp="1"/>
          </p:cNvSpPr>
          <p:nvPr>
            <p:ph idx="1"/>
          </p:nvPr>
        </p:nvSpPr>
        <p:spPr/>
        <p:txBody>
          <a:bodyPr/>
          <a:lstStyle/>
          <a:p>
            <a:pPr marL="457200" indent="-457200">
              <a:buFont typeface="+mj-lt"/>
              <a:buAutoNum type="arabicPeriod" startAt="2"/>
            </a:pPr>
            <a:r>
              <a:rPr lang="en-US" dirty="0"/>
              <a:t>Build a dedicated stream cipher</a:t>
            </a:r>
          </a:p>
        </p:txBody>
      </p:sp>
      <p:sp>
        <p:nvSpPr>
          <p:cNvPr id="5" name="TextBox 4"/>
          <p:cNvSpPr txBox="1"/>
          <p:nvPr/>
        </p:nvSpPr>
        <p:spPr>
          <a:xfrm>
            <a:off x="457200" y="3555479"/>
            <a:ext cx="3945118" cy="3139321"/>
          </a:xfrm>
          <a:prstGeom prst="rect">
            <a:avLst/>
          </a:prstGeom>
          <a:noFill/>
        </p:spPr>
        <p:txBody>
          <a:bodyPr wrap="square" rtlCol="0">
            <a:spAutoFit/>
          </a:bodyPr>
          <a:lstStyle/>
          <a:p>
            <a:r>
              <a:rPr lang="en-US" u="sng" dirty="0" smtClean="0">
                <a:latin typeface="Lato Black" panose="020F0502020204030203" pitchFamily="34" charset="0"/>
                <a:ea typeface="Lato Black" panose="020F0502020204030203" pitchFamily="34" charset="0"/>
                <a:cs typeface="Lato Black" panose="020F0502020204030203" pitchFamily="34" charset="0"/>
              </a:rPr>
              <a:t>Key scheduling</a:t>
            </a:r>
          </a:p>
          <a:p>
            <a:endParaRPr lang="en-US" dirty="0"/>
          </a:p>
          <a:p>
            <a:r>
              <a:rPr lang="en-US" dirty="0" smtClean="0">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for</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err="1" smtClean="0">
                <a:latin typeface="Lato Medium" panose="020F0502020204030203" pitchFamily="34" charset="0"/>
                <a:ea typeface="Lato Medium" panose="020F0502020204030203" pitchFamily="34" charset="0"/>
                <a:cs typeface="Lato Medium" panose="020F0502020204030203" pitchFamily="34" charset="0"/>
              </a:rPr>
              <a:t>i</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a:latin typeface="Lato Medium" panose="020F0502020204030203" pitchFamily="34" charset="0"/>
                <a:ea typeface="Lato Medium" panose="020F0502020204030203" pitchFamily="34" charset="0"/>
                <a:cs typeface="Lato Medium" panose="020F0502020204030203" pitchFamily="34" charset="0"/>
              </a:rPr>
              <a:t>from 0 to 255</a:t>
            </a:r>
          </a:p>
          <a:p>
            <a:r>
              <a:rPr lang="en-US" dirty="0">
                <a:latin typeface="Lato Medium" panose="020F0502020204030203" pitchFamily="34" charset="0"/>
                <a:ea typeface="Lato Medium" panose="020F0502020204030203" pitchFamily="34" charset="0"/>
                <a:cs typeface="Lato Medium" panose="020F0502020204030203" pitchFamily="34" charset="0"/>
              </a:rPr>
              <a:t>    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 </a:t>
            </a:r>
            <a:r>
              <a:rPr lang="en-US" dirty="0" err="1">
                <a:latin typeface="Lato Medium" panose="020F0502020204030203" pitchFamily="34" charset="0"/>
                <a:ea typeface="Lato Medium" panose="020F0502020204030203" pitchFamily="34" charset="0"/>
                <a:cs typeface="Lato Medium" panose="020F0502020204030203" pitchFamily="34" charset="0"/>
              </a:rPr>
              <a:t>i</a:t>
            </a:r>
            <a:endParaRPr lang="en-US" dirty="0">
              <a:latin typeface="Lato Medium" panose="020F0502020204030203" pitchFamily="34" charset="0"/>
              <a:ea typeface="Lato Medium" panose="020F0502020204030203" pitchFamily="34" charset="0"/>
              <a:cs typeface="Lato Medium" panose="020F0502020204030203" pitchFamily="34" charset="0"/>
            </a:endParaRPr>
          </a:p>
          <a:p>
            <a:r>
              <a:rPr lang="en-US" dirty="0" err="1" smtClean="0">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endfor</a:t>
            </a:r>
            <a:endParaRPr lang="en-US" dirty="0">
              <a:latin typeface="Lato Medium" panose="020F0502020204030203" pitchFamily="34" charset="0"/>
              <a:ea typeface="Lato Medium" panose="020F0502020204030203" pitchFamily="34" charset="0"/>
              <a:cs typeface="Lato Medium" panose="020F0502020204030203" pitchFamily="34" charset="0"/>
            </a:endParaRPr>
          </a:p>
          <a:p>
            <a:r>
              <a:rPr lang="en-US" dirty="0">
                <a:latin typeface="Lato Medium" panose="020F0502020204030203" pitchFamily="34" charset="0"/>
                <a:ea typeface="Lato Medium" panose="020F0502020204030203" pitchFamily="34" charset="0"/>
                <a:cs typeface="Lato Medium" panose="020F0502020204030203" pitchFamily="34" charset="0"/>
              </a:rPr>
              <a:t>j := 0</a:t>
            </a:r>
          </a:p>
          <a:p>
            <a:r>
              <a:rPr lang="en-US" dirty="0">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for</a:t>
            </a:r>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err="1" smtClean="0">
                <a:latin typeface="Lato Medium" panose="020F0502020204030203" pitchFamily="34" charset="0"/>
                <a:ea typeface="Lato Medium" panose="020F0502020204030203" pitchFamily="34" charset="0"/>
                <a:cs typeface="Lato Medium" panose="020F0502020204030203" pitchFamily="34" charset="0"/>
              </a:rPr>
              <a:t>i</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a:latin typeface="Lato Medium" panose="020F0502020204030203" pitchFamily="34" charset="0"/>
                <a:ea typeface="Lato Medium" panose="020F0502020204030203" pitchFamily="34" charset="0"/>
                <a:cs typeface="Lato Medium" panose="020F0502020204030203" pitchFamily="34" charset="0"/>
              </a:rPr>
              <a:t>from 0 to 255</a:t>
            </a:r>
          </a:p>
          <a:p>
            <a:r>
              <a:rPr lang="en-US" dirty="0">
                <a:latin typeface="Lato Medium" panose="020F0502020204030203" pitchFamily="34" charset="0"/>
                <a:ea typeface="Lato Medium" panose="020F0502020204030203" pitchFamily="34" charset="0"/>
                <a:cs typeface="Lato Medium" panose="020F0502020204030203" pitchFamily="34" charset="0"/>
              </a:rPr>
              <a:t>    j := (j + 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 key[</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mod </a:t>
            </a:r>
            <a:r>
              <a:rPr lang="en-US" dirty="0" err="1">
                <a:latin typeface="Lato Medium" panose="020F0502020204030203" pitchFamily="34" charset="0"/>
                <a:ea typeface="Lato Medium" panose="020F0502020204030203" pitchFamily="34" charset="0"/>
                <a:cs typeface="Lato Medium" panose="020F0502020204030203" pitchFamily="34" charset="0"/>
              </a:rPr>
              <a:t>keylength</a:t>
            </a:r>
            <a:r>
              <a:rPr lang="en-US" dirty="0" smtClean="0">
                <a:latin typeface="Lato Medium" panose="020F0502020204030203" pitchFamily="34" charset="0"/>
                <a:ea typeface="Lato Medium" panose="020F0502020204030203" pitchFamily="34" charset="0"/>
                <a:cs typeface="Lato Medium" panose="020F0502020204030203" pitchFamily="34" charset="0"/>
              </a:rPr>
              <a:t>])</a:t>
            </a:r>
            <a:br>
              <a:rPr lang="en-US" dirty="0" smtClean="0">
                <a:latin typeface="Lato Medium" panose="020F0502020204030203" pitchFamily="34" charset="0"/>
                <a:ea typeface="Lato Medium" panose="020F0502020204030203" pitchFamily="34" charset="0"/>
                <a:cs typeface="Lato Medium" panose="020F0502020204030203" pitchFamily="34" charset="0"/>
              </a:rPr>
            </a:br>
            <a:r>
              <a:rPr lang="en-US" dirty="0" smtClean="0">
                <a:latin typeface="Lato Medium" panose="020F0502020204030203" pitchFamily="34" charset="0"/>
                <a:ea typeface="Lato Medium" panose="020F0502020204030203" pitchFamily="34" charset="0"/>
                <a:cs typeface="Lato Medium" panose="020F0502020204030203" pitchFamily="34" charset="0"/>
              </a:rPr>
              <a:t>        mod </a:t>
            </a:r>
            <a:r>
              <a:rPr lang="en-US" dirty="0">
                <a:latin typeface="Lato Medium" panose="020F0502020204030203" pitchFamily="34" charset="0"/>
                <a:ea typeface="Lato Medium" panose="020F0502020204030203" pitchFamily="34" charset="0"/>
                <a:cs typeface="Lato Medium" panose="020F0502020204030203" pitchFamily="34" charset="0"/>
              </a:rPr>
              <a:t>256</a:t>
            </a:r>
          </a:p>
          <a:p>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swap</a:t>
            </a:r>
            <a:r>
              <a:rPr lang="en-US" dirty="0" smtClean="0">
                <a:latin typeface="Lato Medium" panose="020F0502020204030203" pitchFamily="34" charset="0"/>
                <a:ea typeface="Lato Medium" panose="020F0502020204030203" pitchFamily="34" charset="0"/>
                <a:cs typeface="Lato Medium" panose="020F0502020204030203" pitchFamily="34" charset="0"/>
              </a:rPr>
              <a:t> values </a:t>
            </a:r>
            <a:r>
              <a:rPr lang="en-US" dirty="0">
                <a:latin typeface="Lato Medium" panose="020F0502020204030203" pitchFamily="34" charset="0"/>
                <a:ea typeface="Lato Medium" panose="020F0502020204030203" pitchFamily="34" charset="0"/>
                <a:cs typeface="Lato Medium" panose="020F0502020204030203" pitchFamily="34" charset="0"/>
              </a:rPr>
              <a:t>of 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and S[j]</a:t>
            </a:r>
          </a:p>
          <a:p>
            <a:r>
              <a:rPr lang="en-US" dirty="0" err="1">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endfor</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7" name="TextBox 6"/>
          <p:cNvSpPr txBox="1"/>
          <p:nvPr/>
        </p:nvSpPr>
        <p:spPr>
          <a:xfrm>
            <a:off x="5363850" y="3555479"/>
            <a:ext cx="3195687" cy="3139321"/>
          </a:xfrm>
          <a:prstGeom prst="rect">
            <a:avLst/>
          </a:prstGeom>
          <a:noFill/>
        </p:spPr>
        <p:txBody>
          <a:bodyPr wrap="square" rtlCol="0">
            <a:spAutoFit/>
          </a:bodyPr>
          <a:lstStyle/>
          <a:p>
            <a:r>
              <a:rPr lang="en-US" u="sng" dirty="0" smtClean="0">
                <a:latin typeface="Lato Black" panose="020F0502020204030203" pitchFamily="34" charset="0"/>
                <a:ea typeface="Lato Black" panose="020F0502020204030203" pitchFamily="34" charset="0"/>
                <a:cs typeface="Lato Black" panose="020F0502020204030203" pitchFamily="34" charset="0"/>
              </a:rPr>
              <a:t>Pseudorandom generation</a:t>
            </a:r>
          </a:p>
          <a:p>
            <a:endParaRPr lang="en-US" dirty="0"/>
          </a:p>
          <a:p>
            <a:r>
              <a:rPr lang="en-US" dirty="0" err="1" smtClean="0">
                <a:latin typeface="Lato Medium" panose="020F0502020204030203" pitchFamily="34" charset="0"/>
                <a:ea typeface="Lato Medium" panose="020F0502020204030203" pitchFamily="34" charset="0"/>
                <a:cs typeface="Lato Medium" panose="020F0502020204030203" pitchFamily="34" charset="0"/>
              </a:rPr>
              <a:t>i</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a:latin typeface="Lato Medium" panose="020F0502020204030203" pitchFamily="34" charset="0"/>
                <a:ea typeface="Lato Medium" panose="020F0502020204030203" pitchFamily="34" charset="0"/>
                <a:cs typeface="Lato Medium" panose="020F0502020204030203" pitchFamily="34" charset="0"/>
              </a:rPr>
              <a:t>:= 0</a:t>
            </a:r>
          </a:p>
          <a:p>
            <a:r>
              <a:rPr lang="en-US" dirty="0">
                <a:latin typeface="Lato Medium" panose="020F0502020204030203" pitchFamily="34" charset="0"/>
                <a:ea typeface="Lato Medium" panose="020F0502020204030203" pitchFamily="34" charset="0"/>
                <a:cs typeface="Lato Medium" panose="020F0502020204030203" pitchFamily="34" charset="0"/>
              </a:rPr>
              <a:t>j := 0</a:t>
            </a:r>
          </a:p>
          <a:p>
            <a:r>
              <a:rPr lang="en-US" dirty="0">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while</a:t>
            </a:r>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err="1">
                <a:latin typeface="Lato Medium" panose="020F0502020204030203" pitchFamily="34" charset="0"/>
                <a:ea typeface="Lato Medium" panose="020F0502020204030203" pitchFamily="34" charset="0"/>
                <a:cs typeface="Lato Medium" panose="020F0502020204030203" pitchFamily="34" charset="0"/>
              </a:rPr>
              <a:t>GeneratingOutput</a:t>
            </a:r>
            <a:r>
              <a:rPr lang="en-US" dirty="0">
                <a:latin typeface="Lato Medium" panose="020F0502020204030203" pitchFamily="34" charset="0"/>
                <a:ea typeface="Lato Medium" panose="020F0502020204030203" pitchFamily="34" charset="0"/>
                <a:cs typeface="Lato Medium" panose="020F0502020204030203" pitchFamily="34" charset="0"/>
              </a:rPr>
              <a:t>:</a:t>
            </a:r>
          </a:p>
          <a:p>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 (</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+ 1) mod 256</a:t>
            </a:r>
          </a:p>
          <a:p>
            <a:r>
              <a:rPr lang="en-US" dirty="0">
                <a:latin typeface="Lato Medium" panose="020F0502020204030203" pitchFamily="34" charset="0"/>
                <a:ea typeface="Lato Medium" panose="020F0502020204030203" pitchFamily="34" charset="0"/>
                <a:cs typeface="Lato Medium" panose="020F0502020204030203" pitchFamily="34" charset="0"/>
              </a:rPr>
              <a:t>    j := (j + 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mod 256</a:t>
            </a:r>
          </a:p>
          <a:p>
            <a:r>
              <a:rPr lang="en-US" dirty="0">
                <a:latin typeface="Lato Medium" panose="020F0502020204030203" pitchFamily="34" charset="0"/>
                <a:ea typeface="Lato Medium" panose="020F0502020204030203" pitchFamily="34" charset="0"/>
                <a:cs typeface="Lato Medium" panose="020F0502020204030203" pitchFamily="34" charset="0"/>
              </a:rPr>
              <a:t> </a:t>
            </a:r>
            <a:r>
              <a:rPr lang="en-US" dirty="0" smtClean="0">
                <a:latin typeface="Lato Medium" panose="020F0502020204030203" pitchFamily="34" charset="0"/>
                <a:ea typeface="Lato Medium" panose="020F0502020204030203" pitchFamily="34" charset="0"/>
                <a:cs typeface="Lato Medium" panose="020F0502020204030203" pitchFamily="34" charset="0"/>
              </a:rPr>
              <a:t>   </a:t>
            </a:r>
            <a:r>
              <a:rPr lang="en-US"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swap</a:t>
            </a:r>
            <a:r>
              <a:rPr lang="en-US" dirty="0" smtClean="0">
                <a:latin typeface="Lato Medium" panose="020F0502020204030203" pitchFamily="34" charset="0"/>
                <a:ea typeface="Lato Medium" panose="020F0502020204030203" pitchFamily="34" charset="0"/>
                <a:cs typeface="Lato Medium" panose="020F0502020204030203" pitchFamily="34" charset="0"/>
              </a:rPr>
              <a:t> values </a:t>
            </a:r>
            <a:r>
              <a:rPr lang="en-US" dirty="0">
                <a:latin typeface="Lato Medium" panose="020F0502020204030203" pitchFamily="34" charset="0"/>
                <a:ea typeface="Lato Medium" panose="020F0502020204030203" pitchFamily="34" charset="0"/>
                <a:cs typeface="Lato Medium" panose="020F0502020204030203" pitchFamily="34" charset="0"/>
              </a:rPr>
              <a:t>of 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and S[j]</a:t>
            </a:r>
          </a:p>
          <a:p>
            <a:r>
              <a:rPr lang="en-US" dirty="0">
                <a:latin typeface="Lato Medium" panose="020F0502020204030203" pitchFamily="34" charset="0"/>
                <a:ea typeface="Lato Medium" panose="020F0502020204030203" pitchFamily="34" charset="0"/>
                <a:cs typeface="Lato Medium" panose="020F0502020204030203" pitchFamily="34" charset="0"/>
              </a:rPr>
              <a:t>    K := S[(S[</a:t>
            </a:r>
            <a:r>
              <a:rPr lang="en-US" dirty="0" err="1">
                <a:latin typeface="Lato Medium" panose="020F0502020204030203" pitchFamily="34" charset="0"/>
                <a:ea typeface="Lato Medium" panose="020F0502020204030203" pitchFamily="34" charset="0"/>
                <a:cs typeface="Lato Medium" panose="020F0502020204030203" pitchFamily="34" charset="0"/>
              </a:rPr>
              <a:t>i</a:t>
            </a:r>
            <a:r>
              <a:rPr lang="en-US" dirty="0">
                <a:latin typeface="Lato Medium" panose="020F0502020204030203" pitchFamily="34" charset="0"/>
                <a:ea typeface="Lato Medium" panose="020F0502020204030203" pitchFamily="34" charset="0"/>
                <a:cs typeface="Lato Medium" panose="020F0502020204030203" pitchFamily="34" charset="0"/>
              </a:rPr>
              <a:t>] + S[j]) mod 256]</a:t>
            </a:r>
          </a:p>
          <a:p>
            <a:r>
              <a:rPr lang="en-US" dirty="0">
                <a:latin typeface="Lato Medium" panose="020F0502020204030203" pitchFamily="34" charset="0"/>
                <a:ea typeface="Lato Medium" panose="020F0502020204030203" pitchFamily="34" charset="0"/>
                <a:cs typeface="Lato Medium" panose="020F0502020204030203" pitchFamily="34" charset="0"/>
              </a:rPr>
              <a:t>    output K</a:t>
            </a:r>
          </a:p>
          <a:p>
            <a:r>
              <a:rPr lang="en-US" dirty="0" err="1" smtClean="0">
                <a:solidFill>
                  <a:schemeClr val="tx2">
                    <a:lumMod val="75000"/>
                  </a:schemeClr>
                </a:solidFill>
                <a:latin typeface="Lato Black" panose="020F0502020204030203" pitchFamily="34" charset="0"/>
                <a:ea typeface="Lato Black" panose="020F0502020204030203" pitchFamily="34" charset="0"/>
                <a:cs typeface="Lato Black" panose="020F0502020204030203" pitchFamily="34" charset="0"/>
              </a:rPr>
              <a:t>endwhile</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9219" name="Picture 3" descr="https://upload.wikimedia.org/wikipedia/commons/thumb/e/e9/RC4.svg/1280px-RC4.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466" y="1166524"/>
            <a:ext cx="4567254" cy="204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061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NIST-standardized DRBGs</a:t>
            </a:r>
            <a:endParaRPr lang="en-US" dirty="0"/>
          </a:p>
        </p:txBody>
      </p:sp>
      <p:sp>
        <p:nvSpPr>
          <p:cNvPr id="5" name="Content Placeholder 4"/>
          <p:cNvSpPr>
            <a:spLocks noGrp="1"/>
          </p:cNvSpPr>
          <p:nvPr>
            <p:ph sz="half" idx="1"/>
          </p:nvPr>
        </p:nvSpPr>
        <p:spPr>
          <a:xfrm>
            <a:off x="457200" y="1102108"/>
            <a:ext cx="4038600" cy="5258631"/>
          </a:xfrm>
        </p:spPr>
        <p:txBody>
          <a:bodyPr/>
          <a:lstStyle/>
          <a:p>
            <a:pPr marL="457200" indent="-457200">
              <a:buFont typeface="+mj-lt"/>
              <a:buAutoNum type="arabicPeriod"/>
            </a:pPr>
            <a:r>
              <a:rPr lang="en-US" dirty="0" err="1" smtClean="0"/>
              <a:t>Hash_DRBG</a:t>
            </a:r>
            <a:endParaRPr lang="en-US" dirty="0"/>
          </a:p>
        </p:txBody>
      </p:sp>
      <p:pic>
        <p:nvPicPr>
          <p:cNvPr id="9" name="Content Placeholder 8"/>
          <p:cNvPicPr>
            <a:picLocks noGrp="1" noChangeAspect="1"/>
          </p:cNvPicPr>
          <p:nvPr>
            <p:ph sz="half" idx="2"/>
          </p:nvPr>
        </p:nvPicPr>
        <p:blipFill rotWithShape="1">
          <a:blip r:embed="rId3"/>
          <a:srcRect l="7873" t="1301" r="4163" b="1893"/>
          <a:stretch/>
        </p:blipFill>
        <p:spPr>
          <a:xfrm>
            <a:off x="5251228" y="1101724"/>
            <a:ext cx="3052282" cy="5667393"/>
          </a:xfrm>
          <a:prstGeom prst="rect">
            <a:avLst/>
          </a:prstGeom>
        </p:spPr>
      </p:pic>
      <p:sp>
        <p:nvSpPr>
          <p:cNvPr id="10" name="TextBox 9"/>
          <p:cNvSpPr txBox="1"/>
          <p:nvPr/>
        </p:nvSpPr>
        <p:spPr>
          <a:xfrm>
            <a:off x="457200" y="4329414"/>
            <a:ext cx="4038600" cy="2031325"/>
          </a:xfrm>
          <a:prstGeom prst="rect">
            <a:avLst/>
          </a:prstGeom>
          <a:noFill/>
        </p:spPr>
        <p:txBody>
          <a:bodyPr wrap="square" rtlCol="0">
            <a:spAutoFit/>
          </a:bodyPr>
          <a:lstStyle/>
          <a:p>
            <a:r>
              <a:rPr lang="en-US" u="sng" dirty="0" smtClean="0">
                <a:latin typeface="Lato Black" panose="020F0502020204030203" pitchFamily="34" charset="0"/>
                <a:ea typeface="Lato Black" panose="020F0502020204030203" pitchFamily="34" charset="0"/>
                <a:cs typeface="Lato Black" panose="020F0502020204030203" pitchFamily="34" charset="0"/>
              </a:rPr>
              <a:t>Source</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a:latin typeface="Lato Medium" panose="020F0502020204030203" pitchFamily="34" charset="0"/>
                <a:ea typeface="Lato Medium" panose="020F0502020204030203" pitchFamily="34" charset="0"/>
                <a:cs typeface="Lato Medium" panose="020F0502020204030203" pitchFamily="34" charset="0"/>
              </a:rPr>
              <a:t>NIST </a:t>
            </a:r>
            <a:r>
              <a:rPr lang="en-US" dirty="0" smtClean="0">
                <a:latin typeface="Lato Medium" panose="020F0502020204030203" pitchFamily="34" charset="0"/>
                <a:ea typeface="Lato Medium" panose="020F0502020204030203" pitchFamily="34" charset="0"/>
                <a:cs typeface="Lato Medium" panose="020F0502020204030203" pitchFamily="34" charset="0"/>
              </a:rPr>
              <a:t>Special Publication 800-90A</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smtClean="0">
                <a:latin typeface="Lato Medium" panose="020F0502020204030203" pitchFamily="34" charset="0"/>
                <a:ea typeface="Lato Medium" panose="020F0502020204030203" pitchFamily="34" charset="0"/>
                <a:cs typeface="Lato Medium" panose="020F0502020204030203" pitchFamily="34" charset="0"/>
              </a:rPr>
              <a:t>Recommendation </a:t>
            </a:r>
            <a:r>
              <a:rPr lang="en-US" dirty="0">
                <a:latin typeface="Lato Medium" panose="020F0502020204030203" pitchFamily="34" charset="0"/>
                <a:ea typeface="Lato Medium" panose="020F0502020204030203" pitchFamily="34" charset="0"/>
                <a:cs typeface="Lato Medium" panose="020F0502020204030203" pitchFamily="34" charset="0"/>
              </a:rPr>
              <a:t>for Random Number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Generation </a:t>
            </a:r>
            <a:r>
              <a:rPr lang="en-US" dirty="0">
                <a:latin typeface="Lato Medium" panose="020F0502020204030203" pitchFamily="34" charset="0"/>
                <a:ea typeface="Lato Medium" panose="020F0502020204030203" pitchFamily="34" charset="0"/>
                <a:cs typeface="Lato Medium" panose="020F0502020204030203" pitchFamily="34" charset="0"/>
              </a:rPr>
              <a:t>Using Deterministic </a:t>
            </a:r>
            <a:r>
              <a:rPr lang="en-US" dirty="0" smtClean="0">
                <a:latin typeface="Lato Medium" panose="020F0502020204030203" pitchFamily="34" charset="0"/>
                <a:ea typeface="Lato Medium" panose="020F0502020204030203" pitchFamily="34" charset="0"/>
                <a:cs typeface="Lato Medium" panose="020F0502020204030203" pitchFamily="34" charset="0"/>
              </a:rPr>
              <a:t>Random </a:t>
            </a:r>
            <a:r>
              <a:rPr lang="en-US" dirty="0">
                <a:latin typeface="Lato Medium" panose="020F0502020204030203" pitchFamily="34" charset="0"/>
                <a:ea typeface="Lato Medium" panose="020F0502020204030203" pitchFamily="34" charset="0"/>
                <a:cs typeface="Lato Medium" panose="020F0502020204030203" pitchFamily="34" charset="0"/>
              </a:rPr>
              <a:t>Bit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Generators</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978596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Start of Part 4</a:t>
            </a:r>
            <a:endParaRPr lang="en-US" dirty="0"/>
          </a:p>
        </p:txBody>
      </p:sp>
      <p:sp>
        <p:nvSpPr>
          <p:cNvPr id="3" name="Content Placeholder 2"/>
          <p:cNvSpPr>
            <a:spLocks noGrp="1"/>
          </p:cNvSpPr>
          <p:nvPr>
            <p:ph idx="1"/>
          </p:nvPr>
        </p:nvSpPr>
        <p:spPr/>
        <p:txBody>
          <a:bodyPr>
            <a:normAutofit/>
          </a:bodyPr>
          <a:lstStyle/>
          <a:p>
            <a:pPr marL="310896" indent="-310896">
              <a:spcBef>
                <a:spcPts val="675"/>
              </a:spcBef>
              <a:buFont typeface="+mj-lt"/>
              <a:buAutoNum type="arabicPeriod"/>
            </a:pPr>
            <a:r>
              <a:rPr lang="en-US" sz="2100" dirty="0"/>
              <a:t>The power of random-looking permutations</a:t>
            </a:r>
          </a:p>
          <a:p>
            <a:pPr marL="310896" indent="-310896">
              <a:spcBef>
                <a:spcPts val="675"/>
              </a:spcBef>
              <a:buFont typeface="+mj-lt"/>
              <a:buAutoNum type="arabicPeriod"/>
            </a:pPr>
            <a:r>
              <a:rPr lang="en-US" sz="2100" dirty="0"/>
              <a:t>Cryptography meets systems: a love/hate story</a:t>
            </a:r>
          </a:p>
          <a:p>
            <a:pPr marL="310896" indent="-310896">
              <a:spcBef>
                <a:spcPts val="675"/>
              </a:spcBef>
              <a:buFont typeface="+mj-lt"/>
              <a:buAutoNum type="arabicPeriod"/>
            </a:pPr>
            <a:r>
              <a:rPr lang="en-US" sz="2100" dirty="0"/>
              <a:t>Structured forgetfulness: dropping keys before they can be stolen</a:t>
            </a:r>
          </a:p>
          <a:p>
            <a:pPr marL="310896" indent="-310896">
              <a:spcBef>
                <a:spcPts val="675"/>
              </a:spcBef>
              <a:buFont typeface="+mj-lt"/>
              <a:buAutoNum type="arabicPeriod"/>
            </a:pPr>
            <a:r>
              <a:rPr lang="en-US" sz="2100" dirty="0"/>
              <a:t>When reductions fail: dealing with the lowest </a:t>
            </a:r>
            <a:r>
              <a:rPr lang="en-US" sz="2100" dirty="0" smtClean="0"/>
              <a:t>layer</a:t>
            </a:r>
          </a:p>
          <a:p>
            <a:pPr marL="310896" indent="-310896">
              <a:spcBef>
                <a:spcPts val="675"/>
              </a:spcBef>
              <a:buFont typeface="+mj-lt"/>
              <a:buAutoNum type="arabicPeriod"/>
            </a:pPr>
            <a:r>
              <a:rPr lang="en-US" sz="2100" dirty="0" smtClean="0"/>
              <a:t>Special topics</a:t>
            </a:r>
            <a:endParaRPr lang="en-US" sz="2100" dirty="0"/>
          </a:p>
        </p:txBody>
      </p:sp>
      <p:sp>
        <p:nvSpPr>
          <p:cNvPr id="4" name="TextBox 3"/>
          <p:cNvSpPr txBox="1"/>
          <p:nvPr/>
        </p:nvSpPr>
        <p:spPr>
          <a:xfrm>
            <a:off x="130880" y="2334122"/>
            <a:ext cx="453970" cy="415498"/>
          </a:xfrm>
          <a:prstGeom prst="rect">
            <a:avLst/>
          </a:prstGeom>
          <a:noFill/>
        </p:spPr>
        <p:txBody>
          <a:bodyPr wrap="none" rtlCol="0">
            <a:spAutoFit/>
          </a:bodyPr>
          <a:lstStyle/>
          <a:p>
            <a:r>
              <a:rPr lang="en-US" sz="2100" dirty="0">
                <a:solidFill>
                  <a:srgbClr val="00B050"/>
                </a:solidFill>
                <a:latin typeface="Lato Heavy"/>
              </a:rPr>
              <a:t>→</a:t>
            </a:r>
          </a:p>
        </p:txBody>
      </p:sp>
    </p:spTree>
    <p:extLst>
      <p:ext uri="{BB962C8B-B14F-4D97-AF65-F5344CB8AC3E}">
        <p14:creationId xmlns:p14="http://schemas.microsoft.com/office/powerpoint/2010/main" val="1535288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a:t>
            </a:r>
            <a:r>
              <a:rPr lang="en-US" dirty="0" smtClean="0"/>
              <a:t>NIST-standardized DRBGs</a:t>
            </a:r>
            <a:endParaRPr lang="en-US" dirty="0"/>
          </a:p>
        </p:txBody>
      </p:sp>
      <p:sp>
        <p:nvSpPr>
          <p:cNvPr id="5" name="Content Placeholder 4"/>
          <p:cNvSpPr>
            <a:spLocks noGrp="1"/>
          </p:cNvSpPr>
          <p:nvPr>
            <p:ph sz="half" idx="1"/>
          </p:nvPr>
        </p:nvSpPr>
        <p:spPr/>
        <p:txBody>
          <a:bodyPr/>
          <a:lstStyle/>
          <a:p>
            <a:pPr marL="457200" indent="-457200">
              <a:buFont typeface="+mj-lt"/>
              <a:buAutoNum type="arabicPeriod"/>
            </a:pPr>
            <a:r>
              <a:rPr lang="en-US" dirty="0" err="1" smtClean="0"/>
              <a:t>Hash_DRBG</a:t>
            </a:r>
            <a:endParaRPr lang="en-US" dirty="0" smtClean="0"/>
          </a:p>
          <a:p>
            <a:pPr marL="457200" indent="-457200">
              <a:buFont typeface="+mj-lt"/>
              <a:buAutoNum type="arabicPeriod"/>
            </a:pPr>
            <a:r>
              <a:rPr lang="en-US" dirty="0" smtClean="0"/>
              <a:t>HMAC_DRBG</a:t>
            </a:r>
          </a:p>
          <a:p>
            <a:pPr marL="457200" indent="-457200">
              <a:buFont typeface="+mj-lt"/>
              <a:buAutoNum type="arabicPeriod"/>
            </a:pPr>
            <a:endParaRPr lang="en-US" dirty="0"/>
          </a:p>
        </p:txBody>
      </p:sp>
      <p:pic>
        <p:nvPicPr>
          <p:cNvPr id="7" name="Content Placeholder 6"/>
          <p:cNvPicPr>
            <a:picLocks noGrp="1" noChangeAspect="1"/>
          </p:cNvPicPr>
          <p:nvPr>
            <p:ph sz="half" idx="2"/>
          </p:nvPr>
        </p:nvPicPr>
        <p:blipFill rotWithShape="1">
          <a:blip r:embed="rId3"/>
          <a:srcRect l="2044" t="2340" r="1307" b="1876"/>
          <a:stretch/>
        </p:blipFill>
        <p:spPr>
          <a:xfrm>
            <a:off x="4675313" y="1101725"/>
            <a:ext cx="3984374" cy="5259388"/>
          </a:xfrm>
          <a:prstGeom prst="rect">
            <a:avLst/>
          </a:prstGeom>
        </p:spPr>
      </p:pic>
      <p:sp>
        <p:nvSpPr>
          <p:cNvPr id="8" name="TextBox 7"/>
          <p:cNvSpPr txBox="1"/>
          <p:nvPr/>
        </p:nvSpPr>
        <p:spPr>
          <a:xfrm>
            <a:off x="457200" y="4329414"/>
            <a:ext cx="4038600" cy="2031325"/>
          </a:xfrm>
          <a:prstGeom prst="rect">
            <a:avLst/>
          </a:prstGeom>
          <a:noFill/>
        </p:spPr>
        <p:txBody>
          <a:bodyPr wrap="square" rtlCol="0">
            <a:spAutoFit/>
          </a:bodyPr>
          <a:lstStyle/>
          <a:p>
            <a:r>
              <a:rPr lang="en-US" u="sng" dirty="0" smtClean="0">
                <a:latin typeface="Lato Black" panose="020F0502020204030203" pitchFamily="34" charset="0"/>
                <a:ea typeface="Lato Black" panose="020F0502020204030203" pitchFamily="34" charset="0"/>
                <a:cs typeface="Lato Black" panose="020F0502020204030203" pitchFamily="34" charset="0"/>
              </a:rPr>
              <a:t>Source</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a:latin typeface="Lato Medium" panose="020F0502020204030203" pitchFamily="34" charset="0"/>
                <a:ea typeface="Lato Medium" panose="020F0502020204030203" pitchFamily="34" charset="0"/>
                <a:cs typeface="Lato Medium" panose="020F0502020204030203" pitchFamily="34" charset="0"/>
              </a:rPr>
              <a:t>NIST </a:t>
            </a:r>
            <a:r>
              <a:rPr lang="en-US" dirty="0" smtClean="0">
                <a:latin typeface="Lato Medium" panose="020F0502020204030203" pitchFamily="34" charset="0"/>
                <a:ea typeface="Lato Medium" panose="020F0502020204030203" pitchFamily="34" charset="0"/>
                <a:cs typeface="Lato Medium" panose="020F0502020204030203" pitchFamily="34" charset="0"/>
              </a:rPr>
              <a:t>Special Publication 800-90A</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smtClean="0">
                <a:latin typeface="Lato Medium" panose="020F0502020204030203" pitchFamily="34" charset="0"/>
                <a:ea typeface="Lato Medium" panose="020F0502020204030203" pitchFamily="34" charset="0"/>
                <a:cs typeface="Lato Medium" panose="020F0502020204030203" pitchFamily="34" charset="0"/>
              </a:rPr>
              <a:t>Recommendation </a:t>
            </a:r>
            <a:r>
              <a:rPr lang="en-US" dirty="0">
                <a:latin typeface="Lato Medium" panose="020F0502020204030203" pitchFamily="34" charset="0"/>
                <a:ea typeface="Lato Medium" panose="020F0502020204030203" pitchFamily="34" charset="0"/>
                <a:cs typeface="Lato Medium" panose="020F0502020204030203" pitchFamily="34" charset="0"/>
              </a:rPr>
              <a:t>for Random Number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Generation </a:t>
            </a:r>
            <a:r>
              <a:rPr lang="en-US" dirty="0">
                <a:latin typeface="Lato Medium" panose="020F0502020204030203" pitchFamily="34" charset="0"/>
                <a:ea typeface="Lato Medium" panose="020F0502020204030203" pitchFamily="34" charset="0"/>
                <a:cs typeface="Lato Medium" panose="020F0502020204030203" pitchFamily="34" charset="0"/>
              </a:rPr>
              <a:t>Using Deterministic </a:t>
            </a:r>
            <a:r>
              <a:rPr lang="en-US" dirty="0" smtClean="0">
                <a:latin typeface="Lato Medium" panose="020F0502020204030203" pitchFamily="34" charset="0"/>
                <a:ea typeface="Lato Medium" panose="020F0502020204030203" pitchFamily="34" charset="0"/>
                <a:cs typeface="Lato Medium" panose="020F0502020204030203" pitchFamily="34" charset="0"/>
              </a:rPr>
              <a:t>Random </a:t>
            </a:r>
            <a:r>
              <a:rPr lang="en-US" dirty="0">
                <a:latin typeface="Lato Medium" panose="020F0502020204030203" pitchFamily="34" charset="0"/>
                <a:ea typeface="Lato Medium" panose="020F0502020204030203" pitchFamily="34" charset="0"/>
                <a:cs typeface="Lato Medium" panose="020F0502020204030203" pitchFamily="34" charset="0"/>
              </a:rPr>
              <a:t>Bit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Generators</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2530756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a:t>
            </a:r>
            <a:r>
              <a:rPr lang="en-US" dirty="0" smtClean="0"/>
              <a:t>NIST-standardized DRBGs</a:t>
            </a:r>
            <a:endParaRPr lang="en-US" dirty="0"/>
          </a:p>
        </p:txBody>
      </p:sp>
      <p:sp>
        <p:nvSpPr>
          <p:cNvPr id="5" name="Content Placeholder 4"/>
          <p:cNvSpPr>
            <a:spLocks noGrp="1"/>
          </p:cNvSpPr>
          <p:nvPr>
            <p:ph sz="half" idx="1"/>
          </p:nvPr>
        </p:nvSpPr>
        <p:spPr/>
        <p:txBody>
          <a:bodyPr/>
          <a:lstStyle/>
          <a:p>
            <a:pPr marL="457200" indent="-457200">
              <a:buFont typeface="+mj-lt"/>
              <a:buAutoNum type="arabicPeriod"/>
            </a:pPr>
            <a:r>
              <a:rPr lang="en-US" dirty="0" err="1" smtClean="0"/>
              <a:t>Hash_DRBG</a:t>
            </a:r>
            <a:endParaRPr lang="en-US" dirty="0" smtClean="0"/>
          </a:p>
          <a:p>
            <a:pPr marL="457200" indent="-457200">
              <a:buFont typeface="+mj-lt"/>
              <a:buAutoNum type="arabicPeriod"/>
            </a:pPr>
            <a:r>
              <a:rPr lang="en-US" dirty="0" smtClean="0"/>
              <a:t>HMAC_DRBG</a:t>
            </a:r>
          </a:p>
          <a:p>
            <a:pPr marL="457200" indent="-457200">
              <a:buFont typeface="+mj-lt"/>
              <a:buAutoNum type="arabicPeriod"/>
            </a:pPr>
            <a:r>
              <a:rPr lang="en-US" dirty="0" smtClean="0"/>
              <a:t>CTR_DRBG</a:t>
            </a:r>
          </a:p>
          <a:p>
            <a:pPr marL="457200" indent="-457200">
              <a:buFont typeface="+mj-lt"/>
              <a:buAutoNum type="arabicPeriod"/>
            </a:pPr>
            <a:endParaRPr lang="en-US" dirty="0"/>
          </a:p>
        </p:txBody>
      </p:sp>
      <p:pic>
        <p:nvPicPr>
          <p:cNvPr id="6" name="Content Placeholder 5"/>
          <p:cNvPicPr>
            <a:picLocks noGrp="1" noChangeAspect="1"/>
          </p:cNvPicPr>
          <p:nvPr>
            <p:ph sz="half" idx="2"/>
          </p:nvPr>
        </p:nvPicPr>
        <p:blipFill>
          <a:blip r:embed="rId3"/>
          <a:stretch>
            <a:fillRect/>
          </a:stretch>
        </p:blipFill>
        <p:spPr>
          <a:xfrm>
            <a:off x="5077730" y="1101725"/>
            <a:ext cx="3179539" cy="5259388"/>
          </a:xfrm>
          <a:prstGeom prst="rect">
            <a:avLst/>
          </a:prstGeom>
        </p:spPr>
      </p:pic>
      <p:sp>
        <p:nvSpPr>
          <p:cNvPr id="8" name="TextBox 7"/>
          <p:cNvSpPr txBox="1"/>
          <p:nvPr/>
        </p:nvSpPr>
        <p:spPr>
          <a:xfrm>
            <a:off x="457200" y="4329414"/>
            <a:ext cx="4038600" cy="2031325"/>
          </a:xfrm>
          <a:prstGeom prst="rect">
            <a:avLst/>
          </a:prstGeom>
          <a:noFill/>
        </p:spPr>
        <p:txBody>
          <a:bodyPr wrap="square" rtlCol="0">
            <a:spAutoFit/>
          </a:bodyPr>
          <a:lstStyle/>
          <a:p>
            <a:r>
              <a:rPr lang="en-US" u="sng" dirty="0" smtClean="0">
                <a:latin typeface="Lato Black" panose="020F0502020204030203" pitchFamily="34" charset="0"/>
                <a:ea typeface="Lato Black" panose="020F0502020204030203" pitchFamily="34" charset="0"/>
                <a:cs typeface="Lato Black" panose="020F0502020204030203" pitchFamily="34" charset="0"/>
              </a:rPr>
              <a:t>Source</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a:latin typeface="Lato Medium" panose="020F0502020204030203" pitchFamily="34" charset="0"/>
                <a:ea typeface="Lato Medium" panose="020F0502020204030203" pitchFamily="34" charset="0"/>
                <a:cs typeface="Lato Medium" panose="020F0502020204030203" pitchFamily="34" charset="0"/>
              </a:rPr>
              <a:t>NIST </a:t>
            </a:r>
            <a:r>
              <a:rPr lang="en-US" dirty="0" smtClean="0">
                <a:latin typeface="Lato Medium" panose="020F0502020204030203" pitchFamily="34" charset="0"/>
                <a:ea typeface="Lato Medium" panose="020F0502020204030203" pitchFamily="34" charset="0"/>
                <a:cs typeface="Lato Medium" panose="020F0502020204030203" pitchFamily="34" charset="0"/>
              </a:rPr>
              <a:t>Special Publication 800-90A</a:t>
            </a:r>
          </a:p>
          <a:p>
            <a:endParaRPr lang="en-US" dirty="0" smtClean="0">
              <a:latin typeface="Lato Medium" panose="020F0502020204030203" pitchFamily="34" charset="0"/>
              <a:ea typeface="Lato Medium" panose="020F0502020204030203" pitchFamily="34" charset="0"/>
              <a:cs typeface="Lato Medium" panose="020F0502020204030203" pitchFamily="34" charset="0"/>
            </a:endParaRPr>
          </a:p>
          <a:p>
            <a:r>
              <a:rPr lang="en-US" dirty="0" smtClean="0">
                <a:latin typeface="Lato Medium" panose="020F0502020204030203" pitchFamily="34" charset="0"/>
                <a:ea typeface="Lato Medium" panose="020F0502020204030203" pitchFamily="34" charset="0"/>
                <a:cs typeface="Lato Medium" panose="020F0502020204030203" pitchFamily="34" charset="0"/>
              </a:rPr>
              <a:t>Recommendation </a:t>
            </a:r>
            <a:r>
              <a:rPr lang="en-US" dirty="0">
                <a:latin typeface="Lato Medium" panose="020F0502020204030203" pitchFamily="34" charset="0"/>
                <a:ea typeface="Lato Medium" panose="020F0502020204030203" pitchFamily="34" charset="0"/>
                <a:cs typeface="Lato Medium" panose="020F0502020204030203" pitchFamily="34" charset="0"/>
              </a:rPr>
              <a:t>for Random Number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Generation </a:t>
            </a:r>
            <a:r>
              <a:rPr lang="en-US" dirty="0">
                <a:latin typeface="Lato Medium" panose="020F0502020204030203" pitchFamily="34" charset="0"/>
                <a:ea typeface="Lato Medium" panose="020F0502020204030203" pitchFamily="34" charset="0"/>
                <a:cs typeface="Lato Medium" panose="020F0502020204030203" pitchFamily="34" charset="0"/>
              </a:rPr>
              <a:t>Using Deterministic </a:t>
            </a:r>
            <a:r>
              <a:rPr lang="en-US" dirty="0" smtClean="0">
                <a:latin typeface="Lato Medium" panose="020F0502020204030203" pitchFamily="34" charset="0"/>
                <a:ea typeface="Lato Medium" panose="020F0502020204030203" pitchFamily="34" charset="0"/>
                <a:cs typeface="Lato Medium" panose="020F0502020204030203" pitchFamily="34" charset="0"/>
              </a:rPr>
              <a:t>Random </a:t>
            </a:r>
            <a:r>
              <a:rPr lang="en-US" dirty="0">
                <a:latin typeface="Lato Medium" panose="020F0502020204030203" pitchFamily="34" charset="0"/>
                <a:ea typeface="Lato Medium" panose="020F0502020204030203" pitchFamily="34" charset="0"/>
                <a:cs typeface="Lato Medium" panose="020F0502020204030203" pitchFamily="34" charset="0"/>
              </a:rPr>
              <a:t>Bit </a:t>
            </a:r>
            <a:r>
              <a:rPr lang="en-US" dirty="0" smtClean="0">
                <a:latin typeface="Lato Medium" panose="020F0502020204030203" pitchFamily="34" charset="0"/>
                <a:ea typeface="Lato Medium" panose="020F0502020204030203" pitchFamily="34" charset="0"/>
                <a:cs typeface="Lato Medium" panose="020F0502020204030203" pitchFamily="34" charset="0"/>
              </a:rPr>
              <a:t>Generators</a:t>
            </a:r>
            <a:endParaRPr lang="en-US"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2817949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a:t>
            </a:r>
            <a:r>
              <a:rPr lang="en-US" dirty="0" smtClean="0"/>
              <a:t>NIST-standardized DRBGs</a:t>
            </a:r>
            <a:endParaRPr lang="en-US" dirty="0"/>
          </a:p>
        </p:txBody>
      </p:sp>
      <p:sp>
        <p:nvSpPr>
          <p:cNvPr id="5" name="Content Placeholder 4"/>
          <p:cNvSpPr>
            <a:spLocks noGrp="1"/>
          </p:cNvSpPr>
          <p:nvPr>
            <p:ph sz="half" idx="1"/>
          </p:nvPr>
        </p:nvSpPr>
        <p:spPr/>
        <p:txBody>
          <a:bodyPr/>
          <a:lstStyle/>
          <a:p>
            <a:pPr marL="457200" indent="-457200">
              <a:buFont typeface="+mj-lt"/>
              <a:buAutoNum type="arabicPeriod"/>
            </a:pPr>
            <a:r>
              <a:rPr lang="en-US" dirty="0" err="1" smtClean="0"/>
              <a:t>Hash_DRBG</a:t>
            </a:r>
            <a:endParaRPr lang="en-US" dirty="0" smtClean="0"/>
          </a:p>
          <a:p>
            <a:pPr marL="457200" indent="-457200">
              <a:buFont typeface="+mj-lt"/>
              <a:buAutoNum type="arabicPeriod"/>
            </a:pPr>
            <a:r>
              <a:rPr lang="en-US" dirty="0" smtClean="0"/>
              <a:t>HMAC_DRBG</a:t>
            </a:r>
          </a:p>
          <a:p>
            <a:pPr marL="457200" indent="-457200">
              <a:buFont typeface="+mj-lt"/>
              <a:buAutoNum type="arabicPeriod"/>
            </a:pPr>
            <a:r>
              <a:rPr lang="en-US" dirty="0" smtClean="0"/>
              <a:t>CTR_DRBG</a:t>
            </a:r>
          </a:p>
          <a:p>
            <a:pPr marL="457200" indent="-457200">
              <a:buFont typeface="+mj-lt"/>
              <a:buAutoNum type="arabicPeriod"/>
            </a:pPr>
            <a:r>
              <a:rPr lang="en-US" dirty="0" smtClean="0"/>
              <a:t>Dual_EC_DRBG</a:t>
            </a:r>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12290" name="Picture 2" descr="https://4.bp.blogspot.com/-BwDuQcMgAU0/UjhTTSYeX1I/AAAAAAAAAf4/SoRVTE6Sm0k/s1600/Dual_EC_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386587"/>
            <a:ext cx="8229600" cy="226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168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a:t>Four</a:t>
            </a:r>
            <a:r>
              <a:rPr lang="en-US" dirty="0"/>
              <a:t> </a:t>
            </a:r>
            <a:r>
              <a:rPr lang="en-US" dirty="0" smtClean="0"/>
              <a:t>Three NIST-standardized DRBGs</a:t>
            </a:r>
            <a:endParaRPr lang="en-US" dirty="0"/>
          </a:p>
        </p:txBody>
      </p:sp>
      <p:sp>
        <p:nvSpPr>
          <p:cNvPr id="5" name="Content Placeholder 4"/>
          <p:cNvSpPr>
            <a:spLocks noGrp="1"/>
          </p:cNvSpPr>
          <p:nvPr>
            <p:ph sz="half" idx="1"/>
          </p:nvPr>
        </p:nvSpPr>
        <p:spPr/>
        <p:txBody>
          <a:bodyPr/>
          <a:lstStyle/>
          <a:p>
            <a:pPr marL="457200" indent="-457200">
              <a:buFont typeface="+mj-lt"/>
              <a:buAutoNum type="arabicPeriod"/>
            </a:pPr>
            <a:r>
              <a:rPr lang="en-US" dirty="0" err="1" smtClean="0"/>
              <a:t>Hash_DRBG</a:t>
            </a:r>
            <a:endParaRPr lang="en-US" dirty="0" smtClean="0"/>
          </a:p>
          <a:p>
            <a:pPr marL="457200" indent="-457200">
              <a:buFont typeface="+mj-lt"/>
              <a:buAutoNum type="arabicPeriod"/>
            </a:pPr>
            <a:r>
              <a:rPr lang="en-US" dirty="0" smtClean="0"/>
              <a:t>HMAC_DRBG</a:t>
            </a:r>
          </a:p>
          <a:p>
            <a:pPr marL="457200" indent="-457200">
              <a:buFont typeface="+mj-lt"/>
              <a:buAutoNum type="arabicPeriod"/>
            </a:pPr>
            <a:r>
              <a:rPr lang="en-US" dirty="0" smtClean="0"/>
              <a:t>CTR_DRBG</a:t>
            </a:r>
          </a:p>
          <a:p>
            <a:pPr marL="457200" indent="-457200">
              <a:buFont typeface="+mj-lt"/>
              <a:buAutoNum type="arabicPeriod"/>
            </a:pPr>
            <a:r>
              <a:rPr lang="en-US" strike="sngStrike" dirty="0" smtClean="0"/>
              <a:t>Dual_EC_DRBG</a:t>
            </a:r>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12290" name="Picture 2" descr="https://4.bp.blogspot.com/-BwDuQcMgAU0/UjhTTSYeX1I/AAAAAAAAAf4/SoRVTE6Sm0k/s1600/Dual_EC_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386587"/>
            <a:ext cx="8229600" cy="226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1457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randomness: Three step process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23651"/>
          <a:stretch/>
        </p:blipFill>
        <p:spPr>
          <a:xfrm>
            <a:off x="822960" y="1197890"/>
            <a:ext cx="7498080" cy="2880334"/>
          </a:xfrm>
          <a:prstGeom prst="rect">
            <a:avLst/>
          </a:prstGeom>
        </p:spPr>
      </p:pic>
      <p:sp>
        <p:nvSpPr>
          <p:cNvPr id="6" name="Rectangle 5"/>
          <p:cNvSpPr/>
          <p:nvPr/>
        </p:nvSpPr>
        <p:spPr>
          <a:xfrm>
            <a:off x="5705856" y="3959352"/>
            <a:ext cx="676656"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7953" y="4247258"/>
            <a:ext cx="2461863" cy="1323439"/>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1. True randomness</a:t>
            </a: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Reliably produce a “pool” of entropy</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p:cNvSpPr txBox="1"/>
          <p:nvPr/>
        </p:nvSpPr>
        <p:spPr>
          <a:xfrm>
            <a:off x="3703392" y="4247258"/>
            <a:ext cx="2209567" cy="1631216"/>
          </a:xfrm>
          <a:prstGeom prst="rect">
            <a:avLst/>
          </a:prstGeom>
          <a:noFill/>
        </p:spPr>
        <p:txBody>
          <a:bodyPr wrap="square" rtlCol="0">
            <a:spAutoFit/>
          </a:bodyPr>
          <a:lstStyle/>
          <a:p>
            <a:r>
              <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2. Extractor</a:t>
            </a:r>
          </a:p>
          <a:p>
            <a:endPar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rPr>
              <a:t>Produce ~128 nearly-uniform bits from the pool</a:t>
            </a:r>
            <a:endParaRPr lang="en-US" sz="2000" dirty="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6190488" y="4247258"/>
            <a:ext cx="2798064" cy="2246769"/>
          </a:xfrm>
          <a:prstGeom prst="rect">
            <a:avLst/>
          </a:prstGeom>
          <a:noFill/>
        </p:spPr>
        <p:txBody>
          <a:bodyPr wrap="square" rtlCol="0">
            <a:spAutoFit/>
          </a:bodyPr>
          <a:lstStyle/>
          <a:p>
            <a:r>
              <a:rPr lang="en-US" sz="2000" dirty="0">
                <a:latin typeface="Lato Black" panose="020F0502020204030203" pitchFamily="34" charset="0"/>
                <a:ea typeface="Lato Black" panose="020F0502020204030203" pitchFamily="34" charset="0"/>
                <a:cs typeface="Lato Black" panose="020F0502020204030203" pitchFamily="34" charset="0"/>
              </a:rPr>
              <a:t>3. Expansion via </a:t>
            </a:r>
            <a:r>
              <a:rPr lang="en-US" sz="2000" dirty="0" err="1">
                <a:latin typeface="Lato Black" panose="020F0502020204030203" pitchFamily="34" charset="0"/>
                <a:ea typeface="Lato Black" panose="020F0502020204030203" pitchFamily="34" charset="0"/>
                <a:cs typeface="Lato Black" panose="020F0502020204030203" pitchFamily="34" charset="0"/>
              </a:rPr>
              <a:t>pseudorandomness</a:t>
            </a:r>
            <a:endParaRPr lang="en-US" sz="2000" dirty="0">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Deterministically produce an arbitrarily-large sequence of bits from seed + short state</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9496393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Hashing as an extractor?</a:t>
            </a:r>
            <a:endParaRPr lang="en-US" dirty="0"/>
          </a:p>
        </p:txBody>
      </p:sp>
      <p:sp>
        <p:nvSpPr>
          <p:cNvPr id="3" name="Content Placeholder 2"/>
          <p:cNvSpPr>
            <a:spLocks noGrp="1"/>
          </p:cNvSpPr>
          <p:nvPr>
            <p:ph idx="1"/>
          </p:nvPr>
        </p:nvSpPr>
        <p:spPr/>
        <p:txBody>
          <a:bodyPr>
            <a:normAutofit fontScale="92500"/>
          </a:bodyPr>
          <a:lstStyle/>
          <a:p>
            <a:r>
              <a:rPr lang="en-US" dirty="0" smtClean="0"/>
              <a:t>Let’s begin by taking a hash function H as an extractor</a:t>
            </a:r>
          </a:p>
          <a:p>
            <a:r>
              <a:rPr lang="en-US" dirty="0" smtClean="0"/>
              <a:t>Extractors operate on the principle that including more entropy </a:t>
            </a:r>
            <a:r>
              <a:rPr lang="en-US" dirty="0"/>
              <a:t>sources can't hurt: </a:t>
            </a:r>
            <a:r>
              <a:rPr lang="en-US" dirty="0" smtClean="0"/>
              <a:t>H(</a:t>
            </a:r>
            <a:r>
              <a:rPr lang="en-US" dirty="0" err="1" smtClean="0"/>
              <a:t>x,y,z</a:t>
            </a:r>
            <a:r>
              <a:rPr lang="en-US" dirty="0"/>
              <a:t>) is at least as good a random number as H(</a:t>
            </a:r>
            <a:r>
              <a:rPr lang="en-US" dirty="0" err="1"/>
              <a:t>x,y</a:t>
            </a:r>
            <a:r>
              <a:rPr lang="en-US" dirty="0"/>
              <a:t>), no matter how awful z </a:t>
            </a:r>
            <a:r>
              <a:rPr lang="en-US" dirty="0" smtClean="0"/>
              <a:t>is</a:t>
            </a:r>
          </a:p>
          <a:p>
            <a:r>
              <a:rPr lang="en-US" dirty="0" smtClean="0"/>
              <a:t>Concern is with poor sources that are </a:t>
            </a:r>
            <a:r>
              <a:rPr lang="en-US" i="1" dirty="0" smtClean="0"/>
              <a:t>adaptively</a:t>
            </a:r>
            <a:r>
              <a:rPr lang="en-US" dirty="0" smtClean="0"/>
              <a:t> chosen</a:t>
            </a:r>
          </a:p>
          <a:p>
            <a:r>
              <a:rPr lang="en-US" dirty="0" smtClean="0"/>
              <a:t>Simple attack by the entity that chooses z</a:t>
            </a:r>
          </a:p>
          <a:p>
            <a:pPr marL="822960" lvl="1" indent="-365760">
              <a:buFont typeface="+mj-lt"/>
              <a:buAutoNum type="arabicPeriod"/>
            </a:pPr>
            <a:r>
              <a:rPr lang="en-US" dirty="0"/>
              <a:t>Generate a random </a:t>
            </a:r>
            <a:r>
              <a:rPr lang="en-US" dirty="0" smtClean="0"/>
              <a:t>z</a:t>
            </a:r>
            <a:endParaRPr lang="en-US" dirty="0"/>
          </a:p>
          <a:p>
            <a:pPr marL="822960" lvl="1" indent="-365760">
              <a:buFont typeface="+mj-lt"/>
              <a:buAutoNum type="arabicPeriod"/>
            </a:pPr>
            <a:r>
              <a:rPr lang="en-US" dirty="0"/>
              <a:t>Try computing </a:t>
            </a:r>
            <a:r>
              <a:rPr lang="en-US" dirty="0" smtClean="0"/>
              <a:t>H(</a:t>
            </a:r>
            <a:r>
              <a:rPr lang="en-US" dirty="0" err="1" smtClean="0"/>
              <a:t>x,y,z</a:t>
            </a:r>
            <a:r>
              <a:rPr lang="en-US" dirty="0" smtClean="0"/>
              <a:t>)</a:t>
            </a:r>
            <a:endParaRPr lang="en-US" dirty="0"/>
          </a:p>
          <a:p>
            <a:pPr marL="822960" lvl="1" indent="-365760">
              <a:buFont typeface="+mj-lt"/>
              <a:buAutoNum type="arabicPeriod"/>
            </a:pPr>
            <a:r>
              <a:rPr lang="en-US" dirty="0"/>
              <a:t>If </a:t>
            </a:r>
            <a:r>
              <a:rPr lang="en-US" dirty="0" smtClean="0"/>
              <a:t>H(</a:t>
            </a:r>
            <a:r>
              <a:rPr lang="en-US" dirty="0" err="1" smtClean="0"/>
              <a:t>x,y,z</a:t>
            </a:r>
            <a:r>
              <a:rPr lang="en-US" dirty="0" smtClean="0"/>
              <a:t>) </a:t>
            </a:r>
            <a:r>
              <a:rPr lang="en-US" dirty="0"/>
              <a:t>doesn't start with bits 0000, go back to step </a:t>
            </a:r>
            <a:r>
              <a:rPr lang="en-US" dirty="0" smtClean="0"/>
              <a:t>1</a:t>
            </a:r>
            <a:endParaRPr lang="en-US" dirty="0"/>
          </a:p>
          <a:p>
            <a:pPr marL="822960" lvl="1" indent="-365760">
              <a:buFont typeface="+mj-lt"/>
              <a:buAutoNum type="arabicPeriod"/>
            </a:pPr>
            <a:r>
              <a:rPr lang="en-US" dirty="0" smtClean="0"/>
              <a:t>Else, output this value of z</a:t>
            </a:r>
            <a:endParaRPr lang="en-US" dirty="0"/>
          </a:p>
          <a:p>
            <a:r>
              <a:rPr lang="en-US" dirty="0" smtClean="0"/>
              <a:t>Attack </a:t>
            </a:r>
            <a:r>
              <a:rPr lang="en-US" dirty="0"/>
              <a:t>forces H(</a:t>
            </a:r>
            <a:r>
              <a:rPr lang="en-US" dirty="0" err="1"/>
              <a:t>x,y,z</a:t>
            </a:r>
            <a:r>
              <a:rPr lang="en-US" dirty="0"/>
              <a:t>) to </a:t>
            </a:r>
            <a:r>
              <a:rPr lang="en-US" dirty="0" smtClean="0"/>
              <a:t>start with four known bits of </a:t>
            </a:r>
            <a:r>
              <a:rPr lang="en-US" dirty="0"/>
              <a:t>0000, even if x and y were perfectly </a:t>
            </a:r>
            <a:r>
              <a:rPr lang="en-US" dirty="0" smtClean="0"/>
              <a:t>random</a:t>
            </a:r>
          </a:p>
          <a:p>
            <a:r>
              <a:rPr lang="en-US" dirty="0" smtClean="0"/>
              <a:t>Also, attack is fast</a:t>
            </a:r>
            <a:r>
              <a:rPr lang="en-US" dirty="0"/>
              <a:t>, taking </a:t>
            </a:r>
            <a:r>
              <a:rPr lang="en-US" dirty="0" smtClean="0"/>
              <a:t>16 </a:t>
            </a:r>
            <a:r>
              <a:rPr lang="en-US" dirty="0"/>
              <a:t>computations of H on average</a:t>
            </a:r>
          </a:p>
        </p:txBody>
      </p:sp>
    </p:spTree>
    <p:extLst>
      <p:ext uri="{BB962C8B-B14F-4D97-AF65-F5344CB8AC3E}">
        <p14:creationId xmlns:p14="http://schemas.microsoft.com/office/powerpoint/2010/main" val="442849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randomness: Three step process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23651"/>
          <a:stretch/>
        </p:blipFill>
        <p:spPr>
          <a:xfrm>
            <a:off x="822960" y="1197890"/>
            <a:ext cx="7498080" cy="2880334"/>
          </a:xfrm>
          <a:prstGeom prst="rect">
            <a:avLst/>
          </a:prstGeom>
        </p:spPr>
      </p:pic>
      <p:sp>
        <p:nvSpPr>
          <p:cNvPr id="6" name="Rectangle 5"/>
          <p:cNvSpPr/>
          <p:nvPr/>
        </p:nvSpPr>
        <p:spPr>
          <a:xfrm>
            <a:off x="5705856" y="3959352"/>
            <a:ext cx="676656"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7953" y="4247258"/>
            <a:ext cx="2461863" cy="1323439"/>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1. True randomness</a:t>
            </a: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Reliably produce a “pool” of entropy</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p:cNvSpPr txBox="1"/>
          <p:nvPr/>
        </p:nvSpPr>
        <p:spPr>
          <a:xfrm>
            <a:off x="3703392" y="4247258"/>
            <a:ext cx="2209567" cy="1631216"/>
          </a:xfrm>
          <a:prstGeom prst="rect">
            <a:avLst/>
          </a:prstGeom>
          <a:noFill/>
        </p:spPr>
        <p:txBody>
          <a:bodyPr wrap="square" rtlCol="0">
            <a:spAutoFit/>
          </a:bodyPr>
          <a:lstStyle/>
          <a:p>
            <a:r>
              <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2. Extractor</a:t>
            </a:r>
          </a:p>
          <a:p>
            <a:endPar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rPr>
              <a:t>Produce ~128 nearly-uniform bits from the pool</a:t>
            </a:r>
            <a:endParaRPr lang="en-US" sz="2000" dirty="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6190488" y="4247258"/>
            <a:ext cx="2798064" cy="2246769"/>
          </a:xfrm>
          <a:prstGeom prst="rect">
            <a:avLst/>
          </a:prstGeom>
          <a:noFill/>
        </p:spPr>
        <p:txBody>
          <a:bodyPr wrap="square" rtlCol="0">
            <a:spAutoFit/>
          </a:bodyPr>
          <a:lstStyle/>
          <a:p>
            <a:r>
              <a:rPr lang="en-US" sz="2000" dirty="0">
                <a:latin typeface="Lato Black" panose="020F0502020204030203" pitchFamily="34" charset="0"/>
                <a:ea typeface="Lato Black" panose="020F0502020204030203" pitchFamily="34" charset="0"/>
                <a:cs typeface="Lato Black" panose="020F0502020204030203" pitchFamily="34" charset="0"/>
              </a:rPr>
              <a:t>3. Expansion via </a:t>
            </a:r>
            <a:r>
              <a:rPr lang="en-US" sz="2000" dirty="0" err="1">
                <a:latin typeface="Lato Black" panose="020F0502020204030203" pitchFamily="34" charset="0"/>
                <a:ea typeface="Lato Black" panose="020F0502020204030203" pitchFamily="34" charset="0"/>
                <a:cs typeface="Lato Black" panose="020F0502020204030203" pitchFamily="34" charset="0"/>
              </a:rPr>
              <a:t>pseudorandomness</a:t>
            </a:r>
            <a:endParaRPr lang="en-US" sz="2000" dirty="0">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Deterministically produce an arbitrarily-large sequence of bits from seed + short state</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035737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roadmap</a:t>
            </a:r>
            <a:endParaRPr lang="en-US" dirty="0"/>
          </a:p>
        </p:txBody>
      </p:sp>
      <p:sp>
        <p:nvSpPr>
          <p:cNvPr id="3" name="TextBox 2"/>
          <p:cNvSpPr txBox="1"/>
          <p:nvPr/>
        </p:nvSpPr>
        <p:spPr>
          <a:xfrm>
            <a:off x="457201" y="1281804"/>
            <a:ext cx="1478931" cy="415498"/>
          </a:xfrm>
          <a:prstGeom prst="rect">
            <a:avLst/>
          </a:prstGeom>
          <a:noFill/>
        </p:spPr>
        <p:txBody>
          <a:bodyPr wrap="none" lIns="0" rtlCol="0">
            <a:spAutoFit/>
          </a:bodyPr>
          <a:lstStyle/>
          <a:p>
            <a:r>
              <a:rPr lang="en-US" sz="21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p>
        </p:txBody>
      </p:sp>
      <p:sp>
        <p:nvSpPr>
          <p:cNvPr id="4" name="TextBox 3"/>
          <p:cNvSpPr txBox="1"/>
          <p:nvPr/>
        </p:nvSpPr>
        <p:spPr>
          <a:xfrm>
            <a:off x="2684605" y="1281804"/>
            <a:ext cx="1328249" cy="415498"/>
          </a:xfrm>
          <a:prstGeom prst="rect">
            <a:avLst/>
          </a:prstGeom>
          <a:noFill/>
        </p:spPr>
        <p:txBody>
          <a:bodyPr wrap="none" lIns="0" rtlCol="0">
            <a:spAutoFit/>
          </a:bodyPr>
          <a:lstStyle/>
          <a:p>
            <a:r>
              <a:rPr lang="en-US" sz="21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p>
        </p:txBody>
      </p:sp>
      <p:sp>
        <p:nvSpPr>
          <p:cNvPr id="5" name="TextBox 4"/>
          <p:cNvSpPr txBox="1"/>
          <p:nvPr/>
        </p:nvSpPr>
        <p:spPr>
          <a:xfrm>
            <a:off x="4625097" y="1281804"/>
            <a:ext cx="1437253" cy="415498"/>
          </a:xfrm>
          <a:prstGeom prst="rect">
            <a:avLst/>
          </a:prstGeom>
          <a:noFill/>
        </p:spPr>
        <p:txBody>
          <a:bodyPr wrap="none" lIns="0" rtlCol="0">
            <a:spAutoFit/>
          </a:bodyPr>
          <a:lstStyle/>
          <a:p>
            <a:r>
              <a:rPr lang="en-US" sz="21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p>
        </p:txBody>
      </p:sp>
      <p:sp>
        <p:nvSpPr>
          <p:cNvPr id="6" name="TextBox 5"/>
          <p:cNvSpPr txBox="1"/>
          <p:nvPr/>
        </p:nvSpPr>
        <p:spPr>
          <a:xfrm>
            <a:off x="6972301" y="1281804"/>
            <a:ext cx="1264129" cy="415498"/>
          </a:xfrm>
          <a:prstGeom prst="rect">
            <a:avLst/>
          </a:prstGeom>
          <a:noFill/>
        </p:spPr>
        <p:txBody>
          <a:bodyPr wrap="none" lIns="0" rtlCol="0">
            <a:spAutoFit/>
          </a:bodyPr>
          <a:lstStyle/>
          <a:p>
            <a:r>
              <a:rPr lang="en-US" sz="21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p>
        </p:txBody>
      </p:sp>
      <p:grpSp>
        <p:nvGrpSpPr>
          <p:cNvPr id="80" name="Group 79"/>
          <p:cNvGrpSpPr/>
          <p:nvPr/>
        </p:nvGrpSpPr>
        <p:grpSpPr>
          <a:xfrm>
            <a:off x="-11623" y="2946615"/>
            <a:ext cx="6805693" cy="2307310"/>
            <a:chOff x="-15498" y="3797085"/>
            <a:chExt cx="9074257" cy="3076413"/>
          </a:xfrm>
        </p:grpSpPr>
        <p:sp>
          <p:nvSpPr>
            <p:cNvPr id="53" name="Freeform 52"/>
            <p:cNvSpPr/>
            <p:nvPr/>
          </p:nvSpPr>
          <p:spPr>
            <a:xfrm>
              <a:off x="-15498" y="3797085"/>
              <a:ext cx="9074257" cy="3076413"/>
            </a:xfrm>
            <a:custGeom>
              <a:avLst/>
              <a:gdLst>
                <a:gd name="connsiteX0" fmla="*/ 0 w 9074257"/>
                <a:gd name="connsiteY0" fmla="*/ 3076413 h 3076413"/>
                <a:gd name="connsiteX1" fmla="*/ 7749 w 9074257"/>
                <a:gd name="connsiteY1" fmla="*/ 0 h 3076413"/>
                <a:gd name="connsiteX2" fmla="*/ 5563891 w 9074257"/>
                <a:gd name="connsiteY2" fmla="*/ 15498 h 3076413"/>
                <a:gd name="connsiteX3" fmla="*/ 9074257 w 9074257"/>
                <a:gd name="connsiteY3" fmla="*/ 922149 h 3076413"/>
                <a:gd name="connsiteX4" fmla="*/ 9074257 w 9074257"/>
                <a:gd name="connsiteY4" fmla="*/ 3045417 h 3076413"/>
                <a:gd name="connsiteX5" fmla="*/ 0 w 9074257"/>
                <a:gd name="connsiteY5" fmla="*/ 3076413 h 30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4257" h="3076413">
                  <a:moveTo>
                    <a:pt x="0" y="3076413"/>
                  </a:moveTo>
                  <a:lnTo>
                    <a:pt x="7749" y="0"/>
                  </a:lnTo>
                  <a:lnTo>
                    <a:pt x="5563891" y="15498"/>
                  </a:lnTo>
                  <a:lnTo>
                    <a:pt x="9074257" y="922149"/>
                  </a:lnTo>
                  <a:lnTo>
                    <a:pt x="9074257" y="3045417"/>
                  </a:lnTo>
                  <a:lnTo>
                    <a:pt x="0" y="3076413"/>
                  </a:lnTo>
                  <a:close/>
                </a:path>
              </a:pathLst>
            </a:cu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TextBox 41"/>
            <p:cNvSpPr txBox="1"/>
            <p:nvPr/>
          </p:nvSpPr>
          <p:spPr>
            <a:xfrm>
              <a:off x="6483016" y="6162723"/>
              <a:ext cx="2364323" cy="553997"/>
            </a:xfrm>
            <a:prstGeom prst="rect">
              <a:avLst/>
            </a:prstGeom>
            <a:noFill/>
          </p:spPr>
          <p:txBody>
            <a:bodyPr wrap="none" rtlCol="0">
              <a:spAutoFit/>
            </a:bodyPr>
            <a:lstStyle/>
            <a:p>
              <a:pPr algn="r"/>
              <a:r>
                <a:rPr lang="en-US" sz="2100" dirty="0">
                  <a:latin typeface="Lato Black" panose="020F0502020204030203" pitchFamily="34" charset="0"/>
                  <a:ea typeface="Lato Black" panose="020F0502020204030203" pitchFamily="34" charset="0"/>
                  <a:cs typeface="Lato Black" panose="020F0502020204030203" pitchFamily="34" charset="0"/>
                </a:rPr>
                <a:t>☏  </a:t>
              </a:r>
              <a:r>
                <a:rPr lang="en-US" sz="2100" dirty="0" err="1">
                  <a:latin typeface="Lato Black" panose="020F0502020204030203" pitchFamily="34" charset="0"/>
                  <a:ea typeface="Lato Black" panose="020F0502020204030203" pitchFamily="34" charset="0"/>
                  <a:cs typeface="Lato Black" panose="020F0502020204030203" pitchFamily="34" charset="0"/>
                </a:rPr>
                <a:t>Minicrypt</a:t>
              </a:r>
              <a:endParaRPr lang="en-US" sz="21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1" y="4635973"/>
              <a:ext cx="2065096" cy="861775"/>
            </a:xfrm>
            <a:prstGeom prst="rect">
              <a:avLst/>
            </a:prstGeom>
            <a:noFill/>
            <a:ln>
              <a:solidFill>
                <a:schemeClr val="accent2">
                  <a:lumMod val="60000"/>
                  <a:lumOff val="40000"/>
                </a:schemeClr>
              </a:solidFill>
            </a:ln>
          </p:spPr>
          <p:txBody>
            <a:bodyPr wrap="none" rtlCol="0">
              <a:spAutoFit/>
            </a:bodyPr>
            <a:lstStyle/>
            <a:p>
              <a: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dirty="0" err="1">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p>
          </p:txBody>
        </p:sp>
        <p:sp>
          <p:nvSpPr>
            <p:cNvPr id="10" name="TextBox 9"/>
            <p:cNvSpPr txBox="1"/>
            <p:nvPr/>
          </p:nvSpPr>
          <p:spPr>
            <a:xfrm>
              <a:off x="3579473" y="5331728"/>
              <a:ext cx="1227260" cy="861775"/>
            </a:xfrm>
            <a:prstGeom prst="rect">
              <a:avLst/>
            </a:prstGeom>
            <a:noFill/>
            <a:ln>
              <a:solidFill>
                <a:schemeClr val="accent3"/>
              </a:solidFill>
            </a:ln>
          </p:spPr>
          <p:txBody>
            <a:bodyPr wrap="none" rtlCol="0">
              <a:spAutoFit/>
            </a:bodyPr>
            <a:lstStyle/>
            <a:p>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p>
          </p:txBody>
        </p:sp>
        <p:sp>
          <p:nvSpPr>
            <p:cNvPr id="11" name="TextBox 10"/>
            <p:cNvSpPr txBox="1"/>
            <p:nvPr/>
          </p:nvSpPr>
          <p:spPr>
            <a:xfrm>
              <a:off x="3579473" y="3940218"/>
              <a:ext cx="1522212" cy="861775"/>
            </a:xfrm>
            <a:prstGeom prst="rect">
              <a:avLst/>
            </a:prstGeom>
            <a:noFill/>
            <a:ln>
              <a:solidFill>
                <a:schemeClr val="accent3"/>
              </a:solidFill>
            </a:ln>
          </p:spPr>
          <p:txBody>
            <a:bodyPr wrap="none" rtlCol="0">
              <a:spAutoFit/>
            </a:bodyPr>
            <a:lstStyle/>
            <a:p>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p>
          </p:txBody>
        </p:sp>
        <p:sp>
          <p:nvSpPr>
            <p:cNvPr id="15" name="TextBox 14"/>
            <p:cNvSpPr txBox="1"/>
            <p:nvPr/>
          </p:nvSpPr>
          <p:spPr>
            <a:xfrm>
              <a:off x="6166796" y="4635973"/>
              <a:ext cx="2345087" cy="861775"/>
            </a:xfrm>
            <a:prstGeom prst="rect">
              <a:avLst/>
            </a:prstGeom>
            <a:noFill/>
            <a:ln>
              <a:solidFill>
                <a:schemeClr val="accent1">
                  <a:lumMod val="60000"/>
                  <a:lumOff val="40000"/>
                </a:schemeClr>
              </a:solidFill>
            </a:ln>
          </p:spPr>
          <p:txBody>
            <a:bodyPr wrap="none" rtlCol="0">
              <a:spAutoFit/>
            </a:bodyPr>
            <a:lstStyle/>
            <a:p>
              <a:r>
                <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457200" y="2010333"/>
            <a:ext cx="8604134" cy="3126009"/>
            <a:chOff x="609600" y="2548709"/>
            <a:chExt cx="11472178" cy="4168011"/>
          </a:xfrm>
        </p:grpSpPr>
        <p:sp>
          <p:nvSpPr>
            <p:cNvPr id="41" name="TextBox 40"/>
            <p:cNvSpPr txBox="1"/>
            <p:nvPr/>
          </p:nvSpPr>
          <p:spPr>
            <a:xfrm>
              <a:off x="9296401" y="6162723"/>
              <a:ext cx="2785377" cy="553997"/>
            </a:xfrm>
            <a:prstGeom prst="rect">
              <a:avLst/>
            </a:prstGeom>
            <a:noFill/>
          </p:spPr>
          <p:txBody>
            <a:bodyPr wrap="none" rtlCol="0">
              <a:spAutoFit/>
            </a:bodyPr>
            <a:lstStyle/>
            <a:p>
              <a:r>
                <a:rPr lang="en-US" sz="2100" dirty="0" err="1">
                  <a:latin typeface="Lato Black" panose="020F0502020204030203" pitchFamily="34" charset="0"/>
                  <a:ea typeface="Lato Black" panose="020F0502020204030203" pitchFamily="34" charset="0"/>
                  <a:cs typeface="Lato Black" panose="020F0502020204030203" pitchFamily="34" charset="0"/>
                </a:rPr>
                <a:t>Cryptomania</a:t>
              </a:r>
              <a:r>
                <a:rPr lang="en-US" sz="2100" dirty="0">
                  <a:latin typeface="Lato Black" panose="020F0502020204030203" pitchFamily="34" charset="0"/>
                  <a:ea typeface="Lato Black" panose="020F0502020204030203" pitchFamily="34" charset="0"/>
                  <a:cs typeface="Lato Black" panose="020F0502020204030203" pitchFamily="34" charset="0"/>
                </a:rPr>
                <a:t> ✉</a:t>
              </a:r>
            </a:p>
          </p:txBody>
        </p:sp>
        <p:sp>
          <p:nvSpPr>
            <p:cNvPr id="8" name="TextBox 7"/>
            <p:cNvSpPr txBox="1"/>
            <p:nvPr/>
          </p:nvSpPr>
          <p:spPr>
            <a:xfrm>
              <a:off x="609600" y="2548709"/>
              <a:ext cx="1633353" cy="861774"/>
            </a:xfrm>
            <a:prstGeom prst="rect">
              <a:avLst/>
            </a:prstGeom>
            <a:noFill/>
            <a:ln>
              <a:solidFill>
                <a:schemeClr val="accent2">
                  <a:lumMod val="60000"/>
                  <a:lumOff val="40000"/>
                </a:schemeClr>
              </a:solidFill>
            </a:ln>
          </p:spPr>
          <p:txBody>
            <a:bodyPr wrap="none" rtlCol="0">
              <a:spAutoFit/>
            </a:bodyPr>
            <a:lstStyle/>
            <a:p>
              <a: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p>
          </p:txBody>
        </p:sp>
        <p:sp>
          <p:nvSpPr>
            <p:cNvPr id="13" name="TextBox 12"/>
            <p:cNvSpPr txBox="1"/>
            <p:nvPr/>
          </p:nvSpPr>
          <p:spPr>
            <a:xfrm>
              <a:off x="9296401" y="3663219"/>
              <a:ext cx="2000976" cy="1231106"/>
            </a:xfrm>
            <a:prstGeom prst="rect">
              <a:avLst/>
            </a:prstGeom>
            <a:noFill/>
            <a:ln>
              <a:solidFill>
                <a:schemeClr val="accent4">
                  <a:lumMod val="60000"/>
                  <a:lumOff val="40000"/>
                </a:schemeClr>
              </a:solidFill>
            </a:ln>
          </p:spPr>
          <p:txBody>
            <a:bodyPr wrap="none" rtlCol="0">
              <a:spAutoFit/>
            </a:bodyPr>
            <a:lstStyle/>
            <a:p>
              <a:r>
                <a:rPr lang="en-US"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p>
          </p:txBody>
        </p:sp>
        <p:sp>
          <p:nvSpPr>
            <p:cNvPr id="14" name="TextBox 13"/>
            <p:cNvSpPr txBox="1"/>
            <p:nvPr/>
          </p:nvSpPr>
          <p:spPr>
            <a:xfrm>
              <a:off x="9296401" y="2733376"/>
              <a:ext cx="2629353" cy="492443"/>
            </a:xfrm>
            <a:prstGeom prst="rect">
              <a:avLst/>
            </a:prstGeom>
            <a:noFill/>
            <a:ln>
              <a:solidFill>
                <a:schemeClr val="accent4">
                  <a:lumMod val="60000"/>
                  <a:lumOff val="40000"/>
                </a:schemeClr>
              </a:solidFill>
            </a:ln>
          </p:spPr>
          <p:txBody>
            <a:bodyPr wrap="none" rtlCol="0">
              <a:spAutoFit/>
            </a:bodyPr>
            <a:lstStyle/>
            <a:p>
              <a:r>
                <a:rPr lang="en-US"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p>
          </p:txBody>
        </p:sp>
        <p:sp>
          <p:nvSpPr>
            <p:cNvPr id="16" name="TextBox 15"/>
            <p:cNvSpPr txBox="1"/>
            <p:nvPr/>
          </p:nvSpPr>
          <p:spPr>
            <a:xfrm>
              <a:off x="6166796" y="3429129"/>
              <a:ext cx="2738356" cy="492443"/>
            </a:xfrm>
            <a:prstGeom prst="rect">
              <a:avLst/>
            </a:prstGeom>
            <a:noFill/>
            <a:ln>
              <a:solidFill>
                <a:schemeClr val="accent1">
                  <a:lumMod val="60000"/>
                  <a:lumOff val="40000"/>
                </a:schemeClr>
              </a:solidFill>
            </a:ln>
          </p:spPr>
          <p:txBody>
            <a:bodyPr wrap="none" rtlCol="0">
              <a:spAutoFit/>
            </a:bodyPr>
            <a:lstStyle/>
            <a:p>
              <a:r>
                <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p>
          </p:txBody>
        </p:sp>
        <p:sp>
          <p:nvSpPr>
            <p:cNvPr id="17" name="TextBox 16"/>
            <p:cNvSpPr txBox="1"/>
            <p:nvPr/>
          </p:nvSpPr>
          <p:spPr>
            <a:xfrm>
              <a:off x="6166796" y="2733376"/>
              <a:ext cx="2137765" cy="492443"/>
            </a:xfrm>
            <a:prstGeom prst="rect">
              <a:avLst/>
            </a:prstGeom>
            <a:noFill/>
            <a:ln>
              <a:solidFill>
                <a:schemeClr val="accent1">
                  <a:lumMod val="60000"/>
                  <a:lumOff val="40000"/>
                </a:schemeClr>
              </a:solidFill>
            </a:ln>
          </p:spPr>
          <p:txBody>
            <a:bodyPr wrap="none" rtlCol="0">
              <a:spAutoFit/>
            </a:bodyPr>
            <a:lstStyle/>
            <a:p>
              <a:r>
                <a:rPr lang="en-US"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p>
          </p:txBody>
        </p:sp>
        <p:sp>
          <p:nvSpPr>
            <p:cNvPr id="18" name="TextBox 17"/>
            <p:cNvSpPr txBox="1"/>
            <p:nvPr/>
          </p:nvSpPr>
          <p:spPr>
            <a:xfrm>
              <a:off x="3579473" y="2548709"/>
              <a:ext cx="1539311" cy="861774"/>
            </a:xfrm>
            <a:prstGeom prst="rect">
              <a:avLst/>
            </a:prstGeom>
            <a:noFill/>
            <a:ln>
              <a:solidFill>
                <a:schemeClr val="accent3"/>
              </a:solidFill>
            </a:ln>
          </p:spPr>
          <p:txBody>
            <a:bodyPr wrap="none" rtlCol="0">
              <a:spAutoFit/>
            </a:bodyPr>
            <a:lstStyle/>
            <a:p>
              <a:r>
                <a:rPr lang="en-US" dirty="0" err="1">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113263" y="3578059"/>
            <a:ext cx="399468" cy="646331"/>
          </a:xfrm>
          <a:prstGeom prst="rect">
            <a:avLst/>
          </a:prstGeom>
          <a:noFill/>
        </p:spPr>
        <p:txBody>
          <a:bodyPr wrap="none" rtlCol="0">
            <a:spAutoFit/>
          </a:bodyPr>
          <a:lstStyle/>
          <a:p>
            <a:r>
              <a:rPr lang="en-US" sz="3600" dirty="0">
                <a:solidFill>
                  <a:schemeClr val="accent2"/>
                </a:solidFill>
                <a:latin typeface="Lato Heavy" panose="020F0502020204030203" pitchFamily="34" charset="0"/>
                <a:ea typeface="Lato Heavy" panose="020F0502020204030203" pitchFamily="34" charset="0"/>
                <a:cs typeface="Lato Heavy" panose="020F0502020204030203" pitchFamily="34" charset="0"/>
              </a:rPr>
              <a:t>?</a:t>
            </a:r>
          </a:p>
        </p:txBody>
      </p:sp>
      <p:sp>
        <p:nvSpPr>
          <p:cNvPr id="36" name="TextBox 35"/>
          <p:cNvSpPr txBox="1"/>
          <p:nvPr/>
        </p:nvSpPr>
        <p:spPr>
          <a:xfrm>
            <a:off x="457201" y="4806716"/>
            <a:ext cx="1954381" cy="369332"/>
          </a:xfrm>
          <a:prstGeom prst="rect">
            <a:avLst/>
          </a:prstGeom>
          <a:noFill/>
          <a:ln>
            <a:solidFill>
              <a:schemeClr val="accent2">
                <a:lumMod val="60000"/>
                <a:lumOff val="40000"/>
              </a:schemeClr>
            </a:solidFill>
          </a:ln>
        </p:spPr>
        <p:txBody>
          <a:bodyPr wrap="none" rtlCol="0">
            <a:spAutoFit/>
          </a:bodyPr>
          <a:lstStyle/>
          <a:p>
            <a:r>
              <a:rPr lang="en-US"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True randomness</a:t>
            </a:r>
            <a:endParaRPr lang="en-US"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37" name="Straight Arrow Connector 36"/>
          <p:cNvCxnSpPr/>
          <p:nvPr/>
        </p:nvCxnSpPr>
        <p:spPr>
          <a:xfrm flipV="1">
            <a:off x="2411582" y="4233451"/>
            <a:ext cx="3500120" cy="86418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751368" y="5691963"/>
            <a:ext cx="7641265" cy="5032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Focus for today: How to build random number generators</a:t>
            </a:r>
            <a:endParaRPr lang="en-US" sz="2400" dirty="0"/>
          </a:p>
        </p:txBody>
      </p:sp>
    </p:spTree>
    <p:extLst>
      <p:ext uri="{BB962C8B-B14F-4D97-AF65-F5344CB8AC3E}">
        <p14:creationId xmlns:p14="http://schemas.microsoft.com/office/powerpoint/2010/main" val="1024890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6"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randomness leads to</a:t>
            </a:r>
            <a:endParaRPr lang="en-US" dirty="0"/>
          </a:p>
        </p:txBody>
      </p:sp>
      <p:sp>
        <p:nvSpPr>
          <p:cNvPr id="3" name="Content Placeholder 2"/>
          <p:cNvSpPr>
            <a:spLocks noGrp="1"/>
          </p:cNvSpPr>
          <p:nvPr>
            <p:ph idx="1"/>
          </p:nvPr>
        </p:nvSpPr>
        <p:spPr/>
        <p:txBody>
          <a:bodyPr/>
          <a:lstStyle/>
          <a:p>
            <a:pPr>
              <a:spcAft>
                <a:spcPts val="18000"/>
              </a:spcAft>
            </a:pPr>
            <a:r>
              <a:rPr lang="en-US" dirty="0" smtClean="0"/>
              <a:t>Lottery fraud</a:t>
            </a:r>
          </a:p>
          <a:p>
            <a:r>
              <a:rPr lang="en-US" dirty="0" smtClean="0"/>
              <a:t>Weak SSL keys for 2 years on </a:t>
            </a:r>
            <a:r>
              <a:rPr lang="en-US" dirty="0" err="1" smtClean="0"/>
              <a:t>Debian</a:t>
            </a:r>
            <a:r>
              <a:rPr lang="en-US" dirty="0" smtClean="0"/>
              <a:t> machines</a:t>
            </a:r>
          </a:p>
          <a:p>
            <a:r>
              <a:rPr lang="en-US" dirty="0" smtClean="0"/>
              <a:t>Weak RSA keys in the wild</a:t>
            </a:r>
          </a:p>
          <a:p>
            <a:r>
              <a:rPr lang="en-US" dirty="0"/>
              <a:t>a</a:t>
            </a:r>
            <a:r>
              <a:rPr lang="en-US" dirty="0" smtClean="0"/>
              <a:t>nd more</a:t>
            </a:r>
            <a:r>
              <a:rPr lang="mr-IN" dirty="0" smtClean="0"/>
              <a:t>…</a:t>
            </a:r>
            <a:endParaRPr lang="en-US" dirty="0"/>
          </a:p>
        </p:txBody>
      </p:sp>
      <p:pic>
        <p:nvPicPr>
          <p:cNvPr id="4" name="Picture 3"/>
          <p:cNvPicPr>
            <a:picLocks noChangeAspect="1"/>
          </p:cNvPicPr>
          <p:nvPr/>
        </p:nvPicPr>
        <p:blipFill rotWithShape="1">
          <a:blip r:embed="rId3"/>
          <a:srcRect l="2099" t="8894" r="2099" b="5632"/>
          <a:stretch/>
        </p:blipFill>
        <p:spPr>
          <a:xfrm>
            <a:off x="834272" y="1712120"/>
            <a:ext cx="6159867" cy="1934503"/>
          </a:xfrm>
          <a:prstGeom prst="rect">
            <a:avLst/>
          </a:prstGeom>
        </p:spPr>
      </p:pic>
      <p:grpSp>
        <p:nvGrpSpPr>
          <p:cNvPr id="5" name="Group 4"/>
          <p:cNvGrpSpPr/>
          <p:nvPr/>
        </p:nvGrpSpPr>
        <p:grpSpPr>
          <a:xfrm>
            <a:off x="4750979" y="4435518"/>
            <a:ext cx="4213311" cy="1925221"/>
            <a:chOff x="2666999" y="4678054"/>
            <a:chExt cx="3810000" cy="1740933"/>
          </a:xfrm>
        </p:grpSpPr>
        <p:pic>
          <p:nvPicPr>
            <p:cNvPr id="14340" name="Picture 4" descr="https://imgs.xkcd.com/comics/random_numb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9" y="4678054"/>
              <a:ext cx="3810000" cy="1371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51229" y="6049655"/>
              <a:ext cx="2446256" cy="369332"/>
            </a:xfrm>
            <a:prstGeom prst="rect">
              <a:avLst/>
            </a:prstGeom>
            <a:noFill/>
          </p:spPr>
          <p:txBody>
            <a:bodyPr wrap="square" rtlCol="0">
              <a:spAutoFit/>
            </a:bodyPr>
            <a:lstStyle/>
            <a:p>
              <a:pPr algn="ctr"/>
              <a:r>
                <a:rPr lang="en-US" dirty="0" smtClean="0">
                  <a:latin typeface="Lato Light" panose="020F0502020204030203" pitchFamily="34" charset="0"/>
                  <a:ea typeface="Lato Light" panose="020F0502020204030203" pitchFamily="34" charset="0"/>
                  <a:cs typeface="Lato Light" panose="020F0502020204030203" pitchFamily="34" charset="0"/>
                </a:rPr>
                <a:t>Source: xkcd.com/221</a:t>
              </a: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8" name="Content Placeholder 5"/>
          <p:cNvPicPr>
            <a:picLocks noChangeAspect="1"/>
          </p:cNvPicPr>
          <p:nvPr/>
        </p:nvPicPr>
        <p:blipFill>
          <a:blip r:embed="rId5"/>
          <a:stretch>
            <a:fillRect/>
          </a:stretch>
        </p:blipFill>
        <p:spPr>
          <a:xfrm>
            <a:off x="6994139" y="1041421"/>
            <a:ext cx="2149861" cy="2605202"/>
          </a:xfrm>
          <a:prstGeom prst="rect">
            <a:avLst/>
          </a:prstGeom>
        </p:spPr>
      </p:pic>
    </p:spTree>
    <p:extLst>
      <p:ext uri="{BB962C8B-B14F-4D97-AF65-F5344CB8AC3E}">
        <p14:creationId xmlns:p14="http://schemas.microsoft.com/office/powerpoint/2010/main" val="4076029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randomness in </a:t>
            </a:r>
            <a:r>
              <a:rPr lang="en-US" dirty="0" err="1" smtClean="0"/>
              <a:t>Debian</a:t>
            </a:r>
            <a:endParaRPr lang="en-US" dirty="0"/>
          </a:p>
        </p:txBody>
      </p:sp>
      <p:sp>
        <p:nvSpPr>
          <p:cNvPr id="6" name="Text Placeholder 5"/>
          <p:cNvSpPr>
            <a:spLocks noGrp="1"/>
          </p:cNvSpPr>
          <p:nvPr>
            <p:ph type="body" idx="1"/>
          </p:nvPr>
        </p:nvSpPr>
        <p:spPr/>
        <p:txBody>
          <a:bodyPr>
            <a:normAutofit/>
          </a:bodyPr>
          <a:lstStyle/>
          <a:p>
            <a:r>
              <a:rPr lang="en-US" sz="2100" dirty="0" smtClean="0"/>
              <a:t>Bug forum discussion, 2003</a:t>
            </a:r>
            <a:endParaRPr lang="en-US" sz="2100" dirty="0"/>
          </a:p>
        </p:txBody>
      </p:sp>
      <p:sp>
        <p:nvSpPr>
          <p:cNvPr id="7" name="Content Placeholder 6"/>
          <p:cNvSpPr>
            <a:spLocks noGrp="1"/>
          </p:cNvSpPr>
          <p:nvPr>
            <p:ph sz="half" idx="2"/>
          </p:nvPr>
        </p:nvSpPr>
        <p:spPr/>
        <p:txBody>
          <a:bodyPr>
            <a:noAutofit/>
          </a:bodyPr>
          <a:lstStyle/>
          <a:p>
            <a:pPr marL="0" indent="0">
              <a:buNone/>
            </a:pPr>
            <a:r>
              <a:rPr lang="en-US" sz="1500" dirty="0">
                <a:latin typeface="Lato" panose="020F0502020204030203" pitchFamily="34" charset="0"/>
                <a:ea typeface="Lato" panose="020F0502020204030203" pitchFamily="34" charset="0"/>
                <a:cs typeface="Lato" panose="020F0502020204030203" pitchFamily="34" charset="0"/>
              </a:rPr>
              <a:t>I'm using </a:t>
            </a:r>
            <a:r>
              <a:rPr lang="en-US" sz="1500" dirty="0" err="1">
                <a:latin typeface="Lato" panose="020F0502020204030203" pitchFamily="34" charset="0"/>
                <a:ea typeface="Lato" panose="020F0502020204030203" pitchFamily="34" charset="0"/>
                <a:cs typeface="Lato" panose="020F0502020204030203" pitchFamily="34" charset="0"/>
              </a:rPr>
              <a:t>Valgrind</a:t>
            </a:r>
            <a:r>
              <a:rPr lang="en-US" sz="1500" dirty="0">
                <a:latin typeface="Lato" panose="020F0502020204030203" pitchFamily="34" charset="0"/>
                <a:ea typeface="Lato" panose="020F0502020204030203" pitchFamily="34" charset="0"/>
                <a:cs typeface="Lato" panose="020F0502020204030203" pitchFamily="34" charset="0"/>
              </a:rPr>
              <a:t> to debug a program that uses the </a:t>
            </a:r>
            <a:r>
              <a:rPr lang="en-US" sz="1500" dirty="0" smtClean="0">
                <a:latin typeface="Lato" panose="020F0502020204030203" pitchFamily="34" charset="0"/>
                <a:ea typeface="Lato" panose="020F0502020204030203" pitchFamily="34" charset="0"/>
                <a:cs typeface="Lato" panose="020F0502020204030203" pitchFamily="34" charset="0"/>
              </a:rPr>
              <a:t>OpenSSL libraries</a:t>
            </a:r>
            <a:r>
              <a:rPr lang="en-US" sz="1500" dirty="0">
                <a:latin typeface="Lato" panose="020F0502020204030203" pitchFamily="34" charset="0"/>
                <a:ea typeface="Lato" panose="020F0502020204030203" pitchFamily="34" charset="0"/>
                <a:cs typeface="Lato" panose="020F0502020204030203" pitchFamily="34" charset="0"/>
              </a:rPr>
              <a:t>, and got warnings about uninitialized data in </a:t>
            </a:r>
            <a:r>
              <a:rPr lang="en-US" sz="1500" dirty="0" smtClean="0">
                <a:latin typeface="Lato" panose="020F0502020204030203" pitchFamily="34" charset="0"/>
                <a:ea typeface="Lato" panose="020F0502020204030203" pitchFamily="34" charset="0"/>
                <a:cs typeface="Lato" panose="020F0502020204030203" pitchFamily="34" charset="0"/>
              </a:rPr>
              <a:t>the function </a:t>
            </a:r>
            <a:r>
              <a:rPr lang="en-US" sz="1500" dirty="0">
                <a:latin typeface="Lato" panose="020F0502020204030203" pitchFamily="34" charset="0"/>
                <a:ea typeface="Lato" panose="020F0502020204030203" pitchFamily="34" charset="0"/>
                <a:cs typeface="Lato" panose="020F0502020204030203" pitchFamily="34" charset="0"/>
              </a:rPr>
              <a:t>RSA_padding_add_PKCS1_type_2(), on the line </a:t>
            </a:r>
            <a:r>
              <a:rPr lang="en-US" sz="1500" dirty="0" smtClean="0">
                <a:latin typeface="Lato" panose="020F0502020204030203" pitchFamily="34" charset="0"/>
                <a:ea typeface="Lato" panose="020F0502020204030203" pitchFamily="34" charset="0"/>
                <a:cs typeface="Lato" panose="020F0502020204030203" pitchFamily="34" charset="0"/>
              </a:rPr>
              <a:t>with "} </a:t>
            </a:r>
            <a:r>
              <a:rPr lang="en-US" sz="1500" dirty="0">
                <a:latin typeface="Lato" panose="020F0502020204030203" pitchFamily="34" charset="0"/>
                <a:ea typeface="Lato" panose="020F0502020204030203" pitchFamily="34" charset="0"/>
                <a:cs typeface="Lato" panose="020F0502020204030203" pitchFamily="34" charset="0"/>
              </a:rPr>
              <a:t>while (*p == '\0');" (line 171 in version 0.9.7a). </a:t>
            </a:r>
            <a:r>
              <a:rPr lang="en-US" sz="1500" dirty="0" smtClean="0">
                <a:latin typeface="Lato" panose="020F0502020204030203" pitchFamily="34" charset="0"/>
                <a:ea typeface="Lato" panose="020F0502020204030203" pitchFamily="34" charset="0"/>
                <a:cs typeface="Lato" panose="020F0502020204030203" pitchFamily="34" charset="0"/>
              </a:rPr>
              <a:t>The following </a:t>
            </a:r>
            <a:r>
              <a:rPr lang="en-US" sz="1500" dirty="0">
                <a:latin typeface="Lato" panose="020F0502020204030203" pitchFamily="34" charset="0"/>
                <a:ea typeface="Lato" panose="020F0502020204030203" pitchFamily="34" charset="0"/>
                <a:cs typeface="Lato" panose="020F0502020204030203" pitchFamily="34" charset="0"/>
              </a:rPr>
              <a:t>patch ensures that the data is always </a:t>
            </a:r>
            <a:r>
              <a:rPr lang="en-US" sz="1500" dirty="0" smtClean="0">
                <a:latin typeface="Lato" panose="020F0502020204030203" pitchFamily="34" charset="0"/>
                <a:ea typeface="Lato" panose="020F0502020204030203" pitchFamily="34" charset="0"/>
                <a:cs typeface="Lato" panose="020F0502020204030203" pitchFamily="34" charset="0"/>
              </a:rPr>
              <a:t>modified, something </a:t>
            </a:r>
            <a:r>
              <a:rPr lang="en-US" sz="1500" dirty="0">
                <a:latin typeface="Lato" panose="020F0502020204030203" pitchFamily="34" charset="0"/>
                <a:ea typeface="Lato" panose="020F0502020204030203" pitchFamily="34" charset="0"/>
                <a:cs typeface="Lato" panose="020F0502020204030203" pitchFamily="34" charset="0"/>
              </a:rPr>
              <a:t>that the bytes() method obviously fails to do</a:t>
            </a:r>
            <a:r>
              <a:rPr lang="en-US" sz="1500" dirty="0" smtClean="0">
                <a:latin typeface="Lato" panose="020F0502020204030203" pitchFamily="34" charset="0"/>
                <a:ea typeface="Lato" panose="020F0502020204030203" pitchFamily="34" charset="0"/>
                <a:cs typeface="Lato" panose="020F0502020204030203" pitchFamily="34" charset="0"/>
              </a:rPr>
              <a:t>.</a:t>
            </a:r>
          </a:p>
          <a:p>
            <a:pPr marL="0" indent="0">
              <a:buNone/>
            </a:pPr>
            <a:r>
              <a:rPr lang="en-US" sz="1300" dirty="0" smtClean="0">
                <a:latin typeface="Consolas" panose="020B0609020204030204" pitchFamily="49" charset="0"/>
              </a:rPr>
              <a:t>--- openssl-0.9.7a/crypto/rand/</a:t>
            </a:r>
            <a:r>
              <a:rPr lang="en-US" sz="1300" dirty="0" err="1" smtClean="0">
                <a:latin typeface="Consolas" panose="020B0609020204030204" pitchFamily="49" charset="0"/>
              </a:rPr>
              <a:t>rand_lib.c</a:t>
            </a:r>
            <a:r>
              <a:rPr lang="en-US" sz="1300" dirty="0" smtClean="0">
                <a:latin typeface="Consolas" panose="020B0609020204030204" pitchFamily="49" charset="0"/>
              </a:rPr>
              <a:t> Thu Jan 30 2003</a:t>
            </a:r>
          </a:p>
          <a:p>
            <a:pPr marL="0" indent="0">
              <a:buNone/>
            </a:pPr>
            <a:r>
              <a:rPr lang="en-US" sz="1300" dirty="0" smtClean="0">
                <a:latin typeface="Consolas" panose="020B0609020204030204" pitchFamily="49" charset="0"/>
              </a:rPr>
              <a:t>+++ </a:t>
            </a:r>
            <a:r>
              <a:rPr lang="en-US" sz="1300" dirty="0">
                <a:latin typeface="Consolas" panose="020B0609020204030204" pitchFamily="49" charset="0"/>
              </a:rPr>
              <a:t>openssl-0.9.7a-safe/crypto/rand/</a:t>
            </a:r>
            <a:r>
              <a:rPr lang="en-US" sz="1300" dirty="0" err="1">
                <a:latin typeface="Consolas" panose="020B0609020204030204" pitchFamily="49" charset="0"/>
              </a:rPr>
              <a:t>rand_lib.c</a:t>
            </a:r>
            <a:r>
              <a:rPr lang="en-US" sz="1300" dirty="0">
                <a:latin typeface="Consolas" panose="020B0609020204030204" pitchFamily="49" charset="0"/>
              </a:rPr>
              <a:t> Wed Feb 26 </a:t>
            </a:r>
            <a:r>
              <a:rPr lang="en-US" sz="1300" dirty="0" smtClean="0">
                <a:latin typeface="Consolas" panose="020B0609020204030204" pitchFamily="49" charset="0"/>
              </a:rPr>
              <a:t>2003</a:t>
            </a:r>
            <a:endParaRPr lang="en-US" sz="1300" dirty="0">
              <a:latin typeface="Consolas" panose="020B0609020204030204" pitchFamily="49" charset="0"/>
            </a:endParaRPr>
          </a:p>
          <a:p>
            <a:pPr marL="0" indent="0">
              <a:buNone/>
            </a:pPr>
            <a:r>
              <a:rPr lang="en-US" sz="1300" dirty="0">
                <a:latin typeface="Consolas" panose="020B0609020204030204" pitchFamily="49" charset="0"/>
              </a:rPr>
              <a:t>@@ -154,6 +154,7 @@</a:t>
            </a:r>
          </a:p>
          <a:p>
            <a:pPr marL="0" indent="0">
              <a:buNone/>
            </a:pPr>
            <a:r>
              <a:rPr lang="en-US" sz="1300" dirty="0" err="1">
                <a:latin typeface="Consolas" panose="020B0609020204030204" pitchFamily="49" charset="0"/>
              </a:rPr>
              <a:t>int</a:t>
            </a:r>
            <a:r>
              <a:rPr lang="en-US" sz="1300" dirty="0">
                <a:latin typeface="Consolas" panose="020B0609020204030204" pitchFamily="49" charset="0"/>
              </a:rPr>
              <a:t> </a:t>
            </a:r>
            <a:r>
              <a:rPr lang="en-US" sz="1300" dirty="0" err="1">
                <a:latin typeface="Consolas" panose="020B0609020204030204" pitchFamily="49" charset="0"/>
              </a:rPr>
              <a:t>RAND_bytes</a:t>
            </a:r>
            <a:r>
              <a:rPr lang="en-US" sz="1300" dirty="0">
                <a:latin typeface="Consolas" panose="020B0609020204030204" pitchFamily="49" charset="0"/>
              </a:rPr>
              <a:t>(unsigned char *</a:t>
            </a:r>
            <a:r>
              <a:rPr lang="en-US" sz="1300" dirty="0" err="1">
                <a:latin typeface="Consolas" panose="020B0609020204030204" pitchFamily="49" charset="0"/>
              </a:rPr>
              <a:t>buf</a:t>
            </a:r>
            <a:r>
              <a:rPr lang="en-US" sz="1300" dirty="0">
                <a:latin typeface="Consolas" panose="020B0609020204030204" pitchFamily="49" charset="0"/>
              </a:rPr>
              <a:t>, </a:t>
            </a:r>
            <a:r>
              <a:rPr lang="en-US" sz="1300" dirty="0" err="1">
                <a:latin typeface="Consolas" panose="020B0609020204030204" pitchFamily="49" charset="0"/>
              </a:rPr>
              <a:t>int</a:t>
            </a:r>
            <a:r>
              <a:rPr lang="en-US" sz="1300" dirty="0">
                <a:latin typeface="Consolas" panose="020B0609020204030204" pitchFamily="49" charset="0"/>
              </a:rPr>
              <a:t> </a:t>
            </a:r>
            <a:r>
              <a:rPr lang="en-US" sz="1300" dirty="0" err="1">
                <a:latin typeface="Consolas" panose="020B0609020204030204" pitchFamily="49" charset="0"/>
              </a:rPr>
              <a:t>num</a:t>
            </a:r>
            <a:r>
              <a:rPr lang="en-US" sz="1300" dirty="0">
                <a:latin typeface="Consolas" panose="020B0609020204030204" pitchFamily="49" charset="0"/>
              </a:rPr>
              <a:t>)</a:t>
            </a:r>
          </a:p>
          <a:p>
            <a:pPr marL="0" indent="0">
              <a:buNone/>
            </a:pPr>
            <a:r>
              <a:rPr lang="en-US" sz="1300" dirty="0">
                <a:latin typeface="Consolas" panose="020B0609020204030204" pitchFamily="49" charset="0"/>
              </a:rPr>
              <a:t>{</a:t>
            </a:r>
          </a:p>
          <a:p>
            <a:pPr marL="0" indent="0">
              <a:buNone/>
            </a:pPr>
            <a:r>
              <a:rPr lang="en-US" sz="1300" dirty="0" smtClean="0">
                <a:latin typeface="Consolas" panose="020B0609020204030204" pitchFamily="49" charset="0"/>
              </a:rPr>
              <a:t>[new code here]</a:t>
            </a:r>
            <a:endParaRPr lang="en-US" sz="1300" dirty="0">
              <a:latin typeface="Consolas" panose="020B0609020204030204" pitchFamily="49" charset="0"/>
            </a:endParaRPr>
          </a:p>
        </p:txBody>
      </p:sp>
      <p:sp>
        <p:nvSpPr>
          <p:cNvPr id="8" name="Text Placeholder 7"/>
          <p:cNvSpPr>
            <a:spLocks noGrp="1"/>
          </p:cNvSpPr>
          <p:nvPr>
            <p:ph type="body" sz="quarter" idx="3"/>
          </p:nvPr>
        </p:nvSpPr>
        <p:spPr/>
        <p:txBody>
          <a:bodyPr>
            <a:normAutofit/>
          </a:bodyPr>
          <a:lstStyle/>
          <a:p>
            <a:r>
              <a:rPr lang="en-US" sz="2100" dirty="0" err="1" smtClean="0"/>
              <a:t>Debian</a:t>
            </a:r>
            <a:r>
              <a:rPr lang="en-US" sz="2100" dirty="0" smtClean="0"/>
              <a:t> security advisory, 2008</a:t>
            </a:r>
            <a:endParaRPr lang="en-US" sz="2100" dirty="0"/>
          </a:p>
        </p:txBody>
      </p:sp>
      <p:sp>
        <p:nvSpPr>
          <p:cNvPr id="9" name="Content Placeholder 8"/>
          <p:cNvSpPr>
            <a:spLocks noGrp="1"/>
          </p:cNvSpPr>
          <p:nvPr>
            <p:ph sz="quarter" idx="4"/>
          </p:nvPr>
        </p:nvSpPr>
        <p:spPr/>
        <p:txBody>
          <a:bodyPr>
            <a:noAutofit/>
          </a:bodyPr>
          <a:lstStyle/>
          <a:p>
            <a:pPr marL="0" indent="0">
              <a:buNone/>
            </a:pPr>
            <a:r>
              <a:rPr lang="en-US" sz="1550" dirty="0">
                <a:latin typeface="Lato" panose="020F0502020204030203" pitchFamily="34" charset="0"/>
                <a:ea typeface="Lato" panose="020F0502020204030203" pitchFamily="34" charset="0"/>
                <a:cs typeface="Lato" panose="020F0502020204030203" pitchFamily="34" charset="0"/>
              </a:rPr>
              <a:t>Luciano Bello discovered that the random number generator in </a:t>
            </a:r>
            <a:r>
              <a:rPr lang="en-US" sz="1550" dirty="0" err="1">
                <a:latin typeface="Lato" panose="020F0502020204030203" pitchFamily="34" charset="0"/>
                <a:ea typeface="Lato" panose="020F0502020204030203" pitchFamily="34" charset="0"/>
                <a:cs typeface="Lato" panose="020F0502020204030203" pitchFamily="34" charset="0"/>
              </a:rPr>
              <a:t>Debian's</a:t>
            </a:r>
            <a:r>
              <a:rPr lang="en-US" sz="1550" dirty="0">
                <a:latin typeface="Lato" panose="020F0502020204030203" pitchFamily="34" charset="0"/>
                <a:ea typeface="Lato" panose="020F0502020204030203" pitchFamily="34" charset="0"/>
                <a:cs typeface="Lato" panose="020F0502020204030203" pitchFamily="34" charset="0"/>
              </a:rPr>
              <a:t> </a:t>
            </a:r>
            <a:r>
              <a:rPr lang="en-US" sz="1550" dirty="0" err="1">
                <a:latin typeface="Lato" panose="020F0502020204030203" pitchFamily="34" charset="0"/>
                <a:ea typeface="Lato" panose="020F0502020204030203" pitchFamily="34" charset="0"/>
                <a:cs typeface="Lato" panose="020F0502020204030203" pitchFamily="34" charset="0"/>
              </a:rPr>
              <a:t>openssl</a:t>
            </a:r>
            <a:r>
              <a:rPr lang="en-US" sz="1550" dirty="0">
                <a:latin typeface="Lato" panose="020F0502020204030203" pitchFamily="34" charset="0"/>
                <a:ea typeface="Lato" panose="020F0502020204030203" pitchFamily="34" charset="0"/>
                <a:cs typeface="Lato" panose="020F0502020204030203" pitchFamily="34" charset="0"/>
              </a:rPr>
              <a:t> package is predictable. This is caused by an incorrect </a:t>
            </a:r>
            <a:r>
              <a:rPr lang="en-US" sz="1550" dirty="0" err="1">
                <a:latin typeface="Lato" panose="020F0502020204030203" pitchFamily="34" charset="0"/>
                <a:ea typeface="Lato" panose="020F0502020204030203" pitchFamily="34" charset="0"/>
                <a:cs typeface="Lato" panose="020F0502020204030203" pitchFamily="34" charset="0"/>
              </a:rPr>
              <a:t>Debian</a:t>
            </a:r>
            <a:r>
              <a:rPr lang="en-US" sz="1550" dirty="0">
                <a:latin typeface="Lato" panose="020F0502020204030203" pitchFamily="34" charset="0"/>
                <a:ea typeface="Lato" panose="020F0502020204030203" pitchFamily="34" charset="0"/>
                <a:cs typeface="Lato" panose="020F0502020204030203" pitchFamily="34" charset="0"/>
              </a:rPr>
              <a:t>-specific change to the </a:t>
            </a:r>
            <a:r>
              <a:rPr lang="en-US" sz="1550" dirty="0" err="1">
                <a:latin typeface="Lato" panose="020F0502020204030203" pitchFamily="34" charset="0"/>
                <a:ea typeface="Lato" panose="020F0502020204030203" pitchFamily="34" charset="0"/>
                <a:cs typeface="Lato" panose="020F0502020204030203" pitchFamily="34" charset="0"/>
              </a:rPr>
              <a:t>openssl</a:t>
            </a:r>
            <a:r>
              <a:rPr lang="en-US" sz="1550" dirty="0">
                <a:latin typeface="Lato" panose="020F0502020204030203" pitchFamily="34" charset="0"/>
                <a:ea typeface="Lato" panose="020F0502020204030203" pitchFamily="34" charset="0"/>
                <a:cs typeface="Lato" panose="020F0502020204030203" pitchFamily="34" charset="0"/>
              </a:rPr>
              <a:t> </a:t>
            </a:r>
            <a:r>
              <a:rPr lang="en-US" sz="1550" dirty="0" smtClean="0">
                <a:latin typeface="Lato" panose="020F0502020204030203" pitchFamily="34" charset="0"/>
                <a:ea typeface="Lato" panose="020F0502020204030203" pitchFamily="34" charset="0"/>
                <a:cs typeface="Lato" panose="020F0502020204030203" pitchFamily="34" charset="0"/>
              </a:rPr>
              <a:t>package. </a:t>
            </a:r>
            <a:r>
              <a:rPr lang="en-US" sz="1550" dirty="0">
                <a:latin typeface="Lato" panose="020F0502020204030203" pitchFamily="34" charset="0"/>
                <a:ea typeface="Lato" panose="020F0502020204030203" pitchFamily="34" charset="0"/>
                <a:cs typeface="Lato" panose="020F0502020204030203" pitchFamily="34" charset="0"/>
              </a:rPr>
              <a:t>As a result, cryptographic key material may be guessable</a:t>
            </a:r>
            <a:r>
              <a:rPr lang="en-US" sz="1550" dirty="0" smtClean="0">
                <a:latin typeface="Lato" panose="020F0502020204030203" pitchFamily="34" charset="0"/>
                <a:ea typeface="Lato" panose="020F0502020204030203" pitchFamily="34" charset="0"/>
                <a:cs typeface="Lato" panose="020F0502020204030203" pitchFamily="34" charset="0"/>
              </a:rPr>
              <a:t>.</a:t>
            </a:r>
            <a:endParaRPr lang="en-US" sz="155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550" dirty="0">
                <a:latin typeface="Lato" panose="020F0502020204030203" pitchFamily="34" charset="0"/>
                <a:ea typeface="Lato" panose="020F0502020204030203" pitchFamily="34" charset="0"/>
                <a:cs typeface="Lato" panose="020F0502020204030203" pitchFamily="34" charset="0"/>
              </a:rPr>
              <a:t>This is a </a:t>
            </a:r>
            <a:r>
              <a:rPr lang="en-US" sz="1550" dirty="0" err="1">
                <a:latin typeface="Lato" panose="020F0502020204030203" pitchFamily="34" charset="0"/>
                <a:ea typeface="Lato" panose="020F0502020204030203" pitchFamily="34" charset="0"/>
                <a:cs typeface="Lato" panose="020F0502020204030203" pitchFamily="34" charset="0"/>
              </a:rPr>
              <a:t>Debian</a:t>
            </a:r>
            <a:r>
              <a:rPr lang="en-US" sz="1550" dirty="0">
                <a:latin typeface="Lato" panose="020F0502020204030203" pitchFamily="34" charset="0"/>
                <a:ea typeface="Lato" panose="020F0502020204030203" pitchFamily="34" charset="0"/>
                <a:cs typeface="Lato" panose="020F0502020204030203" pitchFamily="34" charset="0"/>
              </a:rPr>
              <a:t>-specific vulnerability which does not affect other operating systems which are not based on </a:t>
            </a:r>
            <a:r>
              <a:rPr lang="en-US" sz="1550" dirty="0" err="1">
                <a:latin typeface="Lato" panose="020F0502020204030203" pitchFamily="34" charset="0"/>
                <a:ea typeface="Lato" panose="020F0502020204030203" pitchFamily="34" charset="0"/>
                <a:cs typeface="Lato" panose="020F0502020204030203" pitchFamily="34" charset="0"/>
              </a:rPr>
              <a:t>Debian</a:t>
            </a:r>
            <a:r>
              <a:rPr lang="en-US" sz="1550" dirty="0">
                <a:latin typeface="Lato" panose="020F0502020204030203" pitchFamily="34" charset="0"/>
                <a:ea typeface="Lato" panose="020F0502020204030203" pitchFamily="34" charset="0"/>
                <a:cs typeface="Lato" panose="020F0502020204030203" pitchFamily="34" charset="0"/>
              </a:rPr>
              <a:t>. However, other systems can be indirectly affected if weak keys are imported into them</a:t>
            </a:r>
            <a:r>
              <a:rPr lang="en-US" sz="1550" dirty="0" smtClean="0">
                <a:latin typeface="Lato" panose="020F0502020204030203" pitchFamily="34" charset="0"/>
                <a:ea typeface="Lato" panose="020F0502020204030203" pitchFamily="34" charset="0"/>
                <a:cs typeface="Lato" panose="020F0502020204030203" pitchFamily="34" charset="0"/>
              </a:rPr>
              <a:t>.</a:t>
            </a:r>
            <a:endParaRPr lang="en-US" sz="155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550" dirty="0">
                <a:latin typeface="Lato" panose="020F0502020204030203" pitchFamily="34" charset="0"/>
                <a:ea typeface="Lato" panose="020F0502020204030203" pitchFamily="34" charset="0"/>
                <a:cs typeface="Lato" panose="020F0502020204030203" pitchFamily="34" charset="0"/>
              </a:rPr>
              <a:t>It is strongly recommended that all cryptographic key material which has been generated by OpenSSL versions starting with 0.9.8c-1 on </a:t>
            </a:r>
            <a:r>
              <a:rPr lang="en-US" sz="1550" dirty="0" err="1">
                <a:latin typeface="Lato" panose="020F0502020204030203" pitchFamily="34" charset="0"/>
                <a:ea typeface="Lato" panose="020F0502020204030203" pitchFamily="34" charset="0"/>
                <a:cs typeface="Lato" panose="020F0502020204030203" pitchFamily="34" charset="0"/>
              </a:rPr>
              <a:t>Debian</a:t>
            </a:r>
            <a:r>
              <a:rPr lang="en-US" sz="1550" dirty="0">
                <a:latin typeface="Lato" panose="020F0502020204030203" pitchFamily="34" charset="0"/>
                <a:ea typeface="Lato" panose="020F0502020204030203" pitchFamily="34" charset="0"/>
                <a:cs typeface="Lato" panose="020F0502020204030203" pitchFamily="34" charset="0"/>
              </a:rPr>
              <a:t> systems is recreated from scratch. Furthermore, all DSA keys ever used on affected </a:t>
            </a:r>
            <a:r>
              <a:rPr lang="en-US" sz="1550" dirty="0" err="1">
                <a:latin typeface="Lato" panose="020F0502020204030203" pitchFamily="34" charset="0"/>
                <a:ea typeface="Lato" panose="020F0502020204030203" pitchFamily="34" charset="0"/>
                <a:cs typeface="Lato" panose="020F0502020204030203" pitchFamily="34" charset="0"/>
              </a:rPr>
              <a:t>Debian</a:t>
            </a:r>
            <a:r>
              <a:rPr lang="en-US" sz="1550" dirty="0">
                <a:latin typeface="Lato" panose="020F0502020204030203" pitchFamily="34" charset="0"/>
                <a:ea typeface="Lato" panose="020F0502020204030203" pitchFamily="34" charset="0"/>
                <a:cs typeface="Lato" panose="020F0502020204030203" pitchFamily="34" charset="0"/>
              </a:rPr>
              <a:t> systems for signing or authentication purposes should be considered </a:t>
            </a:r>
            <a:r>
              <a:rPr lang="en-US" sz="1550" dirty="0" smtClean="0">
                <a:latin typeface="Lato" panose="020F0502020204030203" pitchFamily="34" charset="0"/>
                <a:ea typeface="Lato" panose="020F0502020204030203" pitchFamily="34" charset="0"/>
                <a:cs typeface="Lato" panose="020F0502020204030203" pitchFamily="34" charset="0"/>
              </a:rPr>
              <a:t>compromised.</a:t>
            </a:r>
            <a:endParaRPr lang="en-US" sz="155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26653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RSA keys</a:t>
            </a:r>
            <a:endParaRPr lang="en-US" dirty="0"/>
          </a:p>
        </p:txBody>
      </p:sp>
      <p:pic>
        <p:nvPicPr>
          <p:cNvPr id="4" name="Content Placeholder 3"/>
          <p:cNvPicPr>
            <a:picLocks noGrp="1" noChangeAspect="1"/>
          </p:cNvPicPr>
          <p:nvPr>
            <p:ph idx="1"/>
          </p:nvPr>
        </p:nvPicPr>
        <p:blipFill>
          <a:blip r:embed="rId2"/>
          <a:stretch>
            <a:fillRect/>
          </a:stretch>
        </p:blipFill>
        <p:spPr>
          <a:xfrm>
            <a:off x="457200" y="1277676"/>
            <a:ext cx="8229600" cy="4907486"/>
          </a:xfrm>
          <a:prstGeom prst="rect">
            <a:avLst/>
          </a:prstGeom>
        </p:spPr>
      </p:pic>
    </p:spTree>
    <p:extLst>
      <p:ext uri="{BB962C8B-B14F-4D97-AF65-F5344CB8AC3E}">
        <p14:creationId xmlns:p14="http://schemas.microsoft.com/office/powerpoint/2010/main" val="21785159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How should a computer generate randomness?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23651"/>
          <a:stretch/>
        </p:blipFill>
        <p:spPr>
          <a:xfrm>
            <a:off x="822960" y="1197890"/>
            <a:ext cx="7498080" cy="2880334"/>
          </a:xfrm>
          <a:prstGeom prst="rect">
            <a:avLst/>
          </a:prstGeom>
        </p:spPr>
      </p:pic>
      <p:sp>
        <p:nvSpPr>
          <p:cNvPr id="6" name="Rectangle 5"/>
          <p:cNvSpPr/>
          <p:nvPr/>
        </p:nvSpPr>
        <p:spPr>
          <a:xfrm>
            <a:off x="5705856" y="3959352"/>
            <a:ext cx="676656"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7953" y="4247258"/>
            <a:ext cx="2461863" cy="1323439"/>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1. True randomness</a:t>
            </a: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Reliably produce a “pool” of entropy</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p:cNvSpPr txBox="1"/>
          <p:nvPr/>
        </p:nvSpPr>
        <p:spPr>
          <a:xfrm>
            <a:off x="3703392" y="4247258"/>
            <a:ext cx="2209567" cy="1631216"/>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2. Extractor</a:t>
            </a: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Produce ~128 nearly-uniform bits from the pool</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6190488" y="4247258"/>
            <a:ext cx="2798064" cy="2246769"/>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3. Expansion via </a:t>
            </a:r>
            <a:r>
              <a:rPr lang="en-US" sz="2000" dirty="0" err="1" smtClean="0">
                <a:latin typeface="Lato Black" panose="020F0502020204030203" pitchFamily="34" charset="0"/>
                <a:ea typeface="Lato Black" panose="020F0502020204030203" pitchFamily="34" charset="0"/>
                <a:cs typeface="Lato Black" panose="020F0502020204030203" pitchFamily="34" charset="0"/>
              </a:rPr>
              <a:t>pseudorandomness</a:t>
            </a:r>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Deterministically produce an arbitrarily-large sequence of bits from seed + short state</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032738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requirements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Performance: Be fast enough that people will use it</a:t>
            </a:r>
          </a:p>
          <a:p>
            <a:pPr marL="457200" indent="-457200">
              <a:buFont typeface="+mj-lt"/>
              <a:buAutoNum type="arabicPeriod"/>
            </a:pPr>
            <a:r>
              <a:rPr lang="en-US" dirty="0" smtClean="0"/>
              <a:t>Hard fail: Only expand once the system has been adequately seeded with true entropy</a:t>
            </a:r>
          </a:p>
          <a:p>
            <a:pPr marL="457200" indent="-457200">
              <a:buFont typeface="+mj-lt"/>
              <a:buAutoNum type="arabicPeriod"/>
            </a:pPr>
            <a:r>
              <a:rPr lang="en-US" dirty="0" smtClean="0"/>
              <a:t>Resilience: Adversary can’t predict future outputs, even if she can influence the source of true randomness</a:t>
            </a:r>
          </a:p>
          <a:p>
            <a:pPr marL="457200" indent="-457200">
              <a:buFont typeface="+mj-lt"/>
              <a:buAutoNum type="arabicPeriod"/>
            </a:pPr>
            <a:r>
              <a:rPr lang="en-US" dirty="0" smtClean="0"/>
              <a:t>Forward (backward) secrecy: </a:t>
            </a:r>
            <a:r>
              <a:rPr lang="en-US" dirty="0" err="1" smtClean="0"/>
              <a:t>Adv</a:t>
            </a:r>
            <a:r>
              <a:rPr lang="en-US" dirty="0" smtClean="0"/>
              <a:t> cannot predict past (future) PRG outputs even if she knows seed + state</a:t>
            </a:r>
            <a:endParaRPr lang="en-US" dirty="0"/>
          </a:p>
        </p:txBody>
      </p:sp>
      <p:pic>
        <p:nvPicPr>
          <p:cNvPr id="4" name="Picture 3"/>
          <p:cNvPicPr>
            <a:picLocks noChangeAspect="1"/>
          </p:cNvPicPr>
          <p:nvPr/>
        </p:nvPicPr>
        <p:blipFill rotWithShape="1">
          <a:blip r:embed="rId3"/>
          <a:srcRect r="192"/>
          <a:stretch/>
        </p:blipFill>
        <p:spPr>
          <a:xfrm>
            <a:off x="1989026" y="4257682"/>
            <a:ext cx="5156053" cy="2267314"/>
          </a:xfrm>
          <a:prstGeom prst="rect">
            <a:avLst/>
          </a:prstGeom>
        </p:spPr>
      </p:pic>
    </p:spTree>
    <p:extLst>
      <p:ext uri="{BB962C8B-B14F-4D97-AF65-F5344CB8AC3E}">
        <p14:creationId xmlns:p14="http://schemas.microsoft.com/office/powerpoint/2010/main" val="3015834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randomness: Three step process</a:t>
            </a: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23651"/>
          <a:stretch/>
        </p:blipFill>
        <p:spPr>
          <a:xfrm>
            <a:off x="822960" y="1197890"/>
            <a:ext cx="7498080" cy="2880334"/>
          </a:xfrm>
          <a:prstGeom prst="rect">
            <a:avLst/>
          </a:prstGeom>
        </p:spPr>
      </p:pic>
      <p:sp>
        <p:nvSpPr>
          <p:cNvPr id="6" name="Rectangle 5"/>
          <p:cNvSpPr/>
          <p:nvPr/>
        </p:nvSpPr>
        <p:spPr>
          <a:xfrm>
            <a:off x="5705856" y="3959352"/>
            <a:ext cx="676656" cy="118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7953" y="4247258"/>
            <a:ext cx="2461863" cy="1323439"/>
          </a:xfrm>
          <a:prstGeom prst="rect">
            <a:avLst/>
          </a:prstGeom>
          <a:noFill/>
        </p:spPr>
        <p:txBody>
          <a:bodyPr wrap="square" rtlCol="0">
            <a:spAutoFit/>
          </a:bodyPr>
          <a:lstStyle/>
          <a:p>
            <a:r>
              <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rPr>
              <a:t>1. True randomness</a:t>
            </a:r>
          </a:p>
          <a:p>
            <a:endParaRPr lang="en-US" sz="2000" dirty="0" smtClean="0">
              <a:solidFill>
                <a:schemeClr val="accent2">
                  <a:lumMod val="75000"/>
                </a:schemeClr>
              </a:solidFill>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rPr>
              <a:t>Reliably produce a “pool” of entropy</a:t>
            </a:r>
            <a:endParaRPr lang="en-US" sz="2000" dirty="0">
              <a:solidFill>
                <a:schemeClr val="accent2">
                  <a:lumMod val="75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8" name="TextBox 7"/>
          <p:cNvSpPr txBox="1"/>
          <p:nvPr/>
        </p:nvSpPr>
        <p:spPr>
          <a:xfrm>
            <a:off x="3703392" y="4247258"/>
            <a:ext cx="2209567" cy="1631216"/>
          </a:xfrm>
          <a:prstGeom prst="rect">
            <a:avLst/>
          </a:prstGeom>
          <a:noFill/>
        </p:spPr>
        <p:txBody>
          <a:bodyPr wrap="square" rtlCol="0">
            <a:spAutoFit/>
          </a:bodyPr>
          <a:lstStyle/>
          <a:p>
            <a:r>
              <a:rPr lang="en-US" sz="2000" dirty="0" smtClean="0">
                <a:latin typeface="Lato Black" panose="020F0502020204030203" pitchFamily="34" charset="0"/>
                <a:ea typeface="Lato Black" panose="020F0502020204030203" pitchFamily="34" charset="0"/>
                <a:cs typeface="Lato Black" panose="020F0502020204030203" pitchFamily="34" charset="0"/>
              </a:rPr>
              <a:t>2. Extractor</a:t>
            </a: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Produce ~128 nearly-uniform bits from the pool</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TextBox 8"/>
          <p:cNvSpPr txBox="1"/>
          <p:nvPr/>
        </p:nvSpPr>
        <p:spPr>
          <a:xfrm>
            <a:off x="6190488" y="4247258"/>
            <a:ext cx="2798064" cy="2246769"/>
          </a:xfrm>
          <a:prstGeom prst="rect">
            <a:avLst/>
          </a:prstGeom>
          <a:noFill/>
        </p:spPr>
        <p:txBody>
          <a:bodyPr wrap="square" rtlCol="0">
            <a:spAutoFit/>
          </a:bodyPr>
          <a:lstStyle/>
          <a:p>
            <a:r>
              <a:rPr lang="en-US" sz="2000" dirty="0">
                <a:latin typeface="Lato Black" panose="020F0502020204030203" pitchFamily="34" charset="0"/>
                <a:ea typeface="Lato Black" panose="020F0502020204030203" pitchFamily="34" charset="0"/>
                <a:cs typeface="Lato Black" panose="020F0502020204030203" pitchFamily="34" charset="0"/>
              </a:rPr>
              <a:t>3. Expansion via </a:t>
            </a:r>
            <a:r>
              <a:rPr lang="en-US" sz="2000" dirty="0" err="1">
                <a:latin typeface="Lato Black" panose="020F0502020204030203" pitchFamily="34" charset="0"/>
                <a:ea typeface="Lato Black" panose="020F0502020204030203" pitchFamily="34" charset="0"/>
                <a:cs typeface="Lato Black" panose="020F0502020204030203" pitchFamily="34" charset="0"/>
              </a:rPr>
              <a:t>pseudorandomness</a:t>
            </a:r>
            <a:endParaRPr lang="en-US" sz="2000" dirty="0">
              <a:latin typeface="Lato Black" panose="020F0502020204030203" pitchFamily="34" charset="0"/>
              <a:ea typeface="Lato Black" panose="020F0502020204030203" pitchFamily="34" charset="0"/>
              <a:cs typeface="Lato Black" panose="020F0502020204030203" pitchFamily="34" charset="0"/>
            </a:endParaRPr>
          </a:p>
          <a:p>
            <a:endParaRPr lang="en-US" sz="2000" dirty="0" smtClean="0">
              <a:latin typeface="Lato Black" panose="020F0502020204030203" pitchFamily="34" charset="0"/>
              <a:ea typeface="Lato Black" panose="020F0502020204030203" pitchFamily="34" charset="0"/>
              <a:cs typeface="Lato Black" panose="020F0502020204030203" pitchFamily="34" charset="0"/>
            </a:endParaRPr>
          </a:p>
          <a:p>
            <a:r>
              <a:rPr lang="en-US" sz="2000" dirty="0" smtClean="0">
                <a:latin typeface="Lato Medium" panose="020F0502020204030203" pitchFamily="34" charset="0"/>
                <a:ea typeface="Lato Medium" panose="020F0502020204030203" pitchFamily="34" charset="0"/>
                <a:cs typeface="Lato Medium" panose="020F0502020204030203" pitchFamily="34" charset="0"/>
              </a:rPr>
              <a:t>Deterministically produce an arbitrarily-large sequence of bits from seed + short state</a:t>
            </a:r>
            <a:endParaRPr lang="en-US" sz="200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3565294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7092</TotalTime>
  <Words>1976</Words>
  <Application>Microsoft Macintosh PowerPoint</Application>
  <PresentationFormat>On-screen Show (4:3)</PresentationFormat>
  <Paragraphs>284</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Lecture 21: Randomness</vt:lpstr>
      <vt:lpstr>Today: Start of Part 4</vt:lpstr>
      <vt:lpstr>Course roadmap</vt:lpstr>
      <vt:lpstr>Bad randomness leads to</vt:lpstr>
      <vt:lpstr>Bad randomness in Debian</vt:lpstr>
      <vt:lpstr>Weak RSA keys</vt:lpstr>
      <vt:lpstr>How should a computer generate randomness?</vt:lpstr>
      <vt:lpstr>Security requirements</vt:lpstr>
      <vt:lpstr>Generating randomness: Three step process</vt:lpstr>
      <vt:lpstr>Harvesting true randomness</vt:lpstr>
      <vt:lpstr>(Some) sources of entropy that computers capture</vt:lpstr>
      <vt:lpstr>random.org/history</vt:lpstr>
      <vt:lpstr>Ring oscillators</vt:lpstr>
      <vt:lpstr>Intel’s hardware RNG</vt:lpstr>
      <vt:lpstr>Measuring photons</vt:lpstr>
      <vt:lpstr>Generating randomness: Three step process</vt:lpstr>
      <vt:lpstr>How to build a PRG</vt:lpstr>
      <vt:lpstr>How to build a PRG</vt:lpstr>
      <vt:lpstr>Four NIST-standardized DRBGs</vt:lpstr>
      <vt:lpstr>Four NIST-standardized DRBGs</vt:lpstr>
      <vt:lpstr>Four NIST-standardized DRBGs</vt:lpstr>
      <vt:lpstr>Four NIST-standardized DRBGs</vt:lpstr>
      <vt:lpstr>Four Three NIST-standardized DRBGs</vt:lpstr>
      <vt:lpstr>Generating randomness: Three step process</vt:lpstr>
      <vt:lpstr>Hashing as an extractor?</vt:lpstr>
      <vt:lpstr>Generating randomness: Three step process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450</cp:revision>
  <dcterms:created xsi:type="dcterms:W3CDTF">2015-04-11T12:26:38Z</dcterms:created>
  <dcterms:modified xsi:type="dcterms:W3CDTF">2018-04-18T22:57:47Z</dcterms:modified>
</cp:coreProperties>
</file>