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748" r:id="rId2"/>
    <p:sldId id="793" r:id="rId3"/>
    <p:sldId id="754" r:id="rId4"/>
    <p:sldId id="797" r:id="rId5"/>
    <p:sldId id="798" r:id="rId6"/>
    <p:sldId id="799" r:id="rId7"/>
    <p:sldId id="800" r:id="rId8"/>
    <p:sldId id="794" r:id="rId9"/>
    <p:sldId id="816" r:id="rId10"/>
    <p:sldId id="817" r:id="rId11"/>
    <p:sldId id="813" r:id="rId12"/>
    <p:sldId id="795" r:id="rId13"/>
    <p:sldId id="796" r:id="rId14"/>
    <p:sldId id="801" r:id="rId15"/>
    <p:sldId id="802" r:id="rId16"/>
    <p:sldId id="803" r:id="rId17"/>
    <p:sldId id="804" r:id="rId18"/>
    <p:sldId id="805" r:id="rId19"/>
    <p:sldId id="768" r:id="rId20"/>
    <p:sldId id="809" r:id="rId21"/>
    <p:sldId id="807" r:id="rId22"/>
    <p:sldId id="769" r:id="rId23"/>
    <p:sldId id="808" r:id="rId24"/>
    <p:sldId id="781" r:id="rId25"/>
    <p:sldId id="810" r:id="rId26"/>
    <p:sldId id="818" r:id="rId27"/>
    <p:sldId id="772" r:id="rId28"/>
    <p:sldId id="773" r:id="rId29"/>
    <p:sldId id="774" r:id="rId30"/>
    <p:sldId id="777" r:id="rId31"/>
    <p:sldId id="775" r:id="rId32"/>
    <p:sldId id="783" r:id="rId33"/>
    <p:sldId id="786" r:id="rId34"/>
    <p:sldId id="787" r:id="rId35"/>
    <p:sldId id="788" r:id="rId36"/>
    <p:sldId id="789" r:id="rId37"/>
    <p:sldId id="778" r:id="rId38"/>
    <p:sldId id="790" r:id="rId39"/>
    <p:sldId id="791" r:id="rId40"/>
    <p:sldId id="78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508D0FB-1D54-B841-81AF-8D8BD75FB5D1}">
          <p14:sldIdLst>
            <p14:sldId id="748"/>
            <p14:sldId id="793"/>
            <p14:sldId id="754"/>
          </p14:sldIdLst>
        </p14:section>
        <p14:section name="Refresher on block ciphers" id="{E3753B3F-6345-F449-85CA-6FEA7FD3A8F5}">
          <p14:sldIdLst>
            <p14:sldId id="797"/>
            <p14:sldId id="798"/>
            <p14:sldId id="799"/>
            <p14:sldId id="800"/>
            <p14:sldId id="794"/>
            <p14:sldId id="816"/>
            <p14:sldId id="817"/>
            <p14:sldId id="813"/>
            <p14:sldId id="795"/>
            <p14:sldId id="796"/>
          </p14:sldIdLst>
        </p14:section>
        <p14:section name="DC examples" id="{6A035778-9C19-4646-8EA5-0FA6079352AF}">
          <p14:sldIdLst>
            <p14:sldId id="801"/>
            <p14:sldId id="802"/>
            <p14:sldId id="803"/>
            <p14:sldId id="804"/>
            <p14:sldId id="805"/>
          </p14:sldIdLst>
        </p14:section>
        <p14:section name="Generalizing difference propagation" id="{5B52DD0C-BBC4-D84F-9D99-172FC9D61135}">
          <p14:sldIdLst>
            <p14:sldId id="768"/>
            <p14:sldId id="809"/>
            <p14:sldId id="807"/>
            <p14:sldId id="769"/>
            <p14:sldId id="808"/>
            <p14:sldId id="781"/>
            <p14:sldId id="810"/>
            <p14:sldId id="818"/>
          </p14:sldIdLst>
        </p14:section>
        <p14:section name="Linear cryptanalysis" id="{76005B1F-2ADB-A246-B18D-FE2FB83B7061}">
          <p14:sldIdLst>
            <p14:sldId id="772"/>
            <p14:sldId id="773"/>
            <p14:sldId id="774"/>
            <p14:sldId id="777"/>
            <p14:sldId id="775"/>
            <p14:sldId id="783"/>
            <p14:sldId id="786"/>
            <p14:sldId id="787"/>
            <p14:sldId id="788"/>
            <p14:sldId id="789"/>
            <p14:sldId id="778"/>
            <p14:sldId id="790"/>
          </p14:sldIdLst>
        </p14:section>
        <p14:section name="Conclusion" id="{785544BD-207B-ED4D-9448-6D1997654343}">
          <p14:sldIdLst>
            <p14:sldId id="791"/>
            <p14:sldId id="7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1194" autoAdjust="0"/>
  </p:normalViewPr>
  <p:slideViewPr>
    <p:cSldViewPr snapToGrid="0" snapToObjects="1">
      <p:cViewPr varScale="1">
        <p:scale>
          <a:sx n="95" d="100"/>
          <a:sy n="95" d="100"/>
        </p:scale>
        <p:origin x="-152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6464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C704-7041-4F04-8644-79AB8F982D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49E9-F65E-4B05-9239-6638DBB122F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DF73E438-18FF-48DD-B414-A03D36B77405}" type="par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C0BBBC5D-AD25-4144-82AE-148C3C8F80B1}" type="sib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934879C-07F6-4F7B-AA06-280CDCAF040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4993440-4149-4FD8-A194-DDDDD1862873}" type="par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176982A-C892-4931-825A-BED9B4215C9B}" type="sib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2012D53-9A18-4CC1-B7A8-70629796844B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BB895E73-089A-4E14-B384-3C2D4FA45B23}" type="par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6D9E78C-ECC8-49D2-AEE6-BDE06E9E2C21}" type="sib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BA67C2C-D283-4711-A68B-1C1785430BED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CF2098-DEAF-40D9-8410-E9E9054EF334}" type="par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DADD86C-E92E-4698-85B2-62383D92B5D1}" type="sib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B74C70E-F2B4-4939-B6C6-63EA7DD1A4B5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A619DA6-65C1-43FF-A991-075936C0B878}" type="par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90E919B-9059-4B77-A261-BD0CEDDDA7C7}" type="sib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D025333-EED0-49EF-A24D-3110378B3259}" type="pres">
      <dgm:prSet presAssocID="{F8D3C704-7041-4F04-8644-79AB8F982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2003-9ABE-49FD-A54F-2F89708699F9}" type="pres">
      <dgm:prSet presAssocID="{0FE649E9-F65E-4B05-9239-6638DBB122F7}" presName="root1" presStyleCnt="0"/>
      <dgm:spPr/>
      <dgm:t>
        <a:bodyPr/>
        <a:lstStyle/>
        <a:p>
          <a:endParaRPr lang="en-US"/>
        </a:p>
      </dgm:t>
    </dgm:pt>
    <dgm:pt modelId="{4AFF5F93-1170-4638-8CB1-86CE95B96B58}" type="pres">
      <dgm:prSet presAssocID="{0FE649E9-F65E-4B05-9239-6638DBB12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24DAC-5A28-4455-AF6C-770D194E8699}" type="pres">
      <dgm:prSet presAssocID="{0FE649E9-F65E-4B05-9239-6638DBB122F7}" presName="level2hierChild" presStyleCnt="0"/>
      <dgm:spPr/>
      <dgm:t>
        <a:bodyPr/>
        <a:lstStyle/>
        <a:p>
          <a:endParaRPr lang="en-US"/>
        </a:p>
      </dgm:t>
    </dgm:pt>
    <dgm:pt modelId="{5F401335-F7BB-450D-B2CC-1B0B6ED0F06E}" type="pres">
      <dgm:prSet presAssocID="{A4993440-4149-4FD8-A194-DDDDD18628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0501CF-22D6-457A-A525-4381FB747DEE}" type="pres">
      <dgm:prSet presAssocID="{A4993440-4149-4FD8-A194-DDDDD18628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F9EA82-0488-4716-9F9D-B83EEF2185C0}" type="pres">
      <dgm:prSet presAssocID="{7934879C-07F6-4F7B-AA06-280CDCAF0400}" presName="root2" presStyleCnt="0"/>
      <dgm:spPr/>
      <dgm:t>
        <a:bodyPr/>
        <a:lstStyle/>
        <a:p>
          <a:endParaRPr lang="en-US"/>
        </a:p>
      </dgm:t>
    </dgm:pt>
    <dgm:pt modelId="{96ACC91C-64F8-4C38-8505-9A27AF16CD2D}" type="pres">
      <dgm:prSet presAssocID="{7934879C-07F6-4F7B-AA06-280CDCAF040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6161C-D909-46C6-A8F2-F99C95D05DE8}" type="pres">
      <dgm:prSet presAssocID="{7934879C-07F6-4F7B-AA06-280CDCAF0400}" presName="level3hierChild" presStyleCnt="0"/>
      <dgm:spPr/>
      <dgm:t>
        <a:bodyPr/>
        <a:lstStyle/>
        <a:p>
          <a:endParaRPr lang="en-US"/>
        </a:p>
      </dgm:t>
    </dgm:pt>
    <dgm:pt modelId="{CE797A43-2019-431E-91C7-2B32CF260A2B}" type="pres">
      <dgm:prSet presAssocID="{BB895E73-089A-4E14-B384-3C2D4FA45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E3FACF-0BC9-43B8-9A3A-1C9B80258D1B}" type="pres">
      <dgm:prSet presAssocID="{BB895E73-089A-4E14-B384-3C2D4FA45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3B67DC-7155-43E3-8039-2A7105ED4DD4}" type="pres">
      <dgm:prSet presAssocID="{92012D53-9A18-4CC1-B7A8-70629796844B}" presName="root2" presStyleCnt="0"/>
      <dgm:spPr/>
      <dgm:t>
        <a:bodyPr/>
        <a:lstStyle/>
        <a:p>
          <a:endParaRPr lang="en-US"/>
        </a:p>
      </dgm:t>
    </dgm:pt>
    <dgm:pt modelId="{6B3288A8-B2F4-408F-B66B-87CBAF8A102E}" type="pres">
      <dgm:prSet presAssocID="{92012D53-9A18-4CC1-B7A8-7062979684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8CEA-6CD0-46E4-839C-0967237FDDB4}" type="pres">
      <dgm:prSet presAssocID="{92012D53-9A18-4CC1-B7A8-70629796844B}" presName="level3hierChild" presStyleCnt="0"/>
      <dgm:spPr/>
      <dgm:t>
        <a:bodyPr/>
        <a:lstStyle/>
        <a:p>
          <a:endParaRPr lang="en-US"/>
        </a:p>
      </dgm:t>
    </dgm:pt>
    <dgm:pt modelId="{D43765AF-5766-412D-BA9F-57893A1B85B1}" type="pres">
      <dgm:prSet presAssocID="{35CF2098-DEAF-40D9-8410-E9E9054EF33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D491C31-AC6B-42C7-BE0E-E011B05D14E7}" type="pres">
      <dgm:prSet presAssocID="{35CF2098-DEAF-40D9-8410-E9E9054EF33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652DC7-5B37-4FAF-8E51-E06251933090}" type="pres">
      <dgm:prSet presAssocID="{2BA67C2C-D283-4711-A68B-1C1785430BED}" presName="root2" presStyleCnt="0"/>
      <dgm:spPr/>
      <dgm:t>
        <a:bodyPr/>
        <a:lstStyle/>
        <a:p>
          <a:endParaRPr lang="en-US"/>
        </a:p>
      </dgm:t>
    </dgm:pt>
    <dgm:pt modelId="{C5FC181A-E1B0-4FEB-A983-6C611FAA28D6}" type="pres">
      <dgm:prSet presAssocID="{2BA67C2C-D283-4711-A68B-1C1785430B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B0DAF-C63E-43A1-8CD4-FFA48211C54F}" type="pres">
      <dgm:prSet presAssocID="{2BA67C2C-D283-4711-A68B-1C1785430BED}" presName="level3hierChild" presStyleCnt="0"/>
      <dgm:spPr/>
      <dgm:t>
        <a:bodyPr/>
        <a:lstStyle/>
        <a:p>
          <a:endParaRPr lang="en-US"/>
        </a:p>
      </dgm:t>
    </dgm:pt>
    <dgm:pt modelId="{6800183E-7235-4D51-8D2C-8A91C1E0E4DB}" type="pres">
      <dgm:prSet presAssocID="{FA619DA6-65C1-43FF-A991-075936C0B87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47898FB-D00A-42B5-876E-CD138D70C152}" type="pres">
      <dgm:prSet presAssocID="{FA619DA6-65C1-43FF-A991-075936C0B87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C9016B5-3313-4654-8F6A-88ABAD011F44}" type="pres">
      <dgm:prSet presAssocID="{0B74C70E-F2B4-4939-B6C6-63EA7DD1A4B5}" presName="root2" presStyleCnt="0"/>
      <dgm:spPr/>
      <dgm:t>
        <a:bodyPr/>
        <a:lstStyle/>
        <a:p>
          <a:endParaRPr lang="en-US"/>
        </a:p>
      </dgm:t>
    </dgm:pt>
    <dgm:pt modelId="{825A365C-5C92-4C72-A53C-0094946FC409}" type="pres">
      <dgm:prSet presAssocID="{0B74C70E-F2B4-4939-B6C6-63EA7DD1A4B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5D1CE-4382-48F0-B62F-6AFC74CE0E94}" type="pres">
      <dgm:prSet presAssocID="{0B74C70E-F2B4-4939-B6C6-63EA7DD1A4B5}" presName="level3hierChild" presStyleCnt="0"/>
      <dgm:spPr/>
      <dgm:t>
        <a:bodyPr/>
        <a:lstStyle/>
        <a:p>
          <a:endParaRPr lang="en-US"/>
        </a:p>
      </dgm:t>
    </dgm:pt>
  </dgm:ptLst>
  <dgm:cxnLst>
    <dgm:cxn modelId="{7486A0C4-8C28-4088-8425-0D123CE26714}" srcId="{92012D53-9A18-4CC1-B7A8-70629796844B}" destId="{0B74C70E-F2B4-4939-B6C6-63EA7DD1A4B5}" srcOrd="1" destOrd="0" parTransId="{FA619DA6-65C1-43FF-A991-075936C0B878}" sibTransId="{890E919B-9059-4B77-A261-BD0CEDDDA7C7}"/>
    <dgm:cxn modelId="{A94D6833-E077-48EA-A8EB-E21681BBCC74}" type="presOf" srcId="{2BA67C2C-D283-4711-A68B-1C1785430BED}" destId="{C5FC181A-E1B0-4FEB-A983-6C611FAA28D6}" srcOrd="0" destOrd="0" presId="urn:microsoft.com/office/officeart/2005/8/layout/hierarchy2"/>
    <dgm:cxn modelId="{EC543EAF-2C41-4B37-8F0E-220B706DAE1D}" srcId="{0FE649E9-F65E-4B05-9239-6638DBB122F7}" destId="{7934879C-07F6-4F7B-AA06-280CDCAF0400}" srcOrd="0" destOrd="0" parTransId="{A4993440-4149-4FD8-A194-DDDDD1862873}" sibTransId="{0176982A-C892-4931-825A-BED9B4215C9B}"/>
    <dgm:cxn modelId="{AB08428C-9D00-485B-8B60-57B777A83569}" type="presOf" srcId="{FA619DA6-65C1-43FF-A991-075936C0B878}" destId="{B47898FB-D00A-42B5-876E-CD138D70C152}" srcOrd="1" destOrd="0" presId="urn:microsoft.com/office/officeart/2005/8/layout/hierarchy2"/>
    <dgm:cxn modelId="{8B7BE059-7008-41D7-BF7E-D1042014F4AE}" type="presOf" srcId="{FA619DA6-65C1-43FF-A991-075936C0B878}" destId="{6800183E-7235-4D51-8D2C-8A91C1E0E4DB}" srcOrd="0" destOrd="0" presId="urn:microsoft.com/office/officeart/2005/8/layout/hierarchy2"/>
    <dgm:cxn modelId="{923882B6-281B-4A9A-8EB1-4A743585FFBD}" srcId="{0FE649E9-F65E-4B05-9239-6638DBB122F7}" destId="{92012D53-9A18-4CC1-B7A8-70629796844B}" srcOrd="1" destOrd="0" parTransId="{BB895E73-089A-4E14-B384-3C2D4FA45B23}" sibTransId="{66D9E78C-ECC8-49D2-AEE6-BDE06E9E2C21}"/>
    <dgm:cxn modelId="{83E5CA9F-5AC9-43A9-9C2C-C4FF15895E2B}" type="presOf" srcId="{0FE649E9-F65E-4B05-9239-6638DBB122F7}" destId="{4AFF5F93-1170-4638-8CB1-86CE95B96B58}" srcOrd="0" destOrd="0" presId="urn:microsoft.com/office/officeart/2005/8/layout/hierarchy2"/>
    <dgm:cxn modelId="{E663E719-5846-430C-9CB8-557925A3772B}" type="presOf" srcId="{A4993440-4149-4FD8-A194-DDDDD1862873}" destId="{580501CF-22D6-457A-A525-4381FB747DEE}" srcOrd="1" destOrd="0" presId="urn:microsoft.com/office/officeart/2005/8/layout/hierarchy2"/>
    <dgm:cxn modelId="{27858106-A724-43B7-8CE2-06FA8921007A}" type="presOf" srcId="{0B74C70E-F2B4-4939-B6C6-63EA7DD1A4B5}" destId="{825A365C-5C92-4C72-A53C-0094946FC409}" srcOrd="0" destOrd="0" presId="urn:microsoft.com/office/officeart/2005/8/layout/hierarchy2"/>
    <dgm:cxn modelId="{87B03DFC-7C0F-4666-A76A-636B12741520}" srcId="{F8D3C704-7041-4F04-8644-79AB8F982D63}" destId="{0FE649E9-F65E-4B05-9239-6638DBB122F7}" srcOrd="0" destOrd="0" parTransId="{DF73E438-18FF-48DD-B414-A03D36B77405}" sibTransId="{C0BBBC5D-AD25-4144-82AE-148C3C8F80B1}"/>
    <dgm:cxn modelId="{84EAEABB-2633-4503-9405-229DF431F512}" type="presOf" srcId="{35CF2098-DEAF-40D9-8410-E9E9054EF334}" destId="{FD491C31-AC6B-42C7-BE0E-E011B05D14E7}" srcOrd="1" destOrd="0" presId="urn:microsoft.com/office/officeart/2005/8/layout/hierarchy2"/>
    <dgm:cxn modelId="{C0149719-976C-41EC-996A-46EC95CFC616}" type="presOf" srcId="{35CF2098-DEAF-40D9-8410-E9E9054EF334}" destId="{D43765AF-5766-412D-BA9F-57893A1B85B1}" srcOrd="0" destOrd="0" presId="urn:microsoft.com/office/officeart/2005/8/layout/hierarchy2"/>
    <dgm:cxn modelId="{332D41B0-6DF7-4A02-9C37-82480D9B9E8F}" type="presOf" srcId="{A4993440-4149-4FD8-A194-DDDDD1862873}" destId="{5F401335-F7BB-450D-B2CC-1B0B6ED0F06E}" srcOrd="0" destOrd="0" presId="urn:microsoft.com/office/officeart/2005/8/layout/hierarchy2"/>
    <dgm:cxn modelId="{9E1FF8D0-F2C6-4ABD-A254-B96F720BBE00}" srcId="{92012D53-9A18-4CC1-B7A8-70629796844B}" destId="{2BA67C2C-D283-4711-A68B-1C1785430BED}" srcOrd="0" destOrd="0" parTransId="{35CF2098-DEAF-40D9-8410-E9E9054EF334}" sibTransId="{9DADD86C-E92E-4698-85B2-62383D92B5D1}"/>
    <dgm:cxn modelId="{210D9822-2589-49CF-9EF4-9F7497EF8DE7}" type="presOf" srcId="{92012D53-9A18-4CC1-B7A8-70629796844B}" destId="{6B3288A8-B2F4-408F-B66B-87CBAF8A102E}" srcOrd="0" destOrd="0" presId="urn:microsoft.com/office/officeart/2005/8/layout/hierarchy2"/>
    <dgm:cxn modelId="{DAD356CB-5D0F-4FBE-8C68-7130432F96BD}" type="presOf" srcId="{BB895E73-089A-4E14-B384-3C2D4FA45B23}" destId="{D9E3FACF-0BC9-43B8-9A3A-1C9B80258D1B}" srcOrd="1" destOrd="0" presId="urn:microsoft.com/office/officeart/2005/8/layout/hierarchy2"/>
    <dgm:cxn modelId="{A3B42E6D-2D36-4017-8ED0-DF9375F27099}" type="presOf" srcId="{BB895E73-089A-4E14-B384-3C2D4FA45B23}" destId="{CE797A43-2019-431E-91C7-2B32CF260A2B}" srcOrd="0" destOrd="0" presId="urn:microsoft.com/office/officeart/2005/8/layout/hierarchy2"/>
    <dgm:cxn modelId="{EE2B512B-5ED2-4A34-A1EB-4AD04E35F5DC}" type="presOf" srcId="{7934879C-07F6-4F7B-AA06-280CDCAF0400}" destId="{96ACC91C-64F8-4C38-8505-9A27AF16CD2D}" srcOrd="0" destOrd="0" presId="urn:microsoft.com/office/officeart/2005/8/layout/hierarchy2"/>
    <dgm:cxn modelId="{77E1726A-CBFB-4159-A94D-B2D33A59CD20}" type="presOf" srcId="{F8D3C704-7041-4F04-8644-79AB8F982D63}" destId="{ED025333-EED0-49EF-A24D-3110378B3259}" srcOrd="0" destOrd="0" presId="urn:microsoft.com/office/officeart/2005/8/layout/hierarchy2"/>
    <dgm:cxn modelId="{12E4770F-FF9B-48BB-AA7D-024E04CFC629}" type="presParOf" srcId="{ED025333-EED0-49EF-A24D-3110378B3259}" destId="{131C2003-9ABE-49FD-A54F-2F89708699F9}" srcOrd="0" destOrd="0" presId="urn:microsoft.com/office/officeart/2005/8/layout/hierarchy2"/>
    <dgm:cxn modelId="{E89409A9-7594-4A8A-B3FE-EE28546ED12B}" type="presParOf" srcId="{131C2003-9ABE-49FD-A54F-2F89708699F9}" destId="{4AFF5F93-1170-4638-8CB1-86CE95B96B58}" srcOrd="0" destOrd="0" presId="urn:microsoft.com/office/officeart/2005/8/layout/hierarchy2"/>
    <dgm:cxn modelId="{2DA71B97-A643-43EB-BA1D-30A365D62E43}" type="presParOf" srcId="{131C2003-9ABE-49FD-A54F-2F89708699F9}" destId="{DB924DAC-5A28-4455-AF6C-770D194E8699}" srcOrd="1" destOrd="0" presId="urn:microsoft.com/office/officeart/2005/8/layout/hierarchy2"/>
    <dgm:cxn modelId="{C7A7DD92-2E52-4970-BF84-25B5D2D6A8FE}" type="presParOf" srcId="{DB924DAC-5A28-4455-AF6C-770D194E8699}" destId="{5F401335-F7BB-450D-B2CC-1B0B6ED0F06E}" srcOrd="0" destOrd="0" presId="urn:microsoft.com/office/officeart/2005/8/layout/hierarchy2"/>
    <dgm:cxn modelId="{4E27B350-FBCF-4A09-92B3-6F9EB6616CE0}" type="presParOf" srcId="{5F401335-F7BB-450D-B2CC-1B0B6ED0F06E}" destId="{580501CF-22D6-457A-A525-4381FB747DEE}" srcOrd="0" destOrd="0" presId="urn:microsoft.com/office/officeart/2005/8/layout/hierarchy2"/>
    <dgm:cxn modelId="{431B510F-7935-4437-92D4-33D4F4C5EFB7}" type="presParOf" srcId="{DB924DAC-5A28-4455-AF6C-770D194E8699}" destId="{30F9EA82-0488-4716-9F9D-B83EEF2185C0}" srcOrd="1" destOrd="0" presId="urn:microsoft.com/office/officeart/2005/8/layout/hierarchy2"/>
    <dgm:cxn modelId="{51E90467-C730-4262-95C4-A7AF26834C6F}" type="presParOf" srcId="{30F9EA82-0488-4716-9F9D-B83EEF2185C0}" destId="{96ACC91C-64F8-4C38-8505-9A27AF16CD2D}" srcOrd="0" destOrd="0" presId="urn:microsoft.com/office/officeart/2005/8/layout/hierarchy2"/>
    <dgm:cxn modelId="{EDDA5879-3A41-4EFD-9183-F2D54EA0BF6B}" type="presParOf" srcId="{30F9EA82-0488-4716-9F9D-B83EEF2185C0}" destId="{9E26161C-D909-46C6-A8F2-F99C95D05DE8}" srcOrd="1" destOrd="0" presId="urn:microsoft.com/office/officeart/2005/8/layout/hierarchy2"/>
    <dgm:cxn modelId="{A1C776EF-DD82-4699-97F6-A05A072AB659}" type="presParOf" srcId="{DB924DAC-5A28-4455-AF6C-770D194E8699}" destId="{CE797A43-2019-431E-91C7-2B32CF260A2B}" srcOrd="2" destOrd="0" presId="urn:microsoft.com/office/officeart/2005/8/layout/hierarchy2"/>
    <dgm:cxn modelId="{2D3156D0-4D0B-4A7D-A174-8D13155989CB}" type="presParOf" srcId="{CE797A43-2019-431E-91C7-2B32CF260A2B}" destId="{D9E3FACF-0BC9-43B8-9A3A-1C9B80258D1B}" srcOrd="0" destOrd="0" presId="urn:microsoft.com/office/officeart/2005/8/layout/hierarchy2"/>
    <dgm:cxn modelId="{85EC7644-4213-4BB0-8A3A-E0CBE9F2F32E}" type="presParOf" srcId="{DB924DAC-5A28-4455-AF6C-770D194E8699}" destId="{4A3B67DC-7155-43E3-8039-2A7105ED4DD4}" srcOrd="3" destOrd="0" presId="urn:microsoft.com/office/officeart/2005/8/layout/hierarchy2"/>
    <dgm:cxn modelId="{823D33A4-D028-4807-AE1C-3FC6AFC8A22F}" type="presParOf" srcId="{4A3B67DC-7155-43E3-8039-2A7105ED4DD4}" destId="{6B3288A8-B2F4-408F-B66B-87CBAF8A102E}" srcOrd="0" destOrd="0" presId="urn:microsoft.com/office/officeart/2005/8/layout/hierarchy2"/>
    <dgm:cxn modelId="{9A00AA13-DE67-4D10-A396-AE3CCBE403B9}" type="presParOf" srcId="{4A3B67DC-7155-43E3-8039-2A7105ED4DD4}" destId="{4D2A8CEA-6CD0-46E4-839C-0967237FDDB4}" srcOrd="1" destOrd="0" presId="urn:microsoft.com/office/officeart/2005/8/layout/hierarchy2"/>
    <dgm:cxn modelId="{AB9198C8-FCE0-4379-B38F-1B917813C93B}" type="presParOf" srcId="{4D2A8CEA-6CD0-46E4-839C-0967237FDDB4}" destId="{D43765AF-5766-412D-BA9F-57893A1B85B1}" srcOrd="0" destOrd="0" presId="urn:microsoft.com/office/officeart/2005/8/layout/hierarchy2"/>
    <dgm:cxn modelId="{A3BE8541-58B3-4308-AEC0-5FB12986BFC7}" type="presParOf" srcId="{D43765AF-5766-412D-BA9F-57893A1B85B1}" destId="{FD491C31-AC6B-42C7-BE0E-E011B05D14E7}" srcOrd="0" destOrd="0" presId="urn:microsoft.com/office/officeart/2005/8/layout/hierarchy2"/>
    <dgm:cxn modelId="{FFB8B65E-52C9-46C2-8891-F4F3E4E10E46}" type="presParOf" srcId="{4D2A8CEA-6CD0-46E4-839C-0967237FDDB4}" destId="{4D652DC7-5B37-4FAF-8E51-E06251933090}" srcOrd="1" destOrd="0" presId="urn:microsoft.com/office/officeart/2005/8/layout/hierarchy2"/>
    <dgm:cxn modelId="{A1CFDA20-2172-4DED-92C5-E3B1363BB7EF}" type="presParOf" srcId="{4D652DC7-5B37-4FAF-8E51-E06251933090}" destId="{C5FC181A-E1B0-4FEB-A983-6C611FAA28D6}" srcOrd="0" destOrd="0" presId="urn:microsoft.com/office/officeart/2005/8/layout/hierarchy2"/>
    <dgm:cxn modelId="{394D5056-5A13-4F49-AA61-A584C5DD668D}" type="presParOf" srcId="{4D652DC7-5B37-4FAF-8E51-E06251933090}" destId="{18BB0DAF-C63E-43A1-8CD4-FFA48211C54F}" srcOrd="1" destOrd="0" presId="urn:microsoft.com/office/officeart/2005/8/layout/hierarchy2"/>
    <dgm:cxn modelId="{911BD942-1CF5-42DD-8853-3756E230A4AE}" type="presParOf" srcId="{4D2A8CEA-6CD0-46E4-839C-0967237FDDB4}" destId="{6800183E-7235-4D51-8D2C-8A91C1E0E4DB}" srcOrd="2" destOrd="0" presId="urn:microsoft.com/office/officeart/2005/8/layout/hierarchy2"/>
    <dgm:cxn modelId="{01DC08B7-7D98-40C7-8405-B95D4359BFD5}" type="presParOf" srcId="{6800183E-7235-4D51-8D2C-8A91C1E0E4DB}" destId="{B47898FB-D00A-42B5-876E-CD138D70C152}" srcOrd="0" destOrd="0" presId="urn:microsoft.com/office/officeart/2005/8/layout/hierarchy2"/>
    <dgm:cxn modelId="{BAA8C2A0-4A63-4AD1-A57D-7B3781ADF95B}" type="presParOf" srcId="{4D2A8CEA-6CD0-46E4-839C-0967237FDDB4}" destId="{5C9016B5-3313-4654-8F6A-88ABAD011F44}" srcOrd="3" destOrd="0" presId="urn:microsoft.com/office/officeart/2005/8/layout/hierarchy2"/>
    <dgm:cxn modelId="{2C0537CC-09CE-49A7-9588-727B0D4E76C4}" type="presParOf" srcId="{5C9016B5-3313-4654-8F6A-88ABAD011F44}" destId="{825A365C-5C92-4C72-A53C-0094946FC409}" srcOrd="0" destOrd="0" presId="urn:microsoft.com/office/officeart/2005/8/layout/hierarchy2"/>
    <dgm:cxn modelId="{ACD22C46-133A-48A9-AF5D-5CC5F5FE5880}" type="presParOf" srcId="{5C9016B5-3313-4654-8F6A-88ABAD011F44}" destId="{2895D1CE-4382-48F0-B62F-6AFC74CE0E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F5F93-1170-4638-8CB1-86CE95B96B58}">
      <dsp:nvSpPr>
        <dsp:cNvPr id="0" name=""/>
        <dsp:cNvSpPr/>
      </dsp:nvSpPr>
      <dsp:spPr>
        <a:xfrm>
          <a:off x="399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1613" y="1738757"/>
        <a:ext cx="2069028" cy="1003300"/>
      </dsp:txXfrm>
    </dsp:sp>
    <dsp:sp modelId="{5F401335-F7BB-450D-B2CC-1B0B6ED0F06E}">
      <dsp:nvSpPr>
        <dsp:cNvPr id="0" name=""/>
        <dsp:cNvSpPr/>
      </dsp:nvSpPr>
      <dsp:spPr>
        <a:xfrm rot="19457599">
          <a:off x="2033167" y="1915179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1907761"/>
        <a:ext cx="52497" cy="52497"/>
      </dsp:txXfrm>
    </dsp:sp>
    <dsp:sp modelId="{96ACC91C-64F8-4C38-8505-9A27AF16CD2D}">
      <dsp:nvSpPr>
        <dsp:cNvPr id="0" name=""/>
        <dsp:cNvSpPr/>
      </dsp:nvSpPr>
      <dsp:spPr>
        <a:xfrm>
          <a:off x="2984437" y="1094749"/>
          <a:ext cx="2131456" cy="10657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1125963"/>
        <a:ext cx="2069028" cy="1003300"/>
      </dsp:txXfrm>
    </dsp:sp>
    <dsp:sp modelId="{CE797A43-2019-431E-91C7-2B32CF260A2B}">
      <dsp:nvSpPr>
        <dsp:cNvPr id="0" name=""/>
        <dsp:cNvSpPr/>
      </dsp:nvSpPr>
      <dsp:spPr>
        <a:xfrm rot="2142401">
          <a:off x="2033167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2520555"/>
        <a:ext cx="52497" cy="52497"/>
      </dsp:txXfrm>
    </dsp:sp>
    <dsp:sp modelId="{6B3288A8-B2F4-408F-B66B-87CBAF8A102E}">
      <dsp:nvSpPr>
        <dsp:cNvPr id="0" name=""/>
        <dsp:cNvSpPr/>
      </dsp:nvSpPr>
      <dsp:spPr>
        <a:xfrm>
          <a:off x="2984437" y="2320336"/>
          <a:ext cx="2131456" cy="10657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2351550"/>
        <a:ext cx="2069028" cy="1003300"/>
      </dsp:txXfrm>
    </dsp:sp>
    <dsp:sp modelId="{D43765AF-5766-412D-BA9F-57893A1B85B1}">
      <dsp:nvSpPr>
        <dsp:cNvPr id="0" name=""/>
        <dsp:cNvSpPr/>
      </dsp:nvSpPr>
      <dsp:spPr>
        <a:xfrm rot="19457599">
          <a:off x="5017206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2520555"/>
        <a:ext cx="52497" cy="52497"/>
      </dsp:txXfrm>
    </dsp:sp>
    <dsp:sp modelId="{C5FC181A-E1B0-4FEB-A983-6C611FAA28D6}">
      <dsp:nvSpPr>
        <dsp:cNvPr id="0" name=""/>
        <dsp:cNvSpPr/>
      </dsp:nvSpPr>
      <dsp:spPr>
        <a:xfrm>
          <a:off x="5968476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1738757"/>
        <a:ext cx="2069028" cy="1003300"/>
      </dsp:txXfrm>
    </dsp:sp>
    <dsp:sp modelId="{6800183E-7235-4D51-8D2C-8A91C1E0E4DB}">
      <dsp:nvSpPr>
        <dsp:cNvPr id="0" name=""/>
        <dsp:cNvSpPr/>
      </dsp:nvSpPr>
      <dsp:spPr>
        <a:xfrm rot="2142401">
          <a:off x="5017206" y="3140767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3133348"/>
        <a:ext cx="52497" cy="52497"/>
      </dsp:txXfrm>
    </dsp:sp>
    <dsp:sp modelId="{825A365C-5C92-4C72-A53C-0094946FC409}">
      <dsp:nvSpPr>
        <dsp:cNvPr id="0" name=""/>
        <dsp:cNvSpPr/>
      </dsp:nvSpPr>
      <dsp:spPr>
        <a:xfrm>
          <a:off x="5968476" y="2933130"/>
          <a:ext cx="2131456" cy="106572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sz="23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2964344"/>
        <a:ext cx="2069028" cy="10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Shannon’s many excellent papers for more details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Communication Theory of Secrecy Systems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Mathematical Theory of Communication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Mathematical</a:t>
            </a:r>
            <a:r>
              <a:rPr lang="en-US" baseline="0" dirty="0" smtClean="0"/>
              <a:t> Theory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start with differential cryptanalysis. (This was also discovered</a:t>
            </a:r>
            <a:r>
              <a:rPr lang="en-US" baseline="0" dirty="0" smtClean="0"/>
              <a:t> first, chronologically speaking. </a:t>
            </a:r>
            <a:r>
              <a:rPr lang="en-US" dirty="0" smtClean="0"/>
              <a:t>IBM devised this type of attack when formulating/analyzing DES.)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This table exhaustively tries all 16 possible values for I and I’ that are consistent with </a:t>
            </a:r>
            <a:r>
              <a:rPr lang="is-I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ΔI = 15. For each of them, the table computes the resulting </a:t>
            </a:r>
            <a:r>
              <a:rPr lang="mr-IN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ΔJ = ΔY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values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. Note that trying all possible I is equivalent</a:t>
            </a:r>
            <a:r>
              <a:rPr lang="en-US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to trying all possible K</a:t>
            </a:r>
            <a:r>
              <a:rPr lang="en-US" baseline="-25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0</a:t>
            </a:r>
            <a:r>
              <a:rPr lang="en-US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and </a:t>
            </a:r>
            <a:r>
              <a:rPr lang="en-US" i="1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this</a:t>
            </a:r>
            <a:r>
              <a:rPr lang="en-US" i="0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is where the divide-and-conquer property comes into play. (I could’ve written all of this from the other direction instead if desired, where we tried all possible K</a:t>
            </a:r>
            <a:r>
              <a:rPr lang="en-US" i="0" baseline="-25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i="0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and thus all possible J. This observation will matter on the next slide.)</a:t>
            </a:r>
            <a:endParaRPr lang="is-I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1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Maybe “main</a:t>
            </a:r>
            <a:r>
              <a:rPr lang="en-US" baseline="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hope” instead of “main rule”?</a:t>
            </a: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#2 is the “divide and conquer” of the mathematical cryptanalysis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6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68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a few lines of code in the computer algebra system </a:t>
            </a:r>
            <a:r>
              <a:rPr lang="en-US" dirty="0" err="1" smtClean="0"/>
              <a:t>SageMath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6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The Block Cipher Companion, table 7.1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a few lines of code in the computer algebra system </a:t>
            </a:r>
            <a:r>
              <a:rPr lang="en-US" dirty="0" err="1" smtClean="0"/>
              <a:t>SageMath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6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discussion will also follow a “divide and</a:t>
            </a:r>
            <a:r>
              <a:rPr lang="en-US" baseline="0" dirty="0" smtClean="0"/>
              <a:t> conquer” approach, though in a very different way than side channel attacks did.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Note: I’m only showing the (non-strong)</a:t>
            </a:r>
            <a:r>
              <a:rPr lang="en-US" baseline="0" smtClean="0"/>
              <a:t> pseudorandomness picture here. I omit the full picture of strong pseudorandomness because it is rather busy. See the hidden slide at the end of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Minor detail: the different rounds need to have different round keys in order to thwart a “slide attack”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ato Medium"/>
                <a:cs typeface="Lato Medium"/>
              </a:rPr>
              <a:t>Each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>
                <a:latin typeface="Lato Medium"/>
                <a:cs typeface="Lato Medium"/>
              </a:rPr>
              <a:t> defines a new permutation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i="1" baseline="-25000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Inspired by Even-Mansour protocol (see Lecture 2 for more info)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Put ourselves in Mallory’s shoes! What choice of S would make life easier for her?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 sz="21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180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Linear &amp; differential cryptanalysis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Lab 9 to be posted later today, due </a:t>
            </a:r>
            <a:r>
              <a:rPr lang="en-US" sz="2800" i="1" dirty="0" smtClean="0"/>
              <a:t>next</a:t>
            </a:r>
            <a:r>
              <a:rPr lang="en-US" sz="2800" dirty="0" smtClean="0"/>
              <a:t> Friday 4/27</a:t>
            </a:r>
          </a:p>
          <a:p>
            <a:r>
              <a:rPr lang="en-US" sz="2800" dirty="0" smtClean="0"/>
              <a:t>(Short) Lab 10 to be posted next week, due on the last day of class</a:t>
            </a:r>
          </a:p>
          <a:p>
            <a:r>
              <a:rPr lang="en-US" sz="2800" dirty="0" smtClean="0"/>
              <a:t>Office hours today shortened to 3-4pm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42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if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/>
              <a:t> is ‘too linear’?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5716" y="1102108"/>
            <a:ext cx="287537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over several rounds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076106" y="1102108"/>
            <a:ext cx="5389033" cy="639762"/>
          </a:xfrm>
        </p:spPr>
        <p:txBody>
          <a:bodyPr/>
          <a:lstStyle/>
          <a:p>
            <a:r>
              <a:rPr lang="en-US" dirty="0"/>
              <a:t>each with substitution &amp; </a:t>
            </a:r>
            <a:r>
              <a:rPr lang="en-US" dirty="0" smtClean="0"/>
              <a:t>permutation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088108" y="1845186"/>
            <a:ext cx="2368090" cy="4689909"/>
            <a:chOff x="-90217" y="1759343"/>
            <a:chExt cx="2368090" cy="468990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631558" y="2128675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16515" y="1759343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6650" y="3818217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17258" y="2302276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17258" y="3437434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28" idx="3"/>
              <a:endCxn id="10" idx="6"/>
            </p:cNvCxnSpPr>
            <p:nvPr/>
          </p:nvCxnSpPr>
          <p:spPr>
            <a:xfrm flipV="1">
              <a:off x="796650" y="2416576"/>
              <a:ext cx="949208" cy="610110"/>
            </a:xfrm>
            <a:prstGeom prst="bentConnector3">
              <a:avLst>
                <a:gd name="adj1" fmla="val 227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28" idx="3"/>
              <a:endCxn id="11" idx="6"/>
            </p:cNvCxnSpPr>
            <p:nvPr/>
          </p:nvCxnSpPr>
          <p:spPr>
            <a:xfrm>
              <a:off x="796650" y="3026686"/>
              <a:ext cx="949208" cy="525048"/>
            </a:xfrm>
            <a:prstGeom prst="bentConnector3">
              <a:avLst>
                <a:gd name="adj1" fmla="val 227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631558" y="3260954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7207" y="3912852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631558" y="4294162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517258" y="4467763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17258" y="5602921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Elbow Connector 21"/>
            <p:cNvCxnSpPr>
              <a:stCxn id="28" idx="3"/>
              <a:endCxn id="20" idx="6"/>
            </p:cNvCxnSpPr>
            <p:nvPr/>
          </p:nvCxnSpPr>
          <p:spPr>
            <a:xfrm>
              <a:off x="796650" y="3026686"/>
              <a:ext cx="949208" cy="1555377"/>
            </a:xfrm>
            <a:prstGeom prst="bentConnector3">
              <a:avLst>
                <a:gd name="adj1" fmla="val 2217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8" idx="3"/>
              <a:endCxn id="21" idx="6"/>
            </p:cNvCxnSpPr>
            <p:nvPr/>
          </p:nvCxnSpPr>
          <p:spPr>
            <a:xfrm>
              <a:off x="796650" y="3026686"/>
              <a:ext cx="949208" cy="2690535"/>
            </a:xfrm>
            <a:prstGeom prst="bentConnector3">
              <a:avLst>
                <a:gd name="adj1" fmla="val 2217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207459" y="4928484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5242" y="607992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634826" y="5426441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07459" y="2762997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90217" y="2826631"/>
              <a:ext cx="8868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round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7070" y="1845186"/>
            <a:ext cx="4297390" cy="4424699"/>
            <a:chOff x="3358257" y="1937229"/>
            <a:chExt cx="4297390" cy="4424699"/>
          </a:xfrm>
        </p:grpSpPr>
        <p:sp>
          <p:nvSpPr>
            <p:cNvPr id="68" name="Rectangular Callout 67"/>
            <p:cNvSpPr/>
            <p:nvPr/>
          </p:nvSpPr>
          <p:spPr>
            <a:xfrm>
              <a:off x="3358257" y="1937229"/>
              <a:ext cx="4297390" cy="4424699"/>
            </a:xfrm>
            <a:prstGeom prst="wedgeRectCallout">
              <a:avLst>
                <a:gd name="adj1" fmla="val -79038"/>
                <a:gd name="adj2" fmla="val -222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506675" y="2083475"/>
              <a:ext cx="4000554" cy="4117639"/>
              <a:chOff x="6558075" y="2154656"/>
              <a:chExt cx="4000554" cy="4117639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558077" y="4507539"/>
                <a:ext cx="4000549" cy="5883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Permutation</a:t>
                </a:r>
                <a:endPara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58075" y="2154656"/>
                <a:ext cx="4000549" cy="588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State at beginning of round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558080" y="3331097"/>
                <a:ext cx="4000545" cy="588316"/>
                <a:chOff x="4223006" y="4728544"/>
                <a:chExt cx="3108958" cy="457200"/>
              </a:xfrm>
            </p:grpSpPr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 bwMode="auto">
                <a:xfrm>
                  <a:off x="4223006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>
                  <a:off x="5137406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 bwMode="auto">
                <a:xfrm>
                  <a:off x="5960364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 bwMode="auto">
                <a:xfrm>
                  <a:off x="6874764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756406" y="4764169"/>
                  <a:ext cx="304800" cy="2870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…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493764" y="4764169"/>
                  <a:ext cx="304800" cy="2870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…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846304" y="2746824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6846304" y="3923458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2" name="Straight Arrow Connector 51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6846304" y="5100089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sp>
            <p:nvSpPr>
              <p:cNvPr id="59" name="Rectangle 58"/>
              <p:cNvSpPr/>
              <p:nvPr/>
            </p:nvSpPr>
            <p:spPr bwMode="auto">
              <a:xfrm>
                <a:off x="6558080" y="5683979"/>
                <a:ext cx="4000549" cy="5883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State at end of round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87345" y="1878315"/>
            <a:ext cx="1881013" cy="2428206"/>
            <a:chOff x="21218" y="1873642"/>
            <a:chExt cx="1881013" cy="2428206"/>
          </a:xfrm>
        </p:grpSpPr>
        <p:cxnSp>
          <p:nvCxnSpPr>
            <p:cNvPr id="58" name="Straight Arrow Connector 57"/>
            <p:cNvCxnSpPr>
              <a:stCxn id="62" idx="2"/>
            </p:cNvCxnSpPr>
            <p:nvPr/>
          </p:nvCxnSpPr>
          <p:spPr>
            <a:xfrm flipH="1">
              <a:off x="1266473" y="2242974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266473" y="3375253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54698" y="1873642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" y="393251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152173" y="2416575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52173" y="3551733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218" y="2975143"/>
              <a:ext cx="422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70" name="Elbow Connector 69"/>
            <p:cNvCxnSpPr>
              <a:stCxn id="69" idx="3"/>
              <a:endCxn id="65" idx="6"/>
            </p:cNvCxnSpPr>
            <p:nvPr/>
          </p:nvCxnSpPr>
          <p:spPr>
            <a:xfrm flipV="1">
              <a:off x="443538" y="2530875"/>
              <a:ext cx="937235" cy="644323"/>
            </a:xfrm>
            <a:prstGeom prst="bentConnector3">
              <a:avLst>
                <a:gd name="adj1" fmla="val 254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9" idx="3"/>
              <a:endCxn id="66" idx="6"/>
            </p:cNvCxnSpPr>
            <p:nvPr/>
          </p:nvCxnSpPr>
          <p:spPr>
            <a:xfrm>
              <a:off x="443538" y="3175198"/>
              <a:ext cx="937235" cy="490835"/>
            </a:xfrm>
            <a:prstGeom prst="bentConnector3">
              <a:avLst>
                <a:gd name="adj1" fmla="val 254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42374" y="2877296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73" name="Text Placeholder 2"/>
          <p:cNvSpPr txBox="1">
            <a:spLocks/>
          </p:cNvSpPr>
          <p:nvPr/>
        </p:nvSpPr>
        <p:spPr>
          <a:xfrm>
            <a:off x="606873" y="1102108"/>
            <a:ext cx="236382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alternation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7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if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/>
              <a:t> is ‘too linear’?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of the S-box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linear function on all n 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Linear ‘most of the time’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bit of output is a linear function of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bit </a:t>
            </a:r>
            <a:r>
              <a:rPr lang="en-US" sz="2200" dirty="0"/>
              <a:t>of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Some subset </a:t>
            </a:r>
            <a:r>
              <a:rPr lang="en-US" sz="2200" dirty="0" smtClean="0"/>
              <a:t>of the output bits is linearly correlated with </a:t>
            </a:r>
            <a:r>
              <a:rPr lang="en-US" sz="2200" dirty="0" smtClean="0"/>
              <a:t>some subset </a:t>
            </a:r>
            <a:r>
              <a:rPr lang="en-US" sz="2200" dirty="0" smtClean="0"/>
              <a:t>of input </a:t>
            </a:r>
            <a:r>
              <a:rPr lang="en-US" sz="2200" dirty="0" smtClean="0"/>
              <a:t>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difference in two S-box values is connected by a linear function</a:t>
            </a:r>
            <a:endParaRPr lang="en-US" sz="2200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break a cipher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Solve a system of linear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Solve linear programming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Same </a:t>
            </a:r>
            <a:r>
              <a:rPr lang="en-US" sz="2200" dirty="0"/>
              <a:t>as #1 (partial breaks count too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Consider more correlations</a:t>
            </a:r>
            <a:r>
              <a:rPr lang="en-US" sz="2200" dirty="0" smtClean="0"/>
              <a:t>…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This is the derivative of the previous questions (in the calculus sense)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75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Shannon’s </a:t>
            </a:r>
            <a:r>
              <a:rPr lang="en-US" dirty="0"/>
              <a:t>two security goals for block ciphers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Confusion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/>
          <a:p>
            <a:r>
              <a:rPr lang="en-US" dirty="0" smtClean="0">
                <a:latin typeface="Lato Medium"/>
                <a:cs typeface="Lato Medium"/>
              </a:rPr>
              <a:t>Uncertainty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</a:t>
            </a:r>
            <a:r>
              <a:rPr lang="en-US" dirty="0" smtClean="0"/>
              <a:t> → cannot predict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Y</a:t>
            </a:r>
            <a:r>
              <a:rPr lang="en-US" dirty="0" smtClean="0">
                <a:latin typeface="Lato Medium"/>
                <a:cs typeface="Lato Medium"/>
              </a:rPr>
              <a:t> given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or vice-versa</a:t>
            </a:r>
          </a:p>
          <a:p>
            <a:r>
              <a:rPr lang="en-US" dirty="0" smtClean="0">
                <a:latin typeface="Lato Medium"/>
                <a:cs typeface="Lato Medium"/>
              </a:rPr>
              <a:t>Tough even to </a:t>
            </a:r>
            <a:r>
              <a:rPr lang="en-US" dirty="0"/>
              <a:t>correlate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and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  <a:r>
              <a:rPr lang="en-US" dirty="0" smtClean="0">
                <a:latin typeface="Lato Medium"/>
                <a:cs typeface="Lato Medium"/>
              </a:rPr>
              <a:t> </a:t>
            </a:r>
          </a:p>
          <a:p>
            <a:r>
              <a:rPr lang="en-US" dirty="0" smtClean="0">
                <a:latin typeface="Lato Medium"/>
                <a:cs typeface="Lato Medium"/>
              </a:rPr>
              <a:t>Ideal goal: </a:t>
            </a:r>
            <a:r>
              <a:rPr lang="en-US" dirty="0" err="1">
                <a:latin typeface="Lato Medium"/>
                <a:cs typeface="Lato Medium"/>
              </a:rPr>
              <a:t>Prob</a:t>
            </a:r>
            <a:r>
              <a:rPr lang="en-US" dirty="0">
                <a:latin typeface="Lato Medium"/>
                <a:cs typeface="Lato Medium"/>
              </a:rPr>
              <a:t>[correlation] so small that attacker </a:t>
            </a:r>
            <a:r>
              <a:rPr lang="en-US" dirty="0" smtClean="0">
                <a:latin typeface="Lato Medium"/>
                <a:cs typeface="Lato Medium"/>
              </a:rPr>
              <a:t>would prefer a </a:t>
            </a:r>
            <a:r>
              <a:rPr lang="en-US" dirty="0">
                <a:latin typeface="Lato Medium"/>
                <a:cs typeface="Lato Medium"/>
              </a:rPr>
              <a:t>brute force attack (</a:t>
            </a:r>
            <a:r>
              <a:rPr lang="en-US" dirty="0"/>
              <a:t>takes 8 rounds </a:t>
            </a:r>
            <a:r>
              <a:rPr lang="en-US" dirty="0">
                <a:latin typeface="Lato Medium"/>
                <a:cs typeface="Lato Medium"/>
              </a:rPr>
              <a:t>in AES)</a:t>
            </a:r>
          </a:p>
          <a:p>
            <a:endParaRPr lang="en-US" dirty="0" smtClean="0">
              <a:latin typeface="Lato Medium"/>
              <a:cs typeface="Lato Medium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/>
          <a:p>
            <a:r>
              <a:rPr lang="en-US" dirty="0"/>
              <a:t>1 bit </a:t>
            </a:r>
            <a:r>
              <a:rPr lang="el-GR" dirty="0" smtClean="0"/>
              <a:t>Δ</a:t>
            </a:r>
            <a:r>
              <a:rPr lang="en-US" sz="1200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 </a:t>
            </a:r>
            <a:r>
              <a:rPr lang="en-US" dirty="0" smtClean="0"/>
              <a:t>→ </a:t>
            </a:r>
            <a:r>
              <a:rPr lang="en-US" dirty="0"/>
              <a:t>huge </a:t>
            </a:r>
            <a:r>
              <a:rPr lang="el-GR" dirty="0" smtClean="0"/>
              <a:t>Δ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</a:p>
          <a:p>
            <a:r>
              <a:rPr lang="en-US" dirty="0" smtClean="0"/>
              <a:t>Hence</a:t>
            </a:r>
            <a:r>
              <a:rPr lang="en-US" dirty="0"/>
              <a:t>, partial knowledge of </a:t>
            </a:r>
            <a:r>
              <a:rPr lang="en-US" dirty="0" smtClean="0"/>
              <a:t>input doesn’t </a:t>
            </a:r>
            <a:r>
              <a:rPr lang="en-US" dirty="0"/>
              <a:t>help to learn </a:t>
            </a:r>
            <a:r>
              <a:rPr lang="en-US" dirty="0" smtClean="0"/>
              <a:t>output</a:t>
            </a:r>
          </a:p>
          <a:p>
            <a:r>
              <a:rPr lang="en-US" dirty="0"/>
              <a:t>Ideal </a:t>
            </a:r>
            <a:r>
              <a:rPr lang="en-US" dirty="0" smtClean="0"/>
              <a:t>goal: </a:t>
            </a:r>
            <a:r>
              <a:rPr lang="en-US" dirty="0"/>
              <a:t>each </a:t>
            </a:r>
            <a:r>
              <a:rPr lang="en-US" dirty="0" smtClean="0"/>
              <a:t>output bit depends </a:t>
            </a:r>
            <a:r>
              <a:rPr lang="en-US" dirty="0"/>
              <a:t>on all input bits </a:t>
            </a:r>
            <a:r>
              <a:rPr lang="en-US" dirty="0" smtClean="0"/>
              <a:t>(2 </a:t>
            </a:r>
            <a:r>
              <a:rPr lang="en-US" dirty="0"/>
              <a:t>rounds in AES)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2355" b="56594"/>
          <a:stretch/>
        </p:blipFill>
        <p:spPr>
          <a:xfrm>
            <a:off x="1150596" y="4494202"/>
            <a:ext cx="4304924" cy="1117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215" r="2355"/>
          <a:stretch/>
        </p:blipFill>
        <p:spPr>
          <a:xfrm>
            <a:off x="6735423" y="4461634"/>
            <a:ext cx="4304923" cy="9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if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/>
              <a:t> is ‘too linear’?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Confusion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1491649"/>
          </a:xfrm>
        </p:spPr>
        <p:txBody>
          <a:bodyPr/>
          <a:lstStyle/>
          <a:p>
            <a:r>
              <a:rPr lang="en-US" dirty="0" smtClean="0">
                <a:latin typeface="Lato Medium"/>
                <a:cs typeface="Lato Medium"/>
              </a:rPr>
              <a:t>Uncertainty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</a:t>
            </a:r>
            <a:r>
              <a:rPr lang="en-US" dirty="0" smtClean="0"/>
              <a:t> → cannot predict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Y</a:t>
            </a:r>
            <a:r>
              <a:rPr lang="en-US" dirty="0" smtClean="0">
                <a:latin typeface="Lato Medium"/>
                <a:cs typeface="Lato Medium"/>
              </a:rPr>
              <a:t> given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or vice-versa</a:t>
            </a:r>
          </a:p>
          <a:p>
            <a:r>
              <a:rPr lang="en-US" dirty="0" smtClean="0">
                <a:latin typeface="Lato Medium"/>
                <a:cs typeface="Lato Medium"/>
              </a:rPr>
              <a:t>Tough even to </a:t>
            </a:r>
            <a:r>
              <a:rPr lang="en-US" dirty="0"/>
              <a:t>correlate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and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  <a:r>
              <a:rPr lang="en-US" dirty="0" smtClean="0">
                <a:latin typeface="Lato Medium"/>
                <a:cs typeface="Lato Medium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2"/>
            <a:ext cx="5389033" cy="1491648"/>
          </a:xfrm>
        </p:spPr>
        <p:txBody>
          <a:bodyPr/>
          <a:lstStyle/>
          <a:p>
            <a:r>
              <a:rPr lang="en-US" dirty="0"/>
              <a:t>1 bit </a:t>
            </a:r>
            <a:r>
              <a:rPr lang="el-GR" dirty="0" smtClean="0"/>
              <a:t>Δ</a:t>
            </a:r>
            <a:r>
              <a:rPr lang="en-US" sz="1200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 </a:t>
            </a:r>
            <a:r>
              <a:rPr lang="en-US" dirty="0" smtClean="0"/>
              <a:t>→ </a:t>
            </a:r>
            <a:r>
              <a:rPr lang="en-US" dirty="0"/>
              <a:t>huge </a:t>
            </a:r>
            <a:r>
              <a:rPr lang="el-GR" dirty="0" smtClean="0"/>
              <a:t>Δ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</a:p>
          <a:p>
            <a:r>
              <a:rPr lang="en-US" dirty="0" smtClean="0"/>
              <a:t>Hence</a:t>
            </a:r>
            <a:r>
              <a:rPr lang="en-US" dirty="0"/>
              <a:t>, partial knowledge of </a:t>
            </a:r>
            <a:r>
              <a:rPr lang="en-US" dirty="0" smtClean="0"/>
              <a:t>input doesn’t </a:t>
            </a:r>
            <a:r>
              <a:rPr lang="en-US" dirty="0"/>
              <a:t>help to learn </a:t>
            </a:r>
            <a:r>
              <a:rPr lang="en-US" dirty="0" smtClean="0"/>
              <a:t>output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93367" y="3688461"/>
            <a:ext cx="5389034" cy="2449133"/>
            <a:chOff x="6193367" y="3653187"/>
            <a:chExt cx="5389034" cy="2449133"/>
          </a:xfrm>
        </p:grpSpPr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6193367" y="3653187"/>
              <a:ext cx="5389033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457200" rtl="0" eaLnBrk="1" latinLnBrk="0" hangingPunct="1">
                <a:spcBef>
                  <a:spcPts val="8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Lato Black"/>
                  <a:ea typeface="+mn-ea"/>
                  <a:cs typeface="Lato Black"/>
                </a:defRPr>
              </a:lvl1pPr>
              <a:lvl2pPr marL="45720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0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Differential cryptanalysis</a:t>
              </a:r>
              <a:endParaRPr lang="en-US" sz="2800" dirty="0"/>
            </a:p>
          </p:txBody>
        </p:sp>
        <p:sp>
          <p:nvSpPr>
            <p:cNvPr id="11" name="Content Placeholder 7"/>
            <p:cNvSpPr txBox="1">
              <a:spLocks/>
            </p:cNvSpPr>
            <p:nvPr/>
          </p:nvSpPr>
          <p:spPr>
            <a:xfrm>
              <a:off x="6193368" y="4292949"/>
              <a:ext cx="5389033" cy="1280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Exploits the fact that </a:t>
              </a:r>
              <a:r>
                <a:rPr lang="en-US" i="1" dirty="0" smtClean="0"/>
                <a:t>differences</a:t>
              </a:r>
              <a:r>
                <a:rPr lang="en-US" dirty="0" smtClean="0"/>
                <a:t> in inputs + outputs may be correlated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881983" y="5313668"/>
              <a:ext cx="2027310" cy="788652"/>
              <a:chOff x="1966790" y="2844435"/>
              <a:chExt cx="2027310" cy="78865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318187" y="3338929"/>
                <a:ext cx="137160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2709829" y="3044771"/>
                <a:ext cx="588316" cy="5883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66790" y="2844435"/>
                <a:ext cx="702794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l-GR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Δ</a:t>
                </a:r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16200" y="2844435"/>
                <a:ext cx="677900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l-GR" sz="2800" i="1" dirty="0" smtClean="0">
                    <a:solidFill>
                      <a:schemeClr val="accent6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Δ</a:t>
                </a:r>
                <a:r>
                  <a:rPr lang="en-US" sz="2800" i="1" dirty="0" smtClean="0">
                    <a:solidFill>
                      <a:schemeClr val="accent6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800" baseline="-25000" dirty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</p:grpSp>
      <p:sp>
        <p:nvSpPr>
          <p:cNvPr id="25" name="Down Arrow 24"/>
          <p:cNvSpPr/>
          <p:nvPr/>
        </p:nvSpPr>
        <p:spPr>
          <a:xfrm>
            <a:off x="8627706" y="3151212"/>
            <a:ext cx="520356" cy="6584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599" y="3688461"/>
            <a:ext cx="5386918" cy="2449133"/>
            <a:chOff x="609599" y="3653187"/>
            <a:chExt cx="5386918" cy="2449133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609599" y="3653187"/>
              <a:ext cx="5386917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457200" rtl="0" eaLnBrk="1" latinLnBrk="0" hangingPunct="1">
                <a:spcBef>
                  <a:spcPts val="8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Lato Black"/>
                  <a:ea typeface="+mn-ea"/>
                  <a:cs typeface="Lato Black"/>
                </a:defRPr>
              </a:lvl1pPr>
              <a:lvl2pPr marL="45720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0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Linear cryptanalysis</a:t>
              </a:r>
              <a:endParaRPr lang="en-US" sz="2800" dirty="0"/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609600" y="4292949"/>
              <a:ext cx="5386917" cy="12804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Exploits the fact that S may behave ‘similarly’ to a linear function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91640" y="5313668"/>
              <a:ext cx="2027310" cy="788652"/>
              <a:chOff x="7983396" y="2844435"/>
              <a:chExt cx="2027310" cy="78865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8334793" y="3338929"/>
                <a:ext cx="137160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 noChangeAspect="1"/>
              </p:cNvSpPr>
              <p:nvPr/>
            </p:nvSpPr>
            <p:spPr bwMode="auto">
              <a:xfrm>
                <a:off x="8726435" y="3044771"/>
                <a:ext cx="588316" cy="5883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83396" y="2844435"/>
                <a:ext cx="702794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332806" y="2844435"/>
                <a:ext cx="677900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6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sz="2800" baseline="-25000" dirty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</p:grpSp>
      <p:sp>
        <p:nvSpPr>
          <p:cNvPr id="24" name="Down Arrow 23"/>
          <p:cNvSpPr/>
          <p:nvPr/>
        </p:nvSpPr>
        <p:spPr>
          <a:xfrm>
            <a:off x="3042880" y="3151212"/>
            <a:ext cx="520356" cy="6584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differential cryptanalysis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02109"/>
            <a:ext cx="6124719" cy="525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Consider a one-time pad</a:t>
            </a:r>
          </a:p>
          <a:p>
            <a:r>
              <a:rPr lang="en-US" dirty="0" smtClean="0"/>
              <a:t>Claude Shannon (and others) showed that it is ‘perfectly hiding’</a:t>
            </a:r>
          </a:p>
          <a:p>
            <a:r>
              <a:rPr lang="en-US" dirty="0" smtClean="0"/>
              <a:t>Concretely: if you don’t know K, then it is impossible to correlate X and Y</a:t>
            </a:r>
          </a:p>
          <a:p>
            <a:pPr marL="0" indent="0">
              <a:buNone/>
            </a:pPr>
            <a:r>
              <a:rPr lang="en-US" sz="2800" dirty="0" smtClean="0"/>
              <a:t>What about a two-time pad?</a:t>
            </a:r>
          </a:p>
          <a:p>
            <a:r>
              <a:rPr lang="en-US" dirty="0" smtClean="0"/>
              <a:t>Suppose attacker has two X/Y pairs</a:t>
            </a:r>
          </a:p>
          <a:p>
            <a:r>
              <a:rPr lang="en-US" dirty="0" smtClean="0"/>
              <a:t>Confusion </a:t>
            </a:r>
            <a:r>
              <a:rPr lang="en-US" dirty="0" smtClean="0"/>
              <a:t>disappears!</a:t>
            </a:r>
            <a:endParaRPr lang="en-US" dirty="0"/>
          </a:p>
          <a:p>
            <a:r>
              <a:rPr lang="en-US" dirty="0"/>
              <a:t>Concretely: </a:t>
            </a:r>
            <a:r>
              <a:rPr lang="en-US" dirty="0" smtClean="0"/>
              <a:t>even without knowing K</a:t>
            </a:r>
            <a:r>
              <a:rPr lang="en-US" dirty="0"/>
              <a:t>, </a:t>
            </a:r>
            <a:r>
              <a:rPr lang="en-US" dirty="0" smtClean="0"/>
              <a:t>we can say for sure that </a:t>
            </a:r>
            <a:r>
              <a:rPr lang="el-GR" dirty="0" smtClean="0">
                <a:solidFill>
                  <a:schemeClr val="accent1"/>
                </a:solidFill>
              </a:rPr>
              <a:t>Δ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= </a:t>
            </a:r>
            <a:r>
              <a:rPr lang="el-GR" dirty="0" smtClean="0">
                <a:solidFill>
                  <a:schemeClr val="accent1"/>
                </a:solidFill>
              </a:rPr>
              <a:t>Δ</a:t>
            </a:r>
            <a:r>
              <a:rPr lang="en-US" dirty="0" smtClean="0">
                <a:solidFill>
                  <a:schemeClr val="accent1"/>
                </a:solidFill>
              </a:rPr>
              <a:t>Y</a:t>
            </a:r>
          </a:p>
          <a:p>
            <a:pPr lvl="1"/>
            <a:r>
              <a:rPr lang="el-GR" sz="2200" dirty="0" smtClean="0">
                <a:solidFill>
                  <a:srgbClr val="4F81BD"/>
                </a:solidFill>
              </a:rPr>
              <a:t>Δ</a:t>
            </a:r>
            <a:r>
              <a:rPr lang="en-US" sz="2200" dirty="0" smtClean="0">
                <a:solidFill>
                  <a:srgbClr val="4F81BD"/>
                </a:solidFill>
              </a:rPr>
              <a:t>X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X ⊕ X’</a:t>
            </a:r>
          </a:p>
          <a:p>
            <a:pPr lvl="1"/>
            <a:r>
              <a:rPr lang="el-GR" sz="2200" dirty="0" smtClean="0">
                <a:solidFill>
                  <a:srgbClr val="4F81BD"/>
                </a:solidFill>
              </a:rPr>
              <a:t>Δ</a:t>
            </a:r>
            <a:r>
              <a:rPr lang="en-US" sz="2200" dirty="0" smtClean="0">
                <a:solidFill>
                  <a:srgbClr val="4F81BD"/>
                </a:solidFill>
              </a:rPr>
              <a:t>Y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Y </a:t>
            </a:r>
            <a:r>
              <a:rPr lang="en-US" sz="2200" dirty="0"/>
              <a:t>⊕ </a:t>
            </a:r>
            <a:r>
              <a:rPr lang="en-US" sz="2200" dirty="0" smtClean="0"/>
              <a:t>Y’</a:t>
            </a:r>
            <a:endParaRPr lang="en-US" sz="2200" dirty="0"/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234887" y="948343"/>
            <a:ext cx="2758858" cy="1562581"/>
            <a:chOff x="7234887" y="948343"/>
            <a:chExt cx="2758858" cy="1562581"/>
          </a:xfrm>
        </p:grpSpPr>
        <p:sp>
          <p:nvSpPr>
            <p:cNvPr id="5" name="TextBox 4"/>
            <p:cNvSpPr txBox="1"/>
            <p:nvPr/>
          </p:nvSpPr>
          <p:spPr>
            <a:xfrm>
              <a:off x="7234887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93177" y="1981719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" idx="3"/>
              <a:endCxn id="7" idx="1"/>
            </p:cNvCxnSpPr>
            <p:nvPr/>
          </p:nvCxnSpPr>
          <p:spPr>
            <a:xfrm flipV="1">
              <a:off x="7735455" y="2243329"/>
              <a:ext cx="1757722" cy="598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Straight Arrow Connector 12"/>
              <p:cNvCxnSpPr>
                <a:stCxn id="12" idx="0"/>
                <a:endCxn id="1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>
              <a:stCxn id="6" idx="2"/>
              <a:endCxn id="1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234887" y="4246450"/>
            <a:ext cx="2758858" cy="1557197"/>
            <a:chOff x="7234887" y="4246450"/>
            <a:chExt cx="2758858" cy="1557197"/>
          </a:xfrm>
        </p:grpSpPr>
        <p:sp>
          <p:nvSpPr>
            <p:cNvPr id="21" name="TextBox 20"/>
            <p:cNvSpPr txBox="1"/>
            <p:nvPr/>
          </p:nvSpPr>
          <p:spPr>
            <a:xfrm>
              <a:off x="7234887" y="4252435"/>
              <a:ext cx="50056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16252" y="5280427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3177" y="4246450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21" idx="3"/>
              <a:endCxn id="23" idx="1"/>
            </p:cNvCxnSpPr>
            <p:nvPr/>
          </p:nvCxnSpPr>
          <p:spPr>
            <a:xfrm flipV="1">
              <a:off x="7735455" y="4508060"/>
              <a:ext cx="1757722" cy="598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8439166" y="4374907"/>
              <a:ext cx="262287" cy="266307"/>
              <a:chOff x="4242642" y="3498800"/>
              <a:chExt cx="228600" cy="2286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7" name="Straight Arrow Connector 26"/>
              <p:cNvCxnSpPr>
                <a:stCxn id="26" idx="0"/>
                <a:endCxn id="26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>
              <a:stCxn id="22" idx="0"/>
              <a:endCxn id="26" idx="4"/>
            </p:cNvCxnSpPr>
            <p:nvPr/>
          </p:nvCxnSpPr>
          <p:spPr>
            <a:xfrm flipV="1">
              <a:off x="8570310" y="4641214"/>
              <a:ext cx="0" cy="6392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103269" y="2504939"/>
            <a:ext cx="3022094" cy="1747496"/>
            <a:chOff x="7103269" y="2504939"/>
            <a:chExt cx="3022094" cy="1747496"/>
          </a:xfrm>
        </p:grpSpPr>
        <p:cxnSp>
          <p:nvCxnSpPr>
            <p:cNvPr id="38" name="Straight Connector 37"/>
            <p:cNvCxnSpPr>
              <a:stCxn id="21" idx="0"/>
              <a:endCxn id="5" idx="2"/>
            </p:cNvCxnSpPr>
            <p:nvPr/>
          </p:nvCxnSpPr>
          <p:spPr>
            <a:xfrm flipV="1">
              <a:off x="7485171" y="2510924"/>
              <a:ext cx="0" cy="1741511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3" idx="0"/>
              <a:endCxn id="7" idx="2"/>
            </p:cNvCxnSpPr>
            <p:nvPr/>
          </p:nvCxnSpPr>
          <p:spPr>
            <a:xfrm flipV="1">
              <a:off x="9743461" y="2504939"/>
              <a:ext cx="0" cy="1741511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03269" y="3128162"/>
              <a:ext cx="76380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61559" y="3128162"/>
              <a:ext cx="76380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53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TOY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TOY cipher design = an S-box sandwiched by one-time pads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dirty="0" smtClean="0"/>
              <a:t>Concrete sizes</a:t>
            </a:r>
          </a:p>
          <a:p>
            <a:r>
              <a:rPr lang="en-US" sz="2200" dirty="0" smtClean="0">
                <a:latin typeface="+mn-lt"/>
              </a:rPr>
              <a:t>4-bit input X and output Y</a:t>
            </a:r>
          </a:p>
          <a:p>
            <a:r>
              <a:rPr lang="en-US" sz="2200" dirty="0" smtClean="0">
                <a:latin typeface="+mn-lt"/>
              </a:rPr>
              <a:t>8-bit total key</a:t>
            </a:r>
          </a:p>
          <a:p>
            <a:r>
              <a:rPr lang="en-US" sz="2200" dirty="0" smtClean="0">
                <a:latin typeface="+mn-lt"/>
              </a:rPr>
              <a:t>S-box has 2</a:t>
            </a:r>
            <a:r>
              <a:rPr lang="en-US" sz="2200" baseline="30000" dirty="0" smtClean="0">
                <a:latin typeface="+mn-lt"/>
              </a:rPr>
              <a:t>4</a:t>
            </a:r>
            <a:r>
              <a:rPr lang="en-US" sz="2200" dirty="0" smtClean="0">
                <a:latin typeface="+mn-lt"/>
              </a:rPr>
              <a:t> = 16 total inputs/outputs</a:t>
            </a:r>
            <a:endParaRPr lang="en-US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en-US" dirty="0" smtClean="0"/>
              <a:t>Hope: can’t break TOY faster than a brute-force search of 256 keys</a:t>
            </a:r>
            <a:endParaRPr lang="en-US" dirty="0"/>
          </a:p>
          <a:p>
            <a:pPr marL="0" indent="0">
              <a:spcBef>
                <a:spcPts val="2000"/>
              </a:spcBef>
              <a:buNone/>
            </a:pPr>
            <a:r>
              <a:rPr lang="en-US" dirty="0" smtClean="0"/>
              <a:t>Sadly, this hope is false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4887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5160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7735455" y="2249314"/>
            <a:ext cx="377970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179244" y="948343"/>
            <a:ext cx="708116" cy="1428140"/>
            <a:chOff x="8216252" y="948343"/>
            <a:chExt cx="708116" cy="1428140"/>
          </a:xfrm>
        </p:grpSpPr>
        <p:sp>
          <p:nvSpPr>
            <p:cNvPr id="7" name="TextBox 6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Straight Arrow Connector 12"/>
              <p:cNvCxnSpPr>
                <a:stCxn id="12" idx="0"/>
                <a:endCxn id="1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7" idx="2"/>
              <a:endCxn id="1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9331149" y="1955156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63254" y="948343"/>
            <a:ext cx="708116" cy="1428140"/>
            <a:chOff x="8216252" y="948343"/>
            <a:chExt cx="708116" cy="1428140"/>
          </a:xfrm>
        </p:grpSpPr>
        <p:sp>
          <p:nvSpPr>
            <p:cNvPr id="19" name="TextBox 18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Straight Arrow Connector 22"/>
              <p:cNvCxnSpPr>
                <a:stCxn id="22" idx="0"/>
                <a:endCxn id="2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19" idx="2"/>
              <a:endCxn id="2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2" y="3024029"/>
            <a:ext cx="5366197" cy="824361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9144000" y="2543577"/>
            <a:ext cx="482958" cy="489398"/>
          </a:xfrm>
          <a:custGeom>
            <a:avLst/>
            <a:gdLst>
              <a:gd name="connsiteX0" fmla="*/ 482958 w 482958"/>
              <a:gd name="connsiteY0" fmla="*/ 0 h 489398"/>
              <a:gd name="connsiteX1" fmla="*/ 354169 w 482958"/>
              <a:gd name="connsiteY1" fmla="*/ 251138 h 489398"/>
              <a:gd name="connsiteX2" fmla="*/ 122349 w 482958"/>
              <a:gd name="connsiteY2" fmla="*/ 167426 h 489398"/>
              <a:gd name="connsiteX3" fmla="*/ 0 w 482958"/>
              <a:gd name="connsiteY3" fmla="*/ 489398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958" h="489398">
                <a:moveTo>
                  <a:pt x="482958" y="0"/>
                </a:moveTo>
                <a:cubicBezTo>
                  <a:pt x="448614" y="111617"/>
                  <a:pt x="414270" y="223234"/>
                  <a:pt x="354169" y="251138"/>
                </a:cubicBezTo>
                <a:cubicBezTo>
                  <a:pt x="294068" y="279042"/>
                  <a:pt x="181377" y="127716"/>
                  <a:pt x="122349" y="167426"/>
                </a:cubicBezTo>
                <a:cubicBezTo>
                  <a:pt x="63321" y="207136"/>
                  <a:pt x="31660" y="348267"/>
                  <a:pt x="0" y="489398"/>
                </a:cubicBezTo>
              </a:path>
            </a:pathLst>
          </a:custGeom>
          <a:noFill/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cryptanalysis of TOY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827440" cy="525863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Consider two input/output pairs</a:t>
            </a: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What do we know about differences?</a:t>
            </a:r>
          </a:p>
          <a:p>
            <a:r>
              <a:rPr lang="el-GR" dirty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= </a:t>
            </a:r>
            <a:r>
              <a:rPr lang="el-GR" dirty="0" smtClean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and </a:t>
            </a:r>
            <a:r>
              <a:rPr lang="el-GR" dirty="0" smtClean="0">
                <a:solidFill>
                  <a:schemeClr val="accent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chemeClr val="accent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= </a:t>
            </a:r>
            <a:r>
              <a:rPr lang="el-GR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Y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indep of key</a:t>
            </a: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This doesn’t directly relate </a:t>
            </a:r>
            <a:r>
              <a:rPr lang="en-US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ΔX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and </a:t>
            </a:r>
            <a:r>
              <a:rPr lang="en-US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ΔY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… but, at least we learned that it suffices to connect </a:t>
            </a:r>
            <a:r>
              <a:rPr lang="en-US" dirty="0" smtClean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ΔI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 </a:t>
            </a:r>
            <a:r>
              <a:rPr lang="en-US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ΔJ</a:t>
            </a: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Remember: </a:t>
            </a:r>
            <a:r>
              <a:rPr lang="el-GR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= J ⊕ J’ = S[I] </a:t>
            </a:r>
            <a:r>
              <a:rPr lang="en-US" dirty="0" smtClean="0"/>
              <a:t>⊕ S[I’]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New plan: try all pairs I, I’ that differ by </a:t>
            </a:r>
            <a:r>
              <a:rPr lang="el-GR" dirty="0" smtClean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rgbClr val="4F81BD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, see which yields a difference of </a:t>
            </a:r>
            <a:r>
              <a:rPr lang="el-GR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Δ</a:t>
            </a:r>
            <a:r>
              <a:rPr lang="en-US" dirty="0" smtClean="0">
                <a:solidFill>
                  <a:srgbClr val="F79646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J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on the other side of the S-box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4887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5160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7735455" y="2249314"/>
            <a:ext cx="377970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179244" y="948343"/>
            <a:ext cx="708116" cy="1428140"/>
            <a:chOff x="8216252" y="948343"/>
            <a:chExt cx="708116" cy="1428140"/>
          </a:xfrm>
        </p:grpSpPr>
        <p:sp>
          <p:nvSpPr>
            <p:cNvPr id="7" name="TextBox 6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Straight Arrow Connector 12"/>
              <p:cNvCxnSpPr>
                <a:stCxn id="12" idx="0"/>
                <a:endCxn id="1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7" idx="2"/>
              <a:endCxn id="1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9331149" y="1955156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63254" y="948343"/>
            <a:ext cx="708116" cy="1428140"/>
            <a:chOff x="8216252" y="948343"/>
            <a:chExt cx="708116" cy="1428140"/>
          </a:xfrm>
        </p:grpSpPr>
        <p:sp>
          <p:nvSpPr>
            <p:cNvPr id="19" name="TextBox 18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Straight Arrow Connector 22"/>
              <p:cNvCxnSpPr>
                <a:stCxn id="22" idx="0"/>
                <a:endCxn id="2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19" idx="2"/>
              <a:endCxn id="2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68194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3203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234887" y="3621392"/>
            <a:ext cx="4780841" cy="1821664"/>
            <a:chOff x="7234887" y="3621392"/>
            <a:chExt cx="4780841" cy="1821664"/>
          </a:xfrm>
        </p:grpSpPr>
        <p:sp>
          <p:nvSpPr>
            <p:cNvPr id="26" name="TextBox 25"/>
            <p:cNvSpPr txBox="1"/>
            <p:nvPr/>
          </p:nvSpPr>
          <p:spPr>
            <a:xfrm>
              <a:off x="7234887" y="3831471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15160" y="3831471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26" idx="3"/>
              <a:endCxn id="27" idx="1"/>
            </p:cNvCxnSpPr>
            <p:nvPr/>
          </p:nvCxnSpPr>
          <p:spPr>
            <a:xfrm>
              <a:off x="7735455" y="4093081"/>
              <a:ext cx="3779705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79244" y="4919836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402158" y="3953943"/>
              <a:ext cx="262287" cy="266307"/>
              <a:chOff x="4242642" y="3498800"/>
              <a:chExt cx="228600" cy="2286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4" name="Straight Arrow Connector 33"/>
              <p:cNvCxnSpPr>
                <a:stCxn id="33" idx="0"/>
                <a:endCxn id="33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>
              <a:stCxn id="30" idx="0"/>
              <a:endCxn id="33" idx="4"/>
            </p:cNvCxnSpPr>
            <p:nvPr/>
          </p:nvCxnSpPr>
          <p:spPr>
            <a:xfrm flipV="1">
              <a:off x="8533302" y="4220250"/>
              <a:ext cx="0" cy="69958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 noChangeAspect="1"/>
            </p:cNvSpPr>
            <p:nvPr/>
          </p:nvSpPr>
          <p:spPr bwMode="auto">
            <a:xfrm>
              <a:off x="9331149" y="3798923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63254" y="4919836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586168" y="3953943"/>
              <a:ext cx="262287" cy="266307"/>
              <a:chOff x="4242642" y="3498800"/>
              <a:chExt cx="228600" cy="2286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1" name="Straight Arrow Connector 40"/>
              <p:cNvCxnSpPr>
                <a:stCxn id="40" idx="0"/>
                <a:endCxn id="40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>
              <a:stCxn id="37" idx="0"/>
              <a:endCxn id="40" idx="4"/>
            </p:cNvCxnSpPr>
            <p:nvPr/>
          </p:nvCxnSpPr>
          <p:spPr>
            <a:xfrm flipV="1">
              <a:off x="10717312" y="4220250"/>
              <a:ext cx="0" cy="69958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700001" y="3621392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50091" y="3621392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cxnSp>
        <p:nvCxnSpPr>
          <p:cNvPr id="51" name="Straight Connector 50"/>
          <p:cNvCxnSpPr>
            <a:stCxn id="26" idx="0"/>
            <a:endCxn id="6" idx="2"/>
          </p:cNvCxnSpPr>
          <p:nvPr/>
        </p:nvCxnSpPr>
        <p:spPr>
          <a:xfrm flipV="1">
            <a:off x="7485171" y="2510924"/>
            <a:ext cx="0" cy="1320547"/>
          </a:xfrm>
          <a:prstGeom prst="line">
            <a:avLst/>
          </a:prstGeom>
          <a:ln w="254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77527" y="2908812"/>
            <a:ext cx="1454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8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l-GR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endParaRPr lang="en-US" sz="2800" baseline="-25000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57" name="Straight Connector 56"/>
          <p:cNvCxnSpPr>
            <a:stCxn id="47" idx="0"/>
            <a:endCxn id="45" idx="2"/>
          </p:cNvCxnSpPr>
          <p:nvPr/>
        </p:nvCxnSpPr>
        <p:spPr>
          <a:xfrm flipH="1" flipV="1">
            <a:off x="8932226" y="2722180"/>
            <a:ext cx="0" cy="899212"/>
          </a:xfrm>
          <a:prstGeom prst="line">
            <a:avLst/>
          </a:prstGeom>
          <a:ln w="254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0"/>
            <a:endCxn id="46" idx="2"/>
          </p:cNvCxnSpPr>
          <p:nvPr/>
        </p:nvCxnSpPr>
        <p:spPr>
          <a:xfrm flipH="1" flipV="1">
            <a:off x="10282316" y="2722180"/>
            <a:ext cx="0" cy="899212"/>
          </a:xfrm>
          <a:prstGeom prst="line">
            <a:avLst/>
          </a:prstGeom>
          <a:ln w="254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7" idx="0"/>
            <a:endCxn id="8" idx="2"/>
          </p:cNvCxnSpPr>
          <p:nvPr/>
        </p:nvCxnSpPr>
        <p:spPr>
          <a:xfrm flipV="1">
            <a:off x="11765444" y="2510924"/>
            <a:ext cx="0" cy="1320547"/>
          </a:xfrm>
          <a:prstGeom prst="line">
            <a:avLst/>
          </a:prstGeom>
          <a:ln w="254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300375" y="2908812"/>
            <a:ext cx="146507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 </a:t>
            </a:r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l-GR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solidFill>
                <a:schemeClr val="accent6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8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4887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5160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7735455" y="2249314"/>
            <a:ext cx="377970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179244" y="948343"/>
            <a:ext cx="708116" cy="1428140"/>
            <a:chOff x="8216252" y="948343"/>
            <a:chExt cx="708116" cy="1428140"/>
          </a:xfrm>
        </p:grpSpPr>
        <p:sp>
          <p:nvSpPr>
            <p:cNvPr id="7" name="TextBox 6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Straight Arrow Connector 12"/>
              <p:cNvCxnSpPr>
                <a:stCxn id="12" idx="0"/>
                <a:endCxn id="1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7" idx="2"/>
              <a:endCxn id="1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9331149" y="1955156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363254" y="948343"/>
            <a:ext cx="708116" cy="1428140"/>
            <a:chOff x="8216252" y="948343"/>
            <a:chExt cx="708116" cy="1428140"/>
          </a:xfrm>
        </p:grpSpPr>
        <p:sp>
          <p:nvSpPr>
            <p:cNvPr id="19" name="TextBox 18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Straight Arrow Connector 22"/>
              <p:cNvCxnSpPr>
                <a:stCxn id="22" idx="0"/>
                <a:endCxn id="2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19" idx="2"/>
              <a:endCxn id="2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68194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3203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234887" y="3621392"/>
            <a:ext cx="4780841" cy="1821664"/>
            <a:chOff x="7234887" y="3621392"/>
            <a:chExt cx="4780841" cy="1821664"/>
          </a:xfrm>
        </p:grpSpPr>
        <p:sp>
          <p:nvSpPr>
            <p:cNvPr id="26" name="TextBox 25"/>
            <p:cNvSpPr txBox="1"/>
            <p:nvPr/>
          </p:nvSpPr>
          <p:spPr>
            <a:xfrm>
              <a:off x="7234887" y="3831471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15160" y="3831471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26" idx="3"/>
              <a:endCxn id="27" idx="1"/>
            </p:cNvCxnSpPr>
            <p:nvPr/>
          </p:nvCxnSpPr>
          <p:spPr>
            <a:xfrm>
              <a:off x="7735455" y="4093081"/>
              <a:ext cx="3779705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79244" y="4919836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402158" y="3953943"/>
              <a:ext cx="262287" cy="266307"/>
              <a:chOff x="4242642" y="3498800"/>
              <a:chExt cx="228600" cy="2286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34" name="Straight Arrow Connector 33"/>
              <p:cNvCxnSpPr>
                <a:stCxn id="33" idx="0"/>
                <a:endCxn id="33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>
              <a:stCxn id="30" idx="0"/>
              <a:endCxn id="33" idx="4"/>
            </p:cNvCxnSpPr>
            <p:nvPr/>
          </p:nvCxnSpPr>
          <p:spPr>
            <a:xfrm flipV="1">
              <a:off x="8533302" y="4220250"/>
              <a:ext cx="0" cy="69958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>
              <a:spLocks noChangeAspect="1"/>
            </p:cNvSpPr>
            <p:nvPr/>
          </p:nvSpPr>
          <p:spPr bwMode="auto">
            <a:xfrm>
              <a:off x="9331149" y="3798923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63254" y="4919836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586168" y="3953943"/>
              <a:ext cx="262287" cy="266307"/>
              <a:chOff x="4242642" y="3498800"/>
              <a:chExt cx="228600" cy="2286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1" name="Straight Arrow Connector 40"/>
              <p:cNvCxnSpPr>
                <a:stCxn id="40" idx="0"/>
                <a:endCxn id="40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>
              <a:stCxn id="37" idx="0"/>
              <a:endCxn id="40" idx="4"/>
            </p:cNvCxnSpPr>
            <p:nvPr/>
          </p:nvCxnSpPr>
          <p:spPr>
            <a:xfrm flipV="1">
              <a:off x="10717312" y="4220250"/>
              <a:ext cx="0" cy="69958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700001" y="3621392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50091" y="3621392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85171" y="2510924"/>
            <a:ext cx="4280273" cy="1320547"/>
            <a:chOff x="7485171" y="2510924"/>
            <a:chExt cx="4280273" cy="1320547"/>
          </a:xfrm>
        </p:grpSpPr>
        <p:cxnSp>
          <p:nvCxnSpPr>
            <p:cNvPr id="51" name="Straight Connector 50"/>
            <p:cNvCxnSpPr>
              <a:stCxn id="26" idx="0"/>
              <a:endCxn id="6" idx="2"/>
            </p:cNvCxnSpPr>
            <p:nvPr/>
          </p:nvCxnSpPr>
          <p:spPr>
            <a:xfrm flipV="1">
              <a:off x="7485171" y="2510924"/>
              <a:ext cx="0" cy="1320547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582134" y="2746972"/>
              <a:ext cx="1378774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 </a:t>
              </a:r>
              <a:r>
                <a:rPr lang="en-US" sz="28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 </a:t>
              </a:r>
              <a:r>
                <a:rPr lang="el-GR" sz="2800" i="1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 </a:t>
              </a:r>
              <a:r>
                <a:rPr lang="en-US" sz="28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 15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57" name="Straight Connector 56"/>
            <p:cNvCxnSpPr>
              <a:stCxn id="47" idx="0"/>
              <a:endCxn id="45" idx="2"/>
            </p:cNvCxnSpPr>
            <p:nvPr/>
          </p:nvCxnSpPr>
          <p:spPr>
            <a:xfrm flipH="1" flipV="1">
              <a:off x="8932226" y="2722180"/>
              <a:ext cx="0" cy="899212"/>
            </a:xfrm>
            <a:prstGeom prst="line">
              <a:avLst/>
            </a:prstGeom>
            <a:ln w="254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8" idx="0"/>
              <a:endCxn id="46" idx="2"/>
            </p:cNvCxnSpPr>
            <p:nvPr/>
          </p:nvCxnSpPr>
          <p:spPr>
            <a:xfrm flipH="1" flipV="1">
              <a:off x="10282316" y="2722180"/>
              <a:ext cx="0" cy="899212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7" idx="0"/>
              <a:endCxn id="8" idx="2"/>
            </p:cNvCxnSpPr>
            <p:nvPr/>
          </p:nvCxnSpPr>
          <p:spPr>
            <a:xfrm flipV="1">
              <a:off x="11765444" y="2510924"/>
              <a:ext cx="0" cy="1320547"/>
            </a:xfrm>
            <a:prstGeom prst="line">
              <a:avLst/>
            </a:prstGeom>
            <a:ln w="25400">
              <a:solidFill>
                <a:schemeClr val="accent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0379279" y="2746972"/>
              <a:ext cx="1386165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l-GR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 </a:t>
              </a:r>
              <a:r>
                <a:rPr lang="en-US" sz="2800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l-GR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b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</a:br>
              <a:r>
                <a:rPr lang="el-GR" sz="2800" i="1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 </a:t>
              </a:r>
              <a:r>
                <a:rPr lang="en-US" sz="2800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 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0914" y="2353786"/>
            <a:ext cx="6391014" cy="4446081"/>
            <a:chOff x="620914" y="2475166"/>
            <a:chExt cx="6391014" cy="4446081"/>
          </a:xfrm>
        </p:grpSpPr>
        <p:pic>
          <p:nvPicPr>
            <p:cNvPr id="1025" name="Picture 1" descr="Machine generated alternative text:&#10;s[j]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14" y="2475166"/>
              <a:ext cx="6391014" cy="444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39626" y="2547212"/>
              <a:ext cx="12959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50" i="1" dirty="0" smtClean="0"/>
                <a:t>I</a:t>
              </a:r>
              <a:endParaRPr lang="en-US" sz="1550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50133" y="2551059"/>
              <a:ext cx="94578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50" i="1" dirty="0"/>
                <a:t>I</a:t>
              </a:r>
              <a:r>
                <a:rPr lang="en-US" sz="1550" i="1" dirty="0" smtClean="0"/>
                <a:t>’</a:t>
              </a:r>
              <a:endParaRPr lang="en-US" sz="1550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17802" y="2551059"/>
              <a:ext cx="442794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550" i="1" dirty="0" smtClean="0"/>
                <a:t>S</a:t>
              </a:r>
              <a:r>
                <a:rPr lang="en-US" sz="1550" dirty="0" smtClean="0"/>
                <a:t>[</a:t>
              </a:r>
              <a:r>
                <a:rPr lang="en-US" sz="1550" i="1" dirty="0" smtClean="0"/>
                <a:t>I</a:t>
              </a:r>
              <a:r>
                <a:rPr lang="en-US" sz="1550" dirty="0" smtClean="0"/>
                <a:t>]</a:t>
              </a:r>
              <a:endParaRPr lang="en-US" sz="155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21897" y="2551059"/>
              <a:ext cx="442794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550" i="1" dirty="0" smtClean="0"/>
                <a:t>S</a:t>
              </a:r>
              <a:r>
                <a:rPr lang="en-US" sz="1550" dirty="0" smtClean="0"/>
                <a:t>[</a:t>
              </a:r>
              <a:r>
                <a:rPr lang="en-US" sz="1550" i="1" dirty="0" smtClean="0"/>
                <a:t>I’</a:t>
              </a:r>
              <a:r>
                <a:rPr lang="en-US" sz="1550" dirty="0" smtClean="0"/>
                <a:t>]</a:t>
              </a:r>
              <a:endParaRPr lang="en-US" sz="155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80335" y="2551059"/>
              <a:ext cx="1244280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50" i="1" dirty="0" smtClean="0"/>
                <a:t>S</a:t>
              </a:r>
              <a:r>
                <a:rPr lang="en-US" sz="1550" dirty="0" smtClean="0"/>
                <a:t>[</a:t>
              </a:r>
              <a:r>
                <a:rPr lang="en-US" sz="1550" i="1" dirty="0" smtClean="0"/>
                <a:t>I</a:t>
              </a:r>
              <a:r>
                <a:rPr lang="en-US" sz="1550" dirty="0" smtClean="0"/>
                <a:t>] ⊕</a:t>
              </a:r>
              <a:r>
                <a:rPr lang="en-US" sz="1550" i="1" dirty="0"/>
                <a:t> </a:t>
              </a:r>
              <a:r>
                <a:rPr lang="en-US" sz="1550" i="1" dirty="0" smtClean="0"/>
                <a:t>S</a:t>
              </a:r>
              <a:r>
                <a:rPr lang="en-US" sz="1550" dirty="0" smtClean="0"/>
                <a:t>[</a:t>
              </a:r>
              <a:r>
                <a:rPr lang="en-US" sz="1550" i="1" dirty="0" smtClean="0"/>
                <a:t>I’</a:t>
              </a:r>
              <a:r>
                <a:rPr lang="en-US" sz="1550" dirty="0" smtClean="0"/>
                <a:t>]</a:t>
              </a:r>
              <a:endParaRPr lang="en-US" sz="15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8676" y="3957624"/>
            <a:ext cx="5421664" cy="1520625"/>
            <a:chOff x="938676" y="4079004"/>
            <a:chExt cx="5421664" cy="1520625"/>
          </a:xfrm>
        </p:grpSpPr>
        <p:sp>
          <p:nvSpPr>
            <p:cNvPr id="14" name="Rectangle 13"/>
            <p:cNvSpPr/>
            <p:nvPr/>
          </p:nvSpPr>
          <p:spPr>
            <a:xfrm>
              <a:off x="938676" y="4079004"/>
              <a:ext cx="5421664" cy="26759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8676" y="5332034"/>
              <a:ext cx="5421664" cy="26759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04214"/>
            <a:ext cx="6184400" cy="1005962"/>
          </a:xfrm>
        </p:spPr>
        <p:txBody>
          <a:bodyPr>
            <a:noAutofit/>
          </a:bodyPr>
          <a:lstStyle/>
          <a:p>
            <a:pPr>
              <a:tabLst>
                <a:tab pos="1965960" algn="l"/>
              </a:tabLst>
            </a:pPr>
            <a:r>
              <a:rPr lang="en-US" sz="2200" dirty="0" smtClean="0"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Input X = 0	maps to output Y = 11 (i.e., 0xB)</a:t>
            </a:r>
          </a:p>
          <a:p>
            <a:pPr>
              <a:tabLst>
                <a:tab pos="1965960" algn="l"/>
              </a:tabLst>
            </a:pPr>
            <a:r>
              <a:rPr lang="en-US" sz="2200" dirty="0" smtClean="0">
                <a:latin typeface="+mn-lt"/>
                <a:ea typeface="Lato Semibold" panose="020F0502020204030203" pitchFamily="34" charset="0"/>
                <a:cs typeface="Lato Semibold" panose="020F0502020204030203" pitchFamily="34" charset="0"/>
              </a:rPr>
              <a:t>Input X’ = 15	maps to output Y’ = 15 (i.e., 0xF)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99016" y="5976298"/>
            <a:ext cx="4716711" cy="6311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Two possible keys: (5,C) and (A,8)</a:t>
            </a:r>
            <a:endParaRPr lang="en-US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0" y="2425417"/>
            <a:ext cx="378097" cy="2385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550" i="1" dirty="0" smtClean="0"/>
              <a:t>K</a:t>
            </a:r>
            <a:r>
              <a:rPr lang="en-US" sz="1550" baseline="-25000" dirty="0" smtClean="0"/>
              <a:t>0</a:t>
            </a:r>
            <a:r>
              <a:rPr lang="en-US" sz="1550" i="1" dirty="0" smtClean="0"/>
              <a:t> =</a:t>
            </a:r>
            <a:endParaRPr lang="en-US" sz="1550" i="1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44" y="1943641"/>
            <a:ext cx="827397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cryptanalysis of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dirty="0" smtClean="0"/>
              <a:t>TOY</a:t>
            </a:r>
            <a:endParaRPr lang="en-US" dirty="0"/>
          </a:p>
        </p:txBody>
      </p:sp>
      <p:sp>
        <p:nvSpPr>
          <p:cNvPr id="96" name="Content Placeholder 95"/>
          <p:cNvSpPr>
            <a:spLocks noGrp="1"/>
          </p:cNvSpPr>
          <p:nvPr>
            <p:ph sz="half" idx="1"/>
          </p:nvPr>
        </p:nvSpPr>
        <p:spPr>
          <a:xfrm>
            <a:off x="609599" y="1102109"/>
            <a:ext cx="5267697" cy="5258631"/>
          </a:xfrm>
        </p:spPr>
        <p:txBody>
          <a:bodyPr>
            <a:noAutofit/>
          </a:bodyPr>
          <a:lstStyle/>
          <a:p>
            <a:r>
              <a:rPr lang="en-US" dirty="0" smtClean="0"/>
              <a:t>Main rule of cipher design: </a:t>
            </a:r>
            <a:r>
              <a:rPr lang="en-US" dirty="0"/>
              <a:t>if </a:t>
            </a:r>
            <a:r>
              <a:rPr lang="en-US" dirty="0" smtClean="0"/>
              <a:t>cipher </a:t>
            </a:r>
            <a:r>
              <a:rPr lang="en-US" dirty="0"/>
              <a:t>breaks, </a:t>
            </a:r>
            <a:r>
              <a:rPr lang="en-US" dirty="0" smtClean="0"/>
              <a:t>simply add </a:t>
            </a:r>
            <a:r>
              <a:rPr lang="en-US" dirty="0"/>
              <a:t>more </a:t>
            </a:r>
            <a:r>
              <a:rPr lang="en-US" dirty="0" smtClean="0"/>
              <a:t>rounds</a:t>
            </a:r>
          </a:p>
          <a:p>
            <a:r>
              <a:rPr lang="en-US" dirty="0" smtClean="0"/>
              <a:t>Now we don’t know all differences</a:t>
            </a:r>
            <a:endParaRPr lang="en-US" dirty="0" smtClean="0"/>
          </a:p>
          <a:p>
            <a:r>
              <a:rPr lang="en-US" dirty="0" smtClean="0"/>
              <a:t>But if we </a:t>
            </a:r>
            <a:r>
              <a:rPr lang="en-US" i="1" dirty="0" smtClean="0"/>
              <a:t>did</a:t>
            </a:r>
            <a:r>
              <a:rPr lang="en-US" dirty="0" smtClean="0"/>
              <a:t> know </a:t>
            </a:r>
            <a:r>
              <a:rPr lang="el-GR" i="1" dirty="0">
                <a:solidFill>
                  <a:schemeClr val="accent4"/>
                </a:solidFill>
                <a:ea typeface="Lato Heavy" panose="020F0502020204030203" pitchFamily="34" charset="0"/>
              </a:rPr>
              <a:t>Δ</a:t>
            </a:r>
            <a:r>
              <a:rPr lang="en-US" i="1" dirty="0">
                <a:solidFill>
                  <a:schemeClr val="accent4"/>
                </a:solidFill>
                <a:ea typeface="Lato Heavy" panose="020F0502020204030203" pitchFamily="34" charset="0"/>
              </a:rPr>
              <a:t>H </a:t>
            </a:r>
            <a:r>
              <a:rPr lang="en-US" dirty="0">
                <a:solidFill>
                  <a:schemeClr val="accent4"/>
                </a:solidFill>
                <a:ea typeface="Lato Heavy" panose="020F0502020204030203" pitchFamily="34" charset="0"/>
              </a:rPr>
              <a:t>=</a:t>
            </a:r>
            <a:r>
              <a:rPr lang="en-US" i="1" dirty="0">
                <a:solidFill>
                  <a:schemeClr val="accent4"/>
                </a:solidFill>
                <a:ea typeface="Lato Heavy" panose="020F0502020204030203" pitchFamily="34" charset="0"/>
              </a:rPr>
              <a:t> </a:t>
            </a:r>
            <a:r>
              <a:rPr lang="el-GR" i="1" dirty="0" smtClean="0">
                <a:solidFill>
                  <a:schemeClr val="accent4"/>
                </a:solidFill>
                <a:ea typeface="Lato Heavy" panose="020F0502020204030203" pitchFamily="34" charset="0"/>
              </a:rPr>
              <a:t>Δ</a:t>
            </a:r>
            <a:r>
              <a:rPr lang="en-US" i="1" dirty="0" smtClean="0">
                <a:solidFill>
                  <a:schemeClr val="accent4"/>
                </a:solidFill>
                <a:ea typeface="Lato Heavy" panose="020F0502020204030203" pitchFamily="34" charset="0"/>
              </a:rPr>
              <a:t>I</a:t>
            </a:r>
            <a:r>
              <a:rPr lang="en-US" dirty="0" smtClean="0"/>
              <a:t> then we would be back to TOY’s analysis</a:t>
            </a:r>
          </a:p>
          <a:p>
            <a:r>
              <a:rPr lang="en-US" dirty="0" smtClean="0"/>
              <a:t>Let’s </a:t>
            </a:r>
            <a:r>
              <a:rPr lang="en-US" dirty="0" smtClean="0"/>
              <a:t>see if we can fake it!</a:t>
            </a:r>
          </a:p>
          <a:p>
            <a:pPr lvl="1"/>
            <a:r>
              <a:rPr lang="en-US" sz="2100" dirty="0" smtClean="0">
                <a:latin typeface="+mn-lt"/>
              </a:rPr>
              <a:t>Suppose </a:t>
            </a:r>
            <a:r>
              <a:rPr lang="el-GR" sz="2100" dirty="0">
                <a:solidFill>
                  <a:schemeClr val="accent1"/>
                </a:solidFill>
                <a:latin typeface="+mn-lt"/>
              </a:rPr>
              <a:t>Δ</a:t>
            </a:r>
            <a:r>
              <a:rPr lang="en-US" sz="2100" dirty="0">
                <a:solidFill>
                  <a:schemeClr val="accent1"/>
                </a:solidFill>
                <a:latin typeface="+mn-lt"/>
              </a:rPr>
              <a:t>X</a:t>
            </a:r>
            <a:r>
              <a:rPr lang="en-US" sz="2100" dirty="0">
                <a:latin typeface="+mn-lt"/>
              </a:rPr>
              <a:t> </a:t>
            </a:r>
            <a:r>
              <a:rPr lang="en-US" sz="2100" dirty="0" smtClean="0">
                <a:latin typeface="+mn-lt"/>
              </a:rPr>
              <a:t>= 0xF just as before</a:t>
            </a:r>
          </a:p>
          <a:p>
            <a:pPr lvl="1"/>
            <a:r>
              <a:rPr lang="en-US" sz="2100" dirty="0" smtClean="0">
                <a:latin typeface="+mn-lt"/>
              </a:rPr>
              <a:t>Then </a:t>
            </a:r>
            <a:r>
              <a:rPr lang="el-GR" sz="2100" dirty="0" smtClean="0">
                <a:solidFill>
                  <a:schemeClr val="accent4"/>
                </a:solidFill>
                <a:latin typeface="+mn-lt"/>
              </a:rPr>
              <a:t>Δ</a:t>
            </a:r>
            <a:r>
              <a:rPr lang="en-US" sz="2100" dirty="0" smtClean="0">
                <a:solidFill>
                  <a:schemeClr val="accent4"/>
                </a:solidFill>
                <a:latin typeface="+mn-lt"/>
              </a:rPr>
              <a:t>I</a:t>
            </a:r>
            <a:r>
              <a:rPr lang="en-US" sz="2100" dirty="0" smtClean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= </a:t>
            </a:r>
            <a:r>
              <a:rPr lang="en-US" sz="2100" dirty="0" smtClean="0">
                <a:latin typeface="+mn-lt"/>
              </a:rPr>
              <a:t>0xD with </a:t>
            </a:r>
            <a:r>
              <a:rPr lang="en-US" sz="2100" dirty="0" err="1" smtClean="0">
                <a:latin typeface="+mn-lt"/>
              </a:rPr>
              <a:t>prob</a:t>
            </a:r>
            <a:r>
              <a:rPr lang="en-US" sz="2100" dirty="0" smtClean="0">
                <a:latin typeface="+mn-lt"/>
              </a:rPr>
              <a:t> 10/16</a:t>
            </a:r>
          </a:p>
          <a:p>
            <a:pPr lvl="1"/>
            <a:r>
              <a:rPr lang="en-US" sz="2100" dirty="0" smtClean="0">
                <a:latin typeface="+mn-lt"/>
              </a:rPr>
              <a:t>Simply assume that’s the case</a:t>
            </a:r>
            <a:r>
              <a:rPr lang="en-US" sz="2100" dirty="0" smtClean="0">
                <a:latin typeface="+mn-lt"/>
              </a:rPr>
              <a:t>, and conduct the TOY cryptanalysis attack</a:t>
            </a:r>
            <a:endParaRPr lang="en-US" sz="2100" dirty="0" smtClean="0">
              <a:latin typeface="+mn-lt"/>
            </a:endParaRPr>
          </a:p>
          <a:p>
            <a:pPr lvl="1"/>
            <a:r>
              <a:rPr lang="en-US" sz="2100" dirty="0" smtClean="0">
                <a:latin typeface="+mn-lt"/>
              </a:rPr>
              <a:t>Find which values of K</a:t>
            </a:r>
            <a:r>
              <a:rPr lang="en-US" sz="2100" baseline="-25000" dirty="0" smtClean="0">
                <a:latin typeface="+mn-lt"/>
              </a:rPr>
              <a:t>2</a:t>
            </a:r>
            <a:r>
              <a:rPr lang="en-US" sz="2100" dirty="0" smtClean="0">
                <a:latin typeface="+mn-lt"/>
              </a:rPr>
              <a:t> are consistent with </a:t>
            </a:r>
            <a:r>
              <a:rPr lang="el-GR" sz="2100" dirty="0">
                <a:solidFill>
                  <a:srgbClr val="8064A2"/>
                </a:solidFill>
                <a:latin typeface="+mn-lt"/>
              </a:rPr>
              <a:t>Δ</a:t>
            </a:r>
            <a:r>
              <a:rPr lang="en-US" sz="2100" dirty="0" smtClean="0">
                <a:solidFill>
                  <a:srgbClr val="8064A2"/>
                </a:solidFill>
                <a:latin typeface="+mn-lt"/>
              </a:rPr>
              <a:t>I</a:t>
            </a:r>
            <a:r>
              <a:rPr lang="en-US" sz="2100" dirty="0" smtClean="0">
                <a:latin typeface="+mn-lt"/>
              </a:rPr>
              <a:t> = S</a:t>
            </a:r>
            <a:r>
              <a:rPr lang="en-US" sz="2100" baseline="30000" dirty="0" smtClean="0">
                <a:latin typeface="+mn-lt"/>
              </a:rPr>
              <a:t>-1</a:t>
            </a:r>
            <a:r>
              <a:rPr lang="en-US" sz="2100" dirty="0" smtClean="0">
                <a:latin typeface="+mn-lt"/>
              </a:rPr>
              <a:t>[Y] + S</a:t>
            </a:r>
            <a:r>
              <a:rPr lang="en-US" sz="2100" baseline="30000" dirty="0" smtClean="0"/>
              <a:t>-1</a:t>
            </a:r>
            <a:r>
              <a:rPr lang="en-US" sz="2100" dirty="0" smtClean="0">
                <a:latin typeface="+mn-lt"/>
              </a:rPr>
              <a:t>[Y’]</a:t>
            </a:r>
          </a:p>
          <a:p>
            <a:r>
              <a:rPr lang="en-US" sz="2500" dirty="0" smtClean="0">
                <a:latin typeface="+mn-lt"/>
              </a:rPr>
              <a:t>If </a:t>
            </a:r>
            <a:r>
              <a:rPr lang="en-US" sz="2500" dirty="0" err="1" smtClean="0">
                <a:latin typeface="+mn-lt"/>
              </a:rPr>
              <a:t>Pr</a:t>
            </a:r>
            <a:r>
              <a:rPr lang="en-US" sz="2500" dirty="0" smtClean="0">
                <a:latin typeface="+mn-lt"/>
              </a:rPr>
              <a:t>[guess] is high enough, then will often get the right answer</a:t>
            </a:r>
            <a:endParaRPr lang="en-US" sz="2500" dirty="0">
              <a:latin typeface="+mn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39436" y="1987704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22" idx="6"/>
            <a:endCxn id="8" idx="1"/>
          </p:cNvCxnSpPr>
          <p:nvPr/>
        </p:nvCxnSpPr>
        <p:spPr>
          <a:xfrm>
            <a:off x="9198101" y="2243330"/>
            <a:ext cx="2341335" cy="598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16746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74792" y="2198960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9695011" y="1987704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557323" y="945226"/>
            <a:ext cx="708116" cy="1428140"/>
            <a:chOff x="8216252" y="948343"/>
            <a:chExt cx="708116" cy="1428140"/>
          </a:xfrm>
        </p:grpSpPr>
        <p:sp>
          <p:nvSpPr>
            <p:cNvPr id="54" name="TextBox 53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9" name="Straight Arrow Connector 58"/>
              <p:cNvCxnSpPr>
                <a:stCxn id="58" idx="0"/>
                <a:endCxn id="58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Arrow Connector 55"/>
            <p:cNvCxnSpPr>
              <a:stCxn id="54" idx="2"/>
              <a:endCxn id="58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11539436" y="3821031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Y’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67" name="Straight Arrow Connector 66"/>
          <p:cNvCxnSpPr>
            <a:stCxn id="79" idx="6"/>
            <a:endCxn id="65" idx="1"/>
          </p:cNvCxnSpPr>
          <p:nvPr/>
        </p:nvCxnSpPr>
        <p:spPr>
          <a:xfrm>
            <a:off x="9198101" y="4076657"/>
            <a:ext cx="2341335" cy="598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167462" y="3635779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I’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274792" y="3635779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J’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 bwMode="auto">
          <a:xfrm>
            <a:off x="9695011" y="3821031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557323" y="4853222"/>
            <a:ext cx="70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780237" y="3943503"/>
            <a:ext cx="262287" cy="266307"/>
            <a:chOff x="4242642" y="3498800"/>
            <a:chExt cx="228600" cy="228600"/>
          </a:xfrm>
        </p:grpSpPr>
        <p:sp>
          <p:nvSpPr>
            <p:cNvPr id="90" name="Oval 89"/>
            <p:cNvSpPr/>
            <p:nvPr/>
          </p:nvSpPr>
          <p:spPr>
            <a:xfrm>
              <a:off x="4242642" y="34988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1" name="Straight Arrow Connector 90"/>
            <p:cNvCxnSpPr>
              <a:stCxn id="90" idx="0"/>
              <a:endCxn id="90" idx="4"/>
            </p:cNvCxnSpPr>
            <p:nvPr/>
          </p:nvCxnSpPr>
          <p:spPr>
            <a:xfrm>
              <a:off x="4356942" y="3498800"/>
              <a:ext cx="0" cy="2286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/>
          <p:cNvCxnSpPr>
            <a:stCxn id="87" idx="0"/>
            <a:endCxn id="90" idx="4"/>
          </p:cNvCxnSpPr>
          <p:nvPr/>
        </p:nvCxnSpPr>
        <p:spPr>
          <a:xfrm flipV="1">
            <a:off x="10911381" y="4209810"/>
            <a:ext cx="0" cy="64341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231353" y="2878962"/>
            <a:ext cx="1454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 </a:t>
            </a:r>
            <a:r>
              <a:rPr lang="en-US" sz="28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l-GR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</a:t>
            </a:r>
            <a:endParaRPr lang="en-US" sz="2800" baseline="-25000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274792" y="2878962"/>
            <a:ext cx="1454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 </a:t>
            </a:r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l-GR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solidFill>
                <a:schemeClr val="accent6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39607" y="2878962"/>
            <a:ext cx="1454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sz="2800" i="1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 </a:t>
            </a:r>
            <a:r>
              <a:rPr lang="en-US" sz="2800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l-GR" sz="2800" i="1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Δ</a:t>
            </a:r>
            <a:r>
              <a:rPr lang="en-US" sz="2800" i="1" dirty="0" smtClean="0">
                <a:solidFill>
                  <a:schemeClr val="accent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endParaRPr lang="en-US" sz="2800" baseline="-25000" dirty="0">
              <a:solidFill>
                <a:schemeClr val="accent4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93915" y="948343"/>
            <a:ext cx="3327101" cy="1773837"/>
            <a:chOff x="6093915" y="948343"/>
            <a:chExt cx="3327101" cy="1773837"/>
          </a:xfrm>
        </p:grpSpPr>
        <p:sp>
          <p:nvSpPr>
            <p:cNvPr id="6" name="TextBox 5"/>
            <p:cNvSpPr txBox="1"/>
            <p:nvPr/>
          </p:nvSpPr>
          <p:spPr>
            <a:xfrm>
              <a:off x="6093915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868478" y="948343"/>
              <a:ext cx="708116" cy="1428140"/>
              <a:chOff x="8216252" y="948343"/>
              <a:chExt cx="708116" cy="142814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0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3" name="Straight Arrow Connector 12"/>
                <p:cNvCxnSpPr>
                  <a:stCxn id="12" idx="0"/>
                  <a:endCxn id="12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>
                <a:stCxn id="7" idx="2"/>
                <a:endCxn id="12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712900" y="948343"/>
              <a:ext cx="708116" cy="1428140"/>
              <a:chOff x="8216252" y="948343"/>
              <a:chExt cx="708116" cy="142814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" name="Straight Arrow Connector 22"/>
                <p:cNvCxnSpPr>
                  <a:stCxn id="22" idx="0"/>
                  <a:endCxn id="22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>
                <a:stCxn id="19" idx="2"/>
                <a:endCxn id="22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8439182" y="2198960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H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30578" y="2198960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G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6" idx="3"/>
              <a:endCxn id="22" idx="6"/>
            </p:cNvCxnSpPr>
            <p:nvPr/>
          </p:nvCxnSpPr>
          <p:spPr>
            <a:xfrm flipV="1">
              <a:off x="6594483" y="2243330"/>
              <a:ext cx="2603618" cy="598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7850589" y="1955156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3915" y="3635779"/>
            <a:ext cx="3327101" cy="1740663"/>
            <a:chOff x="6093915" y="3635779"/>
            <a:chExt cx="3327101" cy="1740663"/>
          </a:xfrm>
        </p:grpSpPr>
        <p:sp>
          <p:nvSpPr>
            <p:cNvPr id="64" name="TextBox 63"/>
            <p:cNvSpPr txBox="1"/>
            <p:nvPr/>
          </p:nvSpPr>
          <p:spPr>
            <a:xfrm>
              <a:off x="6093915" y="3821031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68478" y="4853222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091392" y="3943503"/>
              <a:ext cx="262287" cy="266307"/>
              <a:chOff x="4242642" y="3498800"/>
              <a:chExt cx="228600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73" name="Straight Arrow Connector 72"/>
              <p:cNvCxnSpPr>
                <a:stCxn id="72" idx="0"/>
                <a:endCxn id="7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>
              <a:stCxn id="69" idx="0"/>
              <a:endCxn id="72" idx="4"/>
            </p:cNvCxnSpPr>
            <p:nvPr/>
          </p:nvCxnSpPr>
          <p:spPr>
            <a:xfrm flipV="1">
              <a:off x="7222536" y="4209810"/>
              <a:ext cx="0" cy="64341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8712900" y="4853222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8935814" y="3943503"/>
              <a:ext cx="262287" cy="266307"/>
              <a:chOff x="4242642" y="3498800"/>
              <a:chExt cx="228600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80" name="Straight Arrow Connector 79"/>
              <p:cNvCxnSpPr>
                <a:stCxn id="79" idx="0"/>
                <a:endCxn id="79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Arrow Connector 77"/>
            <p:cNvCxnSpPr>
              <a:stCxn id="76" idx="0"/>
              <a:endCxn id="79" idx="4"/>
            </p:cNvCxnSpPr>
            <p:nvPr/>
          </p:nvCxnSpPr>
          <p:spPr>
            <a:xfrm flipV="1">
              <a:off x="9066958" y="4209810"/>
              <a:ext cx="0" cy="64341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8439182" y="3635779"/>
              <a:ext cx="500568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H’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330578" y="3635779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G’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4" idx="3"/>
              <a:endCxn id="79" idx="6"/>
            </p:cNvCxnSpPr>
            <p:nvPr/>
          </p:nvCxnSpPr>
          <p:spPr>
            <a:xfrm flipV="1">
              <a:off x="6594483" y="4076657"/>
              <a:ext cx="2603618" cy="598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7850589" y="3788483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5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trails through </a:t>
            </a:r>
            <a:r>
              <a:rPr lang="en-US" dirty="0">
                <a:solidFill>
                  <a:schemeClr val="accent2"/>
                </a:solidFill>
              </a:rPr>
              <a:t>3</a:t>
            </a:r>
            <a:r>
              <a:rPr lang="en-US" dirty="0"/>
              <a:t>TOY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609600" y="4586742"/>
            <a:ext cx="10972800" cy="177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central themes of differential cryptanalysis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Internal variables might depend on the key, but </a:t>
            </a:r>
            <a:r>
              <a:rPr lang="en-US" sz="2200" i="1" dirty="0" smtClean="0">
                <a:latin typeface="+mn-lt"/>
              </a:rPr>
              <a:t>differences</a:t>
            </a:r>
            <a:r>
              <a:rPr lang="en-US" sz="2200" dirty="0" smtClean="0">
                <a:latin typeface="+mn-lt"/>
              </a:rPr>
              <a:t> between them may not!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+mn-lt"/>
              </a:rPr>
              <a:t>Narrow key space by testing when (parts of)</a:t>
            </a:r>
            <a:br>
              <a:rPr lang="en-US" sz="22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the key are consistent with known </a:t>
            </a:r>
            <a:r>
              <a:rPr lang="el-GR" sz="2200" dirty="0" smtClean="0">
                <a:latin typeface="+mn-lt"/>
              </a:rPr>
              <a:t>Δ</a:t>
            </a:r>
            <a:r>
              <a:rPr lang="en-US" sz="2200" dirty="0" smtClean="0">
                <a:latin typeface="+mn-lt"/>
              </a:rPr>
              <a:t>s</a:t>
            </a:r>
            <a:endParaRPr lang="en-US" sz="2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560" y="2214785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873" y="2214785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2709128" y="2476395"/>
            <a:ext cx="67737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981170" y="1175424"/>
            <a:ext cx="708116" cy="1428140"/>
            <a:chOff x="8216252" y="948343"/>
            <a:chExt cx="708116" cy="1428140"/>
          </a:xfrm>
        </p:grpSpPr>
        <p:sp>
          <p:nvSpPr>
            <p:cNvPr id="7" name="TextBox 6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3" name="Straight Arrow Connector 12"/>
              <p:cNvCxnSpPr>
                <a:stCxn id="12" idx="0"/>
                <a:endCxn id="1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7" idx="2"/>
              <a:endCxn id="1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3961328" y="2182237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21686" y="1175424"/>
            <a:ext cx="708116" cy="1428140"/>
            <a:chOff x="8216252" y="948343"/>
            <a:chExt cx="708116" cy="1428140"/>
          </a:xfrm>
        </p:grpSpPr>
        <p:sp>
          <p:nvSpPr>
            <p:cNvPr id="19" name="TextBox 18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Straight Arrow Connector 22"/>
              <p:cNvCxnSpPr>
                <a:stCxn id="22" idx="0"/>
                <a:endCxn id="22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19" idx="2"/>
              <a:endCxn id="22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5801844" y="2214785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662202" y="1172307"/>
            <a:ext cx="708116" cy="1428140"/>
            <a:chOff x="8216252" y="948343"/>
            <a:chExt cx="708116" cy="1428140"/>
          </a:xfrm>
        </p:grpSpPr>
        <p:sp>
          <p:nvSpPr>
            <p:cNvPr id="54" name="TextBox 53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9" name="Straight Arrow Connector 58"/>
              <p:cNvCxnSpPr>
                <a:stCxn id="58" idx="0"/>
                <a:endCxn id="58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Arrow Connector 55"/>
            <p:cNvCxnSpPr>
              <a:stCxn id="54" idx="2"/>
              <a:endCxn id="58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>
            <a:spLocks noChangeAspect="1"/>
          </p:cNvSpPr>
          <p:nvPr/>
        </p:nvSpPr>
        <p:spPr bwMode="auto">
          <a:xfrm>
            <a:off x="7642360" y="2182237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8502718" y="1172307"/>
            <a:ext cx="708116" cy="1428140"/>
            <a:chOff x="8216252" y="948343"/>
            <a:chExt cx="708116" cy="1428140"/>
          </a:xfrm>
        </p:grpSpPr>
        <p:sp>
          <p:nvSpPr>
            <p:cNvPr id="66" name="TextBox 65"/>
            <p:cNvSpPr txBox="1"/>
            <p:nvPr/>
          </p:nvSpPr>
          <p:spPr>
            <a:xfrm>
              <a:off x="8216252" y="948343"/>
              <a:ext cx="708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800" baseline="-250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39166" y="2110176"/>
              <a:ext cx="262287" cy="266307"/>
              <a:chOff x="4242642" y="3498800"/>
              <a:chExt cx="228600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242642" y="349880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97" name="Straight Arrow Connector 96"/>
              <p:cNvCxnSpPr>
                <a:stCxn id="86" idx="0"/>
                <a:endCxn id="86" idx="4"/>
              </p:cNvCxnSpPr>
              <p:nvPr/>
            </p:nvCxnSpPr>
            <p:spPr>
              <a:xfrm>
                <a:off x="4356942" y="3498800"/>
                <a:ext cx="0" cy="22860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/>
            <p:cNvCxnSpPr>
              <a:stCxn id="66" idx="2"/>
              <a:endCxn id="86" idx="0"/>
            </p:cNvCxnSpPr>
            <p:nvPr/>
          </p:nvCxnSpPr>
          <p:spPr>
            <a:xfrm>
              <a:off x="8570310" y="1471563"/>
              <a:ext cx="0" cy="63861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10957" y="3419109"/>
            <a:ext cx="6153029" cy="523220"/>
            <a:chOff x="3010957" y="3419109"/>
            <a:chExt cx="6153029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3010957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6853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91989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51544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98" idx="3"/>
              <a:endCxn id="99" idx="1"/>
            </p:cNvCxnSpPr>
            <p:nvPr/>
          </p:nvCxnSpPr>
          <p:spPr>
            <a:xfrm>
              <a:off x="3659499" y="3680719"/>
              <a:ext cx="1209035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3"/>
              <a:endCxn id="100" idx="1"/>
            </p:cNvCxnSpPr>
            <p:nvPr/>
          </p:nvCxnSpPr>
          <p:spPr>
            <a:xfrm>
              <a:off x="5517076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0" idx="3"/>
              <a:endCxn id="101" idx="1"/>
            </p:cNvCxnSpPr>
            <p:nvPr/>
          </p:nvCxnSpPr>
          <p:spPr>
            <a:xfrm>
              <a:off x="7340531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69933" y="3419109"/>
            <a:ext cx="27189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Differential trail:</a:t>
            </a:r>
            <a:endParaRPr lang="en-US" sz="2800" baseline="-25000" dirty="0">
              <a:solidFill>
                <a:schemeClr val="accent6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35396" y="3108543"/>
            <a:ext cx="6485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 </a:t>
            </a:r>
            <a:r>
              <a:rPr lang="en-US" sz="2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2800" baseline="-250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35396" y="3872121"/>
            <a:ext cx="6485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Y’ </a:t>
            </a:r>
            <a:r>
              <a:rPr lang="en-US" sz="2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2800" baseline="-250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89" y="5595638"/>
            <a:ext cx="1915406" cy="10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When reductions fail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09600" y="5868647"/>
            <a:ext cx="1848583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Getting true</a:t>
            </a:r>
            <a:br>
              <a:rPr lang="en-US" sz="2400" dirty="0" smtClean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2400" dirty="0" smtClean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randomness</a:t>
            </a:r>
            <a:endParaRPr lang="en-US" sz="2400" dirty="0">
              <a:solidFill>
                <a:schemeClr val="accent2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449611" y="5472384"/>
            <a:ext cx="4820478" cy="1026689"/>
          </a:xfrm>
          <a:custGeom>
            <a:avLst/>
            <a:gdLst>
              <a:gd name="connsiteX0" fmla="*/ 4820478 w 4820478"/>
              <a:gd name="connsiteY0" fmla="*/ 0 h 1026689"/>
              <a:gd name="connsiteX1" fmla="*/ 2315817 w 4820478"/>
              <a:gd name="connsiteY1" fmla="*/ 884582 h 1026689"/>
              <a:gd name="connsiteX2" fmla="*/ 0 w 4820478"/>
              <a:gd name="connsiteY2" fmla="*/ 1013791 h 10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0478" h="1026689">
                <a:moveTo>
                  <a:pt x="4820478" y="0"/>
                </a:moveTo>
                <a:cubicBezTo>
                  <a:pt x="3969854" y="357808"/>
                  <a:pt x="3119230" y="715617"/>
                  <a:pt x="2315817" y="884582"/>
                </a:cubicBezTo>
                <a:cubicBezTo>
                  <a:pt x="1512404" y="1053547"/>
                  <a:pt x="756202" y="1033669"/>
                  <a:pt x="0" y="1013791"/>
                </a:cubicBezTo>
              </a:path>
            </a:pathLst>
          </a:custGeom>
          <a:noFill/>
          <a:ln w="50800">
            <a:solidFill>
              <a:schemeClr val="accent5"/>
            </a:solidFill>
            <a:tailEnd type="triangle" w="sm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51017" y="4639010"/>
            <a:ext cx="471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4800" dirty="0">
              <a:solidFill>
                <a:schemeClr val="accent2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trails through </a:t>
            </a:r>
            <a:r>
              <a:rPr lang="en-US" dirty="0">
                <a:solidFill>
                  <a:schemeClr val="accent2"/>
                </a:solidFill>
              </a:rPr>
              <a:t>3</a:t>
            </a:r>
            <a:r>
              <a:rPr lang="en-US" dirty="0"/>
              <a:t>TOY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560" y="2214785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873" y="2214785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2709128" y="2476395"/>
            <a:ext cx="67737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3961328" y="2182237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5801844" y="2214785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60" name="Rectangle 59"/>
          <p:cNvSpPr>
            <a:spLocks noChangeAspect="1"/>
          </p:cNvSpPr>
          <p:nvPr/>
        </p:nvSpPr>
        <p:spPr bwMode="auto">
          <a:xfrm>
            <a:off x="7642360" y="2182237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10957" y="3419109"/>
            <a:ext cx="6153029" cy="523220"/>
            <a:chOff x="3010957" y="3419109"/>
            <a:chExt cx="6153029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3010957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6853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91989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51544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98" idx="3"/>
              <a:endCxn id="99" idx="1"/>
            </p:cNvCxnSpPr>
            <p:nvPr/>
          </p:nvCxnSpPr>
          <p:spPr>
            <a:xfrm>
              <a:off x="3659499" y="3680719"/>
              <a:ext cx="1209035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3"/>
              <a:endCxn id="100" idx="1"/>
            </p:cNvCxnSpPr>
            <p:nvPr/>
          </p:nvCxnSpPr>
          <p:spPr>
            <a:xfrm>
              <a:off x="5517076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0" idx="3"/>
              <a:endCxn id="101" idx="1"/>
            </p:cNvCxnSpPr>
            <p:nvPr/>
          </p:nvCxnSpPr>
          <p:spPr>
            <a:xfrm>
              <a:off x="7340531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69933" y="3419109"/>
            <a:ext cx="27189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Differential trail:</a:t>
            </a:r>
            <a:endParaRPr lang="en-US" sz="2800" baseline="-25000" dirty="0">
              <a:solidFill>
                <a:schemeClr val="accent6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64821" y="4496264"/>
            <a:ext cx="8994053" cy="523220"/>
            <a:chOff x="169933" y="3419109"/>
            <a:chExt cx="8994053" cy="523220"/>
          </a:xfrm>
        </p:grpSpPr>
        <p:grpSp>
          <p:nvGrpSpPr>
            <p:cNvPr id="48" name="Group 47"/>
            <p:cNvGrpSpPr/>
            <p:nvPr/>
          </p:nvGrpSpPr>
          <p:grpSpPr>
            <a:xfrm>
              <a:off x="3010957" y="3419109"/>
              <a:ext cx="6153029" cy="523220"/>
              <a:chOff x="3010957" y="3419109"/>
              <a:chExt cx="6153029" cy="52322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010957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F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86853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D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91989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6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1544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4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62" name="Straight Arrow Connector 61"/>
              <p:cNvCxnSpPr>
                <a:stCxn id="51" idx="3"/>
                <a:endCxn id="53" idx="1"/>
              </p:cNvCxnSpPr>
              <p:nvPr/>
            </p:nvCxnSpPr>
            <p:spPr>
              <a:xfrm>
                <a:off x="3659499" y="3680719"/>
                <a:ext cx="1209035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3" idx="3"/>
                <a:endCxn id="57" idx="1"/>
              </p:cNvCxnSpPr>
              <p:nvPr/>
            </p:nvCxnSpPr>
            <p:spPr>
              <a:xfrm>
                <a:off x="5517076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7" idx="3"/>
                <a:endCxn id="61" idx="1"/>
              </p:cNvCxnSpPr>
              <p:nvPr/>
            </p:nvCxnSpPr>
            <p:spPr>
              <a:xfrm>
                <a:off x="7340531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69933" y="3419109"/>
              <a:ext cx="271892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Example: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189529" y="5065597"/>
            <a:ext cx="8836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Question: </a:t>
            </a:r>
            <a:r>
              <a:rPr lang="en-US" sz="2800" dirty="0" smtClean="0">
                <a:ea typeface="Lato Heavy" panose="020F0502020204030203" pitchFamily="34" charset="0"/>
                <a:cs typeface="Lato Heavy" panose="020F0502020204030203" pitchFamily="34" charset="0"/>
              </a:rPr>
              <a:t>What is the probability of this trail occurring?</a:t>
            </a:r>
            <a:endParaRPr lang="en-US" sz="2800" baseline="-25000" dirty="0"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trails through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TOY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08560" y="1172307"/>
            <a:ext cx="7774881" cy="1630794"/>
            <a:chOff x="3294083" y="945226"/>
            <a:chExt cx="7774881" cy="1630794"/>
          </a:xfrm>
        </p:grpSpPr>
        <p:sp>
          <p:nvSpPr>
            <p:cNvPr id="6" name="TextBox 5"/>
            <p:cNvSpPr txBox="1"/>
            <p:nvPr/>
          </p:nvSpPr>
          <p:spPr>
            <a:xfrm>
              <a:off x="3294083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68396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6" idx="3"/>
              <a:endCxn id="8" idx="1"/>
            </p:cNvCxnSpPr>
            <p:nvPr/>
          </p:nvCxnSpPr>
          <p:spPr>
            <a:xfrm>
              <a:off x="3794651" y="2249314"/>
              <a:ext cx="6773745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4066693" y="948343"/>
              <a:ext cx="708116" cy="1428140"/>
              <a:chOff x="8216252" y="948343"/>
              <a:chExt cx="708116" cy="142814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0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3" name="Straight Arrow Connector 12"/>
                <p:cNvCxnSpPr>
                  <a:stCxn id="12" idx="0"/>
                  <a:endCxn id="12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Arrow Connector 10"/>
              <p:cNvCxnSpPr>
                <a:stCxn id="7" idx="2"/>
                <a:endCxn id="12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5046851" y="1955156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07209" y="948343"/>
              <a:ext cx="708116" cy="1428140"/>
              <a:chOff x="8216252" y="948343"/>
              <a:chExt cx="708116" cy="142814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3" name="Straight Arrow Connector 22"/>
                <p:cNvCxnSpPr>
                  <a:stCxn id="22" idx="0"/>
                  <a:endCxn id="22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Arrow Connector 20"/>
              <p:cNvCxnSpPr>
                <a:stCxn id="19" idx="2"/>
                <a:endCxn id="22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6887367" y="1987704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747725" y="945226"/>
              <a:ext cx="708116" cy="1428140"/>
              <a:chOff x="8216252" y="948343"/>
              <a:chExt cx="708116" cy="142814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59" name="Straight Arrow Connector 58"/>
                <p:cNvCxnSpPr>
                  <a:stCxn id="58" idx="0"/>
                  <a:endCxn id="58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Arrow Connector 55"/>
              <p:cNvCxnSpPr>
                <a:stCxn id="54" idx="2"/>
                <a:endCxn id="58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8727883" y="1955156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588241" y="945226"/>
              <a:ext cx="708116" cy="1428140"/>
              <a:chOff x="8216252" y="948343"/>
              <a:chExt cx="708116" cy="142814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97" name="Straight Arrow Connector 96"/>
                <p:cNvCxnSpPr>
                  <a:stCxn id="86" idx="0"/>
                  <a:endCxn id="86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Arrow Connector 74"/>
              <p:cNvCxnSpPr>
                <a:stCxn id="66" idx="2"/>
                <a:endCxn id="86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/>
          <p:cNvGrpSpPr/>
          <p:nvPr/>
        </p:nvGrpSpPr>
        <p:grpSpPr>
          <a:xfrm>
            <a:off x="3010957" y="3419109"/>
            <a:ext cx="6153029" cy="523220"/>
            <a:chOff x="3010957" y="3419109"/>
            <a:chExt cx="6153029" cy="523220"/>
          </a:xfrm>
        </p:grpSpPr>
        <p:sp>
          <p:nvSpPr>
            <p:cNvPr id="98" name="TextBox 97"/>
            <p:cNvSpPr txBox="1"/>
            <p:nvPr/>
          </p:nvSpPr>
          <p:spPr>
            <a:xfrm>
              <a:off x="3010957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6853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91989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515444" y="3419109"/>
              <a:ext cx="648542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98" idx="3"/>
              <a:endCxn id="99" idx="1"/>
            </p:cNvCxnSpPr>
            <p:nvPr/>
          </p:nvCxnSpPr>
          <p:spPr>
            <a:xfrm>
              <a:off x="3659499" y="3680719"/>
              <a:ext cx="1209035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3"/>
              <a:endCxn id="100" idx="1"/>
            </p:cNvCxnSpPr>
            <p:nvPr/>
          </p:nvCxnSpPr>
          <p:spPr>
            <a:xfrm>
              <a:off x="5517076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0" idx="3"/>
              <a:endCxn id="101" idx="1"/>
            </p:cNvCxnSpPr>
            <p:nvPr/>
          </p:nvCxnSpPr>
          <p:spPr>
            <a:xfrm>
              <a:off x="7340531" y="3680719"/>
              <a:ext cx="1174913" cy="0"/>
            </a:xfrm>
            <a:prstGeom prst="straightConnector1">
              <a:avLst/>
            </a:prstGeom>
            <a:ln cmpd="sng">
              <a:prstDash val="sysDot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69933" y="3419109"/>
            <a:ext cx="27189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Differential trail:</a:t>
            </a:r>
            <a:endParaRPr lang="en-US" sz="2800" baseline="-25000" dirty="0">
              <a:solidFill>
                <a:schemeClr val="accent6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64821" y="4496264"/>
            <a:ext cx="8994053" cy="523220"/>
            <a:chOff x="169933" y="3419109"/>
            <a:chExt cx="8994053" cy="523220"/>
          </a:xfrm>
        </p:grpSpPr>
        <p:grpSp>
          <p:nvGrpSpPr>
            <p:cNvPr id="106" name="Group 105"/>
            <p:cNvGrpSpPr/>
            <p:nvPr/>
          </p:nvGrpSpPr>
          <p:grpSpPr>
            <a:xfrm>
              <a:off x="3010957" y="3419109"/>
              <a:ext cx="6153029" cy="523220"/>
              <a:chOff x="3010957" y="3419109"/>
              <a:chExt cx="6153029" cy="523220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3010957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F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86853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D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691989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6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51544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4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112" name="Straight Arrow Connector 111"/>
              <p:cNvCxnSpPr>
                <a:stCxn id="108" idx="3"/>
                <a:endCxn id="109" idx="1"/>
              </p:cNvCxnSpPr>
              <p:nvPr/>
            </p:nvCxnSpPr>
            <p:spPr>
              <a:xfrm>
                <a:off x="3659499" y="3680719"/>
                <a:ext cx="1209035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09" idx="3"/>
                <a:endCxn id="110" idx="1"/>
              </p:cNvCxnSpPr>
              <p:nvPr/>
            </p:nvCxnSpPr>
            <p:spPr>
              <a:xfrm>
                <a:off x="5517076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10" idx="3"/>
                <a:endCxn id="111" idx="1"/>
              </p:cNvCxnSpPr>
              <p:nvPr/>
            </p:nvCxnSpPr>
            <p:spPr>
              <a:xfrm>
                <a:off x="7340531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169933" y="3419109"/>
              <a:ext cx="271892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Example: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189529" y="5065597"/>
            <a:ext cx="883650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Question: </a:t>
            </a:r>
            <a:r>
              <a:rPr lang="en-US" sz="2800" dirty="0" smtClean="0">
                <a:ea typeface="Lato Heavy" panose="020F0502020204030203" pitchFamily="34" charset="0"/>
                <a:cs typeface="Lato Heavy" panose="020F0502020204030203" pitchFamily="34" charset="0"/>
              </a:rPr>
              <a:t>What is the probability of this trail occurring?</a:t>
            </a:r>
            <a:endParaRPr lang="en-US" sz="2800" baseline="-25000" dirty="0"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9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propagation table</a:t>
            </a:r>
          </a:p>
        </p:txBody>
      </p:sp>
      <p:pic>
        <p:nvPicPr>
          <p:cNvPr id="6" name="Picture 2" descr="Machine generated alternative text:&#10;2 &#10;3 &#10;16 - &#10;2- &#10;-2 &#10;2- &#10;-2 &#10;-2 &#10;-2 &#10;2- &#10;-4 &#10;- - 10 - &#10;4 &#10;2 &#10;2 &#10;5 &#10;2 &#10;4 &#10;6 &#10;2 &#10;7 &#10;2 &#10;2 &#10;8 &#10;2 &#10;2 &#10;9 &#10;2 &#10;2 &#10;a &#10;2 &#10;2 &#10;4 &#10;b &#10;2 &#10;c &#10;e &#10;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271013"/>
            <a:ext cx="5996451" cy="5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0926" y="919033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Output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64632" y="3769232"/>
            <a:ext cx="2217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Input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292" y="6329617"/>
            <a:ext cx="5648532" cy="3267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8" idx="3"/>
            <a:endCxn id="14" idx="1"/>
          </p:cNvCxnSpPr>
          <p:nvPr/>
        </p:nvCxnSpPr>
        <p:spPr>
          <a:xfrm flipV="1">
            <a:off x="6365824" y="4764573"/>
            <a:ext cx="960326" cy="172839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056255" y="1102109"/>
            <a:ext cx="4526145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Table is based upon S-box alone</a:t>
            </a:r>
          </a:p>
          <a:p>
            <a:pPr marL="0" indent="0">
              <a:buNone/>
            </a:pPr>
            <a:r>
              <a:rPr lang="en-US" sz="2200" dirty="0" smtClean="0">
                <a:latin typeface="+mn-lt"/>
              </a:rPr>
              <a:t>Try all inputs differing by </a:t>
            </a:r>
            <a:r>
              <a:rPr lang="en-US" sz="2200" i="1" dirty="0" smtClean="0">
                <a:latin typeface="+mn-lt"/>
              </a:rPr>
              <a:t>row value</a:t>
            </a:r>
            <a:r>
              <a:rPr lang="en-US" sz="2200" dirty="0" smtClean="0">
                <a:latin typeface="+mn-lt"/>
              </a:rPr>
              <a:t>, see how often their outputs differ by </a:t>
            </a:r>
            <a:r>
              <a:rPr lang="en-US" sz="2200" i="1" dirty="0" smtClean="0">
                <a:latin typeface="+mn-lt"/>
              </a:rPr>
              <a:t>column value</a:t>
            </a:r>
            <a:endParaRPr lang="en-US" sz="21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26150" y="2830807"/>
            <a:ext cx="4805967" cy="3867531"/>
            <a:chOff x="7326150" y="2830807"/>
            <a:chExt cx="4805967" cy="3867531"/>
          </a:xfrm>
        </p:grpSpPr>
        <p:pic>
          <p:nvPicPr>
            <p:cNvPr id="14" name="Picture 1" descr="Machine generated alternative text:&#10;s[j] 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8" r="7164"/>
            <a:stretch/>
          </p:blipFill>
          <p:spPr bwMode="auto">
            <a:xfrm>
              <a:off x="7326150" y="2830807"/>
              <a:ext cx="4805967" cy="3867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450164" y="2891816"/>
              <a:ext cx="1175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i="1" dirty="0" smtClean="0"/>
                <a:t>I</a:t>
              </a:r>
              <a:endParaRPr lang="en-US" sz="14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33643" y="2899511"/>
              <a:ext cx="26828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i="1" dirty="0" smtClean="0"/>
                <a:t>S</a:t>
              </a:r>
              <a:r>
                <a:rPr lang="en-US" sz="1300" dirty="0" smtClean="0"/>
                <a:t>[</a:t>
              </a:r>
              <a:r>
                <a:rPr lang="en-US" sz="1300" i="1" dirty="0" smtClean="0"/>
                <a:t>I</a:t>
              </a:r>
              <a:r>
                <a:rPr lang="en-US" sz="1300" dirty="0" smtClean="0"/>
                <a:t>]</a:t>
              </a:r>
              <a:endParaRPr lang="en-US" sz="13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80439" y="2899511"/>
              <a:ext cx="281785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i="1" dirty="0" smtClean="0"/>
                <a:t>S</a:t>
              </a:r>
              <a:r>
                <a:rPr lang="en-US" sz="1300" dirty="0" smtClean="0"/>
                <a:t>[</a:t>
              </a:r>
              <a:r>
                <a:rPr lang="en-US" sz="1300" i="1" dirty="0" smtClean="0"/>
                <a:t>I’</a:t>
              </a:r>
              <a:r>
                <a:rPr lang="en-US" sz="1300" dirty="0" smtClean="0"/>
                <a:t>]</a:t>
              </a:r>
              <a:endParaRPr lang="en-US" sz="13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360364" y="2899511"/>
              <a:ext cx="72822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00" i="1" dirty="0" smtClean="0"/>
                <a:t>S</a:t>
              </a:r>
              <a:r>
                <a:rPr lang="en-US" sz="1300" dirty="0" smtClean="0"/>
                <a:t>[</a:t>
              </a:r>
              <a:r>
                <a:rPr lang="en-US" sz="1300" i="1" dirty="0" smtClean="0"/>
                <a:t>I</a:t>
              </a:r>
              <a:r>
                <a:rPr lang="en-US" sz="1300" dirty="0" smtClean="0"/>
                <a:t>] ⊕</a:t>
              </a:r>
              <a:r>
                <a:rPr lang="en-US" sz="1300" i="1" dirty="0"/>
                <a:t> </a:t>
              </a:r>
              <a:r>
                <a:rPr lang="en-US" sz="1300" i="1" dirty="0" smtClean="0"/>
                <a:t>S</a:t>
              </a:r>
              <a:r>
                <a:rPr lang="en-US" sz="1300" dirty="0" smtClean="0"/>
                <a:t>[</a:t>
              </a:r>
              <a:r>
                <a:rPr lang="en-US" sz="1300" i="1" dirty="0" smtClean="0"/>
                <a:t>I’</a:t>
              </a:r>
              <a:r>
                <a:rPr lang="en-US" sz="1300" dirty="0" smtClean="0"/>
                <a:t>]</a:t>
              </a:r>
              <a:endParaRPr lang="en-US" sz="13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07489" y="2891816"/>
              <a:ext cx="11164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i="1" dirty="0"/>
                <a:t>I</a:t>
              </a:r>
              <a:r>
                <a:rPr lang="en-US" sz="1400" i="1" dirty="0" smtClean="0"/>
                <a:t>’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65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propagation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6255" y="1102109"/>
            <a:ext cx="4526145" cy="525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Table is based upon S-box alone</a:t>
            </a:r>
          </a:p>
          <a:p>
            <a:pPr marL="0" indent="0">
              <a:buNone/>
            </a:pPr>
            <a:r>
              <a:rPr lang="en-US" sz="2200" dirty="0" smtClean="0">
                <a:latin typeface="+mn-lt"/>
              </a:rPr>
              <a:t>Try all inputs differing by </a:t>
            </a:r>
            <a:r>
              <a:rPr lang="en-US" sz="2200" i="1" dirty="0" smtClean="0">
                <a:latin typeface="+mn-lt"/>
              </a:rPr>
              <a:t>row value</a:t>
            </a:r>
            <a:r>
              <a:rPr lang="en-US" sz="2200" dirty="0" smtClean="0">
                <a:latin typeface="+mn-lt"/>
              </a:rPr>
              <a:t>, see how often their outputs differ by </a:t>
            </a:r>
            <a:r>
              <a:rPr lang="en-US" sz="2200" i="1" dirty="0" smtClean="0">
                <a:latin typeface="+mn-lt"/>
              </a:rPr>
              <a:t>column value</a:t>
            </a:r>
            <a:endParaRPr lang="en-US" sz="2200" i="1" dirty="0">
              <a:latin typeface="+mn-lt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dirty="0" smtClean="0"/>
              <a:t>Computing </a:t>
            </a:r>
            <a:r>
              <a:rPr lang="en-US" dirty="0" err="1" smtClean="0"/>
              <a:t>Pr</a:t>
            </a:r>
            <a:r>
              <a:rPr lang="en-US" dirty="0" smtClean="0"/>
              <a:t>[trail]</a:t>
            </a:r>
            <a:endParaRPr lang="en-US" dirty="0"/>
          </a:p>
          <a:p>
            <a:pPr marL="0" indent="0">
              <a:buNone/>
            </a:pPr>
            <a:r>
              <a:rPr lang="en-US" sz="2200" dirty="0" smtClean="0">
                <a:latin typeface="+mn-lt"/>
              </a:rPr>
              <a:t>Look up probability of each link, and multiply them together</a:t>
            </a:r>
            <a:endParaRPr lang="en-US" sz="2200" i="1" dirty="0">
              <a:latin typeface="+mn-lt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sz="2100" dirty="0" err="1" smtClean="0">
                <a:latin typeface="+mn-lt"/>
              </a:rPr>
              <a:t>Pr</a:t>
            </a:r>
            <a:r>
              <a:rPr lang="en-US" sz="2100" dirty="0" smtClean="0">
                <a:latin typeface="+mn-lt"/>
              </a:rPr>
              <a:t>[ F </a:t>
            </a:r>
            <a:r>
              <a:rPr lang="x-none" sz="2100" dirty="0" smtClean="0">
                <a:latin typeface="+mn-lt"/>
              </a:rPr>
              <a:t>→ D → 6 → 4]</a:t>
            </a:r>
          </a:p>
          <a:p>
            <a:pPr marL="0" indent="0">
              <a:buNone/>
            </a:pPr>
            <a:r>
              <a:rPr lang="en-US" sz="2100" dirty="0" smtClean="0">
                <a:latin typeface="+mn-lt"/>
              </a:rPr>
              <a:t>≈ </a:t>
            </a:r>
            <a:r>
              <a:rPr lang="en-US" sz="2100" dirty="0" err="1" smtClean="0">
                <a:latin typeface="+mn-lt"/>
              </a:rPr>
              <a:t>Pr</a:t>
            </a:r>
            <a:r>
              <a:rPr lang="en-US" sz="2100" dirty="0">
                <a:latin typeface="+mn-lt"/>
              </a:rPr>
              <a:t>[ F → D] · </a:t>
            </a:r>
            <a:r>
              <a:rPr lang="en-US" sz="2100" dirty="0" err="1" smtClean="0">
                <a:latin typeface="+mn-lt"/>
              </a:rPr>
              <a:t>Pr</a:t>
            </a:r>
            <a:r>
              <a:rPr lang="en-US" sz="2100" dirty="0" smtClean="0">
                <a:latin typeface="+mn-lt"/>
              </a:rPr>
              <a:t>[D </a:t>
            </a:r>
            <a:r>
              <a:rPr lang="en-US" sz="2100" dirty="0">
                <a:latin typeface="+mn-lt"/>
              </a:rPr>
              <a:t>→ </a:t>
            </a:r>
            <a:r>
              <a:rPr lang="en-US" sz="2100" dirty="0" smtClean="0">
                <a:latin typeface="+mn-lt"/>
              </a:rPr>
              <a:t>6</a:t>
            </a:r>
            <a:r>
              <a:rPr lang="en-US" sz="2100" dirty="0">
                <a:latin typeface="+mn-lt"/>
              </a:rPr>
              <a:t>] · </a:t>
            </a:r>
            <a:r>
              <a:rPr lang="en-US" sz="2100" dirty="0" err="1" smtClean="0">
                <a:latin typeface="+mn-lt"/>
              </a:rPr>
              <a:t>Pr</a:t>
            </a:r>
            <a:r>
              <a:rPr lang="en-US" sz="2100" dirty="0" smtClean="0">
                <a:latin typeface="+mn-lt"/>
              </a:rPr>
              <a:t>[6 </a:t>
            </a:r>
            <a:r>
              <a:rPr lang="en-US" sz="2100" dirty="0">
                <a:latin typeface="+mn-lt"/>
              </a:rPr>
              <a:t>→ 4</a:t>
            </a:r>
            <a:r>
              <a:rPr lang="en-US" sz="2100" dirty="0" smtClean="0">
                <a:latin typeface="+mn-lt"/>
              </a:rPr>
              <a:t>]</a:t>
            </a:r>
            <a:endParaRPr lang="x-none" sz="2100" dirty="0" smtClean="0">
              <a:latin typeface="+mn-lt"/>
            </a:endParaRPr>
          </a:p>
          <a:p>
            <a:pPr marL="0" indent="0">
              <a:buNone/>
            </a:pPr>
            <a:r>
              <a:rPr lang="x-none" sz="2100" dirty="0" smtClean="0">
                <a:latin typeface="+mn-lt"/>
              </a:rPr>
              <a:t>= 10/16</a:t>
            </a:r>
            <a:r>
              <a:rPr lang="en-US" sz="2100" dirty="0" smtClean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· 2/16 </a:t>
            </a:r>
            <a:r>
              <a:rPr lang="en-US" sz="2100" dirty="0" smtClean="0">
                <a:latin typeface="+mn-lt"/>
              </a:rPr>
              <a:t>· </a:t>
            </a:r>
            <a:r>
              <a:rPr lang="en-US" sz="2100" dirty="0">
                <a:latin typeface="+mn-lt"/>
              </a:rPr>
              <a:t>4/16 </a:t>
            </a:r>
            <a:r>
              <a:rPr lang="en-US" sz="2100" dirty="0" smtClean="0">
                <a:latin typeface="+mn-lt"/>
              </a:rPr>
              <a:t>= 5/64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000" dirty="0" smtClean="0">
                <a:latin typeface="+mn-lt"/>
              </a:rPr>
              <a:t>(Actually, the probabilities are not independent, whoops. But it tends to yield a value close to the right answer.)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2" descr="Machine generated alternative text:&#10;2 &#10;3 &#10;16 - &#10;2- &#10;-2 &#10;2- &#10;-2 &#10;-2 &#10;-2 &#10;2- &#10;-4 &#10;- - 10 - &#10;4 &#10;2 &#10;2 &#10;5 &#10;2 &#10;4 &#10;6 &#10;2 &#10;7 &#10;2 &#10;2 &#10;8 &#10;2 &#10;2 &#10;9 &#10;2 &#10;2 &#10;a &#10;2 &#10;2 &#10;4 &#10;b &#10;2 &#10;c &#10;e &#10;f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271013"/>
            <a:ext cx="5996451" cy="5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40926" y="919033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Output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87878" y="6284748"/>
            <a:ext cx="453154" cy="4027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14015" y="5660312"/>
            <a:ext cx="370885" cy="4027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40925" y="3486833"/>
            <a:ext cx="370885" cy="40273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1"/>
            <a:endCxn id="10" idx="5"/>
          </p:cNvCxnSpPr>
          <p:nvPr/>
        </p:nvCxnSpPr>
        <p:spPr>
          <a:xfrm flipH="1" flipV="1">
            <a:off x="3330585" y="6004067"/>
            <a:ext cx="2023656" cy="339660"/>
          </a:xfrm>
          <a:prstGeom prst="straightConnector1">
            <a:avLst/>
          </a:prstGeom>
          <a:ln w="28575" cmpd="sng">
            <a:solidFill>
              <a:schemeClr val="accent2"/>
            </a:solidFill>
            <a:prstDash val="sysDot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  <a:endCxn id="11" idx="5"/>
          </p:cNvCxnSpPr>
          <p:nvPr/>
        </p:nvCxnSpPr>
        <p:spPr>
          <a:xfrm flipH="1" flipV="1">
            <a:off x="2657495" y="3830588"/>
            <a:ext cx="410835" cy="1888703"/>
          </a:xfrm>
          <a:prstGeom prst="straightConnector1">
            <a:avLst/>
          </a:prstGeom>
          <a:ln w="28575" cmpd="sng">
            <a:solidFill>
              <a:schemeClr val="accent2"/>
            </a:solidFill>
            <a:prstDash val="sysDot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664632" y="3769232"/>
            <a:ext cx="2217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Input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07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propagation table</a:t>
            </a:r>
          </a:p>
        </p:txBody>
      </p:sp>
      <p:pic>
        <p:nvPicPr>
          <p:cNvPr id="6" name="Picture 2" descr="Machine generated alternative text:&#10;2 &#10;3 &#10;16 - &#10;2- &#10;-2 &#10;2- &#10;-2 &#10;-2 &#10;-2 &#10;2- &#10;-4 &#10;- - 10 - &#10;4 &#10;2 &#10;2 &#10;5 &#10;2 &#10;4 &#10;6 &#10;2 &#10;7 &#10;2 &#10;2 &#10;8 &#10;2 &#10;2 &#10;9 &#10;2 &#10;2 &#10;a &#10;2 &#10;2 &#10;4 &#10;b &#10;2 &#10;c &#10;e &#10;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271013"/>
            <a:ext cx="5996451" cy="5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0926" y="919033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Output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64632" y="3769232"/>
            <a:ext cx="2217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Input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1" name="Curved Connector 20"/>
          <p:cNvCxnSpPr>
            <a:stCxn id="3" idx="6"/>
          </p:cNvCxnSpPr>
          <p:nvPr/>
        </p:nvCxnSpPr>
        <p:spPr>
          <a:xfrm flipV="1">
            <a:off x="5740400" y="4764573"/>
            <a:ext cx="1585750" cy="174266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300133" y="6316133"/>
            <a:ext cx="440267" cy="3822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6150" y="3781868"/>
            <a:ext cx="4422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Def. </a:t>
            </a:r>
            <a:r>
              <a:rPr lang="en-US" sz="2400" i="1" dirty="0" smtClean="0"/>
              <a:t>Max difference propagation</a:t>
            </a:r>
          </a:p>
          <a:p>
            <a:endParaRPr lang="en-US" sz="2400" dirty="0"/>
          </a:p>
          <a:p>
            <a:r>
              <a:rPr lang="en-US" sz="2400" dirty="0" smtClean="0"/>
              <a:t>Largest one-round difference propagation in the entire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5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difference propagation in the AES S-box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02108"/>
            <a:ext cx="10972800" cy="25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trail strategy through 4 rounds of AES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066748" cy="5258631"/>
          </a:xfrm>
        </p:spPr>
        <p:txBody>
          <a:bodyPr/>
          <a:lstStyle/>
          <a:p>
            <a:r>
              <a:rPr lang="en-US" dirty="0" smtClean="0"/>
              <a:t>Picture depicts 4 rounds of AES</a:t>
            </a:r>
            <a:endParaRPr lang="en-US" dirty="0" smtClean="0"/>
          </a:p>
          <a:p>
            <a:pPr lvl="1"/>
            <a:r>
              <a:rPr lang="en-US" dirty="0" smtClean="0"/>
              <a:t>≥ 25 active S-boxes in 4 rounds</a:t>
            </a:r>
          </a:p>
          <a:p>
            <a:pPr lvl="1"/>
            <a:r>
              <a:rPr lang="en-US" dirty="0" smtClean="0"/>
              <a:t>Each has max </a:t>
            </a:r>
            <a:r>
              <a:rPr lang="en-US" dirty="0" smtClean="0"/>
              <a:t>diff propagation </a:t>
            </a:r>
            <a:r>
              <a:rPr lang="en-US" dirty="0" smtClean="0"/>
              <a:t>of 2</a:t>
            </a:r>
            <a:r>
              <a:rPr lang="en-US" baseline="30000" dirty="0" smtClean="0"/>
              <a:t>-6</a:t>
            </a:r>
            <a:endParaRPr lang="en-US" baseline="30000" dirty="0" smtClean="0"/>
          </a:p>
          <a:p>
            <a:r>
              <a:rPr lang="en-US" dirty="0" smtClean="0"/>
              <a:t>So </a:t>
            </a: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dirty="0" smtClean="0"/>
              <a:t>[four-round trail] ≈ 2</a:t>
            </a:r>
            <a:r>
              <a:rPr lang="en-US" baseline="30000" dirty="0" smtClean="0"/>
              <a:t>-150</a:t>
            </a:r>
            <a:endParaRPr lang="en-US" baseline="30000" dirty="0" smtClean="0"/>
          </a:p>
          <a:p>
            <a:pPr lvl="1"/>
            <a:r>
              <a:rPr lang="en-US" dirty="0" smtClean="0"/>
              <a:t>An 8-round trail has C &lt; 2</a:t>
            </a:r>
            <a:r>
              <a:rPr lang="en-US" baseline="30000" dirty="0" smtClean="0"/>
              <a:t>-300</a:t>
            </a:r>
            <a:endParaRPr lang="en-US" baseline="30000" dirty="0"/>
          </a:p>
          <a:p>
            <a:pPr lvl="1"/>
            <a:r>
              <a:rPr lang="en-US" dirty="0" smtClean="0"/>
              <a:t>A 12-round </a:t>
            </a:r>
            <a:r>
              <a:rPr lang="en-US" dirty="0"/>
              <a:t>trail has C &lt; </a:t>
            </a:r>
            <a:r>
              <a:rPr lang="en-US" dirty="0" smtClean="0"/>
              <a:t>2</a:t>
            </a:r>
            <a:r>
              <a:rPr lang="en-US" baseline="30000" dirty="0" smtClean="0"/>
              <a:t>-450</a:t>
            </a:r>
            <a:endParaRPr lang="en-US" dirty="0" smtClean="0"/>
          </a:p>
          <a:p>
            <a:r>
              <a:rPr lang="en-US" dirty="0" smtClean="0"/>
              <a:t>Brute force search is better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0" t="24713" r="22237" b="17503"/>
          <a:stretch/>
        </p:blipFill>
        <p:spPr>
          <a:xfrm>
            <a:off x="6559588" y="1102109"/>
            <a:ext cx="5022812" cy="3340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7413" y="4911477"/>
            <a:ext cx="973717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 Medium"/>
                <a:cs typeface="Lato Medium"/>
              </a:rPr>
              <a:t>“Instead of spending most of its resources on large S-boxes, the wide trail strategy aims at designing the round transformations such that there are no [linear or differential] trails/characteristics of low weight”</a:t>
            </a:r>
            <a:endParaRPr lang="en-US" sz="2400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5195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What if </a:t>
            </a: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</a:t>
            </a:r>
            <a:r>
              <a:rPr lang="en-US" dirty="0" smtClean="0"/>
              <a:t> is ‘too linear’?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Differential </a:t>
            </a:r>
            <a:r>
              <a:rPr lang="en-US" dirty="0" smtClean="0"/>
              <a:t>cryptanalysis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Exploits the fact that </a:t>
            </a:r>
            <a:r>
              <a:rPr lang="en-US" i="1" dirty="0"/>
              <a:t>differences</a:t>
            </a:r>
            <a:r>
              <a:rPr lang="en-US" dirty="0"/>
              <a:t> in inputs + outputs may be </a:t>
            </a:r>
            <a:r>
              <a:rPr lang="en-US" dirty="0" smtClean="0"/>
              <a:t>correlated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Linear </a:t>
            </a:r>
            <a:r>
              <a:rPr lang="en-US" dirty="0" smtClean="0">
                <a:solidFill>
                  <a:schemeClr val="accent2"/>
                </a:solidFill>
              </a:rPr>
              <a:t>cryptanalysis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Exploits </a:t>
            </a:r>
            <a:r>
              <a:rPr lang="en-US" dirty="0"/>
              <a:t>the fact that </a:t>
            </a:r>
            <a:r>
              <a:rPr lang="en-US" dirty="0" smtClean="0"/>
              <a:t>inputs &amp; outputs of an S-box </a:t>
            </a:r>
            <a:r>
              <a:rPr lang="en-US" dirty="0"/>
              <a:t>may </a:t>
            </a:r>
            <a:r>
              <a:rPr lang="en-US" dirty="0" smtClean="0"/>
              <a:t>be linearly correlated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66790" y="2844435"/>
            <a:ext cx="2027310" cy="788652"/>
            <a:chOff x="1966790" y="2844435"/>
            <a:chExt cx="2027310" cy="78865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318187" y="3338929"/>
              <a:ext cx="137160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2709829" y="3044771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66790" y="2844435"/>
              <a:ext cx="70279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6200" y="2844435"/>
              <a:ext cx="6779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Δ</a:t>
              </a:r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83396" y="2844435"/>
            <a:ext cx="2027310" cy="788652"/>
            <a:chOff x="7983396" y="2844435"/>
            <a:chExt cx="2027310" cy="78865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334793" y="3338929"/>
              <a:ext cx="137160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8726435" y="3044771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83396" y="2844435"/>
              <a:ext cx="70279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32806" y="2844435"/>
              <a:ext cx="6779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19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 of 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How can we measure the non-linearity of S?</a:t>
            </a:r>
          </a:p>
          <a:p>
            <a:r>
              <a:rPr lang="en-US" dirty="0" smtClean="0"/>
              <a:t>One approach: calculate algebraic degree (example: AES’ S-box has </a:t>
            </a:r>
            <a:r>
              <a:rPr lang="en-US" dirty="0" err="1" smtClean="0"/>
              <a:t>deg</a:t>
            </a:r>
            <a:r>
              <a:rPr lang="en-US" dirty="0" smtClean="0"/>
              <a:t> 254)</a:t>
            </a:r>
          </a:p>
          <a:p>
            <a:pPr lvl="1"/>
            <a:r>
              <a:rPr lang="en-US" dirty="0" smtClean="0"/>
              <a:t>Unfortunately, sometimes, non-linear functions can look ‘very close’ to linear ones</a:t>
            </a:r>
          </a:p>
          <a:p>
            <a:pPr lvl="1"/>
            <a:r>
              <a:rPr lang="en-US" dirty="0" smtClean="0"/>
              <a:t>That is, there may exist a linear function L such that S(x) = L(x) most of the time</a:t>
            </a:r>
          </a:p>
          <a:p>
            <a:r>
              <a:rPr lang="en-US" dirty="0" smtClean="0"/>
              <a:t>New defender goal: S should be ‘very far’ from any linear function</a:t>
            </a:r>
          </a:p>
          <a:p>
            <a:pPr lvl="1"/>
            <a:r>
              <a:rPr lang="en-US" dirty="0" smtClean="0"/>
              <a:t>Unfortunately even this goal has its limits…</a:t>
            </a:r>
          </a:p>
        </p:txBody>
      </p:sp>
    </p:spTree>
    <p:extLst>
      <p:ext uri="{BB962C8B-B14F-4D97-AF65-F5344CB8AC3E}">
        <p14:creationId xmlns:p14="http://schemas.microsoft.com/office/powerpoint/2010/main" val="42180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now, let’s restrict our attention to functions that output only 1 bit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Def.</a:t>
            </a:r>
            <a:r>
              <a:rPr lang="en-US" dirty="0" smtClean="0"/>
              <a:t> The correlation between two functions F, G: {0,1}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x-none" dirty="0" smtClean="0"/>
              <a:t>→ {0,1} is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x-none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</a:t>
            </a:r>
            <a:r>
              <a:rPr lang="x-none" dirty="0" smtClean="0">
                <a:solidFill>
                  <a:schemeClr val="accent2">
                    <a:lumMod val="75000"/>
                  </a:schemeClr>
                </a:solidFill>
              </a:rPr>
              <a:t>(F, G) </a:t>
            </a:r>
            <a:r>
              <a:rPr lang="x-none" dirty="0"/>
              <a:t>= Pr</a:t>
            </a:r>
            <a:r>
              <a:rPr lang="x-none" dirty="0" smtClean="0"/>
              <a:t>[ F(x</a:t>
            </a:r>
            <a:r>
              <a:rPr lang="x-none" dirty="0"/>
              <a:t>) = </a:t>
            </a:r>
            <a:r>
              <a:rPr lang="x-none" dirty="0" smtClean="0"/>
              <a:t>G(x) ] </a:t>
            </a:r>
            <a:r>
              <a:rPr lang="x-none" dirty="0"/>
              <a:t>– Pr</a:t>
            </a:r>
            <a:r>
              <a:rPr lang="x-none" dirty="0" smtClean="0"/>
              <a:t>[ F(x</a:t>
            </a:r>
            <a:r>
              <a:rPr lang="x-none" dirty="0"/>
              <a:t>) </a:t>
            </a:r>
            <a:r>
              <a:rPr lang="x-none" dirty="0" smtClean="0"/>
              <a:t>≠ G(x) ]</a:t>
            </a:r>
          </a:p>
          <a:p>
            <a:pPr marL="0" indent="0">
              <a:buNone/>
            </a:pPr>
            <a:r>
              <a:rPr lang="x-none" dirty="0" smtClean="0"/>
              <a:t>Extremes:</a:t>
            </a:r>
          </a:p>
          <a:p>
            <a:r>
              <a:rPr lang="x-none" sz="2100" dirty="0" smtClean="0">
                <a:latin typeface="+mn-lt"/>
              </a:rPr>
              <a:t>C(F, G) = 1</a:t>
            </a:r>
          </a:p>
          <a:p>
            <a:r>
              <a:rPr lang="x-none" sz="2100" dirty="0" smtClean="0">
                <a:latin typeface="+mn-lt"/>
              </a:rPr>
              <a:t>C(F, G) = 0</a:t>
            </a:r>
          </a:p>
          <a:p>
            <a:r>
              <a:rPr lang="x-none" sz="2100" dirty="0" smtClean="0">
                <a:latin typeface="+mn-lt"/>
              </a:rPr>
              <a:t>C(F, G) = -1 </a:t>
            </a:r>
          </a:p>
          <a:p>
            <a:pPr marL="0" indent="0">
              <a:buNone/>
            </a:pPr>
            <a:endParaRPr lang="x-none" sz="2100" dirty="0">
              <a:latin typeface="+mn-lt"/>
            </a:endParaRPr>
          </a:p>
          <a:p>
            <a:pPr marL="0" indent="0">
              <a:buNone/>
            </a:pPr>
            <a:r>
              <a:rPr lang="x-none" dirty="0"/>
              <a:t>|</a:t>
            </a:r>
            <a:r>
              <a:rPr lang="x-none" dirty="0" smtClean="0"/>
              <a:t>C(F, G)| </a:t>
            </a:r>
            <a:r>
              <a:rPr lang="x-none" dirty="0"/>
              <a:t>tells you how well f can be used to predict g</a:t>
            </a:r>
            <a:r>
              <a:rPr lang="x-none" dirty="0" smtClean="0"/>
              <a:t>,</a:t>
            </a:r>
            <a:br>
              <a:rPr lang="x-none" dirty="0" smtClean="0"/>
            </a:br>
            <a:r>
              <a:rPr lang="x-none" dirty="0" smtClean="0"/>
              <a:t>and the sign tells you the direction of the connection</a:t>
            </a:r>
            <a:endParaRPr lang="en-US" sz="21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8161" y="3646647"/>
            <a:ext cx="7420621" cy="1267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</a:pPr>
            <a:r>
              <a:rPr lang="x-none" sz="2100" dirty="0" smtClean="0"/>
              <a:t>⇒ F and G are the same function (F = G)</a:t>
            </a:r>
          </a:p>
          <a:p>
            <a:pPr>
              <a:spcBef>
                <a:spcPts val="800"/>
              </a:spcBef>
            </a:pPr>
            <a:r>
              <a:rPr lang="x-none" sz="2100" dirty="0" smtClean="0"/>
              <a:t>⇒ F and G are </a:t>
            </a:r>
            <a:r>
              <a:rPr lang="x-none" sz="2100" i="1" dirty="0" smtClean="0"/>
              <a:t>independent</a:t>
            </a:r>
            <a:r>
              <a:rPr lang="x-none" sz="2100" dirty="0" smtClean="0"/>
              <a:t>: knowing F won’t help to predict G</a:t>
            </a:r>
            <a:endParaRPr lang="x-none" sz="2100" dirty="0"/>
          </a:p>
          <a:p>
            <a:pPr>
              <a:spcBef>
                <a:spcPts val="800"/>
              </a:spcBef>
            </a:pPr>
            <a:r>
              <a:rPr lang="x-none" sz="2100" dirty="0" smtClean="0"/>
              <a:t>⇒ F </a:t>
            </a:r>
            <a:r>
              <a:rPr lang="x-none" sz="2100" dirty="0"/>
              <a:t>and </a:t>
            </a:r>
            <a:r>
              <a:rPr lang="x-none" sz="2100" dirty="0" smtClean="0"/>
              <a:t>G </a:t>
            </a:r>
            <a:r>
              <a:rPr lang="x-none" sz="2100" dirty="0"/>
              <a:t>differ everywhere </a:t>
            </a:r>
            <a:r>
              <a:rPr lang="x-none" sz="2100" dirty="0" smtClean="0"/>
              <a:t>(F </a:t>
            </a:r>
            <a:r>
              <a:rPr lang="x-none" sz="2100" dirty="0"/>
              <a:t>= </a:t>
            </a:r>
            <a:r>
              <a:rPr lang="x-none" sz="2100" dirty="0" smtClean="0"/>
              <a:t>G </a:t>
            </a:r>
            <a:r>
              <a:rPr lang="x-none" sz="2100" dirty="0"/>
              <a:t>⊕ </a:t>
            </a:r>
            <a:r>
              <a:rPr lang="x-none" sz="2100" dirty="0" smtClean="0"/>
              <a:t>1)</a:t>
            </a:r>
            <a:endParaRPr lang="x-none" sz="2100" dirty="0"/>
          </a:p>
        </p:txBody>
      </p:sp>
    </p:spTree>
    <p:extLst>
      <p:ext uri="{BB962C8B-B14F-4D97-AF65-F5344CB8AC3E}">
        <p14:creationId xmlns:p14="http://schemas.microsoft.com/office/powerpoint/2010/main" val="29296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Mathematical cryptanalysis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2725463"/>
              </p:ext>
            </p:extLst>
          </p:nvPr>
        </p:nvGraphicFramePr>
        <p:xfrm>
          <a:off x="320855" y="841976"/>
          <a:ext cx="8100332" cy="509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339" y="2784677"/>
            <a:ext cx="3374569" cy="18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linearity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221753" cy="52586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Question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dirty="0"/>
              <a:t>When considering functions that output only one bit, which functions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: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{0,1}</a:t>
            </a:r>
            <a:r>
              <a:rPr lang="en-US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x-none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→ </a:t>
            </a:r>
            <a:r>
              <a:rPr lang="x-none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{0,1} should we call </a:t>
            </a:r>
            <a:r>
              <a:rPr lang="x-none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linear</a:t>
            </a:r>
            <a:r>
              <a:rPr lang="x-none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?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Answer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/>
              <a:t>Take ⊕ </a:t>
            </a:r>
            <a:r>
              <a:rPr lang="en-US" dirty="0"/>
              <a:t>of a subset of the input bits</a:t>
            </a:r>
          </a:p>
          <a:p>
            <a:r>
              <a:rPr lang="en-US" sz="2200" dirty="0">
                <a:latin typeface="+mn-lt"/>
              </a:rPr>
              <a:t>Let </a:t>
            </a:r>
            <a:r>
              <a:rPr lang="en-US" sz="2200" dirty="0" smtClean="0">
                <a:latin typeface="+mn-lt"/>
              </a:rPr>
              <a:t>u </a:t>
            </a:r>
            <a:r>
              <a:rPr lang="en-US" sz="2200" dirty="0">
                <a:latin typeface="+mn-lt"/>
              </a:rPr>
              <a:t>be a vector in {0,1}</a:t>
            </a:r>
            <a:r>
              <a:rPr lang="en-US" sz="2200" baseline="30000" dirty="0">
                <a:latin typeface="+mn-lt"/>
              </a:rPr>
              <a:t>n</a:t>
            </a:r>
          </a:p>
          <a:p>
            <a:r>
              <a:rPr lang="en-US" sz="2200" dirty="0">
                <a:latin typeface="+mn-lt"/>
              </a:rPr>
              <a:t>Form the linear </a:t>
            </a:r>
            <a:r>
              <a:rPr lang="en-US" sz="2200" dirty="0" smtClean="0">
                <a:latin typeface="+mn-lt"/>
              </a:rPr>
              <a:t>function</a:t>
            </a:r>
          </a:p>
          <a:p>
            <a:pPr indent="0">
              <a:buNone/>
            </a:pPr>
            <a:r>
              <a:rPr lang="en-US" sz="2200" dirty="0" smtClean="0">
                <a:latin typeface="+mn-lt"/>
              </a:rPr>
              <a:t>L</a:t>
            </a:r>
            <a:r>
              <a:rPr lang="en-US" sz="2200" baseline="-25000" dirty="0">
                <a:latin typeface="+mn-lt"/>
              </a:rPr>
              <a:t> </a:t>
            </a:r>
            <a:r>
              <a:rPr lang="en-US" sz="2200" baseline="-25000" dirty="0" smtClean="0">
                <a:latin typeface="+mn-lt"/>
              </a:rPr>
              <a:t>u </a:t>
            </a:r>
            <a:r>
              <a:rPr lang="en-US" sz="2200" dirty="0" smtClean="0">
                <a:latin typeface="+mn-lt"/>
              </a:rPr>
              <a:t>( x ) </a:t>
            </a:r>
            <a:r>
              <a:rPr lang="en-US" sz="2200" dirty="0">
                <a:latin typeface="+mn-lt"/>
              </a:rPr>
              <a:t>= </a:t>
            </a:r>
            <a:r>
              <a:rPr lang="en-US" sz="2200" dirty="0" smtClean="0">
                <a:latin typeface="+mn-lt"/>
              </a:rPr>
              <a:t>&lt;u, </a:t>
            </a:r>
            <a:r>
              <a:rPr lang="en-US" sz="2200" dirty="0">
                <a:latin typeface="+mn-lt"/>
              </a:rPr>
              <a:t>x&gt; = ⊕</a:t>
            </a:r>
            <a:r>
              <a:rPr lang="en-US" sz="2200" baseline="-25000" dirty="0" err="1">
                <a:latin typeface="+mn-lt"/>
              </a:rPr>
              <a:t>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(</a:t>
            </a:r>
            <a:r>
              <a:rPr lang="en-US" sz="2200" baseline="-250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u</a:t>
            </a:r>
            <a:r>
              <a:rPr lang="en-US" sz="2200" baseline="-25000" dirty="0" err="1" smtClean="0">
                <a:latin typeface="+mn-lt"/>
              </a:rPr>
              <a:t>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· </a:t>
            </a:r>
            <a:r>
              <a:rPr lang="en-US" sz="2200" dirty="0" smtClean="0">
                <a:latin typeface="+mn-lt"/>
              </a:rPr>
              <a:t>x</a:t>
            </a:r>
            <a:r>
              <a:rPr lang="en-US" sz="2200" baseline="-25000" dirty="0" smtClean="0">
                <a:latin typeface="+mn-lt"/>
              </a:rPr>
              <a:t>i </a:t>
            </a:r>
            <a:r>
              <a:rPr lang="en-US" sz="2200" dirty="0" smtClean="0">
                <a:latin typeface="+mn-lt"/>
              </a:rPr>
              <a:t>)</a:t>
            </a:r>
            <a:endParaRPr lang="en-US" sz="2200" baseline="300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All coefficients in u are either 0 or 1, so we take the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⊕ </a:t>
            </a:r>
            <a:r>
              <a:rPr lang="en-US" sz="2200" dirty="0" smtClean="0">
                <a:latin typeface="+mn-lt"/>
              </a:rPr>
              <a:t>of some of the 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x</a:t>
            </a:r>
            <a:r>
              <a:rPr lang="en-US" sz="2200" baseline="-25000" dirty="0" smtClean="0">
                <a:solidFill>
                  <a:prstClr val="black"/>
                </a:solidFill>
                <a:latin typeface="Lato"/>
              </a:rPr>
              <a:t>i</a:t>
            </a:r>
            <a:r>
              <a:rPr lang="en-US" sz="2200" dirty="0" smtClean="0">
                <a:latin typeface="+mn-lt"/>
              </a:rPr>
              <a:t>’s</a:t>
            </a:r>
            <a:endParaRPr lang="en-US" sz="2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C0504D">
                    <a:lumMod val="75000"/>
                  </a:srgbClr>
                </a:solidFill>
                <a:latin typeface="Lato Heavy"/>
              </a:rPr>
              <a:t>Follow-up question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Lato Heavy"/>
              </a:rPr>
              <a:t>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What is the correlation between linear functions?</a:t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9BBB59">
                    <a:lumMod val="75000"/>
                  </a:srgbClr>
                </a:solidFill>
                <a:latin typeface="Lato Heavy"/>
              </a:rPr>
              <a:t>Answer: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C( L</a:t>
            </a:r>
            <a:r>
              <a:rPr lang="en-US" baseline="-25000" dirty="0" smtClean="0">
                <a:solidFill>
                  <a:prstClr val="black"/>
                </a:solidFill>
              </a:rPr>
              <a:t>u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L</a:t>
            </a:r>
            <a:r>
              <a:rPr lang="en-US" baseline="-25000" dirty="0" err="1" smtClean="0">
                <a:solidFill>
                  <a:prstClr val="black"/>
                </a:solidFill>
              </a:rPr>
              <a:t>v</a:t>
            </a:r>
            <a:r>
              <a:rPr lang="en-US" dirty="0" smtClean="0">
                <a:solidFill>
                  <a:prstClr val="black"/>
                </a:solidFill>
              </a:rPr>
              <a:t> ) =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9088" y="5039522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→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314" y="5039522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→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039" y="5039522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→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6733" y="5206222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/>
              <a:t>→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7188" y="4162538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→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1658" y="5475733"/>
            <a:ext cx="179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→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998611" y="3010624"/>
            <a:ext cx="3086638" cy="937201"/>
            <a:chOff x="7998611" y="3010624"/>
            <a:chExt cx="3086638" cy="937201"/>
          </a:xfrm>
        </p:grpSpPr>
        <p:sp>
          <p:nvSpPr>
            <p:cNvPr id="14" name="TextBox 13"/>
            <p:cNvSpPr txBox="1"/>
            <p:nvPr/>
          </p:nvSpPr>
          <p:spPr>
            <a:xfrm>
              <a:off x="9286359" y="3014236"/>
              <a:ext cx="1798890" cy="93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1 if u = v</a:t>
              </a:r>
              <a:endPara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  <a:p>
              <a:r>
                <a:rPr lang="en-US" sz="24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0 otherwise</a:t>
              </a:r>
              <a:endPara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9029012" y="3014236"/>
              <a:ext cx="251871" cy="933589"/>
            </a:xfrm>
            <a:prstGeom prst="leftBrace">
              <a:avLst>
                <a:gd name="adj1" fmla="val 67028"/>
                <a:gd name="adj2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897450" y="3010624"/>
              <a:ext cx="17953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→</a:t>
              </a:r>
              <a:endParaRPr lang="en-US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90631" y="3010624"/>
              <a:ext cx="17953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→</a:t>
              </a:r>
              <a:endParaRPr lang="en-US" sz="1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2553" y="3416681"/>
              <a:ext cx="1282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→</a:t>
              </a:r>
              <a:endParaRPr lang="en-US" sz="1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98611" y="3416681"/>
              <a:ext cx="12824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→</a:t>
              </a:r>
              <a:endParaRPr lang="en-US" sz="1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13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Mayank\AppData\Local\Packages\Microsoft.Office.OneNote_8wekyb3d8bbwe\TempState\msohtmlclipclip_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9" y="3861924"/>
            <a:ext cx="495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Mayank\AppData\Local\Packages\Microsoft.Office.OneNote_8wekyb3d8bbwe\TempState\msohtmlclipclip_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93" y="3457824"/>
            <a:ext cx="4953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non-linearity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 consider the correlation of a linear function L</a:t>
            </a:r>
            <a:r>
              <a:rPr lang="en-US" baseline="-25000" dirty="0" smtClean="0"/>
              <a:t>u</a:t>
            </a:r>
            <a:r>
              <a:rPr lang="en-US" dirty="0" smtClean="0"/>
              <a:t> with a non-linear function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latin typeface="+mj-lt"/>
              </a:rPr>
              <a:t>Thm [</a:t>
            </a:r>
            <a:r>
              <a:rPr lang="en-US" dirty="0" err="1" smtClean="0">
                <a:solidFill>
                  <a:schemeClr val="accent4"/>
                </a:solidFill>
                <a:latin typeface="+mj-lt"/>
              </a:rPr>
              <a:t>Parseval</a:t>
            </a:r>
            <a:r>
              <a:rPr lang="en-US" dirty="0" smtClean="0">
                <a:solidFill>
                  <a:schemeClr val="accent4"/>
                </a:solidFill>
                <a:latin typeface="+mj-lt"/>
              </a:rPr>
              <a:t>]. </a:t>
            </a:r>
            <a:r>
              <a:rPr lang="en-US" dirty="0" smtClean="0"/>
              <a:t>For any function F:   </a:t>
            </a:r>
            <a:r>
              <a:rPr lang="el-GR" sz="2800" dirty="0" smtClean="0"/>
              <a:t>Σ</a:t>
            </a:r>
            <a:r>
              <a:rPr lang="en-US" baseline="-25000" dirty="0" smtClean="0"/>
              <a:t> u </a:t>
            </a:r>
            <a:r>
              <a:rPr lang="en-US" dirty="0" smtClean="0"/>
              <a:t>C(</a:t>
            </a:r>
            <a:r>
              <a:rPr lang="en-US" baseline="-25000" dirty="0" smtClean="0"/>
              <a:t> </a:t>
            </a:r>
            <a:r>
              <a:rPr lang="en-US" dirty="0" smtClean="0"/>
              <a:t>F, L</a:t>
            </a:r>
            <a:r>
              <a:rPr lang="en-US" baseline="-25000" dirty="0" smtClean="0"/>
              <a:t> u 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Corollary.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For any F, there exists a linear function such that |</a:t>
            </a:r>
            <a:r>
              <a:rPr lang="en-US" dirty="0">
                <a:solidFill>
                  <a:prstClr val="black"/>
                </a:solidFill>
              </a:rPr>
              <a:t> C(</a:t>
            </a:r>
            <a:r>
              <a:rPr lang="en-US" baseline="-25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F, L</a:t>
            </a:r>
            <a:r>
              <a:rPr lang="en-US" baseline="-25000" dirty="0">
                <a:solidFill>
                  <a:prstClr val="black"/>
                </a:solidFill>
              </a:rPr>
              <a:t> u 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en-US" dirty="0" smtClean="0"/>
              <a:t>| &gt; 2</a:t>
            </a:r>
            <a:r>
              <a:rPr lang="en-US" baseline="30000" dirty="0" smtClean="0"/>
              <a:t>-n/2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2100" dirty="0" smtClean="0">
                <a:latin typeface="+mn-lt"/>
              </a:rPr>
              <a:t>If F has N inputs, there’s a linear function that matches it with advantage at least   N</a:t>
            </a:r>
          </a:p>
          <a:p>
            <a:r>
              <a:rPr lang="en-US" sz="2100" dirty="0" smtClean="0">
                <a:solidFill>
                  <a:prstClr val="black"/>
                </a:solidFill>
                <a:latin typeface="+mn-lt"/>
              </a:rPr>
              <a:t>In the case of AES: N = 256, so   N = 16</a:t>
            </a:r>
          </a:p>
          <a:p>
            <a:pPr marL="0" indent="0">
              <a:buNone/>
            </a:pPr>
            <a:endParaRPr lang="en-US" sz="2100" dirty="0">
              <a:solidFill>
                <a:prstClr val="black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/>
              <a:t>But hang on a second: </a:t>
            </a:r>
            <a:r>
              <a:rPr lang="en-US" dirty="0" smtClean="0"/>
              <a:t>AES </a:t>
            </a:r>
            <a:r>
              <a:rPr lang="en-US" dirty="0"/>
              <a:t>S-box has </a:t>
            </a:r>
            <a:r>
              <a:rPr lang="en-US" dirty="0" smtClean="0"/>
              <a:t>more than 1 bit of output!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2678" y="1281257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→</a:t>
            </a:r>
            <a:endParaRPr lang="en-US" sz="10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5786" y="2260449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→</a:t>
            </a:r>
            <a:endParaRPr lang="en-US" sz="10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256" y="2258961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→</a:t>
            </a:r>
            <a:endParaRPr lang="en-US" sz="10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6774" y="3216252"/>
            <a:ext cx="12824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→</a:t>
            </a:r>
            <a:endParaRPr lang="en-US" sz="10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0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concerns about S being ‘too linear’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6743"/>
            <a:ext cx="5386917" cy="639762"/>
          </a:xfrm>
        </p:spPr>
        <p:txBody>
          <a:bodyPr/>
          <a:lstStyle/>
          <a:p>
            <a:r>
              <a:rPr lang="en-US" dirty="0" smtClean="0"/>
              <a:t>Form of the S-box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3306507"/>
            <a:ext cx="5386917" cy="35514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linear function on all n 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Linear ‘most of the time’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Has </a:t>
            </a:r>
            <a:r>
              <a:rPr lang="en-US" sz="2200" dirty="0"/>
              <a:t>1 bit of output that is a linear function of 1 bit of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Subset of the output bits is linearly correlated with subset of input bits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2666743"/>
            <a:ext cx="5389033" cy="639762"/>
          </a:xfrm>
        </p:spPr>
        <p:txBody>
          <a:bodyPr/>
          <a:lstStyle/>
          <a:p>
            <a:r>
              <a:rPr lang="en-US" dirty="0" smtClean="0"/>
              <a:t>How to break a cipher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93368" y="3306506"/>
            <a:ext cx="5389033" cy="35514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Solve a system of linear equations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Solve linear programming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Same </a:t>
            </a:r>
            <a:r>
              <a:rPr lang="en-US" sz="2200" dirty="0"/>
              <a:t>as #1 (partial breaks count too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Consider more correlations…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49835" y="922609"/>
            <a:ext cx="4780841" cy="1595129"/>
            <a:chOff x="7234887" y="948343"/>
            <a:chExt cx="4780841" cy="1595129"/>
          </a:xfrm>
        </p:grpSpPr>
        <p:sp>
          <p:nvSpPr>
            <p:cNvPr id="52" name="TextBox 51"/>
            <p:cNvSpPr txBox="1"/>
            <p:nvPr/>
          </p:nvSpPr>
          <p:spPr>
            <a:xfrm>
              <a:off x="7234887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515160" y="1987704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54" name="Straight Arrow Connector 53"/>
            <p:cNvCxnSpPr>
              <a:stCxn id="52" idx="3"/>
              <a:endCxn id="53" idx="1"/>
            </p:cNvCxnSpPr>
            <p:nvPr/>
          </p:nvCxnSpPr>
          <p:spPr>
            <a:xfrm>
              <a:off x="7735455" y="2249314"/>
              <a:ext cx="3779705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8179244" y="948343"/>
              <a:ext cx="708116" cy="1428140"/>
              <a:chOff x="8216252" y="948343"/>
              <a:chExt cx="708116" cy="142814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0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60" name="Straight Arrow Connector 59"/>
                <p:cNvCxnSpPr>
                  <a:stCxn id="59" idx="0"/>
                  <a:endCxn id="59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Arrow Connector 57"/>
              <p:cNvCxnSpPr>
                <a:stCxn id="56" idx="2"/>
                <a:endCxn id="59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9331149" y="1955156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0363254" y="948343"/>
              <a:ext cx="708116" cy="1428140"/>
              <a:chOff x="8216252" y="948343"/>
              <a:chExt cx="708116" cy="142814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216252" y="948343"/>
                <a:ext cx="708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8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8439166" y="2110176"/>
                <a:ext cx="262287" cy="266307"/>
                <a:chOff x="4242642" y="3498800"/>
                <a:chExt cx="228600" cy="228600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4242642" y="34988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67" name="Straight Arrow Connector 66"/>
                <p:cNvCxnSpPr>
                  <a:stCxn id="66" idx="0"/>
                  <a:endCxn id="66" idx="4"/>
                </p:cNvCxnSpPr>
                <p:nvPr/>
              </p:nvCxnSpPr>
              <p:spPr>
                <a:xfrm>
                  <a:off x="4356942" y="3498800"/>
                  <a:ext cx="0" cy="22860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/>
              <p:cNvCxnSpPr>
                <a:stCxn id="63" idx="2"/>
                <a:endCxn id="66" idx="0"/>
              </p:cNvCxnSpPr>
              <p:nvPr/>
            </p:nvCxnSpPr>
            <p:spPr>
              <a:xfrm>
                <a:off x="8570310" y="1471563"/>
                <a:ext cx="0" cy="63861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02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in multiple bit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let’s </a:t>
            </a:r>
            <a:r>
              <a:rPr lang="en-US" dirty="0" smtClean="0"/>
              <a:t>consider an arbitrary function </a:t>
            </a:r>
            <a:r>
              <a:rPr lang="en-US" i="1" dirty="0" smtClean="0"/>
              <a:t>F</a:t>
            </a:r>
            <a:r>
              <a:rPr lang="en-US" dirty="0" smtClean="0"/>
              <a:t>: </a:t>
            </a:r>
            <a:r>
              <a:rPr lang="en-US" dirty="0"/>
              <a:t>{0,1}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x-none" dirty="0"/>
              <a:t>→ {</a:t>
            </a:r>
            <a:r>
              <a:rPr lang="x-none" dirty="0" smtClean="0"/>
              <a:t>0,1}</a:t>
            </a:r>
            <a:r>
              <a:rPr lang="en-US" baseline="30000" dirty="0" smtClean="0"/>
              <a:t>m</a:t>
            </a:r>
            <a:endParaRPr lang="en-US" dirty="0" smtClean="0"/>
          </a:p>
          <a:p>
            <a:r>
              <a:rPr lang="en-US" dirty="0" smtClean="0"/>
              <a:t>The correlation function we described before no longer works</a:t>
            </a:r>
          </a:p>
          <a:p>
            <a:pPr lvl="1"/>
            <a:r>
              <a:rPr lang="en-US" sz="2200" dirty="0" smtClean="0"/>
              <a:t>It only describes functions with one bit of output</a:t>
            </a:r>
          </a:p>
          <a:p>
            <a:pPr lvl="1"/>
            <a:r>
              <a:rPr lang="en-US" sz="2200" dirty="0" smtClean="0"/>
              <a:t>To understand bigger functions, simply measure all of its projections to 1 bit</a:t>
            </a:r>
          </a:p>
          <a:p>
            <a:r>
              <a:rPr lang="en-US" dirty="0" smtClean="0"/>
              <a:t>Form a 2</a:t>
            </a:r>
            <a:r>
              <a:rPr lang="en-US" baseline="30000" dirty="0" smtClean="0"/>
              <a:t>n</a:t>
            </a:r>
            <a:r>
              <a:rPr lang="en-US" dirty="0" smtClean="0"/>
              <a:t> × 2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matrix</a:t>
            </a:r>
            <a:r>
              <a:rPr lang="en-US" i="1" dirty="0" smtClean="0"/>
              <a:t> </a:t>
            </a:r>
            <a:r>
              <a:rPr lang="en-US" dirty="0" smtClean="0"/>
              <a:t>of correlations between subsets of outputs &amp; inputs</a:t>
            </a:r>
          </a:p>
          <a:p>
            <a:pPr marL="0" indent="0" algn="ctr">
              <a:buNone/>
            </a:pPr>
            <a:r>
              <a:rPr lang="en-US" dirty="0" err="1" smtClean="0"/>
              <a:t>C</a:t>
            </a:r>
            <a:r>
              <a:rPr lang="en-US" baseline="-25000" dirty="0" err="1" smtClean="0"/>
              <a:t>u,v</a:t>
            </a:r>
            <a:r>
              <a:rPr lang="en-US" dirty="0" smtClean="0"/>
              <a:t> </a:t>
            </a:r>
            <a:r>
              <a:rPr lang="en-US" dirty="0"/>
              <a:t>= C(u · </a:t>
            </a:r>
            <a:r>
              <a:rPr lang="en-US" dirty="0" smtClean="0"/>
              <a:t>x, v · </a:t>
            </a:r>
            <a:r>
              <a:rPr lang="en-US" i="1" dirty="0" smtClean="0"/>
              <a:t>F</a:t>
            </a:r>
            <a:r>
              <a:rPr lang="en-US" dirty="0" smtClean="0"/>
              <a:t>(x) )</a:t>
            </a:r>
          </a:p>
          <a:p>
            <a:r>
              <a:rPr lang="en-US" dirty="0" smtClean="0"/>
              <a:t>For an S-box, we want to know how well this correlation can be</a:t>
            </a:r>
          </a:p>
          <a:p>
            <a:r>
              <a:rPr lang="en-US" dirty="0" smtClean="0"/>
              <a:t>We refer to this relationship as a </a:t>
            </a:r>
            <a:r>
              <a:rPr lang="en-US" i="1" dirty="0" smtClean="0">
                <a:solidFill>
                  <a:schemeClr val="accent1"/>
                </a:solidFill>
              </a:rPr>
              <a:t>linear trail</a:t>
            </a:r>
            <a:r>
              <a:rPr lang="en-US" dirty="0"/>
              <a:t> </a:t>
            </a:r>
            <a:r>
              <a:rPr lang="en-US" dirty="0" smtClean="0"/>
              <a:t>u ↦ v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929913" y="3731424"/>
            <a:ext cx="2095040" cy="788652"/>
            <a:chOff x="7949531" y="2844435"/>
            <a:chExt cx="2095040" cy="78865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334793" y="3338929"/>
              <a:ext cx="137160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8726435" y="3044771"/>
              <a:ext cx="588316" cy="5883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9531" y="2844435"/>
              <a:ext cx="70279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u · 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66671" y="2844435"/>
              <a:ext cx="6779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v · y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57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approximation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3738880" cy="5258631"/>
          </a:xfrm>
        </p:spPr>
        <p:txBody>
          <a:bodyPr>
            <a:normAutofit/>
          </a:bodyPr>
          <a:lstStyle/>
          <a:p>
            <a:r>
              <a:rPr lang="en-US" dirty="0" smtClean="0"/>
              <a:t>Take an S-box</a:t>
            </a:r>
            <a:br>
              <a:rPr lang="en-US" dirty="0" smtClean="0"/>
            </a:br>
            <a:r>
              <a:rPr lang="en-US" dirty="0" smtClean="0"/>
              <a:t>(here, the one for TOY)</a:t>
            </a:r>
          </a:p>
          <a:p>
            <a:r>
              <a:rPr lang="en-US" dirty="0" smtClean="0"/>
              <a:t>For each row u and column v, compute how </a:t>
            </a:r>
            <a:r>
              <a:rPr lang="en-US" dirty="0"/>
              <a:t>often </a:t>
            </a:r>
            <a:r>
              <a:rPr lang="en-US" dirty="0" smtClean="0"/>
              <a:t>u </a:t>
            </a:r>
            <a:r>
              <a:rPr lang="en-US" dirty="0"/>
              <a:t>· </a:t>
            </a:r>
            <a:r>
              <a:rPr lang="en-US" dirty="0" smtClean="0"/>
              <a:t>x = </a:t>
            </a:r>
            <a:r>
              <a:rPr lang="en-US" dirty="0"/>
              <a:t>v · F(x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will happen ½ of the time by chance</a:t>
            </a:r>
          </a:p>
          <a:p>
            <a:r>
              <a:rPr lang="en-US" dirty="0" smtClean="0"/>
              <a:t>Record the difference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</a:rPr>
              <a:t>Def.</a:t>
            </a:r>
            <a:r>
              <a:rPr lang="en-US" dirty="0" smtClean="0"/>
              <a:t> </a:t>
            </a:r>
            <a:r>
              <a:rPr lang="en-US" i="1" dirty="0" smtClean="0"/>
              <a:t>Max linear bias</a:t>
            </a:r>
          </a:p>
          <a:p>
            <a:pPr marL="0" indent="0">
              <a:buNone/>
            </a:pPr>
            <a:r>
              <a:rPr lang="en-US" dirty="0" smtClean="0"/>
              <a:t>Biggest number in this table, in absolute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6" t="10114" r="13884" b="15334"/>
          <a:stretch/>
        </p:blipFill>
        <p:spPr>
          <a:xfrm>
            <a:off x="4829257" y="1349919"/>
            <a:ext cx="7105340" cy="5010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0391" y="919033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Parity of outputs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548332" y="3639886"/>
            <a:ext cx="2127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Partiy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of inputs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82825" y="4114798"/>
            <a:ext cx="440267" cy="3822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correlation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r>
              <a:rPr lang="en-US" dirty="0"/>
              <a:t>: if </a:t>
            </a:r>
            <a:r>
              <a:rPr lang="en-US" i="1" dirty="0"/>
              <a:t>H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 ∘ </a:t>
            </a:r>
            <a:r>
              <a:rPr lang="en-US" i="1" dirty="0"/>
              <a:t>G</a:t>
            </a:r>
            <a:r>
              <a:rPr lang="en-US" dirty="0"/>
              <a:t>, then C</a:t>
            </a:r>
            <a:r>
              <a:rPr lang="en-US" i="1" baseline="30000" dirty="0"/>
              <a:t>H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>
                <a:solidFill>
                  <a:prstClr val="black"/>
                </a:solidFill>
              </a:rPr>
              <a:t>C</a:t>
            </a:r>
            <a:r>
              <a:rPr lang="en-US" i="1" baseline="30000" dirty="0">
                <a:solidFill>
                  <a:prstClr val="black"/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>
                <a:solidFill>
                  <a:prstClr val="black"/>
                </a:solidFill>
              </a:rPr>
              <a:t>×</a:t>
            </a:r>
            <a:r>
              <a:rPr lang="en-US" dirty="0" smtClean="0"/>
              <a:t> C</a:t>
            </a:r>
            <a:r>
              <a:rPr lang="en-US" i="1" baseline="30000" dirty="0" smtClean="0"/>
              <a:t>F</a:t>
            </a:r>
            <a:endParaRPr lang="en-US" i="1" baseline="30000" dirty="0"/>
          </a:p>
          <a:p>
            <a:r>
              <a:rPr lang="en-US" dirty="0"/>
              <a:t>XOR with a constant: if </a:t>
            </a:r>
            <a:r>
              <a:rPr lang="en-US" i="1" dirty="0"/>
              <a:t>F</a:t>
            </a:r>
            <a:r>
              <a:rPr lang="en-US" dirty="0"/>
              <a:t>(x) = x ⊕ k, then C</a:t>
            </a:r>
            <a:r>
              <a:rPr lang="en-US" i="1" baseline="30000" dirty="0"/>
              <a:t>F</a:t>
            </a:r>
            <a:r>
              <a:rPr lang="en-US" dirty="0"/>
              <a:t> is diagonal matrix with ±</a:t>
            </a:r>
            <a:r>
              <a:rPr lang="en-US" dirty="0" smtClean="0"/>
              <a:t>1 entries</a:t>
            </a:r>
            <a:endParaRPr lang="en-US" dirty="0"/>
          </a:p>
          <a:p>
            <a:r>
              <a:rPr lang="en-US" dirty="0"/>
              <a:t>Constant </a:t>
            </a:r>
            <a:r>
              <a:rPr lang="en-US" dirty="0" err="1"/>
              <a:t>mult</a:t>
            </a:r>
            <a:r>
              <a:rPr lang="en-US" dirty="0"/>
              <a:t>: if </a:t>
            </a:r>
            <a:r>
              <a:rPr lang="en-US" i="1" dirty="0"/>
              <a:t>F</a:t>
            </a:r>
            <a:r>
              <a:rPr lang="en-US" dirty="0"/>
              <a:t>(x) = </a:t>
            </a:r>
            <a:r>
              <a:rPr lang="en-US" dirty="0" err="1"/>
              <a:t>Mx</a:t>
            </a:r>
            <a:r>
              <a:rPr lang="en-US" dirty="0"/>
              <a:t> for a matrix M, then C</a:t>
            </a:r>
            <a:r>
              <a:rPr lang="en-US" i="1" baseline="30000" dirty="0"/>
              <a:t>F</a:t>
            </a:r>
            <a:r>
              <a:rPr lang="en-US" dirty="0"/>
              <a:t> is a permutation matrix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Properties </a:t>
            </a:r>
            <a:r>
              <a:rPr lang="en-US" sz="2600" dirty="0"/>
              <a:t>⇒ only the values in C</a:t>
            </a:r>
            <a:r>
              <a:rPr lang="en-US" sz="2600" i="1" baseline="30000" dirty="0"/>
              <a:t>S</a:t>
            </a:r>
            <a:r>
              <a:rPr lang="en-US" sz="2600" dirty="0"/>
              <a:t> matter when analyzing </a:t>
            </a:r>
            <a:r>
              <a:rPr lang="en-US" sz="2600" dirty="0" smtClean="0"/>
              <a:t>a block </a:t>
            </a:r>
            <a:r>
              <a:rPr lang="en-US" sz="2600" dirty="0"/>
              <a:t>cipher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trails through multiple 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42827"/>
            <a:ext cx="10972800" cy="3217913"/>
          </a:xfrm>
        </p:spPr>
        <p:txBody>
          <a:bodyPr/>
          <a:lstStyle/>
          <a:p>
            <a:r>
              <a:rPr lang="en-US" dirty="0"/>
              <a:t>Remember, only the S-box affects the strength of linear correlations</a:t>
            </a:r>
          </a:p>
          <a:p>
            <a:r>
              <a:rPr lang="en-US" dirty="0"/>
              <a:t>But we may need to correlate different subsets of inputs vs. outputs</a:t>
            </a:r>
          </a:p>
          <a:p>
            <a:r>
              <a:rPr lang="en-US" dirty="0"/>
              <a:t>A linear trail continues this connection across multiple rounds</a:t>
            </a:r>
          </a:p>
          <a:p>
            <a:r>
              <a:rPr lang="en-US" dirty="0"/>
              <a:t>C[ trail ] = </a:t>
            </a:r>
            <a:r>
              <a:rPr lang="el-GR" sz="2800" dirty="0">
                <a:latin typeface="Times" panose="02020603050405020304" pitchFamily="18" charset="0"/>
                <a:ea typeface="Tahoma" panose="020B0604030504040204" pitchFamily="34" charset="0"/>
                <a:cs typeface="Times" panose="02020603050405020304" pitchFamily="18" charset="0"/>
              </a:rPr>
              <a:t>Π</a:t>
            </a:r>
            <a:r>
              <a:rPr lang="en-US" dirty="0"/>
              <a:t> C[ each step 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560" y="1246377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2873" y="1246377"/>
            <a:ext cx="50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sz="2800" baseline="-250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2709128" y="1507987"/>
            <a:ext cx="677374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3961328" y="1213829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5801844" y="1246377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7642360" y="1213829"/>
            <a:ext cx="588316" cy="588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3684" y="2054585"/>
            <a:ext cx="8994053" cy="523220"/>
            <a:chOff x="169933" y="3419109"/>
            <a:chExt cx="8994053" cy="523220"/>
          </a:xfrm>
        </p:grpSpPr>
        <p:grpSp>
          <p:nvGrpSpPr>
            <p:cNvPr id="36" name="Group 35"/>
            <p:cNvGrpSpPr/>
            <p:nvPr/>
          </p:nvGrpSpPr>
          <p:grpSpPr>
            <a:xfrm>
              <a:off x="3010957" y="3419109"/>
              <a:ext cx="6153029" cy="523220"/>
              <a:chOff x="3010957" y="3419109"/>
              <a:chExt cx="6153029" cy="52322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010957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u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0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6853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u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691989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u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515444" y="3419109"/>
                <a:ext cx="648542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u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3</a:t>
                </a:r>
                <a:endParaRPr lang="en-US" sz="2800" baseline="-25000" dirty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42" name="Straight Arrow Connector 41"/>
              <p:cNvCxnSpPr>
                <a:stCxn id="38" idx="3"/>
                <a:endCxn id="39" idx="1"/>
              </p:cNvCxnSpPr>
              <p:nvPr/>
            </p:nvCxnSpPr>
            <p:spPr>
              <a:xfrm>
                <a:off x="3659499" y="3680719"/>
                <a:ext cx="1209035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9" idx="3"/>
                <a:endCxn id="40" idx="1"/>
              </p:cNvCxnSpPr>
              <p:nvPr/>
            </p:nvCxnSpPr>
            <p:spPr>
              <a:xfrm>
                <a:off x="5517076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40" idx="3"/>
                <a:endCxn id="41" idx="1"/>
              </p:cNvCxnSpPr>
              <p:nvPr/>
            </p:nvCxnSpPr>
            <p:spPr>
              <a:xfrm>
                <a:off x="7340531" y="3680719"/>
                <a:ext cx="1174913" cy="0"/>
              </a:xfrm>
              <a:prstGeom prst="straightConnector1">
                <a:avLst/>
              </a:prstGeom>
              <a:ln cmpd="sng">
                <a:prstDash val="sysDot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69933" y="3419109"/>
              <a:ext cx="2718924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2800" dirty="0" smtClean="0">
                  <a:solidFill>
                    <a:schemeClr val="accent6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Linear trail:</a:t>
              </a:r>
              <a:endParaRPr lang="en-US" sz="2800" baseline="-25000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25458" y="998407"/>
            <a:ext cx="2354837" cy="523220"/>
            <a:chOff x="4925458" y="998407"/>
            <a:chExt cx="2354837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4925458" y="998407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79727" y="998407"/>
              <a:ext cx="500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j</a:t>
              </a:r>
              <a:endParaRPr lang="en-US" sz="2800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09128" y="1431998"/>
            <a:ext cx="6773745" cy="523220"/>
            <a:chOff x="2709128" y="1431998"/>
            <a:chExt cx="6773745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2709128" y="1431998"/>
              <a:ext cx="1252200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u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0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· x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30676" y="1431998"/>
              <a:ext cx="1252197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u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· y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90160" y="1431998"/>
              <a:ext cx="1252197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u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· j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49647" y="1431998"/>
              <a:ext cx="1252197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u</a:t>
              </a:r>
              <a:r>
                <a:rPr lang="en-US" sz="2800" baseline="-25000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r>
                <a:rPr lang="en-US" sz="28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· </a:t>
              </a:r>
              <a:r>
                <a:rPr lang="en-US" sz="2800" i="1" dirty="0" err="1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</a:t>
              </a:r>
              <a:endParaRPr lang="en-US" sz="2800" baseline="-25000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bias in the AES S-box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102108"/>
            <a:ext cx="10972800" cy="25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trail strategy through 4 rounds of AES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4553749" cy="5258631"/>
          </a:xfrm>
        </p:spPr>
        <p:txBody>
          <a:bodyPr/>
          <a:lstStyle/>
          <a:p>
            <a:r>
              <a:rPr lang="en-US" dirty="0" smtClean="0"/>
              <a:t>DC argument holds for LC too</a:t>
            </a:r>
          </a:p>
          <a:p>
            <a:pPr lvl="1"/>
            <a:r>
              <a:rPr lang="en-US" dirty="0" smtClean="0"/>
              <a:t>≥ 25 active S-boxes in 4 rounds</a:t>
            </a:r>
          </a:p>
          <a:p>
            <a:pPr lvl="1"/>
            <a:r>
              <a:rPr lang="en-US" dirty="0" smtClean="0"/>
              <a:t>Each has max linear bias of 2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So C [four-round trail] ≈ 2</a:t>
            </a:r>
            <a:r>
              <a:rPr lang="en-US" baseline="30000" dirty="0" smtClean="0"/>
              <a:t>-75</a:t>
            </a:r>
          </a:p>
          <a:p>
            <a:pPr lvl="1"/>
            <a:r>
              <a:rPr lang="en-US" dirty="0" smtClean="0"/>
              <a:t>An 8-round trail has C &lt; 2</a:t>
            </a:r>
            <a:r>
              <a:rPr lang="en-US" baseline="30000" dirty="0" smtClean="0"/>
              <a:t>-150</a:t>
            </a:r>
            <a:endParaRPr lang="en-US" baseline="30000" dirty="0"/>
          </a:p>
          <a:p>
            <a:pPr lvl="1"/>
            <a:r>
              <a:rPr lang="en-US" dirty="0" smtClean="0"/>
              <a:t>A 12-round </a:t>
            </a:r>
            <a:r>
              <a:rPr lang="en-US" dirty="0"/>
              <a:t>trail has C &lt; </a:t>
            </a:r>
            <a:r>
              <a:rPr lang="en-US" dirty="0" smtClean="0"/>
              <a:t>2</a:t>
            </a:r>
            <a:r>
              <a:rPr lang="en-US" baseline="30000" dirty="0" smtClean="0"/>
              <a:t>-225</a:t>
            </a:r>
            <a:endParaRPr lang="en-US" dirty="0" smtClean="0"/>
          </a:p>
          <a:p>
            <a:r>
              <a:rPr lang="en-US" dirty="0" smtClean="0"/>
              <a:t>Brute force search is better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0" t="24713" r="22237" b="17503"/>
          <a:stretch/>
        </p:blipFill>
        <p:spPr>
          <a:xfrm>
            <a:off x="6559588" y="1102109"/>
            <a:ext cx="5022812" cy="3340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7413" y="4911477"/>
            <a:ext cx="973717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Lato Medium"/>
                <a:cs typeface="Lato Medium"/>
              </a:rPr>
              <a:t>“Instead of spending most of its resources on large S-boxes, the wide trail strategy aims at designing the round transformations such that there are no [linear or differential] trails/characteristics of low weight”</a:t>
            </a:r>
            <a:endParaRPr lang="en-US" sz="2400" dirty="0">
              <a:latin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529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Cryptanalysis: the last 20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metrics to measure confusion &amp; diffusion</a:t>
            </a:r>
          </a:p>
          <a:p>
            <a:pPr lvl="1"/>
            <a:r>
              <a:rPr lang="en-US" dirty="0" smtClean="0"/>
              <a:t>Auto-correlation and cross-correlation</a:t>
            </a:r>
          </a:p>
          <a:p>
            <a:pPr lvl="1"/>
            <a:r>
              <a:rPr lang="en-US" dirty="0" smtClean="0"/>
              <a:t>Propagation/avalanching criteria and correlation immunity</a:t>
            </a:r>
          </a:p>
          <a:p>
            <a:r>
              <a:rPr lang="en-US" dirty="0" smtClean="0"/>
              <a:t>Additional types of attacks</a:t>
            </a:r>
          </a:p>
          <a:p>
            <a:pPr lvl="1"/>
            <a:r>
              <a:rPr lang="en-US" dirty="0"/>
              <a:t>Impossible differential cryptanalysis</a:t>
            </a:r>
          </a:p>
          <a:p>
            <a:pPr lvl="1"/>
            <a:r>
              <a:rPr lang="en-US" dirty="0"/>
              <a:t>Boomerang attacks, and other high-order differential attacks</a:t>
            </a:r>
          </a:p>
          <a:p>
            <a:pPr lvl="1"/>
            <a:r>
              <a:rPr lang="en-US" dirty="0" smtClean="0"/>
              <a:t>Differential-linear </a:t>
            </a:r>
            <a:r>
              <a:rPr lang="en-US" dirty="0"/>
              <a:t>attacks</a:t>
            </a:r>
          </a:p>
          <a:p>
            <a:pPr lvl="1"/>
            <a:r>
              <a:rPr lang="en-US" dirty="0" smtClean="0"/>
              <a:t>Saturation </a:t>
            </a:r>
            <a:r>
              <a:rPr lang="en-US" dirty="0"/>
              <a:t>attacks</a:t>
            </a:r>
          </a:p>
          <a:p>
            <a:pPr lvl="1"/>
            <a:r>
              <a:rPr lang="en-US" dirty="0" smtClean="0"/>
              <a:t>Key schedule attacks</a:t>
            </a:r>
          </a:p>
          <a:p>
            <a:pPr lvl="1"/>
            <a:r>
              <a:rPr lang="en-US" dirty="0" smtClean="0"/>
              <a:t>Related key attacks</a:t>
            </a:r>
          </a:p>
          <a:p>
            <a:pPr lvl="1"/>
            <a:r>
              <a:rPr lang="en-US" dirty="0" smtClean="0"/>
              <a:t>Cube attacks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8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Even-Mansour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6856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</a:t>
            </a:r>
            <a:r>
              <a:rPr lang="en-US" dirty="0"/>
              <a:t>: </a:t>
            </a:r>
            <a:r>
              <a:rPr lang="en-US" i="1" dirty="0"/>
              <a:t>What is the simplest possible construction of a block cipher </a:t>
            </a:r>
            <a:r>
              <a:rPr lang="en-US" i="1" dirty="0" smtClean="0"/>
              <a:t>that has </a:t>
            </a:r>
            <a:r>
              <a:rPr lang="en-US" i="1" dirty="0"/>
              <a:t>a formal proof of security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Even-Mansour 91: </a:t>
            </a:r>
            <a:r>
              <a:rPr lang="en-US" i="1" dirty="0" smtClean="0"/>
              <a:t>Apply </a:t>
            </a:r>
            <a:r>
              <a:rPr lang="en-US" i="1" dirty="0" err="1" smtClean="0"/>
              <a:t>Rivest’s</a:t>
            </a:r>
            <a:r>
              <a:rPr lang="en-US" i="1" dirty="0" smtClean="0"/>
              <a:t> </a:t>
            </a:r>
            <a:r>
              <a:rPr lang="en-US" i="1" dirty="0" err="1" smtClean="0"/>
              <a:t>DESx</a:t>
            </a:r>
            <a:r>
              <a:rPr lang="en-US" i="1" dirty="0" smtClean="0"/>
              <a:t> idea to any “public, random-looking perm”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Theorems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Resulting block cipher is</a:t>
            </a:r>
            <a:br>
              <a:rPr lang="en-US" dirty="0" smtClean="0"/>
            </a:br>
            <a:r>
              <a:rPr lang="en-US" i="1" dirty="0" smtClean="0"/>
              <a:t>strongly pseudorandom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/>
              <a:t>…even if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is publicly known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2"/>
            </a:pPr>
            <a:r>
              <a:rPr lang="en-US" dirty="0" smtClean="0"/>
              <a:t>Construction is </a:t>
            </a:r>
            <a:r>
              <a:rPr lang="en-US" i="1" dirty="0" smtClean="0"/>
              <a:t>minimal</a:t>
            </a:r>
            <a:r>
              <a:rPr lang="en-US" dirty="0" smtClean="0"/>
              <a:t> in the</a:t>
            </a:r>
            <a:br>
              <a:rPr lang="en-US" dirty="0" smtClean="0"/>
            </a:br>
            <a:r>
              <a:rPr lang="en-US" dirty="0" smtClean="0"/>
              <a:t>sense that nothing can be removed</a:t>
            </a: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41665" y="1645042"/>
            <a:ext cx="1951765" cy="1363758"/>
            <a:chOff x="8141665" y="1645042"/>
            <a:chExt cx="1951765" cy="1363758"/>
          </a:xfrm>
        </p:grpSpPr>
        <p:sp>
          <p:nvSpPr>
            <p:cNvPr id="13" name="Oval 12"/>
            <p:cNvSpPr/>
            <p:nvPr/>
          </p:nvSpPr>
          <p:spPr>
            <a:xfrm>
              <a:off x="8141665" y="1645042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141665" y="2780200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6563" y="2170076"/>
              <a:ext cx="886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MASK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3" idx="2"/>
            </p:cNvCxnSpPr>
            <p:nvPr/>
          </p:nvCxnSpPr>
          <p:spPr>
            <a:xfrm rot="10800000">
              <a:off x="8141665" y="1759343"/>
              <a:ext cx="1064898" cy="61078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5" idx="1"/>
              <a:endCxn id="14" idx="2"/>
            </p:cNvCxnSpPr>
            <p:nvPr/>
          </p:nvCxnSpPr>
          <p:spPr>
            <a:xfrm rot="10800000" flipV="1">
              <a:off x="8141665" y="2370130"/>
              <a:ext cx="1064898" cy="524369"/>
            </a:xfrm>
            <a:prstGeom prst="bentConnector3">
              <a:avLst>
                <a:gd name="adj1" fmla="val 2460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 flipV="1">
            <a:off x="10418061" y="1102111"/>
            <a:ext cx="0" cy="25146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0764786" y="1102109"/>
            <a:ext cx="1292631" cy="2428206"/>
            <a:chOff x="10764786" y="1102109"/>
            <a:chExt cx="1292631" cy="2428206"/>
          </a:xfrm>
        </p:grpSpPr>
        <p:sp>
          <p:nvSpPr>
            <p:cNvPr id="22" name="Rectangle 21"/>
            <p:cNvSpPr/>
            <p:nvPr/>
          </p:nvSpPr>
          <p:spPr>
            <a:xfrm>
              <a:off x="10997560" y="2105763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86" name="Straight Arrow Connector 85"/>
            <p:cNvCxnSpPr>
              <a:stCxn id="88" idx="2"/>
            </p:cNvCxnSpPr>
            <p:nvPr/>
          </p:nvCxnSpPr>
          <p:spPr>
            <a:xfrm flipH="1">
              <a:off x="11421659" y="1471441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1421659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0809884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764786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84406" y="4094828"/>
            <a:ext cx="1292631" cy="2036316"/>
            <a:chOff x="8984392" y="3449641"/>
            <a:chExt cx="1292631" cy="2036316"/>
          </a:xfrm>
        </p:grpSpPr>
        <p:cxnSp>
          <p:nvCxnSpPr>
            <p:cNvPr id="97" name="Straight Arrow Connector 96"/>
            <p:cNvCxnSpPr>
              <a:stCxn id="99" idx="2"/>
              <a:endCxn id="10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1" idx="2"/>
              <a:endCxn id="10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760744" y="4094828"/>
            <a:ext cx="1292631" cy="2036316"/>
            <a:chOff x="8984392" y="3449641"/>
            <a:chExt cx="1292631" cy="2036316"/>
          </a:xfrm>
        </p:grpSpPr>
        <p:cxnSp>
          <p:nvCxnSpPr>
            <p:cNvPr id="107" name="Straight Arrow Connector 106"/>
            <p:cNvCxnSpPr>
              <a:stCxn id="109" idx="2"/>
              <a:endCxn id="111" idx="0"/>
            </p:cNvCxnSpPr>
            <p:nvPr/>
          </p:nvCxnSpPr>
          <p:spPr>
            <a:xfrm flipH="1">
              <a:off x="9641265" y="3818973"/>
              <a:ext cx="3268" cy="39984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1" idx="2"/>
              <a:endCxn id="110" idx="0"/>
            </p:cNvCxnSpPr>
            <p:nvPr/>
          </p:nvCxnSpPr>
          <p:spPr>
            <a:xfrm flipH="1">
              <a:off x="9630708" y="4716778"/>
              <a:ext cx="10557" cy="399847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029490" y="3449641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984392" y="5116625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B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217166" y="4218821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116" name="Straight Connector 115"/>
          <p:cNvCxnSpPr/>
          <p:nvPr/>
        </p:nvCxnSpPr>
        <p:spPr>
          <a:xfrm flipV="1">
            <a:off x="10418061" y="3692024"/>
            <a:ext cx="0" cy="2735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1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differential cryptanalysis</a:t>
            </a:r>
            <a:endParaRPr lang="en-US" dirty="0"/>
          </a:p>
        </p:txBody>
      </p:sp>
      <p:pic>
        <p:nvPicPr>
          <p:cNvPr id="6" name="Picture 2" descr="Machine generated alternative text:&#10;2 &#10;3 &#10;16 - &#10;2- &#10;-2 &#10;2- &#10;-2 &#10;-2 &#10;-2 &#10;2- &#10;-4 &#10;- - 10 - &#10;4 &#10;2 &#10;2 &#10;5 &#10;2 &#10;4 &#10;6 &#10;2 &#10;7 &#10;2 &#10;2 &#10;8 &#10;2 &#10;2 &#10;9 &#10;2 &#10;2 &#10;a &#10;2 &#10;2 &#10;4 &#10;b &#10;2 &#10;c &#10;e &#10;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271013"/>
            <a:ext cx="5996451" cy="5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0926" y="919033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Output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664632" y="3769232"/>
            <a:ext cx="2217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  <a:latin typeface="+mj-lt"/>
              </a:rPr>
              <a:t>Input difference</a:t>
            </a:r>
            <a:endParaRPr lang="en-US" sz="2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 rot="2511693">
            <a:off x="4466142" y="5283562"/>
            <a:ext cx="1736723" cy="2672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7182" y="3984675"/>
            <a:ext cx="4535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long trails that never occur. </a:t>
            </a:r>
            <a:r>
              <a:rPr lang="en-US" sz="2400" i="1" dirty="0" smtClean="0"/>
              <a:t>If</a:t>
            </a:r>
            <a:r>
              <a:rPr lang="en-US" sz="2400" dirty="0" smtClean="0"/>
              <a:t> a key would cause this trail, then that key must be incorrect.</a:t>
            </a:r>
            <a:endParaRPr lang="en-US" sz="2400" dirty="0"/>
          </a:p>
        </p:txBody>
      </p:sp>
      <p:cxnSp>
        <p:nvCxnSpPr>
          <p:cNvPr id="11" name="Curved Connector 10"/>
          <p:cNvCxnSpPr/>
          <p:nvPr/>
        </p:nvCxnSpPr>
        <p:spPr>
          <a:xfrm rot="5400000" flipH="1" flipV="1">
            <a:off x="5894540" y="4165344"/>
            <a:ext cx="722089" cy="1623195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4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Path toward 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How do we go about building a ‘truly random’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1: multiple rounds</a:t>
            </a:r>
          </a:p>
          <a:p>
            <a:pPr marL="365760" indent="-365760"/>
            <a:r>
              <a:rPr lang="en-US" dirty="0" smtClean="0"/>
              <a:t>Let’s make life easier: what if we make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r>
              <a:rPr lang="en-US" dirty="0" smtClean="0"/>
              <a:t> that is </a:t>
            </a:r>
            <a:r>
              <a:rPr lang="en-US" i="1" dirty="0" smtClean="0"/>
              <a:t>somewhat </a:t>
            </a:r>
            <a:r>
              <a:rPr lang="en-US" dirty="0" smtClean="0"/>
              <a:t>random?</a:t>
            </a:r>
          </a:p>
          <a:p>
            <a:pPr marL="365760" indent="-365760"/>
            <a:r>
              <a:rPr lang="en-US" dirty="0" smtClean="0"/>
              <a:t>Then we can repeat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r>
              <a:rPr lang="en-US" dirty="0" smtClean="0"/>
              <a:t> as much as we want in order to boost security</a:t>
            </a:r>
            <a:endParaRPr lang="en-US" dirty="0"/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8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Path toward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Problems?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How do we go about building a single random permutation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?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Isn’t the truth table for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 huge?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to 2: simple round function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dirty="0" smtClean="0"/>
          </a:p>
          <a:p>
            <a:pPr marL="365760" indent="-365760"/>
            <a:r>
              <a:rPr lang="en-US" dirty="0" smtClean="0"/>
              <a:t>Linear functions are very simple!</a:t>
            </a:r>
          </a:p>
          <a:p>
            <a:pPr marL="365760" indent="-365760"/>
            <a:r>
              <a:rPr lang="en-US" dirty="0" smtClean="0"/>
              <a:t>Err, perhaps too simple; we could then solve for the key</a:t>
            </a:r>
          </a:p>
          <a:p>
            <a:pPr marL="365760" indent="-365760"/>
            <a:r>
              <a:rPr lang="en-US" dirty="0" smtClean="0"/>
              <a:t>We need non-linearity somewhere</a:t>
            </a:r>
          </a:p>
          <a:p>
            <a:pPr marL="365760" indent="-365760"/>
            <a:r>
              <a:rPr lang="en-US" dirty="0" smtClean="0"/>
              <a:t>But let’s keep its truth table small</a:t>
            </a:r>
          </a:p>
        </p:txBody>
      </p:sp>
      <p:cxnSp>
        <p:nvCxnSpPr>
          <p:cNvPr id="5" name="Straight Arrow Connector 4"/>
          <p:cNvCxnSpPr>
            <a:stCxn id="7" idx="2"/>
          </p:cNvCxnSpPr>
          <p:nvPr/>
        </p:nvCxnSpPr>
        <p:spPr>
          <a:xfrm flipH="1">
            <a:off x="8255965" y="1471441"/>
            <a:ext cx="3268" cy="63432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4190" y="1102109"/>
            <a:ext cx="123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X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092" y="3160983"/>
            <a:ext cx="12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1665" y="1645042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141665" y="2780200"/>
            <a:ext cx="228600" cy="228600"/>
          </a:xfrm>
          <a:prstGeom prst="ellipse">
            <a:avLst/>
          </a:prstGeom>
          <a:noFill/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06563" y="2170076"/>
            <a:ext cx="88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MASK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8141665" y="1759343"/>
            <a:ext cx="1064898" cy="61078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1"/>
            <a:endCxn id="10" idx="2"/>
          </p:cNvCxnSpPr>
          <p:nvPr/>
        </p:nvCxnSpPr>
        <p:spPr>
          <a:xfrm rot="10800000" flipV="1">
            <a:off x="8141665" y="2370130"/>
            <a:ext cx="1064898" cy="524369"/>
          </a:xfrm>
          <a:prstGeom prst="bentConnector3">
            <a:avLst>
              <a:gd name="adj1" fmla="val 246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55965" y="2603720"/>
            <a:ext cx="0" cy="640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99092" y="2370131"/>
            <a:ext cx="1607471" cy="3421887"/>
            <a:chOff x="7599092" y="2370131"/>
            <a:chExt cx="1607471" cy="3421887"/>
          </a:xfrm>
        </p:grpSpPr>
        <p:sp>
          <p:nvSpPr>
            <p:cNvPr id="15" name="TextBox 14"/>
            <p:cNvSpPr txBox="1"/>
            <p:nvPr/>
          </p:nvSpPr>
          <p:spPr>
            <a:xfrm>
              <a:off x="7609649" y="3255618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8255965" y="3636928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41665" y="3810529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41665" y="4945687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>
              <a:stCxn id="11" idx="1"/>
              <a:endCxn id="18" idx="2"/>
            </p:cNvCxnSpPr>
            <p:nvPr/>
          </p:nvCxnSpPr>
          <p:spPr>
            <a:xfrm rot="10800000" flipV="1">
              <a:off x="8141665" y="2370131"/>
              <a:ext cx="1064898" cy="1554698"/>
            </a:xfrm>
            <a:prstGeom prst="bentConnector3">
              <a:avLst>
                <a:gd name="adj1" fmla="val 2458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1" idx="1"/>
              <a:endCxn id="19" idx="2"/>
            </p:cNvCxnSpPr>
            <p:nvPr/>
          </p:nvCxnSpPr>
          <p:spPr>
            <a:xfrm rot="10800000" flipV="1">
              <a:off x="8141665" y="2370131"/>
              <a:ext cx="1064898" cy="2689856"/>
            </a:xfrm>
            <a:prstGeom prst="bentConnector3">
              <a:avLst>
                <a:gd name="adj1" fmla="val 2424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831866" y="4271250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9092" y="542268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259233" y="4769207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7831866" y="2105763"/>
            <a:ext cx="848198" cy="4979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ρ</a:t>
            </a:r>
            <a:endParaRPr lang="en-US" sz="24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06562" y="2169397"/>
            <a:ext cx="886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000" i="1" baseline="-25000" dirty="0" err="1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</a:t>
            </a:r>
            <a:endParaRPr lang="en-US" sz="2000" i="1" baseline="-25000" dirty="0">
              <a:solidFill>
                <a:schemeClr val="accent2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2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Substitution-permutation method of cipher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Permutation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beginning of round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Middle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4727275" y="1102109"/>
            <a:ext cx="5852986" cy="1785104"/>
            <a:chOff x="4727275" y="1102109"/>
            <a:chExt cx="5852986" cy="1785104"/>
          </a:xfrm>
        </p:grpSpPr>
        <p:sp>
          <p:nvSpPr>
            <p:cNvPr id="49" name="TextBox 48"/>
            <p:cNvSpPr txBox="1"/>
            <p:nvPr/>
          </p:nvSpPr>
          <p:spPr>
            <a:xfrm>
              <a:off x="5397432" y="1102109"/>
              <a:ext cx="518282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❶ 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Lato Heavy"/>
                  <a:cs typeface="Lato Heavy"/>
                </a:rPr>
                <a:t>Substitution box (S-box)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400" dirty="0">
                  <a:latin typeface="Lato Medium"/>
                  <a:cs typeface="Lato Medium"/>
                </a:rPr>
                <a:t>Provides </a:t>
              </a:r>
              <a:r>
                <a:rPr lang="en-US" sz="2400" i="1" dirty="0">
                  <a:latin typeface="Lato Medium"/>
                  <a:cs typeface="Lato Medium"/>
                </a:rPr>
                <a:t>confusion</a:t>
              </a:r>
              <a:r>
                <a:rPr lang="en-US" sz="2400" dirty="0">
                  <a:latin typeface="Lato Medium"/>
                  <a:cs typeface="Lato Medium"/>
                </a:rPr>
                <a:t>, but at a cost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Lato Medium"/>
                  <a:cs typeface="Lato Medium"/>
                </a:rPr>
                <a:t>Huge S-box: very confusing but slow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Lato Medium"/>
                  <a:cs typeface="Lato Medium"/>
                </a:rPr>
                <a:t>Tiny S-box: fast but not as </a:t>
              </a:r>
              <a:r>
                <a:rPr lang="en-US" sz="2200" dirty="0" smtClean="0">
                  <a:latin typeface="Lato Medium"/>
                  <a:cs typeface="Lato Medium"/>
                </a:rPr>
                <a:t>confusing</a:t>
              </a:r>
              <a:endParaRPr lang="en-US" sz="2200" dirty="0">
                <a:latin typeface="Lato Medium"/>
                <a:cs typeface="Lato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727275" y="2572535"/>
              <a:ext cx="670157" cy="0"/>
            </a:xfrm>
            <a:prstGeom prst="straightConnector1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727275" y="3241981"/>
            <a:ext cx="4937672" cy="954107"/>
            <a:chOff x="4727275" y="3241981"/>
            <a:chExt cx="4937672" cy="954107"/>
          </a:xfrm>
          <a:solidFill>
            <a:schemeClr val="bg1"/>
          </a:solidFill>
        </p:grpSpPr>
        <p:sp>
          <p:nvSpPr>
            <p:cNvPr id="50" name="TextBox 49"/>
            <p:cNvSpPr txBox="1"/>
            <p:nvPr/>
          </p:nvSpPr>
          <p:spPr>
            <a:xfrm>
              <a:off x="5397432" y="3241981"/>
              <a:ext cx="4267515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spcBef>
                  <a:spcPts val="2200"/>
                </a:spcBef>
              </a:pPr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❷ </a:t>
              </a:r>
              <a:r>
                <a:rPr lang="en-US" sz="3200" dirty="0" smtClean="0">
                  <a:solidFill>
                    <a:schemeClr val="accent1">
                      <a:lumMod val="50000"/>
                    </a:schemeClr>
                  </a:solidFill>
                  <a:latin typeface="Lato Heavy"/>
                  <a:cs typeface="Lato Heavy"/>
                </a:rPr>
                <a:t>Linear permutation</a:t>
              </a:r>
              <a:endPara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400" dirty="0" smtClean="0">
                  <a:latin typeface="Lato Medium"/>
                  <a:cs typeface="Lato Medium"/>
                </a:rPr>
                <a:t>Provides </a:t>
              </a:r>
              <a:r>
                <a:rPr lang="en-US" sz="2400" dirty="0">
                  <a:latin typeface="Lato Medium"/>
                  <a:cs typeface="Lato Medium"/>
                </a:rPr>
                <a:t>global </a:t>
              </a:r>
              <a:r>
                <a:rPr lang="en-US" sz="2400" i="1" dirty="0" smtClean="0">
                  <a:latin typeface="Lato Medium"/>
                  <a:cs typeface="Lato Medium"/>
                </a:rPr>
                <a:t>diffusion</a:t>
              </a:r>
              <a:endParaRPr lang="en-US" sz="2400" i="1" dirty="0">
                <a:latin typeface="Lato Medium"/>
                <a:cs typeface="Lato Medium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727275" y="3748138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727275" y="4479032"/>
            <a:ext cx="6934442" cy="2431435"/>
            <a:chOff x="4727275" y="4479032"/>
            <a:chExt cx="6934442" cy="2431435"/>
          </a:xfrm>
          <a:solidFill>
            <a:schemeClr val="bg1"/>
          </a:solidFill>
        </p:grpSpPr>
        <p:sp>
          <p:nvSpPr>
            <p:cNvPr id="51" name="TextBox 50"/>
            <p:cNvSpPr txBox="1"/>
            <p:nvPr/>
          </p:nvSpPr>
          <p:spPr>
            <a:xfrm>
              <a:off x="5397432" y="4479032"/>
              <a:ext cx="6264285" cy="24314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❸ </a:t>
              </a:r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Lato Heavy"/>
                  <a:cs typeface="Lato Heavy"/>
                </a:rPr>
                <a:t>AES-specific middle step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endParaRPr>
            </a:p>
            <a:p>
              <a:r>
                <a:rPr lang="en-US" sz="2400" dirty="0" smtClean="0">
                  <a:latin typeface="Lato Medium"/>
                  <a:cs typeface="Lato Medium"/>
                </a:rPr>
                <a:t>“Instead of spending most of its resources on large S-boxes, the wide trail strategy aims at designing the round transformations such that there are no [linear or differential] trails/characteristics of low weight”</a:t>
              </a:r>
              <a:endParaRPr lang="en-US" sz="2400" dirty="0">
                <a:latin typeface="Lato Medium"/>
                <a:cs typeface="Lato Medium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727275" y="4925590"/>
              <a:ext cx="670157" cy="0"/>
            </a:xfrm>
            <a:prstGeom prst="straightConnector1">
              <a:avLst/>
            </a:prstGeom>
            <a:grpFill/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 bwMode="auto">
          <a:xfrm>
            <a:off x="726726" y="4631432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State at end of round</a:t>
            </a:r>
          </a:p>
        </p:txBody>
      </p:sp>
    </p:spTree>
    <p:extLst>
      <p:ext uri="{BB962C8B-B14F-4D97-AF65-F5344CB8AC3E}">
        <p14:creationId xmlns:p14="http://schemas.microsoft.com/office/powerpoint/2010/main" val="232051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0026 0.17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refresher on block </a:t>
            </a:r>
            <a:r>
              <a:rPr lang="en-US" dirty="0" smtClean="0"/>
              <a:t>ciphers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 family of permutations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r>
              <a:rPr lang="en-US" sz="2300" dirty="0" smtClean="0"/>
              <a:t>Design </a:t>
            </a:r>
            <a:r>
              <a:rPr lang="en-US" sz="2300" dirty="0"/>
              <a:t>goals</a:t>
            </a:r>
          </a:p>
          <a:p>
            <a:r>
              <a:rPr lang="en-US" sz="2100" dirty="0"/>
              <a:t>Simple</a:t>
            </a:r>
          </a:p>
          <a:p>
            <a:r>
              <a:rPr lang="en-US" sz="21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Makes no sense</a:t>
            </a:r>
          </a:p>
          <a:p>
            <a:r>
              <a:rPr lang="en-US" sz="2100" dirty="0"/>
              <a:t>Simple to see that it makes no </a:t>
            </a:r>
            <a:r>
              <a:rPr lang="en-US" sz="2100" dirty="0" smtClean="0"/>
              <a:t>sense</a:t>
            </a:r>
            <a:endParaRPr lang="en-US" sz="2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Security: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i="1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sz="2300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300" dirty="0"/>
              <a:t> looks </a:t>
            </a:r>
            <a:r>
              <a:rPr lang="en-US" sz="2300" i="1" dirty="0"/>
              <a:t>like </a:t>
            </a:r>
            <a:r>
              <a:rPr lang="en-US" sz="2300" dirty="0"/>
              <a:t>a truly random function, </a:t>
            </a:r>
            <a:r>
              <a:rPr lang="en-US" sz="2300" dirty="0" smtClean="0"/>
              <a:t>aka Mallory </a:t>
            </a:r>
            <a:r>
              <a:rPr lang="en-US" sz="2300" dirty="0"/>
              <a:t>cannot tell them </a:t>
            </a:r>
            <a:r>
              <a:rPr lang="en-US" sz="2300" dirty="0" smtClean="0"/>
              <a:t>apart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Lofty goal! Quick question though: what function definitely </a:t>
            </a:r>
            <a:r>
              <a:rPr lang="en-US" sz="2300" i="1" dirty="0" smtClean="0"/>
              <a:t>isn’t </a:t>
            </a:r>
            <a:r>
              <a:rPr lang="en-US" sz="2300" dirty="0" smtClean="0"/>
              <a:t>pseudorandom?</a:t>
            </a:r>
            <a:endParaRPr lang="en-US" sz="2300" dirty="0"/>
          </a:p>
        </p:txBody>
      </p:sp>
      <p:grpSp>
        <p:nvGrpSpPr>
          <p:cNvPr id="2" name="Group 1"/>
          <p:cNvGrpSpPr/>
          <p:nvPr/>
        </p:nvGrpSpPr>
        <p:grpSpPr>
          <a:xfrm>
            <a:off x="1648519" y="1741871"/>
            <a:ext cx="2939322" cy="2032272"/>
            <a:chOff x="1547427" y="2079970"/>
            <a:chExt cx="2939322" cy="2032272"/>
          </a:xfrm>
        </p:grpSpPr>
        <p:sp>
          <p:nvSpPr>
            <p:cNvPr id="56" name="Rectangle 55"/>
            <p:cNvSpPr/>
            <p:nvPr/>
          </p:nvSpPr>
          <p:spPr>
            <a:xfrm>
              <a:off x="1780201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57" name="Straight Arrow Connector 56"/>
            <p:cNvCxnSpPr>
              <a:stCxn id="60" idx="2"/>
              <a:endCxn id="56" idx="0"/>
            </p:cNvCxnSpPr>
            <p:nvPr/>
          </p:nvCxnSpPr>
          <p:spPr>
            <a:xfrm flipH="1">
              <a:off x="2204300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2"/>
            </p:cNvCxnSpPr>
            <p:nvPr/>
          </p:nvCxnSpPr>
          <p:spPr>
            <a:xfrm>
              <a:off x="2204300" y="3355333"/>
              <a:ext cx="0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592525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47427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08038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40000" dirty="0">
                <a:latin typeface="Lato Black"/>
                <a:cs typeface="Lato Black"/>
              </a:endParaRPr>
            </a:p>
          </p:txBody>
        </p:sp>
        <p:cxnSp>
          <p:nvCxnSpPr>
            <p:cNvPr id="59" name="Straight Arrow Connector 58"/>
            <p:cNvCxnSpPr>
              <a:stCxn id="63" idx="2"/>
              <a:endCxn id="54" idx="0"/>
            </p:cNvCxnSpPr>
            <p:nvPr/>
          </p:nvCxnSpPr>
          <p:spPr>
            <a:xfrm flipH="1">
              <a:off x="3832137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4" idx="2"/>
            </p:cNvCxnSpPr>
            <p:nvPr/>
          </p:nvCxnSpPr>
          <p:spPr>
            <a:xfrm>
              <a:off x="3832137" y="3355333"/>
              <a:ext cx="3268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220362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94118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99000" y="2929325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2066" y="2805590"/>
            <a:ext cx="4276586" cy="2118453"/>
            <a:chOff x="6416900" y="3086825"/>
            <a:chExt cx="4276586" cy="211845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59214" y="3086825"/>
              <a:ext cx="0" cy="21184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15" y="3376446"/>
              <a:ext cx="1473198" cy="147319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420615" y="348705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45288" y="348705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16900" y="438016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841573" y="4380164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10750" y="4461071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338624" y="4471783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cxnSp>
          <p:nvCxnSpPr>
            <p:cNvPr id="41" name="Straight Arrow Connector 40"/>
            <p:cNvCxnSpPr>
              <a:stCxn id="36" idx="1"/>
            </p:cNvCxnSpPr>
            <p:nvPr/>
          </p:nvCxnSpPr>
          <p:spPr>
            <a:xfrm flipH="1">
              <a:off x="9209837" y="3736035"/>
              <a:ext cx="635451" cy="12803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9209837" y="4501110"/>
              <a:ext cx="640080" cy="12803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35" idx="3"/>
            </p:cNvCxnSpPr>
            <p:nvPr/>
          </p:nvCxnSpPr>
          <p:spPr>
            <a:xfrm flipH="1" flipV="1">
              <a:off x="7268812" y="3736035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7265098" y="4501127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1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refresher on block </a:t>
            </a:r>
            <a:r>
              <a:rPr lang="en-US" dirty="0" smtClean="0"/>
              <a:t>cipher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5716" y="1102108"/>
            <a:ext cx="287537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over several rounds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076106" y="1102108"/>
            <a:ext cx="5389033" cy="639762"/>
          </a:xfrm>
        </p:spPr>
        <p:txBody>
          <a:bodyPr/>
          <a:lstStyle/>
          <a:p>
            <a:r>
              <a:rPr lang="en-US" dirty="0"/>
              <a:t>each with substitution &amp; </a:t>
            </a:r>
            <a:r>
              <a:rPr lang="en-US" dirty="0" smtClean="0"/>
              <a:t>permutation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088108" y="1845186"/>
            <a:ext cx="2368090" cy="4689909"/>
            <a:chOff x="-90217" y="1759343"/>
            <a:chExt cx="2368090" cy="468990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631558" y="2128675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16515" y="1759343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6650" y="3818217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17258" y="2302276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17258" y="3437434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28" idx="3"/>
              <a:endCxn id="10" idx="6"/>
            </p:cNvCxnSpPr>
            <p:nvPr/>
          </p:nvCxnSpPr>
          <p:spPr>
            <a:xfrm flipV="1">
              <a:off x="796650" y="2416576"/>
              <a:ext cx="949208" cy="610110"/>
            </a:xfrm>
            <a:prstGeom prst="bentConnector3">
              <a:avLst>
                <a:gd name="adj1" fmla="val 227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28" idx="3"/>
              <a:endCxn id="11" idx="6"/>
            </p:cNvCxnSpPr>
            <p:nvPr/>
          </p:nvCxnSpPr>
          <p:spPr>
            <a:xfrm>
              <a:off x="796650" y="3026686"/>
              <a:ext cx="949208" cy="525048"/>
            </a:xfrm>
            <a:prstGeom prst="bentConnector3">
              <a:avLst>
                <a:gd name="adj1" fmla="val 227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631558" y="3260954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7207" y="3912852"/>
              <a:ext cx="12926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⋮ 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631558" y="4294162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517258" y="4467763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17258" y="5602921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Elbow Connector 21"/>
            <p:cNvCxnSpPr>
              <a:stCxn id="28" idx="3"/>
              <a:endCxn id="20" idx="6"/>
            </p:cNvCxnSpPr>
            <p:nvPr/>
          </p:nvCxnSpPr>
          <p:spPr>
            <a:xfrm>
              <a:off x="796650" y="3026686"/>
              <a:ext cx="949208" cy="1555377"/>
            </a:xfrm>
            <a:prstGeom prst="bentConnector3">
              <a:avLst>
                <a:gd name="adj1" fmla="val 2217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28" idx="3"/>
              <a:endCxn id="21" idx="6"/>
            </p:cNvCxnSpPr>
            <p:nvPr/>
          </p:nvCxnSpPr>
          <p:spPr>
            <a:xfrm>
              <a:off x="796650" y="3026686"/>
              <a:ext cx="949208" cy="2690535"/>
            </a:xfrm>
            <a:prstGeom prst="bentConnector3">
              <a:avLst>
                <a:gd name="adj1" fmla="val 2217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207459" y="4928484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5242" y="607992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634826" y="5426441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07459" y="2762997"/>
              <a:ext cx="848198" cy="49795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ρ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90217" y="2826631"/>
              <a:ext cx="8868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000" i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round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7070" y="1845186"/>
            <a:ext cx="4297390" cy="4424699"/>
            <a:chOff x="3358257" y="1937229"/>
            <a:chExt cx="4297390" cy="4424699"/>
          </a:xfrm>
        </p:grpSpPr>
        <p:sp>
          <p:nvSpPr>
            <p:cNvPr id="68" name="Rectangular Callout 67"/>
            <p:cNvSpPr/>
            <p:nvPr/>
          </p:nvSpPr>
          <p:spPr>
            <a:xfrm>
              <a:off x="3358257" y="1937229"/>
              <a:ext cx="4297390" cy="4424699"/>
            </a:xfrm>
            <a:prstGeom prst="wedgeRectCallout">
              <a:avLst>
                <a:gd name="adj1" fmla="val -79038"/>
                <a:gd name="adj2" fmla="val -2222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506675" y="2083475"/>
              <a:ext cx="4000554" cy="4117639"/>
              <a:chOff x="6558075" y="2154656"/>
              <a:chExt cx="4000554" cy="4117639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558077" y="4507539"/>
                <a:ext cx="4000549" cy="58831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Permutation</a:t>
                </a:r>
                <a:endPara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58075" y="2154656"/>
                <a:ext cx="4000549" cy="588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State at beginning of round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558080" y="3331097"/>
                <a:ext cx="4000545" cy="588316"/>
                <a:chOff x="4223006" y="4728544"/>
                <a:chExt cx="3108958" cy="457200"/>
              </a:xfrm>
            </p:grpSpPr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 bwMode="auto">
                <a:xfrm>
                  <a:off x="4223006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>
                  <a:off x="5137406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 bwMode="auto">
                <a:xfrm>
                  <a:off x="5960364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 bwMode="auto">
                <a:xfrm>
                  <a:off x="6874764" y="4728544"/>
                  <a:ext cx="457200" cy="45720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S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756406" y="4764169"/>
                  <a:ext cx="304800" cy="2870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…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493764" y="4764169"/>
                  <a:ext cx="304800" cy="2870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Lato Medium" panose="020F05020202040302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…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846304" y="2746824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6" name="Straight Arrow Connector 45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47" name="Straight Arrow Connector 46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6846304" y="3923458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2" name="Straight Arrow Connector 51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6846304" y="5100089"/>
                <a:ext cx="3414777" cy="588316"/>
                <a:chOff x="924613" y="2597564"/>
                <a:chExt cx="2653738" cy="457200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 bwMode="auto">
                <a:xfrm>
                  <a:off x="92461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>
                  <a:off x="1847363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6" name="Straight Arrow Connector 55"/>
                <p:cNvCxnSpPr/>
                <p:nvPr/>
              </p:nvCxnSpPr>
              <p:spPr bwMode="auto">
                <a:xfrm>
                  <a:off x="266601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3578351" y="2597564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</p:cxnSp>
          </p:grpSp>
          <p:sp>
            <p:nvSpPr>
              <p:cNvPr id="59" name="Rectangle 58"/>
              <p:cNvSpPr/>
              <p:nvPr/>
            </p:nvSpPr>
            <p:spPr bwMode="auto">
              <a:xfrm>
                <a:off x="6558080" y="5683979"/>
                <a:ext cx="4000549" cy="58831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State at end of round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87345" y="1878315"/>
            <a:ext cx="1881013" cy="2428206"/>
            <a:chOff x="21218" y="1873642"/>
            <a:chExt cx="1881013" cy="2428206"/>
          </a:xfrm>
        </p:grpSpPr>
        <p:cxnSp>
          <p:nvCxnSpPr>
            <p:cNvPr id="58" name="Straight Arrow Connector 57"/>
            <p:cNvCxnSpPr>
              <a:stCxn id="62" idx="2"/>
            </p:cNvCxnSpPr>
            <p:nvPr/>
          </p:nvCxnSpPr>
          <p:spPr>
            <a:xfrm flipH="1">
              <a:off x="1266473" y="2242974"/>
              <a:ext cx="3268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266473" y="3375253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54698" y="1873642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" y="3932516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152173" y="2416575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52173" y="3551733"/>
              <a:ext cx="228600" cy="228600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218" y="2975143"/>
              <a:ext cx="422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i="1" dirty="0" smtClean="0">
                  <a:solidFill>
                    <a:schemeClr val="accent2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000" i="1" baseline="-25000" dirty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70" name="Elbow Connector 69"/>
            <p:cNvCxnSpPr>
              <a:stCxn id="69" idx="3"/>
              <a:endCxn id="65" idx="6"/>
            </p:cNvCxnSpPr>
            <p:nvPr/>
          </p:nvCxnSpPr>
          <p:spPr>
            <a:xfrm flipV="1">
              <a:off x="443538" y="2530875"/>
              <a:ext cx="937235" cy="644323"/>
            </a:xfrm>
            <a:prstGeom prst="bentConnector3">
              <a:avLst>
                <a:gd name="adj1" fmla="val 254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9" idx="3"/>
              <a:endCxn id="66" idx="6"/>
            </p:cNvCxnSpPr>
            <p:nvPr/>
          </p:nvCxnSpPr>
          <p:spPr>
            <a:xfrm>
              <a:off x="443538" y="3175198"/>
              <a:ext cx="937235" cy="490835"/>
            </a:xfrm>
            <a:prstGeom prst="bentConnector3">
              <a:avLst>
                <a:gd name="adj1" fmla="val 254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42374" y="2877296"/>
              <a:ext cx="848198" cy="4979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73" name="Text Placeholder 2"/>
          <p:cNvSpPr txBox="1">
            <a:spLocks/>
          </p:cNvSpPr>
          <p:nvPr/>
        </p:nvSpPr>
        <p:spPr>
          <a:xfrm>
            <a:off x="606873" y="1102108"/>
            <a:ext cx="236382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alternation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20465</TotalTime>
  <Words>3311</Words>
  <Application>Microsoft Macintosh PowerPoint</Application>
  <PresentationFormat>Custom</PresentationFormat>
  <Paragraphs>645</Paragraphs>
  <Slides>40</Slides>
  <Notes>23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Lecture 23: Linear &amp; differential cryptanalysis</vt:lpstr>
      <vt:lpstr>Part 4: When reductions fail</vt:lpstr>
      <vt:lpstr>Today: Mathematical cryptanalysis</vt:lpstr>
      <vt:lpstr>Reminder: Even-Mansour</vt:lpstr>
      <vt:lpstr>Reminder: Path toward block ciphers</vt:lpstr>
      <vt:lpstr>Reminder: Path toward block ciphers</vt:lpstr>
      <vt:lpstr>Substitution-permutation method of cipher design</vt:lpstr>
      <vt:lpstr>Quick refresher on block ciphers</vt:lpstr>
      <vt:lpstr>Quick refresher on block cipher design</vt:lpstr>
      <vt:lpstr>Question: What if S is ‘too linear’?</vt:lpstr>
      <vt:lpstr>Question: What if S is ‘too linear’?</vt:lpstr>
      <vt:lpstr>Claude Shannon’s two security goals for block ciphers</vt:lpstr>
      <vt:lpstr>Question: What if S is ‘too linear’?</vt:lpstr>
      <vt:lpstr>Our first differential cryptanalysis</vt:lpstr>
      <vt:lpstr>The TOY Cipher</vt:lpstr>
      <vt:lpstr>Differential cryptanalysis of TOY</vt:lpstr>
      <vt:lpstr>Concrete example</vt:lpstr>
      <vt:lpstr>Differential cryptanalysis of 2TOY</vt:lpstr>
      <vt:lpstr>Differential trails through 3TOY</vt:lpstr>
      <vt:lpstr>Differential trails through 3TOY</vt:lpstr>
      <vt:lpstr>Differential trails through 3TOY</vt:lpstr>
      <vt:lpstr>Difference propagation table</vt:lpstr>
      <vt:lpstr>Difference propagation table</vt:lpstr>
      <vt:lpstr>Difference propagation table</vt:lpstr>
      <vt:lpstr>Max difference propagation in the AES S-box</vt:lpstr>
      <vt:lpstr>Wide trail strategy through 4 rounds of AES</vt:lpstr>
      <vt:lpstr>Question: What if S is ‘too linear’?</vt:lpstr>
      <vt:lpstr>Non-linearity of S</vt:lpstr>
      <vt:lpstr>Correlation</vt:lpstr>
      <vt:lpstr>Defining linearity</vt:lpstr>
      <vt:lpstr>Limits to non-linearity</vt:lpstr>
      <vt:lpstr>Recall our concerns about S being ‘too linear’</vt:lpstr>
      <vt:lpstr>Correlations in multiple bit functions</vt:lpstr>
      <vt:lpstr>Linear approximation table</vt:lpstr>
      <vt:lpstr>Properties of correlation matrices</vt:lpstr>
      <vt:lpstr>Linear trails through multiple rounds</vt:lpstr>
      <vt:lpstr>Linear bias in the AES S-box</vt:lpstr>
      <vt:lpstr>Wide trail strategy through 4 rounds of AES</vt:lpstr>
      <vt:lpstr>Cryptanalysis: the last 20 years</vt:lpstr>
      <vt:lpstr>Impossible differential cryptanalysis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1508</cp:revision>
  <dcterms:created xsi:type="dcterms:W3CDTF">2015-04-11T12:26:38Z</dcterms:created>
  <dcterms:modified xsi:type="dcterms:W3CDTF">2018-04-18T17:48:25Z</dcterms:modified>
</cp:coreProperties>
</file>