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7"/>
  </p:normalViewPr>
  <p:slideViewPr>
    <p:cSldViewPr snapToGrid="0" snapToObjects="1">
      <p:cViewPr varScale="1">
        <p:scale>
          <a:sx n="124" d="100"/>
          <a:sy n="124" d="100"/>
        </p:scale>
        <p:origin x="7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8865024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9092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27327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19594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48924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56097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9244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17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37603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40799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93256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8051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80284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74314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6302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https://developer.android.com/guide/components/intents-filters.html</a:t>
            </a:r>
            <a:endParaRPr/>
          </a:p>
        </p:txBody>
      </p:sp>
    </p:spTree>
    <p:extLst>
      <p:ext uri="{BB962C8B-B14F-4D97-AF65-F5344CB8AC3E}">
        <p14:creationId xmlns:p14="http://schemas.microsoft.com/office/powerpoint/2010/main" val="51091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29925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5298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9404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01827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38386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5869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62934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fld id="{00000000-1234-1234-1234-123412341234}" type="slidenum">
              <a:rPr lang="en-GB" sz="1000">
                <a:solidFill>
                  <a:schemeClr val="dk2"/>
                </a:solidFill>
              </a:rPr>
              <a:t>‹#›</a:t>
            </a:fld>
            <a:endParaRPr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developer.android.com/reference/android/content/Intent.html" TargetMode="External"/><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s://developer.android.com/reference/android/content/Intent.html" TargetMode="External"/><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s://developer.android.com/guide/topics/manifest/data-element.html" TargetMode="External"/><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800800"/>
            <a:ext cx="8520600" cy="996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sz="5000" b="1">
                <a:latin typeface="Times New Roman"/>
                <a:ea typeface="Times New Roman"/>
                <a:cs typeface="Times New Roman"/>
                <a:sym typeface="Times New Roman"/>
              </a:rPr>
              <a:t>Intent</a:t>
            </a:r>
            <a:endParaRPr sz="5000" b="1">
              <a:latin typeface="Times New Roman"/>
              <a:ea typeface="Times New Roman"/>
              <a:cs typeface="Times New Roman"/>
              <a:sym typeface="Times New Roman"/>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311700" y="58025"/>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Explicit intents</a:t>
            </a:r>
            <a:endParaRPr sz="3500" b="1">
              <a:latin typeface="Times New Roman"/>
              <a:ea typeface="Times New Roman"/>
              <a:cs typeface="Times New Roman"/>
              <a:sym typeface="Times New Roman"/>
            </a:endParaRPr>
          </a:p>
        </p:txBody>
      </p:sp>
      <p:sp>
        <p:nvSpPr>
          <p:cNvPr id="111" name="Shape 111"/>
          <p:cNvSpPr txBox="1">
            <a:spLocks noGrp="1"/>
          </p:cNvSpPr>
          <p:nvPr>
            <p:ph type="subTitle" idx="1"/>
          </p:nvPr>
        </p:nvSpPr>
        <p:spPr>
          <a:xfrm>
            <a:off x="311700" y="922900"/>
            <a:ext cx="8520600" cy="41757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•Used to launch a specific component like activity or a service.</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•In this case, android system directly forwards this intent to that specific components.</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•It is faster.</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•Only use, when you know the name of the component(Activity, Service, Broadcast receiver)</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311700" y="135050"/>
            <a:ext cx="8520600" cy="832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sz="3500" b="1">
                <a:latin typeface="Times New Roman"/>
                <a:ea typeface="Times New Roman"/>
                <a:cs typeface="Times New Roman"/>
                <a:sym typeface="Times New Roman"/>
              </a:rPr>
              <a:t>Example</a:t>
            </a:r>
            <a:endParaRPr sz="3500" b="1">
              <a:latin typeface="Times New Roman"/>
              <a:ea typeface="Times New Roman"/>
              <a:cs typeface="Times New Roman"/>
              <a:sym typeface="Times New Roman"/>
            </a:endParaRPr>
          </a:p>
        </p:txBody>
      </p:sp>
      <p:sp>
        <p:nvSpPr>
          <p:cNvPr id="117" name="Shape 117"/>
          <p:cNvSpPr txBox="1">
            <a:spLocks noGrp="1"/>
          </p:cNvSpPr>
          <p:nvPr>
            <p:ph type="subTitle" idx="1"/>
          </p:nvPr>
        </p:nvSpPr>
        <p:spPr>
          <a:xfrm>
            <a:off x="311700" y="1080475"/>
            <a:ext cx="8520600" cy="3950400"/>
          </a:xfrm>
          <a:prstGeom prst="rect">
            <a:avLst/>
          </a:prstGeom>
        </p:spPr>
        <p:txBody>
          <a:bodyPr spcFirstLastPara="1" wrap="square" lIns="91425" tIns="91425" rIns="91425" bIns="91425" anchor="t" anchorCtr="0">
            <a:noAutofit/>
          </a:bodyPr>
          <a:lstStyle/>
          <a:p>
            <a:pPr marL="0" lvl="0" indent="0" algn="l">
              <a:lnSpc>
                <a:spcPct val="115000"/>
              </a:lnSpc>
              <a:spcBef>
                <a:spcPts val="5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1.// Executed in an Activity, so 'this' is the Context</a:t>
            </a:r>
            <a:endParaRPr sz="1800">
              <a:solidFill>
                <a:schemeClr val="dk1"/>
              </a:solidFill>
              <a:latin typeface="Times New Roman"/>
              <a:ea typeface="Times New Roman"/>
              <a:cs typeface="Times New Roman"/>
              <a:sym typeface="Times New Roman"/>
            </a:endParaRPr>
          </a:p>
          <a:p>
            <a:pPr marL="0" lvl="0" indent="0" algn="l">
              <a:lnSpc>
                <a:spcPct val="115000"/>
              </a:lnSpc>
              <a:spcBef>
                <a:spcPts val="5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2.// The fileUrl is a string URL, such as "http://www.slidenerd.com/logo.png"</a:t>
            </a:r>
            <a:endParaRPr sz="1800">
              <a:solidFill>
                <a:schemeClr val="dk1"/>
              </a:solidFill>
              <a:latin typeface="Times New Roman"/>
              <a:ea typeface="Times New Roman"/>
              <a:cs typeface="Times New Roman"/>
              <a:sym typeface="Times New Roman"/>
            </a:endParaRPr>
          </a:p>
          <a:p>
            <a:pPr marL="0" lvl="0" indent="0" algn="l">
              <a:lnSpc>
                <a:spcPct val="115000"/>
              </a:lnSpc>
              <a:spcBef>
                <a:spcPts val="5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3.Intent downloadIntent = new Intent(this, DownloadImageService.class);</a:t>
            </a:r>
            <a:endParaRPr sz="1800">
              <a:solidFill>
                <a:schemeClr val="dk1"/>
              </a:solidFill>
              <a:latin typeface="Times New Roman"/>
              <a:ea typeface="Times New Roman"/>
              <a:cs typeface="Times New Roman"/>
              <a:sym typeface="Times New Roman"/>
            </a:endParaRPr>
          </a:p>
          <a:p>
            <a:pPr marL="0" lvl="0" indent="0" algn="l">
              <a:lnSpc>
                <a:spcPct val="115000"/>
              </a:lnSpc>
              <a:spcBef>
                <a:spcPts val="5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4.downloadIntent.setData(Uri.parse(fileUrl));</a:t>
            </a:r>
            <a:endParaRPr sz="1800">
              <a:solidFill>
                <a:schemeClr val="dk1"/>
              </a:solidFill>
              <a:latin typeface="Times New Roman"/>
              <a:ea typeface="Times New Roman"/>
              <a:cs typeface="Times New Roman"/>
              <a:sym typeface="Times New Roman"/>
            </a:endParaRPr>
          </a:p>
          <a:p>
            <a:pPr marL="0" lvl="0" indent="0" algn="l">
              <a:lnSpc>
                <a:spcPct val="115000"/>
              </a:lnSpc>
              <a:spcBef>
                <a:spcPts val="5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5.startService(downloadIntent);</a:t>
            </a:r>
            <a:endParaRPr sz="18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ctrTitle"/>
          </p:nvPr>
        </p:nvSpPr>
        <p:spPr>
          <a:xfrm>
            <a:off x="311700" y="236350"/>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How intent are received?</a:t>
            </a:r>
            <a:endParaRPr sz="3500" b="1">
              <a:latin typeface="Times New Roman"/>
              <a:ea typeface="Times New Roman"/>
              <a:cs typeface="Times New Roman"/>
              <a:sym typeface="Times New Roman"/>
            </a:endParaRPr>
          </a:p>
        </p:txBody>
      </p:sp>
      <p:sp>
        <p:nvSpPr>
          <p:cNvPr id="123" name="Shape 123"/>
          <p:cNvSpPr txBox="1">
            <a:spLocks noGrp="1"/>
          </p:cNvSpPr>
          <p:nvPr>
            <p:ph type="subTitle" idx="1"/>
          </p:nvPr>
        </p:nvSpPr>
        <p:spPr>
          <a:xfrm>
            <a:off x="311700" y="1125500"/>
            <a:ext cx="8520600" cy="39504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Till now we have seen how intents are used to invoke some other components, now lets explore how these components received these intents</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Receiving implicit intent</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Receiving explicit intent</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80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Explicit intents are directly deliver to target as intent has the target component class specified in it.</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311700" y="112550"/>
            <a:ext cx="8520600" cy="866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sz="3500" b="1">
                <a:latin typeface="Times New Roman"/>
                <a:ea typeface="Times New Roman"/>
                <a:cs typeface="Times New Roman"/>
                <a:sym typeface="Times New Roman"/>
              </a:rPr>
              <a:t>Receiving implicit intents</a:t>
            </a:r>
            <a:endParaRPr sz="3500" b="1">
              <a:latin typeface="Times New Roman"/>
              <a:ea typeface="Times New Roman"/>
              <a:cs typeface="Times New Roman"/>
              <a:sym typeface="Times New Roman"/>
            </a:endParaRPr>
          </a:p>
        </p:txBody>
      </p:sp>
      <p:sp>
        <p:nvSpPr>
          <p:cNvPr id="129" name="Shape 129"/>
          <p:cNvSpPr txBox="1">
            <a:spLocks noGrp="1"/>
          </p:cNvSpPr>
          <p:nvPr>
            <p:ph type="subTitle" idx="1"/>
          </p:nvPr>
        </p:nvSpPr>
        <p:spPr>
          <a:xfrm>
            <a:off x="311700" y="1136750"/>
            <a:ext cx="8520600" cy="39504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Your app should advertise what intents it can handle using &lt;intent-filter&gt; tag in the manifest file under &lt;activity&gt; or &lt;service&gt; or &lt;receiver&gt; tag.</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You can mention one or more of these three elements under &lt;intent-filter&gt;</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80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Action</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Data</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Category</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11700" y="67525"/>
            <a:ext cx="8520600" cy="7203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How intents are resolved?/ Intent resolution</a:t>
            </a:r>
            <a:endParaRPr sz="3500" b="1">
              <a:latin typeface="Times New Roman"/>
              <a:ea typeface="Times New Roman"/>
              <a:cs typeface="Times New Roman"/>
              <a:sym typeface="Times New Roman"/>
            </a:endParaRPr>
          </a:p>
        </p:txBody>
      </p:sp>
      <p:sp>
        <p:nvSpPr>
          <p:cNvPr id="135" name="Shape 135"/>
          <p:cNvSpPr txBox="1">
            <a:spLocks noGrp="1"/>
          </p:cNvSpPr>
          <p:nvPr>
            <p:ph type="subTitle" idx="1"/>
          </p:nvPr>
        </p:nvSpPr>
        <p:spPr>
          <a:xfrm>
            <a:off x="311700" y="787850"/>
            <a:ext cx="8520600" cy="4299300"/>
          </a:xfrm>
          <a:prstGeom prst="rect">
            <a:avLst/>
          </a:prstGeom>
        </p:spPr>
        <p:txBody>
          <a:bodyPr spcFirstLastPara="1" wrap="square" lIns="91425" tIns="91425" rIns="91425" bIns="91425" anchor="t" anchorCtr="0">
            <a:noAutofit/>
          </a:bodyPr>
          <a:lstStyle/>
          <a:p>
            <a:pPr marL="0" lvl="0" indent="0" algn="l">
              <a:lnSpc>
                <a:spcPct val="115000"/>
              </a:lnSpc>
              <a:spcBef>
                <a:spcPts val="700"/>
              </a:spcBef>
              <a:spcAft>
                <a:spcPts val="0"/>
              </a:spcAft>
              <a:buClr>
                <a:schemeClr val="dk1"/>
              </a:buClr>
              <a:buSzPts val="1100"/>
              <a:buFont typeface="Arial"/>
              <a:buNone/>
            </a:pPr>
            <a:r>
              <a:rPr lang="en-GB" sz="2200">
                <a:solidFill>
                  <a:schemeClr val="dk1"/>
                </a:solidFill>
                <a:highlight>
                  <a:srgbClr val="FFFFFF"/>
                </a:highlight>
                <a:latin typeface="Times New Roman"/>
                <a:ea typeface="Times New Roman"/>
                <a:cs typeface="Times New Roman"/>
                <a:sym typeface="Times New Roman"/>
              </a:rPr>
              <a:t>When the system receives an implicit intent to start an activity, it searches for the best activity for the intent by comparing the intent to intent filters based on three aspects:</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70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The intent Action(Action Test)</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Ex: ACTION_SEND</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The intent category(Category Test)(</a:t>
            </a:r>
            <a:r>
              <a:rPr lang="en-GB" sz="2200">
                <a:solidFill>
                  <a:schemeClr val="dk1"/>
                </a:solidFill>
                <a:highlight>
                  <a:srgbClr val="FFFFFF"/>
                </a:highlight>
                <a:latin typeface="Times New Roman"/>
                <a:ea typeface="Times New Roman"/>
                <a:cs typeface="Times New Roman"/>
                <a:sym typeface="Times New Roman"/>
              </a:rPr>
              <a:t>both URI and data type</a:t>
            </a:r>
            <a:r>
              <a:rPr lang="en-GB" sz="2200">
                <a:solidFill>
                  <a:schemeClr val="dk1"/>
                </a:solidFill>
                <a:latin typeface="Times New Roman"/>
                <a:ea typeface="Times New Roman"/>
                <a:cs typeface="Times New Roman"/>
                <a:sym typeface="Times New Roman"/>
              </a:rPr>
              <a:t>)</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Ex: CATEGORY_HOME</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The Data(Data Test)</a:t>
            </a:r>
            <a:endParaRPr sz="2200">
              <a:solidFill>
                <a:schemeClr val="dk1"/>
              </a:solidFill>
              <a:latin typeface="Times New Roman"/>
              <a:ea typeface="Times New Roman"/>
              <a:cs typeface="Times New Roman"/>
              <a:sym typeface="Times New Roman"/>
            </a:endParaRPr>
          </a:p>
          <a:p>
            <a:pPr marL="457200" lvl="0" indent="-368300" algn="l">
              <a:lnSpc>
                <a:spcPct val="115000"/>
              </a:lnSpc>
              <a:spcBef>
                <a:spcPts val="0"/>
              </a:spcBef>
              <a:spcAft>
                <a:spcPts val="0"/>
              </a:spcAft>
              <a:buClr>
                <a:schemeClr val="dk1"/>
              </a:buClr>
              <a:buSzPts val="2200"/>
              <a:buFont typeface="Times New Roman"/>
              <a:buChar char="❖"/>
            </a:pPr>
            <a:r>
              <a:rPr lang="en-GB" sz="2200">
                <a:solidFill>
                  <a:schemeClr val="dk1"/>
                </a:solidFill>
                <a:latin typeface="Times New Roman"/>
                <a:ea typeface="Times New Roman"/>
                <a:cs typeface="Times New Roman"/>
                <a:sym typeface="Times New Roman"/>
              </a:rPr>
              <a:t>Ex: android: mimetype=“video/mpeg”</a:t>
            </a:r>
            <a:endParaRPr sz="22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2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ctrTitle"/>
          </p:nvPr>
        </p:nvSpPr>
        <p:spPr>
          <a:xfrm>
            <a:off x="311700" y="45025"/>
            <a:ext cx="8520600" cy="8667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highlight>
                  <a:srgbClr val="FFFFFF"/>
                </a:highlight>
                <a:latin typeface="Times New Roman"/>
                <a:ea typeface="Times New Roman"/>
                <a:cs typeface="Times New Roman"/>
                <a:sym typeface="Times New Roman"/>
              </a:rPr>
              <a:t>Action test</a:t>
            </a:r>
            <a:endParaRPr sz="3500" b="1">
              <a:latin typeface="Times New Roman"/>
              <a:ea typeface="Times New Roman"/>
              <a:cs typeface="Times New Roman"/>
              <a:sym typeface="Times New Roman"/>
            </a:endParaRPr>
          </a:p>
        </p:txBody>
      </p:sp>
      <p:sp>
        <p:nvSpPr>
          <p:cNvPr id="141" name="Shape 141"/>
          <p:cNvSpPr txBox="1">
            <a:spLocks noGrp="1"/>
          </p:cNvSpPr>
          <p:nvPr>
            <p:ph type="subTitle" idx="1"/>
          </p:nvPr>
        </p:nvSpPr>
        <p:spPr>
          <a:xfrm>
            <a:off x="311700" y="1035450"/>
            <a:ext cx="8520600" cy="39054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GB" sz="2200" dirty="0">
                <a:solidFill>
                  <a:schemeClr val="dk1"/>
                </a:solidFill>
                <a:highlight>
                  <a:srgbClr val="FFFFFF"/>
                </a:highlight>
                <a:latin typeface="Times New Roman"/>
                <a:ea typeface="Times New Roman"/>
                <a:cs typeface="Times New Roman"/>
                <a:sym typeface="Times New Roman"/>
              </a:rPr>
              <a:t>To specify accepted intent actions, an intent filter can declare zero or more &lt;action&gt; elements. For example</a:t>
            </a:r>
            <a:r>
              <a:rPr lang="en-GB" sz="2200" dirty="0" smtClean="0">
                <a:solidFill>
                  <a:schemeClr val="dk1"/>
                </a:solidFill>
                <a:highlight>
                  <a:srgbClr val="FFFFFF"/>
                </a:highlight>
                <a:latin typeface="Times New Roman"/>
                <a:ea typeface="Times New Roman"/>
                <a:cs typeface="Times New Roman"/>
                <a:sym typeface="Times New Roman"/>
              </a:rPr>
              <a:t>:</a:t>
            </a:r>
            <a:r>
              <a:rPr lang="en-GB" sz="2400" dirty="0"/>
              <a:t> </a:t>
            </a:r>
            <a:endParaRPr sz="2200" dirty="0">
              <a:solidFill>
                <a:schemeClr val="dk1"/>
              </a:solidFill>
              <a:highlight>
                <a:srgbClr val="FFFFFF"/>
              </a:highlight>
              <a:latin typeface="Times New Roman"/>
              <a:ea typeface="Times New Roman"/>
              <a:cs typeface="Times New Roman"/>
              <a:sym typeface="Times New Roman"/>
            </a:endParaRPr>
          </a:p>
          <a:p>
            <a:pPr marL="0" lvl="0" indent="0">
              <a:spcBef>
                <a:spcPts val="0"/>
              </a:spcBef>
              <a:spcAft>
                <a:spcPts val="0"/>
              </a:spcAft>
              <a:buNone/>
            </a:pPr>
            <a:endParaRPr sz="2200" dirty="0">
              <a:solidFill>
                <a:schemeClr val="dk1"/>
              </a:solidFill>
              <a:highlight>
                <a:srgbClr val="FFFFFF"/>
              </a:highlight>
              <a:latin typeface="Times New Roman"/>
              <a:ea typeface="Times New Roman"/>
              <a:cs typeface="Times New Roman"/>
              <a:sym typeface="Times New Roman"/>
            </a:endParaRPr>
          </a:p>
          <a:p>
            <a:pPr marL="0" lvl="0" indent="0" algn="l">
              <a:lnSpc>
                <a:spcPct val="135000"/>
              </a:lnSpc>
              <a:spcBef>
                <a:spcPts val="0"/>
              </a:spcBef>
              <a:spcAft>
                <a:spcPts val="0"/>
              </a:spcAft>
              <a:buClr>
                <a:schemeClr val="dk1"/>
              </a:buClr>
              <a:buSzPts val="1100"/>
              <a:buFont typeface="Arial"/>
              <a:buNone/>
            </a:pPr>
            <a:endParaRPr sz="2200" dirty="0">
              <a:solidFill>
                <a:srgbClr val="000000"/>
              </a:solidFill>
              <a:highlight>
                <a:srgbClr val="F7F7F7"/>
              </a:highlight>
              <a:latin typeface="Times New Roman"/>
              <a:ea typeface="Times New Roman"/>
              <a:cs typeface="Times New Roman"/>
              <a:sym typeface="Times New Roman"/>
            </a:endParaRPr>
          </a:p>
          <a:p>
            <a:pPr marL="0" lvl="0" indent="0">
              <a:spcBef>
                <a:spcPts val="1000"/>
              </a:spcBef>
              <a:spcAft>
                <a:spcPts val="0"/>
              </a:spcAft>
              <a:buNone/>
            </a:pPr>
            <a:endParaRPr sz="1050" dirty="0">
              <a:solidFill>
                <a:schemeClr val="dk1"/>
              </a:solidFill>
              <a:highlight>
                <a:srgbClr val="FFFFFF"/>
              </a:highlight>
            </a:endParaRPr>
          </a:p>
        </p:txBody>
      </p:sp>
      <p:pic>
        <p:nvPicPr>
          <p:cNvPr id="142" name="Shape 142" descr="Intent action SS.png"/>
          <p:cNvPicPr preferRelativeResize="0"/>
          <p:nvPr/>
        </p:nvPicPr>
        <p:blipFill>
          <a:blip r:embed="rId3">
            <a:alphaModFix/>
          </a:blip>
          <a:stretch>
            <a:fillRect/>
          </a:stretch>
        </p:blipFill>
        <p:spPr>
          <a:xfrm>
            <a:off x="447567" y="1957425"/>
            <a:ext cx="7675850" cy="2061450"/>
          </a:xfrm>
          <a:prstGeom prst="rect">
            <a:avLst/>
          </a:prstGeom>
          <a:noFill/>
          <a:ln>
            <a:noFill/>
          </a:ln>
        </p:spPr>
      </p:pic>
      <p:sp>
        <p:nvSpPr>
          <p:cNvPr id="2" name="TextBox 1"/>
          <p:cNvSpPr txBox="1"/>
          <p:nvPr/>
        </p:nvSpPr>
        <p:spPr>
          <a:xfrm>
            <a:off x="457732" y="4172085"/>
            <a:ext cx="7802690" cy="769441"/>
          </a:xfrm>
          <a:prstGeom prst="rect">
            <a:avLst/>
          </a:prstGeom>
          <a:noFill/>
        </p:spPr>
        <p:txBody>
          <a:bodyPr wrap="square" rtlCol="0">
            <a:spAutoFit/>
          </a:bodyPr>
          <a:lstStyle/>
          <a:p>
            <a:r>
              <a:rPr lang="en-US" sz="2200" dirty="0">
                <a:latin typeface="Times New Roman" charset="0"/>
                <a:ea typeface="Times New Roman" charset="0"/>
                <a:cs typeface="Times New Roman" charset="0"/>
              </a:rPr>
              <a:t>To pass this filter, the action specified in </a:t>
            </a:r>
            <a:r>
              <a:rPr lang="en-US" sz="2200" dirty="0" smtClean="0">
                <a:latin typeface="Times New Roman" charset="0"/>
                <a:ea typeface="Times New Roman" charset="0"/>
                <a:cs typeface="Times New Roman" charset="0"/>
              </a:rPr>
              <a:t>the </a:t>
            </a:r>
            <a:r>
              <a:rPr lang="en-US" sz="2200" dirty="0" smtClean="0">
                <a:latin typeface="Times New Roman" charset="0"/>
                <a:ea typeface="Times New Roman" charset="0"/>
                <a:cs typeface="Times New Roman" charset="0"/>
                <a:hlinkClick r:id="rId4"/>
              </a:rPr>
              <a:t>Intent</a:t>
            </a:r>
            <a:r>
              <a:rPr lang="en-US" sz="2200" dirty="0">
                <a:latin typeface="Times New Roman" charset="0"/>
                <a:ea typeface="Times New Roman" charset="0"/>
                <a:cs typeface="Times New Roman" charset="0"/>
              </a:rPr>
              <a:t> must match one of the actions listed in the filter.</a:t>
            </a:r>
            <a:endParaRPr lang="en-US" sz="2200" dirty="0">
              <a:latin typeface="Times New Roman" charset="0"/>
              <a:ea typeface="Times New Roman" charset="0"/>
              <a:cs typeface="Times New Roman"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ctrTitle"/>
          </p:nvPr>
        </p:nvSpPr>
        <p:spPr>
          <a:xfrm>
            <a:off x="311700" y="166250"/>
            <a:ext cx="8520600" cy="7767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Category test</a:t>
            </a:r>
            <a:endParaRPr sz="3500" b="1">
              <a:latin typeface="Times New Roman"/>
              <a:ea typeface="Times New Roman"/>
              <a:cs typeface="Times New Roman"/>
              <a:sym typeface="Times New Roman"/>
            </a:endParaRPr>
          </a:p>
        </p:txBody>
      </p:sp>
      <p:sp>
        <p:nvSpPr>
          <p:cNvPr id="148" name="Shape 148"/>
          <p:cNvSpPr txBox="1">
            <a:spLocks noGrp="1"/>
          </p:cNvSpPr>
          <p:nvPr>
            <p:ph type="subTitle" idx="1"/>
          </p:nvPr>
        </p:nvSpPr>
        <p:spPr>
          <a:xfrm>
            <a:off x="311700" y="1249300"/>
            <a:ext cx="8520600" cy="37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a:solidFill>
                  <a:schemeClr val="dk1"/>
                </a:solidFill>
                <a:highlight>
                  <a:srgbClr val="FFFFFF"/>
                </a:highlight>
                <a:latin typeface="Times New Roman"/>
                <a:ea typeface="Times New Roman"/>
                <a:cs typeface="Times New Roman"/>
                <a:sym typeface="Times New Roman"/>
              </a:rPr>
              <a:t>To specify accepted intent categories, an intent filter can declare zero or more &lt;category&gt; elements. For example:</a:t>
            </a:r>
            <a:endParaRPr sz="2200">
              <a:solidFill>
                <a:schemeClr val="dk1"/>
              </a:solidFill>
              <a:highlight>
                <a:srgbClr val="FFFFFF"/>
              </a:highlight>
              <a:latin typeface="Times New Roman"/>
              <a:ea typeface="Times New Roman"/>
              <a:cs typeface="Times New Roman"/>
              <a:sym typeface="Times New Roman"/>
            </a:endParaRPr>
          </a:p>
          <a:p>
            <a:pPr marL="0" lvl="0" indent="0" algn="l" rtl="0">
              <a:lnSpc>
                <a:spcPct val="135000"/>
              </a:lnSpc>
              <a:spcBef>
                <a:spcPts val="0"/>
              </a:spcBef>
              <a:spcAft>
                <a:spcPts val="0"/>
              </a:spcAft>
              <a:buClr>
                <a:schemeClr val="dk1"/>
              </a:buClr>
              <a:buSzPts val="1100"/>
              <a:buFont typeface="Arial"/>
              <a:buNone/>
            </a:pPr>
            <a:endParaRPr sz="2000">
              <a:solidFill>
                <a:srgbClr val="000000"/>
              </a:solidFill>
              <a:highlight>
                <a:srgbClr val="F7F7F7"/>
              </a:highlight>
              <a:latin typeface="Times New Roman"/>
              <a:ea typeface="Times New Roman"/>
              <a:cs typeface="Times New Roman"/>
              <a:sym typeface="Times New Roman"/>
            </a:endParaRPr>
          </a:p>
          <a:p>
            <a:pPr marL="0" lvl="0" indent="0" algn="l">
              <a:spcBef>
                <a:spcPts val="1000"/>
              </a:spcBef>
              <a:spcAft>
                <a:spcPts val="0"/>
              </a:spcAft>
              <a:buNone/>
            </a:pPr>
            <a:endParaRPr sz="1050">
              <a:solidFill>
                <a:schemeClr val="dk1"/>
              </a:solidFill>
              <a:highlight>
                <a:srgbClr val="FFFFFF"/>
              </a:highlight>
            </a:endParaRPr>
          </a:p>
        </p:txBody>
      </p:sp>
      <p:pic>
        <p:nvPicPr>
          <p:cNvPr id="149" name="Shape 149" descr="Intent Category example SS.png"/>
          <p:cNvPicPr preferRelativeResize="0"/>
          <p:nvPr/>
        </p:nvPicPr>
        <p:blipFill>
          <a:blip r:embed="rId3">
            <a:alphaModFix/>
          </a:blip>
          <a:stretch>
            <a:fillRect/>
          </a:stretch>
        </p:blipFill>
        <p:spPr>
          <a:xfrm>
            <a:off x="551500" y="2119325"/>
            <a:ext cx="7597076" cy="2045000"/>
          </a:xfrm>
          <a:prstGeom prst="rect">
            <a:avLst/>
          </a:prstGeom>
          <a:noFill/>
          <a:ln>
            <a:noFill/>
          </a:ln>
        </p:spPr>
      </p:pic>
      <p:sp>
        <p:nvSpPr>
          <p:cNvPr id="2" name="TextBox 1"/>
          <p:cNvSpPr txBox="1"/>
          <p:nvPr/>
        </p:nvSpPr>
        <p:spPr>
          <a:xfrm>
            <a:off x="311700" y="4316786"/>
            <a:ext cx="8324715" cy="769441"/>
          </a:xfrm>
          <a:prstGeom prst="rect">
            <a:avLst/>
          </a:prstGeom>
          <a:noFill/>
        </p:spPr>
        <p:txBody>
          <a:bodyPr wrap="none" rtlCol="0">
            <a:spAutoFit/>
          </a:bodyPr>
          <a:lstStyle/>
          <a:p>
            <a:r>
              <a:rPr lang="en-US" sz="2200" dirty="0">
                <a:latin typeface="Times New Roman" charset="0"/>
                <a:ea typeface="Times New Roman" charset="0"/>
                <a:cs typeface="Times New Roman" charset="0"/>
              </a:rPr>
              <a:t>For an intent to pass the category test, every category in the </a:t>
            </a:r>
            <a:r>
              <a:rPr lang="en-US" sz="2200" dirty="0">
                <a:latin typeface="Times New Roman" charset="0"/>
                <a:ea typeface="Times New Roman" charset="0"/>
                <a:cs typeface="Times New Roman" charset="0"/>
                <a:hlinkClick r:id="rId4"/>
              </a:rPr>
              <a:t>Intent</a:t>
            </a:r>
            <a:r>
              <a:rPr lang="en-US" sz="2200" dirty="0">
                <a:latin typeface="Times New Roman" charset="0"/>
                <a:ea typeface="Times New Roman" charset="0"/>
                <a:cs typeface="Times New Roman" charset="0"/>
              </a:rPr>
              <a:t> must </a:t>
            </a:r>
            <a:endParaRPr lang="en-US" sz="2200" dirty="0" smtClean="0">
              <a:latin typeface="Times New Roman" charset="0"/>
              <a:ea typeface="Times New Roman" charset="0"/>
              <a:cs typeface="Times New Roman" charset="0"/>
            </a:endParaRPr>
          </a:p>
          <a:p>
            <a:r>
              <a:rPr lang="en-US" sz="2200" dirty="0" smtClean="0">
                <a:latin typeface="Times New Roman" charset="0"/>
                <a:ea typeface="Times New Roman" charset="0"/>
                <a:cs typeface="Times New Roman" charset="0"/>
              </a:rPr>
              <a:t>match </a:t>
            </a:r>
            <a:r>
              <a:rPr lang="en-US" sz="2200" dirty="0">
                <a:latin typeface="Times New Roman" charset="0"/>
                <a:ea typeface="Times New Roman" charset="0"/>
                <a:cs typeface="Times New Roman" charset="0"/>
              </a:rPr>
              <a:t>a category in the filter. </a:t>
            </a:r>
            <a:endParaRPr lang="en-US" sz="2200" dirty="0">
              <a:latin typeface="Times New Roman" charset="0"/>
              <a:ea typeface="Times New Roman" charset="0"/>
              <a:cs typeface="Times New Roman"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311700" y="90050"/>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Data test</a:t>
            </a:r>
            <a:endParaRPr sz="3500" b="1">
              <a:latin typeface="Times New Roman"/>
              <a:ea typeface="Times New Roman"/>
              <a:cs typeface="Times New Roman"/>
              <a:sym typeface="Times New Roman"/>
            </a:endParaRPr>
          </a:p>
        </p:txBody>
      </p:sp>
      <p:sp>
        <p:nvSpPr>
          <p:cNvPr id="155" name="Shape 155"/>
          <p:cNvSpPr txBox="1">
            <a:spLocks noGrp="1"/>
          </p:cNvSpPr>
          <p:nvPr>
            <p:ph type="subTitle" idx="1"/>
          </p:nvPr>
        </p:nvSpPr>
        <p:spPr>
          <a:xfrm>
            <a:off x="311700" y="979175"/>
            <a:ext cx="8520600" cy="401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a:solidFill>
                  <a:schemeClr val="dk1"/>
                </a:solidFill>
                <a:highlight>
                  <a:srgbClr val="FFFFFF"/>
                </a:highlight>
                <a:latin typeface="Times New Roman"/>
                <a:ea typeface="Times New Roman"/>
                <a:cs typeface="Times New Roman"/>
                <a:sym typeface="Times New Roman"/>
              </a:rPr>
              <a:t>To specify accepted intent data, an intent filter can declare zero or more &lt;data&gt; elements. For example:</a:t>
            </a:r>
            <a:endParaRPr sz="2200">
              <a:solidFill>
                <a:schemeClr val="dk1"/>
              </a:solidFill>
              <a:highlight>
                <a:srgbClr val="FFFFFF"/>
              </a:highlight>
              <a:latin typeface="Times New Roman"/>
              <a:ea typeface="Times New Roman"/>
              <a:cs typeface="Times New Roman"/>
              <a:sym typeface="Times New Roman"/>
            </a:endParaRPr>
          </a:p>
          <a:p>
            <a:pPr marL="0" lvl="0" indent="0" algn="l" rtl="0">
              <a:lnSpc>
                <a:spcPct val="135000"/>
              </a:lnSpc>
              <a:spcBef>
                <a:spcPts val="0"/>
              </a:spcBef>
              <a:spcAft>
                <a:spcPts val="0"/>
              </a:spcAft>
              <a:buNone/>
            </a:pPr>
            <a:endParaRPr sz="2000">
              <a:solidFill>
                <a:srgbClr val="000000"/>
              </a:solidFill>
              <a:highlight>
                <a:srgbClr val="F7F7F7"/>
              </a:highlight>
              <a:latin typeface="Consolas"/>
              <a:ea typeface="Consolas"/>
              <a:cs typeface="Consolas"/>
              <a:sym typeface="Consolas"/>
            </a:endParaRPr>
          </a:p>
          <a:p>
            <a:pPr marL="0" lvl="0" indent="0" algn="l" rtl="0">
              <a:lnSpc>
                <a:spcPct val="135000"/>
              </a:lnSpc>
              <a:spcBef>
                <a:spcPts val="1000"/>
              </a:spcBef>
              <a:spcAft>
                <a:spcPts val="0"/>
              </a:spcAft>
              <a:buClr>
                <a:schemeClr val="dk1"/>
              </a:buClr>
              <a:buSzPts val="1100"/>
              <a:buFont typeface="Arial"/>
              <a:buNone/>
            </a:pPr>
            <a:endParaRPr sz="2000">
              <a:solidFill>
                <a:srgbClr val="000000"/>
              </a:solidFill>
              <a:highlight>
                <a:srgbClr val="F7F7F7"/>
              </a:highlight>
              <a:latin typeface="Consolas"/>
              <a:ea typeface="Consolas"/>
              <a:cs typeface="Consolas"/>
              <a:sym typeface="Consolas"/>
            </a:endParaRPr>
          </a:p>
          <a:p>
            <a:pPr marL="0" lvl="0" indent="0" algn="l">
              <a:spcBef>
                <a:spcPts val="1000"/>
              </a:spcBef>
              <a:spcAft>
                <a:spcPts val="0"/>
              </a:spcAft>
              <a:buNone/>
            </a:pPr>
            <a:endParaRPr sz="1050">
              <a:solidFill>
                <a:schemeClr val="dk1"/>
              </a:solidFill>
              <a:highlight>
                <a:srgbClr val="FFFFFF"/>
              </a:highlight>
            </a:endParaRPr>
          </a:p>
        </p:txBody>
      </p:sp>
      <p:pic>
        <p:nvPicPr>
          <p:cNvPr id="156" name="Shape 156" descr="Intent data type example.png"/>
          <p:cNvPicPr preferRelativeResize="0"/>
          <p:nvPr/>
        </p:nvPicPr>
        <p:blipFill>
          <a:blip r:embed="rId3">
            <a:alphaModFix/>
          </a:blip>
          <a:stretch>
            <a:fillRect/>
          </a:stretch>
        </p:blipFill>
        <p:spPr>
          <a:xfrm>
            <a:off x="419422" y="1870600"/>
            <a:ext cx="8002251" cy="2235050"/>
          </a:xfrm>
          <a:prstGeom prst="rect">
            <a:avLst/>
          </a:prstGeom>
          <a:noFill/>
          <a:ln>
            <a:noFill/>
          </a:ln>
        </p:spPr>
      </p:pic>
      <p:sp>
        <p:nvSpPr>
          <p:cNvPr id="3" name="TextBox 2"/>
          <p:cNvSpPr txBox="1"/>
          <p:nvPr/>
        </p:nvSpPr>
        <p:spPr>
          <a:xfrm>
            <a:off x="208142" y="4042968"/>
            <a:ext cx="8424809" cy="954107"/>
          </a:xfrm>
          <a:prstGeom prst="rect">
            <a:avLst/>
          </a:prstGeom>
          <a:noFill/>
        </p:spPr>
        <p:txBody>
          <a:bodyPr wrap="square" rtlCol="0">
            <a:spAutoFit/>
          </a:bodyPr>
          <a:lstStyle/>
          <a:p>
            <a:r>
              <a:rPr lang="en-US" dirty="0"/>
              <a:t>Each </a:t>
            </a:r>
            <a:r>
              <a:rPr lang="en-US" dirty="0">
                <a:hlinkClick r:id="rId4"/>
              </a:rPr>
              <a:t>&lt;data&gt;</a:t>
            </a:r>
            <a:r>
              <a:rPr lang="en-US" dirty="0"/>
              <a:t> element can specify a URI structure and a data type (MIME media </a:t>
            </a:r>
            <a:r>
              <a:rPr lang="en-US"/>
              <a:t>type</a:t>
            </a:r>
            <a:r>
              <a:rPr lang="en-US" smtClean="0"/>
              <a:t>). </a:t>
            </a:r>
            <a:r>
              <a:rPr lang="en-US" dirty="0" smtClean="0"/>
              <a:t>Each </a:t>
            </a:r>
            <a:r>
              <a:rPr lang="en-US" dirty="0"/>
              <a:t>part of the URI is a separate attribute: scheme, host, port, and path:</a:t>
            </a:r>
          </a:p>
          <a:p>
            <a:r>
              <a:rPr lang="en-US" dirty="0"/>
              <a:t>&lt;scheme&gt;://&lt;host&gt;:&lt;port&gt;/&lt;path&gt;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ctrTitle"/>
          </p:nvPr>
        </p:nvSpPr>
        <p:spPr>
          <a:xfrm>
            <a:off x="311700" y="90050"/>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Intent filter</a:t>
            </a:r>
            <a:endParaRPr sz="3500" b="1">
              <a:latin typeface="Times New Roman"/>
              <a:ea typeface="Times New Roman"/>
              <a:cs typeface="Times New Roman"/>
              <a:sym typeface="Times New Roman"/>
            </a:endParaRPr>
          </a:p>
        </p:txBody>
      </p:sp>
      <p:sp>
        <p:nvSpPr>
          <p:cNvPr id="162" name="Shape 162"/>
          <p:cNvSpPr txBox="1">
            <a:spLocks noGrp="1"/>
          </p:cNvSpPr>
          <p:nvPr>
            <p:ph type="subTitle" idx="1"/>
          </p:nvPr>
        </p:nvSpPr>
        <p:spPr>
          <a:xfrm>
            <a:off x="311700" y="956675"/>
            <a:ext cx="8520600" cy="41193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Register activities, services and broadcast receivers(as being capable of performing an action on a set of data)</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It is used in manifest file</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ctrTitle"/>
          </p:nvPr>
        </p:nvSpPr>
        <p:spPr>
          <a:xfrm>
            <a:off x="311700" y="78775"/>
            <a:ext cx="8520600" cy="79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sz="3500" b="1">
                <a:latin typeface="Times New Roman"/>
                <a:ea typeface="Times New Roman"/>
                <a:cs typeface="Times New Roman"/>
                <a:sym typeface="Times New Roman"/>
              </a:rPr>
              <a:t>Example</a:t>
            </a:r>
            <a:endParaRPr sz="3500" b="1">
              <a:latin typeface="Times New Roman"/>
              <a:ea typeface="Times New Roman"/>
              <a:cs typeface="Times New Roman"/>
              <a:sym typeface="Times New Roman"/>
            </a:endParaRPr>
          </a:p>
        </p:txBody>
      </p:sp>
      <p:sp>
        <p:nvSpPr>
          <p:cNvPr id="168" name="Shape 168"/>
          <p:cNvSpPr txBox="1">
            <a:spLocks noGrp="1"/>
          </p:cNvSpPr>
          <p:nvPr>
            <p:ph type="subTitle" idx="1"/>
          </p:nvPr>
        </p:nvSpPr>
        <p:spPr>
          <a:xfrm>
            <a:off x="311700" y="934150"/>
            <a:ext cx="8520600" cy="4108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2200">
              <a:latin typeface="Times New Roman"/>
              <a:ea typeface="Times New Roman"/>
              <a:cs typeface="Times New Roman"/>
              <a:sym typeface="Times New Roman"/>
            </a:endParaRPr>
          </a:p>
        </p:txBody>
      </p:sp>
      <p:pic>
        <p:nvPicPr>
          <p:cNvPr id="169" name="Shape 169" descr="intent filter Example SS.png"/>
          <p:cNvPicPr preferRelativeResize="0"/>
          <p:nvPr/>
        </p:nvPicPr>
        <p:blipFill>
          <a:blip r:embed="rId3">
            <a:alphaModFix/>
          </a:blip>
          <a:stretch>
            <a:fillRect/>
          </a:stretch>
        </p:blipFill>
        <p:spPr>
          <a:xfrm>
            <a:off x="461450" y="1080475"/>
            <a:ext cx="8249849" cy="3691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0" y="91775"/>
            <a:ext cx="8520600" cy="7074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Contents</a:t>
            </a:r>
            <a:endParaRPr sz="3500" b="1">
              <a:latin typeface="Times New Roman"/>
              <a:ea typeface="Times New Roman"/>
              <a:cs typeface="Times New Roman"/>
              <a:sym typeface="Times New Roman"/>
            </a:endParaRPr>
          </a:p>
        </p:txBody>
      </p:sp>
      <p:sp>
        <p:nvSpPr>
          <p:cNvPr id="61" name="Shape 61"/>
          <p:cNvSpPr txBox="1">
            <a:spLocks noGrp="1"/>
          </p:cNvSpPr>
          <p:nvPr>
            <p:ph type="subTitle" idx="1"/>
          </p:nvPr>
        </p:nvSpPr>
        <p:spPr>
          <a:xfrm>
            <a:off x="311700" y="877875"/>
            <a:ext cx="8520600" cy="41532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•What is intent?</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•Why intent?</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•Type of intents?</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•How intents are received?</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•How intents are resolved?</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•Intent filter?</a:t>
            </a:r>
            <a:endParaRPr sz="2400">
              <a:solidFill>
                <a:srgbClr val="000000"/>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rgbClr val="000000"/>
                </a:solidFill>
                <a:latin typeface="Times New Roman"/>
                <a:ea typeface="Times New Roman"/>
                <a:cs typeface="Times New Roman"/>
                <a:sym typeface="Times New Roman"/>
              </a:rPr>
              <a:t>•Intent Chooser?</a:t>
            </a:r>
            <a:endParaRPr sz="2400">
              <a:solidFill>
                <a:srgbClr val="000000"/>
              </a:solidFill>
              <a:latin typeface="Times New Roman"/>
              <a:ea typeface="Times New Roman"/>
              <a:cs typeface="Times New Roman"/>
              <a:sym typeface="Times New Roman"/>
            </a:endParaRPr>
          </a:p>
          <a:p>
            <a:pPr marL="0" lvl="0" indent="0">
              <a:spcBef>
                <a:spcPts val="0"/>
              </a:spcBef>
              <a:spcAft>
                <a:spcPts val="0"/>
              </a:spcAft>
              <a:buNone/>
            </a:pPr>
            <a:endParaRPr sz="2400">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311700" y="101300"/>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Intent chooser</a:t>
            </a:r>
            <a:endParaRPr sz="3500" b="1">
              <a:latin typeface="Times New Roman"/>
              <a:ea typeface="Times New Roman"/>
              <a:cs typeface="Times New Roman"/>
              <a:sym typeface="Times New Roman"/>
            </a:endParaRPr>
          </a:p>
        </p:txBody>
      </p:sp>
      <p:sp>
        <p:nvSpPr>
          <p:cNvPr id="175" name="Shape 175"/>
          <p:cNvSpPr txBox="1">
            <a:spLocks noGrp="1"/>
          </p:cNvSpPr>
          <p:nvPr>
            <p:ph type="subTitle" idx="1"/>
          </p:nvPr>
        </p:nvSpPr>
        <p:spPr>
          <a:xfrm>
            <a:off x="311700" y="1012950"/>
            <a:ext cx="8520600" cy="4017900"/>
          </a:xfrm>
          <a:prstGeom prst="rect">
            <a:avLst/>
          </a:prstGeom>
        </p:spPr>
        <p:txBody>
          <a:bodyPr spcFirstLastPara="1" wrap="square" lIns="91425" tIns="91425" rIns="91425" bIns="91425" anchor="t" anchorCtr="0">
            <a:noAutofit/>
          </a:bodyPr>
          <a:lstStyle/>
          <a:p>
            <a:pPr marL="457200" lvl="0" indent="-368300" algn="l">
              <a:lnSpc>
                <a:spcPct val="115000"/>
              </a:lnSpc>
              <a:spcBef>
                <a:spcPts val="800"/>
              </a:spcBef>
              <a:spcAft>
                <a:spcPts val="0"/>
              </a:spcAft>
              <a:buClr>
                <a:srgbClr val="000000"/>
              </a:buClr>
              <a:buSzPts val="2200"/>
              <a:buFont typeface="Times New Roman"/>
              <a:buChar char="●"/>
            </a:pPr>
            <a:r>
              <a:rPr lang="en-GB" sz="2200">
                <a:solidFill>
                  <a:srgbClr val="000000"/>
                </a:solidFill>
                <a:highlight>
                  <a:srgbClr val="FFFFFF"/>
                </a:highlight>
                <a:latin typeface="Times New Roman"/>
                <a:ea typeface="Times New Roman"/>
                <a:cs typeface="Times New Roman"/>
                <a:sym typeface="Times New Roman"/>
              </a:rPr>
              <a:t>If multiple apps can respond to the intent and the user might want to use a different app each time, you should explicitly show a chooser dialog.</a:t>
            </a:r>
            <a:endParaRPr sz="2200">
              <a:solidFill>
                <a:srgbClr val="000000"/>
              </a:solidFill>
              <a:latin typeface="Times New Roman"/>
              <a:ea typeface="Times New Roman"/>
              <a:cs typeface="Times New Roman"/>
              <a:sym typeface="Times New Roman"/>
            </a:endParaRPr>
          </a:p>
          <a:p>
            <a:pPr marL="457200" lvl="0" indent="-368300" algn="l">
              <a:spcBef>
                <a:spcPts val="0"/>
              </a:spcBef>
              <a:spcAft>
                <a:spcPts val="0"/>
              </a:spcAft>
              <a:buClr>
                <a:srgbClr val="000000"/>
              </a:buClr>
              <a:buSzPts val="2200"/>
              <a:buFont typeface="Times New Roman"/>
              <a:buChar char="●"/>
            </a:pPr>
            <a:r>
              <a:rPr lang="en-GB" sz="2200">
                <a:solidFill>
                  <a:srgbClr val="000000"/>
                </a:solidFill>
                <a:highlight>
                  <a:srgbClr val="FFFFFF"/>
                </a:highlight>
                <a:latin typeface="Times New Roman"/>
                <a:ea typeface="Times New Roman"/>
                <a:cs typeface="Times New Roman"/>
                <a:sym typeface="Times New Roman"/>
              </a:rPr>
              <a:t>The chooser dialog asks the user to select which app to use for the action every time</a:t>
            </a:r>
            <a:endParaRPr sz="2200">
              <a:solidFill>
                <a:srgbClr val="000000"/>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311700" y="123800"/>
            <a:ext cx="8520600" cy="79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sz="3500" b="1">
                <a:latin typeface="Times New Roman"/>
                <a:ea typeface="Times New Roman"/>
                <a:cs typeface="Times New Roman"/>
                <a:sym typeface="Times New Roman"/>
              </a:rPr>
              <a:t>Example</a:t>
            </a:r>
            <a:endParaRPr sz="3500" b="1">
              <a:latin typeface="Times New Roman"/>
              <a:ea typeface="Times New Roman"/>
              <a:cs typeface="Times New Roman"/>
              <a:sym typeface="Times New Roman"/>
            </a:endParaRPr>
          </a:p>
        </p:txBody>
      </p:sp>
      <p:sp>
        <p:nvSpPr>
          <p:cNvPr id="181" name="Shape 181"/>
          <p:cNvSpPr txBox="1">
            <a:spLocks noGrp="1"/>
          </p:cNvSpPr>
          <p:nvPr>
            <p:ph type="subTitle" idx="1"/>
          </p:nvPr>
        </p:nvSpPr>
        <p:spPr>
          <a:xfrm>
            <a:off x="311700" y="1024200"/>
            <a:ext cx="8520600" cy="39393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If a user send want to send or share his/her picture to any application, then by using intent chooser they have more than one options to choose for.</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pic>
        <p:nvPicPr>
          <p:cNvPr id="182" name="Shape 182"/>
          <p:cNvPicPr preferRelativeResize="0"/>
          <p:nvPr/>
        </p:nvPicPr>
        <p:blipFill>
          <a:blip r:embed="rId3">
            <a:alphaModFix/>
          </a:blip>
          <a:stretch>
            <a:fillRect/>
          </a:stretch>
        </p:blipFill>
        <p:spPr>
          <a:xfrm>
            <a:off x="4399975" y="2167300"/>
            <a:ext cx="2907899" cy="297620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311700" y="56275"/>
            <a:ext cx="8520600" cy="8892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Intent chooser</a:t>
            </a:r>
            <a:endParaRPr sz="3500" b="1">
              <a:latin typeface="Times New Roman"/>
              <a:ea typeface="Times New Roman"/>
              <a:cs typeface="Times New Roman"/>
              <a:sym typeface="Times New Roman"/>
            </a:endParaRPr>
          </a:p>
        </p:txBody>
      </p:sp>
      <p:sp>
        <p:nvSpPr>
          <p:cNvPr id="188" name="Shape 188"/>
          <p:cNvSpPr txBox="1">
            <a:spLocks noGrp="1"/>
          </p:cNvSpPr>
          <p:nvPr>
            <p:ph type="subTitle" idx="1"/>
          </p:nvPr>
        </p:nvSpPr>
        <p:spPr>
          <a:xfrm>
            <a:off x="311700" y="1046700"/>
            <a:ext cx="8520600" cy="402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00">
              <a:latin typeface="Times New Roman"/>
              <a:ea typeface="Times New Roman"/>
              <a:cs typeface="Times New Roman"/>
              <a:sym typeface="Times New Roman"/>
            </a:endParaRPr>
          </a:p>
        </p:txBody>
      </p:sp>
      <p:pic>
        <p:nvPicPr>
          <p:cNvPr id="189" name="Shape 189"/>
          <p:cNvPicPr preferRelativeResize="0"/>
          <p:nvPr/>
        </p:nvPicPr>
        <p:blipFill>
          <a:blip r:embed="rId3">
            <a:alphaModFix/>
          </a:blip>
          <a:stretch>
            <a:fillRect/>
          </a:stretch>
        </p:blipFill>
        <p:spPr>
          <a:xfrm>
            <a:off x="371400" y="1075650"/>
            <a:ext cx="8249400" cy="38990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29" y="373420"/>
            <a:ext cx="8520600" cy="841800"/>
          </a:xfrm>
        </p:spPr>
        <p:txBody>
          <a:bodyPr/>
          <a:lstStyle/>
          <a:p>
            <a:r>
              <a:rPr lang="en-US" dirty="0" smtClean="0"/>
              <a:t>Intent Read	</a:t>
            </a:r>
            <a:endParaRPr lang="en-US" dirty="0"/>
          </a:p>
        </p:txBody>
      </p:sp>
      <p:sp>
        <p:nvSpPr>
          <p:cNvPr id="4" name="TextBox 3"/>
          <p:cNvSpPr txBox="1"/>
          <p:nvPr/>
        </p:nvSpPr>
        <p:spPr>
          <a:xfrm>
            <a:off x="260329" y="1358295"/>
            <a:ext cx="5102781" cy="307777"/>
          </a:xfrm>
          <a:prstGeom prst="rect">
            <a:avLst/>
          </a:prstGeom>
          <a:noFill/>
        </p:spPr>
        <p:txBody>
          <a:bodyPr wrap="square" rtlCol="0">
            <a:spAutoFit/>
          </a:bodyPr>
          <a:lstStyle/>
          <a:p>
            <a:r>
              <a:rPr lang="en-US" dirty="0"/>
              <a:t>http://</a:t>
            </a:r>
            <a:r>
              <a:rPr lang="en-US" dirty="0" err="1"/>
              <a:t>www.vogella.com</a:t>
            </a:r>
            <a:r>
              <a:rPr lang="en-US" dirty="0"/>
              <a:t>/tutorials/</a:t>
            </a:r>
            <a:r>
              <a:rPr lang="en-US" dirty="0" err="1"/>
              <a:t>AndroidIntent</a:t>
            </a:r>
            <a:r>
              <a:rPr lang="en-US" dirty="0"/>
              <a:t>/</a:t>
            </a:r>
            <a:r>
              <a:rPr lang="en-US" dirty="0" err="1"/>
              <a:t>article.html</a:t>
            </a:r>
            <a:endParaRPr lang="en-US" dirty="0"/>
          </a:p>
        </p:txBody>
      </p:sp>
    </p:spTree>
    <p:extLst>
      <p:ext uri="{BB962C8B-B14F-4D97-AF65-F5344CB8AC3E}">
        <p14:creationId xmlns:p14="http://schemas.microsoft.com/office/powerpoint/2010/main" val="131410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0" y="125550"/>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What is an intent?</a:t>
            </a:r>
            <a:endParaRPr sz="3500" b="1">
              <a:latin typeface="Times New Roman"/>
              <a:ea typeface="Times New Roman"/>
              <a:cs typeface="Times New Roman"/>
              <a:sym typeface="Times New Roman"/>
            </a:endParaRPr>
          </a:p>
        </p:txBody>
      </p:sp>
      <p:sp>
        <p:nvSpPr>
          <p:cNvPr id="67" name="Shape 67"/>
          <p:cNvSpPr txBox="1">
            <a:spLocks noGrp="1"/>
          </p:cNvSpPr>
          <p:nvPr>
            <p:ph type="subTitle" idx="1"/>
          </p:nvPr>
        </p:nvSpPr>
        <p:spPr>
          <a:xfrm>
            <a:off x="311700" y="965800"/>
            <a:ext cx="8520600" cy="40989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•Intent is an intention to do something.</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Clr>
                <a:schemeClr val="dk1"/>
              </a:buClr>
              <a:buSzPts val="1100"/>
              <a:buFont typeface="Arial"/>
              <a:buNone/>
            </a:pPr>
            <a:r>
              <a:rPr lang="en-GB" sz="2400">
                <a:solidFill>
                  <a:schemeClr val="dk1"/>
                </a:solidFill>
                <a:latin typeface="Times New Roman"/>
                <a:ea typeface="Times New Roman"/>
                <a:cs typeface="Times New Roman"/>
                <a:sym typeface="Times New Roman"/>
              </a:rPr>
              <a:t>•Intent contains an action carrying some information.</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800"/>
              </a:spcBef>
              <a:spcAft>
                <a:spcPts val="0"/>
              </a:spcAft>
              <a:buNone/>
            </a:pPr>
            <a:r>
              <a:rPr lang="en-GB" sz="2400">
                <a:solidFill>
                  <a:schemeClr val="dk1"/>
                </a:solidFill>
                <a:latin typeface="Times New Roman"/>
                <a:ea typeface="Times New Roman"/>
                <a:cs typeface="Times New Roman"/>
                <a:sym typeface="Times New Roman"/>
              </a:rPr>
              <a:t>•Intent is used to communicate between android components</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80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To start an activity</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To start a service</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To deliver a broadcast</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subTitle" idx="1"/>
          </p:nvPr>
        </p:nvSpPr>
        <p:spPr>
          <a:xfrm>
            <a:off x="311700" y="101300"/>
            <a:ext cx="8520600" cy="497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73" name="Shape 73"/>
          <p:cNvPicPr preferRelativeResize="0"/>
          <p:nvPr/>
        </p:nvPicPr>
        <p:blipFill>
          <a:blip r:embed="rId3">
            <a:alphaModFix/>
          </a:blip>
          <a:stretch>
            <a:fillRect/>
          </a:stretch>
        </p:blipFill>
        <p:spPr>
          <a:xfrm>
            <a:off x="1187300" y="191325"/>
            <a:ext cx="6769401" cy="4805849"/>
          </a:xfrm>
          <a:prstGeom prst="rect">
            <a:avLst/>
          </a:prstGeom>
          <a:noFill/>
          <a:ln>
            <a:noFill/>
          </a:ln>
        </p:spPr>
      </p:pic>
      <p:sp>
        <p:nvSpPr>
          <p:cNvPr id="74" name="Shape 74"/>
          <p:cNvSpPr/>
          <p:nvPr/>
        </p:nvSpPr>
        <p:spPr>
          <a:xfrm>
            <a:off x="6364625" y="4132075"/>
            <a:ext cx="2170800" cy="10116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11700" y="58025"/>
            <a:ext cx="8520600" cy="792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Why intent?</a:t>
            </a:r>
            <a:endParaRPr sz="3500" b="1">
              <a:latin typeface="Times New Roman"/>
              <a:ea typeface="Times New Roman"/>
              <a:cs typeface="Times New Roman"/>
              <a:sym typeface="Times New Roman"/>
            </a:endParaRPr>
          </a:p>
        </p:txBody>
      </p:sp>
      <p:sp>
        <p:nvSpPr>
          <p:cNvPr id="80" name="Shape 80"/>
          <p:cNvSpPr txBox="1">
            <a:spLocks noGrp="1"/>
          </p:cNvSpPr>
          <p:nvPr>
            <p:ph type="subTitle" idx="1"/>
          </p:nvPr>
        </p:nvSpPr>
        <p:spPr>
          <a:xfrm>
            <a:off x="311700" y="932050"/>
            <a:ext cx="8520600" cy="4143900"/>
          </a:xfrm>
          <a:prstGeom prst="rect">
            <a:avLst/>
          </a:prstGeom>
        </p:spPr>
        <p:txBody>
          <a:bodyPr spcFirstLastPara="1" wrap="square" lIns="91425" tIns="91425" rIns="91425" bIns="91425" anchor="t" anchorCtr="0">
            <a:noAutofit/>
          </a:bodyPr>
          <a:lstStyle/>
          <a:p>
            <a:pPr marL="0" lvl="0" indent="0" algn="l">
              <a:lnSpc>
                <a:spcPct val="115000"/>
              </a:lnSpc>
              <a:spcBef>
                <a:spcPts val="700"/>
              </a:spcBef>
              <a:spcAft>
                <a:spcPts val="0"/>
              </a:spcAft>
              <a:buNone/>
            </a:pPr>
            <a:r>
              <a:rPr lang="en-GB" sz="2400">
                <a:solidFill>
                  <a:schemeClr val="dk1"/>
                </a:solidFill>
                <a:latin typeface="Times New Roman"/>
                <a:ea typeface="Times New Roman"/>
                <a:cs typeface="Times New Roman"/>
                <a:sym typeface="Times New Roman"/>
              </a:rPr>
              <a:t>Intent is used to communicate, share data between components.</a:t>
            </a:r>
            <a:endParaRPr sz="2400">
              <a:solidFill>
                <a:schemeClr val="dk1"/>
              </a:solidFill>
              <a:latin typeface="Times New Roman"/>
              <a:ea typeface="Times New Roman"/>
              <a:cs typeface="Times New Roman"/>
              <a:sym typeface="Times New Roman"/>
            </a:endParaRPr>
          </a:p>
          <a:p>
            <a:pPr marL="0" lvl="0" indent="0" algn="l">
              <a:lnSpc>
                <a:spcPct val="115000"/>
              </a:lnSpc>
              <a:spcBef>
                <a:spcPts val="700"/>
              </a:spcBef>
              <a:spcAft>
                <a:spcPts val="0"/>
              </a:spcAft>
              <a:buNone/>
            </a:pPr>
            <a:r>
              <a:rPr lang="en-GB" sz="2400">
                <a:solidFill>
                  <a:schemeClr val="dk1"/>
                </a:solidFill>
                <a:latin typeface="Times New Roman"/>
                <a:ea typeface="Times New Roman"/>
                <a:cs typeface="Times New Roman"/>
                <a:sym typeface="Times New Roman"/>
              </a:rPr>
              <a:t>Intent contains the following things</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70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Component name</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Action</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Data</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Extras</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Category</a:t>
            </a:r>
            <a:endParaRPr sz="2400">
              <a:solidFill>
                <a:schemeClr val="dk1"/>
              </a:solidFill>
              <a:latin typeface="Times New Roman"/>
              <a:ea typeface="Times New Roman"/>
              <a:cs typeface="Times New Roman"/>
              <a:sym typeface="Times New Roman"/>
            </a:endParaRPr>
          </a:p>
          <a:p>
            <a:pPr marL="457200" lvl="0" indent="-381000" algn="l">
              <a:lnSpc>
                <a:spcPct val="115000"/>
              </a:lnSpc>
              <a:spcBef>
                <a:spcPts val="0"/>
              </a:spcBef>
              <a:spcAft>
                <a:spcPts val="0"/>
              </a:spcAft>
              <a:buClr>
                <a:schemeClr val="dk1"/>
              </a:buClr>
              <a:buSzPts val="2400"/>
              <a:buFont typeface="Times New Roman"/>
              <a:buChar char="➔"/>
            </a:pPr>
            <a:r>
              <a:rPr lang="en-GB" sz="2400">
                <a:solidFill>
                  <a:schemeClr val="dk1"/>
                </a:solidFill>
                <a:latin typeface="Times New Roman"/>
                <a:ea typeface="Times New Roman"/>
                <a:cs typeface="Times New Roman"/>
                <a:sym typeface="Times New Roman"/>
              </a:rPr>
              <a:t>Flags</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311700" y="69275"/>
            <a:ext cx="8520600" cy="7410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GB" sz="3500" b="1">
                <a:latin typeface="Times New Roman"/>
                <a:ea typeface="Times New Roman"/>
                <a:cs typeface="Times New Roman"/>
                <a:sym typeface="Times New Roman"/>
              </a:rPr>
              <a:t>Types of intent</a:t>
            </a:r>
            <a:endParaRPr sz="3500" b="1">
              <a:latin typeface="Times New Roman"/>
              <a:ea typeface="Times New Roman"/>
              <a:cs typeface="Times New Roman"/>
              <a:sym typeface="Times New Roman"/>
            </a:endParaRPr>
          </a:p>
        </p:txBody>
      </p:sp>
      <p:sp>
        <p:nvSpPr>
          <p:cNvPr id="86" name="Shape 86"/>
          <p:cNvSpPr txBox="1">
            <a:spLocks noGrp="1"/>
          </p:cNvSpPr>
          <p:nvPr>
            <p:ph type="subTitle" idx="1"/>
          </p:nvPr>
        </p:nvSpPr>
        <p:spPr>
          <a:xfrm>
            <a:off x="311700" y="877875"/>
            <a:ext cx="8520600" cy="4220700"/>
          </a:xfrm>
          <a:prstGeom prst="rect">
            <a:avLst/>
          </a:prstGeom>
        </p:spPr>
        <p:txBody>
          <a:bodyPr spcFirstLastPara="1" wrap="square" lIns="91425" tIns="91425" rIns="91425" bIns="91425" anchor="t" anchorCtr="0">
            <a:noAutofit/>
          </a:bodyPr>
          <a:lstStyle/>
          <a:p>
            <a:pPr marL="0" lvl="0" indent="0" algn="l">
              <a:lnSpc>
                <a:spcPct val="115000"/>
              </a:lnSpc>
              <a:spcBef>
                <a:spcPts val="800"/>
              </a:spcBef>
              <a:spcAft>
                <a:spcPts val="0"/>
              </a:spcAft>
              <a:buClr>
                <a:schemeClr val="dk1"/>
              </a:buClr>
              <a:buSzPts val="1100"/>
              <a:buFont typeface="Arial"/>
              <a:buNone/>
            </a:pPr>
            <a:r>
              <a:rPr lang="en-GB" sz="3200">
                <a:solidFill>
                  <a:schemeClr val="dk1"/>
                </a:solidFill>
              </a:rPr>
              <a:t>•</a:t>
            </a:r>
            <a:r>
              <a:rPr lang="en-GB" sz="3200">
                <a:solidFill>
                  <a:schemeClr val="dk1"/>
                </a:solidFill>
                <a:latin typeface="Calibri"/>
                <a:ea typeface="Calibri"/>
                <a:cs typeface="Calibri"/>
                <a:sym typeface="Calibri"/>
              </a:rPr>
              <a:t>Explicit intents</a:t>
            </a:r>
            <a:endParaRPr sz="3200">
              <a:solidFill>
                <a:schemeClr val="dk1"/>
              </a:solidFill>
              <a:latin typeface="Calibri"/>
              <a:ea typeface="Calibri"/>
              <a:cs typeface="Calibri"/>
              <a:sym typeface="Calibri"/>
            </a:endParaRPr>
          </a:p>
          <a:p>
            <a:pPr marL="0" lvl="0" indent="0" algn="l">
              <a:lnSpc>
                <a:spcPct val="115000"/>
              </a:lnSpc>
              <a:spcBef>
                <a:spcPts val="800"/>
              </a:spcBef>
              <a:spcAft>
                <a:spcPts val="0"/>
              </a:spcAft>
              <a:buClr>
                <a:schemeClr val="dk1"/>
              </a:buClr>
              <a:buSzPts val="1100"/>
              <a:buFont typeface="Arial"/>
              <a:buNone/>
            </a:pPr>
            <a:r>
              <a:rPr lang="en-GB" sz="3200">
                <a:solidFill>
                  <a:schemeClr val="dk1"/>
                </a:solidFill>
              </a:rPr>
              <a:t>•</a:t>
            </a:r>
            <a:r>
              <a:rPr lang="en-GB" sz="3200">
                <a:solidFill>
                  <a:schemeClr val="dk1"/>
                </a:solidFill>
                <a:latin typeface="Calibri"/>
                <a:ea typeface="Calibri"/>
                <a:cs typeface="Calibri"/>
                <a:sym typeface="Calibri"/>
              </a:rPr>
              <a:t>Implicit intents</a:t>
            </a:r>
            <a:endParaRPr sz="3200">
              <a:solidFill>
                <a:schemeClr val="dk1"/>
              </a:solidFill>
              <a:latin typeface="Calibri"/>
              <a:ea typeface="Calibri"/>
              <a:cs typeface="Calibri"/>
              <a:sym typeface="Calibri"/>
            </a:endParaRPr>
          </a:p>
          <a:p>
            <a:pPr marL="0" lvl="0" indent="0">
              <a:spcBef>
                <a:spcPts val="0"/>
              </a:spcBef>
              <a:spcAft>
                <a:spcPts val="0"/>
              </a:spcAft>
              <a:buNone/>
            </a:pPr>
            <a:endParaRPr/>
          </a:p>
        </p:txBody>
      </p:sp>
      <p:pic>
        <p:nvPicPr>
          <p:cNvPr id="87" name="Shape 87"/>
          <p:cNvPicPr preferRelativeResize="0"/>
          <p:nvPr/>
        </p:nvPicPr>
        <p:blipFill>
          <a:blip r:embed="rId3">
            <a:alphaModFix/>
          </a:blip>
          <a:stretch>
            <a:fillRect/>
          </a:stretch>
        </p:blipFill>
        <p:spPr>
          <a:xfrm>
            <a:off x="1800800" y="2372475"/>
            <a:ext cx="4929650" cy="2016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subTitle" idx="1"/>
          </p:nvPr>
        </p:nvSpPr>
        <p:spPr>
          <a:xfrm>
            <a:off x="311700" y="2834125"/>
            <a:ext cx="8520600" cy="222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chemeClr val="dk1"/>
                </a:solidFill>
                <a:highlight>
                  <a:srgbClr val="FFFFFF"/>
                </a:highlight>
                <a:latin typeface="Times New Roman"/>
                <a:ea typeface="Times New Roman"/>
                <a:cs typeface="Times New Roman"/>
                <a:sym typeface="Times New Roman"/>
              </a:rPr>
              <a:t>Figure 1.</a:t>
            </a:r>
            <a:r>
              <a:rPr lang="en-GB" sz="1800">
                <a:solidFill>
                  <a:schemeClr val="dk1"/>
                </a:solidFill>
                <a:highlight>
                  <a:srgbClr val="FFFFFF"/>
                </a:highlight>
                <a:latin typeface="Times New Roman"/>
                <a:ea typeface="Times New Roman"/>
                <a:cs typeface="Times New Roman"/>
                <a:sym typeface="Times New Roman"/>
              </a:rPr>
              <a:t> Illustration of how an implicit intent is delivered through the system to start another activity:</a:t>
            </a:r>
            <a:endParaRPr sz="18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1800" b="1">
                <a:solidFill>
                  <a:schemeClr val="dk1"/>
                </a:solidFill>
                <a:highlight>
                  <a:srgbClr val="FFFFFF"/>
                </a:highlight>
                <a:latin typeface="Times New Roman"/>
                <a:ea typeface="Times New Roman"/>
                <a:cs typeface="Times New Roman"/>
                <a:sym typeface="Times New Roman"/>
              </a:rPr>
              <a:t>[1]</a:t>
            </a:r>
            <a:r>
              <a:rPr lang="en-GB" sz="1800">
                <a:solidFill>
                  <a:schemeClr val="dk1"/>
                </a:solidFill>
                <a:highlight>
                  <a:srgbClr val="FFFFFF"/>
                </a:highlight>
                <a:latin typeface="Times New Roman"/>
                <a:ea typeface="Times New Roman"/>
                <a:cs typeface="Times New Roman"/>
                <a:sym typeface="Times New Roman"/>
              </a:rPr>
              <a:t> </a:t>
            </a:r>
            <a:r>
              <a:rPr lang="en-GB" sz="1800" i="1">
                <a:solidFill>
                  <a:schemeClr val="dk1"/>
                </a:solidFill>
                <a:highlight>
                  <a:srgbClr val="FFFFFF"/>
                </a:highlight>
                <a:latin typeface="Times New Roman"/>
                <a:ea typeface="Times New Roman"/>
                <a:cs typeface="Times New Roman"/>
                <a:sym typeface="Times New Roman"/>
              </a:rPr>
              <a:t>Activity A</a:t>
            </a:r>
            <a:r>
              <a:rPr lang="en-GB" sz="1800">
                <a:solidFill>
                  <a:schemeClr val="dk1"/>
                </a:solidFill>
                <a:highlight>
                  <a:srgbClr val="FFFFFF"/>
                </a:highlight>
                <a:latin typeface="Times New Roman"/>
                <a:ea typeface="Times New Roman"/>
                <a:cs typeface="Times New Roman"/>
                <a:sym typeface="Times New Roman"/>
              </a:rPr>
              <a:t> creates an Intent with an action description and passes it to startActivity().</a:t>
            </a:r>
            <a:endParaRPr sz="18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1800" b="1">
                <a:solidFill>
                  <a:schemeClr val="dk1"/>
                </a:solidFill>
                <a:highlight>
                  <a:srgbClr val="FFFFFF"/>
                </a:highlight>
                <a:latin typeface="Times New Roman"/>
                <a:ea typeface="Times New Roman"/>
                <a:cs typeface="Times New Roman"/>
                <a:sym typeface="Times New Roman"/>
              </a:rPr>
              <a:t>[2]</a:t>
            </a:r>
            <a:r>
              <a:rPr lang="en-GB" sz="1800">
                <a:solidFill>
                  <a:schemeClr val="dk1"/>
                </a:solidFill>
                <a:highlight>
                  <a:srgbClr val="FFFFFF"/>
                </a:highlight>
                <a:latin typeface="Times New Roman"/>
                <a:ea typeface="Times New Roman"/>
                <a:cs typeface="Times New Roman"/>
                <a:sym typeface="Times New Roman"/>
              </a:rPr>
              <a:t> The Android System searches all apps for an intent filter that matches the intent. When a match is found</a:t>
            </a:r>
            <a:endParaRPr sz="1800">
              <a:solidFill>
                <a:schemeClr val="dk1"/>
              </a:solidFill>
              <a:highlight>
                <a:srgbClr val="FFFFFF"/>
              </a:highlight>
              <a:latin typeface="Times New Roman"/>
              <a:ea typeface="Times New Roman"/>
              <a:cs typeface="Times New Roman"/>
              <a:sym typeface="Times New Roman"/>
            </a:endParaRPr>
          </a:p>
          <a:p>
            <a:pPr marL="0" lvl="0" indent="0" algn="l">
              <a:spcBef>
                <a:spcPts val="0"/>
              </a:spcBef>
              <a:spcAft>
                <a:spcPts val="0"/>
              </a:spcAft>
              <a:buNone/>
            </a:pPr>
            <a:r>
              <a:rPr lang="en-GB" sz="1800">
                <a:solidFill>
                  <a:schemeClr val="dk1"/>
                </a:solidFill>
                <a:highlight>
                  <a:srgbClr val="FFFFFF"/>
                </a:highlight>
                <a:latin typeface="Times New Roman"/>
                <a:ea typeface="Times New Roman"/>
                <a:cs typeface="Times New Roman"/>
                <a:sym typeface="Times New Roman"/>
              </a:rPr>
              <a:t> </a:t>
            </a:r>
            <a:r>
              <a:rPr lang="en-GB" sz="1800" b="1">
                <a:solidFill>
                  <a:schemeClr val="dk1"/>
                </a:solidFill>
                <a:highlight>
                  <a:srgbClr val="FFFFFF"/>
                </a:highlight>
                <a:latin typeface="Times New Roman"/>
                <a:ea typeface="Times New Roman"/>
                <a:cs typeface="Times New Roman"/>
                <a:sym typeface="Times New Roman"/>
              </a:rPr>
              <a:t>[3]</a:t>
            </a:r>
            <a:r>
              <a:rPr lang="en-GB" sz="1800">
                <a:solidFill>
                  <a:schemeClr val="dk1"/>
                </a:solidFill>
                <a:highlight>
                  <a:srgbClr val="FFFFFF"/>
                </a:highlight>
                <a:latin typeface="Times New Roman"/>
                <a:ea typeface="Times New Roman"/>
                <a:cs typeface="Times New Roman"/>
                <a:sym typeface="Times New Roman"/>
              </a:rPr>
              <a:t> the system starts the matching activity (</a:t>
            </a:r>
            <a:r>
              <a:rPr lang="en-GB" sz="1800" i="1">
                <a:solidFill>
                  <a:schemeClr val="dk1"/>
                </a:solidFill>
                <a:highlight>
                  <a:srgbClr val="FFFFFF"/>
                </a:highlight>
                <a:latin typeface="Times New Roman"/>
                <a:ea typeface="Times New Roman"/>
                <a:cs typeface="Times New Roman"/>
                <a:sym typeface="Times New Roman"/>
              </a:rPr>
              <a:t>Activity B</a:t>
            </a:r>
            <a:r>
              <a:rPr lang="en-GB" sz="1800">
                <a:solidFill>
                  <a:schemeClr val="dk1"/>
                </a:solidFill>
                <a:highlight>
                  <a:srgbClr val="FFFFFF"/>
                </a:highlight>
                <a:latin typeface="Times New Roman"/>
                <a:ea typeface="Times New Roman"/>
                <a:cs typeface="Times New Roman"/>
                <a:sym typeface="Times New Roman"/>
              </a:rPr>
              <a:t>) by invoking its onCreate() method and passing it the Intent.</a:t>
            </a:r>
            <a:endParaRPr sz="1800">
              <a:solidFill>
                <a:schemeClr val="dk1"/>
              </a:solidFill>
              <a:highlight>
                <a:srgbClr val="FFFFFF"/>
              </a:highlight>
              <a:latin typeface="Times New Roman"/>
              <a:ea typeface="Times New Roman"/>
              <a:cs typeface="Times New Roman"/>
              <a:sym typeface="Times New Roman"/>
            </a:endParaRPr>
          </a:p>
        </p:txBody>
      </p:sp>
      <p:pic>
        <p:nvPicPr>
          <p:cNvPr id="93" name="Shape 93" descr="intent image.png"/>
          <p:cNvPicPr preferRelativeResize="0"/>
          <p:nvPr/>
        </p:nvPicPr>
        <p:blipFill>
          <a:blip r:embed="rId3">
            <a:alphaModFix/>
          </a:blip>
          <a:stretch>
            <a:fillRect/>
          </a:stretch>
        </p:blipFill>
        <p:spPr>
          <a:xfrm>
            <a:off x="485775" y="137825"/>
            <a:ext cx="8172450" cy="2589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311700" y="90050"/>
            <a:ext cx="8520600" cy="79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500" b="1">
                <a:latin typeface="Times New Roman"/>
                <a:ea typeface="Times New Roman"/>
                <a:cs typeface="Times New Roman"/>
                <a:sym typeface="Times New Roman"/>
              </a:rPr>
              <a:t>Implicit intents</a:t>
            </a:r>
            <a:endParaRPr sz="3500" b="1">
              <a:latin typeface="Times New Roman"/>
              <a:ea typeface="Times New Roman"/>
              <a:cs typeface="Times New Roman"/>
              <a:sym typeface="Times New Roman"/>
            </a:endParaRPr>
          </a:p>
        </p:txBody>
      </p:sp>
      <p:sp>
        <p:nvSpPr>
          <p:cNvPr id="99" name="Shape 99"/>
          <p:cNvSpPr txBox="1">
            <a:spLocks noGrp="1"/>
          </p:cNvSpPr>
          <p:nvPr>
            <p:ph type="subTitle" idx="1"/>
          </p:nvPr>
        </p:nvSpPr>
        <p:spPr>
          <a:xfrm>
            <a:off x="311700" y="979175"/>
            <a:ext cx="8520600" cy="4085700"/>
          </a:xfrm>
          <a:prstGeom prst="rect">
            <a:avLst/>
          </a:prstGeom>
        </p:spPr>
        <p:txBody>
          <a:bodyPr spcFirstLastPara="1" wrap="square" lIns="91425" tIns="91425" rIns="91425" bIns="91425" anchor="t" anchorCtr="0">
            <a:noAutofit/>
          </a:bodyPr>
          <a:lstStyle/>
          <a:p>
            <a:pPr marL="0" lvl="0" indent="0" algn="l" rtl="0">
              <a:lnSpc>
                <a:spcPct val="115000"/>
              </a:lnSpc>
              <a:spcBef>
                <a:spcPts val="800"/>
              </a:spcBef>
              <a:spcAft>
                <a:spcPts val="0"/>
              </a:spcAft>
              <a:buNone/>
            </a:pPr>
            <a:r>
              <a:rPr lang="en-GB" sz="2400">
                <a:solidFill>
                  <a:schemeClr val="dk1"/>
                </a:solidFill>
                <a:latin typeface="Times New Roman"/>
                <a:ea typeface="Times New Roman"/>
                <a:cs typeface="Times New Roman"/>
                <a:sym typeface="Times New Roman"/>
              </a:rPr>
              <a:t>Specify an action that can invoke an app on the device that can perform the action.</a:t>
            </a:r>
            <a:endParaRPr sz="2400">
              <a:solidFill>
                <a:schemeClr val="dk1"/>
              </a:solidFill>
              <a:latin typeface="Times New Roman"/>
              <a:ea typeface="Times New Roman"/>
              <a:cs typeface="Times New Roman"/>
              <a:sym typeface="Times New Roman"/>
            </a:endParaRPr>
          </a:p>
          <a:p>
            <a:pPr marL="0" lvl="0" indent="0" algn="l" rtl="0">
              <a:lnSpc>
                <a:spcPct val="115000"/>
              </a:lnSpc>
              <a:spcBef>
                <a:spcPts val="800"/>
              </a:spcBef>
              <a:spcAft>
                <a:spcPts val="0"/>
              </a:spcAft>
              <a:buNone/>
            </a:pPr>
            <a:r>
              <a:rPr lang="en-GB" sz="2400">
                <a:solidFill>
                  <a:schemeClr val="dk1"/>
                </a:solidFill>
                <a:latin typeface="Times New Roman"/>
                <a:ea typeface="Times New Roman"/>
                <a:cs typeface="Times New Roman"/>
                <a:sym typeface="Times New Roman"/>
              </a:rPr>
              <a:t>Useful when your app can not perform the action but other apps do and you let user to pick up the app.</a:t>
            </a:r>
            <a:endParaRPr sz="2400">
              <a:solidFill>
                <a:schemeClr val="dk1"/>
              </a:solidFill>
              <a:latin typeface="Times New Roman"/>
              <a:ea typeface="Times New Roman"/>
              <a:cs typeface="Times New Roman"/>
              <a:sym typeface="Times New Roman"/>
            </a:endParaRPr>
          </a:p>
          <a:p>
            <a:pPr marL="0" lvl="0" indent="0" algn="l" rtl="0">
              <a:lnSpc>
                <a:spcPct val="115000"/>
              </a:lnSpc>
              <a:spcBef>
                <a:spcPts val="800"/>
              </a:spcBef>
              <a:spcAft>
                <a:spcPts val="0"/>
              </a:spcAft>
              <a:buNone/>
            </a:pPr>
            <a:r>
              <a:rPr lang="en-GB" sz="2400">
                <a:solidFill>
                  <a:schemeClr val="dk1"/>
                </a:solidFill>
                <a:latin typeface="Times New Roman"/>
                <a:ea typeface="Times New Roman"/>
                <a:cs typeface="Times New Roman"/>
                <a:sym typeface="Times New Roman"/>
              </a:rPr>
              <a:t>It is possible that there may not be any that handle the implicit intent.</a:t>
            </a:r>
            <a:endParaRPr sz="2400">
              <a:solidFill>
                <a:schemeClr val="dk1"/>
              </a:solidFill>
              <a:latin typeface="Times New Roman"/>
              <a:ea typeface="Times New Roman"/>
              <a:cs typeface="Times New Roman"/>
              <a:sym typeface="Times New Roman"/>
            </a:endParaRPr>
          </a:p>
          <a:p>
            <a:pPr marL="0" lvl="0" indent="0"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311700" y="67525"/>
            <a:ext cx="8520600" cy="7926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GB" sz="3500" b="1">
                <a:latin typeface="Times New Roman"/>
                <a:ea typeface="Times New Roman"/>
                <a:cs typeface="Times New Roman"/>
                <a:sym typeface="Times New Roman"/>
              </a:rPr>
              <a:t>Example</a:t>
            </a:r>
            <a:endParaRPr sz="3500" b="1">
              <a:latin typeface="Times New Roman"/>
              <a:ea typeface="Times New Roman"/>
              <a:cs typeface="Times New Roman"/>
              <a:sym typeface="Times New Roman"/>
            </a:endParaRPr>
          </a:p>
        </p:txBody>
      </p:sp>
      <p:sp>
        <p:nvSpPr>
          <p:cNvPr id="105" name="Shape 105"/>
          <p:cNvSpPr txBox="1">
            <a:spLocks noGrp="1"/>
          </p:cNvSpPr>
          <p:nvPr>
            <p:ph type="subTitle" idx="1"/>
          </p:nvPr>
        </p:nvSpPr>
        <p:spPr>
          <a:xfrm>
            <a:off x="311700" y="945425"/>
            <a:ext cx="8520600" cy="4130400"/>
          </a:xfrm>
          <a:prstGeom prst="rect">
            <a:avLst/>
          </a:prstGeom>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 Create the text message with a string</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Intent </a:t>
            </a:r>
            <a:r>
              <a:rPr lang="en-GB" sz="1800" dirty="0" err="1">
                <a:solidFill>
                  <a:schemeClr val="dk1"/>
                </a:solidFill>
                <a:latin typeface="Times New Roman"/>
                <a:ea typeface="Times New Roman"/>
                <a:cs typeface="Times New Roman"/>
                <a:sym typeface="Times New Roman"/>
              </a:rPr>
              <a:t>sendIntent</a:t>
            </a:r>
            <a:r>
              <a:rPr lang="en-GB" sz="1800" dirty="0">
                <a:solidFill>
                  <a:schemeClr val="dk1"/>
                </a:solidFill>
                <a:latin typeface="Times New Roman"/>
                <a:ea typeface="Times New Roman"/>
                <a:cs typeface="Times New Roman"/>
                <a:sym typeface="Times New Roman"/>
              </a:rPr>
              <a:t> = new Intent();</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err="1">
                <a:solidFill>
                  <a:schemeClr val="dk1"/>
                </a:solidFill>
                <a:latin typeface="Times New Roman"/>
                <a:ea typeface="Times New Roman"/>
                <a:cs typeface="Times New Roman"/>
                <a:sym typeface="Times New Roman"/>
              </a:rPr>
              <a:t>sendIntent.setAction</a:t>
            </a:r>
            <a:r>
              <a:rPr lang="en-GB" sz="1800" dirty="0">
                <a:solidFill>
                  <a:schemeClr val="dk1"/>
                </a:solidFill>
                <a:latin typeface="Times New Roman"/>
                <a:ea typeface="Times New Roman"/>
                <a:cs typeface="Times New Roman"/>
                <a:sym typeface="Times New Roman"/>
              </a:rPr>
              <a:t>(</a:t>
            </a:r>
            <a:r>
              <a:rPr lang="en-GB" sz="1800" dirty="0" err="1">
                <a:solidFill>
                  <a:schemeClr val="dk1"/>
                </a:solidFill>
                <a:latin typeface="Times New Roman"/>
                <a:ea typeface="Times New Roman"/>
                <a:cs typeface="Times New Roman"/>
                <a:sym typeface="Times New Roman"/>
              </a:rPr>
              <a:t>Intent.ACTION_SEND</a:t>
            </a:r>
            <a:r>
              <a:rPr lang="en-GB" sz="1800" dirty="0">
                <a:solidFill>
                  <a:schemeClr val="dk1"/>
                </a:solidFill>
                <a:latin typeface="Times New Roman"/>
                <a:ea typeface="Times New Roman"/>
                <a:cs typeface="Times New Roman"/>
                <a:sym typeface="Times New Roman"/>
              </a:rPr>
              <a:t>);</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err="1">
                <a:solidFill>
                  <a:schemeClr val="dk1"/>
                </a:solidFill>
                <a:latin typeface="Times New Roman"/>
                <a:ea typeface="Times New Roman"/>
                <a:cs typeface="Times New Roman"/>
                <a:sym typeface="Times New Roman"/>
              </a:rPr>
              <a:t>sendIntent.putExtra</a:t>
            </a:r>
            <a:r>
              <a:rPr lang="en-GB" sz="1800" dirty="0">
                <a:solidFill>
                  <a:schemeClr val="dk1"/>
                </a:solidFill>
                <a:latin typeface="Times New Roman"/>
                <a:ea typeface="Times New Roman"/>
                <a:cs typeface="Times New Roman"/>
                <a:sym typeface="Times New Roman"/>
              </a:rPr>
              <a:t>(</a:t>
            </a:r>
            <a:r>
              <a:rPr lang="en-GB" sz="1800" dirty="0" err="1">
                <a:solidFill>
                  <a:schemeClr val="dk1"/>
                </a:solidFill>
                <a:latin typeface="Times New Roman"/>
                <a:ea typeface="Times New Roman"/>
                <a:cs typeface="Times New Roman"/>
                <a:sym typeface="Times New Roman"/>
              </a:rPr>
              <a:t>Intent.EXTRA_TEXT</a:t>
            </a:r>
            <a:r>
              <a:rPr lang="en-GB" sz="1800" dirty="0">
                <a:solidFill>
                  <a:schemeClr val="dk1"/>
                </a:solidFill>
                <a:latin typeface="Times New Roman"/>
                <a:ea typeface="Times New Roman"/>
                <a:cs typeface="Times New Roman"/>
                <a:sym typeface="Times New Roman"/>
              </a:rPr>
              <a:t>, </a:t>
            </a:r>
            <a:r>
              <a:rPr lang="en-GB" sz="1800" dirty="0" err="1">
                <a:solidFill>
                  <a:schemeClr val="dk1"/>
                </a:solidFill>
                <a:latin typeface="Times New Roman"/>
                <a:ea typeface="Times New Roman"/>
                <a:cs typeface="Times New Roman"/>
                <a:sym typeface="Times New Roman"/>
              </a:rPr>
              <a:t>textMessage</a:t>
            </a:r>
            <a:r>
              <a:rPr lang="en-GB" sz="1800" dirty="0">
                <a:solidFill>
                  <a:schemeClr val="dk1"/>
                </a:solidFill>
                <a:latin typeface="Times New Roman"/>
                <a:ea typeface="Times New Roman"/>
                <a:cs typeface="Times New Roman"/>
                <a:sym typeface="Times New Roman"/>
              </a:rPr>
              <a:t>);</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err="1">
                <a:solidFill>
                  <a:schemeClr val="dk1"/>
                </a:solidFill>
                <a:latin typeface="Times New Roman"/>
                <a:ea typeface="Times New Roman"/>
                <a:cs typeface="Times New Roman"/>
                <a:sym typeface="Times New Roman"/>
              </a:rPr>
              <a:t>sendIntent.setType</a:t>
            </a:r>
            <a:r>
              <a:rPr lang="en-GB" sz="1800" dirty="0">
                <a:solidFill>
                  <a:schemeClr val="dk1"/>
                </a:solidFill>
                <a:latin typeface="Times New Roman"/>
                <a:ea typeface="Times New Roman"/>
                <a:cs typeface="Times New Roman"/>
                <a:sym typeface="Times New Roman"/>
              </a:rPr>
              <a:t>(HTTP.PLAIN_TEXT_TYPE); // "text/plain" MIME type</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 Verify that the intent will resolve to an activity</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if (</a:t>
            </a:r>
            <a:r>
              <a:rPr lang="en-GB" sz="1800" dirty="0" err="1">
                <a:solidFill>
                  <a:schemeClr val="dk1"/>
                </a:solidFill>
                <a:latin typeface="Times New Roman"/>
                <a:ea typeface="Times New Roman"/>
                <a:cs typeface="Times New Roman"/>
                <a:sym typeface="Times New Roman"/>
              </a:rPr>
              <a:t>sendIntent.resolveActivity</a:t>
            </a:r>
            <a:r>
              <a:rPr lang="en-GB" sz="1800" dirty="0">
                <a:solidFill>
                  <a:schemeClr val="dk1"/>
                </a:solidFill>
                <a:latin typeface="Times New Roman"/>
                <a:ea typeface="Times New Roman"/>
                <a:cs typeface="Times New Roman"/>
                <a:sym typeface="Times New Roman"/>
              </a:rPr>
              <a:t>(</a:t>
            </a:r>
            <a:r>
              <a:rPr lang="en-GB" sz="1800" dirty="0" err="1">
                <a:solidFill>
                  <a:schemeClr val="dk1"/>
                </a:solidFill>
                <a:latin typeface="Times New Roman"/>
                <a:ea typeface="Times New Roman"/>
                <a:cs typeface="Times New Roman"/>
                <a:sym typeface="Times New Roman"/>
              </a:rPr>
              <a:t>getPackageManager</a:t>
            </a:r>
            <a:r>
              <a:rPr lang="en-GB" sz="1800" dirty="0">
                <a:solidFill>
                  <a:schemeClr val="dk1"/>
                </a:solidFill>
                <a:latin typeface="Times New Roman"/>
                <a:ea typeface="Times New Roman"/>
                <a:cs typeface="Times New Roman"/>
                <a:sym typeface="Times New Roman"/>
              </a:rPr>
              <a:t>()) != null)</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    </a:t>
            </a:r>
            <a:r>
              <a:rPr lang="en-GB" sz="1800" dirty="0" err="1">
                <a:solidFill>
                  <a:schemeClr val="dk1"/>
                </a:solidFill>
                <a:latin typeface="Times New Roman"/>
                <a:ea typeface="Times New Roman"/>
                <a:cs typeface="Times New Roman"/>
                <a:sym typeface="Times New Roman"/>
              </a:rPr>
              <a:t>startActivity</a:t>
            </a:r>
            <a:r>
              <a:rPr lang="en-GB" sz="1800" dirty="0">
                <a:solidFill>
                  <a:schemeClr val="dk1"/>
                </a:solidFill>
                <a:latin typeface="Times New Roman"/>
                <a:ea typeface="Times New Roman"/>
                <a:cs typeface="Times New Roman"/>
                <a:sym typeface="Times New Roman"/>
              </a:rPr>
              <a:t>(</a:t>
            </a:r>
            <a:r>
              <a:rPr lang="en-GB" sz="1800" dirty="0" err="1">
                <a:solidFill>
                  <a:schemeClr val="dk1"/>
                </a:solidFill>
                <a:latin typeface="Times New Roman"/>
                <a:ea typeface="Times New Roman"/>
                <a:cs typeface="Times New Roman"/>
                <a:sym typeface="Times New Roman"/>
              </a:rPr>
              <a:t>sendIntent</a:t>
            </a:r>
            <a:r>
              <a:rPr lang="en-GB" sz="1800" dirty="0">
                <a:solidFill>
                  <a:schemeClr val="dk1"/>
                </a:solidFill>
                <a:latin typeface="Times New Roman"/>
                <a:ea typeface="Times New Roman"/>
                <a:cs typeface="Times New Roman"/>
                <a:sym typeface="Times New Roman"/>
              </a:rPr>
              <a:t>);</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500"/>
              </a:spcBef>
              <a:spcAft>
                <a:spcPts val="0"/>
              </a:spcAft>
              <a:buNone/>
            </a:pPr>
            <a:r>
              <a:rPr lang="en-GB" sz="1800" dirty="0">
                <a:solidFill>
                  <a:schemeClr val="dk1"/>
                </a:solidFill>
                <a:latin typeface="Times New Roman"/>
                <a:ea typeface="Times New Roman"/>
                <a:cs typeface="Times New Roman"/>
                <a:sym typeface="Times New Roman"/>
              </a:rPr>
              <a:t>}</a:t>
            </a:r>
            <a:endParaRPr sz="1800" dirty="0">
              <a:solidFill>
                <a:schemeClr val="dk1"/>
              </a:solidFill>
              <a:latin typeface="Times New Roman"/>
              <a:ea typeface="Times New Roman"/>
              <a:cs typeface="Times New Roman"/>
              <a:sym typeface="Times New Roman"/>
            </a:endParaRPr>
          </a:p>
          <a:p>
            <a:pPr marL="0" lvl="0" indent="0" rtl="0">
              <a:spcBef>
                <a:spcPts val="0"/>
              </a:spcBef>
              <a:spcAft>
                <a:spcPts val="0"/>
              </a:spcAft>
              <a:buNone/>
            </a:pPr>
            <a:endParaRPr sz="1800" dirty="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798</Words>
  <Application>Microsoft Macintosh PowerPoint</Application>
  <PresentationFormat>On-screen Show (16:9)</PresentationFormat>
  <Paragraphs>103</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Consolas</vt:lpstr>
      <vt:lpstr>Times New Roman</vt:lpstr>
      <vt:lpstr>Arial</vt:lpstr>
      <vt:lpstr>Simple Light</vt:lpstr>
      <vt:lpstr>Intent</vt:lpstr>
      <vt:lpstr>Contents</vt:lpstr>
      <vt:lpstr>What is an intent?</vt:lpstr>
      <vt:lpstr>PowerPoint Presentation</vt:lpstr>
      <vt:lpstr>Why intent?</vt:lpstr>
      <vt:lpstr>Types of intent</vt:lpstr>
      <vt:lpstr>PowerPoint Presentation</vt:lpstr>
      <vt:lpstr>Implicit intents</vt:lpstr>
      <vt:lpstr>Example</vt:lpstr>
      <vt:lpstr>Explicit intents</vt:lpstr>
      <vt:lpstr>Example</vt:lpstr>
      <vt:lpstr>How intent are received?</vt:lpstr>
      <vt:lpstr>Receiving implicit intents</vt:lpstr>
      <vt:lpstr>How intents are resolved?/ Intent resolution</vt:lpstr>
      <vt:lpstr>Action test</vt:lpstr>
      <vt:lpstr>Category test</vt:lpstr>
      <vt:lpstr>Data test</vt:lpstr>
      <vt:lpstr>Intent filter</vt:lpstr>
      <vt:lpstr>Example</vt:lpstr>
      <vt:lpstr>Intent chooser</vt:lpstr>
      <vt:lpstr>Example</vt:lpstr>
      <vt:lpstr>Intent chooser</vt:lpstr>
      <vt:lpstr>Intent Read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dc:title>
  <cp:lastModifiedBy>Microsoft Office User</cp:lastModifiedBy>
  <cp:revision>3</cp:revision>
  <dcterms:modified xsi:type="dcterms:W3CDTF">2018-02-12T18:51:56Z</dcterms:modified>
</cp:coreProperties>
</file>