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160000" cy="7620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6"/>
  </p:normalViewPr>
  <p:slideViewPr>
    <p:cSldViewPr snapToGrid="0" snapToObjects="1">
      <p:cViewPr>
        <p:scale>
          <a:sx n="88" d="100"/>
          <a:sy n="88" d="100"/>
        </p:scale>
        <p:origin x="640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13148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403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8624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8201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723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08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150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073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127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097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5891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7094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226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910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270000" y="1247775"/>
            <a:ext cx="7620000" cy="265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270000" y="4002088"/>
            <a:ext cx="7620000" cy="183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00088" y="406400"/>
            <a:ext cx="8763000" cy="147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00088" y="1868488"/>
            <a:ext cx="429736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700088" y="2782888"/>
            <a:ext cx="4297362" cy="409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5143500" y="1868488"/>
            <a:ext cx="4319588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4"/>
          </p:nvPr>
        </p:nvSpPr>
        <p:spPr>
          <a:xfrm>
            <a:off x="5143500" y="2782888"/>
            <a:ext cx="4319588" cy="409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93738" y="1900238"/>
            <a:ext cx="8763000" cy="316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93738" y="5099050"/>
            <a:ext cx="8763000" cy="166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6000" cy="457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4241800" cy="4573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5156200" y="2200275"/>
            <a:ext cx="4241800" cy="4573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5269706" y="2645569"/>
            <a:ext cx="6097588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875506" y="562769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2793207" y="169069"/>
            <a:ext cx="4573587" cy="86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4319588" y="1096963"/>
            <a:ext cx="5143500" cy="541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00088" y="2286000"/>
            <a:ext cx="3276600" cy="42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319588" y="1096963"/>
            <a:ext cx="5143500" cy="541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700088" y="2286000"/>
            <a:ext cx="3276600" cy="42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6000" cy="457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2000" y="6942137"/>
            <a:ext cx="2117725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470275" y="6942137"/>
            <a:ext cx="3219450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280275" y="6942137"/>
            <a:ext cx="2119312" cy="50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app/Activity.html#getFragmentManager()" TargetMode="External"/><Relationship Id="rId4" Type="http://schemas.openxmlformats.org/officeDocument/2006/relationships/hyperlink" Target="http://developer.android.com/reference/android/app/FragmentManager.html#beginTransaction()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8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Android Fragments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An introduction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736600" y="533400"/>
            <a:ext cx="917575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Managing fragments</a:t>
            </a: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584200" y="1447800"/>
            <a:ext cx="9144000" cy="586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a) Create a Fragment Transaction (from Activity!)</a:t>
            </a:r>
            <a:endParaRPr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'courier new'"/>
              <a:buNone/>
            </a:pPr>
            <a:r>
              <a:rPr lang="en-US" sz="1600" b="1" i="0" u="none" dirty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700" b="1" i="0" u="none" dirty="0" err="1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FragmentManager</a:t>
            </a: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fragmentManager</a:t>
            </a: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getFragmentManager()</a:t>
            </a:r>
            <a:r>
              <a:rPr lang="en-US" sz="17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br>
              <a:rPr lang="en-US" sz="17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700" b="1" i="0" u="none" dirty="0" err="1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FragmentTransaction</a:t>
            </a: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fragmentTransaction</a:t>
            </a: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7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fragmentManager</a:t>
            </a:r>
            <a:r>
              <a:rPr lang="en-US" sz="17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700" b="1" i="0" u="sng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beginTransaction</a:t>
            </a:r>
            <a:r>
              <a:rPr lang="en-US" sz="1700" b="1" i="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()</a:t>
            </a:r>
            <a:r>
              <a:rPr lang="en-US" sz="17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7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Establish transaction properties (transitions!)</a:t>
            </a:r>
            <a:endParaRPr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Font typeface="'courier new'"/>
              <a:buNone/>
            </a:pPr>
            <a:r>
              <a:rPr lang="en-US" sz="1600" b="1" i="0" u="none" dirty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1" i="0" u="none" dirty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Fragment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newFragment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 err="1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ExampleFragment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();  </a:t>
            </a:r>
            <a:endParaRPr dirty="0"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Font typeface="'courier new'"/>
              <a:buNone/>
            </a:pP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transaction</a:t>
            </a:r>
            <a:r>
              <a:rPr lang="en-US" sz="18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replace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18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</a:t>
            </a:r>
            <a:r>
              <a:rPr lang="en-US" sz="18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fragment_container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newFragment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'courier new'"/>
              <a:buNone/>
            </a:pP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transaction</a:t>
            </a:r>
            <a:r>
              <a:rPr lang="en-US" sz="18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addToBackStack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null</a:t>
            </a:r>
            <a:r>
              <a:rPr lang="en-US" sz="1800" b="1" i="0" u="none" dirty="0" smtClean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'courier new'"/>
              <a:buNone/>
            </a:pPr>
            <a:r>
              <a:rPr lang="en-US" sz="1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7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Commit!</a:t>
            </a:r>
            <a:endParaRPr sz="2700" b="0" i="0" u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'courier new'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transaction</a:t>
            </a:r>
            <a:r>
              <a:rPr lang="en-US" sz="18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commit</a:t>
            </a:r>
            <a:r>
              <a:rPr lang="en-US" sz="18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();</a:t>
            </a: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Communicationg between fragments</a:t>
            </a:r>
            <a:endParaRPr/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7200" y="1433512"/>
            <a:ext cx="6192837" cy="344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0800" y="5011737"/>
            <a:ext cx="7315200" cy="237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3600450" y="962025"/>
            <a:ext cx="2190750" cy="56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MainActivity</a:t>
            </a:r>
            <a:endParaRPr/>
          </a:p>
        </p:txBody>
      </p:sp>
      <p:sp>
        <p:nvSpPr>
          <p:cNvPr id="151" name="Shape 151"/>
          <p:cNvSpPr txBox="1"/>
          <p:nvPr/>
        </p:nvSpPr>
        <p:spPr>
          <a:xfrm>
            <a:off x="349250" y="3556000"/>
            <a:ext cx="34956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ContactsListFragment</a:t>
            </a:r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6140450" y="3454400"/>
            <a:ext cx="2994025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ContactFragment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 Support Library</a:t>
            </a: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6000" cy="457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Support Library provides a version of the Fragment APIs that you can use on Android 1.6 (API level 4) and higher.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Adding Support library to project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click-&gt; Android tools -&gt; Add Support Library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sure that you don't accidentally use new APIs on an older system version, import the Fragment class and related APIs from the android.support.v4.app package: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 android.support.v4.app.Fragment;</a:t>
            </a:r>
            <a:br>
              <a:rPr lang="en-US"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 android.support.v4.app.FragmentManager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</a:t>
            </a: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6000" cy="457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About Fragments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New in Android 3.0 (Honeycomb, API 11)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Usable in previous versions with support library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Intended to reuse layouts between tablets and phones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But usable for many more...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Definition: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Fragment represents a behavior or a portion of user interface in an Activity.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6000" cy="457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Creating a dynamic and multi-pane user interface on Android, need to </a:t>
            </a:r>
            <a:r>
              <a:rPr lang="en-US" sz="32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encapsulate</a:t>
            </a:r>
            <a:r>
              <a:rPr lang="en-US" sz="32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UI components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3200" b="0" i="1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activity behaviors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into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modules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that you can swap into and out of your activities.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Times New Roman"/>
              <a:buChar char="•"/>
            </a:pPr>
            <a:r>
              <a:rPr lang="en-US" sz="3200" b="1" i="1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</a:t>
            </a:r>
            <a:r>
              <a:rPr lang="en-US" sz="3200" b="0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can be used to create these modules, which behaves somewhat </a:t>
            </a:r>
            <a:r>
              <a:rPr lang="en-US" sz="3200" b="0" i="1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a nested activity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can define its own layout and manage its own lifecycle.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represents </a:t>
            </a:r>
            <a:r>
              <a:rPr lang="en-US" sz="2800" b="0" i="1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2800" b="0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1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</a:t>
            </a:r>
            <a:r>
              <a:rPr lang="en-US" sz="2800" b="0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</a:t>
            </a:r>
            <a:r>
              <a:rPr lang="en-US" sz="28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1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portion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user interface in an Activity.</a:t>
            </a:r>
            <a:endParaRPr/>
          </a:p>
          <a:p>
            <a:pPr marL="342900" marR="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6000" cy="127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6000" cy="4573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Developer can combine </a:t>
            </a:r>
            <a:r>
              <a:rPr lang="en-US" sz="3200" b="0" i="1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multiple fragments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 single activity to build a </a:t>
            </a:r>
            <a:r>
              <a:rPr lang="en-US" sz="3200" b="0" i="1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multi-pane UI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reuse a fragment in </a:t>
            </a:r>
            <a:r>
              <a:rPr lang="en-US" sz="3200" b="0" i="1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multiple activities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 can be considered as a </a:t>
            </a:r>
            <a:r>
              <a:rPr lang="en-US" sz="2800" b="0" i="1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modular section of an activity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which has its own lifecycle, receives its own input events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 can be </a:t>
            </a:r>
            <a:r>
              <a:rPr lang="en-US" sz="2800" b="0" i="1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</a:t>
            </a:r>
            <a:r>
              <a:rPr lang="en-US" sz="28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-US" sz="2800" b="0" i="1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removed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while the activity is running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 introduced primarily to support more dynamic and flexible UI designs on large screens, such as tablets.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Interaction with Activities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fragment is a modular section of an activity, which has its own lifecycle...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But,  a fragment's lifecycle is directly affected by the host activity's lifecycle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Activity paused: fragments paused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Activity destroyed: fragments destroyed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700"/>
              <a:buFont typeface="Arial"/>
              <a:buChar char="•"/>
            </a:pPr>
            <a:r>
              <a:rPr lang="en-US" sz="2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Activity running: fragments can have different states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Fragments should be modular and reusable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4200" y="2287587"/>
            <a:ext cx="8967787" cy="5180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Fragment Lifecycle    </a:t>
            </a: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28600" y="1727200"/>
            <a:ext cx="6707187" cy="1031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 err="1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onCreate</a:t>
            </a: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system calls this when creating the fragment.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onCreateView</a:t>
            </a: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system calls this when it's time for the fragment to draw its user interface for the first time. 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onPause</a:t>
            </a: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27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system calls this method as the first indication that the user is leaving the fragment (though it does not always mean the fragment is being destroyed). </a:t>
            </a:r>
            <a:endParaRPr dirty="0"/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61200" y="109537"/>
            <a:ext cx="2770187" cy="7256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215900" y="1831975"/>
            <a:ext cx="9588500" cy="225901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Creating a Fragment</a:t>
            </a: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242875" y="1219200"/>
            <a:ext cx="9664800" cy="60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88"/>
              </a:buClr>
              <a:buFont typeface="'courier new'"/>
              <a:buNone/>
            </a:pPr>
            <a:r>
              <a:rPr lang="en-US" sz="16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ExampleFragment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Fragment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endParaRPr lang="en-US" sz="1600" b="1" i="0" u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88"/>
              </a:buClr>
              <a:buFont typeface="'courier new'"/>
              <a:buNone/>
            </a:pPr>
            <a:endParaRPr lang="en-US"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88"/>
              </a:buClr>
              <a:buFont typeface="'courier new'"/>
              <a:buNone/>
            </a:pPr>
            <a:r>
              <a:rPr lang="en-US" sz="1600" b="1" i="0" u="none" dirty="0" smtClean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1600" b="1" i="0" u="none" dirty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Override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1600" b="1" i="0" u="none" dirty="0" smtClean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600" b="1" i="0" u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View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onCreateView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b="1" i="0" u="none" dirty="0" err="1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LayoutInflater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inflater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ViewGroup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container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                 </a:t>
            </a:r>
            <a:r>
              <a:rPr lang="en-US" sz="1600" b="1" i="0" u="none" dirty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Bundle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savedInstanceState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</a:t>
            </a:r>
            <a:r>
              <a:rPr lang="en-US" sz="1600" b="1" i="0" u="none" dirty="0">
                <a:solidFill>
                  <a:srgbClr val="880000"/>
                </a:solidFill>
                <a:latin typeface="Arial"/>
                <a:ea typeface="Arial"/>
                <a:cs typeface="Arial"/>
                <a:sym typeface="Arial"/>
              </a:rPr>
              <a:t>// Inflate the layout for this fragment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</a:t>
            </a:r>
            <a:r>
              <a:rPr lang="en-US" sz="16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inflater</a:t>
            </a:r>
            <a:r>
              <a:rPr lang="en-US" sz="16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inflate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16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layout</a:t>
            </a:r>
            <a:r>
              <a:rPr lang="en-US" sz="1600" b="1" i="0" u="none" dirty="0" err="1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6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example_fragment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container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dirty="0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700" b="0" i="0" u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'courier new'"/>
              <a:buNone/>
            </a:pP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View inflate (</a:t>
            </a:r>
            <a:r>
              <a:rPr lang="en-US" sz="1900" b="1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resource, </a:t>
            </a:r>
            <a:r>
              <a:rPr lang="en-US" sz="1900" b="1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ViewGroup</a:t>
            </a: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root, </a:t>
            </a:r>
            <a:r>
              <a:rPr lang="en-US" sz="1900" b="1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boolean</a:t>
            </a: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00" b="1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attachToRoot</a:t>
            </a: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900" b="1" i="0" u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'courier new'"/>
              <a:buNone/>
            </a:pPr>
            <a:r>
              <a:rPr lang="en-US" sz="1900" b="1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resource</a:t>
            </a:r>
            <a:r>
              <a:rPr lang="en-US" sz="19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: The resource ID of the layout you want to inflate.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'courier new'"/>
              <a:buNone/>
            </a:pPr>
            <a:r>
              <a:rPr lang="en-US" sz="1900" b="1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root</a:t>
            </a:r>
            <a:r>
              <a:rPr lang="en-US" sz="19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: Parent of the inflated layout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'courier new'"/>
              <a:buNone/>
            </a:pPr>
            <a:r>
              <a:rPr lang="en-US" sz="1900" b="1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attachToRoot</a:t>
            </a:r>
            <a:r>
              <a:rPr lang="en-US" sz="19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: A </a:t>
            </a:r>
            <a:r>
              <a:rPr lang="en-US" sz="190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boolean</a:t>
            </a:r>
            <a:r>
              <a:rPr lang="en-US" sz="19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indicating whether the inflated layout should be attached to the </a:t>
            </a:r>
            <a:r>
              <a:rPr lang="en-US" sz="190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ViewGroup</a:t>
            </a:r>
            <a:r>
              <a:rPr lang="en-US" sz="190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660400" y="685800"/>
            <a:ext cx="925195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lang="en-US" sz="43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Adding a fragment to an activity</a:t>
            </a: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60400" y="1825625"/>
            <a:ext cx="8763000" cy="548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66600"/>
              </a:buClr>
              <a:buFont typeface="'courier new'"/>
              <a:buNone/>
            </a:pP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&lt;?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xml version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"1.0"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encoding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"utf-8"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?&gt; </a:t>
            </a:r>
            <a:endParaRPr sz="4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88"/>
              </a:buClr>
              <a:buFont typeface="'courier new'"/>
              <a:buNone/>
            </a:pPr>
            <a:r>
              <a:rPr lang="en-US" sz="2000" b="0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&lt;LinearLayout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xmlns:android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"http://schemas.android.com/apk/res/android"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 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android:orientation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"horizontal"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android:layout_width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"match_parent"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android:layout_height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"match_parent"</a:t>
            </a:r>
            <a:r>
              <a:rPr lang="en-US" sz="2000" b="0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&lt;fragment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android:name</a:t>
            </a:r>
            <a:r>
              <a:rPr lang="en-US" sz="2000" b="1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1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"org.catdroid.fragments.FirstFragment"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1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android:id</a:t>
            </a:r>
            <a:r>
              <a:rPr lang="en-US" sz="2000" b="1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1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"@+id/firstFragment"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1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android:layout_weight</a:t>
            </a:r>
            <a:r>
              <a:rPr lang="en-US" sz="2000" b="1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1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"1"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1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android:layout_width</a:t>
            </a:r>
            <a:r>
              <a:rPr lang="en-US" sz="2000" b="1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1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"match_parent"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1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android:layout_height</a:t>
            </a:r>
            <a:r>
              <a:rPr lang="en-US" sz="2000" b="1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1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"match_parent"</a:t>
            </a: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00" b="0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&lt;fragment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android:name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"org.catdroid.fragments.SecondFragment"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android:id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"@+id/secondFragment"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android:layout_weight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"2"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android:layout_width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"match_parent"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      </a:t>
            </a:r>
            <a:r>
              <a:rPr lang="en-US" sz="2000" b="0" i="0" u="none">
                <a:solidFill>
                  <a:srgbClr val="882288"/>
                </a:solidFill>
                <a:latin typeface="Arial"/>
                <a:ea typeface="Arial"/>
                <a:cs typeface="Arial"/>
                <a:sym typeface="Arial"/>
              </a:rPr>
              <a:t>android:layout_height</a:t>
            </a:r>
            <a:r>
              <a:rPr lang="en-US" sz="2000" b="0" i="0" u="none">
                <a:solidFill>
                  <a:srgbClr val="6666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2000" b="0" i="0" u="none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"match_parent"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/&gt;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>
                <a:solidFill>
                  <a:srgbClr val="000088"/>
                </a:solidFill>
                <a:latin typeface="Arial"/>
                <a:ea typeface="Arial"/>
                <a:cs typeface="Arial"/>
                <a:sym typeface="Arial"/>
              </a:rPr>
              <a:t>&lt;/LinearLayout&gt;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376</Words>
  <Application>Microsoft Macintosh PowerPoint</Application>
  <PresentationFormat>Custom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'courier new'</vt:lpstr>
      <vt:lpstr>Times New Roman</vt:lpstr>
      <vt:lpstr>Arial</vt:lpstr>
      <vt:lpstr>Default Design</vt:lpstr>
      <vt:lpstr>Android Fragments</vt:lpstr>
      <vt:lpstr>About Fragments</vt:lpstr>
      <vt:lpstr>Introduction</vt:lpstr>
      <vt:lpstr>Introduction</vt:lpstr>
      <vt:lpstr>Interaction with Activities</vt:lpstr>
      <vt:lpstr>Design</vt:lpstr>
      <vt:lpstr>Fragment Lifecycle    </vt:lpstr>
      <vt:lpstr>Creating a Fragment</vt:lpstr>
      <vt:lpstr>Adding a fragment to an activity </vt:lpstr>
      <vt:lpstr>Managing fragments</vt:lpstr>
      <vt:lpstr>Communicationg between fragments</vt:lpstr>
      <vt:lpstr>Fragment Support Library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Fragments</dc:title>
  <cp:lastModifiedBy>Microsoft Office User</cp:lastModifiedBy>
  <cp:revision>4</cp:revision>
  <dcterms:modified xsi:type="dcterms:W3CDTF">2018-03-26T20:07:47Z</dcterms:modified>
</cp:coreProperties>
</file>