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72" r:id="rId3"/>
    <p:sldId id="286" r:id="rId4"/>
    <p:sldId id="287" r:id="rId5"/>
    <p:sldId id="267" r:id="rId6"/>
    <p:sldId id="268" r:id="rId7"/>
    <p:sldId id="269" r:id="rId8"/>
    <p:sldId id="270" r:id="rId9"/>
    <p:sldId id="276" r:id="rId10"/>
    <p:sldId id="282" r:id="rId11"/>
    <p:sldId id="283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E844E7-E613-45E9-80F1-28919BB1FE1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81D937-2A70-477F-80EC-5C8AF7F961E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6267F4-BD19-4F22-8336-D10EAA4FDD79}" type="slidenum">
              <a:rPr lang="en-US" altLang="it-IT" sz="1200"/>
              <a:pPr/>
              <a:t>39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84D8F98-40F6-4F26-89D8-22C4C94AD327}" type="slidenum">
              <a:rPr lang="en-US" altLang="it-IT" sz="1200"/>
              <a:pPr/>
              <a:t>48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F9B90A1-884A-49AB-A734-B7530443B6A6}" type="slidenum">
              <a:rPr lang="en-US" altLang="it-IT" sz="1200"/>
              <a:pPr/>
              <a:t>49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D4199D-7B36-4169-B8D9-352C4CEE0DD5}" type="slidenum">
              <a:rPr lang="en-US" altLang="it-IT" sz="1200"/>
              <a:pPr/>
              <a:t>50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C6A22E-31BE-498B-BE03-F6DED719FF5B}" type="slidenum">
              <a:rPr lang="en-US" altLang="it-IT" sz="1200"/>
              <a:pPr/>
              <a:t>51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D9E8B8-717D-4D59-A242-BF3F3CDF11E5}" type="slidenum">
              <a:rPr lang="en-US" altLang="it-IT" sz="1200"/>
              <a:pPr/>
              <a:t>52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6CB9AB-08FC-4DEE-96F6-25A005FC69D7}" type="slidenum">
              <a:rPr lang="en-US" altLang="it-IT" sz="1200"/>
              <a:pPr/>
              <a:t>53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7C6A0C1-DDDA-44FB-84E0-C2DFF8A99744}" type="slidenum">
              <a:rPr lang="en-US" altLang="it-IT" sz="1200"/>
              <a:pPr/>
              <a:t>54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952BA8-05B8-40A3-8EC4-5DB642D86654}" type="slidenum">
              <a:rPr lang="en-US" altLang="it-IT" sz="1200"/>
              <a:pPr/>
              <a:t>55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1CF602-D149-449B-8FD1-BC59EA093CB7}" type="slidenum">
              <a:rPr lang="en-US" altLang="it-IT" sz="1200"/>
              <a:pPr/>
              <a:t>56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014BC-0B7A-407B-A79C-6346599FB4FD}" type="slidenum">
              <a:rPr lang="en-US" altLang="it-IT" sz="1200"/>
              <a:pPr/>
              <a:t>57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D667F8-4100-4F71-A57A-49065C301B4D}" type="slidenum">
              <a:rPr lang="en-US" altLang="it-IT" sz="1200"/>
              <a:pPr/>
              <a:t>40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4EF229-C8AE-47E6-B222-AEB47ECD24C8}" type="slidenum">
              <a:rPr lang="en-US" altLang="it-IT" sz="1200"/>
              <a:pPr/>
              <a:t>58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F36BD3-47FA-4201-97E6-7ABF087FFF18}" type="slidenum">
              <a:rPr lang="en-US" altLang="it-IT" sz="1200"/>
              <a:pPr/>
              <a:t>59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426500-8046-40E9-8421-760002EEC040}" type="slidenum">
              <a:rPr lang="en-US" altLang="it-IT" sz="1200"/>
              <a:pPr/>
              <a:t>60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C9F934-2782-47B4-8C14-4461D6CF4550}" type="slidenum">
              <a:rPr lang="en-US" altLang="it-IT" sz="1200"/>
              <a:pPr/>
              <a:t>61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B924FC5-925D-46A7-A0A1-5D45010CA07D}" type="slidenum">
              <a:rPr lang="en-US" altLang="it-IT" sz="1200"/>
              <a:pPr/>
              <a:t>41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8E3EE3B-0157-4AD6-99BA-ECFC95A012BF}" type="slidenum">
              <a:rPr lang="en-US" altLang="it-IT" sz="1200"/>
              <a:pPr/>
              <a:t>42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B2598D-FFA9-4CBA-808F-E5882C183BA4}" type="slidenum">
              <a:rPr lang="en-US" altLang="it-IT" sz="1200"/>
              <a:pPr/>
              <a:t>43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9365865-420E-47F4-8ADD-FF558F9E17DC}" type="slidenum">
              <a:rPr lang="en-US" altLang="it-IT" sz="1200"/>
              <a:pPr/>
              <a:t>44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FBE15B-5B02-4B9E-8818-2DA7077D4974}" type="slidenum">
              <a:rPr lang="en-US" altLang="it-IT" sz="1200"/>
              <a:pPr/>
              <a:t>45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0C5DBC7-6D49-4498-A253-5429DA9C6F15}" type="slidenum">
              <a:rPr lang="en-US" altLang="it-IT" sz="1200"/>
              <a:pPr/>
              <a:t>46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ADDA8B0-1AE0-485E-84CF-01AC2DCA9C48}" type="slidenum">
              <a:rPr lang="en-US" altLang="it-IT" sz="1200"/>
              <a:pPr/>
              <a:t>47</a:t>
            </a:fld>
            <a:endParaRPr lang="en-US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205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6B220615-9CE8-4406-8BF1-B5EC0E1A00AE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136037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9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1126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CCD9A983-7AC8-4868-85D9-63D4C29E998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15419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1229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6A90AE70-40DF-4FB0-B86B-26779E5FA6E1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121946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307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A785778C-F74D-4318-B240-70D4AF829CE3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7443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409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43FF041D-7BB6-465F-8916-72708A25B160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33178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6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512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983B3D8A-0587-45DD-97B8-9211110CC2C4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41666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8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614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449D345E-39A5-45CE-931E-71A211C5CF87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164555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" name="Object 8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7171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5DD19FC0-4A68-4BBF-95D3-6A5781538103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25668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819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41F841CC-4064-4DF5-B218-E86E6D6C55F0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10538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6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1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921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A7FBFD34-774B-429A-A4B4-0166A08131D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333977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6" name="Object 3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" name="ClipArt" r:id="rId3" imgW="2354263" imgH="1792288" progId="MS_ClipArt_Gallery.2">
                  <p:embed/>
                </p:oleObj>
              </mc:Choice>
              <mc:Fallback>
                <p:oleObj name="ClipArt" r:id="rId3" imgW="2354263" imgH="1792288" progId="MS_ClipArt_Gallery.2">
                  <p:embed/>
                  <p:pic>
                    <p:nvPicPr>
                      <p:cNvPr id="1024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D8D746D7-17FE-469C-A534-31C900A28BD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  <p:extLst>
      <p:ext uri="{BB962C8B-B14F-4D97-AF65-F5344CB8AC3E}">
        <p14:creationId xmlns:p14="http://schemas.microsoft.com/office/powerpoint/2010/main" val="40557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 smtClean="0">
                <a:latin typeface="Arial" panose="020B0604020202020204" pitchFamily="34" charset="0"/>
              </a:defRPr>
            </a:lvl2pPr>
          </a:lstStyle>
          <a:p>
            <a:pPr lvl="1">
              <a:defRPr/>
            </a:pPr>
            <a:fld id="{1B604937-A6DC-4017-9F17-8D038EA0ADF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030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Art" r:id="rId14" imgW="2354263" imgH="1792288" progId="MS_ClipArt_Gallery.2">
                  <p:embed/>
                </p:oleObj>
              </mc:Choice>
              <mc:Fallback>
                <p:oleObj name="ClipArt" r:id="rId14" imgW="2354263" imgH="1792288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onos.org/webgl" TargetMode="External"/><Relationship Id="rId2" Type="http://schemas.openxmlformats.org/officeDocument/2006/relationships/hyperlink" Target="http://www.openg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romeexperiments.com/webg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m.edu/~angel/WebGL/7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F728890-5F9C-4FA6-A94D-DC0D616EDAA0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pic>
        <p:nvPicPr>
          <p:cNvPr id="15365" name="Picture 5" descr="EdBook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771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824387F-B163-4F96-8DC4-71DB4B840F9D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800">
                <a:ea typeface="ＭＳ Ｐゴシック" panose="020B0600070205080204" pitchFamily="34" charset="-128"/>
              </a:rPr>
              <a:t>Interactive Computer Graphics (7</a:t>
            </a:r>
            <a:r>
              <a:rPr lang="en-US" altLang="it-IT" sz="2800" baseline="30000">
                <a:ea typeface="ＭＳ Ｐゴシック" panose="020B0600070205080204" pitchFamily="34" charset="-128"/>
              </a:rPr>
              <a:t>th</a:t>
            </a:r>
            <a:r>
              <a:rPr lang="en-US" altLang="it-IT" sz="2800">
                <a:ea typeface="ＭＳ Ｐゴシック" panose="020B0600070205080204" pitchFamily="34" charset="-128"/>
              </a:rPr>
              <a:t> Edition)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The OpenGL Programmer’s Guide (the Redbook) 8</a:t>
            </a:r>
            <a:r>
              <a:rPr lang="en-US" altLang="it-IT" sz="2800" baseline="30000">
                <a:ea typeface="ＭＳ Ｐゴシック" panose="020B0600070205080204" pitchFamily="34" charset="-128"/>
              </a:rPr>
              <a:t>th</a:t>
            </a:r>
            <a:r>
              <a:rPr lang="en-US" altLang="it-IT" sz="2800">
                <a:ea typeface="ＭＳ Ｐゴシック" panose="020B0600070205080204" pitchFamily="34" charset="-128"/>
              </a:rPr>
              <a:t> Edition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OpenGL ES 2.0 Programming Guide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WebGL Programming Guide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WebGL Beginner’s Guide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WebGL: Up and Running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JavaScript: The Definitive Guide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A675570-6603-4EE2-93EF-B29704993F25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 Resources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www.cs.unm.edu/~angel/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www.cs.unm.edu/~angel/WebGL/7E</a:t>
            </a:r>
          </a:p>
          <a:p>
            <a:r>
              <a:rPr lang="en-US" altLang="it-IT" dirty="0">
                <a:ea typeface="ＭＳ Ｐゴシック" panose="020B0600070205080204" pitchFamily="34" charset="-128"/>
                <a:hlinkClick r:id="rId2"/>
              </a:rPr>
              <a:t>www.opengl.org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get.webgl.org</a:t>
            </a:r>
          </a:p>
          <a:p>
            <a:r>
              <a:rPr lang="en-US" altLang="it-IT" dirty="0">
                <a:ea typeface="ＭＳ Ｐゴシック" panose="020B0600070205080204" pitchFamily="34" charset="-128"/>
                <a:hlinkClick r:id="rId3"/>
              </a:rPr>
              <a:t>www.kronos.org/webgl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hlinkClick r:id="rId4"/>
              </a:rPr>
              <a:t>www.chromeexperiments.com/webgl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learningwebgl.com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9C6D714-5AFB-4354-9CFE-F361871AF50B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Video 1.2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Course Outline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Examples at 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</a:t>
            </a:r>
            <a:r>
              <a:rPr lang="en-US" altLang="it-IT" sz="2800">
                <a:solidFill>
                  <a:srgbClr val="3366FF"/>
                </a:solidFill>
                <a:ea typeface="ＭＳ Ｐゴシック" panose="020B0600070205080204" pitchFamily="34" charset="-128"/>
              </a:rPr>
              <a:t>www.cs.unm.edu/~angel/WebGL/7E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147AA06-9E86-412F-9F5B-C39CB6B10D9A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F60DA6C-3482-41B3-8954-9F7E35BB3A65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1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 1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 1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What is Computer Graphics?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Applications Areas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History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Image formation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Basic Architecture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61EE6CC-63E2-4286-8597-D40DCB0F1E6A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2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Basic WebGL Graphics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 2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Weeks 2-4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Architecture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JavaScript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Web execution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Simple programs in two and three dimensions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Basic shaders and GLSL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3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Interaction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 3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 5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Client-Server Model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Event-driven programs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Event Listeners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Menus, Buttons, Sliders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Position input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034CA6D-63DC-4D8F-94A6-7E33C8B0B93A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0A2E085-3784-4DBB-B303-D1F9DA0A260C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4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Three-Dimensional Graphics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Chapters 4-6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Weeks 6-9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Geometry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Transformations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Homogeneous Coordinates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Viewing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Lighting and Shading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3B221EE-3C92-420B-938E-5DDEFEC42A86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5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Discrete Methods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 7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Weeks 10-12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Buffers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Pixel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Compositing and Transparency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Off-Screen Rendering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62166BD-78C4-4419-8194-F98385BD60A5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6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Hierarchy and Procedural Methods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Chapters 9-10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Weeks 13-14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Tree Structured Models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Traversal Methods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Scene Graphs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Particle Systems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Agent Based Models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951F59C-2D8F-4406-B2D0-721DB4BFF2D3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These lectures are for a senior/graduate elective for computer science and engineering majors(and others with good programming skills)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The course is based on a modern approach using programmable shaders in the new textbook:  Ed Angel and Dave Shreiner, Interactive Computer Graphics, A Top-down Approach with WebGL(Seventh Edition), Addison-Wesley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These lectures cover Chapters 1-7 in detail and survey Chapters 8-12</a:t>
            </a:r>
          </a:p>
          <a:p>
            <a:endParaRPr lang="en-US" altLang="it-IT" sz="2700">
              <a:ea typeface="ＭＳ Ｐゴシック" panose="020B0600070205080204" pitchFamily="34" charset="-128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A302B5-219B-4979-A5F0-C4B235F74333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Outline: Part 7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Advanced Rendering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Text: Chapter 12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Week 15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Book website: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  <a:hlinkClick r:id="rId2"/>
              </a:rPr>
              <a:t>www.cs.unm.edu/~angel/WebGL/7E</a:t>
            </a:r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879124A-756E-46B2-85EC-DA33AD99C02D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DC8EE10-7A68-4C0C-BBE2-EFE08061D80F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Video 1.3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Example: Draw a triangle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Each application consists of (at least) two files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HTML file and a JavaScript file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HTML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describes page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includes utilities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includes shaders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JavaScript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contains the graphics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8CCE261-6C60-4B20-B548-D3EFD6017E20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237A50E-CBCE-4898-8100-88653A3664E4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Coding in WebGL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Can run WebGL on any recent browser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Chrome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Firefox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Safari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Code written in JavaScript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JS runs within browser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 local resources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Example: triangle.html</a:t>
            </a:r>
          </a:p>
        </p:txBody>
      </p:sp>
      <p:pic>
        <p:nvPicPr>
          <p:cNvPr id="39939" name="Content Placeholder 5" descr="triangl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/>
      </p:pic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00E2781-3443-470D-8649-A6510AF2616E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 Code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2E65D25-57AD-4AA5-BDBE-ED57210451F9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04800" y="15240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/>
              <a:t>&lt;!DOCTYPE html&gt;</a:t>
            </a:r>
          </a:p>
          <a:p>
            <a:r>
              <a:rPr lang="en-US" altLang="it-IT" sz="2000"/>
              <a:t>&lt;html&gt;</a:t>
            </a:r>
          </a:p>
          <a:p>
            <a:r>
              <a:rPr lang="en-US" altLang="it-IT" sz="2000"/>
              <a:t>&lt;head&gt;</a:t>
            </a:r>
          </a:p>
          <a:p>
            <a:r>
              <a:rPr lang="en-US" altLang="it-IT" sz="2000"/>
              <a:t>&lt;script id="vertex-shader" type="x-shader/x-vertex"&gt;</a:t>
            </a:r>
          </a:p>
          <a:p>
            <a:r>
              <a:rPr lang="en-US" altLang="it-IT" sz="2000"/>
              <a:t>attribute vec4 vPosition;</a:t>
            </a:r>
          </a:p>
          <a:p>
            <a:r>
              <a:rPr lang="en-US" altLang="it-IT" sz="2000"/>
              <a:t>void main(){</a:t>
            </a:r>
          </a:p>
          <a:p>
            <a:r>
              <a:rPr lang="en-US" altLang="it-IT" sz="2000"/>
              <a:t>  gl_Position = vPosition;</a:t>
            </a:r>
          </a:p>
          <a:p>
            <a:r>
              <a:rPr lang="en-US" altLang="it-IT" sz="2000"/>
              <a:t>}</a:t>
            </a:r>
          </a:p>
          <a:p>
            <a:r>
              <a:rPr lang="en-US" altLang="it-IT" sz="2000"/>
              <a:t>&lt;/script&gt;</a:t>
            </a:r>
          </a:p>
          <a:p>
            <a:r>
              <a:rPr lang="en-US" altLang="it-IT" sz="2000"/>
              <a:t>&lt;script id="fragment-shader" type="x-shader/x-fragment"&gt;</a:t>
            </a:r>
          </a:p>
          <a:p>
            <a:r>
              <a:rPr lang="en-US" altLang="it-IT" sz="2000"/>
              <a:t>precision mediump float;</a:t>
            </a:r>
          </a:p>
          <a:p>
            <a:r>
              <a:rPr lang="en-US" altLang="it-IT" sz="2000"/>
              <a:t>void main(){</a:t>
            </a:r>
          </a:p>
          <a:p>
            <a:r>
              <a:rPr lang="en-US" altLang="it-IT" sz="2000"/>
              <a:t>    gl_FragColor = vec4( 1.0, 0.0, 0.0, 1.0 );</a:t>
            </a:r>
          </a:p>
          <a:p>
            <a:r>
              <a:rPr lang="en-US" altLang="it-IT" sz="2000"/>
              <a:t>}</a:t>
            </a:r>
          </a:p>
          <a:p>
            <a:r>
              <a:rPr lang="en-US" altLang="it-IT" sz="2000"/>
              <a:t>&lt;/script&gt;</a:t>
            </a:r>
          </a:p>
          <a:p>
            <a:endParaRPr lang="en-US" altLang="it-IT" sz="200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HTML File (cont)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EEB8D4-6858-4CB6-BF8A-F0D082F57B2E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15240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/>
              <a:t>&lt;script type="text/javascript" src="../Common/webgl-utils.js"&gt;&lt;/script&gt;</a:t>
            </a:r>
          </a:p>
          <a:p>
            <a:r>
              <a:rPr lang="en-US" altLang="it-IT" sz="2000"/>
              <a:t>&lt;script type="text/javascript" src="../Common/initShaders.js"&gt;&lt;/script&gt;</a:t>
            </a:r>
          </a:p>
          <a:p>
            <a:r>
              <a:rPr lang="en-US" altLang="it-IT" sz="2000"/>
              <a:t>&lt;script type="text/javascript" src="../Common/MV.js"&gt;&lt;/script&gt;</a:t>
            </a:r>
          </a:p>
          <a:p>
            <a:r>
              <a:rPr lang="en-US" altLang="it-IT" sz="2000"/>
              <a:t>&lt;script type="text/javascript" src="triangle.js"&gt;&lt;/script&gt;</a:t>
            </a:r>
          </a:p>
          <a:p>
            <a:r>
              <a:rPr lang="en-US" altLang="it-IT" sz="2000"/>
              <a:t>&lt;/head&gt;</a:t>
            </a:r>
          </a:p>
          <a:p>
            <a:r>
              <a:rPr lang="en-US" altLang="it-IT" sz="2000"/>
              <a:t>&lt;body&gt;</a:t>
            </a:r>
          </a:p>
          <a:p>
            <a:r>
              <a:rPr lang="en-US" altLang="it-IT" sz="2000"/>
              <a:t>&lt;canvas id="gl-canvas" width="512" height="512"&gt;</a:t>
            </a:r>
          </a:p>
          <a:p>
            <a:r>
              <a:rPr lang="en-US" altLang="it-IT" sz="2000"/>
              <a:t>Oops ... your browser doesn't support the HTML5 canvas element</a:t>
            </a:r>
          </a:p>
          <a:p>
            <a:r>
              <a:rPr lang="en-US" altLang="it-IT" sz="2000"/>
              <a:t>&lt;/canvas&gt;</a:t>
            </a:r>
          </a:p>
          <a:p>
            <a:r>
              <a:rPr lang="en-US" altLang="it-IT" sz="2000"/>
              <a:t>&lt;/body&gt;</a:t>
            </a:r>
          </a:p>
          <a:p>
            <a:r>
              <a:rPr lang="en-US" altLang="it-IT" sz="2000"/>
              <a:t>&lt;/html&gt;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File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503B996-84BA-486D-9517-C590FA678DB4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dirty="0" err="1"/>
              <a:t>var</a:t>
            </a:r>
            <a:r>
              <a:rPr lang="en-US" altLang="it-IT" sz="2000" dirty="0"/>
              <a:t> </a:t>
            </a:r>
            <a:r>
              <a:rPr lang="en-US" altLang="it-IT" sz="2000" dirty="0" err="1"/>
              <a:t>gl</a:t>
            </a:r>
            <a:r>
              <a:rPr lang="en-US" altLang="it-IT" sz="2000" dirty="0"/>
              <a:t>;</a:t>
            </a:r>
          </a:p>
          <a:p>
            <a:r>
              <a:rPr lang="en-US" altLang="it-IT" sz="2000" dirty="0" err="1"/>
              <a:t>var</a:t>
            </a:r>
            <a:r>
              <a:rPr lang="en-US" altLang="it-IT" sz="2000" dirty="0"/>
              <a:t> points;</a:t>
            </a:r>
          </a:p>
          <a:p>
            <a:endParaRPr lang="en-US" altLang="it-IT" sz="2000" dirty="0"/>
          </a:p>
          <a:p>
            <a:r>
              <a:rPr lang="en-US" altLang="it-IT" sz="2000" dirty="0" err="1"/>
              <a:t>window.onload</a:t>
            </a:r>
            <a:r>
              <a:rPr lang="en-US" altLang="it-IT" sz="2000" dirty="0"/>
              <a:t> = function </a:t>
            </a:r>
            <a:r>
              <a:rPr lang="en-US" altLang="it-IT" sz="2000" dirty="0" err="1"/>
              <a:t>init</a:t>
            </a:r>
            <a:r>
              <a:rPr lang="en-US" altLang="it-IT" sz="2000" dirty="0"/>
              <a:t>(){</a:t>
            </a:r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var</a:t>
            </a:r>
            <a:r>
              <a:rPr lang="en-US" altLang="it-IT" sz="2000" dirty="0"/>
              <a:t> canvas = </a:t>
            </a:r>
            <a:r>
              <a:rPr lang="en-US" altLang="it-IT" sz="2000" dirty="0" err="1"/>
              <a:t>document.getElementById</a:t>
            </a:r>
            <a:r>
              <a:rPr lang="en-US" altLang="it-IT" sz="2000" dirty="0"/>
              <a:t>( "</a:t>
            </a:r>
            <a:r>
              <a:rPr lang="en-US" altLang="it-IT" sz="2000" dirty="0" err="1"/>
              <a:t>gl</a:t>
            </a:r>
            <a:r>
              <a:rPr lang="en-US" altLang="it-IT" sz="2000" dirty="0"/>
              <a:t>-canvas" );</a:t>
            </a:r>
          </a:p>
          <a:p>
            <a:r>
              <a:rPr lang="en-US" altLang="it-IT" sz="2000" dirty="0"/>
              <a:t>     </a:t>
            </a:r>
            <a:r>
              <a:rPr lang="en-US" altLang="it-IT" sz="2000" dirty="0" err="1"/>
              <a:t>gl</a:t>
            </a:r>
            <a:r>
              <a:rPr lang="en-US" altLang="it-IT" sz="2000" dirty="0"/>
              <a:t> = </a:t>
            </a:r>
            <a:r>
              <a:rPr lang="en-US" altLang="it-IT" sz="2000" dirty="0" err="1"/>
              <a:t>WebGLUtils.setupWebGL</a:t>
            </a:r>
            <a:r>
              <a:rPr lang="en-US" altLang="it-IT" sz="2000" dirty="0"/>
              <a:t>( canvas );    </a:t>
            </a:r>
          </a:p>
          <a:p>
            <a:r>
              <a:rPr lang="en-US" altLang="it-IT" sz="2000" dirty="0"/>
              <a:t>     if ( !</a:t>
            </a:r>
            <a:r>
              <a:rPr lang="en-US" altLang="it-IT" sz="2000" dirty="0" err="1"/>
              <a:t>gl</a:t>
            </a:r>
            <a:r>
              <a:rPr lang="en-US" altLang="it-IT" sz="2000" dirty="0"/>
              <a:t> ) { alert( "WebGL isn't available" ); </a:t>
            </a:r>
          </a:p>
          <a:p>
            <a:r>
              <a:rPr lang="en-US" altLang="it-IT" sz="2000" dirty="0"/>
              <a:t>}        </a:t>
            </a:r>
          </a:p>
          <a:p>
            <a:endParaRPr lang="en-US" altLang="it-IT" sz="2000" dirty="0"/>
          </a:p>
          <a:p>
            <a:r>
              <a:rPr lang="en-US" altLang="it-IT" sz="2000" dirty="0"/>
              <a:t>// Three Vertices        </a:t>
            </a:r>
          </a:p>
          <a:p>
            <a:r>
              <a:rPr lang="en-US" altLang="it-IT" sz="2000" dirty="0" err="1"/>
              <a:t>var</a:t>
            </a:r>
            <a:r>
              <a:rPr lang="en-US" altLang="it-IT" sz="2000" dirty="0"/>
              <a:t> vertices = [</a:t>
            </a:r>
          </a:p>
          <a:p>
            <a:r>
              <a:rPr lang="en-US" altLang="it-IT" sz="2000" dirty="0"/>
              <a:t>        vec2( -1, -1 ),</a:t>
            </a:r>
          </a:p>
          <a:p>
            <a:r>
              <a:rPr lang="en-US" altLang="it-IT" sz="2000" dirty="0"/>
              <a:t>        vec2(  0,  1 ),</a:t>
            </a:r>
          </a:p>
          <a:p>
            <a:r>
              <a:rPr lang="en-US" altLang="it-IT" sz="2000" dirty="0"/>
              <a:t>        vec2(  1, -1 )    </a:t>
            </a:r>
          </a:p>
          <a:p>
            <a:r>
              <a:rPr lang="en-US" altLang="it-IT" sz="2000" dirty="0"/>
              <a:t>];    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File (cont)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04C5B69-E00A-47AE-81E4-E812B7797DC2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33400" y="1600200"/>
            <a:ext cx="8382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dirty="0"/>
              <a:t>//  Configure WebGL   </a:t>
            </a:r>
          </a:p>
          <a:p>
            <a:r>
              <a:rPr lang="en-US" altLang="it-IT" sz="2000" dirty="0"/>
              <a:t>//    </a:t>
            </a:r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gl.viewport</a:t>
            </a:r>
            <a:r>
              <a:rPr lang="en-US" altLang="it-IT" sz="2000" dirty="0"/>
              <a:t>( 0, 0, </a:t>
            </a:r>
            <a:r>
              <a:rPr lang="en-US" altLang="it-IT" sz="2000" dirty="0" err="1"/>
              <a:t>canvas.width</a:t>
            </a:r>
            <a:r>
              <a:rPr lang="en-US" altLang="it-IT" sz="2000" dirty="0"/>
              <a:t>, </a:t>
            </a:r>
            <a:r>
              <a:rPr lang="en-US" altLang="it-IT" sz="2000" dirty="0" err="1"/>
              <a:t>canvas.height</a:t>
            </a:r>
            <a:r>
              <a:rPr lang="en-US" altLang="it-IT" sz="2000" dirty="0"/>
              <a:t> );</a:t>
            </a:r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gl.clearColor</a:t>
            </a:r>
            <a:r>
              <a:rPr lang="en-US" altLang="it-IT" sz="2000" dirty="0"/>
              <a:t>( 1.0, 1.0, 1.0, 1.0 );   </a:t>
            </a:r>
          </a:p>
          <a:p>
            <a:r>
              <a:rPr lang="en-US" altLang="it-IT" sz="2000" dirty="0"/>
              <a:t>     </a:t>
            </a:r>
          </a:p>
          <a:p>
            <a:r>
              <a:rPr lang="en-US" altLang="it-IT" sz="2000" dirty="0"/>
              <a:t>//  Load shaders and initialize attribute buffers</a:t>
            </a:r>
          </a:p>
          <a:p>
            <a:endParaRPr lang="en-US" altLang="it-IT" sz="2000" dirty="0"/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var</a:t>
            </a:r>
            <a:r>
              <a:rPr lang="en-US" altLang="it-IT" sz="2000" dirty="0"/>
              <a:t> program = </a:t>
            </a:r>
            <a:r>
              <a:rPr lang="en-US" altLang="it-IT" sz="2000" dirty="0" err="1"/>
              <a:t>initShaders</a:t>
            </a:r>
            <a:r>
              <a:rPr lang="en-US" altLang="it-IT" sz="2000" dirty="0"/>
              <a:t>( </a:t>
            </a:r>
            <a:r>
              <a:rPr lang="en-US" altLang="it-IT" sz="2000" dirty="0" err="1"/>
              <a:t>gl</a:t>
            </a:r>
            <a:r>
              <a:rPr lang="en-US" altLang="it-IT" sz="2000" dirty="0"/>
              <a:t>, "vertex-shader", "fragment-shader" );</a:t>
            </a:r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gl.useProgram</a:t>
            </a:r>
            <a:r>
              <a:rPr lang="en-US" altLang="it-IT" sz="2000" dirty="0"/>
              <a:t>( program );        </a:t>
            </a:r>
          </a:p>
          <a:p>
            <a:endParaRPr lang="en-US" altLang="it-IT" sz="2000" dirty="0"/>
          </a:p>
          <a:p>
            <a:r>
              <a:rPr lang="en-US" altLang="it-IT" sz="2000" dirty="0"/>
              <a:t>// Load the data into the GPU        </a:t>
            </a:r>
          </a:p>
          <a:p>
            <a:endParaRPr lang="en-US" altLang="it-IT" sz="2000" dirty="0"/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var</a:t>
            </a:r>
            <a:r>
              <a:rPr lang="en-US" altLang="it-IT" sz="2000" dirty="0"/>
              <a:t> </a:t>
            </a:r>
            <a:r>
              <a:rPr lang="en-US" altLang="it-IT" sz="2000" dirty="0" err="1"/>
              <a:t>bufferId</a:t>
            </a:r>
            <a:r>
              <a:rPr lang="en-US" altLang="it-IT" sz="2000" dirty="0"/>
              <a:t> = </a:t>
            </a:r>
            <a:r>
              <a:rPr lang="en-US" altLang="it-IT" sz="2000" dirty="0" err="1"/>
              <a:t>gl.createBuffer</a:t>
            </a:r>
            <a:r>
              <a:rPr lang="en-US" altLang="it-IT" sz="2000" dirty="0"/>
              <a:t>();</a:t>
            </a:r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gl.bindBuffer</a:t>
            </a:r>
            <a:r>
              <a:rPr lang="en-US" altLang="it-IT" sz="2000" dirty="0"/>
              <a:t>( </a:t>
            </a:r>
            <a:r>
              <a:rPr lang="en-US" altLang="it-IT" sz="2000" dirty="0" err="1"/>
              <a:t>gl.ARRAY_BUFFER</a:t>
            </a:r>
            <a:r>
              <a:rPr lang="en-US" altLang="it-IT" sz="2000" dirty="0"/>
              <a:t>, </a:t>
            </a:r>
            <a:r>
              <a:rPr lang="en-US" altLang="it-IT" sz="2000" dirty="0" err="1"/>
              <a:t>bufferId</a:t>
            </a:r>
            <a:r>
              <a:rPr lang="en-US" altLang="it-IT" sz="2000" dirty="0"/>
              <a:t> );</a:t>
            </a:r>
          </a:p>
          <a:p>
            <a:r>
              <a:rPr lang="en-US" altLang="it-IT" sz="2000" dirty="0"/>
              <a:t>    </a:t>
            </a:r>
            <a:r>
              <a:rPr lang="en-US" altLang="it-IT" sz="2000" dirty="0" err="1"/>
              <a:t>gl.bufferData</a:t>
            </a:r>
            <a:r>
              <a:rPr lang="en-US" altLang="it-IT" sz="2000" dirty="0"/>
              <a:t>( </a:t>
            </a:r>
            <a:r>
              <a:rPr lang="en-US" altLang="it-IT" sz="2000" dirty="0" err="1"/>
              <a:t>gl.ARRAY_BUFFER</a:t>
            </a:r>
            <a:r>
              <a:rPr lang="en-US" altLang="it-IT" sz="2000" dirty="0"/>
              <a:t>, flatten(vertices), </a:t>
            </a:r>
            <a:r>
              <a:rPr lang="en-US" altLang="it-IT" sz="2000" dirty="0" err="1"/>
              <a:t>gl.STATIC_DRAW</a:t>
            </a:r>
            <a:r>
              <a:rPr lang="en-US" altLang="it-IT" sz="2000" dirty="0"/>
              <a:t> );    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Week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Video 1.1: Introduction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Video 1.2: Detailed Outline and Examples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Video 1.3: Example Code in JS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Video 1.4: What is Computer Graphics?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Video 1.5: Image Formation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Reading: Chapter 1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Exercises: Run some examples on your browser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BAE5472-4D16-4A16-8F77-A64F3A63F9EF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File (cont) 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862893B-B803-4016-8046-9B8D76AEAC9C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990600" y="1752600"/>
            <a:ext cx="7391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/>
              <a:t>// Associate out shader variables with our data buffer</a:t>
            </a:r>
          </a:p>
          <a:p>
            <a:endParaRPr lang="en-US" altLang="it-IT" sz="2000"/>
          </a:p>
          <a:p>
            <a:r>
              <a:rPr lang="en-US" altLang="it-IT" sz="2000"/>
              <a:t>      var vPosition = gl.getAttribLocation( program, "vPosition" );</a:t>
            </a:r>
          </a:p>
          <a:p>
            <a:r>
              <a:rPr lang="en-US" altLang="it-IT" sz="2000"/>
              <a:t>      gl.vertexAttribPointer( vPosition, 2, gl.FLOAT, false, 0, 0 );</a:t>
            </a:r>
          </a:p>
          <a:p>
            <a:r>
              <a:rPr lang="en-US" altLang="it-IT" sz="2000"/>
              <a:t>      gl.enableVertexAttribArray( vPosition );    </a:t>
            </a:r>
          </a:p>
          <a:p>
            <a:r>
              <a:rPr lang="en-US" altLang="it-IT" sz="2000"/>
              <a:t>      render();</a:t>
            </a:r>
          </a:p>
          <a:p>
            <a:r>
              <a:rPr lang="en-US" altLang="it-IT" sz="2000"/>
              <a:t>};</a:t>
            </a:r>
          </a:p>
          <a:p>
            <a:endParaRPr lang="en-US" altLang="it-IT" sz="2000"/>
          </a:p>
          <a:p>
            <a:r>
              <a:rPr lang="en-US" altLang="it-IT" sz="2000"/>
              <a:t>function render() {</a:t>
            </a:r>
          </a:p>
          <a:p>
            <a:r>
              <a:rPr lang="en-US" altLang="it-IT" sz="2000"/>
              <a:t>    gl.clear( gl.COLOR_BUFFER_BIT ); </a:t>
            </a:r>
          </a:p>
          <a:p>
            <a:r>
              <a:rPr lang="en-US" altLang="it-IT" sz="2000"/>
              <a:t>   gl.drawArrays( gl.TRIANGLES, 0, 3 );</a:t>
            </a:r>
          </a:p>
          <a:p>
            <a:r>
              <a:rPr lang="en-US" altLang="it-IT" sz="2000"/>
              <a:t>}</a:t>
            </a: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Run triangle.html from the class website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Load the triangle.html and triangle.js to your computer and run them from there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Edit the two files to change the color and display more than one triangle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07DC401-270E-4002-B860-291F684A957A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JavaScript Notes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JavaScript (JS) is the language of the Web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All browsers will execute JS code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JavaScript is an interpreted object-oriented language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References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Flanagan, JavaScript: The Definitive Guide, O’Reilly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Crockford, JavaScript, The Good Parts, O’Reilly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Many Web tutorials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BFE9BC1-338F-49FE-B550-4ADBA676B9C7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Notes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Is JS slow?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JS engines in browsers are getting much faster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Not a key issues for graphics since once we get the data to the GPU it doesn’t matter how we got the data there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JS is a (too) big language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We don’t need to use it all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Choose parts we want to use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Don’t try to make your code look like C or Java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2BECBB2-9FB3-48BB-9DEC-349A2B7AA4F4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Notes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Very few native types: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numbers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strings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booleans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Only one numerical type: 32 bit float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var x = 1;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var x = 1.0; // same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potential issue in loops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two operators for equality == and ===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Dynamic typing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DF29C25-5383-4309-A66D-2CBC86FD2740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Scoping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Different from other languages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Function scope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variables are </a:t>
            </a:r>
            <a:r>
              <a:rPr lang="en-US" altLang="it-IT" i="1">
                <a:ea typeface="ＭＳ Ｐゴシック" panose="020B0600070205080204" pitchFamily="34" charset="-128"/>
              </a:rPr>
              <a:t>hoisted </a:t>
            </a:r>
            <a:r>
              <a:rPr lang="en-US" altLang="it-IT">
                <a:ea typeface="ＭＳ Ｐゴシック" panose="020B0600070205080204" pitchFamily="34" charset="-128"/>
              </a:rPr>
              <a:t>within a function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use a variable before it is declared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Note functions are first class objects in JS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932EF4B-904D-4A8B-8CBA-B89D6A7F1ADE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Arrays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arrays are objects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inherit methods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var a = [1, 2, 3]; 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 is not the same as in C++ or Java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a.length     // 3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a.push(4); // length now 4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a.pop();   // 4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avoids use of many loops and indexing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Problem for WebGL which expects C-style arrays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4789ACB-E2BA-4CFB-8A90-489DFE162645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Typed Arrays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JS has typed arrays that are like C arrays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var a = new Float32Array(3)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var b = new Uint8Array(3)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Generally, we prefer to work with standard JS arrays and convert to typed arrays only when we need to send data to the GPU with the flatten function in MV.js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8D04276-995F-42A1-89A1-44AAB95F405B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Minimalist Approach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 will use only core JS and HTML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 extras or variants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 additional packages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CSS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JQuery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Focus on graphics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examples may lack beauty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You are welcome to use other variants as long as I can run them from your URL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E92C7B9-CE48-42B7-B4B5-64E059E7E9CB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D5F6C99-CE0B-4761-9079-EAF55F126439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Video 1.1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Course Overview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Required Background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0B268BF-A3DB-43AE-9BC0-A3CB15BDCED7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8985E71-FB4F-4578-8197-A8CC58E86565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752600"/>
            <a:ext cx="67056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What is Computer Graphics?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0010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Science,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B17FAA5-73B6-46AF-BE0A-012AB795DE97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i="1">
                <a:ea typeface="ＭＳ Ｐゴシック" panose="020B0600070205080204" pitchFamily="34" charset="-128"/>
              </a:rPr>
              <a:t>Computer graphics</a:t>
            </a:r>
            <a:r>
              <a:rPr lang="en-US" altLang="it-IT">
                <a:ea typeface="ＭＳ Ｐゴシック" panose="020B0600070205080204" pitchFamily="34" charset="-128"/>
              </a:rPr>
              <a:t> deals with all aspects of creating images with a computer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Hardware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Software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1BCEECA-47EC-46DA-89D9-AC76735770D0}" type="slidenum">
              <a:rPr lang="es-ES" altLang="it-IT" sz="1000">
                <a:latin typeface="Arial" panose="020B0604020202020204" pitchFamily="34" charset="0"/>
              </a:rPr>
              <a:pPr lvl="1"/>
              <a:t>42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	Example	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Where did this image come from?</a:t>
            </a: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What hardware/software did we use to produce it?</a:t>
            </a:r>
          </a:p>
        </p:txBody>
      </p:sp>
      <p:pic>
        <p:nvPicPr>
          <p:cNvPr id="60421" name="Picture 5" descr="C:\BOOK\OpenGL\Hue\h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2FA6CB9-AD0B-4CE1-B084-33743FD40463}" type="slidenum">
              <a:rPr lang="es-ES" altLang="it-IT" sz="1000">
                <a:latin typeface="Arial" panose="020B0604020202020204" pitchFamily="34" charset="0"/>
              </a:rPr>
              <a:pPr lvl="1"/>
              <a:t>43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Preliminary Answer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it-IT" b="1">
                <a:ea typeface="ＭＳ Ｐゴシック" panose="020B0600070205080204" pitchFamily="34" charset="-128"/>
              </a:rPr>
              <a:t>Application</a:t>
            </a:r>
            <a:r>
              <a:rPr lang="en-US" altLang="it-IT">
                <a:ea typeface="ＭＳ Ｐゴシック" panose="020B0600070205080204" pitchFamily="34" charset="-128"/>
              </a:rPr>
              <a:t>: The object is an artist’s rendition of the sun for an animation to be shown in a domed environment (planetarium)</a:t>
            </a:r>
          </a:p>
          <a:p>
            <a:r>
              <a:rPr lang="en-US" altLang="it-IT" b="1">
                <a:ea typeface="ＭＳ Ｐゴシック" panose="020B0600070205080204" pitchFamily="34" charset="-128"/>
              </a:rPr>
              <a:t>Software</a:t>
            </a:r>
            <a:r>
              <a:rPr lang="en-US" altLang="it-IT">
                <a:ea typeface="ＭＳ Ｐゴシック" panose="020B0600070205080204" pitchFamily="34" charset="-128"/>
              </a:rPr>
              <a:t>: Maya for modeling and rendering but Maya is built on top of OpenGL</a:t>
            </a:r>
          </a:p>
          <a:p>
            <a:r>
              <a:rPr lang="en-US" altLang="it-IT" b="1">
                <a:ea typeface="ＭＳ Ｐゴシック" panose="020B0600070205080204" pitchFamily="34" charset="-128"/>
              </a:rPr>
              <a:t>Hardware</a:t>
            </a:r>
            <a:r>
              <a:rPr lang="en-US" altLang="it-IT">
                <a:ea typeface="ＭＳ Ｐゴシック" panose="020B0600070205080204" pitchFamily="34" charset="-128"/>
              </a:rPr>
              <a:t>: PC with graphics card for modeling and rendering</a:t>
            </a: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BA901E8-3680-4D49-889A-709BD1225E4B}" type="slidenum">
              <a:rPr lang="es-ES" altLang="it-IT" sz="1000">
                <a:latin typeface="Arial" panose="020B0604020202020204" pitchFamily="34" charset="0"/>
              </a:rPr>
              <a:pPr lvl="1"/>
              <a:t>44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Basic Graphics System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1833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Input devices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6781800" y="4038600"/>
            <a:ext cx="190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Output device</a:t>
            </a:r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3048000" y="5181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Image formed in frame buffer</a:t>
            </a:r>
          </a:p>
        </p:txBody>
      </p:sp>
      <p:pic>
        <p:nvPicPr>
          <p:cNvPr id="64520" name="Picture 10" descr="AN01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13581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B3B3D26-2615-4566-9FCE-A89F143C3AC7}" type="slidenum">
              <a:rPr lang="es-ES" altLang="it-IT" sz="1000">
                <a:latin typeface="Arial" panose="020B0604020202020204" pitchFamily="34" charset="0"/>
              </a:rPr>
              <a:pPr lvl="1"/>
              <a:t>45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2390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1950-1960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 goes back to the earliest days of computing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Strip charts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Pen plotters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Simple displays using A/D converters to go from computer to calligraphic CRT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Cost of refresh for CRT too high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Computers slow, expensive, unreliable</a:t>
            </a:r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A8F513F-9869-497C-8DAE-C06D0C55F4EE}" type="slidenum">
              <a:rPr lang="es-ES" altLang="it-IT" sz="1000">
                <a:latin typeface="Arial" panose="020B0604020202020204" pitchFamily="34" charset="0"/>
              </a:rPr>
              <a:pPr lvl="1"/>
              <a:t>46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Cathode Ray Tube (CRT)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Can be used either as a line-drawing device (calligraphic) or to display contents of frame buffer (raster mode)</a:t>
            </a:r>
          </a:p>
        </p:txBody>
      </p:sp>
      <p:pic>
        <p:nvPicPr>
          <p:cNvPr id="686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8483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Shadow Mask CRT</a:t>
            </a:r>
          </a:p>
        </p:txBody>
      </p:sp>
      <p:pic>
        <p:nvPicPr>
          <p:cNvPr id="70659" name="Content Placeholder 4" descr="AN01F04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468"/>
          <a:stretch>
            <a:fillRect/>
          </a:stretch>
        </p:blipFill>
        <p:spPr/>
      </p:pic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F4F9090-7B5F-42A1-9424-96BA6B3A218B}" type="slidenum">
              <a:rPr lang="es-ES" altLang="it-IT" sz="1000">
                <a:latin typeface="Arial" panose="020B0604020202020204" pitchFamily="34" charset="0"/>
              </a:rPr>
              <a:pPr lvl="1"/>
              <a:t>47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E1D0BFE-7425-427C-A4DC-F1DF5BD035D5}" type="slidenum">
              <a:rPr lang="es-ES" altLang="it-IT" sz="1000">
                <a:latin typeface="Arial" panose="020B0604020202020204" pitchFamily="34" charset="0"/>
              </a:rPr>
              <a:pPr lvl="1"/>
              <a:t>48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1960-1970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i="1">
                <a:ea typeface="ＭＳ Ｐゴシック" panose="020B0600070205080204" pitchFamily="34" charset="-128"/>
              </a:rPr>
              <a:t>Wireframe</a:t>
            </a:r>
            <a:r>
              <a:rPr lang="en-US" altLang="it-IT">
                <a:ea typeface="ＭＳ Ｐゴシック" panose="020B0600070205080204" pitchFamily="34" charset="-128"/>
              </a:rPr>
              <a:t> graphics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Draw only lines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Sketchpad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Display Processors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Storage tube</a:t>
            </a:r>
          </a:p>
        </p:txBody>
      </p:sp>
      <p:pic>
        <p:nvPicPr>
          <p:cNvPr id="72709" name="Picture 5" descr="hu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3235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wireframe representation</a:t>
            </a:r>
          </a:p>
          <a:p>
            <a:r>
              <a:rPr lang="en-US" altLang="it-IT"/>
              <a:t>of sun object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V="1">
            <a:off x="3352800" y="5181600"/>
            <a:ext cx="990600" cy="3048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7271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C117D70-03CD-4E3E-9D99-EB264B558B94}" type="slidenum">
              <a:rPr lang="es-ES" altLang="it-IT" sz="1000">
                <a:latin typeface="Arial" panose="020B0604020202020204" pitchFamily="34" charset="0"/>
              </a:rPr>
              <a:pPr lvl="1"/>
              <a:t>49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Sketchpad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Ivan Sutherland’s PhD thesis at MIT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Recognized the potential of man-machine interaction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Loop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Display something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User moves light pen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Computer generates new display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Sutherland also created many of the now common algorithms for computer graphics</a:t>
            </a: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D155A13-C88F-4C58-BBAB-BAF4DFCDF87A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Contact Information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angel@cs.unm.edu</a:t>
            </a:r>
          </a:p>
          <a:p>
            <a:pPr algn="ctr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www.cs.unm.edu/~angel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0D512A4-6D67-43B3-A9D2-D9DC10756BB7}" type="slidenum">
              <a:rPr lang="es-ES" altLang="it-IT" sz="1000">
                <a:latin typeface="Arial" panose="020B0604020202020204" pitchFamily="34" charset="0"/>
              </a:rPr>
              <a:pPr lvl="1"/>
              <a:t>50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Display Processor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Rather than have the host computer try to refresh display use a special purpose computer called a </a:t>
            </a:r>
            <a:r>
              <a:rPr lang="en-US" altLang="it-IT" sz="2700" i="1">
                <a:ea typeface="ＭＳ Ｐゴシック" panose="020B0600070205080204" pitchFamily="34" charset="-128"/>
              </a:rPr>
              <a:t>display processor </a:t>
            </a:r>
            <a:r>
              <a:rPr lang="en-US" altLang="it-IT" sz="2700">
                <a:ea typeface="ＭＳ Ｐゴシック" panose="020B0600070205080204" pitchFamily="34" charset="-128"/>
              </a:rPr>
              <a:t>(DPU)</a:t>
            </a:r>
            <a:endParaRPr lang="en-US" altLang="it-IT" sz="2700" i="1">
              <a:ea typeface="ＭＳ Ｐゴシック" panose="020B0600070205080204" pitchFamily="34" charset="-128"/>
            </a:endParaRPr>
          </a:p>
          <a:p>
            <a:endParaRPr lang="en-US" altLang="it-IT" sz="2700" i="1">
              <a:ea typeface="ＭＳ Ｐゴシック" panose="020B0600070205080204" pitchFamily="34" charset="-128"/>
            </a:endParaRPr>
          </a:p>
          <a:p>
            <a:endParaRPr lang="en-US" altLang="it-IT" sz="2700" i="1">
              <a:ea typeface="ＭＳ Ｐゴシック" panose="020B0600070205080204" pitchFamily="34" charset="-128"/>
            </a:endParaRPr>
          </a:p>
          <a:p>
            <a:endParaRPr lang="en-US" altLang="it-IT" sz="2700" i="1">
              <a:ea typeface="ＭＳ Ｐゴシック" panose="020B0600070205080204" pitchFamily="34" charset="-128"/>
            </a:endParaRPr>
          </a:p>
          <a:p>
            <a:endParaRPr lang="en-US" altLang="it-IT" sz="2700" i="1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Graphics stored in display list (display file) on display processor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Host </a:t>
            </a:r>
            <a:r>
              <a:rPr lang="en-US" altLang="it-IT" sz="2700" i="1">
                <a:ea typeface="ＭＳ Ｐゴシック" panose="020B0600070205080204" pitchFamily="34" charset="-128"/>
              </a:rPr>
              <a:t>compiles</a:t>
            </a:r>
            <a:r>
              <a:rPr lang="en-US" altLang="it-IT" sz="2700">
                <a:ea typeface="ＭＳ Ｐゴシック" panose="020B0600070205080204" pitchFamily="34" charset="-128"/>
              </a:rPr>
              <a:t> display list and sends to DPU</a:t>
            </a:r>
          </a:p>
        </p:txBody>
      </p:sp>
      <p:pic>
        <p:nvPicPr>
          <p:cNvPr id="76805" name="Picture 5" descr="an01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38258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BBE13C6-CF35-4815-83C9-01DD08BB8039}" type="slidenum">
              <a:rPr lang="es-ES" altLang="it-IT" sz="1000">
                <a:latin typeface="Arial" panose="020B0604020202020204" pitchFamily="34" charset="0"/>
              </a:rPr>
              <a:pPr lvl="1"/>
              <a:t>51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52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1970-1980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 Graphics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Beginning of graphics standards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IFIPS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GKS: European effort</a:t>
            </a:r>
          </a:p>
          <a:p>
            <a:pPr lvl="3"/>
            <a:r>
              <a:rPr lang="en-US" altLang="it-IT" b="0">
                <a:ea typeface="ＭＳ Ｐゴシック" panose="020B0600070205080204" pitchFamily="34" charset="-128"/>
              </a:rPr>
              <a:t>Becomes ISO 2D standard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Core: North American effort</a:t>
            </a:r>
          </a:p>
          <a:p>
            <a:pPr lvl="3"/>
            <a:r>
              <a:rPr lang="en-US" altLang="it-IT" b="0">
                <a:ea typeface="ＭＳ Ｐゴシック" panose="020B0600070205080204" pitchFamily="34" charset="-128"/>
              </a:rPr>
              <a:t> 3D but fails to become ISO standard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Workstations and PCs</a:t>
            </a: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6027B71-4AE9-4906-9641-669D55A271AF}" type="slidenum">
              <a:rPr lang="es-ES" altLang="it-IT" sz="1000">
                <a:latin typeface="Arial" panose="020B0604020202020204" pitchFamily="34" charset="0"/>
              </a:rPr>
              <a:pPr lvl="1"/>
              <a:t>52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 Graphics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produced as an array (the </a:t>
            </a:r>
            <a:r>
              <a:rPr lang="en-US" altLang="it-IT" i="1">
                <a:ea typeface="ＭＳ Ｐゴシック" panose="020B0600070205080204" pitchFamily="34" charset="-128"/>
              </a:rPr>
              <a:t>raster</a:t>
            </a:r>
            <a:r>
              <a:rPr lang="en-US" altLang="it-IT">
                <a:ea typeface="ＭＳ Ｐゴシック" panose="020B0600070205080204" pitchFamily="34" charset="-128"/>
              </a:rPr>
              <a:t>) of picture elements (</a:t>
            </a:r>
            <a:r>
              <a:rPr lang="en-US" altLang="it-IT" i="1">
                <a:ea typeface="ＭＳ Ｐゴシック" panose="020B0600070205080204" pitchFamily="34" charset="-128"/>
              </a:rPr>
              <a:t>pixels</a:t>
            </a:r>
            <a:r>
              <a:rPr lang="en-US" altLang="it-IT">
                <a:ea typeface="ＭＳ Ｐゴシック" panose="020B0600070205080204" pitchFamily="34" charset="-128"/>
              </a:rPr>
              <a:t>) in the </a:t>
            </a:r>
            <a:r>
              <a:rPr lang="en-US" altLang="it-IT" i="1">
                <a:ea typeface="ＭＳ Ｐゴシック" panose="020B0600070205080204" pitchFamily="34" charset="-128"/>
              </a:rPr>
              <a:t>frame buffer</a:t>
            </a:r>
          </a:p>
        </p:txBody>
      </p:sp>
      <p:pic>
        <p:nvPicPr>
          <p:cNvPr id="80901" name="Picture 5" descr="ftp://ftp.cs.unm.edu/pub/angel/BOOK/SECOND_EDITION/FIGURES/JPEG/an01f0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092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7" descr="ftp://ftp.cs.unm.edu/pub/angel/BOOK/SECOND_EDITION/FIGURES/JPEG/an01f0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733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CD7539C-5DC1-4130-9817-D0C6E3C2F392}" type="slidenum">
              <a:rPr lang="es-ES" altLang="it-IT" sz="1000">
                <a:latin typeface="Arial" panose="020B0604020202020204" pitchFamily="34" charset="0"/>
              </a:rPr>
              <a:pPr lvl="1"/>
              <a:t>53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 Graphics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Allows us to go from lines and wire frame images to filled polygons</a:t>
            </a:r>
          </a:p>
        </p:txBody>
      </p:sp>
      <p:pic>
        <p:nvPicPr>
          <p:cNvPr id="82949" name="Picture 5" descr="C:\BOOK\OpenGL\Hue\hu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CF332E9-2914-4F3E-B402-F636EB085D97}" type="slidenum">
              <a:rPr lang="es-ES" altLang="it-IT" sz="1000">
                <a:latin typeface="Arial" panose="020B0604020202020204" pitchFamily="34" charset="0"/>
              </a:rPr>
              <a:pPr lvl="1"/>
              <a:t>54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PCs and Workstations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Although we no longer make the distinction between workstations and PCs, historically they evolved from different roots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Early workstations characterized by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Networked connection: client-server model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High-level of interactivity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Early PCs included frame buffer as part of user memory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Easy to change contents and create images</a:t>
            </a:r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6802731-A0D2-4889-96C8-034BBEEA424E}" type="slidenum">
              <a:rPr lang="es-ES" altLang="it-IT" sz="1000">
                <a:latin typeface="Arial" panose="020B0604020202020204" pitchFamily="34" charset="0"/>
              </a:rPr>
              <a:pPr lvl="1"/>
              <a:t>55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52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1980-1990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Realism comes to computer graphics </a:t>
            </a:r>
          </a:p>
        </p:txBody>
      </p:sp>
      <p:pic>
        <p:nvPicPr>
          <p:cNvPr id="87045" name="Picture 5" descr="h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 descr="hu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9" descr="hu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Text Box 10"/>
          <p:cNvSpPr txBox="1">
            <a:spLocks noChangeArrowheads="1"/>
          </p:cNvSpPr>
          <p:nvPr/>
        </p:nvSpPr>
        <p:spPr bwMode="auto">
          <a:xfrm>
            <a:off x="609600" y="52578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smooth shading</a:t>
            </a:r>
          </a:p>
        </p:txBody>
      </p:sp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3843338" y="52578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environment</a:t>
            </a:r>
          </a:p>
          <a:p>
            <a:r>
              <a:rPr lang="en-US" altLang="it-IT"/>
              <a:t>    mapping</a:t>
            </a:r>
          </a:p>
        </p:txBody>
      </p: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bump mapping</a:t>
            </a:r>
          </a:p>
        </p:txBody>
      </p:sp>
      <p:sp>
        <p:nvSpPr>
          <p:cNvPr id="8705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8D6209F-0B33-4DC9-807C-C1568EFEA759}" type="slidenum">
              <a:rPr lang="es-ES" altLang="it-IT" sz="1000">
                <a:latin typeface="Arial" panose="020B0604020202020204" pitchFamily="34" charset="0"/>
              </a:rPr>
              <a:pPr lvl="1"/>
              <a:t>56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1980-1990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Special purpose hardware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Silicon Graphics geometry engine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VLSI implementation of graphics pipeline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Industry-based standards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PHIGS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RenderMan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Networked graphics: X Window System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Human-Computer Interface (HCI)</a:t>
            </a: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0722D6C-D3C0-4D78-986C-A633C999B310}" type="slidenum">
              <a:rPr lang="es-ES" altLang="it-IT" sz="1000">
                <a:latin typeface="Arial" panose="020B0604020202020204" pitchFamily="34" charset="0"/>
              </a:rPr>
              <a:pPr lvl="1"/>
              <a:t>57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52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1990-2000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API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Completely computer-generated feature-length movies (Toy Story) are successful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New hardware capabilities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Blending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Accumulation, stencil buffers</a:t>
            </a: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D839081-B488-4BEF-BBA7-83821B497A4D}" type="slidenum">
              <a:rPr lang="es-ES" altLang="it-IT" sz="1000">
                <a:latin typeface="Arial" panose="020B0604020202020204" pitchFamily="34" charset="0"/>
              </a:rPr>
              <a:pPr lvl="1"/>
              <a:t>58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866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Graphics: 2000-2010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Photorealism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Graphics cards for PCs dominate market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Nvidia, ATI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Game boxes and game players determine direction of market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Computer graphics routine in movie industry: Maya, Lightwave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Programmable pipelines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New display technologies</a:t>
            </a:r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Generic Flat Panel Display</a:t>
            </a:r>
          </a:p>
        </p:txBody>
      </p:sp>
      <p:pic>
        <p:nvPicPr>
          <p:cNvPr id="95235" name="Content Placeholder 4" descr="an01f05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66" b="-13466"/>
          <a:stretch>
            <a:fillRect/>
          </a:stretch>
        </p:blipFill>
        <p:spPr/>
      </p:pic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1F736A8-C381-47A6-B8D2-34473D26F3F6}" type="slidenum">
              <a:rPr lang="es-ES" altLang="it-IT" sz="1000">
                <a:latin typeface="Arial" panose="020B0604020202020204" pitchFamily="34" charset="0"/>
              </a:rPr>
              <a:pPr lvl="1"/>
              <a:t>59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9C75FA2-100A-4C95-BC3D-911A5791CBFC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Broad introduction to Computer Graphics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Software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Hardware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Applications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Top-down approach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Shader-Based WebGL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Integrates with HTML5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Code runs in latest browsers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66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Computer Graphics 2011-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Graphics is now ubiquitous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Cell phones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Embedded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ES and WebGL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Alternate and Enhanced Reality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3D Movies and TV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8337577-08D0-4CBD-AFD4-CA2680E7E83E}" type="slidenum">
              <a:rPr lang="es-ES" altLang="it-IT" sz="1000">
                <a:latin typeface="Arial" panose="020B0604020202020204" pitchFamily="34" charset="0"/>
              </a:rPr>
              <a:pPr lvl="1"/>
              <a:t>60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7049099-41D6-4D76-A078-3F551B76F742}" type="slidenum">
              <a:rPr lang="es-ES" altLang="it-IT" sz="1000">
                <a:latin typeface="Arial" panose="020B0604020202020204" pitchFamily="34" charset="0"/>
              </a:rPr>
              <a:pPr lvl="1"/>
              <a:t>61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F280F03-B3FD-4F44-9E88-CEE17E3F1D36}" type="slidenum">
              <a:rPr lang="es-ES" altLang="it-IT" sz="1000">
                <a:latin typeface="Arial" panose="020B0604020202020204" pitchFamily="34" charset="0"/>
              </a:rPr>
              <a:pPr lvl="1"/>
              <a:t>62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Formation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229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Science,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7A8CE50-08EB-4980-B358-F4905CDB93EC}" type="slidenum">
              <a:rPr lang="es-ES" altLang="it-IT" sz="1000">
                <a:latin typeface="Arial" panose="020B0604020202020204" pitchFamily="34" charset="0"/>
              </a:rPr>
              <a:pPr lvl="1"/>
              <a:t>63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Fundamental imaging notions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Physical basis for image formation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Light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Perception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Synthetic camera model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Other models</a:t>
            </a: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87AA219-A0D5-4BCC-887C-A6E1516CB796}" type="slidenum">
              <a:rPr lang="es-ES" altLang="it-IT" sz="1000">
                <a:latin typeface="Arial" panose="020B0604020202020204" pitchFamily="34" charset="0"/>
              </a:rPr>
              <a:pPr lvl="1"/>
              <a:t>64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Formation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computer graphics, we form images which are generally two dimensional using a process analogous to how images are formed by physical imaging systems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Cameras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Microscopes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Telescopes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Human visual system</a:t>
            </a:r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E5E7189-6A8D-4695-9F50-CB172B53012B}" type="slidenum">
              <a:rPr lang="es-ES" altLang="it-IT" sz="1000">
                <a:latin typeface="Arial" panose="020B0604020202020204" pitchFamily="34" charset="0"/>
              </a:rPr>
              <a:pPr lvl="1"/>
              <a:t>65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Elements of Image Formation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Viewer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Light source(s)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Attributes that govern how light interacts with the materials in the scene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Note the independence of the objects, the viewer, and the light source(s)</a:t>
            </a:r>
          </a:p>
        </p:txBody>
      </p:sp>
      <p:pic>
        <p:nvPicPr>
          <p:cNvPr id="104453" name="Picture 5" descr="ftp://ftp.cs.unm.edu/pub/angel/BOOK/SECOND_EDITION/FIGURES/JPEG/an01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4717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1ECEFA1-132E-40D1-B766-7FF6E33435A7}" type="slidenum">
              <a:rPr lang="es-ES" altLang="it-IT" sz="1000">
                <a:latin typeface="Arial" panose="020B0604020202020204" pitchFamily="34" charset="0"/>
              </a:rPr>
              <a:pPr lvl="1"/>
              <a:t>66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Light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i="1">
                <a:ea typeface="ＭＳ Ｐゴシック" panose="020B0600070205080204" pitchFamily="34" charset="-128"/>
              </a:rPr>
              <a:t>Light</a:t>
            </a:r>
            <a:r>
              <a:rPr lang="en-US" altLang="it-IT">
                <a:ea typeface="ＭＳ Ｐゴシック" panose="020B0600070205080204" pitchFamily="34" charset="-128"/>
              </a:rPr>
              <a:t> is the part of the electromagnetic spectrum that causes a reaction in our visual systems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Generally these are wavelengths in the range of about 350-750 nm (nanometers)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Long wavelengths appear as reds and short wavelengths as blues</a:t>
            </a:r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B5499F0-A80A-4469-A0B4-02EC9C9398D0}" type="slidenum">
              <a:rPr lang="es-ES" altLang="it-IT" sz="1000">
                <a:latin typeface="Arial" panose="020B0604020202020204" pitchFamily="34" charset="0"/>
              </a:rPr>
              <a:pPr lvl="1"/>
              <a:t>67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106499" name="Picture 5" descr="an01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0713"/>
            <a:ext cx="29479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495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Tracing and Geometric Optics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One way to form an image is to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follow rays of light from a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point source finding which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rays enter the lens of the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camera. However, each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ray of light may have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multiple interactions with objects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before being absorbed or going to infinity.</a:t>
            </a:r>
          </a:p>
        </p:txBody>
      </p:sp>
      <p:sp>
        <p:nvSpPr>
          <p:cNvPr id="1065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F84A333-E3CA-4368-8EA2-3A7CD89E481A}" type="slidenum">
              <a:rPr lang="es-ES" altLang="it-IT" sz="1000">
                <a:latin typeface="Arial" panose="020B0604020202020204" pitchFamily="34" charset="0"/>
              </a:rPr>
              <a:pPr lvl="1"/>
              <a:t>68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Luminance and Color Images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Luminance Image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Monochromatic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Values are gray levels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Analogous to working with black and white film or television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Color Image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Has perceptional attributes of hue, saturation, and lightness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Do we have to match every frequency in visible spectrum? No!</a:t>
            </a:r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89F26E7-A6E9-4D83-85F0-6BB369F127ED}" type="slidenum">
              <a:rPr lang="es-ES" altLang="it-IT" sz="1000">
                <a:latin typeface="Arial" panose="020B0604020202020204" pitchFamily="34" charset="0"/>
              </a:rPr>
              <a:pPr lvl="1"/>
              <a:t>69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108547" name="Picture 5" descr="ftp://ftp.cs.unm.edu/pub/angel/BOOK/SECOND_EDITION/FIGURES/JPEG/an01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4574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Three-Color Theory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Human visual system has two types of sensors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Rods: monochromatic, night vision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Cones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Color sensitive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Three types of cones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Only three values (the </a:t>
            </a:r>
            <a:r>
              <a:rPr lang="en-US" altLang="it-IT" i="1">
                <a:ea typeface="ＭＳ Ｐゴシック" panose="020B0600070205080204" pitchFamily="34" charset="-128"/>
              </a:rPr>
              <a:t>tristimulus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lvl="2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values) are sent to the brain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only match these three values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Need only three </a:t>
            </a:r>
            <a:r>
              <a:rPr lang="en-US" altLang="it-IT" i="1">
                <a:ea typeface="ＭＳ Ｐゴシック" panose="020B0600070205080204" pitchFamily="34" charset="-128"/>
              </a:rPr>
              <a:t>primary</a:t>
            </a:r>
            <a:r>
              <a:rPr lang="en-US" altLang="it-IT">
                <a:ea typeface="ＭＳ Ｐゴシック" panose="020B0600070205080204" pitchFamily="34" charset="-128"/>
              </a:rPr>
              <a:t> colors</a:t>
            </a:r>
          </a:p>
        </p:txBody>
      </p:sp>
      <p:sp>
        <p:nvSpPr>
          <p:cNvPr id="1085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7FB9AE7-50D0-4557-BCDF-ADCDA3F2970E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Prerequisites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Good programming skills in C (or C++)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Basic Data Structures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Linked lists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Arrays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Geometry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Linear Algebra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Note: CS/ECE 412 is neither a pre- or corequisite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Considerable overlap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Should not take both for credit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33E3E27-AA1F-467A-BD91-7581C419932A}" type="slidenum">
              <a:rPr lang="es-ES" altLang="it-IT" sz="1000">
                <a:latin typeface="Arial" panose="020B0604020202020204" pitchFamily="34" charset="0"/>
              </a:rPr>
              <a:pPr lvl="1"/>
              <a:t>70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095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Shadow Mask CRT</a:t>
            </a:r>
          </a:p>
        </p:txBody>
      </p:sp>
      <p:sp>
        <p:nvSpPr>
          <p:cNvPr id="10957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109573" name="Picture 1029" descr="ftp://ftp.cs.unm.edu/pub/angel/BOOK/SECOND_EDITION/FIGURES/JPEG/an01f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73275"/>
            <a:ext cx="60198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3E623C9-1F7D-4F74-90B8-5262A2453E16}" type="slidenum">
              <a:rPr lang="es-ES" altLang="it-IT" sz="1000">
                <a:latin typeface="Arial" panose="020B0604020202020204" pitchFamily="34" charset="0"/>
              </a:rPr>
              <a:pPr lvl="1"/>
              <a:t>71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52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Additive and Subtractive Color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Additive color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Form a color by adding amounts of three primaries</a:t>
            </a:r>
          </a:p>
          <a:p>
            <a:pPr lvl="2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CRTs, projection systems, positive film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Primaries are Red (R), Green (G), Blue (B)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Subtractive color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Form a color by filtering white light with cyan (C), Magenta (M), and Yellow (Y) filters</a:t>
            </a:r>
          </a:p>
          <a:p>
            <a:pPr lvl="2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Light-material interactions</a:t>
            </a:r>
          </a:p>
          <a:p>
            <a:pPr lvl="2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Printing</a:t>
            </a:r>
          </a:p>
          <a:p>
            <a:pPr lvl="2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Negative film</a:t>
            </a:r>
          </a:p>
        </p:txBody>
      </p:sp>
      <p:sp>
        <p:nvSpPr>
          <p:cNvPr id="1105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294F38A-770F-45EF-897F-4112404CF51C}" type="slidenum">
              <a:rPr lang="es-ES" altLang="it-IT" sz="1000">
                <a:latin typeface="Arial" panose="020B0604020202020204" pitchFamily="34" charset="0"/>
              </a:rPr>
              <a:pPr lvl="1"/>
              <a:t>72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Pinhole Camera</a:t>
            </a:r>
          </a:p>
        </p:txBody>
      </p:sp>
      <p:pic>
        <p:nvPicPr>
          <p:cNvPr id="111620" name="Picture 5" descr="ftp://ftp.cs.unm.edu/pub/angel/BOOK/SECOND_EDITION/FIGURES/JPEG/an01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0544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1524000" y="4648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x</a:t>
            </a:r>
            <a:r>
              <a:rPr lang="en-US" altLang="it-IT" i="1" baseline="-25000"/>
              <a:t>p</a:t>
            </a:r>
            <a:r>
              <a:rPr lang="en-US" altLang="it-IT" i="1"/>
              <a:t>= -x/z/d</a:t>
            </a:r>
          </a:p>
        </p:txBody>
      </p:sp>
      <p:sp>
        <p:nvSpPr>
          <p:cNvPr id="111622" name="Text Box 9"/>
          <p:cNvSpPr txBox="1">
            <a:spLocks noChangeArrowheads="1"/>
          </p:cNvSpPr>
          <p:nvPr/>
        </p:nvSpPr>
        <p:spPr bwMode="auto">
          <a:xfrm>
            <a:off x="3352800" y="4648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y</a:t>
            </a:r>
            <a:r>
              <a:rPr lang="en-US" altLang="it-IT" i="1" baseline="-25000"/>
              <a:t>p</a:t>
            </a:r>
            <a:r>
              <a:rPr lang="en-US" altLang="it-IT" i="1"/>
              <a:t>= -y/z/d</a:t>
            </a:r>
          </a:p>
        </p:txBody>
      </p:sp>
      <p:sp>
        <p:nvSpPr>
          <p:cNvPr id="111623" name="Text Box 11"/>
          <p:cNvSpPr txBox="1">
            <a:spLocks noChangeArrowheads="1"/>
          </p:cNvSpPr>
          <p:nvPr/>
        </p:nvSpPr>
        <p:spPr bwMode="auto">
          <a:xfrm>
            <a:off x="838200" y="4038600"/>
            <a:ext cx="671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Use trigonometry to find projection of point at (x,y,z)</a:t>
            </a:r>
          </a:p>
        </p:txBody>
      </p:sp>
      <p:sp>
        <p:nvSpPr>
          <p:cNvPr id="111624" name="Text Box 12"/>
          <p:cNvSpPr txBox="1">
            <a:spLocks noChangeArrowheads="1"/>
          </p:cNvSpPr>
          <p:nvPr/>
        </p:nvSpPr>
        <p:spPr bwMode="auto">
          <a:xfrm>
            <a:off x="1066800" y="5486400"/>
            <a:ext cx="528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These are equations of simple perspective</a:t>
            </a:r>
          </a:p>
        </p:txBody>
      </p:sp>
      <p:sp>
        <p:nvSpPr>
          <p:cNvPr id="111625" name="Text Box 13"/>
          <p:cNvSpPr txBox="1">
            <a:spLocks noChangeArrowheads="1"/>
          </p:cNvSpPr>
          <p:nvPr/>
        </p:nvSpPr>
        <p:spPr bwMode="auto">
          <a:xfrm>
            <a:off x="5257800" y="4648200"/>
            <a:ext cx="83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i="1"/>
              <a:t>z</a:t>
            </a:r>
            <a:r>
              <a:rPr lang="en-US" altLang="it-IT" i="1" baseline="-25000"/>
              <a:t>p</a:t>
            </a:r>
            <a:r>
              <a:rPr lang="en-US" altLang="it-IT" i="1"/>
              <a:t>= d</a:t>
            </a:r>
          </a:p>
        </p:txBody>
      </p:sp>
      <p:sp>
        <p:nvSpPr>
          <p:cNvPr id="111626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3F6A64A-EBD5-4DBF-A5C2-F1E7AB067AFE}" type="slidenum">
              <a:rPr lang="es-ES" altLang="it-IT" sz="1000">
                <a:latin typeface="Arial" panose="020B0604020202020204" pitchFamily="34" charset="0"/>
              </a:rPr>
              <a:pPr lvl="1"/>
              <a:t>73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Synthetic Camera Model</a:t>
            </a:r>
          </a:p>
        </p:txBody>
      </p:sp>
      <p:pic>
        <p:nvPicPr>
          <p:cNvPr id="112644" name="Picture 5" descr="ftp://ftp.cs.unm.edu/pub/angel/BOOK/SECOND_EDITION/FIGURES/JPEG/an01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672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3505200" y="4419600"/>
            <a:ext cx="256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center of projection</a:t>
            </a:r>
          </a:p>
        </p:txBody>
      </p:sp>
      <p:sp>
        <p:nvSpPr>
          <p:cNvPr id="112646" name="Text Box 7"/>
          <p:cNvSpPr txBox="1">
            <a:spLocks noChangeArrowheads="1"/>
          </p:cNvSpPr>
          <p:nvPr/>
        </p:nvSpPr>
        <p:spPr bwMode="auto">
          <a:xfrm>
            <a:off x="4648200" y="3733800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image plane</a:t>
            </a: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1752600" y="19050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projector</a:t>
            </a:r>
          </a:p>
        </p:txBody>
      </p:sp>
      <p:sp>
        <p:nvSpPr>
          <p:cNvPr id="112648" name="Line 9"/>
          <p:cNvSpPr>
            <a:spLocks noChangeShapeType="1"/>
          </p:cNvSpPr>
          <p:nvPr/>
        </p:nvSpPr>
        <p:spPr bwMode="auto">
          <a:xfrm>
            <a:off x="2667000" y="2362200"/>
            <a:ext cx="609600" cy="10668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12649" name="Line 10"/>
          <p:cNvSpPr>
            <a:spLocks noChangeShapeType="1"/>
          </p:cNvSpPr>
          <p:nvPr/>
        </p:nvSpPr>
        <p:spPr bwMode="auto">
          <a:xfrm flipH="1" flipV="1">
            <a:off x="4191000" y="3352800"/>
            <a:ext cx="838200" cy="6096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12650" name="Line 11"/>
          <p:cNvSpPr>
            <a:spLocks noChangeShapeType="1"/>
          </p:cNvSpPr>
          <p:nvPr/>
        </p:nvSpPr>
        <p:spPr bwMode="auto">
          <a:xfrm flipH="1" flipV="1">
            <a:off x="3200400" y="4191000"/>
            <a:ext cx="381000" cy="4572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12651" name="Text Box 12"/>
          <p:cNvSpPr txBox="1">
            <a:spLocks noChangeArrowheads="1"/>
          </p:cNvSpPr>
          <p:nvPr/>
        </p:nvSpPr>
        <p:spPr bwMode="auto">
          <a:xfrm>
            <a:off x="5486400" y="3429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p</a:t>
            </a:r>
          </a:p>
        </p:txBody>
      </p:sp>
      <p:sp>
        <p:nvSpPr>
          <p:cNvPr id="112652" name="Line 13"/>
          <p:cNvSpPr>
            <a:spLocks noChangeShapeType="1"/>
          </p:cNvSpPr>
          <p:nvPr/>
        </p:nvSpPr>
        <p:spPr bwMode="auto">
          <a:xfrm flipH="1" flipV="1">
            <a:off x="5181600" y="3276600"/>
            <a:ext cx="381000" cy="381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12653" name="Text Box 14"/>
          <p:cNvSpPr txBox="1">
            <a:spLocks noChangeArrowheads="1"/>
          </p:cNvSpPr>
          <p:nvPr/>
        </p:nvSpPr>
        <p:spPr bwMode="auto">
          <a:xfrm>
            <a:off x="4808538" y="4114800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projection of </a:t>
            </a:r>
            <a:r>
              <a:rPr lang="en-US" altLang="it-IT" b="1"/>
              <a:t>p</a:t>
            </a:r>
          </a:p>
        </p:txBody>
      </p:sp>
      <p:sp>
        <p:nvSpPr>
          <p:cNvPr id="112654" name="Line 15"/>
          <p:cNvSpPr>
            <a:spLocks noChangeShapeType="1"/>
          </p:cNvSpPr>
          <p:nvPr/>
        </p:nvSpPr>
        <p:spPr bwMode="auto">
          <a:xfrm flipH="1" flipV="1">
            <a:off x="4038600" y="3581400"/>
            <a:ext cx="685800" cy="762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12655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80A1955-C1B4-461B-BE6F-19A4032D5A73}" type="slidenum">
              <a:rPr lang="es-ES" altLang="it-IT" sz="1000">
                <a:latin typeface="Arial" panose="020B0604020202020204" pitchFamily="34" charset="0"/>
              </a:rPr>
              <a:pPr lvl="1"/>
              <a:t>74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Advantages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Separation of objects, viewer, light sources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Two-dimensional graphics is a special case of three-dimensional graphics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Leads to simple software API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Specify objects, lights, camera, attributes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Let implementation determine image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Leads to fast hardware implementation </a:t>
            </a:r>
          </a:p>
        </p:txBody>
      </p:sp>
      <p:sp>
        <p:nvSpPr>
          <p:cNvPr id="1136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BE3CE89-C7C4-409B-922B-C6AD1749521E}" type="slidenum">
              <a:rPr lang="es-ES" altLang="it-IT" sz="1000">
                <a:latin typeface="Arial" panose="020B0604020202020204" pitchFamily="34" charset="0"/>
              </a:rPr>
              <a:pPr lvl="1"/>
              <a:t>75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Global vs Local Lighting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Cannot compute color or shade of each object independently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Some objects are blocked from light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Light can reflect from object to object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Some objects might be translucent</a:t>
            </a:r>
          </a:p>
        </p:txBody>
      </p:sp>
      <p:pic>
        <p:nvPicPr>
          <p:cNvPr id="114693" name="Picture 5" descr="ftp://ftp.cs.unm.edu/pub/angel/BOOK/SECOND_EDITION/FIGURES/JPEG/an01f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29860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3E45F1A-BB6A-4E95-9DB3-E872DA308EA3}" type="slidenum">
              <a:rPr lang="es-ES" altLang="it-IT" sz="1000">
                <a:latin typeface="Arial" panose="020B0604020202020204" pitchFamily="34" charset="0"/>
              </a:rPr>
              <a:pPr lvl="1"/>
              <a:t>76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Why not ray tracing?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Ray tracing seems more physically based so why don’t we use it to design a graphics system?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Possible and is actually simple for simple objects such as polygons and quadrics with simple point sources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In principle, can produce global lighting effects such as shadows and multiple reflections but ray tracing is slow and not well-suited for interactive applications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Ray tracing with GPUs is close to real time</a:t>
            </a:r>
          </a:p>
        </p:txBody>
      </p:sp>
      <p:sp>
        <p:nvSpPr>
          <p:cNvPr id="1157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DE3E30C-339C-4B95-9B07-3500DB8D055D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Requirements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24000"/>
            <a:ext cx="8763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3 Assigned Projects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Simple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Interactive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3D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Term Project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You pick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See </a:t>
            </a:r>
          </a:p>
          <a:p>
            <a:pPr>
              <a:buFontTx/>
              <a:buNone/>
            </a:pPr>
            <a:r>
              <a:rPr lang="en-US" altLang="it-IT" sz="2800" b="1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www.cs.unm.edu/~angel/ONLINE_GRAPHICS</a:t>
            </a:r>
            <a:r>
              <a:rPr lang="en-US" altLang="it-IT" sz="2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for assignments, projects and other info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Why is this course different?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Shader-based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Most computer graphics use OpenGL but still use fixed-function pipeline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does not require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Does not make use of the full capabilities of the graphics processing unit (GPU)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Web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With HTML5, WebGL runs in the latest browsers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makes use of local hardware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 system dependencies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D361481-5B7B-4EA9-BAE2-EE57CDDE2B39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AngelICG0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1"/>
      </a:hlink>
      <a:folHlink>
        <a:srgbClr val="000000"/>
      </a:folHlink>
    </a:clrScheme>
    <a:fontScheme name="AngelICG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ngelICG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ICG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C:\PPT\BOOK_LECTURE\AngelICG02.ppt</Template>
  <TotalTime>6579</TotalTime>
  <Words>3686</Words>
  <Application>Microsoft Office PowerPoint</Application>
  <PresentationFormat>Presentazione su schermo (4:3)</PresentationFormat>
  <Paragraphs>714</Paragraphs>
  <Slides>76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82" baseType="lpstr">
      <vt:lpstr>ＭＳ Ｐゴシック</vt:lpstr>
      <vt:lpstr>Arial</vt:lpstr>
      <vt:lpstr>Courier New</vt:lpstr>
      <vt:lpstr>Times New Roman</vt:lpstr>
      <vt:lpstr>AngelICG02</vt:lpstr>
      <vt:lpstr>ClipArt</vt:lpstr>
      <vt:lpstr>Introduction to Computer Graphics with WebGL</vt:lpstr>
      <vt:lpstr>Overview</vt:lpstr>
      <vt:lpstr>Week 1</vt:lpstr>
      <vt:lpstr>Video 1.1</vt:lpstr>
      <vt:lpstr>Contact Information</vt:lpstr>
      <vt:lpstr>Objectives</vt:lpstr>
      <vt:lpstr>Prerequisites</vt:lpstr>
      <vt:lpstr>Requirements</vt:lpstr>
      <vt:lpstr>Why is this course different?</vt:lpstr>
      <vt:lpstr>References</vt:lpstr>
      <vt:lpstr>Web Resources</vt:lpstr>
      <vt:lpstr>Introduction to Computer Graphics with WebGL</vt:lpstr>
      <vt:lpstr>Video 1.2</vt:lpstr>
      <vt:lpstr>Outline: Part 1</vt:lpstr>
      <vt:lpstr>Outline: Part 2</vt:lpstr>
      <vt:lpstr>Outline: Part 3</vt:lpstr>
      <vt:lpstr>Outline: Part 4</vt:lpstr>
      <vt:lpstr>Outline: Part 5</vt:lpstr>
      <vt:lpstr>Outline: Part 6</vt:lpstr>
      <vt:lpstr>Outline: Part 7</vt:lpstr>
      <vt:lpstr>Examples</vt:lpstr>
      <vt:lpstr>Introduction to Computer Graphics with WebGL</vt:lpstr>
      <vt:lpstr>Video 1.3</vt:lpstr>
      <vt:lpstr>Coding in WebGL</vt:lpstr>
      <vt:lpstr>Example: triangle.html</vt:lpstr>
      <vt:lpstr>Example Code</vt:lpstr>
      <vt:lpstr>HTML File (cont)</vt:lpstr>
      <vt:lpstr>JS File</vt:lpstr>
      <vt:lpstr>JS File (cont)</vt:lpstr>
      <vt:lpstr>JS File (cont) </vt:lpstr>
      <vt:lpstr>Exercise</vt:lpstr>
      <vt:lpstr>JavaScript Notes</vt:lpstr>
      <vt:lpstr>JS Notes</vt:lpstr>
      <vt:lpstr>JS Notes</vt:lpstr>
      <vt:lpstr>Scoping</vt:lpstr>
      <vt:lpstr>JS Arrays</vt:lpstr>
      <vt:lpstr>Typed Arrays</vt:lpstr>
      <vt:lpstr>A Minimalist Approach</vt:lpstr>
      <vt:lpstr>Introduction to Computer Graphics with WebGL</vt:lpstr>
      <vt:lpstr>What is Computer Graphics?</vt:lpstr>
      <vt:lpstr>Computer Graphics</vt:lpstr>
      <vt:lpstr> Example </vt:lpstr>
      <vt:lpstr>Preliminary Answer</vt:lpstr>
      <vt:lpstr>Basic Graphics System</vt:lpstr>
      <vt:lpstr>Computer Graphics: 1950-1960</vt:lpstr>
      <vt:lpstr>Cathode Ray Tube (CRT)</vt:lpstr>
      <vt:lpstr>Shadow Mask CRT</vt:lpstr>
      <vt:lpstr>Computer Graphics: 1960-1970</vt:lpstr>
      <vt:lpstr>Sketchpad</vt:lpstr>
      <vt:lpstr>Display Processor</vt:lpstr>
      <vt:lpstr>Computer Graphics: 1970-1980</vt:lpstr>
      <vt:lpstr>Raster Graphics</vt:lpstr>
      <vt:lpstr>Raster Graphics</vt:lpstr>
      <vt:lpstr>PCs and Workstations</vt:lpstr>
      <vt:lpstr>Computer Graphics: 1980-1990</vt:lpstr>
      <vt:lpstr>Computer Graphics: 1980-1990</vt:lpstr>
      <vt:lpstr>Computer Graphics: 1990-2000</vt:lpstr>
      <vt:lpstr>Computer Graphics: 2000-2010</vt:lpstr>
      <vt:lpstr>Generic Flat Panel Display</vt:lpstr>
      <vt:lpstr>Computer Graphics 2011-</vt:lpstr>
      <vt:lpstr>Introduction to Computer Graphics with WebGL</vt:lpstr>
      <vt:lpstr>Image Formation</vt:lpstr>
      <vt:lpstr>Objectives</vt:lpstr>
      <vt:lpstr>Image Formation</vt:lpstr>
      <vt:lpstr>Elements of Image Formation</vt:lpstr>
      <vt:lpstr>Light</vt:lpstr>
      <vt:lpstr>Ray Tracing and Geometric Optics</vt:lpstr>
      <vt:lpstr>Luminance and Color Images</vt:lpstr>
      <vt:lpstr>Three-Color Theory</vt:lpstr>
      <vt:lpstr>Shadow Mask CRT</vt:lpstr>
      <vt:lpstr>Additive and Subtractive Color</vt:lpstr>
      <vt:lpstr>Pinhole Camera</vt:lpstr>
      <vt:lpstr>Synthetic Camera Model</vt:lpstr>
      <vt:lpstr>Advantages</vt:lpstr>
      <vt:lpstr>Global vs Local Lighting</vt:lpstr>
      <vt:lpstr>Why not ray tracing?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66</cp:revision>
  <dcterms:created xsi:type="dcterms:W3CDTF">2013-12-29T19:57:33Z</dcterms:created>
  <dcterms:modified xsi:type="dcterms:W3CDTF">2018-02-23T15:03:35Z</dcterms:modified>
</cp:coreProperties>
</file>