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316" r:id="rId4"/>
    <p:sldId id="317" r:id="rId5"/>
    <p:sldId id="318" r:id="rId6"/>
    <p:sldId id="319" r:id="rId7"/>
    <p:sldId id="321" r:id="rId8"/>
    <p:sldId id="320" r:id="rId9"/>
    <p:sldId id="322" r:id="rId10"/>
    <p:sldId id="32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47" d="100"/>
          <a:sy n="47" d="100"/>
        </p:scale>
        <p:origin x="1349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0CBB-178E-4BBD-A84F-BEDE8B544101}" type="datetimeFigureOut">
              <a:rPr lang="it-IT" smtClean="0"/>
              <a:t>12/03/2018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339A-0CC2-40D6-879D-6A23E8CE7A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026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339A-0CC2-40D6-879D-6A23E8CE7A59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2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2041" indent="0" algn="ctr">
              <a:buNone/>
              <a:defRPr/>
            </a:lvl2pPr>
            <a:lvl3pPr marL="844083" indent="0" algn="ctr">
              <a:buNone/>
              <a:defRPr/>
            </a:lvl3pPr>
            <a:lvl4pPr marL="1266124" indent="0" algn="ctr">
              <a:buNone/>
              <a:defRPr/>
            </a:lvl4pPr>
            <a:lvl5pPr marL="1688165" indent="0" algn="ctr">
              <a:buNone/>
              <a:defRPr/>
            </a:lvl5pPr>
            <a:lvl6pPr marL="2110207" indent="0" algn="ctr">
              <a:buNone/>
              <a:defRPr/>
            </a:lvl6pPr>
            <a:lvl7pPr marL="2532248" indent="0" algn="ctr">
              <a:buNone/>
              <a:defRPr/>
            </a:lvl7pPr>
            <a:lvl8pPr marL="2954289" indent="0" algn="ctr">
              <a:buNone/>
              <a:defRPr/>
            </a:lvl8pPr>
            <a:lvl9pPr marL="3376331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7E8B-08E0-481F-851D-193124394344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E24A75B4-C247-4369-A582-8E3FA17D810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48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7B8F-BA25-4F7E-8F89-C44C328F518F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987588E0-3D37-49BF-8810-EC2456AB29B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41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197" y="409576"/>
            <a:ext cx="1888880" cy="54578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623" y="409576"/>
            <a:ext cx="5528897" cy="54578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3EBDB-03E3-4FDA-8143-91C52A97DC38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4871FED-2CE5-496A-B11D-49E0539DE93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2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4D36F-E18E-412F-97A4-D0D0AD55CF45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82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3692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B50C-C65F-4806-B936-F0930DD72100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4F8E0EB9-CF88-48D0-981B-467BE201D8B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624" y="1752600"/>
            <a:ext cx="3708889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66189" y="1752600"/>
            <a:ext cx="3708888" cy="4114800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50C1-F738-4FCA-ABEC-7913AF039A8F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2105C3AA-FA9C-4FDE-B728-65C34443379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81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58EAA-4B3F-41B9-B8A3-22C21F1CD3F2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7F5675F9-A111-4C56-BCDA-3DE0EDC56AF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4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2640-5DCB-446B-BADD-F5D043B5061D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0AD6F623-87D4-4F07-B94B-479FD52FBEC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615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22F2F-62B0-43EE-B583-6D2BB0AF4524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B5AA0F85-17E0-4C39-9366-FBA124AD249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6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EC652-F473-4008-8D16-A7E585535480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C4F8E3E8-6FF4-47AD-B499-D57450FDDAA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2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it-IT" noProof="0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5C63-321F-4D57-B983-3BFD3FDB9E46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Pagina </a:t>
            </a:r>
            <a:fld id="{FED4D337-9C1D-4F50-8FF6-E0754A863E6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4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671747" name="Rectangle 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  <p:sp>
          <p:nvSpPr>
            <p:cNvPr id="671748" name="Rectangle 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t-IT" sz="1662" dirty="0">
                <a:ea typeface="+mn-ea"/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6623" y="409576"/>
            <a:ext cx="7558454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623" y="1752600"/>
            <a:ext cx="75584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7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8F07B2ED-206E-4412-B335-E8C7059E018B}" type="datetime1">
              <a:rPr lang="en-US" smtClean="0"/>
              <a:t>3/12/2018</a:t>
            </a:fld>
            <a:endParaRPr lang="it-IT" dirty="0"/>
          </a:p>
        </p:txBody>
      </p:sp>
      <p:sp>
        <p:nvSpPr>
          <p:cNvPr id="67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83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r>
              <a:rPr lang="en-US" dirty="0"/>
              <a:t>Interactive Graphics: Introduction</a:t>
            </a:r>
          </a:p>
        </p:txBody>
      </p:sp>
      <p:sp>
        <p:nvSpPr>
          <p:cNvPr id="67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83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15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it-IT" dirty="0"/>
              <a:t>Pagina </a:t>
            </a:r>
            <a:fld id="{C1C55A04-26A7-4A7F-9B7C-2F590FCCF43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13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954" b="1">
          <a:solidFill>
            <a:srgbClr val="822433"/>
          </a:solidFill>
          <a:latin typeface="Arial" charset="0"/>
          <a:ea typeface="ＭＳ Ｐゴシック" pitchFamily="1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lr>
          <a:srgbClr val="822433"/>
        </a:buClr>
        <a:buChar char="•"/>
        <a:defRPr sz="2215">
          <a:solidFill>
            <a:srgbClr val="000000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sz="1846">
          <a:solidFill>
            <a:srgbClr val="000000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sz="1477">
          <a:solidFill>
            <a:srgbClr val="000000"/>
          </a:solidFill>
          <a:latin typeface="+mn-lt"/>
          <a:ea typeface="+mn-ea"/>
        </a:defRPr>
      </a:lvl3pPr>
      <a:lvl4pPr marL="1441975" indent="-211021" algn="l" rtl="0" eaLnBrk="1" fontAlgn="base" hangingPunct="1">
        <a:spcBef>
          <a:spcPct val="20000"/>
        </a:spcBef>
        <a:spcAft>
          <a:spcPct val="0"/>
        </a:spcAft>
        <a:buChar char="–"/>
        <a:defRPr sz="1292">
          <a:solidFill>
            <a:srgbClr val="000000"/>
          </a:solidFill>
          <a:latin typeface="+mn-lt"/>
          <a:ea typeface="+mn-ea"/>
        </a:defRPr>
      </a:lvl4pPr>
      <a:lvl5pPr marL="1828846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5pPr>
      <a:lvl6pPr marL="2250887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6pPr>
      <a:lvl7pPr marL="2672928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7pPr>
      <a:lvl8pPr marL="3094970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8pPr>
      <a:lvl9pPr marL="3517011" indent="-211021" algn="l" rtl="0" eaLnBrk="1" fontAlgn="base" hangingPunct="1">
        <a:spcBef>
          <a:spcPct val="20000"/>
        </a:spcBef>
        <a:spcAft>
          <a:spcPct val="0"/>
        </a:spcAft>
        <a:buChar char="»"/>
        <a:defRPr sz="1108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schaerf@uniroma1.it" TargetMode="External"/><Relationship Id="rId2" Type="http://schemas.openxmlformats.org/officeDocument/2006/relationships/hyperlink" Target="https://piazza.com/uniroma1.it/spring2018/1044398/ho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it/Interactive-Computer-Graphics-WebGL-Global/dp/1292019344/ref=tmm_pap_swatch_0?_encoding=UTF8&amp;qid=1487488151&amp;sr=8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noProof="0" dirty="0"/>
              <a:t>Interactive 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r>
              <a:rPr lang="en-US" noProof="0" dirty="0"/>
              <a:t>Prof. Marco Schaerf</a:t>
            </a:r>
            <a:br>
              <a:rPr lang="en-US" noProof="0" dirty="0"/>
            </a:br>
            <a:r>
              <a:rPr lang="en-US" sz="2000" noProof="0" dirty="0"/>
              <a:t>Dept. of Computer, Systems and Management Science (DIAG)</a:t>
            </a:r>
          </a:p>
          <a:p>
            <a:r>
              <a:rPr lang="en-US" sz="2000" noProof="0" dirty="0"/>
              <a:t>Sapienza University of Rome</a:t>
            </a:r>
          </a:p>
          <a:p>
            <a:r>
              <a:rPr lang="en-US" sz="2000" noProof="0" dirty="0">
                <a:solidFill>
                  <a:srgbClr val="002060"/>
                </a:solidFill>
              </a:rPr>
              <a:t>marco.schaerf@uniroma1.it</a:t>
            </a:r>
          </a:p>
        </p:txBody>
      </p:sp>
      <p:pic>
        <p:nvPicPr>
          <p:cNvPr id="4" name="Picture 32" descr="sapienza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"/>
            <a:ext cx="7921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E24A75B4-C247-4369-A582-8E3FA17D8103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Lectures</a:t>
            </a:r>
            <a:r>
              <a:rPr lang="it-IT" dirty="0"/>
              <a:t> and lab sessions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no </a:t>
            </a:r>
            <a:r>
              <a:rPr lang="it-IT" dirty="0" err="1"/>
              <a:t>lectures</a:t>
            </a:r>
            <a:r>
              <a:rPr lang="it-IT" dirty="0"/>
              <a:t> on:</a:t>
            </a:r>
          </a:p>
          <a:p>
            <a:pPr lvl="1"/>
            <a:r>
              <a:rPr lang="it-IT" dirty="0" err="1"/>
              <a:t>Monday</a:t>
            </a:r>
            <a:r>
              <a:rPr lang="it-IT" dirty="0"/>
              <a:t> March 5° (</a:t>
            </a:r>
            <a:r>
              <a:rPr lang="it-IT" dirty="0" err="1"/>
              <a:t>All</a:t>
            </a:r>
            <a:r>
              <a:rPr lang="it-IT" dirty="0"/>
              <a:t> classes are </a:t>
            </a:r>
            <a:r>
              <a:rPr lang="it-IT" dirty="0" err="1"/>
              <a:t>canceled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Monday</a:t>
            </a:r>
            <a:r>
              <a:rPr lang="it-IT" dirty="0"/>
              <a:t> April 2° and </a:t>
            </a:r>
            <a:r>
              <a:rPr lang="it-IT" dirty="0" err="1"/>
              <a:t>Tuesday</a:t>
            </a:r>
            <a:r>
              <a:rPr lang="it-IT" dirty="0"/>
              <a:t> April 3°(</a:t>
            </a:r>
            <a:r>
              <a:rPr lang="it-IT" dirty="0" err="1"/>
              <a:t>Easter</a:t>
            </a:r>
            <a:r>
              <a:rPr lang="it-IT" dirty="0"/>
              <a:t> </a:t>
            </a:r>
            <a:r>
              <a:rPr lang="it-IT" dirty="0" err="1"/>
              <a:t>vacations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Monday</a:t>
            </a:r>
            <a:r>
              <a:rPr lang="it-IT" dirty="0"/>
              <a:t> April 30° </a:t>
            </a:r>
          </a:p>
          <a:p>
            <a:pPr lvl="1"/>
            <a:r>
              <a:rPr lang="it-IT" dirty="0" err="1"/>
              <a:t>Tuesday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1° (</a:t>
            </a:r>
            <a:r>
              <a:rPr lang="it-IT" dirty="0" err="1"/>
              <a:t>Labour</a:t>
            </a:r>
            <a:r>
              <a:rPr lang="it-IT"/>
              <a:t> day)</a:t>
            </a:r>
            <a:endParaRPr lang="it-IT" dirty="0"/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schedule a Lab session </a:t>
            </a:r>
            <a:r>
              <a:rPr lang="it-IT" dirty="0" err="1"/>
              <a:t>approximately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weeks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Interactive Graphics: Introduction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Pagina </a:t>
            </a:r>
            <a:fld id="{21E1E0E0-E1EC-45D1-96EB-F9245E9E772C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992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Syllabus</a:t>
            </a:r>
          </a:p>
          <a:p>
            <a:endParaRPr lang="en-US" sz="2400" noProof="0" dirty="0"/>
          </a:p>
          <a:p>
            <a:r>
              <a:rPr lang="en-US" sz="2400" noProof="0" dirty="0"/>
              <a:t>Logistics</a:t>
            </a:r>
          </a:p>
          <a:p>
            <a:endParaRPr lang="en-US" sz="2400" noProof="0" dirty="0"/>
          </a:p>
          <a:p>
            <a:r>
              <a:rPr lang="en-US" sz="2400" noProof="0" dirty="0"/>
              <a:t>Computer graphics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Syllabus (Core)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/>
              <a:t>Introduction, Color, Graphics pipeline</a:t>
            </a:r>
          </a:p>
          <a:p>
            <a:r>
              <a:rPr lang="en-US" sz="2800" noProof="0" dirty="0"/>
              <a:t>WebGL, 3D modeling, Transformation</a:t>
            </a:r>
          </a:p>
          <a:p>
            <a:r>
              <a:rPr lang="en-US" sz="2800" noProof="0" dirty="0"/>
              <a:t>Rasterization, Clipping </a:t>
            </a:r>
          </a:p>
          <a:p>
            <a:r>
              <a:rPr lang="en-US" sz="2800" noProof="0" dirty="0"/>
              <a:t>Lighting and shading</a:t>
            </a:r>
          </a:p>
          <a:p>
            <a:r>
              <a:rPr lang="en-US" sz="2800" noProof="0" dirty="0"/>
              <a:t>Texture mapping</a:t>
            </a:r>
          </a:p>
          <a:p>
            <a:r>
              <a:rPr lang="en-US" sz="2800" noProof="0" dirty="0"/>
              <a:t>Advanced Techniques, Global Illumination</a:t>
            </a:r>
          </a:p>
          <a:p>
            <a:pPr>
              <a:buNone/>
            </a:pPr>
            <a:endParaRPr lang="en-US" sz="2800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2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Syllabus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/>
              <a:t>Graphics hardware, intro to GPGPU </a:t>
            </a:r>
          </a:p>
          <a:p>
            <a:endParaRPr lang="en-US" sz="2800" noProof="0" dirty="0"/>
          </a:p>
          <a:p>
            <a:r>
              <a:rPr lang="en-US" sz="2800" noProof="0" dirty="0"/>
              <a:t>Animation introduction, particle systems, rigid bodies simulation</a:t>
            </a:r>
            <a:br>
              <a:rPr lang="en-US" sz="2800" noProof="0" dirty="0"/>
            </a:br>
            <a:endParaRPr lang="en-US" sz="2800" noProof="0" dirty="0"/>
          </a:p>
          <a:p>
            <a:r>
              <a:rPr lang="en-US" sz="2800" noProof="0" dirty="0"/>
              <a:t>Topics in animation and modeling</a:t>
            </a:r>
            <a:br>
              <a:rPr lang="en-US" sz="2800" noProof="0" dirty="0"/>
            </a:br>
            <a:endParaRPr lang="en-US" sz="2800" noProof="0" dirty="0"/>
          </a:p>
          <a:p>
            <a:r>
              <a:rPr lang="en-US" sz="2800" noProof="0" dirty="0"/>
              <a:t>Research topics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247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noProof="0" dirty="0">
                <a:ea typeface="ＭＳ Ｐゴシック" pitchFamily="34" charset="-128"/>
              </a:rPr>
              <a:t>you will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understand image synthesis principles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learn math to make images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implement key algorithms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write cool apps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learn graphics JavaScript APIs (WebGL)</a:t>
            </a:r>
          </a:p>
          <a:p>
            <a:r>
              <a:rPr lang="en-US" sz="3600" noProof="0" dirty="0">
                <a:ea typeface="ＭＳ Ｐゴシック" pitchFamily="34" charset="-128"/>
              </a:rPr>
              <a:t>you will not</a:t>
            </a:r>
          </a:p>
          <a:p>
            <a:pPr lvl="2"/>
            <a:r>
              <a:rPr lang="en-US" sz="2400" noProof="0" dirty="0">
                <a:ea typeface="ＭＳ Ｐゴシック" pitchFamily="34" charset="-128"/>
              </a:rPr>
              <a:t>implement large systems</a:t>
            </a:r>
          </a:p>
          <a:p>
            <a:endParaRPr lang="en-US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487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Website, email,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1" cy="4114800"/>
          </a:xfrm>
        </p:spPr>
        <p:txBody>
          <a:bodyPr/>
          <a:lstStyle/>
          <a:p>
            <a:r>
              <a:rPr lang="en-US" sz="2800" noProof="0" dirty="0"/>
              <a:t>Website:</a:t>
            </a:r>
          </a:p>
          <a:p>
            <a:pPr marL="844082" lvl="2" indent="0">
              <a:buNone/>
            </a:pPr>
            <a:r>
              <a:rPr lang="it-IT" sz="2400" dirty="0">
                <a:hlinkClick r:id="rId2"/>
              </a:rPr>
              <a:t>https://piazza.com/uniroma1.it/spring2018/1044398/home</a:t>
            </a:r>
            <a:endParaRPr lang="it-IT" sz="2400" dirty="0"/>
          </a:p>
          <a:p>
            <a:pPr marL="844082" lvl="2" indent="0">
              <a:buNone/>
            </a:pPr>
            <a:endParaRPr lang="it-IT" sz="2400" dirty="0"/>
          </a:p>
          <a:p>
            <a:r>
              <a:rPr lang="en-US" sz="2800" noProof="0" dirty="0"/>
              <a:t>Email: </a:t>
            </a:r>
            <a:r>
              <a:rPr lang="en-US" sz="2800" noProof="0" dirty="0">
                <a:hlinkClick r:id="rId3"/>
              </a:rPr>
              <a:t>marco.schaerf@uniroma1.it</a:t>
            </a:r>
            <a:endParaRPr lang="en-US" sz="2800" noProof="0" dirty="0"/>
          </a:p>
          <a:p>
            <a:endParaRPr lang="en-US" sz="2800" noProof="0" dirty="0"/>
          </a:p>
          <a:p>
            <a:r>
              <a:rPr lang="en-US" sz="2800" noProof="0" dirty="0"/>
              <a:t>Office hours: </a:t>
            </a:r>
            <a:br>
              <a:rPr lang="en-US" sz="2800" noProof="0" dirty="0"/>
            </a:br>
            <a:r>
              <a:rPr lang="en-US" sz="2800" noProof="0" dirty="0"/>
              <a:t>Tuesday morning 10.30am to 12.30am in room B220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66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Recommended Books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6623" y="1447800"/>
            <a:ext cx="7558454" cy="4419600"/>
          </a:xfrm>
        </p:spPr>
        <p:txBody>
          <a:bodyPr/>
          <a:lstStyle/>
          <a:p>
            <a:r>
              <a:rPr lang="en-US" dirty="0"/>
              <a:t>Edward Angel, Dave </a:t>
            </a:r>
            <a:r>
              <a:rPr lang="en-US" dirty="0" err="1"/>
              <a:t>Shreiner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Interactive Computer Graphics with WebGL, Global Edition</a:t>
            </a:r>
            <a:r>
              <a:rPr lang="en-US" dirty="0"/>
              <a:t>, Pearson Education, ISBN 978-1292019345</a:t>
            </a:r>
          </a:p>
          <a:p>
            <a:endParaRPr lang="en-US" dirty="0"/>
          </a:p>
          <a:p>
            <a:r>
              <a:rPr lang="en-US" noProof="0" dirty="0"/>
              <a:t>Dirksen</a:t>
            </a:r>
            <a:r>
              <a:rPr lang="en-US" dirty="0"/>
              <a:t>, Learning Three.js - the JavaScript 3D Library for WebGL- </a:t>
            </a:r>
            <a:r>
              <a:rPr lang="en-US" noProof="0" dirty="0"/>
              <a:t>optional</a:t>
            </a:r>
          </a:p>
          <a:p>
            <a:endParaRPr lang="en-US" noProof="0" dirty="0"/>
          </a:p>
          <a:p>
            <a:r>
              <a:rPr lang="en-US" noProof="0" dirty="0"/>
              <a:t>Alan Watt, 3D Computer Graphics (3rd ed.) - optional </a:t>
            </a:r>
          </a:p>
          <a:p>
            <a:r>
              <a:rPr lang="en-US" noProof="0" dirty="0"/>
              <a:t>Wright et al., OpenGL SuperBible (5th ed.) – optional</a:t>
            </a:r>
          </a:p>
          <a:p>
            <a:r>
              <a:rPr lang="en-US" noProof="0" dirty="0"/>
              <a:t>T. Akenine-Moller et al., Real-Time Rendering (3rd ed.) - optional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847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623" y="1371600"/>
            <a:ext cx="7558454" cy="4495800"/>
          </a:xfrm>
        </p:spPr>
        <p:txBody>
          <a:bodyPr/>
          <a:lstStyle/>
          <a:p>
            <a:r>
              <a:rPr lang="en-US" sz="2400" noProof="0" dirty="0"/>
              <a:t>Three ways to pass the exam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noProof="0" dirty="0" err="1"/>
              <a:t>Homeworks</a:t>
            </a:r>
            <a:r>
              <a:rPr lang="en-US" sz="1800" noProof="0" dirty="0"/>
              <a:t> (during the course) + Project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noProof="0" dirty="0"/>
              <a:t>Project + (reduced) Oral exam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(full) Oral Exam</a:t>
            </a:r>
            <a:endParaRPr lang="en-US" sz="2800" noProof="0" dirty="0"/>
          </a:p>
          <a:p>
            <a:r>
              <a:rPr lang="en-US" sz="2400" noProof="0" dirty="0"/>
              <a:t>Homeworks</a:t>
            </a:r>
          </a:p>
          <a:p>
            <a:pPr lvl="2"/>
            <a:r>
              <a:rPr lang="en-US" sz="1800" noProof="0" dirty="0"/>
              <a:t>Two or three small individual projects</a:t>
            </a:r>
          </a:p>
          <a:p>
            <a:pPr lvl="2"/>
            <a:r>
              <a:rPr lang="en-US" sz="1800" noProof="0" dirty="0"/>
              <a:t>They </a:t>
            </a:r>
            <a:r>
              <a:rPr lang="en-US" sz="1800" b="1" noProof="0" dirty="0">
                <a:solidFill>
                  <a:srgbClr val="FF0000"/>
                </a:solidFill>
              </a:rPr>
              <a:t>must</a:t>
            </a:r>
            <a:r>
              <a:rPr lang="en-US" sz="1800" noProof="0" dirty="0"/>
              <a:t> be delivered within two weeks</a:t>
            </a:r>
          </a:p>
          <a:p>
            <a:pPr lvl="2"/>
            <a:r>
              <a:rPr lang="en-US" sz="1800" noProof="0" dirty="0"/>
              <a:t>During the discussion:</a:t>
            </a:r>
          </a:p>
          <a:p>
            <a:pPr lvl="4"/>
            <a:r>
              <a:rPr lang="en-US" sz="1400" noProof="0" dirty="0"/>
              <a:t>Questions about the theory behind the homeworks</a:t>
            </a:r>
          </a:p>
          <a:p>
            <a:pPr lvl="4"/>
            <a:r>
              <a:rPr lang="en-US" sz="1400" noProof="0" dirty="0"/>
              <a:t>Questions about the code you wrote</a:t>
            </a:r>
          </a:p>
          <a:p>
            <a:r>
              <a:rPr lang="en-US" sz="2400" dirty="0"/>
              <a:t>Top marks (30 e Lode) can only be </a:t>
            </a:r>
            <a:r>
              <a:rPr lang="en-US" sz="2400"/>
              <a:t>achieved with </a:t>
            </a:r>
            <a:r>
              <a:rPr lang="en-US" sz="2400" dirty="0"/>
              <a:t>option 1 and project completed by September</a:t>
            </a:r>
            <a:endParaRPr lang="en-US" sz="2400" noProof="0" dirty="0"/>
          </a:p>
          <a:p>
            <a:pPr lvl="2"/>
            <a:endParaRPr lang="en-US" sz="2000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895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Projects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Delivered when you have it ready (no fixed deadline)</a:t>
            </a:r>
          </a:p>
          <a:p>
            <a:endParaRPr lang="en-US" noProof="0" dirty="0"/>
          </a:p>
          <a:p>
            <a:r>
              <a:rPr lang="en-US" noProof="0" dirty="0"/>
              <a:t>Individually or in small groups (up to 4)</a:t>
            </a:r>
          </a:p>
          <a:p>
            <a:endParaRPr lang="en-US" noProof="0" dirty="0"/>
          </a:p>
          <a:p>
            <a:r>
              <a:rPr lang="en-US" noProof="0" dirty="0"/>
              <a:t>You choose the topic, I must approve it before starting to work in the project</a:t>
            </a:r>
          </a:p>
          <a:p>
            <a:endParaRPr lang="en-US" noProof="0" dirty="0"/>
          </a:p>
          <a:p>
            <a:r>
              <a:rPr lang="en-US" noProof="0" dirty="0"/>
              <a:t>Guidelines available before the end of the course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Interactive Graphics: Introduction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Pagina </a:t>
            </a:r>
            <a:fld id="{21E1E0E0-E1EC-45D1-96EB-F9245E9E772C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8570965"/>
      </p:ext>
    </p:extLst>
  </p:cSld>
  <p:clrMapOvr>
    <a:masterClrMapping/>
  </p:clrMapOvr>
</p:sld>
</file>

<file path=ppt/theme/theme1.xml><?xml version="1.0" encoding="utf-8"?>
<a:theme xmlns:a="http://schemas.openxmlformats.org/drawingml/2006/main" name="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Sapienza</Template>
  <TotalTime>1184</TotalTime>
  <Words>413</Words>
  <Application>Microsoft Office PowerPoint</Application>
  <PresentationFormat>Presentazione su schermo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Sapienza</vt:lpstr>
      <vt:lpstr>Interactive Graphics</vt:lpstr>
      <vt:lpstr>Plan for today</vt:lpstr>
      <vt:lpstr>Syllabus (Core)</vt:lpstr>
      <vt:lpstr>Syllabus (Optional)</vt:lpstr>
      <vt:lpstr>Contents</vt:lpstr>
      <vt:lpstr>Website, email, office hours</vt:lpstr>
      <vt:lpstr>Recommended Books</vt:lpstr>
      <vt:lpstr>Grading</vt:lpstr>
      <vt:lpstr>Projects</vt:lpstr>
      <vt:lpstr>Lectures and lab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</dc:creator>
  <cp:lastModifiedBy>Marco Schaerf</cp:lastModifiedBy>
  <cp:revision>97</cp:revision>
  <dcterms:created xsi:type="dcterms:W3CDTF">2006-08-16T00:00:00Z</dcterms:created>
  <dcterms:modified xsi:type="dcterms:W3CDTF">2018-03-12T10:20:34Z</dcterms:modified>
</cp:coreProperties>
</file>