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73"/>
  </p:notesMasterIdLst>
  <p:handoutMasterIdLst>
    <p:handoutMasterId r:id="rId74"/>
  </p:handoutMasterIdLst>
  <p:sldIdLst>
    <p:sldId id="274" r:id="rId2"/>
    <p:sldId id="256" r:id="rId3"/>
    <p:sldId id="257" r:id="rId4"/>
    <p:sldId id="258" r:id="rId5"/>
    <p:sldId id="259" r:id="rId6"/>
    <p:sldId id="260" r:id="rId7"/>
    <p:sldId id="267" r:id="rId8"/>
    <p:sldId id="269" r:id="rId9"/>
    <p:sldId id="271" r:id="rId10"/>
    <p:sldId id="268" r:id="rId11"/>
    <p:sldId id="270" r:id="rId12"/>
    <p:sldId id="272" r:id="rId13"/>
    <p:sldId id="261" r:id="rId14"/>
    <p:sldId id="262" r:id="rId15"/>
    <p:sldId id="263" r:id="rId16"/>
    <p:sldId id="264" r:id="rId17"/>
    <p:sldId id="273" r:id="rId18"/>
    <p:sldId id="265" r:id="rId19"/>
    <p:sldId id="266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</p:sldIdLst>
  <p:sldSz cx="9144000" cy="6858000" type="screen4x3"/>
  <p:notesSz cx="6877050" cy="91630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499" y="4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10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Courier New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Courier New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Courier New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 smtClean="0"/>
            </a:lvl1pPr>
          </a:lstStyle>
          <a:p>
            <a:pPr>
              <a:defRPr/>
            </a:pPr>
            <a:fld id="{879088F4-9289-4A58-9BA9-31A56293D2CA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5905F13-2DEE-4489-9C5E-F98E758510CA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C829F049-BF7C-4F30-8C5F-B56835888012}" type="slidenum">
              <a:rPr lang="en-US" altLang="it-IT" sz="1200">
                <a:latin typeface="Times New Roman" panose="02020603050405020304" pitchFamily="18" charset="0"/>
              </a:rPr>
              <a:pPr/>
              <a:t>19</a:t>
            </a:fld>
            <a:endParaRPr lang="en-US" altLang="it-IT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4452C652-A409-4B6A-9149-E69D043684BC}" type="slidenum">
              <a:rPr lang="en-US" altLang="it-IT" sz="1200">
                <a:latin typeface="Times New Roman" panose="02020603050405020304" pitchFamily="18" charset="0"/>
              </a:rPr>
              <a:pPr/>
              <a:t>28</a:t>
            </a:fld>
            <a:endParaRPr lang="en-US" altLang="it-IT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70F36C04-98A0-46C0-8845-12DC243F4E71}" type="slidenum">
              <a:rPr lang="en-US" altLang="it-IT" sz="1200">
                <a:latin typeface="Times New Roman" panose="02020603050405020304" pitchFamily="18" charset="0"/>
              </a:rPr>
              <a:pPr/>
              <a:t>29</a:t>
            </a:fld>
            <a:endParaRPr lang="en-US" altLang="it-IT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03B9E853-871D-4703-AC60-2F700043883F}" type="slidenum">
              <a:rPr lang="en-US" altLang="it-IT" sz="1200">
                <a:latin typeface="Times New Roman" panose="02020603050405020304" pitchFamily="18" charset="0"/>
              </a:rPr>
              <a:pPr/>
              <a:t>30</a:t>
            </a:fld>
            <a:endParaRPr lang="en-US" altLang="it-IT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B0927D99-5B10-45A9-BFA9-0DA8969D5833}" type="slidenum">
              <a:rPr lang="en-US" altLang="it-IT" sz="1200">
                <a:latin typeface="Times New Roman" panose="02020603050405020304" pitchFamily="18" charset="0"/>
              </a:rPr>
              <a:pPr/>
              <a:t>31</a:t>
            </a:fld>
            <a:endParaRPr lang="en-US" altLang="it-IT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D3ADEFE5-D79E-42DD-9A3D-0913D522110A}" type="slidenum">
              <a:rPr lang="en-US" altLang="it-IT" sz="1200">
                <a:latin typeface="Times New Roman" panose="02020603050405020304" pitchFamily="18" charset="0"/>
              </a:rPr>
              <a:pPr/>
              <a:t>32</a:t>
            </a:fld>
            <a:endParaRPr lang="en-US" altLang="it-IT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551EF6B0-5133-4782-BA3E-234A1A6BEEA1}" type="slidenum">
              <a:rPr lang="en-US" altLang="it-IT" sz="1200">
                <a:latin typeface="Times New Roman" panose="02020603050405020304" pitchFamily="18" charset="0"/>
              </a:rPr>
              <a:pPr/>
              <a:t>33</a:t>
            </a:fld>
            <a:endParaRPr lang="en-US" altLang="it-IT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B33A1157-601E-49EB-92D0-2AF6AEAE4C06}" type="slidenum">
              <a:rPr lang="en-US" altLang="it-IT" sz="1200">
                <a:latin typeface="Times New Roman" panose="02020603050405020304" pitchFamily="18" charset="0"/>
              </a:rPr>
              <a:pPr/>
              <a:t>34</a:t>
            </a:fld>
            <a:endParaRPr lang="en-US" altLang="it-IT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798681C0-4CC7-4941-A98F-969E2BC4FB8C}" type="slidenum">
              <a:rPr lang="en-US" altLang="it-IT" sz="1200">
                <a:latin typeface="Times New Roman" panose="02020603050405020304" pitchFamily="18" charset="0"/>
              </a:rPr>
              <a:pPr/>
              <a:t>35</a:t>
            </a:fld>
            <a:endParaRPr lang="en-US" altLang="it-IT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D9FB1EE9-1EB6-44C1-BC9E-BEE110731C97}" type="slidenum">
              <a:rPr lang="en-US" altLang="it-IT" sz="1200">
                <a:latin typeface="Times New Roman" panose="02020603050405020304" pitchFamily="18" charset="0"/>
              </a:rPr>
              <a:pPr/>
              <a:t>36</a:t>
            </a:fld>
            <a:endParaRPr lang="en-US" altLang="it-IT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B0D9C51C-2ED7-4470-B771-844974972109}" type="slidenum">
              <a:rPr lang="en-US" altLang="it-IT" sz="1200">
                <a:latin typeface="Times New Roman" panose="02020603050405020304" pitchFamily="18" charset="0"/>
              </a:rPr>
              <a:pPr/>
              <a:t>37</a:t>
            </a:fld>
            <a:endParaRPr lang="en-US" altLang="it-IT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CF8AFB20-CDA2-4544-A10B-8EE6DCFF4198}" type="slidenum">
              <a:rPr lang="en-US" altLang="it-IT" sz="1200">
                <a:latin typeface="Times New Roman" panose="02020603050405020304" pitchFamily="18" charset="0"/>
              </a:rPr>
              <a:pPr/>
              <a:t>20</a:t>
            </a:fld>
            <a:endParaRPr lang="en-US" altLang="it-IT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5F35B13F-2D5C-49D5-BE3D-E8A266D2C3CA}" type="slidenum">
              <a:rPr lang="en-US" altLang="it-IT" sz="1200">
                <a:latin typeface="Times New Roman" panose="02020603050405020304" pitchFamily="18" charset="0"/>
              </a:rPr>
              <a:pPr/>
              <a:t>38</a:t>
            </a:fld>
            <a:endParaRPr lang="en-US" altLang="it-IT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E8C1E1FB-1938-4187-9204-9E26E138A48C}" type="slidenum">
              <a:rPr lang="en-US" altLang="it-IT" sz="1200">
                <a:latin typeface="Times New Roman" panose="02020603050405020304" pitchFamily="18" charset="0"/>
              </a:rPr>
              <a:pPr/>
              <a:t>39</a:t>
            </a:fld>
            <a:endParaRPr lang="en-US" altLang="it-IT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E713EF5E-0067-4A8D-8AB5-FE4412B5FF94}" type="slidenum">
              <a:rPr lang="en-US" altLang="it-IT" sz="1200">
                <a:latin typeface="Times New Roman" panose="02020603050405020304" pitchFamily="18" charset="0"/>
              </a:rPr>
              <a:pPr/>
              <a:t>40</a:t>
            </a:fld>
            <a:endParaRPr lang="en-US" altLang="it-IT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778BE369-6C55-4C1E-AF13-EB41886FF9B2}" type="slidenum">
              <a:rPr lang="en-US" altLang="it-IT" sz="1200">
                <a:latin typeface="Times New Roman" panose="02020603050405020304" pitchFamily="18" charset="0"/>
              </a:rPr>
              <a:pPr/>
              <a:t>41</a:t>
            </a:fld>
            <a:endParaRPr lang="en-US" altLang="it-IT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2070C8E4-D3B5-41C0-9C53-19EF30215BEE}" type="slidenum">
              <a:rPr lang="en-US" altLang="it-IT" sz="1200">
                <a:latin typeface="Times New Roman" panose="02020603050405020304" pitchFamily="18" charset="0"/>
              </a:rPr>
              <a:pPr/>
              <a:t>42</a:t>
            </a:fld>
            <a:endParaRPr lang="en-US" altLang="it-IT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8AE11CF8-1DA2-4D27-946E-0264A5AB00F4}" type="slidenum">
              <a:rPr lang="en-US" altLang="it-IT" sz="1200">
                <a:latin typeface="Times New Roman" panose="02020603050405020304" pitchFamily="18" charset="0"/>
              </a:rPr>
              <a:pPr/>
              <a:t>43</a:t>
            </a:fld>
            <a:endParaRPr lang="en-US" altLang="it-IT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D219D5E9-6283-42B8-BE9D-81A5FA846BF7}" type="slidenum">
              <a:rPr lang="en-US" altLang="it-IT" sz="1200">
                <a:latin typeface="Times New Roman" panose="02020603050405020304" pitchFamily="18" charset="0"/>
              </a:rPr>
              <a:pPr/>
              <a:t>44</a:t>
            </a:fld>
            <a:endParaRPr lang="en-US" altLang="it-IT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E0561465-60BC-48A0-AC82-0BDAC317CF1D}" type="slidenum">
              <a:rPr lang="en-US" altLang="it-IT" sz="1200">
                <a:latin typeface="Times New Roman" panose="02020603050405020304" pitchFamily="18" charset="0"/>
              </a:rPr>
              <a:pPr/>
              <a:t>45</a:t>
            </a:fld>
            <a:endParaRPr lang="en-US" altLang="it-IT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21AFE813-D4A1-42B4-A9E4-A84C3DC9C7A8}" type="slidenum">
              <a:rPr lang="en-US" altLang="it-IT" sz="1200">
                <a:latin typeface="Times New Roman" panose="02020603050405020304" pitchFamily="18" charset="0"/>
              </a:rPr>
              <a:pPr/>
              <a:t>46</a:t>
            </a:fld>
            <a:endParaRPr lang="en-US" altLang="it-IT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F35324CB-9E24-404B-BFC6-E2E02A684983}" type="slidenum">
              <a:rPr lang="en-US" altLang="it-IT" sz="1300">
                <a:latin typeface="Times New Roman" panose="02020603050405020304" pitchFamily="18" charset="0"/>
              </a:rPr>
              <a:pPr/>
              <a:t>47</a:t>
            </a:fld>
            <a:endParaRPr lang="en-US" altLang="it-IT" sz="13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4D6D6E4D-8AB1-4F76-BD9A-6830CC4F2FAA}" type="slidenum">
              <a:rPr lang="en-US" altLang="it-IT" sz="1200">
                <a:latin typeface="Times New Roman" panose="02020603050405020304" pitchFamily="18" charset="0"/>
              </a:rPr>
              <a:pPr/>
              <a:t>21</a:t>
            </a:fld>
            <a:endParaRPr lang="en-US" altLang="it-IT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A4F260B3-3AED-466E-9620-531B0CC0B0B7}" type="slidenum">
              <a:rPr lang="en-US" altLang="it-IT" sz="1300">
                <a:latin typeface="Times New Roman" panose="02020603050405020304" pitchFamily="18" charset="0"/>
              </a:rPr>
              <a:pPr/>
              <a:t>48</a:t>
            </a:fld>
            <a:endParaRPr lang="en-US" altLang="it-IT" sz="13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4679FFDB-4E37-4F82-B530-6F5EA8A34E6B}" type="slidenum">
              <a:rPr lang="en-US" altLang="it-IT" sz="1300">
                <a:latin typeface="Times New Roman" panose="02020603050405020304" pitchFamily="18" charset="0"/>
              </a:rPr>
              <a:pPr/>
              <a:t>61</a:t>
            </a:fld>
            <a:endParaRPr lang="en-US" altLang="it-IT" sz="13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EDC434B0-DF28-4DF6-8C29-B8B7B115C6BB}" type="slidenum">
              <a:rPr lang="en-US" altLang="it-IT" sz="1300">
                <a:latin typeface="Times New Roman" panose="02020603050405020304" pitchFamily="18" charset="0"/>
              </a:rPr>
              <a:pPr/>
              <a:t>62</a:t>
            </a:fld>
            <a:endParaRPr lang="en-US" altLang="it-IT" sz="13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B86F5C5B-EF5E-4E7D-B654-836B4BF3F26C}" type="slidenum">
              <a:rPr lang="en-US" altLang="it-IT" sz="1300">
                <a:latin typeface="Times New Roman" panose="02020603050405020304" pitchFamily="18" charset="0"/>
              </a:rPr>
              <a:pPr/>
              <a:t>64</a:t>
            </a:fld>
            <a:endParaRPr lang="en-US" altLang="it-IT" sz="13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F6592CE0-D7D4-4D87-A378-5EEBC8F1F05B}" type="slidenum">
              <a:rPr lang="en-US" altLang="it-IT" sz="1300">
                <a:latin typeface="Times New Roman" panose="02020603050405020304" pitchFamily="18" charset="0"/>
              </a:rPr>
              <a:pPr/>
              <a:t>66</a:t>
            </a:fld>
            <a:endParaRPr lang="en-US" altLang="it-IT" sz="13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66DAA361-A787-46DF-B55F-D2485AB658BB}" type="slidenum">
              <a:rPr lang="en-US" altLang="it-IT" sz="1300">
                <a:latin typeface="Times New Roman" panose="02020603050405020304" pitchFamily="18" charset="0"/>
              </a:rPr>
              <a:pPr/>
              <a:t>67</a:t>
            </a:fld>
            <a:endParaRPr lang="en-US" altLang="it-IT" sz="13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6CE2ACF5-9E8C-4AE0-A76E-636A5B214C32}" type="slidenum">
              <a:rPr lang="en-US" altLang="it-IT" sz="1300">
                <a:latin typeface="Times New Roman" panose="02020603050405020304" pitchFamily="18" charset="0"/>
              </a:rPr>
              <a:pPr/>
              <a:t>68</a:t>
            </a:fld>
            <a:endParaRPr lang="en-US" altLang="it-IT" sz="13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BCA683BD-D193-45D0-B9CC-673876DC72DD}" type="slidenum">
              <a:rPr lang="en-US" altLang="it-IT" sz="1300">
                <a:latin typeface="Times New Roman" panose="02020603050405020304" pitchFamily="18" charset="0"/>
              </a:rPr>
              <a:pPr/>
              <a:t>69</a:t>
            </a:fld>
            <a:endParaRPr lang="en-US" altLang="it-IT" sz="13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85B6BBA8-974A-495E-B0F9-68286055FCBF}" type="slidenum">
              <a:rPr lang="en-US" altLang="it-IT" sz="1200">
                <a:latin typeface="Times New Roman" panose="02020603050405020304" pitchFamily="18" charset="0"/>
              </a:rPr>
              <a:pPr/>
              <a:t>22</a:t>
            </a:fld>
            <a:endParaRPr lang="en-US" altLang="it-IT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DBBFCA75-0CAB-4DD9-AADB-95FF156842F5}" type="slidenum">
              <a:rPr lang="en-US" altLang="it-IT" sz="1200">
                <a:latin typeface="Times New Roman" panose="02020603050405020304" pitchFamily="18" charset="0"/>
              </a:rPr>
              <a:pPr/>
              <a:t>23</a:t>
            </a:fld>
            <a:endParaRPr lang="en-US" altLang="it-IT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1AFC1668-6ADE-4D00-96F8-1AE6D112AFC1}" type="slidenum">
              <a:rPr lang="en-US" altLang="it-IT" sz="1200">
                <a:latin typeface="Times New Roman" panose="02020603050405020304" pitchFamily="18" charset="0"/>
              </a:rPr>
              <a:pPr/>
              <a:t>24</a:t>
            </a:fld>
            <a:endParaRPr lang="en-US" altLang="it-IT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B5C4FCFD-B93B-44F9-B3B8-26178BE45B36}" type="slidenum">
              <a:rPr lang="en-US" altLang="it-IT" sz="1200">
                <a:latin typeface="Times New Roman" panose="02020603050405020304" pitchFamily="18" charset="0"/>
              </a:rPr>
              <a:pPr/>
              <a:t>25</a:t>
            </a:fld>
            <a:endParaRPr lang="en-US" altLang="it-IT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D7FAED60-783B-4441-8820-6A469A630DDD}" type="slidenum">
              <a:rPr lang="en-US" altLang="it-IT" sz="1200">
                <a:latin typeface="Times New Roman" panose="02020603050405020304" pitchFamily="18" charset="0"/>
              </a:rPr>
              <a:pPr/>
              <a:t>26</a:t>
            </a:fld>
            <a:endParaRPr lang="en-US" altLang="it-IT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2229DBB2-B6C9-4A00-977B-B67019F0FFD3}" type="slidenum">
              <a:rPr lang="en-US" altLang="it-IT" sz="1200">
                <a:latin typeface="Times New Roman" panose="02020603050405020304" pitchFamily="18" charset="0"/>
              </a:rPr>
              <a:pPr/>
              <a:t>27</a:t>
            </a:fld>
            <a:endParaRPr lang="en-US" altLang="it-IT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FD961752-03F1-4079-988B-0B77D5329685}" type="slidenum">
              <a:rPr lang="es-ES" altLang="it-IT"/>
              <a:pPr lvl="1">
                <a:defRPr/>
              </a:pPr>
              <a:t>‹N›</a:t>
            </a:fld>
            <a:endParaRPr lang="es-ES" alt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2363364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34F21984-6F86-482F-A0C7-E04BF32ECA1C}" type="slidenum">
              <a:rPr lang="es-ES" altLang="it-IT"/>
              <a:pPr lvl="1">
                <a:defRPr/>
              </a:pPr>
              <a:t>‹N›</a:t>
            </a:fld>
            <a:endParaRPr lang="es-ES" alt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241856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51FCA25C-CA78-437C-9DCA-10BAACF5A73C}" type="slidenum">
              <a:rPr lang="es-ES" altLang="it-IT"/>
              <a:pPr lvl="1">
                <a:defRPr/>
              </a:pPr>
              <a:t>‹N›</a:t>
            </a:fld>
            <a:endParaRPr lang="es-ES" alt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622590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547CEA3D-6C10-44A6-80CF-AB40F78ED021}" type="slidenum">
              <a:rPr lang="es-ES" altLang="it-IT"/>
              <a:pPr lvl="1">
                <a:defRPr/>
              </a:pPr>
              <a:t>‹N›</a:t>
            </a:fld>
            <a:endParaRPr lang="es-ES" alt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3948471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F4D3ACE9-F527-4DC9-84B9-1BD85784BFBC}" type="slidenum">
              <a:rPr lang="es-ES" altLang="it-IT"/>
              <a:pPr lvl="1">
                <a:defRPr/>
              </a:pPr>
              <a:t>‹N›</a:t>
            </a:fld>
            <a:endParaRPr lang="es-ES" alt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3106146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D44561B2-95E9-484E-BBCE-B658FEF74D66}" type="slidenum">
              <a:rPr lang="es-ES" altLang="it-IT"/>
              <a:pPr lvl="1">
                <a:defRPr/>
              </a:pPr>
              <a:t>‹N›</a:t>
            </a:fld>
            <a:endParaRPr lang="es-ES" alt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601582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3EDA4E5E-2D05-48BA-9E23-03584EBC9B48}" type="slidenum">
              <a:rPr lang="es-ES" altLang="it-IT"/>
              <a:pPr lvl="1">
                <a:defRPr/>
              </a:pPr>
              <a:t>‹N›</a:t>
            </a:fld>
            <a:endParaRPr lang="es-ES" altLang="it-IT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408996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2D79B744-2EE0-483D-AD35-3EDFEEE98723}" type="slidenum">
              <a:rPr lang="es-ES" altLang="it-IT"/>
              <a:pPr lvl="1">
                <a:defRPr/>
              </a:pPr>
              <a:t>‹N›</a:t>
            </a:fld>
            <a:endParaRPr lang="es-ES" altLang="it-IT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2093214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C44248D5-9EF3-47A3-87DD-48B3937B0C5D}" type="slidenum">
              <a:rPr lang="es-ES" altLang="it-IT"/>
              <a:pPr lvl="1">
                <a:defRPr/>
              </a:pPr>
              <a:t>‹N›</a:t>
            </a:fld>
            <a:endParaRPr lang="es-ES" altLang="it-IT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2010202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92838BD2-E83F-4E2B-A6BC-E1FFF6C0E6E5}" type="slidenum">
              <a:rPr lang="es-ES" altLang="it-IT"/>
              <a:pPr lvl="1">
                <a:defRPr/>
              </a:pPr>
              <a:t>‹N›</a:t>
            </a:fld>
            <a:endParaRPr lang="es-ES" alt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560446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0364047F-BE83-4029-AB8B-8589CE3C639E}" type="slidenum">
              <a:rPr lang="es-ES" altLang="it-IT"/>
              <a:pPr lvl="1">
                <a:defRPr/>
              </a:pPr>
              <a:t>‹N›</a:t>
            </a:fld>
            <a:endParaRPr lang="es-ES" alt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2525050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28600"/>
            <a:ext cx="6248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it-IT"/>
              <a:t>D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it-IT"/>
              <a:t>Click to Edit Master Text Styles</a:t>
            </a:r>
          </a:p>
          <a:p>
            <a:pPr lvl="1"/>
            <a:r>
              <a:rPr lang="es-ES" altLang="it-IT"/>
              <a:t>SECOND LEVEL</a:t>
            </a:r>
          </a:p>
          <a:p>
            <a:pPr lvl="2"/>
            <a:r>
              <a:rPr lang="es-ES" altLang="it-IT"/>
              <a:t>THIRD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324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2pPr lvl="1" algn="r">
              <a:defRPr sz="1000" smtClean="0">
                <a:latin typeface="Arial" panose="020B0604020202020204" pitchFamily="34" charset="0"/>
              </a:defRPr>
            </a:lvl2pPr>
          </a:lstStyle>
          <a:p>
            <a:pPr lvl="1">
              <a:defRPr/>
            </a:pPr>
            <a:fld id="{705A714F-ED07-4430-9CFD-E6790C1AB19E}" type="slidenum">
              <a:rPr lang="es-ES" altLang="it-IT"/>
              <a:pPr lvl="1">
                <a:defRPr/>
              </a:pPr>
              <a:t>‹N›</a:t>
            </a:fld>
            <a:endParaRPr lang="es-ES" altLang="it-IT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609600" y="1447800"/>
            <a:ext cx="61722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aphicFrame>
        <p:nvGraphicFramePr>
          <p:cNvPr id="1030" name="Object 2"/>
          <p:cNvGraphicFramePr>
            <a:graphicFrameLocks/>
          </p:cNvGraphicFramePr>
          <p:nvPr/>
        </p:nvGraphicFramePr>
        <p:xfrm>
          <a:off x="152400" y="228600"/>
          <a:ext cx="1371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ClipArt" r:id="rId14" imgW="2354263" imgH="1792288" progId="MS_ClipArt_Gallery.2">
                  <p:embed/>
                </p:oleObj>
              </mc:Choice>
              <mc:Fallback>
                <p:oleObj name="ClipArt" r:id="rId14" imgW="2354263" imgH="1792288" progId="MS_ClipArt_Gallery.2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28600"/>
                        <a:ext cx="13716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400800"/>
            <a:ext cx="7086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it-IT"/>
              <a:t>Angel and Shreiner: Interactive Computer Graphics 7E © Addison-Wesley 2015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accent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accent2"/>
          </a:solidFill>
          <a:latin typeface="Arial" charset="0"/>
        </a:defRPr>
      </a:lvl9pPr>
    </p:titleStyle>
    <p:bodyStyle>
      <a:lvl1pPr marL="190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571500" indent="-190500" algn="l" rtl="0" eaLnBrk="0" fontAlgn="base" hangingPunct="0">
        <a:spcBef>
          <a:spcPct val="20000"/>
        </a:spcBef>
        <a:spcAft>
          <a:spcPct val="0"/>
        </a:spcAft>
        <a:buChar char="­"/>
        <a:defRPr sz="2600">
          <a:solidFill>
            <a:schemeClr val="tx1"/>
          </a:solidFill>
          <a:latin typeface="+mn-lt"/>
          <a:ea typeface="ＭＳ Ｐゴシック" charset="-128"/>
        </a:defRPr>
      </a:lvl2pPr>
      <a:lvl3pPr marL="952500" indent="-1905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8.w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37CAF0D8-8218-4516-B6BF-F766E65252EC}" type="slidenum">
              <a:rPr lang="es-ES" altLang="it-IT" sz="1000">
                <a:latin typeface="Arial" panose="020B0604020202020204" pitchFamily="34" charset="0"/>
              </a:rPr>
              <a:pPr lvl="1"/>
              <a:t>1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Introduction to Computer Graphics with WebGL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981200"/>
            <a:ext cx="7543800" cy="17526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Ed Angel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Professor Emeritus of Computer Science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Founding Director, Arts, Research, Technology and Science Laboratory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University of New Mexico</a:t>
            </a: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9BFEC3B8-667B-48E9-B79A-60C0C2DC4E7E}" type="slidenum">
              <a:rPr lang="es-ES" altLang="it-IT" sz="1000">
                <a:latin typeface="Arial" panose="020B0604020202020204" pitchFamily="34" charset="0"/>
              </a:rPr>
              <a:pPr lvl="1"/>
              <a:t>10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Clipping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Just as a real camera cannot “see” the whole world, the virtual camera can only see part of the world or object space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Objects that are not within this volume are said to be </a:t>
            </a:r>
            <a:r>
              <a:rPr lang="en-US" altLang="it-IT" i="1">
                <a:ea typeface="ＭＳ Ｐゴシック" panose="020B0600070205080204" pitchFamily="34" charset="-128"/>
              </a:rPr>
              <a:t>clipped</a:t>
            </a:r>
            <a:r>
              <a:rPr lang="en-US" altLang="it-IT">
                <a:ea typeface="ＭＳ Ｐゴシック" panose="020B0600070205080204" pitchFamily="34" charset="-128"/>
              </a:rPr>
              <a:t> out of the scene</a:t>
            </a:r>
          </a:p>
        </p:txBody>
      </p:sp>
      <p:pic>
        <p:nvPicPr>
          <p:cNvPr id="13317" name="Picture 6" descr="an05f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86200"/>
            <a:ext cx="2849563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8" descr="an05f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038600"/>
            <a:ext cx="3886200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EBD9D2C5-BFD9-480E-AB9A-AC9AE5C61599}" type="slidenum">
              <a:rPr lang="es-ES" altLang="it-IT" sz="1000">
                <a:latin typeface="Arial" panose="020B0604020202020204" pitchFamily="34" charset="0"/>
              </a:rPr>
              <a:pPr lvl="1"/>
              <a:t>11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Rasterization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001000" cy="4724400"/>
          </a:xfrm>
        </p:spPr>
        <p:txBody>
          <a:bodyPr/>
          <a:lstStyle/>
          <a:p>
            <a:r>
              <a:rPr lang="en-US" altLang="it-IT" sz="2700">
                <a:ea typeface="ＭＳ Ｐゴシック" panose="020B0600070205080204" pitchFamily="34" charset="-128"/>
              </a:rPr>
              <a:t>If an object is not clipped out, the appropriate pixels in the frame buffer must be assigned colors</a:t>
            </a:r>
          </a:p>
          <a:p>
            <a:r>
              <a:rPr lang="en-US" altLang="it-IT" sz="2700">
                <a:ea typeface="ＭＳ Ｐゴシック" panose="020B0600070205080204" pitchFamily="34" charset="-128"/>
              </a:rPr>
              <a:t>Rasterizer produces a set of fragments for each object</a:t>
            </a:r>
          </a:p>
          <a:p>
            <a:r>
              <a:rPr lang="en-US" altLang="it-IT" sz="2700">
                <a:ea typeface="ＭＳ Ｐゴシック" panose="020B0600070205080204" pitchFamily="34" charset="-128"/>
              </a:rPr>
              <a:t>Fragments are “potential pixels”</a:t>
            </a:r>
          </a:p>
          <a:p>
            <a:pPr lvl="1"/>
            <a:r>
              <a:rPr lang="en-US" altLang="it-IT" sz="2200">
                <a:ea typeface="ＭＳ Ｐゴシック" panose="020B0600070205080204" pitchFamily="34" charset="-128"/>
              </a:rPr>
              <a:t>Have a location in frame bufffer</a:t>
            </a:r>
          </a:p>
          <a:p>
            <a:pPr lvl="1"/>
            <a:r>
              <a:rPr lang="en-US" altLang="it-IT" sz="2200">
                <a:ea typeface="ＭＳ Ｐゴシック" panose="020B0600070205080204" pitchFamily="34" charset="-128"/>
              </a:rPr>
              <a:t>Color and depth attributes</a:t>
            </a:r>
          </a:p>
          <a:p>
            <a:r>
              <a:rPr lang="en-US" altLang="it-IT" sz="2700">
                <a:ea typeface="ＭＳ Ｐゴシック" panose="020B0600070205080204" pitchFamily="34" charset="-128"/>
              </a:rPr>
              <a:t>Vertex attributes are interpolated over objects by the rasterizer</a:t>
            </a:r>
          </a:p>
          <a:p>
            <a:pPr lvl="1">
              <a:buFontTx/>
              <a:buNone/>
            </a:pPr>
            <a:endParaRPr lang="en-US" altLang="it-IT" sz="2200">
              <a:ea typeface="ＭＳ Ｐゴシック" panose="020B0600070205080204" pitchFamily="34" charset="-128"/>
            </a:endParaRP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638800"/>
            <a:ext cx="688498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434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F9FE8DBF-8E91-4425-808E-25D5962596CE}" type="slidenum">
              <a:rPr lang="es-ES" altLang="it-IT" sz="1000">
                <a:latin typeface="Arial" panose="020B0604020202020204" pitchFamily="34" charset="0"/>
              </a:rPr>
              <a:pPr lvl="1"/>
              <a:t>12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z="3300">
                <a:ea typeface="ＭＳ Ｐゴシック" panose="020B0600070205080204" pitchFamily="34" charset="-128"/>
              </a:rPr>
              <a:t>Fragment Processing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Fragments are processed to determine the color of the corresponding pixel in the frame buffer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Colors can be determined by texture mapping or interpolation of vertex colors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Fragments may be blocked by other fragments closer to the camera 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Hidden-surface removal 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0"/>
            <a:ext cx="688498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536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F34E6B3D-3267-40A1-9086-FF4D8C76F0BB}" type="slidenum">
              <a:rPr lang="es-ES" altLang="it-IT" sz="1000">
                <a:latin typeface="Arial" panose="020B0604020202020204" pitchFamily="34" charset="0"/>
              </a:rPr>
              <a:pPr lvl="1"/>
              <a:t>13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638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086600" cy="10668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The Programmer’s Interface</a:t>
            </a:r>
          </a:p>
        </p:txBody>
      </p:sp>
      <p:sp>
        <p:nvSpPr>
          <p:cNvPr id="16388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Programmer sees the graphics system through a software interface: the Application Programmer Interface (API)</a:t>
            </a:r>
          </a:p>
        </p:txBody>
      </p:sp>
      <p:pic>
        <p:nvPicPr>
          <p:cNvPr id="16389" name="Picture 1029" descr="ftp://ftp.cs.unm.edu/pub/angel/BOOK/SECOND_EDITION/FIGURES/JPEG/an01f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733800"/>
            <a:ext cx="6340475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3C4457E5-D89F-4574-BF88-078EF9D4E28A}" type="slidenum">
              <a:rPr lang="es-ES" altLang="it-IT" sz="1000">
                <a:latin typeface="Arial" panose="020B0604020202020204" pitchFamily="34" charset="0"/>
              </a:rPr>
              <a:pPr lvl="1"/>
              <a:t>14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API Contents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924800" cy="47244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Functions that specify what we need to form an image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Objects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Viewer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Light Source(s)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Materials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Other information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Input from devices such as mouse and keyboard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Capabilities of system</a:t>
            </a:r>
          </a:p>
        </p:txBody>
      </p:sp>
      <p:sp>
        <p:nvSpPr>
          <p:cNvPr id="1741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50B0FDE5-7E55-4068-A680-5C9C8B8A2371}" type="slidenum">
              <a:rPr lang="es-ES" altLang="it-IT" sz="1000">
                <a:latin typeface="Arial" panose="020B0604020202020204" pitchFamily="34" charset="0"/>
              </a:rPr>
              <a:pPr lvl="1"/>
              <a:t>15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Object Specification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it-IT">
                <a:ea typeface="ＭＳ Ｐゴシック" panose="020B0600070205080204" pitchFamily="34" charset="-128"/>
              </a:rPr>
              <a:t>Most APIs support a limited set of primitives including</a:t>
            </a:r>
          </a:p>
          <a:p>
            <a:pPr lvl="1">
              <a:lnSpc>
                <a:spcPct val="90000"/>
              </a:lnSpc>
            </a:pPr>
            <a:r>
              <a:rPr lang="en-US" altLang="it-IT">
                <a:ea typeface="ＭＳ Ｐゴシック" panose="020B0600070205080204" pitchFamily="34" charset="-128"/>
              </a:rPr>
              <a:t>Points (0D object)</a:t>
            </a:r>
          </a:p>
          <a:p>
            <a:pPr lvl="1">
              <a:lnSpc>
                <a:spcPct val="90000"/>
              </a:lnSpc>
            </a:pPr>
            <a:r>
              <a:rPr lang="en-US" altLang="it-IT">
                <a:ea typeface="ＭＳ Ｐゴシック" panose="020B0600070205080204" pitchFamily="34" charset="-128"/>
              </a:rPr>
              <a:t>Line segments (1D objects)</a:t>
            </a:r>
          </a:p>
          <a:p>
            <a:pPr lvl="1">
              <a:lnSpc>
                <a:spcPct val="90000"/>
              </a:lnSpc>
            </a:pPr>
            <a:r>
              <a:rPr lang="en-US" altLang="it-IT">
                <a:ea typeface="ＭＳ Ｐゴシック" panose="020B0600070205080204" pitchFamily="34" charset="-128"/>
              </a:rPr>
              <a:t>Polygons (2D objects)</a:t>
            </a:r>
          </a:p>
          <a:p>
            <a:pPr lvl="1">
              <a:lnSpc>
                <a:spcPct val="90000"/>
              </a:lnSpc>
            </a:pPr>
            <a:r>
              <a:rPr lang="en-US" altLang="it-IT">
                <a:ea typeface="ＭＳ Ｐゴシック" panose="020B0600070205080204" pitchFamily="34" charset="-128"/>
              </a:rPr>
              <a:t>Some curves and surfaces</a:t>
            </a:r>
          </a:p>
          <a:p>
            <a:pPr lvl="2">
              <a:lnSpc>
                <a:spcPct val="90000"/>
              </a:lnSpc>
            </a:pPr>
            <a:r>
              <a:rPr lang="en-US" altLang="it-IT" sz="2400">
                <a:ea typeface="ＭＳ Ｐゴシック" panose="020B0600070205080204" pitchFamily="34" charset="-128"/>
              </a:rPr>
              <a:t>Quadrics</a:t>
            </a:r>
          </a:p>
          <a:p>
            <a:pPr lvl="2">
              <a:lnSpc>
                <a:spcPct val="90000"/>
              </a:lnSpc>
            </a:pPr>
            <a:r>
              <a:rPr lang="en-US" altLang="it-IT" sz="2400">
                <a:ea typeface="ＭＳ Ｐゴシック" panose="020B0600070205080204" pitchFamily="34" charset="-128"/>
              </a:rPr>
              <a:t>Parametric polynomials</a:t>
            </a:r>
          </a:p>
          <a:p>
            <a:pPr>
              <a:lnSpc>
                <a:spcPct val="90000"/>
              </a:lnSpc>
            </a:pPr>
            <a:r>
              <a:rPr lang="en-US" altLang="it-IT">
                <a:ea typeface="ＭＳ Ｐゴシック" panose="020B0600070205080204" pitchFamily="34" charset="-128"/>
              </a:rPr>
              <a:t>All are</a:t>
            </a:r>
            <a:r>
              <a:rPr lang="en-US" altLang="it-IT" sz="3500">
                <a:ea typeface="ＭＳ Ｐゴシック" panose="020B0600070205080204" pitchFamily="34" charset="-128"/>
              </a:rPr>
              <a:t> </a:t>
            </a:r>
            <a:r>
              <a:rPr lang="en-US" altLang="it-IT">
                <a:ea typeface="ＭＳ Ｐゴシック" panose="020B0600070205080204" pitchFamily="34" charset="-128"/>
              </a:rPr>
              <a:t>defined through locations in space or </a:t>
            </a:r>
            <a:r>
              <a:rPr lang="en-US" altLang="it-IT" i="1">
                <a:ea typeface="ＭＳ Ｐゴシック" panose="020B0600070205080204" pitchFamily="34" charset="-128"/>
              </a:rPr>
              <a:t>vertices</a:t>
            </a:r>
          </a:p>
        </p:txBody>
      </p:sp>
      <p:sp>
        <p:nvSpPr>
          <p:cNvPr id="1843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54244879-0076-4482-8436-72C96EBB31B2}" type="slidenum">
              <a:rPr lang="es-ES" altLang="it-IT" sz="1000">
                <a:latin typeface="Arial" panose="020B0604020202020204" pitchFamily="34" charset="0"/>
              </a:rPr>
              <a:pPr lvl="1"/>
              <a:t>16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Example (old style)</a:t>
            </a:r>
          </a:p>
        </p:txBody>
      </p:sp>
      <p:sp>
        <p:nvSpPr>
          <p:cNvPr id="19460" name="Text Box 5"/>
          <p:cNvSpPr>
            <a:spLocks noGrp="1" noChangeArrowheads="1"/>
          </p:cNvSpPr>
          <p:nvPr>
            <p:ph type="body" idx="1"/>
          </p:nvPr>
        </p:nvSpPr>
        <p:spPr>
          <a:xfrm>
            <a:off x="609600" y="2819400"/>
            <a:ext cx="7772400" cy="2133600"/>
          </a:xfrm>
          <a:noFill/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it-IT" sz="24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glBegin(GL_POLYGON)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	glVertex3f(0.0, 0.0, 0.0);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	glVertex3f(0.0, 1.0, 0.0);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	glVertex3f(0.0, 0.0, 1.0);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glEnd( );</a:t>
            </a:r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3871913" y="1793875"/>
            <a:ext cx="1857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solidFill>
                  <a:schemeClr val="accent2"/>
                </a:solidFill>
                <a:latin typeface="Times New Roman" panose="02020603050405020304" pitchFamily="18" charset="0"/>
              </a:rPr>
              <a:t>type of object</a:t>
            </a:r>
          </a:p>
        </p:txBody>
      </p:sp>
      <p:sp>
        <p:nvSpPr>
          <p:cNvPr id="19462" name="Line 7"/>
          <p:cNvSpPr>
            <a:spLocks noChangeShapeType="1"/>
          </p:cNvSpPr>
          <p:nvPr/>
        </p:nvSpPr>
        <p:spPr bwMode="auto">
          <a:xfrm flipH="1">
            <a:off x="3352800" y="2286000"/>
            <a:ext cx="1143000" cy="4572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19463" name="Line 8"/>
          <p:cNvSpPr>
            <a:spLocks noChangeShapeType="1"/>
          </p:cNvSpPr>
          <p:nvPr/>
        </p:nvSpPr>
        <p:spPr bwMode="auto">
          <a:xfrm flipH="1">
            <a:off x="4648200" y="2590800"/>
            <a:ext cx="1295400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19464" name="Text Box 9"/>
          <p:cNvSpPr txBox="1">
            <a:spLocks noChangeArrowheads="1"/>
          </p:cNvSpPr>
          <p:nvPr/>
        </p:nvSpPr>
        <p:spPr bwMode="auto">
          <a:xfrm>
            <a:off x="5006975" y="2251075"/>
            <a:ext cx="2330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solidFill>
                  <a:schemeClr val="accent2"/>
                </a:solidFill>
                <a:latin typeface="Times New Roman" panose="02020603050405020304" pitchFamily="18" charset="0"/>
              </a:rPr>
              <a:t>location of vertex</a:t>
            </a:r>
          </a:p>
        </p:txBody>
      </p:sp>
      <p:sp>
        <p:nvSpPr>
          <p:cNvPr id="19465" name="Text Box 10"/>
          <p:cNvSpPr txBox="1">
            <a:spLocks noChangeArrowheads="1"/>
          </p:cNvSpPr>
          <p:nvPr/>
        </p:nvSpPr>
        <p:spPr bwMode="auto">
          <a:xfrm>
            <a:off x="1684338" y="5222875"/>
            <a:ext cx="3032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solidFill>
                  <a:schemeClr val="accent2"/>
                </a:solidFill>
                <a:latin typeface="Times New Roman" panose="02020603050405020304" pitchFamily="18" charset="0"/>
              </a:rPr>
              <a:t>end of object definition</a:t>
            </a:r>
          </a:p>
        </p:txBody>
      </p:sp>
      <p:sp>
        <p:nvSpPr>
          <p:cNvPr id="19466" name="Line 11"/>
          <p:cNvSpPr>
            <a:spLocks noChangeShapeType="1"/>
          </p:cNvSpPr>
          <p:nvPr/>
        </p:nvSpPr>
        <p:spPr bwMode="auto">
          <a:xfrm flipH="1" flipV="1">
            <a:off x="1905000" y="4724400"/>
            <a:ext cx="990600" cy="3810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19467" name="Footer Placeholder 10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Example (GPU based)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A754C909-803E-48E0-82A0-E97EE9871BCC}" type="slidenum">
              <a:rPr lang="es-ES" altLang="it-IT" sz="1000">
                <a:latin typeface="Arial" panose="020B0604020202020204" pitchFamily="34" charset="0"/>
              </a:rPr>
              <a:pPr lvl="1"/>
              <a:t>17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609600" y="2274888"/>
            <a:ext cx="7620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b="1"/>
              <a:t>var points = [</a:t>
            </a:r>
          </a:p>
          <a:p>
            <a:r>
              <a:rPr lang="en-US" altLang="it-IT" b="1"/>
              <a:t> vec3(0.0, 0.0, 0.0),</a:t>
            </a:r>
          </a:p>
          <a:p>
            <a:r>
              <a:rPr lang="en-US" altLang="it-IT" b="1"/>
              <a:t> vec3(0.0, 1.0, 0.0),</a:t>
            </a:r>
          </a:p>
          <a:p>
            <a:r>
              <a:rPr lang="en-US" altLang="it-IT" b="1"/>
              <a:t> vec3(0.0, 0.0, 1.0),</a:t>
            </a:r>
          </a:p>
          <a:p>
            <a:r>
              <a:rPr lang="en-US" altLang="it-IT" b="1"/>
              <a:t>];</a:t>
            </a:r>
          </a:p>
          <a:p>
            <a:endParaRPr lang="en-US" altLang="it-IT" b="1"/>
          </a:p>
        </p:txBody>
      </p:sp>
      <p:sp>
        <p:nvSpPr>
          <p:cNvPr id="20485" name="Content Placeholder 6"/>
          <p:cNvSpPr>
            <a:spLocks noGrp="1"/>
          </p:cNvSpPr>
          <p:nvPr>
            <p:ph idx="1"/>
          </p:nvPr>
        </p:nvSpPr>
        <p:spPr>
          <a:xfrm>
            <a:off x="228600" y="1676400"/>
            <a:ext cx="7772400" cy="47244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Put geometric data in an array</a:t>
            </a:r>
          </a:p>
          <a:p>
            <a:pPr>
              <a:buFontTx/>
              <a:buNone/>
            </a:pPr>
            <a:endParaRPr lang="en-US" altLang="it-IT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it-IT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it-IT">
              <a:ea typeface="ＭＳ Ｐゴシック" panose="020B0600070205080204" pitchFamily="34" charset="-128"/>
            </a:endParaRP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r>
              <a:rPr lang="en-US" altLang="it-IT">
                <a:ea typeface="ＭＳ Ｐゴシック" panose="020B0600070205080204" pitchFamily="34" charset="-128"/>
              </a:rPr>
              <a:t>Send array to GPU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Tell GPU to render as triangle</a:t>
            </a:r>
          </a:p>
        </p:txBody>
      </p:sp>
      <p:sp>
        <p:nvSpPr>
          <p:cNvPr id="2048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CFD3B272-9FF9-4468-9462-F6966972FDFE}" type="slidenum">
              <a:rPr lang="es-ES" altLang="it-IT" sz="1000">
                <a:latin typeface="Arial" panose="020B0604020202020204" pitchFamily="34" charset="0"/>
              </a:rPr>
              <a:pPr lvl="1"/>
              <a:t>18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z="3600">
                <a:ea typeface="ＭＳ Ｐゴシック" panose="020B0600070205080204" pitchFamily="34" charset="-128"/>
              </a:rPr>
              <a:t>Camera Specification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Six degrees of freedom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Position of center of lens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Orientation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Lens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Film size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Orientation of film plane</a:t>
            </a:r>
          </a:p>
        </p:txBody>
      </p:sp>
      <p:pic>
        <p:nvPicPr>
          <p:cNvPr id="21509" name="Picture 5" descr="ftp://ftp.cs.unm.edu/pub/angel/BOOK/SECOND_EDITION/FIGURES/JPEG/an01f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828800"/>
            <a:ext cx="33782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A46E9590-317A-4B79-8012-E5105770F4EA}" type="slidenum">
              <a:rPr lang="es-ES" altLang="it-IT" sz="1000">
                <a:latin typeface="Arial" panose="020B0604020202020204" pitchFamily="34" charset="0"/>
              </a:rPr>
              <a:pPr lvl="1"/>
              <a:t>19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z="3600">
                <a:ea typeface="ＭＳ Ｐゴシック" panose="020B0600070205080204" pitchFamily="34" charset="-128"/>
              </a:rPr>
              <a:t>Lights and Materials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it-IT">
                <a:ea typeface="ＭＳ Ｐゴシック" panose="020B0600070205080204" pitchFamily="34" charset="-128"/>
              </a:rPr>
              <a:t>Types of lights</a:t>
            </a:r>
          </a:p>
          <a:p>
            <a:pPr lvl="1">
              <a:lnSpc>
                <a:spcPct val="90000"/>
              </a:lnSpc>
            </a:pPr>
            <a:r>
              <a:rPr lang="en-US" altLang="it-IT">
                <a:ea typeface="ＭＳ Ｐゴシック" panose="020B0600070205080204" pitchFamily="34" charset="-128"/>
              </a:rPr>
              <a:t>Point sources vs distributed sources</a:t>
            </a:r>
          </a:p>
          <a:p>
            <a:pPr lvl="1">
              <a:lnSpc>
                <a:spcPct val="90000"/>
              </a:lnSpc>
            </a:pPr>
            <a:r>
              <a:rPr lang="en-US" altLang="it-IT">
                <a:ea typeface="ＭＳ Ｐゴシック" panose="020B0600070205080204" pitchFamily="34" charset="-128"/>
              </a:rPr>
              <a:t>Spot lights</a:t>
            </a:r>
          </a:p>
          <a:p>
            <a:pPr lvl="1">
              <a:lnSpc>
                <a:spcPct val="90000"/>
              </a:lnSpc>
            </a:pPr>
            <a:r>
              <a:rPr lang="en-US" altLang="it-IT">
                <a:ea typeface="ＭＳ Ｐゴシック" panose="020B0600070205080204" pitchFamily="34" charset="-128"/>
              </a:rPr>
              <a:t>Near and far sources</a:t>
            </a:r>
          </a:p>
          <a:p>
            <a:pPr lvl="1">
              <a:lnSpc>
                <a:spcPct val="90000"/>
              </a:lnSpc>
            </a:pPr>
            <a:r>
              <a:rPr lang="en-US" altLang="it-IT">
                <a:ea typeface="ＭＳ Ｐゴシック" panose="020B0600070205080204" pitchFamily="34" charset="-128"/>
              </a:rPr>
              <a:t>Color properties</a:t>
            </a:r>
          </a:p>
          <a:p>
            <a:pPr>
              <a:lnSpc>
                <a:spcPct val="90000"/>
              </a:lnSpc>
            </a:pPr>
            <a:r>
              <a:rPr lang="en-US" altLang="it-IT">
                <a:ea typeface="ＭＳ Ｐゴシック" panose="020B0600070205080204" pitchFamily="34" charset="-128"/>
              </a:rPr>
              <a:t>Material properties</a:t>
            </a:r>
          </a:p>
          <a:p>
            <a:pPr lvl="1">
              <a:lnSpc>
                <a:spcPct val="90000"/>
              </a:lnSpc>
            </a:pPr>
            <a:r>
              <a:rPr lang="en-US" altLang="it-IT">
                <a:ea typeface="ＭＳ Ｐゴシック" panose="020B0600070205080204" pitchFamily="34" charset="-128"/>
              </a:rPr>
              <a:t>Absorption: color properties</a:t>
            </a:r>
          </a:p>
          <a:p>
            <a:pPr lvl="1">
              <a:lnSpc>
                <a:spcPct val="90000"/>
              </a:lnSpc>
            </a:pPr>
            <a:r>
              <a:rPr lang="en-US" altLang="it-IT">
                <a:ea typeface="ＭＳ Ｐゴシック" panose="020B0600070205080204" pitchFamily="34" charset="-128"/>
              </a:rPr>
              <a:t>Scattering</a:t>
            </a:r>
          </a:p>
          <a:p>
            <a:pPr lvl="2">
              <a:lnSpc>
                <a:spcPct val="90000"/>
              </a:lnSpc>
            </a:pPr>
            <a:r>
              <a:rPr lang="en-US" altLang="it-IT" sz="2400">
                <a:ea typeface="ＭＳ Ｐゴシック" panose="020B0600070205080204" pitchFamily="34" charset="-128"/>
              </a:rPr>
              <a:t>Diffuse</a:t>
            </a:r>
          </a:p>
          <a:p>
            <a:pPr lvl="2">
              <a:lnSpc>
                <a:spcPct val="90000"/>
              </a:lnSpc>
            </a:pPr>
            <a:r>
              <a:rPr lang="en-US" altLang="it-IT" sz="2400">
                <a:ea typeface="ＭＳ Ｐゴシック" panose="020B0600070205080204" pitchFamily="34" charset="-128"/>
              </a:rPr>
              <a:t>Specular</a:t>
            </a:r>
          </a:p>
        </p:txBody>
      </p:sp>
      <p:sp>
        <p:nvSpPr>
          <p:cNvPr id="2253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58624312-AED2-4FAA-AC4E-3486B39ACF1C}" type="slidenum">
              <a:rPr lang="es-ES" altLang="it-IT" sz="1000">
                <a:latin typeface="Arial" panose="020B0604020202020204" pitchFamily="34" charset="0"/>
              </a:rPr>
              <a:pPr lvl="1"/>
              <a:t>2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752600"/>
            <a:ext cx="7772400" cy="11430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Models and Architectures</a:t>
            </a:r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39F3316D-907F-4757-B3EB-816BF9A63352}" type="slidenum">
              <a:rPr lang="es-ES" altLang="it-IT" sz="1000">
                <a:latin typeface="Arial" panose="020B0604020202020204" pitchFamily="34" charset="0"/>
              </a:rPr>
              <a:pPr lvl="1"/>
              <a:t>20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Introduction to Computer Graphics with WebGL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981200"/>
            <a:ext cx="7543800" cy="17526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Ed Angel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Professor Emeritus of Computer Science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Founding Director, Arts, Research, Technology and Science Laboratory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University of New Mexico</a:t>
            </a:r>
          </a:p>
        </p:txBody>
      </p:sp>
      <p:sp>
        <p:nvSpPr>
          <p:cNvPr id="2458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AF28668A-3B0B-4820-8C1C-09179ED0039D}" type="slidenum">
              <a:rPr lang="es-ES" altLang="it-IT" sz="1000">
                <a:latin typeface="Arial" panose="020B0604020202020204" pitchFamily="34" charset="0"/>
              </a:rPr>
              <a:pPr lvl="1"/>
              <a:t>21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752600"/>
            <a:ext cx="7772400" cy="11430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Programming with WebGL</a:t>
            </a:r>
            <a:br>
              <a:rPr lang="en-US" altLang="it-IT">
                <a:ea typeface="ＭＳ Ｐゴシック" panose="020B0600070205080204" pitchFamily="34" charset="-128"/>
              </a:rPr>
            </a:br>
            <a:r>
              <a:rPr lang="en-US" altLang="it-IT">
                <a:ea typeface="ＭＳ Ｐゴシック" panose="020B0600070205080204" pitchFamily="34" charset="-128"/>
              </a:rPr>
              <a:t>Part 1: Background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276600"/>
            <a:ext cx="7696200" cy="17526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Ed Angel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Professor Emeritus of Computer Science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University of New Mexico</a:t>
            </a:r>
          </a:p>
        </p:txBody>
      </p:sp>
      <p:sp>
        <p:nvSpPr>
          <p:cNvPr id="2662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0855ECDA-F5F4-4F80-8003-E0FD445F3665}" type="slidenum">
              <a:rPr lang="es-ES" altLang="it-IT" sz="1000">
                <a:latin typeface="Arial" panose="020B0604020202020204" pitchFamily="34" charset="0"/>
              </a:rPr>
              <a:pPr lvl="1"/>
              <a:t>22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6248400" cy="10668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Objectives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620000" cy="47244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Development of the OpenGL API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OpenGL Architecture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OpenGL as a state machine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OpenGL as a data flow machine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Functions 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Types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Formats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Simple program</a:t>
            </a:r>
          </a:p>
        </p:txBody>
      </p:sp>
      <p:sp>
        <p:nvSpPr>
          <p:cNvPr id="2867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2AD0E44F-66F4-4CE7-8CDF-D4D1F8BD14AF}" type="slidenum">
              <a:rPr lang="es-ES" altLang="it-IT" sz="1000">
                <a:latin typeface="Arial" panose="020B0604020202020204" pitchFamily="34" charset="0"/>
              </a:rPr>
              <a:pPr lvl="1"/>
              <a:t>23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Early History of APIs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IFIPS (1973) formed two committees to come up with a standard graphics API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Graphical Kernel System (GKS)</a:t>
            </a:r>
          </a:p>
          <a:p>
            <a:pPr lvl="2"/>
            <a:r>
              <a:rPr lang="en-US" altLang="it-IT">
                <a:ea typeface="ＭＳ Ｐゴシック" panose="020B0600070205080204" pitchFamily="34" charset="-128"/>
              </a:rPr>
              <a:t>2D but contained good workstation model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Core </a:t>
            </a:r>
          </a:p>
          <a:p>
            <a:pPr lvl="2"/>
            <a:r>
              <a:rPr lang="en-US" altLang="it-IT">
                <a:ea typeface="ＭＳ Ｐゴシック" panose="020B0600070205080204" pitchFamily="34" charset="-128"/>
              </a:rPr>
              <a:t>Both 2D and 3D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GKS adopted as IS0 and later ANSI standard (1980s)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GKS not easily extended to 3D (GKS-3D)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Far behind hardware development</a:t>
            </a:r>
          </a:p>
        </p:txBody>
      </p:sp>
      <p:sp>
        <p:nvSpPr>
          <p:cNvPr id="3072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6E6FEDE3-5B1E-411B-92B2-5EAEECC3FB2B}" type="slidenum">
              <a:rPr lang="es-ES" altLang="it-IT" sz="1000">
                <a:latin typeface="Arial" panose="020B0604020202020204" pitchFamily="34" charset="0"/>
              </a:rPr>
              <a:pPr lvl="1"/>
              <a:t>24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PHIGS and X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it-IT" u="sng">
                <a:ea typeface="ＭＳ Ｐゴシック" panose="020B0600070205080204" pitchFamily="34" charset="-128"/>
              </a:rPr>
              <a:t>P</a:t>
            </a:r>
            <a:r>
              <a:rPr lang="en-US" altLang="it-IT">
                <a:ea typeface="ＭＳ Ｐゴシック" panose="020B0600070205080204" pitchFamily="34" charset="-128"/>
              </a:rPr>
              <a:t>rogrammers </a:t>
            </a:r>
            <a:r>
              <a:rPr lang="en-US" altLang="it-IT" u="sng">
                <a:ea typeface="ＭＳ Ｐゴシック" panose="020B0600070205080204" pitchFamily="34" charset="-128"/>
              </a:rPr>
              <a:t>Hi</a:t>
            </a:r>
            <a:r>
              <a:rPr lang="en-US" altLang="it-IT">
                <a:ea typeface="ＭＳ Ｐゴシック" panose="020B0600070205080204" pitchFamily="34" charset="-128"/>
              </a:rPr>
              <a:t>erarchical </a:t>
            </a:r>
            <a:r>
              <a:rPr lang="en-US" altLang="it-IT" u="sng">
                <a:ea typeface="ＭＳ Ｐゴシック" panose="020B0600070205080204" pitchFamily="34" charset="-128"/>
              </a:rPr>
              <a:t>G</a:t>
            </a:r>
            <a:r>
              <a:rPr lang="en-US" altLang="it-IT">
                <a:ea typeface="ＭＳ Ｐゴシック" panose="020B0600070205080204" pitchFamily="34" charset="-128"/>
              </a:rPr>
              <a:t>raphics </a:t>
            </a:r>
            <a:r>
              <a:rPr lang="en-US" altLang="it-IT" u="sng">
                <a:ea typeface="ＭＳ Ｐゴシック" panose="020B0600070205080204" pitchFamily="34" charset="-128"/>
              </a:rPr>
              <a:t>S</a:t>
            </a:r>
            <a:r>
              <a:rPr lang="en-US" altLang="it-IT">
                <a:ea typeface="ＭＳ Ｐゴシック" panose="020B0600070205080204" pitchFamily="34" charset="-128"/>
              </a:rPr>
              <a:t>ystem (PHIGS)</a:t>
            </a:r>
          </a:p>
          <a:p>
            <a:pPr lvl="1">
              <a:lnSpc>
                <a:spcPct val="90000"/>
              </a:lnSpc>
            </a:pPr>
            <a:r>
              <a:rPr lang="en-US" altLang="it-IT">
                <a:ea typeface="ＭＳ Ｐゴシック" panose="020B0600070205080204" pitchFamily="34" charset="-128"/>
              </a:rPr>
              <a:t>Arose from CAD community</a:t>
            </a:r>
          </a:p>
          <a:p>
            <a:pPr lvl="1">
              <a:lnSpc>
                <a:spcPct val="90000"/>
              </a:lnSpc>
            </a:pPr>
            <a:r>
              <a:rPr lang="en-US" altLang="it-IT">
                <a:ea typeface="ＭＳ Ｐゴシック" panose="020B0600070205080204" pitchFamily="34" charset="-128"/>
              </a:rPr>
              <a:t>Database model with retained graphics (structures)</a:t>
            </a:r>
          </a:p>
          <a:p>
            <a:pPr>
              <a:lnSpc>
                <a:spcPct val="90000"/>
              </a:lnSpc>
            </a:pPr>
            <a:r>
              <a:rPr lang="en-US" altLang="it-IT">
                <a:ea typeface="ＭＳ Ｐゴシック" panose="020B0600070205080204" pitchFamily="34" charset="-128"/>
              </a:rPr>
              <a:t>X Window System</a:t>
            </a:r>
          </a:p>
          <a:p>
            <a:pPr lvl="1">
              <a:lnSpc>
                <a:spcPct val="90000"/>
              </a:lnSpc>
            </a:pPr>
            <a:r>
              <a:rPr lang="en-US" altLang="it-IT">
                <a:ea typeface="ＭＳ Ｐゴシック" panose="020B0600070205080204" pitchFamily="34" charset="-128"/>
              </a:rPr>
              <a:t>DEC/MIT effort</a:t>
            </a:r>
          </a:p>
          <a:p>
            <a:pPr lvl="1">
              <a:lnSpc>
                <a:spcPct val="90000"/>
              </a:lnSpc>
            </a:pPr>
            <a:r>
              <a:rPr lang="en-US" altLang="it-IT">
                <a:ea typeface="ＭＳ Ｐゴシック" panose="020B0600070205080204" pitchFamily="34" charset="-128"/>
              </a:rPr>
              <a:t>Client-server architecture with graphics</a:t>
            </a:r>
          </a:p>
          <a:p>
            <a:pPr>
              <a:lnSpc>
                <a:spcPct val="90000"/>
              </a:lnSpc>
            </a:pPr>
            <a:r>
              <a:rPr lang="en-US" altLang="it-IT">
                <a:ea typeface="ＭＳ Ｐゴシック" panose="020B0600070205080204" pitchFamily="34" charset="-128"/>
              </a:rPr>
              <a:t>PEX combined the two</a:t>
            </a:r>
          </a:p>
          <a:p>
            <a:pPr lvl="1">
              <a:lnSpc>
                <a:spcPct val="90000"/>
              </a:lnSpc>
            </a:pPr>
            <a:r>
              <a:rPr lang="en-US" altLang="it-IT">
                <a:ea typeface="ＭＳ Ｐゴシック" panose="020B0600070205080204" pitchFamily="34" charset="-128"/>
              </a:rPr>
              <a:t>Not easy to use (all the defects of each)</a:t>
            </a:r>
          </a:p>
        </p:txBody>
      </p:sp>
      <p:sp>
        <p:nvSpPr>
          <p:cNvPr id="3277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09511654-1179-4F1C-8D89-8880AF4ABC48}" type="slidenum">
              <a:rPr lang="es-ES" altLang="it-IT" sz="1000">
                <a:latin typeface="Arial" panose="020B0604020202020204" pitchFamily="34" charset="0"/>
              </a:rPr>
              <a:pPr lvl="1"/>
              <a:t>25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SGI and GL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Silicon Graphics (SGI) revolutionized the graphics workstation by implementing the pipeline in hardware (1982)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To access the system, application programmers used a library called GL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With GL, it was relatively simple to program three dimensional interactive applications </a:t>
            </a:r>
          </a:p>
        </p:txBody>
      </p:sp>
      <p:sp>
        <p:nvSpPr>
          <p:cNvPr id="3482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021FC1C7-5ED0-4B0F-AE85-4D7CC7613A2A}" type="slidenum">
              <a:rPr lang="es-ES" altLang="it-IT" sz="1000">
                <a:latin typeface="Arial" panose="020B0604020202020204" pitchFamily="34" charset="0"/>
              </a:rPr>
              <a:pPr lvl="1"/>
              <a:t>26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OpenGL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The success of GL lead to OpenGL (1992), a platform-independent API that was 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Easy to use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Close enough to the hardware to get excellent performance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Focus on rendering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Omitted windowing and input to avoid window system dependencies </a:t>
            </a:r>
          </a:p>
        </p:txBody>
      </p:sp>
      <p:sp>
        <p:nvSpPr>
          <p:cNvPr id="3686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AD7B55CE-E9C5-4BC0-B0AA-E73671BA697B}" type="slidenum">
              <a:rPr lang="es-ES" altLang="it-IT" sz="1000">
                <a:latin typeface="Arial" panose="020B0604020202020204" pitchFamily="34" charset="0"/>
              </a:rPr>
              <a:pPr lvl="1"/>
              <a:t>27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OpenGL Evolution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382000" cy="4724400"/>
          </a:xfrm>
        </p:spPr>
        <p:txBody>
          <a:bodyPr/>
          <a:lstStyle/>
          <a:p>
            <a:r>
              <a:rPr lang="en-US" altLang="it-IT" sz="2800">
                <a:ea typeface="ＭＳ Ｐゴシック" panose="020B0600070205080204" pitchFamily="34" charset="-128"/>
              </a:rPr>
              <a:t>Originally controlled by an Architectural Review Board (ARB)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Members included SGI, Microsoft, Nvidia, HP, 3DLabs, IBM,…….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Now Kronos Group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Was relatively stable (through version 2.5)</a:t>
            </a:r>
          </a:p>
          <a:p>
            <a:pPr lvl="2"/>
            <a:r>
              <a:rPr lang="en-US" altLang="it-IT">
                <a:ea typeface="ＭＳ Ｐゴシック" panose="020B0600070205080204" pitchFamily="34" charset="-128"/>
              </a:rPr>
              <a:t>Backward compatible</a:t>
            </a:r>
          </a:p>
          <a:p>
            <a:pPr lvl="2"/>
            <a:r>
              <a:rPr lang="en-US" altLang="it-IT">
                <a:ea typeface="ＭＳ Ｐゴシック" panose="020B0600070205080204" pitchFamily="34" charset="-128"/>
              </a:rPr>
              <a:t>Evolution reflected new hardware capabilities</a:t>
            </a:r>
          </a:p>
          <a:p>
            <a:pPr lvl="3"/>
            <a:r>
              <a:rPr lang="en-US" altLang="it-IT" b="0">
                <a:ea typeface="ＭＳ Ｐゴシック" panose="020B0600070205080204" pitchFamily="34" charset="-128"/>
              </a:rPr>
              <a:t>3D texture mapping and texture objects</a:t>
            </a:r>
          </a:p>
          <a:p>
            <a:pPr lvl="3"/>
            <a:r>
              <a:rPr lang="en-US" altLang="it-IT" b="0">
                <a:ea typeface="ＭＳ Ｐゴシック" panose="020B0600070205080204" pitchFamily="34" charset="-128"/>
              </a:rPr>
              <a:t>Vertex and fragment programs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Allows platform specific features through extensions</a:t>
            </a:r>
          </a:p>
        </p:txBody>
      </p:sp>
      <p:sp>
        <p:nvSpPr>
          <p:cNvPr id="3891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Modern OpenGL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Performance is achieved by using GPU rather than CPU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Control GPU through programs called shaders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Application’s job is to send data to GPU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GPU does all rendering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54E65A14-1E73-4F4E-B710-98CE96C918B8}" type="slidenum">
              <a:rPr lang="es-ES" altLang="it-IT" sz="1000">
                <a:latin typeface="Arial" panose="020B0604020202020204" pitchFamily="34" charset="0"/>
              </a:rPr>
              <a:pPr lvl="1"/>
              <a:t>28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pic>
        <p:nvPicPr>
          <p:cNvPr id="40965" name="Picture 5" descr="an01f3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76800"/>
            <a:ext cx="80772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Immediate Mode Graphics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001000" cy="47244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Geometry specified by vertices 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Locations in space( 2 or 3 dimensional)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Points, lines, circles, polygons, curves, surfaces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Immediate mode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Each time a vertex is specified in application, its location is sent to the GPU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Old style uses </a:t>
            </a:r>
            <a:r>
              <a:rPr lang="en-US" altLang="it-IT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glVertex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Creates bottleneck between CPU and GPU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Removed from OpenGL 3.1 and OpenGL ES 2.0</a:t>
            </a:r>
          </a:p>
          <a:p>
            <a:endParaRPr lang="en-US" altLang="it-IT">
              <a:ea typeface="ＭＳ Ｐゴシック" panose="020B0600070205080204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CB6E2FAD-B386-485D-B4B0-8B7E99293907}" type="slidenum">
              <a:rPr lang="es-ES" altLang="it-IT" sz="1000">
                <a:latin typeface="Arial" panose="020B0604020202020204" pitchFamily="34" charset="0"/>
              </a:rPr>
              <a:pPr lvl="1"/>
              <a:t>29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4301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5A82847D-451E-4394-A425-3679B11BE65D}" type="slidenum">
              <a:rPr lang="es-ES" altLang="it-IT" sz="1000">
                <a:latin typeface="Arial" panose="020B0604020202020204" pitchFamily="34" charset="0"/>
              </a:rPr>
              <a:pPr lvl="1"/>
              <a:t>3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6248400" cy="10668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Objectives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620000" cy="47244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Learn the basic design of a graphics system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Introduce pipeline architecture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Examine software components for an interactive graphics system</a:t>
            </a:r>
          </a:p>
        </p:txBody>
      </p:sp>
      <p:sp>
        <p:nvSpPr>
          <p:cNvPr id="614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Retained Mode Graphics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Put all vertex attribute data in array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Send array to GPU to be rendered immediately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Almost OK but problem is we would have to send array over each time we need another render of it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Better to send array over and store on GPU for multiple renderings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D89E68B0-C37D-47CD-90D6-999BD9D349CD}" type="slidenum">
              <a:rPr lang="es-ES" altLang="it-IT" sz="1000">
                <a:latin typeface="Arial" panose="020B0604020202020204" pitchFamily="34" charset="0"/>
              </a:rPr>
              <a:pPr lvl="1"/>
              <a:t>30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4506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OpenGL 3.1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Totally shader-based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No default shaders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Each application must provide both a vertex and a fragment shader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No immediate mode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Few state variables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Most 2.5 functions deprecated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Backward compatibility not required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Exists a compatibility extension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3478AE40-67EC-4608-AF12-9FD1359FB9D3}" type="slidenum">
              <a:rPr lang="es-ES" altLang="it-IT" sz="1000">
                <a:latin typeface="Arial" panose="020B0604020202020204" pitchFamily="34" charset="0"/>
              </a:rPr>
              <a:pPr lvl="1"/>
              <a:t>31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4710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Other Versions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OpenGL ES 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Embedded systems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Version 1.0 simplified OpenGL 2.1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Version 2.0 simplified OpenGL 3.1</a:t>
            </a:r>
          </a:p>
          <a:p>
            <a:pPr lvl="2"/>
            <a:r>
              <a:rPr lang="en-US" altLang="it-IT">
                <a:ea typeface="ＭＳ Ｐゴシック" panose="020B0600070205080204" pitchFamily="34" charset="-128"/>
              </a:rPr>
              <a:t>Shader based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WebGL 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Javascript implementation of ES 2.0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Supported on newer browsers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OpenGL 4.1, 4.2, …..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Add geometry, tessellation, compute shaders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270834BD-BB42-4AE1-BAA2-A55BF157849C}" type="slidenum">
              <a:rPr lang="es-ES" altLang="it-IT" sz="1000">
                <a:latin typeface="Arial" panose="020B0604020202020204" pitchFamily="34" charset="0"/>
              </a:rPr>
              <a:pPr lvl="1"/>
              <a:t>32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4915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F65BF603-21BA-4D46-8975-9A7106997164}" type="slidenum">
              <a:rPr lang="es-ES" altLang="it-IT" sz="1000">
                <a:latin typeface="Arial" panose="020B0604020202020204" pitchFamily="34" charset="0"/>
              </a:rPr>
              <a:pPr lvl="1"/>
              <a:t>33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Introduction to Computer Graphics with WebGL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981200"/>
            <a:ext cx="7543800" cy="17526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Ed Angel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Professor Emeritus of Computer Science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Founding Director, Arts, Research, Technology and Science Laboratory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University of New Mexico</a:t>
            </a:r>
          </a:p>
        </p:txBody>
      </p:sp>
      <p:sp>
        <p:nvSpPr>
          <p:cNvPr id="5120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8221D60D-2A0B-4180-9921-43D9DDDAB86E}" type="slidenum">
              <a:rPr lang="es-ES" altLang="it-IT" sz="1000">
                <a:latin typeface="Arial" panose="020B0604020202020204" pitchFamily="34" charset="0"/>
              </a:rPr>
              <a:pPr lvl="1"/>
              <a:t>34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752600"/>
            <a:ext cx="7772400" cy="11430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Programming with WebGL</a:t>
            </a:r>
            <a:br>
              <a:rPr lang="en-US" altLang="it-IT">
                <a:ea typeface="ＭＳ Ｐゴシック" panose="020B0600070205080204" pitchFamily="34" charset="-128"/>
              </a:rPr>
            </a:br>
            <a:r>
              <a:rPr lang="en-US" altLang="it-IT">
                <a:ea typeface="ＭＳ Ｐゴシック" panose="020B0600070205080204" pitchFamily="34" charset="-128"/>
              </a:rPr>
              <a:t>Part 1: Background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276600"/>
            <a:ext cx="7696200" cy="17526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Ed Angel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Professor Emeritus of Computer Science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University of New Mexico</a:t>
            </a:r>
          </a:p>
        </p:txBody>
      </p:sp>
      <p:sp>
        <p:nvSpPr>
          <p:cNvPr id="5325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6D1CB34D-B3C1-4984-A369-FB94FA5348BD}" type="slidenum">
              <a:rPr lang="es-ES" altLang="it-IT" sz="1000">
                <a:latin typeface="Arial" panose="020B0604020202020204" pitchFamily="34" charset="0"/>
              </a:rPr>
              <a:pPr lvl="1"/>
              <a:t>35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OpenGL Architecture</a:t>
            </a:r>
          </a:p>
        </p:txBody>
      </p:sp>
      <p:pic>
        <p:nvPicPr>
          <p:cNvPr id="55301" name="Picture 46" descr="AN01F2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362200"/>
            <a:ext cx="543718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C89EAD68-70FB-41AA-8149-7D7C0019B9BB}" type="slidenum">
              <a:rPr lang="es-ES" altLang="it-IT" sz="1000">
                <a:latin typeface="Arial" panose="020B0604020202020204" pitchFamily="34" charset="0"/>
              </a:rPr>
              <a:pPr lvl="1"/>
              <a:t>36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Software Organization</a:t>
            </a:r>
          </a:p>
        </p:txBody>
      </p:sp>
      <p:pic>
        <p:nvPicPr>
          <p:cNvPr id="57348" name="Picture 36" descr="an02f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667000"/>
            <a:ext cx="86645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D4CF046F-83A2-4CAC-86B0-8DE94286BC8F}" type="slidenum">
              <a:rPr lang="es-ES" altLang="it-IT" sz="1000">
                <a:latin typeface="Arial" panose="020B0604020202020204" pitchFamily="34" charset="0"/>
              </a:rPr>
              <a:pPr lvl="1"/>
              <a:t>37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A OpenGL Simple Program 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Generate a square on a solid background</a:t>
            </a:r>
          </a:p>
        </p:txBody>
      </p:sp>
      <p:pic>
        <p:nvPicPr>
          <p:cNvPr id="5939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0"/>
            <a:ext cx="3363913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939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TextBox 5"/>
          <p:cNvSpPr txBox="1">
            <a:spLocks noChangeArrowheads="1"/>
          </p:cNvSpPr>
          <p:nvPr/>
        </p:nvSpPr>
        <p:spPr bwMode="auto">
          <a:xfrm>
            <a:off x="228600" y="1524000"/>
            <a:ext cx="84582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2000" b="1" dirty="0"/>
              <a:t>#include &lt;GL/</a:t>
            </a:r>
            <a:r>
              <a:rPr lang="en-US" altLang="it-IT" sz="2000" b="1" dirty="0" err="1"/>
              <a:t>glut.h</a:t>
            </a:r>
            <a:r>
              <a:rPr lang="en-US" altLang="it-IT" sz="2000" b="1" dirty="0"/>
              <a:t>&gt;</a:t>
            </a:r>
          </a:p>
          <a:p>
            <a:r>
              <a:rPr lang="en-US" altLang="it-IT" sz="2000" b="1" dirty="0"/>
              <a:t>void </a:t>
            </a:r>
            <a:r>
              <a:rPr lang="en-US" altLang="it-IT" sz="2000" b="1" dirty="0" err="1"/>
              <a:t>mydisplay</a:t>
            </a:r>
            <a:r>
              <a:rPr lang="en-US" altLang="it-IT" sz="2000" b="1" dirty="0"/>
              <a:t>(){</a:t>
            </a:r>
          </a:p>
          <a:p>
            <a:r>
              <a:rPr lang="en-US" altLang="it-IT" sz="2000" b="1" dirty="0"/>
              <a:t>	</a:t>
            </a:r>
            <a:r>
              <a:rPr lang="en-US" altLang="it-IT" sz="2000" b="1" dirty="0" err="1"/>
              <a:t>glClear</a:t>
            </a:r>
            <a:r>
              <a:rPr lang="en-US" altLang="it-IT" sz="2000" b="1" dirty="0"/>
              <a:t>(GL_COLOR_BUFFER_BIT);</a:t>
            </a:r>
          </a:p>
          <a:p>
            <a:r>
              <a:rPr lang="en-US" altLang="it-IT" sz="2000" b="1" dirty="0"/>
              <a:t>	</a:t>
            </a:r>
            <a:r>
              <a:rPr lang="en-US" altLang="it-IT" sz="2000" b="1" dirty="0" err="1"/>
              <a:t>glBegin</a:t>
            </a:r>
            <a:r>
              <a:rPr lang="en-US" altLang="it-IT" sz="2000" b="1" dirty="0"/>
              <a:t>(GL_QUAD;</a:t>
            </a:r>
          </a:p>
          <a:p>
            <a:r>
              <a:rPr lang="en-US" altLang="it-IT" sz="2000" b="1" dirty="0"/>
              <a:t>		glVertex2f(-0.5, -0.5);</a:t>
            </a:r>
          </a:p>
          <a:p>
            <a:r>
              <a:rPr lang="en-US" altLang="it-IT" sz="2000" b="1" dirty="0"/>
              <a:t>		glVertex2f(-0,5, 0,5);</a:t>
            </a:r>
          </a:p>
          <a:p>
            <a:r>
              <a:rPr lang="en-US" altLang="it-IT" sz="2000" b="1" dirty="0"/>
              <a:t>		glVertex2f(0.5, 0.5);</a:t>
            </a:r>
          </a:p>
          <a:p>
            <a:r>
              <a:rPr lang="en-US" altLang="it-IT" sz="2000" b="1" dirty="0"/>
              <a:t>		glVertex2f(0.5, -0.5);</a:t>
            </a:r>
          </a:p>
          <a:p>
            <a:r>
              <a:rPr lang="en-US" altLang="it-IT" sz="2000" b="1" dirty="0"/>
              <a:t>	</a:t>
            </a:r>
            <a:r>
              <a:rPr lang="en-US" altLang="it-IT" sz="2000" b="1" dirty="0" err="1"/>
              <a:t>glEnd</a:t>
            </a:r>
            <a:r>
              <a:rPr lang="en-US" altLang="it-IT" sz="2000" b="1" dirty="0"/>
              <a:t>()</a:t>
            </a:r>
          </a:p>
          <a:p>
            <a:r>
              <a:rPr lang="en-US" altLang="it-IT" sz="2000" b="1" dirty="0"/>
              <a:t>}</a:t>
            </a:r>
          </a:p>
          <a:p>
            <a:r>
              <a:rPr lang="en-US" altLang="it-IT" sz="2000" b="1" dirty="0" err="1"/>
              <a:t>int</a:t>
            </a:r>
            <a:r>
              <a:rPr lang="en-US" altLang="it-IT" sz="2000" b="1" dirty="0"/>
              <a:t> main(</a:t>
            </a:r>
            <a:r>
              <a:rPr lang="en-US" altLang="it-IT" sz="2000" b="1" dirty="0" err="1"/>
              <a:t>int</a:t>
            </a:r>
            <a:r>
              <a:rPr lang="en-US" altLang="it-IT" sz="2000" b="1" dirty="0"/>
              <a:t> </a:t>
            </a:r>
            <a:r>
              <a:rPr lang="en-US" altLang="it-IT" sz="2000" b="1" dirty="0" err="1"/>
              <a:t>argc</a:t>
            </a:r>
            <a:r>
              <a:rPr lang="en-US" altLang="it-IT" sz="2000" b="1" dirty="0"/>
              <a:t>, char** </a:t>
            </a:r>
            <a:r>
              <a:rPr lang="en-US" altLang="it-IT" sz="2000" b="1" dirty="0" err="1"/>
              <a:t>argv</a:t>
            </a:r>
            <a:r>
              <a:rPr lang="en-US" altLang="it-IT" sz="2000" b="1" dirty="0"/>
              <a:t>){</a:t>
            </a:r>
          </a:p>
          <a:p>
            <a:r>
              <a:rPr lang="en-US" altLang="it-IT" sz="2000" b="1" dirty="0"/>
              <a:t>	</a:t>
            </a:r>
            <a:r>
              <a:rPr lang="en-US" altLang="it-IT" sz="2000" b="1" dirty="0" err="1"/>
              <a:t>glutCreateWindow</a:t>
            </a:r>
            <a:r>
              <a:rPr lang="en-US" altLang="it-IT" sz="2000" b="1" dirty="0"/>
              <a:t>("simple");     </a:t>
            </a:r>
          </a:p>
          <a:p>
            <a:r>
              <a:rPr lang="en-US" altLang="it-IT" sz="2000" b="1" dirty="0"/>
              <a:t>	</a:t>
            </a:r>
            <a:r>
              <a:rPr lang="en-US" altLang="it-IT" sz="2000" b="1" dirty="0" err="1"/>
              <a:t>glutDisplayFunc</a:t>
            </a:r>
            <a:r>
              <a:rPr lang="en-US" altLang="it-IT" sz="2000" b="1" dirty="0"/>
              <a:t>(</a:t>
            </a:r>
            <a:r>
              <a:rPr lang="en-US" altLang="it-IT" sz="2000" b="1" dirty="0" err="1"/>
              <a:t>mydisplay</a:t>
            </a:r>
            <a:r>
              <a:rPr lang="en-US" altLang="it-IT" sz="2000" b="1" dirty="0"/>
              <a:t>);    </a:t>
            </a:r>
          </a:p>
          <a:p>
            <a:r>
              <a:rPr lang="en-US" altLang="it-IT" sz="2000" b="1" dirty="0"/>
              <a:t>	</a:t>
            </a:r>
            <a:r>
              <a:rPr lang="en-US" altLang="it-IT" sz="2000" b="1" dirty="0" err="1"/>
              <a:t>glutMainLoop</a:t>
            </a:r>
            <a:r>
              <a:rPr lang="en-US" altLang="it-IT" sz="2000" b="1" dirty="0"/>
              <a:t>();</a:t>
            </a:r>
          </a:p>
          <a:p>
            <a:r>
              <a:rPr lang="en-US" altLang="it-IT" sz="2000" b="1" dirty="0"/>
              <a:t>}</a:t>
            </a:r>
          </a:p>
        </p:txBody>
      </p:sp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It used to be easy</a:t>
            </a: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E4E53CC7-641B-4AFF-8703-B9CF8B5B97E1}" type="slidenum">
              <a:rPr lang="es-ES" altLang="it-IT" sz="1000">
                <a:latin typeface="Arial" panose="020B0604020202020204" pitchFamily="34" charset="0"/>
              </a:rPr>
              <a:pPr lvl="1"/>
              <a:t>38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6144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1F225C53-3520-42F5-811E-C4E8A83F29DD}" type="slidenum">
              <a:rPr lang="es-ES" altLang="it-IT" sz="1000">
                <a:latin typeface="Arial" panose="020B0604020202020204" pitchFamily="34" charset="0"/>
              </a:rPr>
              <a:pPr lvl="1"/>
              <a:t>39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What happened?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Most OpenGL functions deprecated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immediate vs retained mode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make use of GPU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Makes heavy use of state variable default values that no longer exist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Viewing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Colors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Window parameters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However, processing loop is the same</a:t>
            </a:r>
          </a:p>
        </p:txBody>
      </p:sp>
      <p:sp>
        <p:nvSpPr>
          <p:cNvPr id="6349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9FD4542B-9AF8-416F-BAF3-4D7B30DD41A2}" type="slidenum">
              <a:rPr lang="es-ES" altLang="it-IT" sz="1000">
                <a:latin typeface="Arial" panose="020B0604020202020204" pitchFamily="34" charset="0"/>
              </a:rPr>
              <a:pPr lvl="1"/>
              <a:t>4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Image Formation Revisited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Can we mimic the synthetic camera model to design graphics hardware software?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Application Programmer Interface (API)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Need only specify </a:t>
            </a:r>
          </a:p>
          <a:p>
            <a:pPr lvl="2"/>
            <a:r>
              <a:rPr lang="en-US" altLang="it-IT">
                <a:ea typeface="ＭＳ Ｐゴシック" panose="020B0600070205080204" pitchFamily="34" charset="-128"/>
              </a:rPr>
              <a:t>Objects</a:t>
            </a:r>
          </a:p>
          <a:p>
            <a:pPr lvl="2"/>
            <a:r>
              <a:rPr lang="en-US" altLang="it-IT">
                <a:ea typeface="ＭＳ Ｐゴシック" panose="020B0600070205080204" pitchFamily="34" charset="-128"/>
              </a:rPr>
              <a:t>Materials</a:t>
            </a:r>
          </a:p>
          <a:p>
            <a:pPr lvl="2"/>
            <a:r>
              <a:rPr lang="en-US" altLang="it-IT">
                <a:ea typeface="ＭＳ Ｐゴシック" panose="020B0600070205080204" pitchFamily="34" charset="-128"/>
              </a:rPr>
              <a:t>Viewer</a:t>
            </a:r>
          </a:p>
          <a:p>
            <a:pPr lvl="2"/>
            <a:r>
              <a:rPr lang="en-US" altLang="it-IT">
                <a:ea typeface="ＭＳ Ｐゴシック" panose="020B0600070205080204" pitchFamily="34" charset="-128"/>
              </a:rPr>
              <a:t>Lights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But how is the API implemented?</a:t>
            </a:r>
          </a:p>
        </p:txBody>
      </p:sp>
      <p:sp>
        <p:nvSpPr>
          <p:cNvPr id="717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Execution in Browser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04178F99-7E97-4528-9DD0-C5FD22BD1B04}" type="slidenum">
              <a:rPr lang="es-ES" altLang="it-IT" sz="1000">
                <a:latin typeface="Arial" panose="020B0604020202020204" pitchFamily="34" charset="0"/>
              </a:rPr>
              <a:pPr lvl="1"/>
              <a:t>40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pic>
        <p:nvPicPr>
          <p:cNvPr id="65540" name="Content Placeholder 11" descr="html.eps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255" r="-38255"/>
          <a:stretch>
            <a:fillRect/>
          </a:stretch>
        </p:blipFill>
        <p:spPr/>
      </p:pic>
      <p:sp>
        <p:nvSpPr>
          <p:cNvPr id="6554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A6212626-0BBA-4CE8-ACA7-47421EA66896}" type="slidenum">
              <a:rPr lang="es-ES" altLang="it-IT" sz="1000">
                <a:latin typeface="Arial" panose="020B0604020202020204" pitchFamily="34" charset="0"/>
              </a:rPr>
              <a:pPr lvl="1"/>
              <a:t>41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Event Loop</a:t>
            </a:r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Remember that the sample program specifies a render function which is a </a:t>
            </a:r>
            <a:r>
              <a:rPr lang="en-US" altLang="it-IT" i="1">
                <a:ea typeface="ＭＳ Ｐゴシック" panose="020B0600070205080204" pitchFamily="34" charset="-128"/>
              </a:rPr>
              <a:t>event listener </a:t>
            </a:r>
            <a:r>
              <a:rPr lang="en-US" altLang="it-IT">
                <a:ea typeface="ＭＳ Ｐゴシック" panose="020B0600070205080204" pitchFamily="34" charset="-128"/>
              </a:rPr>
              <a:t>or</a:t>
            </a:r>
            <a:r>
              <a:rPr lang="en-US" altLang="it-IT" i="1">
                <a:ea typeface="ＭＳ Ｐゴシック" panose="020B0600070205080204" pitchFamily="34" charset="-128"/>
              </a:rPr>
              <a:t> callback</a:t>
            </a:r>
            <a:r>
              <a:rPr lang="en-US" altLang="it-IT">
                <a:ea typeface="ＭＳ Ｐゴシック" panose="020B0600070205080204" pitchFamily="34" charset="-128"/>
              </a:rPr>
              <a:t> function</a:t>
            </a:r>
            <a:endParaRPr lang="en-US" altLang="it-IT" b="1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Every program should have a render callback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For a static application we need only execute the render function once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In a dynamic application, the render function can call itself recursively but each redrawing of the display must be triggered by an event</a:t>
            </a:r>
          </a:p>
        </p:txBody>
      </p:sp>
      <p:sp>
        <p:nvSpPr>
          <p:cNvPr id="6758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A556EDDB-5A4C-4466-849B-FA2E554E9448}" type="slidenum">
              <a:rPr lang="es-ES" altLang="it-IT" sz="1000">
                <a:latin typeface="Arial" panose="020B0604020202020204" pitchFamily="34" charset="0"/>
              </a:rPr>
              <a:pPr lvl="1"/>
              <a:t>42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Lack of Object Orientation</a:t>
            </a:r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077200" cy="47244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All versions of OpenGL are not object oriented so that there are multiple functions for a given logical function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Example: sending values to shaders</a:t>
            </a:r>
          </a:p>
          <a:p>
            <a:pPr lvl="1"/>
            <a:r>
              <a:rPr lang="en-US" altLang="it-IT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gl.uniform3f</a:t>
            </a:r>
            <a:r>
              <a:rPr lang="en-US" altLang="it-IT">
                <a:ea typeface="ＭＳ Ｐゴシック" panose="020B0600070205080204" pitchFamily="34" charset="-128"/>
              </a:rPr>
              <a:t> </a:t>
            </a:r>
          </a:p>
          <a:p>
            <a:pPr lvl="1"/>
            <a:r>
              <a:rPr lang="en-US" altLang="it-IT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gl.uniform2i</a:t>
            </a:r>
            <a:r>
              <a:rPr lang="en-US" altLang="it-IT">
                <a:ea typeface="ＭＳ Ｐゴシック" panose="020B0600070205080204" pitchFamily="34" charset="-128"/>
              </a:rPr>
              <a:t> </a:t>
            </a:r>
          </a:p>
          <a:p>
            <a:pPr lvl="1"/>
            <a:r>
              <a:rPr lang="en-US" altLang="it-IT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gl.uniform3dv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Underlying storage mode is the same</a:t>
            </a:r>
          </a:p>
          <a:p>
            <a:pPr>
              <a:buFontTx/>
              <a:buNone/>
            </a:pPr>
            <a:endParaRPr lang="en-US" altLang="it-IT">
              <a:ea typeface="ＭＳ Ｐゴシック" panose="020B0600070205080204" pitchFamily="34" charset="-128"/>
            </a:endParaRPr>
          </a:p>
        </p:txBody>
      </p:sp>
      <p:sp>
        <p:nvSpPr>
          <p:cNvPr id="6963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22C14134-B4E7-42E6-A9BC-952266B954BF}" type="slidenum">
              <a:rPr lang="es-ES" altLang="it-IT" sz="1000">
                <a:latin typeface="Arial" panose="020B0604020202020204" pitchFamily="34" charset="0"/>
              </a:rPr>
              <a:pPr lvl="1"/>
              <a:t>43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WebGL function format</a:t>
            </a: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2667000" y="2743200"/>
            <a:ext cx="36941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b="1">
                <a:solidFill>
                  <a:schemeClr val="accent2"/>
                </a:solidFill>
              </a:rPr>
              <a:t>gl</a:t>
            </a:r>
            <a:r>
              <a:rPr lang="en-US" altLang="it-IT" b="1"/>
              <a:t>.uniform</a:t>
            </a:r>
            <a:r>
              <a:rPr lang="en-US" altLang="it-IT" b="1">
                <a:solidFill>
                  <a:srgbClr val="FF0000"/>
                </a:solidFill>
              </a:rPr>
              <a:t>3</a:t>
            </a:r>
            <a:r>
              <a:rPr lang="en-US" altLang="it-IT" b="1">
                <a:solidFill>
                  <a:schemeClr val="accent1"/>
                </a:solidFill>
              </a:rPr>
              <a:t>f</a:t>
            </a:r>
            <a:r>
              <a:rPr lang="en-US" altLang="it-IT" b="1"/>
              <a:t>(x,y,z)</a:t>
            </a:r>
          </a:p>
        </p:txBody>
      </p:sp>
      <p:sp>
        <p:nvSpPr>
          <p:cNvPr id="71685" name="Line 5"/>
          <p:cNvSpPr>
            <a:spLocks noChangeShapeType="1"/>
          </p:cNvSpPr>
          <p:nvPr/>
        </p:nvSpPr>
        <p:spPr bwMode="auto">
          <a:xfrm flipV="1">
            <a:off x="2133600" y="3200400"/>
            <a:ext cx="685800" cy="4572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609600" y="3810000"/>
            <a:ext cx="3398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Times New Roman" panose="02020603050405020304" pitchFamily="18" charset="0"/>
              </a:rPr>
              <a:t>belongs to WebGL canvas</a:t>
            </a:r>
          </a:p>
        </p:txBody>
      </p:sp>
      <p:sp>
        <p:nvSpPr>
          <p:cNvPr id="71687" name="Line 8"/>
          <p:cNvSpPr>
            <a:spLocks noChangeShapeType="1"/>
          </p:cNvSpPr>
          <p:nvPr/>
        </p:nvSpPr>
        <p:spPr bwMode="auto">
          <a:xfrm flipH="1">
            <a:off x="3733800" y="2133600"/>
            <a:ext cx="6096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71688" name="Text Box 9"/>
          <p:cNvSpPr txBox="1">
            <a:spLocks noChangeArrowheads="1"/>
          </p:cNvSpPr>
          <p:nvPr/>
        </p:nvSpPr>
        <p:spPr bwMode="auto">
          <a:xfrm>
            <a:off x="3681413" y="1793875"/>
            <a:ext cx="1933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Times New Roman" panose="02020603050405020304" pitchFamily="18" charset="0"/>
              </a:rPr>
              <a:t>function name</a:t>
            </a:r>
          </a:p>
        </p:txBody>
      </p:sp>
      <p:sp>
        <p:nvSpPr>
          <p:cNvPr id="71689" name="Line 10"/>
          <p:cNvSpPr>
            <a:spLocks noChangeShapeType="1"/>
          </p:cNvSpPr>
          <p:nvPr/>
        </p:nvSpPr>
        <p:spPr bwMode="auto">
          <a:xfrm flipH="1" flipV="1">
            <a:off x="4953000" y="3200400"/>
            <a:ext cx="457200" cy="4572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71690" name="Text Box 11"/>
          <p:cNvSpPr txBox="1">
            <a:spLocks noChangeArrowheads="1"/>
          </p:cNvSpPr>
          <p:nvPr/>
        </p:nvSpPr>
        <p:spPr bwMode="auto">
          <a:xfrm>
            <a:off x="4572000" y="3657600"/>
            <a:ext cx="2855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b="1"/>
              <a:t>x,y,z</a:t>
            </a:r>
            <a:r>
              <a:rPr lang="en-US" altLang="it-IT"/>
              <a:t> </a:t>
            </a:r>
            <a:r>
              <a:rPr lang="en-US" altLang="it-IT">
                <a:latin typeface="Times New Roman" panose="02020603050405020304" pitchFamily="18" charset="0"/>
              </a:rPr>
              <a:t>are variables</a:t>
            </a:r>
            <a:endParaRPr lang="en-US" altLang="it-IT"/>
          </a:p>
        </p:txBody>
      </p:sp>
      <p:sp>
        <p:nvSpPr>
          <p:cNvPr id="71691" name="Text Box 12"/>
          <p:cNvSpPr txBox="1">
            <a:spLocks noChangeArrowheads="1"/>
          </p:cNvSpPr>
          <p:nvPr/>
        </p:nvSpPr>
        <p:spPr bwMode="blackWhite">
          <a:xfrm>
            <a:off x="3048000" y="48768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71692" name="Text Box 13"/>
          <p:cNvSpPr txBox="1">
            <a:spLocks noChangeArrowheads="1"/>
          </p:cNvSpPr>
          <p:nvPr/>
        </p:nvSpPr>
        <p:spPr bwMode="auto">
          <a:xfrm>
            <a:off x="1754188" y="5019675"/>
            <a:ext cx="3140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b="1"/>
              <a:t>gl.uniform3f</a:t>
            </a:r>
            <a:r>
              <a:rPr lang="en-US" altLang="it-IT" b="1">
                <a:solidFill>
                  <a:schemeClr val="accent1"/>
                </a:solidFill>
              </a:rPr>
              <a:t>v</a:t>
            </a:r>
            <a:r>
              <a:rPr lang="en-US" altLang="it-IT" b="1"/>
              <a:t>(p)</a:t>
            </a:r>
            <a:endParaRPr lang="en-US" altLang="it-IT"/>
          </a:p>
        </p:txBody>
      </p:sp>
      <p:sp>
        <p:nvSpPr>
          <p:cNvPr id="71693" name="Line 14"/>
          <p:cNvSpPr>
            <a:spLocks noChangeShapeType="1"/>
          </p:cNvSpPr>
          <p:nvPr/>
        </p:nvSpPr>
        <p:spPr bwMode="auto">
          <a:xfrm flipH="1" flipV="1">
            <a:off x="4267200" y="5486400"/>
            <a:ext cx="609600" cy="5334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71694" name="Text Box 15"/>
          <p:cNvSpPr txBox="1">
            <a:spLocks noChangeArrowheads="1"/>
          </p:cNvSpPr>
          <p:nvPr/>
        </p:nvSpPr>
        <p:spPr bwMode="auto">
          <a:xfrm>
            <a:off x="5029200" y="5715000"/>
            <a:ext cx="1838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b="1"/>
              <a:t>p</a:t>
            </a:r>
            <a:r>
              <a:rPr lang="en-US" altLang="it-IT"/>
              <a:t> </a:t>
            </a:r>
            <a:r>
              <a:rPr lang="en-US" altLang="it-IT">
                <a:latin typeface="Times New Roman" panose="02020603050405020304" pitchFamily="18" charset="0"/>
              </a:rPr>
              <a:t>is an array</a:t>
            </a:r>
          </a:p>
        </p:txBody>
      </p:sp>
      <p:sp>
        <p:nvSpPr>
          <p:cNvPr id="71695" name="Line 16"/>
          <p:cNvSpPr>
            <a:spLocks noChangeShapeType="1"/>
          </p:cNvSpPr>
          <p:nvPr/>
        </p:nvSpPr>
        <p:spPr bwMode="auto">
          <a:xfrm flipH="1">
            <a:off x="4724400" y="2286000"/>
            <a:ext cx="1524000" cy="533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71696" name="Text Box 17"/>
          <p:cNvSpPr txBox="1">
            <a:spLocks noChangeArrowheads="1"/>
          </p:cNvSpPr>
          <p:nvPr/>
        </p:nvSpPr>
        <p:spPr bwMode="auto">
          <a:xfrm>
            <a:off x="6324600" y="1981200"/>
            <a:ext cx="1466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Times New Roman" panose="02020603050405020304" pitchFamily="18" charset="0"/>
              </a:rPr>
              <a:t>dimension</a:t>
            </a:r>
          </a:p>
        </p:txBody>
      </p:sp>
      <p:sp>
        <p:nvSpPr>
          <p:cNvPr id="71697" name="Footer Placeholder 1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19CF950D-5A4C-4128-9C75-A877F490093B}" type="slidenum">
              <a:rPr lang="es-ES" altLang="it-IT" sz="1000">
                <a:latin typeface="Arial" panose="020B0604020202020204" pitchFamily="34" charset="0"/>
              </a:rPr>
              <a:pPr lvl="1"/>
              <a:t>44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WebGL constants</a:t>
            </a:r>
          </a:p>
        </p:txBody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Most constants are defined in the canvas object 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In desktop OpenGL, they were in #include files such as </a:t>
            </a:r>
            <a:r>
              <a:rPr lang="en-US" altLang="it-IT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gl.h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Examples</a:t>
            </a:r>
          </a:p>
          <a:p>
            <a:pPr lvl="1"/>
            <a:r>
              <a:rPr lang="en-US" altLang="it-IT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desktop OpenGL</a:t>
            </a:r>
          </a:p>
          <a:p>
            <a:pPr lvl="2"/>
            <a:r>
              <a:rPr lang="en-US" altLang="it-IT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glEnable(GL_DEPTH_TEST);</a:t>
            </a:r>
          </a:p>
          <a:p>
            <a:pPr lvl="1"/>
            <a:r>
              <a:rPr lang="en-US" altLang="it-IT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WebGL</a:t>
            </a:r>
          </a:p>
          <a:p>
            <a:pPr lvl="2"/>
            <a:r>
              <a:rPr lang="en-US" altLang="it-IT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gl.enable(gl.DEPTH_TEST)</a:t>
            </a:r>
          </a:p>
          <a:p>
            <a:pPr lvl="1"/>
            <a:r>
              <a:rPr lang="en-US" altLang="it-IT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gl.clear(gl.COLOR_BUFFER_BIT)</a:t>
            </a:r>
          </a:p>
        </p:txBody>
      </p:sp>
      <p:sp>
        <p:nvSpPr>
          <p:cNvPr id="7373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WebGL and GLSL</a:t>
            </a:r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WebGL requires shaders and is based less on a state machine model than a data flow model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Most state variables, attributes and related pre 3.1 OpenGL functions have been deprecated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Action happens in shaders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Job of application is to get data to GPU</a:t>
            </a: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1C0F427A-D43A-4596-9CBA-C4ADD7AD4BA2}" type="slidenum">
              <a:rPr lang="es-ES" altLang="it-IT" sz="1000">
                <a:latin typeface="Arial" panose="020B0604020202020204" pitchFamily="34" charset="0"/>
              </a:rPr>
              <a:pPr lvl="1"/>
              <a:t>45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7578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GLSL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OpenGL Shading Language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C-like with 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Matrix and vector types (2, 3, 4 dimensional)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Overloaded operators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C++ like constructors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Similar to Nvidia’s Cg and Microsoft HLSL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Code sent to shaders as source code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WebGL  functions compile, link and get information to shaders</a:t>
            </a: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C9138809-441B-405D-8D51-71D2340B08FD}" type="slidenum">
              <a:rPr lang="es-ES" altLang="it-IT" sz="1000">
                <a:latin typeface="Arial" panose="020B0604020202020204" pitchFamily="34" charset="0"/>
              </a:rPr>
              <a:pPr lvl="1"/>
              <a:t>46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7782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752600"/>
            <a:ext cx="7772400" cy="11430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Programming with OpenGL</a:t>
            </a:r>
            <a:br>
              <a:rPr lang="en-US" altLang="it-IT">
                <a:ea typeface="ＭＳ Ｐゴシック" panose="020B0600070205080204" pitchFamily="34" charset="-128"/>
              </a:rPr>
            </a:br>
            <a:r>
              <a:rPr lang="en-US" altLang="it-IT">
                <a:ea typeface="ＭＳ Ｐゴシック" panose="020B0600070205080204" pitchFamily="34" charset="-128"/>
              </a:rPr>
              <a:t>Part 2: Complete Programs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276600"/>
            <a:ext cx="7848600" cy="17526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Ed Angel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Professor of Emeritus of Computer Science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University of New Mexico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6248400" cy="10668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Objectives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620000" cy="47244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Build a complete first program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Introduce shaders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Introduce a standard program structure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Simple viewing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Two-dimensional viewing as a special case of three-dimensional viewing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Initialization steps and program structure</a:t>
            </a:r>
          </a:p>
        </p:txBody>
      </p:sp>
      <p:sp>
        <p:nvSpPr>
          <p:cNvPr id="8192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Square Program</a:t>
            </a:r>
          </a:p>
        </p:txBody>
      </p:sp>
      <p:pic>
        <p:nvPicPr>
          <p:cNvPr id="83971" name="Content Placeholder 4" descr="square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019" r="-19019"/>
          <a:stretch>
            <a:fillRect/>
          </a:stretch>
        </p:blipFill>
        <p:spPr/>
      </p:pic>
      <p:sp>
        <p:nvSpPr>
          <p:cNvPr id="8397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F72C2F98-8EA4-40E9-9990-E45C0831B2CE}" type="slidenum">
              <a:rPr lang="es-ES" altLang="it-IT" sz="1000">
                <a:latin typeface="Arial" panose="020B0604020202020204" pitchFamily="34" charset="0"/>
              </a:rPr>
              <a:pPr lvl="1"/>
              <a:t>5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pic>
        <p:nvPicPr>
          <p:cNvPr id="8195" name="Picture 5" descr="an06f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514600"/>
            <a:ext cx="2835275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Physical Approaches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it-IT" sz="2800" b="1">
                <a:ea typeface="ＭＳ Ｐゴシック" panose="020B0600070205080204" pitchFamily="34" charset="-128"/>
              </a:rPr>
              <a:t>Ray tracing</a:t>
            </a:r>
            <a:r>
              <a:rPr lang="en-US" altLang="it-IT" sz="2800">
                <a:ea typeface="ＭＳ Ｐゴシック" panose="020B0600070205080204" pitchFamily="34" charset="-128"/>
              </a:rPr>
              <a:t>: follow rays of light from center of projection until they either are absorbed by objects or go off to infinity</a:t>
            </a:r>
          </a:p>
          <a:p>
            <a:pPr lvl="1">
              <a:lnSpc>
                <a:spcPct val="90000"/>
              </a:lnSpc>
            </a:pPr>
            <a:r>
              <a:rPr lang="en-US" altLang="it-IT" sz="2200">
                <a:ea typeface="ＭＳ Ｐゴシック" panose="020B0600070205080204" pitchFamily="34" charset="-128"/>
              </a:rPr>
              <a:t>Can handle global effects</a:t>
            </a:r>
          </a:p>
          <a:p>
            <a:pPr lvl="2">
              <a:lnSpc>
                <a:spcPct val="90000"/>
              </a:lnSpc>
            </a:pPr>
            <a:r>
              <a:rPr lang="en-US" altLang="it-IT" sz="1800">
                <a:ea typeface="ＭＳ Ｐゴシック" panose="020B0600070205080204" pitchFamily="34" charset="-128"/>
              </a:rPr>
              <a:t>Multiple reflections</a:t>
            </a:r>
          </a:p>
          <a:p>
            <a:pPr lvl="2">
              <a:lnSpc>
                <a:spcPct val="90000"/>
              </a:lnSpc>
            </a:pPr>
            <a:r>
              <a:rPr lang="en-US" altLang="it-IT" sz="1800">
                <a:ea typeface="ＭＳ Ｐゴシック" panose="020B0600070205080204" pitchFamily="34" charset="-128"/>
              </a:rPr>
              <a:t>Translucent objects</a:t>
            </a:r>
          </a:p>
          <a:p>
            <a:pPr lvl="1">
              <a:lnSpc>
                <a:spcPct val="90000"/>
              </a:lnSpc>
            </a:pPr>
            <a:r>
              <a:rPr lang="en-US" altLang="it-IT" sz="2200">
                <a:ea typeface="ＭＳ Ｐゴシック" panose="020B0600070205080204" pitchFamily="34" charset="-128"/>
              </a:rPr>
              <a:t>Slow</a:t>
            </a:r>
          </a:p>
          <a:p>
            <a:pPr lvl="1">
              <a:lnSpc>
                <a:spcPct val="90000"/>
              </a:lnSpc>
            </a:pPr>
            <a:r>
              <a:rPr lang="en-US" altLang="it-IT" sz="2200">
                <a:ea typeface="ＭＳ Ｐゴシック" panose="020B0600070205080204" pitchFamily="34" charset="-128"/>
              </a:rPr>
              <a:t>Must have whole data base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it-IT" sz="2200">
                <a:ea typeface="ＭＳ Ｐゴシック" panose="020B0600070205080204" pitchFamily="34" charset="-128"/>
              </a:rPr>
              <a:t>available at all times </a:t>
            </a:r>
          </a:p>
          <a:p>
            <a:pPr lvl="1">
              <a:lnSpc>
                <a:spcPct val="90000"/>
              </a:lnSpc>
            </a:pPr>
            <a:endParaRPr lang="en-US" altLang="it-IT" sz="220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it-IT" sz="2800" b="1">
                <a:ea typeface="ＭＳ Ｐゴシック" panose="020B0600070205080204" pitchFamily="34" charset="-128"/>
              </a:rPr>
              <a:t>Radiosity</a:t>
            </a:r>
            <a:r>
              <a:rPr lang="en-US" altLang="it-IT" sz="2800">
                <a:ea typeface="ＭＳ Ｐゴシック" panose="020B0600070205080204" pitchFamily="34" charset="-128"/>
              </a:rPr>
              <a:t>: Energy based approach</a:t>
            </a:r>
          </a:p>
          <a:p>
            <a:pPr lvl="1">
              <a:lnSpc>
                <a:spcPct val="90000"/>
              </a:lnSpc>
            </a:pPr>
            <a:r>
              <a:rPr lang="en-US" altLang="it-IT" sz="2200">
                <a:ea typeface="ＭＳ Ｐゴシック" panose="020B0600070205080204" pitchFamily="34" charset="-128"/>
              </a:rPr>
              <a:t>Very slow</a:t>
            </a:r>
          </a:p>
        </p:txBody>
      </p:sp>
      <p:sp>
        <p:nvSpPr>
          <p:cNvPr id="819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WebGL</a:t>
            </a:r>
          </a:p>
        </p:txBody>
      </p:sp>
      <p:sp>
        <p:nvSpPr>
          <p:cNvPr id="849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Five steps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Describe page (HTML file)</a:t>
            </a:r>
          </a:p>
          <a:p>
            <a:pPr lvl="2"/>
            <a:r>
              <a:rPr lang="en-US" altLang="it-IT">
                <a:ea typeface="ＭＳ Ｐゴシック" panose="020B0600070205080204" pitchFamily="34" charset="-128"/>
              </a:rPr>
              <a:t>request WebGL Canvas</a:t>
            </a:r>
          </a:p>
          <a:p>
            <a:pPr lvl="2"/>
            <a:r>
              <a:rPr lang="en-US" altLang="it-IT">
                <a:ea typeface="ＭＳ Ｐゴシック" panose="020B0600070205080204" pitchFamily="34" charset="-128"/>
              </a:rPr>
              <a:t>read in necessary files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Define shaders (HTML file)</a:t>
            </a:r>
          </a:p>
          <a:p>
            <a:pPr lvl="2"/>
            <a:r>
              <a:rPr lang="en-US" altLang="it-IT">
                <a:ea typeface="ＭＳ Ｐゴシック" panose="020B0600070205080204" pitchFamily="34" charset="-128"/>
              </a:rPr>
              <a:t>could be done with a separate file (browser dependent)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Compute or specify data (JS file)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Send data to GPU (JS file)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Render data (JS file)</a:t>
            </a:r>
          </a:p>
        </p:txBody>
      </p:sp>
      <p:sp>
        <p:nvSpPr>
          <p:cNvPr id="8499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square.html</a:t>
            </a:r>
          </a:p>
        </p:txBody>
      </p:sp>
      <p:sp>
        <p:nvSpPr>
          <p:cNvPr id="86019" name="TextBox 4"/>
          <p:cNvSpPr txBox="1">
            <a:spLocks noChangeArrowheads="1"/>
          </p:cNvSpPr>
          <p:nvPr/>
        </p:nvSpPr>
        <p:spPr bwMode="auto">
          <a:xfrm>
            <a:off x="266700" y="1524000"/>
            <a:ext cx="86106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600" b="1" dirty="0"/>
              <a:t>&lt;!DOCTYPE html&gt;</a:t>
            </a:r>
          </a:p>
          <a:p>
            <a:r>
              <a:rPr lang="en-US" altLang="it-IT" sz="1600" b="1" dirty="0"/>
              <a:t>&lt;html&gt;</a:t>
            </a:r>
          </a:p>
          <a:p>
            <a:r>
              <a:rPr lang="en-US" altLang="it-IT" sz="1600" b="1" dirty="0"/>
              <a:t>&lt;head&gt;</a:t>
            </a:r>
          </a:p>
          <a:p>
            <a:r>
              <a:rPr lang="en-US" altLang="it-IT" sz="1600" b="1" dirty="0"/>
              <a:t>&lt;script id="vertex-shader" type="x-shader/x-vertex"&gt;</a:t>
            </a:r>
          </a:p>
          <a:p>
            <a:r>
              <a:rPr lang="en-US" altLang="it-IT" sz="1600" b="1" dirty="0"/>
              <a:t>attribute vec4 </a:t>
            </a:r>
            <a:r>
              <a:rPr lang="en-US" altLang="it-IT" sz="1600" b="1" dirty="0" err="1"/>
              <a:t>vPosition</a:t>
            </a:r>
            <a:r>
              <a:rPr lang="en-US" altLang="it-IT" sz="1600" b="1" dirty="0"/>
              <a:t>;</a:t>
            </a:r>
          </a:p>
          <a:p>
            <a:r>
              <a:rPr lang="en-US" altLang="it-IT" sz="1600" b="1" dirty="0"/>
              <a:t>void main()</a:t>
            </a:r>
          </a:p>
          <a:p>
            <a:r>
              <a:rPr lang="en-US" altLang="it-IT" sz="1600" b="1" dirty="0"/>
              <a:t>{</a:t>
            </a:r>
          </a:p>
          <a:p>
            <a:r>
              <a:rPr lang="en-US" altLang="it-IT" sz="1600" b="1" dirty="0"/>
              <a:t>    </a:t>
            </a:r>
            <a:r>
              <a:rPr lang="en-US" altLang="it-IT" sz="1600" b="1" dirty="0" err="1"/>
              <a:t>gl_Position</a:t>
            </a:r>
            <a:r>
              <a:rPr lang="en-US" altLang="it-IT" sz="1600" b="1" dirty="0"/>
              <a:t> = </a:t>
            </a:r>
            <a:r>
              <a:rPr lang="en-US" altLang="it-IT" sz="1600" b="1" dirty="0" err="1"/>
              <a:t>vPosition</a:t>
            </a:r>
            <a:r>
              <a:rPr lang="en-US" altLang="it-IT" sz="1600" b="1" dirty="0"/>
              <a:t>;</a:t>
            </a:r>
          </a:p>
          <a:p>
            <a:r>
              <a:rPr lang="en-US" altLang="it-IT" sz="1600" b="1" dirty="0"/>
              <a:t>}</a:t>
            </a:r>
          </a:p>
          <a:p>
            <a:r>
              <a:rPr lang="en-US" altLang="it-IT" sz="1600" b="1" dirty="0"/>
              <a:t>&lt;/script&gt;</a:t>
            </a:r>
          </a:p>
          <a:p>
            <a:endParaRPr lang="en-US" altLang="it-IT" sz="1600" b="1" dirty="0"/>
          </a:p>
          <a:p>
            <a:r>
              <a:rPr lang="en-US" altLang="it-IT" sz="1600" b="1" dirty="0"/>
              <a:t>&lt;script id="fragment-shader" type="x-shader/x-fragment"&gt;</a:t>
            </a:r>
          </a:p>
          <a:p>
            <a:endParaRPr lang="en-US" altLang="it-IT" sz="1600" b="1" dirty="0"/>
          </a:p>
          <a:p>
            <a:r>
              <a:rPr lang="en-US" altLang="it-IT" sz="1600" b="1" dirty="0"/>
              <a:t>precision </a:t>
            </a:r>
            <a:r>
              <a:rPr lang="en-US" altLang="it-IT" sz="1600" b="1" dirty="0" err="1"/>
              <a:t>mediump</a:t>
            </a:r>
            <a:r>
              <a:rPr lang="en-US" altLang="it-IT" sz="1600" b="1" dirty="0"/>
              <a:t> float;</a:t>
            </a:r>
          </a:p>
          <a:p>
            <a:endParaRPr lang="en-US" altLang="it-IT" sz="1600" b="1" dirty="0"/>
          </a:p>
          <a:p>
            <a:r>
              <a:rPr lang="en-US" altLang="it-IT" sz="1600" b="1" dirty="0"/>
              <a:t>void main()</a:t>
            </a:r>
          </a:p>
          <a:p>
            <a:r>
              <a:rPr lang="en-US" altLang="it-IT" sz="1600" b="1" dirty="0"/>
              <a:t>{</a:t>
            </a:r>
          </a:p>
          <a:p>
            <a:r>
              <a:rPr lang="en-US" altLang="it-IT" sz="1600" b="1" dirty="0"/>
              <a:t>    </a:t>
            </a:r>
            <a:r>
              <a:rPr lang="en-US" altLang="it-IT" sz="1600" b="1" dirty="0" err="1"/>
              <a:t>gl_FragColor</a:t>
            </a:r>
            <a:r>
              <a:rPr lang="en-US" altLang="it-IT" sz="1600" b="1" dirty="0"/>
              <a:t> = vec4( 1.0, 1.0, 1.0, 1.0 );</a:t>
            </a:r>
          </a:p>
          <a:p>
            <a:r>
              <a:rPr lang="en-US" altLang="it-IT" sz="1600" b="1" dirty="0"/>
              <a:t>}</a:t>
            </a:r>
          </a:p>
          <a:p>
            <a:r>
              <a:rPr lang="en-US" altLang="it-IT" sz="1600" b="1" dirty="0"/>
              <a:t>&lt;/script&gt;</a:t>
            </a:r>
          </a:p>
        </p:txBody>
      </p:sp>
      <p:sp>
        <p:nvSpPr>
          <p:cNvPr id="8602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dirty="0">
                <a:ea typeface="ＭＳ Ｐゴシック" panose="020B0600070205080204" pitchFamily="34" charset="-128"/>
              </a:rPr>
              <a:t>Shaders</a:t>
            </a:r>
          </a:p>
        </p:txBody>
      </p:sp>
      <p:sp>
        <p:nvSpPr>
          <p:cNvPr id="870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it-IT" sz="2800" dirty="0">
                <a:ea typeface="ＭＳ Ｐゴシック" panose="020B0600070205080204" pitchFamily="34" charset="-128"/>
              </a:rPr>
              <a:t>We assign names to the shaders that we can use in the JS file</a:t>
            </a:r>
          </a:p>
          <a:p>
            <a:r>
              <a:rPr lang="en-US" altLang="it-IT" sz="2800" dirty="0">
                <a:ea typeface="ＭＳ Ｐゴシック" panose="020B0600070205080204" pitchFamily="34" charset="-128"/>
              </a:rPr>
              <a:t>These are trivial pass-through (do nothing) shaders that which set the two required built-in variables</a:t>
            </a:r>
          </a:p>
          <a:p>
            <a:pPr lvl="1"/>
            <a:r>
              <a:rPr lang="en-US" altLang="it-IT" sz="2400" dirty="0" err="1">
                <a:ea typeface="ＭＳ Ｐゴシック" panose="020B0600070205080204" pitchFamily="34" charset="-128"/>
              </a:rPr>
              <a:t>gl_Position</a:t>
            </a:r>
            <a:endParaRPr lang="en-US" altLang="it-IT" sz="2400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it-IT" sz="2400" dirty="0" err="1">
                <a:ea typeface="ＭＳ Ｐゴシック" panose="020B0600070205080204" pitchFamily="34" charset="-128"/>
              </a:rPr>
              <a:t>gl_FragColor</a:t>
            </a:r>
            <a:endParaRPr lang="en-US" altLang="it-IT" sz="2400" dirty="0">
              <a:ea typeface="ＭＳ Ｐゴシック" panose="020B0600070205080204" pitchFamily="34" charset="-128"/>
            </a:endParaRPr>
          </a:p>
          <a:p>
            <a:r>
              <a:rPr lang="en-US" altLang="it-IT" sz="2800" dirty="0">
                <a:ea typeface="ＭＳ Ｐゴシック" panose="020B0600070205080204" pitchFamily="34" charset="-128"/>
              </a:rPr>
              <a:t>Note both shaders are full programs</a:t>
            </a:r>
          </a:p>
          <a:p>
            <a:r>
              <a:rPr lang="en-US" altLang="it-IT" sz="2800" dirty="0">
                <a:ea typeface="ＭＳ Ｐゴシック" panose="020B0600070205080204" pitchFamily="34" charset="-128"/>
              </a:rPr>
              <a:t>Note vector type vec2</a:t>
            </a:r>
          </a:p>
          <a:p>
            <a:r>
              <a:rPr lang="en-US" altLang="it-IT" sz="2800" dirty="0">
                <a:ea typeface="ＭＳ Ｐゴシック" panose="020B0600070205080204" pitchFamily="34" charset="-128"/>
              </a:rPr>
              <a:t>Must set precision in fragment shader</a:t>
            </a:r>
            <a:endParaRPr lang="en-US" altLang="it-IT" dirty="0">
              <a:ea typeface="ＭＳ Ｐゴシック" panose="020B0600070205080204" pitchFamily="34" charset="-128"/>
            </a:endParaRPr>
          </a:p>
        </p:txBody>
      </p:sp>
      <p:sp>
        <p:nvSpPr>
          <p:cNvPr id="8704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square.html (cont)</a:t>
            </a:r>
          </a:p>
        </p:txBody>
      </p:sp>
      <p:sp>
        <p:nvSpPr>
          <p:cNvPr id="88067" name="TextBox 4"/>
          <p:cNvSpPr txBox="1">
            <a:spLocks noChangeArrowheads="1"/>
          </p:cNvSpPr>
          <p:nvPr/>
        </p:nvSpPr>
        <p:spPr bwMode="auto">
          <a:xfrm>
            <a:off x="266700" y="1524000"/>
            <a:ext cx="88773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600" b="1" dirty="0"/>
              <a:t>&lt;script type="text/</a:t>
            </a:r>
            <a:r>
              <a:rPr lang="en-US" altLang="it-IT" sz="1600" b="1" dirty="0" err="1"/>
              <a:t>javascript</a:t>
            </a:r>
            <a:r>
              <a:rPr lang="en-US" altLang="it-IT" sz="1600" b="1" dirty="0"/>
              <a:t>" </a:t>
            </a:r>
            <a:r>
              <a:rPr lang="en-US" altLang="it-IT" sz="1600" b="1" dirty="0" err="1"/>
              <a:t>src</a:t>
            </a:r>
            <a:r>
              <a:rPr lang="en-US" altLang="it-IT" sz="1600" b="1" dirty="0"/>
              <a:t>="../Common/webgl-utils.js"&gt;&lt;/script&gt;</a:t>
            </a:r>
          </a:p>
          <a:p>
            <a:r>
              <a:rPr lang="en-US" altLang="it-IT" sz="1600" b="1" dirty="0"/>
              <a:t>&lt;script type="text/</a:t>
            </a:r>
            <a:r>
              <a:rPr lang="en-US" altLang="it-IT" sz="1600" b="1" dirty="0" err="1"/>
              <a:t>javascript</a:t>
            </a:r>
            <a:r>
              <a:rPr lang="en-US" altLang="it-IT" sz="1600" b="1" dirty="0"/>
              <a:t>" </a:t>
            </a:r>
            <a:r>
              <a:rPr lang="en-US" altLang="it-IT" sz="1600" b="1" dirty="0" err="1"/>
              <a:t>src</a:t>
            </a:r>
            <a:r>
              <a:rPr lang="en-US" altLang="it-IT" sz="1600" b="1" dirty="0"/>
              <a:t>="../Common/initShaders.js"&gt;&lt;/script&gt;</a:t>
            </a:r>
          </a:p>
          <a:p>
            <a:r>
              <a:rPr lang="en-US" altLang="it-IT" sz="1600" b="1" dirty="0"/>
              <a:t>&lt;script type="text/</a:t>
            </a:r>
            <a:r>
              <a:rPr lang="en-US" altLang="it-IT" sz="1600" b="1" dirty="0" err="1"/>
              <a:t>javascript</a:t>
            </a:r>
            <a:r>
              <a:rPr lang="en-US" altLang="it-IT" sz="1600" b="1" dirty="0"/>
              <a:t>" </a:t>
            </a:r>
            <a:r>
              <a:rPr lang="en-US" altLang="it-IT" sz="1600" b="1" dirty="0" err="1"/>
              <a:t>src</a:t>
            </a:r>
            <a:r>
              <a:rPr lang="en-US" altLang="it-IT" sz="1600" b="1" dirty="0"/>
              <a:t>="../Common/MV.js"&gt;&lt;/script&gt;</a:t>
            </a:r>
          </a:p>
          <a:p>
            <a:r>
              <a:rPr lang="en-US" altLang="it-IT" sz="1600" b="1" dirty="0"/>
              <a:t>&lt;script type="text/</a:t>
            </a:r>
            <a:r>
              <a:rPr lang="en-US" altLang="it-IT" sz="1600" b="1" dirty="0" err="1"/>
              <a:t>javascript</a:t>
            </a:r>
            <a:r>
              <a:rPr lang="en-US" altLang="it-IT" sz="1600" b="1" dirty="0"/>
              <a:t>" </a:t>
            </a:r>
            <a:r>
              <a:rPr lang="en-US" altLang="it-IT" sz="1600" b="1" dirty="0" err="1"/>
              <a:t>src</a:t>
            </a:r>
            <a:r>
              <a:rPr lang="en-US" altLang="it-IT" sz="1600" b="1" dirty="0"/>
              <a:t>="square.js"&gt;&lt;/script&gt;</a:t>
            </a:r>
          </a:p>
          <a:p>
            <a:r>
              <a:rPr lang="en-US" altLang="it-IT" sz="1600" b="1" dirty="0"/>
              <a:t>&lt;/head&gt;</a:t>
            </a:r>
          </a:p>
          <a:p>
            <a:endParaRPr lang="en-US" altLang="it-IT" sz="1600" b="1" dirty="0"/>
          </a:p>
          <a:p>
            <a:r>
              <a:rPr lang="en-US" altLang="it-IT" sz="1600" b="1" dirty="0"/>
              <a:t>&lt;body&gt;</a:t>
            </a:r>
          </a:p>
          <a:p>
            <a:r>
              <a:rPr lang="en-US" altLang="it-IT" sz="1600" b="1" dirty="0"/>
              <a:t>&lt;canvas id="</a:t>
            </a:r>
            <a:r>
              <a:rPr lang="en-US" altLang="it-IT" sz="1600" b="1" dirty="0" err="1"/>
              <a:t>gl</a:t>
            </a:r>
            <a:r>
              <a:rPr lang="en-US" altLang="it-IT" sz="1600" b="1" dirty="0"/>
              <a:t>-canvas" width="512" height="512"&gt;</a:t>
            </a:r>
          </a:p>
          <a:p>
            <a:r>
              <a:rPr lang="en-US" altLang="it-IT" sz="1600" b="1" dirty="0"/>
              <a:t>Oops ... your browser doesn't support the HTML5 canvas element</a:t>
            </a:r>
          </a:p>
          <a:p>
            <a:r>
              <a:rPr lang="en-US" altLang="it-IT" sz="1600" b="1" dirty="0"/>
              <a:t>&lt;/canvas&gt;</a:t>
            </a:r>
          </a:p>
          <a:p>
            <a:r>
              <a:rPr lang="en-US" altLang="it-IT" sz="1600" b="1" dirty="0"/>
              <a:t>&lt;/body&gt;</a:t>
            </a:r>
          </a:p>
          <a:p>
            <a:r>
              <a:rPr lang="en-US" altLang="it-IT" sz="1600" b="1" dirty="0"/>
              <a:t>&lt;/html&gt;</a:t>
            </a:r>
          </a:p>
        </p:txBody>
      </p:sp>
      <p:sp>
        <p:nvSpPr>
          <p:cNvPr id="8806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Files</a:t>
            </a:r>
          </a:p>
        </p:txBody>
      </p:sp>
      <p:sp>
        <p:nvSpPr>
          <p:cNvPr id="89091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229600" cy="4724400"/>
          </a:xfrm>
        </p:spPr>
        <p:txBody>
          <a:bodyPr/>
          <a:lstStyle/>
          <a:p>
            <a:r>
              <a:rPr lang="en-US" altLang="it-IT" sz="32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../Common/webgl-utils.js</a:t>
            </a:r>
            <a:r>
              <a:rPr lang="en-US" altLang="it-IT" sz="3200">
                <a:ea typeface="ＭＳ Ｐゴシック" panose="020B0600070205080204" pitchFamily="34" charset="-128"/>
              </a:rPr>
              <a:t>: </a:t>
            </a:r>
            <a:r>
              <a:rPr lang="en-US" altLang="it-IT">
                <a:ea typeface="ＭＳ Ｐゴシック" panose="020B0600070205080204" pitchFamily="34" charset="-128"/>
              </a:rPr>
              <a:t>Standard utilities for setting up WebGL context in Common directory on website</a:t>
            </a:r>
          </a:p>
          <a:p>
            <a:r>
              <a:rPr lang="en-US" altLang="it-IT" sz="32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../Common/initShaders.js</a:t>
            </a:r>
            <a:r>
              <a:rPr lang="en-US" altLang="it-IT" sz="3200">
                <a:ea typeface="ＭＳ Ｐゴシック" panose="020B0600070205080204" pitchFamily="34" charset="-128"/>
              </a:rPr>
              <a:t>: contains JS and WebGL code for reading, compiling and linking the shaders </a:t>
            </a:r>
          </a:p>
          <a:p>
            <a:r>
              <a:rPr lang="en-US" altLang="it-IT" sz="32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../Common/MV.js</a:t>
            </a:r>
            <a:r>
              <a:rPr lang="en-US" altLang="it-IT" sz="3200">
                <a:ea typeface="ＭＳ Ｐゴシック" panose="020B0600070205080204" pitchFamily="34" charset="-128"/>
              </a:rPr>
              <a:t>: our matrix-vector package</a:t>
            </a:r>
          </a:p>
          <a:p>
            <a:r>
              <a:rPr lang="en-US" altLang="it-IT" sz="32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square.js</a:t>
            </a:r>
            <a:r>
              <a:rPr lang="en-US" altLang="it-IT" sz="3200">
                <a:ea typeface="ＭＳ Ｐゴシック" panose="020B0600070205080204" pitchFamily="34" charset="-128"/>
              </a:rPr>
              <a:t>: the application file</a:t>
            </a:r>
            <a:endParaRPr lang="en-US" altLang="it-IT">
              <a:ea typeface="ＭＳ Ｐゴシック" panose="020B0600070205080204" pitchFamily="34" charset="-128"/>
            </a:endParaRPr>
          </a:p>
          <a:p>
            <a:endParaRPr lang="en-US" altLang="it-IT">
              <a:ea typeface="ＭＳ Ｐゴシック" panose="020B0600070205080204" pitchFamily="34" charset="-128"/>
            </a:endParaRPr>
          </a:p>
        </p:txBody>
      </p:sp>
      <p:sp>
        <p:nvSpPr>
          <p:cNvPr id="8909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square.js</a:t>
            </a:r>
          </a:p>
        </p:txBody>
      </p:sp>
      <p:sp>
        <p:nvSpPr>
          <p:cNvPr id="90115" name="TextBox 4"/>
          <p:cNvSpPr txBox="1">
            <a:spLocks noChangeArrowheads="1"/>
          </p:cNvSpPr>
          <p:nvPr/>
        </p:nvSpPr>
        <p:spPr bwMode="auto">
          <a:xfrm>
            <a:off x="304800" y="1600200"/>
            <a:ext cx="86106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800" b="1" dirty="0" err="1"/>
              <a:t>var</a:t>
            </a:r>
            <a:r>
              <a:rPr lang="en-US" altLang="it-IT" sz="1800" b="1" dirty="0"/>
              <a:t> </a:t>
            </a:r>
            <a:r>
              <a:rPr lang="en-US" altLang="it-IT" sz="1800" b="1" dirty="0" err="1"/>
              <a:t>gl</a:t>
            </a:r>
            <a:r>
              <a:rPr lang="en-US" altLang="it-IT" sz="1800" b="1" dirty="0"/>
              <a:t>;</a:t>
            </a:r>
          </a:p>
          <a:p>
            <a:r>
              <a:rPr lang="en-US" altLang="it-IT" sz="1800" b="1" dirty="0" err="1"/>
              <a:t>var</a:t>
            </a:r>
            <a:r>
              <a:rPr lang="en-US" altLang="it-IT" sz="1800" b="1" dirty="0"/>
              <a:t> points;</a:t>
            </a:r>
          </a:p>
          <a:p>
            <a:endParaRPr lang="en-US" altLang="it-IT" sz="1800" b="1" dirty="0"/>
          </a:p>
          <a:p>
            <a:r>
              <a:rPr lang="en-US" altLang="it-IT" sz="1800" b="1" dirty="0" err="1"/>
              <a:t>window.onload</a:t>
            </a:r>
            <a:r>
              <a:rPr lang="en-US" altLang="it-IT" sz="1800" b="1" dirty="0"/>
              <a:t> = function </a:t>
            </a:r>
            <a:r>
              <a:rPr lang="en-US" altLang="it-IT" sz="1800" b="1" dirty="0" err="1"/>
              <a:t>init</a:t>
            </a:r>
            <a:r>
              <a:rPr lang="en-US" altLang="it-IT" sz="1800" b="1" dirty="0"/>
              <a:t>(){</a:t>
            </a:r>
          </a:p>
          <a:p>
            <a:pPr lvl="1"/>
            <a:r>
              <a:rPr lang="en-US" altLang="it-IT" sz="1800" b="1" dirty="0" err="1"/>
              <a:t>var</a:t>
            </a:r>
            <a:r>
              <a:rPr lang="en-US" altLang="it-IT" sz="1800" b="1" dirty="0"/>
              <a:t> canvas = </a:t>
            </a:r>
            <a:r>
              <a:rPr lang="en-US" altLang="it-IT" sz="1800" b="1" dirty="0" err="1"/>
              <a:t>document.getElementById</a:t>
            </a:r>
            <a:r>
              <a:rPr lang="en-US" altLang="it-IT" sz="1800" b="1" dirty="0"/>
              <a:t>( "</a:t>
            </a:r>
            <a:r>
              <a:rPr lang="en-US" altLang="it-IT" sz="1800" b="1" dirty="0" err="1"/>
              <a:t>gl</a:t>
            </a:r>
            <a:r>
              <a:rPr lang="en-US" altLang="it-IT" sz="1800" b="1" dirty="0"/>
              <a:t>-canvas" );</a:t>
            </a:r>
          </a:p>
          <a:p>
            <a:r>
              <a:rPr lang="en-US" altLang="it-IT" sz="1800" b="1" dirty="0"/>
              <a:t>        </a:t>
            </a:r>
          </a:p>
          <a:p>
            <a:r>
              <a:rPr lang="en-US" altLang="it-IT" sz="1800" b="1" dirty="0"/>
              <a:t>    </a:t>
            </a:r>
            <a:r>
              <a:rPr lang="en-US" altLang="it-IT" sz="1800" b="1" dirty="0" err="1"/>
              <a:t>gl</a:t>
            </a:r>
            <a:r>
              <a:rPr lang="en-US" altLang="it-IT" sz="1800" b="1" dirty="0"/>
              <a:t> = </a:t>
            </a:r>
            <a:r>
              <a:rPr lang="en-US" altLang="it-IT" sz="1800" b="1" dirty="0" err="1"/>
              <a:t>WebGLUtils.setupWebGL</a:t>
            </a:r>
            <a:r>
              <a:rPr lang="en-US" altLang="it-IT" sz="1800" b="1" dirty="0"/>
              <a:t>( canvas );</a:t>
            </a:r>
          </a:p>
          <a:p>
            <a:r>
              <a:rPr lang="en-US" altLang="it-IT" sz="1800" b="1" dirty="0"/>
              <a:t>    if ( !</a:t>
            </a:r>
            <a:r>
              <a:rPr lang="en-US" altLang="it-IT" sz="1800" b="1" dirty="0" err="1"/>
              <a:t>gl</a:t>
            </a:r>
            <a:r>
              <a:rPr lang="en-US" altLang="it-IT" sz="1800" b="1" dirty="0"/>
              <a:t> ) { alert( "WebGL isn't available" );</a:t>
            </a:r>
          </a:p>
          <a:p>
            <a:r>
              <a:rPr lang="en-US" altLang="it-IT" sz="1800" b="1" dirty="0"/>
              <a:t> }</a:t>
            </a:r>
          </a:p>
          <a:p>
            <a:r>
              <a:rPr lang="en-US" altLang="it-IT" sz="1800" b="1" dirty="0"/>
              <a:t>    // Four Vertices</a:t>
            </a:r>
          </a:p>
          <a:p>
            <a:endParaRPr lang="en-US" altLang="it-IT" sz="1800" b="1" dirty="0"/>
          </a:p>
          <a:p>
            <a:r>
              <a:rPr lang="en-US" altLang="it-IT" sz="1800" b="1" dirty="0"/>
              <a:t>    </a:t>
            </a:r>
            <a:r>
              <a:rPr lang="en-US" altLang="it-IT" sz="1800" b="1" dirty="0" err="1"/>
              <a:t>var</a:t>
            </a:r>
            <a:r>
              <a:rPr lang="en-US" altLang="it-IT" sz="1800" b="1" dirty="0"/>
              <a:t> vertices = [</a:t>
            </a:r>
          </a:p>
          <a:p>
            <a:r>
              <a:rPr lang="en-US" altLang="it-IT" sz="1800" b="1" dirty="0"/>
              <a:t>        vec2( -0.5, -0.5 ),</a:t>
            </a:r>
          </a:p>
          <a:p>
            <a:r>
              <a:rPr lang="en-US" altLang="it-IT" sz="1800" b="1" dirty="0"/>
              <a:t>        vec2(  -0.5,  0.5 ),</a:t>
            </a:r>
          </a:p>
          <a:p>
            <a:r>
              <a:rPr lang="en-US" altLang="it-IT" sz="1800" b="1" dirty="0"/>
              <a:t>        vec2(  0.5, 0.5 ),</a:t>
            </a:r>
          </a:p>
          <a:p>
            <a:r>
              <a:rPr lang="en-US" altLang="it-IT" sz="1800" b="1" dirty="0"/>
              <a:t>        vec2( 0.5, -0.5)</a:t>
            </a:r>
          </a:p>
          <a:p>
            <a:r>
              <a:rPr lang="en-US" altLang="it-IT" sz="1800" b="1" dirty="0"/>
              <a:t>    ];</a:t>
            </a:r>
          </a:p>
          <a:p>
            <a:r>
              <a:rPr lang="en-US" altLang="it-IT" sz="1800" b="1" dirty="0"/>
              <a:t> </a:t>
            </a:r>
            <a:endParaRPr lang="en-US" altLang="it-IT" sz="1600" b="1" dirty="0"/>
          </a:p>
        </p:txBody>
      </p:sp>
      <p:sp>
        <p:nvSpPr>
          <p:cNvPr id="9011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Notes</a:t>
            </a:r>
          </a:p>
        </p:txBody>
      </p:sp>
      <p:sp>
        <p:nvSpPr>
          <p:cNvPr id="91139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001000" cy="4724400"/>
          </a:xfrm>
        </p:spPr>
        <p:txBody>
          <a:bodyPr/>
          <a:lstStyle/>
          <a:p>
            <a:r>
              <a:rPr lang="en-US" altLang="it-IT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onload</a:t>
            </a:r>
            <a:r>
              <a:rPr lang="en-US" altLang="it-IT">
                <a:ea typeface="ＭＳ Ｐゴシック" panose="020B0600070205080204" pitchFamily="34" charset="-128"/>
              </a:rPr>
              <a:t>: determines where to start execution when all code is loaded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canvas gets WebGL context from HTML file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vertices use vec2 type in MV.js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JS array is not the same as a C or Java array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object with methods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vertices.length // 4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Values in clip coordinates</a:t>
            </a: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endParaRPr lang="en-US" altLang="it-IT">
              <a:ea typeface="ＭＳ Ｐゴシック" panose="020B0600070205080204" pitchFamily="34" charset="-128"/>
            </a:endParaRPr>
          </a:p>
        </p:txBody>
      </p:sp>
      <p:sp>
        <p:nvSpPr>
          <p:cNvPr id="9114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square.js (cont)</a:t>
            </a:r>
          </a:p>
        </p:txBody>
      </p:sp>
      <p:sp>
        <p:nvSpPr>
          <p:cNvPr id="92163" name="TextBox 4"/>
          <p:cNvSpPr txBox="1">
            <a:spLocks noChangeArrowheads="1"/>
          </p:cNvSpPr>
          <p:nvPr/>
        </p:nvSpPr>
        <p:spPr bwMode="auto">
          <a:xfrm>
            <a:off x="266700" y="1295400"/>
            <a:ext cx="86106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600" dirty="0"/>
              <a:t> </a:t>
            </a:r>
          </a:p>
          <a:p>
            <a:r>
              <a:rPr lang="en-US" altLang="it-IT" sz="1600" dirty="0"/>
              <a:t> </a:t>
            </a:r>
            <a:r>
              <a:rPr lang="en-US" altLang="it-IT" sz="1600" b="1" dirty="0"/>
              <a:t>//  Configure </a:t>
            </a:r>
            <a:r>
              <a:rPr lang="en-US" altLang="it-IT" sz="1600" b="1" dirty="0" err="1"/>
              <a:t>WebGL</a:t>
            </a:r>
            <a:r>
              <a:rPr lang="en-US" altLang="it-IT" sz="1600" b="1" dirty="0"/>
              <a:t> </a:t>
            </a:r>
          </a:p>
          <a:p>
            <a:r>
              <a:rPr lang="en-US" altLang="it-IT" sz="1600" b="1" dirty="0"/>
              <a:t> </a:t>
            </a:r>
            <a:r>
              <a:rPr lang="en-US" altLang="it-IT" sz="1600" b="1" dirty="0" err="1"/>
              <a:t>gl.viewport</a:t>
            </a:r>
            <a:r>
              <a:rPr lang="en-US" altLang="it-IT" sz="1600" b="1" dirty="0"/>
              <a:t>( 0, 0, </a:t>
            </a:r>
            <a:r>
              <a:rPr lang="en-US" altLang="it-IT" sz="1600" b="1" dirty="0" err="1"/>
              <a:t>canvas.width</a:t>
            </a:r>
            <a:r>
              <a:rPr lang="en-US" altLang="it-IT" sz="1600" b="1" dirty="0"/>
              <a:t>, </a:t>
            </a:r>
            <a:r>
              <a:rPr lang="en-US" altLang="it-IT" sz="1600" b="1" dirty="0" err="1"/>
              <a:t>canvas.height</a:t>
            </a:r>
            <a:r>
              <a:rPr lang="en-US" altLang="it-IT" sz="1600" b="1" dirty="0"/>
              <a:t> );</a:t>
            </a:r>
          </a:p>
          <a:p>
            <a:r>
              <a:rPr lang="en-US" altLang="it-IT" sz="1600" b="1" dirty="0"/>
              <a:t> </a:t>
            </a:r>
            <a:r>
              <a:rPr lang="en-US" altLang="it-IT" sz="1600" b="1" dirty="0" err="1"/>
              <a:t>gl.clearColor</a:t>
            </a:r>
            <a:r>
              <a:rPr lang="en-US" altLang="it-IT" sz="1600" b="1" dirty="0"/>
              <a:t>( 0.0, 0.0, 0.0, 1.0 );</a:t>
            </a:r>
          </a:p>
          <a:p>
            <a:endParaRPr lang="en-US" altLang="it-IT" sz="1600" b="1" dirty="0"/>
          </a:p>
          <a:p>
            <a:r>
              <a:rPr lang="en-US" altLang="it-IT" sz="1600" b="1" dirty="0"/>
              <a:t>  //  Load </a:t>
            </a:r>
            <a:r>
              <a:rPr lang="en-US" altLang="it-IT" sz="1600" b="1" dirty="0" err="1"/>
              <a:t>shaders</a:t>
            </a:r>
            <a:r>
              <a:rPr lang="en-US" altLang="it-IT" sz="1600" b="1" dirty="0"/>
              <a:t> and initialize attribute buffers</a:t>
            </a:r>
          </a:p>
          <a:p>
            <a:r>
              <a:rPr lang="en-US" altLang="it-IT" sz="1600" b="1" dirty="0"/>
              <a:t> </a:t>
            </a:r>
            <a:r>
              <a:rPr lang="en-US" altLang="it-IT" sz="1600" b="1" dirty="0" err="1"/>
              <a:t>var</a:t>
            </a:r>
            <a:r>
              <a:rPr lang="en-US" altLang="it-IT" sz="1600" b="1" dirty="0"/>
              <a:t> program = </a:t>
            </a:r>
            <a:r>
              <a:rPr lang="en-US" altLang="it-IT" sz="1600" b="1" dirty="0" err="1"/>
              <a:t>initShaders</a:t>
            </a:r>
            <a:r>
              <a:rPr lang="en-US" altLang="it-IT" sz="1600" b="1" dirty="0"/>
              <a:t>( </a:t>
            </a:r>
            <a:r>
              <a:rPr lang="en-US" altLang="it-IT" sz="1600" b="1" dirty="0" err="1"/>
              <a:t>gl</a:t>
            </a:r>
            <a:r>
              <a:rPr lang="en-US" altLang="it-IT" sz="1600" b="1" dirty="0"/>
              <a:t>, "vertex-</a:t>
            </a:r>
            <a:r>
              <a:rPr lang="en-US" altLang="it-IT" sz="1600" b="1" dirty="0" err="1"/>
              <a:t>shader</a:t>
            </a:r>
            <a:r>
              <a:rPr lang="en-US" altLang="it-IT" sz="1600" b="1" dirty="0"/>
              <a:t>", "fragment-</a:t>
            </a:r>
            <a:r>
              <a:rPr lang="en-US" altLang="it-IT" sz="1600" b="1" dirty="0" err="1"/>
              <a:t>shader</a:t>
            </a:r>
            <a:r>
              <a:rPr lang="en-US" altLang="it-IT" sz="1600" b="1" dirty="0"/>
              <a:t>" );</a:t>
            </a:r>
          </a:p>
          <a:p>
            <a:r>
              <a:rPr lang="en-US" altLang="it-IT" sz="1600" b="1" dirty="0"/>
              <a:t> </a:t>
            </a:r>
            <a:r>
              <a:rPr lang="en-US" altLang="it-IT" sz="1600" b="1" dirty="0" err="1"/>
              <a:t>gl.useProgram</a:t>
            </a:r>
            <a:r>
              <a:rPr lang="en-US" altLang="it-IT" sz="1600" b="1" dirty="0"/>
              <a:t>( program );</a:t>
            </a:r>
          </a:p>
          <a:p>
            <a:endParaRPr lang="en-US" altLang="it-IT" sz="1600" b="1" dirty="0"/>
          </a:p>
          <a:p>
            <a:r>
              <a:rPr lang="en-US" altLang="it-IT" sz="1600" b="1" dirty="0"/>
              <a:t>  // Load the data into the GPU</a:t>
            </a:r>
          </a:p>
          <a:p>
            <a:endParaRPr lang="en-US" altLang="it-IT" sz="1600" b="1" dirty="0"/>
          </a:p>
          <a:p>
            <a:r>
              <a:rPr lang="en-US" altLang="it-IT" sz="1600" b="1" dirty="0"/>
              <a:t> </a:t>
            </a:r>
            <a:r>
              <a:rPr lang="en-US" altLang="it-IT" sz="1600" b="1" dirty="0" err="1"/>
              <a:t>var</a:t>
            </a:r>
            <a:r>
              <a:rPr lang="en-US" altLang="it-IT" sz="1600" b="1" dirty="0"/>
              <a:t> </a:t>
            </a:r>
            <a:r>
              <a:rPr lang="en-US" altLang="it-IT" sz="1600" b="1" dirty="0" err="1"/>
              <a:t>bufferId</a:t>
            </a:r>
            <a:r>
              <a:rPr lang="en-US" altLang="it-IT" sz="1600" b="1" dirty="0"/>
              <a:t> = </a:t>
            </a:r>
            <a:r>
              <a:rPr lang="en-US" altLang="it-IT" sz="1600" b="1" dirty="0" err="1"/>
              <a:t>gl.createBuffer</a:t>
            </a:r>
            <a:r>
              <a:rPr lang="en-US" altLang="it-IT" sz="1600" b="1" dirty="0"/>
              <a:t>();</a:t>
            </a:r>
          </a:p>
          <a:p>
            <a:r>
              <a:rPr lang="en-US" altLang="it-IT" sz="1600" b="1" dirty="0"/>
              <a:t> </a:t>
            </a:r>
            <a:r>
              <a:rPr lang="en-US" altLang="it-IT" sz="1600" b="1" dirty="0" err="1"/>
              <a:t>gl.bindBuffer</a:t>
            </a:r>
            <a:r>
              <a:rPr lang="en-US" altLang="it-IT" sz="1600" b="1" dirty="0"/>
              <a:t>( </a:t>
            </a:r>
            <a:r>
              <a:rPr lang="en-US" altLang="it-IT" sz="1600" b="1" dirty="0" err="1"/>
              <a:t>gl.ARRAY_BUFFER</a:t>
            </a:r>
            <a:r>
              <a:rPr lang="en-US" altLang="it-IT" sz="1600" b="1" dirty="0"/>
              <a:t>, </a:t>
            </a:r>
            <a:r>
              <a:rPr lang="en-US" altLang="it-IT" sz="1600" b="1" dirty="0" err="1"/>
              <a:t>bufferId</a:t>
            </a:r>
            <a:r>
              <a:rPr lang="en-US" altLang="it-IT" sz="1600" b="1" dirty="0"/>
              <a:t> );</a:t>
            </a:r>
          </a:p>
          <a:p>
            <a:r>
              <a:rPr lang="en-US" altLang="it-IT" sz="1600" b="1" dirty="0"/>
              <a:t> </a:t>
            </a:r>
            <a:r>
              <a:rPr lang="en-US" altLang="it-IT" sz="1600" b="1" dirty="0" err="1"/>
              <a:t>gl.bufferData</a:t>
            </a:r>
            <a:r>
              <a:rPr lang="en-US" altLang="it-IT" sz="1600" b="1" dirty="0"/>
              <a:t>( </a:t>
            </a:r>
            <a:r>
              <a:rPr lang="en-US" altLang="it-IT" sz="1600" b="1" dirty="0" err="1"/>
              <a:t>gl.ARRAY_BUFFER</a:t>
            </a:r>
            <a:r>
              <a:rPr lang="en-US" altLang="it-IT" sz="1600" b="1" dirty="0"/>
              <a:t>, flatten(vertices), </a:t>
            </a:r>
            <a:r>
              <a:rPr lang="en-US" altLang="it-IT" sz="1600" b="1" dirty="0" err="1"/>
              <a:t>gl.STATIC_DRAW</a:t>
            </a:r>
            <a:r>
              <a:rPr lang="en-US" altLang="it-IT" sz="1600" b="1" dirty="0"/>
              <a:t> );</a:t>
            </a:r>
          </a:p>
          <a:p>
            <a:r>
              <a:rPr lang="en-US" altLang="it-IT" sz="1600" b="1" dirty="0"/>
              <a:t>  // Associate out </a:t>
            </a:r>
            <a:r>
              <a:rPr lang="en-US" altLang="it-IT" sz="1600" b="1" dirty="0" err="1"/>
              <a:t>shader</a:t>
            </a:r>
            <a:r>
              <a:rPr lang="en-US" altLang="it-IT" sz="1600" b="1" dirty="0"/>
              <a:t> variables with our data buffer</a:t>
            </a:r>
          </a:p>
          <a:p>
            <a:r>
              <a:rPr lang="en-US" altLang="it-IT" sz="1600" b="1" dirty="0"/>
              <a:t> </a:t>
            </a:r>
            <a:r>
              <a:rPr lang="en-US" altLang="it-IT" sz="1600" b="1" dirty="0" err="1"/>
              <a:t>var</a:t>
            </a:r>
            <a:r>
              <a:rPr lang="en-US" altLang="it-IT" sz="1600" b="1" dirty="0"/>
              <a:t> </a:t>
            </a:r>
            <a:r>
              <a:rPr lang="en-US" altLang="it-IT" sz="1600" b="1" dirty="0" err="1"/>
              <a:t>vPosition</a:t>
            </a:r>
            <a:r>
              <a:rPr lang="en-US" altLang="it-IT" sz="1600" b="1" dirty="0"/>
              <a:t> = </a:t>
            </a:r>
            <a:r>
              <a:rPr lang="en-US" altLang="it-IT" sz="1600" b="1" dirty="0" err="1"/>
              <a:t>gl.getAttribLocation</a:t>
            </a:r>
            <a:r>
              <a:rPr lang="en-US" altLang="it-IT" sz="1600" b="1" dirty="0"/>
              <a:t>( program, "</a:t>
            </a:r>
            <a:r>
              <a:rPr lang="en-US" altLang="it-IT" sz="1600" b="1" dirty="0" err="1"/>
              <a:t>vPosition</a:t>
            </a:r>
            <a:r>
              <a:rPr lang="en-US" altLang="it-IT" sz="1600" b="1" dirty="0"/>
              <a:t>" );</a:t>
            </a:r>
          </a:p>
          <a:p>
            <a:r>
              <a:rPr lang="en-US" altLang="it-IT" sz="1600" b="1" dirty="0"/>
              <a:t> </a:t>
            </a:r>
            <a:r>
              <a:rPr lang="en-US" altLang="it-IT" sz="1600" b="1" dirty="0" err="1"/>
              <a:t>gl.vertexAttribPointer</a:t>
            </a:r>
            <a:r>
              <a:rPr lang="en-US" altLang="it-IT" sz="1600" b="1" dirty="0"/>
              <a:t>( </a:t>
            </a:r>
            <a:r>
              <a:rPr lang="en-US" altLang="it-IT" sz="1600" b="1" dirty="0" err="1"/>
              <a:t>vPosition</a:t>
            </a:r>
            <a:r>
              <a:rPr lang="en-US" altLang="it-IT" sz="1600" b="1" dirty="0"/>
              <a:t>, 2, </a:t>
            </a:r>
            <a:r>
              <a:rPr lang="en-US" altLang="it-IT" sz="1600" b="1" dirty="0" err="1"/>
              <a:t>gl.FLOAT</a:t>
            </a:r>
            <a:r>
              <a:rPr lang="en-US" altLang="it-IT" sz="1600" b="1" dirty="0"/>
              <a:t>, false, 0, 0 );</a:t>
            </a:r>
          </a:p>
          <a:p>
            <a:r>
              <a:rPr lang="en-US" altLang="it-IT" sz="1600" b="1" dirty="0"/>
              <a:t> </a:t>
            </a:r>
            <a:r>
              <a:rPr lang="en-US" altLang="it-IT" sz="1600" b="1" dirty="0" err="1"/>
              <a:t>gl.enableVertexAttribArray</a:t>
            </a:r>
            <a:r>
              <a:rPr lang="en-US" altLang="it-IT" sz="1600" b="1" dirty="0"/>
              <a:t>( </a:t>
            </a:r>
            <a:r>
              <a:rPr lang="en-US" altLang="it-IT" sz="1600" b="1" dirty="0" err="1"/>
              <a:t>vPosition</a:t>
            </a:r>
            <a:r>
              <a:rPr lang="en-US" altLang="it-IT" sz="1600" b="1" dirty="0"/>
              <a:t> );    </a:t>
            </a:r>
          </a:p>
        </p:txBody>
      </p:sp>
      <p:sp>
        <p:nvSpPr>
          <p:cNvPr id="9216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Notes</a:t>
            </a:r>
          </a:p>
        </p:txBody>
      </p:sp>
      <p:sp>
        <p:nvSpPr>
          <p:cNvPr id="931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it-IT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initShaders</a:t>
            </a:r>
            <a:r>
              <a:rPr lang="en-US" altLang="it-IT">
                <a:ea typeface="ＭＳ Ｐゴシック" panose="020B0600070205080204" pitchFamily="34" charset="-128"/>
              </a:rPr>
              <a:t> used to load, compile and link shaders to form a program object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 Load data onto GPU by creating a </a:t>
            </a:r>
            <a:r>
              <a:rPr lang="en-US" altLang="it-IT" b="1">
                <a:ea typeface="ＭＳ Ｐゴシック" panose="020B0600070205080204" pitchFamily="34" charset="-128"/>
              </a:rPr>
              <a:t>vertex buffer object</a:t>
            </a:r>
            <a:r>
              <a:rPr lang="en-US" altLang="it-IT">
                <a:ea typeface="ＭＳ Ｐゴシック" panose="020B0600070205080204" pitchFamily="34" charset="-128"/>
              </a:rPr>
              <a:t> on the GPU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Note use of flatten() to convert JS array to an array of float32’s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Finally we must connect variable in program with variable in shader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need name, type, location in buffer</a:t>
            </a:r>
          </a:p>
        </p:txBody>
      </p:sp>
      <p:sp>
        <p:nvSpPr>
          <p:cNvPr id="9318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square.js (cont)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266700" y="1295400"/>
            <a:ext cx="86106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600" dirty="0"/>
              <a:t> </a:t>
            </a:r>
          </a:p>
          <a:p>
            <a:r>
              <a:rPr lang="en-US" altLang="it-IT" sz="1600" b="1" dirty="0"/>
              <a:t>    render();</a:t>
            </a:r>
          </a:p>
          <a:p>
            <a:r>
              <a:rPr lang="en-US" altLang="it-IT" sz="1600" b="1" dirty="0"/>
              <a:t>};</a:t>
            </a:r>
          </a:p>
          <a:p>
            <a:endParaRPr lang="en-US" altLang="it-IT" sz="1600" b="1" dirty="0"/>
          </a:p>
          <a:p>
            <a:r>
              <a:rPr lang="en-US" altLang="it-IT" sz="1600" b="1" dirty="0"/>
              <a:t>function render() {</a:t>
            </a:r>
          </a:p>
          <a:p>
            <a:r>
              <a:rPr lang="en-US" altLang="it-IT" sz="1600" b="1" dirty="0"/>
              <a:t>    </a:t>
            </a:r>
            <a:r>
              <a:rPr lang="en-US" altLang="it-IT" sz="1600" b="1" dirty="0" err="1"/>
              <a:t>gl.clear</a:t>
            </a:r>
            <a:r>
              <a:rPr lang="en-US" altLang="it-IT" sz="1600" b="1" dirty="0"/>
              <a:t>( </a:t>
            </a:r>
            <a:r>
              <a:rPr lang="en-US" altLang="it-IT" sz="1600" b="1" dirty="0" err="1"/>
              <a:t>gl.COLOR_BUFFER_BIT</a:t>
            </a:r>
            <a:r>
              <a:rPr lang="en-US" altLang="it-IT" sz="1600" b="1" dirty="0"/>
              <a:t> );</a:t>
            </a:r>
          </a:p>
          <a:p>
            <a:r>
              <a:rPr lang="en-US" altLang="it-IT" sz="1600" b="1" dirty="0"/>
              <a:t>    </a:t>
            </a:r>
            <a:r>
              <a:rPr lang="en-US" altLang="it-IT" sz="1600" b="1" dirty="0" err="1"/>
              <a:t>gl.drawArrays</a:t>
            </a:r>
            <a:r>
              <a:rPr lang="en-US" altLang="it-IT" sz="1600" b="1" dirty="0"/>
              <a:t>( </a:t>
            </a:r>
            <a:r>
              <a:rPr lang="en-US" altLang="it-IT" sz="1600" b="1" dirty="0" err="1"/>
              <a:t>gl.TRIANGLE_FAN</a:t>
            </a:r>
            <a:r>
              <a:rPr lang="en-US" altLang="it-IT" sz="1600" b="1" dirty="0"/>
              <a:t>, 0, 4 );</a:t>
            </a:r>
          </a:p>
          <a:p>
            <a:r>
              <a:rPr lang="en-US" altLang="it-IT" sz="1600" b="1" dirty="0"/>
              <a:t>}</a:t>
            </a:r>
          </a:p>
        </p:txBody>
      </p:sp>
      <p:sp>
        <p:nvSpPr>
          <p:cNvPr id="94212" name="Right Triangle 5"/>
          <p:cNvSpPr>
            <a:spLocks noChangeArrowheads="1"/>
          </p:cNvSpPr>
          <p:nvPr/>
        </p:nvSpPr>
        <p:spPr bwMode="auto">
          <a:xfrm rot="5400000">
            <a:off x="1371600" y="3886200"/>
            <a:ext cx="1828800" cy="1676400"/>
          </a:xfrm>
          <a:prstGeom prst="rtTriangl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 anchorCtr="1"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10" name="Right Triangle 9"/>
          <p:cNvSpPr/>
          <p:nvPr/>
        </p:nvSpPr>
        <p:spPr bwMode="auto">
          <a:xfrm rot="16200000">
            <a:off x="1371600" y="3886200"/>
            <a:ext cx="1828800" cy="1676400"/>
          </a:xfrm>
          <a:prstGeom prst="rtTriangle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 anchorCtr="1"/>
          <a:lstStyle/>
          <a:p>
            <a:pPr>
              <a:defRPr/>
            </a:pPr>
            <a:endParaRPr lang="en-US">
              <a:latin typeface="Courier New" charset="0"/>
              <a:ea typeface="+mn-ea"/>
            </a:endParaRPr>
          </a:p>
        </p:txBody>
      </p:sp>
      <p:sp>
        <p:nvSpPr>
          <p:cNvPr id="94214" name="TextBox 10"/>
          <p:cNvSpPr txBox="1">
            <a:spLocks noChangeArrowheads="1"/>
          </p:cNvSpPr>
          <p:nvPr/>
        </p:nvSpPr>
        <p:spPr bwMode="auto">
          <a:xfrm>
            <a:off x="914400" y="5715000"/>
            <a:ext cx="304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0</a:t>
            </a:r>
          </a:p>
        </p:txBody>
      </p:sp>
      <p:sp>
        <p:nvSpPr>
          <p:cNvPr id="94215" name="TextBox 11"/>
          <p:cNvSpPr txBox="1">
            <a:spLocks noChangeArrowheads="1"/>
          </p:cNvSpPr>
          <p:nvPr/>
        </p:nvSpPr>
        <p:spPr bwMode="auto">
          <a:xfrm>
            <a:off x="1066800" y="3581400"/>
            <a:ext cx="304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1</a:t>
            </a:r>
          </a:p>
        </p:txBody>
      </p:sp>
      <p:sp>
        <p:nvSpPr>
          <p:cNvPr id="94216" name="TextBox 12"/>
          <p:cNvSpPr txBox="1">
            <a:spLocks noChangeArrowheads="1"/>
          </p:cNvSpPr>
          <p:nvPr/>
        </p:nvSpPr>
        <p:spPr bwMode="auto">
          <a:xfrm>
            <a:off x="3276600" y="3581400"/>
            <a:ext cx="304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2</a:t>
            </a:r>
          </a:p>
        </p:txBody>
      </p:sp>
      <p:sp>
        <p:nvSpPr>
          <p:cNvPr id="94217" name="TextBox 13"/>
          <p:cNvSpPr txBox="1">
            <a:spLocks noChangeArrowheads="1"/>
          </p:cNvSpPr>
          <p:nvPr/>
        </p:nvSpPr>
        <p:spPr bwMode="auto">
          <a:xfrm>
            <a:off x="3276600" y="5562600"/>
            <a:ext cx="304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3</a:t>
            </a:r>
          </a:p>
        </p:txBody>
      </p:sp>
      <p:sp>
        <p:nvSpPr>
          <p:cNvPr id="94218" name="Footer Placeholder 10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3BCAAEC1-BE87-4C41-9E0E-F7A256BC3A67}" type="slidenum">
              <a:rPr lang="es-ES" altLang="it-IT" sz="1000">
                <a:latin typeface="Arial" panose="020B0604020202020204" pitchFamily="34" charset="0"/>
              </a:rPr>
              <a:pPr lvl="1"/>
              <a:t>6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Practical Approach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it-IT">
                <a:ea typeface="ＭＳ Ｐゴシック" panose="020B0600070205080204" pitchFamily="34" charset="-128"/>
              </a:rPr>
              <a:t>Process objects one at a time in the order they are generated by the application</a:t>
            </a:r>
          </a:p>
          <a:p>
            <a:pPr lvl="1">
              <a:lnSpc>
                <a:spcPct val="90000"/>
              </a:lnSpc>
            </a:pPr>
            <a:r>
              <a:rPr lang="en-US" altLang="it-IT">
                <a:ea typeface="ＭＳ Ｐゴシック" panose="020B0600070205080204" pitchFamily="34" charset="-128"/>
              </a:rPr>
              <a:t>Can consider only local lighting</a:t>
            </a:r>
          </a:p>
          <a:p>
            <a:pPr>
              <a:lnSpc>
                <a:spcPct val="90000"/>
              </a:lnSpc>
            </a:pPr>
            <a:r>
              <a:rPr lang="en-US" altLang="it-IT">
                <a:ea typeface="ＭＳ Ｐゴシック" panose="020B0600070205080204" pitchFamily="34" charset="-128"/>
              </a:rPr>
              <a:t>Pipeline architecture</a:t>
            </a:r>
          </a:p>
          <a:p>
            <a:pPr>
              <a:lnSpc>
                <a:spcPct val="90000"/>
              </a:lnSpc>
            </a:pPr>
            <a:endParaRPr lang="en-US" altLang="it-IT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it-IT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it-IT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it-IT">
                <a:ea typeface="ＭＳ Ｐゴシック" panose="020B0600070205080204" pitchFamily="34" charset="-128"/>
              </a:rPr>
              <a:t>All steps can be implemented in hardware on the graphics card</a:t>
            </a:r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457200" y="4191000"/>
            <a:ext cx="15351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Times New Roman" panose="02020603050405020304" pitchFamily="18" charset="0"/>
              </a:rPr>
              <a:t>application</a:t>
            </a:r>
          </a:p>
          <a:p>
            <a:r>
              <a:rPr lang="en-US" altLang="it-IT">
                <a:latin typeface="Times New Roman" panose="02020603050405020304" pitchFamily="18" charset="0"/>
              </a:rPr>
              <a:t> program</a:t>
            </a:r>
          </a:p>
        </p:txBody>
      </p:sp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7543800" y="4343400"/>
            <a:ext cx="1063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Times New Roman" panose="02020603050405020304" pitchFamily="18" charset="0"/>
              </a:rPr>
              <a:t>display</a:t>
            </a:r>
          </a:p>
        </p:txBody>
      </p:sp>
      <p:pic>
        <p:nvPicPr>
          <p:cNvPr id="922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05200"/>
            <a:ext cx="815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9224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Triangles, Fans or Strips</a:t>
            </a:r>
          </a:p>
        </p:txBody>
      </p:sp>
      <p:sp>
        <p:nvSpPr>
          <p:cNvPr id="95235" name="TextBox 4"/>
          <p:cNvSpPr txBox="1">
            <a:spLocks noChangeArrowheads="1"/>
          </p:cNvSpPr>
          <p:nvPr/>
        </p:nvSpPr>
        <p:spPr bwMode="auto">
          <a:xfrm>
            <a:off x="266700" y="1295400"/>
            <a:ext cx="861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600" dirty="0"/>
              <a:t> </a:t>
            </a:r>
          </a:p>
          <a:p>
            <a:r>
              <a:rPr lang="en-US" altLang="it-IT" sz="1600" b="1" dirty="0" err="1"/>
              <a:t>gl.drawArrays</a:t>
            </a:r>
            <a:r>
              <a:rPr lang="en-US" altLang="it-IT" sz="1600" b="1" dirty="0"/>
              <a:t>( </a:t>
            </a:r>
            <a:r>
              <a:rPr lang="en-US" altLang="it-IT" sz="1600" b="1" dirty="0" err="1"/>
              <a:t>gl.TRIANGLES</a:t>
            </a:r>
            <a:r>
              <a:rPr lang="en-US" altLang="it-IT" sz="1600" b="1" dirty="0"/>
              <a:t>, 0, 6 ); // 0, 1, 2, 0, 2, 3 </a:t>
            </a:r>
          </a:p>
        </p:txBody>
      </p:sp>
      <p:sp>
        <p:nvSpPr>
          <p:cNvPr id="95236" name="Right Triangle 5"/>
          <p:cNvSpPr>
            <a:spLocks noChangeArrowheads="1"/>
          </p:cNvSpPr>
          <p:nvPr/>
        </p:nvSpPr>
        <p:spPr bwMode="auto">
          <a:xfrm rot="5400000">
            <a:off x="1371600" y="3352800"/>
            <a:ext cx="1828800" cy="1676400"/>
          </a:xfrm>
          <a:prstGeom prst="rtTriangl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 anchorCtr="1"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10" name="Right Triangle 9"/>
          <p:cNvSpPr/>
          <p:nvPr/>
        </p:nvSpPr>
        <p:spPr bwMode="auto">
          <a:xfrm rot="16200000">
            <a:off x="1371600" y="3352800"/>
            <a:ext cx="1828800" cy="1676400"/>
          </a:xfrm>
          <a:prstGeom prst="rtTriangle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 anchorCtr="1"/>
          <a:lstStyle/>
          <a:p>
            <a:pPr>
              <a:defRPr/>
            </a:pPr>
            <a:endParaRPr lang="en-US">
              <a:latin typeface="Courier New" charset="0"/>
              <a:ea typeface="+mn-ea"/>
            </a:endParaRPr>
          </a:p>
        </p:txBody>
      </p:sp>
      <p:sp>
        <p:nvSpPr>
          <p:cNvPr id="95238" name="TextBox 10"/>
          <p:cNvSpPr txBox="1">
            <a:spLocks noChangeArrowheads="1"/>
          </p:cNvSpPr>
          <p:nvPr/>
        </p:nvSpPr>
        <p:spPr bwMode="auto">
          <a:xfrm>
            <a:off x="990600" y="5029200"/>
            <a:ext cx="304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0</a:t>
            </a:r>
          </a:p>
        </p:txBody>
      </p:sp>
      <p:sp>
        <p:nvSpPr>
          <p:cNvPr id="95239" name="TextBox 11"/>
          <p:cNvSpPr txBox="1">
            <a:spLocks noChangeArrowheads="1"/>
          </p:cNvSpPr>
          <p:nvPr/>
        </p:nvSpPr>
        <p:spPr bwMode="auto">
          <a:xfrm>
            <a:off x="990600" y="2971800"/>
            <a:ext cx="304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1</a:t>
            </a:r>
          </a:p>
        </p:txBody>
      </p:sp>
      <p:sp>
        <p:nvSpPr>
          <p:cNvPr id="95240" name="TextBox 12"/>
          <p:cNvSpPr txBox="1">
            <a:spLocks noChangeArrowheads="1"/>
          </p:cNvSpPr>
          <p:nvPr/>
        </p:nvSpPr>
        <p:spPr bwMode="auto">
          <a:xfrm>
            <a:off x="3276600" y="2971800"/>
            <a:ext cx="304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2</a:t>
            </a:r>
          </a:p>
        </p:txBody>
      </p:sp>
      <p:sp>
        <p:nvSpPr>
          <p:cNvPr id="95241" name="TextBox 13"/>
          <p:cNvSpPr txBox="1">
            <a:spLocks noChangeArrowheads="1"/>
          </p:cNvSpPr>
          <p:nvPr/>
        </p:nvSpPr>
        <p:spPr bwMode="auto">
          <a:xfrm>
            <a:off x="3276600" y="5029200"/>
            <a:ext cx="304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3</a:t>
            </a:r>
          </a:p>
        </p:txBody>
      </p:sp>
      <p:sp>
        <p:nvSpPr>
          <p:cNvPr id="95242" name="TextBox 4"/>
          <p:cNvSpPr txBox="1">
            <a:spLocks noChangeArrowheads="1"/>
          </p:cNvSpPr>
          <p:nvPr/>
        </p:nvSpPr>
        <p:spPr bwMode="auto">
          <a:xfrm>
            <a:off x="228600" y="5723523"/>
            <a:ext cx="86487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600" dirty="0"/>
              <a:t> </a:t>
            </a:r>
            <a:r>
              <a:rPr lang="en-US" altLang="it-IT" sz="1600" b="1" dirty="0" err="1"/>
              <a:t>gl.drawArrays</a:t>
            </a:r>
            <a:r>
              <a:rPr lang="en-US" altLang="it-IT" sz="1600" b="1" dirty="0"/>
              <a:t>( </a:t>
            </a:r>
            <a:r>
              <a:rPr lang="en-US" altLang="it-IT" sz="1600" b="1" dirty="0" err="1"/>
              <a:t>gl.TRIANGLE_STRIP</a:t>
            </a:r>
            <a:r>
              <a:rPr lang="en-US" altLang="it-IT" sz="1600" b="1" dirty="0"/>
              <a:t>, 0, 4 ); // 0, 1, 3, 2</a:t>
            </a:r>
          </a:p>
        </p:txBody>
      </p:sp>
      <p:sp>
        <p:nvSpPr>
          <p:cNvPr id="95243" name="TextBox 4"/>
          <p:cNvSpPr txBox="1">
            <a:spLocks noChangeArrowheads="1"/>
          </p:cNvSpPr>
          <p:nvPr/>
        </p:nvSpPr>
        <p:spPr bwMode="auto">
          <a:xfrm>
            <a:off x="266700" y="1905000"/>
            <a:ext cx="861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600" dirty="0"/>
              <a:t> </a:t>
            </a:r>
          </a:p>
          <a:p>
            <a:r>
              <a:rPr lang="en-US" altLang="it-IT" sz="1600" b="1" dirty="0" err="1"/>
              <a:t>gl.drawArrays</a:t>
            </a:r>
            <a:r>
              <a:rPr lang="en-US" altLang="it-IT" sz="1600" b="1" dirty="0"/>
              <a:t>( </a:t>
            </a:r>
            <a:r>
              <a:rPr lang="en-US" altLang="it-IT" sz="1600" b="1" dirty="0" err="1"/>
              <a:t>gl.TRIANGLE_FAN</a:t>
            </a:r>
            <a:r>
              <a:rPr lang="en-US" altLang="it-IT" sz="1600" b="1" dirty="0"/>
              <a:t>, 0, 4 ); // 0, 1 , 2, 3</a:t>
            </a:r>
          </a:p>
        </p:txBody>
      </p:sp>
      <p:sp>
        <p:nvSpPr>
          <p:cNvPr id="95244" name="Right Triangle 17"/>
          <p:cNvSpPr>
            <a:spLocks noChangeArrowheads="1"/>
          </p:cNvSpPr>
          <p:nvPr/>
        </p:nvSpPr>
        <p:spPr bwMode="auto">
          <a:xfrm>
            <a:off x="5410200" y="3352800"/>
            <a:ext cx="1828800" cy="1676400"/>
          </a:xfrm>
          <a:prstGeom prst="rtTriangl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 anchorCtr="1"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19" name="Right Triangle 18"/>
          <p:cNvSpPr/>
          <p:nvPr/>
        </p:nvSpPr>
        <p:spPr bwMode="auto">
          <a:xfrm rot="10800000">
            <a:off x="5410200" y="3352800"/>
            <a:ext cx="1828800" cy="1676400"/>
          </a:xfrm>
          <a:prstGeom prst="rtTriangle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 anchorCtr="1"/>
          <a:lstStyle/>
          <a:p>
            <a:pPr>
              <a:defRPr/>
            </a:pPr>
            <a:endParaRPr lang="en-US">
              <a:latin typeface="Courier New" charset="0"/>
              <a:ea typeface="+mn-ea"/>
            </a:endParaRPr>
          </a:p>
        </p:txBody>
      </p:sp>
      <p:sp>
        <p:nvSpPr>
          <p:cNvPr id="95246" name="TextBox 19"/>
          <p:cNvSpPr txBox="1">
            <a:spLocks noChangeArrowheads="1"/>
          </p:cNvSpPr>
          <p:nvPr/>
        </p:nvSpPr>
        <p:spPr bwMode="auto">
          <a:xfrm>
            <a:off x="5029200" y="5029200"/>
            <a:ext cx="304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0</a:t>
            </a:r>
          </a:p>
        </p:txBody>
      </p:sp>
      <p:sp>
        <p:nvSpPr>
          <p:cNvPr id="95247" name="TextBox 20"/>
          <p:cNvSpPr txBox="1">
            <a:spLocks noChangeArrowheads="1"/>
          </p:cNvSpPr>
          <p:nvPr/>
        </p:nvSpPr>
        <p:spPr bwMode="auto">
          <a:xfrm>
            <a:off x="5029200" y="2971800"/>
            <a:ext cx="304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1</a:t>
            </a:r>
          </a:p>
        </p:txBody>
      </p:sp>
      <p:sp>
        <p:nvSpPr>
          <p:cNvPr id="95248" name="TextBox 21"/>
          <p:cNvSpPr txBox="1">
            <a:spLocks noChangeArrowheads="1"/>
          </p:cNvSpPr>
          <p:nvPr/>
        </p:nvSpPr>
        <p:spPr bwMode="auto">
          <a:xfrm>
            <a:off x="7315200" y="2971800"/>
            <a:ext cx="304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2</a:t>
            </a:r>
          </a:p>
        </p:txBody>
      </p:sp>
      <p:sp>
        <p:nvSpPr>
          <p:cNvPr id="95249" name="TextBox 22"/>
          <p:cNvSpPr txBox="1">
            <a:spLocks noChangeArrowheads="1"/>
          </p:cNvSpPr>
          <p:nvPr/>
        </p:nvSpPr>
        <p:spPr bwMode="auto">
          <a:xfrm>
            <a:off x="7315200" y="5029200"/>
            <a:ext cx="304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3</a:t>
            </a:r>
          </a:p>
        </p:txBody>
      </p:sp>
      <p:sp>
        <p:nvSpPr>
          <p:cNvPr id="95250" name="Footer Placeholder 19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752600"/>
            <a:ext cx="7772400" cy="11430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Programming with OpenGL</a:t>
            </a:r>
            <a:br>
              <a:rPr lang="en-US" altLang="it-IT">
                <a:ea typeface="ＭＳ Ｐゴシック" panose="020B0600070205080204" pitchFamily="34" charset="-128"/>
              </a:rPr>
            </a:br>
            <a:r>
              <a:rPr lang="en-US" altLang="it-IT">
                <a:ea typeface="ＭＳ Ｐゴシック" panose="020B0600070205080204" pitchFamily="34" charset="-128"/>
              </a:rPr>
              <a:t>Part 2: Complete Programs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276600"/>
            <a:ext cx="7848600" cy="17526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Ed Angel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Professor of Emeritus of Computer Science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University of New Mexico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6248400" cy="10668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Objectives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620000" cy="47244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Build a complete first program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Introduce shaders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Introduce a standard program structure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Simple viewing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Two-dimensional viewing as a special case of three-dimensional viewing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Initialization steps and program structure</a:t>
            </a:r>
          </a:p>
        </p:txBody>
      </p:sp>
      <p:sp>
        <p:nvSpPr>
          <p:cNvPr id="9830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Program Execution</a:t>
            </a:r>
          </a:p>
        </p:txBody>
      </p:sp>
      <p:sp>
        <p:nvSpPr>
          <p:cNvPr id="1003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WebGL runs within the browser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complex interaction among the operating system, the window system, the browser and your code (HTML and JS)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Simple model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Start with HTML file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files read in asynchronously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start with onload function</a:t>
            </a:r>
          </a:p>
          <a:p>
            <a:pPr lvl="2"/>
            <a:r>
              <a:rPr lang="en-US" altLang="it-IT">
                <a:ea typeface="ＭＳ Ｐゴシック" panose="020B0600070205080204" pitchFamily="34" charset="-128"/>
              </a:rPr>
              <a:t>event driven input</a:t>
            </a:r>
          </a:p>
        </p:txBody>
      </p:sp>
      <p:sp>
        <p:nvSpPr>
          <p:cNvPr id="10035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Coordinate Systems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3058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it-IT" sz="2800">
                <a:ea typeface="ＭＳ Ｐゴシック" panose="020B0600070205080204" pitchFamily="34" charset="-128"/>
              </a:rPr>
              <a:t>The units in </a:t>
            </a:r>
            <a:r>
              <a:rPr lang="en-US" altLang="it-IT" sz="28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points</a:t>
            </a:r>
            <a:r>
              <a:rPr lang="en-US" altLang="it-IT" sz="2800">
                <a:ea typeface="ＭＳ Ｐゴシック" panose="020B0600070205080204" pitchFamily="34" charset="-128"/>
              </a:rPr>
              <a:t> are determined by the application and are called </a:t>
            </a:r>
            <a:r>
              <a:rPr lang="en-US" altLang="it-IT" sz="2800" i="1">
                <a:ea typeface="ＭＳ Ｐゴシック" panose="020B0600070205080204" pitchFamily="34" charset="-128"/>
              </a:rPr>
              <a:t>object, world, model</a:t>
            </a:r>
            <a:r>
              <a:rPr lang="en-US" altLang="it-IT" sz="2800">
                <a:ea typeface="ＭＳ Ｐゴシック" panose="020B0600070205080204" pitchFamily="34" charset="-128"/>
              </a:rPr>
              <a:t> or </a:t>
            </a:r>
            <a:r>
              <a:rPr lang="en-US" altLang="it-IT" sz="2800" i="1">
                <a:ea typeface="ＭＳ Ｐゴシック" panose="020B0600070205080204" pitchFamily="34" charset="-128"/>
              </a:rPr>
              <a:t>problem coordinates</a:t>
            </a:r>
          </a:p>
          <a:p>
            <a:pPr>
              <a:lnSpc>
                <a:spcPct val="90000"/>
              </a:lnSpc>
            </a:pPr>
            <a:r>
              <a:rPr lang="en-US" altLang="it-IT" sz="2800">
                <a:ea typeface="ＭＳ Ｐゴシック" panose="020B0600070205080204" pitchFamily="34" charset="-128"/>
              </a:rPr>
              <a:t>Viewing specifications usually are also in object coordinates</a:t>
            </a:r>
          </a:p>
          <a:p>
            <a:pPr>
              <a:lnSpc>
                <a:spcPct val="90000"/>
              </a:lnSpc>
            </a:pPr>
            <a:r>
              <a:rPr lang="en-US" altLang="it-IT" sz="2800">
                <a:ea typeface="ＭＳ Ｐゴシック" panose="020B0600070205080204" pitchFamily="34" charset="-128"/>
              </a:rPr>
              <a:t>Eventually pixels will be produced in </a:t>
            </a:r>
            <a:r>
              <a:rPr lang="en-US" altLang="it-IT" sz="2800" i="1">
                <a:ea typeface="ＭＳ Ｐゴシック" panose="020B0600070205080204" pitchFamily="34" charset="-128"/>
              </a:rPr>
              <a:t>window coordinates </a:t>
            </a:r>
          </a:p>
          <a:p>
            <a:pPr>
              <a:lnSpc>
                <a:spcPct val="90000"/>
              </a:lnSpc>
            </a:pPr>
            <a:r>
              <a:rPr lang="en-US" altLang="it-IT" sz="2800">
                <a:ea typeface="ＭＳ Ｐゴシック" panose="020B0600070205080204" pitchFamily="34" charset="-128"/>
              </a:rPr>
              <a:t>WebGL also uses some internal representations that usually are not visible to the application but are important in the shaders</a:t>
            </a:r>
          </a:p>
          <a:p>
            <a:pPr>
              <a:lnSpc>
                <a:spcPct val="90000"/>
              </a:lnSpc>
            </a:pPr>
            <a:r>
              <a:rPr lang="en-US" altLang="it-IT" sz="2800">
                <a:ea typeface="ＭＳ Ｐゴシック" panose="020B0600070205080204" pitchFamily="34" charset="-128"/>
              </a:rPr>
              <a:t>Most important is </a:t>
            </a:r>
            <a:r>
              <a:rPr lang="en-US" altLang="it-IT" sz="2800" i="1">
                <a:ea typeface="ＭＳ Ｐゴシック" panose="020B0600070205080204" pitchFamily="34" charset="-128"/>
              </a:rPr>
              <a:t>clip coordinates</a:t>
            </a:r>
          </a:p>
        </p:txBody>
      </p:sp>
      <p:sp>
        <p:nvSpPr>
          <p:cNvPr id="10138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8153400" cy="10668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Coordinate Systems and Shaders</a:t>
            </a:r>
          </a:p>
        </p:txBody>
      </p:sp>
      <p:sp>
        <p:nvSpPr>
          <p:cNvPr id="1034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Vertex shader must output in clip coordinates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Input to fragment shader from rasterizer is in window coordinates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Application can provide vertex data in any coordinate system but shader must eventually produce gl_Position in clip coordinates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Simple example uses clip coordinates</a:t>
            </a:r>
          </a:p>
        </p:txBody>
      </p:sp>
      <p:sp>
        <p:nvSpPr>
          <p:cNvPr id="10342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5" descr="an02f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971800"/>
            <a:ext cx="4572000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WebGL Camera</a:t>
            </a:r>
          </a:p>
        </p:txBody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WebGL places a camera at the origin in object space pointing in the negative </a:t>
            </a:r>
            <a:r>
              <a:rPr lang="en-US" altLang="it-IT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z</a:t>
            </a:r>
            <a:r>
              <a:rPr lang="en-US" altLang="it-IT">
                <a:ea typeface="ＭＳ Ｐゴシック" panose="020B0600070205080204" pitchFamily="34" charset="-128"/>
              </a:rPr>
              <a:t> direction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The default viewing volume</a:t>
            </a:r>
          </a:p>
          <a:p>
            <a:pPr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  is a box centered at the</a:t>
            </a:r>
          </a:p>
          <a:p>
            <a:pPr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  origin with sides of </a:t>
            </a:r>
          </a:p>
          <a:p>
            <a:pPr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  length 2</a:t>
            </a:r>
          </a:p>
        </p:txBody>
      </p:sp>
      <p:sp>
        <p:nvSpPr>
          <p:cNvPr id="104453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Orthographic Viewing</a:t>
            </a:r>
          </a:p>
        </p:txBody>
      </p:sp>
      <p:grpSp>
        <p:nvGrpSpPr>
          <p:cNvPr id="106499" name="Group 64"/>
          <p:cNvGrpSpPr>
            <a:grpSpLocks/>
          </p:cNvGrpSpPr>
          <p:nvPr/>
        </p:nvGrpSpPr>
        <p:grpSpPr bwMode="auto">
          <a:xfrm>
            <a:off x="838200" y="2971800"/>
            <a:ext cx="4516438" cy="3051175"/>
            <a:chOff x="672" y="1248"/>
            <a:chExt cx="2845" cy="1922"/>
          </a:xfrm>
        </p:grpSpPr>
        <p:pic>
          <p:nvPicPr>
            <p:cNvPr id="106508" name="Picture 5" descr="an02f2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1248"/>
              <a:ext cx="2845" cy="1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6509" name="Text Box 10"/>
            <p:cNvSpPr txBox="1">
              <a:spLocks noChangeArrowheads="1"/>
            </p:cNvSpPr>
            <p:nvPr/>
          </p:nvSpPr>
          <p:spPr bwMode="auto">
            <a:xfrm>
              <a:off x="2448" y="2448"/>
              <a:ext cx="31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it-IT" sz="1600" i="1">
                  <a:latin typeface="Times New Roman" panose="02020603050405020304" pitchFamily="18" charset="0"/>
                </a:rPr>
                <a:t>z=0</a:t>
              </a:r>
            </a:p>
          </p:txBody>
        </p:sp>
        <p:sp>
          <p:nvSpPr>
            <p:cNvPr id="106510" name="Rectangle 11"/>
            <p:cNvSpPr>
              <a:spLocks noChangeArrowheads="1"/>
            </p:cNvSpPr>
            <p:nvPr/>
          </p:nvSpPr>
          <p:spPr bwMode="auto">
            <a:xfrm flipV="1">
              <a:off x="2400" y="2592"/>
              <a:ext cx="288" cy="3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endParaRPr lang="it-IT" altLang="it-IT"/>
            </a:p>
          </p:txBody>
        </p:sp>
      </p:grpSp>
      <p:grpSp>
        <p:nvGrpSpPr>
          <p:cNvPr id="106500" name="Group 63"/>
          <p:cNvGrpSpPr>
            <a:grpSpLocks/>
          </p:cNvGrpSpPr>
          <p:nvPr/>
        </p:nvGrpSpPr>
        <p:grpSpPr bwMode="auto">
          <a:xfrm>
            <a:off x="6324600" y="2971800"/>
            <a:ext cx="2363788" cy="2847975"/>
            <a:chOff x="3600" y="1248"/>
            <a:chExt cx="1489" cy="1794"/>
          </a:xfrm>
        </p:grpSpPr>
        <p:pic>
          <p:nvPicPr>
            <p:cNvPr id="106503" name="Picture 7" descr="an02f3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1440"/>
              <a:ext cx="1489" cy="1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6504" name="Rectangle 59"/>
            <p:cNvSpPr>
              <a:spLocks noChangeArrowheads="1"/>
            </p:cNvSpPr>
            <p:nvPr/>
          </p:nvSpPr>
          <p:spPr bwMode="auto">
            <a:xfrm>
              <a:off x="4464" y="1248"/>
              <a:ext cx="288" cy="1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it-IT" altLang="it-IT"/>
            </a:p>
          </p:txBody>
        </p:sp>
        <p:grpSp>
          <p:nvGrpSpPr>
            <p:cNvPr id="106505" name="Group 61"/>
            <p:cNvGrpSpPr>
              <a:grpSpLocks/>
            </p:cNvGrpSpPr>
            <p:nvPr/>
          </p:nvGrpSpPr>
          <p:grpSpPr bwMode="auto">
            <a:xfrm>
              <a:off x="4416" y="1680"/>
              <a:ext cx="384" cy="212"/>
              <a:chOff x="4848" y="1200"/>
              <a:chExt cx="384" cy="212"/>
            </a:xfrm>
          </p:grpSpPr>
          <p:sp>
            <p:nvSpPr>
              <p:cNvPr id="106506" name="Rectangle 60"/>
              <p:cNvSpPr>
                <a:spLocks noChangeArrowheads="1"/>
              </p:cNvSpPr>
              <p:nvPr/>
            </p:nvSpPr>
            <p:spPr bwMode="auto">
              <a:xfrm>
                <a:off x="4848" y="1200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106507" name="Text Box 58"/>
              <p:cNvSpPr txBox="1">
                <a:spLocks noChangeArrowheads="1"/>
              </p:cNvSpPr>
              <p:nvPr/>
            </p:nvSpPr>
            <p:spPr bwMode="auto">
              <a:xfrm>
                <a:off x="4896" y="1200"/>
                <a:ext cx="31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Ctr="1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it-IT" sz="1600" i="1">
                    <a:latin typeface="Times New Roman" panose="02020603050405020304" pitchFamily="18" charset="0"/>
                  </a:rPr>
                  <a:t>z=0</a:t>
                </a:r>
              </a:p>
            </p:txBody>
          </p:sp>
        </p:grpSp>
      </p:grpSp>
      <p:sp>
        <p:nvSpPr>
          <p:cNvPr id="106501" name="Text Box 65"/>
          <p:cNvSpPr txBox="1">
            <a:spLocks noChangeArrowheads="1"/>
          </p:cNvSpPr>
          <p:nvPr/>
        </p:nvSpPr>
        <p:spPr bwMode="auto">
          <a:xfrm>
            <a:off x="820738" y="1600200"/>
            <a:ext cx="601503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Arial" panose="020B0604020202020204" pitchFamily="34" charset="0"/>
              </a:rPr>
              <a:t>In the default orthographic view, points are </a:t>
            </a:r>
          </a:p>
          <a:p>
            <a:r>
              <a:rPr lang="en-US" altLang="it-IT">
                <a:latin typeface="Arial" panose="020B0604020202020204" pitchFamily="34" charset="0"/>
              </a:rPr>
              <a:t>projected forward along the </a:t>
            </a:r>
            <a:r>
              <a:rPr lang="en-US" altLang="it-IT" i="1">
                <a:latin typeface="Times New Roman" panose="02020603050405020304" pitchFamily="18" charset="0"/>
              </a:rPr>
              <a:t>z</a:t>
            </a:r>
            <a:r>
              <a:rPr lang="en-US" altLang="it-IT">
                <a:latin typeface="Arial" panose="020B0604020202020204" pitchFamily="34" charset="0"/>
              </a:rPr>
              <a:t> axis onto the</a:t>
            </a:r>
          </a:p>
          <a:p>
            <a:r>
              <a:rPr lang="en-US" altLang="it-IT">
                <a:latin typeface="Arial" panose="020B0604020202020204" pitchFamily="34" charset="0"/>
              </a:rPr>
              <a:t>plane </a:t>
            </a:r>
            <a:r>
              <a:rPr lang="en-US" altLang="it-IT" i="1">
                <a:latin typeface="Times New Roman" panose="02020603050405020304" pitchFamily="18" charset="0"/>
              </a:rPr>
              <a:t>z=0</a:t>
            </a:r>
          </a:p>
        </p:txBody>
      </p:sp>
      <p:sp>
        <p:nvSpPr>
          <p:cNvPr id="106502" name="Footer Placeholder 1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Viewports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Do not have use the entire window for the image: </a:t>
            </a:r>
            <a:r>
              <a:rPr lang="en-US" altLang="it-IT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gl.viewport(x,y,w,h)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Values in pixels (window coordinates)</a:t>
            </a:r>
          </a:p>
        </p:txBody>
      </p:sp>
      <p:pic>
        <p:nvPicPr>
          <p:cNvPr id="108548" name="Picture 5" descr="an02f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200400"/>
            <a:ext cx="6645275" cy="283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9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010400" cy="10668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Transformations and Viewing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 sz="2700">
                <a:ea typeface="ＭＳ Ｐゴシック" panose="020B0600070205080204" pitchFamily="34" charset="-128"/>
              </a:rPr>
              <a:t>In WebGL, we usually carry out projection using a projection matrix (transformation) before rasterization</a:t>
            </a:r>
          </a:p>
          <a:p>
            <a:r>
              <a:rPr lang="en-US" altLang="it-IT" sz="2700">
                <a:ea typeface="ＭＳ Ｐゴシック" panose="020B0600070205080204" pitchFamily="34" charset="-128"/>
              </a:rPr>
              <a:t>Transformation functions are also used for changes in coordinate systems</a:t>
            </a:r>
            <a:endParaRPr lang="en-US" altLang="it-IT" sz="2000" b="1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r>
              <a:rPr lang="en-US" altLang="it-IT" sz="2700">
                <a:ea typeface="ＭＳ Ｐゴシック" panose="020B0600070205080204" pitchFamily="34" charset="-128"/>
              </a:rPr>
              <a:t>Pre 3.1 OpenGL had a set of transformation functions which have been deprecated</a:t>
            </a:r>
          </a:p>
          <a:p>
            <a:r>
              <a:rPr lang="en-US" altLang="it-IT" sz="2700">
                <a:ea typeface="ＭＳ Ｐゴシック" panose="020B0600070205080204" pitchFamily="34" charset="-128"/>
              </a:rPr>
              <a:t>Three choices in WebGL</a:t>
            </a:r>
          </a:p>
          <a:p>
            <a:pPr lvl="1"/>
            <a:r>
              <a:rPr lang="en-US" altLang="it-IT" sz="2200">
                <a:ea typeface="ＭＳ Ｐゴシック" panose="020B0600070205080204" pitchFamily="34" charset="-128"/>
              </a:rPr>
              <a:t>Application code</a:t>
            </a:r>
          </a:p>
          <a:p>
            <a:pPr lvl="1"/>
            <a:r>
              <a:rPr lang="en-US" altLang="it-IT" sz="2200">
                <a:ea typeface="ＭＳ Ｐゴシック" panose="020B0600070205080204" pitchFamily="34" charset="-128"/>
              </a:rPr>
              <a:t>GLSL functions</a:t>
            </a:r>
          </a:p>
          <a:p>
            <a:pPr lvl="1"/>
            <a:r>
              <a:rPr lang="en-US" altLang="it-IT" sz="2200">
                <a:ea typeface="ＭＳ Ｐゴシック" panose="020B0600070205080204" pitchFamily="34" charset="-128"/>
              </a:rPr>
              <a:t>MV.js</a:t>
            </a:r>
          </a:p>
          <a:p>
            <a:pPr lvl="1"/>
            <a:endParaRPr lang="en-US" altLang="it-IT" sz="1500" b="1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endParaRPr lang="en-US" altLang="it-IT" sz="2700">
              <a:ea typeface="ＭＳ Ｐゴシック" panose="020B0600070205080204" pitchFamily="34" charset="-128"/>
            </a:endParaRPr>
          </a:p>
        </p:txBody>
      </p:sp>
      <p:sp>
        <p:nvSpPr>
          <p:cNvPr id="11059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F5B03999-7E98-439A-9E9B-B6EAE5582C78}" type="slidenum">
              <a:rPr lang="es-ES" altLang="it-IT" sz="1000">
                <a:latin typeface="Arial" panose="020B0604020202020204" pitchFamily="34" charset="0"/>
              </a:rPr>
              <a:pPr lvl="1"/>
              <a:t>7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Vertex Processing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 sz="2700">
                <a:ea typeface="ＭＳ Ｐゴシック" panose="020B0600070205080204" pitchFamily="34" charset="-128"/>
              </a:rPr>
              <a:t>Much of the work in the pipeline is in converting object representations from one coordinate system to another</a:t>
            </a:r>
          </a:p>
          <a:p>
            <a:pPr lvl="1"/>
            <a:r>
              <a:rPr lang="en-US" altLang="it-IT" sz="2200">
                <a:ea typeface="ＭＳ Ｐゴシック" panose="020B0600070205080204" pitchFamily="34" charset="-128"/>
              </a:rPr>
              <a:t>Object coordinates</a:t>
            </a:r>
          </a:p>
          <a:p>
            <a:pPr lvl="1"/>
            <a:r>
              <a:rPr lang="en-US" altLang="it-IT" sz="2200">
                <a:ea typeface="ＭＳ Ｐゴシック" panose="020B0600070205080204" pitchFamily="34" charset="-128"/>
              </a:rPr>
              <a:t>Camera (eye) coordinates</a:t>
            </a:r>
          </a:p>
          <a:p>
            <a:pPr lvl="1"/>
            <a:r>
              <a:rPr lang="en-US" altLang="it-IT" sz="2200">
                <a:ea typeface="ＭＳ Ｐゴシック" panose="020B0600070205080204" pitchFamily="34" charset="-128"/>
              </a:rPr>
              <a:t>Screen coordinates</a:t>
            </a:r>
          </a:p>
          <a:p>
            <a:r>
              <a:rPr lang="en-US" altLang="it-IT" sz="2700">
                <a:ea typeface="ＭＳ Ｐゴシック" panose="020B0600070205080204" pitchFamily="34" charset="-128"/>
              </a:rPr>
              <a:t>Every change of coordinates is equivalent to a matrix transformation </a:t>
            </a:r>
          </a:p>
          <a:p>
            <a:r>
              <a:rPr lang="en-US" altLang="it-IT" sz="2700">
                <a:ea typeface="ＭＳ Ｐゴシック" panose="020B0600070205080204" pitchFamily="34" charset="-128"/>
              </a:rPr>
              <a:t>Vertex processor also computes vertex colors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638800"/>
            <a:ext cx="7315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024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First Assignment: Tessellation and Twist</a:t>
            </a:r>
          </a:p>
        </p:txBody>
      </p:sp>
      <p:sp>
        <p:nvSpPr>
          <p:cNvPr id="11264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458200" cy="47244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Consider rotating a 2D point about the origin</a:t>
            </a: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it-IT">
              <a:ea typeface="ＭＳ Ｐゴシック" panose="020B0600070205080204" pitchFamily="34" charset="-128"/>
            </a:endParaRPr>
          </a:p>
          <a:p>
            <a:r>
              <a:rPr lang="en-US" altLang="it-IT">
                <a:ea typeface="ＭＳ Ｐゴシック" panose="020B0600070205080204" pitchFamily="34" charset="-128"/>
              </a:rPr>
              <a:t>Now let amount of rotation depend on distance from origin giving us </a:t>
            </a:r>
            <a:r>
              <a:rPr lang="en-US" altLang="it-IT" b="1">
                <a:ea typeface="ＭＳ Ｐゴシック" panose="020B0600070205080204" pitchFamily="34" charset="-128"/>
              </a:rPr>
              <a:t>twist</a:t>
            </a:r>
          </a:p>
        </p:txBody>
      </p:sp>
      <p:graphicFrame>
        <p:nvGraphicFramePr>
          <p:cNvPr id="112644" name="Object 2"/>
          <p:cNvGraphicFramePr>
            <a:graphicFrameLocks noChangeAspect="1"/>
          </p:cNvGraphicFramePr>
          <p:nvPr/>
        </p:nvGraphicFramePr>
        <p:xfrm>
          <a:off x="2752725" y="2133600"/>
          <a:ext cx="3638550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1" name="Equation" r:id="rId3" imgW="1206500" imgH="393700" progId="Equation.3">
                  <p:embed/>
                </p:oleObj>
              </mc:Choice>
              <mc:Fallback>
                <p:oleObj name="Equation" r:id="rId3" imgW="1206500" imgH="3937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2725" y="2133600"/>
                        <a:ext cx="3638550" cy="118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45" name="Object 3"/>
          <p:cNvGraphicFramePr>
            <a:graphicFrameLocks noChangeAspect="1"/>
          </p:cNvGraphicFramePr>
          <p:nvPr/>
        </p:nvGraphicFramePr>
        <p:xfrm>
          <a:off x="2054225" y="4354513"/>
          <a:ext cx="4711700" cy="214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2" name="Equation" r:id="rId5" imgW="1562100" imgH="711200" progId="Equation.3">
                  <p:embed/>
                </p:oleObj>
              </mc:Choice>
              <mc:Fallback>
                <p:oleObj name="Equation" r:id="rId5" imgW="1562100" imgH="711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4225" y="4354513"/>
                        <a:ext cx="4711700" cy="214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46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Example</a:t>
            </a:r>
          </a:p>
        </p:txBody>
      </p:sp>
      <p:pic>
        <p:nvPicPr>
          <p:cNvPr id="113667" name="Content Placeholder 4" descr="t1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706" r="-24706"/>
          <a:stretch>
            <a:fillRect/>
          </a:stretch>
        </p:blipFill>
        <p:spPr>
          <a:xfrm>
            <a:off x="685800" y="1524000"/>
            <a:ext cx="3886200" cy="2362200"/>
          </a:xfrm>
        </p:spPr>
      </p:pic>
      <p:pic>
        <p:nvPicPr>
          <p:cNvPr id="113668" name="Picture 5" descr="t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45"/>
          <a:stretch>
            <a:fillRect/>
          </a:stretch>
        </p:blipFill>
        <p:spPr bwMode="auto">
          <a:xfrm>
            <a:off x="5029200" y="1371600"/>
            <a:ext cx="2947988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9" name="Picture 6" descr="t3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295650"/>
            <a:ext cx="2820988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0" name="Picture 7" descr="t4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9"/>
          <a:stretch>
            <a:fillRect/>
          </a:stretch>
        </p:blipFill>
        <p:spPr bwMode="auto">
          <a:xfrm>
            <a:off x="5029200" y="3432175"/>
            <a:ext cx="2998788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71" name="TextBox 8"/>
          <p:cNvSpPr txBox="1">
            <a:spLocks noChangeArrowheads="1"/>
          </p:cNvSpPr>
          <p:nvPr/>
        </p:nvSpPr>
        <p:spPr bwMode="auto">
          <a:xfrm>
            <a:off x="2133600" y="3429000"/>
            <a:ext cx="1219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2000">
                <a:latin typeface="Arial" panose="020B0604020202020204" pitchFamily="34" charset="0"/>
              </a:rPr>
              <a:t>triangle</a:t>
            </a:r>
          </a:p>
        </p:txBody>
      </p:sp>
      <p:sp>
        <p:nvSpPr>
          <p:cNvPr id="113672" name="TextBox 9"/>
          <p:cNvSpPr txBox="1">
            <a:spLocks noChangeArrowheads="1"/>
          </p:cNvSpPr>
          <p:nvPr/>
        </p:nvSpPr>
        <p:spPr bwMode="auto">
          <a:xfrm>
            <a:off x="5334000" y="3352800"/>
            <a:ext cx="3200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2000">
                <a:latin typeface="Arial" panose="020B0604020202020204" pitchFamily="34" charset="0"/>
              </a:rPr>
              <a:t>tessellated triangle</a:t>
            </a:r>
          </a:p>
        </p:txBody>
      </p:sp>
      <p:sp>
        <p:nvSpPr>
          <p:cNvPr id="113673" name="TextBox 10"/>
          <p:cNvSpPr txBox="1">
            <a:spLocks noChangeArrowheads="1"/>
          </p:cNvSpPr>
          <p:nvPr/>
        </p:nvSpPr>
        <p:spPr bwMode="auto">
          <a:xfrm>
            <a:off x="1066800" y="5819775"/>
            <a:ext cx="3200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2000">
                <a:latin typeface="Arial" panose="020B0604020202020204" pitchFamily="34" charset="0"/>
              </a:rPr>
              <a:t>twist without tessellation</a:t>
            </a:r>
          </a:p>
        </p:txBody>
      </p:sp>
      <p:sp>
        <p:nvSpPr>
          <p:cNvPr id="113674" name="TextBox 11"/>
          <p:cNvSpPr txBox="1">
            <a:spLocks noChangeArrowheads="1"/>
          </p:cNvSpPr>
          <p:nvPr/>
        </p:nvSpPr>
        <p:spPr bwMode="auto">
          <a:xfrm>
            <a:off x="5257800" y="5819775"/>
            <a:ext cx="3200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2000">
                <a:latin typeface="Arial" panose="020B0604020202020204" pitchFamily="34" charset="0"/>
              </a:rPr>
              <a:t>twist after tessellation</a:t>
            </a:r>
          </a:p>
        </p:txBody>
      </p:sp>
      <p:sp>
        <p:nvSpPr>
          <p:cNvPr id="113675" name="Footer Placeholder 1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3CCC446B-4E03-4697-96BB-E002C1EB7508}" type="slidenum">
              <a:rPr lang="es-ES" altLang="it-IT" sz="1000">
                <a:latin typeface="Arial" panose="020B0604020202020204" pitchFamily="34" charset="0"/>
              </a:rPr>
              <a:pPr lvl="1"/>
              <a:t>8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Projection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 i="1">
                <a:ea typeface="ＭＳ Ｐゴシック" panose="020B0600070205080204" pitchFamily="34" charset="-128"/>
              </a:rPr>
              <a:t>Projection </a:t>
            </a:r>
            <a:r>
              <a:rPr lang="en-US" altLang="it-IT">
                <a:ea typeface="ＭＳ Ｐゴシック" panose="020B0600070205080204" pitchFamily="34" charset="-128"/>
              </a:rPr>
              <a:t>is the process that combines the 3D viewer with the 3D objects to produce the 2D image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Perspective projections: all projectors meet at the center of projection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Parallel projection: projectors are parallel, center of projection is replaced by a direction of projection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410200"/>
            <a:ext cx="7086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127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AA650738-501F-4EDA-8402-4D6999532AEC}" type="slidenum">
              <a:rPr lang="es-ES" altLang="it-IT" sz="1000">
                <a:latin typeface="Arial" panose="020B0604020202020204" pitchFamily="34" charset="0"/>
              </a:rPr>
              <a:pPr lvl="1"/>
              <a:t>9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Primitive Assembly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Vertices must be collected into geometric objects before clipping and rasterization can take place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Line segments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Polygons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Curves and surfaces</a:t>
            </a:r>
          </a:p>
        </p:txBody>
      </p:sp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562600"/>
            <a:ext cx="688498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229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LA1">
  <a:themeElements>
    <a:clrScheme name="ULA1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ULA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urier New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urier New" charset="0"/>
          </a:defRPr>
        </a:defPPr>
      </a:lstStyle>
    </a:lnDef>
  </a:objectDefaults>
  <a:extraClrSchemeLst>
    <a:extraClrScheme>
      <a:clrScheme name="ULA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LA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LA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LA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LA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LA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LA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C:\PPT\VENEZUELA\ULA1.PPT</Template>
  <TotalTime>5841</TotalTime>
  <Words>3743</Words>
  <Application>Microsoft Office PowerPoint</Application>
  <PresentationFormat>Presentazione su schermo (4:3)</PresentationFormat>
  <Paragraphs>672</Paragraphs>
  <Slides>71</Slides>
  <Notes>37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71</vt:i4>
      </vt:variant>
    </vt:vector>
  </HeadingPairs>
  <TitlesOfParts>
    <vt:vector size="78" baseType="lpstr">
      <vt:lpstr>ＭＳ Ｐゴシック</vt:lpstr>
      <vt:lpstr>Arial</vt:lpstr>
      <vt:lpstr>Courier New</vt:lpstr>
      <vt:lpstr>Times New Roman</vt:lpstr>
      <vt:lpstr>ULA1</vt:lpstr>
      <vt:lpstr>ClipArt</vt:lpstr>
      <vt:lpstr>Equation</vt:lpstr>
      <vt:lpstr>Introduction to Computer Graphics with WebGL</vt:lpstr>
      <vt:lpstr>Models and Architectures</vt:lpstr>
      <vt:lpstr>Objectives</vt:lpstr>
      <vt:lpstr>Image Formation Revisited</vt:lpstr>
      <vt:lpstr>Physical Approaches</vt:lpstr>
      <vt:lpstr>Practical Approach</vt:lpstr>
      <vt:lpstr>Vertex Processing</vt:lpstr>
      <vt:lpstr>Projection</vt:lpstr>
      <vt:lpstr>Primitive Assembly</vt:lpstr>
      <vt:lpstr>Clipping</vt:lpstr>
      <vt:lpstr>Rasterization</vt:lpstr>
      <vt:lpstr>Fragment Processing</vt:lpstr>
      <vt:lpstr>The Programmer’s Interface</vt:lpstr>
      <vt:lpstr>API Contents</vt:lpstr>
      <vt:lpstr>Object Specification</vt:lpstr>
      <vt:lpstr>Example (old style)</vt:lpstr>
      <vt:lpstr>Example (GPU based)</vt:lpstr>
      <vt:lpstr>Camera Specification</vt:lpstr>
      <vt:lpstr>Lights and Materials</vt:lpstr>
      <vt:lpstr>Introduction to Computer Graphics with WebGL</vt:lpstr>
      <vt:lpstr>Programming with WebGL Part 1: Background</vt:lpstr>
      <vt:lpstr>Objectives</vt:lpstr>
      <vt:lpstr>Early History of APIs</vt:lpstr>
      <vt:lpstr>PHIGS and X</vt:lpstr>
      <vt:lpstr>SGI and GL</vt:lpstr>
      <vt:lpstr>OpenGL</vt:lpstr>
      <vt:lpstr>OpenGL Evolution</vt:lpstr>
      <vt:lpstr>Modern OpenGL</vt:lpstr>
      <vt:lpstr>Immediate Mode Graphics</vt:lpstr>
      <vt:lpstr>Retained Mode Graphics</vt:lpstr>
      <vt:lpstr>OpenGL 3.1</vt:lpstr>
      <vt:lpstr>Other Versions</vt:lpstr>
      <vt:lpstr>Introduction to Computer Graphics with WebGL</vt:lpstr>
      <vt:lpstr>Programming with WebGL Part 1: Background</vt:lpstr>
      <vt:lpstr>OpenGL Architecture</vt:lpstr>
      <vt:lpstr>Software Organization</vt:lpstr>
      <vt:lpstr>A OpenGL Simple Program </vt:lpstr>
      <vt:lpstr>It used to be easy</vt:lpstr>
      <vt:lpstr>What happened?</vt:lpstr>
      <vt:lpstr>Execution in Browser</vt:lpstr>
      <vt:lpstr>Event Loop</vt:lpstr>
      <vt:lpstr>Lack of Object Orientation</vt:lpstr>
      <vt:lpstr>WebGL function format</vt:lpstr>
      <vt:lpstr>WebGL constants</vt:lpstr>
      <vt:lpstr>WebGL and GLSL</vt:lpstr>
      <vt:lpstr>GLSL</vt:lpstr>
      <vt:lpstr>Programming with OpenGL Part 2: Complete Programs</vt:lpstr>
      <vt:lpstr>Objectives</vt:lpstr>
      <vt:lpstr>Square Program</vt:lpstr>
      <vt:lpstr>WebGL</vt:lpstr>
      <vt:lpstr>square.html</vt:lpstr>
      <vt:lpstr>Shaders</vt:lpstr>
      <vt:lpstr>square.html (cont)</vt:lpstr>
      <vt:lpstr>Files</vt:lpstr>
      <vt:lpstr>square.js</vt:lpstr>
      <vt:lpstr>Notes</vt:lpstr>
      <vt:lpstr>square.js (cont)</vt:lpstr>
      <vt:lpstr>Notes</vt:lpstr>
      <vt:lpstr>square.js (cont)</vt:lpstr>
      <vt:lpstr>Triangles, Fans or Strips</vt:lpstr>
      <vt:lpstr>Programming with OpenGL Part 2: Complete Programs</vt:lpstr>
      <vt:lpstr>Objectives</vt:lpstr>
      <vt:lpstr>Program Execution</vt:lpstr>
      <vt:lpstr>Coordinate Systems</vt:lpstr>
      <vt:lpstr>Coordinate Systems and Shaders</vt:lpstr>
      <vt:lpstr>WebGL Camera</vt:lpstr>
      <vt:lpstr>Orthographic Viewing</vt:lpstr>
      <vt:lpstr>Viewports</vt:lpstr>
      <vt:lpstr>Transformations and Viewing</vt:lpstr>
      <vt:lpstr>First Assignment: Tessellation and Twist</vt:lpstr>
      <vt:lpstr>Example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 Angel</dc:creator>
  <cp:lastModifiedBy>Marco Schaerf</cp:lastModifiedBy>
  <cp:revision>45</cp:revision>
  <dcterms:created xsi:type="dcterms:W3CDTF">2011-03-02T05:15:48Z</dcterms:created>
  <dcterms:modified xsi:type="dcterms:W3CDTF">2018-03-12T11:45:47Z</dcterms:modified>
</cp:coreProperties>
</file>