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290" r:id="rId2"/>
    <p:sldId id="256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76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392803D-70A8-4D5C-9581-C0F99EA7130D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D736287-D761-4695-B7F3-93E773E45DB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548A4AD-F690-4A38-8C6E-16A728FF0448}" type="slidenum">
              <a:rPr lang="en-US" altLang="it-IT" sz="1300" smtClean="0"/>
              <a:pPr/>
              <a:t>2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92F235-8FC6-4DA0-BACA-26F699E9B615}" type="slidenum">
              <a:rPr lang="en-US" altLang="it-IT" sz="1300" smtClean="0"/>
              <a:pPr/>
              <a:t>11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042C64-AEB9-4603-9DF6-340F5D150A42}" type="slidenum">
              <a:rPr lang="en-US" altLang="it-IT" sz="1300" smtClean="0"/>
              <a:pPr/>
              <a:t>12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D519F9-2782-4095-90FA-28B877205A70}" type="slidenum">
              <a:rPr lang="en-US" altLang="it-IT" sz="1300" smtClean="0"/>
              <a:pPr/>
              <a:t>14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8D490F7-2F3D-4570-9C4D-E040E8D9E05D}" type="slidenum">
              <a:rPr lang="en-US" altLang="it-IT" sz="1300" smtClean="0"/>
              <a:pPr/>
              <a:t>15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6958BF0-523E-4506-97D6-0DBAB9B5E4AB}" type="slidenum">
              <a:rPr lang="en-US" altLang="it-IT" sz="1300" smtClean="0"/>
              <a:pPr/>
              <a:t>16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CF8538A-104D-4751-B138-5E9FA86300D2}" type="slidenum">
              <a:rPr lang="en-US" altLang="it-IT" sz="1300" smtClean="0"/>
              <a:pPr/>
              <a:t>17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557DA07-900A-40E0-B7BA-A3E046A18EFC}" type="slidenum">
              <a:rPr lang="en-US" altLang="it-IT" sz="1300" smtClean="0"/>
              <a:pPr/>
              <a:t>18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C0C261-EB84-48FA-A362-690D6B8E93E2}" type="slidenum">
              <a:rPr lang="en-US" altLang="it-IT" sz="1300" smtClean="0"/>
              <a:pPr/>
              <a:t>19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7D42FA2-2BDE-4B32-95B2-75BBFC1D0E77}" type="slidenum">
              <a:rPr lang="en-US" altLang="it-IT" sz="1300" smtClean="0"/>
              <a:pPr/>
              <a:t>20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5FAB96-8AB1-4145-A5D3-42C7DD8B45CB}" type="slidenum">
              <a:rPr lang="en-US" altLang="it-IT" sz="1300" smtClean="0"/>
              <a:pPr/>
              <a:t>22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171FDFA-A281-4FEA-B604-BAD3E262CAEF}" type="slidenum">
              <a:rPr lang="en-US" altLang="it-IT" sz="1300" smtClean="0"/>
              <a:pPr/>
              <a:t>3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372DC9-48A2-4A2D-BD22-90CD3459E7FF}" type="slidenum">
              <a:rPr lang="en-US" altLang="it-IT" sz="1300" smtClean="0"/>
              <a:pPr/>
              <a:t>23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A401B5E-C9BF-4E9F-AAD3-4810245F1B92}" type="slidenum">
              <a:rPr lang="en-US" altLang="it-IT" sz="1300" smtClean="0"/>
              <a:pPr/>
              <a:t>26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AF0045-D637-4D4A-816C-C5ABECD99155}" type="slidenum">
              <a:rPr lang="en-US" altLang="it-IT" sz="1300" smtClean="0"/>
              <a:pPr/>
              <a:t>27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5C2C721-74E0-4978-8268-92003E60D409}" type="slidenum">
              <a:rPr lang="en-US" altLang="it-IT" sz="1300" smtClean="0"/>
              <a:pPr/>
              <a:t>28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AE406EB-4644-47C5-A688-65E8422787BE}" type="slidenum">
              <a:rPr lang="en-US" altLang="it-IT" sz="1300" smtClean="0"/>
              <a:pPr/>
              <a:t>4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BBF2AA6-53E9-4678-8565-BA063DE577A4}" type="slidenum">
              <a:rPr lang="en-US" altLang="it-IT" sz="1300" smtClean="0"/>
              <a:pPr/>
              <a:t>5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AB11B44-936A-4377-951A-1A4691E51750}" type="slidenum">
              <a:rPr lang="en-US" altLang="it-IT" sz="1300" smtClean="0"/>
              <a:pPr/>
              <a:t>6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BD6569F-DC1E-44C2-950C-0C4D2470F80B}" type="slidenum">
              <a:rPr lang="en-US" altLang="it-IT" sz="1300" smtClean="0"/>
              <a:pPr/>
              <a:t>7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DEE1F27-0D1D-48AB-B40E-F382539BB815}" type="slidenum">
              <a:rPr lang="en-US" altLang="it-IT" sz="1300" smtClean="0"/>
              <a:pPr/>
              <a:t>8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F6F13B-4680-4F27-BC5E-D99F2F1E3B7C}" type="slidenum">
              <a:rPr lang="en-US" altLang="it-IT" sz="1300" smtClean="0"/>
              <a:pPr/>
              <a:t>9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AF2A43-2984-4E08-BEF0-33436F485999}" type="slidenum">
              <a:rPr lang="en-US" altLang="it-IT" sz="1300" smtClean="0"/>
              <a:pPr/>
              <a:t>10</a:t>
            </a:fld>
            <a:endParaRPr lang="en-US" altLang="it-IT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27F63A9-59FC-4B89-9005-1888E1306F82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5595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A0D50B1-FFFB-429B-96F9-5EE56E2BE0B8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146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5F45D82-B558-4553-BB13-686EDCBBD787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835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BFE954C-2E9B-48B1-A67E-3E4C16C375AB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5565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7A1AAE4-5C6B-42C2-88F8-F36344AD8F6B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31564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F2E5C75-3ADD-4584-985A-F6C09CC9CADB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9006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7291D74-EAF9-4D1A-AFAE-955D3C242251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55471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856E07E-8E10-4CE9-8EF7-29B1CBAB359A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85612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0A4E4AD-3EFB-4A74-B332-3E66BB730B6F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1579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A28EA0F-9D1E-4112-80E6-5695EC24807C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1311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D57C27C-8B77-4ED0-906C-2E2D0880CBF0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88318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Click to Edit Master Text Styles</a:t>
            </a:r>
          </a:p>
          <a:p>
            <a:pPr lvl="1"/>
            <a:r>
              <a:rPr lang="es-ES" altLang="it-IT"/>
              <a:t>SECOND LEVEL</a:t>
            </a:r>
          </a:p>
          <a:p>
            <a:pPr lvl="2"/>
            <a:r>
              <a:rPr lang="es-ES" altLang="it-IT"/>
              <a:t>THIRD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 algn="r">
              <a:defRPr sz="1000">
                <a:latin typeface="Arial" panose="020B0604020202020204" pitchFamily="34" charset="0"/>
              </a:defRPr>
            </a:lvl2pPr>
          </a:lstStyle>
          <a:p>
            <a:pPr lvl="1">
              <a:defRPr/>
            </a:pPr>
            <a:fld id="{402250EE-BA59-458A-B8C0-2DDECB94053D}" type="slidenum">
              <a:rPr lang="es-ES" altLang="it-IT"/>
              <a:pPr lvl="1">
                <a:defRPr/>
              </a:pPr>
              <a:t>‹N›</a:t>
            </a:fld>
            <a:endParaRPr lang="es-ES" altLang="it-IT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030" name="Object 2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Art" r:id="rId14" imgW="2354263" imgH="1792288" progId="MS_ClipArt_Gallery.2">
                  <p:embed/>
                </p:oleObj>
              </mc:Choice>
              <mc:Fallback>
                <p:oleObj name="ClipArt" r:id="rId14" imgW="2354263" imgH="1792288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678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it-IT"/>
              <a:t>Angel and Shreiner: Interactive Computer Graphics 7E © Addison-Wesley 2015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­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3D4E8B62-5F08-4844-AFE4-1C1FD648B6C6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</a:t>
            </a:fld>
            <a:endParaRPr lang="es-ES" altLang="it-IT" sz="10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040F7C32-6DAD-4523-B063-087F5CA3314A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10</a:t>
            </a:fld>
            <a:endParaRPr lang="es-ES" altLang="it-IT" sz="10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Execution Model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3657600" y="4572000"/>
            <a:ext cx="1752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Vertex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Shader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657600" y="2590800"/>
            <a:ext cx="17526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GPU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6324600" y="4572000"/>
            <a:ext cx="1752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Primitive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Assembly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914400" y="4648200"/>
            <a:ext cx="1676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Application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Program</a:t>
            </a:r>
          </a:p>
        </p:txBody>
      </p:sp>
      <p:cxnSp>
        <p:nvCxnSpPr>
          <p:cNvPr id="21512" name="Elbow Connector 18"/>
          <p:cNvCxnSpPr>
            <a:cxnSpLocks noChangeShapeType="1"/>
            <a:stCxn id="21511" idx="0"/>
            <a:endCxn id="21509" idx="1"/>
          </p:cNvCxnSpPr>
          <p:nvPr/>
        </p:nvCxnSpPr>
        <p:spPr bwMode="auto">
          <a:xfrm rot="5400000" flipH="1" flipV="1">
            <a:off x="1866900" y="2857500"/>
            <a:ext cx="1676400" cy="1905000"/>
          </a:xfrm>
          <a:prstGeom prst="bent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Straight Arrow Connector 21"/>
          <p:cNvCxnSpPr>
            <a:cxnSpLocks noChangeShapeType="1"/>
          </p:cNvCxnSpPr>
          <p:nvPr/>
        </p:nvCxnSpPr>
        <p:spPr bwMode="auto">
          <a:xfrm rot="5400000">
            <a:off x="3810001" y="3962400"/>
            <a:ext cx="1219200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Straight Arrow Connector 23"/>
          <p:cNvCxnSpPr>
            <a:cxnSpLocks noChangeShapeType="1"/>
            <a:stCxn id="21511" idx="3"/>
          </p:cNvCxnSpPr>
          <p:nvPr/>
        </p:nvCxnSpPr>
        <p:spPr bwMode="auto">
          <a:xfrm>
            <a:off x="2590800" y="5105400"/>
            <a:ext cx="1066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Arrow Connector 25"/>
          <p:cNvCxnSpPr>
            <a:cxnSpLocks noChangeShapeType="1"/>
            <a:stCxn id="21508" idx="3"/>
            <a:endCxn id="21510" idx="1"/>
          </p:cNvCxnSpPr>
          <p:nvPr/>
        </p:nvCxnSpPr>
        <p:spPr bwMode="auto">
          <a:xfrm>
            <a:off x="5410200" y="5029200"/>
            <a:ext cx="914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TextBox 26"/>
          <p:cNvSpPr txBox="1">
            <a:spLocks noChangeArrowheads="1"/>
          </p:cNvSpPr>
          <p:nvPr/>
        </p:nvSpPr>
        <p:spPr bwMode="auto">
          <a:xfrm>
            <a:off x="2209800" y="5562600"/>
            <a:ext cx="195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gl.drawArrays</a:t>
            </a:r>
          </a:p>
        </p:txBody>
      </p:sp>
      <p:sp>
        <p:nvSpPr>
          <p:cNvPr id="21517" name="TextBox 27"/>
          <p:cNvSpPr txBox="1">
            <a:spLocks noChangeArrowheads="1"/>
          </p:cNvSpPr>
          <p:nvPr/>
        </p:nvSpPr>
        <p:spPr bwMode="auto">
          <a:xfrm>
            <a:off x="5334000" y="5638800"/>
            <a:ext cx="99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Vertex</a:t>
            </a:r>
          </a:p>
        </p:txBody>
      </p:sp>
      <p:sp>
        <p:nvSpPr>
          <p:cNvPr id="21518" name="TextBox 28"/>
          <p:cNvSpPr txBox="1">
            <a:spLocks noChangeArrowheads="1"/>
          </p:cNvSpPr>
          <p:nvPr/>
        </p:nvSpPr>
        <p:spPr bwMode="auto">
          <a:xfrm>
            <a:off x="1524000" y="2133600"/>
            <a:ext cx="2176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Vertex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Shader Program</a:t>
            </a:r>
          </a:p>
        </p:txBody>
      </p:sp>
      <p:sp>
        <p:nvSpPr>
          <p:cNvPr id="21519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E5702819-701E-42EE-96F6-F9812BD715E1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11</a:t>
            </a:fld>
            <a:endParaRPr lang="es-ES" altLang="it-IT" sz="10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Simple Fragment Program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precision mediump float;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void main(void)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{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  gl_FragColor = vec4(1.0, 0.0, 0.0, 1.0);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A922203C-1C9F-4A78-AC3D-7F975EF4DE70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12</a:t>
            </a:fld>
            <a:endParaRPr lang="es-ES" altLang="it-IT" sz="10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Execution Model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657600" y="4572000"/>
            <a:ext cx="1752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Fragment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Shader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657600" y="2590800"/>
            <a:ext cx="17526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Application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6324600" y="4572000"/>
            <a:ext cx="1752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Frame Buffer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914400" y="4648200"/>
            <a:ext cx="1676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Rasterizer</a:t>
            </a:r>
          </a:p>
        </p:txBody>
      </p:sp>
      <p:cxnSp>
        <p:nvCxnSpPr>
          <p:cNvPr id="25608" name="Straight Arrow Connector 11"/>
          <p:cNvCxnSpPr>
            <a:cxnSpLocks noChangeShapeType="1"/>
          </p:cNvCxnSpPr>
          <p:nvPr/>
        </p:nvCxnSpPr>
        <p:spPr bwMode="auto">
          <a:xfrm rot="5400000">
            <a:off x="3810001" y="3962400"/>
            <a:ext cx="1219200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Arrow Connector 12"/>
          <p:cNvCxnSpPr>
            <a:cxnSpLocks noChangeShapeType="1"/>
            <a:stCxn id="25607" idx="3"/>
          </p:cNvCxnSpPr>
          <p:nvPr/>
        </p:nvCxnSpPr>
        <p:spPr bwMode="auto">
          <a:xfrm>
            <a:off x="2590800" y="5105400"/>
            <a:ext cx="10668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Straight Arrow Connector 13"/>
          <p:cNvCxnSpPr>
            <a:cxnSpLocks noChangeShapeType="1"/>
            <a:stCxn id="25604" idx="3"/>
            <a:endCxn id="25606" idx="1"/>
          </p:cNvCxnSpPr>
          <p:nvPr/>
        </p:nvCxnSpPr>
        <p:spPr bwMode="auto">
          <a:xfrm>
            <a:off x="5410200" y="5029200"/>
            <a:ext cx="914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TextBox 14"/>
          <p:cNvSpPr txBox="1">
            <a:spLocks noChangeArrowheads="1"/>
          </p:cNvSpPr>
          <p:nvPr/>
        </p:nvSpPr>
        <p:spPr bwMode="auto">
          <a:xfrm>
            <a:off x="2209800" y="5638800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Fragment</a:t>
            </a:r>
          </a:p>
        </p:txBody>
      </p:sp>
      <p:sp>
        <p:nvSpPr>
          <p:cNvPr id="25612" name="TextBox 15"/>
          <p:cNvSpPr txBox="1">
            <a:spLocks noChangeArrowheads="1"/>
          </p:cNvSpPr>
          <p:nvPr/>
        </p:nvSpPr>
        <p:spPr bwMode="auto">
          <a:xfrm>
            <a:off x="5334000" y="5638800"/>
            <a:ext cx="1365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Fragment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Color</a:t>
            </a:r>
          </a:p>
        </p:txBody>
      </p:sp>
      <p:sp>
        <p:nvSpPr>
          <p:cNvPr id="25613" name="TextBox 16"/>
          <p:cNvSpPr txBox="1">
            <a:spLocks noChangeArrowheads="1"/>
          </p:cNvSpPr>
          <p:nvPr/>
        </p:nvSpPr>
        <p:spPr bwMode="auto">
          <a:xfrm>
            <a:off x="1371600" y="3505200"/>
            <a:ext cx="217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Shader Program</a:t>
            </a:r>
          </a:p>
        </p:txBody>
      </p:sp>
      <p:sp>
        <p:nvSpPr>
          <p:cNvPr id="25614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8FC5D42C-2FCD-45C6-8535-DC600AC1F6D7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13</a:t>
            </a:fld>
            <a:endParaRPr lang="es-ES" altLang="it-IT" sz="10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Programming with WebGL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Part 3: Shaders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14800"/>
            <a:ext cx="7924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of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355BDAA6-6FBA-46DD-9B18-D924528592EF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14</a:t>
            </a:fld>
            <a:endParaRPr lang="es-ES" altLang="it-IT" sz="100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8C3691CE-D9D9-4042-9390-0D50B9E20411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15</a:t>
            </a:fld>
            <a:endParaRPr lang="es-ES" altLang="it-IT" sz="10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Data Types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 types: int, float, bool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Vectors: 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float vec2, vec3, vec4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Also int (ivec) and boolean (bvec)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Matrices: mat2, mat3, mat4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Stored by columns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Standard referencing m[row][column]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C++ style constructors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vec3 a =vec3(1.0, 2.0, 3.0)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vec2 b = vec2(a)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BFE82A7F-5F16-43AD-BA81-CD575E28C808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16</a:t>
            </a:fld>
            <a:endParaRPr lang="es-ES" altLang="it-IT" sz="10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No Pointers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There are no pointers in GLSL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 can use C structs which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can be copied back from functions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Because matrices and vectors are basic types they can be passed into and output from GLSL functions, e.g.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    mat3 func(mat3 a)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variables passed by copying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3D535705-5FB9-4DE9-8F4B-79B4DB9D1E86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17</a:t>
            </a:fld>
            <a:endParaRPr lang="es-ES" altLang="it-IT" sz="10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Qualifiers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GLSL has many of the same qualifiers such as </a:t>
            </a:r>
            <a:r>
              <a:rPr lang="en-US" altLang="it-IT" sz="2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const</a:t>
            </a:r>
            <a:r>
              <a:rPr lang="en-US" altLang="it-IT" sz="2800">
                <a:ea typeface="ＭＳ Ｐゴシック" panose="020B0600070205080204" pitchFamily="34" charset="-128"/>
              </a:rPr>
              <a:t> as C/C++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Need others due to the nature of the execution model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Variables can change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Once per primitive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Once per vertex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Once per fragment</a:t>
            </a:r>
          </a:p>
          <a:p>
            <a:pPr lvl="1">
              <a:lnSpc>
                <a:spcPct val="90000"/>
              </a:lnSpc>
            </a:pPr>
            <a:r>
              <a:rPr lang="en-US" altLang="it-IT" sz="2200">
                <a:ea typeface="ＭＳ Ｐゴシック" panose="020B0600070205080204" pitchFamily="34" charset="-128"/>
              </a:rPr>
              <a:t>At any time in the application</a:t>
            </a:r>
          </a:p>
          <a:p>
            <a:pPr>
              <a:lnSpc>
                <a:spcPct val="90000"/>
              </a:lnSpc>
            </a:pPr>
            <a:r>
              <a:rPr lang="en-US" altLang="it-IT" sz="2800">
                <a:ea typeface="ＭＳ Ｐゴシック" panose="020B0600070205080204" pitchFamily="34" charset="-128"/>
              </a:rPr>
              <a:t>Vertex attributes are interpolated by the rasterizer into fragment attributes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68CD6098-506C-4E1C-822C-46020E161F42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18</a:t>
            </a:fld>
            <a:endParaRPr lang="es-ES" altLang="it-IT" sz="10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Attribute Qualifier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724400"/>
          </a:xfrm>
        </p:spPr>
        <p:txBody>
          <a:bodyPr/>
          <a:lstStyle/>
          <a:p>
            <a:r>
              <a:rPr lang="en-US" altLang="it-IT" sz="3200">
                <a:ea typeface="ＭＳ Ｐゴシック" panose="020B0600070205080204" pitchFamily="34" charset="-128"/>
              </a:rPr>
              <a:t>Attribute-qualified variables can change at most once per vertex</a:t>
            </a:r>
          </a:p>
          <a:p>
            <a:r>
              <a:rPr lang="en-US" altLang="it-IT" sz="3200">
                <a:ea typeface="ＭＳ Ｐゴシック" panose="020B0600070205080204" pitchFamily="34" charset="-128"/>
              </a:rPr>
              <a:t>There are a few built in variables such as gl_Position but most have been deprecated</a:t>
            </a:r>
          </a:p>
          <a:p>
            <a:r>
              <a:rPr lang="en-US" altLang="it-IT" sz="3200">
                <a:ea typeface="ＭＳ Ｐゴシック" panose="020B0600070205080204" pitchFamily="34" charset="-128"/>
              </a:rPr>
              <a:t>User defined (in application program) </a:t>
            </a:r>
          </a:p>
          <a:p>
            <a:pPr lvl="1"/>
            <a:r>
              <a:rPr lang="en-US" altLang="it-IT" sz="2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attribute float temperature</a:t>
            </a:r>
          </a:p>
          <a:p>
            <a:pPr lvl="1"/>
            <a:r>
              <a:rPr lang="en-US" altLang="it-IT" sz="2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attribute vec3 velocity</a:t>
            </a:r>
          </a:p>
          <a:p>
            <a:pPr lvl="1"/>
            <a:r>
              <a:rPr lang="en-US" altLang="it-IT" sz="2700">
                <a:ea typeface="ＭＳ Ｐゴシック" panose="020B0600070205080204" pitchFamily="34" charset="-128"/>
              </a:rPr>
              <a:t>recent versions of GLSL use </a:t>
            </a:r>
            <a:r>
              <a:rPr lang="en-US" altLang="it-IT" sz="2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in </a:t>
            </a:r>
            <a:r>
              <a:rPr lang="en-US" altLang="it-IT" sz="2700">
                <a:ea typeface="ＭＳ Ｐゴシック" panose="020B0600070205080204" pitchFamily="34" charset="-128"/>
              </a:rPr>
              <a:t>and </a:t>
            </a:r>
            <a:r>
              <a:rPr lang="en-US" altLang="it-IT" sz="27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out </a:t>
            </a:r>
            <a:r>
              <a:rPr lang="en-US" altLang="it-IT" sz="2700">
                <a:ea typeface="ＭＳ Ｐゴシック" panose="020B0600070205080204" pitchFamily="34" charset="-128"/>
              </a:rPr>
              <a:t>qualifiers to get to and from shaders</a:t>
            </a:r>
          </a:p>
          <a:p>
            <a:pPr lvl="1"/>
            <a:endParaRPr lang="en-US" altLang="it-IT" sz="27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sz="32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19BE7EEA-4A07-4A04-A8DC-76B8FEC0185F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19</a:t>
            </a:fld>
            <a:endParaRPr lang="es-ES" altLang="it-IT" sz="10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800">
                <a:ea typeface="ＭＳ Ｐゴシック" panose="020B0600070205080204" pitchFamily="34" charset="-128"/>
              </a:rPr>
              <a:t>Uniform Qualified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Variables that are constant for an entire primitive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 be changed in application and sent to shaders</a:t>
            </a:r>
            <a:endParaRPr lang="en-US" altLang="it-IT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Cannot be changed in shader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Used to pass information to shader such as the time or a bounding box of a primitive or transformation matrices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Programming with WebGL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Part 3: Shaders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14800"/>
            <a:ext cx="7924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of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2E866C31-9D30-47CB-B136-441F3C16B0F5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</a:t>
            </a:fld>
            <a:endParaRPr lang="es-ES" altLang="it-IT" sz="100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753B5CE7-6D3B-4C3A-B7E6-2900342F7415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20</a:t>
            </a:fld>
            <a:endParaRPr lang="es-ES" altLang="it-IT" sz="10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Varying Qualified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47800"/>
            <a:ext cx="8458200" cy="4724400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Variables that are passed from vertex shader to fragment shader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Automatically interpolated by the rasterizer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With WebGL, GLSL uses the varying qualifier in both shaders</a:t>
            </a:r>
          </a:p>
          <a:p>
            <a:pPr lvl="1">
              <a:buFontTx/>
              <a:buNone/>
            </a:pPr>
            <a:r>
              <a:rPr lang="en-US" altLang="it-IT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varying vec4 color;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More recent versions of WebGL use </a:t>
            </a:r>
            <a:r>
              <a:rPr lang="en-US" altLang="it-IT" b="1" dirty="0">
                <a:ea typeface="ＭＳ Ｐゴシック" panose="020B0600070205080204" pitchFamily="34" charset="-128"/>
              </a:rPr>
              <a:t>out</a:t>
            </a:r>
            <a:r>
              <a:rPr lang="en-US" altLang="it-IT" dirty="0">
                <a:ea typeface="ＭＳ Ｐゴシック" panose="020B0600070205080204" pitchFamily="34" charset="-128"/>
              </a:rPr>
              <a:t> in vertex shader and </a:t>
            </a:r>
            <a:r>
              <a:rPr lang="en-US" altLang="it-IT" b="1" dirty="0">
                <a:ea typeface="ＭＳ Ｐゴシック" panose="020B0600070205080204" pitchFamily="34" charset="-128"/>
              </a:rPr>
              <a:t>in</a:t>
            </a:r>
            <a:r>
              <a:rPr lang="en-US" altLang="it-IT" dirty="0">
                <a:ea typeface="ＭＳ Ｐゴシック" panose="020B0600070205080204" pitchFamily="34" charset="-128"/>
              </a:rPr>
              <a:t> in the fragment shader</a:t>
            </a:r>
          </a:p>
          <a:p>
            <a:pPr lvl="1">
              <a:buFontTx/>
              <a:buNone/>
            </a:pPr>
            <a:r>
              <a:rPr lang="en-US" altLang="it-IT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out vec4 color; //vertex shader</a:t>
            </a:r>
          </a:p>
          <a:p>
            <a:pPr lvl="1">
              <a:buFontTx/>
              <a:buNone/>
            </a:pPr>
            <a:r>
              <a:rPr lang="en-US" altLang="it-IT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in vec4 color;  // fragment shader</a:t>
            </a:r>
          </a:p>
          <a:p>
            <a:pPr lvl="1"/>
            <a:endParaRPr lang="en-US" altLang="it-IT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Our Naming Convention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724400"/>
          </a:xfrm>
        </p:spPr>
        <p:txBody>
          <a:bodyPr/>
          <a:lstStyle/>
          <a:p>
            <a:r>
              <a:rPr lang="en-US" altLang="it-IT" dirty="0">
                <a:ea typeface="ＭＳ Ｐゴシック" panose="020B0600070205080204" pitchFamily="34" charset="-128"/>
              </a:rPr>
              <a:t>attributes passed to vertex shader have names beginning with v (</a:t>
            </a:r>
            <a:r>
              <a:rPr lang="en-US" altLang="it-IT" dirty="0" err="1">
                <a:ea typeface="ＭＳ Ｐゴシック" panose="020B0600070205080204" pitchFamily="34" charset="-128"/>
              </a:rPr>
              <a:t>vPosition</a:t>
            </a:r>
            <a:r>
              <a:rPr lang="en-US" altLang="it-IT" dirty="0">
                <a:ea typeface="ＭＳ Ｐゴシック" panose="020B0600070205080204" pitchFamily="34" charset="-128"/>
              </a:rPr>
              <a:t>, </a:t>
            </a:r>
            <a:r>
              <a:rPr lang="en-US" altLang="it-IT" dirty="0" err="1">
                <a:ea typeface="ＭＳ Ｐゴシック" panose="020B0600070205080204" pitchFamily="34" charset="-128"/>
              </a:rPr>
              <a:t>vColor</a:t>
            </a:r>
            <a:r>
              <a:rPr lang="en-US" altLang="it-IT" dirty="0">
                <a:ea typeface="ＭＳ Ｐゴシック" panose="020B0600070205080204" pitchFamily="34" charset="-128"/>
              </a:rPr>
              <a:t>) in both the application and the shader</a:t>
            </a: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Note that these are different entities with the same name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Varying variables begin with f (</a:t>
            </a:r>
            <a:r>
              <a:rPr lang="en-US" altLang="it-IT" dirty="0" err="1">
                <a:ea typeface="ＭＳ Ｐゴシック" panose="020B0600070205080204" pitchFamily="34" charset="-128"/>
              </a:rPr>
              <a:t>fColor</a:t>
            </a:r>
            <a:r>
              <a:rPr lang="en-US" altLang="it-IT" dirty="0">
                <a:ea typeface="ＭＳ Ｐゴシック" panose="020B0600070205080204" pitchFamily="34" charset="-128"/>
              </a:rPr>
              <a:t>) in both shaders</a:t>
            </a:r>
          </a:p>
          <a:p>
            <a:pPr lvl="1"/>
            <a:r>
              <a:rPr lang="en-US" altLang="it-IT" dirty="0">
                <a:ea typeface="ＭＳ Ｐゴシック" panose="020B0600070205080204" pitchFamily="34" charset="-128"/>
              </a:rPr>
              <a:t>must have same name</a:t>
            </a:r>
          </a:p>
          <a:p>
            <a:r>
              <a:rPr lang="en-US" altLang="it-IT" dirty="0">
                <a:ea typeface="ＭＳ Ｐゴシック" panose="020B0600070205080204" pitchFamily="34" charset="-128"/>
              </a:rPr>
              <a:t>Uniform variables are unadorned and can have the same name in application and shaders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DDC95B1C-FFF0-4615-AA68-288B54EA74A2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21</a:t>
            </a:fld>
            <a:endParaRPr lang="es-ES" altLang="it-IT" sz="100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AB42051F-24EB-4FD4-A997-5523ED6147C2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22</a:t>
            </a:fld>
            <a:endParaRPr lang="es-ES" altLang="it-IT" sz="10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Example: Vertex Shader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attribute vec4 </a:t>
            </a:r>
            <a:r>
              <a:rPr lang="en-US" altLang="it-IT" dirty="0" err="1">
                <a:ea typeface="ＭＳ Ｐゴシック" panose="020B0600070205080204" pitchFamily="34" charset="-128"/>
              </a:rPr>
              <a:t>vColor</a:t>
            </a:r>
            <a:r>
              <a:rPr lang="en-US" altLang="it-IT" dirty="0">
                <a:ea typeface="ＭＳ Ｐゴシック" panose="020B0600070205080204" pitchFamily="34" charset="-128"/>
              </a:rPr>
              <a:t>;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varying vec4 </a:t>
            </a:r>
            <a:r>
              <a:rPr lang="en-US" altLang="it-IT" dirty="0" err="1">
                <a:ea typeface="ＭＳ Ｐゴシック" panose="020B0600070205080204" pitchFamily="34" charset="-128"/>
              </a:rPr>
              <a:t>fColor</a:t>
            </a:r>
            <a:r>
              <a:rPr lang="en-US" altLang="it-IT" dirty="0">
                <a:ea typeface="ＭＳ Ｐゴシック" panose="020B0600070205080204" pitchFamily="34" charset="-128"/>
              </a:rPr>
              <a:t>;  </a:t>
            </a:r>
            <a:r>
              <a:rPr lang="en-US" altLang="it-IT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//out vec4 </a:t>
            </a:r>
            <a:r>
              <a:rPr lang="en-US" altLang="it-IT" dirty="0" err="1">
                <a:solidFill>
                  <a:srgbClr val="800000"/>
                </a:solidFill>
                <a:ea typeface="ＭＳ Ｐゴシック" panose="020B0600070205080204" pitchFamily="34" charset="-128"/>
              </a:rPr>
              <a:t>fColor</a:t>
            </a:r>
            <a:r>
              <a:rPr lang="en-US" altLang="it-IT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;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void main()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{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</a:t>
            </a:r>
            <a:r>
              <a:rPr lang="en-US" altLang="it-IT" dirty="0" err="1">
                <a:ea typeface="ＭＳ Ｐゴシック" panose="020B0600070205080204" pitchFamily="34" charset="-128"/>
              </a:rPr>
              <a:t>gl_Position</a:t>
            </a:r>
            <a:r>
              <a:rPr lang="en-US" altLang="it-IT" dirty="0">
                <a:ea typeface="ＭＳ Ｐゴシック" panose="020B0600070205080204" pitchFamily="34" charset="-128"/>
              </a:rPr>
              <a:t> = </a:t>
            </a:r>
            <a:r>
              <a:rPr lang="en-US" altLang="it-IT" dirty="0" err="1">
                <a:ea typeface="ＭＳ Ｐゴシック" panose="020B0600070205080204" pitchFamily="34" charset="-128"/>
              </a:rPr>
              <a:t>vPosition</a:t>
            </a:r>
            <a:r>
              <a:rPr lang="en-US" altLang="it-IT" dirty="0">
                <a:ea typeface="ＭＳ Ｐゴシック" panose="020B0600070205080204" pitchFamily="34" charset="-128"/>
              </a:rPr>
              <a:t>;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</a:t>
            </a:r>
            <a:r>
              <a:rPr lang="en-US" altLang="it-IT" dirty="0" err="1">
                <a:ea typeface="ＭＳ Ｐゴシック" panose="020B0600070205080204" pitchFamily="34" charset="-128"/>
              </a:rPr>
              <a:t>fColor</a:t>
            </a:r>
            <a:r>
              <a:rPr lang="en-US" altLang="it-IT" dirty="0">
                <a:ea typeface="ＭＳ Ｐゴシック" panose="020B0600070205080204" pitchFamily="34" charset="-128"/>
              </a:rPr>
              <a:t> = </a:t>
            </a:r>
            <a:r>
              <a:rPr lang="en-US" altLang="it-IT" dirty="0" err="1">
                <a:ea typeface="ＭＳ Ｐゴシック" panose="020B0600070205080204" pitchFamily="34" charset="-128"/>
              </a:rPr>
              <a:t>vColor</a:t>
            </a:r>
            <a:r>
              <a:rPr lang="en-US" altLang="it-IT" dirty="0">
                <a:ea typeface="ＭＳ Ｐゴシック" panose="020B0600070205080204" pitchFamily="34" charset="-128"/>
              </a:rPr>
              <a:t>;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E546D907-9321-4732-9F5E-7BCA70C308B4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23</a:t>
            </a:fld>
            <a:endParaRPr lang="es-ES" altLang="it-IT" sz="10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Corresponding Fragment Shader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precision </a:t>
            </a:r>
            <a:r>
              <a:rPr lang="en-US" altLang="it-IT" dirty="0" err="1">
                <a:ea typeface="ＭＳ Ｐゴシック" panose="020B0600070205080204" pitchFamily="34" charset="-128"/>
              </a:rPr>
              <a:t>mediump</a:t>
            </a:r>
            <a:r>
              <a:rPr lang="en-US" altLang="it-IT" dirty="0">
                <a:ea typeface="ＭＳ Ｐゴシック" panose="020B0600070205080204" pitchFamily="34" charset="-128"/>
              </a:rPr>
              <a:t> float;</a:t>
            </a:r>
          </a:p>
          <a:p>
            <a:pPr>
              <a:buFontTx/>
              <a:buNone/>
            </a:pP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varying vec4 </a:t>
            </a:r>
            <a:r>
              <a:rPr lang="en-US" altLang="it-IT" dirty="0" err="1">
                <a:ea typeface="ＭＳ Ｐゴシック" panose="020B0600070205080204" pitchFamily="34" charset="-128"/>
              </a:rPr>
              <a:t>fColor</a:t>
            </a:r>
            <a:r>
              <a:rPr lang="en-US" altLang="it-IT" dirty="0">
                <a:ea typeface="ＭＳ Ｐゴシック" panose="020B0600070205080204" pitchFamily="34" charset="-128"/>
              </a:rPr>
              <a:t>;   </a:t>
            </a:r>
            <a:r>
              <a:rPr lang="en-US" altLang="it-IT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//in vec4 </a:t>
            </a:r>
            <a:r>
              <a:rPr lang="en-US" altLang="it-IT" dirty="0" err="1">
                <a:solidFill>
                  <a:srgbClr val="800000"/>
                </a:solidFill>
                <a:ea typeface="ＭＳ Ｐゴシック" panose="020B0600070205080204" pitchFamily="34" charset="-128"/>
              </a:rPr>
              <a:t>fColor</a:t>
            </a:r>
            <a:r>
              <a:rPr lang="en-US" altLang="it-IT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;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void main()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{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  </a:t>
            </a:r>
            <a:r>
              <a:rPr lang="en-US" altLang="it-IT" dirty="0" err="1">
                <a:ea typeface="ＭＳ Ｐゴシック" panose="020B0600070205080204" pitchFamily="34" charset="-128"/>
              </a:rPr>
              <a:t>gl_FragColor</a:t>
            </a:r>
            <a:r>
              <a:rPr lang="en-US" altLang="it-IT" dirty="0">
                <a:ea typeface="ＭＳ Ｐゴシック" panose="020B0600070205080204" pitchFamily="34" charset="-128"/>
              </a:rPr>
              <a:t> = </a:t>
            </a:r>
            <a:r>
              <a:rPr lang="en-US" altLang="it-IT" dirty="0" err="1">
                <a:ea typeface="ＭＳ Ｐゴシック" panose="020B0600070205080204" pitchFamily="34" charset="-128"/>
              </a:rPr>
              <a:t>fColor</a:t>
            </a:r>
            <a:r>
              <a:rPr lang="en-US" altLang="it-IT" dirty="0">
                <a:ea typeface="ＭＳ Ｐゴシック" panose="020B0600070205080204" pitchFamily="34" charset="-128"/>
              </a:rPr>
              <a:t>;</a:t>
            </a:r>
          </a:p>
          <a:p>
            <a:pPr>
              <a:buFontTx/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}</a:t>
            </a: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Sending Colors from Application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368A7B37-B0A1-414C-89C6-3B2F082B09C3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24</a:t>
            </a:fld>
            <a:endParaRPr lang="es-ES" altLang="it-IT" sz="1000"/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52400" y="1595438"/>
            <a:ext cx="8991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>
                <a:latin typeface="Times New Roman" panose="02020603050405020304" pitchFamily="18" charset="0"/>
              </a:rPr>
              <a:t>var</a:t>
            </a:r>
            <a:r>
              <a:rPr lang="en-US" altLang="it-IT" sz="2800" b="1" dirty="0">
                <a:latin typeface="Times New Roman" panose="02020603050405020304" pitchFamily="18" charset="0"/>
              </a:rPr>
              <a:t>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cBuffer</a:t>
            </a:r>
            <a:r>
              <a:rPr lang="en-US" altLang="it-IT" sz="2800" b="1" dirty="0">
                <a:latin typeface="Times New Roman" panose="02020603050405020304" pitchFamily="18" charset="0"/>
              </a:rPr>
              <a:t> =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gl.createBuffer</a:t>
            </a:r>
            <a:r>
              <a:rPr lang="en-US" altLang="it-IT" sz="2800" b="1" dirty="0">
                <a:latin typeface="Times New Roman" panose="02020603050405020304" pitchFamily="18" charset="0"/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>
                <a:latin typeface="Times New Roman" panose="02020603050405020304" pitchFamily="18" charset="0"/>
              </a:rPr>
              <a:t>gl.bindBuffer</a:t>
            </a:r>
            <a:r>
              <a:rPr lang="en-US" altLang="it-IT" sz="2800" b="1" dirty="0">
                <a:latin typeface="Times New Roman" panose="02020603050405020304" pitchFamily="18" charset="0"/>
              </a:rPr>
              <a:t>(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gl.ARRAY_BUFFER</a:t>
            </a:r>
            <a:r>
              <a:rPr lang="en-US" altLang="it-IT" sz="2800" b="1" dirty="0">
                <a:latin typeface="Times New Roman" panose="02020603050405020304" pitchFamily="18" charset="0"/>
              </a:rPr>
              <a:t>,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cBuffer</a:t>
            </a:r>
            <a:r>
              <a:rPr lang="en-US" altLang="it-IT" sz="2800" b="1" dirty="0">
                <a:latin typeface="Times New Roman" panose="02020603050405020304" pitchFamily="18" charset="0"/>
              </a:rPr>
              <a:t> 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>
                <a:latin typeface="Times New Roman" panose="02020603050405020304" pitchFamily="18" charset="0"/>
              </a:rPr>
              <a:t>gl.bufferData</a:t>
            </a:r>
            <a:r>
              <a:rPr lang="en-US" altLang="it-IT" sz="2800" b="1" dirty="0">
                <a:latin typeface="Times New Roman" panose="02020603050405020304" pitchFamily="18" charset="0"/>
              </a:rPr>
              <a:t>(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gl.ARRAY_BUFFER</a:t>
            </a:r>
            <a:r>
              <a:rPr lang="en-US" altLang="it-IT" sz="2800" b="1" dirty="0">
                <a:latin typeface="Times New Roman" panose="02020603050405020304" pitchFamily="18" charset="0"/>
              </a:rPr>
              <a:t>, flatten(colors),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                               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gl.STATIC_DRAW</a:t>
            </a:r>
            <a:r>
              <a:rPr lang="en-US" altLang="it-IT" sz="2800" b="1" dirty="0">
                <a:latin typeface="Times New Roman" panose="02020603050405020304" pitchFamily="18" charset="0"/>
              </a:rPr>
              <a:t> 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8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>
                <a:latin typeface="Times New Roman" panose="02020603050405020304" pitchFamily="18" charset="0"/>
              </a:rPr>
              <a:t>var</a:t>
            </a:r>
            <a:r>
              <a:rPr lang="en-US" altLang="it-IT" sz="2800" b="1" dirty="0">
                <a:latin typeface="Times New Roman" panose="02020603050405020304" pitchFamily="18" charset="0"/>
              </a:rPr>
              <a:t>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vColor</a:t>
            </a:r>
            <a:r>
              <a:rPr lang="en-US" altLang="it-IT" sz="2800" b="1" dirty="0">
                <a:latin typeface="Times New Roman" panose="02020603050405020304" pitchFamily="18" charset="0"/>
              </a:rPr>
              <a:t> =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gl.getAttribLocation</a:t>
            </a:r>
            <a:r>
              <a:rPr lang="en-US" altLang="it-IT" sz="2800" b="1" dirty="0">
                <a:latin typeface="Times New Roman" panose="02020603050405020304" pitchFamily="18" charset="0"/>
              </a:rPr>
              <a:t>( program, "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vColor</a:t>
            </a:r>
            <a:r>
              <a:rPr lang="en-US" altLang="it-IT" sz="2800" b="1" dirty="0">
                <a:latin typeface="Times New Roman" panose="02020603050405020304" pitchFamily="18" charset="0"/>
              </a:rPr>
              <a:t>" 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>
                <a:latin typeface="Times New Roman" panose="02020603050405020304" pitchFamily="18" charset="0"/>
              </a:rPr>
              <a:t>gl.vertexAttribPointer</a:t>
            </a:r>
            <a:r>
              <a:rPr lang="en-US" altLang="it-IT" sz="2800" b="1" dirty="0">
                <a:latin typeface="Times New Roman" panose="02020603050405020304" pitchFamily="18" charset="0"/>
              </a:rPr>
              <a:t>(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vColor</a:t>
            </a:r>
            <a:r>
              <a:rPr lang="en-US" altLang="it-IT" sz="2800" b="1" dirty="0">
                <a:latin typeface="Times New Roman" panose="02020603050405020304" pitchFamily="18" charset="0"/>
              </a:rPr>
              <a:t>, 3,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gl.FLOAT</a:t>
            </a:r>
            <a:r>
              <a:rPr lang="en-US" altLang="it-IT" sz="2800" b="1" dirty="0">
                <a:latin typeface="Times New Roman" panose="02020603050405020304" pitchFamily="18" charset="0"/>
              </a:rPr>
              <a:t>, false, 0, 0 );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>
                <a:latin typeface="Times New Roman" panose="02020603050405020304" pitchFamily="18" charset="0"/>
              </a:rPr>
              <a:t>gl.enableVertexAttribArray</a:t>
            </a:r>
            <a:r>
              <a:rPr lang="en-US" altLang="it-IT" sz="2800" b="1" dirty="0">
                <a:latin typeface="Times New Roman" panose="02020603050405020304" pitchFamily="18" charset="0"/>
              </a:rPr>
              <a:t>(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vColor</a:t>
            </a:r>
            <a:r>
              <a:rPr lang="en-US" altLang="it-IT" sz="2800" b="1" dirty="0">
                <a:latin typeface="Times New Roman" panose="02020603050405020304" pitchFamily="18" charset="0"/>
              </a:rPr>
              <a:t> );</a:t>
            </a: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91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Sending a Uniform Variable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17D0A182-7A40-4859-AF59-AD181BAE2025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25</a:t>
            </a:fld>
            <a:endParaRPr lang="es-ES" altLang="it-IT" sz="1000"/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228600" y="1606574"/>
            <a:ext cx="8763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 // in application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vec4 color = vec4(1.0, 0.0, 0.0, 1.0);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err="1">
                <a:latin typeface="Times New Roman" panose="02020603050405020304" pitchFamily="18" charset="0"/>
              </a:rPr>
              <a:t>colorLoc</a:t>
            </a:r>
            <a:r>
              <a:rPr lang="en-US" altLang="it-IT" sz="2800" b="1" dirty="0">
                <a:latin typeface="Times New Roman" panose="02020603050405020304" pitchFamily="18" charset="0"/>
              </a:rPr>
              <a:t> =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gl.getUniformLocation</a:t>
            </a:r>
            <a:r>
              <a:rPr lang="en-US" altLang="it-IT" sz="2800" b="1" dirty="0">
                <a:latin typeface="Times New Roman" panose="02020603050405020304" pitchFamily="18" charset="0"/>
              </a:rPr>
              <a:t>( program, ”color" );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gl.uniform4f(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colorLoc</a:t>
            </a:r>
            <a:r>
              <a:rPr lang="en-US" altLang="it-IT" sz="2800" b="1" dirty="0">
                <a:latin typeface="Times New Roman" panose="02020603050405020304" pitchFamily="18" charset="0"/>
              </a:rPr>
              <a:t>, color);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8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// in fragment shader (similar in vertex shader)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uniform vec4 color;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void main()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    </a:t>
            </a:r>
            <a:r>
              <a:rPr lang="en-US" altLang="it-IT" sz="2800" b="1" dirty="0" err="1">
                <a:latin typeface="Times New Roman" panose="02020603050405020304" pitchFamily="18" charset="0"/>
              </a:rPr>
              <a:t>gl_FragColor</a:t>
            </a:r>
            <a:r>
              <a:rPr lang="en-US" altLang="it-IT" sz="2800" b="1" dirty="0">
                <a:latin typeface="Times New Roman" panose="02020603050405020304" pitchFamily="18" charset="0"/>
              </a:rPr>
              <a:t> = color;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>
                <a:latin typeface="Times New Roman" panose="02020603050405020304" pitchFamily="18" charset="0"/>
              </a:rPr>
              <a:t>}  </a:t>
            </a: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12393601-76E0-41B7-AC95-632CD0C8AFDB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26</a:t>
            </a:fld>
            <a:endParaRPr lang="es-ES" altLang="it-IT" sz="10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Operators and Functions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Standard C functions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Trigonometric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Arithmetic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Normalize, reflect, length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Overloading of vector and matrix types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mat4 a;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vec4 b, c, d;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c = b*a; // a column vector stored as a 1d array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d = a*b; // a row vector stored as a 1d array</a:t>
            </a: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4247EFC7-B5D6-4B9A-8F0A-29174EE4DAC8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27</a:t>
            </a:fld>
            <a:endParaRPr lang="es-ES" altLang="it-IT" sz="10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Swizzling and Selection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Can refer to array elements by element using [] or selection (.) operator with 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x, y, z, w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r, g, b, a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s, t, p, q</a:t>
            </a:r>
          </a:p>
          <a:p>
            <a:pPr lvl="1">
              <a:lnSpc>
                <a:spcPct val="90000"/>
              </a:lnSpc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a[2], a.b, a.z, a.p</a:t>
            </a:r>
            <a:r>
              <a:rPr lang="en-US" altLang="it-IT">
                <a:ea typeface="ＭＳ Ｐゴシック" panose="020B0600070205080204" pitchFamily="34" charset="-128"/>
              </a:rPr>
              <a:t> are the same</a:t>
            </a:r>
          </a:p>
          <a:p>
            <a:pPr>
              <a:lnSpc>
                <a:spcPct val="90000"/>
              </a:lnSpc>
            </a:pPr>
            <a:r>
              <a:rPr lang="en-US" altLang="it-IT" b="1">
                <a:ea typeface="ＭＳ Ｐゴシック" panose="020B0600070205080204" pitchFamily="34" charset="-128"/>
              </a:rPr>
              <a:t>Swizzling</a:t>
            </a:r>
            <a:r>
              <a:rPr lang="en-US" altLang="it-IT">
                <a:ea typeface="ＭＳ Ｐゴシック" panose="020B0600070205080204" pitchFamily="34" charset="-128"/>
              </a:rPr>
              <a:t> operator lets us manipulate components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vec4 a, b;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a.yz = vec2(1.0, 2.0, 3.0, 4.0);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b = a.yxzw;</a:t>
            </a: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5B20EA92-CD60-4278-B5AA-43D270560A5F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28</a:t>
            </a:fld>
            <a:endParaRPr lang="es-ES" altLang="it-IT" sz="10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89511D88-5E1A-4F6D-8347-21243874FB15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29</a:t>
            </a:fld>
            <a:endParaRPr lang="es-ES" altLang="it-IT" sz="10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Programming with WebGL</a:t>
            </a:r>
            <a:br>
              <a:rPr lang="en-US" altLang="it-IT">
                <a:ea typeface="ＭＳ Ｐゴシック" panose="020B0600070205080204" pitchFamily="34" charset="-128"/>
              </a:rPr>
            </a:br>
            <a:r>
              <a:rPr lang="en-US" altLang="it-IT">
                <a:ea typeface="ＭＳ Ｐゴシック" panose="020B0600070205080204" pitchFamily="34" charset="-128"/>
              </a:rPr>
              <a:t>Part 4: Color and Attributes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76600"/>
            <a:ext cx="88392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of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52F0304E-2695-4340-B86E-ECC57C61A0BF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</a:t>
            </a:fld>
            <a:endParaRPr lang="es-ES" altLang="it-IT" sz="10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Simple Shaders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Vertex shader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Fragment shaders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Programming shaders with GLSL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Finish first program</a:t>
            </a:r>
          </a:p>
          <a:p>
            <a:pPr lvl="1"/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3899DCD1-6674-4944-A225-080CB73FCE5D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30</a:t>
            </a:fld>
            <a:endParaRPr lang="es-ES" altLang="it-IT" sz="10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Expanding primitive set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Adding color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Vertex attributes 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EEEE07A4-AA22-4D5D-9D09-01BF26DDA625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31</a:t>
            </a:fld>
            <a:endParaRPr lang="es-ES" altLang="it-IT" sz="10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WebGLPrimitives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184150" y="5540375"/>
            <a:ext cx="25146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+mn-ea"/>
              </a:rPr>
              <a:t>GL_TRIANGLE_STRIP</a:t>
            </a:r>
          </a:p>
        </p:txBody>
      </p:sp>
      <p:grpSp>
        <p:nvGrpSpPr>
          <p:cNvPr id="58374" name="Group 14"/>
          <p:cNvGrpSpPr>
            <a:grpSpLocks/>
          </p:cNvGrpSpPr>
          <p:nvPr/>
        </p:nvGrpSpPr>
        <p:grpSpPr bwMode="auto">
          <a:xfrm>
            <a:off x="1038225" y="4067175"/>
            <a:ext cx="1068388" cy="1354138"/>
            <a:chOff x="858" y="2910"/>
            <a:chExt cx="673" cy="913"/>
          </a:xfrm>
        </p:grpSpPr>
        <p:sp>
          <p:nvSpPr>
            <p:cNvPr id="58399" name="Freeform 15"/>
            <p:cNvSpPr>
              <a:spLocks/>
            </p:cNvSpPr>
            <p:nvPr/>
          </p:nvSpPr>
          <p:spPr bwMode="auto">
            <a:xfrm>
              <a:off x="858" y="2910"/>
              <a:ext cx="673" cy="337"/>
            </a:xfrm>
            <a:custGeom>
              <a:avLst/>
              <a:gdLst>
                <a:gd name="T0" fmla="*/ 0 w 673"/>
                <a:gd name="T1" fmla="*/ 48 h 337"/>
                <a:gd name="T2" fmla="*/ 672 w 673"/>
                <a:gd name="T3" fmla="*/ 0 h 337"/>
                <a:gd name="T4" fmla="*/ 144 w 673"/>
                <a:gd name="T5" fmla="*/ 336 h 337"/>
                <a:gd name="T6" fmla="*/ 0 w 673"/>
                <a:gd name="T7" fmla="*/ 48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3"/>
                <a:gd name="T13" fmla="*/ 0 h 337"/>
                <a:gd name="T14" fmla="*/ 673 w 673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337">
                  <a:moveTo>
                    <a:pt x="0" y="48"/>
                  </a:moveTo>
                  <a:lnTo>
                    <a:pt x="672" y="0"/>
                  </a:lnTo>
                  <a:lnTo>
                    <a:pt x="144" y="336"/>
                  </a:lnTo>
                  <a:lnTo>
                    <a:pt x="0" y="48"/>
                  </a:lnTo>
                </a:path>
              </a:pathLst>
            </a:custGeom>
            <a:gradFill rotWithShape="0">
              <a:gsLst>
                <a:gs pos="0">
                  <a:srgbClr val="5F5F5F"/>
                </a:gs>
                <a:gs pos="100000">
                  <a:schemeClr val="bg1"/>
                </a:gs>
              </a:gsLst>
              <a:lin ang="189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0" name="Freeform 16"/>
            <p:cNvSpPr>
              <a:spLocks/>
            </p:cNvSpPr>
            <p:nvPr/>
          </p:nvSpPr>
          <p:spPr bwMode="auto">
            <a:xfrm>
              <a:off x="1002" y="2910"/>
              <a:ext cx="529" cy="337"/>
            </a:xfrm>
            <a:custGeom>
              <a:avLst/>
              <a:gdLst>
                <a:gd name="T0" fmla="*/ 0 w 529"/>
                <a:gd name="T1" fmla="*/ 336 h 337"/>
                <a:gd name="T2" fmla="*/ 528 w 529"/>
                <a:gd name="T3" fmla="*/ 0 h 337"/>
                <a:gd name="T4" fmla="*/ 384 w 529"/>
                <a:gd name="T5" fmla="*/ 288 h 337"/>
                <a:gd name="T6" fmla="*/ 0 w 529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9"/>
                <a:gd name="T13" fmla="*/ 0 h 337"/>
                <a:gd name="T14" fmla="*/ 529 w 529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9" h="337">
                  <a:moveTo>
                    <a:pt x="0" y="336"/>
                  </a:moveTo>
                  <a:lnTo>
                    <a:pt x="528" y="0"/>
                  </a:lnTo>
                  <a:lnTo>
                    <a:pt x="384" y="288"/>
                  </a:lnTo>
                  <a:lnTo>
                    <a:pt x="0" y="336"/>
                  </a:lnTo>
                </a:path>
              </a:pathLst>
            </a:custGeom>
            <a:gradFill rotWithShape="0">
              <a:gsLst>
                <a:gs pos="0">
                  <a:srgbClr val="5F5F5F"/>
                </a:gs>
                <a:gs pos="100000">
                  <a:schemeClr val="bg1"/>
                </a:gs>
              </a:gsLst>
              <a:lin ang="189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1" name="Freeform 17"/>
            <p:cNvSpPr>
              <a:spLocks/>
            </p:cNvSpPr>
            <p:nvPr/>
          </p:nvSpPr>
          <p:spPr bwMode="auto">
            <a:xfrm>
              <a:off x="954" y="3198"/>
              <a:ext cx="433" cy="289"/>
            </a:xfrm>
            <a:custGeom>
              <a:avLst/>
              <a:gdLst>
                <a:gd name="T0" fmla="*/ 432 w 433"/>
                <a:gd name="T1" fmla="*/ 0 h 289"/>
                <a:gd name="T2" fmla="*/ 48 w 433"/>
                <a:gd name="T3" fmla="*/ 48 h 289"/>
                <a:gd name="T4" fmla="*/ 0 w 433"/>
                <a:gd name="T5" fmla="*/ 288 h 289"/>
                <a:gd name="T6" fmla="*/ 432 w 433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3"/>
                <a:gd name="T13" fmla="*/ 0 h 289"/>
                <a:gd name="T14" fmla="*/ 433 w 433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3" h="289">
                  <a:moveTo>
                    <a:pt x="432" y="0"/>
                  </a:moveTo>
                  <a:lnTo>
                    <a:pt x="48" y="48"/>
                  </a:lnTo>
                  <a:lnTo>
                    <a:pt x="0" y="288"/>
                  </a:lnTo>
                  <a:lnTo>
                    <a:pt x="432" y="0"/>
                  </a:lnTo>
                </a:path>
              </a:pathLst>
            </a:custGeom>
            <a:gradFill rotWithShape="0">
              <a:gsLst>
                <a:gs pos="0">
                  <a:srgbClr val="5F5F5F"/>
                </a:gs>
                <a:gs pos="100000">
                  <a:srgbClr val="AFAFAF"/>
                </a:gs>
              </a:gsLst>
              <a:lin ang="27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3202" name="Freeform 18"/>
            <p:cNvSpPr>
              <a:spLocks/>
            </p:cNvSpPr>
            <p:nvPr/>
          </p:nvSpPr>
          <p:spPr bwMode="auto">
            <a:xfrm>
              <a:off x="954" y="3198"/>
              <a:ext cx="433" cy="337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384" y="336"/>
                </a:cxn>
                <a:cxn ang="0">
                  <a:pos x="0" y="288"/>
                </a:cxn>
                <a:cxn ang="0">
                  <a:pos x="432" y="0"/>
                </a:cxn>
              </a:cxnLst>
              <a:rect l="0" t="0" r="r" b="b"/>
              <a:pathLst>
                <a:path w="433" h="337">
                  <a:moveTo>
                    <a:pt x="432" y="0"/>
                  </a:moveTo>
                  <a:lnTo>
                    <a:pt x="384" y="336"/>
                  </a:lnTo>
                  <a:lnTo>
                    <a:pt x="0" y="288"/>
                  </a:lnTo>
                  <a:lnTo>
                    <a:pt x="432" y="0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0196"/>
                    <a:invGamma/>
                  </a:schemeClr>
                </a:gs>
              </a:gsLst>
              <a:lin ang="27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urier New" charset="0"/>
                <a:ea typeface="+mn-ea"/>
              </a:endParaRPr>
            </a:p>
          </p:txBody>
        </p:sp>
        <p:sp>
          <p:nvSpPr>
            <p:cNvPr id="58403" name="Freeform 19"/>
            <p:cNvSpPr>
              <a:spLocks/>
            </p:cNvSpPr>
            <p:nvPr/>
          </p:nvSpPr>
          <p:spPr bwMode="auto">
            <a:xfrm>
              <a:off x="954" y="3486"/>
              <a:ext cx="385" cy="337"/>
            </a:xfrm>
            <a:custGeom>
              <a:avLst/>
              <a:gdLst>
                <a:gd name="T0" fmla="*/ 0 w 385"/>
                <a:gd name="T1" fmla="*/ 0 h 337"/>
                <a:gd name="T2" fmla="*/ 192 w 385"/>
                <a:gd name="T3" fmla="*/ 336 h 337"/>
                <a:gd name="T4" fmla="*/ 384 w 385"/>
                <a:gd name="T5" fmla="*/ 48 h 337"/>
                <a:gd name="T6" fmla="*/ 0 w 385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5"/>
                <a:gd name="T13" fmla="*/ 0 h 337"/>
                <a:gd name="T14" fmla="*/ 385 w 38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5" h="337">
                  <a:moveTo>
                    <a:pt x="0" y="0"/>
                  </a:moveTo>
                  <a:lnTo>
                    <a:pt x="192" y="336"/>
                  </a:lnTo>
                  <a:lnTo>
                    <a:pt x="384" y="4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bg1"/>
                </a:gs>
              </a:gsLst>
              <a:lin ang="189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04" name="Freeform 20"/>
            <p:cNvSpPr>
              <a:spLocks/>
            </p:cNvSpPr>
            <p:nvPr/>
          </p:nvSpPr>
          <p:spPr bwMode="auto">
            <a:xfrm>
              <a:off x="1146" y="3534"/>
              <a:ext cx="337" cy="289"/>
            </a:xfrm>
            <a:custGeom>
              <a:avLst/>
              <a:gdLst>
                <a:gd name="T0" fmla="*/ 192 w 337"/>
                <a:gd name="T1" fmla="*/ 0 h 289"/>
                <a:gd name="T2" fmla="*/ 336 w 337"/>
                <a:gd name="T3" fmla="*/ 192 h 289"/>
                <a:gd name="T4" fmla="*/ 0 w 337"/>
                <a:gd name="T5" fmla="*/ 288 h 289"/>
                <a:gd name="T6" fmla="*/ 192 w 337"/>
                <a:gd name="T7" fmla="*/ 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7"/>
                <a:gd name="T13" fmla="*/ 0 h 289"/>
                <a:gd name="T14" fmla="*/ 337 w 337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7" h="289">
                  <a:moveTo>
                    <a:pt x="192" y="0"/>
                  </a:moveTo>
                  <a:lnTo>
                    <a:pt x="336" y="192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0">
              <a:gsLst>
                <a:gs pos="0">
                  <a:srgbClr val="5F5F5F"/>
                </a:gs>
                <a:gs pos="100000">
                  <a:srgbClr val="AFAFAF"/>
                </a:gs>
              </a:gsLst>
              <a:lin ang="18900000" scaled="1"/>
            </a:gra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8375" name="Group 22"/>
          <p:cNvGrpSpPr>
            <a:grpSpLocks/>
          </p:cNvGrpSpPr>
          <p:nvPr/>
        </p:nvGrpSpPr>
        <p:grpSpPr bwMode="auto">
          <a:xfrm>
            <a:off x="3911600" y="4760913"/>
            <a:ext cx="1220788" cy="571500"/>
            <a:chOff x="2679" y="3379"/>
            <a:chExt cx="769" cy="385"/>
          </a:xfrm>
        </p:grpSpPr>
        <p:sp>
          <p:nvSpPr>
            <p:cNvPr id="93207" name="Freeform 23"/>
            <p:cNvSpPr>
              <a:spLocks/>
            </p:cNvSpPr>
            <p:nvPr/>
          </p:nvSpPr>
          <p:spPr bwMode="auto">
            <a:xfrm>
              <a:off x="2679" y="3379"/>
              <a:ext cx="433" cy="289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48" y="48"/>
                </a:cxn>
                <a:cxn ang="0">
                  <a:pos x="0" y="288"/>
                </a:cxn>
                <a:cxn ang="0">
                  <a:pos x="432" y="0"/>
                </a:cxn>
              </a:cxnLst>
              <a:rect l="0" t="0" r="r" b="b"/>
              <a:pathLst>
                <a:path w="433" h="289">
                  <a:moveTo>
                    <a:pt x="432" y="0"/>
                  </a:moveTo>
                  <a:lnTo>
                    <a:pt x="48" y="48"/>
                  </a:lnTo>
                  <a:lnTo>
                    <a:pt x="0" y="288"/>
                  </a:lnTo>
                  <a:lnTo>
                    <a:pt x="432" y="0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189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urier New" charset="0"/>
                <a:ea typeface="+mn-ea"/>
              </a:endParaRPr>
            </a:p>
          </p:txBody>
        </p:sp>
        <p:sp>
          <p:nvSpPr>
            <p:cNvPr id="93208" name="Freeform 24"/>
            <p:cNvSpPr>
              <a:spLocks/>
            </p:cNvSpPr>
            <p:nvPr/>
          </p:nvSpPr>
          <p:spPr bwMode="auto">
            <a:xfrm>
              <a:off x="2679" y="3379"/>
              <a:ext cx="529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528" y="144"/>
                </a:cxn>
                <a:cxn ang="0">
                  <a:pos x="432" y="0"/>
                </a:cxn>
                <a:cxn ang="0">
                  <a:pos x="0" y="288"/>
                </a:cxn>
              </a:cxnLst>
              <a:rect l="0" t="0" r="r" b="b"/>
              <a:pathLst>
                <a:path w="529" h="289">
                  <a:moveTo>
                    <a:pt x="0" y="288"/>
                  </a:moveTo>
                  <a:lnTo>
                    <a:pt x="528" y="144"/>
                  </a:lnTo>
                  <a:lnTo>
                    <a:pt x="432" y="0"/>
                  </a:lnTo>
                  <a:lnTo>
                    <a:pt x="0" y="288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189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urier New" charset="0"/>
                <a:ea typeface="+mn-ea"/>
              </a:endParaRPr>
            </a:p>
          </p:txBody>
        </p:sp>
        <p:sp>
          <p:nvSpPr>
            <p:cNvPr id="93209" name="Freeform 25"/>
            <p:cNvSpPr>
              <a:spLocks/>
            </p:cNvSpPr>
            <p:nvPr/>
          </p:nvSpPr>
          <p:spPr bwMode="auto">
            <a:xfrm>
              <a:off x="2679" y="3523"/>
              <a:ext cx="769" cy="14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768" y="48"/>
                </a:cxn>
                <a:cxn ang="0">
                  <a:pos x="0" y="144"/>
                </a:cxn>
              </a:cxnLst>
              <a:rect l="0" t="0" r="r" b="b"/>
              <a:pathLst>
                <a:path w="769" h="145">
                  <a:moveTo>
                    <a:pt x="0" y="144"/>
                  </a:moveTo>
                  <a:lnTo>
                    <a:pt x="528" y="0"/>
                  </a:lnTo>
                  <a:lnTo>
                    <a:pt x="768" y="48"/>
                  </a:lnTo>
                  <a:lnTo>
                    <a:pt x="0" y="144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189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urier New" charset="0"/>
                <a:ea typeface="+mn-ea"/>
              </a:endParaRPr>
            </a:p>
          </p:txBody>
        </p:sp>
        <p:sp>
          <p:nvSpPr>
            <p:cNvPr id="93210" name="Freeform 26"/>
            <p:cNvSpPr>
              <a:spLocks/>
            </p:cNvSpPr>
            <p:nvPr/>
          </p:nvSpPr>
          <p:spPr bwMode="auto">
            <a:xfrm>
              <a:off x="2679" y="3572"/>
              <a:ext cx="769" cy="2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768" y="0"/>
                </a:cxn>
                <a:cxn ang="0">
                  <a:pos x="576" y="192"/>
                </a:cxn>
                <a:cxn ang="0">
                  <a:pos x="0" y="96"/>
                </a:cxn>
              </a:cxnLst>
              <a:rect l="0" t="0" r="r" b="b"/>
              <a:pathLst>
                <a:path w="769" h="193">
                  <a:moveTo>
                    <a:pt x="0" y="96"/>
                  </a:moveTo>
                  <a:lnTo>
                    <a:pt x="768" y="0"/>
                  </a:lnTo>
                  <a:lnTo>
                    <a:pt x="576" y="192"/>
                  </a:lnTo>
                  <a:lnTo>
                    <a:pt x="0" y="96"/>
                  </a:lnTo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189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urier New" charset="0"/>
                <a:ea typeface="+mn-ea"/>
              </a:endParaRPr>
            </a:p>
          </p:txBody>
        </p:sp>
      </p:grp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3286125" y="5487988"/>
            <a:ext cx="224155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+mn-ea"/>
              </a:rPr>
              <a:t>GL_TRIANGLE_FAN</a:t>
            </a:r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auto">
          <a:xfrm>
            <a:off x="398463" y="2814638"/>
            <a:ext cx="1422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+mn-ea"/>
              </a:rPr>
              <a:t>GL_POINTS</a:t>
            </a:r>
          </a:p>
        </p:txBody>
      </p:sp>
      <p:grpSp>
        <p:nvGrpSpPr>
          <p:cNvPr id="58378" name="Group 30"/>
          <p:cNvGrpSpPr>
            <a:grpSpLocks/>
          </p:cNvGrpSpPr>
          <p:nvPr/>
        </p:nvGrpSpPr>
        <p:grpSpPr bwMode="auto">
          <a:xfrm>
            <a:off x="1033463" y="2436813"/>
            <a:ext cx="285750" cy="242887"/>
            <a:chOff x="740" y="2067"/>
            <a:chExt cx="180" cy="164"/>
          </a:xfrm>
        </p:grpSpPr>
        <p:sp>
          <p:nvSpPr>
            <p:cNvPr id="58391" name="Rectangle 31"/>
            <p:cNvSpPr>
              <a:spLocks noChangeArrowheads="1"/>
            </p:cNvSpPr>
            <p:nvPr/>
          </p:nvSpPr>
          <p:spPr bwMode="auto">
            <a:xfrm>
              <a:off x="770" y="2067"/>
              <a:ext cx="21" cy="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­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urier New" panose="02070309020205020404" pitchFamily="49" charset="0"/>
              </a:endParaRPr>
            </a:p>
          </p:txBody>
        </p:sp>
        <p:sp>
          <p:nvSpPr>
            <p:cNvPr id="58392" name="Rectangle 32"/>
            <p:cNvSpPr>
              <a:spLocks noChangeArrowheads="1"/>
            </p:cNvSpPr>
            <p:nvPr/>
          </p:nvSpPr>
          <p:spPr bwMode="auto">
            <a:xfrm>
              <a:off x="861" y="2094"/>
              <a:ext cx="21" cy="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­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urier New" panose="02070309020205020404" pitchFamily="49" charset="0"/>
              </a:endParaRPr>
            </a:p>
          </p:txBody>
        </p:sp>
        <p:sp>
          <p:nvSpPr>
            <p:cNvPr id="58393" name="Rectangle 33"/>
            <p:cNvSpPr>
              <a:spLocks noChangeArrowheads="1"/>
            </p:cNvSpPr>
            <p:nvPr/>
          </p:nvSpPr>
          <p:spPr bwMode="auto">
            <a:xfrm>
              <a:off x="740" y="2172"/>
              <a:ext cx="21" cy="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­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urier New" panose="02070309020205020404" pitchFamily="49" charset="0"/>
              </a:endParaRPr>
            </a:p>
          </p:txBody>
        </p:sp>
        <p:sp>
          <p:nvSpPr>
            <p:cNvPr id="58394" name="Rectangle 34"/>
            <p:cNvSpPr>
              <a:spLocks noChangeArrowheads="1"/>
            </p:cNvSpPr>
            <p:nvPr/>
          </p:nvSpPr>
          <p:spPr bwMode="auto">
            <a:xfrm>
              <a:off x="899" y="2212"/>
              <a:ext cx="21" cy="1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­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79" name="Group 36"/>
          <p:cNvGrpSpPr>
            <a:grpSpLocks/>
          </p:cNvGrpSpPr>
          <p:nvPr/>
        </p:nvGrpSpPr>
        <p:grpSpPr bwMode="auto">
          <a:xfrm>
            <a:off x="1997075" y="2676525"/>
            <a:ext cx="838200" cy="498475"/>
            <a:chOff x="1434" y="1514"/>
            <a:chExt cx="528" cy="336"/>
          </a:xfrm>
        </p:grpSpPr>
        <p:sp>
          <p:nvSpPr>
            <p:cNvPr id="58389" name="Line 37"/>
            <p:cNvSpPr>
              <a:spLocks noChangeShapeType="1"/>
            </p:cNvSpPr>
            <p:nvPr/>
          </p:nvSpPr>
          <p:spPr bwMode="auto">
            <a:xfrm flipV="1">
              <a:off x="1434" y="1514"/>
              <a:ext cx="328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390" name="Line 38"/>
            <p:cNvSpPr>
              <a:spLocks noChangeShapeType="1"/>
            </p:cNvSpPr>
            <p:nvPr/>
          </p:nvSpPr>
          <p:spPr bwMode="auto">
            <a:xfrm>
              <a:off x="1762" y="1628"/>
              <a:ext cx="20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1714500" y="3244850"/>
            <a:ext cx="12858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+mn-ea"/>
              </a:rPr>
              <a:t>GL_LINES</a:t>
            </a:r>
          </a:p>
        </p:txBody>
      </p:sp>
      <p:sp>
        <p:nvSpPr>
          <p:cNvPr id="58381" name="Freeform 41"/>
          <p:cNvSpPr>
            <a:spLocks/>
          </p:cNvSpPr>
          <p:nvPr/>
        </p:nvSpPr>
        <p:spPr bwMode="auto">
          <a:xfrm>
            <a:off x="5686425" y="2678113"/>
            <a:ext cx="1055688" cy="1060450"/>
          </a:xfrm>
          <a:custGeom>
            <a:avLst/>
            <a:gdLst>
              <a:gd name="T0" fmla="*/ 2147483646 w 665"/>
              <a:gd name="T1" fmla="*/ 2147483646 h 715"/>
              <a:gd name="T2" fmla="*/ 2147483646 w 665"/>
              <a:gd name="T3" fmla="*/ 2147483646 h 715"/>
              <a:gd name="T4" fmla="*/ 2147483646 w 665"/>
              <a:gd name="T5" fmla="*/ 0 h 715"/>
              <a:gd name="T6" fmla="*/ 0 w 665"/>
              <a:gd name="T7" fmla="*/ 2147483646 h 715"/>
              <a:gd name="T8" fmla="*/ 2147483646 w 665"/>
              <a:gd name="T9" fmla="*/ 2147483646 h 715"/>
              <a:gd name="T10" fmla="*/ 2147483646 w 665"/>
              <a:gd name="T11" fmla="*/ 2147483646 h 715"/>
              <a:gd name="T12" fmla="*/ 2147483646 w 665"/>
              <a:gd name="T13" fmla="*/ 2147483646 h 7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5"/>
              <a:gd name="T22" fmla="*/ 0 h 715"/>
              <a:gd name="T23" fmla="*/ 665 w 665"/>
              <a:gd name="T24" fmla="*/ 715 h 7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5" h="715">
                <a:moveTo>
                  <a:pt x="336" y="307"/>
                </a:moveTo>
                <a:lnTo>
                  <a:pt x="243" y="50"/>
                </a:lnTo>
                <a:lnTo>
                  <a:pt x="586" y="0"/>
                </a:lnTo>
                <a:lnTo>
                  <a:pt x="0" y="264"/>
                </a:lnTo>
                <a:lnTo>
                  <a:pt x="429" y="714"/>
                </a:lnTo>
                <a:lnTo>
                  <a:pt x="664" y="278"/>
                </a:lnTo>
                <a:lnTo>
                  <a:pt x="336" y="30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26" name="Rectangle 42"/>
          <p:cNvSpPr>
            <a:spLocks noChangeArrowheads="1"/>
          </p:cNvSpPr>
          <p:nvPr/>
        </p:nvSpPr>
        <p:spPr bwMode="auto">
          <a:xfrm>
            <a:off x="5207000" y="3830638"/>
            <a:ext cx="1831975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+mn-ea"/>
              </a:rPr>
              <a:t>GL_LINE_LOOP</a:t>
            </a:r>
          </a:p>
        </p:txBody>
      </p:sp>
      <p:sp>
        <p:nvSpPr>
          <p:cNvPr id="58383" name="Freeform 44"/>
          <p:cNvSpPr>
            <a:spLocks/>
          </p:cNvSpPr>
          <p:nvPr/>
        </p:nvSpPr>
        <p:spPr bwMode="auto">
          <a:xfrm>
            <a:off x="3502025" y="1960563"/>
            <a:ext cx="1441450" cy="987425"/>
          </a:xfrm>
          <a:custGeom>
            <a:avLst/>
            <a:gdLst>
              <a:gd name="T0" fmla="*/ 2147483646 w 908"/>
              <a:gd name="T1" fmla="*/ 2147483646 h 665"/>
              <a:gd name="T2" fmla="*/ 2147483646 w 908"/>
              <a:gd name="T3" fmla="*/ 2147483646 h 665"/>
              <a:gd name="T4" fmla="*/ 0 w 908"/>
              <a:gd name="T5" fmla="*/ 2147483646 h 665"/>
              <a:gd name="T6" fmla="*/ 2147483646 w 908"/>
              <a:gd name="T7" fmla="*/ 2147483646 h 665"/>
              <a:gd name="T8" fmla="*/ 2147483646 w 908"/>
              <a:gd name="T9" fmla="*/ 0 h 665"/>
              <a:gd name="T10" fmla="*/ 2147483646 w 908"/>
              <a:gd name="T11" fmla="*/ 2147483646 h 665"/>
              <a:gd name="T12" fmla="*/ 2147483646 w 908"/>
              <a:gd name="T13" fmla="*/ 2147483646 h 6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8"/>
              <a:gd name="T22" fmla="*/ 0 h 665"/>
              <a:gd name="T23" fmla="*/ 908 w 908"/>
              <a:gd name="T24" fmla="*/ 665 h 6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8" h="665">
                <a:moveTo>
                  <a:pt x="393" y="471"/>
                </a:moveTo>
                <a:lnTo>
                  <a:pt x="115" y="79"/>
                </a:lnTo>
                <a:lnTo>
                  <a:pt x="0" y="379"/>
                </a:lnTo>
                <a:lnTo>
                  <a:pt x="907" y="229"/>
                </a:lnTo>
                <a:lnTo>
                  <a:pt x="407" y="0"/>
                </a:lnTo>
                <a:lnTo>
                  <a:pt x="715" y="557"/>
                </a:lnTo>
                <a:lnTo>
                  <a:pt x="315" y="66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29" name="Rectangle 45"/>
          <p:cNvSpPr>
            <a:spLocks noChangeArrowheads="1"/>
          </p:cNvSpPr>
          <p:nvPr/>
        </p:nvSpPr>
        <p:spPr bwMode="auto">
          <a:xfrm>
            <a:off x="3138488" y="3167063"/>
            <a:ext cx="19685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+mn-ea"/>
              </a:rPr>
              <a:t>GL_LINE_STRIP</a:t>
            </a:r>
          </a:p>
        </p:txBody>
      </p:sp>
      <p:sp>
        <p:nvSpPr>
          <p:cNvPr id="58385" name="Freeform 47"/>
          <p:cNvSpPr>
            <a:spLocks/>
          </p:cNvSpPr>
          <p:nvPr/>
        </p:nvSpPr>
        <p:spPr bwMode="auto">
          <a:xfrm>
            <a:off x="2535238" y="3832225"/>
            <a:ext cx="387350" cy="277813"/>
          </a:xfrm>
          <a:custGeom>
            <a:avLst/>
            <a:gdLst>
              <a:gd name="T0" fmla="*/ 2147483646 w 244"/>
              <a:gd name="T1" fmla="*/ 0 h 187"/>
              <a:gd name="T2" fmla="*/ 0 w 244"/>
              <a:gd name="T3" fmla="*/ 2147483646 h 187"/>
              <a:gd name="T4" fmla="*/ 2147483646 w 244"/>
              <a:gd name="T5" fmla="*/ 2147483646 h 187"/>
              <a:gd name="T6" fmla="*/ 2147483646 w 244"/>
              <a:gd name="T7" fmla="*/ 0 h 187"/>
              <a:gd name="T8" fmla="*/ 0 60000 65536"/>
              <a:gd name="T9" fmla="*/ 0 60000 65536"/>
              <a:gd name="T10" fmla="*/ 0 60000 65536"/>
              <a:gd name="T11" fmla="*/ 0 60000 65536"/>
              <a:gd name="T12" fmla="*/ 0 w 244"/>
              <a:gd name="T13" fmla="*/ 0 h 187"/>
              <a:gd name="T14" fmla="*/ 244 w 244"/>
              <a:gd name="T15" fmla="*/ 187 h 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" h="187">
                <a:moveTo>
                  <a:pt x="158" y="0"/>
                </a:moveTo>
                <a:lnTo>
                  <a:pt x="0" y="171"/>
                </a:lnTo>
                <a:lnTo>
                  <a:pt x="243" y="186"/>
                </a:lnTo>
                <a:lnTo>
                  <a:pt x="158" y="0"/>
                </a:lnTo>
              </a:path>
            </a:pathLst>
          </a:custGeom>
          <a:solidFill>
            <a:srgbClr val="FFFF00"/>
          </a:solid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6" name="Freeform 48"/>
          <p:cNvSpPr>
            <a:spLocks/>
          </p:cNvSpPr>
          <p:nvPr/>
        </p:nvSpPr>
        <p:spPr bwMode="auto">
          <a:xfrm>
            <a:off x="2978150" y="4054475"/>
            <a:ext cx="715963" cy="427038"/>
          </a:xfrm>
          <a:custGeom>
            <a:avLst/>
            <a:gdLst>
              <a:gd name="T0" fmla="*/ 2147483646 w 451"/>
              <a:gd name="T1" fmla="*/ 0 h 287"/>
              <a:gd name="T2" fmla="*/ 0 w 451"/>
              <a:gd name="T3" fmla="*/ 2147483646 h 287"/>
              <a:gd name="T4" fmla="*/ 2147483646 w 451"/>
              <a:gd name="T5" fmla="*/ 2147483646 h 287"/>
              <a:gd name="T6" fmla="*/ 2147483646 w 451"/>
              <a:gd name="T7" fmla="*/ 0 h 287"/>
              <a:gd name="T8" fmla="*/ 0 60000 65536"/>
              <a:gd name="T9" fmla="*/ 0 60000 65536"/>
              <a:gd name="T10" fmla="*/ 0 60000 65536"/>
              <a:gd name="T11" fmla="*/ 0 60000 65536"/>
              <a:gd name="T12" fmla="*/ 0 w 451"/>
              <a:gd name="T13" fmla="*/ 0 h 287"/>
              <a:gd name="T14" fmla="*/ 451 w 451"/>
              <a:gd name="T15" fmla="*/ 287 h 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1" h="287">
                <a:moveTo>
                  <a:pt x="129" y="0"/>
                </a:moveTo>
                <a:lnTo>
                  <a:pt x="0" y="179"/>
                </a:lnTo>
                <a:lnTo>
                  <a:pt x="450" y="286"/>
                </a:lnTo>
                <a:lnTo>
                  <a:pt x="129" y="0"/>
                </a:lnTo>
              </a:path>
            </a:pathLst>
          </a:custGeom>
          <a:solidFill>
            <a:srgbClr val="66FF66"/>
          </a:solid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3233" name="Rectangle 49"/>
          <p:cNvSpPr>
            <a:spLocks noChangeArrowheads="1"/>
          </p:cNvSpPr>
          <p:nvPr/>
        </p:nvSpPr>
        <p:spPr bwMode="auto">
          <a:xfrm>
            <a:off x="2106613" y="4603750"/>
            <a:ext cx="18319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+mn-ea"/>
              </a:rPr>
              <a:t>GL_TRIANGLES</a:t>
            </a:r>
          </a:p>
        </p:txBody>
      </p:sp>
      <p:sp>
        <p:nvSpPr>
          <p:cNvPr id="58388" name="Footer Placeholder 3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74C57A7E-7E69-480C-A768-84212B3F6AB1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32</a:t>
            </a:fld>
            <a:endParaRPr lang="es-ES" altLang="it-IT" sz="10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Polygon Issues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05800" cy="4724400"/>
          </a:xfrm>
        </p:spPr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WebGL will only display triangles</a:t>
            </a:r>
          </a:p>
          <a:p>
            <a:pPr lvl="1"/>
            <a:r>
              <a:rPr lang="en-US" altLang="it-IT" sz="2200" u="sng">
                <a:ea typeface="ＭＳ Ｐゴシック" panose="020B0600070205080204" pitchFamily="34" charset="-128"/>
              </a:rPr>
              <a:t>Simple</a:t>
            </a:r>
            <a:r>
              <a:rPr lang="en-US" altLang="it-IT" sz="2200">
                <a:ea typeface="ＭＳ Ｐゴシック" panose="020B0600070205080204" pitchFamily="34" charset="-128"/>
              </a:rPr>
              <a:t>: edges cannot cross</a:t>
            </a:r>
          </a:p>
          <a:p>
            <a:pPr lvl="1"/>
            <a:r>
              <a:rPr lang="en-US" altLang="it-IT" sz="2200" u="sng">
                <a:ea typeface="ＭＳ Ｐゴシック" panose="020B0600070205080204" pitchFamily="34" charset="-128"/>
              </a:rPr>
              <a:t>Convex</a:t>
            </a:r>
            <a:r>
              <a:rPr lang="en-US" altLang="it-IT" sz="2200">
                <a:ea typeface="ＭＳ Ｐゴシック" panose="020B0600070205080204" pitchFamily="34" charset="-128"/>
              </a:rPr>
              <a:t>: All points on line segment between two points in a polygon are also in the polygon</a:t>
            </a:r>
          </a:p>
          <a:p>
            <a:pPr lvl="1"/>
            <a:r>
              <a:rPr lang="en-US" altLang="it-IT" sz="2200" u="sng">
                <a:ea typeface="ＭＳ Ｐゴシック" panose="020B0600070205080204" pitchFamily="34" charset="-128"/>
              </a:rPr>
              <a:t>Flat</a:t>
            </a:r>
            <a:r>
              <a:rPr lang="en-US" altLang="it-IT" sz="2200">
                <a:ea typeface="ＭＳ Ｐゴシック" panose="020B0600070205080204" pitchFamily="34" charset="-128"/>
              </a:rPr>
              <a:t>: all vertices are in the same plane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Application program must tessellate a polygon into triangles (triangulation)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OpenGL 4.1 contains a tessellator but not WebGL</a:t>
            </a:r>
          </a:p>
          <a:p>
            <a:pPr lvl="2"/>
            <a:endParaRPr lang="en-US" altLang="it-IT" sz="1800">
              <a:ea typeface="ＭＳ Ｐゴシック" panose="020B0600070205080204" pitchFamily="34" charset="-128"/>
            </a:endParaRPr>
          </a:p>
        </p:txBody>
      </p:sp>
      <p:sp>
        <p:nvSpPr>
          <p:cNvPr id="59397" name="AutoShape 4"/>
          <p:cNvSpPr>
            <a:spLocks noChangeArrowheads="1"/>
          </p:cNvSpPr>
          <p:nvPr/>
        </p:nvSpPr>
        <p:spPr bwMode="auto">
          <a:xfrm>
            <a:off x="1447800" y="5334000"/>
            <a:ext cx="2057400" cy="685800"/>
          </a:xfrm>
          <a:prstGeom prst="flowChartCollat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latin typeface="Courier New" panose="02070309020205020404" pitchFamily="49" charset="0"/>
            </a:endParaRPr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7086600" y="4800600"/>
            <a:ext cx="1066800" cy="9144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+mn-ea"/>
            </a:endParaRPr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1600200" y="6019800"/>
            <a:ext cx="213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nonsimple polygon</a:t>
            </a:r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6324600" y="5867400"/>
            <a:ext cx="219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>
                <a:latin typeface="Times New Roman" panose="02020603050405020304" pitchFamily="18" charset="0"/>
              </a:rPr>
              <a:t>nonconvex polygon</a:t>
            </a:r>
          </a:p>
        </p:txBody>
      </p:sp>
      <p:sp>
        <p:nvSpPr>
          <p:cNvPr id="59401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Polygon Testing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Conceptually simple to test for simplicity and convexity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Time consuming 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Earlier versions assumed both and left testing to the application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Present version only renders triangles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Need algorithm to triangulate an arbitrary polygon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E6A384D5-7CA7-4B71-9597-2D2F45A743CF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33</a:t>
            </a:fld>
            <a:endParaRPr lang="es-ES" altLang="it-IT" sz="1000"/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Good and Bad Triangles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Long thin triangles render badly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Equilateral triangles render well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Maximize minimum angle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Delaunay triangulation for unstructured points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6CCEABDE-762E-4169-A62C-48A76035D9AB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34</a:t>
            </a:fld>
            <a:endParaRPr lang="es-ES" altLang="it-IT" sz="1000"/>
          </a:p>
        </p:txBody>
      </p:sp>
      <p:cxnSp>
        <p:nvCxnSpPr>
          <p:cNvPr id="61445" name="Straight Connector 6"/>
          <p:cNvCxnSpPr>
            <a:cxnSpLocks noChangeShapeType="1"/>
          </p:cNvCxnSpPr>
          <p:nvPr/>
        </p:nvCxnSpPr>
        <p:spPr bwMode="auto">
          <a:xfrm>
            <a:off x="1981200" y="2667000"/>
            <a:ext cx="2590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6" name="Straight Connector 8"/>
          <p:cNvCxnSpPr>
            <a:cxnSpLocks noChangeShapeType="1"/>
          </p:cNvCxnSpPr>
          <p:nvPr/>
        </p:nvCxnSpPr>
        <p:spPr bwMode="auto">
          <a:xfrm>
            <a:off x="4572000" y="2209800"/>
            <a:ext cx="2438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7" name="Straight Connector 9"/>
          <p:cNvCxnSpPr>
            <a:cxnSpLocks noChangeShapeType="1"/>
          </p:cNvCxnSpPr>
          <p:nvPr/>
        </p:nvCxnSpPr>
        <p:spPr bwMode="auto">
          <a:xfrm flipV="1">
            <a:off x="1981200" y="2209800"/>
            <a:ext cx="2590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Straight Connector 16"/>
          <p:cNvCxnSpPr>
            <a:cxnSpLocks noChangeShapeType="1"/>
          </p:cNvCxnSpPr>
          <p:nvPr/>
        </p:nvCxnSpPr>
        <p:spPr bwMode="auto">
          <a:xfrm flipV="1">
            <a:off x="4572000" y="2971800"/>
            <a:ext cx="2438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Straight Connector 22"/>
          <p:cNvCxnSpPr>
            <a:cxnSpLocks noChangeShapeType="1"/>
          </p:cNvCxnSpPr>
          <p:nvPr/>
        </p:nvCxnSpPr>
        <p:spPr bwMode="auto">
          <a:xfrm>
            <a:off x="1981200" y="2667000"/>
            <a:ext cx="5029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Triangularization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Convex polygon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Start with abc, remove b, then acd, …. 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62A8BD94-7355-40B5-924E-8B7D00A6EE86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35</a:t>
            </a:fld>
            <a:endParaRPr lang="es-ES" altLang="it-IT" sz="1000"/>
          </a:p>
        </p:txBody>
      </p:sp>
      <p:sp>
        <p:nvSpPr>
          <p:cNvPr id="7" name="Heptagon 6"/>
          <p:cNvSpPr/>
          <p:nvPr/>
        </p:nvSpPr>
        <p:spPr bwMode="auto">
          <a:xfrm>
            <a:off x="2895600" y="2057400"/>
            <a:ext cx="3200400" cy="2819400"/>
          </a:xfrm>
          <a:prstGeom prst="heptago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62470" name="Straight Connector 8"/>
          <p:cNvCxnSpPr>
            <a:cxnSpLocks noChangeShapeType="1"/>
            <a:stCxn id="7" idx="5"/>
            <a:endCxn id="7" idx="3"/>
          </p:cNvCxnSpPr>
          <p:nvPr/>
        </p:nvCxnSpPr>
        <p:spPr bwMode="auto">
          <a:xfrm rot="10800000" flipH="1" flipV="1">
            <a:off x="3213100" y="2616200"/>
            <a:ext cx="569913" cy="226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1" name="Straight Connector 10"/>
          <p:cNvCxnSpPr>
            <a:cxnSpLocks noChangeShapeType="1"/>
            <a:stCxn id="7" idx="6"/>
            <a:endCxn id="7" idx="3"/>
          </p:cNvCxnSpPr>
          <p:nvPr/>
        </p:nvCxnSpPr>
        <p:spPr bwMode="auto">
          <a:xfrm rot="-5400000" flipH="1" flipV="1">
            <a:off x="2729707" y="3110706"/>
            <a:ext cx="2819400" cy="712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2" name="Straight Connector 12"/>
          <p:cNvCxnSpPr>
            <a:cxnSpLocks noChangeShapeType="1"/>
            <a:stCxn id="7" idx="0"/>
            <a:endCxn id="7" idx="3"/>
          </p:cNvCxnSpPr>
          <p:nvPr/>
        </p:nvCxnSpPr>
        <p:spPr bwMode="auto">
          <a:xfrm flipH="1">
            <a:off x="3783013" y="2616200"/>
            <a:ext cx="1995487" cy="226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3" name="Straight Connector 14"/>
          <p:cNvCxnSpPr>
            <a:cxnSpLocks noChangeShapeType="1"/>
            <a:stCxn id="7" idx="1"/>
            <a:endCxn id="7" idx="3"/>
          </p:cNvCxnSpPr>
          <p:nvPr/>
        </p:nvCxnSpPr>
        <p:spPr bwMode="auto">
          <a:xfrm flipH="1">
            <a:off x="3783013" y="3870325"/>
            <a:ext cx="2312987" cy="1006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4" name="TextBox 15"/>
          <p:cNvSpPr txBox="1">
            <a:spLocks noChangeArrowheads="1"/>
          </p:cNvSpPr>
          <p:nvPr/>
        </p:nvSpPr>
        <p:spPr bwMode="auto">
          <a:xfrm>
            <a:off x="3429000" y="4876800"/>
            <a:ext cx="32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2475" name="TextBox 16"/>
          <p:cNvSpPr txBox="1">
            <a:spLocks noChangeArrowheads="1"/>
          </p:cNvSpPr>
          <p:nvPr/>
        </p:nvSpPr>
        <p:spPr bwMode="auto">
          <a:xfrm>
            <a:off x="2819400" y="2362200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2476" name="TextBox 17"/>
          <p:cNvSpPr txBox="1">
            <a:spLocks noChangeArrowheads="1"/>
          </p:cNvSpPr>
          <p:nvPr/>
        </p:nvSpPr>
        <p:spPr bwMode="auto">
          <a:xfrm>
            <a:off x="2514600" y="36576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2477" name="TextBox 19"/>
          <p:cNvSpPr txBox="1">
            <a:spLocks noChangeArrowheads="1"/>
          </p:cNvSpPr>
          <p:nvPr/>
        </p:nvSpPr>
        <p:spPr bwMode="auto">
          <a:xfrm>
            <a:off x="4343400" y="16002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2478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Non-convex (concave)</a:t>
            </a:r>
          </a:p>
        </p:txBody>
      </p:sp>
      <p:pic>
        <p:nvPicPr>
          <p:cNvPr id="63491" name="Content Placeholder 5" descr="AN06f3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58" r="-43758"/>
          <a:stretch>
            <a:fillRect/>
          </a:stretch>
        </p:blipFill>
        <p:spPr>
          <a:xfrm>
            <a:off x="228600" y="1447800"/>
            <a:ext cx="7772400" cy="4724400"/>
          </a:xfrm>
        </p:spPr>
      </p:pic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09EF528C-B9B0-4CC6-953E-54EB42CFFD44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36</a:t>
            </a:fld>
            <a:endParaRPr lang="es-ES" altLang="it-IT" sz="1000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Recursive Division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Find leftmost vertex and split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F4A6A918-F8A2-4C5E-9C5F-23EF44454AD1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37</a:t>
            </a:fld>
            <a:endParaRPr lang="es-ES" altLang="it-IT" sz="1000"/>
          </a:p>
        </p:txBody>
      </p:sp>
      <p:pic>
        <p:nvPicPr>
          <p:cNvPr id="64517" name="Picture 5" descr="AN06f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3512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427186ED-2997-474A-898F-6A74E1B474DB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38</a:t>
            </a:fld>
            <a:endParaRPr lang="es-ES" altLang="it-IT" sz="10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Attributes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Attributes determine the appearance of objects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Color (points, lines, polygons)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Size and width (points, lines)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Stipple pattern (lines, polygons)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Polygon mode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Display as filled: solid color or stipple pattern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Display edges</a:t>
            </a:r>
          </a:p>
          <a:p>
            <a:pPr lvl="2"/>
            <a:r>
              <a:rPr lang="en-US" altLang="it-IT" sz="2400">
                <a:ea typeface="ＭＳ Ｐゴシック" panose="020B0600070205080204" pitchFamily="34" charset="-128"/>
              </a:rPr>
              <a:t>Display vertices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Only a few (gl_PointSize) are supported by WebGL functions</a:t>
            </a:r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D1446380-5981-4E7F-801F-91D1CC48F3B3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39</a:t>
            </a:fld>
            <a:endParaRPr lang="es-ES" altLang="it-IT" sz="10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RGB color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Each color component is stored separately in the frame buffer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Usually 8 bits per component in buffer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Color values can range from 0.0 (none) to 1.0 (all) using floats or over the range from 0 to 255 using unsigned bytes</a:t>
            </a:r>
          </a:p>
        </p:txBody>
      </p:sp>
      <p:pic>
        <p:nvPicPr>
          <p:cNvPr id="66565" name="Picture 5" descr="an02f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41306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522AEC2A-E604-4942-85DF-936CBE4FC7CD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4</a:t>
            </a:fld>
            <a:endParaRPr lang="es-ES" altLang="it-IT" sz="10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300">
                <a:ea typeface="ＭＳ Ｐゴシック" panose="020B0600070205080204" pitchFamily="34" charset="-128"/>
              </a:rPr>
              <a:t>Vertex Shader Applications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Moving vertices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Morphing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Wave motion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Fractals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Lighting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More realistic models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Cartoon shaders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9265BDD0-C218-4339-886F-5D987A356689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40</a:t>
            </a:fld>
            <a:endParaRPr lang="es-ES" altLang="it-IT" sz="10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Indexed Color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Colors are indices into tables of RGB values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Requires less memory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indices usually 8 bits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not as important now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Memory inexpensive</a:t>
            </a:r>
          </a:p>
          <a:p>
            <a:pPr lvl="2"/>
            <a:r>
              <a:rPr lang="en-US" altLang="it-IT">
                <a:ea typeface="ＭＳ Ｐゴシック" panose="020B0600070205080204" pitchFamily="34" charset="-128"/>
              </a:rPr>
              <a:t>Need more colors for shading</a:t>
            </a:r>
          </a:p>
        </p:txBody>
      </p:sp>
      <p:pic>
        <p:nvPicPr>
          <p:cNvPr id="67589" name="Picture 6" descr="an02f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506888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7E86B886-D87F-45BB-B77F-F3DDA7C9E769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41</a:t>
            </a:fld>
            <a:endParaRPr lang="es-ES" altLang="it-IT" sz="10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Smooth Color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Default is </a:t>
            </a:r>
            <a:r>
              <a:rPr lang="en-US" altLang="it-IT" sz="2700" i="1">
                <a:ea typeface="ＭＳ Ｐゴシック" panose="020B0600070205080204" pitchFamily="34" charset="-128"/>
              </a:rPr>
              <a:t>smooth</a:t>
            </a:r>
            <a:r>
              <a:rPr lang="en-US" altLang="it-IT" sz="2700">
                <a:ea typeface="ＭＳ Ｐゴシック" panose="020B0600070205080204" pitchFamily="34" charset="-128"/>
              </a:rPr>
              <a:t> shading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Rasterizer interpolates vertex colors across visible polygons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Alternative is </a:t>
            </a:r>
            <a:r>
              <a:rPr lang="en-US" altLang="it-IT" sz="2700" i="1">
                <a:ea typeface="ＭＳ Ｐゴシック" panose="020B0600070205080204" pitchFamily="34" charset="-128"/>
              </a:rPr>
              <a:t>flat shading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Color of first vertex 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determines fill color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Handle in shader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157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86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Setting Colors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Colors are ultimately set in the fragment shader but can be determined in either shader or in the application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Application color: pass to vertex shader as a uniform variable or as a vertex attribute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Vertex shader color: pass to fragment shader as varying variable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Fragment color: can alter via shader code 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32F08F9B-6747-419D-A428-8B2F77B20BF5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42</a:t>
            </a:fld>
            <a:endParaRPr lang="es-ES" altLang="it-IT" sz="1000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BAC28099-23FE-448A-8BA3-B65819679481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5</a:t>
            </a:fld>
            <a:endParaRPr lang="es-ES" altLang="it-IT" sz="10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Fragment Shader Applications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Per fragment lighting calculations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22223" r="1395" b="18518"/>
          <a:stretch>
            <a:fillRect/>
          </a:stretch>
        </p:blipFill>
        <p:spPr bwMode="auto">
          <a:xfrm>
            <a:off x="685800" y="29718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4074" r="1434" b="18518"/>
          <a:stretch>
            <a:fillRect/>
          </a:stretch>
        </p:blipFill>
        <p:spPr bwMode="auto">
          <a:xfrm>
            <a:off x="4876800" y="3048000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1554163" y="5562600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per vertex lighting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195888" y="5638800"/>
            <a:ext cx="277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per fragment lighting</a:t>
            </a:r>
          </a:p>
        </p:txBody>
      </p:sp>
      <p:sp>
        <p:nvSpPr>
          <p:cNvPr id="11273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CCE2D044-349D-4B16-8B93-7A8B3F01DA1A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6</a:t>
            </a:fld>
            <a:endParaRPr lang="es-ES" altLang="it-IT" sz="10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Fragment Shader Applications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Texture mapping</a:t>
            </a:r>
          </a:p>
        </p:txBody>
      </p:sp>
      <p:pic>
        <p:nvPicPr>
          <p:cNvPr id="13317" name="Picture 4" descr="hu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hu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hu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09600" y="55626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smooth shading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843338" y="5562600"/>
            <a:ext cx="1722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environment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    mapping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629400" y="55626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bump mapping</a:t>
            </a:r>
          </a:p>
        </p:txBody>
      </p:sp>
      <p:sp>
        <p:nvSpPr>
          <p:cNvPr id="13323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BC09140C-58FE-4809-BB14-10D1D6083E53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7</a:t>
            </a:fld>
            <a:endParaRPr lang="es-ES" altLang="it-IT" sz="10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Writing Shaders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First programmable shaders were programmed in an assembly-like manner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OpenGL extensions added functions for vertex and fragment shaders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Cg (C for graphics) C-like language for programming shaders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Works with both OpenGL and DirectX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Interface to OpenGL complex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OpenGL Shading Language (GLSL)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66E32E4C-E818-4959-A503-0B9A43431F81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8</a:t>
            </a:fld>
            <a:endParaRPr lang="es-ES" altLang="it-IT" sz="10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GLSL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OpenGL Shading Language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Part of OpenGL 2.0 and up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High level C-like language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New data types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Matrices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Vectors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Samplers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As of OpenGL 3.1, application must provide shaders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fld id="{B6D7C419-82B5-4892-8504-42C457593CB9}" type="slidenum">
              <a:rPr lang="es-ES" altLang="it-IT" sz="1000" smtClean="0"/>
              <a:pPr lvl="1">
                <a:spcBef>
                  <a:spcPct val="0"/>
                </a:spcBef>
                <a:buFontTx/>
                <a:buNone/>
              </a:pPr>
              <a:t>9</a:t>
            </a:fld>
            <a:endParaRPr lang="es-ES" altLang="it-IT" sz="10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Simple Vertex Shader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attribute vec4 vPosition;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void main(void)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{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    gl_Position = vPosition;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}</a:t>
            </a:r>
          </a:p>
        </p:txBody>
      </p:sp>
      <p:cxnSp>
        <p:nvCxnSpPr>
          <p:cNvPr id="19461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2552700" y="4533900"/>
            <a:ext cx="914400" cy="685800"/>
          </a:xfrm>
          <a:prstGeom prst="straightConnector1">
            <a:avLst/>
          </a:prstGeom>
          <a:noFill/>
          <a:ln w="12700">
            <a:solidFill>
              <a:srgbClr val="00CC99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2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1066800" y="1752600"/>
            <a:ext cx="1295400" cy="457200"/>
          </a:xfrm>
          <a:prstGeom prst="straightConnector1">
            <a:avLst/>
          </a:prstGeom>
          <a:noFill/>
          <a:ln w="12700">
            <a:solidFill>
              <a:srgbClr val="00CC99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Arrow Connector 14"/>
          <p:cNvCxnSpPr>
            <a:cxnSpLocks noChangeShapeType="1"/>
            <a:stCxn id="17" idx="1"/>
          </p:cNvCxnSpPr>
          <p:nvPr/>
        </p:nvCxnSpPr>
        <p:spPr bwMode="auto">
          <a:xfrm rot="10800000">
            <a:off x="3810000" y="2667000"/>
            <a:ext cx="609600" cy="382588"/>
          </a:xfrm>
          <a:prstGeom prst="straightConnector1">
            <a:avLst/>
          </a:prstGeom>
          <a:noFill/>
          <a:ln w="12700">
            <a:solidFill>
              <a:srgbClr val="00CC99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438400" y="1600200"/>
            <a:ext cx="29546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008000"/>
                  </a:solidFill>
                </a:ln>
                <a:latin typeface="Times New Roman" charset="0"/>
                <a:ea typeface="+mn-ea"/>
              </a:rPr>
              <a:t>input from application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2819400"/>
            <a:ext cx="45191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008000"/>
                  </a:solidFill>
                </a:ln>
                <a:latin typeface="Times New Roman" charset="0"/>
                <a:ea typeface="+mn-ea"/>
              </a:rPr>
              <a:t>must link to variable in application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5334000"/>
            <a:ext cx="21847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008000"/>
                  </a:solidFill>
                </a:ln>
                <a:latin typeface="Times New Roman" charset="0"/>
                <a:ea typeface="+mn-ea"/>
              </a:rPr>
              <a:t>built in variable</a:t>
            </a:r>
          </a:p>
        </p:txBody>
      </p:sp>
      <p:sp>
        <p:nvSpPr>
          <p:cNvPr id="19467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­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anose="02020603050405020304" pitchFamily="18" charset="0"/>
              </a:rPr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gelICG02">
  <a:themeElements>
    <a:clrScheme name="AngelICG0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gelICG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ngelICG0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ICG0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C:\PPT\BOOK_LECTURE\AngelICG02.ppt</Template>
  <TotalTime>6729</TotalTime>
  <Words>2027</Words>
  <Application>Microsoft Office PowerPoint</Application>
  <PresentationFormat>Presentazione su schermo (4:3)</PresentationFormat>
  <Paragraphs>406</Paragraphs>
  <Slides>42</Slides>
  <Notes>23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8" baseType="lpstr">
      <vt:lpstr>ＭＳ Ｐゴシック</vt:lpstr>
      <vt:lpstr>Arial</vt:lpstr>
      <vt:lpstr>Courier New</vt:lpstr>
      <vt:lpstr>Times New Roman</vt:lpstr>
      <vt:lpstr>AngelICG02</vt:lpstr>
      <vt:lpstr>ClipArt</vt:lpstr>
      <vt:lpstr>Introduction to Computer Graphics with WebGL</vt:lpstr>
      <vt:lpstr>Programming with WebGL Part 3: Shaders</vt:lpstr>
      <vt:lpstr>Objectives</vt:lpstr>
      <vt:lpstr>Vertex Shader Applications</vt:lpstr>
      <vt:lpstr>Fragment Shader Applications</vt:lpstr>
      <vt:lpstr>Fragment Shader Applications</vt:lpstr>
      <vt:lpstr>Writing Shaders</vt:lpstr>
      <vt:lpstr>GLSL</vt:lpstr>
      <vt:lpstr>Simple Vertex Shader</vt:lpstr>
      <vt:lpstr>Execution Model</vt:lpstr>
      <vt:lpstr>Simple Fragment Program</vt:lpstr>
      <vt:lpstr>Execution Model</vt:lpstr>
      <vt:lpstr>Introduction to Computer Graphics with WebGL</vt:lpstr>
      <vt:lpstr>Programming with WebGL Part 3: Shaders</vt:lpstr>
      <vt:lpstr>Data Types</vt:lpstr>
      <vt:lpstr>No Pointers</vt:lpstr>
      <vt:lpstr>Qualifiers</vt:lpstr>
      <vt:lpstr>Attribute Qualifier</vt:lpstr>
      <vt:lpstr>Uniform Qualified</vt:lpstr>
      <vt:lpstr>Varying Qualified</vt:lpstr>
      <vt:lpstr>Our Naming Convention</vt:lpstr>
      <vt:lpstr>Example: Vertex Shader</vt:lpstr>
      <vt:lpstr>Corresponding Fragment Shader</vt:lpstr>
      <vt:lpstr>Sending Colors from Application</vt:lpstr>
      <vt:lpstr>Sending a Uniform Variable</vt:lpstr>
      <vt:lpstr>Operators and Functions</vt:lpstr>
      <vt:lpstr>Swizzling and Selection</vt:lpstr>
      <vt:lpstr>Introduction to Computer Graphics with WebGL</vt:lpstr>
      <vt:lpstr>Programming with WebGL Part 4: Color and Attributes</vt:lpstr>
      <vt:lpstr>Objectives</vt:lpstr>
      <vt:lpstr>WebGLPrimitives</vt:lpstr>
      <vt:lpstr>Polygon Issues</vt:lpstr>
      <vt:lpstr>Polygon Testing</vt:lpstr>
      <vt:lpstr>Good and Bad Triangles</vt:lpstr>
      <vt:lpstr>Triangularization</vt:lpstr>
      <vt:lpstr>Non-convex (concave)</vt:lpstr>
      <vt:lpstr>Recursive Division</vt:lpstr>
      <vt:lpstr>Attributes</vt:lpstr>
      <vt:lpstr>RGB color</vt:lpstr>
      <vt:lpstr>Indexed Color</vt:lpstr>
      <vt:lpstr>Smooth Color</vt:lpstr>
      <vt:lpstr>Setting Colors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Angel</dc:creator>
  <cp:lastModifiedBy>Marco Schaerf</cp:lastModifiedBy>
  <cp:revision>84</cp:revision>
  <dcterms:created xsi:type="dcterms:W3CDTF">2013-12-13T12:24:57Z</dcterms:created>
  <dcterms:modified xsi:type="dcterms:W3CDTF">2018-03-13T08:52:35Z</dcterms:modified>
</cp:coreProperties>
</file>