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49"/>
  </p:notesMasterIdLst>
  <p:handoutMasterIdLst>
    <p:handoutMasterId r:id="rId50"/>
  </p:handout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761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392803D-70A8-4D5C-9581-C0F99EA7130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D736287-D761-4695-B7F3-93E773E45DB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EDE9711-7D84-4317-B3DE-27E41F23F853}" type="slidenum">
              <a:rPr lang="en-US" altLang="it-IT" sz="1300" smtClean="0"/>
              <a:pPr/>
              <a:t>2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D4A8AE4-E196-4891-AEBA-E340F8AFC011}" type="slidenum">
              <a:rPr lang="en-US" altLang="it-IT" sz="1300" smtClean="0"/>
              <a:pPr/>
              <a:t>13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BA68936-7D92-4045-A32B-D7CF8BD07654}" type="slidenum">
              <a:rPr lang="en-US" altLang="it-IT" sz="1300" smtClean="0"/>
              <a:pPr/>
              <a:t>14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9453A79-58C2-41FA-B523-CF318B8BDD00}" type="slidenum">
              <a:rPr lang="en-US" altLang="it-IT" sz="1300" smtClean="0"/>
              <a:pPr/>
              <a:t>15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E7E8859-8BA5-4087-9EDB-353A2AABAC68}" type="slidenum">
              <a:rPr lang="en-US" altLang="it-IT" sz="1300" smtClean="0"/>
              <a:pPr/>
              <a:t>16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ECC9206-0001-4FE0-B3AF-F14DD97ECA4B}" type="slidenum">
              <a:rPr lang="en-US" altLang="it-IT" sz="1300" smtClean="0"/>
              <a:pPr/>
              <a:t>17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8F7B00F-FF54-4837-95BC-857DE16E6785}" type="slidenum">
              <a:rPr lang="en-US" altLang="it-IT" sz="1300" smtClean="0"/>
              <a:pPr/>
              <a:t>18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5CB4DC4-35DA-412F-87FB-21851EE27269}" type="slidenum">
              <a:rPr lang="en-US" altLang="it-IT" sz="1300" smtClean="0"/>
              <a:pPr/>
              <a:t>19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7DC4088-7B32-4E29-8782-E5129F45C440}" type="slidenum">
              <a:rPr lang="en-US" altLang="it-IT" sz="1300" smtClean="0"/>
              <a:pPr/>
              <a:t>20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74CA4EC-F818-4F90-8B7A-B24D686E4060}" type="slidenum">
              <a:rPr lang="en-US" altLang="it-IT" sz="1300" smtClean="0"/>
              <a:pPr/>
              <a:t>21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8582317-B999-423F-9D28-DCA17A3B4BB6}" type="slidenum">
              <a:rPr lang="en-US" altLang="it-IT" sz="1300" smtClean="0"/>
              <a:pPr/>
              <a:t>22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CA519A9-5A01-4725-9378-B16B4D57A0AC}" type="slidenum">
              <a:rPr lang="en-US" altLang="it-IT" sz="1300" smtClean="0"/>
              <a:pPr/>
              <a:t>3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1CD86F4-05D2-40D3-B9AB-FE40AD3DAC0A}" type="slidenum">
              <a:rPr lang="en-US" altLang="it-IT" sz="1300" smtClean="0"/>
              <a:pPr/>
              <a:t>23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CA68AEA-6770-46FF-803F-2F93A30F3451}" type="slidenum">
              <a:rPr lang="en-US" altLang="it-IT" sz="1200" smtClean="0"/>
              <a:pPr/>
              <a:t>33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9AD600C-5238-4E84-98A4-A6C1480CE2DA}" type="slidenum">
              <a:rPr lang="en-US" altLang="it-IT" sz="1300" smtClean="0"/>
              <a:pPr/>
              <a:t>4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BA5B50D-082F-4FAA-AB92-D14AA334DC0A}" type="slidenum">
              <a:rPr lang="en-US" altLang="it-IT" sz="1300" smtClean="0"/>
              <a:pPr/>
              <a:t>5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66633B1-7166-40BA-8CC6-7627B8B7BACE}" type="slidenum">
              <a:rPr lang="en-US" altLang="it-IT" sz="1300" smtClean="0"/>
              <a:pPr/>
              <a:t>6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9240A45-27BD-410E-8032-A9B29FA51F3F}" type="slidenum">
              <a:rPr lang="en-US" altLang="it-IT" sz="1300" smtClean="0"/>
              <a:pPr/>
              <a:t>7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DC50F10-E3F4-4FE1-9F71-5BBC077BBF02}" type="slidenum">
              <a:rPr lang="en-US" altLang="it-IT" sz="1300" smtClean="0"/>
              <a:pPr/>
              <a:t>10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2D47136-0B06-416D-9243-CD1DA92BD447}" type="slidenum">
              <a:rPr lang="en-US" altLang="it-IT" sz="1300" smtClean="0"/>
              <a:pPr/>
              <a:t>11</a:t>
            </a:fld>
            <a:endParaRPr lang="en-US" altLang="it-IT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99488B7-FB42-4C40-BC50-8EE00A1500F6}" type="slidenum">
              <a:rPr lang="en-US" altLang="it-IT" sz="1300" smtClean="0"/>
              <a:pPr/>
              <a:t>12</a:t>
            </a:fld>
            <a:endParaRPr lang="en-US" altLang="it-IT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27F63A9-59FC-4B89-9005-1888E1306F82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15595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A0D50B1-FFFB-429B-96F9-5EE56E2BE0B8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146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5F45D82-B558-4553-BB13-686EDCBBD787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58353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BFE954C-2E9B-48B1-A67E-3E4C16C375AB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35565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7A1AAE4-5C6B-42C2-88F8-F36344AD8F6B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31564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F2E5C75-3ADD-4584-985A-F6C09CC9CADB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39006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7291D74-EAF9-4D1A-AFAE-955D3C242251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5471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856E07E-8E10-4CE9-8EF7-29B1CBAB359A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8561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0A4E4AD-3EFB-4A74-B332-3E66BB730B6F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21579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A28EA0F-9D1E-4112-80E6-5695EC24807C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131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D57C27C-8B77-4ED0-906C-2E2D0880CBF0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88318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>
              <a:defRPr/>
            </a:pPr>
            <a:fld id="{402250EE-BA59-458A-B8C0-2DDECB94053D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030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lipArt" r:id="rId14" imgW="2354263" imgH="1792288" progId="MS_ClipArt_Gallery.2">
                  <p:embed/>
                </p:oleObj>
              </mc:Choice>
              <mc:Fallback>
                <p:oleObj name="ClipArt" r:id="rId14" imgW="2354263" imgH="1792288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78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1.wmf"/><Relationship Id="rId3" Type="http://schemas.openxmlformats.org/officeDocument/2006/relationships/image" Target="../media/image12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2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5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561BA36F-884C-4F6B-AC69-0D59ACD56EAF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</a:t>
            </a:fld>
            <a:endParaRPr lang="es-ES" altLang="it-IT" sz="100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010400" cy="1066800"/>
          </a:xfrm>
        </p:spPr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Pass Through Fragment Shader</a:t>
            </a:r>
          </a:p>
        </p:txBody>
      </p:sp>
      <p:sp>
        <p:nvSpPr>
          <p:cNvPr id="86019" name="Text Box 4"/>
          <p:cNvSpPr txBox="1">
            <a:spLocks noChangeArrowheads="1"/>
          </p:cNvSpPr>
          <p:nvPr/>
        </p:nvSpPr>
        <p:spPr bwMode="auto">
          <a:xfrm>
            <a:off x="0" y="1595438"/>
            <a:ext cx="8991601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Ctr="1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it-IT" sz="2400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#ifdef GL_FRAGMENT_SHADER_PRECISION_HIGH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  precision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highp</a:t>
            </a:r>
            <a:r>
              <a:rPr lang="en-US" altLang="it-IT" sz="2800" b="1" dirty="0">
                <a:latin typeface="Times New Roman" panose="02020603050405020304" pitchFamily="18" charset="0"/>
              </a:rPr>
              <a:t> float;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#else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  precision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mediump</a:t>
            </a:r>
            <a:r>
              <a:rPr lang="en-US" altLang="it-IT" sz="2800" b="1" dirty="0">
                <a:latin typeface="Times New Roman" panose="02020603050405020304" pitchFamily="18" charset="0"/>
              </a:rPr>
              <a:t> float;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#endif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8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varying vec4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fcolor</a:t>
            </a:r>
            <a:r>
              <a:rPr lang="en-US" altLang="it-IT" sz="2800" b="1" dirty="0">
                <a:latin typeface="Times New Roman" panose="02020603050405020304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void main(void)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    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gl_FragColor</a:t>
            </a:r>
            <a:r>
              <a:rPr lang="en-US" altLang="it-IT" sz="2800" b="1" dirty="0">
                <a:latin typeface="Times New Roman" panose="02020603050405020304" pitchFamily="18" charset="0"/>
              </a:rPr>
              <a:t> =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fcolor</a:t>
            </a:r>
            <a:r>
              <a:rPr lang="en-US" altLang="it-IT" sz="2800" b="1" dirty="0">
                <a:latin typeface="Times New Roman" panose="02020603050405020304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dirty="0">
              <a:latin typeface="Times New Roman" panose="02020603050405020304" pitchFamily="18" charset="0"/>
            </a:endParaRPr>
          </a:p>
        </p:txBody>
      </p:sp>
      <p:sp>
        <p:nvSpPr>
          <p:cNvPr id="86020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8942FA42-2FF5-4C94-AB27-37DC37E281CF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10</a:t>
            </a:fld>
            <a:endParaRPr lang="es-ES" altLang="it-IT" sz="1000"/>
          </a:p>
        </p:txBody>
      </p:sp>
      <p:sp>
        <p:nvSpPr>
          <p:cNvPr id="860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793788C5-B0BB-44CB-B3D7-292509B4CDD6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11</a:t>
            </a:fld>
            <a:endParaRPr lang="es-ES" altLang="it-IT" sz="100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880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7B8E5DE8-9698-4B16-9F17-2B05B047D412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12</a:t>
            </a:fld>
            <a:endParaRPr lang="es-ES" altLang="it-IT" sz="100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Programming with WebGL</a:t>
            </a:r>
            <a:br>
              <a:rPr lang="en-US" altLang="it-IT">
                <a:ea typeface="ＭＳ Ｐゴシック" panose="020B0600070205080204" pitchFamily="34" charset="-128"/>
              </a:rPr>
            </a:br>
            <a:r>
              <a:rPr lang="en-US" altLang="it-IT">
                <a:ea typeface="ＭＳ Ｐゴシック" panose="020B0600070205080204" pitchFamily="34" charset="-128"/>
              </a:rPr>
              <a:t>Part 6: Three Dimensions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6962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901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CC6E8EF1-E9E9-4E28-AEA8-3A5406259898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13</a:t>
            </a:fld>
            <a:endParaRPr lang="es-ES" altLang="it-IT" sz="100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Develop a more sophisticated three-dimensional example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Sierpinski gasket: a fractal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Introduce hidden-surface removal</a:t>
            </a:r>
          </a:p>
        </p:txBody>
      </p:sp>
      <p:sp>
        <p:nvSpPr>
          <p:cNvPr id="921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95F9963A-6A44-4E18-8EFE-2DADCFC32FB0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14</a:t>
            </a:fld>
            <a:endParaRPr lang="es-ES" altLang="it-IT" sz="100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6200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Three-dimensional Applications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In WebGL, two-dimensional applications are a special case of three-dimensional graphics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Going to 3D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Not much changes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Use </a:t>
            </a:r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vec3, gl.uniform3f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Have to worry about the order in which primitives are rendered or use hidden-surface removal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942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D97D3289-1866-4FC9-9057-B0EC792F580E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15</a:t>
            </a:fld>
            <a:endParaRPr lang="es-ES" altLang="it-IT" sz="100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Sierpinski Gasket (2D)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Start with a triangle</a:t>
            </a:r>
          </a:p>
          <a:p>
            <a:pPr>
              <a:lnSpc>
                <a:spcPct val="90000"/>
              </a:lnSpc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Connect bisectors of sides and remove central triangle</a:t>
            </a:r>
          </a:p>
          <a:p>
            <a:pPr>
              <a:lnSpc>
                <a:spcPct val="90000"/>
              </a:lnSpc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Repeat</a:t>
            </a:r>
          </a:p>
        </p:txBody>
      </p:sp>
      <p:sp>
        <p:nvSpPr>
          <p:cNvPr id="96261" name="Freeform 4"/>
          <p:cNvSpPr>
            <a:spLocks/>
          </p:cNvSpPr>
          <p:nvPr/>
        </p:nvSpPr>
        <p:spPr bwMode="auto">
          <a:xfrm>
            <a:off x="2743200" y="1981200"/>
            <a:ext cx="1600200" cy="1295400"/>
          </a:xfrm>
          <a:custGeom>
            <a:avLst/>
            <a:gdLst>
              <a:gd name="T0" fmla="*/ 0 w 1296"/>
              <a:gd name="T1" fmla="*/ 2147483646 h 1056"/>
              <a:gd name="T2" fmla="*/ 2147483646 w 1296"/>
              <a:gd name="T3" fmla="*/ 0 h 1056"/>
              <a:gd name="T4" fmla="*/ 2147483646 w 1296"/>
              <a:gd name="T5" fmla="*/ 2147483646 h 1056"/>
              <a:gd name="T6" fmla="*/ 0 w 1296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056"/>
              <a:gd name="T14" fmla="*/ 1296 w 1296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056">
                <a:moveTo>
                  <a:pt x="0" y="1056"/>
                </a:moveTo>
                <a:lnTo>
                  <a:pt x="672" y="0"/>
                </a:lnTo>
                <a:lnTo>
                  <a:pt x="1296" y="1056"/>
                </a:lnTo>
                <a:lnTo>
                  <a:pt x="0" y="1056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it-IT"/>
          </a:p>
        </p:txBody>
      </p:sp>
      <p:sp>
        <p:nvSpPr>
          <p:cNvPr id="96262" name="Freeform 6"/>
          <p:cNvSpPr>
            <a:spLocks/>
          </p:cNvSpPr>
          <p:nvPr/>
        </p:nvSpPr>
        <p:spPr bwMode="auto">
          <a:xfrm>
            <a:off x="2667000" y="4343400"/>
            <a:ext cx="1600200" cy="1295400"/>
          </a:xfrm>
          <a:custGeom>
            <a:avLst/>
            <a:gdLst>
              <a:gd name="T0" fmla="*/ 0 w 1296"/>
              <a:gd name="T1" fmla="*/ 2147483646 h 1056"/>
              <a:gd name="T2" fmla="*/ 2147483646 w 1296"/>
              <a:gd name="T3" fmla="*/ 0 h 1056"/>
              <a:gd name="T4" fmla="*/ 2147483646 w 1296"/>
              <a:gd name="T5" fmla="*/ 2147483646 h 1056"/>
              <a:gd name="T6" fmla="*/ 0 w 1296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056"/>
              <a:gd name="T14" fmla="*/ 1296 w 1296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056">
                <a:moveTo>
                  <a:pt x="0" y="1056"/>
                </a:moveTo>
                <a:lnTo>
                  <a:pt x="672" y="0"/>
                </a:lnTo>
                <a:lnTo>
                  <a:pt x="1296" y="1056"/>
                </a:lnTo>
                <a:lnTo>
                  <a:pt x="0" y="1056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it-IT"/>
          </a:p>
        </p:txBody>
      </p:sp>
      <p:sp>
        <p:nvSpPr>
          <p:cNvPr id="96263" name="Freeform 7"/>
          <p:cNvSpPr>
            <a:spLocks/>
          </p:cNvSpPr>
          <p:nvPr/>
        </p:nvSpPr>
        <p:spPr bwMode="auto">
          <a:xfrm>
            <a:off x="3124200" y="4953000"/>
            <a:ext cx="762000" cy="685800"/>
          </a:xfrm>
          <a:custGeom>
            <a:avLst/>
            <a:gdLst>
              <a:gd name="T0" fmla="*/ 0 w 480"/>
              <a:gd name="T1" fmla="*/ 0 h 432"/>
              <a:gd name="T2" fmla="*/ 2147483646 w 480"/>
              <a:gd name="T3" fmla="*/ 0 h 432"/>
              <a:gd name="T4" fmla="*/ 2147483646 w 480"/>
              <a:gd name="T5" fmla="*/ 2147483646 h 432"/>
              <a:gd name="T6" fmla="*/ 0 w 48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432"/>
              <a:gd name="T14" fmla="*/ 480 w 4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432">
                <a:moveTo>
                  <a:pt x="0" y="0"/>
                </a:moveTo>
                <a:lnTo>
                  <a:pt x="480" y="0"/>
                </a:lnTo>
                <a:lnTo>
                  <a:pt x="192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it-IT"/>
          </a:p>
        </p:txBody>
      </p:sp>
      <p:sp>
        <p:nvSpPr>
          <p:cNvPr id="96264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405D0A67-DA31-4228-90AE-E1B5B8F0522F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16</a:t>
            </a:fld>
            <a:endParaRPr lang="es-ES" altLang="it-IT" sz="100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Example 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Five subdivisions</a:t>
            </a:r>
          </a:p>
        </p:txBody>
      </p:sp>
      <p:pic>
        <p:nvPicPr>
          <p:cNvPr id="9830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3" t="19698" r="21414" b="30302"/>
          <a:stretch>
            <a:fillRect/>
          </a:stretch>
        </p:blipFill>
        <p:spPr bwMode="auto">
          <a:xfrm>
            <a:off x="2362200" y="2209800"/>
            <a:ext cx="4038600" cy="360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83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A2D3FF06-99AB-4DCB-8B85-91936D725BA7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17</a:t>
            </a:fld>
            <a:endParaRPr lang="es-ES" altLang="it-IT" sz="100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gasket as a fractal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Consider the filled area (black) and the perimeter (the length of all the lines around the filled triangles)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As we continue subdividing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the area goes to zero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but the perimeter goes to infinity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This is not an ordinary geometric object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It is neither two- nor three-dimensional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It is a </a:t>
            </a:r>
            <a:r>
              <a:rPr lang="en-US" altLang="it-IT" i="1">
                <a:ea typeface="ＭＳ Ｐゴシック" panose="020B0600070205080204" pitchFamily="34" charset="-128"/>
              </a:rPr>
              <a:t>fractal</a:t>
            </a:r>
            <a:r>
              <a:rPr lang="en-US" altLang="it-IT">
                <a:ea typeface="ＭＳ Ｐゴシック" panose="020B0600070205080204" pitchFamily="34" charset="-128"/>
              </a:rPr>
              <a:t> (fractional dimension) object</a:t>
            </a:r>
          </a:p>
        </p:txBody>
      </p:sp>
      <p:sp>
        <p:nvSpPr>
          <p:cNvPr id="1003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Gasket Program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HTML file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Same as in other examples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Pass through vertex shader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Fragment shader sets color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Read in JS file</a:t>
            </a: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50218ACA-EC64-4E49-8A95-0DC345E7DC1B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18</a:t>
            </a:fld>
            <a:endParaRPr lang="es-ES" altLang="it-IT" sz="1000"/>
          </a:p>
        </p:txBody>
      </p:sp>
      <p:sp>
        <p:nvSpPr>
          <p:cNvPr id="1024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1D9FF730-3884-49C2-9FE3-43454AC5F144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19</a:t>
            </a:fld>
            <a:endParaRPr lang="es-ES" altLang="it-IT" sz="1000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Gasket Program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 points = [];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 NumTimesToSubdivide = 5;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/* initial triangle */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 </a:t>
            </a: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 vertices = [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vec2( -1, -1 ),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vec2(  0,  1 ),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vec2(  1, -1 )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];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divideTriangle( vertices[0],vertices[1],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 vertices[2], NumTimesToSubdivide);</a:t>
            </a:r>
          </a:p>
        </p:txBody>
      </p:sp>
      <p:sp>
        <p:nvSpPr>
          <p:cNvPr id="1044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Programming with WebGL</a:t>
            </a:r>
            <a:br>
              <a:rPr lang="en-US" altLang="it-IT">
                <a:ea typeface="ＭＳ Ｐゴシック" panose="020B0600070205080204" pitchFamily="34" charset="-128"/>
              </a:rPr>
            </a:br>
            <a:r>
              <a:rPr lang="en-US" altLang="it-IT">
                <a:ea typeface="ＭＳ Ｐゴシック" panose="020B0600070205080204" pitchFamily="34" charset="-128"/>
              </a:rPr>
              <a:t> Part 5: More GLSL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038600"/>
            <a:ext cx="74676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1879DF1A-7493-497B-9992-A747FEC1610D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</a:t>
            </a:fld>
            <a:endParaRPr lang="es-ES" altLang="it-IT" sz="1000"/>
          </a:p>
        </p:txBody>
      </p:sp>
      <p:sp>
        <p:nvSpPr>
          <p:cNvPr id="716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02550F59-9A09-4729-B664-E2AB12EE68BD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20</a:t>
            </a:fld>
            <a:endParaRPr lang="es-ES" altLang="it-IT" sz="1000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Draw one triangle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1812925" y="2809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latin typeface="Courier New" panose="02070309020205020404" pitchFamily="49" charset="0"/>
            </a:endParaRPr>
          </a:p>
        </p:txBody>
      </p:sp>
      <p:sp>
        <p:nvSpPr>
          <p:cNvPr id="106501" name="Text Box 6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7244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altLang="it-IT" sz="24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/* display one triangle  */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4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function triangle( a, b, c ){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points.push( a, b, c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1065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9D08E1E6-5E48-4A2C-9B68-BB50AB3458EF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21</a:t>
            </a:fld>
            <a:endParaRPr lang="es-ES" altLang="it-IT" sz="100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Triangle Subdivision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function </a:t>
            </a:r>
            <a:r>
              <a:rPr lang="en-US" altLang="it-IT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divideTriangle</a:t>
            </a: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 a, b, c, count ){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// check for end of recursion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if ( count === 0 )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triangle( a, b, c 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else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//bisect the sides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it-IT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</a:t>
            </a: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ab = mix( a, b, 0.5 );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it-IT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</a:t>
            </a: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ac = mix( a, c, 0.5 );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it-IT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</a:t>
            </a: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it-IT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bc</a:t>
            </a: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mix( b, c, 0.5 );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--count;    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// three new triangles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it-IT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divideTriangle</a:t>
            </a: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 a, ab, ac, count-1 );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it-IT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divideTriangle</a:t>
            </a: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 c, ac, </a:t>
            </a:r>
            <a:r>
              <a:rPr lang="en-US" altLang="it-IT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bc</a:t>
            </a: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, count-1 );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it-IT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divideTriangle</a:t>
            </a: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 b, </a:t>
            </a:r>
            <a:r>
              <a:rPr lang="en-US" altLang="it-IT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bc</a:t>
            </a: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, ab, count-1 );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endParaRPr lang="en-US" altLang="it-IT" sz="18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085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F8316067-E444-4B30-8941-919718E0AE2B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22</a:t>
            </a:fld>
            <a:endParaRPr lang="es-ES" altLang="it-IT" sz="100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init()</a:t>
            </a:r>
          </a:p>
        </p:txBody>
      </p:sp>
      <p:sp>
        <p:nvSpPr>
          <p:cNvPr id="110596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47244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altLang="it-IT" sz="24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 program = initShaders( gl, "vertex-shader", "fragment-shader"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gl.useProgram( program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var bufferId = gl.createBuffer();    gl.bindBuffer( gl.ARRAY_BUFFER, bufferId )    gl.bufferData( gl.ARRAY_BUFFER, flatten(points), gl.STATIC_DRAW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 vPosition = gl.getAttribLocation( program, "vPosition"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gl.vertexAttribPointer( vPosition, 2, gl.FLOAT, false, 0, 0 );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gl.enableVertexAttribArray( vPosition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render();</a:t>
            </a:r>
          </a:p>
        </p:txBody>
      </p:sp>
      <p:sp>
        <p:nvSpPr>
          <p:cNvPr id="1105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E62EB3F5-E66D-433C-9047-D19D5DC6726D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23</a:t>
            </a:fld>
            <a:endParaRPr lang="es-ES" altLang="it-IT" sz="100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Render Function</a:t>
            </a:r>
          </a:p>
        </p:txBody>
      </p:sp>
      <p:sp>
        <p:nvSpPr>
          <p:cNvPr id="112644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724400"/>
          </a:xfrm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it-IT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function render(){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it-IT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it-IT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gl.clear</a:t>
            </a:r>
            <a:r>
              <a:rPr lang="en-US" altLang="it-IT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 </a:t>
            </a:r>
            <a:r>
              <a:rPr lang="en-US" altLang="it-IT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gl.COLOR_BUFFER_BIT</a:t>
            </a:r>
            <a:r>
              <a:rPr lang="en-US" altLang="it-IT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it-IT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it-IT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gl.drawArrays</a:t>
            </a:r>
            <a:r>
              <a:rPr lang="en-US" altLang="it-IT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 </a:t>
            </a:r>
            <a:r>
              <a:rPr lang="en-US" altLang="it-IT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gl.TRIANGLES</a:t>
            </a:r>
            <a:r>
              <a:rPr lang="en-US" altLang="it-IT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, 0, </a:t>
            </a:r>
            <a:r>
              <a:rPr lang="en-US" altLang="it-IT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points.length</a:t>
            </a:r>
            <a:r>
              <a:rPr lang="en-US" altLang="it-IT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it-IT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endParaRPr lang="en-US" altLang="it-IT" sz="20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1126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141C175-30C6-49CC-903F-BB2AC577384D}" type="slidenum">
              <a:rPr lang="es-ES" altLang="it-IT" sz="1000" smtClean="0">
                <a:latin typeface="Arial" panose="020B0604020202020204" pitchFamily="34" charset="0"/>
              </a:rPr>
              <a:pPr lvl="1"/>
              <a:t>24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146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FECFA85-9DC3-4387-AA33-88661D38B4F6}" type="slidenum">
              <a:rPr lang="es-ES" altLang="it-IT" sz="1000" smtClean="0">
                <a:latin typeface="Arial" panose="020B0604020202020204" pitchFamily="34" charset="0"/>
              </a:rPr>
              <a:pPr lvl="1"/>
              <a:t>25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Programming with WebGL</a:t>
            </a:r>
            <a:br>
              <a:rPr lang="en-US" altLang="it-IT">
                <a:ea typeface="ＭＳ Ｐゴシック" panose="020B0600070205080204" pitchFamily="34" charset="-128"/>
              </a:rPr>
            </a:br>
            <a:r>
              <a:rPr lang="en-US" altLang="it-IT">
                <a:ea typeface="ＭＳ Ｐゴシック" panose="020B0600070205080204" pitchFamily="34" charset="-128"/>
              </a:rPr>
              <a:t>Part 6: Three Dimensions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6962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157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31EC718-F749-4F61-8C4B-3331F5C5E7F2}" type="slidenum">
              <a:rPr lang="es-ES" altLang="it-IT" sz="1000" smtClean="0">
                <a:latin typeface="Arial" panose="020B0604020202020204" pitchFamily="34" charset="0"/>
              </a:rPr>
              <a:pPr lvl="1"/>
              <a:t>26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Moving to 3D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dirty="0">
                <a:ea typeface="ＭＳ Ｐゴシック" panose="020B0600070205080204" pitchFamily="34" charset="-128"/>
              </a:rPr>
              <a:t>We can easily make the program three-dimensional by using three dimensional points and starting with a tetrahedron</a:t>
            </a:r>
          </a:p>
          <a:p>
            <a:pPr>
              <a:buFontTx/>
              <a:buNone/>
            </a:pPr>
            <a:r>
              <a:rPr lang="en-US" altLang="it-IT" sz="2800" dirty="0" err="1">
                <a:ea typeface="ＭＳ Ｐゴシック" panose="020B0600070205080204" pitchFamily="34" charset="-128"/>
              </a:rPr>
              <a:t>var</a:t>
            </a:r>
            <a:r>
              <a:rPr lang="en-US" altLang="it-IT" sz="2800" dirty="0">
                <a:ea typeface="ＭＳ Ｐゴシック" panose="020B0600070205080204" pitchFamily="34" charset="-128"/>
              </a:rPr>
              <a:t> vertices = [</a:t>
            </a:r>
          </a:p>
          <a:p>
            <a:pPr>
              <a:buFontTx/>
              <a:buNone/>
            </a:pPr>
            <a:r>
              <a:rPr lang="en-US" altLang="it-IT" sz="2800" dirty="0">
                <a:ea typeface="ＭＳ Ｐゴシック" panose="020B0600070205080204" pitchFamily="34" charset="-128"/>
              </a:rPr>
              <a:t>  vec3(  0.0000,  0.0000, -1.0000 ),</a:t>
            </a:r>
          </a:p>
          <a:p>
            <a:pPr>
              <a:buFontTx/>
              <a:buNone/>
            </a:pPr>
            <a:r>
              <a:rPr lang="en-US" altLang="it-IT" sz="2800" dirty="0">
                <a:ea typeface="ＭＳ Ｐゴシック" panose="020B0600070205080204" pitchFamily="34" charset="-128"/>
              </a:rPr>
              <a:t>  vec3(  0.0000,  0.9428,  0.3333 ),</a:t>
            </a:r>
          </a:p>
          <a:p>
            <a:pPr>
              <a:buFontTx/>
              <a:buNone/>
            </a:pPr>
            <a:r>
              <a:rPr lang="en-US" altLang="it-IT" sz="2800" dirty="0">
                <a:ea typeface="ＭＳ Ｐゴシック" panose="020B0600070205080204" pitchFamily="34" charset="-128"/>
              </a:rPr>
              <a:t>  vec3( -0.8165, -0.4714,  0.3333 ),</a:t>
            </a:r>
          </a:p>
          <a:p>
            <a:pPr>
              <a:buFontTx/>
              <a:buNone/>
            </a:pPr>
            <a:r>
              <a:rPr lang="en-US" altLang="it-IT" sz="2800" dirty="0">
                <a:ea typeface="ＭＳ Ｐゴシック" panose="020B0600070205080204" pitchFamily="34" charset="-128"/>
              </a:rPr>
              <a:t>  vec3(  0.8165, -0.4714,  0.3333 )    ];</a:t>
            </a:r>
          </a:p>
          <a:p>
            <a:pPr>
              <a:buFontTx/>
              <a:buNone/>
            </a:pPr>
            <a:r>
              <a:rPr lang="en-US" altLang="it-IT" dirty="0">
                <a:ea typeface="ＭＳ Ｐゴシック" panose="020B0600070205080204" pitchFamily="34" charset="-128"/>
              </a:rPr>
              <a:t>subdivide each face</a:t>
            </a:r>
          </a:p>
        </p:txBody>
      </p:sp>
      <p:sp>
        <p:nvSpPr>
          <p:cNvPr id="1167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0F4BD6C-9EE0-48B9-81F9-C9AC5F90E9F3}" type="slidenum">
              <a:rPr lang="es-ES" altLang="it-IT" sz="1000" smtClean="0">
                <a:latin typeface="Arial" panose="020B0604020202020204" pitchFamily="34" charset="0"/>
              </a:rPr>
              <a:pPr lvl="1"/>
              <a:t>27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3D Gasket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 can subdivide each of the four faces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r>
              <a:rPr lang="en-US" altLang="it-IT">
                <a:ea typeface="ＭＳ Ｐゴシック" panose="020B0600070205080204" pitchFamily="34" charset="-128"/>
              </a:rPr>
              <a:t>Appears as if we remove a solid tetrahedron from the center leaving four smaller tetrahedra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Code almost identical to 2D example</a:t>
            </a:r>
          </a:p>
        </p:txBody>
      </p:sp>
      <p:pic>
        <p:nvPicPr>
          <p:cNvPr id="117765" name="Picture 14" descr="AN02F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23590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6" name="Picture 15" descr="AN02F4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2333625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C8FF920-8523-4753-B560-FC4E04505F53}" type="slidenum">
              <a:rPr lang="es-ES" altLang="it-IT" sz="1000" smtClean="0">
                <a:latin typeface="Arial" panose="020B0604020202020204" pitchFamily="34" charset="0"/>
              </a:rPr>
              <a:pPr lvl="1"/>
              <a:t>28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pic>
        <p:nvPicPr>
          <p:cNvPr id="11878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2" t="25807" r="25984" b="33206"/>
          <a:stretch>
            <a:fillRect/>
          </a:stretch>
        </p:blipFill>
        <p:spPr bwMode="auto">
          <a:xfrm>
            <a:off x="4572000" y="2590800"/>
            <a:ext cx="4343400" cy="366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Almost Correct</a:t>
            </a:r>
          </a:p>
        </p:txBody>
      </p:sp>
      <p:pic>
        <p:nvPicPr>
          <p:cNvPr id="11878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4" t="24727" r="25676" b="32733"/>
          <a:stretch>
            <a:fillRect/>
          </a:stretch>
        </p:blipFill>
        <p:spPr>
          <a:xfrm>
            <a:off x="0" y="2743200"/>
            <a:ext cx="4343400" cy="3521075"/>
          </a:xfrm>
          <a:noFill/>
        </p:spPr>
      </p:pic>
      <p:sp>
        <p:nvSpPr>
          <p:cNvPr id="11879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Because the triangles are drawn in the order they are specified in the program, the front triangles are not always rendered in front of triangles behind them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3581400" y="3352800"/>
            <a:ext cx="1071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solidFill>
                  <a:schemeClr val="accent2"/>
                </a:solidFill>
              </a:rPr>
              <a:t>get this</a:t>
            </a:r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 flipH="1">
            <a:off x="2971800" y="3657600"/>
            <a:ext cx="609600" cy="228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3548063" y="3886200"/>
            <a:ext cx="129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solidFill>
                  <a:schemeClr val="accent2"/>
                </a:solidFill>
              </a:rPr>
              <a:t>want this</a:t>
            </a:r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 flipV="1">
            <a:off x="4876800" y="3962400"/>
            <a:ext cx="9906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18795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EDA4A50-81C8-4977-9F28-D155F267E682}" type="slidenum">
              <a:rPr lang="es-ES" altLang="it-IT" sz="1000" smtClean="0">
                <a:latin typeface="Arial" panose="020B0604020202020204" pitchFamily="34" charset="0"/>
              </a:rPr>
              <a:pPr lvl="1"/>
              <a:t>29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Hidden-Surface Removal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We want to see only those surfaces in front of other surfaces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OpenGL uses a </a:t>
            </a:r>
            <a:r>
              <a:rPr lang="en-US" altLang="it-IT" sz="2700" i="1">
                <a:ea typeface="ＭＳ Ｐゴシック" panose="020B0600070205080204" pitchFamily="34" charset="-128"/>
              </a:rPr>
              <a:t>hidden-surface</a:t>
            </a:r>
            <a:r>
              <a:rPr lang="en-US" altLang="it-IT" sz="2700">
                <a:ea typeface="ＭＳ Ｐゴシック" panose="020B0600070205080204" pitchFamily="34" charset="-128"/>
              </a:rPr>
              <a:t> method called the </a:t>
            </a:r>
            <a:r>
              <a:rPr lang="en-US" altLang="it-IT" sz="2700" i="1">
                <a:ea typeface="ＭＳ Ｐゴシック" panose="020B0600070205080204" pitchFamily="34" charset="-128"/>
              </a:rPr>
              <a:t>z</a:t>
            </a:r>
            <a:r>
              <a:rPr lang="en-US" altLang="it-IT" sz="2700">
                <a:ea typeface="ＭＳ Ｐゴシック" panose="020B0600070205080204" pitchFamily="34" charset="-128"/>
              </a:rPr>
              <a:t>-buffer algorithm that saves depth information as objects are rendered so that only the front objects appear in the image</a:t>
            </a:r>
          </a:p>
        </p:txBody>
      </p:sp>
      <p:pic>
        <p:nvPicPr>
          <p:cNvPr id="119813" name="Picture 5" descr="an02f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14800"/>
            <a:ext cx="2878138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Coupling shaders to applications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Reading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Compiling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Linking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Vertex Attributes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Setting up uniform variables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Example applications</a:t>
            </a:r>
          </a:p>
        </p:txBody>
      </p:sp>
      <p:sp>
        <p:nvSpPr>
          <p:cNvPr id="73732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799FB9A1-3450-4269-8BF7-C130D9AD365B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3</a:t>
            </a:fld>
            <a:endParaRPr lang="es-ES" altLang="it-IT" sz="1000"/>
          </a:p>
        </p:txBody>
      </p:sp>
      <p:sp>
        <p:nvSpPr>
          <p:cNvPr id="737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AA6D731-3C07-4332-A120-DBDCA72B0A54}" type="slidenum">
              <a:rPr lang="es-ES" altLang="it-IT" sz="1000" smtClean="0">
                <a:latin typeface="Arial" panose="020B0604020202020204" pitchFamily="34" charset="0"/>
              </a:rPr>
              <a:pPr lvl="1"/>
              <a:t>30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818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Using the </a:t>
            </a:r>
            <a:r>
              <a:rPr lang="en-US" altLang="it-IT" i="1">
                <a:ea typeface="ＭＳ Ｐゴシック" panose="020B0600070205080204" pitchFamily="34" charset="-128"/>
              </a:rPr>
              <a:t>z</a:t>
            </a:r>
            <a:r>
              <a:rPr lang="en-US" altLang="it-IT">
                <a:ea typeface="ＭＳ Ｐゴシック" panose="020B0600070205080204" pitchFamily="34" charset="-128"/>
              </a:rPr>
              <a:t>-buffer algorithm</a:t>
            </a: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The algorithm uses an extra buffer, the z-buffer, to store depth information as geometry travels down the pipeline</a:t>
            </a: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Depth buffer is required to be available in WebGL</a:t>
            </a: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It must be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Enabled</a:t>
            </a:r>
            <a:endParaRPr lang="en-US" altLang="it-IT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gl.enable(gl.DEPTH_TEST)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Cleared in for each render</a:t>
            </a:r>
          </a:p>
          <a:p>
            <a:pPr lvl="2">
              <a:lnSpc>
                <a:spcPct val="90000"/>
              </a:lnSpc>
            </a:pPr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gl.clear(gl.COLOR_BUFFER_BIT | gl.DEPTH_BUFFER_BIT)</a:t>
            </a:r>
          </a:p>
        </p:txBody>
      </p:sp>
      <p:sp>
        <p:nvSpPr>
          <p:cNvPr id="1208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63761C0-1377-4B37-A255-D7128C53FC96}" type="slidenum">
              <a:rPr lang="es-ES" altLang="it-IT" sz="1000" smtClean="0">
                <a:latin typeface="Arial" panose="020B0604020202020204" pitchFamily="34" charset="0"/>
              </a:rPr>
              <a:pPr lvl="1"/>
              <a:t>31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05600" cy="1066800"/>
          </a:xfrm>
        </p:spPr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Surface vs Volume Subdvision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In our example, we divided the surface of each face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We could also divide the volume using the same midpoints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The midpoints define four smaller tetrahedrons, one for each vertex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Keeping only these tetrahedrons removes a </a:t>
            </a:r>
            <a:r>
              <a:rPr lang="en-US" altLang="it-IT" i="1">
                <a:ea typeface="ＭＳ Ｐゴシック" panose="020B0600070205080204" pitchFamily="34" charset="-128"/>
              </a:rPr>
              <a:t>volume</a:t>
            </a:r>
            <a:r>
              <a:rPr lang="en-US" altLang="it-IT">
                <a:ea typeface="ＭＳ Ｐゴシック" panose="020B0600070205080204" pitchFamily="34" charset="-128"/>
              </a:rPr>
              <a:t> in the middle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See text for code</a:t>
            </a:r>
          </a:p>
        </p:txBody>
      </p:sp>
      <p:sp>
        <p:nvSpPr>
          <p:cNvPr id="1218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472F8AF-A0A6-4058-B162-B56CCDE018D1}" type="slidenum">
              <a:rPr lang="es-ES" altLang="it-IT" sz="1000" smtClean="0">
                <a:latin typeface="Arial" panose="020B0604020202020204" pitchFamily="34" charset="0"/>
              </a:rPr>
              <a:pPr lvl="1"/>
              <a:t>32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Volume Subdivision</a:t>
            </a:r>
          </a:p>
        </p:txBody>
      </p:sp>
      <p:pic>
        <p:nvPicPr>
          <p:cNvPr id="122884" name="Picture 6" descr="an02f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01173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392A199-961F-4F35-BE47-9CA745455C5F}" type="slidenum">
              <a:rPr lang="es-ES" altLang="it-IT" sz="1000" smtClean="0">
                <a:latin typeface="Arial" panose="020B0604020202020204" pitchFamily="34" charset="0"/>
              </a:rPr>
              <a:pPr lvl="1"/>
              <a:t>33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239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Incremental and </a:t>
            </a:r>
            <a:br>
              <a:rPr lang="en-US" altLang="it-IT">
                <a:ea typeface="ＭＳ Ｐゴシック" panose="020B0600070205080204" pitchFamily="34" charset="-128"/>
              </a:rPr>
            </a:br>
            <a:r>
              <a:rPr lang="en-US" altLang="it-IT">
                <a:ea typeface="ＭＳ Ｐゴシック" panose="020B0600070205080204" pitchFamily="34" charset="-128"/>
              </a:rPr>
              <a:t>Quaternion Rotation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80772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8B4A857-AA20-43E2-BD11-08F58C0B8EF0}" type="slidenum">
              <a:rPr lang="es-ES" altLang="it-IT" sz="1000" smtClean="0">
                <a:latin typeface="Arial" panose="020B0604020202020204" pitchFamily="34" charset="0"/>
              </a:rPr>
              <a:pPr lvl="1"/>
              <a:t>34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59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85C1C74-CBB2-4A29-BD7E-8093A2DABDA3}" type="slidenum">
              <a:rPr lang="es-ES" altLang="it-IT" sz="1000" smtClean="0">
                <a:latin typeface="Arial" panose="020B0604020202020204" pitchFamily="34" charset="0"/>
              </a:rPr>
              <a:pPr lvl="1"/>
              <a:t>35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This is an optional lecture that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Illustrates the difference between using direction angles and Euler angles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Considers issues with incremental rotation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Introduces quaternions as an alternate to rotation matrices</a:t>
            </a:r>
          </a:p>
        </p:txBody>
      </p:sp>
      <p:sp>
        <p:nvSpPr>
          <p:cNvPr id="1269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Specifying a Rotation</a:t>
            </a:r>
          </a:p>
        </p:txBody>
      </p:sp>
      <p:sp>
        <p:nvSpPr>
          <p:cNvPr id="1280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Pre 3.1 OpenGL had a function glRotate (theta, dx, dy dz) which incrementally changed the current rotation matrix by a rotation with fixed point of the origin about a vector in the direction (dx, dy, dz)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implemented rotate in MV.js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Implementations of Rotate often decompose the general rotation into a sequence of rotations about the coordinate axes as in Chapter 4.</a:t>
            </a:r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894E627-830E-4C6B-9417-A055F2939A05}" type="slidenum">
              <a:rPr lang="es-ES" altLang="it-IT" sz="1000" smtClean="0">
                <a:latin typeface="Arial" panose="020B0604020202020204" pitchFamily="34" charset="0"/>
              </a:rPr>
              <a:pPr lvl="1"/>
              <a:t>36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280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8580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Euler from Direction Angles</a:t>
            </a:r>
          </a:p>
        </p:txBody>
      </p:sp>
      <p:pic>
        <p:nvPicPr>
          <p:cNvPr id="129027" name="Content Placeholder 5" descr="AN03F55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355" r="-43355"/>
          <a:stretch>
            <a:fillRect/>
          </a:stretch>
        </p:blipFill>
        <p:spPr/>
      </p:pic>
      <p:sp>
        <p:nvSpPr>
          <p:cNvPr id="1290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CB2CE17-1C51-474E-A061-1738DFE37028}" type="slidenum">
              <a:rPr lang="es-ES" altLang="it-IT" sz="1000" smtClean="0">
                <a:latin typeface="Arial" panose="020B0604020202020204" pitchFamily="34" charset="0"/>
              </a:rPr>
              <a:pPr lvl="1"/>
              <a:t>37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graphicFrame>
        <p:nvGraphicFramePr>
          <p:cNvPr id="129029" name="Object 2"/>
          <p:cNvGraphicFramePr>
            <a:graphicFrameLocks noChangeAspect="1"/>
          </p:cNvGraphicFramePr>
          <p:nvPr/>
        </p:nvGraphicFramePr>
        <p:xfrm>
          <a:off x="4191000" y="35814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9" name="Equation" r:id="rId4" imgW="114300" imgH="152400" progId="Equation.3">
                  <p:embed/>
                </p:oleObj>
              </mc:Choice>
              <mc:Fallback>
                <p:oleObj name="Equation" r:id="rId4" imgW="114300" imgH="15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81400"/>
                        <a:ext cx="342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0" name="Object 3"/>
          <p:cNvGraphicFramePr>
            <a:graphicFrameLocks noChangeAspect="1"/>
          </p:cNvGraphicFramePr>
          <p:nvPr/>
        </p:nvGraphicFramePr>
        <p:xfrm>
          <a:off x="4648200" y="44958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0" name="Equation" r:id="rId6" imgW="114300" imgH="152400" progId="Equation.3">
                  <p:embed/>
                </p:oleObj>
              </mc:Choice>
              <mc:Fallback>
                <p:oleObj name="Equation" r:id="rId6" imgW="114300" imgH="15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342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1" name="Object 4"/>
          <p:cNvGraphicFramePr>
            <a:graphicFrameLocks noChangeAspect="1"/>
          </p:cNvGraphicFramePr>
          <p:nvPr/>
        </p:nvGraphicFramePr>
        <p:xfrm>
          <a:off x="5410200" y="39624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1" name="Equation" r:id="rId7" imgW="114300" imgH="152400" progId="Equation.3">
                  <p:embed/>
                </p:oleObj>
              </mc:Choice>
              <mc:Fallback>
                <p:oleObj name="Equation" r:id="rId7" imgW="114300" imgH="15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962400"/>
                        <a:ext cx="342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2" name="Object 5"/>
          <p:cNvGraphicFramePr>
            <a:graphicFrameLocks noChangeAspect="1"/>
          </p:cNvGraphicFramePr>
          <p:nvPr/>
        </p:nvGraphicFramePr>
        <p:xfrm>
          <a:off x="4724400" y="2971800"/>
          <a:ext cx="228600" cy="14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2" name="Equation" r:id="rId8" imgW="139700" imgH="88900" progId="Equation.3">
                  <p:embed/>
                </p:oleObj>
              </mc:Choice>
              <mc:Fallback>
                <p:oleObj name="Equation" r:id="rId8" imgW="139700" imgH="88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1800"/>
                        <a:ext cx="228600" cy="14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3" name="Object 6"/>
          <p:cNvGraphicFramePr>
            <a:graphicFrameLocks noChangeAspect="1"/>
          </p:cNvGraphicFramePr>
          <p:nvPr/>
        </p:nvGraphicFramePr>
        <p:xfrm>
          <a:off x="5029200" y="2971800"/>
          <a:ext cx="228600" cy="14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3" name="Equation" r:id="rId10" imgW="139700" imgH="88900" progId="Equation.3">
                  <p:embed/>
                </p:oleObj>
              </mc:Choice>
              <mc:Fallback>
                <p:oleObj name="Equation" r:id="rId10" imgW="139700" imgH="88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971800"/>
                        <a:ext cx="228600" cy="14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4" name="Object 7"/>
          <p:cNvGraphicFramePr>
            <a:graphicFrameLocks noChangeAspect="1"/>
          </p:cNvGraphicFramePr>
          <p:nvPr/>
        </p:nvGraphicFramePr>
        <p:xfrm>
          <a:off x="5410200" y="2971800"/>
          <a:ext cx="228600" cy="14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4" name="Equation" r:id="rId11" imgW="139700" imgH="88900" progId="Equation.3">
                  <p:embed/>
                </p:oleObj>
              </mc:Choice>
              <mc:Fallback>
                <p:oleObj name="Equation" r:id="rId11" imgW="139700" imgH="88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971800"/>
                        <a:ext cx="228600" cy="14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5" name="Object 8"/>
          <p:cNvGraphicFramePr>
            <a:graphicFrameLocks noChangeAspect="1"/>
          </p:cNvGraphicFramePr>
          <p:nvPr/>
        </p:nvGraphicFramePr>
        <p:xfrm>
          <a:off x="3733800" y="5486400"/>
          <a:ext cx="41798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5" name="Equation" r:id="rId12" imgW="2438400" imgH="266700" progId="Equation.3">
                  <p:embed/>
                </p:oleObj>
              </mc:Choice>
              <mc:Fallback>
                <p:oleObj name="Equation" r:id="rId12" imgW="2438400" imgH="266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486400"/>
                        <a:ext cx="41798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6" name="Footer Placeholder 1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Efficiency</a:t>
            </a:r>
          </a:p>
        </p:txBody>
      </p:sp>
      <p:sp>
        <p:nvSpPr>
          <p:cNvPr id="130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D0A6077-0CB7-42FD-B607-6363900A0021}" type="slidenum">
              <a:rPr lang="es-ES" altLang="it-IT" sz="1000" smtClean="0">
                <a:latin typeface="Arial" panose="020B0604020202020204" pitchFamily="34" charset="0"/>
              </a:rPr>
              <a:pPr lvl="1"/>
              <a:t>38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graphicFrame>
        <p:nvGraphicFramePr>
          <p:cNvPr id="130052" name="Object 2"/>
          <p:cNvGraphicFramePr>
            <a:graphicFrameLocks noChangeAspect="1"/>
          </p:cNvGraphicFramePr>
          <p:nvPr/>
        </p:nvGraphicFramePr>
        <p:xfrm>
          <a:off x="2057400" y="1981200"/>
          <a:ext cx="41798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0" name="Equation" r:id="rId3" imgW="2438400" imgH="266700" progId="Equation.3">
                  <p:embed/>
                </p:oleObj>
              </mc:Choice>
              <mc:Fallback>
                <p:oleObj name="Equation" r:id="rId3" imgW="2438400" imgH="266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81200"/>
                        <a:ext cx="41798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3" name="Object 3"/>
          <p:cNvGraphicFramePr>
            <a:graphicFrameLocks noChangeAspect="1"/>
          </p:cNvGraphicFramePr>
          <p:nvPr/>
        </p:nvGraphicFramePr>
        <p:xfrm>
          <a:off x="2884488" y="3200400"/>
          <a:ext cx="25257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1" name="Equation" r:id="rId5" imgW="1473200" imgH="266700" progId="Equation.3">
                  <p:embed/>
                </p:oleObj>
              </mc:Choice>
              <mc:Fallback>
                <p:oleObj name="Equation" r:id="rId5" imgW="1473200" imgH="266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3200400"/>
                        <a:ext cx="25257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4" name="TextBox 7"/>
          <p:cNvSpPr txBox="1">
            <a:spLocks noChangeArrowheads="1"/>
          </p:cNvSpPr>
          <p:nvPr/>
        </p:nvSpPr>
        <p:spPr bwMode="auto">
          <a:xfrm>
            <a:off x="1752600" y="2514600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should be able to write as</a:t>
            </a:r>
          </a:p>
        </p:txBody>
      </p:sp>
      <p:sp>
        <p:nvSpPr>
          <p:cNvPr id="130055" name="TextBox 8"/>
          <p:cNvSpPr txBox="1">
            <a:spLocks noChangeArrowheads="1"/>
          </p:cNvSpPr>
          <p:nvPr/>
        </p:nvSpPr>
        <p:spPr bwMode="auto">
          <a:xfrm>
            <a:off x="1295400" y="3886200"/>
            <a:ext cx="6929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If we knew the angles, we could use RotateX, RotateY </a:t>
            </a:r>
          </a:p>
          <a:p>
            <a:r>
              <a:rPr lang="en-US" altLang="it-IT"/>
              <a:t>and RotateZ from mat.h</a:t>
            </a:r>
          </a:p>
        </p:txBody>
      </p:sp>
      <p:sp>
        <p:nvSpPr>
          <p:cNvPr id="130056" name="TextBox 9"/>
          <p:cNvSpPr txBox="1">
            <a:spLocks noChangeArrowheads="1"/>
          </p:cNvSpPr>
          <p:nvPr/>
        </p:nvSpPr>
        <p:spPr bwMode="auto">
          <a:xfrm>
            <a:off x="1371600" y="5181600"/>
            <a:ext cx="47355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But is this an efficient method?</a:t>
            </a:r>
          </a:p>
          <a:p>
            <a:r>
              <a:rPr lang="en-US" altLang="it-IT"/>
              <a:t>No, we can do better with quaterions</a:t>
            </a:r>
          </a:p>
        </p:txBody>
      </p:sp>
      <p:sp>
        <p:nvSpPr>
          <p:cNvPr id="130057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Incremental Rotation</a:t>
            </a:r>
          </a:p>
        </p:txBody>
      </p:sp>
      <p:sp>
        <p:nvSpPr>
          <p:cNvPr id="1310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4A14ECB-D1B0-479D-AB93-228AC3B8491E}" type="slidenum">
              <a:rPr lang="es-ES" altLang="it-IT" sz="1000" smtClean="0">
                <a:latin typeface="Arial" panose="020B0604020202020204" pitchFamily="34" charset="0"/>
              </a:rPr>
              <a:pPr lvl="1"/>
              <a:t>39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graphicFrame>
        <p:nvGraphicFramePr>
          <p:cNvPr id="131076" name="Object 2"/>
          <p:cNvGraphicFramePr>
            <a:graphicFrameLocks noChangeAspect="1"/>
          </p:cNvGraphicFramePr>
          <p:nvPr/>
        </p:nvGraphicFramePr>
        <p:xfrm>
          <a:off x="2286000" y="1981200"/>
          <a:ext cx="36782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9" name="Equation" r:id="rId3" imgW="2146300" imgH="266700" progId="Equation.3">
                  <p:embed/>
                </p:oleObj>
              </mc:Choice>
              <mc:Fallback>
                <p:oleObj name="Equation" r:id="rId3" imgW="2146300" imgH="266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81200"/>
                        <a:ext cx="36782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7" name="TextBox 5"/>
          <p:cNvSpPr txBox="1">
            <a:spLocks noChangeArrowheads="1"/>
          </p:cNvSpPr>
          <p:nvPr/>
        </p:nvSpPr>
        <p:spPr bwMode="auto">
          <a:xfrm>
            <a:off x="1143000" y="2819400"/>
            <a:ext cx="556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where 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 baseline="-25000"/>
              <a:t>x</a:t>
            </a:r>
            <a:r>
              <a:rPr lang="en-US" altLang="it-IT"/>
              <a:t>, 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 baseline="-25000"/>
              <a:t>y</a:t>
            </a:r>
            <a:r>
              <a:rPr lang="en-US" altLang="it-IT"/>
              <a:t> and </a:t>
            </a:r>
            <a:r>
              <a:rPr lang="en-US" altLang="it-IT">
                <a:latin typeface="Symbol" panose="05050102010706020507" pitchFamily="18" charset="2"/>
              </a:rPr>
              <a:t>q</a:t>
            </a:r>
            <a:r>
              <a:rPr lang="en-US" altLang="it-IT" baseline="-25000"/>
              <a:t>z</a:t>
            </a:r>
            <a:r>
              <a:rPr lang="en-US" altLang="it-IT"/>
              <a:t> are small angles</a:t>
            </a:r>
          </a:p>
          <a:p>
            <a:r>
              <a:rPr lang="en-US" altLang="it-IT"/>
              <a:t>For small angles </a:t>
            </a:r>
          </a:p>
        </p:txBody>
      </p:sp>
      <p:graphicFrame>
        <p:nvGraphicFramePr>
          <p:cNvPr id="131078" name="Content Placeholder 6"/>
          <p:cNvGraphicFramePr>
            <a:graphicFrameLocks noGrp="1" noChangeAspect="1"/>
          </p:cNvGraphicFramePr>
          <p:nvPr>
            <p:ph idx="1"/>
          </p:nvPr>
        </p:nvGraphicFramePr>
        <p:xfrm>
          <a:off x="3505200" y="3352800"/>
          <a:ext cx="10668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0" name="Equation" r:id="rId5" imgW="546100" imgH="368300" progId="Equation.3">
                  <p:embed/>
                </p:oleObj>
              </mc:Choice>
              <mc:Fallback>
                <p:oleObj name="Equation" r:id="rId5" imgW="546100" imgH="36830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352800"/>
                        <a:ext cx="10668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9" name="Object 4"/>
          <p:cNvGraphicFramePr>
            <a:graphicFrameLocks noChangeAspect="1"/>
          </p:cNvGraphicFramePr>
          <p:nvPr/>
        </p:nvGraphicFramePr>
        <p:xfrm>
          <a:off x="1916113" y="4410075"/>
          <a:ext cx="4572000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1" name="Equation" r:id="rId7" imgW="2667000" imgH="901700" progId="Equation.3">
                  <p:embed/>
                </p:oleObj>
              </mc:Choice>
              <mc:Fallback>
                <p:oleObj name="Equation" r:id="rId7" imgW="2667000" imgH="901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4410075"/>
                        <a:ext cx="4572000" cy="154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0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467600" cy="1066800"/>
          </a:xfrm>
        </p:spPr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Linking Shaders with Application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Read shaders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Compile shaders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Create a program object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Link everything together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Link variables in application with variables in shaders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Vertex attributes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Uniform variables</a:t>
            </a:r>
          </a:p>
        </p:txBody>
      </p:sp>
      <p:sp>
        <p:nvSpPr>
          <p:cNvPr id="75780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DEF20F18-DA45-4B5D-A027-E4778088AB83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4</a:t>
            </a:fld>
            <a:endParaRPr lang="es-ES" altLang="it-IT" sz="1000"/>
          </a:p>
        </p:txBody>
      </p:sp>
      <p:sp>
        <p:nvSpPr>
          <p:cNvPr id="757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Great Circles</a:t>
            </a: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FF32067-5306-4823-A284-B920BE886365}" type="slidenum">
              <a:rPr lang="es-ES" altLang="it-IT" sz="1000" smtClean="0">
                <a:latin typeface="Arial" panose="020B0604020202020204" pitchFamily="34" charset="0"/>
              </a:rPr>
              <a:pPr lvl="1"/>
              <a:t>40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32101" name="Oval 4"/>
          <p:cNvSpPr>
            <a:spLocks noChangeArrowheads="1"/>
          </p:cNvSpPr>
          <p:nvPr/>
        </p:nvSpPr>
        <p:spPr bwMode="auto">
          <a:xfrm>
            <a:off x="2590800" y="2590800"/>
            <a:ext cx="2667000" cy="2667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32102" name="Oval 5"/>
          <p:cNvSpPr>
            <a:spLocks noChangeArrowheads="1"/>
          </p:cNvSpPr>
          <p:nvPr/>
        </p:nvSpPr>
        <p:spPr bwMode="auto">
          <a:xfrm>
            <a:off x="2590800" y="3200400"/>
            <a:ext cx="2667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cxnSp>
        <p:nvCxnSpPr>
          <p:cNvPr id="132103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3124201" y="2971800"/>
            <a:ext cx="16764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104" name="Oval 10"/>
          <p:cNvSpPr>
            <a:spLocks noChangeArrowheads="1"/>
          </p:cNvSpPr>
          <p:nvPr/>
        </p:nvSpPr>
        <p:spPr bwMode="auto">
          <a:xfrm>
            <a:off x="2667000" y="4038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32105" name="Oval 11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32106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Rotation and Great Circles</a:t>
            </a:r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Shortest path between two points on a sphere is the great circle passing through the two points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Corresponding to each great circle is vector normal to the circle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Rotation about this vector carries us from the first point to the second</a:t>
            </a:r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A994BC9-D400-4B61-A93E-BCEBF7480D9A}" type="slidenum">
              <a:rPr lang="es-ES" altLang="it-IT" sz="1000" smtClean="0">
                <a:latin typeface="Arial" panose="020B0604020202020204" pitchFamily="34" charset="0"/>
              </a:rPr>
              <a:pPr lvl="1"/>
              <a:t>41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33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>
                <a:ea typeface="ＭＳ Ｐゴシック" panose="020B0600070205080204" pitchFamily="34" charset="-128"/>
              </a:rPr>
              <a:t>Quaternion Rotation</a:t>
            </a:r>
          </a:p>
        </p:txBody>
      </p:sp>
      <p:sp>
        <p:nvSpPr>
          <p:cNvPr id="134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D2B2198-CE79-4980-AB19-840CBB90114C}" type="slidenum">
              <a:rPr lang="es-ES" altLang="it-IT" sz="1000" smtClean="0">
                <a:latin typeface="Arial" panose="020B0604020202020204" pitchFamily="34" charset="0"/>
              </a:rPr>
              <a:pPr lvl="1"/>
              <a:t>42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graphicFrame>
        <p:nvGraphicFramePr>
          <p:cNvPr id="134148" name="Object 2"/>
          <p:cNvGraphicFramePr>
            <a:graphicFrameLocks noChangeAspect="1"/>
          </p:cNvGraphicFramePr>
          <p:nvPr/>
        </p:nvGraphicFramePr>
        <p:xfrm>
          <a:off x="3429000" y="1752600"/>
          <a:ext cx="22669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0" name="Equation" r:id="rId3" imgW="1854200" imgH="342900" progId="Equation.3">
                  <p:embed/>
                </p:oleObj>
              </mc:Choice>
              <mc:Fallback>
                <p:oleObj name="Equation" r:id="rId3" imgW="1854200" imgH="342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52600"/>
                        <a:ext cx="22669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3"/>
          <p:cNvGraphicFramePr>
            <a:graphicFrameLocks noChangeAspect="1"/>
          </p:cNvGraphicFramePr>
          <p:nvPr/>
        </p:nvGraphicFramePr>
        <p:xfrm>
          <a:off x="3962400" y="2438400"/>
          <a:ext cx="19859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1" name="Equation" r:id="rId5" imgW="1574800" imgH="292100" progId="Equation.3">
                  <p:embed/>
                </p:oleObj>
              </mc:Choice>
              <mc:Fallback>
                <p:oleObj name="Equation" r:id="rId5" imgW="1574800" imgH="292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38400"/>
                        <a:ext cx="19859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076686"/>
              </p:ext>
            </p:extLst>
          </p:nvPr>
        </p:nvGraphicFramePr>
        <p:xfrm>
          <a:off x="3812212" y="2898775"/>
          <a:ext cx="36036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2" name="Equation" r:id="rId7" imgW="2857500" imgH="292100" progId="Equation.3">
                  <p:embed/>
                </p:oleObj>
              </mc:Choice>
              <mc:Fallback>
                <p:oleObj name="Equation" r:id="rId7" imgW="2857500" imgH="29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2212" y="2898775"/>
                        <a:ext cx="36036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940112"/>
              </p:ext>
            </p:extLst>
          </p:nvPr>
        </p:nvGraphicFramePr>
        <p:xfrm>
          <a:off x="1981200" y="3429000"/>
          <a:ext cx="13509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3" name="Equation" r:id="rId9" imgW="1104900" imgH="342900" progId="Equation.3">
                  <p:embed/>
                </p:oleObj>
              </mc:Choice>
              <mc:Fallback>
                <p:oleObj name="Equation" r:id="rId9" imgW="1104900" imgH="342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29000"/>
                        <a:ext cx="13509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2" name="Object 6"/>
          <p:cNvGraphicFramePr>
            <a:graphicFrameLocks noChangeAspect="1"/>
          </p:cNvGraphicFramePr>
          <p:nvPr/>
        </p:nvGraphicFramePr>
        <p:xfrm>
          <a:off x="4343400" y="3400425"/>
          <a:ext cx="1371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4" name="Equation" r:id="rId11" imgW="1295400" imgH="495300" progId="Equation.3">
                  <p:embed/>
                </p:oleObj>
              </mc:Choice>
              <mc:Fallback>
                <p:oleObj name="Equation" r:id="rId11" imgW="1295400" imgH="495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400425"/>
                        <a:ext cx="13716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3" name="Object 7"/>
          <p:cNvGraphicFramePr>
            <a:graphicFrameLocks noChangeAspect="1"/>
          </p:cNvGraphicFramePr>
          <p:nvPr/>
        </p:nvGraphicFramePr>
        <p:xfrm>
          <a:off x="4495800" y="4191000"/>
          <a:ext cx="9715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5" name="Equation" r:id="rId13" imgW="673100" imgH="342900" progId="Equation.3">
                  <p:embed/>
                </p:oleObj>
              </mc:Choice>
              <mc:Fallback>
                <p:oleObj name="Equation" r:id="rId13" imgW="673100" imgH="342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191000"/>
                        <a:ext cx="9715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4" name="Object 8"/>
          <p:cNvGraphicFramePr>
            <a:graphicFrameLocks noChangeAspect="1"/>
          </p:cNvGraphicFramePr>
          <p:nvPr/>
        </p:nvGraphicFramePr>
        <p:xfrm>
          <a:off x="4495800" y="4800600"/>
          <a:ext cx="15859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6" name="Equation" r:id="rId15" imgW="1143000" imgH="393700" progId="Equation.3">
                  <p:embed/>
                </p:oleObj>
              </mc:Choice>
              <mc:Fallback>
                <p:oleObj name="Equation" r:id="rId15" imgW="11430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800600"/>
                        <a:ext cx="15859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5" name="Object 9"/>
          <p:cNvGraphicFramePr>
            <a:graphicFrameLocks noChangeAspect="1"/>
          </p:cNvGraphicFramePr>
          <p:nvPr/>
        </p:nvGraphicFramePr>
        <p:xfrm>
          <a:off x="4572000" y="5410200"/>
          <a:ext cx="11001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7" name="Equation" r:id="rId17" imgW="660400" imgH="228600" progId="Equation.3">
                  <p:embed/>
                </p:oleObj>
              </mc:Choice>
              <mc:Fallback>
                <p:oleObj name="Equation" r:id="rId17" imgW="6604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10200"/>
                        <a:ext cx="11001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56" name="TextBox 14"/>
          <p:cNvSpPr txBox="1">
            <a:spLocks noChangeArrowheads="1"/>
          </p:cNvSpPr>
          <p:nvPr/>
        </p:nvSpPr>
        <p:spPr bwMode="auto">
          <a:xfrm>
            <a:off x="1600200" y="1752600"/>
            <a:ext cx="1535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Definition:</a:t>
            </a:r>
          </a:p>
        </p:txBody>
      </p:sp>
      <p:sp>
        <p:nvSpPr>
          <p:cNvPr id="134157" name="TextBox 15"/>
          <p:cNvSpPr txBox="1">
            <a:spLocks noChangeArrowheads="1"/>
          </p:cNvSpPr>
          <p:nvPr/>
        </p:nvSpPr>
        <p:spPr bwMode="auto">
          <a:xfrm>
            <a:off x="762000" y="2362200"/>
            <a:ext cx="3025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dirty="0" err="1"/>
              <a:t>Quaternian</a:t>
            </a:r>
            <a:r>
              <a:rPr lang="en-US" altLang="it-IT" dirty="0"/>
              <a:t> Arithmetic:</a:t>
            </a:r>
          </a:p>
        </p:txBody>
      </p:sp>
      <p:sp>
        <p:nvSpPr>
          <p:cNvPr id="134158" name="TextBox 16"/>
          <p:cNvSpPr txBox="1">
            <a:spLocks noChangeArrowheads="1"/>
          </p:cNvSpPr>
          <p:nvPr/>
        </p:nvSpPr>
        <p:spPr bwMode="auto">
          <a:xfrm>
            <a:off x="990600" y="4191000"/>
            <a:ext cx="327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Representing a 3D point:</a:t>
            </a:r>
          </a:p>
        </p:txBody>
      </p:sp>
      <p:sp>
        <p:nvSpPr>
          <p:cNvPr id="134159" name="TextBox 17"/>
          <p:cNvSpPr txBox="1">
            <a:spLocks noChangeArrowheads="1"/>
          </p:cNvSpPr>
          <p:nvPr/>
        </p:nvSpPr>
        <p:spPr bwMode="auto">
          <a:xfrm>
            <a:off x="990600" y="4724400"/>
            <a:ext cx="3244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Representing a Rotation:</a:t>
            </a:r>
          </a:p>
        </p:txBody>
      </p:sp>
      <p:sp>
        <p:nvSpPr>
          <p:cNvPr id="134160" name="TextBox 18"/>
          <p:cNvSpPr txBox="1">
            <a:spLocks noChangeArrowheads="1"/>
          </p:cNvSpPr>
          <p:nvPr/>
        </p:nvSpPr>
        <p:spPr bwMode="auto">
          <a:xfrm>
            <a:off x="990600" y="5334000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Rotating a Point:</a:t>
            </a:r>
          </a:p>
        </p:txBody>
      </p:sp>
      <p:sp>
        <p:nvSpPr>
          <p:cNvPr id="134161" name="Footer Placeholder 1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Looking at the North Star</a:t>
            </a:r>
          </a:p>
        </p:txBody>
      </p:sp>
      <p:sp>
        <p:nvSpPr>
          <p:cNvPr id="1351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4360983-337A-42E8-ACFE-A0551CD4A84D}" type="slidenum">
              <a:rPr lang="es-ES" altLang="it-IT" sz="1000" smtClean="0">
                <a:latin typeface="Arial" panose="020B0604020202020204" pitchFamily="34" charset="0"/>
              </a:rPr>
              <a:pPr lvl="1"/>
              <a:t>43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962400" y="3733800"/>
            <a:ext cx="1981200" cy="1905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innerShdw blurRad="63500" dist="469900" dir="13500000">
              <a:srgbClr val="000000">
                <a:alpha val="50000"/>
              </a:srgbClr>
            </a:innerShdw>
          </a:effectLst>
        </p:spPr>
        <p:txBody>
          <a:bodyPr anchor="ctr" anchorCtr="1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" name="5-Point Star 5"/>
          <p:cNvSpPr/>
          <p:nvPr/>
        </p:nvSpPr>
        <p:spPr bwMode="auto">
          <a:xfrm>
            <a:off x="4876800" y="2514600"/>
            <a:ext cx="228600" cy="2286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135176" name="Parallelogram 8"/>
          <p:cNvSpPr>
            <a:spLocks noChangeArrowheads="1"/>
          </p:cNvSpPr>
          <p:nvPr/>
        </p:nvSpPr>
        <p:spPr bwMode="auto">
          <a:xfrm>
            <a:off x="4191000" y="4419600"/>
            <a:ext cx="228600" cy="152400"/>
          </a:xfrm>
          <a:prstGeom prst="parallelogram">
            <a:avLst>
              <a:gd name="adj" fmla="val 25000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35177" name="Parallelogram 9"/>
          <p:cNvSpPr>
            <a:spLocks noChangeArrowheads="1"/>
          </p:cNvSpPr>
          <p:nvPr/>
        </p:nvSpPr>
        <p:spPr bwMode="auto">
          <a:xfrm>
            <a:off x="1371600" y="4343400"/>
            <a:ext cx="1219200" cy="914400"/>
          </a:xfrm>
          <a:prstGeom prst="parallelogram">
            <a:avLst>
              <a:gd name="adj" fmla="val 25000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cxnSp>
        <p:nvCxnSpPr>
          <p:cNvPr id="135178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1409700" y="3543300"/>
            <a:ext cx="16764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179" name="Straight Arrow Connector 16"/>
          <p:cNvCxnSpPr>
            <a:cxnSpLocks noChangeShapeType="1"/>
          </p:cNvCxnSpPr>
          <p:nvPr/>
        </p:nvCxnSpPr>
        <p:spPr bwMode="auto">
          <a:xfrm flipV="1">
            <a:off x="1905000" y="3657600"/>
            <a:ext cx="10668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180" name="Straight Arrow Connector 18"/>
          <p:cNvCxnSpPr>
            <a:cxnSpLocks noChangeShapeType="1"/>
          </p:cNvCxnSpPr>
          <p:nvPr/>
        </p:nvCxnSpPr>
        <p:spPr bwMode="auto">
          <a:xfrm>
            <a:off x="1905000" y="4648200"/>
            <a:ext cx="10668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181" name="TextBox 19"/>
          <p:cNvSpPr txBox="1">
            <a:spLocks noChangeArrowheads="1"/>
          </p:cNvSpPr>
          <p:nvPr/>
        </p:nvSpPr>
        <p:spPr bwMode="auto">
          <a:xfrm>
            <a:off x="2286000" y="3657600"/>
            <a:ext cx="344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35182" name="TextBox 20"/>
          <p:cNvSpPr txBox="1">
            <a:spLocks noChangeArrowheads="1"/>
          </p:cNvSpPr>
          <p:nvPr/>
        </p:nvSpPr>
        <p:spPr bwMode="auto">
          <a:xfrm>
            <a:off x="2667000" y="4114800"/>
            <a:ext cx="344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Symbol" panose="05050102010706020507" pitchFamily="18" charset="2"/>
              </a:rPr>
              <a:t>f</a:t>
            </a:r>
          </a:p>
        </p:txBody>
      </p:sp>
      <p:cxnSp>
        <p:nvCxnSpPr>
          <p:cNvPr id="135183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3771900" y="3314700"/>
            <a:ext cx="16764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184" name="Footer Placeholder 1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At North Pole</a:t>
            </a:r>
          </a:p>
        </p:txBody>
      </p:sp>
      <p:sp>
        <p:nvSpPr>
          <p:cNvPr id="1361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BEE65D0-5677-44FC-B589-26D136A9236B}" type="slidenum">
              <a:rPr lang="es-ES" altLang="it-IT" sz="1000" smtClean="0">
                <a:latin typeface="Arial" panose="020B0604020202020204" pitchFamily="34" charset="0"/>
              </a:rPr>
              <a:pPr lvl="1"/>
              <a:t>44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962400" y="3733800"/>
            <a:ext cx="1981200" cy="1905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innerShdw blurRad="63500" dist="469900" dir="13500000">
              <a:srgbClr val="000000">
                <a:alpha val="50000"/>
              </a:srgbClr>
            </a:innerShdw>
          </a:effectLst>
        </p:spPr>
        <p:txBody>
          <a:bodyPr anchor="ctr" anchorCtr="1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" name="5-Point Star 5"/>
          <p:cNvSpPr/>
          <p:nvPr/>
        </p:nvSpPr>
        <p:spPr bwMode="auto">
          <a:xfrm>
            <a:off x="4876800" y="2514600"/>
            <a:ext cx="228600" cy="22860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136200" name="Parallelogram 8"/>
          <p:cNvSpPr>
            <a:spLocks noChangeArrowheads="1"/>
          </p:cNvSpPr>
          <p:nvPr/>
        </p:nvSpPr>
        <p:spPr bwMode="auto">
          <a:xfrm>
            <a:off x="4876800" y="3657600"/>
            <a:ext cx="228600" cy="152400"/>
          </a:xfrm>
          <a:prstGeom prst="parallelogram">
            <a:avLst>
              <a:gd name="adj" fmla="val 25000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36201" name="TextBox 19"/>
          <p:cNvSpPr txBox="1">
            <a:spLocks noChangeArrowheads="1"/>
          </p:cNvSpPr>
          <p:nvPr/>
        </p:nvSpPr>
        <p:spPr bwMode="auto">
          <a:xfrm>
            <a:off x="3200400" y="2967038"/>
            <a:ext cx="1095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Symbol" panose="05050102010706020507" pitchFamily="18" charset="2"/>
              </a:rPr>
              <a:t>q = 90</a:t>
            </a:r>
            <a:r>
              <a:rPr lang="en-US" altLang="it-IT" baseline="30000">
                <a:latin typeface="Symbol" panose="05050102010706020507" pitchFamily="18" charset="2"/>
              </a:rPr>
              <a:t>o</a:t>
            </a:r>
          </a:p>
        </p:txBody>
      </p:sp>
      <p:sp>
        <p:nvSpPr>
          <p:cNvPr id="136202" name="TextBox 20"/>
          <p:cNvSpPr txBox="1">
            <a:spLocks noChangeArrowheads="1"/>
          </p:cNvSpPr>
          <p:nvPr/>
        </p:nvSpPr>
        <p:spPr bwMode="auto">
          <a:xfrm>
            <a:off x="3200400" y="3581400"/>
            <a:ext cx="804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Symbol" panose="05050102010706020507" pitchFamily="18" charset="2"/>
              </a:rPr>
              <a:t>f = ?</a:t>
            </a:r>
          </a:p>
        </p:txBody>
      </p:sp>
      <p:cxnSp>
        <p:nvCxnSpPr>
          <p:cNvPr id="136203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4495801" y="3276600"/>
            <a:ext cx="9144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6204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Gimbal Lock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Suppose you rotate about the y axis by 90</a:t>
            </a:r>
            <a:r>
              <a:rPr lang="en-US" altLang="it-IT" baseline="30000">
                <a:ea typeface="ＭＳ Ｐゴシック" panose="020B0600070205080204" pitchFamily="34" charset="-128"/>
              </a:rPr>
              <a:t>o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This action removes a degree of freedom</a:t>
            </a:r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0F1C9B8-68A4-4E27-A35F-902A82923028}" type="slidenum">
              <a:rPr lang="es-ES" altLang="it-IT" sz="1000" smtClean="0">
                <a:latin typeface="Arial" panose="020B0604020202020204" pitchFamily="34" charset="0"/>
              </a:rPr>
              <a:pPr lvl="1"/>
              <a:t>45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graphicFrame>
        <p:nvGraphicFramePr>
          <p:cNvPr id="137221" name="Object 2"/>
          <p:cNvGraphicFramePr>
            <a:graphicFrameLocks noChangeAspect="1"/>
          </p:cNvGraphicFramePr>
          <p:nvPr/>
        </p:nvGraphicFramePr>
        <p:xfrm>
          <a:off x="1219200" y="3200400"/>
          <a:ext cx="6248400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9" name="Equation" r:id="rId3" imgW="3644900" imgH="901700" progId="Equation.3">
                  <p:embed/>
                </p:oleObj>
              </mc:Choice>
              <mc:Fallback>
                <p:oleObj name="Equation" r:id="rId3" imgW="3644900" imgH="901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00400"/>
                        <a:ext cx="6248400" cy="154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Quaternions and Computer Graphics</a:t>
            </a:r>
          </a:p>
        </p:txBody>
      </p:sp>
      <p:sp>
        <p:nvSpPr>
          <p:cNvPr id="138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(Re)discovered by both aerospace and animation communities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Used for head mounted display in virtual and augmented reality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Used for smooth camera paths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Caveat: quaternions do not preserve up direction</a:t>
            </a: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B066DAA-21C0-47F5-BF05-9E420917FF77}" type="slidenum">
              <a:rPr lang="es-ES" altLang="it-IT" sz="1000" smtClean="0">
                <a:latin typeface="Arial" panose="020B0604020202020204" pitchFamily="34" charset="0"/>
              </a:rPr>
              <a:pPr lvl="1"/>
              <a:t>46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38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Working with Quaternians</a:t>
            </a:r>
          </a:p>
        </p:txBody>
      </p:sp>
      <p:sp>
        <p:nvSpPr>
          <p:cNvPr id="139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Quaternion arithmetic works well for representing rotations around the origin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There is no simple way to convert a quaternion to a matrix representation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Usually copy elements back and forth between quaternions and matrices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Can use directly without rotation matrices in the virtual trackball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Quaternion shaders are simple</a:t>
            </a: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093817E-E078-436D-B8CB-6B38C22B767F}" type="slidenum">
              <a:rPr lang="es-ES" altLang="it-IT" sz="1000" smtClean="0">
                <a:latin typeface="Arial" panose="020B0604020202020204" pitchFamily="34" charset="0"/>
              </a:rPr>
              <a:pPr lvl="1"/>
              <a:t>47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39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Program Object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Container for shaders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contain multiple shaders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Other GLSL functions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762000" y="3505200"/>
            <a:ext cx="75438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>
                <a:latin typeface="Times New Roman" panose="02020603050405020304" pitchFamily="18" charset="0"/>
              </a:rPr>
              <a:t>var program = gl.createProgram();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8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>
                <a:latin typeface="Times New Roman" panose="02020603050405020304" pitchFamily="18" charset="0"/>
              </a:rPr>
              <a:t>gl.attachShader( program, vertShdr );    gl.attachShader( program, fragShdr );    gl.linkProgram( program );</a:t>
            </a:r>
            <a:endParaRPr lang="en-US" altLang="it-IT" sz="2800" b="1">
              <a:latin typeface="Courier New" panose="02070309020205020404" pitchFamily="49" charset="0"/>
            </a:endParaRPr>
          </a:p>
        </p:txBody>
      </p:sp>
      <p:sp>
        <p:nvSpPr>
          <p:cNvPr id="77829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9DC29332-1BD0-4EEE-8300-3DE865C9BA40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5</a:t>
            </a:fld>
            <a:endParaRPr lang="es-ES" altLang="it-IT" sz="1000"/>
          </a:p>
        </p:txBody>
      </p:sp>
      <p:sp>
        <p:nvSpPr>
          <p:cNvPr id="778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Reading a Shader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Shaders are added to the program object and compiled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Usual method of passing a shader is as a null-terminated string using the function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 gl.shaderSource( fragShdr, fragElem.text );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If shader is in HTML file, we can get it into application by getElementById method</a:t>
            </a:r>
            <a:endParaRPr lang="en-US" altLang="it-IT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it-IT">
                <a:ea typeface="ＭＳ Ｐゴシック" panose="020B0600070205080204" pitchFamily="34" charset="-128"/>
              </a:rPr>
              <a:t>If the shader is in a file, we can write a reader to convert the file to a string</a:t>
            </a:r>
          </a:p>
        </p:txBody>
      </p:sp>
      <p:sp>
        <p:nvSpPr>
          <p:cNvPr id="79876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BF8C9B3F-F127-40EC-A5F4-74A55FA6EA6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6</a:t>
            </a:fld>
            <a:endParaRPr lang="es-ES" altLang="it-IT" sz="1000"/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Adding a Vertex Shader</a:t>
            </a:r>
          </a:p>
        </p:txBody>
      </p:sp>
      <p:sp>
        <p:nvSpPr>
          <p:cNvPr id="81923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8479526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Ctr="1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 err="1">
                <a:latin typeface="Times New Roman" panose="02020603050405020304" pitchFamily="18" charset="0"/>
              </a:rPr>
              <a:t>var</a:t>
            </a:r>
            <a:r>
              <a:rPr lang="en-US" altLang="it-IT" sz="2800" b="1" dirty="0">
                <a:latin typeface="Times New Roman" panose="02020603050405020304" pitchFamily="18" charset="0"/>
              </a:rPr>
              <a:t>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vertShdr</a:t>
            </a:r>
            <a:r>
              <a:rPr lang="en-US" altLang="it-IT" sz="2800" b="1" dirty="0">
                <a:latin typeface="Times New Roman" panose="02020603050405020304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 err="1">
                <a:latin typeface="Times New Roman" panose="02020603050405020304" pitchFamily="18" charset="0"/>
              </a:rPr>
              <a:t>var</a:t>
            </a:r>
            <a:r>
              <a:rPr lang="en-US" altLang="it-IT" sz="2800" b="1" dirty="0">
                <a:latin typeface="Times New Roman" panose="02020603050405020304" pitchFamily="18" charset="0"/>
              </a:rPr>
              <a:t>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vertElem</a:t>
            </a:r>
            <a:r>
              <a:rPr lang="en-US" altLang="it-IT" sz="2800" b="1" dirty="0">
                <a:latin typeface="Times New Roman" panose="02020603050405020304" pitchFamily="18" charset="0"/>
              </a:rPr>
              <a:t>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   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document.getElementById</a:t>
            </a:r>
            <a:r>
              <a:rPr lang="en-US" altLang="it-IT" sz="2800" b="1" dirty="0">
                <a:latin typeface="Times New Roman" panose="02020603050405020304" pitchFamily="18" charset="0"/>
              </a:rPr>
              <a:t>(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vertexShaderId</a:t>
            </a:r>
            <a:r>
              <a:rPr lang="en-US" altLang="it-IT" sz="2800" b="1" dirty="0">
                <a:latin typeface="Times New Roman" panose="02020603050405020304" pitchFamily="18" charset="0"/>
              </a:rPr>
              <a:t> 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8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 err="1">
                <a:latin typeface="Times New Roman" panose="02020603050405020304" pitchFamily="18" charset="0"/>
              </a:rPr>
              <a:t>vertShdr</a:t>
            </a:r>
            <a:r>
              <a:rPr lang="en-US" altLang="it-IT" sz="2800" b="1" dirty="0">
                <a:latin typeface="Times New Roman" panose="02020603050405020304" pitchFamily="18" charset="0"/>
              </a:rPr>
              <a:t> =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gl.createShader</a:t>
            </a:r>
            <a:r>
              <a:rPr lang="en-US" altLang="it-IT" sz="2800" b="1" dirty="0">
                <a:latin typeface="Times New Roman" panose="02020603050405020304" pitchFamily="18" charset="0"/>
              </a:rPr>
              <a:t>(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gl.VERTEX_SHADER</a:t>
            </a:r>
            <a:r>
              <a:rPr lang="en-US" altLang="it-IT" sz="2800" b="1" dirty="0">
                <a:latin typeface="Times New Roman" panose="02020603050405020304" pitchFamily="18" charset="0"/>
              </a:rPr>
              <a:t> 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8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 err="1">
                <a:latin typeface="Times New Roman" panose="02020603050405020304" pitchFamily="18" charset="0"/>
              </a:rPr>
              <a:t>gl.shaderSource</a:t>
            </a:r>
            <a:r>
              <a:rPr lang="en-US" altLang="it-IT" sz="2800" b="1" dirty="0">
                <a:latin typeface="Times New Roman" panose="02020603050405020304" pitchFamily="18" charset="0"/>
              </a:rPr>
              <a:t>(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vertShdr</a:t>
            </a:r>
            <a:r>
              <a:rPr lang="en-US" altLang="it-IT" sz="2800" b="1" dirty="0">
                <a:latin typeface="Times New Roman" panose="02020603050405020304" pitchFamily="18" charset="0"/>
              </a:rPr>
              <a:t>,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vertElem.text</a:t>
            </a:r>
            <a:r>
              <a:rPr lang="en-US" altLang="it-IT" sz="2800" b="1" dirty="0">
                <a:latin typeface="Times New Roman" panose="02020603050405020304" pitchFamily="18" charset="0"/>
              </a:rPr>
              <a:t>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 err="1">
                <a:latin typeface="Times New Roman" panose="02020603050405020304" pitchFamily="18" charset="0"/>
              </a:rPr>
              <a:t>gl.compileShader</a:t>
            </a:r>
            <a:r>
              <a:rPr lang="en-US" altLang="it-IT" sz="2800" b="1" dirty="0">
                <a:latin typeface="Times New Roman" panose="02020603050405020304" pitchFamily="18" charset="0"/>
              </a:rPr>
              <a:t>(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vertShdr</a:t>
            </a:r>
            <a:r>
              <a:rPr lang="en-US" altLang="it-IT" sz="2800" b="1" dirty="0">
                <a:latin typeface="Times New Roman" panose="02020603050405020304" pitchFamily="18" charset="0"/>
              </a:rPr>
              <a:t> 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t-IT" sz="28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// after program object created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 err="1">
                <a:latin typeface="Times New Roman" panose="02020603050405020304" pitchFamily="18" charset="0"/>
              </a:rPr>
              <a:t>gl.attachShader</a:t>
            </a:r>
            <a:r>
              <a:rPr lang="en-US" altLang="it-IT" sz="2800" b="1" dirty="0">
                <a:latin typeface="Times New Roman" panose="02020603050405020304" pitchFamily="18" charset="0"/>
              </a:rPr>
              <a:t>( program,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vertShdr</a:t>
            </a:r>
            <a:r>
              <a:rPr lang="en-US" altLang="it-IT" sz="2800" b="1" dirty="0">
                <a:latin typeface="Times New Roman" panose="02020603050405020304" pitchFamily="18" charset="0"/>
              </a:rPr>
              <a:t> );</a:t>
            </a:r>
            <a:endParaRPr lang="en-US" altLang="it-IT" sz="2400" b="1" dirty="0">
              <a:latin typeface="Times New Roman" panose="02020603050405020304" pitchFamily="18" charset="0"/>
            </a:endParaRPr>
          </a:p>
        </p:txBody>
      </p:sp>
      <p:sp>
        <p:nvSpPr>
          <p:cNvPr id="81924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D4E66E25-295B-4A40-9985-30C9D969E33F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7</a:t>
            </a:fld>
            <a:endParaRPr lang="es-ES" altLang="it-IT" sz="1000"/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Shader Reader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 dirty="0">
                <a:ea typeface="ＭＳ Ｐゴシック" panose="020B0600070205080204" pitchFamily="34" charset="-128"/>
              </a:rPr>
              <a:t>Following code may be a security issue with some browsers if you try to run it locally</a:t>
            </a:r>
          </a:p>
          <a:p>
            <a:pPr lvl="1"/>
            <a:r>
              <a:rPr lang="en-US" altLang="it-IT" dirty="0">
                <a:ea typeface="ＭＳ Ｐゴシック" panose="020B0600070205080204" pitchFamily="34" charset="-128"/>
              </a:rPr>
              <a:t>Cross Origin Request </a:t>
            </a: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CD5899AE-C81D-4EED-9FDB-78E64776C205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8</a:t>
            </a:fld>
            <a:endParaRPr lang="es-ES" altLang="it-IT" sz="1000"/>
          </a:p>
        </p:txBody>
      </p:sp>
      <p:sp>
        <p:nvSpPr>
          <p:cNvPr id="83973" name="Text Box 4"/>
          <p:cNvSpPr txBox="1">
            <a:spLocks noChangeArrowheads="1"/>
          </p:cNvSpPr>
          <p:nvPr/>
        </p:nvSpPr>
        <p:spPr bwMode="auto">
          <a:xfrm>
            <a:off x="304800" y="3430587"/>
            <a:ext cx="8686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Ctr="1">
            <a:spAutoFit/>
          </a:bodyPr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function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getShader</a:t>
            </a:r>
            <a:r>
              <a:rPr lang="en-US" altLang="it-IT" sz="2800" b="1" dirty="0">
                <a:latin typeface="Times New Roman" panose="02020603050405020304" pitchFamily="18" charset="0"/>
              </a:rPr>
              <a:t>(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gl</a:t>
            </a:r>
            <a:r>
              <a:rPr lang="en-US" altLang="it-IT" sz="2800" b="1" dirty="0">
                <a:latin typeface="Times New Roman" panose="02020603050405020304" pitchFamily="18" charset="0"/>
              </a:rPr>
              <a:t>,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shaderName</a:t>
            </a:r>
            <a:r>
              <a:rPr lang="en-US" altLang="it-IT" sz="2800" b="1" dirty="0">
                <a:latin typeface="Times New Roman" panose="02020603050405020304" pitchFamily="18" charset="0"/>
              </a:rPr>
              <a:t>, type)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           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var</a:t>
            </a:r>
            <a:r>
              <a:rPr lang="en-US" altLang="it-IT" sz="2800" b="1" dirty="0">
                <a:latin typeface="Times New Roman" panose="02020603050405020304" pitchFamily="18" charset="0"/>
              </a:rPr>
              <a:t> shader =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gl.createShader</a:t>
            </a:r>
            <a:r>
              <a:rPr lang="en-US" altLang="it-IT" sz="2800" b="1" dirty="0">
                <a:latin typeface="Times New Roman" panose="02020603050405020304" pitchFamily="18" charset="0"/>
              </a:rPr>
              <a:t>(type);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           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shaderScript</a:t>
            </a:r>
            <a:r>
              <a:rPr lang="en-US" altLang="it-IT" sz="2800" b="1" dirty="0">
                <a:latin typeface="Times New Roman" panose="02020603050405020304" pitchFamily="18" charset="0"/>
              </a:rPr>
              <a:t> = 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loadFileAJAX</a:t>
            </a:r>
            <a:r>
              <a:rPr lang="en-US" altLang="it-IT" sz="2800" b="1" dirty="0">
                <a:latin typeface="Times New Roman" panose="02020603050405020304" pitchFamily="18" charset="0"/>
              </a:rPr>
              <a:t>(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shaderName</a:t>
            </a:r>
            <a:r>
              <a:rPr lang="en-US" altLang="it-IT" sz="2800" b="1" dirty="0"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            if (!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shaderScript</a:t>
            </a:r>
            <a:r>
              <a:rPr lang="en-US" altLang="it-IT" sz="2800" b="1" dirty="0">
                <a:latin typeface="Times New Roman" panose="02020603050405020304" pitchFamily="18" charset="0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                alert("Could not find shader source: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                              "+</a:t>
            </a:r>
            <a:r>
              <a:rPr lang="en-US" altLang="it-IT" sz="2800" b="1" dirty="0" err="1">
                <a:latin typeface="Times New Roman" panose="02020603050405020304" pitchFamily="18" charset="0"/>
              </a:rPr>
              <a:t>shaderName</a:t>
            </a:r>
            <a:r>
              <a:rPr lang="en-US" altLang="it-IT" sz="2800" b="1" dirty="0">
                <a:latin typeface="Times New Roman" panose="02020603050405020304" pitchFamily="18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      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800" b="1" dirty="0">
                <a:latin typeface="Times New Roman" panose="02020603050405020304" pitchFamily="18" charset="0"/>
              </a:rPr>
              <a:t>}</a:t>
            </a:r>
            <a:endParaRPr lang="en-US" altLang="it-IT" sz="2400" b="1" dirty="0">
              <a:latin typeface="Times New Roman" panose="02020603050405020304" pitchFamily="18" charset="0"/>
            </a:endParaRPr>
          </a:p>
        </p:txBody>
      </p:sp>
      <p:sp>
        <p:nvSpPr>
          <p:cNvPr id="839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Precision Declaration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 GLSL for WebGL we must specify desired precision in fragment shaders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artifact inherited from OpenGL 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ES must run on very simple embedded devices that may not support 32-bit floating point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All implementations must support mediump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No default for float in fragment shader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Can use preprocessor directives (#ifdef) to check if highp supported and, if not, default to mediump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fld id="{1D731A4D-EFA7-40AE-97D8-F9E6D82459DC}" type="slidenum">
              <a:rPr lang="es-ES" altLang="it-IT" sz="1000" smtClean="0"/>
              <a:pPr lvl="1">
                <a:spcBef>
                  <a:spcPct val="0"/>
                </a:spcBef>
                <a:buFontTx/>
                <a:buNone/>
              </a:pPr>
              <a:t>9</a:t>
            </a:fld>
            <a:endParaRPr lang="es-ES" altLang="it-IT" sz="1000"/>
          </a:p>
        </p:txBody>
      </p:sp>
      <p:sp>
        <p:nvSpPr>
          <p:cNvPr id="849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­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400">
                <a:latin typeface="Times New Roman" panose="02020603050405020304" pitchFamily="18" charset="0"/>
              </a:rPr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gelICG02">
  <a:themeElements>
    <a:clrScheme name="AngelICG02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ngelICG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ngelICG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lICG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elICG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lICG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lICG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lICG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elICG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C:\PPT\BOOK_LECTURE\AngelICG02.ppt</Template>
  <TotalTime>6629</TotalTime>
  <Words>2320</Words>
  <Application>Microsoft Office PowerPoint</Application>
  <PresentationFormat>Presentazione su schermo (4:3)</PresentationFormat>
  <Paragraphs>400</Paragraphs>
  <Slides>47</Slides>
  <Notes>21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47</vt:i4>
      </vt:variant>
    </vt:vector>
  </HeadingPairs>
  <TitlesOfParts>
    <vt:vector size="55" baseType="lpstr">
      <vt:lpstr>ＭＳ Ｐゴシック</vt:lpstr>
      <vt:lpstr>Arial</vt:lpstr>
      <vt:lpstr>Courier New</vt:lpstr>
      <vt:lpstr>Symbol</vt:lpstr>
      <vt:lpstr>Times New Roman</vt:lpstr>
      <vt:lpstr>AngelICG02</vt:lpstr>
      <vt:lpstr>ClipArt</vt:lpstr>
      <vt:lpstr>Equation</vt:lpstr>
      <vt:lpstr>Introduction to Computer Graphics with WebGL</vt:lpstr>
      <vt:lpstr>Programming with WebGL  Part 5: More GLSL</vt:lpstr>
      <vt:lpstr>Objectives</vt:lpstr>
      <vt:lpstr>Linking Shaders with Application</vt:lpstr>
      <vt:lpstr>Program Object</vt:lpstr>
      <vt:lpstr>Reading a Shader</vt:lpstr>
      <vt:lpstr>Adding a Vertex Shader</vt:lpstr>
      <vt:lpstr>Shader Reader</vt:lpstr>
      <vt:lpstr>Precision Declaration</vt:lpstr>
      <vt:lpstr>Pass Through Fragment Shader</vt:lpstr>
      <vt:lpstr>Introduction to Computer Graphics with WebGL</vt:lpstr>
      <vt:lpstr>Programming with WebGL Part 6: Three Dimensions</vt:lpstr>
      <vt:lpstr>Objectives</vt:lpstr>
      <vt:lpstr>Three-dimensional Applications</vt:lpstr>
      <vt:lpstr>Sierpinski Gasket (2D)</vt:lpstr>
      <vt:lpstr>Example </vt:lpstr>
      <vt:lpstr>The gasket as a fractal</vt:lpstr>
      <vt:lpstr>Gasket Program</vt:lpstr>
      <vt:lpstr>Gasket Program</vt:lpstr>
      <vt:lpstr>Draw one triangle</vt:lpstr>
      <vt:lpstr>Triangle Subdivision</vt:lpstr>
      <vt:lpstr>init()</vt:lpstr>
      <vt:lpstr>Render Function</vt:lpstr>
      <vt:lpstr>Introduction to Computer Graphics with WebGL</vt:lpstr>
      <vt:lpstr>Programming with WebGL Part 6: Three Dimensions</vt:lpstr>
      <vt:lpstr>Moving to 3D</vt:lpstr>
      <vt:lpstr>3D Gasket</vt:lpstr>
      <vt:lpstr>Almost Correct</vt:lpstr>
      <vt:lpstr>Hidden-Surface Removal</vt:lpstr>
      <vt:lpstr>Using the z-buffer algorithm</vt:lpstr>
      <vt:lpstr>Surface vs Volume Subdvision</vt:lpstr>
      <vt:lpstr>Volume Subdivision</vt:lpstr>
      <vt:lpstr>Introduction to Computer Graphics with WebGL</vt:lpstr>
      <vt:lpstr>Incremental and  Quaternion Rotation</vt:lpstr>
      <vt:lpstr>Objectives</vt:lpstr>
      <vt:lpstr>Specifying a Rotation</vt:lpstr>
      <vt:lpstr>Euler from Direction Angles</vt:lpstr>
      <vt:lpstr>Efficiency</vt:lpstr>
      <vt:lpstr>Incremental Rotation</vt:lpstr>
      <vt:lpstr>Great Circles</vt:lpstr>
      <vt:lpstr>Rotation and Great Circles</vt:lpstr>
      <vt:lpstr>Quaternion Rotation</vt:lpstr>
      <vt:lpstr>Looking at the North Star</vt:lpstr>
      <vt:lpstr>At North Pole</vt:lpstr>
      <vt:lpstr>Gimbal Lock</vt:lpstr>
      <vt:lpstr>Quaternions and Computer Graphics</vt:lpstr>
      <vt:lpstr>Working with Quaternians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84</cp:revision>
  <dcterms:created xsi:type="dcterms:W3CDTF">2013-12-13T12:24:57Z</dcterms:created>
  <dcterms:modified xsi:type="dcterms:W3CDTF">2018-03-13T08:53:46Z</dcterms:modified>
</cp:coreProperties>
</file>