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56548E-4459-4CCB-9CB6-05EFF87D069A}" type="datetime1">
              <a:rPr lang="en-US" altLang="it-IT"/>
              <a:pPr>
                <a:defRPr/>
              </a:pPr>
              <a:t>3/19/2018</a:t>
            </a:fld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4347A4-0352-4000-A092-15DBAD928F3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0213D5-24D4-45F8-9C1F-BE8AE2FA75D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CA96ECA-91C5-41E2-9868-41487363BB6C}" type="slidenum">
              <a:rPr lang="en-US" altLang="it-IT" sz="1200" smtClean="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29D973-E1B3-45F7-B1DC-AF08AE27FC99}" type="slidenum">
              <a:rPr lang="en-US" altLang="it-IT" sz="1200" smtClean="0"/>
              <a:pPr/>
              <a:t>10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78884CD-154D-4F7C-B34B-95F69A9FE0A7}" type="slidenum">
              <a:rPr lang="en-US" altLang="it-IT" sz="1200" smtClean="0"/>
              <a:pPr/>
              <a:t>11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BA09226-A423-4A41-B738-920EDC0CBBE8}" type="slidenum">
              <a:rPr lang="en-US" altLang="it-IT" sz="1200" smtClean="0"/>
              <a:pPr/>
              <a:t>12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F7C148-DC5A-4D5D-AD18-0D1496BAC313}" type="slidenum">
              <a:rPr lang="en-US" altLang="it-IT" sz="1200" smtClean="0"/>
              <a:pPr/>
              <a:t>13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C2D2D06-417B-4259-9020-DBA044BA6188}" type="slidenum">
              <a:rPr lang="en-US" altLang="it-IT" sz="1200" smtClean="0"/>
              <a:pPr/>
              <a:t>14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C62AC91-71CD-48DD-BEDD-F0D2E01510AA}" type="slidenum">
              <a:rPr lang="en-US" altLang="it-IT" sz="1200" smtClean="0"/>
              <a:pPr/>
              <a:t>15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1354ADF-2892-4749-AE3B-A0191D555A88}" type="slidenum">
              <a:rPr lang="en-US" altLang="it-IT" sz="1200" smtClean="0"/>
              <a:pPr/>
              <a:t>16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25C0148-1084-4736-B1EE-5D64E11E0ABB}" type="slidenum">
              <a:rPr lang="en-US" altLang="it-IT" sz="1200" smtClean="0"/>
              <a:pPr/>
              <a:t>17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A3E4A4E-C6E9-4716-A9FB-6F4CAB2FE93B}" type="slidenum">
              <a:rPr lang="en-US" altLang="it-IT" sz="1200" smtClean="0"/>
              <a:pPr/>
              <a:t>18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17C8126-0E00-4EC3-9CA1-C85AE7FD03FA}" type="slidenum">
              <a:rPr lang="en-US" altLang="it-IT" sz="1200" smtClean="0"/>
              <a:pPr/>
              <a:t>19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6469F72-5C96-474C-A52B-F00EE90C3748}" type="slidenum">
              <a:rPr lang="en-US" altLang="it-IT" sz="1200" smtClean="0"/>
              <a:pPr/>
              <a:t>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CF576A0-4569-431A-B496-96DD7AC6EABF}" type="slidenum">
              <a:rPr lang="en-US" altLang="it-IT" sz="1200" smtClean="0"/>
              <a:pPr/>
              <a:t>20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3F08B3C-B427-4A15-810F-94DD30CAEBED}" type="slidenum">
              <a:rPr lang="en-US" altLang="it-IT" sz="1200" smtClean="0"/>
              <a:pPr/>
              <a:t>21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D36CD7-CD86-4E46-AB70-24359DB4A043}" type="slidenum">
              <a:rPr lang="en-US" altLang="it-IT" sz="1200" smtClean="0"/>
              <a:pPr/>
              <a:t>22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417E1E2-E299-4A30-A844-621C3725AFE8}" type="slidenum">
              <a:rPr lang="en-US" altLang="it-IT" sz="1200" smtClean="0"/>
              <a:pPr/>
              <a:t>23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39BAF9A-E59F-4A4C-A2A2-08C30D9F0F9B}" type="slidenum">
              <a:rPr lang="en-US" altLang="it-IT" sz="1200" smtClean="0"/>
              <a:pPr/>
              <a:t>24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2DF4161-3653-48CF-836D-3DC7AD2EFCEF}" type="slidenum">
              <a:rPr lang="en-US" altLang="it-IT" sz="1200" smtClean="0"/>
              <a:pPr/>
              <a:t>25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84DAB3F-8C4E-4A10-9E28-63F307C5EA2F}" type="slidenum">
              <a:rPr lang="en-US" altLang="it-IT" sz="1200" smtClean="0"/>
              <a:pPr/>
              <a:t>26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9C09B5A-0E1A-4944-BFCB-5EF40A8A3CD3}" type="slidenum">
              <a:rPr lang="en-US" altLang="it-IT" sz="1200" smtClean="0"/>
              <a:pPr/>
              <a:t>27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6E455D5-32D7-4E6A-87BF-2EA9812255FC}" type="slidenum">
              <a:rPr lang="en-US" altLang="it-IT" sz="1200" smtClean="0"/>
              <a:pPr/>
              <a:t>28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9B9C7EA-CD1D-467A-B8F2-0DC4D9963E2A}" type="slidenum">
              <a:rPr lang="en-US" altLang="it-IT" sz="1200" smtClean="0"/>
              <a:pPr/>
              <a:t>29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AAC8C11-0314-4D9D-8251-FFD64ADA61D3}" type="slidenum">
              <a:rPr lang="en-US" altLang="it-IT" sz="1200" smtClean="0"/>
              <a:pPr/>
              <a:t>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C56C12F-2E5D-485D-967D-6C382FDE6C9B}" type="slidenum">
              <a:rPr lang="en-US" altLang="it-IT" sz="1200" smtClean="0"/>
              <a:pPr/>
              <a:t>30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C5A39F9-D21D-47B6-951D-0FB31292087E}" type="slidenum">
              <a:rPr lang="en-US" altLang="it-IT" sz="1200" smtClean="0"/>
              <a:pPr/>
              <a:t>31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3693D6E-1E96-4928-B317-72414ED051D1}" type="slidenum">
              <a:rPr lang="en-US" altLang="it-IT" sz="1200" smtClean="0"/>
              <a:pPr/>
              <a:t>32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B51D1B3-69D0-46CD-9C28-987947418EB5}" type="slidenum">
              <a:rPr lang="en-US" altLang="it-IT" sz="1200" smtClean="0"/>
              <a:pPr/>
              <a:t>33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9E2FEA5-DAED-4C38-8132-A95AFA468163}" type="slidenum">
              <a:rPr lang="en-US" altLang="it-IT" sz="1200" smtClean="0"/>
              <a:pPr/>
              <a:t>34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1C4B1CE-7B64-4B73-B2CB-F5B5412B625A}" type="slidenum">
              <a:rPr lang="en-US" altLang="it-IT" sz="1200" smtClean="0"/>
              <a:pPr/>
              <a:t>35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CC16991-C2EB-4B57-B0E4-9B6FB13DDA7C}" type="slidenum">
              <a:rPr lang="en-US" altLang="it-IT" sz="1200" smtClean="0"/>
              <a:pPr/>
              <a:t>36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E7AFC83-566F-4314-A371-A4A8196F17DC}" type="slidenum">
              <a:rPr lang="en-US" altLang="it-IT" sz="1200" smtClean="0"/>
              <a:pPr/>
              <a:t>37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C890220-8E84-44C6-B0DC-6C69B96AB631}" type="slidenum">
              <a:rPr lang="en-US" altLang="it-IT" sz="1200" smtClean="0"/>
              <a:pPr/>
              <a:t>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98F5E4A-D450-4599-9772-617B5C326454}" type="slidenum">
              <a:rPr lang="en-US" altLang="it-IT" sz="1200" smtClean="0"/>
              <a:pPr/>
              <a:t>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CF273FA-6116-41A7-9197-7A9CEAB29C32}" type="slidenum">
              <a:rPr lang="en-US" altLang="it-IT" sz="1200" smtClean="0"/>
              <a:pPr/>
              <a:t>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2EC6FED-4E8A-4560-B92F-A76C684AB332}" type="slidenum">
              <a:rPr lang="en-US" altLang="it-IT" sz="1200" smtClean="0"/>
              <a:pPr/>
              <a:t>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9666E0C-8ABF-412D-ADFB-B9258E8876D0}" type="slidenum">
              <a:rPr lang="en-US" altLang="it-IT" sz="1200" smtClean="0"/>
              <a:pPr/>
              <a:t>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E4FB134-7EC3-4187-83DE-C7AE56213289}" type="slidenum">
              <a:rPr lang="en-US" altLang="it-IT" sz="1200" smtClean="0"/>
              <a:pPr/>
              <a:t>9</a:t>
            </a:fld>
            <a:endParaRPr lang="en-US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A1700A8-4715-4E27-AB54-F15E200ADEF4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6093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DEC5EAE-E89C-4FC0-9A87-79EC609F4A8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0232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1EF48D-5D00-49DC-93AF-F26C8C638DF8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153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3857270-092D-415C-9C1D-9EFBB03344C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015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41D01CF-8716-4B49-8AD7-897168C35525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4075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1480DE-53A8-4625-9F09-F3BBBBFF2FC2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009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93CE09-DDE7-456D-B1FC-7E18EFCF6EA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308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6282317-AFDD-48B8-8381-403EB0A0C67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696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F0217A8-B580-457D-9C6B-D65B6540353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5109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F8DCD51-AD97-47F4-8108-76AB5B5244D3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6911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4919997-9F66-4CF9-9A08-E77EE1C6AEE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204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D4E337E3-53F0-4593-97E1-CBEC5DCB8EF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7086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92CE8AB-01B6-4ECD-A0FF-02841570B81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</a:t>
            </a:fld>
            <a:endParaRPr lang="es-ES" altLang="it-IT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F425844-A4BC-4201-9112-63EAA5AC7A9C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10</a:t>
            </a:fld>
            <a:endParaRPr lang="es-ES" altLang="it-IT" sz="1000"/>
          </a:p>
        </p:txBody>
      </p:sp>
      <p:pic>
        <p:nvPicPr>
          <p:cNvPr id="22531" name="Picture 5" descr="ftp://ftp.cs.unm.edu/pub/angel/BOOK/SECOND_EDITION/FIGURES/JPEG/an03f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4419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X Window Input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The X Window System introduced a client-server model for a network of workstations</a:t>
            </a:r>
          </a:p>
          <a:p>
            <a:pPr lvl="1"/>
            <a:r>
              <a:rPr lang="en-US" altLang="it-IT" b="1">
                <a:ea typeface="ＭＳ Ｐゴシック" panose="020B0600070205080204" pitchFamily="34" charset="-128"/>
              </a:rPr>
              <a:t>Client</a:t>
            </a:r>
            <a:r>
              <a:rPr lang="en-US" altLang="it-IT">
                <a:ea typeface="ＭＳ Ｐゴシック" panose="020B0600070205080204" pitchFamily="34" charset="-128"/>
              </a:rPr>
              <a:t>: OpenGL program</a:t>
            </a:r>
          </a:p>
          <a:p>
            <a:pPr lvl="1"/>
            <a:r>
              <a:rPr lang="en-US" altLang="it-IT" b="1">
                <a:ea typeface="ＭＳ Ｐゴシック" panose="020B0600070205080204" pitchFamily="34" charset="-128"/>
              </a:rPr>
              <a:t>Graphics Server</a:t>
            </a:r>
            <a:r>
              <a:rPr lang="en-US" altLang="it-IT">
                <a:ea typeface="ＭＳ Ｐゴシック" panose="020B0600070205080204" pitchFamily="34" charset="-128"/>
              </a:rPr>
              <a:t>: bitmap display with a pointing device and a keyboard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3E46534-2D49-4B18-9649-12C6556F3244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11</a:t>
            </a:fld>
            <a:endParaRPr lang="es-ES" altLang="it-IT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Input Modes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Input devices contain a </a:t>
            </a:r>
            <a:r>
              <a:rPr lang="en-US" altLang="it-IT" i="1">
                <a:ea typeface="ＭＳ Ｐゴシック" panose="020B0600070205080204" pitchFamily="34" charset="-128"/>
              </a:rPr>
              <a:t>trigger</a:t>
            </a:r>
            <a:r>
              <a:rPr lang="en-US" altLang="it-IT">
                <a:ea typeface="ＭＳ Ｐゴシック" panose="020B0600070205080204" pitchFamily="34" charset="-128"/>
              </a:rPr>
              <a:t> which can be used to send a signal to the operating system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Button on mouse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Pressing or releasing a key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When triggered, input devices return information (their </a:t>
            </a:r>
            <a:r>
              <a:rPr lang="en-US" altLang="it-IT" i="1">
                <a:ea typeface="ＭＳ Ｐゴシック" panose="020B0600070205080204" pitchFamily="34" charset="-128"/>
              </a:rPr>
              <a:t>measure</a:t>
            </a:r>
            <a:r>
              <a:rPr lang="en-US" altLang="it-IT">
                <a:ea typeface="ＭＳ Ｐゴシック" panose="020B0600070205080204" pitchFamily="34" charset="-128"/>
              </a:rPr>
              <a:t>) to the system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Mouse returns position information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Keyboard returns ASCII code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23600660-FE43-477A-97C1-E6FD2C34BC7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12</a:t>
            </a:fld>
            <a:endParaRPr lang="es-ES" altLang="it-IT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Request Mode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Input provided to program only when user triggers the device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Typical of keyboard input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erase (backspace), edit, correct until enter (return) key (the trigger) is depressed</a:t>
            </a:r>
          </a:p>
        </p:txBody>
      </p:sp>
      <p:pic>
        <p:nvPicPr>
          <p:cNvPr id="26629" name="Picture 5" descr="ftp://ftp.cs.unm.edu/pub/angel/BOOK/SECOND_EDITION/FIGURES/JPEG/an03f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76009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A1A754F9-A35F-4C26-BC5E-2CBB5571C7B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13</a:t>
            </a:fld>
            <a:endParaRPr lang="es-ES" altLang="it-IT" sz="10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Event Mode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Most systems have more than one input device, each of which can be triggered at an arbitrary time by a user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Each trigger generates an </a:t>
            </a:r>
            <a:r>
              <a:rPr lang="en-US" altLang="it-IT" i="1">
                <a:ea typeface="ＭＳ Ｐゴシック" panose="020B0600070205080204" pitchFamily="34" charset="-128"/>
              </a:rPr>
              <a:t>event</a:t>
            </a:r>
            <a:r>
              <a:rPr lang="en-US" altLang="it-IT">
                <a:ea typeface="ＭＳ Ｐゴシック" panose="020B0600070205080204" pitchFamily="34" charset="-128"/>
              </a:rPr>
              <a:t> whose measure is put in an </a:t>
            </a:r>
            <a:r>
              <a:rPr lang="en-US" altLang="it-IT" i="1">
                <a:ea typeface="ＭＳ Ｐゴシック" panose="020B0600070205080204" pitchFamily="34" charset="-128"/>
              </a:rPr>
              <a:t>event queue</a:t>
            </a:r>
            <a:r>
              <a:rPr lang="en-US" altLang="it-IT">
                <a:ea typeface="ＭＳ Ｐゴシック" panose="020B0600070205080204" pitchFamily="34" charset="-128"/>
              </a:rPr>
              <a:t> which can be examined by the user program</a:t>
            </a:r>
          </a:p>
        </p:txBody>
      </p:sp>
      <p:pic>
        <p:nvPicPr>
          <p:cNvPr id="28677" name="Picture 5" descr="ftp://ftp.cs.unm.edu/pub/angel/BOOK/SECOND_EDITION/FIGURES/JPEG/an03f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83597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B56DF436-C825-45EF-9D71-07F53B98EDE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14</a:t>
            </a:fld>
            <a:endParaRPr lang="es-ES" altLang="it-IT" sz="10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Event Types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Window: resize, expose, iconify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Mouse: click one or more buttons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Motion: move mouse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Keyboard: press or release a key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Idle: nonevent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Define what should be done if no other event is in queue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A061F1B-E8F4-4BD4-B97B-F5A796D331A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15</a:t>
            </a:fld>
            <a:endParaRPr lang="es-ES" altLang="it-IT" sz="10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FDBEFD6-EA66-4FC2-86EB-7D12AF36C967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16</a:t>
            </a:fld>
            <a:endParaRPr lang="es-ES" altLang="it-IT" sz="10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Animation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229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Science,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B8AFB18-1ABA-41D6-95A7-CA67046EAE56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17</a:t>
            </a:fld>
            <a:endParaRPr lang="es-ES" altLang="it-IT" sz="10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Callbacks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Programming interface for event-driven input uses </a:t>
            </a:r>
            <a:r>
              <a:rPr lang="en-US" altLang="it-IT" i="1">
                <a:ea typeface="ＭＳ Ｐゴシック" panose="020B0600070205080204" pitchFamily="34" charset="-128"/>
              </a:rPr>
              <a:t>callback functions </a:t>
            </a:r>
            <a:r>
              <a:rPr lang="en-US" altLang="it-IT">
                <a:ea typeface="ＭＳ Ｐゴシック" panose="020B0600070205080204" pitchFamily="34" charset="-128"/>
              </a:rPr>
              <a:t>or </a:t>
            </a:r>
            <a:r>
              <a:rPr lang="en-US" altLang="it-IT" i="1">
                <a:ea typeface="ＭＳ Ｐゴシック" panose="020B0600070205080204" pitchFamily="34" charset="-128"/>
              </a:rPr>
              <a:t>event listeners</a:t>
            </a:r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Define a callback for each event the graphics system recognizes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Browsers enters an event loop and responds to those events for which it has callbacks registered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 callback function is executed when the event occurs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Execution in a Browser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0965523D-CC44-4829-820E-0204F4858FA0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18</a:t>
            </a:fld>
            <a:endParaRPr lang="es-ES" altLang="it-IT" sz="1000"/>
          </a:p>
        </p:txBody>
      </p:sp>
      <p:pic>
        <p:nvPicPr>
          <p:cNvPr id="38916" name="Content Placeholder 8" descr="html.ep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55" r="-38255"/>
          <a:stretch>
            <a:fillRect/>
          </a:stretch>
        </p:blipFill>
        <p:spPr/>
      </p:pic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Execution in a Browser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Start with HTML file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Describes the page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May contain the shaders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Loads files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Files are loaded asynchronously and JS code is executed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Then what?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Browser is in an event loop and waits for an event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031E2451-2ADE-449D-A5C3-81D0F8CA95A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19</a:t>
            </a:fld>
            <a:endParaRPr lang="es-ES" altLang="it-IT" sz="10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4F8485F-CE27-4571-A8A0-57CEB825192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</a:t>
            </a:fld>
            <a:endParaRPr lang="es-ES" altLang="it-IT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Input and Interaction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229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Science,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onload Event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happens with our JS file containing the graphics part of our application?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All the “action” is within functions such as init() and render()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Consequently these functions are never executed and we see nothing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Solution: use the onload window event to initiate execution of the init function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onload event occurs when all files read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window.onload = init;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6031C7E-61F4-4230-A45B-54C542FEFC3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20</a:t>
            </a:fld>
            <a:endParaRPr lang="es-ES" altLang="it-IT" sz="10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Rotating Square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the four points</a:t>
            </a: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Animate display by rerendering with different values of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591BD72-7307-49C8-B3CE-066F16555AD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21</a:t>
            </a:fld>
            <a:endParaRPr lang="es-ES" altLang="it-IT" sz="1000"/>
          </a:p>
        </p:txBody>
      </p:sp>
      <p:pic>
        <p:nvPicPr>
          <p:cNvPr id="45061" name="Picture 4" descr="AN03newF20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61722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Simple but Slow Method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776C78F-563B-471C-9196-CFB2A1E175C0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22</a:t>
            </a:fld>
            <a:endParaRPr lang="es-ES" altLang="it-IT" sz="1000"/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381000" y="2057400"/>
            <a:ext cx="7543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for(</a:t>
            </a:r>
            <a:r>
              <a:rPr lang="en-US" altLang="it-IT" sz="2400" dirty="0" err="1">
                <a:latin typeface="Times New Roman" panose="02020603050405020304" pitchFamily="18" charset="0"/>
              </a:rPr>
              <a:t>var</a:t>
            </a:r>
            <a:r>
              <a:rPr lang="en-US" altLang="it-IT" sz="2400" dirty="0">
                <a:latin typeface="Times New Roman" panose="02020603050405020304" pitchFamily="18" charset="0"/>
              </a:rPr>
              <a:t> theta = 0.0; theta &lt;</a:t>
            </a:r>
            <a:r>
              <a:rPr lang="en-US" altLang="it-IT" sz="2400" dirty="0" err="1">
                <a:latin typeface="Times New Roman" panose="02020603050405020304" pitchFamily="18" charset="0"/>
              </a:rPr>
              <a:t>thetaMax</a:t>
            </a:r>
            <a:r>
              <a:rPr lang="en-US" altLang="it-IT" sz="2400" dirty="0">
                <a:latin typeface="Times New Roman" panose="02020603050405020304" pitchFamily="18" charset="0"/>
              </a:rPr>
              <a:t>; theta += </a:t>
            </a:r>
            <a:r>
              <a:rPr lang="en-US" altLang="it-IT" sz="2400" dirty="0" err="1">
                <a:latin typeface="Times New Roman" panose="02020603050405020304" pitchFamily="18" charset="0"/>
              </a:rPr>
              <a:t>dtheta</a:t>
            </a:r>
            <a:r>
              <a:rPr lang="en-US" altLang="it-IT" sz="2400" dirty="0">
                <a:latin typeface="Times New Roman" panose="02020603050405020304" pitchFamily="18" charset="0"/>
              </a:rPr>
              <a:t>; {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vertices[0] = vec2(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Math.sin</a:t>
            </a:r>
            <a:r>
              <a:rPr lang="en-US" altLang="it-IT" sz="2400" dirty="0">
                <a:latin typeface="Times New Roman" panose="02020603050405020304" pitchFamily="18" charset="0"/>
              </a:rPr>
              <a:t>(theta), 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Math.cos</a:t>
            </a:r>
            <a:r>
              <a:rPr lang="en-US" altLang="it-IT" sz="2400" dirty="0">
                <a:latin typeface="Times New Roman" panose="02020603050405020304" pitchFamily="18" charset="0"/>
              </a:rPr>
              <a:t>.(theta));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vertices[1] = vec2(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Math.sin</a:t>
            </a:r>
            <a:r>
              <a:rPr lang="en-US" altLang="it-IT" sz="2400" dirty="0">
                <a:latin typeface="Times New Roman" panose="02020603050405020304" pitchFamily="18" charset="0"/>
              </a:rPr>
              <a:t>(theta), -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Math.cos</a:t>
            </a:r>
            <a:r>
              <a:rPr lang="en-US" altLang="it-IT" sz="2400" dirty="0">
                <a:latin typeface="Times New Roman" panose="02020603050405020304" pitchFamily="18" charset="0"/>
              </a:rPr>
              <a:t>.(theta));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vertices[2] = vec2(-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Math.sin</a:t>
            </a:r>
            <a:r>
              <a:rPr lang="en-US" altLang="it-IT" sz="2400" dirty="0">
                <a:latin typeface="Times New Roman" panose="02020603050405020304" pitchFamily="18" charset="0"/>
              </a:rPr>
              <a:t>(theta), -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Math.cos</a:t>
            </a:r>
            <a:r>
              <a:rPr lang="en-US" altLang="it-IT" sz="2400" dirty="0">
                <a:latin typeface="Times New Roman" panose="02020603050405020304" pitchFamily="18" charset="0"/>
              </a:rPr>
              <a:t>.(theta));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vertices[3] = vec2(-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Math.sin</a:t>
            </a:r>
            <a:r>
              <a:rPr lang="en-US" altLang="it-IT" sz="2400" dirty="0">
                <a:latin typeface="Times New Roman" panose="02020603050405020304" pitchFamily="18" charset="0"/>
              </a:rPr>
              <a:t>(theta), </a:t>
            </a:r>
            <a:r>
              <a:rPr lang="en-US" altLang="it-IT" sz="2400" dirty="0" err="1">
                <a:latin typeface="Times New Roman" panose="02020603050405020304" pitchFamily="18" charset="0"/>
              </a:rPr>
              <a:t>Math.cos</a:t>
            </a:r>
            <a:r>
              <a:rPr lang="en-US" altLang="it-IT" sz="2400" dirty="0">
                <a:latin typeface="Times New Roman" panose="02020603050405020304" pitchFamily="18" charset="0"/>
              </a:rPr>
              <a:t>.(theta));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gl.bufferSubData</a:t>
            </a:r>
            <a:r>
              <a:rPr lang="en-US" altLang="it-IT" sz="2400" dirty="0">
                <a:latin typeface="Times New Roman" panose="02020603050405020304" pitchFamily="18" charset="0"/>
              </a:rPr>
              <a:t>(…………………….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render();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Better Way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Send original vertices to vertex shader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Send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 </a:t>
            </a:r>
            <a:r>
              <a:rPr lang="en-US" altLang="it-IT">
                <a:ea typeface="ＭＳ Ｐゴシック" panose="020B0600070205080204" pitchFamily="34" charset="-128"/>
              </a:rPr>
              <a:t>to shader as a uniform variable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Compute vertices in vertex shader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Render recursively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9195472-430C-4230-B785-EDF6C016206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23</a:t>
            </a:fld>
            <a:endParaRPr lang="es-ES" altLang="it-IT" sz="1000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 Function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3131E6B-3B4A-45E0-93D4-15DF4D398BF2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24</a:t>
            </a:fld>
            <a:endParaRPr lang="es-ES" altLang="it-IT" sz="100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609600" y="3124200"/>
            <a:ext cx="8534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function render()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gl.clear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gl.COLOR_BUFFER_BIT</a:t>
            </a:r>
            <a:r>
              <a:rPr lang="en-US" altLang="it-IT" sz="2400" dirty="0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theta += 0.1;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gl.uniform1f(</a:t>
            </a:r>
            <a:r>
              <a:rPr lang="en-US" altLang="it-IT" sz="2400" dirty="0" err="1">
                <a:latin typeface="Times New Roman" panose="02020603050405020304" pitchFamily="18" charset="0"/>
              </a:rPr>
              <a:t>thetaLoc</a:t>
            </a:r>
            <a:r>
              <a:rPr lang="en-US" altLang="it-IT" sz="2400" dirty="0">
                <a:latin typeface="Times New Roman" panose="02020603050405020304" pitchFamily="18" charset="0"/>
              </a:rPr>
              <a:t>, theta);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gl.drawArrays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gl.TRIANGLE_STRIP</a:t>
            </a:r>
            <a:r>
              <a:rPr lang="en-US" altLang="it-IT" sz="2400" dirty="0">
                <a:latin typeface="Times New Roman" panose="02020603050405020304" pitchFamily="18" charset="0"/>
              </a:rPr>
              <a:t>, 0, 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render();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51206" name="TextBox 5"/>
          <p:cNvSpPr txBox="1">
            <a:spLocks noChangeArrowheads="1"/>
          </p:cNvSpPr>
          <p:nvPr/>
        </p:nvSpPr>
        <p:spPr bwMode="auto">
          <a:xfrm>
            <a:off x="609600" y="22860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Times New Roman" panose="02020603050405020304" pitchFamily="18" charset="0"/>
              </a:rPr>
              <a:t>var</a:t>
            </a:r>
            <a:r>
              <a:rPr lang="en-US" altLang="it-IT" sz="2400" dirty="0">
                <a:latin typeface="Times New Roman" panose="02020603050405020304" pitchFamily="18" charset="0"/>
              </a:rPr>
              <a:t> </a:t>
            </a:r>
            <a:r>
              <a:rPr lang="en-US" altLang="it-IT" sz="2400" dirty="0" err="1">
                <a:latin typeface="Times New Roman" panose="02020603050405020304" pitchFamily="18" charset="0"/>
              </a:rPr>
              <a:t>thetaLoc</a:t>
            </a:r>
            <a:r>
              <a:rPr lang="en-US" altLang="it-IT" sz="2400" dirty="0">
                <a:latin typeface="Times New Roman" panose="02020603050405020304" pitchFamily="18" charset="0"/>
              </a:rPr>
              <a:t> =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gl.getUniformLocation</a:t>
            </a:r>
            <a:r>
              <a:rPr lang="en-US" altLang="it-IT" sz="2400" dirty="0">
                <a:latin typeface="Times New Roman" panose="02020603050405020304" pitchFamily="18" charset="0"/>
              </a:rPr>
              <a:t>(program, "theta");</a:t>
            </a:r>
          </a:p>
        </p:txBody>
      </p:sp>
      <p:sp>
        <p:nvSpPr>
          <p:cNvPr id="5120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Shader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2DC834CB-F6A5-48F6-91D0-4FBFE67A0A8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25</a:t>
            </a:fld>
            <a:endParaRPr lang="es-ES" altLang="it-IT" sz="1000"/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457200" y="2133600"/>
            <a:ext cx="8686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attribute vec4 </a:t>
            </a:r>
            <a:r>
              <a:rPr lang="en-US" altLang="it-IT" sz="2400" dirty="0" err="1">
                <a:latin typeface="Times New Roman" panose="02020603050405020304" pitchFamily="18" charset="0"/>
              </a:rPr>
              <a:t>vPosition</a:t>
            </a:r>
            <a:r>
              <a:rPr lang="en-US" altLang="it-IT" sz="2400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uniform float theta;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gl_Position.x</a:t>
            </a:r>
            <a:r>
              <a:rPr lang="en-US" altLang="it-IT" sz="2400" dirty="0">
                <a:latin typeface="Times New Roman" panose="02020603050405020304" pitchFamily="18" charset="0"/>
              </a:rPr>
              <a:t> = -sin(theta) * </a:t>
            </a:r>
            <a:r>
              <a:rPr lang="en-US" altLang="it-IT" sz="2400" dirty="0" err="1">
                <a:latin typeface="Times New Roman" panose="02020603050405020304" pitchFamily="18" charset="0"/>
              </a:rPr>
              <a:t>vPosition.x</a:t>
            </a:r>
            <a:r>
              <a:rPr lang="en-US" altLang="it-IT" sz="2400" dirty="0">
                <a:latin typeface="Times New Roman" panose="02020603050405020304" pitchFamily="18" charset="0"/>
              </a:rPr>
              <a:t> + cos(theta) * </a:t>
            </a:r>
            <a:r>
              <a:rPr lang="en-US" altLang="it-IT" sz="2400" dirty="0" err="1">
                <a:latin typeface="Times New Roman" panose="02020603050405020304" pitchFamily="18" charset="0"/>
              </a:rPr>
              <a:t>vPosition.y</a:t>
            </a:r>
            <a:r>
              <a:rPr lang="en-US" altLang="it-IT" sz="2400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gl_Position.y</a:t>
            </a:r>
            <a:r>
              <a:rPr lang="en-US" altLang="it-IT" sz="2400" dirty="0">
                <a:latin typeface="Times New Roman" panose="02020603050405020304" pitchFamily="18" charset="0"/>
              </a:rPr>
              <a:t> = sin(theta) * </a:t>
            </a:r>
            <a:r>
              <a:rPr lang="en-US" altLang="it-IT" sz="2400" dirty="0" err="1">
                <a:latin typeface="Times New Roman" panose="02020603050405020304" pitchFamily="18" charset="0"/>
              </a:rPr>
              <a:t>vPosition.y</a:t>
            </a:r>
            <a:r>
              <a:rPr lang="en-US" altLang="it-IT" sz="2400" dirty="0">
                <a:latin typeface="Times New Roman" panose="02020603050405020304" pitchFamily="18" charset="0"/>
              </a:rPr>
              <a:t> + cos(theta) * </a:t>
            </a:r>
            <a:r>
              <a:rPr lang="en-US" altLang="it-IT" sz="2400" dirty="0" err="1">
                <a:latin typeface="Times New Roman" panose="02020603050405020304" pitchFamily="18" charset="0"/>
              </a:rPr>
              <a:t>vPosition.x</a:t>
            </a:r>
            <a:r>
              <a:rPr lang="en-US" altLang="it-IT" sz="2400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gl_Position.z</a:t>
            </a:r>
            <a:r>
              <a:rPr lang="en-US" altLang="it-IT" sz="2400" dirty="0">
                <a:latin typeface="Times New Roman" panose="02020603050405020304" pitchFamily="18" charset="0"/>
              </a:rPr>
              <a:t> = 0.0;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gl_Position.w</a:t>
            </a:r>
            <a:r>
              <a:rPr lang="en-US" altLang="it-IT" sz="2400" dirty="0">
                <a:latin typeface="Times New Roman" panose="02020603050405020304" pitchFamily="18" charset="0"/>
              </a:rPr>
              <a:t> = 1.0;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Double Buffering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Although we are rendering the square, it always into a buffer that is not displayed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Browser uses double buffering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Always display front buffer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Rendering into back buffer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Need a buffer swap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Prevents display of a partial rendering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310069DC-527D-4E62-9635-5AAA4BEEB96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26</a:t>
            </a:fld>
            <a:endParaRPr lang="es-ES" altLang="it-IT" sz="100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Triggering a Buffer Swap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Browsers refresh the display at ~60 Hz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redisplay of front buffer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not a buffer swap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Trigger a buffer swap though an event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Two options for rotating square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Interval timer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requestAnimFrame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49C8047-1C73-4641-93E6-03EA51C7A8C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27</a:t>
            </a:fld>
            <a:endParaRPr lang="es-ES" altLang="it-IT" sz="100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Interval Timer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Executes a function after a specified number of milliseconds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Also generates a buffer swap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Note an interval of 0 generates buffer swaps as fast as possible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08B66AA-4DF3-463F-A87F-6F254C5EDFC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28</a:t>
            </a:fld>
            <a:endParaRPr lang="es-ES" altLang="it-IT" sz="1000"/>
          </a:p>
        </p:txBody>
      </p:sp>
      <p:sp>
        <p:nvSpPr>
          <p:cNvPr id="59397" name="TextBox 4"/>
          <p:cNvSpPr txBox="1">
            <a:spLocks noChangeArrowheads="1"/>
          </p:cNvSpPr>
          <p:nvPr/>
        </p:nvSpPr>
        <p:spPr bwMode="auto">
          <a:xfrm>
            <a:off x="838200" y="3198813"/>
            <a:ext cx="7162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dirty="0" err="1">
                <a:latin typeface="Times New Roman" panose="02020603050405020304" pitchFamily="18" charset="0"/>
              </a:rPr>
              <a:t>setInterval</a:t>
            </a:r>
            <a:r>
              <a:rPr lang="en-US" altLang="it-IT" sz="2800" dirty="0">
                <a:latin typeface="Times New Roman" panose="02020603050405020304" pitchFamily="18" charset="0"/>
              </a:rPr>
              <a:t>(render, interval);</a:t>
            </a: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requestAnimFrame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F7303557-D2E9-40FC-9DED-11A55E0C0D1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29</a:t>
            </a:fld>
            <a:endParaRPr lang="es-ES" altLang="it-IT" sz="1000"/>
          </a:p>
        </p:txBody>
      </p:sp>
      <p:sp>
        <p:nvSpPr>
          <p:cNvPr id="61445" name="TextBox 4"/>
          <p:cNvSpPr txBox="1">
            <a:spLocks noChangeArrowheads="1"/>
          </p:cNvSpPr>
          <p:nvPr/>
        </p:nvSpPr>
        <p:spPr bwMode="auto">
          <a:xfrm>
            <a:off x="1333500" y="2286000"/>
            <a:ext cx="6477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function render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gl.clear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gl.COLOR_BUFFER_BIT</a:t>
            </a:r>
            <a:r>
              <a:rPr lang="en-US" altLang="it-IT" sz="2400" dirty="0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theta += 0.1;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gl.uniform1f(</a:t>
            </a:r>
            <a:r>
              <a:rPr lang="en-US" altLang="it-IT" sz="2400" dirty="0" err="1">
                <a:latin typeface="Times New Roman" panose="02020603050405020304" pitchFamily="18" charset="0"/>
              </a:rPr>
              <a:t>thetaLoc</a:t>
            </a:r>
            <a:r>
              <a:rPr lang="en-US" altLang="it-IT" sz="2400" dirty="0">
                <a:latin typeface="Times New Roman" panose="02020603050405020304" pitchFamily="18" charset="0"/>
              </a:rPr>
              <a:t>, theta);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gl.drawArrays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gl.TRIANGLE_STRIP</a:t>
            </a:r>
            <a:r>
              <a:rPr lang="en-US" altLang="it-IT" sz="2400" dirty="0">
                <a:latin typeface="Times New Roman" panose="02020603050405020304" pitchFamily="18" charset="0"/>
              </a:rPr>
              <a:t>, 0, 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requestAnimFrame</a:t>
            </a:r>
            <a:r>
              <a:rPr lang="en-US" altLang="it-IT" sz="2400" dirty="0">
                <a:latin typeface="Times New Roman" panose="02020603050405020304" pitchFamily="18" charset="0"/>
              </a:rPr>
              <a:t>(render);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9CAF08BF-AE65-4C85-AED7-E37B71632FE4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the basic input devices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Physical Devices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Logical Devices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Input Modes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Event-driven input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double buffering for smooth animations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Programming event input with WebGL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 an Interval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B81D3EE3-AAE9-4166-8FA5-A29356EF2552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30</a:t>
            </a:fld>
            <a:endParaRPr lang="es-ES" altLang="it-IT" sz="1000"/>
          </a:p>
        </p:txBody>
      </p:sp>
      <p:sp>
        <p:nvSpPr>
          <p:cNvPr id="63493" name="TextBox 4"/>
          <p:cNvSpPr txBox="1">
            <a:spLocks noChangeArrowheads="1"/>
          </p:cNvSpPr>
          <p:nvPr/>
        </p:nvSpPr>
        <p:spPr bwMode="auto">
          <a:xfrm>
            <a:off x="609600" y="2209800"/>
            <a:ext cx="8001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function render()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setTimeout</a:t>
            </a:r>
            <a:r>
              <a:rPr lang="en-US" altLang="it-IT" sz="2400" dirty="0">
                <a:latin typeface="Times New Roman" panose="02020603050405020304" pitchFamily="18" charset="0"/>
              </a:rPr>
              <a:t>(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requestAnimFrame</a:t>
            </a:r>
            <a:r>
              <a:rPr lang="en-US" altLang="it-IT" sz="2400" dirty="0">
                <a:latin typeface="Times New Roman" panose="02020603050405020304" pitchFamily="18" charset="0"/>
              </a:rPr>
              <a:t>(render);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gl.clear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gl.COLOR_BUFFER_BIT</a:t>
            </a:r>
            <a:r>
              <a:rPr lang="en-US" altLang="it-IT" sz="2400" dirty="0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theta += 0.1;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gl.uniform1f(</a:t>
            </a:r>
            <a:r>
              <a:rPr lang="en-US" altLang="it-IT" sz="2400" dirty="0" err="1">
                <a:latin typeface="Times New Roman" panose="02020603050405020304" pitchFamily="18" charset="0"/>
              </a:rPr>
              <a:t>thetaLoc</a:t>
            </a:r>
            <a:r>
              <a:rPr lang="en-US" altLang="it-IT" sz="2400" dirty="0">
                <a:latin typeface="Times New Roman" panose="02020603050405020304" pitchFamily="18" charset="0"/>
              </a:rPr>
              <a:t>, theta);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   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gl.drawArrays</a:t>
            </a:r>
            <a:r>
              <a:rPr lang="en-US" altLang="it-IT" sz="2400" dirty="0">
                <a:latin typeface="Times New Roman" panose="02020603050405020304" pitchFamily="18" charset="0"/>
              </a:rPr>
              <a:t>(</a:t>
            </a:r>
            <a:r>
              <a:rPr lang="en-US" altLang="it-IT" sz="2400" dirty="0" err="1">
                <a:latin typeface="Times New Roman" panose="02020603050405020304" pitchFamily="18" charset="0"/>
              </a:rPr>
              <a:t>gl.TRIANGLE_STRIP</a:t>
            </a:r>
            <a:r>
              <a:rPr lang="en-US" altLang="it-IT" sz="2400" dirty="0">
                <a:latin typeface="Times New Roman" panose="02020603050405020304" pitchFamily="18" charset="0"/>
              </a:rPr>
              <a:t>, 0, 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   }, 100);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}  </a:t>
            </a:r>
          </a:p>
        </p:txBody>
      </p:sp>
      <p:sp>
        <p:nvSpPr>
          <p:cNvPr id="634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DCA8BEF-38E1-45CD-8516-452053DE343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31</a:t>
            </a:fld>
            <a:endParaRPr lang="es-ES" altLang="it-IT" sz="10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3E4E1F9F-F523-4874-BE0E-6103EB99516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32</a:t>
            </a:fld>
            <a:endParaRPr lang="es-ES" altLang="it-IT" sz="10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Working with Callbacks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C32F122-79A0-4C93-80E4-5F5ECB682E9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33</a:t>
            </a:fld>
            <a:endParaRPr lang="es-ES" altLang="it-IT" sz="10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Learn to build interactive programs using event listeners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Buttons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Menus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Mouse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Keyboard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Reshape</a:t>
            </a: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Adding a Button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Let’s add a button to control the rotation direction for our rotating cube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 the render function we can use a var direction which is true or false to add or subtract a constant to the angle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3A78767A-1E15-4AB7-B2E1-E5505FABDF4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34</a:t>
            </a:fld>
            <a:endParaRPr lang="es-ES" altLang="it-IT" sz="1000"/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1447800" y="4191000"/>
            <a:ext cx="59436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var direction = true; // global initialization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// in render()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if(direction) theta += 0.1;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else theta -= 0.1;</a:t>
            </a:r>
          </a:p>
        </p:txBody>
      </p:sp>
      <p:sp>
        <p:nvSpPr>
          <p:cNvPr id="716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Button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In the HTML file</a:t>
            </a:r>
          </a:p>
          <a:p>
            <a:pPr>
              <a:buFontTx/>
              <a:buNone/>
            </a:pPr>
            <a:endParaRPr lang="en-US" altLang="it-IT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it-IT" dirty="0">
                <a:ea typeface="ＭＳ Ｐゴシック" panose="020B0600070205080204" pitchFamily="34" charset="-128"/>
              </a:rPr>
              <a:t>Uses HTML </a:t>
            </a:r>
            <a:r>
              <a:rPr lang="en-US" altLang="it-IT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button </a:t>
            </a:r>
            <a:r>
              <a:rPr lang="en-US" altLang="it-IT" dirty="0">
                <a:ea typeface="ＭＳ Ｐゴシック" panose="020B0600070205080204" pitchFamily="34" charset="-128"/>
              </a:rPr>
              <a:t>tag</a:t>
            </a:r>
          </a:p>
          <a:p>
            <a:pPr lvl="1"/>
            <a:r>
              <a:rPr lang="en-US" altLang="it-IT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id </a:t>
            </a:r>
            <a:r>
              <a:rPr lang="en-US" altLang="it-IT" dirty="0">
                <a:ea typeface="ＭＳ Ｐゴシック" panose="020B0600070205080204" pitchFamily="34" charset="-128"/>
              </a:rPr>
              <a:t>gives an identifier we can use in JS file</a:t>
            </a:r>
          </a:p>
          <a:p>
            <a:pPr lvl="1"/>
            <a:r>
              <a:rPr lang="en-US" altLang="it-IT" dirty="0">
                <a:ea typeface="ＭＳ Ｐゴシック" panose="020B0600070205080204" pitchFamily="34" charset="-128"/>
              </a:rPr>
              <a:t>Text “Change Rotation Direction” displayed in button</a:t>
            </a:r>
          </a:p>
          <a:p>
            <a:r>
              <a:rPr lang="en-US" altLang="it-IT" dirty="0">
                <a:ea typeface="ＭＳ Ｐゴシック" panose="020B0600070205080204" pitchFamily="34" charset="-128"/>
              </a:rPr>
              <a:t>Clicking on button generates a </a:t>
            </a:r>
            <a:r>
              <a:rPr lang="en-US" altLang="it-IT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click </a:t>
            </a:r>
            <a:r>
              <a:rPr lang="en-US" altLang="it-IT" dirty="0">
                <a:ea typeface="ＭＳ Ｐゴシック" panose="020B0600070205080204" pitchFamily="34" charset="-128"/>
              </a:rPr>
              <a:t>event</a:t>
            </a:r>
          </a:p>
          <a:p>
            <a:r>
              <a:rPr lang="en-US" altLang="it-IT" dirty="0">
                <a:ea typeface="ＭＳ Ｐゴシック" panose="020B0600070205080204" pitchFamily="34" charset="-128"/>
              </a:rPr>
              <a:t>Note we are using default style and could use CSS or jQuery to get a prettier button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A1530A65-D672-4186-A222-D0E5FC23300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35</a:t>
            </a:fld>
            <a:endParaRPr lang="es-ES" altLang="it-IT" sz="1000"/>
          </a:p>
        </p:txBody>
      </p:sp>
      <p:sp>
        <p:nvSpPr>
          <p:cNvPr id="73733" name="TextBox 4"/>
          <p:cNvSpPr txBox="1">
            <a:spLocks noChangeArrowheads="1"/>
          </p:cNvSpPr>
          <p:nvPr/>
        </p:nvSpPr>
        <p:spPr bwMode="auto">
          <a:xfrm>
            <a:off x="361672" y="19812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Times New Roman" panose="02020603050405020304" pitchFamily="18" charset="0"/>
              </a:rPr>
              <a:t>&lt;button id="</a:t>
            </a:r>
            <a:r>
              <a:rPr lang="en-US" altLang="it-IT" sz="2400" b="1" dirty="0" err="1">
                <a:latin typeface="Times New Roman" panose="02020603050405020304" pitchFamily="18" charset="0"/>
              </a:rPr>
              <a:t>DirectionButton</a:t>
            </a:r>
            <a:r>
              <a:rPr lang="en-US" altLang="it-IT" sz="2400" b="1" dirty="0">
                <a:latin typeface="Times New Roman" panose="02020603050405020304" pitchFamily="18" charset="0"/>
              </a:rPr>
              <a:t>"&gt;Change Rotation Direction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Times New Roman" panose="02020603050405020304" pitchFamily="18" charset="0"/>
              </a:rPr>
              <a:t>&lt;/button&gt;</a:t>
            </a:r>
            <a:endParaRPr lang="en-US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737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Button Event Listener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still need to define the listener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 listener and the event occurs but is ignored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Two forms for event listener in JS file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A47F041-0FB8-4EEE-8186-301A28B994A4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36</a:t>
            </a:fld>
            <a:endParaRPr lang="es-ES" altLang="it-IT" sz="1000"/>
          </a:p>
        </p:txBody>
      </p:sp>
      <p:sp>
        <p:nvSpPr>
          <p:cNvPr id="75781" name="TextBox 4"/>
          <p:cNvSpPr txBox="1">
            <a:spLocks noChangeArrowheads="1"/>
          </p:cNvSpPr>
          <p:nvPr/>
        </p:nvSpPr>
        <p:spPr bwMode="auto">
          <a:xfrm>
            <a:off x="533400" y="3352800"/>
            <a:ext cx="80772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var myButton = document.getElementById("DirectionButton");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myButton.addEventListener("click", function()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    direction = !direction;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});</a:t>
            </a:r>
          </a:p>
        </p:txBody>
      </p:sp>
      <p:sp>
        <p:nvSpPr>
          <p:cNvPr id="75782" name="TextBox 5"/>
          <p:cNvSpPr txBox="1">
            <a:spLocks noChangeArrowheads="1"/>
          </p:cNvSpPr>
          <p:nvPr/>
        </p:nvSpPr>
        <p:spPr bwMode="auto">
          <a:xfrm>
            <a:off x="457200" y="5486400"/>
            <a:ext cx="8153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document.getElementById("DirectionButton").onclick 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function() { direction = !direction; };</a:t>
            </a:r>
          </a:p>
        </p:txBody>
      </p:sp>
      <p:sp>
        <p:nvSpPr>
          <p:cNvPr id="7578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onclick Variants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F6E645A-A35A-4E11-8B16-9A7CCC4F0AC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37</a:t>
            </a:fld>
            <a:endParaRPr lang="es-ES" altLang="it-IT" sz="1000"/>
          </a:p>
        </p:txBody>
      </p:sp>
      <p:sp>
        <p:nvSpPr>
          <p:cNvPr id="77829" name="TextBox 4"/>
          <p:cNvSpPr txBox="1">
            <a:spLocks noChangeArrowheads="1"/>
          </p:cNvSpPr>
          <p:nvPr/>
        </p:nvSpPr>
        <p:spPr bwMode="auto">
          <a:xfrm>
            <a:off x="533400" y="1981200"/>
            <a:ext cx="7620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myButton.addEventListener("click",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if (event.button == 0) { direction = !direction;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});</a:t>
            </a:r>
          </a:p>
        </p:txBody>
      </p:sp>
      <p:sp>
        <p:nvSpPr>
          <p:cNvPr id="77830" name="TextBox 5"/>
          <p:cNvSpPr txBox="1">
            <a:spLocks noChangeArrowheads="1"/>
          </p:cNvSpPr>
          <p:nvPr/>
        </p:nvSpPr>
        <p:spPr bwMode="auto">
          <a:xfrm>
            <a:off x="533400" y="3657600"/>
            <a:ext cx="7772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myButton.addEventListener("click", function()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if (event.shiftKey == 0) { direction = !direction;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});</a:t>
            </a:r>
          </a:p>
        </p:txBody>
      </p:sp>
      <p:sp>
        <p:nvSpPr>
          <p:cNvPr id="77831" name="TextBox 6"/>
          <p:cNvSpPr txBox="1">
            <a:spLocks noChangeArrowheads="1"/>
          </p:cNvSpPr>
          <p:nvPr/>
        </p:nvSpPr>
        <p:spPr bwMode="auto">
          <a:xfrm>
            <a:off x="533400" y="5486400"/>
            <a:ext cx="7391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8000"/>
                </a:solidFill>
                <a:latin typeface="Times New Roman" panose="02020603050405020304" pitchFamily="18" charset="0"/>
              </a:rPr>
              <a:t>&lt;button onclick="direction = !direction"&gt;&lt;/button&gt;</a:t>
            </a:r>
          </a:p>
        </p:txBody>
      </p:sp>
      <p:sp>
        <p:nvSpPr>
          <p:cNvPr id="7783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CA9BD3E-3DC8-4170-BA8D-D32434B2840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Project Sketchpad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Ivan Sutherland (MIT 1963) established the basic interactive paradigm that characterizes interactive computer graphics: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User sees an </a:t>
            </a:r>
            <a:r>
              <a:rPr lang="en-US" altLang="it-IT" i="1">
                <a:ea typeface="ＭＳ Ｐゴシック" panose="020B0600070205080204" pitchFamily="34" charset="-128"/>
              </a:rPr>
              <a:t>object</a:t>
            </a:r>
            <a:r>
              <a:rPr lang="en-US" altLang="it-IT">
                <a:ea typeface="ＭＳ Ｐゴシック" panose="020B0600070205080204" pitchFamily="34" charset="-128"/>
              </a:rPr>
              <a:t> on the display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User points to (</a:t>
            </a:r>
            <a:r>
              <a:rPr lang="en-US" altLang="it-IT" i="1">
                <a:ea typeface="ＭＳ Ｐゴシック" panose="020B0600070205080204" pitchFamily="34" charset="-128"/>
              </a:rPr>
              <a:t>picks</a:t>
            </a:r>
            <a:r>
              <a:rPr lang="en-US" altLang="it-IT">
                <a:ea typeface="ＭＳ Ｐゴシック" panose="020B0600070205080204" pitchFamily="34" charset="-128"/>
              </a:rPr>
              <a:t>) the object with an input device (light pen, mouse, trackball)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Object changes (moves, rotates, morphs)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Repeat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601A4D78-DB7E-420D-8151-B882E43FE34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5</a:t>
            </a:fld>
            <a:endParaRPr lang="es-ES" altLang="it-IT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Graphical Input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Devices can be described either by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Physical properties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Mouse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Keyboard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Trackball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Logical Properties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What is returned to program via API</a:t>
            </a:r>
          </a:p>
          <a:p>
            <a:pPr lvl="3">
              <a:lnSpc>
                <a:spcPct val="90000"/>
              </a:lnSpc>
            </a:pPr>
            <a:r>
              <a:rPr lang="en-US" altLang="it-IT" b="0">
                <a:ea typeface="ＭＳ Ｐゴシック" panose="020B0600070205080204" pitchFamily="34" charset="-128"/>
              </a:rPr>
              <a:t>A position</a:t>
            </a:r>
          </a:p>
          <a:p>
            <a:pPr lvl="3">
              <a:lnSpc>
                <a:spcPct val="90000"/>
              </a:lnSpc>
            </a:pPr>
            <a:r>
              <a:rPr lang="en-US" altLang="it-IT" b="0">
                <a:ea typeface="ＭＳ Ｐゴシック" panose="020B0600070205080204" pitchFamily="34" charset="-128"/>
              </a:rPr>
              <a:t>An object identifier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Modes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How and when input is obtained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Request or event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CA18E82-508A-408F-A8D5-5E764AB4821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6</a:t>
            </a:fld>
            <a:endParaRPr lang="es-ES" altLang="it-IT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Physical Devices</a:t>
            </a:r>
          </a:p>
        </p:txBody>
      </p:sp>
      <p:pic>
        <p:nvPicPr>
          <p:cNvPr id="14340" name="Picture 5" descr="ftp://ftp.cs.unm.edu/pub/angel/BOOK/SECOND_EDITION/FIGURES/JPEG/an03f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71291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ftp://ftp.cs.unm.edu/pub/angel/BOOK/SECOND_EDITION/FIGURES/JPEG/an03f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24098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ftp://ftp.cs.unm.edu/pub/angel/BOOK/SECOND_EDITION/FIGURES/JPEG/an03f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97973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ftp://ftp.cs.unm.edu/pub/angel/BOOK/SECOND_EDITION/FIGURES/JPEG/an03f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2182813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3" descr="ftp://ftp.cs.unm.edu/pub/angel/BOOK/SECOND_EDITION/FIGURES/JPEG/an03f0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649538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5" descr="ftp://ftp.cs.unm.edu/pub/angel/BOOK/SECOND_EDITION/FIGURES/JPEG/an03f0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2497138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838200" y="3429000"/>
            <a:ext cx="97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mouse</a:t>
            </a:r>
          </a:p>
        </p:txBody>
      </p:sp>
      <p:sp>
        <p:nvSpPr>
          <p:cNvPr id="14347" name="Text Box 19"/>
          <p:cNvSpPr txBox="1">
            <a:spLocks noChangeArrowheads="1"/>
          </p:cNvSpPr>
          <p:nvPr/>
        </p:nvSpPr>
        <p:spPr bwMode="auto">
          <a:xfrm>
            <a:off x="3657600" y="3429000"/>
            <a:ext cx="124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trackball</a:t>
            </a:r>
          </a:p>
        </p:txBody>
      </p: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6477000" y="358140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light pen</a:t>
            </a:r>
          </a:p>
        </p:txBody>
      </p:sp>
      <p:sp>
        <p:nvSpPr>
          <p:cNvPr id="14349" name="Text Box 21"/>
          <p:cNvSpPr txBox="1">
            <a:spLocks noChangeArrowheads="1"/>
          </p:cNvSpPr>
          <p:nvPr/>
        </p:nvSpPr>
        <p:spPr bwMode="auto">
          <a:xfrm>
            <a:off x="990600" y="57150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data tablet</a:t>
            </a:r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4191000" y="57912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joy stick</a:t>
            </a:r>
          </a:p>
        </p:txBody>
      </p:sp>
      <p:sp>
        <p:nvSpPr>
          <p:cNvPr id="14351" name="Text Box 23"/>
          <p:cNvSpPr txBox="1">
            <a:spLocks noChangeArrowheads="1"/>
          </p:cNvSpPr>
          <p:nvPr/>
        </p:nvSpPr>
        <p:spPr bwMode="auto">
          <a:xfrm>
            <a:off x="6477000" y="5867400"/>
            <a:ext cx="1392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space ball</a:t>
            </a:r>
          </a:p>
        </p:txBody>
      </p:sp>
      <p:sp>
        <p:nvSpPr>
          <p:cNvPr id="14352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B25859C9-0A29-4944-BEEC-7D08E189A82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7</a:t>
            </a:fld>
            <a:endParaRPr lang="es-ES" altLang="it-IT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153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Incremental (Relative) Devices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Devices such as the data tablet return a position directly to the operating system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Devices such as the mouse, trackball, and joy stick return incremental inputs (or velocities) to the operating system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integrate these inputs to obtain an absolute position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Rotation of cylinders in mouse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Roll of trackball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Difficult to obtain absolute position</a:t>
            </a:r>
          </a:p>
          <a:p>
            <a:pPr lvl="2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Can get variable sensitivity 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22CC24A6-EC72-4CC1-BAC4-6A0246A73891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8</a:t>
            </a:fld>
            <a:endParaRPr lang="es-ES" altLang="it-IT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Logical Devices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Consider the C and C++ code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C++: </a:t>
            </a: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cin &gt;&gt; x;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C: </a:t>
            </a: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scanf (“%d”, &amp;x);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What is the input device?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Can’t tell from the code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Could be keyboard, file, output from another program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code provides </a:t>
            </a:r>
            <a:r>
              <a:rPr lang="en-US" altLang="it-IT" i="1">
                <a:ea typeface="ＭＳ Ｐゴシック" panose="020B0600070205080204" pitchFamily="34" charset="-128"/>
              </a:rPr>
              <a:t>logical input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A number (an </a:t>
            </a: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it-IT">
                <a:ea typeface="ＭＳ Ｐゴシック" panose="020B0600070205080204" pitchFamily="34" charset="-128"/>
              </a:rPr>
              <a:t>) is returned to the program regardless of the physical device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6E615AB-758F-4AAD-A3FB-CC7B06E656D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9</a:t>
            </a:fld>
            <a:endParaRPr lang="es-ES" altLang="it-IT" sz="1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Graphical Logical Devices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Graphical input is more varied than input to standard programs which is usually numbers, characters, or bits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Two older APIs (GKS, PHIGS) defined six types of logical input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Locator</a:t>
            </a:r>
            <a:r>
              <a:rPr lang="en-US" altLang="it-IT" sz="2200">
                <a:ea typeface="ＭＳ Ｐゴシック" panose="020B0600070205080204" pitchFamily="34" charset="-128"/>
              </a:rPr>
              <a:t>: return a position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Pick</a:t>
            </a:r>
            <a:r>
              <a:rPr lang="en-US" altLang="it-IT" sz="2200">
                <a:ea typeface="ＭＳ Ｐゴシック" panose="020B0600070205080204" pitchFamily="34" charset="-128"/>
              </a:rPr>
              <a:t>: return ID of an object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Keyboard</a:t>
            </a:r>
            <a:r>
              <a:rPr lang="en-US" altLang="it-IT" sz="2200">
                <a:ea typeface="ＭＳ Ｐゴシック" panose="020B0600070205080204" pitchFamily="34" charset="-128"/>
              </a:rPr>
              <a:t>: return strings of characters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Stroke</a:t>
            </a:r>
            <a:r>
              <a:rPr lang="en-US" altLang="it-IT" sz="2200">
                <a:ea typeface="ＭＳ Ｐゴシック" panose="020B0600070205080204" pitchFamily="34" charset="-128"/>
              </a:rPr>
              <a:t>: return array of positions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Valuator</a:t>
            </a:r>
            <a:r>
              <a:rPr lang="en-US" altLang="it-IT" sz="2200">
                <a:ea typeface="ＭＳ Ｐゴシック" panose="020B0600070205080204" pitchFamily="34" charset="-128"/>
              </a:rPr>
              <a:t>: return floating point number</a:t>
            </a:r>
          </a:p>
          <a:p>
            <a:pPr lvl="1"/>
            <a:r>
              <a:rPr lang="en-US" altLang="it-IT" sz="2200" b="1">
                <a:ea typeface="ＭＳ Ｐゴシック" panose="020B0600070205080204" pitchFamily="34" charset="-128"/>
              </a:rPr>
              <a:t>Choice</a:t>
            </a:r>
            <a:r>
              <a:rPr lang="en-US" altLang="it-IT" sz="2200">
                <a:ea typeface="ＭＳ Ｐゴシック" panose="020B0600070205080204" pitchFamily="34" charset="-128"/>
              </a:rPr>
              <a:t>: return one of n items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10997</TotalTime>
  <Words>2105</Words>
  <Application>Microsoft Office PowerPoint</Application>
  <PresentationFormat>Presentazione su schermo (4:3)</PresentationFormat>
  <Paragraphs>378</Paragraphs>
  <Slides>37</Slides>
  <Notes>37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Courier New</vt:lpstr>
      <vt:lpstr>Symbol</vt:lpstr>
      <vt:lpstr>Times New Roman</vt:lpstr>
      <vt:lpstr>ULA1</vt:lpstr>
      <vt:lpstr>ClipArt</vt:lpstr>
      <vt:lpstr>Introduction to Computer Graphics with WebGL</vt:lpstr>
      <vt:lpstr>Input and Interaction</vt:lpstr>
      <vt:lpstr>Objectives</vt:lpstr>
      <vt:lpstr>Project Sketchpad</vt:lpstr>
      <vt:lpstr>Graphical Input</vt:lpstr>
      <vt:lpstr>Physical Devices</vt:lpstr>
      <vt:lpstr>Incremental (Relative) Devices</vt:lpstr>
      <vt:lpstr>Logical Devices</vt:lpstr>
      <vt:lpstr>Graphical Logical Devices</vt:lpstr>
      <vt:lpstr>X Window Input</vt:lpstr>
      <vt:lpstr>Input Modes</vt:lpstr>
      <vt:lpstr>Request Mode</vt:lpstr>
      <vt:lpstr>Event Mode</vt:lpstr>
      <vt:lpstr>Event Types</vt:lpstr>
      <vt:lpstr>Introduction to Computer Graphics with WebGL</vt:lpstr>
      <vt:lpstr>Animation</vt:lpstr>
      <vt:lpstr>Callbacks</vt:lpstr>
      <vt:lpstr>Execution in a Browser</vt:lpstr>
      <vt:lpstr>Execution in a Browser</vt:lpstr>
      <vt:lpstr>onload Event</vt:lpstr>
      <vt:lpstr>Rotating Square</vt:lpstr>
      <vt:lpstr>Simple but Slow Method</vt:lpstr>
      <vt:lpstr>Better Way</vt:lpstr>
      <vt:lpstr>Render Function</vt:lpstr>
      <vt:lpstr>Vertex Shader</vt:lpstr>
      <vt:lpstr>Double Buffering</vt:lpstr>
      <vt:lpstr>Triggering a Buffer Swap</vt:lpstr>
      <vt:lpstr>Interval Timer</vt:lpstr>
      <vt:lpstr>requestAnimFrame</vt:lpstr>
      <vt:lpstr>Add an Interval</vt:lpstr>
      <vt:lpstr>Introduction to Computer Graphics with WebGL</vt:lpstr>
      <vt:lpstr>Working with Callbacks</vt:lpstr>
      <vt:lpstr>Objectives</vt:lpstr>
      <vt:lpstr>Adding a Button</vt:lpstr>
      <vt:lpstr>The Button</vt:lpstr>
      <vt:lpstr>Button Event Listener</vt:lpstr>
      <vt:lpstr>onclick Variants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72</cp:revision>
  <dcterms:created xsi:type="dcterms:W3CDTF">2014-01-25T21:57:35Z</dcterms:created>
  <dcterms:modified xsi:type="dcterms:W3CDTF">2018-03-19T11:48:16Z</dcterms:modified>
</cp:coreProperties>
</file>