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41"/>
  </p:notesMasterIdLst>
  <p:handoutMasterIdLst>
    <p:handoutMasterId r:id="rId42"/>
  </p:handoutMasterIdLst>
  <p:sldIdLst>
    <p:sldId id="293" r:id="rId2"/>
    <p:sldId id="294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308" r:id="rId17"/>
    <p:sldId id="309" r:id="rId18"/>
    <p:sldId id="310" r:id="rId19"/>
    <p:sldId id="311" r:id="rId20"/>
    <p:sldId id="312" r:id="rId21"/>
    <p:sldId id="313" r:id="rId22"/>
    <p:sldId id="314" r:id="rId23"/>
    <p:sldId id="315" r:id="rId24"/>
    <p:sldId id="316" r:id="rId25"/>
    <p:sldId id="317" r:id="rId26"/>
    <p:sldId id="318" r:id="rId27"/>
    <p:sldId id="319" r:id="rId28"/>
    <p:sldId id="320" r:id="rId29"/>
    <p:sldId id="321" r:id="rId30"/>
    <p:sldId id="322" r:id="rId31"/>
    <p:sldId id="323" r:id="rId32"/>
    <p:sldId id="324" r:id="rId33"/>
    <p:sldId id="325" r:id="rId34"/>
    <p:sldId id="326" r:id="rId35"/>
    <p:sldId id="327" r:id="rId36"/>
    <p:sldId id="328" r:id="rId37"/>
    <p:sldId id="329" r:id="rId38"/>
    <p:sldId id="330" r:id="rId39"/>
    <p:sldId id="331" r:id="rId4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193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456548E-4459-4CCB-9CB6-05EFF87D069A}" type="datetime1">
              <a:rPr lang="en-US" altLang="it-IT"/>
              <a:pPr>
                <a:defRPr/>
              </a:pPr>
              <a:t>3/20/2018</a:t>
            </a:fld>
            <a:endParaRPr lang="en-US" alt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54347A4-0352-4000-A092-15DBAD928F38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00213D5-24D4-45F8-9C1F-BE8AE2FA75DC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A0CE5885-5012-40D4-9D20-7C39A5FAAD97}" type="slidenum">
              <a:rPr lang="en-US" altLang="it-IT" sz="1200" smtClean="0"/>
              <a:pPr/>
              <a:t>1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98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198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436F84A1-F9E5-42A3-A171-F35C74E14F3F}" type="slidenum">
              <a:rPr lang="en-US" altLang="it-IT" sz="1300" smtClean="0"/>
              <a:pPr/>
              <a:t>30</a:t>
            </a:fld>
            <a:endParaRPr lang="en-US" altLang="it-IT" sz="13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18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218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6469DEDD-2D29-4128-BD4E-13806BA4F94F}" type="slidenum">
              <a:rPr lang="en-US" altLang="it-IT" sz="1300" smtClean="0"/>
              <a:pPr/>
              <a:t>31</a:t>
            </a:fld>
            <a:endParaRPr lang="en-US" altLang="it-IT" sz="13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39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239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8DD05E2F-EE7B-4498-9E93-8868BE7A3EA6}" type="slidenum">
              <a:rPr lang="en-US" altLang="it-IT" sz="1300" smtClean="0"/>
              <a:pPr/>
              <a:t>32</a:t>
            </a:fld>
            <a:endParaRPr lang="en-US" altLang="it-IT" sz="13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59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259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932ABEE5-1FCA-4E27-A9F6-68D72E1CE301}" type="slidenum">
              <a:rPr lang="en-US" altLang="it-IT" sz="1300" smtClean="0"/>
              <a:pPr/>
              <a:t>33</a:t>
            </a:fld>
            <a:endParaRPr lang="en-US" altLang="it-IT" sz="13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80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280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B1E67728-6814-463B-BDC9-E95ED45EECBD}" type="slidenum">
              <a:rPr lang="en-US" altLang="it-IT" sz="1300" smtClean="0"/>
              <a:pPr/>
              <a:t>34</a:t>
            </a:fld>
            <a:endParaRPr lang="en-US" altLang="it-IT" sz="130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00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300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A6F71163-830B-4AE3-924E-1F547F72766C}" type="slidenum">
              <a:rPr lang="en-US" altLang="it-IT" sz="1300" smtClean="0"/>
              <a:pPr/>
              <a:t>35</a:t>
            </a:fld>
            <a:endParaRPr lang="en-US" altLang="it-IT" sz="130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20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321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7A34EBC7-9956-46D2-B827-1F64FD058A05}" type="slidenum">
              <a:rPr lang="en-US" altLang="it-IT" sz="1300" smtClean="0"/>
              <a:pPr/>
              <a:t>36</a:t>
            </a:fld>
            <a:endParaRPr lang="en-US" altLang="it-IT" sz="130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41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341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202F2589-6124-4C25-8146-07FCD2CE7E31}" type="slidenum">
              <a:rPr lang="en-US" altLang="it-IT" sz="1300" smtClean="0"/>
              <a:pPr/>
              <a:t>37</a:t>
            </a:fld>
            <a:endParaRPr lang="en-US" altLang="it-IT" sz="130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61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36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1D7A8DFA-9A5A-45CE-A6CF-7994480ED787}" type="slidenum">
              <a:rPr lang="en-US" altLang="it-IT" sz="1300" smtClean="0"/>
              <a:pPr/>
              <a:t>38</a:t>
            </a:fld>
            <a:endParaRPr lang="en-US" altLang="it-IT" sz="130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8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38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9452EF10-D931-406C-A13D-F9DD064BAC1B}" type="slidenum">
              <a:rPr lang="en-US" altLang="it-IT" sz="1300" smtClean="0"/>
              <a:pPr/>
              <a:t>39</a:t>
            </a:fld>
            <a:endParaRPr lang="en-US" altLang="it-IT" sz="13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5070069E-83D8-47D7-AECF-479B963129EF}" type="slidenum">
              <a:rPr lang="en-US" altLang="it-IT" sz="1200" smtClean="0"/>
              <a:pPr/>
              <a:t>2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00DEBEEB-7C69-4205-85AF-11ED2652E76F}" type="slidenum">
              <a:rPr lang="en-US" altLang="it-IT" sz="1200" smtClean="0"/>
              <a:pPr/>
              <a:t>3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F6458090-3A73-42F9-AEA7-319684F9CFBE}" type="slidenum">
              <a:rPr lang="en-US" altLang="it-IT" sz="1200" smtClean="0"/>
              <a:pPr/>
              <a:t>4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A91C0716-CB94-49B7-B7F4-A34EB33E1B55}" type="slidenum">
              <a:rPr lang="en-US" altLang="it-IT" sz="1200" smtClean="0"/>
              <a:pPr/>
              <a:t>5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8870DE38-7475-4EBA-9D6B-A9F71A2F40FE}" type="slidenum">
              <a:rPr lang="en-US" altLang="it-IT" sz="1200" smtClean="0"/>
              <a:pPr/>
              <a:t>6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A5F2564A-488B-4AD7-A322-DBA047BC6A52}" type="slidenum">
              <a:rPr lang="en-US" altLang="it-IT" sz="1200" smtClean="0"/>
              <a:pPr/>
              <a:t>7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57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157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925AC813-9440-4A32-AA3E-52739ACBEF1D}" type="slidenum">
              <a:rPr lang="en-US" altLang="it-IT" sz="1300" smtClean="0"/>
              <a:pPr/>
              <a:t>28</a:t>
            </a:fld>
            <a:endParaRPr lang="en-US" altLang="it-IT" sz="13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77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177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2200A46F-2704-4235-9178-AB469067C3B7}" type="slidenum">
              <a:rPr lang="en-US" altLang="it-IT" sz="1300" smtClean="0"/>
              <a:pPr/>
              <a:t>29</a:t>
            </a:fld>
            <a:endParaRPr lang="en-US" altLang="it-IT" sz="13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2A1700A8-4715-4E27-AB54-F15E200ADEF4}" type="slidenum">
              <a:rPr lang="es-ES" altLang="it-IT"/>
              <a:pPr lvl="1">
                <a:defRPr/>
              </a:pPr>
              <a:t>‹N›</a:t>
            </a:fld>
            <a:endParaRPr lang="es-ES" altLang="it-IT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1260939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5DEC5EAE-E89C-4FC0-9A87-79EC609F4A80}" type="slidenum">
              <a:rPr lang="es-ES" altLang="it-IT"/>
              <a:pPr lvl="1">
                <a:defRPr/>
              </a:pPr>
              <a:t>‹N›</a:t>
            </a:fld>
            <a:endParaRPr lang="es-ES" altLang="it-IT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3902321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6019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6019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1B1EF48D-5D00-49DC-93AF-F26C8C638DF8}" type="slidenum">
              <a:rPr lang="es-ES" altLang="it-IT"/>
              <a:pPr lvl="1">
                <a:defRPr/>
              </a:pPr>
              <a:t>‹N›</a:t>
            </a:fld>
            <a:endParaRPr lang="es-ES" altLang="it-IT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1315336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63857270-092D-415C-9C1D-9EFBB03344C1}" type="slidenum">
              <a:rPr lang="es-ES" altLang="it-IT"/>
              <a:pPr lvl="1">
                <a:defRPr/>
              </a:pPr>
              <a:t>‹N›</a:t>
            </a:fld>
            <a:endParaRPr lang="es-ES" altLang="it-IT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2001528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241D01CF-8716-4B49-8AD7-897168C35525}" type="slidenum">
              <a:rPr lang="es-ES" altLang="it-IT"/>
              <a:pPr lvl="1">
                <a:defRPr/>
              </a:pPr>
              <a:t>‹N›</a:t>
            </a:fld>
            <a:endParaRPr lang="es-ES" altLang="it-IT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2440752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F51480DE-53A8-4625-9F09-F3BBBBFF2FC2}" type="slidenum">
              <a:rPr lang="es-ES" altLang="it-IT"/>
              <a:pPr lvl="1">
                <a:defRPr/>
              </a:pPr>
              <a:t>‹N›</a:t>
            </a:fld>
            <a:endParaRPr lang="es-ES" altLang="it-IT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1800984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9093CE09-DDE7-456D-B1FC-7E18EFCF6EAC}" type="slidenum">
              <a:rPr lang="es-ES" altLang="it-IT"/>
              <a:pPr lvl="1">
                <a:defRPr/>
              </a:pPr>
              <a:t>‹N›</a:t>
            </a:fld>
            <a:endParaRPr lang="es-ES" altLang="it-IT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1230817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96282317-AFDD-48B8-8381-403EB0A0C676}" type="slidenum">
              <a:rPr lang="es-ES" altLang="it-IT"/>
              <a:pPr lvl="1">
                <a:defRPr/>
              </a:pPr>
              <a:t>‹N›</a:t>
            </a:fld>
            <a:endParaRPr lang="es-ES" altLang="it-IT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2469643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DF0217A8-B580-457D-9C6B-D65B6540353C}" type="slidenum">
              <a:rPr lang="es-ES" altLang="it-IT"/>
              <a:pPr lvl="1">
                <a:defRPr/>
              </a:pPr>
              <a:t>‹N›</a:t>
            </a:fld>
            <a:endParaRPr lang="es-ES" altLang="it-IT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4051099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0F8DCD51-AD97-47F4-8108-76AB5B5244D3}" type="slidenum">
              <a:rPr lang="es-ES" altLang="it-IT"/>
              <a:pPr lvl="1">
                <a:defRPr/>
              </a:pPr>
              <a:t>‹N›</a:t>
            </a:fld>
            <a:endParaRPr lang="es-ES" altLang="it-IT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4269113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C4919997-9F66-4CF9-9A08-E77EE1C6AEEB}" type="slidenum">
              <a:rPr lang="es-ES" altLang="it-IT"/>
              <a:pPr lvl="1">
                <a:defRPr/>
              </a:pPr>
              <a:t>‹N›</a:t>
            </a:fld>
            <a:endParaRPr lang="es-ES" altLang="it-IT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3620404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228600"/>
            <a:ext cx="6248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it-IT"/>
              <a:t>D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it-IT"/>
              <a:t>Click to Edit Master Text Styles</a:t>
            </a:r>
          </a:p>
          <a:p>
            <a:pPr lvl="1"/>
            <a:r>
              <a:rPr lang="es-ES" altLang="it-IT"/>
              <a:t>SECOND LEVEL</a:t>
            </a:r>
          </a:p>
          <a:p>
            <a:pPr lvl="2"/>
            <a:r>
              <a:rPr lang="es-ES" altLang="it-IT"/>
              <a:t>THIRD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77200" y="632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2pPr lvl="1" algn="r">
              <a:defRPr sz="1000">
                <a:latin typeface="Arial" panose="020B0604020202020204" pitchFamily="34" charset="0"/>
              </a:defRPr>
            </a:lvl2pPr>
          </a:lstStyle>
          <a:p>
            <a:pPr lvl="1">
              <a:defRPr/>
            </a:pPr>
            <a:fld id="{D4E337E3-53F0-4593-97E1-CBEC5DCB8EF6}" type="slidenum">
              <a:rPr lang="es-ES" altLang="it-IT"/>
              <a:pPr lvl="1">
                <a:defRPr/>
              </a:pPr>
              <a:t>‹N›</a:t>
            </a:fld>
            <a:endParaRPr lang="es-ES" altLang="it-IT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609600" y="1447800"/>
            <a:ext cx="6172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graphicFrame>
        <p:nvGraphicFramePr>
          <p:cNvPr id="1030" name="Object 2"/>
          <p:cNvGraphicFramePr>
            <a:graphicFrameLocks/>
          </p:cNvGraphicFramePr>
          <p:nvPr/>
        </p:nvGraphicFramePr>
        <p:xfrm>
          <a:off x="152400" y="228600"/>
          <a:ext cx="13716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ClipArt" r:id="rId14" imgW="2354263" imgH="1792288" progId="MS_ClipArt_Gallery.2">
                  <p:embed/>
                </p:oleObj>
              </mc:Choice>
              <mc:Fallback>
                <p:oleObj name="ClipArt" r:id="rId14" imgW="2354263" imgH="1792288" progId="MS_ClipArt_Gallery.2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28600"/>
                        <a:ext cx="13716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00800"/>
            <a:ext cx="7086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 altLang="it-IT"/>
              <a:t>Angel and Shreiner: Interactive Computer Graphics 7E © Addison-Wesley 2015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accent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accent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accent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accent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accent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accent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accent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accent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accent2"/>
          </a:solidFill>
          <a:latin typeface="Arial" charset="0"/>
        </a:defRPr>
      </a:lvl9pPr>
    </p:titleStyle>
    <p:bodyStyle>
      <a:lvl1pPr marL="190500" indent="-190500" algn="l" rtl="0" eaLnBrk="0" fontAlgn="base" hangingPunct="0">
        <a:spcBef>
          <a:spcPct val="20000"/>
        </a:spcBef>
        <a:spcAft>
          <a:spcPct val="0"/>
        </a:spcAft>
        <a:buChar char="•"/>
        <a:defRPr sz="31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571500" indent="-190500" algn="l" rtl="0" eaLnBrk="0" fontAlgn="base" hangingPunct="0">
        <a:spcBef>
          <a:spcPct val="20000"/>
        </a:spcBef>
        <a:spcAft>
          <a:spcPct val="0"/>
        </a:spcAft>
        <a:buChar char="­"/>
        <a:defRPr sz="2600">
          <a:solidFill>
            <a:schemeClr val="tx1"/>
          </a:solidFill>
          <a:latin typeface="+mn-lt"/>
          <a:ea typeface="ＭＳ Ｐゴシック" charset="-128"/>
        </a:defRPr>
      </a:lvl2pPr>
      <a:lvl3pPr marL="952500" indent="-1905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Controling Rotation Speed</a:t>
            </a:r>
          </a:p>
        </p:txBody>
      </p:sp>
      <p:sp>
        <p:nvSpPr>
          <p:cNvPr id="7987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fld id="{6C1BEB85-91C4-42F9-8B06-283A03EF4AF9}" type="slidenum">
              <a:rPr lang="es-ES" altLang="it-IT" sz="1000" smtClean="0"/>
              <a:pPr lvl="1">
                <a:spcBef>
                  <a:spcPct val="0"/>
                </a:spcBef>
                <a:buFontTx/>
                <a:buNone/>
              </a:pPr>
              <a:t>1</a:t>
            </a:fld>
            <a:endParaRPr lang="es-ES" altLang="it-IT" sz="1000"/>
          </a:p>
        </p:txBody>
      </p:sp>
      <p:sp>
        <p:nvSpPr>
          <p:cNvPr id="79876" name="TextBox 4"/>
          <p:cNvSpPr txBox="1">
            <a:spLocks noChangeArrowheads="1"/>
          </p:cNvSpPr>
          <p:nvPr/>
        </p:nvSpPr>
        <p:spPr bwMode="auto">
          <a:xfrm>
            <a:off x="533400" y="1752600"/>
            <a:ext cx="81534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2400">
                <a:solidFill>
                  <a:srgbClr val="008000"/>
                </a:solidFill>
                <a:latin typeface="Times New Roman" panose="02020603050405020304" pitchFamily="18" charset="0"/>
              </a:rPr>
              <a:t>var delay = 100;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it-IT" sz="2400">
              <a:solidFill>
                <a:srgbClr val="008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>
                <a:solidFill>
                  <a:srgbClr val="008000"/>
                </a:solidFill>
                <a:latin typeface="Times New Roman" panose="02020603050405020304" pitchFamily="18" charset="0"/>
              </a:rPr>
              <a:t>function render()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>
                <a:solidFill>
                  <a:srgbClr val="008000"/>
                </a:solidFill>
                <a:latin typeface="Times New Roman" panose="02020603050405020304" pitchFamily="18" charset="0"/>
              </a:rPr>
              <a:t>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>
                <a:solidFill>
                  <a:srgbClr val="008000"/>
                </a:solidFill>
                <a:latin typeface="Times New Roman" panose="02020603050405020304" pitchFamily="18" charset="0"/>
              </a:rPr>
              <a:t>   setTimeout(function()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>
                <a:solidFill>
                  <a:srgbClr val="008000"/>
                </a:solidFill>
                <a:latin typeface="Times New Roman" panose="02020603050405020304" pitchFamily="18" charset="0"/>
              </a:rPr>
              <a:t>      requestAnimFrame(render);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>
                <a:solidFill>
                  <a:srgbClr val="008000"/>
                </a:solidFill>
                <a:latin typeface="Times New Roman" panose="02020603050405020304" pitchFamily="18" charset="0"/>
              </a:rPr>
              <a:t>      gl.clear(gl.COLOR_BUFFER_BIT);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>
                <a:solidFill>
                  <a:srgbClr val="008000"/>
                </a:solidFill>
                <a:latin typeface="Times New Roman" panose="02020603050405020304" pitchFamily="18" charset="0"/>
              </a:rPr>
              <a:t>      theta += (direction ? 0.1 : -0.1);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>
                <a:solidFill>
                  <a:srgbClr val="008000"/>
                </a:solidFill>
                <a:latin typeface="Times New Roman" panose="02020603050405020304" pitchFamily="18" charset="0"/>
              </a:rPr>
              <a:t>      gl.uniform1f(thetaLoc, theta);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>
                <a:solidFill>
                  <a:srgbClr val="008000"/>
                </a:solidFill>
                <a:latin typeface="Times New Roman" panose="02020603050405020304" pitchFamily="18" charset="0"/>
              </a:rPr>
              <a:t>      gl.drawArrays(gl.TRIANGLE_STRIP, 0, 4);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>
                <a:solidFill>
                  <a:srgbClr val="008000"/>
                </a:solidFill>
                <a:latin typeface="Times New Roman" panose="02020603050405020304" pitchFamily="18" charset="0"/>
              </a:rPr>
              <a:t>   }, delay);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>
                <a:solidFill>
                  <a:srgbClr val="008000"/>
                </a:solidFill>
                <a:latin typeface="Times New Roman" panose="02020603050405020304" pitchFamily="18" charset="0"/>
              </a:rPr>
              <a:t>}</a:t>
            </a:r>
          </a:p>
        </p:txBody>
      </p:sp>
      <p:sp>
        <p:nvSpPr>
          <p:cNvPr id="798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1400">
                <a:latin typeface="Times New Roman" panose="02020603050405020304" pitchFamily="18" charset="0"/>
              </a:rPr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fld id="{7696BC8D-79EF-435A-8909-CBF348711CCF}" type="slidenum">
              <a:rPr lang="es-ES" altLang="it-IT" sz="1000" smtClean="0"/>
              <a:pPr lvl="1">
                <a:spcBef>
                  <a:spcPct val="0"/>
                </a:spcBef>
                <a:buFontTx/>
                <a:buNone/>
              </a:pPr>
              <a:t>10</a:t>
            </a:fld>
            <a:endParaRPr lang="es-ES" altLang="it-IT" sz="1000"/>
          </a:p>
        </p:txBody>
      </p:sp>
      <p:sp>
        <p:nvSpPr>
          <p:cNvPr id="96259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152400"/>
            <a:ext cx="6248400" cy="10668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Objectives</a:t>
            </a:r>
          </a:p>
        </p:txBody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620000" cy="47244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Learn to use the mouse to give locations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Must convert from position on canvas to position in application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Respond to window events such as reshapes triggered by the mouse</a:t>
            </a:r>
          </a:p>
        </p:txBody>
      </p:sp>
      <p:sp>
        <p:nvSpPr>
          <p:cNvPr id="9626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1400">
                <a:latin typeface="Times New Roman" panose="02020603050405020304" pitchFamily="18" charset="0"/>
              </a:rPr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Window Coordinates</a:t>
            </a:r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fld id="{5BB7488C-E58A-4693-BC26-94C297D079B5}" type="slidenum">
              <a:rPr lang="es-ES" altLang="it-IT" sz="1000" smtClean="0"/>
              <a:pPr lvl="1">
                <a:spcBef>
                  <a:spcPct val="0"/>
                </a:spcBef>
                <a:buFontTx/>
                <a:buNone/>
              </a:pPr>
              <a:t>11</a:t>
            </a:fld>
            <a:endParaRPr lang="es-ES" altLang="it-IT" sz="1000"/>
          </a:p>
        </p:txBody>
      </p:sp>
      <p:sp>
        <p:nvSpPr>
          <p:cNvPr id="97285" name="TextBox 4"/>
          <p:cNvSpPr txBox="1">
            <a:spLocks noChangeArrowheads="1"/>
          </p:cNvSpPr>
          <p:nvPr/>
        </p:nvSpPr>
        <p:spPr bwMode="auto">
          <a:xfrm>
            <a:off x="609600" y="1752600"/>
            <a:ext cx="7010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>
              <a:latin typeface="Times New Roman" panose="02020603050405020304" pitchFamily="18" charset="0"/>
            </a:endParaRPr>
          </a:p>
        </p:txBody>
      </p:sp>
      <p:sp>
        <p:nvSpPr>
          <p:cNvPr id="97286" name="Rectangle 5"/>
          <p:cNvSpPr>
            <a:spLocks noChangeArrowheads="1"/>
          </p:cNvSpPr>
          <p:nvPr/>
        </p:nvSpPr>
        <p:spPr bwMode="auto">
          <a:xfrm>
            <a:off x="1981200" y="2438400"/>
            <a:ext cx="4800600" cy="3124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 anchorCtr="1"/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>
              <a:latin typeface="Times New Roman" panose="02020603050405020304" pitchFamily="18" charset="0"/>
            </a:endParaRPr>
          </a:p>
        </p:txBody>
      </p:sp>
      <p:cxnSp>
        <p:nvCxnSpPr>
          <p:cNvPr id="97287" name="Straight Arrow Connector 7"/>
          <p:cNvCxnSpPr>
            <a:cxnSpLocks noChangeShapeType="1"/>
          </p:cNvCxnSpPr>
          <p:nvPr/>
        </p:nvCxnSpPr>
        <p:spPr bwMode="auto">
          <a:xfrm>
            <a:off x="2057400" y="5867400"/>
            <a:ext cx="4572000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7288" name="Straight Arrow Connector 9"/>
          <p:cNvCxnSpPr>
            <a:cxnSpLocks noChangeShapeType="1"/>
          </p:cNvCxnSpPr>
          <p:nvPr/>
        </p:nvCxnSpPr>
        <p:spPr bwMode="auto">
          <a:xfrm rot="5400000">
            <a:off x="114301" y="4000500"/>
            <a:ext cx="2971800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7289" name="TextBox 10"/>
          <p:cNvSpPr txBox="1">
            <a:spLocks noChangeArrowheads="1"/>
          </p:cNvSpPr>
          <p:nvPr/>
        </p:nvSpPr>
        <p:spPr bwMode="auto">
          <a:xfrm>
            <a:off x="4038600" y="5943600"/>
            <a:ext cx="406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2400">
                <a:latin typeface="Times New Roman" panose="02020603050405020304" pitchFamily="18" charset="0"/>
              </a:rPr>
              <a:t>w</a:t>
            </a:r>
          </a:p>
        </p:txBody>
      </p:sp>
      <p:sp>
        <p:nvSpPr>
          <p:cNvPr id="97290" name="TextBox 11"/>
          <p:cNvSpPr txBox="1">
            <a:spLocks noChangeArrowheads="1"/>
          </p:cNvSpPr>
          <p:nvPr/>
        </p:nvSpPr>
        <p:spPr bwMode="auto">
          <a:xfrm>
            <a:off x="1052513" y="3451225"/>
            <a:ext cx="3381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2400">
                <a:latin typeface="Times New Roman" panose="02020603050405020304" pitchFamily="18" charset="0"/>
              </a:rPr>
              <a:t>h</a:t>
            </a:r>
          </a:p>
        </p:txBody>
      </p:sp>
      <p:sp>
        <p:nvSpPr>
          <p:cNvPr id="97291" name="TextBox 12"/>
          <p:cNvSpPr txBox="1">
            <a:spLocks noChangeArrowheads="1"/>
          </p:cNvSpPr>
          <p:nvPr/>
        </p:nvSpPr>
        <p:spPr bwMode="auto">
          <a:xfrm>
            <a:off x="1524000" y="1981200"/>
            <a:ext cx="850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2400">
                <a:latin typeface="Times New Roman" panose="02020603050405020304" pitchFamily="18" charset="0"/>
              </a:rPr>
              <a:t>(0, 0)</a:t>
            </a:r>
          </a:p>
        </p:txBody>
      </p:sp>
      <p:sp>
        <p:nvSpPr>
          <p:cNvPr id="97292" name="TextBox 13"/>
          <p:cNvSpPr txBox="1">
            <a:spLocks noChangeArrowheads="1"/>
          </p:cNvSpPr>
          <p:nvPr/>
        </p:nvSpPr>
        <p:spPr bwMode="auto">
          <a:xfrm>
            <a:off x="6858000" y="5334000"/>
            <a:ext cx="15097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2400">
                <a:latin typeface="Times New Roman" panose="02020603050405020304" pitchFamily="18" charset="0"/>
              </a:rPr>
              <a:t>(w -1, h-1)</a:t>
            </a:r>
          </a:p>
        </p:txBody>
      </p:sp>
      <p:sp>
        <p:nvSpPr>
          <p:cNvPr id="97293" name="Oval 15"/>
          <p:cNvSpPr>
            <a:spLocks noChangeArrowheads="1"/>
          </p:cNvSpPr>
          <p:nvPr/>
        </p:nvSpPr>
        <p:spPr bwMode="auto">
          <a:xfrm>
            <a:off x="6629400" y="5410200"/>
            <a:ext cx="304800" cy="3048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 anchorCtr="1"/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>
              <a:latin typeface="Times New Roman" panose="02020603050405020304" pitchFamily="18" charset="0"/>
            </a:endParaRPr>
          </a:p>
        </p:txBody>
      </p:sp>
      <p:sp>
        <p:nvSpPr>
          <p:cNvPr id="97294" name="Oval 16"/>
          <p:cNvSpPr>
            <a:spLocks noChangeArrowheads="1"/>
          </p:cNvSpPr>
          <p:nvPr/>
        </p:nvSpPr>
        <p:spPr bwMode="auto">
          <a:xfrm>
            <a:off x="1828800" y="2362200"/>
            <a:ext cx="304800" cy="3048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 anchorCtr="1"/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>
              <a:latin typeface="Times New Roman" panose="02020603050405020304" pitchFamily="18" charset="0"/>
            </a:endParaRPr>
          </a:p>
        </p:txBody>
      </p:sp>
      <p:sp>
        <p:nvSpPr>
          <p:cNvPr id="97295" name="Oval 17"/>
          <p:cNvSpPr>
            <a:spLocks noChangeArrowheads="1"/>
          </p:cNvSpPr>
          <p:nvPr/>
        </p:nvSpPr>
        <p:spPr bwMode="auto">
          <a:xfrm>
            <a:off x="5029200" y="4038600"/>
            <a:ext cx="304800" cy="3048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 anchorCtr="1"/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>
              <a:latin typeface="Times New Roman" panose="02020603050405020304" pitchFamily="18" charset="0"/>
            </a:endParaRPr>
          </a:p>
        </p:txBody>
      </p:sp>
      <p:sp>
        <p:nvSpPr>
          <p:cNvPr id="97296" name="TextBox 18"/>
          <p:cNvSpPr txBox="1">
            <a:spLocks noChangeArrowheads="1"/>
          </p:cNvSpPr>
          <p:nvPr/>
        </p:nvSpPr>
        <p:spPr bwMode="auto">
          <a:xfrm>
            <a:off x="3581400" y="3962400"/>
            <a:ext cx="11477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2400">
                <a:latin typeface="Times New Roman" panose="02020603050405020304" pitchFamily="18" charset="0"/>
              </a:rPr>
              <a:t>(x</a:t>
            </a:r>
            <a:r>
              <a:rPr lang="en-US" altLang="it-IT" sz="2400" baseline="-25000">
                <a:latin typeface="Times New Roman" panose="02020603050405020304" pitchFamily="18" charset="0"/>
              </a:rPr>
              <a:t>w</a:t>
            </a:r>
            <a:r>
              <a:rPr lang="en-US" altLang="it-IT" sz="2400">
                <a:latin typeface="Times New Roman" panose="02020603050405020304" pitchFamily="18" charset="0"/>
              </a:rPr>
              <a:t>, y</a:t>
            </a:r>
            <a:r>
              <a:rPr lang="en-US" altLang="it-IT" sz="2400" baseline="-25000">
                <a:latin typeface="Times New Roman" panose="02020603050405020304" pitchFamily="18" charset="0"/>
              </a:rPr>
              <a:t>w</a:t>
            </a:r>
            <a:r>
              <a:rPr lang="en-US" altLang="it-IT" sz="2400"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97297" name="Footer Placeholder 1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1400">
                <a:latin typeface="Times New Roman" panose="02020603050405020304" pitchFamily="18" charset="0"/>
              </a:rPr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itle 1"/>
          <p:cNvSpPr>
            <a:spLocks noGrp="1"/>
          </p:cNvSpPr>
          <p:nvPr>
            <p:ph type="title"/>
          </p:nvPr>
        </p:nvSpPr>
        <p:spPr>
          <a:xfrm>
            <a:off x="1371600" y="228600"/>
            <a:ext cx="6705600" cy="10668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Window to Clip Coordinates</a:t>
            </a:r>
          </a:p>
        </p:txBody>
      </p:sp>
      <p:sp>
        <p:nvSpPr>
          <p:cNvPr id="9830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fld id="{481B054E-E9B5-4A40-AB95-4746A17DFDB1}" type="slidenum">
              <a:rPr lang="es-ES" altLang="it-IT" sz="1000" smtClean="0"/>
              <a:pPr lvl="1">
                <a:spcBef>
                  <a:spcPct val="0"/>
                </a:spcBef>
                <a:buFontTx/>
                <a:buNone/>
              </a:pPr>
              <a:t>12</a:t>
            </a:fld>
            <a:endParaRPr lang="es-ES" altLang="it-IT" sz="1000"/>
          </a:p>
        </p:txBody>
      </p:sp>
      <p:graphicFrame>
        <p:nvGraphicFramePr>
          <p:cNvPr id="98309" name="Object 3"/>
          <p:cNvGraphicFramePr>
            <a:graphicFrameLocks noChangeAspect="1"/>
          </p:cNvGraphicFramePr>
          <p:nvPr/>
        </p:nvGraphicFramePr>
        <p:xfrm>
          <a:off x="1447800" y="2971800"/>
          <a:ext cx="2886075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44" name="Equation" r:id="rId3" imgW="939800" imgH="355600" progId="Equation.3">
                  <p:embed/>
                </p:oleObj>
              </mc:Choice>
              <mc:Fallback>
                <p:oleObj name="Equation" r:id="rId3" imgW="939800" imgH="355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971800"/>
                        <a:ext cx="2886075" cy="109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310" name="Object 4"/>
          <p:cNvGraphicFramePr>
            <a:graphicFrameLocks noChangeAspect="1"/>
          </p:cNvGraphicFramePr>
          <p:nvPr/>
        </p:nvGraphicFramePr>
        <p:xfrm>
          <a:off x="1524000" y="4343400"/>
          <a:ext cx="3962400" cy="1160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45" name="Equation" r:id="rId5" imgW="1257300" imgH="368300" progId="Equation.3">
                  <p:embed/>
                </p:oleObj>
              </mc:Choice>
              <mc:Fallback>
                <p:oleObj name="Equation" r:id="rId5" imgW="1257300" imgH="368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343400"/>
                        <a:ext cx="3962400" cy="1160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311" name="Object 5"/>
          <p:cNvGraphicFramePr>
            <a:graphicFrameLocks noChangeAspect="1"/>
          </p:cNvGraphicFramePr>
          <p:nvPr/>
        </p:nvGraphicFramePr>
        <p:xfrm>
          <a:off x="1352550" y="1562100"/>
          <a:ext cx="2933700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46" name="Equation" r:id="rId7" imgW="977900" imgH="393700" progId="Equation.3">
                  <p:embed/>
                </p:oleObj>
              </mc:Choice>
              <mc:Fallback>
                <p:oleObj name="Equation" r:id="rId7" imgW="977900" imgH="3937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2550" y="1562100"/>
                        <a:ext cx="2933700" cy="1181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8312" name="Footer Placeholder 7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1400">
                <a:latin typeface="Times New Roman" panose="02020603050405020304" pitchFamily="18" charset="0"/>
              </a:rPr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Returning Position from Click Event</a:t>
            </a:r>
          </a:p>
        </p:txBody>
      </p:sp>
      <p:sp>
        <p:nvSpPr>
          <p:cNvPr id="99331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7772400" cy="4724400"/>
          </a:xfrm>
        </p:spPr>
        <p:txBody>
          <a:bodyPr/>
          <a:lstStyle/>
          <a:p>
            <a:pPr lvl="1">
              <a:buFontTx/>
              <a:buNone/>
            </a:pPr>
            <a:r>
              <a:rPr lang="en-US" altLang="it-IT">
                <a:ea typeface="ＭＳ Ｐゴシック" panose="020B0600070205080204" pitchFamily="34" charset="-128"/>
              </a:rPr>
              <a:t>Canvas specified in HTML file of size </a:t>
            </a:r>
            <a:r>
              <a:rPr lang="en-US" altLang="it-IT">
                <a:solidFill>
                  <a:srgbClr val="32946A"/>
                </a:solidFill>
                <a:ea typeface="ＭＳ Ｐゴシック" panose="020B0600070205080204" pitchFamily="34" charset="-128"/>
              </a:rPr>
              <a:t>canvas.width </a:t>
            </a:r>
            <a:r>
              <a:rPr lang="en-US" altLang="it-IT">
                <a:ea typeface="ＭＳ Ｐゴシック" panose="020B0600070205080204" pitchFamily="34" charset="-128"/>
              </a:rPr>
              <a:t>x </a:t>
            </a:r>
            <a:r>
              <a:rPr lang="en-US" altLang="it-IT">
                <a:solidFill>
                  <a:srgbClr val="32946A"/>
                </a:solidFill>
                <a:ea typeface="ＭＳ Ｐゴシック" panose="020B0600070205080204" pitchFamily="34" charset="-128"/>
              </a:rPr>
              <a:t>canvas.height</a:t>
            </a:r>
          </a:p>
          <a:p>
            <a:pPr lvl="1">
              <a:buFontTx/>
              <a:buNone/>
            </a:pPr>
            <a:r>
              <a:rPr lang="en-US" altLang="it-IT">
                <a:ea typeface="ＭＳ Ｐゴシック" panose="020B0600070205080204" pitchFamily="34" charset="-128"/>
              </a:rPr>
              <a:t>Returned window coordinates are </a:t>
            </a:r>
            <a:r>
              <a:rPr lang="en-US" altLang="it-IT">
                <a:solidFill>
                  <a:srgbClr val="32946A"/>
                </a:solidFill>
                <a:ea typeface="ＭＳ Ｐゴシック" panose="020B0600070205080204" pitchFamily="34" charset="-128"/>
              </a:rPr>
              <a:t>event.clientX</a:t>
            </a:r>
            <a:r>
              <a:rPr lang="en-US" altLang="it-IT">
                <a:ea typeface="ＭＳ Ｐゴシック" panose="020B0600070205080204" pitchFamily="34" charset="-128"/>
              </a:rPr>
              <a:t> and </a:t>
            </a:r>
            <a:r>
              <a:rPr lang="en-US" altLang="it-IT">
                <a:solidFill>
                  <a:srgbClr val="32946A"/>
                </a:solidFill>
                <a:ea typeface="ＭＳ Ｐゴシック" panose="020B0600070205080204" pitchFamily="34" charset="-128"/>
              </a:rPr>
              <a:t>event.clientY</a:t>
            </a:r>
          </a:p>
        </p:txBody>
      </p:sp>
      <p:sp>
        <p:nvSpPr>
          <p:cNvPr id="9933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fld id="{0C42F796-A851-4843-8ABC-1EE2AFF1A215}" type="slidenum">
              <a:rPr lang="es-ES" altLang="it-IT" sz="1000" smtClean="0"/>
              <a:pPr lvl="1">
                <a:spcBef>
                  <a:spcPct val="0"/>
                </a:spcBef>
                <a:buFontTx/>
                <a:buNone/>
              </a:pPr>
              <a:t>13</a:t>
            </a:fld>
            <a:endParaRPr lang="es-ES" altLang="it-IT" sz="1000"/>
          </a:p>
        </p:txBody>
      </p:sp>
      <p:sp>
        <p:nvSpPr>
          <p:cNvPr id="99333" name="TextBox 4"/>
          <p:cNvSpPr txBox="1">
            <a:spLocks noChangeArrowheads="1"/>
          </p:cNvSpPr>
          <p:nvPr/>
        </p:nvSpPr>
        <p:spPr bwMode="auto">
          <a:xfrm>
            <a:off x="457200" y="3276600"/>
            <a:ext cx="7162800" cy="3416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2400">
                <a:solidFill>
                  <a:srgbClr val="32946A"/>
                </a:solidFill>
                <a:latin typeface="Times New Roman" panose="02020603050405020304" pitchFamily="18" charset="0"/>
              </a:rPr>
              <a:t>// add a vertex to GPU for each click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>
                <a:solidFill>
                  <a:srgbClr val="32946A"/>
                </a:solidFill>
                <a:latin typeface="Times New Roman" panose="02020603050405020304" pitchFamily="18" charset="0"/>
              </a:rPr>
              <a:t>canvas.addEventListener("click", function()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>
                <a:solidFill>
                  <a:srgbClr val="32946A"/>
                </a:solidFill>
                <a:latin typeface="Times New Roman" panose="02020603050405020304" pitchFamily="18" charset="0"/>
              </a:rPr>
              <a:t>   gl.bindBuffer(gl.ARRAY_BUFFER, vBuffer);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>
                <a:solidFill>
                  <a:srgbClr val="32946A"/>
                </a:solidFill>
                <a:latin typeface="Times New Roman" panose="02020603050405020304" pitchFamily="18" charset="0"/>
              </a:rPr>
              <a:t>   var t = vec2(-1 + 2*event.clientX/canvas.width,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>
                <a:solidFill>
                  <a:srgbClr val="32946A"/>
                </a:solidFill>
                <a:latin typeface="Times New Roman" panose="02020603050405020304" pitchFamily="18" charset="0"/>
              </a:rPr>
              <a:t>     -1 + 2*(canvas.height-event.clientY)/canvas.height);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>
                <a:solidFill>
                  <a:srgbClr val="32946A"/>
                </a:solidFill>
                <a:latin typeface="Times New Roman" panose="02020603050405020304" pitchFamily="18" charset="0"/>
              </a:rPr>
              <a:t>   gl.bufferSubData(gl.ARRAY_BUFFER,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>
                <a:solidFill>
                  <a:srgbClr val="32946A"/>
                </a:solidFill>
                <a:latin typeface="Times New Roman" panose="02020603050405020304" pitchFamily="18" charset="0"/>
              </a:rPr>
              <a:t>     sizeof[’vec2’]*index, t);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>
                <a:solidFill>
                  <a:srgbClr val="32946A"/>
                </a:solidFill>
                <a:latin typeface="Times New Roman" panose="02020603050405020304" pitchFamily="18" charset="0"/>
              </a:rPr>
              <a:t>   index++;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>
                <a:solidFill>
                  <a:srgbClr val="32946A"/>
                </a:solidFill>
                <a:latin typeface="Times New Roman" panose="02020603050405020304" pitchFamily="18" charset="0"/>
              </a:rPr>
              <a:t>});</a:t>
            </a:r>
          </a:p>
        </p:txBody>
      </p:sp>
      <p:sp>
        <p:nvSpPr>
          <p:cNvPr id="99334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1400">
                <a:latin typeface="Times New Roman" panose="02020603050405020304" pitchFamily="18" charset="0"/>
              </a:rPr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CAD-like Examples</a:t>
            </a:r>
          </a:p>
        </p:txBody>
      </p:sp>
      <p:sp>
        <p:nvSpPr>
          <p:cNvPr id="100355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4876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it-IT" dirty="0">
                <a:solidFill>
                  <a:srgbClr val="32946A"/>
                </a:solidFill>
                <a:ea typeface="ＭＳ Ｐゴシック" panose="020B0600070205080204" pitchFamily="34" charset="-128"/>
              </a:rPr>
              <a:t>www.cs.unm.edu/~angel/WebGL/7E/03</a:t>
            </a:r>
            <a:endParaRPr lang="en-US" altLang="it-IT" dirty="0"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r>
              <a:rPr lang="en-US" altLang="it-IT" dirty="0">
                <a:solidFill>
                  <a:srgbClr val="32946A"/>
                </a:solidFill>
                <a:ea typeface="ＭＳ Ｐゴシック" panose="020B0600070205080204" pitchFamily="34" charset="-128"/>
              </a:rPr>
              <a:t>square.html</a:t>
            </a:r>
            <a:r>
              <a:rPr lang="en-US" altLang="it-IT" dirty="0">
                <a:ea typeface="ＭＳ Ｐゴシック" panose="020B0600070205080204" pitchFamily="34" charset="-128"/>
              </a:rPr>
              <a:t>: puts a colored square at location of each mouse click</a:t>
            </a:r>
          </a:p>
          <a:p>
            <a:pPr>
              <a:buFontTx/>
              <a:buNone/>
            </a:pPr>
            <a:r>
              <a:rPr lang="en-US" altLang="it-IT" dirty="0">
                <a:solidFill>
                  <a:srgbClr val="32946A"/>
                </a:solidFill>
                <a:ea typeface="ＭＳ Ｐゴシック" panose="020B0600070205080204" pitchFamily="34" charset="-128"/>
              </a:rPr>
              <a:t>triangle.html</a:t>
            </a:r>
            <a:r>
              <a:rPr lang="en-US" altLang="it-IT" dirty="0">
                <a:ea typeface="ＭＳ Ｐゴシック" panose="020B0600070205080204" pitchFamily="34" charset="-128"/>
              </a:rPr>
              <a:t>: first three mouse clicks define first triangle of triangle strip. Each succeeding mouse clicks adds a new triangle at end of strip</a:t>
            </a:r>
          </a:p>
          <a:p>
            <a:pPr>
              <a:buFontTx/>
              <a:buNone/>
            </a:pPr>
            <a:r>
              <a:rPr lang="en-US" altLang="it-IT" dirty="0">
                <a:solidFill>
                  <a:srgbClr val="32946A"/>
                </a:solidFill>
                <a:ea typeface="ＭＳ Ｐゴシック" panose="020B0600070205080204" pitchFamily="34" charset="-128"/>
              </a:rPr>
              <a:t>cad1.html</a:t>
            </a:r>
            <a:r>
              <a:rPr lang="en-US" altLang="it-IT" dirty="0">
                <a:ea typeface="ＭＳ Ｐゴシック" panose="020B0600070205080204" pitchFamily="34" charset="-128"/>
              </a:rPr>
              <a:t>: draw a rectangle for each two successive mouse clicks</a:t>
            </a:r>
          </a:p>
          <a:p>
            <a:pPr>
              <a:buFontTx/>
              <a:buNone/>
            </a:pPr>
            <a:r>
              <a:rPr lang="en-US" altLang="it-IT" dirty="0">
                <a:solidFill>
                  <a:srgbClr val="32946A"/>
                </a:solidFill>
                <a:ea typeface="ＭＳ Ｐゴシック" panose="020B0600070205080204" pitchFamily="34" charset="-128"/>
              </a:rPr>
              <a:t>cad2.html</a:t>
            </a:r>
            <a:r>
              <a:rPr lang="en-US" altLang="it-IT" dirty="0">
                <a:ea typeface="ＭＳ Ｐゴシック" panose="020B0600070205080204" pitchFamily="34" charset="-128"/>
              </a:rPr>
              <a:t>: draws arbitrary polygons</a:t>
            </a:r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fld id="{78B64057-ADF9-4A4E-9278-55A85148B19C}" type="slidenum">
              <a:rPr lang="es-ES" altLang="it-IT" sz="1000" smtClean="0"/>
              <a:pPr lvl="1">
                <a:spcBef>
                  <a:spcPct val="0"/>
                </a:spcBef>
                <a:buFontTx/>
                <a:buNone/>
              </a:pPr>
              <a:t>14</a:t>
            </a:fld>
            <a:endParaRPr lang="es-ES" altLang="it-IT" sz="1000"/>
          </a:p>
        </p:txBody>
      </p:sp>
      <p:sp>
        <p:nvSpPr>
          <p:cNvPr id="10035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1400">
                <a:latin typeface="Times New Roman" panose="02020603050405020304" pitchFamily="18" charset="0"/>
              </a:rPr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Window Events</a:t>
            </a:r>
          </a:p>
        </p:txBody>
      </p:sp>
      <p:sp>
        <p:nvSpPr>
          <p:cNvPr id="101379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458200" cy="47244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Events can be generated by actions that affect the canvas window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moving or exposing a window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resizing a window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opening a window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iconifying/deiconifying a window a window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Note that events generated by other application that use the canvas can affect the WebGL canvas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There are default callbacks for some of these events</a:t>
            </a:r>
          </a:p>
        </p:txBody>
      </p:sp>
      <p:sp>
        <p:nvSpPr>
          <p:cNvPr id="10138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fld id="{4511FC56-FF17-435B-BE62-80B7D8BF45F1}" type="slidenum">
              <a:rPr lang="es-ES" altLang="it-IT" sz="1000" smtClean="0"/>
              <a:pPr lvl="1">
                <a:spcBef>
                  <a:spcPct val="0"/>
                </a:spcBef>
                <a:buFontTx/>
                <a:buNone/>
              </a:pPr>
              <a:t>15</a:t>
            </a:fld>
            <a:endParaRPr lang="es-ES" altLang="it-IT" sz="1000"/>
          </a:p>
        </p:txBody>
      </p:sp>
      <p:sp>
        <p:nvSpPr>
          <p:cNvPr id="10138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1400">
                <a:latin typeface="Times New Roman" panose="02020603050405020304" pitchFamily="18" charset="0"/>
              </a:rPr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Reshape Events</a:t>
            </a:r>
          </a:p>
        </p:txBody>
      </p:sp>
      <p:sp>
        <p:nvSpPr>
          <p:cNvPr id="1024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Suppose we use the mouse to change the size of our canvas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Must redraw the contents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Options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Display the same objects but change size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Display more or fewer objects at the same size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Almost always want to keep proportions</a:t>
            </a:r>
          </a:p>
          <a:p>
            <a:endParaRPr lang="en-US" altLang="it-IT">
              <a:ea typeface="ＭＳ Ｐゴシック" panose="020B0600070205080204" pitchFamily="34" charset="-128"/>
            </a:endParaRPr>
          </a:p>
          <a:p>
            <a:endParaRPr lang="en-US" altLang="it-IT">
              <a:ea typeface="ＭＳ Ｐゴシック" panose="020B0600070205080204" pitchFamily="34" charset="-128"/>
            </a:endParaRPr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fld id="{C1DB56A6-2A26-4E10-A3F8-68FDDD8605FE}" type="slidenum">
              <a:rPr lang="es-ES" altLang="it-IT" sz="1000" smtClean="0"/>
              <a:pPr lvl="1">
                <a:spcBef>
                  <a:spcPct val="0"/>
                </a:spcBef>
                <a:buFontTx/>
                <a:buNone/>
              </a:pPr>
              <a:t>16</a:t>
            </a:fld>
            <a:endParaRPr lang="es-ES" altLang="it-IT" sz="1000"/>
          </a:p>
        </p:txBody>
      </p:sp>
      <p:sp>
        <p:nvSpPr>
          <p:cNvPr id="10240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1400">
                <a:latin typeface="Times New Roman" panose="02020603050405020304" pitchFamily="18" charset="0"/>
              </a:rPr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onresize Event</a:t>
            </a:r>
          </a:p>
        </p:txBody>
      </p:sp>
      <p:sp>
        <p:nvSpPr>
          <p:cNvPr id="1034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Returns size of new canvas is available through  </a:t>
            </a:r>
            <a:r>
              <a:rPr lang="en-US" altLang="it-IT">
                <a:solidFill>
                  <a:srgbClr val="32946A"/>
                </a:solidFill>
                <a:ea typeface="ＭＳ Ｐゴシック" panose="020B0600070205080204" pitchFamily="34" charset="-128"/>
              </a:rPr>
              <a:t>window.innerHeight</a:t>
            </a:r>
            <a:r>
              <a:rPr lang="en-US" altLang="it-IT">
                <a:ea typeface="ＭＳ Ｐゴシック" panose="020B0600070205080204" pitchFamily="34" charset="-128"/>
              </a:rPr>
              <a:t> and </a:t>
            </a:r>
            <a:r>
              <a:rPr lang="en-US" altLang="it-IT">
                <a:solidFill>
                  <a:srgbClr val="32946A"/>
                </a:solidFill>
                <a:ea typeface="ＭＳ Ｐゴシック" panose="020B0600070205080204" pitchFamily="34" charset="-128"/>
              </a:rPr>
              <a:t>window. innerWidth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Use </a:t>
            </a:r>
            <a:r>
              <a:rPr lang="en-US" altLang="it-IT">
                <a:solidFill>
                  <a:srgbClr val="32946A"/>
                </a:solidFill>
                <a:ea typeface="ＭＳ Ｐゴシック" panose="020B0600070205080204" pitchFamily="34" charset="-128"/>
              </a:rPr>
              <a:t>innerHeight </a:t>
            </a:r>
            <a:r>
              <a:rPr lang="en-US" altLang="it-IT">
                <a:ea typeface="ＭＳ Ｐゴシック" panose="020B0600070205080204" pitchFamily="34" charset="-128"/>
              </a:rPr>
              <a:t>and </a:t>
            </a:r>
            <a:r>
              <a:rPr lang="en-US" altLang="it-IT">
                <a:solidFill>
                  <a:srgbClr val="32946A"/>
                </a:solidFill>
                <a:ea typeface="ＭＳ Ｐゴシック" panose="020B0600070205080204" pitchFamily="34" charset="-128"/>
              </a:rPr>
              <a:t>innerWidth </a:t>
            </a:r>
            <a:r>
              <a:rPr lang="en-US" altLang="it-IT">
                <a:ea typeface="ＭＳ Ｐゴシック" panose="020B0600070205080204" pitchFamily="34" charset="-128"/>
              </a:rPr>
              <a:t>to change </a:t>
            </a:r>
            <a:r>
              <a:rPr lang="en-US" altLang="it-IT">
                <a:solidFill>
                  <a:srgbClr val="32946A"/>
                </a:solidFill>
                <a:ea typeface="ＭＳ Ｐゴシック" panose="020B0600070205080204" pitchFamily="34" charset="-128"/>
              </a:rPr>
              <a:t>canvas.height </a:t>
            </a:r>
            <a:r>
              <a:rPr lang="en-US" altLang="it-IT">
                <a:ea typeface="ＭＳ Ｐゴシック" panose="020B0600070205080204" pitchFamily="34" charset="-128"/>
              </a:rPr>
              <a:t>and </a:t>
            </a:r>
            <a:r>
              <a:rPr lang="en-US" altLang="it-IT">
                <a:solidFill>
                  <a:srgbClr val="32946A"/>
                </a:solidFill>
                <a:ea typeface="ＭＳ Ｐゴシック" panose="020B0600070205080204" pitchFamily="34" charset="-128"/>
              </a:rPr>
              <a:t>canvas.width 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Example (next slide): maintaining a square display</a:t>
            </a:r>
            <a:endParaRPr lang="en-US" altLang="it-IT">
              <a:solidFill>
                <a:srgbClr val="32946A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fld id="{EE405374-BAE5-41B9-B135-97C7802BE7EA}" type="slidenum">
              <a:rPr lang="es-ES" altLang="it-IT" sz="1000" smtClean="0"/>
              <a:pPr lvl="1">
                <a:spcBef>
                  <a:spcPct val="0"/>
                </a:spcBef>
                <a:buFontTx/>
                <a:buNone/>
              </a:pPr>
              <a:t>17</a:t>
            </a:fld>
            <a:endParaRPr lang="es-ES" altLang="it-IT" sz="1000"/>
          </a:p>
        </p:txBody>
      </p:sp>
      <p:sp>
        <p:nvSpPr>
          <p:cNvPr id="10342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1400">
                <a:latin typeface="Times New Roman" panose="02020603050405020304" pitchFamily="18" charset="0"/>
              </a:rPr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itle 1"/>
          <p:cNvSpPr>
            <a:spLocks noGrp="1"/>
          </p:cNvSpPr>
          <p:nvPr>
            <p:ph type="title"/>
          </p:nvPr>
        </p:nvSpPr>
        <p:spPr>
          <a:xfrm>
            <a:off x="1371600" y="228600"/>
            <a:ext cx="7543800" cy="10668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Keeping Square Proportions</a:t>
            </a:r>
          </a:p>
        </p:txBody>
      </p:sp>
      <p:sp>
        <p:nvSpPr>
          <p:cNvPr id="10445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fld id="{71CC7E80-3570-4861-BB43-40BF7C476B6D}" type="slidenum">
              <a:rPr lang="es-ES" altLang="it-IT" sz="1000" smtClean="0"/>
              <a:pPr lvl="1">
                <a:spcBef>
                  <a:spcPct val="0"/>
                </a:spcBef>
                <a:buFontTx/>
                <a:buNone/>
              </a:pPr>
              <a:t>18</a:t>
            </a:fld>
            <a:endParaRPr lang="es-ES" altLang="it-IT" sz="1000"/>
          </a:p>
        </p:txBody>
      </p:sp>
      <p:sp>
        <p:nvSpPr>
          <p:cNvPr id="104453" name="TextBox 4"/>
          <p:cNvSpPr txBox="1">
            <a:spLocks noChangeArrowheads="1"/>
          </p:cNvSpPr>
          <p:nvPr/>
        </p:nvSpPr>
        <p:spPr bwMode="auto">
          <a:xfrm>
            <a:off x="457200" y="1828800"/>
            <a:ext cx="73152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2400">
                <a:solidFill>
                  <a:srgbClr val="32946A"/>
                </a:solidFill>
                <a:latin typeface="Times New Roman" panose="02020603050405020304" pitchFamily="18" charset="0"/>
              </a:rPr>
              <a:t>window.onresize = function()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>
                <a:solidFill>
                  <a:srgbClr val="32946A"/>
                </a:solidFill>
                <a:latin typeface="Times New Roman" panose="02020603050405020304" pitchFamily="18" charset="0"/>
              </a:rPr>
              <a:t>   var min = innerWidth;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>
                <a:solidFill>
                  <a:srgbClr val="32946A"/>
                </a:solidFill>
                <a:latin typeface="Times New Roman" panose="02020603050405020304" pitchFamily="18" charset="0"/>
              </a:rPr>
              <a:t>   if (innerHeight &lt; min)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>
                <a:solidFill>
                  <a:srgbClr val="32946A"/>
                </a:solidFill>
                <a:latin typeface="Times New Roman" panose="02020603050405020304" pitchFamily="18" charset="0"/>
              </a:rPr>
              <a:t>     min = innerHeight;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>
                <a:solidFill>
                  <a:srgbClr val="32946A"/>
                </a:solidFill>
                <a:latin typeface="Times New Roman" panose="02020603050405020304" pitchFamily="18" charset="0"/>
              </a:rPr>
              <a:t>   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>
                <a:solidFill>
                  <a:srgbClr val="32946A"/>
                </a:solidFill>
                <a:latin typeface="Times New Roman" panose="02020603050405020304" pitchFamily="18" charset="0"/>
              </a:rPr>
              <a:t>   if (min &lt; canvas.width || min &lt; canvas.height)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>
                <a:solidFill>
                  <a:srgbClr val="32946A"/>
                </a:solidFill>
                <a:latin typeface="Times New Roman" panose="02020603050405020304" pitchFamily="18" charset="0"/>
              </a:rPr>
              <a:t>      gl.viewport(0, canvas.height-min, min, min);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>
                <a:solidFill>
                  <a:srgbClr val="32946A"/>
                </a:solidFill>
                <a:latin typeface="Times New Roman" panose="02020603050405020304" pitchFamily="18" charset="0"/>
              </a:rPr>
              <a:t>   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>
                <a:solidFill>
                  <a:srgbClr val="32946A"/>
                </a:solidFill>
                <a:latin typeface="Times New Roman" panose="02020603050405020304" pitchFamily="18" charset="0"/>
              </a:rPr>
              <a:t>};</a:t>
            </a:r>
          </a:p>
        </p:txBody>
      </p:sp>
      <p:sp>
        <p:nvSpPr>
          <p:cNvPr id="104454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1400">
                <a:latin typeface="Times New Roman" panose="02020603050405020304" pitchFamily="18" charset="0"/>
              </a:rPr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fld id="{1E591C51-B4A6-40D7-A28F-4D319ED119D1}" type="slidenum">
              <a:rPr lang="es-ES" altLang="it-IT" sz="1000" smtClean="0"/>
              <a:pPr lvl="1">
                <a:spcBef>
                  <a:spcPct val="0"/>
                </a:spcBef>
                <a:buFontTx/>
                <a:buNone/>
              </a:pPr>
              <a:t>19</a:t>
            </a:fld>
            <a:endParaRPr lang="es-ES" altLang="it-IT" sz="1000"/>
          </a:p>
        </p:txBody>
      </p:sp>
      <p:sp>
        <p:nvSpPr>
          <p:cNvPr id="1054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Introduction to Computer Graphics with WebGL</a:t>
            </a:r>
          </a:p>
        </p:txBody>
      </p:sp>
      <p:sp>
        <p:nvSpPr>
          <p:cNvPr id="1054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981200"/>
            <a:ext cx="7543800" cy="17526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Ed Angel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Professor Emeritus of Computer Science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Founding Director, Arts, Research, Technology and Science Laboratory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University of New Mexico</a:t>
            </a:r>
          </a:p>
        </p:txBody>
      </p:sp>
      <p:sp>
        <p:nvSpPr>
          <p:cNvPr id="1054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1400">
                <a:latin typeface="Times New Roman" panose="02020603050405020304" pitchFamily="18" charset="0"/>
              </a:rPr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Menus</a:t>
            </a:r>
          </a:p>
        </p:txBody>
      </p:sp>
      <p:sp>
        <p:nvSpPr>
          <p:cNvPr id="819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Use the HTML </a:t>
            </a:r>
            <a:r>
              <a:rPr lang="en-US" altLang="it-IT">
                <a:solidFill>
                  <a:srgbClr val="0000FF"/>
                </a:solidFill>
                <a:ea typeface="ＭＳ Ｐゴシック" panose="020B0600070205080204" pitchFamily="34" charset="-128"/>
              </a:rPr>
              <a:t>select </a:t>
            </a:r>
            <a:r>
              <a:rPr lang="en-US" altLang="it-IT">
                <a:ea typeface="ＭＳ Ｐゴシック" panose="020B0600070205080204" pitchFamily="34" charset="-128"/>
              </a:rPr>
              <a:t>element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Each entry in the menu is an </a:t>
            </a:r>
            <a:r>
              <a:rPr lang="en-US" altLang="it-IT">
                <a:solidFill>
                  <a:srgbClr val="0000FF"/>
                </a:solidFill>
                <a:ea typeface="ＭＳ Ｐゴシック" panose="020B0600070205080204" pitchFamily="34" charset="-128"/>
              </a:rPr>
              <a:t>option </a:t>
            </a:r>
            <a:r>
              <a:rPr lang="en-US" altLang="it-IT">
                <a:ea typeface="ＭＳ Ｐゴシック" panose="020B0600070205080204" pitchFamily="34" charset="-128"/>
              </a:rPr>
              <a:t>element with an integer </a:t>
            </a:r>
            <a:r>
              <a:rPr lang="en-US" altLang="it-IT">
                <a:solidFill>
                  <a:srgbClr val="0000FF"/>
                </a:solidFill>
                <a:ea typeface="ＭＳ Ｐゴシック" panose="020B0600070205080204" pitchFamily="34" charset="-128"/>
              </a:rPr>
              <a:t>value </a:t>
            </a:r>
            <a:r>
              <a:rPr lang="en-US" altLang="it-IT">
                <a:ea typeface="ＭＳ Ｐゴシック" panose="020B0600070205080204" pitchFamily="34" charset="-128"/>
              </a:rPr>
              <a:t>returned by click event</a:t>
            </a:r>
            <a:endParaRPr lang="en-US" altLang="it-IT">
              <a:solidFill>
                <a:srgbClr val="0000FF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fld id="{C3B28C01-FB20-4D53-8935-BA09A1E13C53}" type="slidenum">
              <a:rPr lang="es-ES" altLang="it-IT" sz="1000" smtClean="0"/>
              <a:pPr lvl="1">
                <a:spcBef>
                  <a:spcPct val="0"/>
                </a:spcBef>
                <a:buFontTx/>
                <a:buNone/>
              </a:pPr>
              <a:t>2</a:t>
            </a:fld>
            <a:endParaRPr lang="es-ES" altLang="it-IT" sz="1000"/>
          </a:p>
        </p:txBody>
      </p:sp>
      <p:sp>
        <p:nvSpPr>
          <p:cNvPr id="81925" name="TextBox 4"/>
          <p:cNvSpPr txBox="1">
            <a:spLocks noChangeArrowheads="1"/>
          </p:cNvSpPr>
          <p:nvPr/>
        </p:nvSpPr>
        <p:spPr bwMode="auto">
          <a:xfrm>
            <a:off x="609600" y="3733800"/>
            <a:ext cx="7924800" cy="1938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2400">
                <a:solidFill>
                  <a:srgbClr val="008000"/>
                </a:solidFill>
                <a:latin typeface="Times New Roman" panose="02020603050405020304" pitchFamily="18" charset="0"/>
              </a:rPr>
              <a:t>&lt;select id="mymenu" size="3"&gt;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>
                <a:solidFill>
                  <a:srgbClr val="008000"/>
                </a:solidFill>
                <a:latin typeface="Times New Roman" panose="02020603050405020304" pitchFamily="18" charset="0"/>
              </a:rPr>
              <a:t>&lt;option value="0"&gt;Toggle Rotation Direction&lt;/option&gt;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>
                <a:solidFill>
                  <a:srgbClr val="008000"/>
                </a:solidFill>
                <a:latin typeface="Times New Roman" panose="02020603050405020304" pitchFamily="18" charset="0"/>
              </a:rPr>
              <a:t>&lt;option value="1"&gt;Spin Faster&lt;/option&gt;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>
                <a:solidFill>
                  <a:srgbClr val="008000"/>
                </a:solidFill>
                <a:latin typeface="Times New Roman" panose="02020603050405020304" pitchFamily="18" charset="0"/>
              </a:rPr>
              <a:t>&lt;option value="2"&gt;Spin Slower&lt;/option&gt;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>
                <a:solidFill>
                  <a:srgbClr val="008000"/>
                </a:solidFill>
                <a:latin typeface="Times New Roman" panose="02020603050405020304" pitchFamily="18" charset="0"/>
              </a:rPr>
              <a:t>&lt;/select&gt;</a:t>
            </a:r>
          </a:p>
        </p:txBody>
      </p:sp>
      <p:sp>
        <p:nvSpPr>
          <p:cNvPr id="81926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1400">
                <a:latin typeface="Times New Roman" panose="02020603050405020304" pitchFamily="18" charset="0"/>
              </a:rPr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fld id="{C929BA87-7A84-4816-AC81-5FF5963B68ED}" type="slidenum">
              <a:rPr lang="es-ES" altLang="it-IT" sz="1000" smtClean="0"/>
              <a:pPr lvl="1">
                <a:spcBef>
                  <a:spcPct val="0"/>
                </a:spcBef>
                <a:buFontTx/>
                <a:buNone/>
              </a:pPr>
              <a:t>20</a:t>
            </a:fld>
            <a:endParaRPr lang="es-ES" altLang="it-IT" sz="1000"/>
          </a:p>
        </p:txBody>
      </p:sp>
      <p:sp>
        <p:nvSpPr>
          <p:cNvPr id="1064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752600"/>
            <a:ext cx="7772400" cy="11430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Picking</a:t>
            </a:r>
          </a:p>
        </p:txBody>
      </p:sp>
      <p:sp>
        <p:nvSpPr>
          <p:cNvPr id="10650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276600"/>
            <a:ext cx="7696200" cy="17526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Ed Angel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Professor Emeritus of Computer Science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University of New Mexico</a:t>
            </a:r>
          </a:p>
        </p:txBody>
      </p:sp>
      <p:sp>
        <p:nvSpPr>
          <p:cNvPr id="10650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1400">
                <a:latin typeface="Times New Roman" panose="02020603050405020304" pitchFamily="18" charset="0"/>
              </a:rPr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fld id="{8DC1D3EA-E877-4945-A040-1849D9D00190}" type="slidenum">
              <a:rPr lang="es-ES" altLang="it-IT" sz="1000" smtClean="0"/>
              <a:pPr lvl="1">
                <a:spcBef>
                  <a:spcPct val="0"/>
                </a:spcBef>
                <a:buFontTx/>
                <a:buNone/>
              </a:pPr>
              <a:t>21</a:t>
            </a:fld>
            <a:endParaRPr lang="es-ES" altLang="it-IT" sz="1000"/>
          </a:p>
        </p:txBody>
      </p:sp>
      <p:sp>
        <p:nvSpPr>
          <p:cNvPr id="107523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152400"/>
            <a:ext cx="6248400" cy="10668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Objectives</a:t>
            </a:r>
          </a:p>
        </p:txBody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620000" cy="47244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How do we identify objects on the display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Overview three methods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selection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using an off-screen buffer and color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bounding boxes</a:t>
            </a:r>
          </a:p>
        </p:txBody>
      </p:sp>
      <p:sp>
        <p:nvSpPr>
          <p:cNvPr id="10752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1400">
                <a:latin typeface="Times New Roman" panose="02020603050405020304" pitchFamily="18" charset="0"/>
              </a:rPr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Why is Picking Difficult?</a:t>
            </a:r>
          </a:p>
        </p:txBody>
      </p:sp>
      <p:sp>
        <p:nvSpPr>
          <p:cNvPr id="1085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Given a point in the canvas how do map this point back to an object?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Lack of uniqueness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Forward nature of pipeline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Take into account difficulty of getting an exact position with a pointing device</a:t>
            </a:r>
          </a:p>
        </p:txBody>
      </p:sp>
      <p:sp>
        <p:nvSpPr>
          <p:cNvPr id="10854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fld id="{0E9F0376-397E-4050-9EFA-534895C0D094}" type="slidenum">
              <a:rPr lang="es-ES" altLang="it-IT" sz="1000" smtClean="0"/>
              <a:pPr lvl="1">
                <a:spcBef>
                  <a:spcPct val="0"/>
                </a:spcBef>
                <a:buFontTx/>
                <a:buNone/>
              </a:pPr>
              <a:t>22</a:t>
            </a:fld>
            <a:endParaRPr lang="es-ES" altLang="it-IT" sz="1000"/>
          </a:p>
        </p:txBody>
      </p:sp>
      <p:sp>
        <p:nvSpPr>
          <p:cNvPr id="10854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1400">
                <a:latin typeface="Times New Roman" panose="02020603050405020304" pitchFamily="18" charset="0"/>
              </a:rPr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Selection</a:t>
            </a:r>
          </a:p>
        </p:txBody>
      </p:sp>
      <p:sp>
        <p:nvSpPr>
          <p:cNvPr id="109571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05800" cy="47244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Supported by fixed function OpenGL pipeline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Each primitive is given an id by the application indicating to which object it belongs 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As the scene is rendered, the id’s of primitives that render near the mouse are put in a hit list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 Examine the hit list after the rendering</a:t>
            </a:r>
          </a:p>
        </p:txBody>
      </p:sp>
      <p:sp>
        <p:nvSpPr>
          <p:cNvPr id="10957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fld id="{6926883D-3A2D-4F0D-A40D-AAB772DD708E}" type="slidenum">
              <a:rPr lang="es-ES" altLang="it-IT" sz="1000" smtClean="0"/>
              <a:pPr lvl="1">
                <a:spcBef>
                  <a:spcPct val="0"/>
                </a:spcBef>
                <a:buFontTx/>
                <a:buNone/>
              </a:pPr>
              <a:t>23</a:t>
            </a:fld>
            <a:endParaRPr lang="es-ES" altLang="it-IT" sz="1000"/>
          </a:p>
        </p:txBody>
      </p:sp>
      <p:sp>
        <p:nvSpPr>
          <p:cNvPr id="10957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1400">
                <a:latin typeface="Times New Roman" panose="02020603050405020304" pitchFamily="18" charset="0"/>
              </a:rPr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Selection</a:t>
            </a:r>
          </a:p>
        </p:txBody>
      </p:sp>
      <p:sp>
        <p:nvSpPr>
          <p:cNvPr id="1105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Implement by creating a window that corresponds to small area around mouse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We can track whether or not a primitive renders to this window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Do not want to display this rendering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Render off-screen to an extra color buffer or user back buffer and don’t do a swap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Requires a rendering which puts depths into hit record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Possible to implement with WebGL</a:t>
            </a:r>
          </a:p>
        </p:txBody>
      </p:sp>
      <p:sp>
        <p:nvSpPr>
          <p:cNvPr id="11059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fld id="{B20BB434-CB56-4987-A02D-4EF073674EF3}" type="slidenum">
              <a:rPr lang="es-ES" altLang="it-IT" sz="1000" smtClean="0"/>
              <a:pPr lvl="1">
                <a:spcBef>
                  <a:spcPct val="0"/>
                </a:spcBef>
                <a:buFontTx/>
                <a:buNone/>
              </a:pPr>
              <a:t>24</a:t>
            </a:fld>
            <a:endParaRPr lang="es-ES" altLang="it-IT" sz="1000"/>
          </a:p>
        </p:txBody>
      </p:sp>
      <p:sp>
        <p:nvSpPr>
          <p:cNvPr id="1105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1400">
                <a:latin typeface="Times New Roman" panose="02020603050405020304" pitchFamily="18" charset="0"/>
              </a:rPr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Picking with Color</a:t>
            </a:r>
          </a:p>
        </p:txBody>
      </p:sp>
      <p:sp>
        <p:nvSpPr>
          <p:cNvPr id="111619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229600" cy="47244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We can use gl.readPixels to get the color at any location in window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Idea is to use color to identify object but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Multiple objects can have the same color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A shaded object will display many colors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Solution: assign a unique color to each object and render off-screen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Use gl.readPixels to get color at mouse location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Use a table to map this color to an object</a:t>
            </a:r>
          </a:p>
          <a:p>
            <a:endParaRPr lang="en-US" altLang="it-IT">
              <a:ea typeface="ＭＳ Ｐゴシック" panose="020B0600070205080204" pitchFamily="34" charset="-128"/>
            </a:endParaRPr>
          </a:p>
        </p:txBody>
      </p:sp>
      <p:sp>
        <p:nvSpPr>
          <p:cNvPr id="11162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fld id="{E5F98FD7-DC82-4244-9A61-9DC46066E0D2}" type="slidenum">
              <a:rPr lang="es-ES" altLang="it-IT" sz="1000" smtClean="0"/>
              <a:pPr lvl="1">
                <a:spcBef>
                  <a:spcPct val="0"/>
                </a:spcBef>
                <a:buFontTx/>
                <a:buNone/>
              </a:pPr>
              <a:t>25</a:t>
            </a:fld>
            <a:endParaRPr lang="es-ES" altLang="it-IT" sz="1000"/>
          </a:p>
        </p:txBody>
      </p:sp>
      <p:sp>
        <p:nvSpPr>
          <p:cNvPr id="11162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1400">
                <a:latin typeface="Times New Roman" panose="02020603050405020304" pitchFamily="18" charset="0"/>
              </a:rPr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7924800" cy="10668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Picking with Bounding Boxes</a:t>
            </a:r>
          </a:p>
        </p:txBody>
      </p:sp>
      <p:sp>
        <p:nvSpPr>
          <p:cNvPr id="11264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305800" cy="47244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Both previous methods require an extra rendering each time we do a pick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Alternative is to use a table of (axis-aligned) bounding boxes 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Map mouse location to object through table</a:t>
            </a:r>
          </a:p>
        </p:txBody>
      </p:sp>
      <p:sp>
        <p:nvSpPr>
          <p:cNvPr id="11264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fld id="{6D67D86A-733E-478D-BF86-74E7D0499BD3}" type="slidenum">
              <a:rPr lang="es-ES" altLang="it-IT" sz="1000" smtClean="0"/>
              <a:pPr lvl="1">
                <a:spcBef>
                  <a:spcPct val="0"/>
                </a:spcBef>
                <a:buFontTx/>
                <a:buNone/>
              </a:pPr>
              <a:t>26</a:t>
            </a:fld>
            <a:endParaRPr lang="es-ES" altLang="it-IT" sz="1000"/>
          </a:p>
        </p:txBody>
      </p:sp>
      <p:sp>
        <p:nvSpPr>
          <p:cNvPr id="112645" name="Isosceles Triangle 4"/>
          <p:cNvSpPr>
            <a:spLocks noChangeArrowheads="1"/>
          </p:cNvSpPr>
          <p:nvPr/>
        </p:nvSpPr>
        <p:spPr bwMode="auto">
          <a:xfrm>
            <a:off x="3771900" y="4572000"/>
            <a:ext cx="1600200" cy="1524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 anchorCtr="1"/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>
              <a:latin typeface="Times New Roman" panose="02020603050405020304" pitchFamily="18" charset="0"/>
            </a:endParaRPr>
          </a:p>
        </p:txBody>
      </p:sp>
      <p:sp>
        <p:nvSpPr>
          <p:cNvPr id="112646" name="Rectangle 5"/>
          <p:cNvSpPr>
            <a:spLocks noChangeArrowheads="1"/>
          </p:cNvSpPr>
          <p:nvPr/>
        </p:nvSpPr>
        <p:spPr bwMode="auto">
          <a:xfrm>
            <a:off x="3771900" y="4572000"/>
            <a:ext cx="1600200" cy="1524000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/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>
              <a:latin typeface="Times New Roman" panose="02020603050405020304" pitchFamily="18" charset="0"/>
            </a:endParaRPr>
          </a:p>
        </p:txBody>
      </p:sp>
      <p:sp>
        <p:nvSpPr>
          <p:cNvPr id="112647" name="Oval 6"/>
          <p:cNvSpPr>
            <a:spLocks noChangeArrowheads="1"/>
          </p:cNvSpPr>
          <p:nvPr/>
        </p:nvSpPr>
        <p:spPr bwMode="auto">
          <a:xfrm>
            <a:off x="4419600" y="55626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 anchorCtr="1"/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>
              <a:latin typeface="Times New Roman" panose="02020603050405020304" pitchFamily="18" charset="0"/>
            </a:endParaRPr>
          </a:p>
        </p:txBody>
      </p:sp>
      <p:sp>
        <p:nvSpPr>
          <p:cNvPr id="112648" name="Oval 7"/>
          <p:cNvSpPr>
            <a:spLocks noChangeArrowheads="1"/>
          </p:cNvSpPr>
          <p:nvPr/>
        </p:nvSpPr>
        <p:spPr bwMode="auto">
          <a:xfrm>
            <a:off x="4953000" y="48006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 anchorCtr="1"/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>
              <a:latin typeface="Times New Roman" panose="02020603050405020304" pitchFamily="18" charset="0"/>
            </a:endParaRPr>
          </a:p>
        </p:txBody>
      </p:sp>
      <p:sp>
        <p:nvSpPr>
          <p:cNvPr id="112649" name="Oval 8"/>
          <p:cNvSpPr>
            <a:spLocks noChangeArrowheads="1"/>
          </p:cNvSpPr>
          <p:nvPr/>
        </p:nvSpPr>
        <p:spPr bwMode="auto">
          <a:xfrm>
            <a:off x="3048000" y="48768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 anchorCtr="1"/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>
              <a:latin typeface="Times New Roman" panose="02020603050405020304" pitchFamily="18" charset="0"/>
            </a:endParaRPr>
          </a:p>
        </p:txBody>
      </p:sp>
      <p:sp>
        <p:nvSpPr>
          <p:cNvPr id="112650" name="TextBox 9"/>
          <p:cNvSpPr txBox="1">
            <a:spLocks noChangeArrowheads="1"/>
          </p:cNvSpPr>
          <p:nvPr/>
        </p:nvSpPr>
        <p:spPr bwMode="auto">
          <a:xfrm>
            <a:off x="5638800" y="4495800"/>
            <a:ext cx="26987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2400">
                <a:latin typeface="Times New Roman" panose="02020603050405020304" pitchFamily="18" charset="0"/>
              </a:rPr>
              <a:t>inside bounding box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>
                <a:latin typeface="Times New Roman" panose="02020603050405020304" pitchFamily="18" charset="0"/>
              </a:rPr>
              <a:t>outside triangle</a:t>
            </a:r>
          </a:p>
        </p:txBody>
      </p:sp>
      <p:sp>
        <p:nvSpPr>
          <p:cNvPr id="112651" name="TextBox 10"/>
          <p:cNvSpPr txBox="1">
            <a:spLocks noChangeArrowheads="1"/>
          </p:cNvSpPr>
          <p:nvPr/>
        </p:nvSpPr>
        <p:spPr bwMode="auto">
          <a:xfrm>
            <a:off x="5715000" y="5715000"/>
            <a:ext cx="26987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2400">
                <a:latin typeface="Times New Roman" panose="02020603050405020304" pitchFamily="18" charset="0"/>
              </a:rPr>
              <a:t>inside bounding box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>
                <a:latin typeface="Times New Roman" panose="02020603050405020304" pitchFamily="18" charset="0"/>
              </a:rPr>
              <a:t>inside triangle</a:t>
            </a:r>
          </a:p>
        </p:txBody>
      </p:sp>
      <p:sp>
        <p:nvSpPr>
          <p:cNvPr id="112652" name="TextBox 11"/>
          <p:cNvSpPr txBox="1">
            <a:spLocks noChangeArrowheads="1"/>
          </p:cNvSpPr>
          <p:nvPr/>
        </p:nvSpPr>
        <p:spPr bwMode="auto">
          <a:xfrm>
            <a:off x="457200" y="5562600"/>
            <a:ext cx="285273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2400">
                <a:latin typeface="Times New Roman" panose="02020603050405020304" pitchFamily="18" charset="0"/>
              </a:rPr>
              <a:t>outside bounding box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>
                <a:latin typeface="Times New Roman" panose="02020603050405020304" pitchFamily="18" charset="0"/>
              </a:rPr>
              <a:t>outside triangle</a:t>
            </a:r>
          </a:p>
        </p:txBody>
      </p:sp>
      <p:cxnSp>
        <p:nvCxnSpPr>
          <p:cNvPr id="112653" name="Straight Arrow Connector 13"/>
          <p:cNvCxnSpPr>
            <a:cxnSpLocks noChangeShapeType="1"/>
          </p:cNvCxnSpPr>
          <p:nvPr/>
        </p:nvCxnSpPr>
        <p:spPr bwMode="auto">
          <a:xfrm flipV="1">
            <a:off x="2362200" y="5029200"/>
            <a:ext cx="609600" cy="457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654" name="Straight Arrow Connector 16"/>
          <p:cNvCxnSpPr>
            <a:cxnSpLocks noChangeShapeType="1"/>
          </p:cNvCxnSpPr>
          <p:nvPr/>
        </p:nvCxnSpPr>
        <p:spPr bwMode="auto">
          <a:xfrm rot="10800000">
            <a:off x="4724400" y="5791200"/>
            <a:ext cx="990600" cy="6096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655" name="Straight Arrow Connector 18"/>
          <p:cNvCxnSpPr>
            <a:cxnSpLocks noChangeShapeType="1"/>
          </p:cNvCxnSpPr>
          <p:nvPr/>
        </p:nvCxnSpPr>
        <p:spPr bwMode="auto">
          <a:xfrm rot="10800000">
            <a:off x="5181600" y="4953000"/>
            <a:ext cx="533400" cy="76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656" name="Footer Placeholder 1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1400">
                <a:latin typeface="Times New Roman" panose="02020603050405020304" pitchFamily="18" charset="0"/>
              </a:rPr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B3DF0F4A-6E0B-4A15-8D82-C1BE231F01A0}" type="slidenum">
              <a:rPr lang="es-ES" altLang="it-IT" sz="1000" smtClean="0">
                <a:latin typeface="Arial" panose="020B0604020202020204" pitchFamily="34" charset="0"/>
              </a:rPr>
              <a:pPr lvl="1"/>
              <a:t>27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1366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Introduction to Computer Graphics with WebGL</a:t>
            </a:r>
          </a:p>
        </p:txBody>
      </p:sp>
      <p:sp>
        <p:nvSpPr>
          <p:cNvPr id="11366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981200"/>
            <a:ext cx="7543800" cy="17526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Ed Angel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Professor Emeritus of Computer Science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Founding Director, Arts, Research, Technology and Science Laboratory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University of New Mexico</a:t>
            </a:r>
          </a:p>
        </p:txBody>
      </p:sp>
      <p:sp>
        <p:nvSpPr>
          <p:cNvPr id="11366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9596C6FD-C2E8-4B81-8016-8904E5CCA6C3}" type="slidenum">
              <a:rPr lang="es-ES" altLang="it-IT" sz="1000" smtClean="0">
                <a:latin typeface="Arial" panose="020B0604020202020204" pitchFamily="34" charset="0"/>
              </a:rPr>
              <a:pPr lvl="1"/>
              <a:t>28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1469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752600"/>
            <a:ext cx="7772400" cy="11430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Geometry</a:t>
            </a:r>
          </a:p>
        </p:txBody>
      </p:sp>
      <p:sp>
        <p:nvSpPr>
          <p:cNvPr id="11469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276600"/>
            <a:ext cx="8305800" cy="17526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Ed Angel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Professor Emeritus of Computer Science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University of New Mexico</a:t>
            </a:r>
          </a:p>
        </p:txBody>
      </p:sp>
      <p:sp>
        <p:nvSpPr>
          <p:cNvPr id="11469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8BA94682-2E30-483A-9B7D-75699269ABEC}" type="slidenum">
              <a:rPr lang="es-ES" altLang="it-IT" sz="1000" smtClean="0">
                <a:latin typeface="Arial" panose="020B0604020202020204" pitchFamily="34" charset="0"/>
              </a:rPr>
              <a:pPr lvl="1"/>
              <a:t>29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16739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152400"/>
            <a:ext cx="6248400" cy="10668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Objectives</a:t>
            </a:r>
          </a:p>
        </p:txBody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620000" cy="47244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Introduce the elements of geometry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Scalars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Vectors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Points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Develop mathematical operations among them in a coordinate-free manner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Define basic primitives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Line segments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Polygons</a:t>
            </a:r>
          </a:p>
          <a:p>
            <a:pPr lvl="1"/>
            <a:endParaRPr lang="en-US" altLang="it-IT">
              <a:ea typeface="ＭＳ Ｐゴシック" panose="020B0600070205080204" pitchFamily="34" charset="-128"/>
            </a:endParaRPr>
          </a:p>
        </p:txBody>
      </p:sp>
      <p:sp>
        <p:nvSpPr>
          <p:cNvPr id="11674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Menu Listener</a:t>
            </a:r>
          </a:p>
        </p:txBody>
      </p:sp>
      <p:sp>
        <p:nvSpPr>
          <p:cNvPr id="8397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fld id="{D3307BCC-581D-47A7-B31D-E5B39B5782DE}" type="slidenum">
              <a:rPr lang="es-ES" altLang="it-IT" sz="1000" smtClean="0"/>
              <a:pPr lvl="1">
                <a:spcBef>
                  <a:spcPct val="0"/>
                </a:spcBef>
                <a:buFontTx/>
                <a:buNone/>
              </a:pPr>
              <a:t>3</a:t>
            </a:fld>
            <a:endParaRPr lang="es-ES" altLang="it-IT" sz="1000"/>
          </a:p>
        </p:txBody>
      </p:sp>
      <p:sp>
        <p:nvSpPr>
          <p:cNvPr id="83972" name="TextBox 4"/>
          <p:cNvSpPr txBox="1">
            <a:spLocks noChangeArrowheads="1"/>
          </p:cNvSpPr>
          <p:nvPr/>
        </p:nvSpPr>
        <p:spPr bwMode="auto">
          <a:xfrm>
            <a:off x="495300" y="1524000"/>
            <a:ext cx="81534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2400">
                <a:solidFill>
                  <a:srgbClr val="008000"/>
                </a:solidFill>
                <a:latin typeface="Times New Roman" panose="02020603050405020304" pitchFamily="18" charset="0"/>
              </a:rPr>
              <a:t>var m = document.getElementById("mymenu");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>
                <a:solidFill>
                  <a:srgbClr val="008000"/>
                </a:solidFill>
                <a:latin typeface="Times New Roman" panose="02020603050405020304" pitchFamily="18" charset="0"/>
              </a:rPr>
              <a:t>m.addEventListener("click", function()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>
                <a:solidFill>
                  <a:srgbClr val="008000"/>
                </a:solidFill>
                <a:latin typeface="Times New Roman" panose="02020603050405020304" pitchFamily="18" charset="0"/>
              </a:rPr>
              <a:t>   switch (m.selectedIndex)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>
                <a:solidFill>
                  <a:srgbClr val="008000"/>
                </a:solidFill>
                <a:latin typeface="Times New Roman" panose="02020603050405020304" pitchFamily="18" charset="0"/>
              </a:rPr>
              <a:t>      case 0: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>
                <a:solidFill>
                  <a:srgbClr val="008000"/>
                </a:solidFill>
                <a:latin typeface="Times New Roman" panose="02020603050405020304" pitchFamily="18" charset="0"/>
              </a:rPr>
              <a:t>          direction = !direction;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>
                <a:solidFill>
                  <a:srgbClr val="008000"/>
                </a:solidFill>
                <a:latin typeface="Times New Roman" panose="02020603050405020304" pitchFamily="18" charset="0"/>
              </a:rPr>
              <a:t>          break;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>
                <a:solidFill>
                  <a:srgbClr val="008000"/>
                </a:solidFill>
                <a:latin typeface="Times New Roman" panose="02020603050405020304" pitchFamily="18" charset="0"/>
              </a:rPr>
              <a:t>      case 1: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>
                <a:solidFill>
                  <a:srgbClr val="008000"/>
                </a:solidFill>
                <a:latin typeface="Times New Roman" panose="02020603050405020304" pitchFamily="18" charset="0"/>
              </a:rPr>
              <a:t>          delay /= 2.0;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>
                <a:solidFill>
                  <a:srgbClr val="008000"/>
                </a:solidFill>
                <a:latin typeface="Times New Roman" panose="02020603050405020304" pitchFamily="18" charset="0"/>
              </a:rPr>
              <a:t>          break;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>
                <a:solidFill>
                  <a:srgbClr val="008000"/>
                </a:solidFill>
                <a:latin typeface="Times New Roman" panose="02020603050405020304" pitchFamily="18" charset="0"/>
              </a:rPr>
              <a:t>      case 2: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>
                <a:solidFill>
                  <a:srgbClr val="008000"/>
                </a:solidFill>
                <a:latin typeface="Times New Roman" panose="02020603050405020304" pitchFamily="18" charset="0"/>
              </a:rPr>
              <a:t>          delay *= 2.0;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>
                <a:solidFill>
                  <a:srgbClr val="008000"/>
                </a:solidFill>
                <a:latin typeface="Times New Roman" panose="02020603050405020304" pitchFamily="18" charset="0"/>
              </a:rPr>
              <a:t>          break;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>
                <a:solidFill>
                  <a:srgbClr val="008000"/>
                </a:solidFill>
                <a:latin typeface="Times New Roman" panose="02020603050405020304" pitchFamily="18" charset="0"/>
              </a:rPr>
              <a:t>       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>
                <a:solidFill>
                  <a:srgbClr val="008000"/>
                </a:solidFill>
                <a:latin typeface="Times New Roman" panose="02020603050405020304" pitchFamily="18" charset="0"/>
              </a:rPr>
              <a:t>});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>
                <a:solidFill>
                  <a:srgbClr val="008000"/>
                </a:solidFill>
                <a:latin typeface="Times New Roman" panose="02020603050405020304" pitchFamily="18" charset="0"/>
              </a:rPr>
              <a:t>  </a:t>
            </a:r>
          </a:p>
        </p:txBody>
      </p:sp>
      <p:sp>
        <p:nvSpPr>
          <p:cNvPr id="8397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1400">
                <a:latin typeface="Times New Roman" panose="02020603050405020304" pitchFamily="18" charset="0"/>
              </a:rPr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0034221D-AFDD-4DF9-B418-A002B6A71E06}" type="slidenum">
              <a:rPr lang="es-ES" altLang="it-IT" sz="1000" smtClean="0">
                <a:latin typeface="Arial" panose="020B0604020202020204" pitchFamily="34" charset="0"/>
              </a:rPr>
              <a:pPr lvl="1"/>
              <a:t>30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187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Basic Elements</a:t>
            </a:r>
          </a:p>
        </p:txBody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 sz="2700">
                <a:ea typeface="ＭＳ Ｐゴシック" panose="020B0600070205080204" pitchFamily="34" charset="-128"/>
              </a:rPr>
              <a:t>Geometry is the study of the relationships among objects in an n-dimensional space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In computer graphics, we are interested in objects that exist in three dimensions</a:t>
            </a:r>
          </a:p>
          <a:p>
            <a:r>
              <a:rPr lang="en-US" altLang="it-IT" sz="2700">
                <a:ea typeface="ＭＳ Ｐゴシック" panose="020B0600070205080204" pitchFamily="34" charset="-128"/>
              </a:rPr>
              <a:t>Want a minimum set of primitives from which we can build more sophisticated objects</a:t>
            </a:r>
          </a:p>
          <a:p>
            <a:r>
              <a:rPr lang="en-US" altLang="it-IT" sz="2700">
                <a:ea typeface="ＭＳ Ｐゴシック" panose="020B0600070205080204" pitchFamily="34" charset="-128"/>
              </a:rPr>
              <a:t>We will need three basic elements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Scalars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Vectors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Points</a:t>
            </a:r>
          </a:p>
        </p:txBody>
      </p:sp>
      <p:sp>
        <p:nvSpPr>
          <p:cNvPr id="11878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55A667CB-2B3C-4F32-AE2B-3703E04F4211}" type="slidenum">
              <a:rPr lang="es-ES" altLang="it-IT" sz="1000" smtClean="0">
                <a:latin typeface="Arial" panose="020B0604020202020204" pitchFamily="34" charset="0"/>
              </a:rPr>
              <a:pPr lvl="1"/>
              <a:t>31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208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Coordinate-Free Geometry</a:t>
            </a:r>
          </a:p>
        </p:txBody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it-IT" sz="2400">
                <a:ea typeface="ＭＳ Ｐゴシック" panose="020B0600070205080204" pitchFamily="34" charset="-128"/>
              </a:rPr>
              <a:t>When we learned simple geometry, most of us started with a Cartesian approach</a:t>
            </a:r>
          </a:p>
          <a:p>
            <a:pPr lvl="1">
              <a:lnSpc>
                <a:spcPct val="90000"/>
              </a:lnSpc>
            </a:pPr>
            <a:r>
              <a:rPr lang="en-US" altLang="it-IT" sz="2400">
                <a:ea typeface="ＭＳ Ｐゴシック" panose="020B0600070205080204" pitchFamily="34" charset="-128"/>
              </a:rPr>
              <a:t>Points were at locations in space </a:t>
            </a:r>
            <a:r>
              <a:rPr lang="en-US" altLang="it-IT" sz="2400" b="1">
                <a:ea typeface="ＭＳ Ｐゴシック" panose="020B0600070205080204" pitchFamily="34" charset="-128"/>
              </a:rPr>
              <a:t>p</a:t>
            </a:r>
            <a:r>
              <a:rPr lang="en-US" altLang="it-IT" sz="2400">
                <a:ea typeface="ＭＳ Ｐゴシック" panose="020B0600070205080204" pitchFamily="34" charset="-128"/>
              </a:rPr>
              <a:t>=(x,y,z)</a:t>
            </a:r>
          </a:p>
          <a:p>
            <a:pPr lvl="1">
              <a:lnSpc>
                <a:spcPct val="90000"/>
              </a:lnSpc>
            </a:pPr>
            <a:r>
              <a:rPr lang="en-US" altLang="it-IT" sz="2400">
                <a:ea typeface="ＭＳ Ｐゴシック" panose="020B0600070205080204" pitchFamily="34" charset="-128"/>
              </a:rPr>
              <a:t>We derived results by algebraic manipulations involving these coordinates</a:t>
            </a:r>
          </a:p>
          <a:p>
            <a:pPr>
              <a:lnSpc>
                <a:spcPct val="90000"/>
              </a:lnSpc>
            </a:pPr>
            <a:r>
              <a:rPr lang="en-US" altLang="it-IT" sz="2400">
                <a:ea typeface="ＭＳ Ｐゴシック" panose="020B0600070205080204" pitchFamily="34" charset="-128"/>
              </a:rPr>
              <a:t>This approach was nonphysical</a:t>
            </a:r>
          </a:p>
          <a:p>
            <a:pPr lvl="1">
              <a:lnSpc>
                <a:spcPct val="90000"/>
              </a:lnSpc>
            </a:pPr>
            <a:r>
              <a:rPr lang="en-US" altLang="it-IT" sz="2400">
                <a:ea typeface="ＭＳ Ｐゴシック" panose="020B0600070205080204" pitchFamily="34" charset="-128"/>
              </a:rPr>
              <a:t>Physically, points exist regardless of the location of an arbitrary coordinate system</a:t>
            </a:r>
          </a:p>
          <a:p>
            <a:pPr lvl="1">
              <a:lnSpc>
                <a:spcPct val="90000"/>
              </a:lnSpc>
            </a:pPr>
            <a:r>
              <a:rPr lang="en-US" altLang="it-IT" sz="2400">
                <a:ea typeface="ＭＳ Ｐゴシック" panose="020B0600070205080204" pitchFamily="34" charset="-128"/>
              </a:rPr>
              <a:t>Most geometric results are independent of the coordinate system</a:t>
            </a:r>
          </a:p>
          <a:p>
            <a:pPr lvl="1">
              <a:lnSpc>
                <a:spcPct val="90000"/>
              </a:lnSpc>
            </a:pPr>
            <a:r>
              <a:rPr lang="en-US" altLang="it-IT" sz="2400">
                <a:ea typeface="ＭＳ Ｐゴシック" panose="020B0600070205080204" pitchFamily="34" charset="-128"/>
              </a:rPr>
              <a:t>Example Euclidean geometry: two triangles are identical if two corresponding sides and the angle between them are identical</a:t>
            </a:r>
          </a:p>
        </p:txBody>
      </p:sp>
      <p:sp>
        <p:nvSpPr>
          <p:cNvPr id="12083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5AB54D67-DE4C-4388-AD76-0AB387A46ECD}" type="slidenum">
              <a:rPr lang="es-ES" altLang="it-IT" sz="1000" smtClean="0">
                <a:latin typeface="Arial" panose="020B0604020202020204" pitchFamily="34" charset="0"/>
              </a:rPr>
              <a:pPr lvl="1"/>
              <a:t>32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228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Scalars</a:t>
            </a:r>
          </a:p>
        </p:txBody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it-IT" sz="2700">
                <a:ea typeface="ＭＳ Ｐゴシック" panose="020B0600070205080204" pitchFamily="34" charset="-128"/>
              </a:rPr>
              <a:t>Need three basic elements in geometry</a:t>
            </a:r>
          </a:p>
          <a:p>
            <a:pPr lvl="1"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Scalars, Vectors, Points</a:t>
            </a:r>
          </a:p>
          <a:p>
            <a:pPr>
              <a:lnSpc>
                <a:spcPct val="90000"/>
              </a:lnSpc>
            </a:pPr>
            <a:r>
              <a:rPr lang="en-US" altLang="it-IT" sz="2700">
                <a:ea typeface="ＭＳ Ｐゴシック" panose="020B0600070205080204" pitchFamily="34" charset="-128"/>
              </a:rPr>
              <a:t>Scalars can be defined as members of sets which can be combined by two operations (addition and multiplication) obeying some fundamental axioms (associativity, commutivity, inverses)</a:t>
            </a:r>
          </a:p>
          <a:p>
            <a:pPr>
              <a:lnSpc>
                <a:spcPct val="90000"/>
              </a:lnSpc>
            </a:pPr>
            <a:r>
              <a:rPr lang="en-US" altLang="it-IT" sz="2700">
                <a:ea typeface="ＭＳ Ｐゴシック" panose="020B0600070205080204" pitchFamily="34" charset="-128"/>
              </a:rPr>
              <a:t>Examples include the real and complex number systems under the ordinary rules with which we are familiar</a:t>
            </a:r>
          </a:p>
          <a:p>
            <a:pPr>
              <a:lnSpc>
                <a:spcPct val="90000"/>
              </a:lnSpc>
            </a:pPr>
            <a:r>
              <a:rPr lang="en-US" altLang="it-IT" sz="2700">
                <a:ea typeface="ＭＳ Ｐゴシック" panose="020B0600070205080204" pitchFamily="34" charset="-128"/>
              </a:rPr>
              <a:t>Scalars alone have no geometric properties</a:t>
            </a:r>
          </a:p>
        </p:txBody>
      </p:sp>
      <p:sp>
        <p:nvSpPr>
          <p:cNvPr id="12288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AD0504DF-2FF4-44AA-96EC-F9A58D9054BD}" type="slidenum">
              <a:rPr lang="es-ES" altLang="it-IT" sz="1000" smtClean="0">
                <a:latin typeface="Arial" panose="020B0604020202020204" pitchFamily="34" charset="0"/>
              </a:rPr>
              <a:pPr lvl="1"/>
              <a:t>33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249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Vectors</a:t>
            </a:r>
          </a:p>
        </p:txBody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Physical definition: a vector is a quantity with two attributes</a:t>
            </a:r>
          </a:p>
          <a:p>
            <a:pPr lvl="1"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Direction</a:t>
            </a:r>
          </a:p>
          <a:p>
            <a:pPr lvl="1"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Magnitude</a:t>
            </a:r>
          </a:p>
          <a:p>
            <a:pPr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Examples include</a:t>
            </a:r>
          </a:p>
          <a:p>
            <a:pPr lvl="1"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Force</a:t>
            </a:r>
          </a:p>
          <a:p>
            <a:pPr lvl="1"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Velocity</a:t>
            </a:r>
          </a:p>
          <a:p>
            <a:pPr lvl="1"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Directed line segments</a:t>
            </a:r>
          </a:p>
          <a:p>
            <a:pPr lvl="2">
              <a:lnSpc>
                <a:spcPct val="90000"/>
              </a:lnSpc>
            </a:pPr>
            <a:r>
              <a:rPr lang="en-US" altLang="it-IT" sz="2400">
                <a:ea typeface="ＭＳ Ｐゴシック" panose="020B0600070205080204" pitchFamily="34" charset="-128"/>
              </a:rPr>
              <a:t>Most important example for graphics</a:t>
            </a:r>
          </a:p>
          <a:p>
            <a:pPr lvl="2">
              <a:lnSpc>
                <a:spcPct val="90000"/>
              </a:lnSpc>
            </a:pPr>
            <a:r>
              <a:rPr lang="en-US" altLang="it-IT" sz="2400">
                <a:ea typeface="ＭＳ Ｐゴシック" panose="020B0600070205080204" pitchFamily="34" charset="-128"/>
              </a:rPr>
              <a:t>Can map to other types</a:t>
            </a:r>
          </a:p>
        </p:txBody>
      </p:sp>
      <p:sp>
        <p:nvSpPr>
          <p:cNvPr id="124933" name="Line 4"/>
          <p:cNvSpPr>
            <a:spLocks noChangeShapeType="1"/>
          </p:cNvSpPr>
          <p:nvPr/>
        </p:nvSpPr>
        <p:spPr bwMode="auto">
          <a:xfrm flipV="1">
            <a:off x="6711950" y="4454525"/>
            <a:ext cx="1143000" cy="1219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124934" name="Text Box 5"/>
          <p:cNvSpPr txBox="1">
            <a:spLocks noChangeArrowheads="1"/>
          </p:cNvSpPr>
          <p:nvPr/>
        </p:nvSpPr>
        <p:spPr bwMode="auto">
          <a:xfrm>
            <a:off x="7315200" y="4953000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i="1"/>
              <a:t>v</a:t>
            </a:r>
          </a:p>
        </p:txBody>
      </p:sp>
      <p:sp>
        <p:nvSpPr>
          <p:cNvPr id="124935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150B522B-8F0B-464F-A24B-6C9429D3EFD3}" type="slidenum">
              <a:rPr lang="es-ES" altLang="it-IT" sz="1000" smtClean="0">
                <a:latin typeface="Arial" panose="020B0604020202020204" pitchFamily="34" charset="0"/>
              </a:rPr>
              <a:pPr lvl="1"/>
              <a:t>34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269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Vector Operations</a:t>
            </a:r>
          </a:p>
        </p:txBody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924800" cy="4724400"/>
          </a:xfrm>
        </p:spPr>
        <p:txBody>
          <a:bodyPr/>
          <a:lstStyle/>
          <a:p>
            <a:r>
              <a:rPr lang="en-US" altLang="it-IT" sz="2700">
                <a:ea typeface="ＭＳ Ｐゴシック" panose="020B0600070205080204" pitchFamily="34" charset="-128"/>
              </a:rPr>
              <a:t>Every vector has an inverse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Same magnitude but points in opposite direction</a:t>
            </a:r>
          </a:p>
          <a:p>
            <a:r>
              <a:rPr lang="en-US" altLang="it-IT" sz="2700">
                <a:ea typeface="ＭＳ Ｐゴシック" panose="020B0600070205080204" pitchFamily="34" charset="-128"/>
              </a:rPr>
              <a:t>Every vector can be multiplied by a scalar</a:t>
            </a:r>
          </a:p>
          <a:p>
            <a:r>
              <a:rPr lang="en-US" altLang="it-IT" sz="2700">
                <a:ea typeface="ＭＳ Ｐゴシック" panose="020B0600070205080204" pitchFamily="34" charset="-128"/>
              </a:rPr>
              <a:t>There is a zero vector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Zero magnitude, undefined orientation</a:t>
            </a:r>
          </a:p>
          <a:p>
            <a:r>
              <a:rPr lang="en-US" altLang="it-IT" sz="2700">
                <a:ea typeface="ＭＳ Ｐゴシック" panose="020B0600070205080204" pitchFamily="34" charset="-128"/>
              </a:rPr>
              <a:t>The sum of any two vectors is a vector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Use head-to-tail axiom</a:t>
            </a:r>
          </a:p>
        </p:txBody>
      </p:sp>
      <p:sp>
        <p:nvSpPr>
          <p:cNvPr id="126981" name="Line 4"/>
          <p:cNvSpPr>
            <a:spLocks noChangeShapeType="1"/>
          </p:cNvSpPr>
          <p:nvPr/>
        </p:nvSpPr>
        <p:spPr bwMode="auto">
          <a:xfrm flipV="1">
            <a:off x="996950" y="4987925"/>
            <a:ext cx="1143000" cy="1219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126982" name="Text Box 5"/>
          <p:cNvSpPr txBox="1">
            <a:spLocks noChangeArrowheads="1"/>
          </p:cNvSpPr>
          <p:nvPr/>
        </p:nvSpPr>
        <p:spPr bwMode="auto">
          <a:xfrm>
            <a:off x="1600200" y="5486400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i="1"/>
              <a:t>v</a:t>
            </a:r>
          </a:p>
        </p:txBody>
      </p:sp>
      <p:sp>
        <p:nvSpPr>
          <p:cNvPr id="126983" name="Line 6"/>
          <p:cNvSpPr>
            <a:spLocks noChangeShapeType="1"/>
          </p:cNvSpPr>
          <p:nvPr/>
        </p:nvSpPr>
        <p:spPr bwMode="auto">
          <a:xfrm flipV="1">
            <a:off x="2590800" y="5029200"/>
            <a:ext cx="1143000" cy="1219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126984" name="Text Box 7"/>
          <p:cNvSpPr txBox="1">
            <a:spLocks noChangeArrowheads="1"/>
          </p:cNvSpPr>
          <p:nvPr/>
        </p:nvSpPr>
        <p:spPr bwMode="auto">
          <a:xfrm>
            <a:off x="3143250" y="5527675"/>
            <a:ext cx="420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i="1"/>
              <a:t>-v</a:t>
            </a:r>
          </a:p>
        </p:txBody>
      </p:sp>
      <p:sp>
        <p:nvSpPr>
          <p:cNvPr id="126985" name="Line 8"/>
          <p:cNvSpPr>
            <a:spLocks noChangeShapeType="1"/>
          </p:cNvSpPr>
          <p:nvPr/>
        </p:nvSpPr>
        <p:spPr bwMode="auto">
          <a:xfrm flipV="1">
            <a:off x="4368800" y="5222875"/>
            <a:ext cx="762000" cy="762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126986" name="Text Box 9"/>
          <p:cNvSpPr txBox="1">
            <a:spLocks noChangeArrowheads="1"/>
          </p:cNvSpPr>
          <p:nvPr/>
        </p:nvSpPr>
        <p:spPr bwMode="auto">
          <a:xfrm>
            <a:off x="4953000" y="5410200"/>
            <a:ext cx="511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i="1">
                <a:sym typeface="Symbol" panose="05050102010706020507" pitchFamily="18" charset="2"/>
              </a:rPr>
              <a:t></a:t>
            </a:r>
            <a:r>
              <a:rPr lang="en-US" altLang="it-IT" i="1"/>
              <a:t>v</a:t>
            </a:r>
          </a:p>
        </p:txBody>
      </p:sp>
      <p:sp>
        <p:nvSpPr>
          <p:cNvPr id="126987" name="Line 10"/>
          <p:cNvSpPr>
            <a:spLocks noChangeShapeType="1"/>
          </p:cNvSpPr>
          <p:nvPr/>
        </p:nvSpPr>
        <p:spPr bwMode="auto">
          <a:xfrm flipV="1">
            <a:off x="6338888" y="4987925"/>
            <a:ext cx="1143000" cy="1219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126988" name="Text Box 11"/>
          <p:cNvSpPr txBox="1">
            <a:spLocks noChangeArrowheads="1"/>
          </p:cNvSpPr>
          <p:nvPr/>
        </p:nvSpPr>
        <p:spPr bwMode="auto">
          <a:xfrm>
            <a:off x="6248400" y="51816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v</a:t>
            </a:r>
          </a:p>
        </p:txBody>
      </p:sp>
      <p:sp>
        <p:nvSpPr>
          <p:cNvPr id="126989" name="Line 12"/>
          <p:cNvSpPr>
            <a:spLocks noChangeShapeType="1"/>
          </p:cNvSpPr>
          <p:nvPr/>
        </p:nvSpPr>
        <p:spPr bwMode="auto">
          <a:xfrm flipV="1">
            <a:off x="6400800" y="5867400"/>
            <a:ext cx="10668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126990" name="Line 13"/>
          <p:cNvSpPr>
            <a:spLocks noChangeShapeType="1"/>
          </p:cNvSpPr>
          <p:nvPr/>
        </p:nvSpPr>
        <p:spPr bwMode="auto">
          <a:xfrm flipV="1">
            <a:off x="7467600" y="510540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126991" name="Text Box 14"/>
          <p:cNvSpPr txBox="1">
            <a:spLocks noChangeArrowheads="1"/>
          </p:cNvSpPr>
          <p:nvPr/>
        </p:nvSpPr>
        <p:spPr bwMode="auto">
          <a:xfrm>
            <a:off x="7146925" y="590867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i="1"/>
              <a:t>u</a:t>
            </a:r>
          </a:p>
        </p:txBody>
      </p:sp>
      <p:sp>
        <p:nvSpPr>
          <p:cNvPr id="126992" name="Text Box 15"/>
          <p:cNvSpPr txBox="1">
            <a:spLocks noChangeArrowheads="1"/>
          </p:cNvSpPr>
          <p:nvPr/>
        </p:nvSpPr>
        <p:spPr bwMode="auto">
          <a:xfrm>
            <a:off x="7578725" y="5146675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i="1"/>
              <a:t>w</a:t>
            </a:r>
          </a:p>
        </p:txBody>
      </p:sp>
      <p:sp>
        <p:nvSpPr>
          <p:cNvPr id="126993" name="Footer Placeholder 1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98A141D4-C588-404B-A0DA-BEC10CC5E2D7}" type="slidenum">
              <a:rPr lang="es-ES" altLang="it-IT" sz="1000" smtClean="0">
                <a:latin typeface="Arial" panose="020B0604020202020204" pitchFamily="34" charset="0"/>
              </a:rPr>
              <a:pPr lvl="1"/>
              <a:t>35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29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Linear Vector Spaces</a:t>
            </a:r>
          </a:p>
        </p:txBody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382000" cy="47244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Mathematical system for manipulating vectors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Operations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Scalar-vector multiplication </a:t>
            </a:r>
            <a:r>
              <a:rPr lang="en-US" altLang="it-IT" sz="30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u</a:t>
            </a:r>
            <a:r>
              <a:rPr lang="en-US" altLang="it-IT" sz="3000">
                <a:ea typeface="ＭＳ Ｐゴシック" panose="020B0600070205080204" pitchFamily="34" charset="-128"/>
              </a:rPr>
              <a:t>=</a:t>
            </a:r>
            <a:r>
              <a:rPr lang="en-US" altLang="it-IT" sz="3000">
                <a:ea typeface="ＭＳ Ｐゴシック" panose="020B0600070205080204" pitchFamily="34" charset="-128"/>
                <a:sym typeface="Symbol" panose="05050102010706020507" pitchFamily="18" charset="2"/>
              </a:rPr>
              <a:t></a:t>
            </a:r>
            <a:r>
              <a:rPr lang="en-US" altLang="it-IT" sz="3000" i="1">
                <a:latin typeface="Times New Roman" panose="02020603050405020304" pitchFamily="18" charset="0"/>
                <a:ea typeface="ＭＳ Ｐゴシック" panose="020B0600070205080204" pitchFamily="34" charset="-128"/>
                <a:sym typeface="Symbol" panose="05050102010706020507" pitchFamily="18" charset="2"/>
              </a:rPr>
              <a:t>v</a:t>
            </a:r>
            <a:endParaRPr lang="en-US" altLang="it-IT" sz="3000" i="1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Vector-vector addition: </a:t>
            </a:r>
            <a:r>
              <a:rPr lang="en-US" altLang="it-IT" sz="30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w</a:t>
            </a:r>
            <a:r>
              <a:rPr lang="en-US" altLang="it-IT" sz="3000">
                <a:ea typeface="ＭＳ Ｐゴシック" panose="020B0600070205080204" pitchFamily="34" charset="-128"/>
              </a:rPr>
              <a:t>=</a:t>
            </a:r>
            <a:r>
              <a:rPr lang="en-US" altLang="it-IT" sz="30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u</a:t>
            </a:r>
            <a:r>
              <a:rPr lang="en-US" altLang="it-IT" sz="3000">
                <a:ea typeface="ＭＳ Ｐゴシック" panose="020B0600070205080204" pitchFamily="34" charset="-128"/>
              </a:rPr>
              <a:t>+</a:t>
            </a:r>
            <a:r>
              <a:rPr lang="en-US" altLang="it-IT" sz="30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v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Expressions such as </a:t>
            </a:r>
          </a:p>
          <a:p>
            <a:pPr lvl="1">
              <a:buFontTx/>
              <a:buNone/>
            </a:pPr>
            <a:r>
              <a:rPr lang="en-US" altLang="it-IT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v=u+2w-3r</a:t>
            </a:r>
          </a:p>
          <a:p>
            <a:pPr>
              <a:buFontTx/>
              <a:buNone/>
            </a:pPr>
            <a:r>
              <a:rPr lang="en-US" altLang="it-IT">
                <a:ea typeface="ＭＳ Ｐゴシック" panose="020B0600070205080204" pitchFamily="34" charset="-128"/>
              </a:rPr>
              <a:t>Make sense in a vector space</a:t>
            </a:r>
          </a:p>
        </p:txBody>
      </p:sp>
      <p:sp>
        <p:nvSpPr>
          <p:cNvPr id="12902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EA34452A-DAD9-43F0-AB15-36341F11654F}" type="slidenum">
              <a:rPr lang="es-ES" altLang="it-IT" sz="1000" smtClean="0">
                <a:latin typeface="Arial" panose="020B0604020202020204" pitchFamily="34" charset="0"/>
              </a:rPr>
              <a:pPr lvl="1"/>
              <a:t>36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31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Vectors Lack Position</a:t>
            </a:r>
          </a:p>
        </p:txBody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it-IT" sz="2800">
                <a:ea typeface="ＭＳ Ｐゴシック" panose="020B0600070205080204" pitchFamily="34" charset="-128"/>
              </a:rPr>
              <a:t>These vectors are identical</a:t>
            </a:r>
          </a:p>
          <a:p>
            <a:pPr lvl="1"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Same length and magnitude</a:t>
            </a:r>
          </a:p>
          <a:p>
            <a:pPr lvl="1">
              <a:lnSpc>
                <a:spcPct val="90000"/>
              </a:lnSpc>
            </a:pPr>
            <a:endParaRPr lang="en-US" altLang="it-IT">
              <a:ea typeface="ＭＳ Ｐゴシック" panose="020B0600070205080204" pitchFamily="34" charset="-128"/>
            </a:endParaRPr>
          </a:p>
          <a:p>
            <a:pPr lvl="1">
              <a:lnSpc>
                <a:spcPct val="90000"/>
              </a:lnSpc>
            </a:pPr>
            <a:endParaRPr lang="en-US" altLang="it-IT" sz="2200">
              <a:ea typeface="ＭＳ Ｐゴシック" panose="020B0600070205080204" pitchFamily="34" charset="-128"/>
            </a:endParaRPr>
          </a:p>
          <a:p>
            <a:pPr lvl="1">
              <a:lnSpc>
                <a:spcPct val="90000"/>
              </a:lnSpc>
            </a:pPr>
            <a:endParaRPr lang="en-US" altLang="it-IT" sz="2200">
              <a:ea typeface="ＭＳ Ｐゴシック" panose="020B0600070205080204" pitchFamily="34" charset="-128"/>
            </a:endParaRPr>
          </a:p>
          <a:p>
            <a:pPr lvl="1">
              <a:lnSpc>
                <a:spcPct val="90000"/>
              </a:lnSpc>
            </a:pPr>
            <a:endParaRPr lang="en-US" altLang="it-IT" sz="2200">
              <a:ea typeface="ＭＳ Ｐゴシック" panose="020B0600070205080204" pitchFamily="34" charset="-128"/>
            </a:endParaRPr>
          </a:p>
          <a:p>
            <a:pPr lvl="1">
              <a:lnSpc>
                <a:spcPct val="90000"/>
              </a:lnSpc>
            </a:pPr>
            <a:endParaRPr lang="en-US" altLang="it-IT" sz="2200">
              <a:ea typeface="ＭＳ Ｐゴシック" panose="020B0600070205080204" pitchFamily="34" charset="-128"/>
            </a:endParaRPr>
          </a:p>
          <a:p>
            <a:pPr lvl="1">
              <a:lnSpc>
                <a:spcPct val="90000"/>
              </a:lnSpc>
            </a:pPr>
            <a:endParaRPr lang="en-US" altLang="it-IT" sz="2200">
              <a:ea typeface="ＭＳ Ｐゴシック" panose="020B0600070205080204" pitchFamily="34" charset="-128"/>
            </a:endParaRPr>
          </a:p>
          <a:p>
            <a:pPr lvl="1">
              <a:lnSpc>
                <a:spcPct val="90000"/>
              </a:lnSpc>
            </a:pPr>
            <a:endParaRPr lang="en-US" altLang="it-IT" sz="2200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</a:pPr>
            <a:r>
              <a:rPr lang="en-US" altLang="it-IT" sz="2800">
                <a:ea typeface="ＭＳ Ｐゴシック" panose="020B0600070205080204" pitchFamily="34" charset="-128"/>
              </a:rPr>
              <a:t>Vectors spaces insufficient for geometry</a:t>
            </a:r>
          </a:p>
          <a:p>
            <a:pPr lvl="1"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Need points</a:t>
            </a:r>
          </a:p>
        </p:txBody>
      </p:sp>
      <p:pic>
        <p:nvPicPr>
          <p:cNvPr id="131077" name="Picture 7" descr="AN04F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590800"/>
            <a:ext cx="2317750" cy="247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1078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A4011D35-69C3-4FDA-A059-0B25B3C66FB2}" type="slidenum">
              <a:rPr lang="es-ES" altLang="it-IT" sz="1000" smtClean="0">
                <a:latin typeface="Arial" panose="020B0604020202020204" pitchFamily="34" charset="0"/>
              </a:rPr>
              <a:pPr lvl="1"/>
              <a:t>37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33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Points</a:t>
            </a:r>
          </a:p>
        </p:txBody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Location in space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Operations allowed between points and vectors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Point-point subtraction yields a vector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Equivalent to point-vector addition </a:t>
            </a:r>
          </a:p>
        </p:txBody>
      </p:sp>
      <p:pic>
        <p:nvPicPr>
          <p:cNvPr id="133125" name="Picture 7" descr="AN04F0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076700"/>
            <a:ext cx="3276600" cy="229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26" name="Text Box 8"/>
          <p:cNvSpPr txBox="1">
            <a:spLocks noChangeArrowheads="1"/>
          </p:cNvSpPr>
          <p:nvPr/>
        </p:nvSpPr>
        <p:spPr bwMode="auto">
          <a:xfrm>
            <a:off x="5338763" y="5130800"/>
            <a:ext cx="11969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2800"/>
              <a:t>P=</a:t>
            </a:r>
            <a:r>
              <a:rPr lang="en-US" altLang="it-IT" sz="2800" i="1"/>
              <a:t>v</a:t>
            </a:r>
            <a:r>
              <a:rPr lang="en-US" altLang="it-IT" sz="2800"/>
              <a:t>+Q</a:t>
            </a:r>
          </a:p>
        </p:txBody>
      </p:sp>
      <p:sp>
        <p:nvSpPr>
          <p:cNvPr id="133127" name="Text Box 9"/>
          <p:cNvSpPr txBox="1">
            <a:spLocks noChangeArrowheads="1"/>
          </p:cNvSpPr>
          <p:nvPr/>
        </p:nvSpPr>
        <p:spPr bwMode="auto">
          <a:xfrm>
            <a:off x="5343525" y="4292600"/>
            <a:ext cx="11160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2800" i="1"/>
              <a:t>v</a:t>
            </a:r>
            <a:r>
              <a:rPr lang="en-US" altLang="it-IT" sz="2800"/>
              <a:t>=P-Q</a:t>
            </a:r>
          </a:p>
        </p:txBody>
      </p:sp>
      <p:sp>
        <p:nvSpPr>
          <p:cNvPr id="133128" name="Footer Placeholder 7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B9EFC6CB-9238-4D25-B277-1D6BAC5317FB}" type="slidenum">
              <a:rPr lang="es-ES" altLang="it-IT" sz="1000" smtClean="0">
                <a:latin typeface="Arial" panose="020B0604020202020204" pitchFamily="34" charset="0"/>
              </a:rPr>
              <a:pPr lvl="1"/>
              <a:t>38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35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Affine Spaces</a:t>
            </a:r>
          </a:p>
        </p:txBody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Point + a vector space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Operations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Vector-vector addition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Scalar-vector multiplication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Point-vector addition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Scalar-scalar operations</a:t>
            </a:r>
          </a:p>
          <a:p>
            <a:r>
              <a:rPr lang="en-US" altLang="it-IT" sz="2700">
                <a:ea typeface="ＭＳ Ｐゴシック" panose="020B0600070205080204" pitchFamily="34" charset="-128"/>
              </a:rPr>
              <a:t>For any point define</a:t>
            </a:r>
          </a:p>
          <a:p>
            <a:pPr lvl="1"/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1 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• 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P = P</a:t>
            </a:r>
          </a:p>
          <a:p>
            <a:pPr lvl="1"/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0 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•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 P = </a:t>
            </a:r>
            <a:r>
              <a:rPr lang="en-US" altLang="it-IT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0</a:t>
            </a:r>
            <a:r>
              <a:rPr lang="en-US" altLang="it-IT">
                <a:ea typeface="ＭＳ Ｐゴシック" panose="020B0600070205080204" pitchFamily="34" charset="-128"/>
              </a:rPr>
              <a:t> (zero vector)</a:t>
            </a:r>
          </a:p>
        </p:txBody>
      </p:sp>
      <p:sp>
        <p:nvSpPr>
          <p:cNvPr id="13517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99DDE1F1-028D-4F8B-913B-5652FB4A2B83}" type="slidenum">
              <a:rPr lang="es-ES" altLang="it-IT" sz="1000" smtClean="0">
                <a:latin typeface="Arial" panose="020B0604020202020204" pitchFamily="34" charset="0"/>
              </a:rPr>
              <a:pPr lvl="1"/>
              <a:t>39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pic>
        <p:nvPicPr>
          <p:cNvPr id="137219" name="Picture 7" descr="AN04F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352800"/>
            <a:ext cx="248285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7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Lines</a:t>
            </a:r>
          </a:p>
        </p:txBody>
      </p:sp>
      <p:sp>
        <p:nvSpPr>
          <p:cNvPr id="1372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Consider all points of the form</a:t>
            </a:r>
          </a:p>
          <a:p>
            <a:pPr lvl="1"/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P(</a:t>
            </a:r>
            <a:r>
              <a:rPr lang="en-US" altLang="it-IT">
                <a:latin typeface="Symbol" panose="05050102010706020507" pitchFamily="18" charset="2"/>
                <a:ea typeface="ＭＳ Ｐゴシック" panose="020B0600070205080204" pitchFamily="34" charset="-128"/>
              </a:rPr>
              <a:t>a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)=P</a:t>
            </a:r>
            <a:r>
              <a:rPr lang="en-US" altLang="it-IT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0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 + </a:t>
            </a:r>
            <a:r>
              <a:rPr lang="en-US" altLang="it-IT">
                <a:latin typeface="Symbol" panose="05050102010706020507" pitchFamily="18" charset="2"/>
                <a:ea typeface="ＭＳ Ｐゴシック" panose="020B0600070205080204" pitchFamily="34" charset="-128"/>
              </a:rPr>
              <a:t>a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en-US" altLang="it-IT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d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Set of all points that pass through P</a:t>
            </a:r>
            <a:r>
              <a:rPr lang="en-US" altLang="it-IT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0</a:t>
            </a:r>
            <a:r>
              <a:rPr lang="en-US" altLang="it-IT">
                <a:ea typeface="ＭＳ Ｐゴシック" panose="020B0600070205080204" pitchFamily="34" charset="-128"/>
              </a:rPr>
              <a:t> in the direction of the vector </a:t>
            </a:r>
            <a:r>
              <a:rPr lang="en-US" altLang="it-IT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d</a:t>
            </a:r>
          </a:p>
        </p:txBody>
      </p:sp>
      <p:sp>
        <p:nvSpPr>
          <p:cNvPr id="137222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Using keydown Event</a:t>
            </a:r>
          </a:p>
        </p:txBody>
      </p:sp>
      <p:sp>
        <p:nvSpPr>
          <p:cNvPr id="8601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fld id="{DA969173-C0A1-44E0-AA99-B8A62507959A}" type="slidenum">
              <a:rPr lang="es-ES" altLang="it-IT" sz="1000" smtClean="0"/>
              <a:pPr lvl="1">
                <a:spcBef>
                  <a:spcPct val="0"/>
                </a:spcBef>
                <a:buFontTx/>
                <a:buNone/>
              </a:pPr>
              <a:t>4</a:t>
            </a:fld>
            <a:endParaRPr lang="es-ES" altLang="it-IT" sz="1000"/>
          </a:p>
        </p:txBody>
      </p:sp>
      <p:sp>
        <p:nvSpPr>
          <p:cNvPr id="86020" name="TextBox 4"/>
          <p:cNvSpPr txBox="1">
            <a:spLocks noChangeArrowheads="1"/>
          </p:cNvSpPr>
          <p:nvPr/>
        </p:nvSpPr>
        <p:spPr bwMode="auto">
          <a:xfrm>
            <a:off x="304800" y="1447800"/>
            <a:ext cx="8458200" cy="489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2400" dirty="0" err="1">
                <a:solidFill>
                  <a:srgbClr val="008000"/>
                </a:solidFill>
                <a:latin typeface="Times New Roman" panose="02020603050405020304" pitchFamily="18" charset="0"/>
              </a:rPr>
              <a:t>window.addEventListener</a:t>
            </a:r>
            <a:r>
              <a:rPr lang="en-US" altLang="it-IT" sz="2400" dirty="0">
                <a:solidFill>
                  <a:srgbClr val="008000"/>
                </a:solidFill>
                <a:latin typeface="Times New Roman" panose="02020603050405020304" pitchFamily="18" charset="0"/>
              </a:rPr>
              <a:t>("</a:t>
            </a:r>
            <a:r>
              <a:rPr lang="en-US" altLang="it-IT" sz="2400" dirty="0" err="1">
                <a:solidFill>
                  <a:srgbClr val="008000"/>
                </a:solidFill>
                <a:latin typeface="Times New Roman" panose="02020603050405020304" pitchFamily="18" charset="0"/>
              </a:rPr>
              <a:t>keydown</a:t>
            </a:r>
            <a:r>
              <a:rPr lang="en-US" altLang="it-IT" sz="2400" dirty="0">
                <a:solidFill>
                  <a:srgbClr val="008000"/>
                </a:solidFill>
                <a:latin typeface="Times New Roman" panose="02020603050405020304" pitchFamily="18" charset="0"/>
              </a:rPr>
              <a:t>", function()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 dirty="0">
                <a:solidFill>
                  <a:srgbClr val="008000"/>
                </a:solidFill>
                <a:latin typeface="Times New Roman" panose="02020603050405020304" pitchFamily="18" charset="0"/>
              </a:rPr>
              <a:t>   switch (</a:t>
            </a:r>
            <a:r>
              <a:rPr lang="en-US" altLang="it-IT" sz="2400" dirty="0" err="1">
                <a:solidFill>
                  <a:srgbClr val="008000"/>
                </a:solidFill>
                <a:latin typeface="Times New Roman" panose="02020603050405020304" pitchFamily="18" charset="0"/>
              </a:rPr>
              <a:t>event.keyCode</a:t>
            </a:r>
            <a:r>
              <a:rPr lang="en-US" altLang="it-IT" sz="2400" dirty="0">
                <a:solidFill>
                  <a:srgbClr val="008000"/>
                </a:solidFill>
                <a:latin typeface="Times New Roman" panose="02020603050405020304" pitchFamily="18" charset="0"/>
              </a:rPr>
              <a:t>)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 dirty="0">
                <a:solidFill>
                  <a:srgbClr val="008000"/>
                </a:solidFill>
                <a:latin typeface="Times New Roman" panose="02020603050405020304" pitchFamily="18" charset="0"/>
              </a:rPr>
              <a:t>      case 49: // ’1’ key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 dirty="0">
                <a:solidFill>
                  <a:srgbClr val="008000"/>
                </a:solidFill>
                <a:latin typeface="Times New Roman" panose="02020603050405020304" pitchFamily="18" charset="0"/>
              </a:rPr>
              <a:t>         direction = !direction;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 dirty="0">
                <a:solidFill>
                  <a:srgbClr val="008000"/>
                </a:solidFill>
                <a:latin typeface="Times New Roman" panose="02020603050405020304" pitchFamily="18" charset="0"/>
              </a:rPr>
              <a:t>         break;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 dirty="0">
                <a:solidFill>
                  <a:srgbClr val="008000"/>
                </a:solidFill>
                <a:latin typeface="Times New Roman" panose="02020603050405020304" pitchFamily="18" charset="0"/>
              </a:rPr>
              <a:t>      case 50: // ’2’ key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 dirty="0">
                <a:solidFill>
                  <a:srgbClr val="008000"/>
                </a:solidFill>
                <a:latin typeface="Times New Roman" panose="02020603050405020304" pitchFamily="18" charset="0"/>
              </a:rPr>
              <a:t>         delay /= 2.0;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 dirty="0">
                <a:solidFill>
                  <a:srgbClr val="008000"/>
                </a:solidFill>
                <a:latin typeface="Times New Roman" panose="02020603050405020304" pitchFamily="18" charset="0"/>
              </a:rPr>
              <a:t>         break;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 dirty="0">
                <a:solidFill>
                  <a:srgbClr val="008000"/>
                </a:solidFill>
                <a:latin typeface="Times New Roman" panose="02020603050405020304" pitchFamily="18" charset="0"/>
              </a:rPr>
              <a:t>      case 51: // ’3’ key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 dirty="0">
                <a:solidFill>
                  <a:srgbClr val="008000"/>
                </a:solidFill>
                <a:latin typeface="Times New Roman" panose="02020603050405020304" pitchFamily="18" charset="0"/>
              </a:rPr>
              <a:t>         delay *= 2.0;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 dirty="0">
                <a:solidFill>
                  <a:srgbClr val="008000"/>
                </a:solidFill>
                <a:latin typeface="Times New Roman" panose="02020603050405020304" pitchFamily="18" charset="0"/>
              </a:rPr>
              <a:t>         break;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 dirty="0">
                <a:solidFill>
                  <a:srgbClr val="008000"/>
                </a:solidFill>
                <a:latin typeface="Times New Roman" panose="02020603050405020304" pitchFamily="18" charset="0"/>
              </a:rPr>
              <a:t>   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 dirty="0">
                <a:solidFill>
                  <a:srgbClr val="008000"/>
                </a:solidFill>
                <a:latin typeface="Times New Roman" panose="02020603050405020304" pitchFamily="18" charset="0"/>
              </a:rPr>
              <a:t>});</a:t>
            </a:r>
          </a:p>
        </p:txBody>
      </p:sp>
      <p:sp>
        <p:nvSpPr>
          <p:cNvPr id="8602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1400">
                <a:latin typeface="Times New Roman" panose="02020603050405020304" pitchFamily="18" charset="0"/>
              </a:rPr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Don’t Know Unicode</a:t>
            </a:r>
          </a:p>
        </p:txBody>
      </p:sp>
      <p:sp>
        <p:nvSpPr>
          <p:cNvPr id="8806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fld id="{5AEC3D49-5CBB-47A8-9C02-4C548EA93AF8}" type="slidenum">
              <a:rPr lang="es-ES" altLang="it-IT" sz="1000" smtClean="0"/>
              <a:pPr lvl="1">
                <a:spcBef>
                  <a:spcPct val="0"/>
                </a:spcBef>
                <a:buFontTx/>
                <a:buNone/>
              </a:pPr>
              <a:t>5</a:t>
            </a:fld>
            <a:endParaRPr lang="es-ES" altLang="it-IT" sz="1000"/>
          </a:p>
        </p:txBody>
      </p:sp>
      <p:sp>
        <p:nvSpPr>
          <p:cNvPr id="88068" name="TextBox 4"/>
          <p:cNvSpPr txBox="1">
            <a:spLocks noChangeArrowheads="1"/>
          </p:cNvSpPr>
          <p:nvPr/>
        </p:nvSpPr>
        <p:spPr bwMode="auto">
          <a:xfrm>
            <a:off x="609600" y="1443038"/>
            <a:ext cx="7391400" cy="526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2400" dirty="0" err="1">
                <a:solidFill>
                  <a:srgbClr val="008000"/>
                </a:solidFill>
                <a:latin typeface="Times New Roman" panose="02020603050405020304" pitchFamily="18" charset="0"/>
              </a:rPr>
              <a:t>window.onkeydown</a:t>
            </a:r>
            <a:r>
              <a:rPr lang="en-US" altLang="it-IT" sz="2400" dirty="0">
                <a:solidFill>
                  <a:srgbClr val="008000"/>
                </a:solidFill>
                <a:latin typeface="Times New Roman" panose="02020603050405020304" pitchFamily="18" charset="0"/>
              </a:rPr>
              <a:t> = function(event)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 dirty="0">
                <a:solidFill>
                  <a:srgbClr val="008000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it-IT" sz="2400" dirty="0" err="1">
                <a:solidFill>
                  <a:srgbClr val="008000"/>
                </a:solidFill>
                <a:latin typeface="Times New Roman" panose="02020603050405020304" pitchFamily="18" charset="0"/>
              </a:rPr>
              <a:t>var</a:t>
            </a:r>
            <a:r>
              <a:rPr lang="en-US" altLang="it-IT" sz="2400" dirty="0">
                <a:solidFill>
                  <a:srgbClr val="008000"/>
                </a:solidFill>
                <a:latin typeface="Times New Roman" panose="02020603050405020304" pitchFamily="18" charset="0"/>
              </a:rPr>
              <a:t> key = </a:t>
            </a:r>
            <a:r>
              <a:rPr lang="en-US" altLang="it-IT" sz="2400" dirty="0" err="1">
                <a:solidFill>
                  <a:srgbClr val="008000"/>
                </a:solidFill>
                <a:latin typeface="Times New Roman" panose="02020603050405020304" pitchFamily="18" charset="0"/>
              </a:rPr>
              <a:t>String.fromCharCode</a:t>
            </a:r>
            <a:r>
              <a:rPr lang="en-US" altLang="it-IT" sz="2400" dirty="0">
                <a:solidFill>
                  <a:srgbClr val="008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it-IT" sz="2400" dirty="0" err="1">
                <a:solidFill>
                  <a:srgbClr val="008000"/>
                </a:solidFill>
                <a:latin typeface="Times New Roman" panose="02020603050405020304" pitchFamily="18" charset="0"/>
              </a:rPr>
              <a:t>event.keyCode</a:t>
            </a:r>
            <a:r>
              <a:rPr lang="en-US" altLang="it-IT" sz="2400" dirty="0">
                <a:solidFill>
                  <a:srgbClr val="008000"/>
                </a:solidFill>
                <a:latin typeface="Times New Roman" panose="02020603050405020304" pitchFamily="18" charset="0"/>
              </a:rPr>
              <a:t>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 dirty="0">
                <a:solidFill>
                  <a:srgbClr val="008000"/>
                </a:solidFill>
                <a:latin typeface="Times New Roman" panose="02020603050405020304" pitchFamily="18" charset="0"/>
              </a:rPr>
              <a:t>   switch (key)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 dirty="0">
                <a:solidFill>
                  <a:srgbClr val="008000"/>
                </a:solidFill>
                <a:latin typeface="Times New Roman" panose="02020603050405020304" pitchFamily="18" charset="0"/>
              </a:rPr>
              <a:t>     case ’1’: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 dirty="0">
                <a:solidFill>
                  <a:srgbClr val="008000"/>
                </a:solidFill>
                <a:latin typeface="Times New Roman" panose="02020603050405020304" pitchFamily="18" charset="0"/>
              </a:rPr>
              <a:t>       direction = !direction;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 dirty="0">
                <a:solidFill>
                  <a:srgbClr val="008000"/>
                </a:solidFill>
                <a:latin typeface="Times New Roman" panose="02020603050405020304" pitchFamily="18" charset="0"/>
              </a:rPr>
              <a:t>       break;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 dirty="0">
                <a:solidFill>
                  <a:srgbClr val="008000"/>
                </a:solidFill>
                <a:latin typeface="Times New Roman" panose="02020603050405020304" pitchFamily="18" charset="0"/>
              </a:rPr>
              <a:t>     case ’2’: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 dirty="0">
                <a:solidFill>
                  <a:srgbClr val="008000"/>
                </a:solidFill>
                <a:latin typeface="Times New Roman" panose="02020603050405020304" pitchFamily="18" charset="0"/>
              </a:rPr>
              <a:t>       delay /= 2.0;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 dirty="0">
                <a:solidFill>
                  <a:srgbClr val="008000"/>
                </a:solidFill>
                <a:latin typeface="Times New Roman" panose="02020603050405020304" pitchFamily="18" charset="0"/>
              </a:rPr>
              <a:t>       break;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 dirty="0">
                <a:solidFill>
                  <a:srgbClr val="008000"/>
                </a:solidFill>
                <a:latin typeface="Times New Roman" panose="02020603050405020304" pitchFamily="18" charset="0"/>
              </a:rPr>
              <a:t>     case ’3’: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 dirty="0">
                <a:solidFill>
                  <a:srgbClr val="008000"/>
                </a:solidFill>
                <a:latin typeface="Times New Roman" panose="02020603050405020304" pitchFamily="18" charset="0"/>
              </a:rPr>
              <a:t>       delay *= 2.0;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 dirty="0">
                <a:solidFill>
                  <a:srgbClr val="008000"/>
                </a:solidFill>
                <a:latin typeface="Times New Roman" panose="02020603050405020304" pitchFamily="18" charset="0"/>
              </a:rPr>
              <a:t>       break;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 dirty="0">
                <a:solidFill>
                  <a:srgbClr val="008000"/>
                </a:solidFill>
                <a:latin typeface="Times New Roman" panose="02020603050405020304" pitchFamily="18" charset="0"/>
              </a:rPr>
              <a:t>   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 dirty="0">
                <a:solidFill>
                  <a:srgbClr val="008000"/>
                </a:solidFill>
                <a:latin typeface="Times New Roman" panose="02020603050405020304" pitchFamily="18" charset="0"/>
              </a:rPr>
              <a:t>};  </a:t>
            </a:r>
          </a:p>
        </p:txBody>
      </p:sp>
      <p:sp>
        <p:nvSpPr>
          <p:cNvPr id="8806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1400">
                <a:latin typeface="Times New Roman" panose="02020603050405020304" pitchFamily="18" charset="0"/>
              </a:rPr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Slider Element</a:t>
            </a:r>
          </a:p>
        </p:txBody>
      </p:sp>
      <p:sp>
        <p:nvSpPr>
          <p:cNvPr id="901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Puts slider on page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Give it an </a:t>
            </a:r>
            <a:r>
              <a:rPr lang="en-US" altLang="it-IT">
                <a:solidFill>
                  <a:srgbClr val="008000"/>
                </a:solidFill>
                <a:ea typeface="ＭＳ Ｐゴシック" panose="020B0600070205080204" pitchFamily="34" charset="-128"/>
              </a:rPr>
              <a:t>id</a:t>
            </a:r>
            <a:r>
              <a:rPr lang="en-US" altLang="it-IT">
                <a:ea typeface="ＭＳ Ｐゴシック" panose="020B0600070205080204" pitchFamily="34" charset="-128"/>
              </a:rPr>
              <a:t>entifier 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Give it </a:t>
            </a:r>
            <a:r>
              <a:rPr lang="en-US" altLang="it-IT">
                <a:solidFill>
                  <a:srgbClr val="008000"/>
                </a:solidFill>
                <a:ea typeface="ＭＳ Ｐゴシック" panose="020B0600070205080204" pitchFamily="34" charset="-128"/>
              </a:rPr>
              <a:t>minimum </a:t>
            </a:r>
            <a:r>
              <a:rPr lang="en-US" altLang="it-IT">
                <a:ea typeface="ＭＳ Ｐゴシック" panose="020B0600070205080204" pitchFamily="34" charset="-128"/>
              </a:rPr>
              <a:t>and </a:t>
            </a:r>
            <a:r>
              <a:rPr lang="en-US" altLang="it-IT">
                <a:solidFill>
                  <a:srgbClr val="008000"/>
                </a:solidFill>
                <a:ea typeface="ＭＳ Ｐゴシック" panose="020B0600070205080204" pitchFamily="34" charset="-128"/>
              </a:rPr>
              <a:t>maximum </a:t>
            </a:r>
            <a:r>
              <a:rPr lang="en-US" altLang="it-IT">
                <a:ea typeface="ＭＳ Ｐゴシック" panose="020B0600070205080204" pitchFamily="34" charset="-128"/>
              </a:rPr>
              <a:t>values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Give it a step </a:t>
            </a:r>
            <a:r>
              <a:rPr lang="en-US" altLang="it-IT">
                <a:solidFill>
                  <a:srgbClr val="008000"/>
                </a:solidFill>
                <a:ea typeface="ＭＳ Ｐゴシック" panose="020B0600070205080204" pitchFamily="34" charset="-128"/>
              </a:rPr>
              <a:t>size </a:t>
            </a:r>
            <a:r>
              <a:rPr lang="en-US" altLang="it-IT">
                <a:ea typeface="ＭＳ Ｐゴシック" panose="020B0600070205080204" pitchFamily="34" charset="-128"/>
              </a:rPr>
              <a:t>needed to generate an event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Give it an initial </a:t>
            </a:r>
            <a:r>
              <a:rPr lang="en-US" altLang="it-IT">
                <a:solidFill>
                  <a:srgbClr val="008000"/>
                </a:solidFill>
                <a:ea typeface="ＭＳ Ｐゴシック" panose="020B0600070205080204" pitchFamily="34" charset="-128"/>
              </a:rPr>
              <a:t>value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Use </a:t>
            </a:r>
            <a:r>
              <a:rPr lang="en-US" altLang="it-IT">
                <a:solidFill>
                  <a:srgbClr val="32946A"/>
                </a:solidFill>
                <a:ea typeface="ＭＳ Ｐゴシック" panose="020B0600070205080204" pitchFamily="34" charset="-128"/>
              </a:rPr>
              <a:t>div</a:t>
            </a:r>
            <a:r>
              <a:rPr lang="en-US" altLang="it-IT">
                <a:solidFill>
                  <a:schemeClr val="accent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it-IT">
                <a:ea typeface="ＭＳ Ｐゴシック" panose="020B0600070205080204" pitchFamily="34" charset="-128"/>
              </a:rPr>
              <a:t>tag to put below canvas</a:t>
            </a:r>
          </a:p>
          <a:p>
            <a:pPr>
              <a:buFontTx/>
              <a:buNone/>
            </a:pPr>
            <a:endParaRPr lang="en-US" altLang="it-IT">
              <a:solidFill>
                <a:srgbClr val="008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fld id="{575CA2D7-38E0-499A-A31C-EFEAE4B0737F}" type="slidenum">
              <a:rPr lang="es-ES" altLang="it-IT" sz="1000" smtClean="0"/>
              <a:pPr lvl="1">
                <a:spcBef>
                  <a:spcPct val="0"/>
                </a:spcBef>
                <a:buFontTx/>
                <a:buNone/>
              </a:pPr>
              <a:t>6</a:t>
            </a:fld>
            <a:endParaRPr lang="es-ES" altLang="it-IT" sz="1000"/>
          </a:p>
        </p:txBody>
      </p:sp>
      <p:sp>
        <p:nvSpPr>
          <p:cNvPr id="90117" name="TextBox 4"/>
          <p:cNvSpPr txBox="1">
            <a:spLocks noChangeArrowheads="1"/>
          </p:cNvSpPr>
          <p:nvPr/>
        </p:nvSpPr>
        <p:spPr bwMode="auto">
          <a:xfrm>
            <a:off x="914400" y="4724400"/>
            <a:ext cx="6248400" cy="15700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2400">
                <a:solidFill>
                  <a:srgbClr val="32946A"/>
                </a:solidFill>
                <a:latin typeface="Times New Roman" panose="02020603050405020304" pitchFamily="18" charset="0"/>
              </a:rPr>
              <a:t>&lt;div&gt;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>
                <a:solidFill>
                  <a:srgbClr val="32946A"/>
                </a:solidFill>
                <a:latin typeface="Times New Roman" panose="02020603050405020304" pitchFamily="18" charset="0"/>
              </a:rPr>
              <a:t>speed 0 &lt;input id="slide" type="range"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>
                <a:solidFill>
                  <a:srgbClr val="32946A"/>
                </a:solidFill>
                <a:latin typeface="Times New Roman" panose="02020603050405020304" pitchFamily="18" charset="0"/>
              </a:rPr>
              <a:t>   min="0" max="100" step="10" value="50" /&gt;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>
                <a:solidFill>
                  <a:srgbClr val="32946A"/>
                </a:solidFill>
                <a:latin typeface="Times New Roman" panose="02020603050405020304" pitchFamily="18" charset="0"/>
              </a:rPr>
              <a:t>100 &lt;/div&gt;</a:t>
            </a:r>
          </a:p>
        </p:txBody>
      </p:sp>
      <p:sp>
        <p:nvSpPr>
          <p:cNvPr id="90118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1400">
                <a:latin typeface="Times New Roman" panose="02020603050405020304" pitchFamily="18" charset="0"/>
              </a:rPr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onchange Event Listener</a:t>
            </a:r>
          </a:p>
        </p:txBody>
      </p:sp>
      <p:sp>
        <p:nvSpPr>
          <p:cNvPr id="9216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fld id="{97EAA77F-785D-4CAE-AB01-0E538E335657}" type="slidenum">
              <a:rPr lang="es-ES" altLang="it-IT" sz="1000" smtClean="0"/>
              <a:pPr lvl="1">
                <a:spcBef>
                  <a:spcPct val="0"/>
                </a:spcBef>
                <a:buFontTx/>
                <a:buNone/>
              </a:pPr>
              <a:t>7</a:t>
            </a:fld>
            <a:endParaRPr lang="es-ES" altLang="it-IT" sz="1000"/>
          </a:p>
        </p:txBody>
      </p:sp>
      <p:sp>
        <p:nvSpPr>
          <p:cNvPr id="92165" name="TextBox 4"/>
          <p:cNvSpPr txBox="1">
            <a:spLocks noChangeArrowheads="1"/>
          </p:cNvSpPr>
          <p:nvPr/>
        </p:nvSpPr>
        <p:spPr bwMode="auto">
          <a:xfrm>
            <a:off x="762000" y="2286000"/>
            <a:ext cx="7848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2400">
                <a:solidFill>
                  <a:srgbClr val="008000"/>
                </a:solidFill>
                <a:latin typeface="Times New Roman" panose="02020603050405020304" pitchFamily="18" charset="0"/>
              </a:rPr>
              <a:t>document.getElementById("slide").onchange =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>
                <a:solidFill>
                  <a:srgbClr val="008000"/>
                </a:solidFill>
                <a:latin typeface="Times New Roman" panose="02020603050405020304" pitchFamily="18" charset="0"/>
              </a:rPr>
              <a:t>   function() { delay = event.srcElement.value; };</a:t>
            </a:r>
          </a:p>
        </p:txBody>
      </p:sp>
      <p:sp>
        <p:nvSpPr>
          <p:cNvPr id="92166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1400">
                <a:latin typeface="Times New Roman" panose="02020603050405020304" pitchFamily="18" charset="0"/>
              </a:rPr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fld id="{C0FA39CF-BC8A-4A6F-B574-5A86A5E94A18}" type="slidenum">
              <a:rPr lang="es-ES" altLang="it-IT" sz="1000" smtClean="0"/>
              <a:pPr lvl="1">
                <a:spcBef>
                  <a:spcPct val="0"/>
                </a:spcBef>
                <a:buFontTx/>
                <a:buNone/>
              </a:pPr>
              <a:t>8</a:t>
            </a:fld>
            <a:endParaRPr lang="es-ES" altLang="it-IT" sz="1000"/>
          </a:p>
        </p:txBody>
      </p:sp>
      <p:sp>
        <p:nvSpPr>
          <p:cNvPr id="9421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Introduction to Computer Graphics with WebGL</a:t>
            </a:r>
          </a:p>
        </p:txBody>
      </p:sp>
      <p:sp>
        <p:nvSpPr>
          <p:cNvPr id="9421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981200"/>
            <a:ext cx="7543800" cy="17526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Ed Angel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Professor Emeritus of Computer Science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Founding Director, Arts, Research, Technology and Science Laboratory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University of New Mexico</a:t>
            </a:r>
          </a:p>
        </p:txBody>
      </p:sp>
      <p:sp>
        <p:nvSpPr>
          <p:cNvPr id="9421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1400">
                <a:latin typeface="Times New Roman" panose="02020603050405020304" pitchFamily="18" charset="0"/>
              </a:rPr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fld id="{C3D6009D-5F93-4F8A-B8E9-BF301D879982}" type="slidenum">
              <a:rPr lang="es-ES" altLang="it-IT" sz="1000" smtClean="0"/>
              <a:pPr lvl="1">
                <a:spcBef>
                  <a:spcPct val="0"/>
                </a:spcBef>
                <a:buFontTx/>
                <a:buNone/>
              </a:pPr>
              <a:t>9</a:t>
            </a:fld>
            <a:endParaRPr lang="es-ES" altLang="it-IT" sz="1000"/>
          </a:p>
        </p:txBody>
      </p:sp>
      <p:sp>
        <p:nvSpPr>
          <p:cNvPr id="9523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752600"/>
            <a:ext cx="7772400" cy="11430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Position Input</a:t>
            </a:r>
          </a:p>
        </p:txBody>
      </p:sp>
      <p:sp>
        <p:nvSpPr>
          <p:cNvPr id="9523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276600"/>
            <a:ext cx="7696200" cy="17526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Ed Angel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Professor Emeritus of Computer Science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University of New Mexico</a:t>
            </a:r>
          </a:p>
        </p:txBody>
      </p:sp>
      <p:sp>
        <p:nvSpPr>
          <p:cNvPr id="9523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1400">
                <a:latin typeface="Times New Roman" panose="02020603050405020304" pitchFamily="18" charset="0"/>
              </a:rPr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ULA1">
  <a:themeElements>
    <a:clrScheme name="ULA1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ULA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ctr" anchorCtr="1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ctr" anchorCtr="1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ULA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LA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LA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LA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LA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LA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LA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C:\PPT\VENEZUELA\ULA1.PPT</Template>
  <TotalTime>11004</TotalTime>
  <Words>2272</Words>
  <Application>Microsoft Office PowerPoint</Application>
  <PresentationFormat>Presentazione su schermo (4:3)</PresentationFormat>
  <Paragraphs>400</Paragraphs>
  <Slides>39</Slides>
  <Notes>19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39</vt:i4>
      </vt:variant>
    </vt:vector>
  </HeadingPairs>
  <TitlesOfParts>
    <vt:vector size="46" baseType="lpstr">
      <vt:lpstr>ＭＳ Ｐゴシック</vt:lpstr>
      <vt:lpstr>Arial</vt:lpstr>
      <vt:lpstr>Symbol</vt:lpstr>
      <vt:lpstr>Times New Roman</vt:lpstr>
      <vt:lpstr>ULA1</vt:lpstr>
      <vt:lpstr>ClipArt</vt:lpstr>
      <vt:lpstr>Equation</vt:lpstr>
      <vt:lpstr>Controling Rotation Speed</vt:lpstr>
      <vt:lpstr>Menus</vt:lpstr>
      <vt:lpstr>Menu Listener</vt:lpstr>
      <vt:lpstr>Using keydown Event</vt:lpstr>
      <vt:lpstr>Don’t Know Unicode</vt:lpstr>
      <vt:lpstr>Slider Element</vt:lpstr>
      <vt:lpstr>onchange Event Listener</vt:lpstr>
      <vt:lpstr>Introduction to Computer Graphics with WebGL</vt:lpstr>
      <vt:lpstr>Position Input</vt:lpstr>
      <vt:lpstr>Objectives</vt:lpstr>
      <vt:lpstr>Window Coordinates</vt:lpstr>
      <vt:lpstr>Window to Clip Coordinates</vt:lpstr>
      <vt:lpstr>Returning Position from Click Event</vt:lpstr>
      <vt:lpstr>CAD-like Examples</vt:lpstr>
      <vt:lpstr>Window Events</vt:lpstr>
      <vt:lpstr>Reshape Events</vt:lpstr>
      <vt:lpstr>onresize Event</vt:lpstr>
      <vt:lpstr>Keeping Square Proportions</vt:lpstr>
      <vt:lpstr>Introduction to Computer Graphics with WebGL</vt:lpstr>
      <vt:lpstr>Picking</vt:lpstr>
      <vt:lpstr>Objectives</vt:lpstr>
      <vt:lpstr>Why is Picking Difficult?</vt:lpstr>
      <vt:lpstr>Selection</vt:lpstr>
      <vt:lpstr>Selection</vt:lpstr>
      <vt:lpstr>Picking with Color</vt:lpstr>
      <vt:lpstr>Picking with Bounding Boxes</vt:lpstr>
      <vt:lpstr>Introduction to Computer Graphics with WebGL</vt:lpstr>
      <vt:lpstr>Geometry</vt:lpstr>
      <vt:lpstr>Objectives</vt:lpstr>
      <vt:lpstr>Basic Elements</vt:lpstr>
      <vt:lpstr>Coordinate-Free Geometry</vt:lpstr>
      <vt:lpstr>Scalars</vt:lpstr>
      <vt:lpstr>Vectors</vt:lpstr>
      <vt:lpstr>Vector Operations</vt:lpstr>
      <vt:lpstr>Linear Vector Spaces</vt:lpstr>
      <vt:lpstr>Vectors Lack Position</vt:lpstr>
      <vt:lpstr>Points</vt:lpstr>
      <vt:lpstr>Affine Spaces</vt:lpstr>
      <vt:lpstr>Lines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 Angel</dc:creator>
  <cp:lastModifiedBy>Marco Schaerf</cp:lastModifiedBy>
  <cp:revision>74</cp:revision>
  <dcterms:created xsi:type="dcterms:W3CDTF">2014-01-25T21:57:35Z</dcterms:created>
  <dcterms:modified xsi:type="dcterms:W3CDTF">2018-03-20T08:56:56Z</dcterms:modified>
</cp:coreProperties>
</file>