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18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56548E-4459-4CCB-9CB6-05EFF87D069A}" type="datetime1">
              <a:rPr lang="en-US" altLang="it-IT"/>
              <a:pPr>
                <a:defRPr/>
              </a:pPr>
              <a:t>3/20/2018</a:t>
            </a:fld>
            <a:endParaRPr lang="en-US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4347A4-0352-4000-A092-15DBAD928F3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0213D5-24D4-45F8-9C1F-BE8AE2FA75D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452EF10-D931-406C-A13D-F9DD064BAC1B}" type="slidenum">
              <a:rPr lang="en-US" altLang="it-IT" sz="1300" smtClean="0"/>
              <a:pPr/>
              <a:t>1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1C633C9-A90D-4287-978A-513370F6D8A0}" type="slidenum">
              <a:rPr lang="en-US" altLang="it-IT" sz="1300" smtClean="0"/>
              <a:pPr/>
              <a:t>10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A86F17F-F747-4759-8063-BC039FF68355}" type="slidenum">
              <a:rPr lang="en-US" altLang="it-IT" sz="1300" smtClean="0"/>
              <a:pPr/>
              <a:t>11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999FF23-4B28-4195-AABB-9EC536A82824}" type="slidenum">
              <a:rPr lang="en-US" altLang="it-IT" sz="1300" smtClean="0"/>
              <a:pPr/>
              <a:t>2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E5BB77F-AF9B-4943-A345-32A8F5638B7F}" type="slidenum">
              <a:rPr lang="en-US" altLang="it-IT" sz="1300" smtClean="0"/>
              <a:pPr/>
              <a:t>3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5C595F6-2865-4F0A-8072-7A89A191C3F9}" type="slidenum">
              <a:rPr lang="en-US" altLang="it-IT" sz="1300" smtClean="0"/>
              <a:pPr/>
              <a:t>4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5D2E75E-4D29-483D-90F7-032C265FE900}" type="slidenum">
              <a:rPr lang="en-US" altLang="it-IT" sz="1300" smtClean="0"/>
              <a:pPr/>
              <a:t>5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2183903-1FB2-45E2-AB11-92CBCA8686D1}" type="slidenum">
              <a:rPr lang="en-US" altLang="it-IT" sz="1300" smtClean="0"/>
              <a:pPr/>
              <a:t>6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8151E01-D377-49C4-BDE4-C122C5F8BF78}" type="slidenum">
              <a:rPr lang="en-US" altLang="it-IT" sz="1300" smtClean="0"/>
              <a:pPr/>
              <a:t>7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CCB7C56-0176-482A-B969-0ED792FC8B7F}" type="slidenum">
              <a:rPr lang="en-US" altLang="it-IT" sz="1300" smtClean="0"/>
              <a:pPr/>
              <a:t>8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405C992-B543-4D1D-ACF8-211A14EAC9AB}" type="slidenum">
              <a:rPr lang="en-US" altLang="it-IT" sz="1300" smtClean="0"/>
              <a:pPr/>
              <a:t>9</a:t>
            </a:fld>
            <a:endParaRPr lang="en-US" altLang="it-IT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A1700A8-4715-4E27-AB54-F15E200ADEF4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6093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DEC5EAE-E89C-4FC0-9A87-79EC609F4A80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0232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B1EF48D-5D00-49DC-93AF-F26C8C638DF8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1533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3857270-092D-415C-9C1D-9EFBB03344C1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00152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41D01CF-8716-4B49-8AD7-897168C35525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4075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51480DE-53A8-4625-9F09-F3BBBBFF2FC2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80098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093CE09-DDE7-456D-B1FC-7E18EFCF6EAC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3081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6282317-AFDD-48B8-8381-403EB0A0C676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6964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F0217A8-B580-457D-9C6B-D65B6540353C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05109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F8DCD51-AD97-47F4-8108-76AB5B5244D3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6911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4919997-9F66-4CF9-9A08-E77EE1C6AEEB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62040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>
              <a:defRPr/>
            </a:pPr>
            <a:fld id="{D4E337E3-53F0-4593-97E1-CBEC5DCB8EF6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030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lipArt" r:id="rId14" imgW="2354263" imgH="1792288" progId="MS_ClipArt_Gallery.2">
                  <p:embed/>
                </p:oleObj>
              </mc:Choice>
              <mc:Fallback>
                <p:oleObj name="ClipArt" r:id="rId14" imgW="2354263" imgH="1792288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7086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9DDE1F1-028D-4F8B-913B-5652FB4A2B83}" type="slidenum">
              <a:rPr lang="es-ES" altLang="it-IT" sz="1000" smtClean="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pic>
        <p:nvPicPr>
          <p:cNvPr id="137219" name="Picture 7" descr="AN04F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52800"/>
            <a:ext cx="24828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Lines</a:t>
            </a:r>
          </a:p>
        </p:txBody>
      </p:sp>
      <p:sp>
        <p:nvSpPr>
          <p:cNvPr id="137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Consider all points of the form</a:t>
            </a:r>
          </a:p>
          <a:p>
            <a:pPr lvl="1"/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+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Set of all points that pass through 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ea typeface="ＭＳ Ｐゴシック" panose="020B0600070205080204" pitchFamily="34" charset="-128"/>
              </a:rPr>
              <a:t> in the direction of the vector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</a:p>
        </p:txBody>
      </p:sp>
      <p:sp>
        <p:nvSpPr>
          <p:cNvPr id="1372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Barycentric Coordinates</a:t>
            </a: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Triangle is convex so any point inside can be represented as an affine sum</a:t>
            </a:r>
          </a:p>
          <a:p>
            <a:pPr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1,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2,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Q+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</a:p>
          <a:p>
            <a:pPr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where </a:t>
            </a:r>
          </a:p>
          <a:p>
            <a:pPr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1</a:t>
            </a:r>
          </a:p>
          <a:p>
            <a:pPr>
              <a:buFontTx/>
              <a:buNone/>
            </a:pP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    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&gt;=0</a:t>
            </a:r>
          </a:p>
          <a:p>
            <a:pPr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 representation   is called the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barycentric coordinate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representation of P</a:t>
            </a:r>
          </a:p>
          <a:p>
            <a:pPr>
              <a:buFontTx/>
              <a:buNone/>
            </a:pPr>
            <a:endParaRPr lang="en-US" altLang="it-IT" baseline="-25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F7C7339-9E4B-4BCF-9B4D-2C12EAA8E7DB}" type="slidenum">
              <a:rPr lang="es-ES" altLang="it-IT" sz="1000" smtClean="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5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8B5A86FE-DCC9-4F32-89A0-AB1E8F1CBC2C}"/>
              </a:ext>
            </a:extLst>
          </p:cNvPr>
          <p:cNvGrpSpPr/>
          <p:nvPr/>
        </p:nvGrpSpPr>
        <p:grpSpPr>
          <a:xfrm>
            <a:off x="4724400" y="3697338"/>
            <a:ext cx="3810000" cy="2657475"/>
            <a:chOff x="4267200" y="3962400"/>
            <a:chExt cx="3810000" cy="2657475"/>
          </a:xfrm>
        </p:grpSpPr>
        <p:pic>
          <p:nvPicPr>
            <p:cNvPr id="157699" name="Picture 5" descr="AN04F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962400"/>
              <a:ext cx="3276600" cy="2657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702" name="Text Box 6"/>
            <p:cNvSpPr txBox="1">
              <a:spLocks noChangeArrowheads="1"/>
            </p:cNvSpPr>
            <p:nvPr/>
          </p:nvSpPr>
          <p:spPr bwMode="auto">
            <a:xfrm>
              <a:off x="5715000" y="57150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it-IT" dirty="0"/>
                <a:t>u</a:t>
              </a:r>
            </a:p>
          </p:txBody>
        </p:sp>
        <p:sp>
          <p:nvSpPr>
            <p:cNvPr id="157703" name="Text Box 7"/>
            <p:cNvSpPr txBox="1">
              <a:spLocks noChangeArrowheads="1"/>
            </p:cNvSpPr>
            <p:nvPr/>
          </p:nvSpPr>
          <p:spPr bwMode="auto">
            <a:xfrm>
              <a:off x="4953000" y="48768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it-IT"/>
                <a:t>v</a:t>
              </a:r>
            </a:p>
          </p:txBody>
        </p:sp>
        <p:sp>
          <p:nvSpPr>
            <p:cNvPr id="157704" name="Text Box 8"/>
            <p:cNvSpPr txBox="1">
              <a:spLocks noChangeArrowheads="1"/>
            </p:cNvSpPr>
            <p:nvPr/>
          </p:nvSpPr>
          <p:spPr bwMode="auto">
            <a:xfrm>
              <a:off x="4267200" y="5943600"/>
              <a:ext cx="3540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it-IT" dirty="0"/>
                <a:t>P</a:t>
              </a:r>
            </a:p>
          </p:txBody>
        </p:sp>
      </p:grpSp>
      <p:sp>
        <p:nvSpPr>
          <p:cNvPr id="157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A0C3675-4A74-4851-9C5B-F89A82B2863A}" type="slidenum">
              <a:rPr lang="es-ES" altLang="it-IT" sz="1000" smtClean="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7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>
                <a:ea typeface="ＭＳ Ｐゴシック" panose="020B0600070205080204" pitchFamily="34" charset="-128"/>
              </a:rPr>
              <a:t>Normals</a:t>
            </a:r>
            <a:endParaRPr lang="en-US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23696"/>
            <a:ext cx="7772400" cy="4724400"/>
          </a:xfrm>
        </p:spPr>
        <p:txBody>
          <a:bodyPr/>
          <a:lstStyle/>
          <a:p>
            <a:r>
              <a:rPr lang="en-US" altLang="it-IT" sz="2700" dirty="0">
                <a:ea typeface="ＭＳ Ｐゴシック" panose="020B0600070205080204" pitchFamily="34" charset="-128"/>
              </a:rPr>
              <a:t>In three dimensional spaces, every plane has a vector n  perpendicular or orthogonal to it called the </a:t>
            </a:r>
            <a:r>
              <a:rPr lang="en-US" altLang="it-IT" sz="2700" b="1" dirty="0">
                <a:ea typeface="ＭＳ Ｐゴシック" panose="020B0600070205080204" pitchFamily="34" charset="-128"/>
              </a:rPr>
              <a:t>normal vector</a:t>
            </a:r>
          </a:p>
          <a:p>
            <a:r>
              <a:rPr lang="en-US" altLang="it-IT" sz="2700" dirty="0">
                <a:ea typeface="ＭＳ Ｐゴシック" panose="020B0600070205080204" pitchFamily="34" charset="-128"/>
              </a:rPr>
              <a:t>From the two-point vector form</a:t>
            </a:r>
            <a:r>
              <a:rPr lang="en-US" altLang="it-IT" dirty="0">
                <a:ea typeface="ＭＳ Ｐゴシック" panose="020B0600070205080204" pitchFamily="34" charset="-128"/>
              </a:rPr>
              <a:t> 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P(</a:t>
            </a:r>
            <a:r>
              <a:rPr lang="en-US" altLang="it-IT" sz="2400" dirty="0" err="1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it-IT" sz="2400" dirty="0" err="1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</a:t>
            </a:r>
            <a:r>
              <a:rPr lang="en-US" altLang="it-IT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P+</a:t>
            </a:r>
            <a:r>
              <a:rPr lang="en-US" altLang="it-IT" sz="2400" dirty="0" err="1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u+</a:t>
            </a:r>
            <a:r>
              <a:rPr lang="en-US" altLang="it-IT" sz="2400" dirty="0" err="1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sz="2800" dirty="0">
                <a:ea typeface="ＭＳ Ｐゴシック" panose="020B0600070205080204" pitchFamily="34" charset="-128"/>
              </a:rPr>
              <a:t>we know  we can use the cross product to find     </a:t>
            </a:r>
            <a:r>
              <a:rPr lang="en-US" altLang="it-IT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= u  </a:t>
            </a:r>
            <a:r>
              <a:rPr lang="en-US" altLang="it-IT" sz="2800" dirty="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</a:t>
            </a:r>
            <a:r>
              <a:rPr lang="en-US" altLang="it-IT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</a:t>
            </a:r>
            <a:r>
              <a:rPr lang="en-US" altLang="it-IT" sz="2800" dirty="0">
                <a:ea typeface="ＭＳ Ｐゴシック" panose="020B0600070205080204" pitchFamily="34" charset="-128"/>
              </a:rPr>
              <a:t>and the equivalent form</a:t>
            </a:r>
          </a:p>
          <a:p>
            <a:pPr>
              <a:buFontTx/>
              <a:buNone/>
            </a:pPr>
            <a:r>
              <a:rPr lang="en-US" altLang="it-IT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(P(</a:t>
            </a:r>
            <a:r>
              <a:rPr lang="en-US" altLang="it-IT" sz="2800" dirty="0">
                <a:latin typeface="Symbol" panose="05050102010706020507" pitchFamily="18" charset="2"/>
                <a:ea typeface="ＭＳ Ｐゴシック" panose="020B0600070205080204" pitchFamily="34" charset="-128"/>
              </a:rPr>
              <a:t>a, b</a:t>
            </a:r>
            <a:r>
              <a:rPr lang="en-US" altLang="it-IT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)-P) </a:t>
            </a:r>
            <a:r>
              <a:rPr lang="en-US" altLang="it-IT" sz="2800" dirty="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 n=0</a:t>
            </a:r>
            <a:r>
              <a:rPr lang="en-US" altLang="it-IT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>
              <a:buFontTx/>
              <a:buNone/>
            </a:pPr>
            <a:r>
              <a:rPr lang="en-US" altLang="it-IT" dirty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157705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 dirty="0"/>
              <a:t>Angel and </a:t>
            </a:r>
            <a:r>
              <a:rPr lang="en-US" altLang="it-IT" sz="1400" dirty="0" err="1"/>
              <a:t>Shreiner</a:t>
            </a:r>
            <a:r>
              <a:rPr lang="en-US" altLang="it-IT" sz="1400" dirty="0"/>
              <a:t>: Interactive Computer Graphics 7E © Addison-Wesley 2015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9AD4D39-F202-4B2D-AB4A-1B0526D9D464}" type="slidenum">
              <a:rPr lang="es-ES" altLang="it-IT" sz="1000" smtClean="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Parametric Form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This form is known as the parametric form of the line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More robust and general than other forms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Extends to curves and surfaces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Two-dimensional forms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Explicit: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y = mx +h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Implicit: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ax + by +c =0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Parametric: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x(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=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+ (1-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)x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y(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=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+ (1-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)y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</a:p>
          <a:p>
            <a:pPr lvl="1">
              <a:lnSpc>
                <a:spcPct val="90000"/>
              </a:lnSpc>
            </a:pPr>
            <a:endParaRPr lang="en-US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9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05ACA68-1465-4F10-97F2-A82A2F5F3D02}" type="slidenum">
              <a:rPr lang="es-ES" altLang="it-IT" sz="1000" smtClean="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Rays and Line Segments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If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ea typeface="ＭＳ Ｐゴシック" panose="020B0600070205080204" pitchFamily="34" charset="-128"/>
              </a:rPr>
              <a:t> &gt;= 0, then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en-US" altLang="it-IT">
                <a:ea typeface="ＭＳ Ｐゴシック" panose="020B0600070205080204" pitchFamily="34" charset="-128"/>
              </a:rPr>
              <a:t> is the </a:t>
            </a:r>
            <a:r>
              <a:rPr lang="en-US" altLang="it-IT" i="1">
                <a:ea typeface="ＭＳ Ｐゴシック" panose="020B0600070205080204" pitchFamily="34" charset="-128"/>
              </a:rPr>
              <a:t>ray</a:t>
            </a:r>
            <a:r>
              <a:rPr lang="en-US" altLang="it-IT">
                <a:ea typeface="ＭＳ Ｐゴシック" panose="020B0600070205080204" pitchFamily="34" charset="-128"/>
              </a:rPr>
              <a:t> leaving P</a:t>
            </a:r>
            <a:r>
              <a:rPr lang="en-US" altLang="it-IT" baseline="-25000">
                <a:ea typeface="ＭＳ Ｐゴシック" panose="020B0600070205080204" pitchFamily="34" charset="-128"/>
              </a:rPr>
              <a:t>0</a:t>
            </a:r>
            <a:r>
              <a:rPr lang="en-US" altLang="it-IT">
                <a:ea typeface="ＭＳ Ｐゴシック" panose="020B0600070205080204" pitchFamily="34" charset="-128"/>
              </a:rPr>
              <a:t> in the direction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 If we use two points to define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>
                <a:ea typeface="ＭＳ Ｐゴシック" panose="020B0600070205080204" pitchFamily="34" charset="-128"/>
              </a:rPr>
              <a:t>, then</a:t>
            </a:r>
          </a:p>
          <a:p>
            <a:pPr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P(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= Q +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(R-Q)=Q+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</a:p>
          <a:p>
            <a:pPr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=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R + (1-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)Q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For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0&lt;=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&lt;=1</a:t>
            </a:r>
            <a:r>
              <a:rPr lang="en-US" altLang="it-IT">
                <a:ea typeface="ＭＳ Ｐゴシック" panose="020B0600070205080204" pitchFamily="34" charset="-128"/>
              </a:rPr>
              <a:t> we get all the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points on the </a:t>
            </a:r>
            <a:r>
              <a:rPr lang="en-US" altLang="it-IT" i="1">
                <a:ea typeface="ＭＳ Ｐゴシック" panose="020B0600070205080204" pitchFamily="34" charset="-128"/>
              </a:rPr>
              <a:t>line segment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joining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>
                <a:ea typeface="ＭＳ Ｐゴシック" panose="020B0600070205080204" pitchFamily="34" charset="-128"/>
              </a:rPr>
              <a:t> and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Q</a:t>
            </a:r>
          </a:p>
        </p:txBody>
      </p:sp>
      <p:pic>
        <p:nvPicPr>
          <p:cNvPr id="141317" name="Picture 5" descr="AN04F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52800"/>
            <a:ext cx="30480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0A1D92D-580C-4DBA-ABAA-6ED1F37A9FDA}" type="slidenum">
              <a:rPr lang="es-ES" altLang="it-IT" sz="1000" smtClean="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Convexity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An object is </a:t>
            </a:r>
            <a:r>
              <a:rPr lang="en-US" altLang="it-IT" i="1">
                <a:ea typeface="ＭＳ Ｐゴシック" panose="020B0600070205080204" pitchFamily="34" charset="-128"/>
              </a:rPr>
              <a:t>convex</a:t>
            </a:r>
            <a:r>
              <a:rPr lang="en-US" altLang="it-IT">
                <a:ea typeface="ＭＳ Ｐゴシック" panose="020B0600070205080204" pitchFamily="34" charset="-128"/>
              </a:rPr>
              <a:t> iff for any two points in the object all points on the line segment between these points are also in the object</a:t>
            </a:r>
          </a:p>
        </p:txBody>
      </p:sp>
      <p:sp>
        <p:nvSpPr>
          <p:cNvPr id="143365" name="Freeform 4"/>
          <p:cNvSpPr>
            <a:spLocks/>
          </p:cNvSpPr>
          <p:nvPr/>
        </p:nvSpPr>
        <p:spPr bwMode="auto">
          <a:xfrm>
            <a:off x="1828800" y="3429000"/>
            <a:ext cx="1981200" cy="2209800"/>
          </a:xfrm>
          <a:custGeom>
            <a:avLst/>
            <a:gdLst>
              <a:gd name="T0" fmla="*/ 0 w 912"/>
              <a:gd name="T1" fmla="*/ 2147483646 h 1152"/>
              <a:gd name="T2" fmla="*/ 2147483646 w 912"/>
              <a:gd name="T3" fmla="*/ 0 h 1152"/>
              <a:gd name="T4" fmla="*/ 2147483646 w 912"/>
              <a:gd name="T5" fmla="*/ 2147483646 h 1152"/>
              <a:gd name="T6" fmla="*/ 2147483646 w 912"/>
              <a:gd name="T7" fmla="*/ 2147483646 h 1152"/>
              <a:gd name="T8" fmla="*/ 2147483646 w 912"/>
              <a:gd name="T9" fmla="*/ 2147483646 h 1152"/>
              <a:gd name="T10" fmla="*/ 0 w 912"/>
              <a:gd name="T11" fmla="*/ 2147483646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2"/>
              <a:gd name="T19" fmla="*/ 0 h 1152"/>
              <a:gd name="T20" fmla="*/ 912 w 912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2" h="1152">
                <a:moveTo>
                  <a:pt x="0" y="480"/>
                </a:moveTo>
                <a:lnTo>
                  <a:pt x="432" y="0"/>
                </a:lnTo>
                <a:lnTo>
                  <a:pt x="912" y="576"/>
                </a:lnTo>
                <a:lnTo>
                  <a:pt x="768" y="1056"/>
                </a:lnTo>
                <a:lnTo>
                  <a:pt x="96" y="1152"/>
                </a:lnTo>
                <a:lnTo>
                  <a:pt x="0" y="48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it-IT"/>
          </a:p>
        </p:txBody>
      </p:sp>
      <p:sp>
        <p:nvSpPr>
          <p:cNvPr id="143366" name="Freeform 5"/>
          <p:cNvSpPr>
            <a:spLocks/>
          </p:cNvSpPr>
          <p:nvPr/>
        </p:nvSpPr>
        <p:spPr bwMode="auto">
          <a:xfrm>
            <a:off x="4876800" y="3352800"/>
            <a:ext cx="2133600" cy="2743200"/>
          </a:xfrm>
          <a:custGeom>
            <a:avLst/>
            <a:gdLst>
              <a:gd name="T0" fmla="*/ 0 w 1344"/>
              <a:gd name="T1" fmla="*/ 2147483646 h 1728"/>
              <a:gd name="T2" fmla="*/ 2147483646 w 1344"/>
              <a:gd name="T3" fmla="*/ 0 h 1728"/>
              <a:gd name="T4" fmla="*/ 2147483646 w 1344"/>
              <a:gd name="T5" fmla="*/ 2147483646 h 1728"/>
              <a:gd name="T6" fmla="*/ 2147483646 w 1344"/>
              <a:gd name="T7" fmla="*/ 2147483646 h 1728"/>
              <a:gd name="T8" fmla="*/ 2147483646 w 1344"/>
              <a:gd name="T9" fmla="*/ 2147483646 h 1728"/>
              <a:gd name="T10" fmla="*/ 2147483646 w 1344"/>
              <a:gd name="T11" fmla="*/ 2147483646 h 1728"/>
              <a:gd name="T12" fmla="*/ 0 w 1344"/>
              <a:gd name="T13" fmla="*/ 2147483646 h 17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44"/>
              <a:gd name="T22" fmla="*/ 0 h 1728"/>
              <a:gd name="T23" fmla="*/ 1344 w 1344"/>
              <a:gd name="T24" fmla="*/ 1728 h 17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44" h="1728">
                <a:moveTo>
                  <a:pt x="0" y="720"/>
                </a:moveTo>
                <a:lnTo>
                  <a:pt x="144" y="0"/>
                </a:lnTo>
                <a:lnTo>
                  <a:pt x="1296" y="96"/>
                </a:lnTo>
                <a:lnTo>
                  <a:pt x="384" y="336"/>
                </a:lnTo>
                <a:lnTo>
                  <a:pt x="1344" y="960"/>
                </a:lnTo>
                <a:lnTo>
                  <a:pt x="432" y="1728"/>
                </a:lnTo>
                <a:lnTo>
                  <a:pt x="0" y="72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it-IT"/>
          </a:p>
        </p:txBody>
      </p:sp>
      <p:sp>
        <p:nvSpPr>
          <p:cNvPr id="143367" name="Line 6"/>
          <p:cNvSpPr>
            <a:spLocks noChangeShapeType="1"/>
          </p:cNvSpPr>
          <p:nvPr/>
        </p:nvSpPr>
        <p:spPr bwMode="auto">
          <a:xfrm flipV="1">
            <a:off x="2438400" y="4114800"/>
            <a:ext cx="6096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43368" name="Line 7"/>
          <p:cNvSpPr>
            <a:spLocks noChangeShapeType="1"/>
          </p:cNvSpPr>
          <p:nvPr/>
        </p:nvSpPr>
        <p:spPr bwMode="auto">
          <a:xfrm flipH="1">
            <a:off x="5562600" y="3581400"/>
            <a:ext cx="304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43369" name="Text Box 8"/>
          <p:cNvSpPr txBox="1">
            <a:spLocks noChangeArrowheads="1"/>
          </p:cNvSpPr>
          <p:nvPr/>
        </p:nvSpPr>
        <p:spPr bwMode="auto">
          <a:xfrm>
            <a:off x="2590800" y="3810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</a:p>
        </p:txBody>
      </p:sp>
      <p:sp>
        <p:nvSpPr>
          <p:cNvPr id="143370" name="Text Box 9"/>
          <p:cNvSpPr txBox="1">
            <a:spLocks noChangeArrowheads="1"/>
          </p:cNvSpPr>
          <p:nvPr/>
        </p:nvSpPr>
        <p:spPr bwMode="auto">
          <a:xfrm>
            <a:off x="2057400" y="4876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Q</a:t>
            </a:r>
          </a:p>
        </p:txBody>
      </p:sp>
      <p:sp>
        <p:nvSpPr>
          <p:cNvPr id="143371" name="Text Box 10"/>
          <p:cNvSpPr txBox="1">
            <a:spLocks noChangeArrowheads="1"/>
          </p:cNvSpPr>
          <p:nvPr/>
        </p:nvSpPr>
        <p:spPr bwMode="auto">
          <a:xfrm>
            <a:off x="5715000" y="48006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Q</a:t>
            </a:r>
          </a:p>
        </p:txBody>
      </p:sp>
      <p:sp>
        <p:nvSpPr>
          <p:cNvPr id="143372" name="Text Box 11"/>
          <p:cNvSpPr txBox="1">
            <a:spLocks noChangeArrowheads="1"/>
          </p:cNvSpPr>
          <p:nvPr/>
        </p:nvSpPr>
        <p:spPr bwMode="auto">
          <a:xfrm>
            <a:off x="5410200" y="3352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</a:p>
        </p:txBody>
      </p:sp>
      <p:sp>
        <p:nvSpPr>
          <p:cNvPr id="143373" name="Text Box 12"/>
          <p:cNvSpPr txBox="1">
            <a:spLocks noChangeArrowheads="1"/>
          </p:cNvSpPr>
          <p:nvPr/>
        </p:nvSpPr>
        <p:spPr bwMode="auto">
          <a:xfrm>
            <a:off x="1981200" y="5867400"/>
            <a:ext cx="106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convex</a:t>
            </a:r>
          </a:p>
        </p:txBody>
      </p:sp>
      <p:sp>
        <p:nvSpPr>
          <p:cNvPr id="143374" name="Text Box 13"/>
          <p:cNvSpPr txBox="1">
            <a:spLocks noChangeArrowheads="1"/>
          </p:cNvSpPr>
          <p:nvPr/>
        </p:nvSpPr>
        <p:spPr bwMode="auto">
          <a:xfrm>
            <a:off x="6172200" y="5715000"/>
            <a:ext cx="1528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not convex</a:t>
            </a:r>
          </a:p>
        </p:txBody>
      </p:sp>
      <p:sp>
        <p:nvSpPr>
          <p:cNvPr id="143375" name="Footer Placeholder 1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D60B91E-C0BA-46D7-B9CF-60F524359628}" type="slidenum">
              <a:rPr lang="es-ES" altLang="it-IT" sz="1000" smtClean="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Affine Sums</a:t>
            </a:r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Consider the “sum”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P=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+…..+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Can show by induction that this sum makes sense iff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ea typeface="ＭＳ Ｐゴシック" panose="020B0600070205080204" pitchFamily="34" charset="-128"/>
              </a:rPr>
              <a:t>1</a:t>
            </a:r>
            <a:r>
              <a:rPr lang="en-US" altLang="it-IT">
                <a:ea typeface="ＭＳ Ｐゴシック" panose="020B0600070205080204" pitchFamily="34" charset="-128"/>
              </a:rPr>
              <a:t>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ea typeface="ＭＳ Ｐゴシック" panose="020B0600070205080204" pitchFamily="34" charset="-128"/>
              </a:rPr>
              <a:t>2</a:t>
            </a:r>
            <a:r>
              <a:rPr lang="en-US" altLang="it-IT">
                <a:ea typeface="ＭＳ Ｐゴシック" panose="020B0600070205080204" pitchFamily="34" charset="-128"/>
              </a:rPr>
              <a:t>+…..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ea typeface="ＭＳ Ｐゴシック" panose="020B0600070205080204" pitchFamily="34" charset="-128"/>
              </a:rPr>
              <a:t>n</a:t>
            </a:r>
            <a:r>
              <a:rPr lang="en-US" altLang="it-IT">
                <a:ea typeface="ＭＳ Ｐゴシック" panose="020B0600070205080204" pitchFamily="34" charset="-128"/>
              </a:rPr>
              <a:t>=1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in which case we have the </a:t>
            </a:r>
            <a:r>
              <a:rPr lang="en-US" altLang="it-IT" i="1">
                <a:ea typeface="ＭＳ Ｐゴシック" panose="020B0600070205080204" pitchFamily="34" charset="-128"/>
              </a:rPr>
              <a:t>affine sum </a:t>
            </a:r>
            <a:r>
              <a:rPr lang="en-US" altLang="it-IT">
                <a:ea typeface="ＭＳ Ｐゴシック" panose="020B0600070205080204" pitchFamily="34" charset="-128"/>
              </a:rPr>
              <a:t>of the points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,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,…..P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If, in addition,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&gt;=0</a:t>
            </a:r>
            <a:r>
              <a:rPr lang="en-US" altLang="it-IT">
                <a:ea typeface="ＭＳ Ｐゴシック" panose="020B0600070205080204" pitchFamily="34" charset="-128"/>
              </a:rPr>
              <a:t>, we have the </a:t>
            </a:r>
            <a:r>
              <a:rPr lang="en-US" altLang="it-IT" i="1">
                <a:ea typeface="ＭＳ Ｐゴシック" panose="020B0600070205080204" pitchFamily="34" charset="-128"/>
              </a:rPr>
              <a:t>convex hull</a:t>
            </a:r>
            <a:r>
              <a:rPr lang="en-US" altLang="it-IT">
                <a:ea typeface="ＭＳ Ｐゴシック" panose="020B0600070205080204" pitchFamily="34" charset="-128"/>
              </a:rPr>
              <a:t> of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,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,…..P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it-IT" baseline="-25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5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FF54676-D336-4A31-B858-D1B5C6ACDF70}" type="slidenum">
              <a:rPr lang="es-ES" altLang="it-IT" sz="1000" smtClean="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Convex Hull</a:t>
            </a: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Smallest convex object containing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,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,…..P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Formed by “shrink wrapping” points</a:t>
            </a:r>
          </a:p>
        </p:txBody>
      </p:sp>
      <p:pic>
        <p:nvPicPr>
          <p:cNvPr id="147461" name="Picture 5" descr="AN04F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51054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8AC32A7-184D-487A-A8C6-652FCDF11D9B}" type="slidenum">
              <a:rPr lang="es-ES" altLang="it-IT" sz="1000" smtClean="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Curves and Surfaces</a:t>
            </a:r>
          </a:p>
        </p:txBody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Curves are one parameter entities of the form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en-US" altLang="it-IT">
                <a:ea typeface="ＭＳ Ｐゴシック" panose="020B0600070205080204" pitchFamily="34" charset="-128"/>
              </a:rPr>
              <a:t> where the function is nonlinear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Surfaces are formed from two-parameter functions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Linear functions give planes and polygons</a:t>
            </a:r>
          </a:p>
        </p:txBody>
      </p:sp>
      <p:sp>
        <p:nvSpPr>
          <p:cNvPr id="149509" name="Freeform 4"/>
          <p:cNvSpPr>
            <a:spLocks/>
          </p:cNvSpPr>
          <p:nvPr/>
        </p:nvSpPr>
        <p:spPr bwMode="auto">
          <a:xfrm>
            <a:off x="1066800" y="4572000"/>
            <a:ext cx="2362200" cy="838200"/>
          </a:xfrm>
          <a:custGeom>
            <a:avLst/>
            <a:gdLst>
              <a:gd name="T0" fmla="*/ 0 w 1488"/>
              <a:gd name="T1" fmla="*/ 2147483646 h 528"/>
              <a:gd name="T2" fmla="*/ 2147483646 w 1488"/>
              <a:gd name="T3" fmla="*/ 2147483646 h 528"/>
              <a:gd name="T4" fmla="*/ 2147483646 w 1488"/>
              <a:gd name="T5" fmla="*/ 2147483646 h 528"/>
              <a:gd name="T6" fmla="*/ 2147483646 w 1488"/>
              <a:gd name="T7" fmla="*/ 2147483646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528"/>
              <a:gd name="T14" fmla="*/ 1488 w 148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528">
                <a:moveTo>
                  <a:pt x="0" y="440"/>
                </a:moveTo>
                <a:cubicBezTo>
                  <a:pt x="360" y="220"/>
                  <a:pt x="720" y="0"/>
                  <a:pt x="864" y="8"/>
                </a:cubicBezTo>
                <a:cubicBezTo>
                  <a:pt x="1008" y="16"/>
                  <a:pt x="760" y="448"/>
                  <a:pt x="864" y="488"/>
                </a:cubicBezTo>
                <a:cubicBezTo>
                  <a:pt x="968" y="528"/>
                  <a:pt x="1376" y="288"/>
                  <a:pt x="1488" y="248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49510" name="Text Box 5"/>
          <p:cNvSpPr txBox="1">
            <a:spLocks noChangeArrowheads="1"/>
          </p:cNvSpPr>
          <p:nvPr/>
        </p:nvSpPr>
        <p:spPr bwMode="auto">
          <a:xfrm>
            <a:off x="1828800" y="5486400"/>
            <a:ext cx="914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/>
              <a:t>P(</a:t>
            </a:r>
            <a:r>
              <a:rPr lang="en-US" altLang="it-IT" sz="3100">
                <a:latin typeface="Symbol" panose="05050102010706020507" pitchFamily="18" charset="2"/>
              </a:rPr>
              <a:t>a</a:t>
            </a:r>
            <a:r>
              <a:rPr lang="en-US" altLang="it-IT" sz="3100"/>
              <a:t>)</a:t>
            </a:r>
          </a:p>
        </p:txBody>
      </p:sp>
      <p:sp>
        <p:nvSpPr>
          <p:cNvPr id="149511" name="Freeform 7"/>
          <p:cNvSpPr>
            <a:spLocks/>
          </p:cNvSpPr>
          <p:nvPr/>
        </p:nvSpPr>
        <p:spPr bwMode="auto">
          <a:xfrm>
            <a:off x="4343400" y="4419600"/>
            <a:ext cx="2743200" cy="1600200"/>
          </a:xfrm>
          <a:custGeom>
            <a:avLst/>
            <a:gdLst>
              <a:gd name="T0" fmla="*/ 0 w 1728"/>
              <a:gd name="T1" fmla="*/ 2147483646 h 1008"/>
              <a:gd name="T2" fmla="*/ 2147483646 w 1728"/>
              <a:gd name="T3" fmla="*/ 0 h 1008"/>
              <a:gd name="T4" fmla="*/ 2147483646 w 1728"/>
              <a:gd name="T5" fmla="*/ 0 h 1008"/>
              <a:gd name="T6" fmla="*/ 2147483646 w 1728"/>
              <a:gd name="T7" fmla="*/ 2147483646 h 1008"/>
              <a:gd name="T8" fmla="*/ 2147483646 w 1728"/>
              <a:gd name="T9" fmla="*/ 2147483646 h 1008"/>
              <a:gd name="T10" fmla="*/ 2147483646 w 1728"/>
              <a:gd name="T11" fmla="*/ 2147483646 h 1008"/>
              <a:gd name="T12" fmla="*/ 0 w 1728"/>
              <a:gd name="T13" fmla="*/ 2147483646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28"/>
              <a:gd name="T22" fmla="*/ 0 h 1008"/>
              <a:gd name="T23" fmla="*/ 1728 w 1728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28" h="1008">
                <a:moveTo>
                  <a:pt x="0" y="528"/>
                </a:moveTo>
                <a:lnTo>
                  <a:pt x="432" y="0"/>
                </a:lnTo>
                <a:lnTo>
                  <a:pt x="1728" y="0"/>
                </a:lnTo>
                <a:lnTo>
                  <a:pt x="1008" y="384"/>
                </a:lnTo>
                <a:lnTo>
                  <a:pt x="1584" y="528"/>
                </a:lnTo>
                <a:lnTo>
                  <a:pt x="768" y="1008"/>
                </a:lnTo>
                <a:lnTo>
                  <a:pt x="0" y="52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it-IT"/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6629400" y="5562600"/>
            <a:ext cx="13271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/>
              <a:t>P(</a:t>
            </a:r>
            <a:r>
              <a:rPr lang="en-US" altLang="it-IT" sz="3100">
                <a:latin typeface="Symbol" panose="05050102010706020507" pitchFamily="18" charset="2"/>
              </a:rPr>
              <a:t>a</a:t>
            </a:r>
            <a:r>
              <a:rPr lang="en-US" altLang="it-IT" sz="3100"/>
              <a:t>, </a:t>
            </a:r>
            <a:r>
              <a:rPr lang="en-US" altLang="it-IT" sz="3100">
                <a:latin typeface="Symbol" panose="05050102010706020507" pitchFamily="18" charset="2"/>
              </a:rPr>
              <a:t>b</a:t>
            </a:r>
            <a:r>
              <a:rPr lang="en-US" altLang="it-IT" sz="3100"/>
              <a:t>)</a:t>
            </a:r>
          </a:p>
        </p:txBody>
      </p:sp>
      <p:sp>
        <p:nvSpPr>
          <p:cNvPr id="14951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AE2B991-9BE2-4E36-9903-451CD8C8FA2B}" type="slidenum">
              <a:rPr lang="es-ES" altLang="it-IT" sz="1000" smtClean="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Planes</a:t>
            </a:r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 plane can be defined by a point and two vectors or by three points</a:t>
            </a:r>
          </a:p>
        </p:txBody>
      </p:sp>
      <p:sp>
        <p:nvSpPr>
          <p:cNvPr id="151557" name="Text Box 6"/>
          <p:cNvSpPr txBox="1">
            <a:spLocks noChangeArrowheads="1"/>
          </p:cNvSpPr>
          <p:nvPr/>
        </p:nvSpPr>
        <p:spPr bwMode="auto">
          <a:xfrm>
            <a:off x="838200" y="5486400"/>
            <a:ext cx="2373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P(</a:t>
            </a:r>
            <a:r>
              <a:rPr lang="en-US" altLang="it-IT">
                <a:latin typeface="Symbol" panose="05050102010706020507" pitchFamily="18" charset="2"/>
              </a:rPr>
              <a:t>a</a:t>
            </a:r>
            <a:r>
              <a:rPr lang="en-US" altLang="it-IT"/>
              <a:t>,</a:t>
            </a:r>
            <a:r>
              <a:rPr lang="en-US" altLang="it-IT">
                <a:latin typeface="Symbol" panose="05050102010706020507" pitchFamily="18" charset="2"/>
              </a:rPr>
              <a:t>b</a:t>
            </a:r>
            <a:r>
              <a:rPr lang="en-US" altLang="it-IT"/>
              <a:t>)=R+</a:t>
            </a:r>
            <a:r>
              <a:rPr lang="en-US" altLang="it-IT">
                <a:latin typeface="Symbol" panose="05050102010706020507" pitchFamily="18" charset="2"/>
              </a:rPr>
              <a:t>a</a:t>
            </a:r>
            <a:r>
              <a:rPr lang="en-US" altLang="it-IT"/>
              <a:t>u+</a:t>
            </a:r>
            <a:r>
              <a:rPr lang="en-US" altLang="it-IT">
                <a:latin typeface="Symbol" panose="05050102010706020507" pitchFamily="18" charset="2"/>
              </a:rPr>
              <a:t>b</a:t>
            </a:r>
            <a:r>
              <a:rPr lang="en-US" altLang="it-IT"/>
              <a:t>v</a:t>
            </a:r>
          </a:p>
        </p:txBody>
      </p:sp>
      <p:sp>
        <p:nvSpPr>
          <p:cNvPr id="151558" name="Text Box 7"/>
          <p:cNvSpPr txBox="1">
            <a:spLocks noChangeArrowheads="1"/>
          </p:cNvSpPr>
          <p:nvPr/>
        </p:nvSpPr>
        <p:spPr bwMode="auto">
          <a:xfrm>
            <a:off x="4038600" y="5410200"/>
            <a:ext cx="349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P(</a:t>
            </a:r>
            <a:r>
              <a:rPr lang="en-US" altLang="it-IT">
                <a:latin typeface="Symbol" panose="05050102010706020507" pitchFamily="18" charset="2"/>
              </a:rPr>
              <a:t>a</a:t>
            </a:r>
            <a:r>
              <a:rPr lang="en-US" altLang="it-IT"/>
              <a:t>,</a:t>
            </a:r>
            <a:r>
              <a:rPr lang="en-US" altLang="it-IT">
                <a:latin typeface="Symbol" panose="05050102010706020507" pitchFamily="18" charset="2"/>
              </a:rPr>
              <a:t>b</a:t>
            </a:r>
            <a:r>
              <a:rPr lang="en-US" altLang="it-IT"/>
              <a:t>)=R+</a:t>
            </a:r>
            <a:r>
              <a:rPr lang="en-US" altLang="it-IT">
                <a:latin typeface="Symbol" panose="05050102010706020507" pitchFamily="18" charset="2"/>
              </a:rPr>
              <a:t>a</a:t>
            </a:r>
            <a:r>
              <a:rPr lang="en-US" altLang="it-IT"/>
              <a:t>(Q-R)+</a:t>
            </a:r>
            <a:r>
              <a:rPr lang="en-US" altLang="it-IT">
                <a:latin typeface="Symbol" panose="05050102010706020507" pitchFamily="18" charset="2"/>
              </a:rPr>
              <a:t>b</a:t>
            </a:r>
            <a:r>
              <a:rPr lang="en-US" altLang="it-IT"/>
              <a:t>(P-Q)</a:t>
            </a:r>
          </a:p>
        </p:txBody>
      </p:sp>
      <p:sp>
        <p:nvSpPr>
          <p:cNvPr id="151559" name="Line 8"/>
          <p:cNvSpPr>
            <a:spLocks noChangeShapeType="1"/>
          </p:cNvSpPr>
          <p:nvPr/>
        </p:nvSpPr>
        <p:spPr bwMode="auto">
          <a:xfrm flipV="1">
            <a:off x="1600200" y="2819400"/>
            <a:ext cx="1828800" cy="2286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1560" name="Line 9"/>
          <p:cNvSpPr>
            <a:spLocks noChangeShapeType="1"/>
          </p:cNvSpPr>
          <p:nvPr/>
        </p:nvSpPr>
        <p:spPr bwMode="auto">
          <a:xfrm flipV="1">
            <a:off x="1600200" y="4495800"/>
            <a:ext cx="17526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1561" name="Line 10"/>
          <p:cNvSpPr>
            <a:spLocks noChangeShapeType="1"/>
          </p:cNvSpPr>
          <p:nvPr/>
        </p:nvSpPr>
        <p:spPr bwMode="auto">
          <a:xfrm flipV="1">
            <a:off x="3352800" y="2895600"/>
            <a:ext cx="76200" cy="1600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1562" name="Text Box 11"/>
          <p:cNvSpPr txBox="1">
            <a:spLocks noChangeArrowheads="1"/>
          </p:cNvSpPr>
          <p:nvPr/>
        </p:nvSpPr>
        <p:spPr bwMode="auto">
          <a:xfrm>
            <a:off x="2498725" y="48418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u</a:t>
            </a:r>
          </a:p>
        </p:txBody>
      </p:sp>
      <p:sp>
        <p:nvSpPr>
          <p:cNvPr id="151563" name="Text Box 12"/>
          <p:cNvSpPr txBox="1">
            <a:spLocks noChangeArrowheads="1"/>
          </p:cNvSpPr>
          <p:nvPr/>
        </p:nvSpPr>
        <p:spPr bwMode="auto">
          <a:xfrm>
            <a:off x="1965325" y="3241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</a:t>
            </a:r>
          </a:p>
        </p:txBody>
      </p:sp>
      <p:sp>
        <p:nvSpPr>
          <p:cNvPr id="151564" name="Text Box 14"/>
          <p:cNvSpPr txBox="1">
            <a:spLocks noChangeArrowheads="1"/>
          </p:cNvSpPr>
          <p:nvPr/>
        </p:nvSpPr>
        <p:spPr bwMode="auto">
          <a:xfrm>
            <a:off x="990600" y="4800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R</a:t>
            </a:r>
          </a:p>
        </p:txBody>
      </p:sp>
      <p:sp>
        <p:nvSpPr>
          <p:cNvPr id="151565" name="Line 15"/>
          <p:cNvSpPr>
            <a:spLocks noChangeShapeType="1"/>
          </p:cNvSpPr>
          <p:nvPr/>
        </p:nvSpPr>
        <p:spPr bwMode="auto">
          <a:xfrm flipV="1">
            <a:off x="4892675" y="2701925"/>
            <a:ext cx="1828800" cy="2286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1566" name="Line 16"/>
          <p:cNvSpPr>
            <a:spLocks noChangeShapeType="1"/>
          </p:cNvSpPr>
          <p:nvPr/>
        </p:nvSpPr>
        <p:spPr bwMode="auto">
          <a:xfrm flipV="1">
            <a:off x="4892675" y="4378325"/>
            <a:ext cx="17526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1567" name="Line 17"/>
          <p:cNvSpPr>
            <a:spLocks noChangeShapeType="1"/>
          </p:cNvSpPr>
          <p:nvPr/>
        </p:nvSpPr>
        <p:spPr bwMode="auto">
          <a:xfrm flipV="1">
            <a:off x="6645275" y="2778125"/>
            <a:ext cx="76200" cy="1600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1568" name="Text Box 18"/>
          <p:cNvSpPr txBox="1">
            <a:spLocks noChangeArrowheads="1"/>
          </p:cNvSpPr>
          <p:nvPr/>
        </p:nvSpPr>
        <p:spPr bwMode="auto">
          <a:xfrm>
            <a:off x="6781800" y="2286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</a:p>
        </p:txBody>
      </p:sp>
      <p:sp>
        <p:nvSpPr>
          <p:cNvPr id="151569" name="Oval 20"/>
          <p:cNvSpPr>
            <a:spLocks noChangeArrowheads="1"/>
          </p:cNvSpPr>
          <p:nvPr/>
        </p:nvSpPr>
        <p:spPr bwMode="auto">
          <a:xfrm>
            <a:off x="4800600" y="4953000"/>
            <a:ext cx="136525" cy="1365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51570" name="Text Box 21"/>
          <p:cNvSpPr txBox="1">
            <a:spLocks noChangeArrowheads="1"/>
          </p:cNvSpPr>
          <p:nvPr/>
        </p:nvSpPr>
        <p:spPr bwMode="auto">
          <a:xfrm>
            <a:off x="4267200" y="4724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R</a:t>
            </a:r>
          </a:p>
        </p:txBody>
      </p:sp>
      <p:sp>
        <p:nvSpPr>
          <p:cNvPr id="151571" name="Text Box 22"/>
          <p:cNvSpPr txBox="1">
            <a:spLocks noChangeArrowheads="1"/>
          </p:cNvSpPr>
          <p:nvPr/>
        </p:nvSpPr>
        <p:spPr bwMode="auto">
          <a:xfrm>
            <a:off x="6656388" y="4232275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Q</a:t>
            </a:r>
          </a:p>
        </p:txBody>
      </p:sp>
      <p:sp>
        <p:nvSpPr>
          <p:cNvPr id="151572" name="Oval 23"/>
          <p:cNvSpPr>
            <a:spLocks noChangeArrowheads="1"/>
          </p:cNvSpPr>
          <p:nvPr/>
        </p:nvSpPr>
        <p:spPr bwMode="auto">
          <a:xfrm>
            <a:off x="1600200" y="5029200"/>
            <a:ext cx="136525" cy="1365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51573" name="Oval 24"/>
          <p:cNvSpPr>
            <a:spLocks noChangeArrowheads="1"/>
          </p:cNvSpPr>
          <p:nvPr/>
        </p:nvSpPr>
        <p:spPr bwMode="auto">
          <a:xfrm>
            <a:off x="6629400" y="4343400"/>
            <a:ext cx="136525" cy="1365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51574" name="Oval 25"/>
          <p:cNvSpPr>
            <a:spLocks noChangeArrowheads="1"/>
          </p:cNvSpPr>
          <p:nvPr/>
        </p:nvSpPr>
        <p:spPr bwMode="auto">
          <a:xfrm>
            <a:off x="6705600" y="2667000"/>
            <a:ext cx="136525" cy="1365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51575" name="Footer Placeholder 2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1A2FC77-23EC-4976-8516-3C4BF157D92C}" type="slidenum">
              <a:rPr lang="es-ES" altLang="it-IT" sz="1000" smtClean="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Triangles</a:t>
            </a:r>
          </a:p>
        </p:txBody>
      </p:sp>
      <p:pic>
        <p:nvPicPr>
          <p:cNvPr id="153604" name="Picture 5" descr="AN04F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097463" cy="387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5" name="Line 6"/>
          <p:cNvSpPr>
            <a:spLocks noChangeShapeType="1"/>
          </p:cNvSpPr>
          <p:nvPr/>
        </p:nvSpPr>
        <p:spPr bwMode="auto">
          <a:xfrm>
            <a:off x="1447800" y="3733800"/>
            <a:ext cx="1828800" cy="12192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3606" name="Line 8"/>
          <p:cNvSpPr>
            <a:spLocks noChangeShapeType="1"/>
          </p:cNvSpPr>
          <p:nvPr/>
        </p:nvSpPr>
        <p:spPr bwMode="auto">
          <a:xfrm flipH="1">
            <a:off x="5105400" y="3048000"/>
            <a:ext cx="1295400" cy="762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3607" name="Text Box 12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3200400" cy="4572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convex sum of P and Q</a:t>
            </a:r>
          </a:p>
        </p:txBody>
      </p:sp>
      <p:sp>
        <p:nvSpPr>
          <p:cNvPr id="153608" name="Text Box 14"/>
          <p:cNvSpPr txBox="1">
            <a:spLocks noChangeArrowheads="1"/>
          </p:cNvSpPr>
          <p:nvPr/>
        </p:nvSpPr>
        <p:spPr bwMode="auto">
          <a:xfrm>
            <a:off x="5541963" y="2514600"/>
            <a:ext cx="341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convex sum of S(</a:t>
            </a:r>
            <a:r>
              <a:rPr lang="en-US" altLang="it-IT">
                <a:latin typeface="Symbol" panose="05050102010706020507" pitchFamily="18" charset="2"/>
              </a:rPr>
              <a:t>a</a:t>
            </a:r>
            <a:r>
              <a:rPr lang="en-US" altLang="it-IT"/>
              <a:t>) and R</a:t>
            </a:r>
          </a:p>
        </p:txBody>
      </p:sp>
      <p:sp>
        <p:nvSpPr>
          <p:cNvPr id="153609" name="Text Box 15"/>
          <p:cNvSpPr txBox="1">
            <a:spLocks noChangeArrowheads="1"/>
          </p:cNvSpPr>
          <p:nvPr/>
        </p:nvSpPr>
        <p:spPr bwMode="auto">
          <a:xfrm>
            <a:off x="1751013" y="5708650"/>
            <a:ext cx="551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for 0&lt;=</a:t>
            </a:r>
            <a:r>
              <a:rPr lang="en-US" altLang="it-IT">
                <a:latin typeface="Symbol" panose="05050102010706020507" pitchFamily="18" charset="2"/>
              </a:rPr>
              <a:t>a</a:t>
            </a:r>
            <a:r>
              <a:rPr lang="en-US" altLang="it-IT"/>
              <a:t>,</a:t>
            </a:r>
            <a:r>
              <a:rPr lang="en-US" altLang="it-IT">
                <a:latin typeface="Symbol" panose="05050102010706020507" pitchFamily="18" charset="2"/>
              </a:rPr>
              <a:t>b</a:t>
            </a:r>
            <a:r>
              <a:rPr lang="en-US" altLang="it-IT"/>
              <a:t>&lt;=1, we get all points in triangle</a:t>
            </a:r>
          </a:p>
        </p:txBody>
      </p:sp>
      <p:sp>
        <p:nvSpPr>
          <p:cNvPr id="153610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11124</TotalTime>
  <Words>690</Words>
  <Application>Microsoft Office PowerPoint</Application>
  <PresentationFormat>Presentazione su schermo (4:3)</PresentationFormat>
  <Paragraphs>109</Paragraphs>
  <Slides>11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Symbol</vt:lpstr>
      <vt:lpstr>Times New Roman</vt:lpstr>
      <vt:lpstr>ULA1</vt:lpstr>
      <vt:lpstr>ClipArt</vt:lpstr>
      <vt:lpstr>Lines</vt:lpstr>
      <vt:lpstr>Parametric Form</vt:lpstr>
      <vt:lpstr>Rays and Line Segments</vt:lpstr>
      <vt:lpstr>Convexity</vt:lpstr>
      <vt:lpstr>Affine Sums</vt:lpstr>
      <vt:lpstr>Convex Hull</vt:lpstr>
      <vt:lpstr>Curves and Surfaces</vt:lpstr>
      <vt:lpstr>Planes</vt:lpstr>
      <vt:lpstr>Triangles</vt:lpstr>
      <vt:lpstr>Barycentric Coordinates</vt:lpstr>
      <vt:lpstr>Normals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74</cp:revision>
  <dcterms:created xsi:type="dcterms:W3CDTF">2014-01-25T21:57:35Z</dcterms:created>
  <dcterms:modified xsi:type="dcterms:W3CDTF">2018-03-20T08:53:28Z</dcterms:modified>
</cp:coreProperties>
</file>