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9"/>
  </p:notesMasterIdLst>
  <p:handoutMasterIdLst>
    <p:handoutMasterId r:id="rId80"/>
  </p:handout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5" r:id="rId12"/>
    <p:sldId id="265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18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C5670462-A13E-4249-8198-3E082714135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4CF9269-35EC-4BDA-B7B3-1ABE34CBBA1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FEBDDB3-5EBA-471D-8BCF-66F18D449F45}" type="slidenum">
              <a:rPr lang="en-US" altLang="it-IT" sz="1200"/>
              <a:pPr/>
              <a:t>27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95CE333-6EE7-4484-8A8D-8ADA5048CBC3}" type="slidenum">
              <a:rPr lang="en-US" altLang="it-IT" sz="1200"/>
              <a:pPr/>
              <a:t>36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42758D3-5C92-469A-8D76-4EBA4F8AF82F}" type="slidenum">
              <a:rPr lang="en-US" altLang="it-IT" sz="1200"/>
              <a:pPr/>
              <a:t>37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D86EA9D-176D-4305-A758-958CAF773F4F}" type="slidenum">
              <a:rPr lang="en-US" altLang="it-IT" sz="1200"/>
              <a:pPr/>
              <a:t>38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161BE46-E658-407C-9A82-A1C9A1FAFF0E}" type="slidenum">
              <a:rPr lang="en-US" altLang="it-IT" sz="1200"/>
              <a:pPr/>
              <a:t>39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18019A7-8D23-4707-AC6B-C252196DD49D}" type="slidenum">
              <a:rPr lang="en-US" altLang="it-IT" sz="1200"/>
              <a:pPr/>
              <a:t>40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124C6B3-A202-4C43-A381-F93908D54FA8}" type="slidenum">
              <a:rPr lang="en-US" altLang="it-IT" sz="1200"/>
              <a:pPr/>
              <a:t>41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CD01066-AC2D-4BDD-9235-173769A4A283}" type="slidenum">
              <a:rPr lang="en-US" altLang="it-IT" sz="1200"/>
              <a:pPr/>
              <a:t>42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37F7A31-07A5-4212-88EB-FC63A986E303}" type="slidenum">
              <a:rPr lang="en-US" altLang="it-IT" sz="1200"/>
              <a:pPr/>
              <a:t>43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29A6294-E69C-4540-9365-94729956CD93}" type="slidenum">
              <a:rPr lang="en-US" altLang="it-IT" sz="1200"/>
              <a:pPr/>
              <a:t>44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D33FDFB-1248-4D24-A89E-7C8FDD9D695B}" type="slidenum">
              <a:rPr lang="en-US" altLang="it-IT" sz="1200"/>
              <a:pPr/>
              <a:t>45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0DAA475-CAB7-4CC3-8218-1374123F6303}" type="slidenum">
              <a:rPr lang="en-US" altLang="it-IT" sz="1200"/>
              <a:pPr/>
              <a:t>28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7DBEF2D-B199-4E04-A2D3-A1D94EC73C87}" type="slidenum">
              <a:rPr lang="en-US" altLang="it-IT" sz="1200"/>
              <a:pPr/>
              <a:t>46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171867F-039A-4BFE-BA8E-B07156E4FF54}" type="slidenum">
              <a:rPr lang="en-US" altLang="it-IT" sz="1200"/>
              <a:pPr/>
              <a:t>47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885218C-A029-41B8-8225-6C891F86EAC5}" type="slidenum">
              <a:rPr lang="en-US" altLang="it-IT" sz="1200"/>
              <a:pPr/>
              <a:t>48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292E2A-CE6F-48BD-9E04-C795ECFE1989}" type="slidenum">
              <a:rPr lang="en-US" altLang="it-IT" sz="1200"/>
              <a:pPr/>
              <a:t>49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5B8F84D-CCB8-4994-9517-D79A65079555}" type="slidenum">
              <a:rPr lang="en-US" altLang="it-IT" sz="1200"/>
              <a:pPr/>
              <a:t>50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3206CE3-82E5-4564-94B1-9DA1418EE743}" type="slidenum">
              <a:rPr lang="en-US" altLang="it-IT" sz="1200"/>
              <a:pPr/>
              <a:t>51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C9462F0-D2E6-4266-B71B-53E3ED748C01}" type="slidenum">
              <a:rPr lang="en-US" altLang="it-IT" sz="1200"/>
              <a:pPr/>
              <a:t>52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AD9BAD3-0369-42E0-87E2-A742AD94A9C5}" type="slidenum">
              <a:rPr lang="en-US" altLang="it-IT" sz="1200"/>
              <a:pPr/>
              <a:t>53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405FB45-A9AD-4D82-A72D-6B2F1CC00F1D}" type="slidenum">
              <a:rPr lang="en-US" altLang="it-IT" sz="1200"/>
              <a:pPr/>
              <a:t>54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CA7AD04-7BD6-4147-B684-C2FEFC21D306}" type="slidenum">
              <a:rPr lang="en-US" altLang="it-IT" sz="1200"/>
              <a:pPr/>
              <a:t>55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9ADE6E7-E1A3-496E-BF87-754CF0407AAF}" type="slidenum">
              <a:rPr lang="en-US" altLang="it-IT" sz="1200"/>
              <a:pPr/>
              <a:t>29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2D27858-8C11-4F05-8C2E-AF5BF2ED1942}" type="slidenum">
              <a:rPr lang="en-US" altLang="it-IT" sz="1200"/>
              <a:pPr/>
              <a:t>56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7460B81-E0C2-4F07-829A-095F270E069A}" type="slidenum">
              <a:rPr lang="en-US" altLang="it-IT" sz="1200"/>
              <a:pPr/>
              <a:t>57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B2A23D4-73AA-4D4A-910E-32BA8A055B20}" type="slidenum">
              <a:rPr lang="en-US" altLang="it-IT" sz="1200"/>
              <a:pPr/>
              <a:t>58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B8C5219-A53D-46E4-BB8E-91808EDC3ED7}" type="slidenum">
              <a:rPr lang="en-US" altLang="it-IT" sz="1200"/>
              <a:pPr/>
              <a:t>59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3BE111A-8354-4E15-B9D2-C57F1EA59C99}" type="slidenum">
              <a:rPr lang="en-US" altLang="it-IT" sz="1200"/>
              <a:pPr/>
              <a:t>60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160AB09-E4B8-42DB-96B4-36EE230FA5AC}" type="slidenum">
              <a:rPr lang="en-US" altLang="it-IT" sz="1200"/>
              <a:pPr/>
              <a:t>61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B07BB13-CDF3-48FE-B7D7-5EBC19001FA5}" type="slidenum">
              <a:rPr lang="en-US" altLang="it-IT" sz="1200"/>
              <a:pPr/>
              <a:t>62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C23D90F-FD1E-4D05-B1F2-EBD93F894E8F}" type="slidenum">
              <a:rPr lang="en-US" altLang="it-IT" sz="1200"/>
              <a:pPr/>
              <a:t>63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66AEBA6-2BE0-416A-B14B-3169B647E0B1}" type="slidenum">
              <a:rPr lang="en-US" altLang="it-IT" sz="1200"/>
              <a:pPr/>
              <a:t>64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F35B3AD-558B-4D16-B4A9-4A9FFF8D703B}" type="slidenum">
              <a:rPr lang="en-US" altLang="it-IT" sz="1200"/>
              <a:pPr/>
              <a:t>65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EC3452D-2333-4F36-B1AD-A8AD5F128D7D}" type="slidenum">
              <a:rPr lang="en-US" altLang="it-IT" sz="1200"/>
              <a:pPr/>
              <a:t>30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C82F622-75E1-4A37-99BB-EDFB408313A8}" type="slidenum">
              <a:rPr lang="en-US" altLang="it-IT" sz="1200"/>
              <a:pPr/>
              <a:t>66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C0BE4C7-6D45-4C84-B97F-0A6B1719C591}" type="slidenum">
              <a:rPr lang="en-US" altLang="it-IT" sz="1200"/>
              <a:pPr/>
              <a:t>67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A7C4BCD-E229-4D98-876A-F5690C0B83D5}" type="slidenum">
              <a:rPr lang="en-US" altLang="it-IT" sz="1200"/>
              <a:pPr/>
              <a:t>68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1563DB9-7A07-4B5C-8D5F-69A953329E4B}" type="slidenum">
              <a:rPr lang="en-US" altLang="it-IT" sz="1200"/>
              <a:pPr/>
              <a:t>69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4F4D204-3482-4478-8C06-3E40CC4862A4}" type="slidenum">
              <a:rPr lang="en-US" altLang="it-IT" sz="1200"/>
              <a:pPr/>
              <a:t>70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8BB336E-8988-4652-B2B2-D77BC3EE6CF5}" type="slidenum">
              <a:rPr lang="en-US" altLang="it-IT" sz="1200"/>
              <a:pPr/>
              <a:t>71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6E290E9-A85D-4216-9DB2-853E96F222DD}" type="slidenum">
              <a:rPr lang="en-US" altLang="it-IT" sz="1200"/>
              <a:pPr/>
              <a:t>72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E02B22-73D6-4EFC-A053-EACB72530DBF}" type="slidenum">
              <a:rPr lang="en-US" altLang="it-IT" sz="1200"/>
              <a:pPr/>
              <a:t>73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C76C3E9-8B5D-4D30-AA07-ECC4B4CED2F2}" type="slidenum">
              <a:rPr lang="en-US" altLang="it-IT" sz="1200"/>
              <a:pPr/>
              <a:t>74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88B7EB1-31EC-4E47-B01F-029B9F6B3964}" type="slidenum">
              <a:rPr lang="en-US" altLang="it-IT" sz="1200"/>
              <a:pPr/>
              <a:t>75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D4B7A7F-B72F-4C12-B9E1-07158364A55A}" type="slidenum">
              <a:rPr lang="en-US" altLang="it-IT" sz="1200"/>
              <a:pPr/>
              <a:t>31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5C50B8D-495B-4EF3-A16F-5E9BE5FDA4E6}" type="slidenum">
              <a:rPr lang="en-US" altLang="it-IT" sz="1200"/>
              <a:pPr/>
              <a:t>76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4A6990-65A3-4EA6-B5A2-C87B95525495}" type="slidenum">
              <a:rPr lang="en-US" altLang="it-IT" sz="1200"/>
              <a:pPr/>
              <a:t>77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2D67C3-4861-41BD-A3D6-E1FAF91906C1}" type="slidenum">
              <a:rPr lang="en-US" altLang="it-IT" sz="1200"/>
              <a:pPr/>
              <a:t>32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CE5247E-0598-469E-9DF3-35B596377017}" type="slidenum">
              <a:rPr lang="en-US" altLang="it-IT" sz="1200"/>
              <a:pPr/>
              <a:t>33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FFEF678-3B3D-4C3B-AD77-33F78D8C8202}" type="slidenum">
              <a:rPr lang="en-US" altLang="it-IT" sz="1200"/>
              <a:pPr/>
              <a:t>34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75499C0-6A64-41C0-A60C-10465AE73771}" type="slidenum">
              <a:rPr lang="en-US" altLang="it-IT" sz="1200"/>
              <a:pPr/>
              <a:t>35</a:t>
            </a:fld>
            <a:endParaRPr lang="en-US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0F94AB5-DD5A-4837-B849-84D1E36735D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645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2D24456-2DF6-4456-9F3C-FA2C0A0E1799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4186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E69C970-6FEE-491B-9059-9EA2BE7C148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1609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8F6861B-49A2-4919-84B4-8CA42D32CC9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3739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74DD6A4-6994-4BFE-84CB-31CF7496106E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9806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E436AE0-E924-4E2C-A1FB-C6D8B592A17F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56551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EC81A1A-F718-4E53-9C30-449D33FFD82E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93164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F1CBB35-ACDA-4AA1-A397-A4DC3605A929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868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E1136EF-F743-443C-B83B-7EAE828F6174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6580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DDFA480-6A97-4D32-A7B6-10A913561110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4582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7687209-7E87-45AC-8E2C-FE579BC22A10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7262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 smtClean="0">
                <a:latin typeface="Arial" panose="020B0604020202020204" pitchFamily="34" charset="0"/>
              </a:defRPr>
            </a:lvl2pPr>
          </a:lstStyle>
          <a:p>
            <a:pPr lvl="1">
              <a:defRPr/>
            </a:pPr>
            <a:fld id="{4DAEEB28-0A4B-46C6-B28C-EA36F736798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030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Art" r:id="rId14" imgW="2354263" imgH="1792288" progId="MS_ClipArt_Gallery.2">
                  <p:embed/>
                </p:oleObj>
              </mc:Choice>
              <mc:Fallback>
                <p:oleObj name="ClipArt" r:id="rId14" imgW="2354263" imgH="1792288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3.jpe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C11DC89-1385-4BA9-983E-2F5E62C21FF8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66989A7-1C06-45CE-952F-A33B000D6A00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Frames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 coordinate system is insufficient to represent points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If we work in an affine space we can add a single point, the </a:t>
            </a:r>
            <a:r>
              <a:rPr lang="en-US" altLang="it-IT" i="1">
                <a:ea typeface="ＭＳ Ｐゴシック" panose="020B0600070205080204" pitchFamily="34" charset="-128"/>
              </a:rPr>
              <a:t>origin</a:t>
            </a:r>
            <a:r>
              <a:rPr lang="en-US" altLang="it-IT">
                <a:ea typeface="ＭＳ Ｐゴシック" panose="020B0600070205080204" pitchFamily="34" charset="-128"/>
              </a:rPr>
              <a:t>, to the basis vectors to form a </a:t>
            </a:r>
            <a:r>
              <a:rPr lang="en-US" altLang="it-IT" i="1">
                <a:ea typeface="ＭＳ Ｐゴシック" panose="020B0600070205080204" pitchFamily="34" charset="-128"/>
              </a:rPr>
              <a:t>frame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2438400" y="4038600"/>
            <a:ext cx="1981200" cy="2209800"/>
            <a:chOff x="912" y="1680"/>
            <a:chExt cx="1248" cy="1392"/>
          </a:xfrm>
        </p:grpSpPr>
        <p:sp>
          <p:nvSpPr>
            <p:cNvPr id="13323" name="Line 6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13324" name="Line 7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13325" name="Line 8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</p:grp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2540000" y="4953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3752850" y="46132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  <a:r>
              <a:rPr lang="en-US" altLang="it-IT" baseline="-25000"/>
              <a:t>1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3055938" y="4343400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  <a:r>
              <a:rPr lang="en-US" altLang="it-IT" baseline="-25000"/>
              <a:t>2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2895600" y="5562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  <a:r>
              <a:rPr lang="en-US" altLang="it-IT" baseline="-25000"/>
              <a:t>3</a:t>
            </a:r>
          </a:p>
        </p:txBody>
      </p:sp>
      <p:sp>
        <p:nvSpPr>
          <p:cNvPr id="13322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C3CCD08-BD4A-45F9-9ABA-F8529ADA0DF8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Representation in a Frame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Frame determined by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Within this frame, every vector can be written as </a:t>
            </a:r>
          </a:p>
          <a:p>
            <a:pPr>
              <a:buFontTx/>
              <a:buNone/>
            </a:pP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v=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+….+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Every point can be written as</a:t>
            </a:r>
          </a:p>
          <a:p>
            <a:pPr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P</a:t>
            </a:r>
            <a:r>
              <a:rPr lang="en-US" altLang="it-IT">
                <a:ea typeface="ＭＳ Ｐゴシック" panose="020B0600070205080204" pitchFamily="34" charset="-128"/>
              </a:rPr>
              <a:t> =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+….+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endParaRPr lang="en-US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3490BEC-0E46-44EC-959A-3E06089D0BA6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9342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Confusing Points and Vectors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Consider the point and the vector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	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ea typeface="ＭＳ Ｐゴシック" panose="020B0600070205080204" pitchFamily="34" charset="-128"/>
              </a:rPr>
              <a:t> =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+….+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endParaRPr lang="en-US" altLang="it-IT" sz="27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v=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+….+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They appear to have the similar representations</a:t>
            </a:r>
          </a:p>
          <a:p>
            <a:pPr>
              <a:buFontTx/>
              <a:buNone/>
            </a:pPr>
            <a:r>
              <a:rPr lang="en-US" altLang="it-IT" sz="2700" b="1"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ea typeface="ＭＳ Ｐゴシック" panose="020B0600070205080204" pitchFamily="34" charset="-128"/>
              </a:rPr>
              <a:t>=[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          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</a:t>
            </a:r>
          </a:p>
          <a:p>
            <a:pPr>
              <a:buFontTx/>
              <a:buNone/>
            </a:pP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which confuses the point with the vector</a:t>
            </a:r>
          </a:p>
          <a:p>
            <a:pPr>
              <a:buFontTx/>
              <a:buNone/>
            </a:pP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vector has no position</a:t>
            </a: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5791200" y="3962400"/>
            <a:ext cx="1981200" cy="2209800"/>
            <a:chOff x="912" y="1680"/>
            <a:chExt cx="1248" cy="1392"/>
          </a:xfrm>
        </p:grpSpPr>
        <p:sp>
          <p:nvSpPr>
            <p:cNvPr id="15378" name="Line 5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15379" name="Line 6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15380" name="Line 7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</p:grpSp>
      <p:sp>
        <p:nvSpPr>
          <p:cNvPr id="15366" name="Line 8"/>
          <p:cNvSpPr>
            <a:spLocks noChangeShapeType="1"/>
          </p:cNvSpPr>
          <p:nvPr/>
        </p:nvSpPr>
        <p:spPr bwMode="auto">
          <a:xfrm flipV="1">
            <a:off x="6400800" y="4419600"/>
            <a:ext cx="914400" cy="762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6918325" y="4613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v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7391400" y="4114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V="1">
            <a:off x="6629400" y="3657600"/>
            <a:ext cx="914400" cy="762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6781800" y="3733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v</a:t>
            </a:r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 flipV="1">
            <a:off x="3886200" y="4343400"/>
            <a:ext cx="2667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 flipV="1">
            <a:off x="4114800" y="4648200"/>
            <a:ext cx="2743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165100" y="5410200"/>
            <a:ext cx="40179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Vector can be placed anywhere</a:t>
            </a:r>
          </a:p>
        </p:txBody>
      </p:sp>
      <p:sp>
        <p:nvSpPr>
          <p:cNvPr id="15374" name="Oval 17"/>
          <p:cNvSpPr>
            <a:spLocks noChangeArrowheads="1"/>
          </p:cNvSpPr>
          <p:nvPr/>
        </p:nvSpPr>
        <p:spPr bwMode="auto">
          <a:xfrm>
            <a:off x="7239000" y="4267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5375" name="Line 18"/>
          <p:cNvSpPr>
            <a:spLocks noChangeShapeType="1"/>
          </p:cNvSpPr>
          <p:nvPr/>
        </p:nvSpPr>
        <p:spPr bwMode="auto">
          <a:xfrm flipH="1" flipV="1">
            <a:off x="7391400" y="44958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6553200" y="5867400"/>
            <a:ext cx="16081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point: fixed</a:t>
            </a:r>
          </a:p>
        </p:txBody>
      </p:sp>
      <p:sp>
        <p:nvSpPr>
          <p:cNvPr id="15377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021A1D2-A66D-4849-A2D9-3C196D2558A0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64B0D20-3411-49CA-BF6E-95D9128E0093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Homogeneous Coordinates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924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Science,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A22E8A2-E273-459C-B95A-0ACF68BA02B8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homogeneous coordinates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change of representation for both vectors and points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0D6906E-F69D-424C-AF3B-D1009655FCC7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 Single Representation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If we define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•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 =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 sz="2700">
                <a:ea typeface="ＭＳ Ｐゴシック" panose="020B0600070205080204" pitchFamily="34" charset="-128"/>
              </a:rPr>
              <a:t> and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•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 =P</a:t>
            </a:r>
            <a:r>
              <a:rPr lang="en-US" altLang="it-IT" sz="2700">
                <a:ea typeface="ＭＳ Ｐゴシック" panose="020B0600070205080204" pitchFamily="34" charset="-128"/>
              </a:rPr>
              <a:t> then we can write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</a:p>
          <a:p>
            <a:pPr>
              <a:buFontTx/>
              <a:buNone/>
            </a:pP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</a:t>
            </a:r>
            <a:r>
              <a:rPr lang="en-US" altLang="it-IT" sz="4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[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] </a:t>
            </a:r>
            <a:r>
              <a:rPr lang="en-US" altLang="it-IT" sz="4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>
              <a:buFontTx/>
              <a:buNone/>
            </a:pP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ea typeface="ＭＳ Ｐゴシック" panose="020B0600070205080204" pitchFamily="34" charset="-128"/>
              </a:rPr>
              <a:t> =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</a:t>
            </a:r>
            <a:r>
              <a:rPr lang="en-US" altLang="it-IT" sz="4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[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] </a:t>
            </a:r>
            <a:r>
              <a:rPr lang="en-US" altLang="it-IT" sz="4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>
              <a:buFontTx/>
              <a:buNone/>
            </a:pPr>
            <a:r>
              <a:rPr lang="en-US" altLang="it-IT" sz="2800">
                <a:ea typeface="ＭＳ Ｐゴシック" panose="020B0600070205080204" pitchFamily="34" charset="-128"/>
              </a:rPr>
              <a:t>Thus we obtain the four-dimensional </a:t>
            </a:r>
            <a:r>
              <a:rPr lang="en-US" altLang="it-IT" sz="2800" i="1">
                <a:ea typeface="ＭＳ Ｐゴシック" panose="020B0600070205080204" pitchFamily="34" charset="-128"/>
              </a:rPr>
              <a:t>homogeneous coordinate</a:t>
            </a:r>
            <a:r>
              <a:rPr lang="en-US" altLang="it-IT" sz="2800">
                <a:ea typeface="ＭＳ Ｐゴシック" panose="020B0600070205080204" pitchFamily="34" charset="-128"/>
              </a:rPr>
              <a:t> representation</a:t>
            </a:r>
          </a:p>
          <a:p>
            <a:pPr>
              <a:buFontTx/>
              <a:buNone/>
            </a:pPr>
            <a:r>
              <a:rPr lang="en-US" altLang="it-IT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</a:t>
            </a:r>
            <a:r>
              <a:rPr lang="en-US" altLang="it-IT" sz="4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</a:t>
            </a:r>
            <a:endParaRPr lang="en-US" altLang="it-IT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</a:t>
            </a:r>
            <a:r>
              <a:rPr lang="en-US" altLang="it-IT" sz="4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35E2015-C619-4ECF-8E58-069B4D89BE7D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056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Homogeneous Coordinates and Computer Graphics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Homogeneous coordinates are key to all computer graphics systems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All standard transformations (rotation, translation, scaling) can be implemented with matrix multiplications using 4 x 4 matrices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Hardware pipeline works with 4 dimensional representations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For orthographic viewing, we can maintain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w=0</a:t>
            </a:r>
            <a:r>
              <a:rPr lang="en-US" altLang="it-IT">
                <a:ea typeface="ＭＳ Ｐゴシック" panose="020B0600070205080204" pitchFamily="34" charset="-128"/>
              </a:rPr>
              <a:t> for vectors and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w=1</a:t>
            </a:r>
            <a:r>
              <a:rPr lang="en-US" altLang="it-IT">
                <a:ea typeface="ＭＳ Ｐゴシック" panose="020B0600070205080204" pitchFamily="34" charset="-128"/>
              </a:rPr>
              <a:t> for points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For perspective we need a </a:t>
            </a:r>
            <a:r>
              <a:rPr lang="en-US" altLang="it-IT" i="1">
                <a:ea typeface="ＭＳ Ｐゴシック" panose="020B0600070205080204" pitchFamily="34" charset="-128"/>
              </a:rPr>
              <a:t>perspective division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7FDA17F-306F-4764-884C-366537968492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Change of Coordinate Systems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Consider two representations of a the same vector with respect to two different bases. The representations are 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066800" y="4572000"/>
            <a:ext cx="6284913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it-IT" sz="2700"/>
              <a:t>v</a:t>
            </a:r>
            <a:r>
              <a:rPr lang="en-US" altLang="it-IT" sz="2700" i="1"/>
              <a:t>=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1</a:t>
            </a:r>
            <a:r>
              <a:rPr lang="en-US" altLang="it-IT" sz="2700" i="1"/>
              <a:t>v</a:t>
            </a:r>
            <a:r>
              <a:rPr lang="en-US" altLang="it-IT" sz="2700" baseline="-25000"/>
              <a:t>1</a:t>
            </a:r>
            <a:r>
              <a:rPr lang="en-US" altLang="it-IT" sz="2700" i="1"/>
              <a:t>+ 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2</a:t>
            </a:r>
            <a:r>
              <a:rPr lang="en-US" altLang="it-IT" sz="2700" i="1"/>
              <a:t>v</a:t>
            </a:r>
            <a:r>
              <a:rPr lang="en-US" altLang="it-IT" sz="2700" baseline="-25000"/>
              <a:t>2</a:t>
            </a:r>
            <a:r>
              <a:rPr lang="en-US" altLang="it-IT" sz="2700" i="1"/>
              <a:t> </a:t>
            </a:r>
            <a:r>
              <a:rPr lang="en-US" altLang="it-IT" sz="2700"/>
              <a:t>+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3</a:t>
            </a:r>
            <a:r>
              <a:rPr lang="en-US" altLang="it-IT" sz="2700" i="1"/>
              <a:t>v</a:t>
            </a:r>
            <a:r>
              <a:rPr lang="en-US" altLang="it-IT" sz="2700" baseline="-25000"/>
              <a:t>3 </a:t>
            </a:r>
            <a:r>
              <a:rPr lang="en-US" altLang="it-IT" sz="2700"/>
              <a:t>= [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1 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2</a:t>
            </a:r>
            <a:r>
              <a:rPr lang="en-US" altLang="it-IT" sz="2700" i="1"/>
              <a:t> 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3</a:t>
            </a:r>
            <a:r>
              <a:rPr lang="en-US" altLang="it-IT" sz="2700"/>
              <a:t>]</a:t>
            </a:r>
            <a:r>
              <a:rPr lang="en-US" altLang="it-IT" sz="4000" baseline="30000"/>
              <a:t> </a:t>
            </a:r>
            <a:r>
              <a:rPr lang="en-US" altLang="it-IT" sz="2700"/>
              <a:t>[</a:t>
            </a:r>
            <a:r>
              <a:rPr lang="en-US" altLang="it-IT" sz="2700" i="1"/>
              <a:t>v</a:t>
            </a:r>
            <a:r>
              <a:rPr lang="en-US" altLang="it-IT" sz="2700" baseline="-25000"/>
              <a:t>1</a:t>
            </a:r>
            <a:r>
              <a:rPr lang="en-US" altLang="it-IT" sz="2700" i="1"/>
              <a:t> v</a:t>
            </a:r>
            <a:r>
              <a:rPr lang="en-US" altLang="it-IT" sz="2700" baseline="-25000"/>
              <a:t>2</a:t>
            </a:r>
            <a:r>
              <a:rPr lang="en-US" altLang="it-IT" sz="2700" i="1"/>
              <a:t> v</a:t>
            </a:r>
            <a:r>
              <a:rPr lang="en-US" altLang="it-IT" sz="2700" baseline="-25000"/>
              <a:t>3</a:t>
            </a:r>
            <a:r>
              <a:rPr lang="en-US" altLang="it-IT" sz="3100"/>
              <a:t>] </a:t>
            </a:r>
            <a:r>
              <a:rPr lang="en-US" altLang="it-IT" sz="4000" baseline="30000"/>
              <a:t>T</a:t>
            </a:r>
          </a:p>
          <a:p>
            <a:pPr>
              <a:spcBef>
                <a:spcPct val="20000"/>
              </a:spcBef>
            </a:pPr>
            <a:r>
              <a:rPr lang="en-US" altLang="it-IT" sz="2700" i="1"/>
              <a:t>=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1</a:t>
            </a:r>
            <a:r>
              <a:rPr lang="en-US" altLang="it-IT" sz="2700" i="1"/>
              <a:t>u</a:t>
            </a:r>
            <a:r>
              <a:rPr lang="en-US" altLang="it-IT" sz="2700" baseline="-25000"/>
              <a:t>1</a:t>
            </a:r>
            <a:r>
              <a:rPr lang="en-US" altLang="it-IT" sz="2700" i="1"/>
              <a:t>+ 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2</a:t>
            </a:r>
            <a:r>
              <a:rPr lang="en-US" altLang="it-IT" sz="2700" i="1"/>
              <a:t>u</a:t>
            </a:r>
            <a:r>
              <a:rPr lang="en-US" altLang="it-IT" sz="2700" baseline="-25000"/>
              <a:t>2</a:t>
            </a:r>
            <a:r>
              <a:rPr lang="en-US" altLang="it-IT" sz="2700" i="1"/>
              <a:t> </a:t>
            </a:r>
            <a:r>
              <a:rPr lang="en-US" altLang="it-IT" sz="2700"/>
              <a:t>+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3</a:t>
            </a:r>
            <a:r>
              <a:rPr lang="en-US" altLang="it-IT" sz="2700" i="1"/>
              <a:t>u</a:t>
            </a:r>
            <a:r>
              <a:rPr lang="en-US" altLang="it-IT" sz="2700" baseline="-25000"/>
              <a:t>3 </a:t>
            </a:r>
            <a:r>
              <a:rPr lang="en-US" altLang="it-IT" sz="2700"/>
              <a:t>= [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1 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2</a:t>
            </a:r>
            <a:r>
              <a:rPr lang="en-US" altLang="it-IT" sz="2700" i="1"/>
              <a:t> 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3</a:t>
            </a:r>
            <a:r>
              <a:rPr lang="en-US" altLang="it-IT" sz="2700"/>
              <a:t>]</a:t>
            </a:r>
            <a:r>
              <a:rPr lang="en-US" altLang="it-IT" sz="4000" baseline="30000"/>
              <a:t> </a:t>
            </a:r>
            <a:r>
              <a:rPr lang="en-US" altLang="it-IT" sz="2700"/>
              <a:t>[</a:t>
            </a:r>
            <a:r>
              <a:rPr lang="en-US" altLang="it-IT" sz="2700" i="1"/>
              <a:t>u</a:t>
            </a:r>
            <a:r>
              <a:rPr lang="en-US" altLang="it-IT" sz="2700" baseline="-25000"/>
              <a:t>1</a:t>
            </a:r>
            <a:r>
              <a:rPr lang="en-US" altLang="it-IT" sz="2700" i="1"/>
              <a:t> u</a:t>
            </a:r>
            <a:r>
              <a:rPr lang="en-US" altLang="it-IT" sz="2700" baseline="-25000"/>
              <a:t>2</a:t>
            </a:r>
            <a:r>
              <a:rPr lang="en-US" altLang="it-IT" sz="2700" i="1"/>
              <a:t> u</a:t>
            </a:r>
            <a:r>
              <a:rPr lang="en-US" altLang="it-IT" sz="2700" baseline="-25000"/>
              <a:t>3</a:t>
            </a:r>
            <a:r>
              <a:rPr lang="en-US" altLang="it-IT" sz="3100"/>
              <a:t>] </a:t>
            </a:r>
            <a:r>
              <a:rPr lang="en-US" altLang="it-IT" sz="4000" baseline="30000"/>
              <a:t>T</a:t>
            </a:r>
          </a:p>
          <a:p>
            <a:endParaRPr lang="en-US" altLang="it-IT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19400" y="3124200"/>
            <a:ext cx="21209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700" b="1"/>
              <a:t>a</a:t>
            </a:r>
            <a:r>
              <a:rPr lang="en-US" altLang="it-IT" sz="2700" i="1"/>
              <a:t>=</a:t>
            </a:r>
            <a:r>
              <a:rPr lang="en-US" altLang="it-IT" sz="2700"/>
              <a:t>[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1</a:t>
            </a:r>
            <a:r>
              <a:rPr lang="en-US" altLang="it-IT" sz="2700" i="1"/>
              <a:t> 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2</a:t>
            </a:r>
            <a:r>
              <a:rPr lang="en-US" altLang="it-IT" sz="2700" i="1"/>
              <a:t>  </a:t>
            </a:r>
            <a:r>
              <a:rPr lang="en-US" altLang="it-IT" sz="2700">
                <a:latin typeface="Symbol" panose="05050102010706020507" pitchFamily="18" charset="2"/>
              </a:rPr>
              <a:t>a</a:t>
            </a:r>
            <a:r>
              <a:rPr lang="en-US" altLang="it-IT" sz="2700" baseline="-25000"/>
              <a:t>3 </a:t>
            </a:r>
            <a:r>
              <a:rPr lang="en-US" altLang="it-IT" sz="2700"/>
              <a:t>]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819400" y="3581400"/>
            <a:ext cx="20589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700" b="1"/>
              <a:t>b</a:t>
            </a:r>
            <a:r>
              <a:rPr lang="en-US" altLang="it-IT" sz="2700" i="1"/>
              <a:t>=</a:t>
            </a:r>
            <a:r>
              <a:rPr lang="en-US" altLang="it-IT" sz="2700"/>
              <a:t>[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1 </a:t>
            </a:r>
            <a:r>
              <a:rPr lang="en-US" altLang="it-IT" sz="2700" i="1"/>
              <a:t> 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2</a:t>
            </a:r>
            <a:r>
              <a:rPr lang="en-US" altLang="it-IT" sz="2700"/>
              <a:t>  </a:t>
            </a:r>
            <a:r>
              <a:rPr lang="en-US" altLang="it-IT" sz="2700">
                <a:latin typeface="Symbol" panose="05050102010706020507" pitchFamily="18" charset="2"/>
              </a:rPr>
              <a:t>b</a:t>
            </a:r>
            <a:r>
              <a:rPr lang="en-US" altLang="it-IT" sz="2700" baseline="-25000"/>
              <a:t>3</a:t>
            </a:r>
            <a:r>
              <a:rPr lang="en-US" altLang="it-IT" sz="2700"/>
              <a:t>]</a:t>
            </a:r>
            <a:endParaRPr lang="en-US" altLang="it-IT" sz="2700" baseline="-250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43000" y="4191000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where</a:t>
            </a:r>
          </a:p>
        </p:txBody>
      </p:sp>
      <p:sp>
        <p:nvSpPr>
          <p:cNvPr id="21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AEBE65B-2965-4BBE-BDFB-F9E71F95D307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Representing second basis in terms of first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Each of the basis vectors, u1,u2, u3, are vectors that can be represented in terms of the first basis</a:t>
            </a: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914400" y="3657600"/>
            <a:ext cx="2827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u</a:t>
            </a:r>
            <a:r>
              <a:rPr lang="en-US" altLang="it-IT" baseline="-25000"/>
              <a:t>1 </a:t>
            </a:r>
            <a:r>
              <a:rPr lang="en-US" altLang="it-IT"/>
              <a:t>= 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11</a:t>
            </a:r>
            <a:r>
              <a:rPr lang="en-US" altLang="it-IT"/>
              <a:t>v</a:t>
            </a:r>
            <a:r>
              <a:rPr lang="en-US" altLang="it-IT" baseline="-25000"/>
              <a:t>1</a:t>
            </a:r>
            <a:r>
              <a:rPr lang="en-US" altLang="it-IT"/>
              <a:t>+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12</a:t>
            </a:r>
            <a:r>
              <a:rPr lang="en-US" altLang="it-IT"/>
              <a:t>v</a:t>
            </a:r>
            <a:r>
              <a:rPr lang="en-US" altLang="it-IT" baseline="-25000"/>
              <a:t>2</a:t>
            </a:r>
            <a:r>
              <a:rPr lang="en-US" altLang="it-IT"/>
              <a:t>+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13</a:t>
            </a:r>
            <a:r>
              <a:rPr lang="en-US" altLang="it-IT"/>
              <a:t>v</a:t>
            </a:r>
            <a:r>
              <a:rPr lang="en-US" altLang="it-IT" baseline="-25000"/>
              <a:t>3</a:t>
            </a:r>
          </a:p>
          <a:p>
            <a:r>
              <a:rPr lang="en-US" altLang="it-IT"/>
              <a:t>u</a:t>
            </a:r>
            <a:r>
              <a:rPr lang="en-US" altLang="it-IT" baseline="-25000"/>
              <a:t>2 </a:t>
            </a:r>
            <a:r>
              <a:rPr lang="en-US" altLang="it-IT"/>
              <a:t>= 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21</a:t>
            </a:r>
            <a:r>
              <a:rPr lang="en-US" altLang="it-IT"/>
              <a:t>v</a:t>
            </a:r>
            <a:r>
              <a:rPr lang="en-US" altLang="it-IT" baseline="-25000"/>
              <a:t>1</a:t>
            </a:r>
            <a:r>
              <a:rPr lang="en-US" altLang="it-IT"/>
              <a:t>+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22</a:t>
            </a:r>
            <a:r>
              <a:rPr lang="en-US" altLang="it-IT"/>
              <a:t>v</a:t>
            </a:r>
            <a:r>
              <a:rPr lang="en-US" altLang="it-IT" baseline="-25000"/>
              <a:t>2</a:t>
            </a:r>
            <a:r>
              <a:rPr lang="en-US" altLang="it-IT"/>
              <a:t>+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23</a:t>
            </a:r>
            <a:r>
              <a:rPr lang="en-US" altLang="it-IT"/>
              <a:t>v</a:t>
            </a:r>
            <a:r>
              <a:rPr lang="en-US" altLang="it-IT" baseline="-25000"/>
              <a:t>3</a:t>
            </a:r>
            <a:endParaRPr lang="en-US" altLang="it-IT"/>
          </a:p>
          <a:p>
            <a:r>
              <a:rPr lang="en-US" altLang="it-IT"/>
              <a:t>u</a:t>
            </a:r>
            <a:r>
              <a:rPr lang="en-US" altLang="it-IT" baseline="-25000"/>
              <a:t>3 </a:t>
            </a:r>
            <a:r>
              <a:rPr lang="en-US" altLang="it-IT"/>
              <a:t>= 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31</a:t>
            </a:r>
            <a:r>
              <a:rPr lang="en-US" altLang="it-IT"/>
              <a:t>v</a:t>
            </a:r>
            <a:r>
              <a:rPr lang="en-US" altLang="it-IT" baseline="-25000"/>
              <a:t>1</a:t>
            </a:r>
            <a:r>
              <a:rPr lang="en-US" altLang="it-IT"/>
              <a:t>+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32</a:t>
            </a:r>
            <a:r>
              <a:rPr lang="en-US" altLang="it-IT"/>
              <a:t>v</a:t>
            </a:r>
            <a:r>
              <a:rPr lang="en-US" altLang="it-IT" baseline="-25000"/>
              <a:t>2</a:t>
            </a:r>
            <a:r>
              <a:rPr lang="en-US" altLang="it-IT"/>
              <a:t>+</a:t>
            </a:r>
            <a:r>
              <a:rPr lang="en-US" altLang="it-IT">
                <a:latin typeface="Symbol" panose="05050102010706020507" pitchFamily="18" charset="2"/>
              </a:rPr>
              <a:t>g</a:t>
            </a:r>
            <a:r>
              <a:rPr lang="en-US" altLang="it-IT" baseline="-25000"/>
              <a:t>33</a:t>
            </a:r>
            <a:r>
              <a:rPr lang="en-US" altLang="it-IT"/>
              <a:t>v</a:t>
            </a:r>
            <a:r>
              <a:rPr lang="en-US" altLang="it-IT" baseline="-25000"/>
              <a:t>3</a:t>
            </a:r>
          </a:p>
        </p:txBody>
      </p:sp>
      <p:pic>
        <p:nvPicPr>
          <p:cNvPr id="22534" name="Picture 9" descr="AN04F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14600"/>
            <a:ext cx="28432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10"/>
          <p:cNvSpPr>
            <a:spLocks noChangeShapeType="1"/>
          </p:cNvSpPr>
          <p:nvPr/>
        </p:nvSpPr>
        <p:spPr bwMode="auto">
          <a:xfrm flipV="1">
            <a:off x="6096000" y="3429000"/>
            <a:ext cx="762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6842125" y="3013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</a:t>
            </a:r>
          </a:p>
        </p:txBody>
      </p:sp>
      <p:sp>
        <p:nvSpPr>
          <p:cNvPr id="22537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8F0D544-DFE4-4AA4-8660-DEC0A99A95AD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Representation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924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Science,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E3892FC-EC86-409A-BAF4-A887981C8809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Matrix Form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The coefficients define a 3 x 3 matrix</a:t>
            </a: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and the bases can be related by</a:t>
            </a: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see text for numerical examples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657600" y="4648200"/>
            <a:ext cx="1392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200" b="1"/>
              <a:t>a=M</a:t>
            </a:r>
            <a:r>
              <a:rPr lang="en-US" altLang="it-IT" sz="3200" baseline="30000"/>
              <a:t>T</a:t>
            </a:r>
            <a:r>
              <a:rPr lang="en-US" altLang="it-IT" sz="3200" b="1"/>
              <a:t>b</a:t>
            </a:r>
          </a:p>
        </p:txBody>
      </p:sp>
      <p:graphicFrame>
        <p:nvGraphicFramePr>
          <p:cNvPr id="23558" name="Object 2"/>
          <p:cNvGraphicFramePr>
            <a:graphicFrameLocks noChangeAspect="1"/>
          </p:cNvGraphicFramePr>
          <p:nvPr/>
        </p:nvGraphicFramePr>
        <p:xfrm>
          <a:off x="3429000" y="1981200"/>
          <a:ext cx="24384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3" imgW="1002865" imgH="710891" progId="Equation.3">
                  <p:embed/>
                </p:oleObj>
              </mc:Choice>
              <mc:Fallback>
                <p:oleObj name="Equation" r:id="rId3" imgW="1002865" imgH="7108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81200"/>
                        <a:ext cx="243840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2667000" y="26670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M </a:t>
            </a:r>
            <a:r>
              <a:rPr lang="en-US" altLang="it-IT"/>
              <a:t>=</a:t>
            </a:r>
          </a:p>
        </p:txBody>
      </p:sp>
      <p:sp>
        <p:nvSpPr>
          <p:cNvPr id="2356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6876E15-FCF3-41CE-931C-08B4252A4453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Change of Frames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it-IT" sz="2500" dirty="0">
                <a:ea typeface="ＭＳ Ｐゴシック" panose="020B0600070205080204" pitchFamily="34" charset="-128"/>
              </a:rPr>
              <a:t>We can apply a similar process in homogeneous coordinates to the representations of both points and vectors</a:t>
            </a:r>
          </a:p>
          <a:p>
            <a:pPr>
              <a:lnSpc>
                <a:spcPct val="80000"/>
              </a:lnSpc>
            </a:pPr>
            <a:endParaRPr lang="en-US" altLang="it-IT" sz="25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it-IT" sz="22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it-IT" sz="22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it-IT" sz="22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it-IT" sz="22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it-IT" sz="22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it-IT" sz="25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it-IT" sz="2500" dirty="0">
                <a:ea typeface="ＭＳ Ｐゴシック" panose="020B0600070205080204" pitchFamily="34" charset="-128"/>
              </a:rPr>
              <a:t>Any point or vector can be represented in either frame</a:t>
            </a:r>
          </a:p>
          <a:p>
            <a:pPr>
              <a:lnSpc>
                <a:spcPct val="80000"/>
              </a:lnSpc>
            </a:pPr>
            <a:r>
              <a:rPr lang="en-US" altLang="it-IT" sz="2500" dirty="0">
                <a:ea typeface="ＭＳ Ｐゴシック" panose="020B0600070205080204" pitchFamily="34" charset="-128"/>
              </a:rPr>
              <a:t>We can represent 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Q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u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u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u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400" dirty="0">
                <a:ea typeface="ＭＳ Ｐゴシック" panose="020B0600070205080204" pitchFamily="34" charset="-128"/>
              </a:rPr>
              <a:t> in terms of 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</a:t>
            </a:r>
            <a:r>
              <a:rPr lang="en-US" altLang="it-IT" sz="2400" baseline="-25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103313" y="2944813"/>
            <a:ext cx="31369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700"/>
              <a:t>Consider two frames:</a:t>
            </a:r>
          </a:p>
          <a:p>
            <a:r>
              <a:rPr lang="en-US" altLang="it-IT" sz="2700"/>
              <a:t>(P</a:t>
            </a:r>
            <a:r>
              <a:rPr lang="en-US" altLang="it-IT" sz="2700" baseline="-25000"/>
              <a:t>0</a:t>
            </a:r>
            <a:r>
              <a:rPr lang="en-US" altLang="it-IT" sz="2700"/>
              <a:t>, v</a:t>
            </a:r>
            <a:r>
              <a:rPr lang="en-US" altLang="it-IT" sz="2700" baseline="-25000"/>
              <a:t>1</a:t>
            </a:r>
            <a:r>
              <a:rPr lang="en-US" altLang="it-IT" sz="2700"/>
              <a:t>, v</a:t>
            </a:r>
            <a:r>
              <a:rPr lang="en-US" altLang="it-IT" sz="2700" baseline="-25000"/>
              <a:t>2</a:t>
            </a:r>
            <a:r>
              <a:rPr lang="en-US" altLang="it-IT" sz="2700"/>
              <a:t>, v</a:t>
            </a:r>
            <a:r>
              <a:rPr lang="en-US" altLang="it-IT" sz="2700" baseline="-25000"/>
              <a:t>3</a:t>
            </a:r>
            <a:r>
              <a:rPr lang="en-US" altLang="it-IT" sz="2700"/>
              <a:t>)</a:t>
            </a:r>
          </a:p>
          <a:p>
            <a:r>
              <a:rPr lang="en-US" altLang="it-IT" sz="2700"/>
              <a:t>(Q</a:t>
            </a:r>
            <a:r>
              <a:rPr lang="en-US" altLang="it-IT" sz="2700" baseline="-25000"/>
              <a:t>0</a:t>
            </a:r>
            <a:r>
              <a:rPr lang="en-US" altLang="it-IT" sz="2700"/>
              <a:t>, u</a:t>
            </a:r>
            <a:r>
              <a:rPr lang="en-US" altLang="it-IT" sz="2700" baseline="-25000"/>
              <a:t>1</a:t>
            </a:r>
            <a:r>
              <a:rPr lang="en-US" altLang="it-IT" sz="2700"/>
              <a:t>, u</a:t>
            </a:r>
            <a:r>
              <a:rPr lang="en-US" altLang="it-IT" sz="2700" baseline="-25000"/>
              <a:t>2</a:t>
            </a:r>
            <a:r>
              <a:rPr lang="en-US" altLang="it-IT" sz="2700"/>
              <a:t>, u</a:t>
            </a:r>
            <a:r>
              <a:rPr lang="en-US" altLang="it-IT" sz="2700" baseline="-25000"/>
              <a:t>3</a:t>
            </a:r>
            <a:r>
              <a:rPr lang="en-US" altLang="it-IT" sz="2700"/>
              <a:t>)</a:t>
            </a:r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5334000" y="3276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5334000" y="4267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 flipH="1">
            <a:off x="4724400" y="42672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4760913" y="3765550"/>
            <a:ext cx="5365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 dirty="0"/>
              <a:t>P</a:t>
            </a:r>
            <a:r>
              <a:rPr lang="en-US" altLang="it-IT" sz="3100" baseline="-25000" dirty="0"/>
              <a:t>0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143625" y="3917950"/>
            <a:ext cx="514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v</a:t>
            </a:r>
            <a:r>
              <a:rPr lang="en-US" altLang="it-IT" sz="3100" baseline="-25000"/>
              <a:t>1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5076825" y="2774950"/>
            <a:ext cx="514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v</a:t>
            </a:r>
            <a:r>
              <a:rPr lang="en-US" altLang="it-IT" sz="3100" baseline="-25000"/>
              <a:t>2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4191000" y="4572000"/>
            <a:ext cx="514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v</a:t>
            </a:r>
            <a:r>
              <a:rPr lang="en-US" altLang="it-IT" sz="3100" baseline="-25000"/>
              <a:t>3</a:t>
            </a:r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 flipV="1">
            <a:off x="7162800" y="2590800"/>
            <a:ext cx="685800" cy="838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 flipH="1" flipV="1">
            <a:off x="6248400" y="2971800"/>
            <a:ext cx="914400" cy="457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7162800" y="3429000"/>
            <a:ext cx="76200" cy="1143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6597650" y="3276600"/>
            <a:ext cx="6016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Q</a:t>
            </a:r>
            <a:r>
              <a:rPr lang="en-US" altLang="it-IT" sz="3100" baseline="-25000"/>
              <a:t>0</a:t>
            </a:r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6248400" y="2514600"/>
            <a:ext cx="514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u</a:t>
            </a:r>
            <a:r>
              <a:rPr lang="en-US" altLang="it-IT" sz="3100" baseline="-25000"/>
              <a:t>1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/>
        </p:nvSpPr>
        <p:spPr bwMode="auto">
          <a:xfrm>
            <a:off x="8001000" y="2362200"/>
            <a:ext cx="514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u</a:t>
            </a:r>
            <a:r>
              <a:rPr lang="en-US" altLang="it-IT" sz="3100" baseline="-25000"/>
              <a:t>2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7391400" y="4267200"/>
            <a:ext cx="514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/>
              <a:t>u</a:t>
            </a:r>
            <a:r>
              <a:rPr lang="en-US" altLang="it-IT" sz="3100" baseline="-25000"/>
              <a:t>3</a:t>
            </a:r>
          </a:p>
        </p:txBody>
      </p:sp>
      <p:sp>
        <p:nvSpPr>
          <p:cNvPr id="24596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3405588-8C7E-4C13-9F78-24DA02C1BA19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Representing One Frame in Terms of the Other</a:t>
            </a:r>
          </a:p>
        </p:txBody>
      </p:sp>
      <p:sp>
        <p:nvSpPr>
          <p:cNvPr id="25604" name="Text Box 1029"/>
          <p:cNvSpPr>
            <a:spLocks noGrp="1" noChangeArrowheads="1"/>
          </p:cNvSpPr>
          <p:nvPr>
            <p:ph type="body" idx="1"/>
          </p:nvPr>
        </p:nvSpPr>
        <p:spPr>
          <a:xfrm>
            <a:off x="1828800" y="2133600"/>
            <a:ext cx="4191000" cy="1676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13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23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endParaRPr lang="en-US" altLang="it-IT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33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Q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43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44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aseline="-25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5605" name="Text Box 1030"/>
          <p:cNvSpPr txBox="1">
            <a:spLocks noChangeArrowheads="1"/>
          </p:cNvSpPr>
          <p:nvPr/>
        </p:nvSpPr>
        <p:spPr bwMode="auto">
          <a:xfrm>
            <a:off x="685800" y="1600200"/>
            <a:ext cx="618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Extending what we did with change of bases</a:t>
            </a:r>
          </a:p>
        </p:txBody>
      </p:sp>
      <p:sp>
        <p:nvSpPr>
          <p:cNvPr id="25606" name="Text Box 1031"/>
          <p:cNvSpPr txBox="1">
            <a:spLocks noChangeArrowheads="1"/>
          </p:cNvSpPr>
          <p:nvPr/>
        </p:nvSpPr>
        <p:spPr bwMode="auto">
          <a:xfrm>
            <a:off x="838200" y="3733800"/>
            <a:ext cx="316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defining a 4 x 4 matrix</a:t>
            </a:r>
          </a:p>
        </p:txBody>
      </p:sp>
      <p:graphicFrame>
        <p:nvGraphicFramePr>
          <p:cNvPr id="25607" name="Object 2"/>
          <p:cNvGraphicFramePr>
            <a:graphicFrameLocks noChangeAspect="1"/>
          </p:cNvGraphicFramePr>
          <p:nvPr/>
        </p:nvGraphicFramePr>
        <p:xfrm>
          <a:off x="3810000" y="4038600"/>
          <a:ext cx="297180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3" imgW="1219200" imgH="939800" progId="Equation.3">
                  <p:embed/>
                </p:oleObj>
              </mc:Choice>
              <mc:Fallback>
                <p:oleObj name="Equation" r:id="rId3" imgW="1219200" imgH="93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038600"/>
                        <a:ext cx="2971800" cy="229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1033"/>
          <p:cNvSpPr txBox="1">
            <a:spLocks noChangeArrowheads="1"/>
          </p:cNvSpPr>
          <p:nvPr/>
        </p:nvSpPr>
        <p:spPr bwMode="auto">
          <a:xfrm>
            <a:off x="3048000" y="49530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M</a:t>
            </a:r>
            <a:r>
              <a:rPr lang="en-US" altLang="it-IT"/>
              <a:t> =</a:t>
            </a:r>
          </a:p>
        </p:txBody>
      </p:sp>
      <p:sp>
        <p:nvSpPr>
          <p:cNvPr id="25609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6B6EE0F-BF2B-47BE-B922-B732ED41D4BB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866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Working with Representations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Within the two frames any point or vector has a representation of the same form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 </a:t>
            </a:r>
            <a:r>
              <a:rPr lang="en-US" altLang="it-IT" sz="2700">
                <a:ea typeface="ＭＳ Ｐゴシック" panose="020B0600070205080204" pitchFamily="34" charset="-128"/>
              </a:rPr>
              <a:t>in the first frame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[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 </a:t>
            </a:r>
            <a:r>
              <a:rPr lang="en-US" altLang="it-IT" sz="2700">
                <a:ea typeface="ＭＳ Ｐゴシック" panose="020B0600070205080204" pitchFamily="34" charset="-128"/>
              </a:rPr>
              <a:t>in the second frame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it-IT" sz="27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where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=</a:t>
            </a:r>
            <a:r>
              <a:rPr lang="en-US" altLang="it-IT" sz="2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= 1 </a:t>
            </a:r>
            <a:r>
              <a:rPr lang="en-US" altLang="it-IT" sz="2300">
                <a:ea typeface="ＭＳ Ｐゴシック" panose="020B0600070205080204" pitchFamily="34" charset="-128"/>
              </a:rPr>
              <a:t>for points and</a:t>
            </a:r>
            <a:r>
              <a:rPr lang="en-US" altLang="it-IT" sz="2700">
                <a:ea typeface="ＭＳ Ｐゴシック" panose="020B0600070205080204" pitchFamily="34" charset="-128"/>
              </a:rPr>
              <a:t>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=</a:t>
            </a:r>
            <a:r>
              <a:rPr lang="en-US" altLang="it-IT" sz="2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4 </a:t>
            </a:r>
            <a:r>
              <a:rPr lang="en-US" altLang="it-IT" sz="2300">
                <a:latin typeface="Symbol" panose="05050102010706020507" pitchFamily="18" charset="2"/>
                <a:ea typeface="ＭＳ Ｐゴシック" panose="020B0600070205080204" pitchFamily="34" charset="-128"/>
              </a:rPr>
              <a:t>= 0 </a:t>
            </a:r>
            <a:r>
              <a:rPr lang="en-US" altLang="it-IT" sz="2300">
                <a:ea typeface="ＭＳ Ｐゴシック" panose="020B0600070205080204" pitchFamily="34" charset="-128"/>
              </a:rPr>
              <a:t>for vectors and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3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3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300">
                <a:ea typeface="ＭＳ Ｐゴシック" panose="020B0600070205080204" pitchFamily="34" charset="-128"/>
              </a:rPr>
              <a:t>The matrix </a:t>
            </a:r>
            <a:r>
              <a:rPr lang="en-US" altLang="it-IT" sz="23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sz="2300">
                <a:ea typeface="ＭＳ Ｐゴシック" panose="020B0600070205080204" pitchFamily="34" charset="-128"/>
              </a:rPr>
              <a:t> is 4 x 4 and specifies an affine transformation in homogeneous coordinates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574925" y="5527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733800" y="4495800"/>
            <a:ext cx="1392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200" b="1"/>
              <a:t>a=M</a:t>
            </a:r>
            <a:r>
              <a:rPr lang="en-US" altLang="it-IT" sz="3200" baseline="30000"/>
              <a:t>T</a:t>
            </a:r>
            <a:r>
              <a:rPr lang="en-US" altLang="it-IT" sz="3200" b="1"/>
              <a:t>b</a:t>
            </a:r>
          </a:p>
        </p:txBody>
      </p:sp>
      <p:sp>
        <p:nvSpPr>
          <p:cNvPr id="2663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851BB95-1ACD-47A9-8C83-9295851A133E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Affine Transformations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Every linear transformation is equivalent to a change in frames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Every affine transformation preserves lines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However, an affine transformation has only 12 </a:t>
            </a:r>
            <a:r>
              <a:rPr lang="en-US" altLang="it-IT" i="1">
                <a:ea typeface="ＭＳ Ｐゴシック" panose="020B0600070205080204" pitchFamily="34" charset="-128"/>
              </a:rPr>
              <a:t>degrees of freedom</a:t>
            </a:r>
            <a:r>
              <a:rPr lang="en-US" altLang="it-IT">
                <a:ea typeface="ＭＳ Ｐゴシック" panose="020B0600070205080204" pitchFamily="34" charset="-128"/>
              </a:rPr>
              <a:t> because 4 of the elements in the matrix are fixed and are a subset of all possible 4 x 4 linear transformations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80F9241-A90B-477E-B5A4-B0BE4DFC55FC}" type="slidenum">
              <a:rPr lang="es-ES" altLang="it-IT" sz="100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World and Camera Frames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When we work with representations, we work with n-tuples or arrays of scalars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Changes in frame are then defined by 4 x 4 matrices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In OpenGL, the base frame that we start with is the world frame 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Eventually we represent entities in the camera frame by changing the world representation using the model-view matrix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Initially these frames are the same (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sz="270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27F0D69-33A0-4155-B1E2-940623DA3CE3}" type="slidenum">
              <a:rPr lang="es-ES" altLang="it-IT" sz="100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Moving the Camera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If objects are on both sides of z=0, we must move camera frame</a:t>
            </a:r>
          </a:p>
        </p:txBody>
      </p:sp>
      <p:pic>
        <p:nvPicPr>
          <p:cNvPr id="29701" name="Picture 5" descr="an04f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26427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02" name="Object 2"/>
          <p:cNvGraphicFramePr>
            <a:graphicFrameLocks noChangeAspect="1"/>
          </p:cNvGraphicFramePr>
          <p:nvPr/>
        </p:nvGraphicFramePr>
        <p:xfrm>
          <a:off x="3048000" y="2332038"/>
          <a:ext cx="1524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4" imgW="1016000" imgH="914400" progId="Equation.3">
                  <p:embed/>
                </p:oleObj>
              </mc:Choice>
              <mc:Fallback>
                <p:oleObj name="Equation" r:id="rId4" imgW="10160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32038"/>
                        <a:ext cx="15240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2247900" y="2895600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M </a:t>
            </a:r>
            <a:r>
              <a:rPr lang="en-US" altLang="it-IT"/>
              <a:t>= </a:t>
            </a:r>
          </a:p>
        </p:txBody>
      </p:sp>
      <p:sp>
        <p:nvSpPr>
          <p:cNvPr id="2970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45673D3-483A-442B-9204-149C32305105}" type="slidenum">
              <a:rPr lang="es-ES" altLang="it-IT" sz="100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4C1C4F7-1E0B-4EFD-BB3E-E5195BE63F96}" type="slidenum">
              <a:rPr lang="es-ES" altLang="it-IT" sz="100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Transformations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76600"/>
            <a:ext cx="81534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47835D1-5B25-4BA2-885F-710DED89B32F}" type="slidenum">
              <a:rPr lang="es-ES" altLang="it-IT" sz="100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standard transformations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Rotation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Translation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Shear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Derive homogeneous coordinate transformation matrices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Learn to build arbitrary transformation matrices from simple transformations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148432C-21F8-4F25-A548-02D46180AA00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concepts such as dimension and basis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coordinate systems for representing vectors spaces and frames for representing affine spaces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Discuss change of frames and bases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C923D10-8C10-4ADE-951F-04D64F2C2DD5}" type="slidenum">
              <a:rPr lang="es-ES" altLang="it-IT" sz="100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General Transformations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A transformation maps points to other points and/or vectors to other vectors</a:t>
            </a:r>
          </a:p>
        </p:txBody>
      </p:sp>
      <p:pic>
        <p:nvPicPr>
          <p:cNvPr id="36869" name="Picture 5" descr="AN04F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93988"/>
            <a:ext cx="365760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667000" y="4648200"/>
            <a:ext cx="113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Q=T(P)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554663" y="2667000"/>
            <a:ext cx="1049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v=T(u)</a:t>
            </a:r>
          </a:p>
        </p:txBody>
      </p:sp>
      <p:sp>
        <p:nvSpPr>
          <p:cNvPr id="3687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3A75AE4-3986-4B04-8012-2592A1826C2C}" type="slidenum">
              <a:rPr lang="es-ES" altLang="it-IT" sz="100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Affine Transformations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Line preserving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Characteristic of many physically important transformations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Rigid body transformations: rotation, translation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Scaling, shear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Importance in graphics is that we need only transform endpoints of line segments and let implementation draw line segment between the transformed endpoints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E81DD33-180A-4FB8-ABF5-7BDE72DCDBDC}" type="slidenum">
              <a:rPr lang="es-ES" altLang="it-IT" sz="100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Pipeline Implementation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828800" y="3200400"/>
            <a:ext cx="2286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it-IT"/>
              <a:t>transformation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1066800" y="3733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114800" y="3733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257800" y="3200400"/>
            <a:ext cx="1981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it-IT"/>
              <a:t>rasterizer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72390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0969" name="Line 10"/>
          <p:cNvSpPr>
            <a:spLocks noChangeShapeType="1"/>
          </p:cNvSpPr>
          <p:nvPr/>
        </p:nvSpPr>
        <p:spPr bwMode="auto">
          <a:xfrm flipV="1">
            <a:off x="7620000" y="4419600"/>
            <a:ext cx="990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u</a:t>
            </a:r>
          </a:p>
        </p:txBody>
      </p:sp>
      <p:sp>
        <p:nvSpPr>
          <p:cNvPr id="40971" name="Text Box 13"/>
          <p:cNvSpPr>
            <a:spLocks noGrp="1" noChangeArrowheads="1"/>
          </p:cNvSpPr>
          <p:nvPr>
            <p:ph type="body" idx="1"/>
          </p:nvPr>
        </p:nvSpPr>
        <p:spPr>
          <a:xfrm>
            <a:off x="1143000" y="3810000"/>
            <a:ext cx="533400" cy="4572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</a:p>
        </p:txBody>
      </p:sp>
      <p:sp>
        <p:nvSpPr>
          <p:cNvPr id="40972" name="Text Box 14"/>
          <p:cNvSpPr txBox="1">
            <a:spLocks noChangeArrowheads="1"/>
          </p:cNvSpPr>
          <p:nvPr/>
        </p:nvSpPr>
        <p:spPr bwMode="auto">
          <a:xfrm>
            <a:off x="990600" y="31242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u</a:t>
            </a:r>
          </a:p>
        </p:txBody>
      </p:sp>
      <p:sp>
        <p:nvSpPr>
          <p:cNvPr id="40973" name="Text Box 15"/>
          <p:cNvSpPr txBox="1">
            <a:spLocks noChangeArrowheads="1"/>
          </p:cNvSpPr>
          <p:nvPr/>
        </p:nvSpPr>
        <p:spPr bwMode="auto">
          <a:xfrm>
            <a:off x="381000" y="45720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v</a:t>
            </a:r>
          </a:p>
        </p:txBody>
      </p:sp>
      <p:sp>
        <p:nvSpPr>
          <p:cNvPr id="40974" name="Line 16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0975" name="Text Box 17"/>
          <p:cNvSpPr txBox="1">
            <a:spLocks noChangeArrowheads="1"/>
          </p:cNvSpPr>
          <p:nvPr/>
        </p:nvSpPr>
        <p:spPr bwMode="auto">
          <a:xfrm>
            <a:off x="2819400" y="2057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</a:t>
            </a:r>
          </a:p>
        </p:txBody>
      </p:sp>
      <p:sp>
        <p:nvSpPr>
          <p:cNvPr id="40976" name="Text Box 18"/>
          <p:cNvSpPr txBox="1">
            <a:spLocks noChangeArrowheads="1"/>
          </p:cNvSpPr>
          <p:nvPr/>
        </p:nvSpPr>
        <p:spPr bwMode="auto">
          <a:xfrm>
            <a:off x="4267200" y="31242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T(u)</a:t>
            </a:r>
          </a:p>
        </p:txBody>
      </p:sp>
      <p:sp>
        <p:nvSpPr>
          <p:cNvPr id="40977" name="Text Box 19"/>
          <p:cNvSpPr txBox="1">
            <a:spLocks noChangeArrowheads="1"/>
          </p:cNvSpPr>
          <p:nvPr/>
        </p:nvSpPr>
        <p:spPr bwMode="auto">
          <a:xfrm>
            <a:off x="4343400" y="38862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T(v)</a:t>
            </a:r>
          </a:p>
        </p:txBody>
      </p:sp>
      <p:sp>
        <p:nvSpPr>
          <p:cNvPr id="40978" name="Oval 22"/>
          <p:cNvSpPr>
            <a:spLocks noChangeArrowheads="1"/>
          </p:cNvSpPr>
          <p:nvPr/>
        </p:nvSpPr>
        <p:spPr bwMode="auto">
          <a:xfrm>
            <a:off x="75438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79" name="Oval 23"/>
          <p:cNvSpPr>
            <a:spLocks noChangeArrowheads="1"/>
          </p:cNvSpPr>
          <p:nvPr/>
        </p:nvSpPr>
        <p:spPr bwMode="auto">
          <a:xfrm>
            <a:off x="86106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80" name="Oval 24"/>
          <p:cNvSpPr>
            <a:spLocks noChangeArrowheads="1"/>
          </p:cNvSpPr>
          <p:nvPr/>
        </p:nvSpPr>
        <p:spPr bwMode="auto">
          <a:xfrm>
            <a:off x="9906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81" name="Oval 25"/>
          <p:cNvSpPr>
            <a:spLocks noChangeArrowheads="1"/>
          </p:cNvSpPr>
          <p:nvPr/>
        </p:nvSpPr>
        <p:spPr bwMode="auto">
          <a:xfrm>
            <a:off x="762000" y="4724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82" name="Text Box 26"/>
          <p:cNvSpPr txBox="1">
            <a:spLocks noChangeArrowheads="1"/>
          </p:cNvSpPr>
          <p:nvPr/>
        </p:nvSpPr>
        <p:spPr bwMode="auto">
          <a:xfrm>
            <a:off x="6858000" y="48768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T(u)</a:t>
            </a:r>
          </a:p>
        </p:txBody>
      </p:sp>
      <p:sp>
        <p:nvSpPr>
          <p:cNvPr id="40983" name="Text Box 27"/>
          <p:cNvSpPr txBox="1">
            <a:spLocks noChangeArrowheads="1"/>
          </p:cNvSpPr>
          <p:nvPr/>
        </p:nvSpPr>
        <p:spPr bwMode="auto">
          <a:xfrm>
            <a:off x="3962400" y="51816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T(u)</a:t>
            </a:r>
          </a:p>
        </p:txBody>
      </p:sp>
      <p:sp>
        <p:nvSpPr>
          <p:cNvPr id="40984" name="Text Box 28"/>
          <p:cNvSpPr txBox="1">
            <a:spLocks noChangeArrowheads="1"/>
          </p:cNvSpPr>
          <p:nvPr/>
        </p:nvSpPr>
        <p:spPr bwMode="auto">
          <a:xfrm>
            <a:off x="5181600" y="44196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T(v)</a:t>
            </a:r>
          </a:p>
        </p:txBody>
      </p:sp>
      <p:sp>
        <p:nvSpPr>
          <p:cNvPr id="40985" name="Text Box 29"/>
          <p:cNvSpPr txBox="1">
            <a:spLocks noChangeArrowheads="1"/>
          </p:cNvSpPr>
          <p:nvPr/>
        </p:nvSpPr>
        <p:spPr bwMode="auto">
          <a:xfrm>
            <a:off x="8153400" y="38100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T(v)</a:t>
            </a:r>
          </a:p>
        </p:txBody>
      </p:sp>
      <p:sp>
        <p:nvSpPr>
          <p:cNvPr id="40986" name="Oval 30"/>
          <p:cNvSpPr>
            <a:spLocks noChangeArrowheads="1"/>
          </p:cNvSpPr>
          <p:nvPr/>
        </p:nvSpPr>
        <p:spPr bwMode="auto"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87" name="Oval 31"/>
          <p:cNvSpPr>
            <a:spLocks noChangeArrowheads="1"/>
          </p:cNvSpPr>
          <p:nvPr/>
        </p:nvSpPr>
        <p:spPr bwMode="auto">
          <a:xfrm>
            <a:off x="4953000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88" name="Text Box 32"/>
          <p:cNvSpPr txBox="1">
            <a:spLocks noChangeArrowheads="1"/>
          </p:cNvSpPr>
          <p:nvPr/>
        </p:nvSpPr>
        <p:spPr bwMode="auto">
          <a:xfrm>
            <a:off x="349250" y="5527675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vertices</a:t>
            </a:r>
          </a:p>
        </p:txBody>
      </p:sp>
      <p:sp>
        <p:nvSpPr>
          <p:cNvPr id="40989" name="Text Box 33"/>
          <p:cNvSpPr txBox="1">
            <a:spLocks noChangeArrowheads="1"/>
          </p:cNvSpPr>
          <p:nvPr/>
        </p:nvSpPr>
        <p:spPr bwMode="auto">
          <a:xfrm>
            <a:off x="3810000" y="556260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vertices</a:t>
            </a:r>
          </a:p>
        </p:txBody>
      </p:sp>
      <p:sp>
        <p:nvSpPr>
          <p:cNvPr id="40990" name="Text Box 34"/>
          <p:cNvSpPr txBox="1">
            <a:spLocks noChangeArrowheads="1"/>
          </p:cNvSpPr>
          <p:nvPr/>
        </p:nvSpPr>
        <p:spPr bwMode="auto">
          <a:xfrm>
            <a:off x="7011988" y="5527675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pixels</a:t>
            </a:r>
          </a:p>
        </p:txBody>
      </p:sp>
      <p:sp>
        <p:nvSpPr>
          <p:cNvPr id="40991" name="Line 35"/>
          <p:cNvSpPr>
            <a:spLocks noChangeShapeType="1"/>
          </p:cNvSpPr>
          <p:nvPr/>
        </p:nvSpPr>
        <p:spPr bwMode="auto">
          <a:xfrm>
            <a:off x="1600200" y="5791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0992" name="Line 36"/>
          <p:cNvSpPr>
            <a:spLocks noChangeShapeType="1"/>
          </p:cNvSpPr>
          <p:nvPr/>
        </p:nvSpPr>
        <p:spPr bwMode="auto">
          <a:xfrm>
            <a:off x="5029200" y="5791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0993" name="Text Box 37"/>
          <p:cNvSpPr txBox="1">
            <a:spLocks noChangeArrowheads="1"/>
          </p:cNvSpPr>
          <p:nvPr/>
        </p:nvSpPr>
        <p:spPr bwMode="auto">
          <a:xfrm>
            <a:off x="7385050" y="2784475"/>
            <a:ext cx="928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frame</a:t>
            </a:r>
          </a:p>
          <a:p>
            <a:r>
              <a:rPr lang="en-US" altLang="it-IT"/>
              <a:t>buffer</a:t>
            </a:r>
          </a:p>
        </p:txBody>
      </p:sp>
      <p:sp>
        <p:nvSpPr>
          <p:cNvPr id="40994" name="Text Box 38"/>
          <p:cNvSpPr txBox="1">
            <a:spLocks noChangeArrowheads="1"/>
          </p:cNvSpPr>
          <p:nvPr/>
        </p:nvSpPr>
        <p:spPr bwMode="auto">
          <a:xfrm>
            <a:off x="3200400" y="2057400"/>
            <a:ext cx="3514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(from application program)</a:t>
            </a:r>
          </a:p>
        </p:txBody>
      </p:sp>
      <p:sp>
        <p:nvSpPr>
          <p:cNvPr id="40995" name="Footer Placeholder 3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F348F4D-FC16-44C0-8C6A-83070ADE3AB4}" type="slidenum">
              <a:rPr lang="es-ES" altLang="it-IT" sz="100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Notation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dirty="0">
                <a:ea typeface="ＭＳ Ｐゴシック" panose="020B0600070205080204" pitchFamily="34" charset="-128"/>
              </a:rPr>
              <a:t>We will be working with both coordinate-free representations of transformations and representations within a particular frame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P,Q, R:</a:t>
            </a:r>
            <a:r>
              <a:rPr lang="en-US" altLang="it-IT" sz="2700" dirty="0">
                <a:ea typeface="ＭＳ Ｐゴシック" panose="020B0600070205080204" pitchFamily="34" charset="-128"/>
              </a:rPr>
              <a:t> points in an affine space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u, v, w</a:t>
            </a:r>
            <a:r>
              <a:rPr lang="en-US" altLang="it-IT" sz="2700" dirty="0">
                <a:ea typeface="ＭＳ Ｐゴシック" panose="020B0600070205080204" pitchFamily="34" charset="-128"/>
              </a:rPr>
              <a:t>: vectors in an affine space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dirty="0">
                <a:ea typeface="ＭＳ Ｐゴシック" panose="020B0600070205080204" pitchFamily="34" charset="-128"/>
              </a:rPr>
              <a:t> </a:t>
            </a:r>
            <a:r>
              <a:rPr lang="en-US" altLang="it-IT" sz="2700" dirty="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dirty="0">
                <a:ea typeface="ＭＳ Ｐゴシック" panose="020B0600070205080204" pitchFamily="34" charset="-128"/>
              </a:rPr>
              <a:t>, </a:t>
            </a:r>
            <a:r>
              <a:rPr lang="en-US" altLang="it-IT" sz="2700" dirty="0">
                <a:latin typeface="Symbol" panose="05050102010706020507" pitchFamily="18" charset="2"/>
                <a:ea typeface="ＭＳ Ｐゴシック" panose="020B0600070205080204" pitchFamily="34" charset="-128"/>
              </a:rPr>
              <a:t>b</a:t>
            </a:r>
            <a:r>
              <a:rPr lang="en-US" altLang="it-IT" sz="2700" dirty="0">
                <a:ea typeface="ＭＳ Ｐゴシック" panose="020B0600070205080204" pitchFamily="34" charset="-128"/>
              </a:rPr>
              <a:t>, </a:t>
            </a:r>
            <a:r>
              <a:rPr lang="en-US" altLang="it-IT" sz="2700" dirty="0">
                <a:latin typeface="Symbol" panose="05050102010706020507" pitchFamily="18" charset="2"/>
                <a:ea typeface="ＭＳ Ｐゴシック" panose="020B0600070205080204" pitchFamily="34" charset="-128"/>
              </a:rPr>
              <a:t>g</a:t>
            </a:r>
            <a:r>
              <a:rPr lang="en-US" altLang="it-IT" sz="2700" dirty="0">
                <a:ea typeface="ＭＳ Ｐゴシック" panose="020B0600070205080204" pitchFamily="34" charset="-128"/>
              </a:rPr>
              <a:t>: scalars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dirty="0">
                <a:ea typeface="ＭＳ Ｐゴシック" panose="020B0600070205080204" pitchFamily="34" charset="-128"/>
              </a:rPr>
              <a:t> </a:t>
            </a:r>
            <a:r>
              <a:rPr lang="en-US" altLang="it-IT" sz="27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 dirty="0">
                <a:ea typeface="ＭＳ Ｐゴシック" panose="020B0600070205080204" pitchFamily="34" charset="-128"/>
              </a:rPr>
              <a:t>, </a:t>
            </a:r>
            <a:r>
              <a:rPr lang="en-US" altLang="it-IT" sz="27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q</a:t>
            </a:r>
            <a:r>
              <a:rPr lang="en-US" altLang="it-IT" sz="2700" dirty="0">
                <a:ea typeface="ＭＳ Ｐゴシック" panose="020B0600070205080204" pitchFamily="34" charset="-128"/>
              </a:rPr>
              <a:t>, </a:t>
            </a:r>
            <a:r>
              <a:rPr lang="en-US" altLang="it-IT" sz="27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2700" dirty="0">
                <a:ea typeface="ＭＳ Ｐゴシック" panose="020B0600070205080204" pitchFamily="34" charset="-128"/>
              </a:rPr>
              <a:t>: representations of points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dirty="0">
                <a:ea typeface="ＭＳ Ｐゴシック" panose="020B0600070205080204" pitchFamily="34" charset="-128"/>
              </a:rPr>
              <a:t>	-array of 4 scalars in homogeneous coordinates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u</a:t>
            </a:r>
            <a:r>
              <a:rPr lang="en-US" altLang="it-IT" sz="2700" dirty="0">
                <a:ea typeface="ＭＳ Ｐゴシック" panose="020B0600070205080204" pitchFamily="34" charset="-128"/>
              </a:rPr>
              <a:t>, </a:t>
            </a:r>
            <a:r>
              <a:rPr lang="en-US" altLang="it-IT" sz="27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dirty="0">
                <a:ea typeface="ＭＳ Ｐゴシック" panose="020B0600070205080204" pitchFamily="34" charset="-128"/>
              </a:rPr>
              <a:t>, </a:t>
            </a:r>
            <a:r>
              <a:rPr lang="en-US" altLang="it-IT" sz="27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</a:t>
            </a:r>
            <a:r>
              <a:rPr lang="en-US" altLang="it-IT" sz="2700" dirty="0">
                <a:ea typeface="ＭＳ Ｐゴシック" panose="020B0600070205080204" pitchFamily="34" charset="-128"/>
              </a:rPr>
              <a:t>: representations </a:t>
            </a:r>
            <a:r>
              <a:rPr lang="en-US" altLang="it-IT" sz="2700">
                <a:ea typeface="ＭＳ Ｐゴシック" panose="020B0600070205080204" pitchFamily="34" charset="-128"/>
              </a:rPr>
              <a:t>of vectors</a:t>
            </a:r>
            <a:endParaRPr lang="en-US" altLang="it-IT" sz="27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dirty="0">
                <a:ea typeface="ＭＳ Ｐゴシック" panose="020B0600070205080204" pitchFamily="34" charset="-128"/>
              </a:rPr>
              <a:t>	-array of 4 scalars in homogeneous coordinates</a:t>
            </a: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FDD9B1C-BB3E-4AC2-81FB-9297C58E280F}" type="slidenum">
              <a:rPr lang="es-ES" altLang="it-IT" sz="100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Translation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Move (translate, displace) a point to a new location</a:t>
            </a: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Displacement determined by a vector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Three degrees of freedom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P’=P+d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2692400" y="3733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4927600" y="2209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P’</a:t>
            </a:r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3021013" y="407352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4849813" y="254952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3173413" y="2701925"/>
            <a:ext cx="1676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4148138" y="3200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</a:t>
            </a:r>
          </a:p>
        </p:txBody>
      </p:sp>
      <p:sp>
        <p:nvSpPr>
          <p:cNvPr id="45067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35CB0A7-83D9-49F1-A479-A2478E32A40E}" type="slidenum">
              <a:rPr lang="es-ES" altLang="it-IT" sz="100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How  many ways?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Although we can move a point to a new location in infinite ways, when we move many points there is usually only one way</a:t>
            </a:r>
          </a:p>
        </p:txBody>
      </p:sp>
      <p:pic>
        <p:nvPicPr>
          <p:cNvPr id="47109" name="Picture 5" descr="C:\BOOK\OpenGL\Paul Final\Art\jpeg\AN04F3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24200"/>
            <a:ext cx="21113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7" descr="C:\BOOK\OpenGL\Paul Final\Art\jpeg\AN04F35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4237038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1143000" y="5562600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object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4191000" y="5562600"/>
            <a:ext cx="4232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translation: every point displaced</a:t>
            </a:r>
          </a:p>
          <a:p>
            <a:r>
              <a:rPr lang="en-US" altLang="it-IT"/>
              <a:t>        by same vector</a:t>
            </a:r>
          </a:p>
        </p:txBody>
      </p:sp>
      <p:sp>
        <p:nvSpPr>
          <p:cNvPr id="471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052A9B2-F811-41A2-8E44-8797BFA8450F}" type="slidenum">
              <a:rPr lang="es-ES" altLang="it-IT" sz="100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91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5438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Translation Using Representations</a:t>
            </a:r>
          </a:p>
        </p:txBody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Using the homogeneous coordinate representation in some frame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=[ x y z 1]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’=[x’ y’ z’ 1]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d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=[dx dy dz 0]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Hence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+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 </a:t>
            </a:r>
            <a:r>
              <a:rPr lang="en-US" altLang="it-IT">
                <a:ea typeface="ＭＳ Ｐゴシック" panose="020B0600070205080204" pitchFamily="34" charset="-128"/>
              </a:rPr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x’=x+d</a:t>
            </a:r>
            <a:r>
              <a:rPr lang="en-US" altLang="it-IT" sz="4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y’=y+d</a:t>
            </a:r>
            <a:r>
              <a:rPr lang="en-US" altLang="it-IT" sz="4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z’=z+d</a:t>
            </a:r>
            <a:r>
              <a:rPr lang="en-US" altLang="it-IT" sz="43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</a:p>
        </p:txBody>
      </p:sp>
      <p:sp>
        <p:nvSpPr>
          <p:cNvPr id="49157" name="Line 1030"/>
          <p:cNvSpPr>
            <a:spLocks noChangeShapeType="1"/>
          </p:cNvSpPr>
          <p:nvPr/>
        </p:nvSpPr>
        <p:spPr bwMode="auto">
          <a:xfrm flipH="1" flipV="1">
            <a:off x="3581400" y="4495800"/>
            <a:ext cx="9906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9158" name="Text Box 1031"/>
          <p:cNvSpPr txBox="1">
            <a:spLocks noChangeArrowheads="1"/>
          </p:cNvSpPr>
          <p:nvPr/>
        </p:nvSpPr>
        <p:spPr bwMode="auto">
          <a:xfrm>
            <a:off x="4565650" y="4572000"/>
            <a:ext cx="3929063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note that this expression is in </a:t>
            </a:r>
          </a:p>
          <a:p>
            <a:r>
              <a:rPr lang="en-US" altLang="it-IT"/>
              <a:t>four dimensions and expresses</a:t>
            </a:r>
          </a:p>
          <a:p>
            <a:r>
              <a:rPr lang="en-US" altLang="it-IT"/>
              <a:t>point = vector + point</a:t>
            </a:r>
          </a:p>
        </p:txBody>
      </p:sp>
      <p:sp>
        <p:nvSpPr>
          <p:cNvPr id="4915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4F38007-3F91-4B4B-AEEC-54EC7770E68A}" type="slidenum">
              <a:rPr lang="es-ES" altLang="it-IT" sz="100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Translation Matrix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We can also express translation using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4 x 4 matrix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400">
                <a:ea typeface="ＭＳ Ｐゴシック" panose="020B0600070205080204" pitchFamily="34" charset="-128"/>
              </a:rPr>
              <a:t> in homogeneous coordinates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400">
                <a:ea typeface="ＭＳ Ｐゴシック" panose="020B0600070205080204" pitchFamily="34" charset="-128"/>
              </a:rPr>
              <a:t>’=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Tp</a:t>
            </a:r>
            <a:r>
              <a:rPr lang="en-US" altLang="it-IT" sz="2400">
                <a:ea typeface="ＭＳ Ｐゴシック" panose="020B0600070205080204" pitchFamily="34" charset="-128"/>
              </a:rPr>
              <a:t> where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4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 </a:t>
            </a:r>
            <a:r>
              <a:rPr lang="en-US" altLang="it-IT" sz="2400">
                <a:ea typeface="ＭＳ Ｐゴシック" panose="020B0600070205080204" pitchFamily="34" charset="-128"/>
              </a:rPr>
              <a:t>=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400">
                <a:ea typeface="ＭＳ Ｐゴシック" panose="020B0600070205080204" pitchFamily="34" charset="-128"/>
              </a:rPr>
              <a:t>(d</a:t>
            </a:r>
            <a:r>
              <a:rPr lang="en-US" altLang="it-IT" sz="2400" baseline="-25000">
                <a:ea typeface="ＭＳ Ｐゴシック" panose="020B0600070205080204" pitchFamily="34" charset="-128"/>
              </a:rPr>
              <a:t>x</a:t>
            </a:r>
            <a:r>
              <a:rPr lang="en-US" altLang="it-IT" sz="2400">
                <a:ea typeface="ＭＳ Ｐゴシック" panose="020B0600070205080204" pitchFamily="34" charset="-128"/>
              </a:rPr>
              <a:t>, d</a:t>
            </a:r>
            <a:r>
              <a:rPr lang="en-US" altLang="it-IT" sz="2400" baseline="-25000">
                <a:ea typeface="ＭＳ Ｐゴシック" panose="020B0600070205080204" pitchFamily="34" charset="-128"/>
              </a:rPr>
              <a:t>y</a:t>
            </a:r>
            <a:r>
              <a:rPr lang="en-US" altLang="it-IT" sz="2400">
                <a:ea typeface="ＭＳ Ｐゴシック" panose="020B0600070205080204" pitchFamily="34" charset="-128"/>
              </a:rPr>
              <a:t>, d</a:t>
            </a:r>
            <a:r>
              <a:rPr lang="en-US" altLang="it-IT" sz="2400" baseline="-25000">
                <a:ea typeface="ＭＳ Ｐゴシック" panose="020B0600070205080204" pitchFamily="34" charset="-128"/>
              </a:rPr>
              <a:t>z</a:t>
            </a:r>
            <a:r>
              <a:rPr lang="en-US" altLang="it-IT" sz="2400">
                <a:ea typeface="ＭＳ Ｐゴシック" panose="020B0600070205080204" pitchFamily="34" charset="-128"/>
              </a:rPr>
              <a:t>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This form is better for implementation because all affine transformations can be expressed this way and multiple transformations can be concatenated together</a:t>
            </a:r>
          </a:p>
        </p:txBody>
      </p:sp>
      <p:graphicFrame>
        <p:nvGraphicFramePr>
          <p:cNvPr id="51205" name="Object 2"/>
          <p:cNvGraphicFramePr>
            <a:graphicFrameLocks noChangeAspect="1"/>
          </p:cNvGraphicFramePr>
          <p:nvPr/>
        </p:nvGraphicFramePr>
        <p:xfrm>
          <a:off x="3367088" y="2743200"/>
          <a:ext cx="2105025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4" imgW="965200" imgH="914400" progId="Equation.3">
                  <p:embed/>
                </p:oleObj>
              </mc:Choice>
              <mc:Fallback>
                <p:oleObj name="Equation" r:id="rId4" imgW="9652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2743200"/>
                        <a:ext cx="2105025" cy="199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027B0FA-0ABF-4080-80EF-3E56B9A4F176}" type="slidenum">
              <a:rPr lang="es-ES" altLang="it-IT" sz="1000">
                <a:latin typeface="Arial" panose="020B0604020202020204" pitchFamily="34" charset="0"/>
              </a:rPr>
              <a:pPr lvl="1"/>
              <a:t>38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(2D)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Consider rotation about the origin by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700">
                <a:ea typeface="ＭＳ Ｐゴシック" panose="020B0600070205080204" pitchFamily="34" charset="-128"/>
              </a:rPr>
              <a:t> degrees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radius stays the same, angle increases by </a:t>
            </a:r>
            <a:r>
              <a:rPr lang="en-US" altLang="it-IT" i="1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</a:p>
        </p:txBody>
      </p:sp>
      <p:pic>
        <p:nvPicPr>
          <p:cNvPr id="53253" name="Picture 7" descr="AN04F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2530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278765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x’=x cos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 –y sin </a:t>
            </a:r>
            <a:r>
              <a:rPr lang="en-US" altLang="it-IT">
                <a:latin typeface="Symbol" panose="05050102010706020507" pitchFamily="18" charset="2"/>
              </a:rPr>
              <a:t>q</a:t>
            </a:r>
          </a:p>
          <a:p>
            <a:r>
              <a:rPr lang="en-US" altLang="it-IT"/>
              <a:t>y’ = x sin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 + y cos </a:t>
            </a:r>
            <a:r>
              <a:rPr lang="en-US" altLang="it-IT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4953000" y="5105400"/>
            <a:ext cx="1479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 = r cos </a:t>
            </a:r>
            <a:r>
              <a:rPr lang="en-US" altLang="it-IT">
                <a:latin typeface="Symbol" panose="05050102010706020507" pitchFamily="18" charset="2"/>
              </a:rPr>
              <a:t>f</a:t>
            </a:r>
          </a:p>
          <a:p>
            <a:r>
              <a:rPr lang="en-US" altLang="it-IT"/>
              <a:t>y = r sin </a:t>
            </a:r>
            <a:r>
              <a:rPr lang="en-US" altLang="it-IT">
                <a:latin typeface="Symbol" panose="05050102010706020507" pitchFamily="18" charset="2"/>
              </a:rPr>
              <a:t>f</a:t>
            </a:r>
          </a:p>
        </p:txBody>
      </p:sp>
      <p:sp>
        <p:nvSpPr>
          <p:cNvPr id="53256" name="Line 10"/>
          <p:cNvSpPr>
            <a:spLocks noChangeShapeType="1"/>
          </p:cNvSpPr>
          <p:nvPr/>
        </p:nvSpPr>
        <p:spPr bwMode="auto">
          <a:xfrm flipH="1" flipV="1">
            <a:off x="3886200" y="4953000"/>
            <a:ext cx="838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53257" name="Text Box 11"/>
          <p:cNvSpPr txBox="1">
            <a:spLocks noChangeArrowheads="1"/>
          </p:cNvSpPr>
          <p:nvPr/>
        </p:nvSpPr>
        <p:spPr bwMode="auto">
          <a:xfrm>
            <a:off x="3581400" y="2590800"/>
            <a:ext cx="2273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x’ = r cos (</a:t>
            </a:r>
            <a:r>
              <a:rPr lang="en-US" altLang="it-IT">
                <a:latin typeface="Symbol" panose="05050102010706020507" pitchFamily="18" charset="2"/>
              </a:rPr>
              <a:t>f + q)</a:t>
            </a:r>
          </a:p>
          <a:p>
            <a:r>
              <a:rPr lang="en-US" altLang="it-IT"/>
              <a:t>y’ = r sin (</a:t>
            </a:r>
            <a:r>
              <a:rPr lang="en-US" altLang="it-IT">
                <a:latin typeface="Symbol" panose="05050102010706020507" pitchFamily="18" charset="2"/>
              </a:rPr>
              <a:t>f + q)</a:t>
            </a:r>
          </a:p>
        </p:txBody>
      </p:sp>
      <p:sp>
        <p:nvSpPr>
          <p:cNvPr id="53258" name="Line 12"/>
          <p:cNvSpPr>
            <a:spLocks noChangeShapeType="1"/>
          </p:cNvSpPr>
          <p:nvPr/>
        </p:nvSpPr>
        <p:spPr bwMode="auto">
          <a:xfrm flipH="1">
            <a:off x="3124200" y="3048000"/>
            <a:ext cx="3810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53259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94173BC-B907-4AC5-A028-730B938D47D8}" type="slidenum">
              <a:rPr lang="es-ES" altLang="it-IT" sz="1000">
                <a:latin typeface="Arial" panose="020B0604020202020204" pitchFamily="34" charset="0"/>
              </a:rPr>
              <a:pPr lvl="1"/>
              <a:t>39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about the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it-IT">
                <a:ea typeface="ＭＳ Ｐゴシック" panose="020B0600070205080204" pitchFamily="34" charset="-128"/>
              </a:rPr>
              <a:t> axis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Rotation about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it-IT" sz="2700">
                <a:ea typeface="ＭＳ Ｐゴシック" panose="020B0600070205080204" pitchFamily="34" charset="-128"/>
              </a:rPr>
              <a:t> axis in three dimensions leaves all points with the same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Equivalent to rotation in two dimensions in planes of constant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or in homogeneous coordinates</a:t>
            </a:r>
          </a:p>
          <a:p>
            <a:pPr lvl="1"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p</a:t>
            </a:r>
            <a:r>
              <a:rPr lang="en-US" altLang="it-IT">
                <a:ea typeface="ＭＳ Ｐゴシック" panose="020B0600070205080204" pitchFamily="34" charset="-128"/>
              </a:rPr>
              <a:t>’=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4200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057400" y="3352800"/>
            <a:ext cx="2774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x’=x cos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 –y sin </a:t>
            </a:r>
            <a:r>
              <a:rPr lang="en-US" altLang="it-IT">
                <a:latin typeface="Symbol" panose="05050102010706020507" pitchFamily="18" charset="2"/>
              </a:rPr>
              <a:t>q</a:t>
            </a:r>
          </a:p>
          <a:p>
            <a:r>
              <a:rPr lang="en-US" altLang="it-IT"/>
              <a:t>y’ = x sin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 + y cos </a:t>
            </a:r>
            <a:r>
              <a:rPr lang="en-US" altLang="it-IT">
                <a:latin typeface="Symbol" panose="05050102010706020507" pitchFamily="18" charset="2"/>
              </a:rPr>
              <a:t>q</a:t>
            </a:r>
          </a:p>
          <a:p>
            <a:r>
              <a:rPr lang="en-US" altLang="it-IT"/>
              <a:t>z’ =z</a:t>
            </a: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087D193-153D-4310-B549-6A69C69B4901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Linear Independence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 set of vectors 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ea typeface="ＭＳ Ｐゴシック" panose="020B0600070205080204" pitchFamily="34" charset="-128"/>
              </a:rPr>
              <a:t>1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ea typeface="ＭＳ Ｐゴシック" panose="020B0600070205080204" pitchFamily="34" charset="-128"/>
              </a:rPr>
              <a:t>2</a:t>
            </a:r>
            <a:r>
              <a:rPr lang="en-US" altLang="it-IT">
                <a:ea typeface="ＭＳ Ｐゴシック" panose="020B0600070205080204" pitchFamily="34" charset="-128"/>
              </a:rPr>
              <a:t>, …, 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ea typeface="ＭＳ Ｐゴシック" panose="020B0600070205080204" pitchFamily="34" charset="-128"/>
              </a:rPr>
              <a:t>n</a:t>
            </a:r>
            <a:r>
              <a:rPr lang="en-US" altLang="it-IT">
                <a:ea typeface="ＭＳ Ｐゴシック" panose="020B0600070205080204" pitchFamily="34" charset="-128"/>
              </a:rPr>
              <a:t> is </a:t>
            </a:r>
            <a:r>
              <a:rPr lang="en-US" altLang="it-IT" i="1">
                <a:ea typeface="ＭＳ Ｐゴシック" panose="020B0600070205080204" pitchFamily="34" charset="-128"/>
              </a:rPr>
              <a:t>linearly independent</a:t>
            </a:r>
            <a:r>
              <a:rPr lang="en-US" altLang="it-IT">
                <a:ea typeface="ＭＳ Ｐゴシック" panose="020B0600070205080204" pitchFamily="34" charset="-128"/>
              </a:rPr>
              <a:t> if </a:t>
            </a:r>
          </a:p>
          <a:p>
            <a:pPr>
              <a:buFontTx/>
              <a:buNone/>
            </a:pP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ea typeface="ＭＳ Ｐゴシック" panose="020B0600070205080204" pitchFamily="34" charset="-128"/>
              </a:rPr>
              <a:t>1</a:t>
            </a:r>
            <a:r>
              <a:rPr lang="en-US" altLang="it-IT">
                <a:ea typeface="ＭＳ Ｐゴシック" panose="020B0600070205080204" pitchFamily="34" charset="-128"/>
              </a:rPr>
              <a:t>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ea typeface="ＭＳ Ｐゴシック" panose="020B0600070205080204" pitchFamily="34" charset="-128"/>
              </a:rPr>
              <a:t>2</a:t>
            </a:r>
            <a:r>
              <a:rPr lang="en-US" altLang="it-IT">
                <a:ea typeface="ＭＳ Ｐゴシック" panose="020B0600070205080204" pitchFamily="34" charset="-128"/>
              </a:rPr>
              <a:t>+..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>
                <a:ea typeface="ＭＳ Ｐゴシック" panose="020B0600070205080204" pitchFamily="34" charset="-128"/>
              </a:rPr>
              <a:t>=0 iff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ea typeface="ＭＳ Ｐゴシック" panose="020B0600070205080204" pitchFamily="34" charset="-128"/>
              </a:rPr>
              <a:t>=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ea typeface="ＭＳ Ｐゴシック" panose="020B0600070205080204" pitchFamily="34" charset="-128"/>
              </a:rPr>
              <a:t>=…=0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If a set of vectors is linearly independent, we cannot represent one in terms of the others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If a set of vectors is linearly dependent, at least one can be written in terms of the others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DAF5ED8-95DF-406B-8CD6-EAAF79E5A6C1}" type="slidenum">
              <a:rPr lang="es-ES" altLang="it-IT" sz="1000">
                <a:latin typeface="Arial" panose="020B0604020202020204" pitchFamily="34" charset="0"/>
              </a:rPr>
              <a:pPr lvl="1"/>
              <a:t>40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Matrix</a:t>
            </a:r>
          </a:p>
        </p:txBody>
      </p:sp>
      <p:graphicFrame>
        <p:nvGraphicFramePr>
          <p:cNvPr id="57348" name="Object 2"/>
          <p:cNvGraphicFramePr>
            <a:graphicFrameLocks noChangeAspect="1"/>
          </p:cNvGraphicFramePr>
          <p:nvPr/>
        </p:nvGraphicFramePr>
        <p:xfrm>
          <a:off x="3228975" y="2590800"/>
          <a:ext cx="344805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4" imgW="1460500" imgH="914400" progId="Equation.3">
                  <p:embed/>
                </p:oleObj>
              </mc:Choice>
              <mc:Fallback>
                <p:oleObj name="Equation" r:id="rId4" imgW="14605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2590800"/>
                        <a:ext cx="344805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 Box 6"/>
          <p:cNvSpPr>
            <a:spLocks noGrp="1" noChangeArrowheads="1"/>
          </p:cNvSpPr>
          <p:nvPr>
            <p:ph type="body" idx="1"/>
          </p:nvPr>
        </p:nvSpPr>
        <p:spPr>
          <a:xfrm>
            <a:off x="1524000" y="3200400"/>
            <a:ext cx="1752600" cy="6858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32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</a:t>
            </a: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1248C64-07A3-48BF-81B7-88AD1C88EBE7}" type="slidenum">
              <a:rPr lang="es-ES" altLang="it-IT" sz="1000">
                <a:latin typeface="Arial" panose="020B0604020202020204" pitchFamily="34" charset="0"/>
              </a:rPr>
              <a:pPr lvl="1"/>
              <a:t>41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10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about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>
                <a:ea typeface="ＭＳ Ｐゴシック" panose="020B0600070205080204" pitchFamily="34" charset="-128"/>
              </a:rPr>
              <a:t> axes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Same argument as for rotation about </a:t>
            </a:r>
            <a:r>
              <a:rPr lang="en-US" altLang="it-IT" sz="2700" i="1">
                <a:ea typeface="ＭＳ Ｐゴシック" panose="020B0600070205080204" pitchFamily="34" charset="-128"/>
              </a:rPr>
              <a:t>z</a:t>
            </a:r>
            <a:r>
              <a:rPr lang="en-US" altLang="it-IT" sz="2700">
                <a:ea typeface="ＭＳ Ｐゴシック" panose="020B0600070205080204" pitchFamily="34" charset="-128"/>
              </a:rPr>
              <a:t> axis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For rotation about </a:t>
            </a:r>
            <a:r>
              <a:rPr lang="en-US" altLang="it-IT" sz="22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sz="2200">
                <a:ea typeface="ＭＳ Ｐゴシック" panose="020B0600070205080204" pitchFamily="34" charset="-128"/>
              </a:rPr>
              <a:t> axis, </a:t>
            </a:r>
            <a:r>
              <a:rPr lang="en-US" altLang="it-IT" sz="22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sz="2200">
                <a:ea typeface="ＭＳ Ｐゴシック" panose="020B0600070205080204" pitchFamily="34" charset="-128"/>
              </a:rPr>
              <a:t> is unchanged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For rotation about </a:t>
            </a:r>
            <a:r>
              <a:rPr lang="en-US" altLang="it-IT" sz="22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 sz="2200">
                <a:ea typeface="ＭＳ Ｐゴシック" panose="020B0600070205080204" pitchFamily="34" charset="-128"/>
              </a:rPr>
              <a:t> axis, </a:t>
            </a:r>
            <a:r>
              <a:rPr lang="en-US" altLang="it-IT" sz="22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 sz="2200">
                <a:ea typeface="ＭＳ Ｐゴシック" panose="020B0600070205080204" pitchFamily="34" charset="-128"/>
              </a:rPr>
              <a:t> is unchanged</a:t>
            </a: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1524000" y="3505200"/>
            <a:ext cx="175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R</a:t>
            </a:r>
            <a:r>
              <a:rPr lang="en-US" altLang="it-IT"/>
              <a:t> = </a:t>
            </a:r>
            <a:r>
              <a:rPr lang="en-US" altLang="it-IT" b="1"/>
              <a:t>R</a:t>
            </a:r>
            <a:r>
              <a:rPr lang="en-US" altLang="it-IT" sz="3200" baseline="-25000"/>
              <a:t>x</a:t>
            </a:r>
            <a:r>
              <a:rPr lang="en-US" altLang="it-IT"/>
              <a:t>(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) =</a:t>
            </a: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1600200" y="5181600"/>
            <a:ext cx="175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R</a:t>
            </a:r>
            <a:r>
              <a:rPr lang="en-US" altLang="it-IT"/>
              <a:t> = </a:t>
            </a:r>
            <a:r>
              <a:rPr lang="en-US" altLang="it-IT" b="1"/>
              <a:t>R</a:t>
            </a:r>
            <a:r>
              <a:rPr lang="en-US" altLang="it-IT" sz="3200" baseline="-25000"/>
              <a:t>y</a:t>
            </a:r>
            <a:r>
              <a:rPr lang="en-US" altLang="it-IT"/>
              <a:t>(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) =</a:t>
            </a:r>
          </a:p>
        </p:txBody>
      </p:sp>
      <p:graphicFrame>
        <p:nvGraphicFramePr>
          <p:cNvPr id="59399" name="Object 2"/>
          <p:cNvGraphicFramePr>
            <a:graphicFrameLocks noChangeAspect="1"/>
          </p:cNvGraphicFramePr>
          <p:nvPr/>
        </p:nvGraphicFramePr>
        <p:xfrm>
          <a:off x="3248025" y="2819400"/>
          <a:ext cx="2619375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tion" r:id="rId4" imgW="1409700" imgH="914400" progId="Equation.3">
                  <p:embed/>
                </p:oleObj>
              </mc:Choice>
              <mc:Fallback>
                <p:oleObj name="Equation" r:id="rId4" imgW="14097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2819400"/>
                        <a:ext cx="2619375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3"/>
          <p:cNvGraphicFramePr>
            <a:graphicFrameLocks noChangeAspect="1"/>
          </p:cNvGraphicFramePr>
          <p:nvPr/>
        </p:nvGraphicFramePr>
        <p:xfrm>
          <a:off x="3322638" y="4724400"/>
          <a:ext cx="2620962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" name="Equation" r:id="rId6" imgW="1409700" imgH="914400" progId="Equation.3">
                  <p:embed/>
                </p:oleObj>
              </mc:Choice>
              <mc:Fallback>
                <p:oleObj name="Equation" r:id="rId6" imgW="14097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4724400"/>
                        <a:ext cx="2620962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1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C3CE779-4813-4F85-A74E-98B356D0BE62}" type="slidenum">
              <a:rPr lang="es-ES" altLang="it-IT" sz="1000">
                <a:latin typeface="Arial" panose="020B0604020202020204" pitchFamily="34" charset="0"/>
              </a:rPr>
              <a:pPr lvl="1"/>
              <a:t>42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Scaling</a:t>
            </a:r>
          </a:p>
        </p:txBody>
      </p:sp>
      <p:pic>
        <p:nvPicPr>
          <p:cNvPr id="61444" name="Picture 5" descr="\\Angel\BOOK\OpenGL\Paul Final\Art\jpeg\AN04F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203575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45" name="Object 2"/>
          <p:cNvGraphicFramePr>
            <a:graphicFrameLocks noChangeAspect="1"/>
          </p:cNvGraphicFramePr>
          <p:nvPr/>
        </p:nvGraphicFramePr>
        <p:xfrm>
          <a:off x="3352800" y="4038600"/>
          <a:ext cx="24384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5" imgW="1054100" imgH="914400" progId="Equation.3">
                  <p:embed/>
                </p:oleObj>
              </mc:Choice>
              <mc:Fallback>
                <p:oleObj name="Equation" r:id="rId5" imgW="10541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38600"/>
                        <a:ext cx="2438400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 Box 8"/>
          <p:cNvSpPr>
            <a:spLocks noGrp="1" noChangeArrowheads="1"/>
          </p:cNvSpPr>
          <p:nvPr>
            <p:ph type="body" idx="1"/>
          </p:nvPr>
        </p:nvSpPr>
        <p:spPr>
          <a:xfrm>
            <a:off x="1447800" y="4876800"/>
            <a:ext cx="2209800" cy="6096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 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it-IT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</a:t>
            </a:r>
            <a:r>
              <a:rPr lang="en-US" altLang="it-IT" sz="20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</a:t>
            </a:r>
            <a:r>
              <a:rPr lang="en-US" altLang="it-IT" sz="20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</a:t>
            </a:r>
            <a:r>
              <a:rPr lang="en-US" altLang="it-IT" sz="20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</a:t>
            </a:r>
          </a:p>
        </p:txBody>
      </p:sp>
      <p:sp>
        <p:nvSpPr>
          <p:cNvPr id="61447" name="Text Box 9"/>
          <p:cNvSpPr txBox="1">
            <a:spLocks noChangeArrowheads="1"/>
          </p:cNvSpPr>
          <p:nvPr/>
        </p:nvSpPr>
        <p:spPr bwMode="auto">
          <a:xfrm>
            <a:off x="2286000" y="2133600"/>
            <a:ext cx="1004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x’=s</a:t>
            </a:r>
            <a:r>
              <a:rPr lang="en-US" altLang="it-IT" baseline="-25000"/>
              <a:t>x</a:t>
            </a:r>
            <a:r>
              <a:rPr lang="en-US" altLang="it-IT"/>
              <a:t>x</a:t>
            </a:r>
          </a:p>
          <a:p>
            <a:r>
              <a:rPr lang="en-US" altLang="it-IT"/>
              <a:t>y’=s</a:t>
            </a:r>
            <a:r>
              <a:rPr lang="en-US" altLang="it-IT" baseline="-25000"/>
              <a:t>y</a:t>
            </a:r>
            <a:r>
              <a:rPr lang="en-US" altLang="it-IT"/>
              <a:t>y</a:t>
            </a:r>
          </a:p>
          <a:p>
            <a:r>
              <a:rPr lang="en-US" altLang="it-IT"/>
              <a:t>z’=s</a:t>
            </a:r>
            <a:r>
              <a:rPr lang="en-US" altLang="it-IT" baseline="-25000"/>
              <a:t>z</a:t>
            </a:r>
            <a:r>
              <a:rPr lang="en-US" altLang="it-IT"/>
              <a:t>z</a:t>
            </a:r>
          </a:p>
        </p:txBody>
      </p:sp>
      <p:sp>
        <p:nvSpPr>
          <p:cNvPr id="61448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96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’=</a:t>
            </a:r>
            <a:r>
              <a:rPr lang="en-US" altLang="it-IT" b="1"/>
              <a:t>Sp</a:t>
            </a:r>
          </a:p>
        </p:txBody>
      </p:sp>
      <p:sp>
        <p:nvSpPr>
          <p:cNvPr id="61449" name="Text Box 11"/>
          <p:cNvSpPr txBox="1">
            <a:spLocks noChangeArrowheads="1"/>
          </p:cNvSpPr>
          <p:nvPr/>
        </p:nvSpPr>
        <p:spPr bwMode="auto">
          <a:xfrm>
            <a:off x="155575" y="1522413"/>
            <a:ext cx="7796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Expand or contract along each axis (fixed point of origin)</a:t>
            </a:r>
          </a:p>
        </p:txBody>
      </p:sp>
      <p:sp>
        <p:nvSpPr>
          <p:cNvPr id="61450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31E6DE7-8D18-43F1-8E43-CC44A0A09A5E}" type="slidenum">
              <a:rPr lang="es-ES" altLang="it-IT" sz="1000">
                <a:latin typeface="Arial" panose="020B0604020202020204" pitchFamily="34" charset="0"/>
              </a:rPr>
              <a:pPr lvl="1"/>
              <a:t>43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63491" name="Picture 5" descr="\\Angel\BOOK\OpenGL\Paul Final\Art\jpeg\AN04F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778250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Reflection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corresponds to negative scale factors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553200" y="281940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original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874713" y="2784475"/>
            <a:ext cx="175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</a:t>
            </a:r>
            <a:r>
              <a:rPr lang="en-US" altLang="it-IT" baseline="-25000"/>
              <a:t>x</a:t>
            </a:r>
            <a:r>
              <a:rPr lang="en-US" altLang="it-IT"/>
              <a:t> = -1 s</a:t>
            </a:r>
            <a:r>
              <a:rPr lang="en-US" altLang="it-IT" baseline="-25000"/>
              <a:t>y</a:t>
            </a:r>
            <a:r>
              <a:rPr lang="en-US" altLang="it-IT"/>
              <a:t> = 1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87400" y="4876800"/>
            <a:ext cx="185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</a:t>
            </a:r>
            <a:r>
              <a:rPr lang="en-US" altLang="it-IT" baseline="-25000"/>
              <a:t>x</a:t>
            </a:r>
            <a:r>
              <a:rPr lang="en-US" altLang="it-IT"/>
              <a:t> = -1 s</a:t>
            </a:r>
            <a:r>
              <a:rPr lang="en-US" altLang="it-IT" baseline="-25000"/>
              <a:t>y</a:t>
            </a:r>
            <a:r>
              <a:rPr lang="en-US" altLang="it-IT"/>
              <a:t> = -1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248400" y="4876800"/>
            <a:ext cx="175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</a:t>
            </a:r>
            <a:r>
              <a:rPr lang="en-US" altLang="it-IT" baseline="-25000"/>
              <a:t>x</a:t>
            </a:r>
            <a:r>
              <a:rPr lang="en-US" altLang="it-IT"/>
              <a:t> = 1 s</a:t>
            </a:r>
            <a:r>
              <a:rPr lang="en-US" altLang="it-IT" baseline="-25000"/>
              <a:t>y</a:t>
            </a:r>
            <a:r>
              <a:rPr lang="en-US" altLang="it-IT"/>
              <a:t> = -1</a:t>
            </a:r>
          </a:p>
        </p:txBody>
      </p:sp>
      <p:sp>
        <p:nvSpPr>
          <p:cNvPr id="63498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4D2F192-AC56-4186-8DFC-F4C19D2F3DBC}" type="slidenum">
              <a:rPr lang="es-ES" altLang="it-IT" sz="1000">
                <a:latin typeface="Arial" panose="020B0604020202020204" pitchFamily="34" charset="0"/>
              </a:rPr>
              <a:pPr lvl="1"/>
              <a:t>44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Inverses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Although we could compute inverse matrices by general formulas, we can use simple geometric observations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Translation: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32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it-IT" sz="2400">
                <a:ea typeface="ＭＳ Ｐゴシック" panose="020B0600070205080204" pitchFamily="34" charset="-128"/>
              </a:rPr>
              <a:t>(d</a:t>
            </a:r>
            <a:r>
              <a:rPr lang="en-US" altLang="it-IT" sz="2400" baseline="-25000">
                <a:ea typeface="ＭＳ Ｐゴシック" panose="020B0600070205080204" pitchFamily="34" charset="-128"/>
              </a:rPr>
              <a:t>x</a:t>
            </a:r>
            <a:r>
              <a:rPr lang="en-US" altLang="it-IT" sz="2400">
                <a:ea typeface="ＭＳ Ｐゴシック" panose="020B0600070205080204" pitchFamily="34" charset="-128"/>
              </a:rPr>
              <a:t>, d</a:t>
            </a:r>
            <a:r>
              <a:rPr lang="en-US" altLang="it-IT" sz="2400" baseline="-25000">
                <a:ea typeface="ＭＳ Ｐゴシック" panose="020B0600070205080204" pitchFamily="34" charset="-128"/>
              </a:rPr>
              <a:t>y</a:t>
            </a:r>
            <a:r>
              <a:rPr lang="en-US" altLang="it-IT" sz="2400">
                <a:ea typeface="ＭＳ Ｐゴシック" panose="020B0600070205080204" pitchFamily="34" charset="-128"/>
              </a:rPr>
              <a:t>, d</a:t>
            </a:r>
            <a:r>
              <a:rPr lang="en-US" altLang="it-IT" sz="2400" baseline="-25000">
                <a:ea typeface="ＭＳ Ｐゴシック" panose="020B0600070205080204" pitchFamily="34" charset="-128"/>
              </a:rPr>
              <a:t>z</a:t>
            </a:r>
            <a:r>
              <a:rPr lang="en-US" altLang="it-IT" sz="2400">
                <a:ea typeface="ＭＳ Ｐゴシック" panose="020B0600070205080204" pitchFamily="34" charset="-128"/>
              </a:rPr>
              <a:t>)</a:t>
            </a:r>
            <a:r>
              <a:rPr lang="en-US" altLang="it-IT" sz="2000">
                <a:ea typeface="ＭＳ Ｐゴシック" panose="020B0600070205080204" pitchFamily="34" charset="-128"/>
              </a:rPr>
              <a:t> = </a:t>
            </a:r>
            <a:r>
              <a:rPr lang="en-US" altLang="it-IT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000">
                <a:ea typeface="ＭＳ Ｐゴシック" panose="020B0600070205080204" pitchFamily="34" charset="-128"/>
              </a:rPr>
              <a:t>(-d</a:t>
            </a:r>
            <a:r>
              <a:rPr lang="en-US" altLang="it-IT" sz="2000" baseline="-25000">
                <a:ea typeface="ＭＳ Ｐゴシック" panose="020B0600070205080204" pitchFamily="34" charset="-128"/>
              </a:rPr>
              <a:t>x</a:t>
            </a:r>
            <a:r>
              <a:rPr lang="en-US" altLang="it-IT" sz="2000">
                <a:ea typeface="ＭＳ Ｐゴシック" panose="020B0600070205080204" pitchFamily="34" charset="-128"/>
              </a:rPr>
              <a:t>, -d</a:t>
            </a:r>
            <a:r>
              <a:rPr lang="en-US" altLang="it-IT" sz="2000" baseline="-25000">
                <a:ea typeface="ＭＳ Ｐゴシック" panose="020B0600070205080204" pitchFamily="34" charset="-128"/>
              </a:rPr>
              <a:t>y</a:t>
            </a:r>
            <a:r>
              <a:rPr lang="en-US" altLang="it-IT" sz="2000">
                <a:ea typeface="ＭＳ Ｐゴシック" panose="020B0600070205080204" pitchFamily="34" charset="-128"/>
              </a:rPr>
              <a:t>, -d</a:t>
            </a:r>
            <a:r>
              <a:rPr lang="en-US" altLang="it-IT" sz="2000" baseline="-25000">
                <a:ea typeface="ＭＳ Ｐゴシック" panose="020B0600070205080204" pitchFamily="34" charset="-128"/>
              </a:rPr>
              <a:t>z</a:t>
            </a:r>
            <a:r>
              <a:rPr lang="en-US" altLang="it-IT" sz="2000">
                <a:ea typeface="ＭＳ Ｐゴシック" panose="020B0600070205080204" pitchFamily="34" charset="-128"/>
              </a:rPr>
              <a:t>)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Rotation: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32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(-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2"/>
            <a:r>
              <a:rPr lang="en-US" altLang="it-IT" sz="2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Holds for any rotation matrix</a:t>
            </a:r>
          </a:p>
          <a:p>
            <a:pPr lvl="2"/>
            <a:r>
              <a:rPr lang="en-US" altLang="it-IT" sz="2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 that since cos(-</a:t>
            </a:r>
            <a:r>
              <a:rPr lang="en-US" altLang="it-IT" sz="25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 cos(</a:t>
            </a:r>
            <a:r>
              <a:rPr lang="en-US" altLang="it-IT" sz="25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and sin(-</a:t>
            </a:r>
            <a:r>
              <a:rPr lang="en-US" altLang="it-IT" sz="25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)=-sin(</a:t>
            </a:r>
            <a:r>
              <a:rPr lang="en-US" altLang="it-IT" sz="25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2"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3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=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 </a:t>
            </a:r>
            <a:r>
              <a:rPr lang="en-US" altLang="it-IT" sz="3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it-IT" sz="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Scaling: </a:t>
            </a:r>
            <a:r>
              <a:rPr lang="en-US" altLang="it-IT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it-IT" sz="28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</a:t>
            </a:r>
            <a:r>
              <a:rPr lang="en-US" altLang="it-IT" sz="2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</a:t>
            </a:r>
            <a:r>
              <a:rPr lang="en-US" altLang="it-IT" sz="2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</a:t>
            </a:r>
            <a:r>
              <a:rPr lang="en-US" altLang="it-IT" sz="2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(1/s</a:t>
            </a:r>
            <a:r>
              <a:rPr lang="en-US" altLang="it-IT" sz="2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1/s</a:t>
            </a:r>
            <a:r>
              <a:rPr lang="en-US" altLang="it-IT" sz="2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1/s</a:t>
            </a:r>
            <a:r>
              <a:rPr lang="en-US" altLang="it-IT" sz="2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it-IT" sz="3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2"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		</a:t>
            </a:r>
            <a:endParaRPr lang="en-US" altLang="it-IT" sz="25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1"/>
            <a:endParaRPr lang="en-US" altLang="it-IT" sz="3200">
              <a:ea typeface="ＭＳ Ｐゴシック" panose="020B0600070205080204" pitchFamily="34" charset="-128"/>
            </a:endParaRP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6268C5E-08E3-4A81-B6FF-B33BF80E5987}" type="slidenum">
              <a:rPr lang="es-ES" altLang="it-IT" sz="1000">
                <a:latin typeface="Arial" panose="020B0604020202020204" pitchFamily="34" charset="0"/>
              </a:rPr>
              <a:pPr lvl="1"/>
              <a:t>45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Concatenation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We can form arbitrary affine transformation matrices by multiplying together rotation, translation, and scaling matrices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Because the same transformation is applied to many vertices, the cost of forming a matrix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ABCD</a:t>
            </a:r>
            <a:r>
              <a:rPr lang="en-US" altLang="it-IT" sz="2700">
                <a:ea typeface="ＭＳ Ｐゴシック" panose="020B0600070205080204" pitchFamily="34" charset="-128"/>
              </a:rPr>
              <a:t> is not significant compared to the cost of computing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Mp</a:t>
            </a:r>
            <a:r>
              <a:rPr lang="en-US" altLang="it-IT" sz="2700">
                <a:ea typeface="ＭＳ Ｐゴシック" panose="020B0600070205080204" pitchFamily="34" charset="-128"/>
              </a:rPr>
              <a:t> for many vertices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 difficult part is how to form a desired transformation from the specifications in the application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1A6F5BC-8259-40AA-8CDD-5803853CE37F}" type="slidenum">
              <a:rPr lang="es-ES" altLang="it-IT" sz="1000">
                <a:latin typeface="Arial" panose="020B0604020202020204" pitchFamily="34" charset="0"/>
              </a:rPr>
              <a:pPr lvl="1"/>
              <a:t>46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Order of Transformations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Note that matrix on the right is the first applied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Mathematically, the following are equivalent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ABCp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))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Note many references use column matrices to represent points. In terms of column matrices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p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’T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endParaRPr lang="en-US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77EF6C5-1180-48F0-BC53-BBFB64506228}" type="slidenum">
              <a:rPr lang="es-ES" altLang="it-IT" sz="1000">
                <a:latin typeface="Arial" panose="020B0604020202020204" pitchFamily="34" charset="0"/>
              </a:rPr>
              <a:pPr lvl="1"/>
              <a:t>47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General Rotation About the Origin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6600" y="4343400"/>
            <a:ext cx="3048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0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</a:p>
        </p:txBody>
      </p:sp>
      <p:grpSp>
        <p:nvGrpSpPr>
          <p:cNvPr id="71685" name="Group 10"/>
          <p:cNvGrpSpPr>
            <a:grpSpLocks/>
          </p:cNvGrpSpPr>
          <p:nvPr/>
        </p:nvGrpSpPr>
        <p:grpSpPr bwMode="auto">
          <a:xfrm>
            <a:off x="5638800" y="4267200"/>
            <a:ext cx="2286000" cy="1905000"/>
            <a:chOff x="1344" y="1392"/>
            <a:chExt cx="1824" cy="1680"/>
          </a:xfrm>
        </p:grpSpPr>
        <p:sp>
          <p:nvSpPr>
            <p:cNvPr id="71695" name="Line 4"/>
            <p:cNvSpPr>
              <a:spLocks noChangeShapeType="1"/>
            </p:cNvSpPr>
            <p:nvPr/>
          </p:nvSpPr>
          <p:spPr bwMode="auto">
            <a:xfrm flipV="1">
              <a:off x="1824" y="1680"/>
              <a:ext cx="1248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71696" name="AutoShape 5"/>
            <p:cNvSpPr>
              <a:spLocks noChangeArrowheads="1"/>
            </p:cNvSpPr>
            <p:nvPr/>
          </p:nvSpPr>
          <p:spPr bwMode="auto">
            <a:xfrm flipH="1">
              <a:off x="2400" y="1776"/>
              <a:ext cx="288" cy="6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965" y="5399"/>
                    <a:pt x="5613" y="7591"/>
                    <a:pt x="5413" y="10419"/>
                  </a:cubicBezTo>
                  <a:lnTo>
                    <a:pt x="26" y="10038"/>
                  </a:lnTo>
                  <a:cubicBezTo>
                    <a:pt x="426" y="4383"/>
                    <a:pt x="5130" y="-1"/>
                    <a:pt x="10800" y="0"/>
                  </a:cubicBezTo>
                  <a:cubicBezTo>
                    <a:pt x="16764" y="0"/>
                    <a:pt x="21599" y="4835"/>
                    <a:pt x="21599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697" name="Line 6"/>
            <p:cNvSpPr>
              <a:spLocks noChangeShapeType="1"/>
            </p:cNvSpPr>
            <p:nvPr/>
          </p:nvSpPr>
          <p:spPr bwMode="auto">
            <a:xfrm>
              <a:off x="1824" y="2496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71698" name="Line 7"/>
            <p:cNvSpPr>
              <a:spLocks noChangeShapeType="1"/>
            </p:cNvSpPr>
            <p:nvPr/>
          </p:nvSpPr>
          <p:spPr bwMode="auto">
            <a:xfrm flipV="1">
              <a:off x="1824" y="1392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71699" name="Line 8"/>
            <p:cNvSpPr>
              <a:spLocks noChangeShapeType="1"/>
            </p:cNvSpPr>
            <p:nvPr/>
          </p:nvSpPr>
          <p:spPr bwMode="auto">
            <a:xfrm flipH="1">
              <a:off x="1344" y="2496"/>
              <a:ext cx="48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</p:grpSp>
      <p:sp>
        <p:nvSpPr>
          <p:cNvPr id="71686" name="Text Box 11"/>
          <p:cNvSpPr txBox="1">
            <a:spLocks noChangeArrowheads="1"/>
          </p:cNvSpPr>
          <p:nvPr/>
        </p:nvSpPr>
        <p:spPr bwMode="auto">
          <a:xfrm>
            <a:off x="79248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x</a:t>
            </a:r>
          </a:p>
        </p:txBody>
      </p:sp>
      <p:sp>
        <p:nvSpPr>
          <p:cNvPr id="71687" name="Text Box 12"/>
          <p:cNvSpPr txBox="1">
            <a:spLocks noChangeArrowheads="1"/>
          </p:cNvSpPr>
          <p:nvPr/>
        </p:nvSpPr>
        <p:spPr bwMode="auto">
          <a:xfrm>
            <a:off x="5257800" y="594360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z</a:t>
            </a:r>
          </a:p>
        </p:txBody>
      </p:sp>
      <p:sp>
        <p:nvSpPr>
          <p:cNvPr id="71688" name="Text Box 13"/>
          <p:cNvSpPr txBox="1">
            <a:spLocks noChangeArrowheads="1"/>
          </p:cNvSpPr>
          <p:nvPr/>
        </p:nvSpPr>
        <p:spPr bwMode="auto">
          <a:xfrm>
            <a:off x="6096000" y="3810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y</a:t>
            </a:r>
          </a:p>
        </p:txBody>
      </p:sp>
      <p:sp>
        <p:nvSpPr>
          <p:cNvPr id="71689" name="Text Box 14"/>
          <p:cNvSpPr txBox="1">
            <a:spLocks noChangeArrowheads="1"/>
          </p:cNvSpPr>
          <p:nvPr/>
        </p:nvSpPr>
        <p:spPr bwMode="auto">
          <a:xfrm>
            <a:off x="80010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</a:p>
        </p:txBody>
      </p:sp>
      <p:sp>
        <p:nvSpPr>
          <p:cNvPr id="71690" name="Text Box 15"/>
          <p:cNvSpPr txBox="1">
            <a:spLocks noChangeArrowheads="1"/>
          </p:cNvSpPr>
          <p:nvPr/>
        </p:nvSpPr>
        <p:spPr bwMode="auto">
          <a:xfrm>
            <a:off x="1023938" y="1747838"/>
            <a:ext cx="6000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A rotation by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>
                <a:latin typeface="Arial" panose="020B0604020202020204" pitchFamily="34" charset="0"/>
              </a:rPr>
              <a:t> about an arbitrary axis</a:t>
            </a:r>
          </a:p>
          <a:p>
            <a:r>
              <a:rPr lang="en-US" altLang="it-IT">
                <a:latin typeface="Arial" panose="020B0604020202020204" pitchFamily="34" charset="0"/>
              </a:rPr>
              <a:t>can be decomposed into the concatenation</a:t>
            </a:r>
          </a:p>
          <a:p>
            <a:r>
              <a:rPr lang="en-US" altLang="it-IT">
                <a:latin typeface="Arial" panose="020B0604020202020204" pitchFamily="34" charset="0"/>
              </a:rPr>
              <a:t>of rotations about the </a:t>
            </a:r>
            <a:r>
              <a:rPr lang="en-US" altLang="it-IT" i="1">
                <a:latin typeface="Arial" panose="020B0604020202020204" pitchFamily="34" charset="0"/>
              </a:rPr>
              <a:t>x</a:t>
            </a:r>
            <a:r>
              <a:rPr lang="en-US" altLang="it-IT">
                <a:latin typeface="Arial" panose="020B0604020202020204" pitchFamily="34" charset="0"/>
              </a:rPr>
              <a:t>, </a:t>
            </a:r>
            <a:r>
              <a:rPr lang="en-US" altLang="it-IT" i="1">
                <a:latin typeface="Arial" panose="020B0604020202020204" pitchFamily="34" charset="0"/>
              </a:rPr>
              <a:t>y</a:t>
            </a:r>
            <a:r>
              <a:rPr lang="en-US" altLang="it-IT">
                <a:latin typeface="Arial" panose="020B0604020202020204" pitchFamily="34" charset="0"/>
              </a:rPr>
              <a:t>, and </a:t>
            </a:r>
            <a:r>
              <a:rPr lang="en-US" altLang="it-IT" i="1">
                <a:latin typeface="Arial" panose="020B0604020202020204" pitchFamily="34" charset="0"/>
              </a:rPr>
              <a:t>z</a:t>
            </a:r>
            <a:r>
              <a:rPr lang="en-US" altLang="it-IT">
                <a:latin typeface="Arial" panose="020B0604020202020204" pitchFamily="34" charset="0"/>
              </a:rPr>
              <a:t> axes</a:t>
            </a:r>
          </a:p>
        </p:txBody>
      </p:sp>
      <p:sp>
        <p:nvSpPr>
          <p:cNvPr id="71691" name="Text Box 16"/>
          <p:cNvSpPr txBox="1">
            <a:spLocks noChangeArrowheads="1"/>
          </p:cNvSpPr>
          <p:nvPr/>
        </p:nvSpPr>
        <p:spPr bwMode="auto">
          <a:xfrm>
            <a:off x="1371600" y="3276600"/>
            <a:ext cx="46799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100" b="1"/>
              <a:t>R</a:t>
            </a:r>
            <a:r>
              <a:rPr lang="en-US" altLang="it-IT" sz="3100"/>
              <a:t>(</a:t>
            </a:r>
            <a:r>
              <a:rPr lang="en-US" altLang="it-IT" sz="3100">
                <a:latin typeface="Symbol" panose="05050102010706020507" pitchFamily="18" charset="2"/>
              </a:rPr>
              <a:t>q</a:t>
            </a:r>
            <a:r>
              <a:rPr lang="en-US" altLang="it-IT" sz="3100"/>
              <a:t>) = </a:t>
            </a:r>
            <a:r>
              <a:rPr lang="en-US" altLang="it-IT" sz="3100" b="1"/>
              <a:t>R</a:t>
            </a:r>
            <a:r>
              <a:rPr lang="en-US" altLang="it-IT" sz="3100" baseline="-25000"/>
              <a:t>z</a:t>
            </a:r>
            <a:r>
              <a:rPr lang="en-US" altLang="it-IT" sz="3100"/>
              <a:t>(</a:t>
            </a:r>
            <a:r>
              <a:rPr lang="en-US" altLang="it-IT" sz="3100">
                <a:latin typeface="Symbol" panose="05050102010706020507" pitchFamily="18" charset="2"/>
              </a:rPr>
              <a:t>q</a:t>
            </a:r>
            <a:r>
              <a:rPr lang="en-US" altLang="it-IT" sz="3100" baseline="-25000"/>
              <a:t>z</a:t>
            </a:r>
            <a:r>
              <a:rPr lang="en-US" altLang="it-IT" sz="3100"/>
              <a:t>) </a:t>
            </a:r>
            <a:r>
              <a:rPr lang="en-US" altLang="it-IT" sz="3100" b="1"/>
              <a:t>R</a:t>
            </a:r>
            <a:r>
              <a:rPr lang="en-US" altLang="it-IT" sz="3100" baseline="-25000"/>
              <a:t>y</a:t>
            </a:r>
            <a:r>
              <a:rPr lang="en-US" altLang="it-IT" sz="3100"/>
              <a:t>(</a:t>
            </a:r>
            <a:r>
              <a:rPr lang="en-US" altLang="it-IT" sz="3100">
                <a:latin typeface="Symbol" panose="05050102010706020507" pitchFamily="18" charset="2"/>
              </a:rPr>
              <a:t>q</a:t>
            </a:r>
            <a:r>
              <a:rPr lang="en-US" altLang="it-IT" sz="3100" baseline="-25000"/>
              <a:t>y</a:t>
            </a:r>
            <a:r>
              <a:rPr lang="en-US" altLang="it-IT" sz="3100"/>
              <a:t>) </a:t>
            </a:r>
            <a:r>
              <a:rPr lang="en-US" altLang="it-IT" sz="3100" b="1"/>
              <a:t>R</a:t>
            </a:r>
            <a:r>
              <a:rPr lang="en-US" altLang="it-IT" sz="3100" baseline="-25000"/>
              <a:t>x</a:t>
            </a:r>
            <a:r>
              <a:rPr lang="en-US" altLang="it-IT" sz="3100"/>
              <a:t>(</a:t>
            </a:r>
            <a:r>
              <a:rPr lang="en-US" altLang="it-IT" sz="3100">
                <a:latin typeface="Symbol" panose="05050102010706020507" pitchFamily="18" charset="2"/>
              </a:rPr>
              <a:t>q</a:t>
            </a:r>
            <a:r>
              <a:rPr lang="en-US" altLang="it-IT" sz="3100" baseline="-25000"/>
              <a:t>x</a:t>
            </a:r>
            <a:r>
              <a:rPr lang="en-US" altLang="it-IT" sz="3100"/>
              <a:t>) </a:t>
            </a:r>
          </a:p>
        </p:txBody>
      </p:sp>
      <p:sp>
        <p:nvSpPr>
          <p:cNvPr id="71692" name="Text Box 18"/>
          <p:cNvSpPr txBox="1">
            <a:spLocks noChangeArrowheads="1"/>
          </p:cNvSpPr>
          <p:nvPr/>
        </p:nvSpPr>
        <p:spPr bwMode="auto">
          <a:xfrm>
            <a:off x="838200" y="4419600"/>
            <a:ext cx="48434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700">
                <a:latin typeface="Symbol" panose="05050102010706020507" pitchFamily="18" charset="2"/>
              </a:rPr>
              <a:t>q</a:t>
            </a:r>
            <a:r>
              <a:rPr lang="en-US" altLang="it-IT" sz="2700" baseline="-25000"/>
              <a:t>x </a:t>
            </a:r>
            <a:r>
              <a:rPr lang="en-US" altLang="it-IT" sz="2700">
                <a:latin typeface="Symbol" panose="05050102010706020507" pitchFamily="18" charset="2"/>
              </a:rPr>
              <a:t>q</a:t>
            </a:r>
            <a:r>
              <a:rPr lang="en-US" altLang="it-IT" sz="2700" baseline="-25000"/>
              <a:t>y </a:t>
            </a:r>
            <a:r>
              <a:rPr lang="en-US" altLang="it-IT" sz="2700">
                <a:latin typeface="Symbol" panose="05050102010706020507" pitchFamily="18" charset="2"/>
              </a:rPr>
              <a:t>q</a:t>
            </a:r>
            <a:r>
              <a:rPr lang="en-US" altLang="it-IT" sz="2700" baseline="-25000"/>
              <a:t>z </a:t>
            </a:r>
            <a:r>
              <a:rPr lang="en-US" altLang="it-IT" sz="2700"/>
              <a:t>are called the Euler angles</a:t>
            </a:r>
          </a:p>
        </p:txBody>
      </p:sp>
      <p:sp>
        <p:nvSpPr>
          <p:cNvPr id="71693" name="Text Box 19"/>
          <p:cNvSpPr txBox="1">
            <a:spLocks noChangeArrowheads="1"/>
          </p:cNvSpPr>
          <p:nvPr/>
        </p:nvSpPr>
        <p:spPr bwMode="auto">
          <a:xfrm>
            <a:off x="228600" y="5029200"/>
            <a:ext cx="52149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Note that rotations do not commute</a:t>
            </a:r>
          </a:p>
          <a:p>
            <a:r>
              <a:rPr lang="en-US" altLang="it-IT"/>
              <a:t>We can use rotations in another order but</a:t>
            </a:r>
          </a:p>
          <a:p>
            <a:r>
              <a:rPr lang="en-US" altLang="it-IT"/>
              <a:t>with different angles</a:t>
            </a:r>
          </a:p>
        </p:txBody>
      </p:sp>
      <p:sp>
        <p:nvSpPr>
          <p:cNvPr id="71694" name="Footer Placeholder 1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1E928AE-A85A-4E8C-9207-F9C7596351C9}" type="slidenum">
              <a:rPr lang="es-ES" altLang="it-IT" sz="1000">
                <a:latin typeface="Arial" panose="020B0604020202020204" pitchFamily="34" charset="0"/>
              </a:rPr>
              <a:pPr lvl="1"/>
              <a:t>48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About a Fixed Point other than the Origin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Move fixed point to origin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Rotate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Move fixed point back</a:t>
            </a:r>
          </a:p>
          <a:p>
            <a:pPr>
              <a:buFontTx/>
              <a:buNone/>
            </a:pP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(-p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pic>
        <p:nvPicPr>
          <p:cNvPr id="73733" name="Picture 5" descr="\\Angel\BOOK\OpenGL\Paul Final\Art\jpeg\AN04F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7745413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75C4BE8-1F4D-4AE7-9A1E-31CF167CC599}" type="slidenum">
              <a:rPr lang="es-ES" altLang="it-IT" sz="1000">
                <a:latin typeface="Arial" panose="020B0604020202020204" pitchFamily="34" charset="0"/>
              </a:rPr>
              <a:pPr lvl="1"/>
              <a:t>49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Instancing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 modeling, we often start with a simple object centered at the origin, oriented with the axis, and at a standard size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apply an </a:t>
            </a:r>
            <a:r>
              <a:rPr lang="en-US" altLang="it-IT" i="1">
                <a:ea typeface="ＭＳ Ｐゴシック" panose="020B0600070205080204" pitchFamily="34" charset="-128"/>
              </a:rPr>
              <a:t>instance transformation</a:t>
            </a:r>
            <a:r>
              <a:rPr lang="en-US" altLang="it-IT">
                <a:ea typeface="ＭＳ Ｐゴシック" panose="020B0600070205080204" pitchFamily="34" charset="-128"/>
              </a:rPr>
              <a:t> to its vertices to 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		Scale 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		Orient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		Locate </a:t>
            </a:r>
          </a:p>
        </p:txBody>
      </p:sp>
      <p:pic>
        <p:nvPicPr>
          <p:cNvPr id="75781" name="Picture 5" descr="\\Angel\BOOK\OpenGL\Paul Final\Art\jpeg\AN04F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2667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623648D-69BD-4A5C-8B8D-E7BC886DFCE9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Dimension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In a vector space, the maximum number of linearly independent vectors is fixed and is called the </a:t>
            </a:r>
            <a:r>
              <a:rPr lang="en-US" altLang="it-IT" sz="2700" i="1">
                <a:ea typeface="ＭＳ Ｐゴシック" panose="020B0600070205080204" pitchFamily="34" charset="-128"/>
              </a:rPr>
              <a:t>dimension</a:t>
            </a:r>
            <a:r>
              <a:rPr lang="en-US" altLang="it-IT" sz="2700">
                <a:ea typeface="ＭＳ Ｐゴシック" panose="020B0600070205080204" pitchFamily="34" charset="-128"/>
              </a:rPr>
              <a:t> of the space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In an </a:t>
            </a:r>
            <a:r>
              <a:rPr lang="en-US" altLang="it-IT" sz="2700" i="1">
                <a:ea typeface="ＭＳ Ｐゴシック" panose="020B0600070205080204" pitchFamily="34" charset="-128"/>
              </a:rPr>
              <a:t>n</a:t>
            </a:r>
            <a:r>
              <a:rPr lang="en-US" altLang="it-IT" sz="2700">
                <a:ea typeface="ＭＳ Ｐゴシック" panose="020B0600070205080204" pitchFamily="34" charset="-128"/>
              </a:rPr>
              <a:t>-dimensional space, any set of n linearly independent vectors form a </a:t>
            </a:r>
            <a:r>
              <a:rPr lang="en-US" altLang="it-IT" sz="2700" i="1">
                <a:ea typeface="ＭＳ Ｐゴシック" panose="020B0600070205080204" pitchFamily="34" charset="-128"/>
              </a:rPr>
              <a:t>basis</a:t>
            </a:r>
            <a:r>
              <a:rPr lang="en-US" altLang="it-IT" sz="2700">
                <a:ea typeface="ＭＳ Ｐゴシック" panose="020B0600070205080204" pitchFamily="34" charset="-128"/>
              </a:rPr>
              <a:t> for the space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Given a basis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,….,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2700">
                <a:ea typeface="ＭＳ Ｐゴシック" panose="020B0600070205080204" pitchFamily="34" charset="-128"/>
              </a:rPr>
              <a:t>, any vector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>
                <a:ea typeface="ＭＳ Ｐゴシック" panose="020B0600070205080204" pitchFamily="34" charset="-128"/>
              </a:rPr>
              <a:t> can be written as</a:t>
            </a:r>
          </a:p>
          <a:p>
            <a:pPr>
              <a:buFontTx/>
              <a:buNone/>
            </a:pP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v=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+….+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</a:p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where the {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sz="2700">
                <a:ea typeface="ＭＳ Ｐゴシック" panose="020B0600070205080204" pitchFamily="34" charset="-128"/>
              </a:rPr>
              <a:t>} are unique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2B272E8-5A4F-427A-954D-8C443A7A0D05}" type="slidenum">
              <a:rPr lang="es-ES" altLang="it-IT" sz="1000">
                <a:latin typeface="Arial" panose="020B0604020202020204" pitchFamily="34" charset="0"/>
              </a:rPr>
              <a:pPr lvl="1"/>
              <a:t>50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Shear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Helpful to add one more basic transformation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Equivalent to pulling faces in opposite directions</a:t>
            </a:r>
          </a:p>
        </p:txBody>
      </p:sp>
      <p:pic>
        <p:nvPicPr>
          <p:cNvPr id="77829" name="Picture 7" descr="\\Angel\BOOK\OpenGL\Paul Final\Art\jpeg\AN04F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4621213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E96BBE7-DBA5-442A-81B6-8050C1D6F709}" type="slidenum">
              <a:rPr lang="es-ES" altLang="it-IT" sz="1000">
                <a:latin typeface="Arial" panose="020B0604020202020204" pitchFamily="34" charset="0"/>
              </a:rPr>
              <a:pPr lvl="1"/>
              <a:t>51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Shear Matrix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Consider simple shear along </a:t>
            </a:r>
            <a:r>
              <a:rPr lang="en-US" altLang="it-IT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ea typeface="ＭＳ Ｐゴシック" panose="020B0600070205080204" pitchFamily="34" charset="-128"/>
              </a:rPr>
              <a:t> axis</a:t>
            </a:r>
          </a:p>
        </p:txBody>
      </p:sp>
      <p:pic>
        <p:nvPicPr>
          <p:cNvPr id="79877" name="Picture 4" descr="\\Angel\BOOK\OpenGL\Paul Final\Art\jpeg\AN04F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203676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1828800" y="2514600"/>
            <a:ext cx="2073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x’ = x + y cot </a:t>
            </a:r>
            <a:r>
              <a:rPr lang="en-US" altLang="it-IT">
                <a:latin typeface="Symbol" panose="05050102010706020507" pitchFamily="18" charset="2"/>
              </a:rPr>
              <a:t>q</a:t>
            </a:r>
          </a:p>
          <a:p>
            <a:r>
              <a:rPr lang="en-US" altLang="it-IT"/>
              <a:t>y’ = y</a:t>
            </a:r>
          </a:p>
          <a:p>
            <a:r>
              <a:rPr lang="en-US" altLang="it-IT"/>
              <a:t>z’ = z</a:t>
            </a:r>
          </a:p>
        </p:txBody>
      </p:sp>
      <p:graphicFrame>
        <p:nvGraphicFramePr>
          <p:cNvPr id="79879" name="Object 2"/>
          <p:cNvGraphicFramePr>
            <a:graphicFrameLocks noChangeAspect="1"/>
          </p:cNvGraphicFramePr>
          <p:nvPr/>
        </p:nvGraphicFramePr>
        <p:xfrm>
          <a:off x="2767013" y="3886200"/>
          <a:ext cx="26384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4" name="Equation" r:id="rId5" imgW="1117600" imgH="914400" progId="Equation.3">
                  <p:embed/>
                </p:oleObj>
              </mc:Choice>
              <mc:Fallback>
                <p:oleObj name="Equation" r:id="rId5" imgW="111760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3886200"/>
                        <a:ext cx="2638425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0" name="Text Box 7"/>
          <p:cNvSpPr txBox="1">
            <a:spLocks noChangeArrowheads="1"/>
          </p:cNvSpPr>
          <p:nvPr/>
        </p:nvSpPr>
        <p:spPr bwMode="auto">
          <a:xfrm>
            <a:off x="1681163" y="4597400"/>
            <a:ext cx="1249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 b="1"/>
              <a:t>H</a:t>
            </a:r>
            <a:r>
              <a:rPr lang="en-US" altLang="it-IT" sz="2800"/>
              <a:t>(</a:t>
            </a:r>
            <a:r>
              <a:rPr lang="en-US" altLang="it-IT" sz="2800">
                <a:latin typeface="Symbol" panose="05050102010706020507" pitchFamily="18" charset="2"/>
              </a:rPr>
              <a:t>q</a:t>
            </a:r>
            <a:r>
              <a:rPr lang="en-US" altLang="it-IT" sz="2800"/>
              <a:t>) =</a:t>
            </a:r>
            <a:r>
              <a:rPr lang="en-US" altLang="it-IT"/>
              <a:t> </a:t>
            </a:r>
          </a:p>
        </p:txBody>
      </p:sp>
      <p:sp>
        <p:nvSpPr>
          <p:cNvPr id="79881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E6B4CCD-5BFF-4748-8178-F16DDF1CA77A}" type="slidenum">
              <a:rPr lang="es-ES" altLang="it-IT" sz="1000">
                <a:latin typeface="Arial" panose="020B0604020202020204" pitchFamily="34" charset="0"/>
              </a:rPr>
              <a:pPr lvl="1"/>
              <a:t>52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3E0B2B5-D95E-4640-9F3D-ECDB425B0FA3}" type="slidenum">
              <a:rPr lang="es-ES" altLang="it-IT" sz="1000">
                <a:latin typeface="Arial" panose="020B0604020202020204" pitchFamily="34" charset="0"/>
              </a:rPr>
              <a:pPr lvl="1"/>
              <a:t>53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WebGL Transformations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8610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839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63BD02C-6049-4497-A58C-20F4AED63EB4}" type="slidenum">
              <a:rPr lang="es-ES" altLang="it-IT" sz="1000">
                <a:latin typeface="Arial" panose="020B0604020202020204" pitchFamily="34" charset="0"/>
              </a:rPr>
              <a:pPr lvl="1"/>
              <a:t>54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Learn how to carry out transformations in WebGL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Rotation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Translation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Scaling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MV.js transformations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Model-view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Projection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37013F5-E237-4EB8-917F-1705FFC28FCF}" type="slidenum">
              <a:rPr lang="es-ES" altLang="it-IT" sz="1000">
                <a:latin typeface="Arial" panose="020B0604020202020204" pitchFamily="34" charset="0"/>
              </a:rPr>
              <a:pPr lvl="1"/>
              <a:t>55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Pre 3.1 OpenGL Matrices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In Pre 3.1 OpenGL matrices were part of the state</a:t>
            </a:r>
          </a:p>
          <a:p>
            <a:pPr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Multiple types</a:t>
            </a:r>
          </a:p>
          <a:p>
            <a:pPr lvl="1"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Model-View (</a:t>
            </a:r>
            <a:r>
              <a:rPr lang="en-US" altLang="it-IT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GL_MODELVIEW</a:t>
            </a:r>
            <a:r>
              <a:rPr lang="en-US" altLang="it-IT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Projection (</a:t>
            </a:r>
            <a:r>
              <a:rPr lang="en-US" altLang="it-IT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GL_PROJECTION</a:t>
            </a:r>
            <a:r>
              <a:rPr lang="en-US" altLang="it-IT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Texture (</a:t>
            </a:r>
            <a:r>
              <a:rPr lang="en-US" altLang="it-IT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GL_TEXTURE</a:t>
            </a:r>
            <a:r>
              <a:rPr lang="en-US" altLang="it-IT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Color(</a:t>
            </a:r>
            <a:r>
              <a:rPr lang="en-US" altLang="it-IT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GL_COLOR</a:t>
            </a:r>
            <a:r>
              <a:rPr lang="en-US" altLang="it-IT" dirty="0"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Single set of functions for manipulation</a:t>
            </a:r>
          </a:p>
          <a:p>
            <a:pPr>
              <a:lnSpc>
                <a:spcPct val="90000"/>
              </a:lnSpc>
            </a:pPr>
            <a:r>
              <a:rPr lang="en-US" altLang="it-IT" dirty="0">
                <a:ea typeface="ＭＳ Ｐゴシック" panose="020B0600070205080204" pitchFamily="34" charset="-128"/>
              </a:rPr>
              <a:t>Select which to manipulated by</a:t>
            </a:r>
          </a:p>
          <a:p>
            <a:pPr lvl="1">
              <a:lnSpc>
                <a:spcPct val="90000"/>
              </a:lnSpc>
            </a:pPr>
            <a:r>
              <a:rPr lang="en-US" altLang="it-IT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glMatrixMode</a:t>
            </a:r>
            <a:r>
              <a:rPr lang="en-US" altLang="it-IT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(GL_MODELVIEW);</a:t>
            </a:r>
          </a:p>
          <a:p>
            <a:pPr lvl="1">
              <a:lnSpc>
                <a:spcPct val="90000"/>
              </a:lnSpc>
            </a:pPr>
            <a:r>
              <a:rPr lang="en-US" altLang="it-IT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glMatrixMode</a:t>
            </a:r>
            <a:r>
              <a:rPr lang="en-US" altLang="it-IT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(GL_PROJECTION);</a:t>
            </a:r>
          </a:p>
          <a:p>
            <a:pPr>
              <a:lnSpc>
                <a:spcPct val="90000"/>
              </a:lnSpc>
            </a:pPr>
            <a:endParaRPr lang="en-US" altLang="it-IT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Why Deprecation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Functions were based on carrying out the operations on the CPU as part of the fixed function pipeline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Current model-view and projection matrices were automatically applied to all vertices using CPU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will use the notion of a </a:t>
            </a:r>
            <a:r>
              <a:rPr lang="en-US" altLang="it-IT" b="1">
                <a:ea typeface="ＭＳ Ｐゴシック" panose="020B0600070205080204" pitchFamily="34" charset="-128"/>
              </a:rPr>
              <a:t>current transformation matrix </a:t>
            </a:r>
            <a:r>
              <a:rPr lang="en-US" altLang="it-IT">
                <a:ea typeface="ＭＳ Ｐゴシック" panose="020B0600070205080204" pitchFamily="34" charset="-128"/>
              </a:rPr>
              <a:t>with the understanding that it may be applied in the shaders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9ECF03D-6500-4FE8-98A3-4E0B626FD11B}" type="slidenum">
              <a:rPr lang="es-ES" altLang="it-IT" sz="1000">
                <a:latin typeface="Arial" panose="020B0604020202020204" pitchFamily="34" charset="0"/>
              </a:rPr>
              <a:pPr lvl="1"/>
              <a:t>56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901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46CB1A1-EE62-4485-BE23-7489D79CDCD6}" type="slidenum">
              <a:rPr lang="es-ES" altLang="it-IT" sz="1000">
                <a:latin typeface="Arial" panose="020B0604020202020204" pitchFamily="34" charset="0"/>
              </a:rPr>
              <a:pPr lvl="1"/>
              <a:t>57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Current Transformation Matrix (CTM)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Conceptually there is a 4 x 4 homogeneous coordinate matrix, the </a:t>
            </a:r>
            <a:r>
              <a:rPr lang="en-US" altLang="it-IT" sz="2700" i="1">
                <a:ea typeface="ＭＳ Ｐゴシック" panose="020B0600070205080204" pitchFamily="34" charset="-128"/>
              </a:rPr>
              <a:t>current transformation matrix</a:t>
            </a:r>
            <a:r>
              <a:rPr lang="en-US" altLang="it-IT" sz="2700">
                <a:ea typeface="ＭＳ Ｐゴシック" panose="020B0600070205080204" pitchFamily="34" charset="-128"/>
              </a:rPr>
              <a:t> (CTM) that is part of the state and is applied to all vertices that pass down the pipeline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 CTM is defined in the user program and loaded into a transformation unit</a:t>
            </a:r>
          </a:p>
        </p:txBody>
      </p:sp>
      <p:grpSp>
        <p:nvGrpSpPr>
          <p:cNvPr id="92165" name="Group 7"/>
          <p:cNvGrpSpPr>
            <a:grpSpLocks/>
          </p:cNvGrpSpPr>
          <p:nvPr/>
        </p:nvGrpSpPr>
        <p:grpSpPr bwMode="auto">
          <a:xfrm>
            <a:off x="1676400" y="5334000"/>
            <a:ext cx="4267200" cy="685800"/>
            <a:chOff x="1056" y="2400"/>
            <a:chExt cx="2688" cy="432"/>
          </a:xfrm>
        </p:grpSpPr>
        <p:sp>
          <p:nvSpPr>
            <p:cNvPr id="92174" name="Rectangle 4"/>
            <p:cNvSpPr>
              <a:spLocks noChangeArrowheads="1"/>
            </p:cNvSpPr>
            <p:nvPr/>
          </p:nvSpPr>
          <p:spPr bwMode="auto">
            <a:xfrm>
              <a:off x="1776" y="2400"/>
              <a:ext cx="1248" cy="4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92175" name="Line 5"/>
            <p:cNvSpPr>
              <a:spLocks noChangeShapeType="1"/>
            </p:cNvSpPr>
            <p:nvPr/>
          </p:nvSpPr>
          <p:spPr bwMode="auto">
            <a:xfrm>
              <a:off x="1056" y="2640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92176" name="Line 6"/>
            <p:cNvSpPr>
              <a:spLocks noChangeShapeType="1"/>
            </p:cNvSpPr>
            <p:nvPr/>
          </p:nvSpPr>
          <p:spPr bwMode="auto">
            <a:xfrm>
              <a:off x="3024" y="2640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</p:grpSp>
      <p:sp>
        <p:nvSpPr>
          <p:cNvPr id="92166" name="Text Box 8"/>
          <p:cNvSpPr txBox="1">
            <a:spLocks noChangeArrowheads="1"/>
          </p:cNvSpPr>
          <p:nvPr/>
        </p:nvSpPr>
        <p:spPr bwMode="auto">
          <a:xfrm>
            <a:off x="3429000" y="5486400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CTM</a:t>
            </a: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>
            <a:off x="457200" y="548640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vertices</a:t>
            </a:r>
          </a:p>
        </p:txBody>
      </p:sp>
      <p:sp>
        <p:nvSpPr>
          <p:cNvPr id="92168" name="Text Box 10"/>
          <p:cNvSpPr txBox="1">
            <a:spLocks noChangeArrowheads="1"/>
          </p:cNvSpPr>
          <p:nvPr/>
        </p:nvSpPr>
        <p:spPr bwMode="auto">
          <a:xfrm>
            <a:off x="6096000" y="548640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vertices</a:t>
            </a:r>
          </a:p>
        </p:txBody>
      </p:sp>
      <p:sp>
        <p:nvSpPr>
          <p:cNvPr id="92169" name="Text Box 11"/>
          <p:cNvSpPr txBox="1">
            <a:spLocks noChangeArrowheads="1"/>
          </p:cNvSpPr>
          <p:nvPr/>
        </p:nvSpPr>
        <p:spPr bwMode="auto">
          <a:xfrm>
            <a:off x="2133600" y="5029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</a:p>
        </p:txBody>
      </p:sp>
      <p:sp>
        <p:nvSpPr>
          <p:cNvPr id="92170" name="Text Box 12"/>
          <p:cNvSpPr txBox="1">
            <a:spLocks noChangeArrowheads="1"/>
          </p:cNvSpPr>
          <p:nvPr/>
        </p:nvSpPr>
        <p:spPr bwMode="auto">
          <a:xfrm>
            <a:off x="5105400" y="4953000"/>
            <a:ext cx="1017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’=</a:t>
            </a:r>
            <a:r>
              <a:rPr lang="en-US" altLang="it-IT" b="1"/>
              <a:t>Cp</a:t>
            </a:r>
          </a:p>
        </p:txBody>
      </p:sp>
      <p:sp>
        <p:nvSpPr>
          <p:cNvPr id="92171" name="Line 13"/>
          <p:cNvSpPr>
            <a:spLocks noChangeShapeType="1"/>
          </p:cNvSpPr>
          <p:nvPr/>
        </p:nvSpPr>
        <p:spPr bwMode="auto">
          <a:xfrm>
            <a:off x="3733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92172" name="Text Box 14"/>
          <p:cNvSpPr txBox="1">
            <a:spLocks noChangeArrowheads="1"/>
          </p:cNvSpPr>
          <p:nvPr/>
        </p:nvSpPr>
        <p:spPr bwMode="auto">
          <a:xfrm>
            <a:off x="3886200" y="4648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C</a:t>
            </a:r>
          </a:p>
        </p:txBody>
      </p:sp>
      <p:sp>
        <p:nvSpPr>
          <p:cNvPr id="92173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5F1E94A-28DC-48DD-BFED-F3F3A87164A0}" type="slidenum">
              <a:rPr lang="es-ES" altLang="it-IT" sz="1000">
                <a:latin typeface="Arial" panose="020B0604020202020204" pitchFamily="34" charset="0"/>
              </a:rPr>
              <a:pPr lvl="1"/>
              <a:t>58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CTM operations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The CTM can be altered either by loading a new CTM or by postmutiplication</a:t>
            </a: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1066800" y="2384425"/>
            <a:ext cx="58197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Load an identity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I</a:t>
            </a:r>
          </a:p>
          <a:p>
            <a:r>
              <a:rPr lang="en-US" altLang="it-IT"/>
              <a:t>Load an arbitrary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M</a:t>
            </a:r>
          </a:p>
          <a:p>
            <a:endParaRPr lang="en-US" altLang="it-IT" b="1"/>
          </a:p>
          <a:p>
            <a:r>
              <a:rPr lang="en-US" altLang="it-IT"/>
              <a:t>Load a translation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T</a:t>
            </a:r>
          </a:p>
          <a:p>
            <a:r>
              <a:rPr lang="en-US" altLang="it-IT"/>
              <a:t>Load a rotation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R</a:t>
            </a:r>
          </a:p>
          <a:p>
            <a:r>
              <a:rPr lang="en-US" altLang="it-IT"/>
              <a:t>Load a scaling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S</a:t>
            </a:r>
          </a:p>
          <a:p>
            <a:endParaRPr lang="en-US" altLang="it-IT" b="1"/>
          </a:p>
          <a:p>
            <a:r>
              <a:rPr lang="en-US" altLang="it-IT"/>
              <a:t>Postmultiply by an arbitrary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CM</a:t>
            </a:r>
          </a:p>
          <a:p>
            <a:r>
              <a:rPr lang="en-US" altLang="it-IT"/>
              <a:t>Postmultiply by a translation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CT</a:t>
            </a:r>
          </a:p>
          <a:p>
            <a:r>
              <a:rPr lang="en-US" altLang="it-IT"/>
              <a:t>Postmultiply by a rotation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C</a:t>
            </a:r>
            <a:r>
              <a:rPr lang="en-US" altLang="it-IT"/>
              <a:t> </a:t>
            </a:r>
            <a:r>
              <a:rPr lang="en-US" altLang="it-IT" b="1"/>
              <a:t>R</a:t>
            </a:r>
          </a:p>
          <a:p>
            <a:r>
              <a:rPr lang="en-US" altLang="it-IT"/>
              <a:t>Postmultiply by a scaling matrix:</a:t>
            </a:r>
            <a:r>
              <a:rPr lang="en-US" altLang="it-IT" b="1"/>
              <a:t> C</a:t>
            </a:r>
            <a:r>
              <a:rPr lang="en-US" altLang="it-IT"/>
              <a:t> </a:t>
            </a:r>
            <a:r>
              <a:rPr lang="en-US" altLang="it-IT">
                <a:sym typeface="Symbol" panose="05050102010706020507" pitchFamily="18" charset="2"/>
              </a:rPr>
              <a:t></a:t>
            </a:r>
            <a:r>
              <a:rPr lang="en-US" altLang="it-IT"/>
              <a:t> </a:t>
            </a:r>
            <a:r>
              <a:rPr lang="en-US" altLang="it-IT" b="1"/>
              <a:t>C</a:t>
            </a:r>
            <a:r>
              <a:rPr lang="en-US" altLang="it-IT"/>
              <a:t> </a:t>
            </a:r>
            <a:r>
              <a:rPr lang="en-US" altLang="it-IT" b="1"/>
              <a:t>S</a:t>
            </a:r>
          </a:p>
          <a:p>
            <a:endParaRPr lang="en-US" altLang="it-IT" b="1"/>
          </a:p>
        </p:txBody>
      </p:sp>
      <p:sp>
        <p:nvSpPr>
          <p:cNvPr id="942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CD8AA11-01C3-4264-AA71-3FC2C3D9CC57}" type="slidenum">
              <a:rPr lang="es-ES" altLang="it-IT" sz="1000">
                <a:latin typeface="Arial" panose="020B0604020202020204" pitchFamily="34" charset="0"/>
              </a:rPr>
              <a:pPr lvl="1"/>
              <a:t>59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629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about a Fixed Point</a:t>
            </a:r>
          </a:p>
        </p:txBody>
      </p:sp>
      <p:sp>
        <p:nvSpPr>
          <p:cNvPr id="96260" name="Text Box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Start with identity matrix: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Move fixed point to origin: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CT</a:t>
            </a:r>
            <a:endParaRPr lang="en-US" altLang="it-IT" sz="2400" baseline="30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Rotate: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Move fixed point back: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CT </a:t>
            </a:r>
            <a:r>
              <a:rPr lang="en-US" altLang="it-IT" sz="24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endParaRPr lang="en-US" altLang="it-IT" sz="24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Result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 = TR T </a:t>
            </a:r>
            <a:r>
              <a:rPr lang="en-US" altLang="it-IT" sz="24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–1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ea typeface="ＭＳ Ｐゴシック" panose="020B0600070205080204" pitchFamily="34" charset="-128"/>
              </a:rPr>
              <a:t>which is </a:t>
            </a:r>
            <a:r>
              <a:rPr lang="en-US" altLang="it-IT" sz="2400" b="1">
                <a:ea typeface="ＭＳ Ｐゴシック" panose="020B0600070205080204" pitchFamily="34" charset="-128"/>
              </a:rPr>
              <a:t>backwards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This result is a consequence of doing postmultiplications.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Let’s try again.</a:t>
            </a:r>
          </a:p>
        </p:txBody>
      </p:sp>
      <p:sp>
        <p:nvSpPr>
          <p:cNvPr id="962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1D9504D-0719-47FC-9F10-2C753F589723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Representation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Until now we have been able to work with geometric entities without using any frame of reference, such as a coordinate system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Need a frame of reference to relate points and objects to our physical world.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For example, where is a point? Can’t answer without a reference system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World coordinates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Camera coordinates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059FAAD-3724-4FF0-84C1-AF7D2CA96ADE}" type="slidenum">
              <a:rPr lang="es-ES" altLang="it-IT" sz="1000">
                <a:latin typeface="Arial" panose="020B0604020202020204" pitchFamily="34" charset="0"/>
              </a:rPr>
              <a:pPr lvl="1"/>
              <a:t>60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Reversing the Order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We want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 = T </a:t>
            </a:r>
            <a:r>
              <a:rPr lang="en-US" altLang="it-IT" sz="24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–1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 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so we must do the operations in the following order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it-IT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CT </a:t>
            </a:r>
            <a:r>
              <a:rPr lang="en-US" altLang="it-IT" sz="24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endParaRPr lang="en-US" altLang="it-IT" sz="24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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it-IT" sz="24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Each operation corresponds to one function call in the program.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it-IT" sz="24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Note that the last operation specified is the first executed in the program</a:t>
            </a:r>
          </a:p>
        </p:txBody>
      </p:sp>
      <p:sp>
        <p:nvSpPr>
          <p:cNvPr id="983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3D09BAC-496A-4875-8FC2-9F3F39456B94}" type="slidenum">
              <a:rPr lang="es-ES" altLang="it-IT" sz="1000">
                <a:latin typeface="Arial" panose="020B0604020202020204" pitchFamily="34" charset="0"/>
              </a:rPr>
              <a:pPr lvl="1"/>
              <a:t>61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CTM in WebGL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OpenGL had a model-view and a projection matrix in the pipeline which were concatenated together to form the CTM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will emulate this process</a:t>
            </a:r>
          </a:p>
        </p:txBody>
      </p:sp>
      <p:pic>
        <p:nvPicPr>
          <p:cNvPr id="100357" name="Picture 5" descr="C:\BOOK\OpenGL\Paul Final\Art\jpeg\AN04F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61880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4E9CEF6-A236-4AF2-8772-15CA6E3918B5}" type="slidenum">
              <a:rPr lang="es-ES" altLang="it-IT" sz="1000">
                <a:latin typeface="Arial" panose="020B0604020202020204" pitchFamily="34" charset="0"/>
              </a:rPr>
              <a:pPr lvl="1"/>
              <a:t>62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024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629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the ModelView Matrix</a:t>
            </a:r>
          </a:p>
        </p:txBody>
      </p:sp>
      <p:sp>
        <p:nvSpPr>
          <p:cNvPr id="10240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800">
                <a:ea typeface="ＭＳ Ｐゴシック" panose="020B0600070205080204" pitchFamily="34" charset="-128"/>
              </a:rPr>
              <a:t>In WebGL, the model-view matrix is used to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Position the camera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Can be done by rotations and translations but is often easier to use the lookAt function in MV.js</a:t>
            </a:r>
            <a:endParaRPr lang="en-US" altLang="it-IT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Build models of objects 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The projection matrix is used to define the view volume and to select a camera lens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Although these matrices are no longer part of the OpenGL state, it is usually a good strategy to create them in our own applications </a:t>
            </a:r>
          </a:p>
        </p:txBody>
      </p:sp>
      <p:sp>
        <p:nvSpPr>
          <p:cNvPr id="102405" name="TextBox 5"/>
          <p:cNvSpPr txBox="1">
            <a:spLocks noChangeArrowheads="1"/>
          </p:cNvSpPr>
          <p:nvPr/>
        </p:nvSpPr>
        <p:spPr bwMode="auto">
          <a:xfrm>
            <a:off x="3124200" y="60960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q = P*MV*p</a:t>
            </a:r>
          </a:p>
        </p:txBody>
      </p:sp>
      <p:sp>
        <p:nvSpPr>
          <p:cNvPr id="1024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AF613FA-D8D2-4E9B-9793-95B6AA3DBEFE}" type="slidenum">
              <a:rPr lang="es-ES" altLang="it-IT" sz="1000">
                <a:latin typeface="Arial" panose="020B0604020202020204" pitchFamily="34" charset="0"/>
              </a:rPr>
              <a:pPr lvl="1"/>
              <a:t>63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8580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Rotation, Translation, Scaling</a:t>
            </a:r>
          </a:p>
        </p:txBody>
      </p:sp>
      <p:sp>
        <p:nvSpPr>
          <p:cNvPr id="104452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1447800" y="3657600"/>
            <a:ext cx="6629400" cy="533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r = rotate(theta, vx, vy, vz)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 = mult(m, r);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04453" name="Text Box 7"/>
          <p:cNvSpPr txBox="1">
            <a:spLocks noChangeArrowheads="1"/>
          </p:cNvSpPr>
          <p:nvPr/>
        </p:nvSpPr>
        <p:spPr bwMode="auto">
          <a:xfrm>
            <a:off x="1447800" y="53340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>
                <a:latin typeface="Courier New" panose="02070309020205020404" pitchFamily="49" charset="0"/>
              </a:rPr>
              <a:t>var s = scale( sx, sy, sz)</a:t>
            </a:r>
          </a:p>
          <a:p>
            <a:r>
              <a:rPr lang="en-US" altLang="it-IT" b="1">
                <a:latin typeface="Courier New" panose="02070309020205020404" pitchFamily="49" charset="0"/>
              </a:rPr>
              <a:t>var t = translate(dx, dy, dz);</a:t>
            </a:r>
          </a:p>
          <a:p>
            <a:r>
              <a:rPr lang="en-US" altLang="it-IT" b="1">
                <a:latin typeface="Courier New" panose="02070309020205020404" pitchFamily="49" charset="0"/>
              </a:rPr>
              <a:t>m = mult(s, t);</a:t>
            </a:r>
          </a:p>
        </p:txBody>
      </p:sp>
      <p:sp>
        <p:nvSpPr>
          <p:cNvPr id="104454" name="Text Box 8"/>
          <p:cNvSpPr txBox="1">
            <a:spLocks noChangeArrowheads="1"/>
          </p:cNvSpPr>
          <p:nvPr/>
        </p:nvSpPr>
        <p:spPr bwMode="auto">
          <a:xfrm>
            <a:off x="1447800" y="2286000"/>
            <a:ext cx="295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>
                <a:latin typeface="Courier New" panose="02070309020205020404" pitchFamily="49" charset="0"/>
              </a:rPr>
              <a:t>var m = mat4();</a:t>
            </a:r>
          </a:p>
        </p:txBody>
      </p:sp>
      <p:sp>
        <p:nvSpPr>
          <p:cNvPr id="104455" name="Text Box 9"/>
          <p:cNvSpPr txBox="1">
            <a:spLocks noChangeArrowheads="1"/>
          </p:cNvSpPr>
          <p:nvPr/>
        </p:nvSpPr>
        <p:spPr bwMode="auto">
          <a:xfrm>
            <a:off x="889000" y="1674813"/>
            <a:ext cx="3605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Create an identity matrix:</a:t>
            </a:r>
          </a:p>
        </p:txBody>
      </p:sp>
      <p:sp>
        <p:nvSpPr>
          <p:cNvPr id="104456" name="Text Box 10"/>
          <p:cNvSpPr txBox="1">
            <a:spLocks noChangeArrowheads="1"/>
          </p:cNvSpPr>
          <p:nvPr/>
        </p:nvSpPr>
        <p:spPr bwMode="auto">
          <a:xfrm>
            <a:off x="838200" y="2743200"/>
            <a:ext cx="7461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Multiply on right by rotation matrix of </a:t>
            </a:r>
            <a:r>
              <a:rPr lang="en-US" altLang="it-IT" b="1">
                <a:latin typeface="Courier New" panose="02070309020205020404" pitchFamily="49" charset="0"/>
              </a:rPr>
              <a:t>theta</a:t>
            </a:r>
            <a:r>
              <a:rPr lang="en-US" altLang="it-IT">
                <a:latin typeface="Arial" panose="020B0604020202020204" pitchFamily="34" charset="0"/>
              </a:rPr>
              <a:t> in degrees</a:t>
            </a:r>
            <a:r>
              <a:rPr lang="en-US" altLang="it-IT"/>
              <a:t> </a:t>
            </a:r>
          </a:p>
          <a:p>
            <a:r>
              <a:rPr lang="en-US" altLang="it-IT">
                <a:latin typeface="Arial" panose="020B0604020202020204" pitchFamily="34" charset="0"/>
              </a:rPr>
              <a:t>where (</a:t>
            </a:r>
            <a:r>
              <a:rPr lang="en-US" altLang="it-IT" b="1">
                <a:latin typeface="Courier New" panose="02070309020205020404" pitchFamily="49" charset="0"/>
              </a:rPr>
              <a:t>vx, vy, vz</a:t>
            </a:r>
            <a:r>
              <a:rPr lang="en-US" altLang="it-IT">
                <a:latin typeface="Arial" panose="020B0604020202020204" pitchFamily="34" charset="0"/>
              </a:rPr>
              <a:t>) define axis of rotation</a:t>
            </a:r>
          </a:p>
          <a:p>
            <a:endParaRPr lang="en-US" altLang="it-IT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066800" y="4495800"/>
            <a:ext cx="5295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Also have rotateX, rotateY, rotateZ</a:t>
            </a:r>
          </a:p>
          <a:p>
            <a:r>
              <a:rPr lang="en-US" altLang="it-IT">
                <a:latin typeface="Arial" panose="020B0604020202020204" pitchFamily="34" charset="0"/>
              </a:rPr>
              <a:t>Do same with translation and scaling:</a:t>
            </a:r>
          </a:p>
        </p:txBody>
      </p:sp>
      <p:sp>
        <p:nvSpPr>
          <p:cNvPr id="104458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5DCB8B9-01D6-439D-A368-1945C659C34E}" type="slidenum">
              <a:rPr lang="es-ES" altLang="it-IT" sz="1000">
                <a:latin typeface="Arial" panose="020B0604020202020204" pitchFamily="34" charset="0"/>
              </a:rPr>
              <a:pPr lvl="1"/>
              <a:t>64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Rotation about z axis by 30 degrees with a fixed point of (1.0, 2.0, 3.0)</a:t>
            </a: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r>
              <a:rPr lang="en-US" altLang="it-IT" sz="2700">
                <a:ea typeface="ＭＳ Ｐゴシック" panose="020B0600070205080204" pitchFamily="34" charset="-128"/>
              </a:rPr>
              <a:t>Remember that last matrix specified in the program is the first applied</a:t>
            </a:r>
          </a:p>
        </p:txBody>
      </p:sp>
      <p:sp>
        <p:nvSpPr>
          <p:cNvPr id="106501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>
                <a:latin typeface="Courier New" panose="02070309020205020404" pitchFamily="49" charset="0"/>
              </a:rPr>
              <a:t>var m = mult(translate(1.0, 2.0, 3.0), </a:t>
            </a:r>
          </a:p>
          <a:p>
            <a:r>
              <a:rPr lang="en-US" altLang="it-IT" b="1">
                <a:latin typeface="Courier New" panose="02070309020205020404" pitchFamily="49" charset="0"/>
              </a:rPr>
              <a:t>    rotate(30.0, 0.0, 0.0, 1.0));</a:t>
            </a:r>
          </a:p>
          <a:p>
            <a:r>
              <a:rPr lang="en-US" altLang="it-IT" b="1">
                <a:latin typeface="Courier New" panose="02070309020205020404" pitchFamily="49" charset="0"/>
              </a:rPr>
              <a:t>m = mult(m, translate(-1.0, -2.0, -3.0));</a:t>
            </a:r>
          </a:p>
        </p:txBody>
      </p:sp>
      <p:sp>
        <p:nvSpPr>
          <p:cNvPr id="1065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A033572-24DD-4672-99D9-ABE012EC37D7}" type="slidenum">
              <a:rPr lang="es-ES" altLang="it-IT" sz="1000">
                <a:latin typeface="Arial" panose="020B0604020202020204" pitchFamily="34" charset="0"/>
              </a:rPr>
              <a:pPr lvl="1"/>
              <a:t>65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Arbitrary Matrices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Can load and multiply by matrices defined in the application program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Matrices are stored as one dimensional array of 16 elements by MV.js but can be treated as 4 x 4 matrices in row major order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OpenGL wants column major data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gl.unifromMatrix4f has a parameter for automatic transpose by it must be set to false.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flatten function converts to column major order which is required by WebGL functions</a:t>
            </a:r>
            <a:endParaRPr lang="en-US" altLang="it-IT" u="sng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085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49D26E3-75AD-45A8-9366-38206F45DD30}" type="slidenum">
              <a:rPr lang="es-ES" altLang="it-IT" sz="1000">
                <a:latin typeface="Arial" panose="020B0604020202020204" pitchFamily="34" charset="0"/>
              </a:rPr>
              <a:pPr lvl="1"/>
              <a:t>66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Matrix Stacks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 many situations we want to save transformation matrices for use later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Traversing hierarchical data structures (Chapter 9)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Pre 3.1 OpenGL maintained stacks for each type of matrix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Easy to create the same functionality in JS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push and pop are part of Array object</a:t>
            </a:r>
          </a:p>
          <a:p>
            <a:pPr lvl="1"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var stack = [ ]</a:t>
            </a:r>
          </a:p>
          <a:p>
            <a:pPr lvl="1"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stack.push(modelViewMatrix);</a:t>
            </a:r>
          </a:p>
          <a:p>
            <a:pPr lvl="1"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modelViewMatrix = stack.pop();</a:t>
            </a:r>
          </a:p>
        </p:txBody>
      </p:sp>
      <p:sp>
        <p:nvSpPr>
          <p:cNvPr id="1105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E0D8EEF-3B60-4101-9C97-7776295F0EB1}" type="slidenum">
              <a:rPr lang="es-ES" altLang="it-IT" sz="1000">
                <a:latin typeface="Arial" panose="020B0604020202020204" pitchFamily="34" charset="0"/>
              </a:rPr>
              <a:pPr lvl="1"/>
              <a:t>67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126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B8F07C0-EB2E-4D72-A601-9BC90F3A72CC}" type="slidenum">
              <a:rPr lang="es-ES" altLang="it-IT" sz="1000">
                <a:latin typeface="Arial" panose="020B0604020202020204" pitchFamily="34" charset="0"/>
              </a:rPr>
              <a:pPr lvl="1"/>
              <a:t>68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Applying Transformations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8610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146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AAC9E9F-610E-4F2C-845F-4E8E964F1628}" type="slidenum">
              <a:rPr lang="es-ES" altLang="it-IT" sz="1000">
                <a:latin typeface="Arial" panose="020B0604020202020204" pitchFamily="34" charset="0"/>
              </a:rPr>
              <a:pPr lvl="1"/>
              <a:t>69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Using Transformations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Example: Begin with a cube rotating 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Use mouse or button listener to change direction of rotation 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Start with a program that draws a cube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in a standard way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Centered at origin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Sides aligned with axes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Will discuss modeling in next lecture</a:t>
            </a:r>
          </a:p>
        </p:txBody>
      </p:sp>
      <p:sp>
        <p:nvSpPr>
          <p:cNvPr id="1167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4C630EB-9AC6-47B2-B657-6970E26122AE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Coordinate Systems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Consider a basis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,….,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A vector is written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v=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+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+….+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 list of scalars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{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…. </a:t>
            </a:r>
            <a:r>
              <a:rPr lang="en-US" altLang="it-IT" sz="27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}</a:t>
            </a:r>
            <a:r>
              <a:rPr lang="en-US" altLang="it-IT" sz="2700">
                <a:ea typeface="ＭＳ Ｐゴシック" panose="020B0600070205080204" pitchFamily="34" charset="-128"/>
              </a:rPr>
              <a:t>is the </a:t>
            </a:r>
            <a:r>
              <a:rPr lang="en-US" altLang="it-IT" sz="2700" i="1">
                <a:ea typeface="ＭＳ Ｐゴシック" panose="020B0600070205080204" pitchFamily="34" charset="-128"/>
              </a:rPr>
              <a:t>representation </a:t>
            </a:r>
            <a:r>
              <a:rPr lang="en-US" altLang="it-IT" sz="2700">
                <a:ea typeface="ＭＳ Ｐゴシック" panose="020B0600070205080204" pitchFamily="34" charset="-128"/>
              </a:rPr>
              <a:t>of</a:t>
            </a:r>
            <a:r>
              <a:rPr lang="en-US" altLang="it-IT" sz="2700" i="1">
                <a:ea typeface="ＭＳ Ｐゴシック" panose="020B0600070205080204" pitchFamily="34" charset="-128"/>
              </a:rPr>
              <a:t> 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 i="1"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with respect to the given basis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We can write the representation as a row or column array of scalars</a:t>
            </a:r>
            <a:endParaRPr lang="en-US" altLang="it-IT" sz="2700" baseline="-25000">
              <a:ea typeface="ＭＳ Ｐゴシック" panose="020B0600070205080204" pitchFamily="34" charset="-128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305050" y="5038725"/>
            <a:ext cx="324961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a</a:t>
            </a:r>
            <a:r>
              <a:rPr lang="en-US" altLang="it-IT"/>
              <a:t>=[</a:t>
            </a:r>
            <a:r>
              <a:rPr lang="en-US" altLang="it-IT" sz="3100">
                <a:latin typeface="Symbol" panose="05050102010706020507" pitchFamily="18" charset="2"/>
              </a:rPr>
              <a:t>a</a:t>
            </a:r>
            <a:r>
              <a:rPr lang="en-US" altLang="it-IT" sz="3100" baseline="-25000"/>
              <a:t>1</a:t>
            </a:r>
            <a:r>
              <a:rPr lang="en-US" altLang="it-IT" sz="3100" i="1"/>
              <a:t>  </a:t>
            </a:r>
            <a:r>
              <a:rPr lang="en-US" altLang="it-IT" sz="3100">
                <a:latin typeface="Symbol" panose="05050102010706020507" pitchFamily="18" charset="2"/>
              </a:rPr>
              <a:t>a</a:t>
            </a:r>
            <a:r>
              <a:rPr lang="en-US" altLang="it-IT" sz="3100" baseline="-25000"/>
              <a:t>2</a:t>
            </a:r>
            <a:r>
              <a:rPr lang="en-US" altLang="it-IT" sz="3100" i="1"/>
              <a:t> </a:t>
            </a:r>
            <a:r>
              <a:rPr lang="en-US" altLang="it-IT" sz="3100"/>
              <a:t> …. </a:t>
            </a:r>
            <a:r>
              <a:rPr lang="en-US" altLang="it-IT" sz="3100">
                <a:latin typeface="Symbol" panose="05050102010706020507" pitchFamily="18" charset="2"/>
              </a:rPr>
              <a:t>a</a:t>
            </a:r>
            <a:r>
              <a:rPr lang="en-US" altLang="it-IT" sz="3100" baseline="-25000"/>
              <a:t>n</a:t>
            </a:r>
            <a:r>
              <a:rPr lang="en-US" altLang="it-IT" sz="3100"/>
              <a:t>]</a:t>
            </a:r>
            <a:r>
              <a:rPr lang="en-US" altLang="it-IT" sz="4000" baseline="30000"/>
              <a:t>T</a:t>
            </a:r>
            <a:r>
              <a:rPr lang="en-US" altLang="it-IT"/>
              <a:t>=</a:t>
            </a:r>
          </a:p>
        </p:txBody>
      </p:sp>
      <p:graphicFrame>
        <p:nvGraphicFramePr>
          <p:cNvPr id="10246" name="Object 2"/>
          <p:cNvGraphicFramePr>
            <a:graphicFrameLocks noChangeAspect="1"/>
          </p:cNvGraphicFramePr>
          <p:nvPr/>
        </p:nvGraphicFramePr>
        <p:xfrm>
          <a:off x="5562600" y="4419600"/>
          <a:ext cx="660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342900" imgH="1066800" progId="Equation.3">
                  <p:embed/>
                </p:oleObj>
              </mc:Choice>
              <mc:Fallback>
                <p:oleObj name="Equation" r:id="rId3" imgW="342900" imgH="1066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19600"/>
                        <a:ext cx="6604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Where do we apply transformation?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Same issue as with rotating square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 application to vertices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 vertex shader: send MV matrix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 vertex shader: send angles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Choice between second and third unclear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Do we do trigonometry once in CPU or for every vertex in shader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GPUs have trig functions hardwired in silicon</a:t>
            </a: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B12A87A-3589-41AA-AF25-8DA9B010B9E1}" type="slidenum">
              <a:rPr lang="es-ES" altLang="it-IT" sz="1000">
                <a:latin typeface="Arial" panose="020B0604020202020204" pitchFamily="34" charset="0"/>
              </a:rPr>
              <a:pPr lvl="1"/>
              <a:t>70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87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Event Listeners</a:t>
            </a:r>
          </a:p>
        </p:txBody>
      </p:sp>
      <p:sp>
        <p:nvSpPr>
          <p:cNvPr id="1208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8562618-A1DF-4197-84D7-3536BCD7DAD0}" type="slidenum">
              <a:rPr lang="es-ES" altLang="it-IT" sz="1000">
                <a:latin typeface="Arial" panose="020B0604020202020204" pitchFamily="34" charset="0"/>
              </a:rPr>
              <a:pPr lvl="1"/>
              <a:t>71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0836" name="TextBox 4"/>
          <p:cNvSpPr txBox="1">
            <a:spLocks noChangeArrowheads="1"/>
          </p:cNvSpPr>
          <p:nvPr/>
        </p:nvSpPr>
        <p:spPr bwMode="auto">
          <a:xfrm>
            <a:off x="381000" y="1524000"/>
            <a:ext cx="8763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 err="1"/>
              <a:t>document.getElementById</a:t>
            </a:r>
            <a:r>
              <a:rPr lang="en-US" altLang="it-IT" dirty="0"/>
              <a:t>( "</a:t>
            </a:r>
            <a:r>
              <a:rPr lang="en-US" altLang="it-IT" dirty="0" err="1"/>
              <a:t>xButton</a:t>
            </a:r>
            <a:r>
              <a:rPr lang="en-US" altLang="it-IT" dirty="0"/>
              <a:t>" ).onclick = function () {        axis = </a:t>
            </a:r>
            <a:r>
              <a:rPr lang="en-US" altLang="it-IT" dirty="0" err="1"/>
              <a:t>xAxis</a:t>
            </a:r>
            <a:r>
              <a:rPr lang="en-US" altLang="it-IT" dirty="0"/>
              <a:t>;    };    </a:t>
            </a:r>
            <a:r>
              <a:rPr lang="en-US" altLang="it-IT" dirty="0" err="1"/>
              <a:t>document.getElementById</a:t>
            </a:r>
            <a:r>
              <a:rPr lang="en-US" altLang="it-IT" dirty="0"/>
              <a:t>( "</a:t>
            </a:r>
            <a:r>
              <a:rPr lang="en-US" altLang="it-IT" dirty="0" err="1"/>
              <a:t>yButton</a:t>
            </a:r>
            <a:r>
              <a:rPr lang="en-US" altLang="it-IT" dirty="0"/>
              <a:t>" ).onclick = function () {        axis = </a:t>
            </a:r>
            <a:r>
              <a:rPr lang="en-US" altLang="it-IT" dirty="0" err="1"/>
              <a:t>yAxis</a:t>
            </a:r>
            <a:r>
              <a:rPr lang="en-US" altLang="it-IT" dirty="0"/>
              <a:t>;    };    </a:t>
            </a:r>
            <a:r>
              <a:rPr lang="en-US" altLang="it-IT" dirty="0" err="1"/>
              <a:t>document.getElementById</a:t>
            </a:r>
            <a:r>
              <a:rPr lang="en-US" altLang="it-IT" dirty="0"/>
              <a:t>( "</a:t>
            </a:r>
            <a:r>
              <a:rPr lang="en-US" altLang="it-IT" dirty="0" err="1"/>
              <a:t>zButton</a:t>
            </a:r>
            <a:r>
              <a:rPr lang="en-US" altLang="it-IT" dirty="0"/>
              <a:t>" ).onclick = function () {        axis = </a:t>
            </a:r>
            <a:r>
              <a:rPr lang="en-US" altLang="it-IT" dirty="0" err="1"/>
              <a:t>zAxis</a:t>
            </a:r>
            <a:r>
              <a:rPr lang="en-US" altLang="it-IT" dirty="0"/>
              <a:t>;    };</a:t>
            </a:r>
          </a:p>
        </p:txBody>
      </p:sp>
      <p:sp>
        <p:nvSpPr>
          <p:cNvPr id="120837" name="TextBox 5"/>
          <p:cNvSpPr txBox="1">
            <a:spLocks noChangeArrowheads="1"/>
          </p:cNvSpPr>
          <p:nvPr/>
        </p:nvSpPr>
        <p:spPr bwMode="auto">
          <a:xfrm>
            <a:off x="351692" y="3581400"/>
            <a:ext cx="9525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/>
              <a:t>function render(){</a:t>
            </a:r>
          </a:p>
          <a:p>
            <a:r>
              <a:rPr lang="en-US" altLang="it-IT" dirty="0"/>
              <a:t>    </a:t>
            </a:r>
            <a:r>
              <a:rPr lang="en-US" altLang="it-IT" dirty="0" err="1"/>
              <a:t>gl.clear</a:t>
            </a:r>
            <a:r>
              <a:rPr lang="en-US" altLang="it-IT" dirty="0"/>
              <a:t>( </a:t>
            </a:r>
            <a:r>
              <a:rPr lang="en-US" altLang="it-IT" dirty="0" err="1"/>
              <a:t>gl.COLOR_BUFFER_BIT</a:t>
            </a:r>
            <a:r>
              <a:rPr lang="en-US" altLang="it-IT" dirty="0"/>
              <a:t> | </a:t>
            </a:r>
            <a:r>
              <a:rPr lang="en-US" altLang="it-IT" dirty="0" err="1"/>
              <a:t>gl.DEPTH_BUFFER_BIT</a:t>
            </a:r>
            <a:r>
              <a:rPr lang="en-US" altLang="it-IT" dirty="0"/>
              <a:t>);</a:t>
            </a:r>
          </a:p>
          <a:p>
            <a:r>
              <a:rPr lang="en-US" altLang="it-IT" dirty="0"/>
              <a:t>    theta[axis] += 2.0;    </a:t>
            </a:r>
          </a:p>
          <a:p>
            <a:r>
              <a:rPr lang="en-US" altLang="it-IT" dirty="0"/>
              <a:t>    gl.uniform3fv(</a:t>
            </a:r>
            <a:r>
              <a:rPr lang="en-US" altLang="it-IT" dirty="0" err="1"/>
              <a:t>thetaLoc</a:t>
            </a:r>
            <a:r>
              <a:rPr lang="en-US" altLang="it-IT" dirty="0"/>
              <a:t>, theta);</a:t>
            </a:r>
          </a:p>
          <a:p>
            <a:r>
              <a:rPr lang="en-US" altLang="it-IT" dirty="0"/>
              <a:t>    </a:t>
            </a:r>
            <a:r>
              <a:rPr lang="en-US" altLang="it-IT" dirty="0" err="1"/>
              <a:t>gl.drawArrays</a:t>
            </a:r>
            <a:r>
              <a:rPr lang="en-US" altLang="it-IT" dirty="0"/>
              <a:t>( </a:t>
            </a:r>
            <a:r>
              <a:rPr lang="en-US" altLang="it-IT" dirty="0" err="1"/>
              <a:t>gl.TRIANGLES</a:t>
            </a:r>
            <a:r>
              <a:rPr lang="en-US" altLang="it-IT" dirty="0"/>
              <a:t>, 0, </a:t>
            </a:r>
            <a:r>
              <a:rPr lang="en-US" altLang="it-IT" dirty="0" err="1"/>
              <a:t>NumVertices</a:t>
            </a:r>
            <a:r>
              <a:rPr lang="en-US" altLang="it-IT" dirty="0"/>
              <a:t> );</a:t>
            </a:r>
          </a:p>
          <a:p>
            <a:r>
              <a:rPr lang="en-US" altLang="it-IT" dirty="0"/>
              <a:t>    </a:t>
            </a:r>
            <a:r>
              <a:rPr lang="en-US" altLang="it-IT" dirty="0" err="1"/>
              <a:t>requestAnimFrame</a:t>
            </a:r>
            <a:r>
              <a:rPr lang="en-US" altLang="it-IT" dirty="0"/>
              <a:t>( render );</a:t>
            </a:r>
          </a:p>
          <a:p>
            <a:r>
              <a:rPr lang="en-US" altLang="it-IT" dirty="0"/>
              <a:t>}</a:t>
            </a:r>
          </a:p>
        </p:txBody>
      </p:sp>
      <p:sp>
        <p:nvSpPr>
          <p:cNvPr id="1208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Shader</a:t>
            </a:r>
          </a:p>
        </p:txBody>
      </p:sp>
      <p:sp>
        <p:nvSpPr>
          <p:cNvPr id="1228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F3F6AD9-7911-421D-9F2B-E8265C3106B0}" type="slidenum">
              <a:rPr lang="es-ES" altLang="it-IT" sz="1000">
                <a:latin typeface="Arial" panose="020B0604020202020204" pitchFamily="34" charset="0"/>
              </a:rPr>
              <a:pPr lvl="1"/>
              <a:t>72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2884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8001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/>
              <a:t>attribute  vec4 </a:t>
            </a:r>
            <a:r>
              <a:rPr lang="en-US" altLang="it-IT" dirty="0" err="1"/>
              <a:t>vPosition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attribute  vec4 </a:t>
            </a:r>
            <a:r>
              <a:rPr lang="en-US" altLang="it-IT" dirty="0" err="1"/>
              <a:t>vColor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varying vec4 </a:t>
            </a:r>
            <a:r>
              <a:rPr lang="en-US" altLang="it-IT" dirty="0" err="1"/>
              <a:t>fColor</a:t>
            </a:r>
            <a:r>
              <a:rPr lang="en-US" altLang="it-IT" dirty="0"/>
              <a:t>;</a:t>
            </a:r>
          </a:p>
          <a:p>
            <a:r>
              <a:rPr lang="en-US" altLang="it-IT" dirty="0"/>
              <a:t>uniform vec3 theta;</a:t>
            </a:r>
          </a:p>
          <a:p>
            <a:r>
              <a:rPr lang="en-US" altLang="it-IT" dirty="0"/>
              <a:t>void main() {</a:t>
            </a:r>
          </a:p>
          <a:p>
            <a:r>
              <a:rPr lang="en-US" altLang="it-IT" dirty="0"/>
              <a:t>    vec3 angles = radians( theta );</a:t>
            </a:r>
          </a:p>
          <a:p>
            <a:r>
              <a:rPr lang="en-US" altLang="it-IT" dirty="0"/>
              <a:t>    vec3 c = cos( angles );    </a:t>
            </a:r>
          </a:p>
          <a:p>
            <a:r>
              <a:rPr lang="en-US" altLang="it-IT" dirty="0"/>
              <a:t>    vec3 s = sin( angles );</a:t>
            </a:r>
          </a:p>
          <a:p>
            <a:r>
              <a:rPr lang="en-US" altLang="it-IT" dirty="0"/>
              <a:t>    // Remember: these matrices are column-major</a:t>
            </a:r>
          </a:p>
          <a:p>
            <a:r>
              <a:rPr lang="en-US" altLang="it-IT" dirty="0"/>
              <a:t>    mat4 </a:t>
            </a:r>
            <a:r>
              <a:rPr lang="en-US" altLang="it-IT" dirty="0" err="1"/>
              <a:t>rx</a:t>
            </a:r>
            <a:r>
              <a:rPr lang="en-US" altLang="it-IT" dirty="0"/>
              <a:t> = mat4( 1.0,  0.0,  0.0, 0.0,</a:t>
            </a:r>
          </a:p>
          <a:p>
            <a:r>
              <a:rPr lang="en-US" altLang="it-IT" dirty="0"/>
              <a:t>    0.0,  </a:t>
            </a:r>
            <a:r>
              <a:rPr lang="en-US" altLang="it-IT" dirty="0" err="1"/>
              <a:t>c.x</a:t>
            </a:r>
            <a:r>
              <a:rPr lang="en-US" altLang="it-IT" dirty="0"/>
              <a:t>,  </a:t>
            </a:r>
            <a:r>
              <a:rPr lang="en-US" altLang="it-IT" dirty="0" err="1"/>
              <a:t>s.x</a:t>
            </a:r>
            <a:r>
              <a:rPr lang="en-US" altLang="it-IT" dirty="0"/>
              <a:t>, 0.0,</a:t>
            </a:r>
          </a:p>
          <a:p>
            <a:r>
              <a:rPr lang="en-US" altLang="it-IT" dirty="0"/>
              <a:t>    0.0, -</a:t>
            </a:r>
            <a:r>
              <a:rPr lang="en-US" altLang="it-IT" dirty="0" err="1"/>
              <a:t>s.x</a:t>
            </a:r>
            <a:r>
              <a:rPr lang="en-US" altLang="it-IT" dirty="0"/>
              <a:t>,  </a:t>
            </a:r>
            <a:r>
              <a:rPr lang="en-US" altLang="it-IT" dirty="0" err="1"/>
              <a:t>c.x</a:t>
            </a:r>
            <a:r>
              <a:rPr lang="en-US" altLang="it-IT" dirty="0"/>
              <a:t>, 0.0,</a:t>
            </a:r>
          </a:p>
          <a:p>
            <a:r>
              <a:rPr lang="en-US" altLang="it-IT" dirty="0"/>
              <a:t>    0.0,  0.0,  0.0, 1.0 );</a:t>
            </a:r>
          </a:p>
          <a:p>
            <a:r>
              <a:rPr lang="en-US" altLang="it-IT" dirty="0"/>
              <a:t>    </a:t>
            </a:r>
          </a:p>
        </p:txBody>
      </p:sp>
      <p:sp>
        <p:nvSpPr>
          <p:cNvPr id="1228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 dirty="0"/>
              <a:t>Angel and </a:t>
            </a:r>
            <a:r>
              <a:rPr lang="en-US" altLang="it-IT" sz="1400" dirty="0" err="1"/>
              <a:t>Shreiner</a:t>
            </a:r>
            <a:r>
              <a:rPr lang="en-US" altLang="it-IT" sz="1400" dirty="0"/>
              <a:t>: Interactive Computer Graphics 7E © Addison-Wesley 2015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Shader (cont)</a:t>
            </a:r>
          </a:p>
        </p:txBody>
      </p:sp>
      <p:sp>
        <p:nvSpPr>
          <p:cNvPr id="1249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DB6538B-9A5E-41DF-A9C2-4A385A88F864}" type="slidenum">
              <a:rPr lang="es-ES" altLang="it-IT" sz="1000">
                <a:latin typeface="Arial" panose="020B0604020202020204" pitchFamily="34" charset="0"/>
              </a:rPr>
              <a:pPr lvl="1"/>
              <a:t>73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4932" name="TextBox 4"/>
          <p:cNvSpPr txBox="1">
            <a:spLocks noChangeArrowheads="1"/>
          </p:cNvSpPr>
          <p:nvPr/>
        </p:nvSpPr>
        <p:spPr bwMode="auto">
          <a:xfrm>
            <a:off x="838200" y="1676400"/>
            <a:ext cx="8077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mat4 ry = mat4( c.y, 0.0, -s.y, 0.0,</a:t>
            </a:r>
          </a:p>
          <a:p>
            <a:r>
              <a:rPr lang="en-US" altLang="it-IT"/>
              <a:t>    0.0, 1.0,  0.0, 0.0,</a:t>
            </a:r>
          </a:p>
          <a:p>
            <a:r>
              <a:rPr lang="en-US" altLang="it-IT"/>
              <a:t>    s.y, 0.0,  c.y, 0.0,</a:t>
            </a:r>
          </a:p>
          <a:p>
            <a:r>
              <a:rPr lang="en-US" altLang="it-IT"/>
              <a:t>    0.0, 0.0,  0.0, 1.0 );</a:t>
            </a:r>
          </a:p>
          <a:p>
            <a:endParaRPr lang="en-US" altLang="it-IT"/>
          </a:p>
          <a:p>
            <a:r>
              <a:rPr lang="en-US" altLang="it-IT"/>
              <a:t> mat4 rz = mat4( c.z, -s.z, 0.0, 0.0,</a:t>
            </a:r>
          </a:p>
          <a:p>
            <a:r>
              <a:rPr lang="en-US" altLang="it-IT"/>
              <a:t>    s.z,  c.z, 0.0, 0.0,</a:t>
            </a:r>
          </a:p>
          <a:p>
            <a:r>
              <a:rPr lang="en-US" altLang="it-IT"/>
              <a:t>    0.0,  0.0, 1.0, 0.0,</a:t>
            </a:r>
          </a:p>
          <a:p>
            <a:r>
              <a:rPr lang="en-US" altLang="it-IT"/>
              <a:t>    0.0,  0.0, 0.0, 1.0 );</a:t>
            </a:r>
          </a:p>
          <a:p>
            <a:endParaRPr lang="en-US" altLang="it-IT"/>
          </a:p>
          <a:p>
            <a:r>
              <a:rPr lang="en-US" altLang="it-IT"/>
              <a:t> fColor = vColor;</a:t>
            </a:r>
          </a:p>
          <a:p>
            <a:r>
              <a:rPr lang="en-US" altLang="it-IT"/>
              <a:t> gl_Position = rz * ry * rx * vPosition;</a:t>
            </a:r>
          </a:p>
          <a:p>
            <a:r>
              <a:rPr lang="en-US" altLang="it-IT"/>
              <a:t>} </a:t>
            </a:r>
          </a:p>
        </p:txBody>
      </p:sp>
      <p:sp>
        <p:nvSpPr>
          <p:cNvPr id="1249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9BF0464-2FED-4D01-9B34-1C48DDCBCED8}" type="slidenum">
              <a:rPr lang="es-ES" altLang="it-IT" sz="1000">
                <a:latin typeface="Arial" panose="020B0604020202020204" pitchFamily="34" charset="0"/>
              </a:rPr>
              <a:pPr lvl="1"/>
              <a:t>74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Smooth Rotation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800">
                <a:ea typeface="ＭＳ Ｐゴシック" panose="020B0600070205080204" pitchFamily="34" charset="-128"/>
              </a:rPr>
              <a:t>From a practical standpoint, we are often want to use transformations to move and reorient an object smoothly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Problem: find a sequence of model-view matrices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,…..,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>
                <a:ea typeface="ＭＳ Ｐゴシック" panose="020B0600070205080204" pitchFamily="34" charset="-128"/>
              </a:rPr>
              <a:t> so that when they are applied successively to one or more objects we see a smooth transition</a:t>
            </a:r>
          </a:p>
          <a:p>
            <a:pPr>
              <a:lnSpc>
                <a:spcPct val="90000"/>
              </a:lnSpc>
            </a:pPr>
            <a:r>
              <a:rPr lang="en-US" altLang="it-IT" sz="2800">
                <a:ea typeface="ＭＳ Ｐゴシック" panose="020B0600070205080204" pitchFamily="34" charset="-128"/>
              </a:rPr>
              <a:t>For orientating an object, we can use the fact that every rotation corresponds to part of a great circle on a sphere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Find the axis of rotation and angle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Virtual trackball (see text)</a:t>
            </a:r>
          </a:p>
        </p:txBody>
      </p:sp>
      <p:sp>
        <p:nvSpPr>
          <p:cNvPr id="1269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B6C2747-DA7C-474D-AB9D-9A04A2731741}" type="slidenum">
              <a:rPr lang="es-ES" altLang="it-IT" sz="1000">
                <a:latin typeface="Arial" panose="020B0604020202020204" pitchFamily="34" charset="0"/>
              </a:rPr>
              <a:pPr lvl="1"/>
              <a:t>75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Incremental Rotation 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Consider the two approaches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For a sequence of rotation matrices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,…..,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3000">
                <a:ea typeface="ＭＳ Ｐゴシック" panose="020B0600070205080204" pitchFamily="34" charset="-128"/>
              </a:rPr>
              <a:t> , </a:t>
            </a:r>
            <a:r>
              <a:rPr lang="en-US" altLang="it-IT">
                <a:ea typeface="ＭＳ Ｐゴシック" panose="020B0600070205080204" pitchFamily="34" charset="-128"/>
              </a:rPr>
              <a:t>find the Euler angles for each and use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= R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iz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iy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it-IT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ix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Not very efficient</a:t>
            </a:r>
            <a:r>
              <a:rPr lang="en-US" altLang="it-IT" sz="2400" b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the final positions to determine the axis and angle of rotation, then increment only the angle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Quaternions can be more efficient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than either</a:t>
            </a:r>
          </a:p>
        </p:txBody>
      </p:sp>
      <p:sp>
        <p:nvSpPr>
          <p:cNvPr id="1290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9AC8554-2288-4409-ADE9-3A8B46A61A3C}" type="slidenum">
              <a:rPr lang="es-ES" altLang="it-IT" sz="1000">
                <a:latin typeface="Arial" panose="020B0604020202020204" pitchFamily="34" charset="0"/>
              </a:rPr>
              <a:pPr lvl="1"/>
              <a:t>76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10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Quaternions</a:t>
            </a:r>
          </a:p>
        </p:txBody>
      </p:sp>
      <p:sp>
        <p:nvSpPr>
          <p:cNvPr id="13107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Extension of imaginary numbers from two to three dimensions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Requires one real and three imaginary components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it-IT" sz="27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it-IT" sz="27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Quaternions can express rotations on sphere smoothly and efficiently. </a:t>
            </a:r>
            <a:r>
              <a:rPr lang="en-US" altLang="it-IT" sz="2800">
                <a:ea typeface="ＭＳ Ｐゴシック" panose="020B0600070205080204" pitchFamily="34" charset="-128"/>
              </a:rPr>
              <a:t>Process:</a:t>
            </a:r>
          </a:p>
          <a:p>
            <a:pPr lvl="1">
              <a:lnSpc>
                <a:spcPct val="90000"/>
              </a:lnSpc>
            </a:pPr>
            <a:r>
              <a:rPr lang="en-US" altLang="it-IT" sz="2200">
                <a:ea typeface="ＭＳ Ｐゴシック" panose="020B0600070205080204" pitchFamily="34" charset="-128"/>
              </a:rPr>
              <a:t>Model-view matrix </a:t>
            </a:r>
            <a:r>
              <a:rPr lang="en-US" altLang="it-IT" sz="2200">
                <a:ea typeface="ＭＳ Ｐゴシック" panose="020B0600070205080204" pitchFamily="34" charset="-128"/>
                <a:sym typeface="Symbol" panose="05050102010706020507" pitchFamily="18" charset="2"/>
              </a:rPr>
              <a:t> </a:t>
            </a:r>
            <a:r>
              <a:rPr lang="en-US" altLang="it-IT" sz="2200">
                <a:ea typeface="ＭＳ Ｐゴシック" panose="020B0600070205080204" pitchFamily="34" charset="-128"/>
              </a:rPr>
              <a:t>quaternion</a:t>
            </a:r>
          </a:p>
          <a:p>
            <a:pPr lvl="1">
              <a:lnSpc>
                <a:spcPct val="90000"/>
              </a:lnSpc>
            </a:pPr>
            <a:r>
              <a:rPr lang="en-US" altLang="it-IT" sz="2200">
                <a:ea typeface="ＭＳ Ｐゴシック" panose="020B0600070205080204" pitchFamily="34" charset="-128"/>
              </a:rPr>
              <a:t>Carry out operations with quaternions</a:t>
            </a:r>
          </a:p>
          <a:p>
            <a:pPr lvl="1">
              <a:lnSpc>
                <a:spcPct val="90000"/>
              </a:lnSpc>
            </a:pPr>
            <a:r>
              <a:rPr lang="en-US" altLang="it-IT" sz="2200">
                <a:ea typeface="ＭＳ Ｐゴシック" panose="020B0600070205080204" pitchFamily="34" charset="-128"/>
              </a:rPr>
              <a:t>Quaternion </a:t>
            </a:r>
            <a:r>
              <a:rPr lang="en-US" altLang="it-IT" sz="2200"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it-IT" sz="2200">
                <a:ea typeface="ＭＳ Ｐゴシック" panose="020B0600070205080204" pitchFamily="34" charset="-128"/>
              </a:rPr>
              <a:t> Model-view matrix</a:t>
            </a:r>
          </a:p>
        </p:txBody>
      </p:sp>
      <p:sp>
        <p:nvSpPr>
          <p:cNvPr id="131077" name="Text Box 1028"/>
          <p:cNvSpPr txBox="1">
            <a:spLocks noChangeArrowheads="1"/>
          </p:cNvSpPr>
          <p:nvPr/>
        </p:nvSpPr>
        <p:spPr bwMode="auto">
          <a:xfrm>
            <a:off x="2286000" y="3276600"/>
            <a:ext cx="282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it-IT" sz="2700" i="1"/>
              <a:t>q=q</a:t>
            </a:r>
            <a:r>
              <a:rPr lang="en-US" altLang="it-IT" sz="2700" baseline="-25000"/>
              <a:t>0</a:t>
            </a:r>
            <a:r>
              <a:rPr lang="en-US" altLang="it-IT" sz="2700" i="1"/>
              <a:t>+q</a:t>
            </a:r>
            <a:r>
              <a:rPr lang="en-US" altLang="it-IT" sz="2700" baseline="-25000"/>
              <a:t>1</a:t>
            </a:r>
            <a:r>
              <a:rPr lang="en-US" altLang="it-IT" sz="2700" b="1"/>
              <a:t>i</a:t>
            </a:r>
            <a:r>
              <a:rPr lang="en-US" altLang="it-IT" sz="2700" i="1"/>
              <a:t>+q</a:t>
            </a:r>
            <a:r>
              <a:rPr lang="en-US" altLang="it-IT" sz="2700" baseline="-25000"/>
              <a:t>2</a:t>
            </a:r>
            <a:r>
              <a:rPr lang="en-US" altLang="it-IT" sz="2700" b="1"/>
              <a:t>j</a:t>
            </a:r>
            <a:r>
              <a:rPr lang="en-US" altLang="it-IT" sz="2700" i="1"/>
              <a:t>+q</a:t>
            </a:r>
            <a:r>
              <a:rPr lang="en-US" altLang="it-IT" sz="2700" baseline="-25000"/>
              <a:t>3</a:t>
            </a:r>
            <a:r>
              <a:rPr lang="en-US" altLang="it-IT" sz="2700" b="1"/>
              <a:t>k</a:t>
            </a:r>
            <a:endParaRPr lang="en-US" altLang="it-IT"/>
          </a:p>
        </p:txBody>
      </p:sp>
      <p:sp>
        <p:nvSpPr>
          <p:cNvPr id="1310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96CC048-A525-4C05-BB80-FC447C04C0FB}" type="slidenum">
              <a:rPr lang="es-ES" altLang="it-IT" sz="1000">
                <a:latin typeface="Arial" panose="020B0604020202020204" pitchFamily="34" charset="0"/>
              </a:rPr>
              <a:pPr lvl="1"/>
              <a:t>77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Interfaces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One of the major problems in interactive computer graphics is how to use a two-dimensional device such as a mouse to interface with three dimensional objects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Example: how to form an instance matrix?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Some alternatives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Virtual trackball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3D input devices such as the spaceball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Use areas of the screen</a:t>
            </a:r>
          </a:p>
          <a:p>
            <a:pPr lvl="2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Distance from center controls angle, position, scale depending on mouse button depressed</a:t>
            </a:r>
          </a:p>
        </p:txBody>
      </p:sp>
      <p:sp>
        <p:nvSpPr>
          <p:cNvPr id="133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5FBE3B2-0151-41B8-B801-00D0FAA2380D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v=2v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+3v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-4v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</a:p>
          <a:p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=[2 3 –4]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Note that this representation is with respect to a particular basis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For example, in WebGL we will start by representing vectors using the object  basis but later the system needs a representation in terms of the camera or eye basis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0EA39C9-806D-49D8-81D0-462788BBB5DB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Coordinate Systems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Which is correct?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Both are because vectors have no fixed location</a:t>
            </a:r>
          </a:p>
        </p:txBody>
      </p:sp>
      <p:grpSp>
        <p:nvGrpSpPr>
          <p:cNvPr id="12293" name="Group 7"/>
          <p:cNvGrpSpPr>
            <a:grpSpLocks/>
          </p:cNvGrpSpPr>
          <p:nvPr/>
        </p:nvGrpSpPr>
        <p:grpSpPr bwMode="auto">
          <a:xfrm>
            <a:off x="1447800" y="2209800"/>
            <a:ext cx="1981200" cy="2209800"/>
            <a:chOff x="912" y="1680"/>
            <a:chExt cx="1248" cy="1392"/>
          </a:xfrm>
        </p:grpSpPr>
        <p:sp>
          <p:nvSpPr>
            <p:cNvPr id="12302" name="Line 4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12303" name="Line 5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12304" name="Line 6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</p:grpSp>
      <p:sp>
        <p:nvSpPr>
          <p:cNvPr id="12294" name="Line 8"/>
          <p:cNvSpPr>
            <a:spLocks noChangeShapeType="1"/>
          </p:cNvSpPr>
          <p:nvPr/>
        </p:nvSpPr>
        <p:spPr bwMode="auto">
          <a:xfrm flipV="1">
            <a:off x="2514600" y="2590800"/>
            <a:ext cx="1066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2965450" y="28606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>
            <a:off x="5867400" y="2971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 flipV="1">
            <a:off x="5638800" y="2133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 flipH="1">
            <a:off x="5867400" y="3200400"/>
            <a:ext cx="609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 flipV="1">
            <a:off x="5181600" y="3276600"/>
            <a:ext cx="1066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5181600" y="3352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i="1"/>
              <a:t>v</a:t>
            </a:r>
          </a:p>
        </p:txBody>
      </p:sp>
      <p:sp>
        <p:nvSpPr>
          <p:cNvPr id="12301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15448</TotalTime>
  <Words>4959</Words>
  <Application>Microsoft Office PowerPoint</Application>
  <PresentationFormat>Presentazione su schermo (4:3)</PresentationFormat>
  <Paragraphs>792</Paragraphs>
  <Slides>77</Slides>
  <Notes>51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77</vt:i4>
      </vt:variant>
    </vt:vector>
  </HeadingPairs>
  <TitlesOfParts>
    <vt:vector size="85" baseType="lpstr">
      <vt:lpstr>ＭＳ Ｐゴシック</vt:lpstr>
      <vt:lpstr>Arial</vt:lpstr>
      <vt:lpstr>Courier New</vt:lpstr>
      <vt:lpstr>Symbol</vt:lpstr>
      <vt:lpstr>Times New Roman</vt:lpstr>
      <vt:lpstr>ULA1</vt:lpstr>
      <vt:lpstr>ClipArt</vt:lpstr>
      <vt:lpstr>Equation</vt:lpstr>
      <vt:lpstr>Introduction to Computer Graphics with WebGL</vt:lpstr>
      <vt:lpstr>Representation</vt:lpstr>
      <vt:lpstr>Objectives</vt:lpstr>
      <vt:lpstr>Linear Independence</vt:lpstr>
      <vt:lpstr>Dimension</vt:lpstr>
      <vt:lpstr>Representation</vt:lpstr>
      <vt:lpstr>Coordinate Systems</vt:lpstr>
      <vt:lpstr>Example</vt:lpstr>
      <vt:lpstr>Coordinate Systems</vt:lpstr>
      <vt:lpstr>Frames</vt:lpstr>
      <vt:lpstr>Representation in a Frame</vt:lpstr>
      <vt:lpstr>Confusing Points and Vectors</vt:lpstr>
      <vt:lpstr>Introduction to Computer Graphics with WebGL</vt:lpstr>
      <vt:lpstr>Homogeneous Coordinates</vt:lpstr>
      <vt:lpstr>Objectives</vt:lpstr>
      <vt:lpstr>A Single Representation </vt:lpstr>
      <vt:lpstr>Homogeneous Coordinates and Computer Graphics</vt:lpstr>
      <vt:lpstr>Change of Coordinate Systems</vt:lpstr>
      <vt:lpstr>Representing second basis in terms of first</vt:lpstr>
      <vt:lpstr>Matrix Form </vt:lpstr>
      <vt:lpstr>Change of Frames</vt:lpstr>
      <vt:lpstr>Representing One Frame in Terms of the Other</vt:lpstr>
      <vt:lpstr>Working with Representations</vt:lpstr>
      <vt:lpstr>Affine Transformations</vt:lpstr>
      <vt:lpstr>The World and Camera Frames</vt:lpstr>
      <vt:lpstr>Moving the Camera </vt:lpstr>
      <vt:lpstr>Introduction to Computer Graphics with WebGL</vt:lpstr>
      <vt:lpstr>Transformations</vt:lpstr>
      <vt:lpstr>Objectives</vt:lpstr>
      <vt:lpstr>General Transformations</vt:lpstr>
      <vt:lpstr>Affine Transformations</vt:lpstr>
      <vt:lpstr>Pipeline Implementation</vt:lpstr>
      <vt:lpstr>Notation</vt:lpstr>
      <vt:lpstr>Translation</vt:lpstr>
      <vt:lpstr>How  many ways?</vt:lpstr>
      <vt:lpstr>Translation Using Representations</vt:lpstr>
      <vt:lpstr>Translation Matrix</vt:lpstr>
      <vt:lpstr>Rotation (2D)</vt:lpstr>
      <vt:lpstr>Rotation about the z axis</vt:lpstr>
      <vt:lpstr>Rotation Matrix</vt:lpstr>
      <vt:lpstr>Rotation about x and y axes</vt:lpstr>
      <vt:lpstr>Scaling</vt:lpstr>
      <vt:lpstr>Reflection</vt:lpstr>
      <vt:lpstr>Inverses</vt:lpstr>
      <vt:lpstr>Concatenation</vt:lpstr>
      <vt:lpstr>Order of Transformations</vt:lpstr>
      <vt:lpstr>General Rotation About the Origin</vt:lpstr>
      <vt:lpstr>Rotation About a Fixed Point other than the Origin</vt:lpstr>
      <vt:lpstr>Instancing</vt:lpstr>
      <vt:lpstr>Shear</vt:lpstr>
      <vt:lpstr>Shear Matrix</vt:lpstr>
      <vt:lpstr>Introduction to Computer Graphics with WebGL</vt:lpstr>
      <vt:lpstr>WebGL Transformations</vt:lpstr>
      <vt:lpstr>Objectives</vt:lpstr>
      <vt:lpstr>Pre 3.1 OpenGL Matrices</vt:lpstr>
      <vt:lpstr>Why Deprecation</vt:lpstr>
      <vt:lpstr>Current Transformation Matrix (CTM)</vt:lpstr>
      <vt:lpstr>CTM operations</vt:lpstr>
      <vt:lpstr>Rotation about a Fixed Point</vt:lpstr>
      <vt:lpstr>Reversing the Order</vt:lpstr>
      <vt:lpstr>CTM in WebGL</vt:lpstr>
      <vt:lpstr>Using the ModelView Matrix</vt:lpstr>
      <vt:lpstr>Rotation, Translation, Scaling</vt:lpstr>
      <vt:lpstr>Example</vt:lpstr>
      <vt:lpstr>Arbitrary Matrices</vt:lpstr>
      <vt:lpstr>Matrix Stacks</vt:lpstr>
      <vt:lpstr>Introduction to Computer Graphics with WebGL</vt:lpstr>
      <vt:lpstr>Applying Transformations</vt:lpstr>
      <vt:lpstr>Using Transformations</vt:lpstr>
      <vt:lpstr>Where do we apply transformation?</vt:lpstr>
      <vt:lpstr>Rotation Event Listeners</vt:lpstr>
      <vt:lpstr>Rotation Shader</vt:lpstr>
      <vt:lpstr>Rotation Shader (cont)</vt:lpstr>
      <vt:lpstr>Smooth Rotation</vt:lpstr>
      <vt:lpstr>Incremental Rotation </vt:lpstr>
      <vt:lpstr>Quaternions</vt:lpstr>
      <vt:lpstr>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104</cp:revision>
  <dcterms:created xsi:type="dcterms:W3CDTF">2002-08-02T19:17:07Z</dcterms:created>
  <dcterms:modified xsi:type="dcterms:W3CDTF">2018-03-26T10:46:58Z</dcterms:modified>
</cp:coreProperties>
</file>