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notesMasterIdLst>
    <p:notesMasterId r:id="rId78"/>
  </p:notesMasterIdLst>
  <p:handoutMasterIdLst>
    <p:handoutMasterId r:id="rId79"/>
  </p:handoutMasterIdLst>
  <p:sldIdLst>
    <p:sldId id="256" r:id="rId2"/>
    <p:sldId id="257" r:id="rId3"/>
    <p:sldId id="273" r:id="rId4"/>
    <p:sldId id="274" r:id="rId5"/>
    <p:sldId id="275" r:id="rId6"/>
    <p:sldId id="277" r:id="rId7"/>
    <p:sldId id="276" r:id="rId8"/>
    <p:sldId id="278" r:id="rId9"/>
    <p:sldId id="281" r:id="rId10"/>
    <p:sldId id="290" r:id="rId11"/>
    <p:sldId id="291" r:id="rId12"/>
    <p:sldId id="292" r:id="rId13"/>
    <p:sldId id="293" r:id="rId14"/>
    <p:sldId id="294" r:id="rId15"/>
    <p:sldId id="295" r:id="rId16"/>
    <p:sldId id="296" r:id="rId17"/>
    <p:sldId id="297" r:id="rId18"/>
    <p:sldId id="298" r:id="rId19"/>
    <p:sldId id="299" r:id="rId20"/>
    <p:sldId id="300" r:id="rId21"/>
    <p:sldId id="301" r:id="rId22"/>
    <p:sldId id="302" r:id="rId23"/>
    <p:sldId id="303" r:id="rId24"/>
    <p:sldId id="318" r:id="rId25"/>
    <p:sldId id="319" r:id="rId26"/>
    <p:sldId id="320" r:id="rId27"/>
    <p:sldId id="321" r:id="rId28"/>
    <p:sldId id="322" r:id="rId29"/>
    <p:sldId id="323" r:id="rId30"/>
    <p:sldId id="324" r:id="rId31"/>
    <p:sldId id="325" r:id="rId32"/>
    <p:sldId id="326" r:id="rId33"/>
    <p:sldId id="327" r:id="rId34"/>
    <p:sldId id="328" r:id="rId35"/>
    <p:sldId id="329" r:id="rId36"/>
    <p:sldId id="330" r:id="rId37"/>
    <p:sldId id="331" r:id="rId38"/>
    <p:sldId id="332" r:id="rId39"/>
    <p:sldId id="333" r:id="rId40"/>
    <p:sldId id="334" r:id="rId41"/>
    <p:sldId id="335" r:id="rId42"/>
    <p:sldId id="336" r:id="rId43"/>
    <p:sldId id="337" r:id="rId44"/>
    <p:sldId id="338" r:id="rId45"/>
    <p:sldId id="339" r:id="rId46"/>
    <p:sldId id="340" r:id="rId47"/>
    <p:sldId id="341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42" r:id="rId63"/>
    <p:sldId id="343" r:id="rId64"/>
    <p:sldId id="344" r:id="rId65"/>
    <p:sldId id="345" r:id="rId66"/>
    <p:sldId id="346" r:id="rId67"/>
    <p:sldId id="347" r:id="rId68"/>
    <p:sldId id="348" r:id="rId69"/>
    <p:sldId id="349" r:id="rId70"/>
    <p:sldId id="350" r:id="rId71"/>
    <p:sldId id="351" r:id="rId72"/>
    <p:sldId id="352" r:id="rId73"/>
    <p:sldId id="353" r:id="rId74"/>
    <p:sldId id="354" r:id="rId75"/>
    <p:sldId id="355" r:id="rId76"/>
    <p:sldId id="356" r:id="rId7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60" d="100"/>
          <a:sy n="160" d="100"/>
        </p:scale>
        <p:origin x="1814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3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81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81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81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7357F3AB-7F4B-4102-BCA4-5C1DD98A19C6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A20F8B5E-CE1F-4A0D-B163-111239394A68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2DF99893-1B36-427F-B226-5BD396426D67}" type="slidenum">
              <a:rPr lang="en-US" altLang="it-IT" sz="1200"/>
              <a:pPr/>
              <a:t>1</a:t>
            </a:fld>
            <a:endParaRPr lang="en-US" altLang="it-IT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CD2172E1-8E0F-4897-AB47-F642A6760409}" type="slidenum">
              <a:rPr lang="en-US" altLang="it-IT" sz="1200"/>
              <a:pPr/>
              <a:t>10</a:t>
            </a:fld>
            <a:endParaRPr lang="en-US" altLang="it-IT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5E6E577A-3806-4936-8713-99094D243625}" type="slidenum">
              <a:rPr lang="en-US" altLang="it-IT" sz="1200"/>
              <a:pPr/>
              <a:t>11</a:t>
            </a:fld>
            <a:endParaRPr lang="en-US" altLang="it-IT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31CE8E87-B910-4887-AFFF-A73C8E12448A}" type="slidenum">
              <a:rPr lang="en-US" altLang="it-IT" sz="1200"/>
              <a:pPr/>
              <a:t>12</a:t>
            </a:fld>
            <a:endParaRPr lang="en-US" altLang="it-IT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6AD44696-91C0-4BF2-B461-2BC4817EE9FE}" type="slidenum">
              <a:rPr lang="en-US" altLang="it-IT" sz="1200"/>
              <a:pPr/>
              <a:t>13</a:t>
            </a:fld>
            <a:endParaRPr lang="en-US" altLang="it-IT"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747C55C0-46E2-4CEE-8178-0FB8744388E4}" type="slidenum">
              <a:rPr lang="en-US" altLang="it-IT" sz="1200"/>
              <a:pPr/>
              <a:t>14</a:t>
            </a:fld>
            <a:endParaRPr lang="en-US" altLang="it-IT"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0A96535E-675C-4480-A2CE-6B6E5FB7453F}" type="slidenum">
              <a:rPr lang="en-US" altLang="it-IT" sz="1200"/>
              <a:pPr/>
              <a:t>15</a:t>
            </a:fld>
            <a:endParaRPr lang="en-US" altLang="it-IT" sz="12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772A810F-A300-4111-A444-B1027C589A71}" type="slidenum">
              <a:rPr lang="en-US" altLang="it-IT" sz="1200"/>
              <a:pPr/>
              <a:t>16</a:t>
            </a:fld>
            <a:endParaRPr lang="en-US" altLang="it-IT" sz="12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13BFC6B-4644-45BB-90BD-F257B73DC007}" type="slidenum">
              <a:rPr lang="en-US" altLang="it-IT" sz="1200"/>
              <a:pPr/>
              <a:t>18</a:t>
            </a:fld>
            <a:endParaRPr lang="en-US" altLang="it-IT" sz="12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FF196E85-E22F-48EE-9FDE-C29203E54648}" type="slidenum">
              <a:rPr lang="en-US" altLang="it-IT" sz="1200"/>
              <a:pPr/>
              <a:t>19</a:t>
            </a:fld>
            <a:endParaRPr lang="en-US" altLang="it-IT" sz="12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5FD270E2-DDBB-481B-B944-EEA92297B6EB}" type="slidenum">
              <a:rPr lang="en-US" altLang="it-IT" sz="1200"/>
              <a:pPr/>
              <a:t>20</a:t>
            </a:fld>
            <a:endParaRPr lang="en-US" altLang="it-IT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E320226A-E6CF-428B-81CA-0CA4ED11A8A2}" type="slidenum">
              <a:rPr lang="en-US" altLang="it-IT" sz="1200"/>
              <a:pPr/>
              <a:t>2</a:t>
            </a:fld>
            <a:endParaRPr lang="en-US" altLang="it-IT" sz="120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DF64C06-03B3-4D6D-9800-DFD01E794301}" type="slidenum">
              <a:rPr lang="en-US" altLang="it-IT" sz="1200"/>
              <a:pPr/>
              <a:t>22</a:t>
            </a:fld>
            <a:endParaRPr lang="en-US" altLang="it-IT" sz="120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5EC2DBC8-7414-4A5F-A0A8-9AD5685870B6}" type="slidenum">
              <a:rPr lang="en-US" altLang="it-IT" sz="1200"/>
              <a:pPr/>
              <a:t>23</a:t>
            </a:fld>
            <a:endParaRPr lang="en-US" altLang="it-IT" sz="120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4634CAC8-7A72-4793-A92C-C34EF70A0A93}" type="slidenum">
              <a:rPr lang="en-US" altLang="it-IT" sz="1200"/>
              <a:pPr/>
              <a:t>24</a:t>
            </a:fld>
            <a:endParaRPr lang="en-US" altLang="it-IT" sz="120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FCA4F0AF-FDB1-4E9C-A350-D3AF606FC862}" type="slidenum">
              <a:rPr lang="en-US" altLang="it-IT" sz="1200"/>
              <a:pPr/>
              <a:t>25</a:t>
            </a:fld>
            <a:endParaRPr lang="en-US" altLang="it-IT" sz="120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FE791328-8CA3-49F9-A146-B77AAD339486}" type="slidenum">
              <a:rPr lang="en-US" altLang="it-IT" sz="1200"/>
              <a:pPr/>
              <a:t>26</a:t>
            </a:fld>
            <a:endParaRPr lang="en-US" altLang="it-IT" sz="120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E5F9B453-D21A-4DD8-8B55-926DE94786F8}" type="slidenum">
              <a:rPr lang="en-US" altLang="it-IT" sz="1200"/>
              <a:pPr/>
              <a:t>27</a:t>
            </a:fld>
            <a:endParaRPr lang="en-US" altLang="it-IT" sz="120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D8CD276B-CBC3-4AAB-B8A6-BE4A9A8F2493}" type="slidenum">
              <a:rPr lang="en-US" altLang="it-IT" sz="1200"/>
              <a:pPr/>
              <a:t>28</a:t>
            </a:fld>
            <a:endParaRPr lang="en-US" altLang="it-IT" sz="120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573C784C-0844-4E08-A921-9804989BFF2E}" type="slidenum">
              <a:rPr lang="en-US" altLang="it-IT" sz="1200"/>
              <a:pPr/>
              <a:t>29</a:t>
            </a:fld>
            <a:endParaRPr lang="en-US" altLang="it-IT" sz="120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724003A6-332F-4023-A0C5-47E31D841DCC}" type="slidenum">
              <a:rPr lang="en-US" altLang="it-IT" sz="1200"/>
              <a:pPr/>
              <a:t>30</a:t>
            </a:fld>
            <a:endParaRPr lang="en-US" altLang="it-IT" sz="120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D6DE1702-621C-4C57-9476-7A7A3AD6889A}" type="slidenum">
              <a:rPr lang="en-US" altLang="it-IT" sz="1200"/>
              <a:pPr/>
              <a:t>31</a:t>
            </a:fld>
            <a:endParaRPr lang="en-US" altLang="it-IT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7C9D67A0-FD84-4B5D-AE87-8F3AEB302176}" type="slidenum">
              <a:rPr lang="en-US" altLang="it-IT" sz="1200"/>
              <a:pPr/>
              <a:t>3</a:t>
            </a:fld>
            <a:endParaRPr lang="en-US" altLang="it-IT" sz="120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D0CDCA4-E5E0-456C-8F2B-2F8A16844244}" type="slidenum">
              <a:rPr lang="en-US" altLang="it-IT" sz="1200"/>
              <a:pPr/>
              <a:t>32</a:t>
            </a:fld>
            <a:endParaRPr lang="en-US" altLang="it-IT" sz="120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7EDD1C99-56B6-4879-A1B4-CF0A6C594820}" type="slidenum">
              <a:rPr lang="en-US" altLang="it-IT" sz="1200"/>
              <a:pPr/>
              <a:t>33</a:t>
            </a:fld>
            <a:endParaRPr lang="en-US" altLang="it-IT" sz="120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C898BAFF-E74C-495A-9560-8FCF7D6ABC4F}" type="slidenum">
              <a:rPr lang="en-US" altLang="it-IT" sz="1200"/>
              <a:pPr/>
              <a:t>34</a:t>
            </a:fld>
            <a:endParaRPr lang="en-US" altLang="it-IT" sz="120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8C855BEE-0517-4692-9349-F3DF1ADE9222}" type="slidenum">
              <a:rPr lang="en-US" altLang="it-IT" sz="1200"/>
              <a:pPr/>
              <a:t>35</a:t>
            </a:fld>
            <a:endParaRPr lang="en-US" altLang="it-IT" sz="120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52CEDCB2-D32F-474D-97E0-68724ECE6938}" type="slidenum">
              <a:rPr lang="en-US" altLang="it-IT" sz="1200"/>
              <a:pPr/>
              <a:t>36</a:t>
            </a:fld>
            <a:endParaRPr lang="en-US" altLang="it-IT" sz="120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53C7266-4DCC-438B-A689-1A7615E9BB03}" type="slidenum">
              <a:rPr lang="en-US" altLang="it-IT" sz="1200"/>
              <a:pPr/>
              <a:t>37</a:t>
            </a:fld>
            <a:endParaRPr lang="en-US" altLang="it-IT" sz="120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724F67DE-7629-4FED-AF75-FC332C9962F6}" type="slidenum">
              <a:rPr lang="en-US" altLang="it-IT" sz="1200"/>
              <a:pPr/>
              <a:t>38</a:t>
            </a:fld>
            <a:endParaRPr lang="en-US" altLang="it-IT" sz="120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82D2FF41-000E-4A28-973E-1CB54A1BC519}" type="slidenum">
              <a:rPr lang="en-US" altLang="it-IT" sz="1200"/>
              <a:pPr/>
              <a:t>39</a:t>
            </a:fld>
            <a:endParaRPr lang="en-US" altLang="it-IT" sz="120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A8B597A6-D3CA-42FF-8356-275D749C8F4D}" type="slidenum">
              <a:rPr lang="en-US" altLang="it-IT" sz="1200"/>
              <a:pPr/>
              <a:t>40</a:t>
            </a:fld>
            <a:endParaRPr lang="en-US" altLang="it-IT" sz="120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C13EE731-0521-4CAE-843F-8B434F8DAF1F}" type="slidenum">
              <a:rPr lang="en-US" altLang="it-IT" sz="1200"/>
              <a:pPr/>
              <a:t>41</a:t>
            </a:fld>
            <a:endParaRPr lang="en-US" altLang="it-IT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3C2E8AA3-0EBE-40D0-B6F7-37C67CC9F2BF}" type="slidenum">
              <a:rPr lang="en-US" altLang="it-IT" sz="1200"/>
              <a:pPr/>
              <a:t>4</a:t>
            </a:fld>
            <a:endParaRPr lang="en-US" altLang="it-IT" sz="120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094BA6B1-218B-4B49-BC81-CDF78613AB02}" type="slidenum">
              <a:rPr lang="en-US" altLang="it-IT" sz="1200"/>
              <a:pPr/>
              <a:t>42</a:t>
            </a:fld>
            <a:endParaRPr lang="en-US" altLang="it-IT" sz="120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940C2D91-9992-4B1C-92B0-9B1538F1B9BC}" type="slidenum">
              <a:rPr lang="en-US" altLang="it-IT" sz="1200"/>
              <a:pPr/>
              <a:t>43</a:t>
            </a:fld>
            <a:endParaRPr lang="en-US" altLang="it-IT" sz="120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475A1F5B-CA69-4470-BE97-F076EB283C78}" type="slidenum">
              <a:rPr lang="en-US" altLang="it-IT" sz="1200"/>
              <a:pPr/>
              <a:t>44</a:t>
            </a:fld>
            <a:endParaRPr lang="en-US" altLang="it-IT" sz="120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4C7A933C-272D-4126-8934-6AEEB3C0B40C}" type="slidenum">
              <a:rPr lang="en-US" altLang="it-IT" sz="1200"/>
              <a:pPr/>
              <a:t>45</a:t>
            </a:fld>
            <a:endParaRPr lang="en-US" altLang="it-IT" sz="120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08A163C7-5BBC-438F-A2CD-675B044E3805}" type="slidenum">
              <a:rPr lang="en-US" altLang="it-IT" sz="1200"/>
              <a:pPr/>
              <a:t>46</a:t>
            </a:fld>
            <a:endParaRPr lang="en-US" altLang="it-IT" sz="120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6D7E2D5F-8456-4BC8-BEC3-610BD7C35F57}" type="slidenum">
              <a:rPr lang="en-US" altLang="it-IT" sz="1200"/>
              <a:pPr/>
              <a:t>47</a:t>
            </a:fld>
            <a:endParaRPr lang="en-US" altLang="it-IT" sz="120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2003BE4A-5B95-43DE-A57F-CB6ABBD83EFC}" type="slidenum">
              <a:rPr lang="en-US" altLang="it-IT" sz="1200"/>
              <a:pPr/>
              <a:t>48</a:t>
            </a:fld>
            <a:endParaRPr lang="en-US" altLang="it-IT" sz="120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9421AC0D-4461-40C9-97D3-5A82C022E10B}" type="slidenum">
              <a:rPr lang="en-US" altLang="it-IT" sz="1200"/>
              <a:pPr/>
              <a:t>52</a:t>
            </a:fld>
            <a:endParaRPr lang="en-US" altLang="it-IT" sz="120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00F04F37-7CCF-4429-8C54-0DB396443587}" type="slidenum">
              <a:rPr lang="en-US" altLang="it-IT" sz="1200"/>
              <a:pPr/>
              <a:t>62</a:t>
            </a:fld>
            <a:endParaRPr lang="en-US" altLang="it-IT" sz="120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177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2CD5B53B-A8C2-4DEB-8CA7-E68EFD89A9D8}" type="slidenum">
              <a:rPr lang="en-US" altLang="it-IT" sz="1200"/>
              <a:pPr/>
              <a:t>63</a:t>
            </a:fld>
            <a:endParaRPr lang="en-US" altLang="it-IT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10634A01-018E-46DA-9C71-5D3B4482753B}" type="slidenum">
              <a:rPr lang="en-US" altLang="it-IT" sz="1200"/>
              <a:pPr/>
              <a:t>5</a:t>
            </a:fld>
            <a:endParaRPr lang="en-US" altLang="it-IT" sz="120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55FF900B-1127-4556-A1C0-74308AD4901D}" type="slidenum">
              <a:rPr lang="en-US" altLang="it-IT" sz="1200"/>
              <a:pPr/>
              <a:t>64</a:t>
            </a:fld>
            <a:endParaRPr lang="en-US" altLang="it-IT" sz="120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218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36F79CC8-B231-499A-85DE-9AC71D46AB7B}" type="slidenum">
              <a:rPr lang="en-US" altLang="it-IT" sz="1200"/>
              <a:pPr/>
              <a:t>65</a:t>
            </a:fld>
            <a:endParaRPr lang="en-US" altLang="it-IT" sz="120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239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38A961E8-8327-4F3A-BA7F-C6B40898AFB0}" type="slidenum">
              <a:rPr lang="en-US" altLang="it-IT" sz="1200"/>
              <a:pPr/>
              <a:t>66</a:t>
            </a:fld>
            <a:endParaRPr lang="en-US" altLang="it-IT" sz="120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59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259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997B3234-12BB-44FE-8843-FD6C994AB09E}" type="slidenum">
              <a:rPr lang="en-US" altLang="it-IT" sz="1200"/>
              <a:pPr/>
              <a:t>67</a:t>
            </a:fld>
            <a:endParaRPr lang="en-US" altLang="it-IT" sz="120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80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280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85147BEF-EE50-47C0-89E2-677F5CF48CB0}" type="slidenum">
              <a:rPr lang="en-US" altLang="it-IT" sz="1200"/>
              <a:pPr/>
              <a:t>68</a:t>
            </a:fld>
            <a:endParaRPr lang="en-US" altLang="it-IT" sz="120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00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300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34A20685-7CFC-41CD-A5BC-58EBB16CA4B5}" type="slidenum">
              <a:rPr lang="en-US" altLang="it-IT" sz="1200"/>
              <a:pPr/>
              <a:t>69</a:t>
            </a:fld>
            <a:endParaRPr lang="en-US" altLang="it-IT" sz="120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20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32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7531DCE1-758A-47B0-9C98-E1DBE910D5DB}" type="slidenum">
              <a:rPr lang="en-US" altLang="it-IT" sz="1200"/>
              <a:pPr/>
              <a:t>70</a:t>
            </a:fld>
            <a:endParaRPr lang="en-US" altLang="it-IT" sz="120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3DEAE099-FDF7-4E87-8CB1-54C7E76E6620}" type="slidenum">
              <a:rPr lang="en-US" altLang="it-IT" sz="1200"/>
              <a:pPr/>
              <a:t>71</a:t>
            </a:fld>
            <a:endParaRPr lang="en-US" altLang="it-IT" sz="120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61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361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74764C29-4F03-4DEA-8A1B-6B646476EB4F}" type="slidenum">
              <a:rPr lang="en-US" altLang="it-IT" sz="1200"/>
              <a:pPr/>
              <a:t>72</a:t>
            </a:fld>
            <a:endParaRPr lang="en-US" altLang="it-IT" sz="120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82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38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0DE7E4D8-013C-4E92-B216-3749E5606A85}" type="slidenum">
              <a:rPr lang="en-US" altLang="it-IT" sz="1200"/>
              <a:pPr/>
              <a:t>73</a:t>
            </a:fld>
            <a:endParaRPr lang="en-US" altLang="it-IT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3B6A38AC-4F41-4332-9522-338EE47CEB89}" type="slidenum">
              <a:rPr lang="en-US" altLang="it-IT" sz="1200"/>
              <a:pPr/>
              <a:t>6</a:t>
            </a:fld>
            <a:endParaRPr lang="en-US" altLang="it-IT" sz="120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02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402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EC52F8B1-A7E8-4B4D-B38D-06421CAB3C18}" type="slidenum">
              <a:rPr lang="en-US" altLang="it-IT" sz="1200"/>
              <a:pPr/>
              <a:t>74</a:t>
            </a:fld>
            <a:endParaRPr lang="en-US" altLang="it-IT" sz="120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2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42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A10EF725-C95F-45DD-BEC2-679CCF08A3B2}" type="slidenum">
              <a:rPr lang="en-US" altLang="it-IT" sz="1200"/>
              <a:pPr/>
              <a:t>75</a:t>
            </a:fld>
            <a:endParaRPr lang="en-US" altLang="it-IT" sz="120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43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44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2C536D09-BE95-4750-AE3E-43840A9F0631}" type="slidenum">
              <a:rPr lang="en-US" altLang="it-IT" sz="1200"/>
              <a:pPr/>
              <a:t>76</a:t>
            </a:fld>
            <a:endParaRPr lang="en-US" altLang="it-IT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58796527-8BA7-4B2E-910E-1546AFFEC891}" type="slidenum">
              <a:rPr lang="en-US" altLang="it-IT" sz="1200"/>
              <a:pPr/>
              <a:t>7</a:t>
            </a:fld>
            <a:endParaRPr lang="en-US" altLang="it-IT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EE9AEF59-C5D3-4150-AC58-CFA934A47845}" type="slidenum">
              <a:rPr lang="en-US" altLang="it-IT" sz="1200"/>
              <a:pPr/>
              <a:t>8</a:t>
            </a:fld>
            <a:endParaRPr lang="en-US" altLang="it-IT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31A85930-AA9C-4718-861D-079CEAD771E4}" type="slidenum">
              <a:rPr lang="en-US" altLang="it-IT" sz="1200"/>
              <a:pPr/>
              <a:t>9</a:t>
            </a:fld>
            <a:endParaRPr lang="en-US" altLang="it-IT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A943407F-3FB0-4B81-8C12-5F14C8E05D50}" type="slidenum">
              <a:rPr lang="es-ES" altLang="it-IT"/>
              <a:pPr lvl="1">
                <a:defRPr/>
              </a:pPr>
              <a:t>‹N›</a:t>
            </a:fld>
            <a:endParaRPr lang="es-ES" altLang="it-IT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it-IT"/>
              <a:t>Angel and Shreiner: Interactive Computer Graphics 7E © Addison-Wesley 2015 </a:t>
            </a:r>
          </a:p>
        </p:txBody>
      </p:sp>
    </p:spTree>
    <p:extLst>
      <p:ext uri="{BB962C8B-B14F-4D97-AF65-F5344CB8AC3E}">
        <p14:creationId xmlns:p14="http://schemas.microsoft.com/office/powerpoint/2010/main" val="1289836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5EA29B8F-7102-47BC-82DD-33EB5C3B0C99}" type="slidenum">
              <a:rPr lang="es-ES" altLang="it-IT"/>
              <a:pPr lvl="1">
                <a:defRPr/>
              </a:pPr>
              <a:t>‹N›</a:t>
            </a:fld>
            <a:endParaRPr lang="es-ES" altLang="it-IT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it-IT"/>
              <a:t>Angel and Shreiner: Interactive Computer Graphics 7E © Addison-Wesley 2015 </a:t>
            </a:r>
          </a:p>
        </p:txBody>
      </p:sp>
    </p:spTree>
    <p:extLst>
      <p:ext uri="{BB962C8B-B14F-4D97-AF65-F5344CB8AC3E}">
        <p14:creationId xmlns:p14="http://schemas.microsoft.com/office/powerpoint/2010/main" val="1092705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6019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6019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4D9D0FA4-884C-4535-B3DF-EB988080C781}" type="slidenum">
              <a:rPr lang="es-ES" altLang="it-IT"/>
              <a:pPr lvl="1">
                <a:defRPr/>
              </a:pPr>
              <a:t>‹N›</a:t>
            </a:fld>
            <a:endParaRPr lang="es-ES" altLang="it-IT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it-IT"/>
              <a:t>Angel and Shreiner: Interactive Computer Graphics 7E © Addison-Wesley 2015 </a:t>
            </a:r>
          </a:p>
        </p:txBody>
      </p:sp>
    </p:spTree>
    <p:extLst>
      <p:ext uri="{BB962C8B-B14F-4D97-AF65-F5344CB8AC3E}">
        <p14:creationId xmlns:p14="http://schemas.microsoft.com/office/powerpoint/2010/main" val="3544006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E7291D4C-9FFB-4AED-9D63-BA3B76EB8323}" type="slidenum">
              <a:rPr lang="es-ES" altLang="it-IT"/>
              <a:pPr lvl="1">
                <a:defRPr/>
              </a:pPr>
              <a:t>‹N›</a:t>
            </a:fld>
            <a:endParaRPr lang="es-ES" altLang="it-IT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it-IT"/>
              <a:t>Angel and Shreiner: Interactive Computer Graphics 7E © Addison-Wesley 2015 </a:t>
            </a:r>
          </a:p>
        </p:txBody>
      </p:sp>
    </p:spTree>
    <p:extLst>
      <p:ext uri="{BB962C8B-B14F-4D97-AF65-F5344CB8AC3E}">
        <p14:creationId xmlns:p14="http://schemas.microsoft.com/office/powerpoint/2010/main" val="2172372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F44174F2-23B3-45E4-91D9-6508F0CF3372}" type="slidenum">
              <a:rPr lang="es-ES" altLang="it-IT"/>
              <a:pPr lvl="1">
                <a:defRPr/>
              </a:pPr>
              <a:t>‹N›</a:t>
            </a:fld>
            <a:endParaRPr lang="es-ES" altLang="it-IT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it-IT"/>
              <a:t>Angel and Shreiner: Interactive Computer Graphics 7E © Addison-Wesley 2015 </a:t>
            </a:r>
          </a:p>
        </p:txBody>
      </p:sp>
    </p:spTree>
    <p:extLst>
      <p:ext uri="{BB962C8B-B14F-4D97-AF65-F5344CB8AC3E}">
        <p14:creationId xmlns:p14="http://schemas.microsoft.com/office/powerpoint/2010/main" val="2877951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B256B716-695D-4059-A47E-E5E548FD4F61}" type="slidenum">
              <a:rPr lang="es-ES" altLang="it-IT"/>
              <a:pPr lvl="1">
                <a:defRPr/>
              </a:pPr>
              <a:t>‹N›</a:t>
            </a:fld>
            <a:endParaRPr lang="es-ES" altLang="it-IT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it-IT"/>
              <a:t>Angel and Shreiner: Interactive Computer Graphics 7E © Addison-Wesley 2015 </a:t>
            </a:r>
          </a:p>
        </p:txBody>
      </p:sp>
    </p:spTree>
    <p:extLst>
      <p:ext uri="{BB962C8B-B14F-4D97-AF65-F5344CB8AC3E}">
        <p14:creationId xmlns:p14="http://schemas.microsoft.com/office/powerpoint/2010/main" val="638193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4676AD29-C557-49F0-8CBB-008869A006C5}" type="slidenum">
              <a:rPr lang="es-ES" altLang="it-IT"/>
              <a:pPr lvl="1">
                <a:defRPr/>
              </a:pPr>
              <a:t>‹N›</a:t>
            </a:fld>
            <a:endParaRPr lang="es-ES" altLang="it-IT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it-IT"/>
              <a:t>Angel and Shreiner: Interactive Computer Graphics 7E © Addison-Wesley 2015 </a:t>
            </a:r>
          </a:p>
        </p:txBody>
      </p:sp>
    </p:spTree>
    <p:extLst>
      <p:ext uri="{BB962C8B-B14F-4D97-AF65-F5344CB8AC3E}">
        <p14:creationId xmlns:p14="http://schemas.microsoft.com/office/powerpoint/2010/main" val="3085449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1E918089-C3FE-4DA9-9859-A9D3A2EEFD8B}" type="slidenum">
              <a:rPr lang="es-ES" altLang="it-IT"/>
              <a:pPr lvl="1">
                <a:defRPr/>
              </a:pPr>
              <a:t>‹N›</a:t>
            </a:fld>
            <a:endParaRPr lang="es-ES" altLang="it-IT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it-IT"/>
              <a:t>Angel and Shreiner: Interactive Computer Graphics 7E © Addison-Wesley 2015 </a:t>
            </a:r>
          </a:p>
        </p:txBody>
      </p:sp>
    </p:spTree>
    <p:extLst>
      <p:ext uri="{BB962C8B-B14F-4D97-AF65-F5344CB8AC3E}">
        <p14:creationId xmlns:p14="http://schemas.microsoft.com/office/powerpoint/2010/main" val="2731397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DB691B6C-0E77-4D97-8AF0-52BE73E5C7A1}" type="slidenum">
              <a:rPr lang="es-ES" altLang="it-IT"/>
              <a:pPr lvl="1">
                <a:defRPr/>
              </a:pPr>
              <a:t>‹N›</a:t>
            </a:fld>
            <a:endParaRPr lang="es-ES" altLang="it-IT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it-IT"/>
              <a:t>Angel and Shreiner: Interactive Computer Graphics 7E © Addison-Wesley 2015 </a:t>
            </a:r>
          </a:p>
        </p:txBody>
      </p:sp>
    </p:spTree>
    <p:extLst>
      <p:ext uri="{BB962C8B-B14F-4D97-AF65-F5344CB8AC3E}">
        <p14:creationId xmlns:p14="http://schemas.microsoft.com/office/powerpoint/2010/main" val="1601932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4552DF83-998F-4687-9BD6-BD8AF3E37326}" type="slidenum">
              <a:rPr lang="es-ES" altLang="it-IT"/>
              <a:pPr lvl="1">
                <a:defRPr/>
              </a:pPr>
              <a:t>‹N›</a:t>
            </a:fld>
            <a:endParaRPr lang="es-ES" altLang="it-IT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it-IT"/>
              <a:t>Angel and Shreiner: Interactive Computer Graphics 7E © Addison-Wesley 2015 </a:t>
            </a:r>
          </a:p>
        </p:txBody>
      </p:sp>
    </p:spTree>
    <p:extLst>
      <p:ext uri="{BB962C8B-B14F-4D97-AF65-F5344CB8AC3E}">
        <p14:creationId xmlns:p14="http://schemas.microsoft.com/office/powerpoint/2010/main" val="1578591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CFD93EE3-A857-427F-B5B7-395BBE646F6E}" type="slidenum">
              <a:rPr lang="es-ES" altLang="it-IT"/>
              <a:pPr lvl="1">
                <a:defRPr/>
              </a:pPr>
              <a:t>‹N›</a:t>
            </a:fld>
            <a:endParaRPr lang="es-ES" altLang="it-IT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it-IT"/>
              <a:t>Angel and Shreiner: Interactive Computer Graphics 7E © Addison-Wesley 2015 </a:t>
            </a:r>
          </a:p>
        </p:txBody>
      </p:sp>
    </p:spTree>
    <p:extLst>
      <p:ext uri="{BB962C8B-B14F-4D97-AF65-F5344CB8AC3E}">
        <p14:creationId xmlns:p14="http://schemas.microsoft.com/office/powerpoint/2010/main" val="3354826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228600"/>
            <a:ext cx="6248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it-IT"/>
              <a:t>D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24000"/>
            <a:ext cx="77724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it-IT"/>
              <a:t>Click to Edit Master Text Styles</a:t>
            </a:r>
          </a:p>
          <a:p>
            <a:pPr lvl="1"/>
            <a:r>
              <a:rPr lang="es-ES" altLang="it-IT"/>
              <a:t>SECOND LEVEL</a:t>
            </a:r>
          </a:p>
          <a:p>
            <a:pPr lvl="2"/>
            <a:r>
              <a:rPr lang="es-ES" altLang="it-IT"/>
              <a:t>THIRD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77200" y="63246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2pPr lvl="1" algn="r">
              <a:defRPr sz="1000" smtClean="0">
                <a:latin typeface="Arial" panose="020B0604020202020204" pitchFamily="34" charset="0"/>
              </a:defRPr>
            </a:lvl2pPr>
          </a:lstStyle>
          <a:p>
            <a:pPr lvl="1">
              <a:defRPr/>
            </a:pPr>
            <a:fld id="{5A7DF036-51C5-4C80-A420-64B6E7E12C3B}" type="slidenum">
              <a:rPr lang="es-ES" altLang="it-IT"/>
              <a:pPr lvl="1">
                <a:defRPr/>
              </a:pPr>
              <a:t>‹N›</a:t>
            </a:fld>
            <a:endParaRPr lang="es-ES" altLang="it-IT"/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>
            <a:off x="609600" y="1447800"/>
            <a:ext cx="617220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graphicFrame>
        <p:nvGraphicFramePr>
          <p:cNvPr id="1030" name="Object 2"/>
          <p:cNvGraphicFramePr>
            <a:graphicFrameLocks/>
          </p:cNvGraphicFramePr>
          <p:nvPr/>
        </p:nvGraphicFramePr>
        <p:xfrm>
          <a:off x="152400" y="228600"/>
          <a:ext cx="13716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ClipArt" r:id="rId14" imgW="2354263" imgH="1792288" progId="MS_ClipArt_Gallery.2">
                  <p:embed/>
                </p:oleObj>
              </mc:Choice>
              <mc:Fallback>
                <p:oleObj name="ClipArt" r:id="rId14" imgW="2354263" imgH="1792288" progId="MS_ClipArt_Gallery.2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228600"/>
                        <a:ext cx="13716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" y="6400800"/>
            <a:ext cx="7239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 altLang="it-IT"/>
              <a:t>Angel and Shreiner: Interactive Computer Graphics 7E © Addison-Wesley 2015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accent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accent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accent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accent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accent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accent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accent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accent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accent2"/>
          </a:solidFill>
          <a:latin typeface="Arial" charset="0"/>
        </a:defRPr>
      </a:lvl9pPr>
    </p:titleStyle>
    <p:bodyStyle>
      <a:lvl1pPr marL="190500" indent="-190500" algn="l" rtl="0" eaLnBrk="0" fontAlgn="base" hangingPunct="0">
        <a:spcBef>
          <a:spcPct val="20000"/>
        </a:spcBef>
        <a:spcAft>
          <a:spcPct val="0"/>
        </a:spcAft>
        <a:buChar char="•"/>
        <a:defRPr sz="31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571500" indent="-190500" algn="l" rtl="0" eaLnBrk="0" fontAlgn="base" hangingPunct="0">
        <a:spcBef>
          <a:spcPct val="20000"/>
        </a:spcBef>
        <a:spcAft>
          <a:spcPct val="0"/>
        </a:spcAft>
        <a:buChar char="­"/>
        <a:defRPr sz="2600">
          <a:solidFill>
            <a:schemeClr val="tx1"/>
          </a:solidFill>
          <a:latin typeface="+mn-lt"/>
          <a:ea typeface="ＭＳ Ｐゴシック" charset="-128"/>
        </a:defRPr>
      </a:lvl2pPr>
      <a:lvl3pPr marL="952500" indent="-1905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2.bin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54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20.jpeg"/><Relationship Id="rId9" Type="http://schemas.openxmlformats.org/officeDocument/2006/relationships/image" Target="../media/image22.wmf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notesSlide" Target="../notesSlides/notesSlide55.xml"/><Relationship Id="rId7" Type="http://schemas.openxmlformats.org/officeDocument/2006/relationships/image" Target="../media/image2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23.wmf"/><Relationship Id="rId4" Type="http://schemas.openxmlformats.org/officeDocument/2006/relationships/oleObject" Target="../embeddings/oleObject6.bin"/><Relationship Id="rId9" Type="http://schemas.openxmlformats.org/officeDocument/2006/relationships/image" Target="../media/image25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6.xml"/><Relationship Id="rId7" Type="http://schemas.openxmlformats.org/officeDocument/2006/relationships/image" Target="../media/image2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21.wmf"/><Relationship Id="rId4" Type="http://schemas.openxmlformats.org/officeDocument/2006/relationships/oleObject" Target="../embeddings/oleObject9.bin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A068DCF0-5AAD-4672-8368-7A9B1A6168CC}" type="slidenum">
              <a:rPr lang="es-ES" altLang="it-IT" sz="1000">
                <a:latin typeface="Arial" panose="020B0604020202020204" pitchFamily="34" charset="0"/>
              </a:rPr>
              <a:pPr lvl="1"/>
              <a:t>1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1752600"/>
            <a:ext cx="7772400" cy="1143000"/>
          </a:xfrm>
        </p:spPr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Building Models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276600"/>
            <a:ext cx="7543800" cy="1752600"/>
          </a:xfrm>
        </p:spPr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Ed Angel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Professor Emeritus of Computer Science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University of New Mexico</a:t>
            </a:r>
          </a:p>
        </p:txBody>
      </p:sp>
      <p:sp>
        <p:nvSpPr>
          <p:cNvPr id="410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DAFB218F-5983-45EC-9235-512837B8A23B}" type="slidenum">
              <a:rPr lang="es-ES" altLang="it-IT" sz="1000">
                <a:latin typeface="Arial" panose="020B0604020202020204" pitchFamily="34" charset="0"/>
              </a:rPr>
              <a:pPr lvl="1"/>
              <a:t>10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Draw cube from faces</a:t>
            </a:r>
          </a:p>
        </p:txBody>
      </p:sp>
      <p:sp>
        <p:nvSpPr>
          <p:cNvPr id="22532" name="Text Box 5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it-IT" sz="2000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var colorCube( 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2000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{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2000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    quad(0,3,2,1);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2000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    quad(2,3,7,6);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2000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    quad(0,4,7,3);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2000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    quad(1,2,6,5);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2000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    quad(4,5,6,7);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2000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    quad(0,1,5,4);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2000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}</a:t>
            </a:r>
          </a:p>
        </p:txBody>
      </p:sp>
      <p:grpSp>
        <p:nvGrpSpPr>
          <p:cNvPr id="22533" name="Group 12"/>
          <p:cNvGrpSpPr>
            <a:grpSpLocks/>
          </p:cNvGrpSpPr>
          <p:nvPr/>
        </p:nvGrpSpPr>
        <p:grpSpPr bwMode="auto">
          <a:xfrm>
            <a:off x="5029200" y="2514600"/>
            <a:ext cx="1905000" cy="2286000"/>
            <a:chOff x="3168" y="1584"/>
            <a:chExt cx="1200" cy="1440"/>
          </a:xfrm>
        </p:grpSpPr>
        <p:sp>
          <p:nvSpPr>
            <p:cNvPr id="22543" name="Rectangle 6"/>
            <p:cNvSpPr>
              <a:spLocks noChangeArrowheads="1"/>
            </p:cNvSpPr>
            <p:nvPr/>
          </p:nvSpPr>
          <p:spPr bwMode="auto">
            <a:xfrm>
              <a:off x="3168" y="2112"/>
              <a:ext cx="912" cy="912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it-IT" altLang="it-IT"/>
            </a:p>
          </p:txBody>
        </p:sp>
        <p:sp>
          <p:nvSpPr>
            <p:cNvPr id="22544" name="Rectangle 7"/>
            <p:cNvSpPr>
              <a:spLocks noChangeArrowheads="1"/>
            </p:cNvSpPr>
            <p:nvPr/>
          </p:nvSpPr>
          <p:spPr bwMode="auto">
            <a:xfrm>
              <a:off x="3456" y="1584"/>
              <a:ext cx="912" cy="912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it-IT" altLang="it-IT"/>
            </a:p>
          </p:txBody>
        </p:sp>
        <p:sp>
          <p:nvSpPr>
            <p:cNvPr id="22545" name="Line 8"/>
            <p:cNvSpPr>
              <a:spLocks noChangeShapeType="1"/>
            </p:cNvSpPr>
            <p:nvPr/>
          </p:nvSpPr>
          <p:spPr bwMode="auto">
            <a:xfrm flipH="1">
              <a:off x="3168" y="1584"/>
              <a:ext cx="288" cy="528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it-IT"/>
            </a:p>
          </p:txBody>
        </p:sp>
        <p:sp>
          <p:nvSpPr>
            <p:cNvPr id="22546" name="Line 9"/>
            <p:cNvSpPr>
              <a:spLocks noChangeShapeType="1"/>
            </p:cNvSpPr>
            <p:nvPr/>
          </p:nvSpPr>
          <p:spPr bwMode="auto">
            <a:xfrm flipH="1">
              <a:off x="3168" y="2496"/>
              <a:ext cx="288" cy="528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it-IT"/>
            </a:p>
          </p:txBody>
        </p:sp>
        <p:sp>
          <p:nvSpPr>
            <p:cNvPr id="22547" name="Line 10"/>
            <p:cNvSpPr>
              <a:spLocks noChangeShapeType="1"/>
            </p:cNvSpPr>
            <p:nvPr/>
          </p:nvSpPr>
          <p:spPr bwMode="auto">
            <a:xfrm flipH="1">
              <a:off x="4080" y="1584"/>
              <a:ext cx="288" cy="528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it-IT"/>
            </a:p>
          </p:txBody>
        </p:sp>
        <p:sp>
          <p:nvSpPr>
            <p:cNvPr id="22548" name="Line 11"/>
            <p:cNvSpPr>
              <a:spLocks noChangeShapeType="1"/>
            </p:cNvSpPr>
            <p:nvPr/>
          </p:nvSpPr>
          <p:spPr bwMode="auto">
            <a:xfrm flipH="1">
              <a:off x="4080" y="2496"/>
              <a:ext cx="288" cy="528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it-IT"/>
            </a:p>
          </p:txBody>
        </p:sp>
      </p:grpSp>
      <p:sp>
        <p:nvSpPr>
          <p:cNvPr id="22534" name="Text Box 13"/>
          <p:cNvSpPr txBox="1">
            <a:spLocks noChangeArrowheads="1"/>
          </p:cNvSpPr>
          <p:nvPr/>
        </p:nvSpPr>
        <p:spPr bwMode="auto">
          <a:xfrm>
            <a:off x="4724400" y="4648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/>
              <a:t>0</a:t>
            </a:r>
          </a:p>
        </p:txBody>
      </p:sp>
      <p:sp>
        <p:nvSpPr>
          <p:cNvPr id="22535" name="Text Box 14"/>
          <p:cNvSpPr txBox="1">
            <a:spLocks noChangeArrowheads="1"/>
          </p:cNvSpPr>
          <p:nvPr/>
        </p:nvSpPr>
        <p:spPr bwMode="auto">
          <a:xfrm>
            <a:off x="5334000" y="20574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/>
              <a:t>5</a:t>
            </a:r>
          </a:p>
        </p:txBody>
      </p:sp>
      <p:sp>
        <p:nvSpPr>
          <p:cNvPr id="22536" name="Text Box 15"/>
          <p:cNvSpPr txBox="1">
            <a:spLocks noChangeArrowheads="1"/>
          </p:cNvSpPr>
          <p:nvPr/>
        </p:nvSpPr>
        <p:spPr bwMode="auto">
          <a:xfrm>
            <a:off x="7010400" y="20574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/>
              <a:t>6</a:t>
            </a:r>
          </a:p>
        </p:txBody>
      </p:sp>
      <p:sp>
        <p:nvSpPr>
          <p:cNvPr id="22537" name="Text Box 16"/>
          <p:cNvSpPr txBox="1">
            <a:spLocks noChangeArrowheads="1"/>
          </p:cNvSpPr>
          <p:nvPr/>
        </p:nvSpPr>
        <p:spPr bwMode="auto">
          <a:xfrm>
            <a:off x="6172200" y="29718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/>
              <a:t>2</a:t>
            </a:r>
          </a:p>
        </p:txBody>
      </p:sp>
      <p:sp>
        <p:nvSpPr>
          <p:cNvPr id="22538" name="Text Box 17"/>
          <p:cNvSpPr txBox="1">
            <a:spLocks noChangeArrowheads="1"/>
          </p:cNvSpPr>
          <p:nvPr/>
        </p:nvSpPr>
        <p:spPr bwMode="auto">
          <a:xfrm>
            <a:off x="5486400" y="39624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/>
              <a:t>4</a:t>
            </a:r>
          </a:p>
        </p:txBody>
      </p:sp>
      <p:sp>
        <p:nvSpPr>
          <p:cNvPr id="22539" name="Text Box 18"/>
          <p:cNvSpPr txBox="1">
            <a:spLocks noChangeArrowheads="1"/>
          </p:cNvSpPr>
          <p:nvPr/>
        </p:nvSpPr>
        <p:spPr bwMode="auto">
          <a:xfrm>
            <a:off x="7010400" y="38100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/>
              <a:t>7</a:t>
            </a:r>
          </a:p>
        </p:txBody>
      </p:sp>
      <p:sp>
        <p:nvSpPr>
          <p:cNvPr id="22540" name="Text Box 19"/>
          <p:cNvSpPr txBox="1">
            <a:spLocks noChangeArrowheads="1"/>
          </p:cNvSpPr>
          <p:nvPr/>
        </p:nvSpPr>
        <p:spPr bwMode="auto">
          <a:xfrm>
            <a:off x="4648200" y="3124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/>
              <a:t>1</a:t>
            </a:r>
          </a:p>
        </p:txBody>
      </p:sp>
      <p:sp>
        <p:nvSpPr>
          <p:cNvPr id="22541" name="Text Box 20"/>
          <p:cNvSpPr txBox="1">
            <a:spLocks noChangeArrowheads="1"/>
          </p:cNvSpPr>
          <p:nvPr/>
        </p:nvSpPr>
        <p:spPr bwMode="auto">
          <a:xfrm>
            <a:off x="6477000" y="4800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/>
              <a:t>3</a:t>
            </a:r>
          </a:p>
        </p:txBody>
      </p:sp>
      <p:sp>
        <p:nvSpPr>
          <p:cNvPr id="22542" name="Footer Placeholder 19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EEBC80F3-3081-4B0A-8E71-5AF076FA5E8D}" type="slidenum">
              <a:rPr lang="es-ES" altLang="it-IT" sz="1000">
                <a:latin typeface="Arial" panose="020B0604020202020204" pitchFamily="34" charset="0"/>
              </a:rPr>
              <a:pPr lvl="1"/>
              <a:t>11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Introduction to Computer Graphics with WebGL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981200"/>
            <a:ext cx="7543800" cy="1752600"/>
          </a:xfrm>
        </p:spPr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Ed Angel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Professor Emeritus of Computer Science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Founding Director, Arts, Research, Technology and Science Laboratory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University of New Mexico</a:t>
            </a:r>
          </a:p>
        </p:txBody>
      </p:sp>
      <p:sp>
        <p:nvSpPr>
          <p:cNvPr id="2458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5D127465-F889-4390-B996-294BEDBE51D4}" type="slidenum">
              <a:rPr lang="es-ES" altLang="it-IT" sz="1000">
                <a:latin typeface="Arial" panose="020B0604020202020204" pitchFamily="34" charset="0"/>
              </a:rPr>
              <a:pPr lvl="1"/>
              <a:t>12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1752600"/>
            <a:ext cx="7772400" cy="1143000"/>
          </a:xfrm>
        </p:spPr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The Rotating Square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276600"/>
            <a:ext cx="7543800" cy="1752600"/>
          </a:xfrm>
        </p:spPr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Ed Angel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Professor Emeritus of Computer Science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University of New Mexico</a:t>
            </a:r>
          </a:p>
        </p:txBody>
      </p:sp>
      <p:sp>
        <p:nvSpPr>
          <p:cNvPr id="2662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F2266079-EDC2-4D60-B44D-B47A14A7F0D2}" type="slidenum">
              <a:rPr lang="es-ES" altLang="it-IT" sz="1000">
                <a:latin typeface="Arial" panose="020B0604020202020204" pitchFamily="34" charset="0"/>
              </a:rPr>
              <a:pPr lvl="1"/>
              <a:t>13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6248400" cy="1066800"/>
          </a:xfrm>
        </p:spPr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Objectives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620000" cy="4724400"/>
          </a:xfrm>
        </p:spPr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Put everything together to display rotating cube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Two methods of display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by arrays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by elements</a:t>
            </a:r>
          </a:p>
        </p:txBody>
      </p:sp>
      <p:sp>
        <p:nvSpPr>
          <p:cNvPr id="2867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FF1D0A0E-5F78-405D-B592-B351E36036EA}" type="slidenum">
              <a:rPr lang="es-ES" altLang="it-IT" sz="1000">
                <a:latin typeface="Arial" panose="020B0604020202020204" pitchFamily="34" charset="0"/>
              </a:rPr>
              <a:pPr lvl="1"/>
              <a:t>14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Modeling a Cube</a:t>
            </a:r>
          </a:p>
        </p:txBody>
      </p:sp>
      <p:sp>
        <p:nvSpPr>
          <p:cNvPr id="30724" name="Text Box 5"/>
          <p:cNvSpPr>
            <a:spLocks noGrp="1" noChangeArrowheads="1"/>
          </p:cNvSpPr>
          <p:nvPr>
            <p:ph type="body" idx="1"/>
          </p:nvPr>
        </p:nvSpPr>
        <p:spPr>
          <a:xfrm>
            <a:off x="914400" y="2590800"/>
            <a:ext cx="9220200" cy="1295400"/>
          </a:xfrm>
          <a:noFill/>
        </p:spPr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it-IT" sz="2000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var vertices = [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2000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vec3( -0.5, -0.5,  0.5 ),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2000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vec3( -0.5,  0.5,  0.5 ),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2000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vec3(  0.5,  0.5,  0.5 ),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2000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vec3(  0.5, -0.5,  0.5 ),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2000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vec3( -0.5, -0.5, -0.5 ),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2000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vec3( -0.5,  0.5, -0.5 ),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2000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vec3(  0.5,  0.5, -0.5 ),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2000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vec3(  0.5, -0.5, -0.5 )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2000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    ];</a:t>
            </a:r>
          </a:p>
        </p:txBody>
      </p:sp>
      <p:sp>
        <p:nvSpPr>
          <p:cNvPr id="30725" name="Text Box 7"/>
          <p:cNvSpPr txBox="1">
            <a:spLocks noChangeArrowheads="1"/>
          </p:cNvSpPr>
          <p:nvPr/>
        </p:nvSpPr>
        <p:spPr bwMode="auto">
          <a:xfrm>
            <a:off x="304800" y="1676400"/>
            <a:ext cx="43592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>
                <a:latin typeface="Arial" panose="020B0604020202020204" pitchFamily="34" charset="0"/>
              </a:rPr>
              <a:t>Define global array for vertices</a:t>
            </a:r>
          </a:p>
        </p:txBody>
      </p:sp>
      <p:sp>
        <p:nvSpPr>
          <p:cNvPr id="30726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99F16DBC-B8EB-4798-9320-60D312064B65}" type="slidenum">
              <a:rPr lang="es-ES" altLang="it-IT" sz="1000">
                <a:latin typeface="Arial" panose="020B0604020202020204" pitchFamily="34" charset="0"/>
              </a:rPr>
              <a:pPr lvl="1"/>
              <a:t>15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Colors</a:t>
            </a:r>
          </a:p>
        </p:txBody>
      </p:sp>
      <p:sp>
        <p:nvSpPr>
          <p:cNvPr id="32772" name="Text Box 6"/>
          <p:cNvSpPr txBox="1">
            <a:spLocks noChangeArrowheads="1"/>
          </p:cNvSpPr>
          <p:nvPr/>
        </p:nvSpPr>
        <p:spPr bwMode="auto">
          <a:xfrm>
            <a:off x="266700" y="2438400"/>
            <a:ext cx="8610600" cy="347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it-IT" sz="2000" b="1">
              <a:latin typeface="Courier New" panose="02070309020205020404" pitchFamily="49" charset="0"/>
            </a:endParaRPr>
          </a:p>
          <a:p>
            <a:r>
              <a:rPr lang="en-US" altLang="it-IT" sz="2000" b="1">
                <a:latin typeface="Courier New" panose="02070309020205020404" pitchFamily="49" charset="0"/>
              </a:rPr>
              <a:t>var vertexColors = [</a:t>
            </a:r>
          </a:p>
          <a:p>
            <a:r>
              <a:rPr lang="en-US" altLang="it-IT" sz="2000" b="1">
                <a:latin typeface="Courier New" panose="02070309020205020404" pitchFamily="49" charset="0"/>
              </a:rPr>
              <a:t>        [ 0.0, 0.0, 0.0, 1.0 ],  // black</a:t>
            </a:r>
          </a:p>
          <a:p>
            <a:r>
              <a:rPr lang="en-US" altLang="it-IT" sz="2000" b="1">
                <a:latin typeface="Courier New" panose="02070309020205020404" pitchFamily="49" charset="0"/>
              </a:rPr>
              <a:t>        [ 1.0, 0.0, 0.0, 1.0 ],  // red</a:t>
            </a:r>
          </a:p>
          <a:p>
            <a:r>
              <a:rPr lang="en-US" altLang="it-IT" sz="2000" b="1">
                <a:latin typeface="Courier New" panose="02070309020205020404" pitchFamily="49" charset="0"/>
              </a:rPr>
              <a:t>        [ 1.0, 1.0, 0.0, 1.0 ],  // yellow</a:t>
            </a:r>
          </a:p>
          <a:p>
            <a:r>
              <a:rPr lang="en-US" altLang="it-IT" sz="2000" b="1">
                <a:latin typeface="Courier New" panose="02070309020205020404" pitchFamily="49" charset="0"/>
              </a:rPr>
              <a:t>        [ 0.0, 1.0, 0.0, 1.0 ],  // green</a:t>
            </a:r>
          </a:p>
          <a:p>
            <a:r>
              <a:rPr lang="en-US" altLang="it-IT" sz="2000" b="1">
                <a:latin typeface="Courier New" panose="02070309020205020404" pitchFamily="49" charset="0"/>
              </a:rPr>
              <a:t>        [ 0.0, 0.0, 1.0, 1.0 ],  // blue</a:t>
            </a:r>
          </a:p>
          <a:p>
            <a:r>
              <a:rPr lang="en-US" altLang="it-IT" sz="2000" b="1">
                <a:latin typeface="Courier New" panose="02070309020205020404" pitchFamily="49" charset="0"/>
              </a:rPr>
              <a:t>        [ 1.0, 0.0, 1.0, 1.0 ],  // magenta</a:t>
            </a:r>
          </a:p>
          <a:p>
            <a:r>
              <a:rPr lang="en-US" altLang="it-IT" sz="2000" b="1">
                <a:latin typeface="Courier New" panose="02070309020205020404" pitchFamily="49" charset="0"/>
              </a:rPr>
              <a:t>        [ 0.0, 1.0, 1.0, 1.0 ],  // cyan</a:t>
            </a:r>
          </a:p>
          <a:p>
            <a:r>
              <a:rPr lang="en-US" altLang="it-IT" sz="2000" b="1">
                <a:latin typeface="Courier New" panose="02070309020205020404" pitchFamily="49" charset="0"/>
              </a:rPr>
              <a:t>        [ 1.0, 1.0, 1.0, 1.0 ]   // white</a:t>
            </a:r>
          </a:p>
          <a:p>
            <a:r>
              <a:rPr lang="en-US" altLang="it-IT" sz="2000" b="1">
                <a:latin typeface="Courier New" panose="02070309020205020404" pitchFamily="49" charset="0"/>
              </a:rPr>
              <a:t>    ];</a:t>
            </a:r>
          </a:p>
        </p:txBody>
      </p:sp>
      <p:sp>
        <p:nvSpPr>
          <p:cNvPr id="32773" name="Text Box 7"/>
          <p:cNvSpPr txBox="1">
            <a:spLocks noChangeArrowheads="1"/>
          </p:cNvSpPr>
          <p:nvPr/>
        </p:nvSpPr>
        <p:spPr bwMode="auto">
          <a:xfrm>
            <a:off x="304800" y="1676400"/>
            <a:ext cx="41195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>
                <a:latin typeface="Arial" panose="020B0604020202020204" pitchFamily="34" charset="0"/>
              </a:rPr>
              <a:t>Define global array for colors</a:t>
            </a:r>
          </a:p>
        </p:txBody>
      </p:sp>
      <p:sp>
        <p:nvSpPr>
          <p:cNvPr id="32774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7BCF9D66-9983-464E-BD68-A1DF30FB25B4}" type="slidenum">
              <a:rPr lang="es-ES" altLang="it-IT" sz="1000">
                <a:latin typeface="Arial" panose="020B0604020202020204" pitchFamily="34" charset="0"/>
              </a:rPr>
              <a:pPr lvl="1"/>
              <a:t>16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Draw cube from faces</a:t>
            </a:r>
          </a:p>
        </p:txBody>
      </p:sp>
      <p:sp>
        <p:nvSpPr>
          <p:cNvPr id="34820" name="Text Box 5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it-IT" sz="2000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function colorCube( 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2000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{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2000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    quad(0,3,2,1);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2000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    quad(2,3,7,6);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2000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    quad(0,4,7,3);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2000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    quad(1,2,6,5);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2000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    quad(4,5,6,7);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2000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    quad(0,1,5,4);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2000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}</a:t>
            </a:r>
          </a:p>
        </p:txBody>
      </p:sp>
      <p:grpSp>
        <p:nvGrpSpPr>
          <p:cNvPr id="34821" name="Group 12"/>
          <p:cNvGrpSpPr>
            <a:grpSpLocks/>
          </p:cNvGrpSpPr>
          <p:nvPr/>
        </p:nvGrpSpPr>
        <p:grpSpPr bwMode="auto">
          <a:xfrm>
            <a:off x="5029200" y="2514600"/>
            <a:ext cx="1905000" cy="2286000"/>
            <a:chOff x="3168" y="1584"/>
            <a:chExt cx="1200" cy="1440"/>
          </a:xfrm>
        </p:grpSpPr>
        <p:sp>
          <p:nvSpPr>
            <p:cNvPr id="34832" name="Rectangle 6"/>
            <p:cNvSpPr>
              <a:spLocks noChangeArrowheads="1"/>
            </p:cNvSpPr>
            <p:nvPr/>
          </p:nvSpPr>
          <p:spPr bwMode="auto">
            <a:xfrm>
              <a:off x="3168" y="2112"/>
              <a:ext cx="912" cy="912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it-IT" altLang="it-IT"/>
            </a:p>
          </p:txBody>
        </p:sp>
        <p:sp>
          <p:nvSpPr>
            <p:cNvPr id="34833" name="Rectangle 7"/>
            <p:cNvSpPr>
              <a:spLocks noChangeArrowheads="1"/>
            </p:cNvSpPr>
            <p:nvPr/>
          </p:nvSpPr>
          <p:spPr bwMode="auto">
            <a:xfrm>
              <a:off x="3456" y="1584"/>
              <a:ext cx="912" cy="912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it-IT" altLang="it-IT"/>
            </a:p>
          </p:txBody>
        </p:sp>
        <p:sp>
          <p:nvSpPr>
            <p:cNvPr id="34834" name="Line 8"/>
            <p:cNvSpPr>
              <a:spLocks noChangeShapeType="1"/>
            </p:cNvSpPr>
            <p:nvPr/>
          </p:nvSpPr>
          <p:spPr bwMode="auto">
            <a:xfrm flipH="1">
              <a:off x="3168" y="1584"/>
              <a:ext cx="288" cy="528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it-IT"/>
            </a:p>
          </p:txBody>
        </p:sp>
        <p:sp>
          <p:nvSpPr>
            <p:cNvPr id="34835" name="Line 9"/>
            <p:cNvSpPr>
              <a:spLocks noChangeShapeType="1"/>
            </p:cNvSpPr>
            <p:nvPr/>
          </p:nvSpPr>
          <p:spPr bwMode="auto">
            <a:xfrm flipH="1">
              <a:off x="3168" y="2496"/>
              <a:ext cx="288" cy="528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it-IT"/>
            </a:p>
          </p:txBody>
        </p:sp>
        <p:sp>
          <p:nvSpPr>
            <p:cNvPr id="34836" name="Line 10"/>
            <p:cNvSpPr>
              <a:spLocks noChangeShapeType="1"/>
            </p:cNvSpPr>
            <p:nvPr/>
          </p:nvSpPr>
          <p:spPr bwMode="auto">
            <a:xfrm flipH="1">
              <a:off x="4080" y="1584"/>
              <a:ext cx="288" cy="528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it-IT"/>
            </a:p>
          </p:txBody>
        </p:sp>
        <p:sp>
          <p:nvSpPr>
            <p:cNvPr id="34837" name="Line 11"/>
            <p:cNvSpPr>
              <a:spLocks noChangeShapeType="1"/>
            </p:cNvSpPr>
            <p:nvPr/>
          </p:nvSpPr>
          <p:spPr bwMode="auto">
            <a:xfrm flipH="1">
              <a:off x="4080" y="2496"/>
              <a:ext cx="288" cy="528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it-IT"/>
            </a:p>
          </p:txBody>
        </p:sp>
      </p:grpSp>
      <p:sp>
        <p:nvSpPr>
          <p:cNvPr id="34822" name="Text Box 13"/>
          <p:cNvSpPr txBox="1">
            <a:spLocks noChangeArrowheads="1"/>
          </p:cNvSpPr>
          <p:nvPr/>
        </p:nvSpPr>
        <p:spPr bwMode="auto">
          <a:xfrm>
            <a:off x="4724400" y="4648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/>
              <a:t>0</a:t>
            </a:r>
          </a:p>
        </p:txBody>
      </p:sp>
      <p:sp>
        <p:nvSpPr>
          <p:cNvPr id="34823" name="Text Box 14"/>
          <p:cNvSpPr txBox="1">
            <a:spLocks noChangeArrowheads="1"/>
          </p:cNvSpPr>
          <p:nvPr/>
        </p:nvSpPr>
        <p:spPr bwMode="auto">
          <a:xfrm>
            <a:off x="5334000" y="20574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/>
              <a:t>5</a:t>
            </a:r>
          </a:p>
        </p:txBody>
      </p:sp>
      <p:sp>
        <p:nvSpPr>
          <p:cNvPr id="34824" name="Text Box 15"/>
          <p:cNvSpPr txBox="1">
            <a:spLocks noChangeArrowheads="1"/>
          </p:cNvSpPr>
          <p:nvPr/>
        </p:nvSpPr>
        <p:spPr bwMode="auto">
          <a:xfrm>
            <a:off x="7010400" y="20574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/>
              <a:t>6</a:t>
            </a:r>
          </a:p>
        </p:txBody>
      </p:sp>
      <p:sp>
        <p:nvSpPr>
          <p:cNvPr id="34825" name="Text Box 16"/>
          <p:cNvSpPr txBox="1">
            <a:spLocks noChangeArrowheads="1"/>
          </p:cNvSpPr>
          <p:nvPr/>
        </p:nvSpPr>
        <p:spPr bwMode="auto">
          <a:xfrm>
            <a:off x="6172200" y="29718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/>
              <a:t>2</a:t>
            </a:r>
          </a:p>
        </p:txBody>
      </p:sp>
      <p:sp>
        <p:nvSpPr>
          <p:cNvPr id="34826" name="Text Box 17"/>
          <p:cNvSpPr txBox="1">
            <a:spLocks noChangeArrowheads="1"/>
          </p:cNvSpPr>
          <p:nvPr/>
        </p:nvSpPr>
        <p:spPr bwMode="auto">
          <a:xfrm>
            <a:off x="5486400" y="39624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/>
              <a:t>4</a:t>
            </a:r>
          </a:p>
        </p:txBody>
      </p:sp>
      <p:sp>
        <p:nvSpPr>
          <p:cNvPr id="34827" name="Text Box 18"/>
          <p:cNvSpPr txBox="1">
            <a:spLocks noChangeArrowheads="1"/>
          </p:cNvSpPr>
          <p:nvPr/>
        </p:nvSpPr>
        <p:spPr bwMode="auto">
          <a:xfrm>
            <a:off x="7010400" y="38100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/>
              <a:t>7</a:t>
            </a:r>
          </a:p>
        </p:txBody>
      </p:sp>
      <p:sp>
        <p:nvSpPr>
          <p:cNvPr id="34828" name="Text Box 19"/>
          <p:cNvSpPr txBox="1">
            <a:spLocks noChangeArrowheads="1"/>
          </p:cNvSpPr>
          <p:nvPr/>
        </p:nvSpPr>
        <p:spPr bwMode="auto">
          <a:xfrm>
            <a:off x="4648200" y="3124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/>
              <a:t>1</a:t>
            </a:r>
          </a:p>
        </p:txBody>
      </p:sp>
      <p:sp>
        <p:nvSpPr>
          <p:cNvPr id="34829" name="Text Box 20"/>
          <p:cNvSpPr txBox="1">
            <a:spLocks noChangeArrowheads="1"/>
          </p:cNvSpPr>
          <p:nvPr/>
        </p:nvSpPr>
        <p:spPr bwMode="auto">
          <a:xfrm>
            <a:off x="6477000" y="4800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/>
              <a:t>3</a:t>
            </a:r>
          </a:p>
        </p:txBody>
      </p:sp>
      <p:sp>
        <p:nvSpPr>
          <p:cNvPr id="34830" name="Text Box 21"/>
          <p:cNvSpPr txBox="1">
            <a:spLocks noChangeArrowheads="1"/>
          </p:cNvSpPr>
          <p:nvPr/>
        </p:nvSpPr>
        <p:spPr bwMode="auto">
          <a:xfrm>
            <a:off x="708025" y="5256213"/>
            <a:ext cx="58086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>
                <a:latin typeface="Arial" panose="020B0604020202020204" pitchFamily="34" charset="0"/>
              </a:rPr>
              <a:t>Note that vertices are ordered so that </a:t>
            </a:r>
          </a:p>
          <a:p>
            <a:r>
              <a:rPr lang="en-US" altLang="it-IT">
                <a:latin typeface="Arial" panose="020B0604020202020204" pitchFamily="34" charset="0"/>
              </a:rPr>
              <a:t>we obtain correct outward facing normals</a:t>
            </a:r>
          </a:p>
          <a:p>
            <a:r>
              <a:rPr lang="en-US" altLang="it-IT">
                <a:latin typeface="Arial" panose="020B0604020202020204" pitchFamily="34" charset="0"/>
              </a:rPr>
              <a:t>Each quad generates two triangles</a:t>
            </a:r>
          </a:p>
        </p:txBody>
      </p:sp>
      <p:sp>
        <p:nvSpPr>
          <p:cNvPr id="34831" name="Footer Placeholder 20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Initialization</a:t>
            </a: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5654BDC9-3376-4F1F-929C-DDDF1D052CA6}" type="slidenum">
              <a:rPr lang="es-ES" altLang="it-IT" sz="1000">
                <a:latin typeface="Arial" panose="020B0604020202020204" pitchFamily="34" charset="0"/>
              </a:rPr>
              <a:pPr lvl="1"/>
              <a:t>17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36868" name="TextBox 4"/>
          <p:cNvSpPr txBox="1">
            <a:spLocks noChangeArrowheads="1"/>
          </p:cNvSpPr>
          <p:nvPr/>
        </p:nvSpPr>
        <p:spPr bwMode="auto">
          <a:xfrm>
            <a:off x="457200" y="1447800"/>
            <a:ext cx="8458200" cy="606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2000" b="1">
                <a:latin typeface="Courier New" panose="02070309020205020404" pitchFamily="49" charset="0"/>
              </a:rPr>
              <a:t>var canvas, gl;</a:t>
            </a:r>
          </a:p>
          <a:p>
            <a:r>
              <a:rPr lang="en-US" altLang="it-IT" sz="2000" b="1">
                <a:latin typeface="Courier New" panose="02070309020205020404" pitchFamily="49" charset="0"/>
              </a:rPr>
              <a:t>var numVertices  = 36;</a:t>
            </a:r>
          </a:p>
          <a:p>
            <a:r>
              <a:rPr lang="en-US" altLang="it-IT" sz="2000" b="1">
                <a:latin typeface="Courier New" panose="02070309020205020404" pitchFamily="49" charset="0"/>
              </a:rPr>
              <a:t>var points = [];</a:t>
            </a:r>
          </a:p>
          <a:p>
            <a:r>
              <a:rPr lang="en-US" altLang="it-IT" sz="2000" b="1">
                <a:latin typeface="Courier New" panose="02070309020205020404" pitchFamily="49" charset="0"/>
              </a:rPr>
              <a:t>var colors = [];</a:t>
            </a:r>
          </a:p>
          <a:p>
            <a:endParaRPr lang="en-US" altLang="it-IT" sz="2000" b="1">
              <a:latin typeface="Courier New" panose="02070309020205020404" pitchFamily="49" charset="0"/>
            </a:endParaRPr>
          </a:p>
          <a:p>
            <a:r>
              <a:rPr lang="en-US" altLang="it-IT" sz="2000" b="1">
                <a:latin typeface="Courier New" panose="02070309020205020404" pitchFamily="49" charset="0"/>
              </a:rPr>
              <a:t>window.onload = function init(){</a:t>
            </a:r>
          </a:p>
          <a:p>
            <a:r>
              <a:rPr lang="en-US" altLang="it-IT" sz="2000" b="1">
                <a:latin typeface="Courier New" panose="02070309020205020404" pitchFamily="49" charset="0"/>
              </a:rPr>
              <a:t>    canvas = document.getElementById( "gl-canvas" ); </a:t>
            </a:r>
          </a:p>
          <a:p>
            <a:r>
              <a:rPr lang="en-US" altLang="it-IT" sz="2000" b="1">
                <a:latin typeface="Courier New" panose="02070309020205020404" pitchFamily="49" charset="0"/>
              </a:rPr>
              <a:t>    gl = WebGLUtils.setupWebGL( canvas );   </a:t>
            </a:r>
          </a:p>
          <a:p>
            <a:r>
              <a:rPr lang="en-US" altLang="it-IT" sz="2000" b="1">
                <a:latin typeface="Courier New" panose="02070309020205020404" pitchFamily="49" charset="0"/>
              </a:rPr>
              <a:t> </a:t>
            </a:r>
          </a:p>
          <a:p>
            <a:r>
              <a:rPr lang="en-US" altLang="it-IT" sz="2000" b="1">
                <a:latin typeface="Courier New" panose="02070309020205020404" pitchFamily="49" charset="0"/>
              </a:rPr>
              <a:t>    colorCube();  </a:t>
            </a:r>
          </a:p>
          <a:p>
            <a:r>
              <a:rPr lang="en-US" altLang="it-IT" sz="2000" b="1">
                <a:latin typeface="Courier New" panose="02070309020205020404" pitchFamily="49" charset="0"/>
              </a:rPr>
              <a:t>  </a:t>
            </a:r>
          </a:p>
          <a:p>
            <a:r>
              <a:rPr lang="en-US" altLang="it-IT" sz="2000" b="1">
                <a:latin typeface="Courier New" panose="02070309020205020404" pitchFamily="49" charset="0"/>
              </a:rPr>
              <a:t>   gl.viewport( 0, 0, canvas.width, canvas.height );</a:t>
            </a:r>
          </a:p>
          <a:p>
            <a:r>
              <a:rPr lang="en-US" altLang="it-IT" sz="2000" b="1">
                <a:latin typeface="Courier New" panose="02070309020205020404" pitchFamily="49" charset="0"/>
              </a:rPr>
              <a:t>   gl.clearColor( 1.0, 1.0, 1.0, 1.0 );</a:t>
            </a:r>
          </a:p>
          <a:p>
            <a:r>
              <a:rPr lang="en-US" altLang="it-IT" sz="2000" b="1">
                <a:latin typeface="Courier New" panose="02070309020205020404" pitchFamily="49" charset="0"/>
              </a:rPr>
              <a:t>   gl.enable(gl.DEPTH_TEST);</a:t>
            </a:r>
          </a:p>
          <a:p>
            <a:endParaRPr lang="en-US" altLang="it-IT" sz="2000" b="1">
              <a:latin typeface="Courier New" panose="02070309020205020404" pitchFamily="49" charset="0"/>
            </a:endParaRPr>
          </a:p>
          <a:p>
            <a:r>
              <a:rPr lang="en-US" altLang="it-IT" sz="2000" b="1">
                <a:latin typeface="Courier New" panose="02070309020205020404" pitchFamily="49" charset="0"/>
              </a:rPr>
              <a:t>// rest of initialization and html file </a:t>
            </a:r>
          </a:p>
          <a:p>
            <a:r>
              <a:rPr lang="en-US" altLang="it-IT" sz="2000" b="1">
                <a:latin typeface="Courier New" panose="02070309020205020404" pitchFamily="49" charset="0"/>
              </a:rPr>
              <a:t>// same as previous examples</a:t>
            </a:r>
          </a:p>
          <a:p>
            <a:endParaRPr lang="en-US" altLang="it-IT"/>
          </a:p>
          <a:p>
            <a:endParaRPr lang="en-US" altLang="it-IT"/>
          </a:p>
        </p:txBody>
      </p:sp>
      <p:sp>
        <p:nvSpPr>
          <p:cNvPr id="3686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E4DE232D-6025-4B98-B4B8-27B854350272}" type="slidenum">
              <a:rPr lang="es-ES" altLang="it-IT" sz="1000">
                <a:latin typeface="Arial" panose="020B0604020202020204" pitchFamily="34" charset="0"/>
              </a:rPr>
              <a:pPr lvl="1"/>
              <a:t>18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The quad Function</a:t>
            </a:r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it-IT" sz="2700">
                <a:ea typeface="ＭＳ Ｐゴシック" panose="020B0600070205080204" pitchFamily="34" charset="-128"/>
              </a:rPr>
              <a:t>Put position and color data for two triangles from a list of indices into the array </a:t>
            </a:r>
            <a:r>
              <a:rPr lang="en-US" altLang="it-IT" sz="2300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vertices</a:t>
            </a:r>
            <a:endParaRPr lang="en-US" altLang="it-IT" sz="2700">
              <a:ea typeface="ＭＳ Ｐゴシック" panose="020B0600070205080204" pitchFamily="34" charset="-128"/>
            </a:endParaRPr>
          </a:p>
        </p:txBody>
      </p:sp>
      <p:sp>
        <p:nvSpPr>
          <p:cNvPr id="37893" name="Text Box 4"/>
          <p:cNvSpPr txBox="1">
            <a:spLocks noChangeArrowheads="1"/>
          </p:cNvSpPr>
          <p:nvPr/>
        </p:nvSpPr>
        <p:spPr bwMode="auto">
          <a:xfrm>
            <a:off x="304800" y="2438400"/>
            <a:ext cx="8229600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2000" b="1">
                <a:latin typeface="Courier New" panose="02070309020205020404" pitchFamily="49" charset="0"/>
              </a:rPr>
              <a:t>var quad(a, b, c, d)</a:t>
            </a:r>
          </a:p>
          <a:p>
            <a:r>
              <a:rPr lang="en-US" altLang="it-IT" sz="2000" b="1">
                <a:latin typeface="Courier New" panose="02070309020205020404" pitchFamily="49" charset="0"/>
              </a:rPr>
              <a:t>{</a:t>
            </a:r>
          </a:p>
          <a:p>
            <a:r>
              <a:rPr lang="en-US" altLang="it-IT" sz="2000" b="1">
                <a:latin typeface="Courier New" panose="02070309020205020404" pitchFamily="49" charset="0"/>
              </a:rPr>
              <a:t>   var indices = [ a, b, c, a, c, d ];</a:t>
            </a:r>
          </a:p>
          <a:p>
            <a:r>
              <a:rPr lang="en-US" altLang="it-IT" sz="2000" b="1">
                <a:latin typeface="Courier New" panose="02070309020205020404" pitchFamily="49" charset="0"/>
              </a:rPr>
              <a:t>   for ( var i = 0; i &lt; indices.length; ++i ) {</a:t>
            </a:r>
          </a:p>
          <a:p>
            <a:endParaRPr lang="en-US" altLang="it-IT" sz="2000" b="1">
              <a:latin typeface="Courier New" panose="02070309020205020404" pitchFamily="49" charset="0"/>
            </a:endParaRPr>
          </a:p>
          <a:p>
            <a:r>
              <a:rPr lang="en-US" altLang="it-IT" sz="2000" b="1">
                <a:latin typeface="Courier New" panose="02070309020205020404" pitchFamily="49" charset="0"/>
              </a:rPr>
              <a:t>      points.push( vertices[indices[i]]);</a:t>
            </a:r>
          </a:p>
          <a:p>
            <a:r>
              <a:rPr lang="en-US" altLang="it-IT" sz="2000" b="1">
                <a:latin typeface="Courier New" panose="02070309020205020404" pitchFamily="49" charset="0"/>
              </a:rPr>
              <a:t>      colors.push( vertexColors[indices[i]] );</a:t>
            </a:r>
          </a:p>
          <a:p>
            <a:r>
              <a:rPr lang="en-US" altLang="it-IT" sz="2000" b="1">
                <a:latin typeface="Courier New" panose="02070309020205020404" pitchFamily="49" charset="0"/>
              </a:rPr>
              <a:t>            </a:t>
            </a:r>
          </a:p>
          <a:p>
            <a:r>
              <a:rPr lang="en-US" altLang="it-IT" sz="2000" b="1">
                <a:latin typeface="Courier New" panose="02070309020205020404" pitchFamily="49" charset="0"/>
              </a:rPr>
              <a:t>// for solid colored faces use </a:t>
            </a:r>
          </a:p>
          <a:p>
            <a:r>
              <a:rPr lang="en-US" altLang="it-IT" sz="2000" b="1">
                <a:latin typeface="Courier New" panose="02070309020205020404" pitchFamily="49" charset="0"/>
              </a:rPr>
              <a:t>//colors.push(vertexColors[a]);</a:t>
            </a:r>
          </a:p>
          <a:p>
            <a:endParaRPr lang="en-US" altLang="it-IT" sz="2000" b="1">
              <a:latin typeface="Courier New" panose="02070309020205020404" pitchFamily="49" charset="0"/>
            </a:endParaRPr>
          </a:p>
          <a:p>
            <a:r>
              <a:rPr lang="en-US" altLang="it-IT" sz="2000" b="1">
                <a:latin typeface="Courier New" panose="02070309020205020404" pitchFamily="49" charset="0"/>
              </a:rPr>
              <a:t> }</a:t>
            </a:r>
          </a:p>
          <a:p>
            <a:r>
              <a:rPr lang="en-US" altLang="it-IT" b="1">
                <a:latin typeface="Courier New" panose="02070309020205020404" pitchFamily="49" charset="0"/>
              </a:rPr>
              <a:t>}</a:t>
            </a:r>
          </a:p>
        </p:txBody>
      </p:sp>
      <p:sp>
        <p:nvSpPr>
          <p:cNvPr id="37894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Render Function</a:t>
            </a:r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B01ECFF9-83ED-4263-AAE5-7578FA78D2CC}" type="slidenum">
              <a:rPr lang="es-ES" altLang="it-IT" sz="1000">
                <a:latin typeface="Arial" panose="020B0604020202020204" pitchFamily="34" charset="0"/>
              </a:rPr>
              <a:pPr lvl="1"/>
              <a:t>19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39940" name="TextBox 5"/>
          <p:cNvSpPr txBox="1">
            <a:spLocks noChangeArrowheads="1"/>
          </p:cNvSpPr>
          <p:nvPr/>
        </p:nvSpPr>
        <p:spPr bwMode="auto">
          <a:xfrm>
            <a:off x="152400" y="1905000"/>
            <a:ext cx="87630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2000" b="1">
                <a:latin typeface="Courier New" panose="02070309020205020404" pitchFamily="49" charset="0"/>
              </a:rPr>
              <a:t>function render(){</a:t>
            </a:r>
          </a:p>
          <a:p>
            <a:r>
              <a:rPr lang="en-US" altLang="it-IT" sz="2000" b="1">
                <a:latin typeface="Courier New" panose="02070309020205020404" pitchFamily="49" charset="0"/>
              </a:rPr>
              <a:t>    gl.clear( gl.COLOR_BUFFER_BIT |gl.DEPTH_BUFFER_BIT);</a:t>
            </a:r>
          </a:p>
          <a:p>
            <a:r>
              <a:rPr lang="en-US" altLang="it-IT" sz="2000" b="1">
                <a:latin typeface="Courier New" panose="02070309020205020404" pitchFamily="49" charset="0"/>
              </a:rPr>
              <a:t>    gl.drawArrays( gl.TRIANGLES, 0, numVertices );</a:t>
            </a:r>
          </a:p>
          <a:p>
            <a:r>
              <a:rPr lang="en-US" altLang="it-IT" sz="2000" b="1">
                <a:latin typeface="Courier New" panose="02070309020205020404" pitchFamily="49" charset="0"/>
              </a:rPr>
              <a:t>    requestAnimFrame( render );</a:t>
            </a:r>
          </a:p>
          <a:p>
            <a:r>
              <a:rPr lang="en-US" altLang="it-IT" sz="2000" b="1">
                <a:latin typeface="Courier New" panose="02070309020205020404" pitchFamily="49" charset="0"/>
              </a:rPr>
              <a:t>}</a:t>
            </a:r>
          </a:p>
        </p:txBody>
      </p:sp>
      <p:sp>
        <p:nvSpPr>
          <p:cNvPr id="3994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59F440EF-1A9B-4D11-8F1D-060E3E6E1F88}" type="slidenum">
              <a:rPr lang="es-ES" altLang="it-IT" sz="1000">
                <a:latin typeface="Arial" panose="020B0604020202020204" pitchFamily="34" charset="0"/>
              </a:rPr>
              <a:pPr lvl="1"/>
              <a:t>2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6248400" cy="1066800"/>
          </a:xfrm>
        </p:spPr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Objectives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620000" cy="4724400"/>
          </a:xfrm>
        </p:spPr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Introduce simple data structures for building polygonal models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Vertex lists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Edge lists</a:t>
            </a:r>
          </a:p>
        </p:txBody>
      </p:sp>
      <p:sp>
        <p:nvSpPr>
          <p:cNvPr id="614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5EB19FBF-810E-4FCF-85BF-AB6BAAFAA608}" type="slidenum">
              <a:rPr lang="es-ES" altLang="it-IT" sz="1000">
                <a:latin typeface="Arial" panose="020B0604020202020204" pitchFamily="34" charset="0"/>
              </a:rPr>
              <a:pPr lvl="1"/>
              <a:t>20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41987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Mapping indices to faces</a:t>
            </a:r>
          </a:p>
        </p:txBody>
      </p:sp>
      <p:sp>
        <p:nvSpPr>
          <p:cNvPr id="41988" name="Text Box 1028"/>
          <p:cNvSpPr txBox="1">
            <a:spLocks noChangeArrowheads="1"/>
          </p:cNvSpPr>
          <p:nvPr/>
        </p:nvSpPr>
        <p:spPr bwMode="auto">
          <a:xfrm>
            <a:off x="2438400" y="1595438"/>
            <a:ext cx="2954338" cy="526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b="1">
                <a:latin typeface="Courier New" panose="02070309020205020404" pitchFamily="49" charset="0"/>
              </a:rPr>
              <a:t>var indices = [</a:t>
            </a:r>
          </a:p>
          <a:p>
            <a:r>
              <a:rPr lang="en-US" altLang="it-IT" b="1">
                <a:latin typeface="Courier New" panose="02070309020205020404" pitchFamily="49" charset="0"/>
              </a:rPr>
              <a:t>1,0,3,</a:t>
            </a:r>
          </a:p>
          <a:p>
            <a:r>
              <a:rPr lang="en-US" altLang="it-IT" b="1">
                <a:latin typeface="Courier New" panose="02070309020205020404" pitchFamily="49" charset="0"/>
              </a:rPr>
              <a:t>3,2,1,</a:t>
            </a:r>
          </a:p>
          <a:p>
            <a:r>
              <a:rPr lang="en-US" altLang="it-IT" b="1">
                <a:latin typeface="Courier New" panose="02070309020205020404" pitchFamily="49" charset="0"/>
              </a:rPr>
              <a:t>2,3,7,</a:t>
            </a:r>
          </a:p>
          <a:p>
            <a:r>
              <a:rPr lang="en-US" altLang="it-IT" b="1">
                <a:latin typeface="Courier New" panose="02070309020205020404" pitchFamily="49" charset="0"/>
              </a:rPr>
              <a:t>7,6,2, </a:t>
            </a:r>
          </a:p>
          <a:p>
            <a:r>
              <a:rPr lang="en-US" altLang="it-IT" b="1">
                <a:latin typeface="Courier New" panose="02070309020205020404" pitchFamily="49" charset="0"/>
              </a:rPr>
              <a:t>3,0,4,</a:t>
            </a:r>
          </a:p>
          <a:p>
            <a:r>
              <a:rPr lang="en-US" altLang="it-IT" b="1">
                <a:latin typeface="Courier New" panose="02070309020205020404" pitchFamily="49" charset="0"/>
              </a:rPr>
              <a:t>4,7,3,</a:t>
            </a:r>
          </a:p>
          <a:p>
            <a:r>
              <a:rPr lang="en-US" altLang="it-IT" b="1">
                <a:latin typeface="Courier New" panose="02070309020205020404" pitchFamily="49" charset="0"/>
              </a:rPr>
              <a:t>6,5,1,</a:t>
            </a:r>
          </a:p>
          <a:p>
            <a:r>
              <a:rPr lang="en-US" altLang="it-IT" b="1">
                <a:latin typeface="Courier New" panose="02070309020205020404" pitchFamily="49" charset="0"/>
              </a:rPr>
              <a:t>1,2,6,</a:t>
            </a:r>
          </a:p>
          <a:p>
            <a:r>
              <a:rPr lang="en-US" altLang="it-IT" b="1">
                <a:latin typeface="Courier New" panose="02070309020205020404" pitchFamily="49" charset="0"/>
              </a:rPr>
              <a:t>4,5,6,</a:t>
            </a:r>
          </a:p>
          <a:p>
            <a:r>
              <a:rPr lang="en-US" altLang="it-IT" b="1">
                <a:latin typeface="Courier New" panose="02070309020205020404" pitchFamily="49" charset="0"/>
              </a:rPr>
              <a:t>6,7,4,</a:t>
            </a:r>
          </a:p>
          <a:p>
            <a:r>
              <a:rPr lang="en-US" altLang="it-IT" b="1">
                <a:latin typeface="Courier New" panose="02070309020205020404" pitchFamily="49" charset="0"/>
              </a:rPr>
              <a:t>5,4,0,</a:t>
            </a:r>
          </a:p>
          <a:p>
            <a:r>
              <a:rPr lang="en-US" altLang="it-IT" b="1">
                <a:latin typeface="Courier New" panose="02070309020205020404" pitchFamily="49" charset="0"/>
              </a:rPr>
              <a:t>0,1,5</a:t>
            </a:r>
          </a:p>
          <a:p>
            <a:r>
              <a:rPr lang="en-US" altLang="it-IT" b="1">
                <a:latin typeface="Courier New" panose="02070309020205020404" pitchFamily="49" charset="0"/>
              </a:rPr>
              <a:t>];</a:t>
            </a:r>
          </a:p>
        </p:txBody>
      </p:sp>
      <p:sp>
        <p:nvSpPr>
          <p:cNvPr id="4198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Rendering by Elements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Send indices to GPU</a:t>
            </a:r>
          </a:p>
          <a:p>
            <a:endParaRPr lang="en-US" altLang="it-IT">
              <a:ea typeface="ＭＳ Ｐゴシック" panose="020B0600070205080204" pitchFamily="34" charset="-128"/>
            </a:endParaRPr>
          </a:p>
          <a:p>
            <a:pPr>
              <a:buFontTx/>
              <a:buNone/>
            </a:pPr>
            <a:endParaRPr lang="en-US" altLang="it-IT">
              <a:ea typeface="ＭＳ Ｐゴシック" panose="020B0600070205080204" pitchFamily="34" charset="-128"/>
            </a:endParaRPr>
          </a:p>
          <a:p>
            <a:endParaRPr lang="en-US" altLang="it-IT">
              <a:ea typeface="ＭＳ Ｐゴシック" panose="020B0600070205080204" pitchFamily="34" charset="-128"/>
            </a:endParaRPr>
          </a:p>
          <a:p>
            <a:r>
              <a:rPr lang="en-US" altLang="it-IT">
                <a:ea typeface="ＭＳ Ｐゴシック" panose="020B0600070205080204" pitchFamily="34" charset="-128"/>
              </a:rPr>
              <a:t>Render by elements</a:t>
            </a:r>
          </a:p>
          <a:p>
            <a:endParaRPr lang="en-US" altLang="it-IT">
              <a:ea typeface="ＭＳ Ｐゴシック" panose="020B0600070205080204" pitchFamily="34" charset="-128"/>
            </a:endParaRPr>
          </a:p>
          <a:p>
            <a:endParaRPr lang="en-US" altLang="it-IT">
              <a:ea typeface="ＭＳ Ｐゴシック" panose="020B0600070205080204" pitchFamily="34" charset="-128"/>
            </a:endParaRPr>
          </a:p>
          <a:p>
            <a:r>
              <a:rPr lang="en-US" altLang="it-IT">
                <a:ea typeface="ＭＳ Ｐゴシック" panose="020B0600070205080204" pitchFamily="34" charset="-128"/>
              </a:rPr>
              <a:t>Even more efficient if we use triangle strips or triangle fans</a:t>
            </a: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CF97F1EC-A356-48D6-949E-251254B1D8D2}" type="slidenum">
              <a:rPr lang="es-ES" altLang="it-IT" sz="1000">
                <a:latin typeface="Arial" panose="020B0604020202020204" pitchFamily="34" charset="0"/>
              </a:rPr>
              <a:pPr lvl="1"/>
              <a:t>21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44037" name="TextBox 4"/>
          <p:cNvSpPr txBox="1">
            <a:spLocks noChangeArrowheads="1"/>
          </p:cNvSpPr>
          <p:nvPr/>
        </p:nvSpPr>
        <p:spPr bwMode="auto">
          <a:xfrm>
            <a:off x="457200" y="2209800"/>
            <a:ext cx="75438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2000" b="1">
                <a:latin typeface="Courier New" panose="02070309020205020404" pitchFamily="49" charset="0"/>
              </a:rPr>
              <a:t>var iBuffer = gl.createBuffer();</a:t>
            </a:r>
          </a:p>
          <a:p>
            <a:r>
              <a:rPr lang="en-US" altLang="it-IT" sz="2000" b="1">
                <a:latin typeface="Courier New" panose="02070309020205020404" pitchFamily="49" charset="0"/>
              </a:rPr>
              <a:t>gl.bindBuffer(gl.ELEMENT_ARRAY_BUFFER, iBuffer);</a:t>
            </a:r>
          </a:p>
          <a:p>
            <a:r>
              <a:rPr lang="en-US" altLang="it-IT" sz="2000" b="1">
                <a:latin typeface="Courier New" panose="02070309020205020404" pitchFamily="49" charset="0"/>
              </a:rPr>
              <a:t>gl.bufferData(gl.ELEMENT_ARRAY_BUFFER, </a:t>
            </a:r>
          </a:p>
          <a:p>
            <a:r>
              <a:rPr lang="en-US" altLang="it-IT" sz="2000" b="1">
                <a:latin typeface="Courier New" panose="02070309020205020404" pitchFamily="49" charset="0"/>
              </a:rPr>
              <a:t>       new Uint8Array(indices), gl.STATIC_DRAW);</a:t>
            </a:r>
          </a:p>
        </p:txBody>
      </p:sp>
      <p:sp>
        <p:nvSpPr>
          <p:cNvPr id="44038" name="TextBox 5"/>
          <p:cNvSpPr txBox="1">
            <a:spLocks noChangeArrowheads="1"/>
          </p:cNvSpPr>
          <p:nvPr/>
        </p:nvSpPr>
        <p:spPr bwMode="auto">
          <a:xfrm>
            <a:off x="533400" y="4572000"/>
            <a:ext cx="7467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2000" b="1">
                <a:latin typeface="Courier New" panose="02070309020205020404" pitchFamily="49" charset="0"/>
              </a:rPr>
              <a:t>gl.drawElements( gl.TRIANGLES, numVertices,</a:t>
            </a:r>
          </a:p>
          <a:p>
            <a:r>
              <a:rPr lang="en-US" altLang="it-IT" sz="2000" b="1">
                <a:latin typeface="Courier New" panose="02070309020205020404" pitchFamily="49" charset="0"/>
              </a:rPr>
              <a:t>    gl.UNSIGNED_BYTE, 0 );</a:t>
            </a:r>
          </a:p>
        </p:txBody>
      </p:sp>
      <p:sp>
        <p:nvSpPr>
          <p:cNvPr id="44039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1371600" y="228600"/>
            <a:ext cx="7391400" cy="1066800"/>
          </a:xfrm>
        </p:spPr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Adding Buttons for Rotation</a:t>
            </a:r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B5973257-5A56-45EB-A2A1-9582BC298BDE}" type="slidenum">
              <a:rPr lang="es-ES" altLang="it-IT" sz="1000">
                <a:latin typeface="Arial" panose="020B0604020202020204" pitchFamily="34" charset="0"/>
              </a:rPr>
              <a:pPr lvl="1"/>
              <a:t>22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45060" name="TextBox 4"/>
          <p:cNvSpPr txBox="1">
            <a:spLocks noChangeArrowheads="1"/>
          </p:cNvSpPr>
          <p:nvPr/>
        </p:nvSpPr>
        <p:spPr bwMode="auto">
          <a:xfrm>
            <a:off x="533400" y="1600200"/>
            <a:ext cx="7696200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2000" b="1">
                <a:latin typeface="Courier New" panose="02070309020205020404" pitchFamily="49" charset="0"/>
              </a:rPr>
              <a:t>var xAxis = 0;</a:t>
            </a:r>
          </a:p>
          <a:p>
            <a:r>
              <a:rPr lang="en-US" altLang="it-IT" sz="2000" b="1">
                <a:latin typeface="Courier New" panose="02070309020205020404" pitchFamily="49" charset="0"/>
              </a:rPr>
              <a:t>var yAxis = 1;</a:t>
            </a:r>
          </a:p>
          <a:p>
            <a:r>
              <a:rPr lang="en-US" altLang="it-IT" sz="2000" b="1">
                <a:latin typeface="Courier New" panose="02070309020205020404" pitchFamily="49" charset="0"/>
              </a:rPr>
              <a:t>var zAxis = 2;</a:t>
            </a:r>
          </a:p>
          <a:p>
            <a:r>
              <a:rPr lang="en-US" altLang="it-IT" sz="2000" b="1">
                <a:latin typeface="Courier New" panose="02070309020205020404" pitchFamily="49" charset="0"/>
              </a:rPr>
              <a:t>var axis = 0;</a:t>
            </a:r>
          </a:p>
          <a:p>
            <a:r>
              <a:rPr lang="en-US" altLang="it-IT" sz="2000" b="1">
                <a:latin typeface="Courier New" panose="02070309020205020404" pitchFamily="49" charset="0"/>
              </a:rPr>
              <a:t>var theta = [ 0, 0, 0 ];</a:t>
            </a:r>
          </a:p>
          <a:p>
            <a:r>
              <a:rPr lang="en-US" altLang="it-IT" sz="2000" b="1">
                <a:latin typeface="Courier New" panose="02070309020205020404" pitchFamily="49" charset="0"/>
              </a:rPr>
              <a:t>var thetaLoc;</a:t>
            </a:r>
          </a:p>
          <a:p>
            <a:endParaRPr lang="en-US" altLang="it-IT" sz="2000" b="1">
              <a:latin typeface="Courier New" panose="02070309020205020404" pitchFamily="49" charset="0"/>
            </a:endParaRPr>
          </a:p>
          <a:p>
            <a:r>
              <a:rPr lang="en-US" altLang="it-IT" sz="2000" b="1">
                <a:latin typeface="Courier New" panose="02070309020205020404" pitchFamily="49" charset="0"/>
              </a:rPr>
              <a:t>document.getElementById( "xButton" ).onclick = function () {        axis = xAxis;    };    document.getElementById( "yButton" ).onclick = function () {        axis = yAxis;    };    document.getElementById( "zButton" ).onclick = function () {        axis = zAxis;    };</a:t>
            </a:r>
          </a:p>
        </p:txBody>
      </p:sp>
      <p:sp>
        <p:nvSpPr>
          <p:cNvPr id="4506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Render Function</a:t>
            </a:r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5B7B5721-1D94-463A-AA59-E9ACAD29B60C}" type="slidenum">
              <a:rPr lang="es-ES" altLang="it-IT" sz="1000">
                <a:latin typeface="Arial" panose="020B0604020202020204" pitchFamily="34" charset="0"/>
              </a:rPr>
              <a:pPr lvl="1"/>
              <a:t>23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47108" name="TextBox 5"/>
          <p:cNvSpPr txBox="1">
            <a:spLocks noChangeArrowheads="1"/>
          </p:cNvSpPr>
          <p:nvPr/>
        </p:nvSpPr>
        <p:spPr bwMode="auto">
          <a:xfrm>
            <a:off x="152400" y="1905000"/>
            <a:ext cx="87630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2000" b="1">
                <a:latin typeface="Courier New" panose="02070309020205020404" pitchFamily="49" charset="0"/>
              </a:rPr>
              <a:t>function render(){</a:t>
            </a:r>
          </a:p>
          <a:p>
            <a:r>
              <a:rPr lang="en-US" altLang="it-IT" sz="2000" b="1">
                <a:latin typeface="Courier New" panose="02070309020205020404" pitchFamily="49" charset="0"/>
              </a:rPr>
              <a:t>    gl.clear( gl.COLOR_BUFFER_BIT |gl.DEPTH_BUFFER_BIT);</a:t>
            </a:r>
          </a:p>
          <a:p>
            <a:r>
              <a:rPr lang="en-US" altLang="it-IT" sz="2000" b="1">
                <a:latin typeface="Courier New" panose="02070309020205020404" pitchFamily="49" charset="0"/>
              </a:rPr>
              <a:t>    theta[axis] += 2.0;</a:t>
            </a:r>
          </a:p>
          <a:p>
            <a:r>
              <a:rPr lang="en-US" altLang="it-IT" sz="2000" b="1">
                <a:latin typeface="Courier New" panose="02070309020205020404" pitchFamily="49" charset="0"/>
              </a:rPr>
              <a:t>    gl.uniform3fv(thetaLoc, theta);</a:t>
            </a:r>
          </a:p>
          <a:p>
            <a:r>
              <a:rPr lang="en-US" altLang="it-IT" sz="2000" b="1">
                <a:latin typeface="Courier New" panose="02070309020205020404" pitchFamily="49" charset="0"/>
              </a:rPr>
              <a:t>    gl.drawArrays( gl.TRIANGLES, 0, numVertices );</a:t>
            </a:r>
          </a:p>
          <a:p>
            <a:r>
              <a:rPr lang="en-US" altLang="it-IT" sz="2000" b="1">
                <a:latin typeface="Courier New" panose="02070309020205020404" pitchFamily="49" charset="0"/>
              </a:rPr>
              <a:t>    requestAnimFrame( render );</a:t>
            </a:r>
          </a:p>
          <a:p>
            <a:r>
              <a:rPr lang="en-US" altLang="it-IT" sz="2000" b="1">
                <a:latin typeface="Courier New" panose="02070309020205020404" pitchFamily="49" charset="0"/>
              </a:rPr>
              <a:t>}</a:t>
            </a:r>
          </a:p>
        </p:txBody>
      </p:sp>
      <p:sp>
        <p:nvSpPr>
          <p:cNvPr id="4710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127C9FCE-C2BB-4BDE-B6AC-4390466A8BB0}" type="slidenum">
              <a:rPr lang="es-ES" altLang="it-IT" sz="1000">
                <a:latin typeface="Arial" panose="020B0604020202020204" pitchFamily="34" charset="0"/>
              </a:rPr>
              <a:pPr lvl="1"/>
              <a:t>24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4915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Introduction to Computer Graphics with WebGL</a:t>
            </a:r>
          </a:p>
        </p:txBody>
      </p:sp>
      <p:sp>
        <p:nvSpPr>
          <p:cNvPr id="4915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981200"/>
            <a:ext cx="7543800" cy="1752600"/>
          </a:xfrm>
        </p:spPr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Ed Angel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Professor Emeritus of Computer Science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Founding Director, Arts, Research, Technology and Science Laboratory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University of New Mexico</a:t>
            </a:r>
          </a:p>
        </p:txBody>
      </p:sp>
      <p:sp>
        <p:nvSpPr>
          <p:cNvPr id="4915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99F9BE6C-63B2-4187-B8C0-05B40AE3C9E7}" type="slidenum">
              <a:rPr lang="es-ES" altLang="it-IT" sz="1000">
                <a:latin typeface="Arial" panose="020B0604020202020204" pitchFamily="34" charset="0"/>
              </a:rPr>
              <a:pPr lvl="1"/>
              <a:t>25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1752600"/>
            <a:ext cx="7772400" cy="1143000"/>
          </a:xfrm>
        </p:spPr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Classical Viewing</a:t>
            </a:r>
          </a:p>
        </p:txBody>
      </p:sp>
      <p:sp>
        <p:nvSpPr>
          <p:cNvPr id="5120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3276600"/>
            <a:ext cx="6400800" cy="1752600"/>
          </a:xfrm>
        </p:spPr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Ed Angel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Professor Emeritus of Computer Science 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University of New Mexico</a:t>
            </a:r>
          </a:p>
        </p:txBody>
      </p:sp>
      <p:sp>
        <p:nvSpPr>
          <p:cNvPr id="5120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BF0F5B33-E450-4FB0-9C79-47E4F6A15150}" type="slidenum">
              <a:rPr lang="es-ES" altLang="it-IT" sz="1000">
                <a:latin typeface="Arial" panose="020B0604020202020204" pitchFamily="34" charset="0"/>
              </a:rPr>
              <a:pPr lvl="1"/>
              <a:t>26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53251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6248400" cy="1066800"/>
          </a:xfrm>
        </p:spPr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Objectives</a:t>
            </a:r>
          </a:p>
        </p:txBody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620000" cy="4724400"/>
          </a:xfrm>
        </p:spPr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Introduce the classical views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Compare and contrast image formation by computer with how images have been formed by architects, artists, and engineers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Learn the benefits and drawbacks of each type of view</a:t>
            </a:r>
          </a:p>
        </p:txBody>
      </p:sp>
      <p:sp>
        <p:nvSpPr>
          <p:cNvPr id="5325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26667141-7344-4E75-B7B9-EF97C8E9B053}" type="slidenum">
              <a:rPr lang="es-ES" altLang="it-IT" sz="1000">
                <a:latin typeface="Arial" panose="020B0604020202020204" pitchFamily="34" charset="0"/>
              </a:rPr>
              <a:pPr lvl="1"/>
              <a:t>27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55299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Classical Viewing</a:t>
            </a:r>
          </a:p>
        </p:txBody>
      </p:sp>
      <p:sp>
        <p:nvSpPr>
          <p:cNvPr id="55300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876800"/>
          </a:xfrm>
        </p:spPr>
        <p:txBody>
          <a:bodyPr/>
          <a:lstStyle/>
          <a:p>
            <a:r>
              <a:rPr lang="en-US" altLang="it-IT" sz="2400">
                <a:ea typeface="ＭＳ Ｐゴシック" panose="020B0600070205080204" pitchFamily="34" charset="-128"/>
              </a:rPr>
              <a:t>Viewing requires three basic elements</a:t>
            </a:r>
          </a:p>
          <a:p>
            <a:pPr lvl="1"/>
            <a:r>
              <a:rPr lang="en-US" altLang="it-IT" sz="2200">
                <a:ea typeface="ＭＳ Ｐゴシック" panose="020B0600070205080204" pitchFamily="34" charset="-128"/>
              </a:rPr>
              <a:t>One or more objects</a:t>
            </a:r>
          </a:p>
          <a:p>
            <a:pPr lvl="1"/>
            <a:r>
              <a:rPr lang="en-US" altLang="it-IT" sz="2200">
                <a:ea typeface="ＭＳ Ｐゴシック" panose="020B0600070205080204" pitchFamily="34" charset="-128"/>
              </a:rPr>
              <a:t>A viewer with a projection surface</a:t>
            </a:r>
          </a:p>
          <a:p>
            <a:pPr lvl="1"/>
            <a:r>
              <a:rPr lang="en-US" altLang="it-IT" sz="2200">
                <a:ea typeface="ＭＳ Ｐゴシック" panose="020B0600070205080204" pitchFamily="34" charset="-128"/>
              </a:rPr>
              <a:t>Projectors that go from the object(s) to the projection surface</a:t>
            </a:r>
          </a:p>
          <a:p>
            <a:r>
              <a:rPr lang="en-US" altLang="it-IT" sz="2400">
                <a:ea typeface="ＭＳ Ｐゴシック" panose="020B0600070205080204" pitchFamily="34" charset="-128"/>
              </a:rPr>
              <a:t>Classical views are based on the relationship among these elements</a:t>
            </a:r>
          </a:p>
          <a:p>
            <a:pPr lvl="1"/>
            <a:r>
              <a:rPr lang="en-US" altLang="it-IT" sz="2200">
                <a:ea typeface="ＭＳ Ｐゴシック" panose="020B0600070205080204" pitchFamily="34" charset="-128"/>
              </a:rPr>
              <a:t>The viewer picks up the object and orients it how she would like to see it</a:t>
            </a:r>
          </a:p>
          <a:p>
            <a:r>
              <a:rPr lang="en-US" altLang="it-IT" sz="2400">
                <a:ea typeface="ＭＳ Ｐゴシック" panose="020B0600070205080204" pitchFamily="34" charset="-128"/>
              </a:rPr>
              <a:t>Each object is assumed to constructed from flat </a:t>
            </a:r>
            <a:r>
              <a:rPr lang="en-US" altLang="it-IT" sz="2400" i="1">
                <a:ea typeface="ＭＳ Ｐゴシック" panose="020B0600070205080204" pitchFamily="34" charset="-128"/>
              </a:rPr>
              <a:t>principal faces </a:t>
            </a:r>
          </a:p>
          <a:p>
            <a:pPr lvl="1"/>
            <a:r>
              <a:rPr lang="en-US" altLang="it-IT" sz="2000">
                <a:ea typeface="ＭＳ Ｐゴシック" panose="020B0600070205080204" pitchFamily="34" charset="-128"/>
              </a:rPr>
              <a:t>Buildings, polyhedra, manufactured objects</a:t>
            </a:r>
          </a:p>
        </p:txBody>
      </p:sp>
      <p:sp>
        <p:nvSpPr>
          <p:cNvPr id="5530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F4882810-F6C4-4150-99B7-762708B44804}" type="slidenum">
              <a:rPr lang="es-ES" altLang="it-IT" sz="1000">
                <a:latin typeface="Arial" panose="020B0604020202020204" pitchFamily="34" charset="0"/>
              </a:rPr>
              <a:pPr lvl="1"/>
              <a:t>28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57347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371600" y="228600"/>
            <a:ext cx="7162800" cy="1066800"/>
          </a:xfrm>
        </p:spPr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Planar Geometric Projections</a:t>
            </a:r>
          </a:p>
        </p:txBody>
      </p:sp>
      <p:sp>
        <p:nvSpPr>
          <p:cNvPr id="57348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Standard projections project onto a plane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Projectors are lines that either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converge at a center of projection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are parallel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Such projections preserve lines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but not necessarily angles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Nonplanar projections are needed for applications such as map construction</a:t>
            </a:r>
          </a:p>
        </p:txBody>
      </p:sp>
      <p:sp>
        <p:nvSpPr>
          <p:cNvPr id="5734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6F267703-8204-4DFE-A088-0B1F8B56FC19}" type="slidenum">
              <a:rPr lang="es-ES" altLang="it-IT" sz="1000">
                <a:latin typeface="Arial" panose="020B0604020202020204" pitchFamily="34" charset="0"/>
              </a:rPr>
              <a:pPr lvl="1"/>
              <a:t>29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593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Classical Projections</a:t>
            </a:r>
          </a:p>
        </p:txBody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>
              <a:ea typeface="ＭＳ Ｐゴシック" panose="020B0600070205080204" pitchFamily="34" charset="-128"/>
            </a:endParaRPr>
          </a:p>
        </p:txBody>
      </p:sp>
      <p:pic>
        <p:nvPicPr>
          <p:cNvPr id="59397" name="Picture 5" descr="C:\BOOK\OpenGL\Paul Final\Art\jpeg\AN05F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47800"/>
            <a:ext cx="7993063" cy="494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8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C6996E0A-488A-49C7-9FB5-403E6A29CDA9}" type="slidenum">
              <a:rPr lang="es-ES" altLang="it-IT" sz="1000">
                <a:latin typeface="Arial" panose="020B0604020202020204" pitchFamily="34" charset="0"/>
              </a:rPr>
              <a:pPr lvl="1"/>
              <a:t>3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Representing a Mesh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it-IT" sz="2700">
                <a:ea typeface="ＭＳ Ｐゴシック" panose="020B0600070205080204" pitchFamily="34" charset="-128"/>
              </a:rPr>
              <a:t>Consider a mesh</a:t>
            </a:r>
          </a:p>
          <a:p>
            <a:endParaRPr lang="en-US" altLang="it-IT" sz="2700">
              <a:ea typeface="ＭＳ Ｐゴシック" panose="020B0600070205080204" pitchFamily="34" charset="-128"/>
            </a:endParaRPr>
          </a:p>
          <a:p>
            <a:endParaRPr lang="en-US" altLang="it-IT">
              <a:ea typeface="ＭＳ Ｐゴシック" panose="020B0600070205080204" pitchFamily="34" charset="-128"/>
            </a:endParaRPr>
          </a:p>
          <a:p>
            <a:endParaRPr lang="en-US" altLang="it-IT">
              <a:ea typeface="ＭＳ Ｐゴシック" panose="020B0600070205080204" pitchFamily="34" charset="-128"/>
            </a:endParaRPr>
          </a:p>
          <a:p>
            <a:endParaRPr lang="en-US" altLang="it-IT" sz="2700">
              <a:ea typeface="ＭＳ Ｐゴシック" panose="020B0600070205080204" pitchFamily="34" charset="-128"/>
            </a:endParaRPr>
          </a:p>
          <a:p>
            <a:r>
              <a:rPr lang="en-US" altLang="it-IT" sz="2700">
                <a:ea typeface="ＭＳ Ｐゴシック" panose="020B0600070205080204" pitchFamily="34" charset="-128"/>
              </a:rPr>
              <a:t>There are 8 nodes and 12 edges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5 interior polygons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6 interior (shared) edges</a:t>
            </a:r>
          </a:p>
          <a:p>
            <a:r>
              <a:rPr lang="en-US" altLang="it-IT" sz="2700">
                <a:ea typeface="ＭＳ Ｐゴシック" panose="020B0600070205080204" pitchFamily="34" charset="-128"/>
              </a:rPr>
              <a:t>Each vertex has a location </a:t>
            </a:r>
            <a:r>
              <a:rPr lang="en-US" altLang="it-IT" sz="27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v</a:t>
            </a:r>
            <a:r>
              <a:rPr lang="en-US" altLang="it-IT" sz="2700" baseline="-25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i</a:t>
            </a:r>
            <a:r>
              <a:rPr lang="en-US" altLang="it-IT" sz="27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= (x</a:t>
            </a:r>
            <a:r>
              <a:rPr lang="en-US" altLang="it-IT" sz="2700" baseline="-25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i</a:t>
            </a:r>
            <a:r>
              <a:rPr lang="en-US" altLang="it-IT" sz="27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y</a:t>
            </a:r>
            <a:r>
              <a:rPr lang="en-US" altLang="it-IT" sz="2700" baseline="-25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i</a:t>
            </a:r>
            <a:r>
              <a:rPr lang="en-US" altLang="it-IT" sz="27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z</a:t>
            </a:r>
            <a:r>
              <a:rPr lang="en-US" altLang="it-IT" sz="2700" baseline="-25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i</a:t>
            </a:r>
            <a:r>
              <a:rPr lang="en-US" altLang="it-IT" sz="27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)</a:t>
            </a:r>
          </a:p>
        </p:txBody>
      </p:sp>
      <p:sp>
        <p:nvSpPr>
          <p:cNvPr id="8197" name="Freeform 6"/>
          <p:cNvSpPr>
            <a:spLocks/>
          </p:cNvSpPr>
          <p:nvPr/>
        </p:nvSpPr>
        <p:spPr bwMode="auto">
          <a:xfrm>
            <a:off x="2209800" y="1905000"/>
            <a:ext cx="2743200" cy="2209800"/>
          </a:xfrm>
          <a:custGeom>
            <a:avLst/>
            <a:gdLst>
              <a:gd name="T0" fmla="*/ 0 w 1728"/>
              <a:gd name="T1" fmla="*/ 2147483646 h 1392"/>
              <a:gd name="T2" fmla="*/ 2147483646 w 1728"/>
              <a:gd name="T3" fmla="*/ 2147483646 h 1392"/>
              <a:gd name="T4" fmla="*/ 2147483646 w 1728"/>
              <a:gd name="T5" fmla="*/ 0 h 1392"/>
              <a:gd name="T6" fmla="*/ 2147483646 w 1728"/>
              <a:gd name="T7" fmla="*/ 2147483646 h 1392"/>
              <a:gd name="T8" fmla="*/ 2147483646 w 1728"/>
              <a:gd name="T9" fmla="*/ 2147483646 h 1392"/>
              <a:gd name="T10" fmla="*/ 2147483646 w 1728"/>
              <a:gd name="T11" fmla="*/ 2147483646 h 1392"/>
              <a:gd name="T12" fmla="*/ 0 w 1728"/>
              <a:gd name="T13" fmla="*/ 2147483646 h 139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728"/>
              <a:gd name="T22" fmla="*/ 0 h 1392"/>
              <a:gd name="T23" fmla="*/ 1728 w 1728"/>
              <a:gd name="T24" fmla="*/ 1392 h 139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728" h="1392">
                <a:moveTo>
                  <a:pt x="0" y="1008"/>
                </a:moveTo>
                <a:lnTo>
                  <a:pt x="288" y="144"/>
                </a:lnTo>
                <a:lnTo>
                  <a:pt x="1344" y="0"/>
                </a:lnTo>
                <a:lnTo>
                  <a:pt x="1728" y="432"/>
                </a:lnTo>
                <a:lnTo>
                  <a:pt x="1296" y="1152"/>
                </a:lnTo>
                <a:lnTo>
                  <a:pt x="672" y="1392"/>
                </a:lnTo>
                <a:lnTo>
                  <a:pt x="0" y="1008"/>
                </a:lnTo>
                <a:close/>
              </a:path>
            </a:pathLst>
          </a:custGeom>
          <a:noFill/>
          <a:ln w="28575">
            <a:solidFill>
              <a:schemeClr val="accent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 anchorCtr="1"/>
          <a:lstStyle/>
          <a:p>
            <a:endParaRPr lang="it-IT"/>
          </a:p>
        </p:txBody>
      </p:sp>
      <p:sp>
        <p:nvSpPr>
          <p:cNvPr id="8198" name="Line 8"/>
          <p:cNvSpPr>
            <a:spLocks noChangeShapeType="1"/>
          </p:cNvSpPr>
          <p:nvPr/>
        </p:nvSpPr>
        <p:spPr bwMode="auto">
          <a:xfrm flipV="1">
            <a:off x="2209800" y="3048000"/>
            <a:ext cx="1295400" cy="4572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it-IT"/>
          </a:p>
        </p:txBody>
      </p:sp>
      <p:sp>
        <p:nvSpPr>
          <p:cNvPr id="8199" name="Line 9"/>
          <p:cNvSpPr>
            <a:spLocks noChangeShapeType="1"/>
          </p:cNvSpPr>
          <p:nvPr/>
        </p:nvSpPr>
        <p:spPr bwMode="auto">
          <a:xfrm flipH="1">
            <a:off x="3276600" y="3048000"/>
            <a:ext cx="228600" cy="10668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it-IT"/>
          </a:p>
        </p:txBody>
      </p:sp>
      <p:sp>
        <p:nvSpPr>
          <p:cNvPr id="8200" name="Line 10"/>
          <p:cNvSpPr>
            <a:spLocks noChangeShapeType="1"/>
          </p:cNvSpPr>
          <p:nvPr/>
        </p:nvSpPr>
        <p:spPr bwMode="auto">
          <a:xfrm flipV="1">
            <a:off x="3505200" y="2590800"/>
            <a:ext cx="1447800" cy="4572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it-IT"/>
          </a:p>
        </p:txBody>
      </p:sp>
      <p:sp>
        <p:nvSpPr>
          <p:cNvPr id="8201" name="Line 11"/>
          <p:cNvSpPr>
            <a:spLocks noChangeShapeType="1"/>
          </p:cNvSpPr>
          <p:nvPr/>
        </p:nvSpPr>
        <p:spPr bwMode="auto">
          <a:xfrm flipH="1" flipV="1">
            <a:off x="3276600" y="2514600"/>
            <a:ext cx="228600" cy="5334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it-IT"/>
          </a:p>
        </p:txBody>
      </p:sp>
      <p:sp>
        <p:nvSpPr>
          <p:cNvPr id="8202" name="Line 12"/>
          <p:cNvSpPr>
            <a:spLocks noChangeShapeType="1"/>
          </p:cNvSpPr>
          <p:nvPr/>
        </p:nvSpPr>
        <p:spPr bwMode="auto">
          <a:xfrm flipV="1">
            <a:off x="3276600" y="1905000"/>
            <a:ext cx="1066800" cy="6096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it-IT"/>
          </a:p>
        </p:txBody>
      </p:sp>
      <p:sp>
        <p:nvSpPr>
          <p:cNvPr id="8203" name="Line 13"/>
          <p:cNvSpPr>
            <a:spLocks noChangeShapeType="1"/>
          </p:cNvSpPr>
          <p:nvPr/>
        </p:nvSpPr>
        <p:spPr bwMode="auto">
          <a:xfrm flipH="1" flipV="1">
            <a:off x="2667000" y="2133600"/>
            <a:ext cx="609600" cy="3810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it-IT"/>
          </a:p>
        </p:txBody>
      </p:sp>
      <p:sp>
        <p:nvSpPr>
          <p:cNvPr id="8204" name="Oval 14"/>
          <p:cNvSpPr>
            <a:spLocks noChangeArrowheads="1"/>
          </p:cNvSpPr>
          <p:nvPr/>
        </p:nvSpPr>
        <p:spPr bwMode="auto">
          <a:xfrm>
            <a:off x="2133600" y="3429000"/>
            <a:ext cx="152400" cy="152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it-IT" altLang="it-IT"/>
          </a:p>
        </p:txBody>
      </p:sp>
      <p:sp>
        <p:nvSpPr>
          <p:cNvPr id="8205" name="Oval 15"/>
          <p:cNvSpPr>
            <a:spLocks noChangeArrowheads="1"/>
          </p:cNvSpPr>
          <p:nvPr/>
        </p:nvSpPr>
        <p:spPr bwMode="auto">
          <a:xfrm>
            <a:off x="2590800" y="2057400"/>
            <a:ext cx="152400" cy="152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it-IT" altLang="it-IT"/>
          </a:p>
        </p:txBody>
      </p:sp>
      <p:sp>
        <p:nvSpPr>
          <p:cNvPr id="8206" name="Oval 16"/>
          <p:cNvSpPr>
            <a:spLocks noChangeArrowheads="1"/>
          </p:cNvSpPr>
          <p:nvPr/>
        </p:nvSpPr>
        <p:spPr bwMode="auto">
          <a:xfrm>
            <a:off x="3429000" y="2971800"/>
            <a:ext cx="152400" cy="152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it-IT" altLang="it-IT"/>
          </a:p>
        </p:txBody>
      </p:sp>
      <p:sp>
        <p:nvSpPr>
          <p:cNvPr id="8207" name="Oval 17"/>
          <p:cNvSpPr>
            <a:spLocks noChangeArrowheads="1"/>
          </p:cNvSpPr>
          <p:nvPr/>
        </p:nvSpPr>
        <p:spPr bwMode="auto">
          <a:xfrm>
            <a:off x="3200400" y="4038600"/>
            <a:ext cx="152400" cy="152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it-IT" altLang="it-IT"/>
          </a:p>
        </p:txBody>
      </p:sp>
      <p:sp>
        <p:nvSpPr>
          <p:cNvPr id="8208" name="Oval 18"/>
          <p:cNvSpPr>
            <a:spLocks noChangeArrowheads="1"/>
          </p:cNvSpPr>
          <p:nvPr/>
        </p:nvSpPr>
        <p:spPr bwMode="auto">
          <a:xfrm>
            <a:off x="4191000" y="3657600"/>
            <a:ext cx="152400" cy="152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it-IT" altLang="it-IT"/>
          </a:p>
        </p:txBody>
      </p:sp>
      <p:sp>
        <p:nvSpPr>
          <p:cNvPr id="8209" name="Oval 19"/>
          <p:cNvSpPr>
            <a:spLocks noChangeArrowheads="1"/>
          </p:cNvSpPr>
          <p:nvPr/>
        </p:nvSpPr>
        <p:spPr bwMode="auto">
          <a:xfrm>
            <a:off x="3200400" y="2438400"/>
            <a:ext cx="152400" cy="152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it-IT" altLang="it-IT"/>
          </a:p>
        </p:txBody>
      </p:sp>
      <p:sp>
        <p:nvSpPr>
          <p:cNvPr id="8210" name="Oval 20"/>
          <p:cNvSpPr>
            <a:spLocks noChangeArrowheads="1"/>
          </p:cNvSpPr>
          <p:nvPr/>
        </p:nvSpPr>
        <p:spPr bwMode="auto">
          <a:xfrm>
            <a:off x="4876800" y="2514600"/>
            <a:ext cx="152400" cy="152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it-IT" altLang="it-IT"/>
          </a:p>
        </p:txBody>
      </p:sp>
      <p:sp>
        <p:nvSpPr>
          <p:cNvPr id="8211" name="Oval 21"/>
          <p:cNvSpPr>
            <a:spLocks noChangeArrowheads="1"/>
          </p:cNvSpPr>
          <p:nvPr/>
        </p:nvSpPr>
        <p:spPr bwMode="auto">
          <a:xfrm>
            <a:off x="4191000" y="1828800"/>
            <a:ext cx="152400" cy="152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it-IT" altLang="it-IT"/>
          </a:p>
        </p:txBody>
      </p:sp>
      <p:sp>
        <p:nvSpPr>
          <p:cNvPr id="8212" name="Text Box 22"/>
          <p:cNvSpPr txBox="1">
            <a:spLocks noChangeArrowheads="1"/>
          </p:cNvSpPr>
          <p:nvPr/>
        </p:nvSpPr>
        <p:spPr bwMode="auto">
          <a:xfrm>
            <a:off x="1600200" y="32766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/>
              <a:t>v</a:t>
            </a:r>
            <a:r>
              <a:rPr lang="en-US" altLang="it-IT" sz="2800" baseline="-25000"/>
              <a:t>1</a:t>
            </a:r>
          </a:p>
        </p:txBody>
      </p:sp>
      <p:sp>
        <p:nvSpPr>
          <p:cNvPr id="8213" name="Text Box 23"/>
          <p:cNvSpPr txBox="1">
            <a:spLocks noChangeArrowheads="1"/>
          </p:cNvSpPr>
          <p:nvPr/>
        </p:nvSpPr>
        <p:spPr bwMode="auto">
          <a:xfrm>
            <a:off x="2819400" y="35052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/>
              <a:t>v</a:t>
            </a:r>
            <a:r>
              <a:rPr lang="en-US" altLang="it-IT" sz="2800" baseline="-25000"/>
              <a:t>2</a:t>
            </a:r>
          </a:p>
        </p:txBody>
      </p:sp>
      <p:sp>
        <p:nvSpPr>
          <p:cNvPr id="8214" name="Text Box 24"/>
          <p:cNvSpPr txBox="1">
            <a:spLocks noChangeArrowheads="1"/>
          </p:cNvSpPr>
          <p:nvPr/>
        </p:nvSpPr>
        <p:spPr bwMode="auto">
          <a:xfrm>
            <a:off x="3505200" y="30480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/>
              <a:t>v</a:t>
            </a:r>
            <a:r>
              <a:rPr lang="en-US" altLang="it-IT" sz="2800" baseline="-25000"/>
              <a:t>7</a:t>
            </a:r>
          </a:p>
        </p:txBody>
      </p:sp>
      <p:sp>
        <p:nvSpPr>
          <p:cNvPr id="8215" name="Text Box 25"/>
          <p:cNvSpPr txBox="1">
            <a:spLocks noChangeArrowheads="1"/>
          </p:cNvSpPr>
          <p:nvPr/>
        </p:nvSpPr>
        <p:spPr bwMode="auto">
          <a:xfrm>
            <a:off x="2057400" y="19812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/>
              <a:t>v</a:t>
            </a:r>
            <a:r>
              <a:rPr lang="en-US" altLang="it-IT" sz="2800" baseline="-25000"/>
              <a:t>6</a:t>
            </a:r>
          </a:p>
        </p:txBody>
      </p:sp>
      <p:sp>
        <p:nvSpPr>
          <p:cNvPr id="8216" name="Text Box 26"/>
          <p:cNvSpPr txBox="1">
            <a:spLocks noChangeArrowheads="1"/>
          </p:cNvSpPr>
          <p:nvPr/>
        </p:nvSpPr>
        <p:spPr bwMode="auto">
          <a:xfrm>
            <a:off x="3429000" y="23622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/>
              <a:t>v</a:t>
            </a:r>
            <a:r>
              <a:rPr lang="en-US" altLang="it-IT" sz="2800" baseline="-25000"/>
              <a:t>8</a:t>
            </a:r>
          </a:p>
        </p:txBody>
      </p:sp>
      <p:sp>
        <p:nvSpPr>
          <p:cNvPr id="8217" name="Text Box 27"/>
          <p:cNvSpPr txBox="1">
            <a:spLocks noChangeArrowheads="1"/>
          </p:cNvSpPr>
          <p:nvPr/>
        </p:nvSpPr>
        <p:spPr bwMode="auto">
          <a:xfrm>
            <a:off x="4495800" y="16002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/>
              <a:t>v</a:t>
            </a:r>
            <a:r>
              <a:rPr lang="en-US" altLang="it-IT" sz="2800" baseline="-25000"/>
              <a:t>5</a:t>
            </a:r>
          </a:p>
        </p:txBody>
      </p:sp>
      <p:sp>
        <p:nvSpPr>
          <p:cNvPr id="8218" name="Text Box 28"/>
          <p:cNvSpPr txBox="1">
            <a:spLocks noChangeArrowheads="1"/>
          </p:cNvSpPr>
          <p:nvPr/>
        </p:nvSpPr>
        <p:spPr bwMode="auto">
          <a:xfrm>
            <a:off x="5257800" y="23622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/>
              <a:t>v</a:t>
            </a:r>
            <a:r>
              <a:rPr lang="en-US" altLang="it-IT" sz="2800" baseline="-25000"/>
              <a:t>4</a:t>
            </a:r>
          </a:p>
        </p:txBody>
      </p:sp>
      <p:sp>
        <p:nvSpPr>
          <p:cNvPr id="8219" name="Text Box 29"/>
          <p:cNvSpPr txBox="1">
            <a:spLocks noChangeArrowheads="1"/>
          </p:cNvSpPr>
          <p:nvPr/>
        </p:nvSpPr>
        <p:spPr bwMode="auto">
          <a:xfrm>
            <a:off x="4419600" y="35814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/>
              <a:t>v</a:t>
            </a:r>
            <a:r>
              <a:rPr lang="en-US" altLang="it-IT" sz="2800" baseline="-25000"/>
              <a:t>3</a:t>
            </a:r>
          </a:p>
        </p:txBody>
      </p:sp>
      <p:sp>
        <p:nvSpPr>
          <p:cNvPr id="8220" name="Text Box 30"/>
          <p:cNvSpPr txBox="1">
            <a:spLocks noChangeArrowheads="1"/>
          </p:cNvSpPr>
          <p:nvPr/>
        </p:nvSpPr>
        <p:spPr bwMode="auto">
          <a:xfrm>
            <a:off x="1760538" y="2590800"/>
            <a:ext cx="4397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/>
              <a:t>e</a:t>
            </a:r>
            <a:r>
              <a:rPr lang="en-US" altLang="it-IT" sz="2800" baseline="-25000"/>
              <a:t>1</a:t>
            </a:r>
          </a:p>
        </p:txBody>
      </p:sp>
      <p:sp>
        <p:nvSpPr>
          <p:cNvPr id="8221" name="Text Box 31"/>
          <p:cNvSpPr txBox="1">
            <a:spLocks noChangeArrowheads="1"/>
          </p:cNvSpPr>
          <p:nvPr/>
        </p:nvSpPr>
        <p:spPr bwMode="auto">
          <a:xfrm>
            <a:off x="2743200" y="2286000"/>
            <a:ext cx="4397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/>
              <a:t>e</a:t>
            </a:r>
            <a:r>
              <a:rPr lang="en-US" altLang="it-IT" sz="2800" baseline="-25000"/>
              <a:t>8</a:t>
            </a:r>
          </a:p>
        </p:txBody>
      </p:sp>
      <p:sp>
        <p:nvSpPr>
          <p:cNvPr id="8222" name="Text Box 32"/>
          <p:cNvSpPr txBox="1">
            <a:spLocks noChangeArrowheads="1"/>
          </p:cNvSpPr>
          <p:nvPr/>
        </p:nvSpPr>
        <p:spPr bwMode="auto">
          <a:xfrm>
            <a:off x="4724400" y="1981200"/>
            <a:ext cx="4397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/>
              <a:t>e</a:t>
            </a:r>
            <a:r>
              <a:rPr lang="en-US" altLang="it-IT" sz="2800" baseline="-25000"/>
              <a:t>3</a:t>
            </a:r>
          </a:p>
        </p:txBody>
      </p:sp>
      <p:sp>
        <p:nvSpPr>
          <p:cNvPr id="8223" name="Text Box 33"/>
          <p:cNvSpPr txBox="1">
            <a:spLocks noChangeArrowheads="1"/>
          </p:cNvSpPr>
          <p:nvPr/>
        </p:nvSpPr>
        <p:spPr bwMode="auto">
          <a:xfrm>
            <a:off x="3733800" y="1524000"/>
            <a:ext cx="4397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/>
              <a:t>e</a:t>
            </a:r>
            <a:r>
              <a:rPr lang="en-US" altLang="it-IT" sz="2800" baseline="-25000"/>
              <a:t>2</a:t>
            </a:r>
          </a:p>
        </p:txBody>
      </p:sp>
      <p:sp>
        <p:nvSpPr>
          <p:cNvPr id="8224" name="Text Box 34"/>
          <p:cNvSpPr txBox="1">
            <a:spLocks noChangeArrowheads="1"/>
          </p:cNvSpPr>
          <p:nvPr/>
        </p:nvSpPr>
        <p:spPr bwMode="auto">
          <a:xfrm>
            <a:off x="2895600" y="2667000"/>
            <a:ext cx="560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/>
              <a:t>e</a:t>
            </a:r>
            <a:r>
              <a:rPr lang="en-US" altLang="it-IT" sz="2800" baseline="-25000"/>
              <a:t>11</a:t>
            </a:r>
          </a:p>
        </p:txBody>
      </p:sp>
      <p:sp>
        <p:nvSpPr>
          <p:cNvPr id="8225" name="Text Box 35"/>
          <p:cNvSpPr txBox="1">
            <a:spLocks noChangeArrowheads="1"/>
          </p:cNvSpPr>
          <p:nvPr/>
        </p:nvSpPr>
        <p:spPr bwMode="auto">
          <a:xfrm>
            <a:off x="2286000" y="3657600"/>
            <a:ext cx="4397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/>
              <a:t>e</a:t>
            </a:r>
            <a:r>
              <a:rPr lang="en-US" altLang="it-IT" sz="2800" baseline="-25000"/>
              <a:t>6</a:t>
            </a:r>
          </a:p>
        </p:txBody>
      </p:sp>
      <p:sp>
        <p:nvSpPr>
          <p:cNvPr id="8226" name="Text Box 36"/>
          <p:cNvSpPr txBox="1">
            <a:spLocks noChangeArrowheads="1"/>
          </p:cNvSpPr>
          <p:nvPr/>
        </p:nvSpPr>
        <p:spPr bwMode="auto">
          <a:xfrm>
            <a:off x="2819400" y="3124200"/>
            <a:ext cx="4397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/>
              <a:t>e</a:t>
            </a:r>
            <a:r>
              <a:rPr lang="en-US" altLang="it-IT" sz="2800" baseline="-25000"/>
              <a:t>7</a:t>
            </a:r>
          </a:p>
        </p:txBody>
      </p:sp>
      <p:sp>
        <p:nvSpPr>
          <p:cNvPr id="8227" name="Text Box 37"/>
          <p:cNvSpPr txBox="1">
            <a:spLocks noChangeArrowheads="1"/>
          </p:cNvSpPr>
          <p:nvPr/>
        </p:nvSpPr>
        <p:spPr bwMode="auto">
          <a:xfrm>
            <a:off x="3902075" y="2819400"/>
            <a:ext cx="560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/>
              <a:t>e</a:t>
            </a:r>
            <a:r>
              <a:rPr lang="en-US" altLang="it-IT" sz="2800" baseline="-25000"/>
              <a:t>10</a:t>
            </a:r>
          </a:p>
        </p:txBody>
      </p:sp>
      <p:sp>
        <p:nvSpPr>
          <p:cNvPr id="8228" name="Text Box 38"/>
          <p:cNvSpPr txBox="1">
            <a:spLocks noChangeArrowheads="1"/>
          </p:cNvSpPr>
          <p:nvPr/>
        </p:nvSpPr>
        <p:spPr bwMode="auto">
          <a:xfrm>
            <a:off x="3733800" y="3733800"/>
            <a:ext cx="4397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/>
              <a:t>e</a:t>
            </a:r>
            <a:r>
              <a:rPr lang="en-US" altLang="it-IT" sz="2800" baseline="-25000"/>
              <a:t>5</a:t>
            </a:r>
          </a:p>
        </p:txBody>
      </p:sp>
      <p:sp>
        <p:nvSpPr>
          <p:cNvPr id="8229" name="Text Box 39"/>
          <p:cNvSpPr txBox="1">
            <a:spLocks noChangeArrowheads="1"/>
          </p:cNvSpPr>
          <p:nvPr/>
        </p:nvSpPr>
        <p:spPr bwMode="auto">
          <a:xfrm>
            <a:off x="4724400" y="3048000"/>
            <a:ext cx="4397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/>
              <a:t>e</a:t>
            </a:r>
            <a:r>
              <a:rPr lang="en-US" altLang="it-IT" sz="2800" baseline="-25000"/>
              <a:t>4</a:t>
            </a:r>
          </a:p>
        </p:txBody>
      </p:sp>
      <p:sp>
        <p:nvSpPr>
          <p:cNvPr id="8230" name="Text Box 40"/>
          <p:cNvSpPr txBox="1">
            <a:spLocks noChangeArrowheads="1"/>
          </p:cNvSpPr>
          <p:nvPr/>
        </p:nvSpPr>
        <p:spPr bwMode="auto">
          <a:xfrm>
            <a:off x="3810000" y="2133600"/>
            <a:ext cx="4397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/>
              <a:t>e</a:t>
            </a:r>
            <a:r>
              <a:rPr lang="en-US" altLang="it-IT" sz="2800" baseline="-25000"/>
              <a:t>9</a:t>
            </a:r>
          </a:p>
        </p:txBody>
      </p:sp>
      <p:sp>
        <p:nvSpPr>
          <p:cNvPr id="8231" name="Text Box 41"/>
          <p:cNvSpPr txBox="1">
            <a:spLocks noChangeArrowheads="1"/>
          </p:cNvSpPr>
          <p:nvPr/>
        </p:nvSpPr>
        <p:spPr bwMode="auto">
          <a:xfrm>
            <a:off x="3352800" y="3429000"/>
            <a:ext cx="560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/>
              <a:t>e</a:t>
            </a:r>
            <a:r>
              <a:rPr lang="en-US" altLang="it-IT" sz="2800" baseline="-25000"/>
              <a:t>12</a:t>
            </a:r>
          </a:p>
        </p:txBody>
      </p:sp>
      <p:sp>
        <p:nvSpPr>
          <p:cNvPr id="8232" name="Footer Placeholder 39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D51FE96E-ED96-449D-906C-33D809CAF40B}" type="slidenum">
              <a:rPr lang="es-ES" altLang="it-IT" sz="1000">
                <a:latin typeface="Arial" panose="020B0604020202020204" pitchFamily="34" charset="0"/>
              </a:rPr>
              <a:pPr lvl="1"/>
              <a:t>30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61443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Perspective vs Parallel</a:t>
            </a:r>
          </a:p>
        </p:txBody>
      </p:sp>
      <p:sp>
        <p:nvSpPr>
          <p:cNvPr id="61444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it-IT">
                <a:ea typeface="ＭＳ Ｐゴシック" panose="020B0600070205080204" pitchFamily="34" charset="-128"/>
              </a:rPr>
              <a:t>Computer graphics treats all projections the same and implements them with a single pipeline</a:t>
            </a:r>
          </a:p>
          <a:p>
            <a:pPr>
              <a:lnSpc>
                <a:spcPct val="90000"/>
              </a:lnSpc>
            </a:pPr>
            <a:r>
              <a:rPr lang="en-US" altLang="it-IT">
                <a:ea typeface="ＭＳ Ｐゴシック" panose="020B0600070205080204" pitchFamily="34" charset="-128"/>
              </a:rPr>
              <a:t>Classical viewing developed different techniques for drawing each type of projection</a:t>
            </a:r>
          </a:p>
          <a:p>
            <a:pPr>
              <a:lnSpc>
                <a:spcPct val="90000"/>
              </a:lnSpc>
            </a:pPr>
            <a:r>
              <a:rPr lang="en-US" altLang="it-IT">
                <a:ea typeface="ＭＳ Ｐゴシック" panose="020B0600070205080204" pitchFamily="34" charset="-128"/>
              </a:rPr>
              <a:t>Fundamental distinction is between parallel and perspective viewing even though mathematically parallel viewing is the limit of perspective viewing</a:t>
            </a:r>
          </a:p>
        </p:txBody>
      </p:sp>
      <p:sp>
        <p:nvSpPr>
          <p:cNvPr id="6144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74BC74AA-7CDD-43AA-AF76-76DFEB12ADFA}" type="slidenum">
              <a:rPr lang="es-ES" altLang="it-IT" sz="1000">
                <a:latin typeface="Arial" panose="020B0604020202020204" pitchFamily="34" charset="0"/>
              </a:rPr>
              <a:pPr lvl="1"/>
              <a:t>31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63491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28600"/>
            <a:ext cx="7010400" cy="1066800"/>
          </a:xfrm>
        </p:spPr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Taxonomy of Planar Geometric Projections</a:t>
            </a:r>
          </a:p>
        </p:txBody>
      </p:sp>
      <p:sp>
        <p:nvSpPr>
          <p:cNvPr id="63492" name="Line 4"/>
          <p:cNvSpPr>
            <a:spLocks noChangeShapeType="1"/>
          </p:cNvSpPr>
          <p:nvPr/>
        </p:nvSpPr>
        <p:spPr bwMode="auto">
          <a:xfrm>
            <a:off x="2743200" y="2514600"/>
            <a:ext cx="3581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it-IT"/>
          </a:p>
        </p:txBody>
      </p:sp>
      <p:sp>
        <p:nvSpPr>
          <p:cNvPr id="63493" name="Line 5"/>
          <p:cNvSpPr>
            <a:spLocks noChangeShapeType="1"/>
          </p:cNvSpPr>
          <p:nvPr/>
        </p:nvSpPr>
        <p:spPr bwMode="auto">
          <a:xfrm>
            <a:off x="2743200" y="2514600"/>
            <a:ext cx="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it-IT"/>
          </a:p>
        </p:txBody>
      </p:sp>
      <p:sp>
        <p:nvSpPr>
          <p:cNvPr id="63494" name="Line 6"/>
          <p:cNvSpPr>
            <a:spLocks noChangeShapeType="1"/>
          </p:cNvSpPr>
          <p:nvPr/>
        </p:nvSpPr>
        <p:spPr bwMode="auto">
          <a:xfrm>
            <a:off x="6324600" y="2514600"/>
            <a:ext cx="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it-IT"/>
          </a:p>
        </p:txBody>
      </p:sp>
      <p:sp>
        <p:nvSpPr>
          <p:cNvPr id="63495" name="Text Box 8"/>
          <p:cNvSpPr>
            <a:spLocks noGrp="1" noChangeArrowheads="1"/>
          </p:cNvSpPr>
          <p:nvPr>
            <p:ph type="body" idx="1"/>
          </p:nvPr>
        </p:nvSpPr>
        <p:spPr>
          <a:xfrm>
            <a:off x="2209800" y="2971800"/>
            <a:ext cx="1219200" cy="533400"/>
          </a:xfrm>
          <a:noFill/>
        </p:spPr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it-IT" sz="2400">
                <a:ea typeface="ＭＳ Ｐゴシック" panose="020B0600070205080204" pitchFamily="34" charset="-128"/>
              </a:rPr>
              <a:t>parallel</a:t>
            </a:r>
          </a:p>
        </p:txBody>
      </p:sp>
      <p:sp>
        <p:nvSpPr>
          <p:cNvPr id="63496" name="Text Box 9"/>
          <p:cNvSpPr txBox="1">
            <a:spLocks noChangeArrowheads="1"/>
          </p:cNvSpPr>
          <p:nvPr/>
        </p:nvSpPr>
        <p:spPr bwMode="auto">
          <a:xfrm>
            <a:off x="5486400" y="2971800"/>
            <a:ext cx="17446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>
                <a:latin typeface="Arial" panose="020B0604020202020204" pitchFamily="34" charset="0"/>
              </a:rPr>
              <a:t>perspective</a:t>
            </a:r>
          </a:p>
        </p:txBody>
      </p:sp>
      <p:sp>
        <p:nvSpPr>
          <p:cNvPr id="63497" name="Line 10"/>
          <p:cNvSpPr>
            <a:spLocks noChangeShapeType="1"/>
          </p:cNvSpPr>
          <p:nvPr/>
        </p:nvSpPr>
        <p:spPr bwMode="auto">
          <a:xfrm>
            <a:off x="2743200" y="3352800"/>
            <a:ext cx="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it-IT"/>
          </a:p>
        </p:txBody>
      </p:sp>
      <p:sp>
        <p:nvSpPr>
          <p:cNvPr id="63498" name="Line 11"/>
          <p:cNvSpPr>
            <a:spLocks noChangeShapeType="1"/>
          </p:cNvSpPr>
          <p:nvPr/>
        </p:nvSpPr>
        <p:spPr bwMode="auto">
          <a:xfrm>
            <a:off x="1219200" y="3962400"/>
            <a:ext cx="3124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it-IT"/>
          </a:p>
        </p:txBody>
      </p:sp>
      <p:sp>
        <p:nvSpPr>
          <p:cNvPr id="63499" name="Line 12"/>
          <p:cNvSpPr>
            <a:spLocks noChangeShapeType="1"/>
          </p:cNvSpPr>
          <p:nvPr/>
        </p:nvSpPr>
        <p:spPr bwMode="auto">
          <a:xfrm>
            <a:off x="6324600" y="3352800"/>
            <a:ext cx="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it-IT"/>
          </a:p>
        </p:txBody>
      </p:sp>
      <p:sp>
        <p:nvSpPr>
          <p:cNvPr id="63500" name="Line 13"/>
          <p:cNvSpPr>
            <a:spLocks noChangeShapeType="1"/>
          </p:cNvSpPr>
          <p:nvPr/>
        </p:nvSpPr>
        <p:spPr bwMode="auto">
          <a:xfrm>
            <a:off x="4724400" y="3962400"/>
            <a:ext cx="3124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it-IT"/>
          </a:p>
        </p:txBody>
      </p:sp>
      <p:sp>
        <p:nvSpPr>
          <p:cNvPr id="63501" name="Line 14"/>
          <p:cNvSpPr>
            <a:spLocks noChangeShapeType="1"/>
          </p:cNvSpPr>
          <p:nvPr/>
        </p:nvSpPr>
        <p:spPr bwMode="auto">
          <a:xfrm>
            <a:off x="1219200" y="3962400"/>
            <a:ext cx="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it-IT"/>
          </a:p>
        </p:txBody>
      </p:sp>
      <p:sp>
        <p:nvSpPr>
          <p:cNvPr id="63502" name="Line 15"/>
          <p:cNvSpPr>
            <a:spLocks noChangeShapeType="1"/>
          </p:cNvSpPr>
          <p:nvPr/>
        </p:nvSpPr>
        <p:spPr bwMode="auto">
          <a:xfrm>
            <a:off x="4343400" y="3962400"/>
            <a:ext cx="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it-IT"/>
          </a:p>
        </p:txBody>
      </p:sp>
      <p:sp>
        <p:nvSpPr>
          <p:cNvPr id="63503" name="Text Box 16"/>
          <p:cNvSpPr txBox="1">
            <a:spLocks noChangeArrowheads="1"/>
          </p:cNvSpPr>
          <p:nvPr/>
        </p:nvSpPr>
        <p:spPr bwMode="auto">
          <a:xfrm>
            <a:off x="1905000" y="4572000"/>
            <a:ext cx="1905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2075" tIns="46038" rIns="92075" bIns="46038"/>
          <a:lstStyle>
            <a:lvl1pPr marL="190500" indent="-1905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>
                <a:latin typeface="Arial" panose="020B0604020202020204" pitchFamily="34" charset="0"/>
              </a:rPr>
              <a:t>axonometric</a:t>
            </a:r>
          </a:p>
        </p:txBody>
      </p:sp>
      <p:sp>
        <p:nvSpPr>
          <p:cNvPr id="63504" name="Text Box 17"/>
          <p:cNvSpPr txBox="1">
            <a:spLocks noChangeArrowheads="1"/>
          </p:cNvSpPr>
          <p:nvPr/>
        </p:nvSpPr>
        <p:spPr bwMode="auto">
          <a:xfrm>
            <a:off x="304800" y="4495800"/>
            <a:ext cx="2057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2075" tIns="46038" rIns="92075" bIns="46038"/>
          <a:lstStyle>
            <a:lvl1pPr marL="190500" indent="-1905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>
                <a:latin typeface="Arial" panose="020B0604020202020204" pitchFamily="34" charset="0"/>
              </a:rPr>
              <a:t>  multiview</a:t>
            </a:r>
          </a:p>
          <a:p>
            <a:r>
              <a:rPr lang="en-US" altLang="it-IT">
                <a:latin typeface="Arial" panose="020B0604020202020204" pitchFamily="34" charset="0"/>
              </a:rPr>
              <a:t>orthographic</a:t>
            </a:r>
          </a:p>
        </p:txBody>
      </p:sp>
      <p:sp>
        <p:nvSpPr>
          <p:cNvPr id="63505" name="Text Box 18"/>
          <p:cNvSpPr txBox="1">
            <a:spLocks noChangeArrowheads="1"/>
          </p:cNvSpPr>
          <p:nvPr/>
        </p:nvSpPr>
        <p:spPr bwMode="auto">
          <a:xfrm>
            <a:off x="3810000" y="4572000"/>
            <a:ext cx="1219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2075" tIns="46038" rIns="92075" bIns="46038"/>
          <a:lstStyle>
            <a:lvl1pPr marL="190500" indent="-1905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>
                <a:latin typeface="Arial" panose="020B0604020202020204" pitchFamily="34" charset="0"/>
              </a:rPr>
              <a:t>oblique</a:t>
            </a:r>
          </a:p>
        </p:txBody>
      </p:sp>
      <p:sp>
        <p:nvSpPr>
          <p:cNvPr id="63506" name="Line 19"/>
          <p:cNvSpPr>
            <a:spLocks noChangeShapeType="1"/>
          </p:cNvSpPr>
          <p:nvPr/>
        </p:nvSpPr>
        <p:spPr bwMode="auto">
          <a:xfrm>
            <a:off x="2743200" y="3962400"/>
            <a:ext cx="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it-IT"/>
          </a:p>
        </p:txBody>
      </p:sp>
      <p:sp>
        <p:nvSpPr>
          <p:cNvPr id="63507" name="Line 20"/>
          <p:cNvSpPr>
            <a:spLocks noChangeShapeType="1"/>
          </p:cNvSpPr>
          <p:nvPr/>
        </p:nvSpPr>
        <p:spPr bwMode="auto">
          <a:xfrm>
            <a:off x="2743200" y="4953000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it-IT"/>
          </a:p>
        </p:txBody>
      </p:sp>
      <p:sp>
        <p:nvSpPr>
          <p:cNvPr id="63508" name="Line 21"/>
          <p:cNvSpPr>
            <a:spLocks noChangeShapeType="1"/>
          </p:cNvSpPr>
          <p:nvPr/>
        </p:nvSpPr>
        <p:spPr bwMode="auto">
          <a:xfrm>
            <a:off x="1219200" y="5334000"/>
            <a:ext cx="3124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it-IT"/>
          </a:p>
        </p:txBody>
      </p:sp>
      <p:sp>
        <p:nvSpPr>
          <p:cNvPr id="63509" name="Line 22"/>
          <p:cNvSpPr>
            <a:spLocks noChangeShapeType="1"/>
          </p:cNvSpPr>
          <p:nvPr/>
        </p:nvSpPr>
        <p:spPr bwMode="auto">
          <a:xfrm>
            <a:off x="1219200" y="5334000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it-IT"/>
          </a:p>
        </p:txBody>
      </p:sp>
      <p:sp>
        <p:nvSpPr>
          <p:cNvPr id="63510" name="Line 23"/>
          <p:cNvSpPr>
            <a:spLocks noChangeShapeType="1"/>
          </p:cNvSpPr>
          <p:nvPr/>
        </p:nvSpPr>
        <p:spPr bwMode="auto">
          <a:xfrm>
            <a:off x="2743200" y="5334000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it-IT"/>
          </a:p>
        </p:txBody>
      </p:sp>
      <p:sp>
        <p:nvSpPr>
          <p:cNvPr id="63511" name="Line 24"/>
          <p:cNvSpPr>
            <a:spLocks noChangeShapeType="1"/>
          </p:cNvSpPr>
          <p:nvPr/>
        </p:nvSpPr>
        <p:spPr bwMode="auto">
          <a:xfrm>
            <a:off x="4343400" y="5334000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it-IT"/>
          </a:p>
        </p:txBody>
      </p:sp>
      <p:sp>
        <p:nvSpPr>
          <p:cNvPr id="63512" name="Text Box 25"/>
          <p:cNvSpPr txBox="1">
            <a:spLocks noChangeArrowheads="1"/>
          </p:cNvSpPr>
          <p:nvPr/>
        </p:nvSpPr>
        <p:spPr bwMode="auto">
          <a:xfrm>
            <a:off x="457200" y="5715000"/>
            <a:ext cx="1447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2075" tIns="46038" rIns="92075" bIns="46038"/>
          <a:lstStyle>
            <a:lvl1pPr marL="190500" indent="-1905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>
                <a:latin typeface="Arial" panose="020B0604020202020204" pitchFamily="34" charset="0"/>
              </a:rPr>
              <a:t>isometric</a:t>
            </a:r>
          </a:p>
        </p:txBody>
      </p:sp>
      <p:sp>
        <p:nvSpPr>
          <p:cNvPr id="63513" name="Text Box 26"/>
          <p:cNvSpPr txBox="1">
            <a:spLocks noChangeArrowheads="1"/>
          </p:cNvSpPr>
          <p:nvPr/>
        </p:nvSpPr>
        <p:spPr bwMode="auto">
          <a:xfrm>
            <a:off x="2209800" y="5715000"/>
            <a:ext cx="1295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2075" tIns="46038" rIns="92075" bIns="46038"/>
          <a:lstStyle>
            <a:lvl1pPr marL="190500" indent="-1905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>
                <a:latin typeface="Arial" panose="020B0604020202020204" pitchFamily="34" charset="0"/>
              </a:rPr>
              <a:t>dimetric</a:t>
            </a:r>
          </a:p>
        </p:txBody>
      </p:sp>
      <p:sp>
        <p:nvSpPr>
          <p:cNvPr id="63514" name="Text Box 27"/>
          <p:cNvSpPr txBox="1">
            <a:spLocks noChangeArrowheads="1"/>
          </p:cNvSpPr>
          <p:nvPr/>
        </p:nvSpPr>
        <p:spPr bwMode="auto">
          <a:xfrm>
            <a:off x="3810000" y="5715000"/>
            <a:ext cx="1371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2075" tIns="46038" rIns="92075" bIns="46038"/>
          <a:lstStyle>
            <a:lvl1pPr marL="190500" indent="-1905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>
                <a:latin typeface="Arial" panose="020B0604020202020204" pitchFamily="34" charset="0"/>
              </a:rPr>
              <a:t>trimetric</a:t>
            </a:r>
          </a:p>
        </p:txBody>
      </p:sp>
      <p:sp>
        <p:nvSpPr>
          <p:cNvPr id="63515" name="Line 28"/>
          <p:cNvSpPr>
            <a:spLocks noChangeShapeType="1"/>
          </p:cNvSpPr>
          <p:nvPr/>
        </p:nvSpPr>
        <p:spPr bwMode="auto">
          <a:xfrm>
            <a:off x="4724400" y="3962400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it-IT"/>
          </a:p>
        </p:txBody>
      </p:sp>
      <p:sp>
        <p:nvSpPr>
          <p:cNvPr id="63516" name="Line 29"/>
          <p:cNvSpPr>
            <a:spLocks noChangeShapeType="1"/>
          </p:cNvSpPr>
          <p:nvPr/>
        </p:nvSpPr>
        <p:spPr bwMode="auto">
          <a:xfrm>
            <a:off x="6324600" y="3962400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it-IT"/>
          </a:p>
        </p:txBody>
      </p:sp>
      <p:sp>
        <p:nvSpPr>
          <p:cNvPr id="63517" name="Line 30"/>
          <p:cNvSpPr>
            <a:spLocks noChangeShapeType="1"/>
          </p:cNvSpPr>
          <p:nvPr/>
        </p:nvSpPr>
        <p:spPr bwMode="auto">
          <a:xfrm>
            <a:off x="7848600" y="3962400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it-IT"/>
          </a:p>
        </p:txBody>
      </p:sp>
      <p:sp>
        <p:nvSpPr>
          <p:cNvPr id="63518" name="Text Box 31"/>
          <p:cNvSpPr txBox="1">
            <a:spLocks noChangeArrowheads="1"/>
          </p:cNvSpPr>
          <p:nvPr/>
        </p:nvSpPr>
        <p:spPr bwMode="auto">
          <a:xfrm>
            <a:off x="5715000" y="4267200"/>
            <a:ext cx="1219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2075" tIns="46038" rIns="92075" bIns="46038"/>
          <a:lstStyle>
            <a:lvl1pPr marL="190500" indent="-1905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>
                <a:latin typeface="Arial" panose="020B0604020202020204" pitchFamily="34" charset="0"/>
              </a:rPr>
              <a:t>2 point</a:t>
            </a:r>
          </a:p>
        </p:txBody>
      </p:sp>
      <p:sp>
        <p:nvSpPr>
          <p:cNvPr id="63519" name="Text Box 32"/>
          <p:cNvSpPr txBox="1">
            <a:spLocks noChangeArrowheads="1"/>
          </p:cNvSpPr>
          <p:nvPr/>
        </p:nvSpPr>
        <p:spPr bwMode="auto">
          <a:xfrm>
            <a:off x="4267200" y="4267200"/>
            <a:ext cx="1219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2075" tIns="46038" rIns="92075" bIns="46038"/>
          <a:lstStyle>
            <a:lvl1pPr marL="190500" indent="-1905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>
                <a:latin typeface="Arial" panose="020B0604020202020204" pitchFamily="34" charset="0"/>
              </a:rPr>
              <a:t>1 point</a:t>
            </a:r>
          </a:p>
        </p:txBody>
      </p:sp>
      <p:sp>
        <p:nvSpPr>
          <p:cNvPr id="63520" name="Text Box 33"/>
          <p:cNvSpPr txBox="1">
            <a:spLocks noChangeArrowheads="1"/>
          </p:cNvSpPr>
          <p:nvPr/>
        </p:nvSpPr>
        <p:spPr bwMode="auto">
          <a:xfrm>
            <a:off x="7239000" y="4267200"/>
            <a:ext cx="1219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2075" tIns="46038" rIns="92075" bIns="46038"/>
          <a:lstStyle>
            <a:lvl1pPr marL="190500" indent="-1905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>
                <a:latin typeface="Arial" panose="020B0604020202020204" pitchFamily="34" charset="0"/>
              </a:rPr>
              <a:t>3 point</a:t>
            </a:r>
          </a:p>
        </p:txBody>
      </p:sp>
      <p:sp>
        <p:nvSpPr>
          <p:cNvPr id="63521" name="Text Box 34"/>
          <p:cNvSpPr txBox="1">
            <a:spLocks noChangeArrowheads="1"/>
          </p:cNvSpPr>
          <p:nvPr/>
        </p:nvSpPr>
        <p:spPr bwMode="auto">
          <a:xfrm>
            <a:off x="2590800" y="1752600"/>
            <a:ext cx="4038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2075" tIns="46038" rIns="92075" bIns="46038"/>
          <a:lstStyle>
            <a:lvl1pPr marL="190500" indent="-1905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>
                <a:latin typeface="Arial" panose="020B0604020202020204" pitchFamily="34" charset="0"/>
              </a:rPr>
              <a:t>planar geometric projections</a:t>
            </a:r>
          </a:p>
        </p:txBody>
      </p:sp>
      <p:sp>
        <p:nvSpPr>
          <p:cNvPr id="63522" name="Line 35"/>
          <p:cNvSpPr>
            <a:spLocks noChangeShapeType="1"/>
          </p:cNvSpPr>
          <p:nvPr/>
        </p:nvSpPr>
        <p:spPr bwMode="auto">
          <a:xfrm>
            <a:off x="4419600" y="2133600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it-IT"/>
          </a:p>
        </p:txBody>
      </p:sp>
      <p:sp>
        <p:nvSpPr>
          <p:cNvPr id="63523" name="Footer Placeholder 3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AFA2C711-9BEB-42EE-A6C7-205AA98DCE1A}" type="slidenum">
              <a:rPr lang="es-ES" altLang="it-IT" sz="1000">
                <a:latin typeface="Arial" panose="020B0604020202020204" pitchFamily="34" charset="0"/>
              </a:rPr>
              <a:pPr lvl="1"/>
              <a:t>32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65539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28600"/>
            <a:ext cx="6781800" cy="1066800"/>
          </a:xfrm>
        </p:spPr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Perspective Projection</a:t>
            </a:r>
          </a:p>
        </p:txBody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>
              <a:ea typeface="ＭＳ Ｐゴシック" panose="020B0600070205080204" pitchFamily="34" charset="-128"/>
            </a:endParaRPr>
          </a:p>
        </p:txBody>
      </p:sp>
      <p:pic>
        <p:nvPicPr>
          <p:cNvPr id="65541" name="Picture 5" descr="C:\BOOK\OpenGL\Paul Final\Art\jpeg\AN05F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71613"/>
            <a:ext cx="6629400" cy="474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2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63CA30C6-9414-40B4-A205-39F0FCCC6C29}" type="slidenum">
              <a:rPr lang="es-ES" altLang="it-IT" sz="1000">
                <a:latin typeface="Arial" panose="020B0604020202020204" pitchFamily="34" charset="0"/>
              </a:rPr>
              <a:pPr lvl="1"/>
              <a:t>33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675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Parallel Projection</a:t>
            </a:r>
          </a:p>
        </p:txBody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>
              <a:ea typeface="ＭＳ Ｐゴシック" panose="020B0600070205080204" pitchFamily="34" charset="-128"/>
            </a:endParaRPr>
          </a:p>
        </p:txBody>
      </p:sp>
      <p:pic>
        <p:nvPicPr>
          <p:cNvPr id="67589" name="Picture 5" descr="C:\BOOK\OpenGL\Paul Final\Art\jpeg\AN05F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76400"/>
            <a:ext cx="6215063" cy="414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90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00A62E54-E0DF-4DD4-887C-567632CC90FA}" type="slidenum">
              <a:rPr lang="es-ES" altLang="it-IT" sz="1000">
                <a:latin typeface="Arial" panose="020B0604020202020204" pitchFamily="34" charset="0"/>
              </a:rPr>
              <a:pPr lvl="1"/>
              <a:t>34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696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Orthographic Projection</a:t>
            </a:r>
          </a:p>
        </p:txBody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239000" cy="38100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it-IT" sz="2700">
                <a:ea typeface="ＭＳ Ｐゴシック" panose="020B0600070205080204" pitchFamily="34" charset="-128"/>
              </a:rPr>
              <a:t>Projectors are orthogonal to projection surface</a:t>
            </a:r>
          </a:p>
        </p:txBody>
      </p:sp>
      <p:pic>
        <p:nvPicPr>
          <p:cNvPr id="69637" name="Picture 5" descr="C:\BOOK\OpenGL\Paul Final\Art\jpeg\AN05F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286000"/>
            <a:ext cx="4114800" cy="355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8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47DBD5C1-23AE-4083-9A9D-EC2D55F32D9A}" type="slidenum">
              <a:rPr lang="es-ES" altLang="it-IT" sz="1000">
                <a:latin typeface="Arial" panose="020B0604020202020204" pitchFamily="34" charset="0"/>
              </a:rPr>
              <a:pPr lvl="1"/>
              <a:t>35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716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Multiview Orthographic Projection</a:t>
            </a:r>
          </a:p>
        </p:txBody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it-IT" sz="2700">
                <a:ea typeface="ＭＳ Ｐゴシック" panose="020B0600070205080204" pitchFamily="34" charset="-128"/>
              </a:rPr>
              <a:t>Projection plane parallel to principal face</a:t>
            </a:r>
          </a:p>
          <a:p>
            <a:r>
              <a:rPr lang="en-US" altLang="it-IT" sz="2700">
                <a:ea typeface="ＭＳ Ｐゴシック" panose="020B0600070205080204" pitchFamily="34" charset="-128"/>
              </a:rPr>
              <a:t>Usually form front, top, side views</a:t>
            </a:r>
          </a:p>
        </p:txBody>
      </p:sp>
      <p:pic>
        <p:nvPicPr>
          <p:cNvPr id="71685" name="Picture 5" descr="C:\BOOK\OpenGL\Paul Final\Art\jpeg\AN05F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590800"/>
            <a:ext cx="3810000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6" name="Text Box 6"/>
          <p:cNvSpPr txBox="1">
            <a:spLocks noChangeArrowheads="1"/>
          </p:cNvSpPr>
          <p:nvPr/>
        </p:nvSpPr>
        <p:spPr bwMode="auto">
          <a:xfrm>
            <a:off x="306388" y="2741613"/>
            <a:ext cx="335438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>
                <a:latin typeface="Arial" panose="020B0604020202020204" pitchFamily="34" charset="0"/>
              </a:rPr>
              <a:t>isometric (not multiview</a:t>
            </a:r>
          </a:p>
          <a:p>
            <a:r>
              <a:rPr lang="en-US" altLang="it-IT">
                <a:latin typeface="Arial" panose="020B0604020202020204" pitchFamily="34" charset="0"/>
              </a:rPr>
              <a:t>orthographic view)</a:t>
            </a:r>
          </a:p>
        </p:txBody>
      </p:sp>
      <p:sp>
        <p:nvSpPr>
          <p:cNvPr id="71687" name="Line 7"/>
          <p:cNvSpPr>
            <a:spLocks noChangeShapeType="1"/>
          </p:cNvSpPr>
          <p:nvPr/>
        </p:nvSpPr>
        <p:spPr bwMode="auto">
          <a:xfrm>
            <a:off x="2971800" y="3429000"/>
            <a:ext cx="609600" cy="2286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it-IT"/>
          </a:p>
        </p:txBody>
      </p:sp>
      <p:sp>
        <p:nvSpPr>
          <p:cNvPr id="71688" name="Text Box 8"/>
          <p:cNvSpPr txBox="1">
            <a:spLocks noChangeArrowheads="1"/>
          </p:cNvSpPr>
          <p:nvPr/>
        </p:nvSpPr>
        <p:spPr bwMode="auto">
          <a:xfrm>
            <a:off x="7231063" y="3275013"/>
            <a:ext cx="79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>
                <a:latin typeface="Arial" panose="020B0604020202020204" pitchFamily="34" charset="0"/>
              </a:rPr>
              <a:t>front</a:t>
            </a:r>
          </a:p>
        </p:txBody>
      </p:sp>
      <p:sp>
        <p:nvSpPr>
          <p:cNvPr id="71689" name="Text Box 9"/>
          <p:cNvSpPr txBox="1">
            <a:spLocks noChangeArrowheads="1"/>
          </p:cNvSpPr>
          <p:nvPr/>
        </p:nvSpPr>
        <p:spPr bwMode="auto">
          <a:xfrm>
            <a:off x="7356475" y="5332413"/>
            <a:ext cx="7445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>
                <a:latin typeface="Arial" panose="020B0604020202020204" pitchFamily="34" charset="0"/>
              </a:rPr>
              <a:t>side</a:t>
            </a:r>
          </a:p>
        </p:txBody>
      </p:sp>
      <p:sp>
        <p:nvSpPr>
          <p:cNvPr id="71690" name="Text Box 10"/>
          <p:cNvSpPr txBox="1">
            <a:spLocks noChangeArrowheads="1"/>
          </p:cNvSpPr>
          <p:nvPr/>
        </p:nvSpPr>
        <p:spPr bwMode="auto">
          <a:xfrm>
            <a:off x="3030538" y="5561013"/>
            <a:ext cx="608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>
                <a:latin typeface="Arial" panose="020B0604020202020204" pitchFamily="34" charset="0"/>
              </a:rPr>
              <a:t>top</a:t>
            </a:r>
          </a:p>
        </p:txBody>
      </p:sp>
      <p:sp>
        <p:nvSpPr>
          <p:cNvPr id="71691" name="Text Box 11"/>
          <p:cNvSpPr txBox="1">
            <a:spLocks noChangeArrowheads="1"/>
          </p:cNvSpPr>
          <p:nvPr/>
        </p:nvSpPr>
        <p:spPr bwMode="auto">
          <a:xfrm>
            <a:off x="34925" y="4341813"/>
            <a:ext cx="3675063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>
                <a:latin typeface="Arial" panose="020B0604020202020204" pitchFamily="34" charset="0"/>
              </a:rPr>
              <a:t>in CAD and  architecture, </a:t>
            </a:r>
          </a:p>
          <a:p>
            <a:r>
              <a:rPr lang="en-US" altLang="it-IT">
                <a:latin typeface="Arial" panose="020B0604020202020204" pitchFamily="34" charset="0"/>
              </a:rPr>
              <a:t>we often display three </a:t>
            </a:r>
          </a:p>
          <a:p>
            <a:r>
              <a:rPr lang="en-US" altLang="it-IT">
                <a:latin typeface="Arial" panose="020B0604020202020204" pitchFamily="34" charset="0"/>
              </a:rPr>
              <a:t>multiviews plus isometric </a:t>
            </a:r>
          </a:p>
        </p:txBody>
      </p:sp>
      <p:sp>
        <p:nvSpPr>
          <p:cNvPr id="71692" name="Footer Placeholder 1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9ADEC6DA-D277-41BF-9B96-FE8826675AB7}" type="slidenum">
              <a:rPr lang="es-ES" altLang="it-IT" sz="1000">
                <a:latin typeface="Arial" panose="020B0604020202020204" pitchFamily="34" charset="0"/>
              </a:rPr>
              <a:pPr lvl="1"/>
              <a:t>36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737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Advantages and Disadvantages</a:t>
            </a:r>
          </a:p>
        </p:txBody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Preserves both distances and angles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Shapes preserved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Can be used for measurements</a:t>
            </a:r>
          </a:p>
          <a:p>
            <a:pPr lvl="2"/>
            <a:r>
              <a:rPr lang="en-US" altLang="it-IT" sz="2400">
                <a:ea typeface="ＭＳ Ｐゴシック" panose="020B0600070205080204" pitchFamily="34" charset="-128"/>
              </a:rPr>
              <a:t>Building plans</a:t>
            </a:r>
          </a:p>
          <a:p>
            <a:pPr lvl="2"/>
            <a:r>
              <a:rPr lang="en-US" altLang="it-IT" sz="2400">
                <a:ea typeface="ＭＳ Ｐゴシック" panose="020B0600070205080204" pitchFamily="34" charset="-128"/>
              </a:rPr>
              <a:t>Manuals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Cannot see what object really looks like because many surfaces hidden from view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Often we add the isometric</a:t>
            </a:r>
          </a:p>
        </p:txBody>
      </p:sp>
      <p:sp>
        <p:nvSpPr>
          <p:cNvPr id="7373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8C72F077-7784-4AAA-9627-90A983CF5318}" type="slidenum">
              <a:rPr lang="es-ES" altLang="it-IT" sz="1000">
                <a:latin typeface="Arial" panose="020B0604020202020204" pitchFamily="34" charset="0"/>
              </a:rPr>
              <a:pPr lvl="1"/>
              <a:t>37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757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Axonometric Projections</a:t>
            </a:r>
          </a:p>
        </p:txBody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it-IT" sz="2700">
                <a:ea typeface="ＭＳ Ｐゴシック" panose="020B0600070205080204" pitchFamily="34" charset="-128"/>
              </a:rPr>
              <a:t>Allow projection plane to move relative to object</a:t>
            </a:r>
          </a:p>
        </p:txBody>
      </p:sp>
      <p:pic>
        <p:nvPicPr>
          <p:cNvPr id="75781" name="Picture 5" descr="C:\BOOK\OpenGL\Paul Final\Art\jpeg\AN05F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095" b="7362"/>
          <a:stretch>
            <a:fillRect/>
          </a:stretch>
        </p:blipFill>
        <p:spPr bwMode="auto">
          <a:xfrm>
            <a:off x="5105400" y="2133600"/>
            <a:ext cx="32004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2" name="Text Box 6"/>
          <p:cNvSpPr txBox="1">
            <a:spLocks noChangeArrowheads="1"/>
          </p:cNvSpPr>
          <p:nvPr/>
        </p:nvSpPr>
        <p:spPr bwMode="auto">
          <a:xfrm>
            <a:off x="457200" y="2438400"/>
            <a:ext cx="459105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>
                <a:latin typeface="Arial" panose="020B0604020202020204" pitchFamily="34" charset="0"/>
              </a:rPr>
              <a:t>classify by how many angles of</a:t>
            </a:r>
          </a:p>
          <a:p>
            <a:r>
              <a:rPr lang="en-US" altLang="it-IT">
                <a:latin typeface="Arial" panose="020B0604020202020204" pitchFamily="34" charset="0"/>
              </a:rPr>
              <a:t>a corner of a projected cube are </a:t>
            </a:r>
          </a:p>
          <a:p>
            <a:r>
              <a:rPr lang="en-US" altLang="it-IT">
                <a:latin typeface="Arial" panose="020B0604020202020204" pitchFamily="34" charset="0"/>
              </a:rPr>
              <a:t>the same</a:t>
            </a:r>
          </a:p>
          <a:p>
            <a:endParaRPr lang="en-US" altLang="it-IT">
              <a:latin typeface="Arial" panose="020B0604020202020204" pitchFamily="34" charset="0"/>
            </a:endParaRPr>
          </a:p>
          <a:p>
            <a:r>
              <a:rPr lang="en-US" altLang="it-IT">
                <a:latin typeface="Arial" panose="020B0604020202020204" pitchFamily="34" charset="0"/>
              </a:rPr>
              <a:t>none: trimetric</a:t>
            </a:r>
          </a:p>
          <a:p>
            <a:r>
              <a:rPr lang="en-US" altLang="it-IT">
                <a:latin typeface="Arial" panose="020B0604020202020204" pitchFamily="34" charset="0"/>
              </a:rPr>
              <a:t>two: dimetric</a:t>
            </a:r>
          </a:p>
          <a:p>
            <a:r>
              <a:rPr lang="en-US" altLang="it-IT">
                <a:latin typeface="Arial" panose="020B0604020202020204" pitchFamily="34" charset="0"/>
              </a:rPr>
              <a:t>three: isometric</a:t>
            </a:r>
          </a:p>
        </p:txBody>
      </p:sp>
      <p:grpSp>
        <p:nvGrpSpPr>
          <p:cNvPr id="75783" name="Group 10"/>
          <p:cNvGrpSpPr>
            <a:grpSpLocks/>
          </p:cNvGrpSpPr>
          <p:nvPr/>
        </p:nvGrpSpPr>
        <p:grpSpPr bwMode="auto">
          <a:xfrm>
            <a:off x="2819400" y="3505200"/>
            <a:ext cx="1447800" cy="1447800"/>
            <a:chOff x="2064" y="2304"/>
            <a:chExt cx="912" cy="912"/>
          </a:xfrm>
        </p:grpSpPr>
        <p:sp>
          <p:nvSpPr>
            <p:cNvPr id="75790" name="Line 7"/>
            <p:cNvSpPr>
              <a:spLocks noChangeShapeType="1"/>
            </p:cNvSpPr>
            <p:nvPr/>
          </p:nvSpPr>
          <p:spPr bwMode="auto">
            <a:xfrm>
              <a:off x="2064" y="2352"/>
              <a:ext cx="432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it-IT"/>
            </a:p>
          </p:txBody>
        </p:sp>
        <p:sp>
          <p:nvSpPr>
            <p:cNvPr id="75791" name="Line 8"/>
            <p:cNvSpPr>
              <a:spLocks noChangeShapeType="1"/>
            </p:cNvSpPr>
            <p:nvPr/>
          </p:nvSpPr>
          <p:spPr bwMode="auto">
            <a:xfrm>
              <a:off x="2496" y="2688"/>
              <a:ext cx="0" cy="5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it-IT"/>
            </a:p>
          </p:txBody>
        </p:sp>
        <p:sp>
          <p:nvSpPr>
            <p:cNvPr id="75792" name="Line 9"/>
            <p:cNvSpPr>
              <a:spLocks noChangeShapeType="1"/>
            </p:cNvSpPr>
            <p:nvPr/>
          </p:nvSpPr>
          <p:spPr bwMode="auto">
            <a:xfrm flipV="1">
              <a:off x="2496" y="2304"/>
              <a:ext cx="480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it-IT"/>
            </a:p>
          </p:txBody>
        </p:sp>
      </p:grpSp>
      <p:sp>
        <p:nvSpPr>
          <p:cNvPr id="75784" name="Line 11"/>
          <p:cNvSpPr>
            <a:spLocks noChangeShapeType="1"/>
          </p:cNvSpPr>
          <p:nvPr/>
        </p:nvSpPr>
        <p:spPr bwMode="auto">
          <a:xfrm flipV="1">
            <a:off x="3505200" y="4267200"/>
            <a:ext cx="838200" cy="6858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it-IT"/>
          </a:p>
        </p:txBody>
      </p:sp>
      <p:sp>
        <p:nvSpPr>
          <p:cNvPr id="75785" name="Line 12"/>
          <p:cNvSpPr>
            <a:spLocks noChangeShapeType="1"/>
          </p:cNvSpPr>
          <p:nvPr/>
        </p:nvSpPr>
        <p:spPr bwMode="auto">
          <a:xfrm flipH="1" flipV="1">
            <a:off x="2667000" y="4191000"/>
            <a:ext cx="838200" cy="7620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it-IT"/>
          </a:p>
        </p:txBody>
      </p:sp>
      <p:sp>
        <p:nvSpPr>
          <p:cNvPr id="75786" name="Text Box 13"/>
          <p:cNvSpPr txBox="1">
            <a:spLocks noChangeArrowheads="1"/>
          </p:cNvSpPr>
          <p:nvPr/>
        </p:nvSpPr>
        <p:spPr bwMode="auto">
          <a:xfrm>
            <a:off x="3276600" y="3505200"/>
            <a:ext cx="520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>
                <a:latin typeface="Symbol" panose="05050102010706020507" pitchFamily="18" charset="2"/>
              </a:rPr>
              <a:t>q </a:t>
            </a:r>
            <a:r>
              <a:rPr lang="en-US" altLang="it-IT" baseline="-25000"/>
              <a:t>1</a:t>
            </a:r>
          </a:p>
        </p:txBody>
      </p:sp>
      <p:sp>
        <p:nvSpPr>
          <p:cNvPr id="75787" name="Text Box 14"/>
          <p:cNvSpPr txBox="1">
            <a:spLocks noChangeArrowheads="1"/>
          </p:cNvSpPr>
          <p:nvPr/>
        </p:nvSpPr>
        <p:spPr bwMode="auto">
          <a:xfrm>
            <a:off x="3505200" y="3962400"/>
            <a:ext cx="520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>
                <a:latin typeface="Symbol" panose="05050102010706020507" pitchFamily="18" charset="2"/>
              </a:rPr>
              <a:t>q </a:t>
            </a:r>
            <a:r>
              <a:rPr lang="en-US" altLang="it-IT" baseline="-25000"/>
              <a:t>3</a:t>
            </a:r>
          </a:p>
        </p:txBody>
      </p:sp>
      <p:sp>
        <p:nvSpPr>
          <p:cNvPr id="75788" name="Text Box 15"/>
          <p:cNvSpPr txBox="1">
            <a:spLocks noChangeArrowheads="1"/>
          </p:cNvSpPr>
          <p:nvPr/>
        </p:nvSpPr>
        <p:spPr bwMode="auto">
          <a:xfrm>
            <a:off x="2971800" y="3962400"/>
            <a:ext cx="520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>
                <a:latin typeface="Symbol" panose="05050102010706020507" pitchFamily="18" charset="2"/>
              </a:rPr>
              <a:t>q </a:t>
            </a:r>
            <a:r>
              <a:rPr lang="en-US" altLang="it-IT" baseline="-25000"/>
              <a:t>2</a:t>
            </a:r>
          </a:p>
        </p:txBody>
      </p:sp>
      <p:sp>
        <p:nvSpPr>
          <p:cNvPr id="75789" name="Footer Placeholder 1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9B646A45-9ECC-4553-B38F-28E91A835852}" type="slidenum">
              <a:rPr lang="es-ES" altLang="it-IT" sz="1000">
                <a:latin typeface="Arial" panose="020B0604020202020204" pitchFamily="34" charset="0"/>
              </a:rPr>
              <a:pPr lvl="1"/>
              <a:t>38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77827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28600"/>
            <a:ext cx="6400800" cy="1066800"/>
          </a:xfrm>
        </p:spPr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Types of Axonometric Projections</a:t>
            </a:r>
          </a:p>
        </p:txBody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>
              <a:ea typeface="ＭＳ Ｐゴシック" panose="020B0600070205080204" pitchFamily="34" charset="-128"/>
            </a:endParaRPr>
          </a:p>
        </p:txBody>
      </p:sp>
      <p:pic>
        <p:nvPicPr>
          <p:cNvPr id="77829" name="Picture 5" descr="C:\BOOK\OpenGL\Paul Final\Art\jpeg\AN05F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90800"/>
            <a:ext cx="8553450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30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0F1B3961-02A3-4A11-93E2-8ED065CEBEE1}" type="slidenum">
              <a:rPr lang="es-ES" altLang="it-IT" sz="1000">
                <a:latin typeface="Arial" panose="020B0604020202020204" pitchFamily="34" charset="0"/>
              </a:rPr>
              <a:pPr lvl="1"/>
              <a:t>39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798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Advantages and Disadvantages</a:t>
            </a:r>
          </a:p>
        </p:txBody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it-IT" sz="2700">
                <a:ea typeface="ＭＳ Ｐゴシック" panose="020B0600070205080204" pitchFamily="34" charset="-128"/>
              </a:rPr>
              <a:t>Lines are scaled (</a:t>
            </a:r>
            <a:r>
              <a:rPr lang="en-US" altLang="it-IT" sz="2700" i="1">
                <a:ea typeface="ＭＳ Ｐゴシック" panose="020B0600070205080204" pitchFamily="34" charset="-128"/>
              </a:rPr>
              <a:t>foreshortened</a:t>
            </a:r>
            <a:r>
              <a:rPr lang="en-US" altLang="it-IT" sz="2700">
                <a:ea typeface="ＭＳ Ｐゴシック" panose="020B0600070205080204" pitchFamily="34" charset="-128"/>
              </a:rPr>
              <a:t>) but can find scaling factors</a:t>
            </a:r>
          </a:p>
          <a:p>
            <a:pPr>
              <a:lnSpc>
                <a:spcPct val="90000"/>
              </a:lnSpc>
            </a:pPr>
            <a:r>
              <a:rPr lang="en-US" altLang="it-IT" sz="2700">
                <a:ea typeface="ＭＳ Ｐゴシック" panose="020B0600070205080204" pitchFamily="34" charset="-128"/>
              </a:rPr>
              <a:t>Lines preserved but angles are not</a:t>
            </a:r>
          </a:p>
          <a:p>
            <a:pPr lvl="1">
              <a:lnSpc>
                <a:spcPct val="90000"/>
              </a:lnSpc>
            </a:pPr>
            <a:r>
              <a:rPr lang="en-US" altLang="it-IT" sz="2200">
                <a:ea typeface="ＭＳ Ｐゴシック" panose="020B0600070205080204" pitchFamily="34" charset="-128"/>
              </a:rPr>
              <a:t>Projection of a circle in a plane not parallel to the projection plane is an ellipse</a:t>
            </a:r>
          </a:p>
          <a:p>
            <a:pPr>
              <a:lnSpc>
                <a:spcPct val="90000"/>
              </a:lnSpc>
            </a:pPr>
            <a:r>
              <a:rPr lang="en-US" altLang="it-IT" sz="2700">
                <a:ea typeface="ＭＳ Ｐゴシック" panose="020B0600070205080204" pitchFamily="34" charset="-128"/>
              </a:rPr>
              <a:t>Can see three principal faces of a box-like object</a:t>
            </a:r>
          </a:p>
          <a:p>
            <a:pPr>
              <a:lnSpc>
                <a:spcPct val="90000"/>
              </a:lnSpc>
            </a:pPr>
            <a:r>
              <a:rPr lang="en-US" altLang="it-IT" sz="2700">
                <a:ea typeface="ＭＳ Ｐゴシック" panose="020B0600070205080204" pitchFamily="34" charset="-128"/>
              </a:rPr>
              <a:t>Some optical illusions possible</a:t>
            </a:r>
          </a:p>
          <a:p>
            <a:pPr lvl="1">
              <a:lnSpc>
                <a:spcPct val="90000"/>
              </a:lnSpc>
            </a:pPr>
            <a:r>
              <a:rPr lang="en-US" altLang="it-IT" sz="2200">
                <a:ea typeface="ＭＳ Ｐゴシック" panose="020B0600070205080204" pitchFamily="34" charset="-128"/>
              </a:rPr>
              <a:t>Parallel lines appear to diverge</a:t>
            </a:r>
          </a:p>
          <a:p>
            <a:pPr>
              <a:lnSpc>
                <a:spcPct val="90000"/>
              </a:lnSpc>
            </a:pPr>
            <a:r>
              <a:rPr lang="en-US" altLang="it-IT" sz="2700">
                <a:ea typeface="ＭＳ Ｐゴシック" panose="020B0600070205080204" pitchFamily="34" charset="-128"/>
              </a:rPr>
              <a:t>Does not look real because far objects are scaled the same as near objects</a:t>
            </a:r>
          </a:p>
          <a:p>
            <a:pPr>
              <a:lnSpc>
                <a:spcPct val="90000"/>
              </a:lnSpc>
            </a:pPr>
            <a:r>
              <a:rPr lang="en-US" altLang="it-IT" sz="2700">
                <a:ea typeface="ＭＳ Ｐゴシック" panose="020B0600070205080204" pitchFamily="34" charset="-128"/>
              </a:rPr>
              <a:t>Used in CAD applications</a:t>
            </a:r>
          </a:p>
        </p:txBody>
      </p:sp>
      <p:sp>
        <p:nvSpPr>
          <p:cNvPr id="7987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3394A62D-3DA0-41EA-A673-3B21FAE8F1FC}" type="slidenum">
              <a:rPr lang="es-ES" altLang="it-IT" sz="1000">
                <a:latin typeface="Arial" panose="020B0604020202020204" pitchFamily="34" charset="0"/>
              </a:rPr>
              <a:pPr lvl="1"/>
              <a:t>4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Simple Representation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it-IT" sz="2700">
                <a:ea typeface="ＭＳ Ｐゴシック" panose="020B0600070205080204" pitchFamily="34" charset="-128"/>
              </a:rPr>
              <a:t>Define each polygon by the geometric locations of its vertices</a:t>
            </a:r>
          </a:p>
          <a:p>
            <a:r>
              <a:rPr lang="en-US" altLang="it-IT" sz="2700">
                <a:ea typeface="ＭＳ Ｐゴシック" panose="020B0600070205080204" pitchFamily="34" charset="-128"/>
              </a:rPr>
              <a:t>Leads to WebGL code such as</a:t>
            </a:r>
          </a:p>
          <a:p>
            <a:endParaRPr lang="en-US" altLang="it-IT" sz="2700">
              <a:ea typeface="ＭＳ Ｐゴシック" panose="020B0600070205080204" pitchFamily="34" charset="-128"/>
            </a:endParaRPr>
          </a:p>
          <a:p>
            <a:endParaRPr lang="en-US" altLang="it-IT" sz="2700">
              <a:ea typeface="ＭＳ Ｐゴシック" panose="020B0600070205080204" pitchFamily="34" charset="-128"/>
            </a:endParaRPr>
          </a:p>
          <a:p>
            <a:endParaRPr lang="en-US" altLang="it-IT" sz="2700">
              <a:ea typeface="ＭＳ Ｐゴシック" panose="020B0600070205080204" pitchFamily="34" charset="-128"/>
            </a:endParaRPr>
          </a:p>
          <a:p>
            <a:endParaRPr lang="en-US" altLang="it-IT" sz="2700">
              <a:ea typeface="ＭＳ Ｐゴシック" panose="020B0600070205080204" pitchFamily="34" charset="-128"/>
            </a:endParaRPr>
          </a:p>
          <a:p>
            <a:r>
              <a:rPr lang="en-US" altLang="it-IT" sz="2700">
                <a:ea typeface="ＭＳ Ｐゴシック" panose="020B0600070205080204" pitchFamily="34" charset="-128"/>
              </a:rPr>
              <a:t>Inefficient and unstructured</a:t>
            </a:r>
          </a:p>
          <a:p>
            <a:pPr lvl="1"/>
            <a:r>
              <a:rPr lang="en-US" altLang="it-IT" sz="2200">
                <a:ea typeface="ＭＳ Ｐゴシック" panose="020B0600070205080204" pitchFamily="34" charset="-128"/>
              </a:rPr>
              <a:t>Consider moving a vertex to a new location</a:t>
            </a:r>
          </a:p>
          <a:p>
            <a:pPr lvl="1"/>
            <a:r>
              <a:rPr lang="en-US" altLang="it-IT" sz="2200">
                <a:ea typeface="ＭＳ Ｐゴシック" panose="020B0600070205080204" pitchFamily="34" charset="-128"/>
              </a:rPr>
              <a:t>Must search for all occurrences </a:t>
            </a:r>
          </a:p>
        </p:txBody>
      </p:sp>
      <p:sp>
        <p:nvSpPr>
          <p:cNvPr id="10245" name="Text Box 4"/>
          <p:cNvSpPr txBox="1">
            <a:spLocks noChangeArrowheads="1"/>
          </p:cNvSpPr>
          <p:nvPr/>
        </p:nvSpPr>
        <p:spPr bwMode="auto">
          <a:xfrm>
            <a:off x="1447800" y="3048000"/>
            <a:ext cx="57261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b="1">
                <a:latin typeface="Courier New" panose="02070309020205020404" pitchFamily="49" charset="0"/>
              </a:rPr>
              <a:t>vertex.push(vec3(x1, y1, z1));</a:t>
            </a:r>
          </a:p>
          <a:p>
            <a:r>
              <a:rPr lang="en-US" altLang="it-IT" b="1">
                <a:latin typeface="Courier New" panose="02070309020205020404" pitchFamily="49" charset="0"/>
              </a:rPr>
              <a:t>vertex.push(vec3(x6, y6, z6));</a:t>
            </a:r>
          </a:p>
          <a:p>
            <a:r>
              <a:rPr lang="en-US" altLang="it-IT" b="1">
                <a:latin typeface="Courier New" panose="02070309020205020404" pitchFamily="49" charset="0"/>
              </a:rPr>
              <a:t>vertex.push(vec3(x7, y7, z7));</a:t>
            </a:r>
          </a:p>
        </p:txBody>
      </p:sp>
      <p:sp>
        <p:nvSpPr>
          <p:cNvPr id="10246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01B48FD5-7DFE-425A-8504-BB00A6A07035}" type="slidenum">
              <a:rPr lang="es-ES" altLang="it-IT" sz="1000">
                <a:latin typeface="Arial" panose="020B0604020202020204" pitchFamily="34" charset="0"/>
              </a:rPr>
              <a:pPr lvl="1"/>
              <a:t>40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819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Oblique Projection</a:t>
            </a:r>
          </a:p>
        </p:txBody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it-IT" sz="2700">
                <a:ea typeface="ＭＳ Ｐゴシック" panose="020B0600070205080204" pitchFamily="34" charset="-128"/>
              </a:rPr>
              <a:t>Arbitrary relationship between projectors and projection plane</a:t>
            </a:r>
          </a:p>
        </p:txBody>
      </p:sp>
      <p:pic>
        <p:nvPicPr>
          <p:cNvPr id="81925" name="Picture 5" descr="C:\BOOK\OpenGL\Paul Final\Art\jpeg\AN05F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94"/>
          <a:stretch>
            <a:fillRect/>
          </a:stretch>
        </p:blipFill>
        <p:spPr bwMode="auto">
          <a:xfrm>
            <a:off x="609600" y="2362200"/>
            <a:ext cx="809625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6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C7736C6F-ECD0-46CA-8099-C1B9DBB091E6}" type="slidenum">
              <a:rPr lang="es-ES" altLang="it-IT" sz="1000">
                <a:latin typeface="Arial" panose="020B0604020202020204" pitchFamily="34" charset="0"/>
              </a:rPr>
              <a:pPr lvl="1"/>
              <a:t>41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839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Advantages and Disadvantages</a:t>
            </a:r>
          </a:p>
        </p:txBody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it-IT" sz="2700">
                <a:ea typeface="ＭＳ Ｐゴシック" panose="020B0600070205080204" pitchFamily="34" charset="-128"/>
              </a:rPr>
              <a:t>Can pick the angles to emphasize a particular face</a:t>
            </a:r>
          </a:p>
          <a:p>
            <a:pPr lvl="1">
              <a:lnSpc>
                <a:spcPct val="90000"/>
              </a:lnSpc>
            </a:pPr>
            <a:r>
              <a:rPr lang="en-US" altLang="it-IT">
                <a:ea typeface="ＭＳ Ｐゴシック" panose="020B0600070205080204" pitchFamily="34" charset="-128"/>
              </a:rPr>
              <a:t>Architecture: plan oblique, elevation oblique</a:t>
            </a:r>
          </a:p>
          <a:p>
            <a:pPr>
              <a:lnSpc>
                <a:spcPct val="90000"/>
              </a:lnSpc>
            </a:pPr>
            <a:r>
              <a:rPr lang="en-US" altLang="it-IT" sz="2700">
                <a:ea typeface="ＭＳ Ｐゴシック" panose="020B0600070205080204" pitchFamily="34" charset="-128"/>
              </a:rPr>
              <a:t>Angles in faces parallel to projection plane are preserved while we can still see “around” side</a:t>
            </a:r>
          </a:p>
          <a:p>
            <a:pPr>
              <a:lnSpc>
                <a:spcPct val="90000"/>
              </a:lnSpc>
            </a:pPr>
            <a:endParaRPr lang="en-US" altLang="it-IT" sz="270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endParaRPr lang="en-US" altLang="it-IT" sz="270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endParaRPr lang="en-US" altLang="it-IT" sz="270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r>
              <a:rPr lang="en-US" altLang="it-IT" sz="2700">
                <a:ea typeface="ＭＳ Ｐゴシック" panose="020B0600070205080204" pitchFamily="34" charset="-128"/>
              </a:rPr>
              <a:t>In physical world, cannot create with simple camera; possible with bellows camera or special lens (architectural)</a:t>
            </a:r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3276600" y="3886200"/>
            <a:ext cx="1371600" cy="9144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  <a:contourClr>
              <a:schemeClr val="hlink"/>
            </a:contourClr>
          </a:sp3d>
        </p:spPr>
        <p:txBody>
          <a:bodyPr wrap="none" anchor="ctr">
            <a:flatTx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it-IT" altLang="it-IT"/>
          </a:p>
        </p:txBody>
      </p:sp>
      <p:sp>
        <p:nvSpPr>
          <p:cNvPr id="83974" name="Oval 6"/>
          <p:cNvSpPr>
            <a:spLocks noChangeArrowheads="1"/>
          </p:cNvSpPr>
          <p:nvPr/>
        </p:nvSpPr>
        <p:spPr bwMode="auto">
          <a:xfrm>
            <a:off x="3810000" y="4114800"/>
            <a:ext cx="381000" cy="3810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it-IT" altLang="it-IT"/>
          </a:p>
        </p:txBody>
      </p:sp>
      <p:sp>
        <p:nvSpPr>
          <p:cNvPr id="83975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484EBC0F-62DB-4331-922E-7023F54C5FAA}" type="slidenum">
              <a:rPr lang="es-ES" altLang="it-IT" sz="1000">
                <a:latin typeface="Arial" panose="020B0604020202020204" pitchFamily="34" charset="0"/>
              </a:rPr>
              <a:pPr lvl="1"/>
              <a:t>42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860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Perspective Projection</a:t>
            </a:r>
          </a:p>
        </p:txBody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it-IT">
                <a:ea typeface="ＭＳ Ｐゴシック" panose="020B0600070205080204" pitchFamily="34" charset="-128"/>
              </a:rPr>
              <a:t>Projectors coverge at center of projection</a:t>
            </a:r>
          </a:p>
        </p:txBody>
      </p:sp>
      <p:pic>
        <p:nvPicPr>
          <p:cNvPr id="86021" name="Picture 5" descr="C:\BOOK\OpenGL\Paul Final\Art\jpeg\AN05F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209800"/>
            <a:ext cx="3902075" cy="347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22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B32728D8-63AD-48E1-9ED4-F82578F86174}" type="slidenum">
              <a:rPr lang="es-ES" altLang="it-IT" sz="1000">
                <a:latin typeface="Arial" panose="020B0604020202020204" pitchFamily="34" charset="0"/>
              </a:rPr>
              <a:pPr lvl="1"/>
              <a:t>43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880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Vanishing Points</a:t>
            </a:r>
          </a:p>
        </p:txBody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it-IT" sz="2700">
                <a:ea typeface="ＭＳ Ｐゴシック" panose="020B0600070205080204" pitchFamily="34" charset="-128"/>
              </a:rPr>
              <a:t>Parallel lines (not parallel to the projection plan) on the object converge at a single point in the projection (the </a:t>
            </a:r>
            <a:r>
              <a:rPr lang="en-US" altLang="it-IT" sz="2700" i="1">
                <a:ea typeface="ＭＳ Ｐゴシック" panose="020B0600070205080204" pitchFamily="34" charset="-128"/>
              </a:rPr>
              <a:t>vanishing point</a:t>
            </a:r>
            <a:r>
              <a:rPr lang="en-US" altLang="it-IT" sz="2700">
                <a:ea typeface="ＭＳ Ｐゴシック" panose="020B0600070205080204" pitchFamily="34" charset="-128"/>
              </a:rPr>
              <a:t>) </a:t>
            </a:r>
          </a:p>
          <a:p>
            <a:r>
              <a:rPr lang="en-US" altLang="it-IT" sz="2700">
                <a:ea typeface="ＭＳ Ｐゴシック" panose="020B0600070205080204" pitchFamily="34" charset="-128"/>
              </a:rPr>
              <a:t>Drawing simple perspectives by hand uses these vanishing point(s)</a:t>
            </a:r>
          </a:p>
        </p:txBody>
      </p:sp>
      <p:grpSp>
        <p:nvGrpSpPr>
          <p:cNvPr id="88069" name="Group 8"/>
          <p:cNvGrpSpPr>
            <a:grpSpLocks/>
          </p:cNvGrpSpPr>
          <p:nvPr/>
        </p:nvGrpSpPr>
        <p:grpSpPr bwMode="auto">
          <a:xfrm>
            <a:off x="2819400" y="3657600"/>
            <a:ext cx="3048000" cy="2286000"/>
            <a:chOff x="1488" y="1536"/>
            <a:chExt cx="1920" cy="1440"/>
          </a:xfrm>
        </p:grpSpPr>
        <p:sp>
          <p:nvSpPr>
            <p:cNvPr id="88073" name="Rectangle 4"/>
            <p:cNvSpPr>
              <a:spLocks noChangeArrowheads="1"/>
            </p:cNvSpPr>
            <p:nvPr/>
          </p:nvSpPr>
          <p:spPr bwMode="auto">
            <a:xfrm>
              <a:off x="1488" y="2400"/>
              <a:ext cx="1104" cy="576"/>
            </a:xfrm>
            <a:prstGeom prst="rect">
              <a:avLst/>
            </a:prstGeom>
            <a:solidFill>
              <a:schemeClr val="hlink"/>
            </a:solidFill>
            <a:ln w="9525">
              <a:miter lim="800000"/>
              <a:headEnd/>
              <a:tailEnd/>
            </a:ln>
            <a:scene3d>
              <a:camera prst="legacyPerspectiveTopRight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hlink"/>
              </a:extrusionClr>
              <a:contourClr>
                <a:schemeClr val="hlink"/>
              </a:contourClr>
            </a:sp3d>
          </p:spPr>
          <p:txBody>
            <a:bodyPr wrap="none" anchor="ctr">
              <a:flatTx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it-IT" altLang="it-IT"/>
            </a:p>
          </p:txBody>
        </p:sp>
        <p:sp>
          <p:nvSpPr>
            <p:cNvPr id="88074" name="Line 5"/>
            <p:cNvSpPr>
              <a:spLocks noChangeShapeType="1"/>
            </p:cNvSpPr>
            <p:nvPr/>
          </p:nvSpPr>
          <p:spPr bwMode="auto">
            <a:xfrm flipV="1">
              <a:off x="2592" y="1536"/>
              <a:ext cx="816" cy="14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it-IT"/>
            </a:p>
          </p:txBody>
        </p:sp>
        <p:sp>
          <p:nvSpPr>
            <p:cNvPr id="88075" name="Line 6"/>
            <p:cNvSpPr>
              <a:spLocks noChangeShapeType="1"/>
            </p:cNvSpPr>
            <p:nvPr/>
          </p:nvSpPr>
          <p:spPr bwMode="auto">
            <a:xfrm flipV="1">
              <a:off x="2592" y="1536"/>
              <a:ext cx="816" cy="8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it-IT"/>
            </a:p>
          </p:txBody>
        </p:sp>
        <p:sp>
          <p:nvSpPr>
            <p:cNvPr id="88076" name="Line 7"/>
            <p:cNvSpPr>
              <a:spLocks noChangeShapeType="1"/>
            </p:cNvSpPr>
            <p:nvPr/>
          </p:nvSpPr>
          <p:spPr bwMode="auto">
            <a:xfrm flipV="1">
              <a:off x="1488" y="1536"/>
              <a:ext cx="1920" cy="8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it-IT"/>
            </a:p>
          </p:txBody>
        </p:sp>
      </p:grpSp>
      <p:sp>
        <p:nvSpPr>
          <p:cNvPr id="88070" name="Line 9"/>
          <p:cNvSpPr>
            <a:spLocks noChangeShapeType="1"/>
          </p:cNvSpPr>
          <p:nvPr/>
        </p:nvSpPr>
        <p:spPr bwMode="auto">
          <a:xfrm flipH="1" flipV="1">
            <a:off x="5943600" y="3733800"/>
            <a:ext cx="914400" cy="9144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it-IT"/>
          </a:p>
        </p:txBody>
      </p:sp>
      <p:sp>
        <p:nvSpPr>
          <p:cNvPr id="88071" name="Text Box 10"/>
          <p:cNvSpPr txBox="1">
            <a:spLocks noChangeArrowheads="1"/>
          </p:cNvSpPr>
          <p:nvPr/>
        </p:nvSpPr>
        <p:spPr bwMode="auto">
          <a:xfrm>
            <a:off x="6019800" y="4572000"/>
            <a:ext cx="22209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>
                <a:latin typeface="Arial" panose="020B0604020202020204" pitchFamily="34" charset="0"/>
              </a:rPr>
              <a:t>vanishing point</a:t>
            </a:r>
          </a:p>
        </p:txBody>
      </p:sp>
      <p:sp>
        <p:nvSpPr>
          <p:cNvPr id="88072" name="Footer Placeholder 1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8FBBCCF6-D8D2-4470-9B7F-8F22A2391429}" type="slidenum">
              <a:rPr lang="es-ES" altLang="it-IT" sz="1000">
                <a:latin typeface="Arial" panose="020B0604020202020204" pitchFamily="34" charset="0"/>
              </a:rPr>
              <a:pPr lvl="1"/>
              <a:t>44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901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Three-Point Perspective</a:t>
            </a:r>
          </a:p>
        </p:txBody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it-IT" sz="2700">
                <a:ea typeface="ＭＳ Ｐゴシック" panose="020B0600070205080204" pitchFamily="34" charset="-128"/>
              </a:rPr>
              <a:t>No principal face parallel to projection plane</a:t>
            </a:r>
          </a:p>
          <a:p>
            <a:r>
              <a:rPr lang="en-US" altLang="it-IT" sz="2700">
                <a:ea typeface="ＭＳ Ｐゴシック" panose="020B0600070205080204" pitchFamily="34" charset="-128"/>
              </a:rPr>
              <a:t>Three vanishing points for cube</a:t>
            </a:r>
          </a:p>
        </p:txBody>
      </p:sp>
      <p:pic>
        <p:nvPicPr>
          <p:cNvPr id="90117" name="Picture 5" descr="C:\BOOK\OpenGL\Paul Final\Art\jpeg\AN05F10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27"/>
          <a:stretch>
            <a:fillRect/>
          </a:stretch>
        </p:blipFill>
        <p:spPr bwMode="auto">
          <a:xfrm>
            <a:off x="3352800" y="2895600"/>
            <a:ext cx="2754313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18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A64CF557-DF46-4396-81F2-84B4635A5A37}" type="slidenum">
              <a:rPr lang="es-ES" altLang="it-IT" sz="1000">
                <a:latin typeface="Arial" panose="020B0604020202020204" pitchFamily="34" charset="0"/>
              </a:rPr>
              <a:pPr lvl="1"/>
              <a:t>45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921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Two-Point Perspective</a:t>
            </a:r>
          </a:p>
        </p:txBody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it-IT" sz="2700">
                <a:ea typeface="ＭＳ Ｐゴシック" panose="020B0600070205080204" pitchFamily="34" charset="-128"/>
              </a:rPr>
              <a:t>On principal direction parallel to projection plane</a:t>
            </a:r>
          </a:p>
          <a:p>
            <a:r>
              <a:rPr lang="en-US" altLang="it-IT" sz="2700">
                <a:ea typeface="ＭＳ Ｐゴシック" panose="020B0600070205080204" pitchFamily="34" charset="-128"/>
              </a:rPr>
              <a:t>Two vanishing points for cube</a:t>
            </a:r>
          </a:p>
        </p:txBody>
      </p:sp>
      <p:pic>
        <p:nvPicPr>
          <p:cNvPr id="92165" name="Picture 5" descr="C:\BOOK\OpenGL\Paul Final\Art\jpeg\AN05F10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603"/>
          <a:stretch>
            <a:fillRect/>
          </a:stretch>
        </p:blipFill>
        <p:spPr bwMode="auto">
          <a:xfrm>
            <a:off x="2895600" y="2590800"/>
            <a:ext cx="3086100" cy="309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66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9783C13D-F346-48F8-9CEE-53E583DDD1DF}" type="slidenum">
              <a:rPr lang="es-ES" altLang="it-IT" sz="1000">
                <a:latin typeface="Arial" panose="020B0604020202020204" pitchFamily="34" charset="0"/>
              </a:rPr>
              <a:pPr lvl="1"/>
              <a:t>46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942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One-Point Perspective </a:t>
            </a:r>
          </a:p>
        </p:txBody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it-IT" sz="2700">
                <a:ea typeface="ＭＳ Ｐゴシック" panose="020B0600070205080204" pitchFamily="34" charset="-128"/>
              </a:rPr>
              <a:t>One principal face parallel to projection plane</a:t>
            </a:r>
          </a:p>
          <a:p>
            <a:r>
              <a:rPr lang="en-US" altLang="it-IT" sz="2700">
                <a:ea typeface="ＭＳ Ｐゴシック" panose="020B0600070205080204" pitchFamily="34" charset="-128"/>
              </a:rPr>
              <a:t>One vanishing point for cube</a:t>
            </a:r>
          </a:p>
        </p:txBody>
      </p:sp>
      <p:pic>
        <p:nvPicPr>
          <p:cNvPr id="94213" name="Picture 5" descr="C:\BOOK\OpenGL\Paul Final\Art\jpeg\AN05F10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52"/>
          <a:stretch>
            <a:fillRect/>
          </a:stretch>
        </p:blipFill>
        <p:spPr bwMode="auto">
          <a:xfrm>
            <a:off x="3048000" y="2895600"/>
            <a:ext cx="306387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4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5CCDD691-5110-4FBE-86EE-A341B37B6DD8}" type="slidenum">
              <a:rPr lang="es-ES" altLang="it-IT" sz="1000">
                <a:latin typeface="Arial" panose="020B0604020202020204" pitchFamily="34" charset="0"/>
              </a:rPr>
              <a:pPr lvl="1"/>
              <a:t>47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962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Advantages and Disadvantages</a:t>
            </a:r>
          </a:p>
        </p:txBody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it-IT" sz="2700">
                <a:ea typeface="ＭＳ Ｐゴシック" panose="020B0600070205080204" pitchFamily="34" charset="-128"/>
              </a:rPr>
              <a:t>Objects further from viewer are projected smaller than the same sized objects closer to the viewer (</a:t>
            </a:r>
            <a:r>
              <a:rPr lang="en-US" altLang="it-IT" sz="2700" i="1">
                <a:ea typeface="ＭＳ Ｐゴシック" panose="020B0600070205080204" pitchFamily="34" charset="-128"/>
              </a:rPr>
              <a:t>diminution</a:t>
            </a:r>
            <a:r>
              <a:rPr lang="en-US" altLang="it-IT" sz="2700">
                <a:ea typeface="ＭＳ Ｐゴシック" panose="020B0600070205080204" pitchFamily="34" charset="-128"/>
              </a:rPr>
              <a:t>)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Looks realistic</a:t>
            </a:r>
          </a:p>
          <a:p>
            <a:r>
              <a:rPr lang="en-US" altLang="it-IT" sz="2700">
                <a:ea typeface="ＭＳ Ｐゴシック" panose="020B0600070205080204" pitchFamily="34" charset="-128"/>
              </a:rPr>
              <a:t>Equal distances along a line are not projected into equal distances (</a:t>
            </a:r>
            <a:r>
              <a:rPr lang="en-US" altLang="it-IT" sz="2700" i="1">
                <a:ea typeface="ＭＳ Ｐゴシック" panose="020B0600070205080204" pitchFamily="34" charset="-128"/>
              </a:rPr>
              <a:t>nonuniform foreshortening</a:t>
            </a:r>
            <a:r>
              <a:rPr lang="en-US" altLang="it-IT" sz="2700">
                <a:ea typeface="ＭＳ Ｐゴシック" panose="020B0600070205080204" pitchFamily="34" charset="-128"/>
              </a:rPr>
              <a:t>)</a:t>
            </a:r>
          </a:p>
          <a:p>
            <a:r>
              <a:rPr lang="en-US" altLang="it-IT" sz="2700">
                <a:ea typeface="ＭＳ Ｐゴシック" panose="020B0600070205080204" pitchFamily="34" charset="-128"/>
              </a:rPr>
              <a:t>Angles preserved only in planes parallel to the projection plane</a:t>
            </a:r>
          </a:p>
          <a:p>
            <a:r>
              <a:rPr lang="en-US" altLang="it-IT" sz="2700">
                <a:ea typeface="ＭＳ Ｐゴシック" panose="020B0600070205080204" pitchFamily="34" charset="-128"/>
              </a:rPr>
              <a:t>More difficult to construct by hand than parallel projections (but not more difficult by computer)</a:t>
            </a:r>
          </a:p>
        </p:txBody>
      </p:sp>
      <p:sp>
        <p:nvSpPr>
          <p:cNvPr id="9626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AC5A8F3B-95BE-4693-9C92-AC6876EA276F}" type="slidenum">
              <a:rPr lang="es-ES" altLang="it-IT" sz="1000">
                <a:latin typeface="Arial" panose="020B0604020202020204" pitchFamily="34" charset="0"/>
              </a:rPr>
              <a:pPr lvl="1"/>
              <a:t>48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9830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Introduction to Computer Graphics with WebGL</a:t>
            </a:r>
          </a:p>
        </p:txBody>
      </p:sp>
      <p:sp>
        <p:nvSpPr>
          <p:cNvPr id="9830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981200"/>
            <a:ext cx="7543800" cy="1752600"/>
          </a:xfrm>
        </p:spPr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Ed Angel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Professor Emeritus of Computer Science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Founding Director, Arts, Research, Technology and Science Laboratory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University of New Mexico</a:t>
            </a:r>
          </a:p>
        </p:txBody>
      </p:sp>
      <p:sp>
        <p:nvSpPr>
          <p:cNvPr id="9830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7445AB18-2754-4ACC-88D8-D2E75DAABC5E}" type="slidenum">
              <a:rPr lang="es-ES" altLang="it-IT" sz="1000">
                <a:latin typeface="Arial" panose="020B0604020202020204" pitchFamily="34" charset="0"/>
              </a:rPr>
              <a:pPr lvl="1"/>
              <a:t>49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10035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1752600"/>
            <a:ext cx="7772400" cy="1143000"/>
          </a:xfrm>
        </p:spPr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Computer Viewing</a:t>
            </a:r>
            <a:br>
              <a:rPr lang="en-US" altLang="it-IT">
                <a:ea typeface="ＭＳ Ｐゴシック" panose="020B0600070205080204" pitchFamily="34" charset="-128"/>
              </a:rPr>
            </a:br>
            <a:r>
              <a:rPr lang="en-US" altLang="it-IT">
                <a:ea typeface="ＭＳ Ｐゴシック" panose="020B0600070205080204" pitchFamily="34" charset="-128"/>
              </a:rPr>
              <a:t>Positioning the Camera</a:t>
            </a:r>
          </a:p>
        </p:txBody>
      </p:sp>
      <p:sp>
        <p:nvSpPr>
          <p:cNvPr id="10035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276600"/>
            <a:ext cx="8153400" cy="1752600"/>
          </a:xfrm>
        </p:spPr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Ed Angel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Professor Emeritus of Computer Science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University of New Mexico</a:t>
            </a:r>
          </a:p>
        </p:txBody>
      </p:sp>
      <p:sp>
        <p:nvSpPr>
          <p:cNvPr id="10035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E2875AC3-6378-47F0-BBF4-9EA2783DD5AD}" type="slidenum">
              <a:rPr lang="es-ES" altLang="it-IT" sz="1000">
                <a:latin typeface="Arial" panose="020B0604020202020204" pitchFamily="34" charset="0"/>
              </a:rPr>
              <a:pPr lvl="1"/>
              <a:t>5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Inward and Outward Facing Polygons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it-IT" sz="2400">
                <a:ea typeface="ＭＳ Ｐゴシック" panose="020B0600070205080204" pitchFamily="34" charset="-128"/>
              </a:rPr>
              <a:t>The order </a:t>
            </a:r>
            <a:r>
              <a:rPr lang="en-US" altLang="it-IT" sz="24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{v</a:t>
            </a:r>
            <a:r>
              <a:rPr lang="en-US" altLang="it-IT" sz="2400" baseline="-25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1</a:t>
            </a:r>
            <a:r>
              <a:rPr lang="en-US" altLang="it-IT" sz="24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, v</a:t>
            </a:r>
            <a:r>
              <a:rPr lang="en-US" altLang="it-IT" sz="2400" baseline="-25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6</a:t>
            </a:r>
            <a:r>
              <a:rPr lang="en-US" altLang="it-IT" sz="24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, v</a:t>
            </a:r>
            <a:r>
              <a:rPr lang="en-US" altLang="it-IT" sz="2400" baseline="-25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7</a:t>
            </a:r>
            <a:r>
              <a:rPr lang="en-US" altLang="it-IT" sz="24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}</a:t>
            </a:r>
            <a:r>
              <a:rPr lang="en-US" altLang="it-IT" sz="2400">
                <a:ea typeface="ＭＳ Ｐゴシック" panose="020B0600070205080204" pitchFamily="34" charset="-128"/>
              </a:rPr>
              <a:t> and </a:t>
            </a:r>
            <a:r>
              <a:rPr lang="en-US" altLang="it-IT" sz="24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{v</a:t>
            </a:r>
            <a:r>
              <a:rPr lang="en-US" altLang="it-IT" sz="2400" baseline="-25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6</a:t>
            </a:r>
            <a:r>
              <a:rPr lang="en-US" altLang="it-IT" sz="24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, v</a:t>
            </a:r>
            <a:r>
              <a:rPr lang="en-US" altLang="it-IT" sz="2400" baseline="-25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7</a:t>
            </a:r>
            <a:r>
              <a:rPr lang="en-US" altLang="it-IT" sz="24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, v</a:t>
            </a:r>
            <a:r>
              <a:rPr lang="en-US" altLang="it-IT" sz="2400" baseline="-25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1</a:t>
            </a:r>
            <a:r>
              <a:rPr lang="en-US" altLang="it-IT" sz="24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}</a:t>
            </a:r>
            <a:r>
              <a:rPr lang="en-US" altLang="it-IT" sz="2400">
                <a:ea typeface="ＭＳ Ｐゴシック" panose="020B0600070205080204" pitchFamily="34" charset="-128"/>
              </a:rPr>
              <a:t> are equivalent in that the same polygon will be rendered by OpenGL but the order </a:t>
            </a:r>
            <a:r>
              <a:rPr lang="en-US" altLang="it-IT" sz="24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{v</a:t>
            </a:r>
            <a:r>
              <a:rPr lang="en-US" altLang="it-IT" sz="2400" baseline="-25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1</a:t>
            </a:r>
            <a:r>
              <a:rPr lang="en-US" altLang="it-IT" sz="24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, v</a:t>
            </a:r>
            <a:r>
              <a:rPr lang="en-US" altLang="it-IT" sz="2400" baseline="-25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7</a:t>
            </a:r>
            <a:r>
              <a:rPr lang="en-US" altLang="it-IT" sz="24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, v</a:t>
            </a:r>
            <a:r>
              <a:rPr lang="en-US" altLang="it-IT" sz="2400" baseline="-25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6</a:t>
            </a:r>
            <a:r>
              <a:rPr lang="en-US" altLang="it-IT" sz="24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}</a:t>
            </a:r>
            <a:r>
              <a:rPr lang="en-US" altLang="it-IT" sz="2400">
                <a:ea typeface="ＭＳ Ｐゴシック" panose="020B0600070205080204" pitchFamily="34" charset="-128"/>
              </a:rPr>
              <a:t> is different</a:t>
            </a:r>
          </a:p>
          <a:p>
            <a:r>
              <a:rPr lang="en-US" altLang="it-IT" sz="2400">
                <a:ea typeface="ＭＳ Ｐゴシック" panose="020B0600070205080204" pitchFamily="34" charset="-128"/>
              </a:rPr>
              <a:t>The first two describe </a:t>
            </a:r>
            <a:r>
              <a:rPr lang="en-US" altLang="it-IT" sz="2400" i="1">
                <a:ea typeface="ＭＳ Ｐゴシック" panose="020B0600070205080204" pitchFamily="34" charset="-128"/>
              </a:rPr>
              <a:t>outwardly </a:t>
            </a:r>
          </a:p>
          <a:p>
            <a:pPr>
              <a:buFontTx/>
              <a:buNone/>
            </a:pPr>
            <a:r>
              <a:rPr lang="en-US" altLang="it-IT" sz="2400" i="1">
                <a:ea typeface="ＭＳ Ｐゴシック" panose="020B0600070205080204" pitchFamily="34" charset="-128"/>
              </a:rPr>
              <a:t>facing</a:t>
            </a:r>
            <a:r>
              <a:rPr lang="en-US" altLang="it-IT" sz="2400">
                <a:ea typeface="ＭＳ Ｐゴシック" panose="020B0600070205080204" pitchFamily="34" charset="-128"/>
              </a:rPr>
              <a:t> polygons</a:t>
            </a:r>
          </a:p>
          <a:p>
            <a:r>
              <a:rPr lang="en-US" altLang="it-IT" sz="2400">
                <a:ea typeface="ＭＳ Ｐゴシック" panose="020B0600070205080204" pitchFamily="34" charset="-128"/>
              </a:rPr>
              <a:t>Use the </a:t>
            </a:r>
            <a:r>
              <a:rPr lang="en-US" altLang="it-IT" sz="2400" i="1">
                <a:ea typeface="ＭＳ Ｐゴシック" panose="020B0600070205080204" pitchFamily="34" charset="-128"/>
              </a:rPr>
              <a:t>right-hand rule</a:t>
            </a:r>
            <a:r>
              <a:rPr lang="en-US" altLang="it-IT" sz="2400">
                <a:ea typeface="ＭＳ Ｐゴシック" panose="020B0600070205080204" pitchFamily="34" charset="-128"/>
              </a:rPr>
              <a:t> = </a:t>
            </a:r>
          </a:p>
          <a:p>
            <a:pPr>
              <a:buFontTx/>
              <a:buNone/>
            </a:pPr>
            <a:r>
              <a:rPr lang="en-US" altLang="it-IT" sz="2400">
                <a:ea typeface="ＭＳ Ｐゴシック" panose="020B0600070205080204" pitchFamily="34" charset="-128"/>
              </a:rPr>
              <a:t>counter-clockwise encirclement </a:t>
            </a:r>
          </a:p>
          <a:p>
            <a:pPr>
              <a:buFontTx/>
              <a:buNone/>
            </a:pPr>
            <a:r>
              <a:rPr lang="en-US" altLang="it-IT" sz="2400">
                <a:ea typeface="ＭＳ Ｐゴシック" panose="020B0600070205080204" pitchFamily="34" charset="-128"/>
              </a:rPr>
              <a:t>of outward-pointing normal </a:t>
            </a:r>
          </a:p>
          <a:p>
            <a:r>
              <a:rPr lang="en-US" altLang="it-IT" sz="2400">
                <a:ea typeface="ＭＳ Ｐゴシック" panose="020B0600070205080204" pitchFamily="34" charset="-128"/>
              </a:rPr>
              <a:t>OpenGL can treat inward and </a:t>
            </a:r>
          </a:p>
          <a:p>
            <a:pPr>
              <a:buFontTx/>
              <a:buNone/>
            </a:pPr>
            <a:r>
              <a:rPr lang="en-US" altLang="it-IT" sz="2400">
                <a:ea typeface="ＭＳ Ｐゴシック" panose="020B0600070205080204" pitchFamily="34" charset="-128"/>
              </a:rPr>
              <a:t>outward facing polygons differently</a:t>
            </a:r>
          </a:p>
        </p:txBody>
      </p:sp>
      <p:pic>
        <p:nvPicPr>
          <p:cNvPr id="12293" name="Picture 5" descr="C:\BOOK\OpenGL\Paul Final\Art\jpeg\AN04F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895600"/>
            <a:ext cx="2359025" cy="301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E62EFF5C-CC79-47EA-B4D1-2FE7F2CF2EF8}" type="slidenum">
              <a:rPr lang="es-ES" altLang="it-IT" sz="1000">
                <a:latin typeface="Arial" panose="020B0604020202020204" pitchFamily="34" charset="0"/>
              </a:rPr>
              <a:pPr lvl="1"/>
              <a:t>50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101379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6248400" cy="1066800"/>
          </a:xfrm>
        </p:spPr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Objectives</a:t>
            </a:r>
          </a:p>
        </p:txBody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467600" cy="4724400"/>
          </a:xfrm>
        </p:spPr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Introduce the mathematics of projection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Introduce WebGL viewing functions in MV.js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Look at alternate viewing APIs</a:t>
            </a:r>
          </a:p>
        </p:txBody>
      </p:sp>
      <p:sp>
        <p:nvSpPr>
          <p:cNvPr id="10138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From the Beginning</a:t>
            </a:r>
          </a:p>
        </p:txBody>
      </p:sp>
      <p:sp>
        <p:nvSpPr>
          <p:cNvPr id="1024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In the beginning: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fixed function pipeline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Model-View and Projection Transformation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Predefined frames: model, object, camera, clip, ndc, window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After deprecation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pipeline with programmable shaders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no transformations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clip, ndc window frames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MV.js reintroduces original capabilities</a:t>
            </a:r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76DD2091-F605-401B-906D-7C29438A4606}" type="slidenum">
              <a:rPr lang="es-ES" altLang="it-IT" sz="1000">
                <a:latin typeface="Arial" panose="020B0604020202020204" pitchFamily="34" charset="0"/>
              </a:rPr>
              <a:pPr lvl="1"/>
              <a:t>51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10240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D6E1520C-3373-41F9-8871-56923A645A9F}" type="slidenum">
              <a:rPr lang="es-ES" altLang="it-IT" sz="1000">
                <a:latin typeface="Arial" panose="020B0604020202020204" pitchFamily="34" charset="0"/>
              </a:rPr>
              <a:pPr lvl="1"/>
              <a:t>52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1034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Computer Viewing</a:t>
            </a:r>
          </a:p>
        </p:txBody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There are three aspects of the viewing process, all of which are implemented in the pipeline,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Positioning the camera</a:t>
            </a:r>
          </a:p>
          <a:p>
            <a:pPr lvl="2"/>
            <a:r>
              <a:rPr lang="en-US" altLang="it-IT" sz="2400">
                <a:ea typeface="ＭＳ Ｐゴシック" panose="020B0600070205080204" pitchFamily="34" charset="-128"/>
              </a:rPr>
              <a:t>Setting the model-view matrix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Selecting a lens</a:t>
            </a:r>
          </a:p>
          <a:p>
            <a:pPr lvl="2"/>
            <a:r>
              <a:rPr lang="en-US" altLang="it-IT" sz="2400">
                <a:ea typeface="ＭＳ Ｐゴシック" panose="020B0600070205080204" pitchFamily="34" charset="-128"/>
              </a:rPr>
              <a:t>Setting the projection matrix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Clipping</a:t>
            </a:r>
          </a:p>
          <a:p>
            <a:pPr lvl="2"/>
            <a:r>
              <a:rPr lang="en-US" altLang="it-IT" sz="2400">
                <a:ea typeface="ＭＳ Ｐゴシック" panose="020B0600070205080204" pitchFamily="34" charset="-128"/>
              </a:rPr>
              <a:t>Setting the view volume</a:t>
            </a:r>
          </a:p>
        </p:txBody>
      </p:sp>
      <p:sp>
        <p:nvSpPr>
          <p:cNvPr id="10342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4DF94204-8E05-4412-862F-0D0E0C2EE311}" type="slidenum">
              <a:rPr lang="es-ES" altLang="it-IT" sz="1000">
                <a:latin typeface="Arial" panose="020B0604020202020204" pitchFamily="34" charset="0"/>
              </a:rPr>
              <a:pPr lvl="1"/>
              <a:t>53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1054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 sz="4100">
                <a:ea typeface="ＭＳ Ｐゴシック" panose="020B0600070205080204" pitchFamily="34" charset="-128"/>
              </a:rPr>
              <a:t>The WebGL Camera</a:t>
            </a:r>
          </a:p>
        </p:txBody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924800" cy="4724400"/>
          </a:xfrm>
        </p:spPr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In WebGL, initially the object and camera frames are the same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Default model-view matrix is an identity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The camera is located at origin and points in the negative z direction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WebGL also specifies a default view volume that is a cube with sides of length 2 centered at the origin 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Default projection matrix is an identity</a:t>
            </a:r>
          </a:p>
        </p:txBody>
      </p:sp>
      <p:sp>
        <p:nvSpPr>
          <p:cNvPr id="10547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692A10ED-FA6E-49CA-8828-3D16F5697019}" type="slidenum">
              <a:rPr lang="es-ES" altLang="it-IT" sz="1000">
                <a:latin typeface="Arial" panose="020B0604020202020204" pitchFamily="34" charset="0"/>
              </a:rPr>
              <a:pPr lvl="1"/>
              <a:t>54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1064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 sz="4100">
                <a:ea typeface="ＭＳ Ｐゴシック" panose="020B0600070205080204" pitchFamily="34" charset="-128"/>
              </a:rPr>
              <a:t>Default</a:t>
            </a:r>
            <a:r>
              <a:rPr lang="en-US" altLang="it-IT">
                <a:ea typeface="ＭＳ Ｐゴシック" panose="020B0600070205080204" pitchFamily="34" charset="-128"/>
              </a:rPr>
              <a:t> </a:t>
            </a:r>
            <a:r>
              <a:rPr lang="en-US" altLang="it-IT" sz="4100">
                <a:ea typeface="ＭＳ Ｐゴシック" panose="020B0600070205080204" pitchFamily="34" charset="-128"/>
              </a:rPr>
              <a:t>Projection</a:t>
            </a:r>
          </a:p>
        </p:txBody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it-IT">
                <a:ea typeface="ＭＳ Ｐゴシック" panose="020B0600070205080204" pitchFamily="34" charset="-128"/>
              </a:rPr>
              <a:t>Default projection is orthogonal</a:t>
            </a:r>
          </a:p>
        </p:txBody>
      </p:sp>
      <p:pic>
        <p:nvPicPr>
          <p:cNvPr id="106501" name="Picture 5" descr="C:\BOOK\OpenGL\Paul Final\Art\jpeg\AN05F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200275"/>
            <a:ext cx="4343400" cy="359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502" name="Line 6"/>
          <p:cNvSpPr>
            <a:spLocks noChangeShapeType="1"/>
          </p:cNvSpPr>
          <p:nvPr/>
        </p:nvSpPr>
        <p:spPr bwMode="auto">
          <a:xfrm flipH="1">
            <a:off x="5715000" y="3048000"/>
            <a:ext cx="6858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it-IT"/>
          </a:p>
        </p:txBody>
      </p:sp>
      <p:sp>
        <p:nvSpPr>
          <p:cNvPr id="106503" name="Text Box 7"/>
          <p:cNvSpPr txBox="1">
            <a:spLocks noChangeArrowheads="1"/>
          </p:cNvSpPr>
          <p:nvPr/>
        </p:nvSpPr>
        <p:spPr bwMode="auto">
          <a:xfrm>
            <a:off x="6019800" y="2667000"/>
            <a:ext cx="1412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2000">
                <a:latin typeface="Arial" panose="020B0604020202020204" pitchFamily="34" charset="0"/>
              </a:rPr>
              <a:t>clipped out</a:t>
            </a:r>
          </a:p>
        </p:txBody>
      </p:sp>
      <p:sp>
        <p:nvSpPr>
          <p:cNvPr id="106504" name="Text Box 8"/>
          <p:cNvSpPr txBox="1">
            <a:spLocks noChangeArrowheads="1"/>
          </p:cNvSpPr>
          <p:nvPr/>
        </p:nvSpPr>
        <p:spPr bwMode="auto">
          <a:xfrm>
            <a:off x="7086600" y="4419600"/>
            <a:ext cx="6000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2000">
                <a:latin typeface="Arial" panose="020B0604020202020204" pitchFamily="34" charset="0"/>
              </a:rPr>
              <a:t>z=0</a:t>
            </a:r>
          </a:p>
        </p:txBody>
      </p:sp>
      <p:sp>
        <p:nvSpPr>
          <p:cNvPr id="106505" name="Line 9"/>
          <p:cNvSpPr>
            <a:spLocks noChangeShapeType="1"/>
          </p:cNvSpPr>
          <p:nvPr/>
        </p:nvSpPr>
        <p:spPr bwMode="auto">
          <a:xfrm flipV="1">
            <a:off x="3733800" y="3200400"/>
            <a:ext cx="4572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it-IT"/>
          </a:p>
        </p:txBody>
      </p:sp>
      <p:sp>
        <p:nvSpPr>
          <p:cNvPr id="106506" name="Text Box 10"/>
          <p:cNvSpPr txBox="1">
            <a:spLocks noChangeArrowheads="1"/>
          </p:cNvSpPr>
          <p:nvPr/>
        </p:nvSpPr>
        <p:spPr bwMode="auto">
          <a:xfrm>
            <a:off x="3657600" y="3124200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2000"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106507" name="Footer Placeholder 10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712699FE-42B3-419F-BAA1-ABDC9F84D08A}" type="slidenum">
              <a:rPr lang="es-ES" altLang="it-IT" sz="1000">
                <a:latin typeface="Arial" panose="020B0604020202020204" pitchFamily="34" charset="0"/>
              </a:rPr>
              <a:pPr lvl="1"/>
              <a:t>55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107523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228600"/>
            <a:ext cx="6858000" cy="1066800"/>
          </a:xfrm>
        </p:spPr>
        <p:txBody>
          <a:bodyPr/>
          <a:lstStyle/>
          <a:p>
            <a:r>
              <a:rPr lang="en-US" altLang="it-IT" sz="4100">
                <a:ea typeface="ＭＳ Ｐゴシック" panose="020B0600070205080204" pitchFamily="34" charset="-128"/>
              </a:rPr>
              <a:t>Moving the Camera Frame</a:t>
            </a:r>
          </a:p>
        </p:txBody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8153400" cy="4724400"/>
          </a:xfrm>
        </p:spPr>
        <p:txBody>
          <a:bodyPr/>
          <a:lstStyle/>
          <a:p>
            <a:r>
              <a:rPr lang="en-US" altLang="it-IT" sz="2700">
                <a:ea typeface="ＭＳ Ｐゴシック" panose="020B0600070205080204" pitchFamily="34" charset="-128"/>
              </a:rPr>
              <a:t>If we want to visualize objects with both positive and negative z values we can either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Move the camera in the positive z direction</a:t>
            </a:r>
          </a:p>
          <a:p>
            <a:pPr lvl="2"/>
            <a:r>
              <a:rPr lang="en-US" altLang="it-IT" sz="2400">
                <a:ea typeface="ＭＳ Ｐゴシック" panose="020B0600070205080204" pitchFamily="34" charset="-128"/>
              </a:rPr>
              <a:t>Translate the camera frame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Move the objects in the negative z direction</a:t>
            </a:r>
          </a:p>
          <a:p>
            <a:pPr lvl="2"/>
            <a:r>
              <a:rPr lang="en-US" altLang="it-IT" sz="2400">
                <a:ea typeface="ＭＳ Ｐゴシック" panose="020B0600070205080204" pitchFamily="34" charset="-128"/>
              </a:rPr>
              <a:t>Translate the world frame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Both of these views are equivalent and are determined by the model-view matrix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Want a translation (</a:t>
            </a:r>
            <a:r>
              <a:rPr lang="en-US" altLang="it-IT" sz="2200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translate(0.0,0.0,-d);</a:t>
            </a:r>
            <a:r>
              <a:rPr lang="en-US" altLang="it-IT">
                <a:ea typeface="ＭＳ Ｐゴシック" panose="020B0600070205080204" pitchFamily="34" charset="-128"/>
              </a:rPr>
              <a:t>)</a:t>
            </a:r>
          </a:p>
          <a:p>
            <a:pPr lvl="1"/>
            <a:r>
              <a:rPr lang="en-US" altLang="it-IT" sz="2200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d &gt; 0</a:t>
            </a:r>
          </a:p>
        </p:txBody>
      </p:sp>
      <p:sp>
        <p:nvSpPr>
          <p:cNvPr id="10752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F634F5BC-DA22-4C42-95E3-ADF0A8672B84}" type="slidenum">
              <a:rPr lang="es-ES" altLang="it-IT" sz="1000">
                <a:latin typeface="Arial" panose="020B0604020202020204" pitchFamily="34" charset="0"/>
              </a:rPr>
              <a:pPr lvl="1"/>
              <a:t>56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1085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 sz="4100">
                <a:ea typeface="ＭＳ Ｐゴシック" panose="020B0600070205080204" pitchFamily="34" charset="-128"/>
              </a:rPr>
              <a:t>Moving Camera back from Origin </a:t>
            </a:r>
          </a:p>
        </p:txBody>
      </p:sp>
      <p:pic>
        <p:nvPicPr>
          <p:cNvPr id="108548" name="Picture 5" descr="C:\BOOK\OpenGL\Paul Final\Art\jpeg\AN05F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057400"/>
            <a:ext cx="6446838" cy="408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549" name="Text Box 7"/>
          <p:cNvSpPr>
            <a:spLocks noGrp="1" noChangeArrowheads="1"/>
          </p:cNvSpPr>
          <p:nvPr>
            <p:ph type="body" idx="1"/>
          </p:nvPr>
        </p:nvSpPr>
        <p:spPr>
          <a:xfrm>
            <a:off x="1447800" y="2438400"/>
            <a:ext cx="2209800" cy="609600"/>
          </a:xfrm>
          <a:noFill/>
        </p:spPr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it-IT" sz="2400">
                <a:ea typeface="ＭＳ Ｐゴシック" panose="020B0600070205080204" pitchFamily="34" charset="-128"/>
              </a:rPr>
              <a:t>default frames</a:t>
            </a:r>
          </a:p>
        </p:txBody>
      </p:sp>
      <p:sp>
        <p:nvSpPr>
          <p:cNvPr id="108550" name="Text Box 8"/>
          <p:cNvSpPr txBox="1">
            <a:spLocks noChangeArrowheads="1"/>
          </p:cNvSpPr>
          <p:nvPr/>
        </p:nvSpPr>
        <p:spPr bwMode="auto">
          <a:xfrm>
            <a:off x="4114800" y="1600200"/>
            <a:ext cx="41322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>
                <a:latin typeface="Arial" panose="020B0604020202020204" pitchFamily="34" charset="0"/>
              </a:rPr>
              <a:t>frames after translation by –d</a:t>
            </a:r>
          </a:p>
          <a:p>
            <a:r>
              <a:rPr lang="en-US" altLang="it-IT">
                <a:latin typeface="Arial" panose="020B0604020202020204" pitchFamily="34" charset="0"/>
              </a:rPr>
              <a:t>                  d &gt; 0</a:t>
            </a:r>
          </a:p>
        </p:txBody>
      </p:sp>
      <p:sp>
        <p:nvSpPr>
          <p:cNvPr id="108551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CC276FA8-F92E-4A98-9437-6877A44F82AD}" type="slidenum">
              <a:rPr lang="es-ES" altLang="it-IT" sz="1000">
                <a:latin typeface="Arial" panose="020B0604020202020204" pitchFamily="34" charset="0"/>
              </a:rPr>
              <a:pPr lvl="1"/>
              <a:t>57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1095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 sz="4100">
                <a:ea typeface="ＭＳ Ｐゴシック" panose="020B0600070205080204" pitchFamily="34" charset="-128"/>
              </a:rPr>
              <a:t>Moving the Camera</a:t>
            </a:r>
          </a:p>
        </p:txBody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We can move the camera to any desired position by a sequence of rotations and translations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Example: side view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Rotate the camera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Move it away from origin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Model-view matrix C = TR</a:t>
            </a:r>
          </a:p>
        </p:txBody>
      </p:sp>
      <p:pic>
        <p:nvPicPr>
          <p:cNvPr id="109573" name="Picture 5" descr="C:\BOOK\OpenGL\Paul Final\Art\jpeg\AN05F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590800"/>
            <a:ext cx="3227388" cy="295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74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165B6F5C-C4EB-4A51-A428-39330EFC9BC7}" type="slidenum">
              <a:rPr lang="es-ES" altLang="it-IT" sz="1000">
                <a:latin typeface="Arial" panose="020B0604020202020204" pitchFamily="34" charset="0"/>
              </a:rPr>
              <a:pPr lvl="1"/>
              <a:t>58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110595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WebGL code</a:t>
            </a:r>
          </a:p>
        </p:txBody>
      </p:sp>
      <p:sp>
        <p:nvSpPr>
          <p:cNvPr id="110596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90600" y="1524000"/>
            <a:ext cx="7772400" cy="4724400"/>
          </a:xfrm>
        </p:spPr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Remember that last transformation specified is first to be applied</a:t>
            </a:r>
          </a:p>
          <a:p>
            <a:endParaRPr lang="en-US" altLang="it-IT">
              <a:ea typeface="ＭＳ Ｐゴシック" panose="020B0600070205080204" pitchFamily="34" charset="-128"/>
            </a:endParaRPr>
          </a:p>
        </p:txBody>
      </p:sp>
      <p:sp>
        <p:nvSpPr>
          <p:cNvPr id="110597" name="Text Box 1028"/>
          <p:cNvSpPr txBox="1">
            <a:spLocks noChangeArrowheads="1"/>
          </p:cNvSpPr>
          <p:nvPr/>
        </p:nvSpPr>
        <p:spPr bwMode="auto">
          <a:xfrm>
            <a:off x="1524000" y="2819400"/>
            <a:ext cx="6034088" cy="317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2000" b="1">
                <a:latin typeface="Courier New" panose="02070309020205020404" pitchFamily="49" charset="0"/>
              </a:rPr>
              <a:t>// Using MV.js</a:t>
            </a:r>
          </a:p>
          <a:p>
            <a:endParaRPr lang="en-US" altLang="it-IT" sz="2000" b="1">
              <a:latin typeface="Courier New" panose="02070309020205020404" pitchFamily="49" charset="0"/>
            </a:endParaRPr>
          </a:p>
          <a:p>
            <a:r>
              <a:rPr lang="en-US" altLang="it-IT" sz="2000" b="1">
                <a:latin typeface="Courier New" panose="02070309020205020404" pitchFamily="49" charset="0"/>
              </a:rPr>
              <a:t>var t = translate (0.0, 0.0, -d);</a:t>
            </a:r>
          </a:p>
          <a:p>
            <a:r>
              <a:rPr lang="en-US" altLang="it-IT" sz="2000" b="1">
                <a:latin typeface="Courier New" panose="02070309020205020404" pitchFamily="49" charset="0"/>
              </a:rPr>
              <a:t>var ry = rotateY(90.0);</a:t>
            </a:r>
          </a:p>
          <a:p>
            <a:r>
              <a:rPr lang="en-US" altLang="it-IT" sz="2000" b="1">
                <a:latin typeface="Courier New" panose="02070309020205020404" pitchFamily="49" charset="0"/>
              </a:rPr>
              <a:t>var m = mult(t, ry);</a:t>
            </a:r>
          </a:p>
          <a:p>
            <a:endParaRPr lang="en-US" altLang="it-IT" sz="2000" b="1">
              <a:latin typeface="Courier New" panose="02070309020205020404" pitchFamily="49" charset="0"/>
            </a:endParaRPr>
          </a:p>
          <a:p>
            <a:r>
              <a:rPr lang="en-US" altLang="it-IT" sz="2000" b="1">
                <a:latin typeface="Courier New" panose="02070309020205020404" pitchFamily="49" charset="0"/>
              </a:rPr>
              <a:t>or</a:t>
            </a:r>
          </a:p>
          <a:p>
            <a:endParaRPr lang="en-US" altLang="it-IT" sz="2000" b="1">
              <a:latin typeface="Courier New" panose="02070309020205020404" pitchFamily="49" charset="0"/>
            </a:endParaRPr>
          </a:p>
          <a:p>
            <a:r>
              <a:rPr lang="en-US" altLang="it-IT" sz="2000" b="1">
                <a:latin typeface="Courier New" panose="02070309020205020404" pitchFamily="49" charset="0"/>
              </a:rPr>
              <a:t>var m = mult(translate (0.0, 0.0, -d),</a:t>
            </a:r>
          </a:p>
          <a:p>
            <a:r>
              <a:rPr lang="en-US" altLang="it-IT" sz="2000" b="1">
                <a:latin typeface="Courier New" panose="02070309020205020404" pitchFamily="49" charset="0"/>
              </a:rPr>
              <a:t>         rotateY(90.0););</a:t>
            </a:r>
          </a:p>
        </p:txBody>
      </p:sp>
      <p:sp>
        <p:nvSpPr>
          <p:cNvPr id="110598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6E2BBCEB-EEDC-44D8-998E-D51DD4165DE9}" type="slidenum">
              <a:rPr lang="es-ES" altLang="it-IT" sz="1000">
                <a:latin typeface="Arial" panose="020B0604020202020204" pitchFamily="34" charset="0"/>
              </a:rPr>
              <a:pPr lvl="1"/>
              <a:t>59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1116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 sz="4100">
                <a:ea typeface="ＭＳ Ｐゴシック" panose="020B0600070205080204" pitchFamily="34" charset="-128"/>
              </a:rPr>
              <a:t>lookAt</a:t>
            </a:r>
          </a:p>
        </p:txBody>
      </p:sp>
      <p:pic>
        <p:nvPicPr>
          <p:cNvPr id="111620" name="Picture 5" descr="C:\BOOK\OpenGL\Paul Final\Art\jpeg\AN05F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828800"/>
            <a:ext cx="6294438" cy="448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621" name="Text Box 7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0"/>
            <a:ext cx="8763000" cy="4724400"/>
          </a:xfrm>
          <a:noFill/>
        </p:spPr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it-IT" sz="2000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LookAt(eye, at, up)</a:t>
            </a:r>
          </a:p>
        </p:txBody>
      </p:sp>
      <p:sp>
        <p:nvSpPr>
          <p:cNvPr id="111622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51C532CF-2D50-4608-8820-ED2F19B4B8DF}" type="slidenum">
              <a:rPr lang="es-ES" altLang="it-IT" sz="1000">
                <a:latin typeface="Arial" panose="020B0604020202020204" pitchFamily="34" charset="0"/>
              </a:rPr>
              <a:pPr lvl="1"/>
              <a:t>6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Geometry vs Topology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Generally it is a good idea to look for data structures that separate the geometry from the topology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Geometry: locations of the vertices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Topology: organization of the vertices and edges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Example: a polygon is an ordered list of vertices with an edge connecting successive pairs of vertices and the last to the first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Topology holds even if geometry changes</a:t>
            </a:r>
          </a:p>
        </p:txBody>
      </p:sp>
      <p:sp>
        <p:nvSpPr>
          <p:cNvPr id="1434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F49DD149-C1E7-4293-9DC0-6DB4D3BF01B4}" type="slidenum">
              <a:rPr lang="es-ES" altLang="it-IT" sz="1000">
                <a:latin typeface="Arial" panose="020B0604020202020204" pitchFamily="34" charset="0"/>
              </a:rPr>
              <a:pPr lvl="1"/>
              <a:t>60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1126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 sz="4100">
                <a:ea typeface="ＭＳ Ｐゴシック" panose="020B0600070205080204" pitchFamily="34" charset="-128"/>
              </a:rPr>
              <a:t>The lookAt Function</a:t>
            </a:r>
          </a:p>
        </p:txBody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8001000" cy="4724400"/>
          </a:xfrm>
        </p:spPr>
        <p:txBody>
          <a:bodyPr/>
          <a:lstStyle/>
          <a:p>
            <a:r>
              <a:rPr lang="en-US" altLang="it-IT" sz="2700">
                <a:ea typeface="ＭＳ Ｐゴシック" panose="020B0600070205080204" pitchFamily="34" charset="-128"/>
              </a:rPr>
              <a:t>The GLU library contained the function gluLookAt to form the required modelview matrix through a simple interface</a:t>
            </a:r>
          </a:p>
          <a:p>
            <a:r>
              <a:rPr lang="en-US" altLang="it-IT" sz="2700">
                <a:ea typeface="ＭＳ Ｐゴシック" panose="020B0600070205080204" pitchFamily="34" charset="-128"/>
              </a:rPr>
              <a:t>Note the need for setting an up direction</a:t>
            </a:r>
          </a:p>
          <a:p>
            <a:r>
              <a:rPr lang="en-US" altLang="it-IT" sz="2700">
                <a:ea typeface="ＭＳ Ｐゴシック" panose="020B0600070205080204" pitchFamily="34" charset="-128"/>
              </a:rPr>
              <a:t>Replaced by lookAt() in MV.js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Can concatenate with modeling transformations</a:t>
            </a:r>
          </a:p>
          <a:p>
            <a:r>
              <a:rPr lang="en-US" altLang="it-IT" sz="2700">
                <a:ea typeface="ＭＳ Ｐゴシック" panose="020B0600070205080204" pitchFamily="34" charset="-128"/>
              </a:rPr>
              <a:t>Example: isometric view of cube aligned with axes</a:t>
            </a:r>
          </a:p>
        </p:txBody>
      </p:sp>
      <p:sp>
        <p:nvSpPr>
          <p:cNvPr id="112645" name="Text Box 4"/>
          <p:cNvSpPr txBox="1">
            <a:spLocks noChangeArrowheads="1"/>
          </p:cNvSpPr>
          <p:nvPr/>
        </p:nvSpPr>
        <p:spPr bwMode="auto">
          <a:xfrm>
            <a:off x="1676400" y="5029200"/>
            <a:ext cx="4802188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2000" b="1">
                <a:latin typeface="Courier New" panose="02070309020205020404" pitchFamily="49" charset="0"/>
              </a:rPr>
              <a:t>var eye = vec3(1.0, 1.0, 1.0);</a:t>
            </a:r>
          </a:p>
          <a:p>
            <a:r>
              <a:rPr lang="en-US" altLang="it-IT" sz="2000" b="1">
                <a:latin typeface="Courier New" panose="02070309020205020404" pitchFamily="49" charset="0"/>
              </a:rPr>
              <a:t>var at = vec3(0.0, 0.0, 0.0);</a:t>
            </a:r>
          </a:p>
          <a:p>
            <a:r>
              <a:rPr lang="en-US" altLang="it-IT" sz="2000" b="1">
                <a:latin typeface="Courier New" panose="02070309020205020404" pitchFamily="49" charset="0"/>
              </a:rPr>
              <a:t>var up = vec3(0.0, 1.0, 0.0);</a:t>
            </a:r>
          </a:p>
          <a:p>
            <a:endParaRPr lang="en-US" altLang="it-IT" sz="2000" b="1">
              <a:latin typeface="Courier New" panose="02070309020205020404" pitchFamily="49" charset="0"/>
            </a:endParaRPr>
          </a:p>
          <a:p>
            <a:r>
              <a:rPr lang="en-US" altLang="it-IT" sz="2000" b="1">
                <a:latin typeface="Courier New" panose="02070309020205020404" pitchFamily="49" charset="0"/>
              </a:rPr>
              <a:t>var mv = LookAt(eye, at, up); </a:t>
            </a:r>
          </a:p>
        </p:txBody>
      </p:sp>
      <p:sp>
        <p:nvSpPr>
          <p:cNvPr id="112646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7FE83508-FFA2-44BA-932F-2C518D3E308D}" type="slidenum">
              <a:rPr lang="es-ES" altLang="it-IT" sz="1000">
                <a:latin typeface="Arial" panose="020B0604020202020204" pitchFamily="34" charset="0"/>
              </a:rPr>
              <a:pPr lvl="1"/>
              <a:t>61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1136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 sz="4100">
                <a:ea typeface="ＭＳ Ｐゴシック" panose="020B0600070205080204" pitchFamily="34" charset="-128"/>
              </a:rPr>
              <a:t>Other Viewing APIs</a:t>
            </a:r>
          </a:p>
        </p:txBody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The LookAt function is only one possible API for positioning the camera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Others include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View reference point, view plane normal, view up (PHIGS, GKS-3D)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Yaw, pitch, roll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Elevation, azimuth, twist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Direction angles</a:t>
            </a:r>
          </a:p>
        </p:txBody>
      </p:sp>
      <p:sp>
        <p:nvSpPr>
          <p:cNvPr id="11366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C261671E-B69C-4254-8DE1-47CB88EA0B5D}" type="slidenum">
              <a:rPr lang="es-ES" altLang="it-IT" sz="1000">
                <a:latin typeface="Arial" panose="020B0604020202020204" pitchFamily="34" charset="0"/>
              </a:rPr>
              <a:pPr lvl="1"/>
              <a:t>62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11469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Introduction to Computer Graphics with WebGL</a:t>
            </a:r>
          </a:p>
        </p:txBody>
      </p:sp>
      <p:sp>
        <p:nvSpPr>
          <p:cNvPr id="11469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981200"/>
            <a:ext cx="7543800" cy="1752600"/>
          </a:xfrm>
        </p:spPr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Ed Angel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Professor Emeritus of Computer Science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Founding Director, Arts, Research, Technology and Science Laboratory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University of New Mexico</a:t>
            </a:r>
          </a:p>
        </p:txBody>
      </p:sp>
      <p:sp>
        <p:nvSpPr>
          <p:cNvPr id="11469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B06FE9B3-2750-44DF-9E19-36159CAC9756}" type="slidenum">
              <a:rPr lang="es-ES" altLang="it-IT" sz="1000">
                <a:latin typeface="Arial" panose="020B0604020202020204" pitchFamily="34" charset="0"/>
              </a:rPr>
              <a:pPr lvl="1"/>
              <a:t>63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11673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1752600"/>
            <a:ext cx="7772400" cy="1143000"/>
          </a:xfrm>
        </p:spPr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Computer Viewing</a:t>
            </a:r>
            <a:br>
              <a:rPr lang="en-US" altLang="it-IT">
                <a:ea typeface="ＭＳ Ｐゴシック" panose="020B0600070205080204" pitchFamily="34" charset="-128"/>
              </a:rPr>
            </a:br>
            <a:r>
              <a:rPr lang="en-US" altLang="it-IT">
                <a:ea typeface="ＭＳ Ｐゴシック" panose="020B0600070205080204" pitchFamily="34" charset="-128"/>
              </a:rPr>
              <a:t>Projection</a:t>
            </a:r>
          </a:p>
        </p:txBody>
      </p:sp>
      <p:sp>
        <p:nvSpPr>
          <p:cNvPr id="11674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276600"/>
            <a:ext cx="8153400" cy="1752600"/>
          </a:xfrm>
        </p:spPr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Ed Angel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Professor Emeritus of Computer Science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University of New Mexico</a:t>
            </a:r>
          </a:p>
        </p:txBody>
      </p:sp>
      <p:sp>
        <p:nvSpPr>
          <p:cNvPr id="11674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4C693C1E-E013-4775-8D2C-B88DA5118CEF}" type="slidenum">
              <a:rPr lang="es-ES" altLang="it-IT" sz="1000">
                <a:latin typeface="Arial" panose="020B0604020202020204" pitchFamily="34" charset="0"/>
              </a:rPr>
              <a:pPr lvl="1"/>
              <a:t>64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118787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6248400" cy="1066800"/>
          </a:xfrm>
        </p:spPr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Objectives</a:t>
            </a:r>
          </a:p>
        </p:txBody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467600" cy="4724400"/>
          </a:xfrm>
        </p:spPr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Introduce the mathematics of projection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Add WebGL projection functions in MV.js</a:t>
            </a:r>
          </a:p>
        </p:txBody>
      </p:sp>
      <p:sp>
        <p:nvSpPr>
          <p:cNvPr id="11878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19BCCE99-2A7D-496F-AA83-28BCF62B8055}" type="slidenum">
              <a:rPr lang="es-ES" altLang="it-IT" sz="1000">
                <a:latin typeface="Arial" panose="020B0604020202020204" pitchFamily="34" charset="0"/>
              </a:rPr>
              <a:pPr lvl="1"/>
              <a:t>65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120835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228600"/>
            <a:ext cx="6629400" cy="1066800"/>
          </a:xfrm>
        </p:spPr>
        <p:txBody>
          <a:bodyPr/>
          <a:lstStyle/>
          <a:p>
            <a:r>
              <a:rPr lang="en-US" altLang="it-IT" sz="4100">
                <a:ea typeface="ＭＳ Ｐゴシック" panose="020B0600070205080204" pitchFamily="34" charset="-128"/>
              </a:rPr>
              <a:t>Projections and Normalization</a:t>
            </a:r>
          </a:p>
        </p:txBody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8610600" cy="4724400"/>
          </a:xfrm>
        </p:spPr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The default projection in the eye (camera) frame is orthogonal 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For points within the default view volume</a:t>
            </a:r>
          </a:p>
          <a:p>
            <a:endParaRPr lang="en-US" altLang="it-IT">
              <a:ea typeface="ＭＳ Ｐゴシック" panose="020B0600070205080204" pitchFamily="34" charset="-128"/>
            </a:endParaRPr>
          </a:p>
          <a:p>
            <a:endParaRPr lang="en-US" altLang="it-IT">
              <a:ea typeface="ＭＳ Ｐゴシック" panose="020B0600070205080204" pitchFamily="34" charset="-128"/>
            </a:endParaRPr>
          </a:p>
          <a:p>
            <a:r>
              <a:rPr lang="en-US" altLang="it-IT">
                <a:ea typeface="ＭＳ Ｐゴシック" panose="020B0600070205080204" pitchFamily="34" charset="-128"/>
              </a:rPr>
              <a:t>Most graphics systems use </a:t>
            </a:r>
            <a:r>
              <a:rPr lang="en-US" altLang="it-IT" i="1">
                <a:ea typeface="ＭＳ Ｐゴシック" panose="020B0600070205080204" pitchFamily="34" charset="-128"/>
              </a:rPr>
              <a:t>view normalization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All other views are converted to the default view by transformations that determine the projection matrix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Allows use of the same pipeline for all views</a:t>
            </a:r>
          </a:p>
        </p:txBody>
      </p:sp>
      <p:sp>
        <p:nvSpPr>
          <p:cNvPr id="120837" name="Text Box 4"/>
          <p:cNvSpPr txBox="1">
            <a:spLocks noChangeArrowheads="1"/>
          </p:cNvSpPr>
          <p:nvPr/>
        </p:nvSpPr>
        <p:spPr bwMode="auto">
          <a:xfrm>
            <a:off x="3657600" y="3124200"/>
            <a:ext cx="9144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/>
              <a:t>x</a:t>
            </a:r>
            <a:r>
              <a:rPr lang="en-US" altLang="it-IT" baseline="-25000"/>
              <a:t>p</a:t>
            </a:r>
            <a:r>
              <a:rPr lang="en-US" altLang="it-IT"/>
              <a:t> = x</a:t>
            </a:r>
          </a:p>
          <a:p>
            <a:r>
              <a:rPr lang="en-US" altLang="it-IT"/>
              <a:t>y</a:t>
            </a:r>
            <a:r>
              <a:rPr lang="en-US" altLang="it-IT" baseline="-25000"/>
              <a:t>p</a:t>
            </a:r>
            <a:r>
              <a:rPr lang="en-US" altLang="it-IT"/>
              <a:t> = y</a:t>
            </a:r>
          </a:p>
          <a:p>
            <a:r>
              <a:rPr lang="en-US" altLang="it-IT"/>
              <a:t>z</a:t>
            </a:r>
            <a:r>
              <a:rPr lang="en-US" altLang="it-IT" baseline="-25000"/>
              <a:t>p</a:t>
            </a:r>
            <a:r>
              <a:rPr lang="en-US" altLang="it-IT"/>
              <a:t> = 0</a:t>
            </a:r>
          </a:p>
        </p:txBody>
      </p:sp>
      <p:sp>
        <p:nvSpPr>
          <p:cNvPr id="120838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AF0B6DC2-BA3E-4614-AB93-F1EFA581EBDE}" type="slidenum">
              <a:rPr lang="es-ES" altLang="it-IT" sz="1000">
                <a:latin typeface="Arial" panose="020B0604020202020204" pitchFamily="34" charset="0"/>
              </a:rPr>
              <a:pPr lvl="1"/>
              <a:t>66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122883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28600"/>
            <a:ext cx="6934200" cy="1066800"/>
          </a:xfrm>
        </p:spPr>
        <p:txBody>
          <a:bodyPr/>
          <a:lstStyle/>
          <a:p>
            <a:r>
              <a:rPr lang="en-US" altLang="it-IT" sz="4100">
                <a:ea typeface="ＭＳ Ｐゴシック" panose="020B0600070205080204" pitchFamily="34" charset="-128"/>
              </a:rPr>
              <a:t>Homogeneous Coordinate Representation</a:t>
            </a:r>
          </a:p>
        </p:txBody>
      </p:sp>
      <p:sp>
        <p:nvSpPr>
          <p:cNvPr id="122884" name="Text Box 7"/>
          <p:cNvSpPr>
            <a:spLocks noGrp="1" noChangeArrowheads="1"/>
          </p:cNvSpPr>
          <p:nvPr>
            <p:ph type="body" idx="1"/>
          </p:nvPr>
        </p:nvSpPr>
        <p:spPr>
          <a:xfrm>
            <a:off x="1219200" y="2133600"/>
            <a:ext cx="1371600" cy="1676400"/>
          </a:xfrm>
          <a:noFill/>
        </p:spPr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it-IT" sz="24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x</a:t>
            </a:r>
            <a:r>
              <a:rPr lang="en-US" altLang="it-IT" sz="2400" baseline="-25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p</a:t>
            </a:r>
            <a:r>
              <a:rPr lang="en-US" altLang="it-IT" sz="24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= x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24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y</a:t>
            </a:r>
            <a:r>
              <a:rPr lang="en-US" altLang="it-IT" sz="2400" baseline="-25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p</a:t>
            </a:r>
            <a:r>
              <a:rPr lang="en-US" altLang="it-IT" sz="24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= 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24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z</a:t>
            </a:r>
            <a:r>
              <a:rPr lang="en-US" altLang="it-IT" sz="2400" baseline="-25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p</a:t>
            </a:r>
            <a:r>
              <a:rPr lang="en-US" altLang="it-IT" sz="24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=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24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w</a:t>
            </a:r>
            <a:r>
              <a:rPr lang="en-US" altLang="it-IT" sz="2400" baseline="-25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p</a:t>
            </a:r>
            <a:r>
              <a:rPr lang="en-US" altLang="it-IT" sz="24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= 1</a:t>
            </a:r>
          </a:p>
        </p:txBody>
      </p:sp>
      <p:sp>
        <p:nvSpPr>
          <p:cNvPr id="122885" name="Text Box 8"/>
          <p:cNvSpPr txBox="1">
            <a:spLocks noChangeArrowheads="1"/>
          </p:cNvSpPr>
          <p:nvPr/>
        </p:nvSpPr>
        <p:spPr bwMode="auto">
          <a:xfrm>
            <a:off x="3810000" y="2286000"/>
            <a:ext cx="12112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b="1"/>
              <a:t>p</a:t>
            </a:r>
            <a:r>
              <a:rPr lang="en-US" altLang="it-IT" baseline="-25000"/>
              <a:t>p </a:t>
            </a:r>
            <a:r>
              <a:rPr lang="en-US" altLang="it-IT"/>
              <a:t>= </a:t>
            </a:r>
            <a:r>
              <a:rPr lang="en-US" altLang="it-IT" b="1"/>
              <a:t>Mp</a:t>
            </a:r>
          </a:p>
        </p:txBody>
      </p:sp>
      <p:sp>
        <p:nvSpPr>
          <p:cNvPr id="122886" name="Text Box 9"/>
          <p:cNvSpPr txBox="1">
            <a:spLocks noChangeArrowheads="1"/>
          </p:cNvSpPr>
          <p:nvPr/>
        </p:nvSpPr>
        <p:spPr bwMode="auto">
          <a:xfrm>
            <a:off x="2795588" y="3810000"/>
            <a:ext cx="7953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b="1"/>
              <a:t>M</a:t>
            </a:r>
            <a:r>
              <a:rPr lang="en-US" altLang="it-IT"/>
              <a:t> = </a:t>
            </a:r>
          </a:p>
        </p:txBody>
      </p:sp>
      <p:graphicFrame>
        <p:nvGraphicFramePr>
          <p:cNvPr id="122887" name="Object 2"/>
          <p:cNvGraphicFramePr>
            <a:graphicFrameLocks noChangeAspect="1"/>
          </p:cNvGraphicFramePr>
          <p:nvPr/>
        </p:nvGraphicFramePr>
        <p:xfrm>
          <a:off x="3557588" y="3048000"/>
          <a:ext cx="2028825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894" name="Equation" r:id="rId4" imgW="901700" imgH="914400" progId="Equation.3">
                  <p:embed/>
                </p:oleObj>
              </mc:Choice>
              <mc:Fallback>
                <p:oleObj name="Equation" r:id="rId4" imgW="901700" imgH="9144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7588" y="3048000"/>
                        <a:ext cx="2028825" cy="205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888" name="Text Box 11"/>
          <p:cNvSpPr txBox="1">
            <a:spLocks noChangeArrowheads="1"/>
          </p:cNvSpPr>
          <p:nvPr/>
        </p:nvSpPr>
        <p:spPr bwMode="auto">
          <a:xfrm>
            <a:off x="1600200" y="5334000"/>
            <a:ext cx="50911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>
                <a:latin typeface="Arial" panose="020B0604020202020204" pitchFamily="34" charset="0"/>
              </a:rPr>
              <a:t>In practice, we can let</a:t>
            </a:r>
            <a:r>
              <a:rPr lang="en-US" altLang="it-IT"/>
              <a:t> </a:t>
            </a:r>
            <a:r>
              <a:rPr lang="en-US" altLang="it-IT" b="1"/>
              <a:t>M</a:t>
            </a:r>
            <a:r>
              <a:rPr lang="en-US" altLang="it-IT"/>
              <a:t> = </a:t>
            </a:r>
            <a:r>
              <a:rPr lang="en-US" altLang="it-IT" b="1"/>
              <a:t>I</a:t>
            </a:r>
            <a:r>
              <a:rPr lang="en-US" altLang="it-IT"/>
              <a:t> </a:t>
            </a:r>
            <a:r>
              <a:rPr lang="en-US" altLang="it-IT">
                <a:latin typeface="Arial" panose="020B0604020202020204" pitchFamily="34" charset="0"/>
              </a:rPr>
              <a:t>and set</a:t>
            </a:r>
            <a:r>
              <a:rPr lang="en-US" altLang="it-IT"/>
              <a:t> </a:t>
            </a:r>
          </a:p>
          <a:p>
            <a:r>
              <a:rPr lang="en-US" altLang="it-IT">
                <a:latin typeface="Arial" panose="020B0604020202020204" pitchFamily="34" charset="0"/>
              </a:rPr>
              <a:t>the</a:t>
            </a:r>
            <a:r>
              <a:rPr lang="en-US" altLang="it-IT" i="1"/>
              <a:t> z </a:t>
            </a:r>
            <a:r>
              <a:rPr lang="en-US" altLang="it-IT">
                <a:latin typeface="Arial" panose="020B0604020202020204" pitchFamily="34" charset="0"/>
              </a:rPr>
              <a:t>term to zero later</a:t>
            </a:r>
          </a:p>
        </p:txBody>
      </p:sp>
      <p:sp>
        <p:nvSpPr>
          <p:cNvPr id="122889" name="Text Box 12"/>
          <p:cNvSpPr txBox="1">
            <a:spLocks noChangeArrowheads="1"/>
          </p:cNvSpPr>
          <p:nvPr/>
        </p:nvSpPr>
        <p:spPr bwMode="auto">
          <a:xfrm>
            <a:off x="2427288" y="1598613"/>
            <a:ext cx="4289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>
                <a:latin typeface="Arial" panose="020B0604020202020204" pitchFamily="34" charset="0"/>
              </a:rPr>
              <a:t>default orthographic projection</a:t>
            </a:r>
          </a:p>
        </p:txBody>
      </p:sp>
      <p:sp>
        <p:nvSpPr>
          <p:cNvPr id="122890" name="Footer Placeholder 9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8D9D8CAC-42D8-4D3A-B20A-09F07A761B99}" type="slidenum">
              <a:rPr lang="es-ES" altLang="it-IT" sz="1000">
                <a:latin typeface="Arial" panose="020B0604020202020204" pitchFamily="34" charset="0"/>
              </a:rPr>
              <a:pPr lvl="1"/>
              <a:t>67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1249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 sz="4100">
                <a:ea typeface="ＭＳ Ｐゴシック" panose="020B0600070205080204" pitchFamily="34" charset="-128"/>
              </a:rPr>
              <a:t>Simple Perspective</a:t>
            </a:r>
          </a:p>
        </p:txBody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Center of projection at the origin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Projection plane </a:t>
            </a:r>
            <a:r>
              <a:rPr lang="en-US" altLang="it-IT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z</a:t>
            </a:r>
            <a:r>
              <a:rPr lang="en-US" altLang="it-IT">
                <a:latin typeface="Times New Roman" panose="02020603050405020304" pitchFamily="18" charset="0"/>
                <a:ea typeface="ＭＳ Ｐゴシック" panose="020B0600070205080204" pitchFamily="34" charset="-128"/>
              </a:rPr>
              <a:t> = </a:t>
            </a:r>
            <a:r>
              <a:rPr lang="en-US" altLang="it-IT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d</a:t>
            </a:r>
            <a:r>
              <a:rPr lang="en-US" altLang="it-IT">
                <a:latin typeface="Times New Roman" panose="02020603050405020304" pitchFamily="18" charset="0"/>
                <a:ea typeface="ＭＳ Ｐゴシック" panose="020B0600070205080204" pitchFamily="34" charset="-128"/>
              </a:rPr>
              <a:t>, </a:t>
            </a:r>
            <a:r>
              <a:rPr lang="en-US" altLang="it-IT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d</a:t>
            </a:r>
            <a:r>
              <a:rPr lang="en-US" altLang="it-IT">
                <a:latin typeface="Times New Roman" panose="02020603050405020304" pitchFamily="18" charset="0"/>
                <a:ea typeface="ＭＳ Ｐゴシック" panose="020B0600070205080204" pitchFamily="34" charset="-128"/>
              </a:rPr>
              <a:t> &lt; 0</a:t>
            </a:r>
          </a:p>
        </p:txBody>
      </p:sp>
      <p:pic>
        <p:nvPicPr>
          <p:cNvPr id="124933" name="Picture 5" descr="C:\BOOK\OpenGL\Paul Final\Art\jpeg\AN05F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128" b="9807"/>
          <a:stretch>
            <a:fillRect/>
          </a:stretch>
        </p:blipFill>
        <p:spPr bwMode="auto">
          <a:xfrm>
            <a:off x="2362200" y="2743200"/>
            <a:ext cx="38862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4934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8416AB68-E32C-41C9-B3CC-411568FAB36B}" type="slidenum">
              <a:rPr lang="es-ES" altLang="it-IT" sz="1000">
                <a:latin typeface="Arial" panose="020B0604020202020204" pitchFamily="34" charset="0"/>
              </a:rPr>
              <a:pPr lvl="1"/>
              <a:t>68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1269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 sz="4100">
                <a:ea typeface="ＭＳ Ｐゴシック" panose="020B0600070205080204" pitchFamily="34" charset="-128"/>
              </a:rPr>
              <a:t>Perspective Equations</a:t>
            </a:r>
          </a:p>
        </p:txBody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772400" cy="47244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it-IT">
                <a:ea typeface="ＭＳ Ｐゴシック" panose="020B0600070205080204" pitchFamily="34" charset="-128"/>
              </a:rPr>
              <a:t>Consider top and side views</a:t>
            </a:r>
          </a:p>
        </p:txBody>
      </p:sp>
      <p:pic>
        <p:nvPicPr>
          <p:cNvPr id="126981" name="Picture 5" descr="C:\BOOK\OpenGL\Paul Final\Art\jpeg\AN05F2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20" b="10403"/>
          <a:stretch>
            <a:fillRect/>
          </a:stretch>
        </p:blipFill>
        <p:spPr bwMode="auto">
          <a:xfrm>
            <a:off x="533400" y="2133600"/>
            <a:ext cx="7486650" cy="310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6982" name="Text Box 6"/>
          <p:cNvSpPr txBox="1">
            <a:spLocks noChangeArrowheads="1"/>
          </p:cNvSpPr>
          <p:nvPr/>
        </p:nvSpPr>
        <p:spPr bwMode="auto">
          <a:xfrm>
            <a:off x="962025" y="5375275"/>
            <a:ext cx="6683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i="1"/>
              <a:t>x</a:t>
            </a:r>
            <a:r>
              <a:rPr lang="en-US" altLang="it-IT" baseline="-25000"/>
              <a:t>p</a:t>
            </a:r>
            <a:r>
              <a:rPr lang="en-US" altLang="it-IT"/>
              <a:t> =</a:t>
            </a:r>
          </a:p>
        </p:txBody>
      </p:sp>
      <p:graphicFrame>
        <p:nvGraphicFramePr>
          <p:cNvPr id="126983" name="Object 2"/>
          <p:cNvGraphicFramePr>
            <a:graphicFrameLocks noChangeAspect="1"/>
          </p:cNvGraphicFramePr>
          <p:nvPr/>
        </p:nvGraphicFramePr>
        <p:xfrm>
          <a:off x="4406900" y="3232150"/>
          <a:ext cx="3302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998" name="Equation" r:id="rId5" imgW="330057" imgH="393529" progId="Equation.3">
                  <p:embed/>
                </p:oleObj>
              </mc:Choice>
              <mc:Fallback>
                <p:oleObj name="Equation" r:id="rId5" imgW="330057" imgH="393529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6900" y="3232150"/>
                        <a:ext cx="3302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984" name="Object 3"/>
          <p:cNvGraphicFramePr>
            <a:graphicFrameLocks noChangeAspect="1"/>
          </p:cNvGraphicFramePr>
          <p:nvPr/>
        </p:nvGraphicFramePr>
        <p:xfrm>
          <a:off x="1676400" y="5257800"/>
          <a:ext cx="703263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999" name="Equation" r:id="rId7" imgW="330057" imgH="393529" progId="Equation.3">
                  <p:embed/>
                </p:oleObj>
              </mc:Choice>
              <mc:Fallback>
                <p:oleObj name="Equation" r:id="rId7" imgW="330057" imgH="393529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5257800"/>
                        <a:ext cx="703263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6985" name="Text Box 11"/>
          <p:cNvSpPr txBox="1">
            <a:spLocks noChangeArrowheads="1"/>
          </p:cNvSpPr>
          <p:nvPr/>
        </p:nvSpPr>
        <p:spPr bwMode="auto">
          <a:xfrm>
            <a:off x="3095625" y="5375275"/>
            <a:ext cx="6683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i="1"/>
              <a:t>y</a:t>
            </a:r>
            <a:r>
              <a:rPr lang="en-US" altLang="it-IT" baseline="-25000"/>
              <a:t>p</a:t>
            </a:r>
            <a:r>
              <a:rPr lang="en-US" altLang="it-IT"/>
              <a:t> =</a:t>
            </a:r>
          </a:p>
        </p:txBody>
      </p:sp>
      <p:graphicFrame>
        <p:nvGraphicFramePr>
          <p:cNvPr id="126986" name="Object 4"/>
          <p:cNvGraphicFramePr>
            <a:graphicFrameLocks noChangeAspect="1"/>
          </p:cNvGraphicFramePr>
          <p:nvPr/>
        </p:nvGraphicFramePr>
        <p:xfrm>
          <a:off x="3810000" y="5257800"/>
          <a:ext cx="703263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000" name="Equation" r:id="rId8" imgW="330057" imgH="393529" progId="Equation.3">
                  <p:embed/>
                </p:oleObj>
              </mc:Choice>
              <mc:Fallback>
                <p:oleObj name="Equation" r:id="rId8" imgW="330057" imgH="393529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5257800"/>
                        <a:ext cx="703263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6987" name="Text Box 13"/>
          <p:cNvSpPr txBox="1">
            <a:spLocks noChangeArrowheads="1"/>
          </p:cNvSpPr>
          <p:nvPr/>
        </p:nvSpPr>
        <p:spPr bwMode="auto">
          <a:xfrm>
            <a:off x="5334000" y="5410200"/>
            <a:ext cx="881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i="1"/>
              <a:t>z</a:t>
            </a:r>
            <a:r>
              <a:rPr lang="en-US" altLang="it-IT" baseline="-25000"/>
              <a:t>p</a:t>
            </a:r>
            <a:r>
              <a:rPr lang="en-US" altLang="it-IT"/>
              <a:t> = </a:t>
            </a:r>
            <a:r>
              <a:rPr lang="en-US" altLang="it-IT" i="1"/>
              <a:t>d</a:t>
            </a:r>
          </a:p>
        </p:txBody>
      </p:sp>
      <p:sp>
        <p:nvSpPr>
          <p:cNvPr id="126988" name="Footer Placeholder 1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A9552A04-6A18-4C5F-A7DF-178BB20CE059}" type="slidenum">
              <a:rPr lang="es-ES" altLang="it-IT" sz="1000">
                <a:latin typeface="Arial" panose="020B0604020202020204" pitchFamily="34" charset="0"/>
              </a:rPr>
              <a:pPr lvl="1"/>
              <a:t>69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129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 sz="4100">
                <a:ea typeface="ＭＳ Ｐゴシック" panose="020B0600070205080204" pitchFamily="34" charset="-128"/>
              </a:rPr>
              <a:t>Homogeneous Coordinate Form</a:t>
            </a:r>
          </a:p>
        </p:txBody>
      </p:sp>
      <p:sp>
        <p:nvSpPr>
          <p:cNvPr id="129028" name="Text Box 4"/>
          <p:cNvSpPr txBox="1">
            <a:spLocks noChangeArrowheads="1"/>
          </p:cNvSpPr>
          <p:nvPr/>
        </p:nvSpPr>
        <p:spPr bwMode="auto">
          <a:xfrm>
            <a:off x="4114800" y="2133600"/>
            <a:ext cx="7953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b="1"/>
              <a:t>M</a:t>
            </a:r>
            <a:r>
              <a:rPr lang="en-US" altLang="it-IT"/>
              <a:t> = </a:t>
            </a:r>
          </a:p>
        </p:txBody>
      </p:sp>
      <p:graphicFrame>
        <p:nvGraphicFramePr>
          <p:cNvPr id="129029" name="Object 2"/>
          <p:cNvGraphicFramePr>
            <a:graphicFrameLocks noChangeAspect="1"/>
          </p:cNvGraphicFramePr>
          <p:nvPr/>
        </p:nvGraphicFramePr>
        <p:xfrm>
          <a:off x="4800600" y="1524000"/>
          <a:ext cx="2514600" cy="218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45" name="Equation" r:id="rId4" imgW="1054100" imgH="914400" progId="Equation.3">
                  <p:embed/>
                </p:oleObj>
              </mc:Choice>
              <mc:Fallback>
                <p:oleObj name="Equation" r:id="rId4" imgW="1054100" imgH="9144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1524000"/>
                        <a:ext cx="2514600" cy="2181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9030" name="Text Box 9"/>
          <p:cNvSpPr>
            <a:spLocks noGrp="1" noChangeArrowheads="1"/>
          </p:cNvSpPr>
          <p:nvPr>
            <p:ph type="body" idx="1"/>
          </p:nvPr>
        </p:nvSpPr>
        <p:spPr>
          <a:xfrm>
            <a:off x="914400" y="2133600"/>
            <a:ext cx="3352800" cy="533400"/>
          </a:xfrm>
          <a:noFill/>
        </p:spPr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it-IT" sz="2400">
                <a:ea typeface="ＭＳ Ｐゴシック" panose="020B0600070205080204" pitchFamily="34" charset="-128"/>
              </a:rPr>
              <a:t>consider</a:t>
            </a:r>
            <a:r>
              <a:rPr lang="en-US" altLang="it-IT" sz="2400" b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 q</a:t>
            </a:r>
            <a:r>
              <a:rPr lang="en-US" altLang="it-IT" sz="24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= </a:t>
            </a:r>
            <a:r>
              <a:rPr lang="en-US" altLang="it-IT" sz="2400" b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Mp </a:t>
            </a:r>
            <a:r>
              <a:rPr lang="en-US" altLang="it-IT" sz="2400">
                <a:ea typeface="ＭＳ Ｐゴシック" panose="020B0600070205080204" pitchFamily="34" charset="-128"/>
              </a:rPr>
              <a:t>where</a:t>
            </a:r>
          </a:p>
        </p:txBody>
      </p:sp>
      <p:graphicFrame>
        <p:nvGraphicFramePr>
          <p:cNvPr id="129031" name="Object 3"/>
          <p:cNvGraphicFramePr>
            <a:graphicFrameLocks noChangeAspect="1"/>
          </p:cNvGraphicFramePr>
          <p:nvPr/>
        </p:nvGraphicFramePr>
        <p:xfrm>
          <a:off x="2667000" y="3733800"/>
          <a:ext cx="755650" cy="259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46" name="Equation" r:id="rId6" imgW="266584" imgH="914003" progId="Equation.3">
                  <p:embed/>
                </p:oleObj>
              </mc:Choice>
              <mc:Fallback>
                <p:oleObj name="Equation" r:id="rId6" imgW="266584" imgH="914003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3733800"/>
                        <a:ext cx="755650" cy="2590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9032" name="Object 4"/>
          <p:cNvGraphicFramePr>
            <a:graphicFrameLocks noChangeAspect="1"/>
          </p:cNvGraphicFramePr>
          <p:nvPr/>
        </p:nvGraphicFramePr>
        <p:xfrm>
          <a:off x="5181600" y="3733800"/>
          <a:ext cx="1152525" cy="243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47" name="Equation" r:id="rId8" imgW="431800" imgH="914400" progId="Equation.3">
                  <p:embed/>
                </p:oleObj>
              </mc:Choice>
              <mc:Fallback>
                <p:oleObj name="Equation" r:id="rId8" imgW="431800" imgH="9144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3733800"/>
                        <a:ext cx="1152525" cy="243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9033" name="Text Box 12"/>
          <p:cNvSpPr txBox="1">
            <a:spLocks noChangeArrowheads="1"/>
          </p:cNvSpPr>
          <p:nvPr/>
        </p:nvSpPr>
        <p:spPr bwMode="auto">
          <a:xfrm>
            <a:off x="1905000" y="4724400"/>
            <a:ext cx="6016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b="1"/>
              <a:t>q</a:t>
            </a:r>
            <a:r>
              <a:rPr lang="en-US" altLang="it-IT"/>
              <a:t> =</a:t>
            </a:r>
          </a:p>
        </p:txBody>
      </p:sp>
      <p:sp>
        <p:nvSpPr>
          <p:cNvPr id="129034" name="Text Box 13"/>
          <p:cNvSpPr txBox="1">
            <a:spLocks noChangeArrowheads="1"/>
          </p:cNvSpPr>
          <p:nvPr/>
        </p:nvSpPr>
        <p:spPr bwMode="auto">
          <a:xfrm>
            <a:off x="3816350" y="4683125"/>
            <a:ext cx="1360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b="1">
                <a:sym typeface="Symbol" panose="05050102010706020507" pitchFamily="18" charset="2"/>
              </a:rPr>
              <a:t>     </a:t>
            </a:r>
            <a:r>
              <a:rPr lang="en-US" altLang="it-IT" b="1"/>
              <a:t>p</a:t>
            </a:r>
            <a:r>
              <a:rPr lang="en-US" altLang="it-IT"/>
              <a:t> = </a:t>
            </a:r>
          </a:p>
        </p:txBody>
      </p:sp>
      <p:sp>
        <p:nvSpPr>
          <p:cNvPr id="129035" name="Footer Placeholder 10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1BA110C2-F121-4FE5-A3C4-663860F4E0BD}" type="slidenum">
              <a:rPr lang="es-ES" altLang="it-IT" sz="1000">
                <a:latin typeface="Arial" panose="020B0604020202020204" pitchFamily="34" charset="0"/>
              </a:rPr>
              <a:pPr lvl="1"/>
              <a:t>7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Vertex Lists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it-IT" sz="2700">
                <a:ea typeface="ＭＳ Ｐゴシック" panose="020B0600070205080204" pitchFamily="34" charset="-128"/>
              </a:rPr>
              <a:t>Put the geometry in an array</a:t>
            </a:r>
          </a:p>
          <a:p>
            <a:r>
              <a:rPr lang="en-US" altLang="it-IT" sz="2700">
                <a:ea typeface="ＭＳ Ｐゴシック" panose="020B0600070205080204" pitchFamily="34" charset="-128"/>
              </a:rPr>
              <a:t>Use pointers from the vertices into this array</a:t>
            </a:r>
          </a:p>
          <a:p>
            <a:r>
              <a:rPr lang="en-US" altLang="it-IT" sz="2700">
                <a:ea typeface="ＭＳ Ｐゴシック" panose="020B0600070205080204" pitchFamily="34" charset="-128"/>
              </a:rPr>
              <a:t>Introduce a polygon list</a:t>
            </a:r>
          </a:p>
        </p:txBody>
      </p:sp>
      <p:sp>
        <p:nvSpPr>
          <p:cNvPr id="16389" name="Text Box 4"/>
          <p:cNvSpPr txBox="1">
            <a:spLocks noChangeArrowheads="1"/>
          </p:cNvSpPr>
          <p:nvPr/>
        </p:nvSpPr>
        <p:spPr bwMode="auto">
          <a:xfrm>
            <a:off x="212725" y="33178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it-IT" altLang="it-IT"/>
          </a:p>
        </p:txBody>
      </p:sp>
      <p:sp>
        <p:nvSpPr>
          <p:cNvPr id="16390" name="Text Box 5"/>
          <p:cNvSpPr txBox="1">
            <a:spLocks noChangeArrowheads="1"/>
          </p:cNvSpPr>
          <p:nvPr/>
        </p:nvSpPr>
        <p:spPr bwMode="auto">
          <a:xfrm>
            <a:off x="6048375" y="2743200"/>
            <a:ext cx="1263650" cy="33940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2700"/>
              <a:t>x</a:t>
            </a:r>
            <a:r>
              <a:rPr lang="en-US" altLang="it-IT" sz="2700" baseline="-25000"/>
              <a:t>1</a:t>
            </a:r>
            <a:r>
              <a:rPr lang="en-US" altLang="it-IT" sz="2700"/>
              <a:t> y</a:t>
            </a:r>
            <a:r>
              <a:rPr lang="en-US" altLang="it-IT" sz="2700" baseline="-25000"/>
              <a:t>1</a:t>
            </a:r>
            <a:r>
              <a:rPr lang="en-US" altLang="it-IT" sz="2700"/>
              <a:t> z</a:t>
            </a:r>
            <a:r>
              <a:rPr lang="en-US" altLang="it-IT" sz="2700" baseline="-25000"/>
              <a:t>1</a:t>
            </a:r>
          </a:p>
          <a:p>
            <a:r>
              <a:rPr lang="en-US" altLang="it-IT" sz="2700"/>
              <a:t>x</a:t>
            </a:r>
            <a:r>
              <a:rPr lang="en-US" altLang="it-IT" sz="2700" baseline="-25000"/>
              <a:t>2</a:t>
            </a:r>
            <a:r>
              <a:rPr lang="en-US" altLang="it-IT" sz="2700"/>
              <a:t> y</a:t>
            </a:r>
            <a:r>
              <a:rPr lang="en-US" altLang="it-IT" sz="2700" baseline="-25000"/>
              <a:t>2</a:t>
            </a:r>
            <a:r>
              <a:rPr lang="en-US" altLang="it-IT" sz="2700"/>
              <a:t> z</a:t>
            </a:r>
            <a:r>
              <a:rPr lang="en-US" altLang="it-IT" sz="2700" baseline="-25000"/>
              <a:t>2</a:t>
            </a:r>
          </a:p>
          <a:p>
            <a:r>
              <a:rPr lang="en-US" altLang="it-IT" sz="2700"/>
              <a:t>x</a:t>
            </a:r>
            <a:r>
              <a:rPr lang="en-US" altLang="it-IT" sz="2700" baseline="-25000"/>
              <a:t>3</a:t>
            </a:r>
            <a:r>
              <a:rPr lang="en-US" altLang="it-IT" sz="2700"/>
              <a:t> y</a:t>
            </a:r>
            <a:r>
              <a:rPr lang="en-US" altLang="it-IT" sz="2700" baseline="-25000"/>
              <a:t>3</a:t>
            </a:r>
            <a:r>
              <a:rPr lang="en-US" altLang="it-IT" sz="2700"/>
              <a:t> z</a:t>
            </a:r>
            <a:r>
              <a:rPr lang="en-US" altLang="it-IT" sz="2700" baseline="-25000"/>
              <a:t>3</a:t>
            </a:r>
          </a:p>
          <a:p>
            <a:r>
              <a:rPr lang="en-US" altLang="it-IT" sz="2700"/>
              <a:t>x</a:t>
            </a:r>
            <a:r>
              <a:rPr lang="en-US" altLang="it-IT" sz="2700" baseline="-25000"/>
              <a:t>4</a:t>
            </a:r>
            <a:r>
              <a:rPr lang="en-US" altLang="it-IT" sz="2700"/>
              <a:t> y</a:t>
            </a:r>
            <a:r>
              <a:rPr lang="en-US" altLang="it-IT" sz="2700" baseline="-25000"/>
              <a:t>4</a:t>
            </a:r>
            <a:r>
              <a:rPr lang="en-US" altLang="it-IT" sz="2700"/>
              <a:t> z</a:t>
            </a:r>
            <a:r>
              <a:rPr lang="en-US" altLang="it-IT" sz="2700" baseline="-25000"/>
              <a:t>4</a:t>
            </a:r>
          </a:p>
          <a:p>
            <a:r>
              <a:rPr lang="en-US" altLang="it-IT" sz="2700"/>
              <a:t>x</a:t>
            </a:r>
            <a:r>
              <a:rPr lang="en-US" altLang="it-IT" sz="2700" baseline="-25000"/>
              <a:t>5</a:t>
            </a:r>
            <a:r>
              <a:rPr lang="en-US" altLang="it-IT" sz="2700"/>
              <a:t> y</a:t>
            </a:r>
            <a:r>
              <a:rPr lang="en-US" altLang="it-IT" sz="2700" baseline="-25000"/>
              <a:t>5</a:t>
            </a:r>
            <a:r>
              <a:rPr lang="en-US" altLang="it-IT" sz="2700"/>
              <a:t> z</a:t>
            </a:r>
            <a:r>
              <a:rPr lang="en-US" altLang="it-IT" sz="2700" baseline="-25000"/>
              <a:t>5.</a:t>
            </a:r>
          </a:p>
          <a:p>
            <a:r>
              <a:rPr lang="en-US" altLang="it-IT" sz="2700"/>
              <a:t>x</a:t>
            </a:r>
            <a:r>
              <a:rPr lang="en-US" altLang="it-IT" sz="2700" baseline="-25000"/>
              <a:t>6</a:t>
            </a:r>
            <a:r>
              <a:rPr lang="en-US" altLang="it-IT" sz="2700"/>
              <a:t> y</a:t>
            </a:r>
            <a:r>
              <a:rPr lang="en-US" altLang="it-IT" sz="2700" baseline="-25000"/>
              <a:t>6</a:t>
            </a:r>
            <a:r>
              <a:rPr lang="en-US" altLang="it-IT" sz="2700"/>
              <a:t> z</a:t>
            </a:r>
            <a:r>
              <a:rPr lang="en-US" altLang="it-IT" sz="2700" baseline="-25000"/>
              <a:t>6</a:t>
            </a:r>
          </a:p>
          <a:p>
            <a:r>
              <a:rPr lang="en-US" altLang="it-IT" sz="2700"/>
              <a:t>x</a:t>
            </a:r>
            <a:r>
              <a:rPr lang="en-US" altLang="it-IT" sz="2700" baseline="-25000"/>
              <a:t>7</a:t>
            </a:r>
            <a:r>
              <a:rPr lang="en-US" altLang="it-IT" sz="2700"/>
              <a:t> y</a:t>
            </a:r>
            <a:r>
              <a:rPr lang="en-US" altLang="it-IT" sz="2700" baseline="-25000"/>
              <a:t>7</a:t>
            </a:r>
            <a:r>
              <a:rPr lang="en-US" altLang="it-IT" sz="2700"/>
              <a:t> z</a:t>
            </a:r>
            <a:r>
              <a:rPr lang="en-US" altLang="it-IT" sz="2700" baseline="-25000"/>
              <a:t>7</a:t>
            </a:r>
          </a:p>
          <a:p>
            <a:r>
              <a:rPr lang="en-US" altLang="it-IT" sz="2700"/>
              <a:t>x</a:t>
            </a:r>
            <a:r>
              <a:rPr lang="en-US" altLang="it-IT" sz="2700" baseline="-25000"/>
              <a:t>8</a:t>
            </a:r>
            <a:r>
              <a:rPr lang="en-US" altLang="it-IT" sz="2700"/>
              <a:t> y</a:t>
            </a:r>
            <a:r>
              <a:rPr lang="en-US" altLang="it-IT" sz="2700" baseline="-25000"/>
              <a:t>8</a:t>
            </a:r>
            <a:r>
              <a:rPr lang="en-US" altLang="it-IT" sz="2700"/>
              <a:t> z</a:t>
            </a:r>
            <a:r>
              <a:rPr lang="en-US" altLang="it-IT" sz="2700" baseline="-25000"/>
              <a:t>8</a:t>
            </a:r>
          </a:p>
        </p:txBody>
      </p:sp>
      <p:sp>
        <p:nvSpPr>
          <p:cNvPr id="16391" name="Text Box 6"/>
          <p:cNvSpPr txBox="1">
            <a:spLocks noChangeArrowheads="1"/>
          </p:cNvSpPr>
          <p:nvPr/>
        </p:nvSpPr>
        <p:spPr bwMode="auto">
          <a:xfrm>
            <a:off x="1341438" y="3394075"/>
            <a:ext cx="519112" cy="1930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/>
              <a:t>P1</a:t>
            </a:r>
          </a:p>
          <a:p>
            <a:r>
              <a:rPr lang="en-US" altLang="it-IT"/>
              <a:t>P2</a:t>
            </a:r>
          </a:p>
          <a:p>
            <a:r>
              <a:rPr lang="en-US" altLang="it-IT"/>
              <a:t>P3</a:t>
            </a:r>
          </a:p>
          <a:p>
            <a:r>
              <a:rPr lang="en-US" altLang="it-IT"/>
              <a:t>P4</a:t>
            </a:r>
          </a:p>
          <a:p>
            <a:r>
              <a:rPr lang="en-US" altLang="it-IT"/>
              <a:t>P5</a:t>
            </a: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3276600" y="3048000"/>
            <a:ext cx="482600" cy="12001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/>
              <a:t>v</a:t>
            </a:r>
            <a:r>
              <a:rPr lang="en-US" altLang="it-IT" sz="3200" baseline="-25000"/>
              <a:t>1</a:t>
            </a:r>
          </a:p>
          <a:p>
            <a:r>
              <a:rPr lang="en-US" altLang="it-IT"/>
              <a:t>v</a:t>
            </a:r>
            <a:r>
              <a:rPr lang="en-US" altLang="it-IT" sz="2800" baseline="-25000"/>
              <a:t>7</a:t>
            </a:r>
          </a:p>
          <a:p>
            <a:r>
              <a:rPr lang="en-US" altLang="it-IT"/>
              <a:t>v</a:t>
            </a:r>
            <a:r>
              <a:rPr lang="en-US" altLang="it-IT" sz="2800" baseline="-25000"/>
              <a:t>6</a:t>
            </a: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3276600" y="4495800"/>
            <a:ext cx="482600" cy="12001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/>
              <a:t>v</a:t>
            </a:r>
            <a:r>
              <a:rPr lang="en-US" altLang="it-IT" sz="3200" baseline="-25000"/>
              <a:t>8</a:t>
            </a:r>
          </a:p>
          <a:p>
            <a:r>
              <a:rPr lang="en-US" altLang="it-IT"/>
              <a:t>v</a:t>
            </a:r>
            <a:r>
              <a:rPr lang="en-US" altLang="it-IT" sz="2800" baseline="-25000"/>
              <a:t>5</a:t>
            </a:r>
          </a:p>
          <a:p>
            <a:r>
              <a:rPr lang="en-US" altLang="it-IT"/>
              <a:t>v</a:t>
            </a:r>
            <a:r>
              <a:rPr lang="en-US" altLang="it-IT" sz="2800" baseline="-25000"/>
              <a:t>6</a:t>
            </a:r>
          </a:p>
        </p:txBody>
      </p:sp>
      <p:sp>
        <p:nvSpPr>
          <p:cNvPr id="16394" name="Freeform 14"/>
          <p:cNvSpPr>
            <a:spLocks/>
          </p:cNvSpPr>
          <p:nvPr/>
        </p:nvSpPr>
        <p:spPr bwMode="auto">
          <a:xfrm>
            <a:off x="1905000" y="3276600"/>
            <a:ext cx="1371600" cy="381000"/>
          </a:xfrm>
          <a:custGeom>
            <a:avLst/>
            <a:gdLst>
              <a:gd name="T0" fmla="*/ 0 w 864"/>
              <a:gd name="T1" fmla="*/ 2147483646 h 240"/>
              <a:gd name="T2" fmla="*/ 2147483646 w 864"/>
              <a:gd name="T3" fmla="*/ 2147483646 h 240"/>
              <a:gd name="T4" fmla="*/ 2147483646 w 864"/>
              <a:gd name="T5" fmla="*/ 0 h 240"/>
              <a:gd name="T6" fmla="*/ 2147483646 w 864"/>
              <a:gd name="T7" fmla="*/ 0 h 240"/>
              <a:gd name="T8" fmla="*/ 0 60000 65536"/>
              <a:gd name="T9" fmla="*/ 0 60000 65536"/>
              <a:gd name="T10" fmla="*/ 0 60000 65536"/>
              <a:gd name="T11" fmla="*/ 0 60000 65536"/>
              <a:gd name="T12" fmla="*/ 0 w 864"/>
              <a:gd name="T13" fmla="*/ 0 h 240"/>
              <a:gd name="T14" fmla="*/ 864 w 864"/>
              <a:gd name="T15" fmla="*/ 240 h 2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64" h="240">
                <a:moveTo>
                  <a:pt x="0" y="240"/>
                </a:moveTo>
                <a:lnTo>
                  <a:pt x="432" y="240"/>
                </a:lnTo>
                <a:lnTo>
                  <a:pt x="432" y="0"/>
                </a:lnTo>
                <a:lnTo>
                  <a:pt x="864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 anchorCtr="1"/>
          <a:lstStyle/>
          <a:p>
            <a:endParaRPr lang="it-IT"/>
          </a:p>
        </p:txBody>
      </p:sp>
      <p:sp>
        <p:nvSpPr>
          <p:cNvPr id="16395" name="Freeform 15"/>
          <p:cNvSpPr>
            <a:spLocks/>
          </p:cNvSpPr>
          <p:nvPr/>
        </p:nvSpPr>
        <p:spPr bwMode="auto">
          <a:xfrm>
            <a:off x="1828800" y="3962400"/>
            <a:ext cx="1447800" cy="838200"/>
          </a:xfrm>
          <a:custGeom>
            <a:avLst/>
            <a:gdLst>
              <a:gd name="T0" fmla="*/ 0 w 912"/>
              <a:gd name="T1" fmla="*/ 0 h 528"/>
              <a:gd name="T2" fmla="*/ 2147483646 w 912"/>
              <a:gd name="T3" fmla="*/ 0 h 528"/>
              <a:gd name="T4" fmla="*/ 2147483646 w 912"/>
              <a:gd name="T5" fmla="*/ 2147483646 h 528"/>
              <a:gd name="T6" fmla="*/ 2147483646 w 912"/>
              <a:gd name="T7" fmla="*/ 2147483646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912"/>
              <a:gd name="T13" fmla="*/ 0 h 528"/>
              <a:gd name="T14" fmla="*/ 912 w 912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12" h="528">
                <a:moveTo>
                  <a:pt x="0" y="0"/>
                </a:moveTo>
                <a:lnTo>
                  <a:pt x="480" y="0"/>
                </a:lnTo>
                <a:lnTo>
                  <a:pt x="480" y="528"/>
                </a:lnTo>
                <a:lnTo>
                  <a:pt x="912" y="528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 anchorCtr="1"/>
          <a:lstStyle/>
          <a:p>
            <a:endParaRPr lang="it-IT"/>
          </a:p>
        </p:txBody>
      </p:sp>
      <p:sp>
        <p:nvSpPr>
          <p:cNvPr id="16396" name="Freeform 17"/>
          <p:cNvSpPr>
            <a:spLocks/>
          </p:cNvSpPr>
          <p:nvPr/>
        </p:nvSpPr>
        <p:spPr bwMode="auto">
          <a:xfrm>
            <a:off x="3733800" y="2971800"/>
            <a:ext cx="2362200" cy="304800"/>
          </a:xfrm>
          <a:custGeom>
            <a:avLst/>
            <a:gdLst>
              <a:gd name="T0" fmla="*/ 0 w 1488"/>
              <a:gd name="T1" fmla="*/ 2147483646 h 192"/>
              <a:gd name="T2" fmla="*/ 2147483646 w 1488"/>
              <a:gd name="T3" fmla="*/ 2147483646 h 192"/>
              <a:gd name="T4" fmla="*/ 2147483646 w 1488"/>
              <a:gd name="T5" fmla="*/ 0 h 192"/>
              <a:gd name="T6" fmla="*/ 2147483646 w 1488"/>
              <a:gd name="T7" fmla="*/ 0 h 192"/>
              <a:gd name="T8" fmla="*/ 0 60000 65536"/>
              <a:gd name="T9" fmla="*/ 0 60000 65536"/>
              <a:gd name="T10" fmla="*/ 0 60000 65536"/>
              <a:gd name="T11" fmla="*/ 0 60000 65536"/>
              <a:gd name="T12" fmla="*/ 0 w 1488"/>
              <a:gd name="T13" fmla="*/ 0 h 192"/>
              <a:gd name="T14" fmla="*/ 1488 w 1488"/>
              <a:gd name="T15" fmla="*/ 192 h 1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88" h="192">
                <a:moveTo>
                  <a:pt x="0" y="192"/>
                </a:moveTo>
                <a:lnTo>
                  <a:pt x="672" y="192"/>
                </a:lnTo>
                <a:lnTo>
                  <a:pt x="672" y="0"/>
                </a:lnTo>
                <a:lnTo>
                  <a:pt x="1488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 anchorCtr="1"/>
          <a:lstStyle/>
          <a:p>
            <a:endParaRPr lang="it-IT"/>
          </a:p>
        </p:txBody>
      </p:sp>
      <p:sp>
        <p:nvSpPr>
          <p:cNvPr id="16397" name="Freeform 18"/>
          <p:cNvSpPr>
            <a:spLocks/>
          </p:cNvSpPr>
          <p:nvPr/>
        </p:nvSpPr>
        <p:spPr bwMode="auto">
          <a:xfrm>
            <a:off x="3733800" y="3733800"/>
            <a:ext cx="2286000" cy="1752600"/>
          </a:xfrm>
          <a:custGeom>
            <a:avLst/>
            <a:gdLst>
              <a:gd name="T0" fmla="*/ 0 w 1440"/>
              <a:gd name="T1" fmla="*/ 0 h 1104"/>
              <a:gd name="T2" fmla="*/ 2147483646 w 1440"/>
              <a:gd name="T3" fmla="*/ 0 h 1104"/>
              <a:gd name="T4" fmla="*/ 2147483646 w 1440"/>
              <a:gd name="T5" fmla="*/ 2147483646 h 1104"/>
              <a:gd name="T6" fmla="*/ 2147483646 w 1440"/>
              <a:gd name="T7" fmla="*/ 2147483646 h 1104"/>
              <a:gd name="T8" fmla="*/ 0 60000 65536"/>
              <a:gd name="T9" fmla="*/ 0 60000 65536"/>
              <a:gd name="T10" fmla="*/ 0 60000 65536"/>
              <a:gd name="T11" fmla="*/ 0 60000 65536"/>
              <a:gd name="T12" fmla="*/ 0 w 1440"/>
              <a:gd name="T13" fmla="*/ 0 h 1104"/>
              <a:gd name="T14" fmla="*/ 1440 w 1440"/>
              <a:gd name="T15" fmla="*/ 1104 h 11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40" h="1104">
                <a:moveTo>
                  <a:pt x="0" y="0"/>
                </a:moveTo>
                <a:lnTo>
                  <a:pt x="912" y="0"/>
                </a:lnTo>
                <a:lnTo>
                  <a:pt x="912" y="1104"/>
                </a:lnTo>
                <a:lnTo>
                  <a:pt x="1440" y="1104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 anchorCtr="1"/>
          <a:lstStyle/>
          <a:p>
            <a:endParaRPr lang="it-IT"/>
          </a:p>
        </p:txBody>
      </p:sp>
      <p:sp>
        <p:nvSpPr>
          <p:cNvPr id="16398" name="Freeform 19"/>
          <p:cNvSpPr>
            <a:spLocks/>
          </p:cNvSpPr>
          <p:nvPr/>
        </p:nvSpPr>
        <p:spPr bwMode="auto">
          <a:xfrm>
            <a:off x="3733800" y="4114800"/>
            <a:ext cx="2286000" cy="1066800"/>
          </a:xfrm>
          <a:custGeom>
            <a:avLst/>
            <a:gdLst>
              <a:gd name="T0" fmla="*/ 0 w 1440"/>
              <a:gd name="T1" fmla="*/ 0 h 672"/>
              <a:gd name="T2" fmla="*/ 2147483646 w 1440"/>
              <a:gd name="T3" fmla="*/ 0 h 672"/>
              <a:gd name="T4" fmla="*/ 2147483646 w 1440"/>
              <a:gd name="T5" fmla="*/ 2147483646 h 672"/>
              <a:gd name="T6" fmla="*/ 2147483646 w 1440"/>
              <a:gd name="T7" fmla="*/ 2147483646 h 672"/>
              <a:gd name="T8" fmla="*/ 0 60000 65536"/>
              <a:gd name="T9" fmla="*/ 0 60000 65536"/>
              <a:gd name="T10" fmla="*/ 0 60000 65536"/>
              <a:gd name="T11" fmla="*/ 0 60000 65536"/>
              <a:gd name="T12" fmla="*/ 0 w 1440"/>
              <a:gd name="T13" fmla="*/ 0 h 672"/>
              <a:gd name="T14" fmla="*/ 1440 w 1440"/>
              <a:gd name="T15" fmla="*/ 672 h 67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40" h="672">
                <a:moveTo>
                  <a:pt x="0" y="0"/>
                </a:moveTo>
                <a:lnTo>
                  <a:pt x="624" y="0"/>
                </a:lnTo>
                <a:lnTo>
                  <a:pt x="624" y="672"/>
                </a:lnTo>
                <a:lnTo>
                  <a:pt x="1440" y="672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 anchorCtr="1"/>
          <a:lstStyle/>
          <a:p>
            <a:endParaRPr lang="it-IT"/>
          </a:p>
        </p:txBody>
      </p:sp>
      <p:sp>
        <p:nvSpPr>
          <p:cNvPr id="16399" name="Line 20"/>
          <p:cNvSpPr>
            <a:spLocks noChangeShapeType="1"/>
          </p:cNvSpPr>
          <p:nvPr/>
        </p:nvSpPr>
        <p:spPr bwMode="auto">
          <a:xfrm>
            <a:off x="3733800" y="4800600"/>
            <a:ext cx="6096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it-IT"/>
          </a:p>
        </p:txBody>
      </p:sp>
      <p:sp>
        <p:nvSpPr>
          <p:cNvPr id="16400" name="Line 21"/>
          <p:cNvSpPr>
            <a:spLocks noChangeShapeType="1"/>
          </p:cNvSpPr>
          <p:nvPr/>
        </p:nvSpPr>
        <p:spPr bwMode="auto">
          <a:xfrm>
            <a:off x="3810000" y="5105400"/>
            <a:ext cx="6096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it-IT"/>
          </a:p>
        </p:txBody>
      </p:sp>
      <p:sp>
        <p:nvSpPr>
          <p:cNvPr id="16401" name="Line 22"/>
          <p:cNvSpPr>
            <a:spLocks noChangeShapeType="1"/>
          </p:cNvSpPr>
          <p:nvPr/>
        </p:nvSpPr>
        <p:spPr bwMode="auto">
          <a:xfrm>
            <a:off x="3810000" y="5334000"/>
            <a:ext cx="6096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it-IT"/>
          </a:p>
        </p:txBody>
      </p:sp>
      <p:sp>
        <p:nvSpPr>
          <p:cNvPr id="16402" name="Text Box 23"/>
          <p:cNvSpPr txBox="1">
            <a:spLocks noChangeArrowheads="1"/>
          </p:cNvSpPr>
          <p:nvPr/>
        </p:nvSpPr>
        <p:spPr bwMode="auto">
          <a:xfrm>
            <a:off x="1600200" y="5715000"/>
            <a:ext cx="1266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/>
              <a:t>topology</a:t>
            </a:r>
          </a:p>
        </p:txBody>
      </p:sp>
      <p:sp>
        <p:nvSpPr>
          <p:cNvPr id="16403" name="Text Box 24"/>
          <p:cNvSpPr txBox="1">
            <a:spLocks noChangeArrowheads="1"/>
          </p:cNvSpPr>
          <p:nvPr/>
        </p:nvSpPr>
        <p:spPr bwMode="auto">
          <a:xfrm>
            <a:off x="4572000" y="5791200"/>
            <a:ext cx="1333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/>
              <a:t>geometry</a:t>
            </a:r>
          </a:p>
        </p:txBody>
      </p:sp>
      <p:sp>
        <p:nvSpPr>
          <p:cNvPr id="16404" name="Line 25"/>
          <p:cNvSpPr>
            <a:spLocks noChangeShapeType="1"/>
          </p:cNvSpPr>
          <p:nvPr/>
        </p:nvSpPr>
        <p:spPr bwMode="auto">
          <a:xfrm>
            <a:off x="1905000" y="4419600"/>
            <a:ext cx="4572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it-IT"/>
          </a:p>
        </p:txBody>
      </p:sp>
      <p:sp>
        <p:nvSpPr>
          <p:cNvPr id="16405" name="Line 26"/>
          <p:cNvSpPr>
            <a:spLocks noChangeShapeType="1"/>
          </p:cNvSpPr>
          <p:nvPr/>
        </p:nvSpPr>
        <p:spPr bwMode="auto">
          <a:xfrm>
            <a:off x="1905000" y="4724400"/>
            <a:ext cx="4572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it-IT"/>
          </a:p>
        </p:txBody>
      </p:sp>
      <p:sp>
        <p:nvSpPr>
          <p:cNvPr id="16406" name="Line 27"/>
          <p:cNvSpPr>
            <a:spLocks noChangeShapeType="1"/>
          </p:cNvSpPr>
          <p:nvPr/>
        </p:nvSpPr>
        <p:spPr bwMode="auto">
          <a:xfrm>
            <a:off x="1905000" y="5029200"/>
            <a:ext cx="4572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it-IT"/>
          </a:p>
        </p:txBody>
      </p:sp>
      <p:sp>
        <p:nvSpPr>
          <p:cNvPr id="16407" name="Footer Placeholder 2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8CACC6BB-1644-43FE-B4A2-A930718E4091}" type="slidenum">
              <a:rPr lang="es-ES" altLang="it-IT" sz="1000">
                <a:latin typeface="Arial" panose="020B0604020202020204" pitchFamily="34" charset="0"/>
              </a:rPr>
              <a:pPr lvl="1"/>
              <a:t>70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131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 sz="4100">
                <a:ea typeface="ＭＳ Ｐゴシック" panose="020B0600070205080204" pitchFamily="34" charset="-128"/>
              </a:rPr>
              <a:t>Perspective Division</a:t>
            </a:r>
          </a:p>
        </p:txBody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8077200" cy="4724400"/>
          </a:xfrm>
        </p:spPr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However </a:t>
            </a:r>
            <a:r>
              <a:rPr lang="en-US" altLang="it-IT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w</a:t>
            </a:r>
            <a:r>
              <a:rPr lang="en-US" altLang="it-IT">
                <a:ea typeface="ＭＳ Ｐゴシック" panose="020B0600070205080204" pitchFamily="34" charset="-128"/>
              </a:rPr>
              <a:t> </a:t>
            </a:r>
            <a:r>
              <a:rPr lang="en-US" altLang="it-IT">
                <a:ea typeface="ＭＳ Ｐゴシック" panose="020B0600070205080204" pitchFamily="34" charset="-128"/>
                <a:sym typeface="Symbol" panose="05050102010706020507" pitchFamily="18" charset="2"/>
              </a:rPr>
              <a:t> 1, so we must divide by </a:t>
            </a:r>
            <a:r>
              <a:rPr lang="en-US" altLang="it-IT" i="1">
                <a:latin typeface="Times New Roman" panose="02020603050405020304" pitchFamily="18" charset="0"/>
                <a:ea typeface="ＭＳ Ｐゴシック" panose="020B0600070205080204" pitchFamily="34" charset="-128"/>
                <a:sym typeface="Symbol" panose="05050102010706020507" pitchFamily="18" charset="2"/>
              </a:rPr>
              <a:t>w</a:t>
            </a:r>
            <a:r>
              <a:rPr lang="en-US" altLang="it-IT">
                <a:ea typeface="ＭＳ Ｐゴシック" panose="020B0600070205080204" pitchFamily="34" charset="-128"/>
                <a:sym typeface="Symbol" panose="05050102010706020507" pitchFamily="18" charset="2"/>
              </a:rPr>
              <a:t> to return from homogeneous coordinates</a:t>
            </a:r>
          </a:p>
          <a:p>
            <a:r>
              <a:rPr lang="en-US" altLang="it-IT">
                <a:ea typeface="ＭＳ Ｐゴシック" panose="020B0600070205080204" pitchFamily="34" charset="-128"/>
                <a:sym typeface="Symbol" panose="05050102010706020507" pitchFamily="18" charset="2"/>
              </a:rPr>
              <a:t>This </a:t>
            </a:r>
            <a:r>
              <a:rPr lang="en-US" altLang="it-IT" i="1">
                <a:ea typeface="ＭＳ Ｐゴシック" panose="020B0600070205080204" pitchFamily="34" charset="-128"/>
                <a:sym typeface="Symbol" panose="05050102010706020507" pitchFamily="18" charset="2"/>
              </a:rPr>
              <a:t>perspective division</a:t>
            </a:r>
            <a:r>
              <a:rPr lang="en-US" altLang="it-IT">
                <a:ea typeface="ＭＳ Ｐゴシック" panose="020B0600070205080204" pitchFamily="34" charset="-128"/>
                <a:sym typeface="Symbol" panose="05050102010706020507" pitchFamily="18" charset="2"/>
              </a:rPr>
              <a:t> yields</a:t>
            </a:r>
          </a:p>
          <a:p>
            <a:endParaRPr lang="en-US" altLang="it-IT">
              <a:ea typeface="ＭＳ Ｐゴシック" panose="020B0600070205080204" pitchFamily="34" charset="-128"/>
              <a:sym typeface="Symbol" panose="05050102010706020507" pitchFamily="18" charset="2"/>
            </a:endParaRPr>
          </a:p>
          <a:p>
            <a:endParaRPr lang="en-US" altLang="it-IT">
              <a:ea typeface="ＭＳ Ｐゴシック" panose="020B0600070205080204" pitchFamily="34" charset="-128"/>
              <a:sym typeface="Symbol" panose="05050102010706020507" pitchFamily="18" charset="2"/>
            </a:endParaRPr>
          </a:p>
          <a:p>
            <a:pPr>
              <a:buFontTx/>
              <a:buNone/>
            </a:pPr>
            <a:r>
              <a:rPr lang="en-US" altLang="it-IT">
                <a:ea typeface="ＭＳ Ｐゴシック" panose="020B0600070205080204" pitchFamily="34" charset="-128"/>
                <a:sym typeface="Symbol" panose="05050102010706020507" pitchFamily="18" charset="2"/>
              </a:rPr>
              <a:t>the desired perspective equations 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We will consider the corresponding clipping volume with mat.h functions that are equivalent to deprecated OpenGL functions</a:t>
            </a:r>
          </a:p>
        </p:txBody>
      </p:sp>
      <p:sp>
        <p:nvSpPr>
          <p:cNvPr id="131077" name="Text Box 4"/>
          <p:cNvSpPr txBox="1">
            <a:spLocks noChangeArrowheads="1"/>
          </p:cNvSpPr>
          <p:nvPr/>
        </p:nvSpPr>
        <p:spPr bwMode="auto">
          <a:xfrm>
            <a:off x="1219200" y="3505200"/>
            <a:ext cx="6683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i="1"/>
              <a:t>x</a:t>
            </a:r>
            <a:r>
              <a:rPr lang="en-US" altLang="it-IT" baseline="-25000"/>
              <a:t>p</a:t>
            </a:r>
            <a:r>
              <a:rPr lang="en-US" altLang="it-IT"/>
              <a:t> =</a:t>
            </a:r>
          </a:p>
        </p:txBody>
      </p:sp>
      <p:graphicFrame>
        <p:nvGraphicFramePr>
          <p:cNvPr id="131078" name="Object 2"/>
          <p:cNvGraphicFramePr>
            <a:graphicFrameLocks noChangeAspect="1"/>
          </p:cNvGraphicFramePr>
          <p:nvPr/>
        </p:nvGraphicFramePr>
        <p:xfrm>
          <a:off x="1933575" y="3387725"/>
          <a:ext cx="703263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089" name="Equation" r:id="rId4" imgW="330057" imgH="393529" progId="Equation.3">
                  <p:embed/>
                </p:oleObj>
              </mc:Choice>
              <mc:Fallback>
                <p:oleObj name="Equation" r:id="rId4" imgW="330057" imgH="393529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3575" y="3387725"/>
                        <a:ext cx="703263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1079" name="Text Box 6"/>
          <p:cNvSpPr txBox="1">
            <a:spLocks noChangeArrowheads="1"/>
          </p:cNvSpPr>
          <p:nvPr/>
        </p:nvSpPr>
        <p:spPr bwMode="auto">
          <a:xfrm>
            <a:off x="3352800" y="3505200"/>
            <a:ext cx="6683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i="1"/>
              <a:t>y</a:t>
            </a:r>
            <a:r>
              <a:rPr lang="en-US" altLang="it-IT" baseline="-25000"/>
              <a:t>p</a:t>
            </a:r>
            <a:r>
              <a:rPr lang="en-US" altLang="it-IT"/>
              <a:t> =</a:t>
            </a:r>
          </a:p>
        </p:txBody>
      </p:sp>
      <p:graphicFrame>
        <p:nvGraphicFramePr>
          <p:cNvPr id="131080" name="Object 3"/>
          <p:cNvGraphicFramePr>
            <a:graphicFrameLocks noChangeAspect="1"/>
          </p:cNvGraphicFramePr>
          <p:nvPr/>
        </p:nvGraphicFramePr>
        <p:xfrm>
          <a:off x="4067175" y="3387725"/>
          <a:ext cx="703263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090" name="Equation" r:id="rId6" imgW="330057" imgH="393529" progId="Equation.3">
                  <p:embed/>
                </p:oleObj>
              </mc:Choice>
              <mc:Fallback>
                <p:oleObj name="Equation" r:id="rId6" imgW="330057" imgH="393529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175" y="3387725"/>
                        <a:ext cx="703263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1081" name="Text Box 8"/>
          <p:cNvSpPr txBox="1">
            <a:spLocks noChangeArrowheads="1"/>
          </p:cNvSpPr>
          <p:nvPr/>
        </p:nvSpPr>
        <p:spPr bwMode="auto">
          <a:xfrm>
            <a:off x="5591175" y="3540125"/>
            <a:ext cx="881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i="1"/>
              <a:t>z</a:t>
            </a:r>
            <a:r>
              <a:rPr lang="en-US" altLang="it-IT" baseline="-25000"/>
              <a:t>p</a:t>
            </a:r>
            <a:r>
              <a:rPr lang="en-US" altLang="it-IT"/>
              <a:t> = </a:t>
            </a:r>
            <a:r>
              <a:rPr lang="en-US" altLang="it-IT" i="1"/>
              <a:t>d</a:t>
            </a:r>
          </a:p>
        </p:txBody>
      </p:sp>
      <p:sp>
        <p:nvSpPr>
          <p:cNvPr id="131082" name="Footer Placeholder 9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EB071B9D-41FD-47B0-A27E-D7C0A636833D}" type="slidenum">
              <a:rPr lang="es-ES" altLang="it-IT" sz="1000">
                <a:latin typeface="Arial" panose="020B0604020202020204" pitchFamily="34" charset="0"/>
              </a:rPr>
              <a:pPr lvl="1"/>
              <a:t>71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133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 sz="4100">
                <a:ea typeface="ＭＳ Ｐゴシック" panose="020B0600070205080204" pitchFamily="34" charset="-128"/>
              </a:rPr>
              <a:t>WebGL Orthogonal Viewing</a:t>
            </a:r>
          </a:p>
        </p:txBody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9144000" cy="47244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it-IT" sz="2700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ortho(left,right,bottom,top,near,far)</a:t>
            </a:r>
          </a:p>
        </p:txBody>
      </p:sp>
      <p:sp>
        <p:nvSpPr>
          <p:cNvPr id="133125" name="Text Box 6"/>
          <p:cNvSpPr txBox="1">
            <a:spLocks noChangeArrowheads="1"/>
          </p:cNvSpPr>
          <p:nvPr/>
        </p:nvSpPr>
        <p:spPr bwMode="auto">
          <a:xfrm>
            <a:off x="2916238" y="5611813"/>
            <a:ext cx="51419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2000" b="1">
                <a:latin typeface="Courier New" panose="02070309020205020404" pitchFamily="49" charset="0"/>
              </a:rPr>
              <a:t>near</a:t>
            </a:r>
            <a:r>
              <a:rPr lang="en-US" altLang="it-IT"/>
              <a:t> </a:t>
            </a:r>
            <a:r>
              <a:rPr lang="en-US" altLang="it-IT">
                <a:latin typeface="Arial" panose="020B0604020202020204" pitchFamily="34" charset="0"/>
              </a:rPr>
              <a:t>and</a:t>
            </a:r>
            <a:r>
              <a:rPr lang="en-US" altLang="it-IT"/>
              <a:t> </a:t>
            </a:r>
            <a:r>
              <a:rPr lang="en-US" altLang="it-IT" sz="2000" b="1">
                <a:latin typeface="Courier New" panose="02070309020205020404" pitchFamily="49" charset="0"/>
              </a:rPr>
              <a:t>far</a:t>
            </a:r>
            <a:r>
              <a:rPr lang="en-US" altLang="it-IT"/>
              <a:t> </a:t>
            </a:r>
            <a:r>
              <a:rPr lang="en-US" altLang="it-IT">
                <a:latin typeface="Arial" panose="020B0604020202020204" pitchFamily="34" charset="0"/>
              </a:rPr>
              <a:t>measured </a:t>
            </a:r>
            <a:r>
              <a:rPr lang="en-US" altLang="it-IT" u="sng">
                <a:latin typeface="Arial" panose="020B0604020202020204" pitchFamily="34" charset="0"/>
              </a:rPr>
              <a:t>from</a:t>
            </a:r>
            <a:r>
              <a:rPr lang="en-US" altLang="it-IT">
                <a:latin typeface="Arial" panose="020B0604020202020204" pitchFamily="34" charset="0"/>
              </a:rPr>
              <a:t> camera</a:t>
            </a:r>
          </a:p>
        </p:txBody>
      </p:sp>
      <p:pic>
        <p:nvPicPr>
          <p:cNvPr id="13312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106613"/>
            <a:ext cx="5029200" cy="324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133127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FA6BE927-2783-4DCF-BFF4-7800BD8E24B2}" type="slidenum">
              <a:rPr lang="es-ES" altLang="it-IT" sz="1000">
                <a:latin typeface="Arial" panose="020B0604020202020204" pitchFamily="34" charset="0"/>
              </a:rPr>
              <a:pPr lvl="1"/>
              <a:t>72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135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 sz="4100">
                <a:ea typeface="ＭＳ Ｐゴシック" panose="020B0600070205080204" pitchFamily="34" charset="-128"/>
              </a:rPr>
              <a:t>WebGL Perspective</a:t>
            </a:r>
          </a:p>
        </p:txBody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0"/>
            <a:ext cx="8763000" cy="47244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it-IT" sz="2700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frustum(left,right,bottom,top,near,far)</a:t>
            </a:r>
          </a:p>
        </p:txBody>
      </p:sp>
      <p:pic>
        <p:nvPicPr>
          <p:cNvPr id="13517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286000"/>
            <a:ext cx="6376988" cy="356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135174" name="Line 9"/>
          <p:cNvSpPr>
            <a:spLocks noChangeShapeType="1"/>
          </p:cNvSpPr>
          <p:nvPr/>
        </p:nvSpPr>
        <p:spPr bwMode="auto">
          <a:xfrm flipH="1">
            <a:off x="1752600" y="4495800"/>
            <a:ext cx="990600" cy="990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it-IT"/>
          </a:p>
        </p:txBody>
      </p:sp>
      <p:sp>
        <p:nvSpPr>
          <p:cNvPr id="135175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2CFC0E58-F6C4-4D67-93EC-9A6B64DC26D6}" type="slidenum">
              <a:rPr lang="es-ES" altLang="it-IT" sz="1000">
                <a:latin typeface="Arial" panose="020B0604020202020204" pitchFamily="34" charset="0"/>
              </a:rPr>
              <a:pPr lvl="1"/>
              <a:t>73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137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 sz="4100">
                <a:ea typeface="ＭＳ Ｐゴシック" panose="020B0600070205080204" pitchFamily="34" charset="-128"/>
              </a:rPr>
              <a:t>Using Field of View</a:t>
            </a:r>
          </a:p>
        </p:txBody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305800" cy="4724400"/>
          </a:xfrm>
        </p:spPr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With </a:t>
            </a:r>
            <a:r>
              <a:rPr lang="en-US" altLang="it-IT" sz="2700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frustum</a:t>
            </a:r>
            <a:r>
              <a:rPr lang="en-US" altLang="it-IT">
                <a:ea typeface="ＭＳ Ｐゴシック" panose="020B0600070205080204" pitchFamily="34" charset="-128"/>
              </a:rPr>
              <a:t> it is often difficult to get the desired view</a:t>
            </a:r>
          </a:p>
          <a:p>
            <a:r>
              <a:rPr lang="en-US" altLang="it-IT" sz="2700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perpective(fovy, aspect, near, far)</a:t>
            </a:r>
            <a:r>
              <a:rPr lang="en-US" altLang="it-IT">
                <a:ea typeface="ＭＳ Ｐゴシック" panose="020B0600070205080204" pitchFamily="34" charset="-128"/>
              </a:rPr>
              <a:t> often provides a better interface</a:t>
            </a:r>
          </a:p>
        </p:txBody>
      </p:sp>
      <p:pic>
        <p:nvPicPr>
          <p:cNvPr id="137221" name="Picture 5" descr="C:\BOOK\OpenGL\Paul Final\Art\jpeg\AN05F2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505200"/>
            <a:ext cx="3810000" cy="303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7222" name="Text Box 6"/>
          <p:cNvSpPr txBox="1">
            <a:spLocks noChangeArrowheads="1"/>
          </p:cNvSpPr>
          <p:nvPr/>
        </p:nvSpPr>
        <p:spPr bwMode="auto">
          <a:xfrm>
            <a:off x="5627688" y="4449763"/>
            <a:ext cx="20034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2000" b="1">
                <a:latin typeface="Courier New" panose="02070309020205020404" pitchFamily="49" charset="0"/>
              </a:rPr>
              <a:t>aspect </a:t>
            </a:r>
            <a:r>
              <a:rPr lang="en-US" altLang="it-IT" sz="2000"/>
              <a:t>=</a:t>
            </a:r>
            <a:r>
              <a:rPr lang="en-US" altLang="it-IT" sz="2000" b="1">
                <a:latin typeface="Courier New" panose="02070309020205020404" pitchFamily="49" charset="0"/>
              </a:rPr>
              <a:t> w/h</a:t>
            </a:r>
          </a:p>
        </p:txBody>
      </p:sp>
      <p:sp>
        <p:nvSpPr>
          <p:cNvPr id="137223" name="Line 7"/>
          <p:cNvSpPr>
            <a:spLocks noChangeShapeType="1"/>
          </p:cNvSpPr>
          <p:nvPr/>
        </p:nvSpPr>
        <p:spPr bwMode="auto">
          <a:xfrm flipH="1">
            <a:off x="5181600" y="3886200"/>
            <a:ext cx="76200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it-IT"/>
          </a:p>
        </p:txBody>
      </p:sp>
      <p:sp>
        <p:nvSpPr>
          <p:cNvPr id="137224" name="Text Box 8"/>
          <p:cNvSpPr txBox="1">
            <a:spLocks noChangeArrowheads="1"/>
          </p:cNvSpPr>
          <p:nvPr/>
        </p:nvSpPr>
        <p:spPr bwMode="auto">
          <a:xfrm>
            <a:off x="6019800" y="3657600"/>
            <a:ext cx="1511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/>
              <a:t>front plane</a:t>
            </a:r>
          </a:p>
        </p:txBody>
      </p:sp>
      <p:sp>
        <p:nvSpPr>
          <p:cNvPr id="137225" name="Footer Placeholder 8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Computing Matrices</a:t>
            </a:r>
          </a:p>
        </p:txBody>
      </p:sp>
      <p:sp>
        <p:nvSpPr>
          <p:cNvPr id="139267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4114800" cy="4953000"/>
          </a:xfrm>
        </p:spPr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Compute in JS file, send to vertex shader with gl.uniformMatrix4fv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Dynamic: update in render() or shader</a:t>
            </a:r>
          </a:p>
        </p:txBody>
      </p:sp>
      <p:sp>
        <p:nvSpPr>
          <p:cNvPr id="13926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AF922B2E-2091-4062-B40A-BEFDD9551FE5}" type="slidenum">
              <a:rPr lang="es-ES" altLang="it-IT" sz="1000">
                <a:latin typeface="Arial" panose="020B0604020202020204" pitchFamily="34" charset="0"/>
              </a:rPr>
              <a:pPr lvl="1"/>
              <a:t>74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pic>
        <p:nvPicPr>
          <p:cNvPr id="139269" name="Picture 4" descr="persepctive2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703"/>
          <a:stretch>
            <a:fillRect/>
          </a:stretch>
        </p:blipFill>
        <p:spPr bwMode="auto">
          <a:xfrm>
            <a:off x="838200" y="4572000"/>
            <a:ext cx="4394200" cy="208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9270" name="Picture 6" descr="persepctive2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22"/>
          <a:stretch>
            <a:fillRect/>
          </a:stretch>
        </p:blipFill>
        <p:spPr bwMode="auto">
          <a:xfrm>
            <a:off x="4572000" y="1447800"/>
            <a:ext cx="4394200" cy="391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9271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 dirty="0">
                <a:ea typeface="ＭＳ Ｐゴシック" panose="020B0600070205080204" pitchFamily="34" charset="-128"/>
              </a:rPr>
              <a:t>perspective2.js</a:t>
            </a:r>
          </a:p>
        </p:txBody>
      </p:sp>
      <p:sp>
        <p:nvSpPr>
          <p:cNvPr id="14131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41AD8572-6B9D-46E5-A7C6-95A545F8CE6A}" type="slidenum">
              <a:rPr lang="es-ES" altLang="it-IT" sz="1000">
                <a:latin typeface="Arial" panose="020B0604020202020204" pitchFamily="34" charset="0"/>
              </a:rPr>
              <a:pPr lvl="1"/>
              <a:t>75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141316" name="TextBox 4"/>
          <p:cNvSpPr txBox="1">
            <a:spLocks noChangeArrowheads="1"/>
          </p:cNvSpPr>
          <p:nvPr/>
        </p:nvSpPr>
        <p:spPr bwMode="auto">
          <a:xfrm>
            <a:off x="228600" y="1752600"/>
            <a:ext cx="8686800" cy="489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/>
              <a:t>var render = function(){</a:t>
            </a:r>
          </a:p>
          <a:p>
            <a:r>
              <a:rPr lang="en-US" altLang="it-IT"/>
              <a:t>    gl.clear( gl.COLOR_BUFFER_BIT | gl.DEPTH_BUFFER_BIT);</a:t>
            </a:r>
          </a:p>
          <a:p>
            <a:r>
              <a:rPr lang="en-US" altLang="it-IT"/>
              <a:t>     eye = vec3(radius*Math.sin(theta)*Math.cos(phi),</a:t>
            </a:r>
          </a:p>
          <a:p>
            <a:r>
              <a:rPr lang="en-US" altLang="it-IT"/>
              <a:t>         radius*Math.sin(theta)*Math.sin(phi), radius*Math.cos(theta));</a:t>
            </a:r>
          </a:p>
          <a:p>
            <a:r>
              <a:rPr lang="en-US" altLang="it-IT"/>
              <a:t>    modelViewMatrix = lookAt(eye, at , up);</a:t>
            </a:r>
          </a:p>
          <a:p>
            <a:r>
              <a:rPr lang="en-US" altLang="it-IT"/>
              <a:t>    projectionMatrix = perspective(fovy, aspect, near, far);</a:t>
            </a:r>
          </a:p>
          <a:p>
            <a:r>
              <a:rPr lang="en-US" altLang="it-IT"/>
              <a:t>    gl.uniformMatrix4fv( modelViewMatrixLoc, false,</a:t>
            </a:r>
          </a:p>
          <a:p>
            <a:r>
              <a:rPr lang="en-US" altLang="it-IT"/>
              <a:t>          flatten(modelViewMatrix) );</a:t>
            </a:r>
          </a:p>
          <a:p>
            <a:r>
              <a:rPr lang="en-US" altLang="it-IT"/>
              <a:t>    gl.uniformMatrix4fv( projectionMatrixLoc, false,</a:t>
            </a:r>
          </a:p>
          <a:p>
            <a:r>
              <a:rPr lang="en-US" altLang="it-IT"/>
              <a:t>         flatten(projectionMatrix) );</a:t>
            </a:r>
          </a:p>
          <a:p>
            <a:r>
              <a:rPr lang="en-US" altLang="it-IT"/>
              <a:t>    gl.drawArrays( gl.TRIANGLES, 0, NumVertices );</a:t>
            </a:r>
          </a:p>
          <a:p>
            <a:r>
              <a:rPr lang="en-US" altLang="it-IT"/>
              <a:t>    requestAnimFrame(render);</a:t>
            </a:r>
          </a:p>
          <a:p>
            <a:r>
              <a:rPr lang="en-US" altLang="it-IT"/>
              <a:t>}</a:t>
            </a:r>
          </a:p>
        </p:txBody>
      </p:sp>
      <p:sp>
        <p:nvSpPr>
          <p:cNvPr id="14131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vertex shader</a:t>
            </a:r>
          </a:p>
        </p:txBody>
      </p:sp>
      <p:sp>
        <p:nvSpPr>
          <p:cNvPr id="14336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7CE2547E-2273-4B74-A9F9-3E100CB9C0D6}" type="slidenum">
              <a:rPr lang="es-ES" altLang="it-IT" sz="1000">
                <a:latin typeface="Arial" panose="020B0604020202020204" pitchFamily="34" charset="0"/>
              </a:rPr>
              <a:pPr lvl="1"/>
              <a:t>76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143364" name="TextBox 4"/>
          <p:cNvSpPr txBox="1">
            <a:spLocks noChangeArrowheads="1"/>
          </p:cNvSpPr>
          <p:nvPr/>
        </p:nvSpPr>
        <p:spPr bwMode="auto">
          <a:xfrm>
            <a:off x="533400" y="1828800"/>
            <a:ext cx="8382000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/>
              <a:t>attribute  vec4 vPosition;</a:t>
            </a:r>
          </a:p>
          <a:p>
            <a:r>
              <a:rPr lang="en-US" altLang="it-IT"/>
              <a:t>attribute  vec4 vColor;</a:t>
            </a:r>
          </a:p>
          <a:p>
            <a:r>
              <a:rPr lang="en-US" altLang="it-IT"/>
              <a:t>varying vec4 fColor;</a:t>
            </a:r>
          </a:p>
          <a:p>
            <a:r>
              <a:rPr lang="en-US" altLang="it-IT"/>
              <a:t>uniform mat4 modelViewMatrix;</a:t>
            </a:r>
          </a:p>
          <a:p>
            <a:r>
              <a:rPr lang="en-US" altLang="it-IT"/>
              <a:t>uniform mat4 projectionMatrix;</a:t>
            </a:r>
          </a:p>
          <a:p>
            <a:endParaRPr lang="en-US" altLang="it-IT"/>
          </a:p>
          <a:p>
            <a:r>
              <a:rPr lang="en-US" altLang="it-IT"/>
              <a:t>void main() {</a:t>
            </a:r>
          </a:p>
          <a:p>
            <a:r>
              <a:rPr lang="en-US" altLang="it-IT"/>
              <a:t>    gl_Position = projectionMatrix*modelViewMatrix*vPosition;</a:t>
            </a:r>
          </a:p>
          <a:p>
            <a:r>
              <a:rPr lang="en-US" altLang="it-IT"/>
              <a:t>    fColor = vColor;</a:t>
            </a:r>
          </a:p>
          <a:p>
            <a:r>
              <a:rPr lang="en-US" altLang="it-IT"/>
              <a:t>} </a:t>
            </a:r>
          </a:p>
        </p:txBody>
      </p:sp>
      <p:sp>
        <p:nvSpPr>
          <p:cNvPr id="14336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A31AED5E-93B0-4E26-B75C-C517279E253F}" type="slidenum">
              <a:rPr lang="es-ES" altLang="it-IT" sz="1000">
                <a:latin typeface="Arial" panose="020B0604020202020204" pitchFamily="34" charset="0"/>
              </a:rPr>
              <a:pPr lvl="1"/>
              <a:t>8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Shared Edges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it-IT" sz="2700">
                <a:ea typeface="ＭＳ Ｐゴシック" panose="020B0600070205080204" pitchFamily="34" charset="-128"/>
              </a:rPr>
              <a:t>Vertex lists will draw filled polygons correctly but if we draw the polygon by its edges, shared edges are drawn twice</a:t>
            </a:r>
          </a:p>
          <a:p>
            <a:endParaRPr lang="en-US" altLang="it-IT" sz="2700">
              <a:ea typeface="ＭＳ Ｐゴシック" panose="020B0600070205080204" pitchFamily="34" charset="-128"/>
            </a:endParaRPr>
          </a:p>
          <a:p>
            <a:endParaRPr lang="en-US" altLang="it-IT" sz="2700">
              <a:ea typeface="ＭＳ Ｐゴシック" panose="020B0600070205080204" pitchFamily="34" charset="-128"/>
            </a:endParaRPr>
          </a:p>
          <a:p>
            <a:endParaRPr lang="en-US" altLang="it-IT" sz="2700">
              <a:ea typeface="ＭＳ Ｐゴシック" panose="020B0600070205080204" pitchFamily="34" charset="-128"/>
            </a:endParaRPr>
          </a:p>
          <a:p>
            <a:endParaRPr lang="en-US" altLang="it-IT" sz="2700">
              <a:ea typeface="ＭＳ Ｐゴシック" panose="020B0600070205080204" pitchFamily="34" charset="-128"/>
            </a:endParaRPr>
          </a:p>
          <a:p>
            <a:endParaRPr lang="en-US" altLang="it-IT" sz="2700">
              <a:ea typeface="ＭＳ Ｐゴシック" panose="020B0600070205080204" pitchFamily="34" charset="-128"/>
            </a:endParaRPr>
          </a:p>
          <a:p>
            <a:r>
              <a:rPr lang="en-US" altLang="it-IT" sz="2700">
                <a:ea typeface="ＭＳ Ｐゴシック" panose="020B0600070205080204" pitchFamily="34" charset="-128"/>
              </a:rPr>
              <a:t>Can store mesh by </a:t>
            </a:r>
            <a:r>
              <a:rPr lang="en-US" altLang="it-IT" sz="2700" i="1">
                <a:ea typeface="ＭＳ Ｐゴシック" panose="020B0600070205080204" pitchFamily="34" charset="-128"/>
              </a:rPr>
              <a:t>edge list</a:t>
            </a:r>
          </a:p>
        </p:txBody>
      </p:sp>
      <p:grpSp>
        <p:nvGrpSpPr>
          <p:cNvPr id="18437" name="Group 40"/>
          <p:cNvGrpSpPr>
            <a:grpSpLocks/>
          </p:cNvGrpSpPr>
          <p:nvPr/>
        </p:nvGrpSpPr>
        <p:grpSpPr bwMode="auto">
          <a:xfrm>
            <a:off x="2971800" y="2819400"/>
            <a:ext cx="2895600" cy="2362200"/>
            <a:chOff x="1344" y="2016"/>
            <a:chExt cx="1824" cy="1488"/>
          </a:xfrm>
        </p:grpSpPr>
        <p:sp>
          <p:nvSpPr>
            <p:cNvPr id="18439" name="Freeform 5"/>
            <p:cNvSpPr>
              <a:spLocks/>
            </p:cNvSpPr>
            <p:nvPr/>
          </p:nvSpPr>
          <p:spPr bwMode="auto">
            <a:xfrm>
              <a:off x="1392" y="2064"/>
              <a:ext cx="1728" cy="1392"/>
            </a:xfrm>
            <a:custGeom>
              <a:avLst/>
              <a:gdLst>
                <a:gd name="T0" fmla="*/ 0 w 1728"/>
                <a:gd name="T1" fmla="*/ 1008 h 1392"/>
                <a:gd name="T2" fmla="*/ 288 w 1728"/>
                <a:gd name="T3" fmla="*/ 144 h 1392"/>
                <a:gd name="T4" fmla="*/ 1344 w 1728"/>
                <a:gd name="T5" fmla="*/ 0 h 1392"/>
                <a:gd name="T6" fmla="*/ 1728 w 1728"/>
                <a:gd name="T7" fmla="*/ 432 h 1392"/>
                <a:gd name="T8" fmla="*/ 1296 w 1728"/>
                <a:gd name="T9" fmla="*/ 1152 h 1392"/>
                <a:gd name="T10" fmla="*/ 672 w 1728"/>
                <a:gd name="T11" fmla="*/ 1392 h 1392"/>
                <a:gd name="T12" fmla="*/ 0 w 1728"/>
                <a:gd name="T13" fmla="*/ 1008 h 139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28"/>
                <a:gd name="T22" fmla="*/ 0 h 1392"/>
                <a:gd name="T23" fmla="*/ 1728 w 1728"/>
                <a:gd name="T24" fmla="*/ 1392 h 139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28" h="1392">
                  <a:moveTo>
                    <a:pt x="0" y="1008"/>
                  </a:moveTo>
                  <a:lnTo>
                    <a:pt x="288" y="144"/>
                  </a:lnTo>
                  <a:lnTo>
                    <a:pt x="1344" y="0"/>
                  </a:lnTo>
                  <a:lnTo>
                    <a:pt x="1728" y="432"/>
                  </a:lnTo>
                  <a:lnTo>
                    <a:pt x="1296" y="1152"/>
                  </a:lnTo>
                  <a:lnTo>
                    <a:pt x="672" y="1392"/>
                  </a:lnTo>
                  <a:lnTo>
                    <a:pt x="0" y="1008"/>
                  </a:lnTo>
                  <a:close/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 anchorCtr="1"/>
            <a:lstStyle/>
            <a:p>
              <a:endParaRPr lang="it-IT"/>
            </a:p>
          </p:txBody>
        </p:sp>
        <p:sp>
          <p:nvSpPr>
            <p:cNvPr id="18440" name="Line 6"/>
            <p:cNvSpPr>
              <a:spLocks noChangeShapeType="1"/>
            </p:cNvSpPr>
            <p:nvPr/>
          </p:nvSpPr>
          <p:spPr bwMode="auto">
            <a:xfrm flipV="1">
              <a:off x="1392" y="2784"/>
              <a:ext cx="816" cy="288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it-IT"/>
            </a:p>
          </p:txBody>
        </p:sp>
        <p:sp>
          <p:nvSpPr>
            <p:cNvPr id="18441" name="Line 7"/>
            <p:cNvSpPr>
              <a:spLocks noChangeShapeType="1"/>
            </p:cNvSpPr>
            <p:nvPr/>
          </p:nvSpPr>
          <p:spPr bwMode="auto">
            <a:xfrm flipH="1">
              <a:off x="2064" y="2784"/>
              <a:ext cx="144" cy="672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it-IT"/>
            </a:p>
          </p:txBody>
        </p:sp>
        <p:sp>
          <p:nvSpPr>
            <p:cNvPr id="18442" name="Line 8"/>
            <p:cNvSpPr>
              <a:spLocks noChangeShapeType="1"/>
            </p:cNvSpPr>
            <p:nvPr/>
          </p:nvSpPr>
          <p:spPr bwMode="auto">
            <a:xfrm flipV="1">
              <a:off x="2208" y="2496"/>
              <a:ext cx="912" cy="288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it-IT"/>
            </a:p>
          </p:txBody>
        </p:sp>
        <p:sp>
          <p:nvSpPr>
            <p:cNvPr id="18443" name="Line 9"/>
            <p:cNvSpPr>
              <a:spLocks noChangeShapeType="1"/>
            </p:cNvSpPr>
            <p:nvPr/>
          </p:nvSpPr>
          <p:spPr bwMode="auto">
            <a:xfrm flipH="1" flipV="1">
              <a:off x="2064" y="2448"/>
              <a:ext cx="144" cy="336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it-IT"/>
            </a:p>
          </p:txBody>
        </p:sp>
        <p:sp>
          <p:nvSpPr>
            <p:cNvPr id="18444" name="Line 10"/>
            <p:cNvSpPr>
              <a:spLocks noChangeShapeType="1"/>
            </p:cNvSpPr>
            <p:nvPr/>
          </p:nvSpPr>
          <p:spPr bwMode="auto">
            <a:xfrm flipV="1">
              <a:off x="2064" y="2064"/>
              <a:ext cx="672" cy="384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it-IT"/>
            </a:p>
          </p:txBody>
        </p:sp>
        <p:sp>
          <p:nvSpPr>
            <p:cNvPr id="18445" name="Line 11"/>
            <p:cNvSpPr>
              <a:spLocks noChangeShapeType="1"/>
            </p:cNvSpPr>
            <p:nvPr/>
          </p:nvSpPr>
          <p:spPr bwMode="auto">
            <a:xfrm flipH="1" flipV="1">
              <a:off x="1680" y="2208"/>
              <a:ext cx="384" cy="240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it-IT"/>
            </a:p>
          </p:txBody>
        </p:sp>
        <p:sp>
          <p:nvSpPr>
            <p:cNvPr id="18446" name="Oval 12"/>
            <p:cNvSpPr>
              <a:spLocks noChangeArrowheads="1"/>
            </p:cNvSpPr>
            <p:nvPr/>
          </p:nvSpPr>
          <p:spPr bwMode="auto">
            <a:xfrm>
              <a:off x="1344" y="3024"/>
              <a:ext cx="96" cy="9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it-IT" altLang="it-IT"/>
            </a:p>
          </p:txBody>
        </p:sp>
        <p:sp>
          <p:nvSpPr>
            <p:cNvPr id="18447" name="Oval 13"/>
            <p:cNvSpPr>
              <a:spLocks noChangeArrowheads="1"/>
            </p:cNvSpPr>
            <p:nvPr/>
          </p:nvSpPr>
          <p:spPr bwMode="auto">
            <a:xfrm>
              <a:off x="1632" y="2160"/>
              <a:ext cx="96" cy="9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it-IT" altLang="it-IT"/>
            </a:p>
          </p:txBody>
        </p:sp>
        <p:sp>
          <p:nvSpPr>
            <p:cNvPr id="18448" name="Oval 14"/>
            <p:cNvSpPr>
              <a:spLocks noChangeArrowheads="1"/>
            </p:cNvSpPr>
            <p:nvPr/>
          </p:nvSpPr>
          <p:spPr bwMode="auto">
            <a:xfrm>
              <a:off x="2160" y="2736"/>
              <a:ext cx="96" cy="9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it-IT" altLang="it-IT"/>
            </a:p>
          </p:txBody>
        </p:sp>
        <p:sp>
          <p:nvSpPr>
            <p:cNvPr id="18449" name="Oval 15"/>
            <p:cNvSpPr>
              <a:spLocks noChangeArrowheads="1"/>
            </p:cNvSpPr>
            <p:nvPr/>
          </p:nvSpPr>
          <p:spPr bwMode="auto">
            <a:xfrm>
              <a:off x="2016" y="3408"/>
              <a:ext cx="96" cy="9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it-IT" altLang="it-IT"/>
            </a:p>
          </p:txBody>
        </p:sp>
        <p:sp>
          <p:nvSpPr>
            <p:cNvPr id="18450" name="Oval 16"/>
            <p:cNvSpPr>
              <a:spLocks noChangeArrowheads="1"/>
            </p:cNvSpPr>
            <p:nvPr/>
          </p:nvSpPr>
          <p:spPr bwMode="auto">
            <a:xfrm>
              <a:off x="2640" y="3168"/>
              <a:ext cx="96" cy="9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it-IT" altLang="it-IT"/>
            </a:p>
          </p:txBody>
        </p:sp>
        <p:sp>
          <p:nvSpPr>
            <p:cNvPr id="18451" name="Oval 17"/>
            <p:cNvSpPr>
              <a:spLocks noChangeArrowheads="1"/>
            </p:cNvSpPr>
            <p:nvPr/>
          </p:nvSpPr>
          <p:spPr bwMode="auto">
            <a:xfrm>
              <a:off x="2016" y="2400"/>
              <a:ext cx="96" cy="9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it-IT" altLang="it-IT"/>
            </a:p>
          </p:txBody>
        </p:sp>
        <p:sp>
          <p:nvSpPr>
            <p:cNvPr id="18452" name="Oval 18"/>
            <p:cNvSpPr>
              <a:spLocks noChangeArrowheads="1"/>
            </p:cNvSpPr>
            <p:nvPr/>
          </p:nvSpPr>
          <p:spPr bwMode="auto">
            <a:xfrm>
              <a:off x="3072" y="2448"/>
              <a:ext cx="96" cy="9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it-IT" altLang="it-IT"/>
            </a:p>
          </p:txBody>
        </p:sp>
        <p:sp>
          <p:nvSpPr>
            <p:cNvPr id="18453" name="Oval 19"/>
            <p:cNvSpPr>
              <a:spLocks noChangeArrowheads="1"/>
            </p:cNvSpPr>
            <p:nvPr/>
          </p:nvSpPr>
          <p:spPr bwMode="auto">
            <a:xfrm>
              <a:off x="2640" y="2016"/>
              <a:ext cx="96" cy="9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it-IT" altLang="it-IT"/>
            </a:p>
          </p:txBody>
        </p:sp>
      </p:grpSp>
      <p:sp>
        <p:nvSpPr>
          <p:cNvPr id="18438" name="Footer Placeholder 20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BF1E1084-ADD5-4ACB-99BA-160F7CAE5D7E}" type="slidenum">
              <a:rPr lang="es-ES" altLang="it-IT" sz="1000">
                <a:latin typeface="Arial" panose="020B0604020202020204" pitchFamily="34" charset="0"/>
              </a:rPr>
              <a:pPr lvl="1"/>
              <a:t>9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Edge List</a:t>
            </a:r>
          </a:p>
        </p:txBody>
      </p:sp>
      <p:grpSp>
        <p:nvGrpSpPr>
          <p:cNvPr id="20484" name="Group 38"/>
          <p:cNvGrpSpPr>
            <a:grpSpLocks/>
          </p:cNvGrpSpPr>
          <p:nvPr/>
        </p:nvGrpSpPr>
        <p:grpSpPr bwMode="auto">
          <a:xfrm>
            <a:off x="4724400" y="1676400"/>
            <a:ext cx="3563938" cy="2667000"/>
            <a:chOff x="1008" y="960"/>
            <a:chExt cx="2245" cy="1680"/>
          </a:xfrm>
        </p:grpSpPr>
        <p:sp>
          <p:nvSpPr>
            <p:cNvPr id="20511" name="Freeform 4"/>
            <p:cNvSpPr>
              <a:spLocks/>
            </p:cNvSpPr>
            <p:nvPr/>
          </p:nvSpPr>
          <p:spPr bwMode="auto">
            <a:xfrm>
              <a:off x="1392" y="1200"/>
              <a:ext cx="1728" cy="1392"/>
            </a:xfrm>
            <a:custGeom>
              <a:avLst/>
              <a:gdLst>
                <a:gd name="T0" fmla="*/ 0 w 1728"/>
                <a:gd name="T1" fmla="*/ 1008 h 1392"/>
                <a:gd name="T2" fmla="*/ 288 w 1728"/>
                <a:gd name="T3" fmla="*/ 144 h 1392"/>
                <a:gd name="T4" fmla="*/ 1344 w 1728"/>
                <a:gd name="T5" fmla="*/ 0 h 1392"/>
                <a:gd name="T6" fmla="*/ 1728 w 1728"/>
                <a:gd name="T7" fmla="*/ 432 h 1392"/>
                <a:gd name="T8" fmla="*/ 1296 w 1728"/>
                <a:gd name="T9" fmla="*/ 1152 h 1392"/>
                <a:gd name="T10" fmla="*/ 672 w 1728"/>
                <a:gd name="T11" fmla="*/ 1392 h 1392"/>
                <a:gd name="T12" fmla="*/ 0 w 1728"/>
                <a:gd name="T13" fmla="*/ 1008 h 139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28"/>
                <a:gd name="T22" fmla="*/ 0 h 1392"/>
                <a:gd name="T23" fmla="*/ 1728 w 1728"/>
                <a:gd name="T24" fmla="*/ 1392 h 139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28" h="1392">
                  <a:moveTo>
                    <a:pt x="0" y="1008"/>
                  </a:moveTo>
                  <a:lnTo>
                    <a:pt x="288" y="144"/>
                  </a:lnTo>
                  <a:lnTo>
                    <a:pt x="1344" y="0"/>
                  </a:lnTo>
                  <a:lnTo>
                    <a:pt x="1728" y="432"/>
                  </a:lnTo>
                  <a:lnTo>
                    <a:pt x="1296" y="1152"/>
                  </a:lnTo>
                  <a:lnTo>
                    <a:pt x="672" y="1392"/>
                  </a:lnTo>
                  <a:lnTo>
                    <a:pt x="0" y="1008"/>
                  </a:lnTo>
                  <a:close/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 anchorCtr="1"/>
            <a:lstStyle/>
            <a:p>
              <a:endParaRPr lang="it-IT"/>
            </a:p>
          </p:txBody>
        </p:sp>
        <p:sp>
          <p:nvSpPr>
            <p:cNvPr id="20512" name="Line 5"/>
            <p:cNvSpPr>
              <a:spLocks noChangeShapeType="1"/>
            </p:cNvSpPr>
            <p:nvPr/>
          </p:nvSpPr>
          <p:spPr bwMode="auto">
            <a:xfrm flipV="1">
              <a:off x="1392" y="1920"/>
              <a:ext cx="816" cy="2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it-IT"/>
            </a:p>
          </p:txBody>
        </p:sp>
        <p:sp>
          <p:nvSpPr>
            <p:cNvPr id="20513" name="Line 6"/>
            <p:cNvSpPr>
              <a:spLocks noChangeShapeType="1"/>
            </p:cNvSpPr>
            <p:nvPr/>
          </p:nvSpPr>
          <p:spPr bwMode="auto">
            <a:xfrm flipH="1">
              <a:off x="2064" y="1920"/>
              <a:ext cx="144" cy="67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it-IT"/>
            </a:p>
          </p:txBody>
        </p:sp>
        <p:sp>
          <p:nvSpPr>
            <p:cNvPr id="20514" name="Line 7"/>
            <p:cNvSpPr>
              <a:spLocks noChangeShapeType="1"/>
            </p:cNvSpPr>
            <p:nvPr/>
          </p:nvSpPr>
          <p:spPr bwMode="auto">
            <a:xfrm flipV="1">
              <a:off x="2208" y="1632"/>
              <a:ext cx="912" cy="2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it-IT"/>
            </a:p>
          </p:txBody>
        </p:sp>
        <p:sp>
          <p:nvSpPr>
            <p:cNvPr id="20515" name="Line 8"/>
            <p:cNvSpPr>
              <a:spLocks noChangeShapeType="1"/>
            </p:cNvSpPr>
            <p:nvPr/>
          </p:nvSpPr>
          <p:spPr bwMode="auto">
            <a:xfrm flipH="1" flipV="1">
              <a:off x="2064" y="1584"/>
              <a:ext cx="144" cy="336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it-IT"/>
            </a:p>
          </p:txBody>
        </p:sp>
        <p:sp>
          <p:nvSpPr>
            <p:cNvPr id="20516" name="Line 9"/>
            <p:cNvSpPr>
              <a:spLocks noChangeShapeType="1"/>
            </p:cNvSpPr>
            <p:nvPr/>
          </p:nvSpPr>
          <p:spPr bwMode="auto">
            <a:xfrm flipV="1">
              <a:off x="2064" y="1200"/>
              <a:ext cx="672" cy="38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it-IT"/>
            </a:p>
          </p:txBody>
        </p:sp>
        <p:sp>
          <p:nvSpPr>
            <p:cNvPr id="20517" name="Line 10"/>
            <p:cNvSpPr>
              <a:spLocks noChangeShapeType="1"/>
            </p:cNvSpPr>
            <p:nvPr/>
          </p:nvSpPr>
          <p:spPr bwMode="auto">
            <a:xfrm flipH="1" flipV="1">
              <a:off x="1680" y="1344"/>
              <a:ext cx="384" cy="24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it-IT"/>
            </a:p>
          </p:txBody>
        </p:sp>
        <p:sp>
          <p:nvSpPr>
            <p:cNvPr id="20518" name="Oval 11"/>
            <p:cNvSpPr>
              <a:spLocks noChangeArrowheads="1"/>
            </p:cNvSpPr>
            <p:nvPr/>
          </p:nvSpPr>
          <p:spPr bwMode="auto">
            <a:xfrm>
              <a:off x="1344" y="2160"/>
              <a:ext cx="96" cy="9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it-IT" altLang="it-IT"/>
            </a:p>
          </p:txBody>
        </p:sp>
        <p:sp>
          <p:nvSpPr>
            <p:cNvPr id="20519" name="Oval 12"/>
            <p:cNvSpPr>
              <a:spLocks noChangeArrowheads="1"/>
            </p:cNvSpPr>
            <p:nvPr/>
          </p:nvSpPr>
          <p:spPr bwMode="auto">
            <a:xfrm>
              <a:off x="1632" y="1296"/>
              <a:ext cx="96" cy="9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it-IT" altLang="it-IT"/>
            </a:p>
          </p:txBody>
        </p:sp>
        <p:sp>
          <p:nvSpPr>
            <p:cNvPr id="20520" name="Oval 13"/>
            <p:cNvSpPr>
              <a:spLocks noChangeArrowheads="1"/>
            </p:cNvSpPr>
            <p:nvPr/>
          </p:nvSpPr>
          <p:spPr bwMode="auto">
            <a:xfrm>
              <a:off x="2160" y="1872"/>
              <a:ext cx="96" cy="9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it-IT" altLang="it-IT"/>
            </a:p>
          </p:txBody>
        </p:sp>
        <p:sp>
          <p:nvSpPr>
            <p:cNvPr id="20521" name="Oval 14"/>
            <p:cNvSpPr>
              <a:spLocks noChangeArrowheads="1"/>
            </p:cNvSpPr>
            <p:nvPr/>
          </p:nvSpPr>
          <p:spPr bwMode="auto">
            <a:xfrm>
              <a:off x="2016" y="2544"/>
              <a:ext cx="96" cy="9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it-IT" altLang="it-IT"/>
            </a:p>
          </p:txBody>
        </p:sp>
        <p:sp>
          <p:nvSpPr>
            <p:cNvPr id="20522" name="Oval 15"/>
            <p:cNvSpPr>
              <a:spLocks noChangeArrowheads="1"/>
            </p:cNvSpPr>
            <p:nvPr/>
          </p:nvSpPr>
          <p:spPr bwMode="auto">
            <a:xfrm>
              <a:off x="2640" y="2304"/>
              <a:ext cx="96" cy="9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it-IT" altLang="it-IT"/>
            </a:p>
          </p:txBody>
        </p:sp>
        <p:sp>
          <p:nvSpPr>
            <p:cNvPr id="20523" name="Oval 16"/>
            <p:cNvSpPr>
              <a:spLocks noChangeArrowheads="1"/>
            </p:cNvSpPr>
            <p:nvPr/>
          </p:nvSpPr>
          <p:spPr bwMode="auto">
            <a:xfrm>
              <a:off x="2016" y="1536"/>
              <a:ext cx="96" cy="9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it-IT" altLang="it-IT"/>
            </a:p>
          </p:txBody>
        </p:sp>
        <p:sp>
          <p:nvSpPr>
            <p:cNvPr id="20524" name="Oval 17"/>
            <p:cNvSpPr>
              <a:spLocks noChangeArrowheads="1"/>
            </p:cNvSpPr>
            <p:nvPr/>
          </p:nvSpPr>
          <p:spPr bwMode="auto">
            <a:xfrm>
              <a:off x="3072" y="1584"/>
              <a:ext cx="96" cy="9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it-IT" altLang="it-IT"/>
            </a:p>
          </p:txBody>
        </p:sp>
        <p:sp>
          <p:nvSpPr>
            <p:cNvPr id="20525" name="Oval 18"/>
            <p:cNvSpPr>
              <a:spLocks noChangeArrowheads="1"/>
            </p:cNvSpPr>
            <p:nvPr/>
          </p:nvSpPr>
          <p:spPr bwMode="auto">
            <a:xfrm>
              <a:off x="2640" y="1152"/>
              <a:ext cx="96" cy="9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it-IT" altLang="it-IT"/>
            </a:p>
          </p:txBody>
        </p:sp>
        <p:sp>
          <p:nvSpPr>
            <p:cNvPr id="20526" name="Text Box 19"/>
            <p:cNvSpPr txBox="1">
              <a:spLocks noChangeArrowheads="1"/>
            </p:cNvSpPr>
            <p:nvPr/>
          </p:nvSpPr>
          <p:spPr bwMode="auto">
            <a:xfrm>
              <a:off x="1008" y="2064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Ctr="1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it-IT"/>
                <a:t>v</a:t>
              </a:r>
              <a:r>
                <a:rPr lang="en-US" altLang="it-IT" sz="2800" baseline="-25000"/>
                <a:t>1</a:t>
              </a:r>
            </a:p>
          </p:txBody>
        </p:sp>
        <p:sp>
          <p:nvSpPr>
            <p:cNvPr id="20527" name="Text Box 20"/>
            <p:cNvSpPr txBox="1">
              <a:spLocks noChangeArrowheads="1"/>
            </p:cNvSpPr>
            <p:nvPr/>
          </p:nvSpPr>
          <p:spPr bwMode="auto">
            <a:xfrm>
              <a:off x="1776" y="2208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Ctr="1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it-IT"/>
                <a:t>v</a:t>
              </a:r>
              <a:r>
                <a:rPr lang="en-US" altLang="it-IT" sz="2800" baseline="-25000"/>
                <a:t>2</a:t>
              </a:r>
            </a:p>
          </p:txBody>
        </p:sp>
        <p:sp>
          <p:nvSpPr>
            <p:cNvPr id="20528" name="Text Box 21"/>
            <p:cNvSpPr txBox="1">
              <a:spLocks noChangeArrowheads="1"/>
            </p:cNvSpPr>
            <p:nvPr/>
          </p:nvSpPr>
          <p:spPr bwMode="auto">
            <a:xfrm>
              <a:off x="2208" y="1920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Ctr="1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it-IT"/>
                <a:t>v</a:t>
              </a:r>
              <a:r>
                <a:rPr lang="en-US" altLang="it-IT" sz="2800" baseline="-25000"/>
                <a:t>7</a:t>
              </a:r>
            </a:p>
          </p:txBody>
        </p:sp>
        <p:sp>
          <p:nvSpPr>
            <p:cNvPr id="20529" name="Text Box 22"/>
            <p:cNvSpPr txBox="1">
              <a:spLocks noChangeArrowheads="1"/>
            </p:cNvSpPr>
            <p:nvPr/>
          </p:nvSpPr>
          <p:spPr bwMode="auto">
            <a:xfrm>
              <a:off x="1296" y="1248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Ctr="1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it-IT"/>
                <a:t>v</a:t>
              </a:r>
              <a:r>
                <a:rPr lang="en-US" altLang="it-IT" sz="2800" baseline="-25000"/>
                <a:t>6</a:t>
              </a:r>
            </a:p>
          </p:txBody>
        </p:sp>
        <p:sp>
          <p:nvSpPr>
            <p:cNvPr id="20530" name="Text Box 23"/>
            <p:cNvSpPr txBox="1">
              <a:spLocks noChangeArrowheads="1"/>
            </p:cNvSpPr>
            <p:nvPr/>
          </p:nvSpPr>
          <p:spPr bwMode="auto">
            <a:xfrm>
              <a:off x="2160" y="1488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Ctr="1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it-IT"/>
                <a:t>v</a:t>
              </a:r>
              <a:r>
                <a:rPr lang="en-US" altLang="it-IT" sz="2800" baseline="-25000"/>
                <a:t>8</a:t>
              </a:r>
            </a:p>
          </p:txBody>
        </p:sp>
        <p:sp>
          <p:nvSpPr>
            <p:cNvPr id="20531" name="Text Box 24"/>
            <p:cNvSpPr txBox="1">
              <a:spLocks noChangeArrowheads="1"/>
            </p:cNvSpPr>
            <p:nvPr/>
          </p:nvSpPr>
          <p:spPr bwMode="auto">
            <a:xfrm>
              <a:off x="2832" y="1008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Ctr="1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it-IT"/>
                <a:t>v</a:t>
              </a:r>
              <a:r>
                <a:rPr lang="en-US" altLang="it-IT" sz="2800" baseline="-25000"/>
                <a:t>5</a:t>
              </a:r>
            </a:p>
          </p:txBody>
        </p:sp>
        <p:sp>
          <p:nvSpPr>
            <p:cNvPr id="20532" name="Text Box 25"/>
            <p:cNvSpPr txBox="1">
              <a:spLocks noChangeArrowheads="1"/>
            </p:cNvSpPr>
            <p:nvPr/>
          </p:nvSpPr>
          <p:spPr bwMode="auto">
            <a:xfrm>
              <a:off x="2784" y="2256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Ctr="1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it-IT"/>
                <a:t>v</a:t>
              </a:r>
              <a:r>
                <a:rPr lang="en-US" altLang="it-IT" sz="2800" baseline="-25000"/>
                <a:t>3</a:t>
              </a:r>
            </a:p>
          </p:txBody>
        </p:sp>
        <p:sp>
          <p:nvSpPr>
            <p:cNvPr id="20533" name="Text Box 26"/>
            <p:cNvSpPr txBox="1">
              <a:spLocks noChangeArrowheads="1"/>
            </p:cNvSpPr>
            <p:nvPr/>
          </p:nvSpPr>
          <p:spPr bwMode="auto">
            <a:xfrm>
              <a:off x="1109" y="1632"/>
              <a:ext cx="27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Ctr="1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it-IT"/>
                <a:t>e</a:t>
              </a:r>
              <a:r>
                <a:rPr lang="en-US" altLang="it-IT" sz="2800" baseline="-25000"/>
                <a:t>1</a:t>
              </a:r>
            </a:p>
          </p:txBody>
        </p:sp>
        <p:sp>
          <p:nvSpPr>
            <p:cNvPr id="20534" name="Text Box 27"/>
            <p:cNvSpPr txBox="1">
              <a:spLocks noChangeArrowheads="1"/>
            </p:cNvSpPr>
            <p:nvPr/>
          </p:nvSpPr>
          <p:spPr bwMode="auto">
            <a:xfrm>
              <a:off x="1728" y="1440"/>
              <a:ext cx="27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Ctr="1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it-IT"/>
                <a:t>e</a:t>
              </a:r>
              <a:r>
                <a:rPr lang="en-US" altLang="it-IT" sz="2800" baseline="-25000"/>
                <a:t>8</a:t>
              </a:r>
            </a:p>
          </p:txBody>
        </p:sp>
        <p:sp>
          <p:nvSpPr>
            <p:cNvPr id="20535" name="Text Box 28"/>
            <p:cNvSpPr txBox="1">
              <a:spLocks noChangeArrowheads="1"/>
            </p:cNvSpPr>
            <p:nvPr/>
          </p:nvSpPr>
          <p:spPr bwMode="auto">
            <a:xfrm>
              <a:off x="2976" y="1248"/>
              <a:ext cx="27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Ctr="1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it-IT"/>
                <a:t>e</a:t>
              </a:r>
              <a:r>
                <a:rPr lang="en-US" altLang="it-IT" sz="2800" baseline="-25000"/>
                <a:t>3</a:t>
              </a:r>
            </a:p>
          </p:txBody>
        </p:sp>
        <p:sp>
          <p:nvSpPr>
            <p:cNvPr id="20536" name="Text Box 29"/>
            <p:cNvSpPr txBox="1">
              <a:spLocks noChangeArrowheads="1"/>
            </p:cNvSpPr>
            <p:nvPr/>
          </p:nvSpPr>
          <p:spPr bwMode="auto">
            <a:xfrm>
              <a:off x="2352" y="960"/>
              <a:ext cx="27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Ctr="1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it-IT"/>
                <a:t>e</a:t>
              </a:r>
              <a:r>
                <a:rPr lang="en-US" altLang="it-IT" sz="2800" baseline="-25000"/>
                <a:t>2</a:t>
              </a:r>
            </a:p>
          </p:txBody>
        </p:sp>
        <p:sp>
          <p:nvSpPr>
            <p:cNvPr id="20537" name="Text Box 30"/>
            <p:cNvSpPr txBox="1">
              <a:spLocks noChangeArrowheads="1"/>
            </p:cNvSpPr>
            <p:nvPr/>
          </p:nvSpPr>
          <p:spPr bwMode="auto">
            <a:xfrm>
              <a:off x="1824" y="1680"/>
              <a:ext cx="35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Ctr="1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it-IT"/>
                <a:t>e</a:t>
              </a:r>
              <a:r>
                <a:rPr lang="en-US" altLang="it-IT" sz="2800" baseline="-25000"/>
                <a:t>11</a:t>
              </a:r>
            </a:p>
          </p:txBody>
        </p:sp>
        <p:sp>
          <p:nvSpPr>
            <p:cNvPr id="20538" name="Text Box 31"/>
            <p:cNvSpPr txBox="1">
              <a:spLocks noChangeArrowheads="1"/>
            </p:cNvSpPr>
            <p:nvPr/>
          </p:nvSpPr>
          <p:spPr bwMode="auto">
            <a:xfrm>
              <a:off x="1440" y="2304"/>
              <a:ext cx="27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Ctr="1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it-IT"/>
                <a:t>e</a:t>
              </a:r>
              <a:r>
                <a:rPr lang="en-US" altLang="it-IT" sz="2800" baseline="-25000"/>
                <a:t>6</a:t>
              </a:r>
            </a:p>
          </p:txBody>
        </p:sp>
        <p:sp>
          <p:nvSpPr>
            <p:cNvPr id="20539" name="Text Box 32"/>
            <p:cNvSpPr txBox="1">
              <a:spLocks noChangeArrowheads="1"/>
            </p:cNvSpPr>
            <p:nvPr/>
          </p:nvSpPr>
          <p:spPr bwMode="auto">
            <a:xfrm>
              <a:off x="1776" y="1968"/>
              <a:ext cx="27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Ctr="1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it-IT"/>
                <a:t>e</a:t>
              </a:r>
              <a:r>
                <a:rPr lang="en-US" altLang="it-IT" sz="2800" baseline="-25000"/>
                <a:t>7</a:t>
              </a:r>
            </a:p>
          </p:txBody>
        </p:sp>
        <p:sp>
          <p:nvSpPr>
            <p:cNvPr id="20540" name="Text Box 33"/>
            <p:cNvSpPr txBox="1">
              <a:spLocks noChangeArrowheads="1"/>
            </p:cNvSpPr>
            <p:nvPr/>
          </p:nvSpPr>
          <p:spPr bwMode="auto">
            <a:xfrm>
              <a:off x="2458" y="1776"/>
              <a:ext cx="35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Ctr="1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it-IT"/>
                <a:t>e</a:t>
              </a:r>
              <a:r>
                <a:rPr lang="en-US" altLang="it-IT" sz="2800" baseline="-25000"/>
                <a:t>10</a:t>
              </a:r>
            </a:p>
          </p:txBody>
        </p:sp>
        <p:sp>
          <p:nvSpPr>
            <p:cNvPr id="20541" name="Text Box 34"/>
            <p:cNvSpPr txBox="1">
              <a:spLocks noChangeArrowheads="1"/>
            </p:cNvSpPr>
            <p:nvPr/>
          </p:nvSpPr>
          <p:spPr bwMode="auto">
            <a:xfrm>
              <a:off x="2352" y="2352"/>
              <a:ext cx="27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Ctr="1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it-IT"/>
                <a:t>e</a:t>
              </a:r>
              <a:r>
                <a:rPr lang="en-US" altLang="it-IT" sz="2800" baseline="-25000"/>
                <a:t>5</a:t>
              </a:r>
            </a:p>
          </p:txBody>
        </p:sp>
        <p:sp>
          <p:nvSpPr>
            <p:cNvPr id="20542" name="Text Box 35"/>
            <p:cNvSpPr txBox="1">
              <a:spLocks noChangeArrowheads="1"/>
            </p:cNvSpPr>
            <p:nvPr/>
          </p:nvSpPr>
          <p:spPr bwMode="auto">
            <a:xfrm>
              <a:off x="2976" y="1920"/>
              <a:ext cx="27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Ctr="1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it-IT"/>
                <a:t>e</a:t>
              </a:r>
              <a:r>
                <a:rPr lang="en-US" altLang="it-IT" sz="2800" baseline="-25000"/>
                <a:t>4</a:t>
              </a:r>
            </a:p>
          </p:txBody>
        </p:sp>
        <p:sp>
          <p:nvSpPr>
            <p:cNvPr id="20543" name="Text Box 36"/>
            <p:cNvSpPr txBox="1">
              <a:spLocks noChangeArrowheads="1"/>
            </p:cNvSpPr>
            <p:nvPr/>
          </p:nvSpPr>
          <p:spPr bwMode="auto">
            <a:xfrm>
              <a:off x="2400" y="1344"/>
              <a:ext cx="27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Ctr="1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it-IT"/>
                <a:t>e</a:t>
              </a:r>
              <a:r>
                <a:rPr lang="en-US" altLang="it-IT" sz="2800" baseline="-25000"/>
                <a:t>9</a:t>
              </a:r>
            </a:p>
          </p:txBody>
        </p:sp>
        <p:sp>
          <p:nvSpPr>
            <p:cNvPr id="20544" name="Text Box 37"/>
            <p:cNvSpPr txBox="1">
              <a:spLocks noChangeArrowheads="1"/>
            </p:cNvSpPr>
            <p:nvPr/>
          </p:nvSpPr>
          <p:spPr bwMode="auto">
            <a:xfrm>
              <a:off x="2112" y="2160"/>
              <a:ext cx="35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Ctr="1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it-IT"/>
                <a:t>e</a:t>
              </a:r>
              <a:r>
                <a:rPr lang="en-US" altLang="it-IT" sz="2800" baseline="-25000"/>
                <a:t>12</a:t>
              </a:r>
            </a:p>
          </p:txBody>
        </p:sp>
      </p:grpSp>
      <p:sp>
        <p:nvSpPr>
          <p:cNvPr id="20485" name="Text Box 40"/>
          <p:cNvSpPr txBox="1">
            <a:spLocks noChangeArrowheads="1"/>
          </p:cNvSpPr>
          <p:nvPr/>
        </p:nvSpPr>
        <p:spPr bwMode="auto">
          <a:xfrm>
            <a:off x="990600" y="2286000"/>
            <a:ext cx="484188" cy="3390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/>
              <a:t>e1</a:t>
            </a:r>
          </a:p>
          <a:p>
            <a:r>
              <a:rPr lang="en-US" altLang="it-IT"/>
              <a:t>e2</a:t>
            </a:r>
          </a:p>
          <a:p>
            <a:r>
              <a:rPr lang="en-US" altLang="it-IT"/>
              <a:t>e3</a:t>
            </a:r>
          </a:p>
          <a:p>
            <a:r>
              <a:rPr lang="en-US" altLang="it-IT"/>
              <a:t>e4</a:t>
            </a:r>
          </a:p>
          <a:p>
            <a:r>
              <a:rPr lang="en-US" altLang="it-IT"/>
              <a:t>e5</a:t>
            </a:r>
          </a:p>
          <a:p>
            <a:r>
              <a:rPr lang="en-US" altLang="it-IT"/>
              <a:t>e6</a:t>
            </a:r>
          </a:p>
          <a:p>
            <a:r>
              <a:rPr lang="en-US" altLang="it-IT"/>
              <a:t>e7</a:t>
            </a:r>
          </a:p>
          <a:p>
            <a:r>
              <a:rPr lang="en-US" altLang="it-IT"/>
              <a:t>e8</a:t>
            </a:r>
          </a:p>
          <a:p>
            <a:r>
              <a:rPr lang="en-US" altLang="it-IT"/>
              <a:t>e9</a:t>
            </a:r>
          </a:p>
        </p:txBody>
      </p:sp>
      <p:sp>
        <p:nvSpPr>
          <p:cNvPr id="20486" name="Line 43"/>
          <p:cNvSpPr>
            <a:spLocks noChangeShapeType="1"/>
          </p:cNvSpPr>
          <p:nvPr/>
        </p:nvSpPr>
        <p:spPr bwMode="auto">
          <a:xfrm>
            <a:off x="990600" y="2667000"/>
            <a:ext cx="457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it-IT"/>
          </a:p>
        </p:txBody>
      </p:sp>
      <p:sp>
        <p:nvSpPr>
          <p:cNvPr id="20487" name="Line 45"/>
          <p:cNvSpPr>
            <a:spLocks noChangeShapeType="1"/>
          </p:cNvSpPr>
          <p:nvPr/>
        </p:nvSpPr>
        <p:spPr bwMode="auto">
          <a:xfrm>
            <a:off x="990600" y="3124200"/>
            <a:ext cx="457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it-IT"/>
          </a:p>
        </p:txBody>
      </p:sp>
      <p:sp>
        <p:nvSpPr>
          <p:cNvPr id="20488" name="Line 46"/>
          <p:cNvSpPr>
            <a:spLocks noChangeShapeType="1"/>
          </p:cNvSpPr>
          <p:nvPr/>
        </p:nvSpPr>
        <p:spPr bwMode="auto">
          <a:xfrm>
            <a:off x="990600" y="3429000"/>
            <a:ext cx="457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it-IT"/>
          </a:p>
        </p:txBody>
      </p:sp>
      <p:sp>
        <p:nvSpPr>
          <p:cNvPr id="20489" name="Line 47"/>
          <p:cNvSpPr>
            <a:spLocks noChangeShapeType="1"/>
          </p:cNvSpPr>
          <p:nvPr/>
        </p:nvSpPr>
        <p:spPr bwMode="auto">
          <a:xfrm>
            <a:off x="990600" y="3810000"/>
            <a:ext cx="457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it-IT"/>
          </a:p>
        </p:txBody>
      </p:sp>
      <p:sp>
        <p:nvSpPr>
          <p:cNvPr id="20490" name="Line 48"/>
          <p:cNvSpPr>
            <a:spLocks noChangeShapeType="1"/>
          </p:cNvSpPr>
          <p:nvPr/>
        </p:nvSpPr>
        <p:spPr bwMode="auto">
          <a:xfrm>
            <a:off x="1066800" y="4495800"/>
            <a:ext cx="457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it-IT"/>
          </a:p>
        </p:txBody>
      </p:sp>
      <p:sp>
        <p:nvSpPr>
          <p:cNvPr id="20491" name="Line 49"/>
          <p:cNvSpPr>
            <a:spLocks noChangeShapeType="1"/>
          </p:cNvSpPr>
          <p:nvPr/>
        </p:nvSpPr>
        <p:spPr bwMode="auto">
          <a:xfrm>
            <a:off x="1066800" y="4191000"/>
            <a:ext cx="457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it-IT"/>
          </a:p>
        </p:txBody>
      </p:sp>
      <p:sp>
        <p:nvSpPr>
          <p:cNvPr id="20492" name="Line 50"/>
          <p:cNvSpPr>
            <a:spLocks noChangeShapeType="1"/>
          </p:cNvSpPr>
          <p:nvPr/>
        </p:nvSpPr>
        <p:spPr bwMode="auto">
          <a:xfrm>
            <a:off x="990600" y="4876800"/>
            <a:ext cx="457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it-IT"/>
          </a:p>
        </p:txBody>
      </p:sp>
      <p:sp>
        <p:nvSpPr>
          <p:cNvPr id="20493" name="Line 51"/>
          <p:cNvSpPr>
            <a:spLocks noChangeShapeType="1"/>
          </p:cNvSpPr>
          <p:nvPr/>
        </p:nvSpPr>
        <p:spPr bwMode="auto">
          <a:xfrm>
            <a:off x="990600" y="5257800"/>
            <a:ext cx="457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it-IT"/>
          </a:p>
        </p:txBody>
      </p:sp>
      <p:sp>
        <p:nvSpPr>
          <p:cNvPr id="20494" name="Text Box 53"/>
          <p:cNvSpPr txBox="1">
            <a:spLocks noChangeArrowheads="1"/>
          </p:cNvSpPr>
          <p:nvPr/>
        </p:nvSpPr>
        <p:spPr bwMode="auto">
          <a:xfrm>
            <a:off x="3270250" y="2209800"/>
            <a:ext cx="1263650" cy="3759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2700"/>
              <a:t>x</a:t>
            </a:r>
            <a:r>
              <a:rPr lang="en-US" altLang="it-IT" sz="2700" baseline="-25000"/>
              <a:t>1</a:t>
            </a:r>
            <a:r>
              <a:rPr lang="en-US" altLang="it-IT" sz="2700"/>
              <a:t> y</a:t>
            </a:r>
            <a:r>
              <a:rPr lang="en-US" altLang="it-IT" sz="2700" baseline="-25000"/>
              <a:t>1</a:t>
            </a:r>
            <a:r>
              <a:rPr lang="en-US" altLang="it-IT" sz="2700"/>
              <a:t> z</a:t>
            </a:r>
            <a:r>
              <a:rPr lang="en-US" altLang="it-IT" sz="2700" baseline="-25000"/>
              <a:t>1</a:t>
            </a:r>
          </a:p>
          <a:p>
            <a:r>
              <a:rPr lang="en-US" altLang="it-IT" sz="2700"/>
              <a:t>x</a:t>
            </a:r>
            <a:r>
              <a:rPr lang="en-US" altLang="it-IT" sz="2700" baseline="-25000"/>
              <a:t>2</a:t>
            </a:r>
            <a:r>
              <a:rPr lang="en-US" altLang="it-IT" sz="2700"/>
              <a:t> y</a:t>
            </a:r>
            <a:r>
              <a:rPr lang="en-US" altLang="it-IT" sz="2700" baseline="-25000"/>
              <a:t>2</a:t>
            </a:r>
            <a:r>
              <a:rPr lang="en-US" altLang="it-IT" sz="2700"/>
              <a:t> z</a:t>
            </a:r>
            <a:r>
              <a:rPr lang="en-US" altLang="it-IT" sz="2700" baseline="-25000"/>
              <a:t>2</a:t>
            </a:r>
          </a:p>
          <a:p>
            <a:r>
              <a:rPr lang="en-US" altLang="it-IT" sz="2700"/>
              <a:t>x</a:t>
            </a:r>
            <a:r>
              <a:rPr lang="en-US" altLang="it-IT" sz="2700" baseline="-25000"/>
              <a:t>3</a:t>
            </a:r>
            <a:r>
              <a:rPr lang="en-US" altLang="it-IT" sz="2700"/>
              <a:t> y</a:t>
            </a:r>
            <a:r>
              <a:rPr lang="en-US" altLang="it-IT" sz="2700" baseline="-25000"/>
              <a:t>3</a:t>
            </a:r>
            <a:r>
              <a:rPr lang="en-US" altLang="it-IT" sz="2700"/>
              <a:t> z</a:t>
            </a:r>
            <a:r>
              <a:rPr lang="en-US" altLang="it-IT" sz="2700" baseline="-25000"/>
              <a:t>3</a:t>
            </a:r>
          </a:p>
          <a:p>
            <a:r>
              <a:rPr lang="en-US" altLang="it-IT" sz="2700"/>
              <a:t>x</a:t>
            </a:r>
            <a:r>
              <a:rPr lang="en-US" altLang="it-IT" sz="2700" baseline="-25000"/>
              <a:t>4</a:t>
            </a:r>
            <a:r>
              <a:rPr lang="en-US" altLang="it-IT" sz="2700"/>
              <a:t> y</a:t>
            </a:r>
            <a:r>
              <a:rPr lang="en-US" altLang="it-IT" sz="2700" baseline="-25000"/>
              <a:t>4</a:t>
            </a:r>
            <a:r>
              <a:rPr lang="en-US" altLang="it-IT" sz="2700"/>
              <a:t> z</a:t>
            </a:r>
            <a:r>
              <a:rPr lang="en-US" altLang="it-IT" sz="2700" baseline="-25000"/>
              <a:t>4</a:t>
            </a:r>
          </a:p>
          <a:p>
            <a:r>
              <a:rPr lang="en-US" altLang="it-IT" sz="2700"/>
              <a:t>x</a:t>
            </a:r>
            <a:r>
              <a:rPr lang="en-US" altLang="it-IT" sz="2700" baseline="-25000"/>
              <a:t>5</a:t>
            </a:r>
            <a:r>
              <a:rPr lang="en-US" altLang="it-IT" sz="2700"/>
              <a:t> y</a:t>
            </a:r>
            <a:r>
              <a:rPr lang="en-US" altLang="it-IT" sz="2700" baseline="-25000"/>
              <a:t>5</a:t>
            </a:r>
            <a:r>
              <a:rPr lang="en-US" altLang="it-IT" sz="2700"/>
              <a:t> z</a:t>
            </a:r>
            <a:r>
              <a:rPr lang="en-US" altLang="it-IT" sz="2700" baseline="-25000"/>
              <a:t>5.</a:t>
            </a:r>
          </a:p>
          <a:p>
            <a:r>
              <a:rPr lang="en-US" altLang="it-IT" sz="2700"/>
              <a:t>x</a:t>
            </a:r>
            <a:r>
              <a:rPr lang="en-US" altLang="it-IT" sz="2700" baseline="-25000"/>
              <a:t>6</a:t>
            </a:r>
            <a:r>
              <a:rPr lang="en-US" altLang="it-IT" sz="2700"/>
              <a:t> y</a:t>
            </a:r>
            <a:r>
              <a:rPr lang="en-US" altLang="it-IT" sz="2700" baseline="-25000"/>
              <a:t>6</a:t>
            </a:r>
            <a:r>
              <a:rPr lang="en-US" altLang="it-IT" sz="2700"/>
              <a:t> z</a:t>
            </a:r>
            <a:r>
              <a:rPr lang="en-US" altLang="it-IT" sz="2700" baseline="-25000"/>
              <a:t>6</a:t>
            </a:r>
          </a:p>
          <a:p>
            <a:r>
              <a:rPr lang="en-US" altLang="it-IT" sz="2700"/>
              <a:t>x</a:t>
            </a:r>
            <a:r>
              <a:rPr lang="en-US" altLang="it-IT" sz="2700" baseline="-25000"/>
              <a:t>7</a:t>
            </a:r>
            <a:r>
              <a:rPr lang="en-US" altLang="it-IT" sz="2700"/>
              <a:t> y</a:t>
            </a:r>
            <a:r>
              <a:rPr lang="en-US" altLang="it-IT" sz="2700" baseline="-25000"/>
              <a:t>7</a:t>
            </a:r>
            <a:r>
              <a:rPr lang="en-US" altLang="it-IT" sz="2700"/>
              <a:t> z</a:t>
            </a:r>
            <a:r>
              <a:rPr lang="en-US" altLang="it-IT" sz="2700" baseline="-25000"/>
              <a:t>7</a:t>
            </a:r>
          </a:p>
          <a:p>
            <a:r>
              <a:rPr lang="en-US" altLang="it-IT" sz="2700"/>
              <a:t>x</a:t>
            </a:r>
            <a:r>
              <a:rPr lang="en-US" altLang="it-IT" sz="2700" baseline="-25000"/>
              <a:t>8</a:t>
            </a:r>
            <a:r>
              <a:rPr lang="en-US" altLang="it-IT" sz="2700"/>
              <a:t> y</a:t>
            </a:r>
            <a:r>
              <a:rPr lang="en-US" altLang="it-IT" sz="2700" baseline="-25000"/>
              <a:t>8</a:t>
            </a:r>
            <a:r>
              <a:rPr lang="en-US" altLang="it-IT" sz="2700"/>
              <a:t> z</a:t>
            </a:r>
            <a:r>
              <a:rPr lang="en-US" altLang="it-IT" sz="2700" baseline="-25000"/>
              <a:t>8</a:t>
            </a:r>
          </a:p>
          <a:p>
            <a:endParaRPr lang="en-US" altLang="it-IT"/>
          </a:p>
        </p:txBody>
      </p:sp>
      <p:sp>
        <p:nvSpPr>
          <p:cNvPr id="20495" name="Text Box 55"/>
          <p:cNvSpPr txBox="1">
            <a:spLocks noChangeArrowheads="1"/>
          </p:cNvSpPr>
          <p:nvPr/>
        </p:nvSpPr>
        <p:spPr bwMode="auto">
          <a:xfrm>
            <a:off x="2133600" y="2286000"/>
            <a:ext cx="501650" cy="8350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/>
              <a:t>v1</a:t>
            </a:r>
          </a:p>
          <a:p>
            <a:r>
              <a:rPr lang="en-US" altLang="it-IT"/>
              <a:t>v6</a:t>
            </a:r>
          </a:p>
        </p:txBody>
      </p:sp>
      <p:sp>
        <p:nvSpPr>
          <p:cNvPr id="20496" name="Line 57"/>
          <p:cNvSpPr>
            <a:spLocks noChangeShapeType="1"/>
          </p:cNvSpPr>
          <p:nvPr/>
        </p:nvSpPr>
        <p:spPr bwMode="auto">
          <a:xfrm>
            <a:off x="1524000" y="2438400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it-IT"/>
          </a:p>
        </p:txBody>
      </p:sp>
      <p:sp>
        <p:nvSpPr>
          <p:cNvPr id="20497" name="Line 58"/>
          <p:cNvSpPr>
            <a:spLocks noChangeShapeType="1"/>
          </p:cNvSpPr>
          <p:nvPr/>
        </p:nvSpPr>
        <p:spPr bwMode="auto">
          <a:xfrm>
            <a:off x="1447800" y="2895600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it-IT"/>
          </a:p>
        </p:txBody>
      </p:sp>
      <p:sp>
        <p:nvSpPr>
          <p:cNvPr id="20498" name="Line 59"/>
          <p:cNvSpPr>
            <a:spLocks noChangeShapeType="1"/>
          </p:cNvSpPr>
          <p:nvPr/>
        </p:nvSpPr>
        <p:spPr bwMode="auto">
          <a:xfrm>
            <a:off x="1447800" y="3276600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it-IT"/>
          </a:p>
        </p:txBody>
      </p:sp>
      <p:sp>
        <p:nvSpPr>
          <p:cNvPr id="20499" name="Line 60"/>
          <p:cNvSpPr>
            <a:spLocks noChangeShapeType="1"/>
          </p:cNvSpPr>
          <p:nvPr/>
        </p:nvSpPr>
        <p:spPr bwMode="auto">
          <a:xfrm>
            <a:off x="1524000" y="3657600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it-IT"/>
          </a:p>
        </p:txBody>
      </p:sp>
      <p:sp>
        <p:nvSpPr>
          <p:cNvPr id="20500" name="Line 61"/>
          <p:cNvSpPr>
            <a:spLocks noChangeShapeType="1"/>
          </p:cNvSpPr>
          <p:nvPr/>
        </p:nvSpPr>
        <p:spPr bwMode="auto">
          <a:xfrm>
            <a:off x="1524000" y="4038600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it-IT"/>
          </a:p>
        </p:txBody>
      </p:sp>
      <p:sp>
        <p:nvSpPr>
          <p:cNvPr id="20501" name="Line 62"/>
          <p:cNvSpPr>
            <a:spLocks noChangeShapeType="1"/>
          </p:cNvSpPr>
          <p:nvPr/>
        </p:nvSpPr>
        <p:spPr bwMode="auto">
          <a:xfrm>
            <a:off x="1524000" y="4343400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it-IT"/>
          </a:p>
        </p:txBody>
      </p:sp>
      <p:sp>
        <p:nvSpPr>
          <p:cNvPr id="20502" name="Line 63"/>
          <p:cNvSpPr>
            <a:spLocks noChangeShapeType="1"/>
          </p:cNvSpPr>
          <p:nvPr/>
        </p:nvSpPr>
        <p:spPr bwMode="auto">
          <a:xfrm>
            <a:off x="1524000" y="4724400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it-IT"/>
          </a:p>
        </p:txBody>
      </p:sp>
      <p:sp>
        <p:nvSpPr>
          <p:cNvPr id="20503" name="Line 64"/>
          <p:cNvSpPr>
            <a:spLocks noChangeShapeType="1"/>
          </p:cNvSpPr>
          <p:nvPr/>
        </p:nvSpPr>
        <p:spPr bwMode="auto">
          <a:xfrm>
            <a:off x="1524000" y="5105400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it-IT"/>
          </a:p>
        </p:txBody>
      </p:sp>
      <p:sp>
        <p:nvSpPr>
          <p:cNvPr id="20504" name="Line 65"/>
          <p:cNvSpPr>
            <a:spLocks noChangeShapeType="1"/>
          </p:cNvSpPr>
          <p:nvPr/>
        </p:nvSpPr>
        <p:spPr bwMode="auto">
          <a:xfrm>
            <a:off x="1524000" y="5410200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it-IT"/>
          </a:p>
        </p:txBody>
      </p:sp>
      <p:sp>
        <p:nvSpPr>
          <p:cNvPr id="20505" name="Line 66"/>
          <p:cNvSpPr>
            <a:spLocks noChangeShapeType="1"/>
          </p:cNvSpPr>
          <p:nvPr/>
        </p:nvSpPr>
        <p:spPr bwMode="auto">
          <a:xfrm>
            <a:off x="2667000" y="2514600"/>
            <a:ext cx="609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it-IT"/>
          </a:p>
        </p:txBody>
      </p:sp>
      <p:sp>
        <p:nvSpPr>
          <p:cNvPr id="20506" name="Line 68"/>
          <p:cNvSpPr>
            <a:spLocks noChangeShapeType="1"/>
          </p:cNvSpPr>
          <p:nvPr/>
        </p:nvSpPr>
        <p:spPr bwMode="auto">
          <a:xfrm>
            <a:off x="2667000" y="2895600"/>
            <a:ext cx="15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it-IT"/>
          </a:p>
        </p:txBody>
      </p:sp>
      <p:sp>
        <p:nvSpPr>
          <p:cNvPr id="20507" name="Line 69"/>
          <p:cNvSpPr>
            <a:spLocks noChangeShapeType="1"/>
          </p:cNvSpPr>
          <p:nvPr/>
        </p:nvSpPr>
        <p:spPr bwMode="auto">
          <a:xfrm>
            <a:off x="2819400" y="2895600"/>
            <a:ext cx="0" cy="1676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it-IT"/>
          </a:p>
        </p:txBody>
      </p:sp>
      <p:sp>
        <p:nvSpPr>
          <p:cNvPr id="20508" name="Line 70"/>
          <p:cNvSpPr>
            <a:spLocks noChangeShapeType="1"/>
          </p:cNvSpPr>
          <p:nvPr/>
        </p:nvSpPr>
        <p:spPr bwMode="auto">
          <a:xfrm>
            <a:off x="2819400" y="4572000"/>
            <a:ext cx="457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it-IT"/>
          </a:p>
        </p:txBody>
      </p:sp>
      <p:sp>
        <p:nvSpPr>
          <p:cNvPr id="20509" name="Text Box 71"/>
          <p:cNvSpPr txBox="1">
            <a:spLocks noChangeArrowheads="1"/>
          </p:cNvSpPr>
          <p:nvPr/>
        </p:nvSpPr>
        <p:spPr bwMode="auto">
          <a:xfrm>
            <a:off x="4984750" y="4722813"/>
            <a:ext cx="26606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>
                <a:latin typeface="Arial" panose="020B0604020202020204" pitchFamily="34" charset="0"/>
              </a:rPr>
              <a:t>Note polygons are</a:t>
            </a:r>
          </a:p>
          <a:p>
            <a:r>
              <a:rPr lang="en-US" altLang="it-IT">
                <a:latin typeface="Arial" panose="020B0604020202020204" pitchFamily="34" charset="0"/>
              </a:rPr>
              <a:t>not represented</a:t>
            </a:r>
          </a:p>
        </p:txBody>
      </p:sp>
      <p:sp>
        <p:nvSpPr>
          <p:cNvPr id="20510" name="Footer Placeholder 6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ULA1">
  <a:themeElements>
    <a:clrScheme name="ULA1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ULA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ctr" anchorCtr="1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ctr" anchorCtr="1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ULA1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LA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LA1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LA1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LA1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LA1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LA1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C:\PPT\VENEZUELA\ULA1.PPT</Template>
  <TotalTime>16415</TotalTime>
  <Words>4093</Words>
  <Application>Microsoft Office PowerPoint</Application>
  <PresentationFormat>Presentazione su schermo (4:3)</PresentationFormat>
  <Paragraphs>830</Paragraphs>
  <Slides>76</Slides>
  <Notes>62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2</vt:i4>
      </vt:variant>
      <vt:variant>
        <vt:lpstr>Titoli diapositive</vt:lpstr>
      </vt:variant>
      <vt:variant>
        <vt:i4>76</vt:i4>
      </vt:variant>
    </vt:vector>
  </HeadingPairs>
  <TitlesOfParts>
    <vt:vector size="84" baseType="lpstr">
      <vt:lpstr>ＭＳ Ｐゴシック</vt:lpstr>
      <vt:lpstr>Arial</vt:lpstr>
      <vt:lpstr>Courier New</vt:lpstr>
      <vt:lpstr>Symbol</vt:lpstr>
      <vt:lpstr>Times New Roman</vt:lpstr>
      <vt:lpstr>ULA1</vt:lpstr>
      <vt:lpstr>ClipArt</vt:lpstr>
      <vt:lpstr>Equation</vt:lpstr>
      <vt:lpstr>Building Models</vt:lpstr>
      <vt:lpstr>Objectives</vt:lpstr>
      <vt:lpstr>Representing a Mesh</vt:lpstr>
      <vt:lpstr>Simple Representation</vt:lpstr>
      <vt:lpstr>Inward and Outward Facing Polygons</vt:lpstr>
      <vt:lpstr>Geometry vs Topology</vt:lpstr>
      <vt:lpstr>Vertex Lists</vt:lpstr>
      <vt:lpstr>Shared Edges</vt:lpstr>
      <vt:lpstr>Edge List</vt:lpstr>
      <vt:lpstr>Draw cube from faces</vt:lpstr>
      <vt:lpstr>Introduction to Computer Graphics with WebGL</vt:lpstr>
      <vt:lpstr>The Rotating Square</vt:lpstr>
      <vt:lpstr>Objectives</vt:lpstr>
      <vt:lpstr>Modeling a Cube</vt:lpstr>
      <vt:lpstr>Colors</vt:lpstr>
      <vt:lpstr>Draw cube from faces</vt:lpstr>
      <vt:lpstr>Initialization</vt:lpstr>
      <vt:lpstr>The quad Function</vt:lpstr>
      <vt:lpstr>Render Function</vt:lpstr>
      <vt:lpstr>Mapping indices to faces</vt:lpstr>
      <vt:lpstr>Rendering by Elements</vt:lpstr>
      <vt:lpstr>Adding Buttons for Rotation</vt:lpstr>
      <vt:lpstr>Render Function</vt:lpstr>
      <vt:lpstr>Introduction to Computer Graphics with WebGL</vt:lpstr>
      <vt:lpstr>Classical Viewing</vt:lpstr>
      <vt:lpstr>Objectives</vt:lpstr>
      <vt:lpstr>Classical Viewing</vt:lpstr>
      <vt:lpstr>Planar Geometric Projections</vt:lpstr>
      <vt:lpstr>Classical Projections</vt:lpstr>
      <vt:lpstr>Perspective vs Parallel</vt:lpstr>
      <vt:lpstr>Taxonomy of Planar Geometric Projections</vt:lpstr>
      <vt:lpstr>Perspective Projection</vt:lpstr>
      <vt:lpstr>Parallel Projection</vt:lpstr>
      <vt:lpstr>Orthographic Projection</vt:lpstr>
      <vt:lpstr>Multiview Orthographic Projection</vt:lpstr>
      <vt:lpstr>Advantages and Disadvantages</vt:lpstr>
      <vt:lpstr>Axonometric Projections</vt:lpstr>
      <vt:lpstr>Types of Axonometric Projections</vt:lpstr>
      <vt:lpstr>Advantages and Disadvantages</vt:lpstr>
      <vt:lpstr>Oblique Projection</vt:lpstr>
      <vt:lpstr>Advantages and Disadvantages</vt:lpstr>
      <vt:lpstr>Perspective Projection</vt:lpstr>
      <vt:lpstr>Vanishing Points</vt:lpstr>
      <vt:lpstr>Three-Point Perspective</vt:lpstr>
      <vt:lpstr>Two-Point Perspective</vt:lpstr>
      <vt:lpstr>One-Point Perspective </vt:lpstr>
      <vt:lpstr>Advantages and Disadvantages</vt:lpstr>
      <vt:lpstr>Introduction to Computer Graphics with WebGL</vt:lpstr>
      <vt:lpstr>Computer Viewing Positioning the Camera</vt:lpstr>
      <vt:lpstr>Objectives</vt:lpstr>
      <vt:lpstr>From the Beginning</vt:lpstr>
      <vt:lpstr>Computer Viewing</vt:lpstr>
      <vt:lpstr>The WebGL Camera</vt:lpstr>
      <vt:lpstr>Default Projection</vt:lpstr>
      <vt:lpstr>Moving the Camera Frame</vt:lpstr>
      <vt:lpstr>Moving Camera back from Origin </vt:lpstr>
      <vt:lpstr>Moving the Camera</vt:lpstr>
      <vt:lpstr>WebGL code</vt:lpstr>
      <vt:lpstr>lookAt</vt:lpstr>
      <vt:lpstr>The lookAt Function</vt:lpstr>
      <vt:lpstr>Other Viewing APIs</vt:lpstr>
      <vt:lpstr>Introduction to Computer Graphics with WebGL</vt:lpstr>
      <vt:lpstr>Computer Viewing Projection</vt:lpstr>
      <vt:lpstr>Objectives</vt:lpstr>
      <vt:lpstr>Projections and Normalization</vt:lpstr>
      <vt:lpstr>Homogeneous Coordinate Representation</vt:lpstr>
      <vt:lpstr>Simple Perspective</vt:lpstr>
      <vt:lpstr>Perspective Equations</vt:lpstr>
      <vt:lpstr>Homogeneous Coordinate Form</vt:lpstr>
      <vt:lpstr>Perspective Division</vt:lpstr>
      <vt:lpstr>WebGL Orthogonal Viewing</vt:lpstr>
      <vt:lpstr>WebGL Perspective</vt:lpstr>
      <vt:lpstr>Using Field of View</vt:lpstr>
      <vt:lpstr>Computing Matrices</vt:lpstr>
      <vt:lpstr>perspective2.js</vt:lpstr>
      <vt:lpstr>vertex shader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 Angel</dc:creator>
  <cp:lastModifiedBy>Marco Schaerf</cp:lastModifiedBy>
  <cp:revision>121</cp:revision>
  <dcterms:created xsi:type="dcterms:W3CDTF">2012-01-05T17:00:38Z</dcterms:created>
  <dcterms:modified xsi:type="dcterms:W3CDTF">2018-03-27T07:56:11Z</dcterms:modified>
</cp:coreProperties>
</file>